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5"/>
  </p:notesMasterIdLst>
  <p:handoutMasterIdLst>
    <p:handoutMasterId r:id="rId56"/>
  </p:handoutMasterIdLst>
  <p:sldIdLst>
    <p:sldId id="357" r:id="rId2"/>
    <p:sldId id="370" r:id="rId3"/>
    <p:sldId id="344" r:id="rId4"/>
    <p:sldId id="343" r:id="rId5"/>
    <p:sldId id="371" r:id="rId6"/>
    <p:sldId id="439" r:id="rId7"/>
    <p:sldId id="440" r:id="rId8"/>
    <p:sldId id="372" r:id="rId9"/>
    <p:sldId id="373" r:id="rId10"/>
    <p:sldId id="441" r:id="rId11"/>
    <p:sldId id="442" r:id="rId12"/>
    <p:sldId id="445" r:id="rId13"/>
    <p:sldId id="446" r:id="rId14"/>
    <p:sldId id="443" r:id="rId15"/>
    <p:sldId id="444" r:id="rId16"/>
    <p:sldId id="447" r:id="rId17"/>
    <p:sldId id="448" r:id="rId18"/>
    <p:sldId id="449" r:id="rId19"/>
    <p:sldId id="450" r:id="rId20"/>
    <p:sldId id="451" r:id="rId21"/>
    <p:sldId id="452" r:id="rId22"/>
    <p:sldId id="453" r:id="rId23"/>
    <p:sldId id="457" r:id="rId24"/>
    <p:sldId id="458" r:id="rId25"/>
    <p:sldId id="459" r:id="rId26"/>
    <p:sldId id="460" r:id="rId27"/>
    <p:sldId id="461" r:id="rId28"/>
    <p:sldId id="462" r:id="rId29"/>
    <p:sldId id="454" r:id="rId30"/>
    <p:sldId id="463" r:id="rId31"/>
    <p:sldId id="464" r:id="rId32"/>
    <p:sldId id="465" r:id="rId33"/>
    <p:sldId id="466" r:id="rId34"/>
    <p:sldId id="467" r:id="rId35"/>
    <p:sldId id="468" r:id="rId36"/>
    <p:sldId id="469" r:id="rId37"/>
    <p:sldId id="470" r:id="rId38"/>
    <p:sldId id="455" r:id="rId39"/>
    <p:sldId id="471" r:id="rId40"/>
    <p:sldId id="472" r:id="rId41"/>
    <p:sldId id="473" r:id="rId42"/>
    <p:sldId id="474" r:id="rId43"/>
    <p:sldId id="456" r:id="rId44"/>
    <p:sldId id="475" r:id="rId45"/>
    <p:sldId id="476" r:id="rId46"/>
    <p:sldId id="477" r:id="rId47"/>
    <p:sldId id="478" r:id="rId48"/>
    <p:sldId id="479" r:id="rId49"/>
    <p:sldId id="480" r:id="rId50"/>
    <p:sldId id="481" r:id="rId51"/>
    <p:sldId id="482" r:id="rId52"/>
    <p:sldId id="483" r:id="rId53"/>
    <p:sldId id="356" r:id="rId54"/>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20CB13"/>
    <a:srgbClr val="CC9900"/>
    <a:srgbClr val="008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2" autoAdjust="0"/>
    <p:restoredTop sz="94660" autoAdjust="0"/>
  </p:normalViewPr>
  <p:slideViewPr>
    <p:cSldViewPr>
      <p:cViewPr varScale="1">
        <p:scale>
          <a:sx n="85" d="100"/>
          <a:sy n="85" d="100"/>
        </p:scale>
        <p:origin x="216" y="78"/>
      </p:cViewPr>
      <p:guideLst>
        <p:guide orient="horz" pos="2160"/>
        <p:guide pos="3839"/>
      </p:guideLst>
    </p:cSldViewPr>
  </p:slideViewPr>
  <p:outlineViewPr>
    <p:cViewPr>
      <p:scale>
        <a:sx n="33" d="100"/>
        <a:sy n="33" d="100"/>
      </p:scale>
      <p:origin x="0" y="2352"/>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5/12/2016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5/12/2016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rP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5/12/2016</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smtClean="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5/12/2016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rP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5/12/2016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5/12/2016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rP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5/12/2016</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smtClean="0"/>
              <a:t>Click to edit Master title style</a:t>
            </a:r>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5/12/2016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5/12/2016</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5/12/2016</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rPr/>
              <a:t>Click to edit Master title style</a:t>
            </a:r>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5/12/2016</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rP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5/12/2016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rP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5/12/2016</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5/12/2016</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timing>
    <p:tnLst>
      <p:par>
        <p:cTn id="1" dur="indefinite" restart="never" nodeType="tmRoot"/>
      </p:par>
    </p:tnLst>
  </p:timing>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smtClean="0">
                <a:latin typeface="+mj-ea"/>
              </a:rPr>
              <a:t>《 C</a:t>
            </a:r>
            <a:r>
              <a:rPr lang="zh-CN" altLang="en-US" b="1" smtClean="0">
                <a:latin typeface="+mj-ea"/>
              </a:rPr>
              <a:t>语言程序设计</a:t>
            </a:r>
            <a:r>
              <a:rPr lang="en-US" altLang="zh-CN" b="1" smtClean="0">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zh-CN" altLang="en-US" smtClean="0">
                <a:latin typeface="微软雅黑" pitchFamily="34" charset="-122"/>
                <a:ea typeface="微软雅黑" pitchFamily="34" charset="-122"/>
              </a:rPr>
              <a:t>丁盟</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C</a:t>
            </a:r>
            <a:r>
              <a:rPr lang="zh-CN" altLang="en-US">
                <a:latin typeface="微软雅黑" pitchFamily="34" charset="-122"/>
                <a:ea typeface="微软雅黑" pitchFamily="34" charset="-122"/>
              </a:rPr>
              <a:t>语言课程组</a:t>
            </a:r>
          </a:p>
          <a:p>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43304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x=3</a:t>
            </a:r>
            <a:r>
              <a:rPr lang="en-US" altLang="zh-CN" sz="3200" smtClean="0">
                <a:latin typeface="微软雅黑" pitchFamily="34" charset="-122"/>
                <a:ea typeface="微软雅黑" pitchFamily="34" charset="-122"/>
              </a:rPr>
              <a:t>;</a:t>
            </a:r>
            <a:r>
              <a:rPr lang="zh-CN" altLang="en-US" sz="3200" smtClean="0">
                <a:latin typeface="微软雅黑" pitchFamily="34" charset="-122"/>
                <a:ea typeface="微软雅黑" pitchFamily="34" charset="-122"/>
              </a:rPr>
              <a:t> 请</a:t>
            </a:r>
            <a:r>
              <a:rPr lang="zh-CN" altLang="en-US" sz="3200">
                <a:latin typeface="微软雅黑" pitchFamily="34" charset="-122"/>
                <a:ea typeface="微软雅黑" pitchFamily="34" charset="-122"/>
              </a:rPr>
              <a:t>声明一个名为</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的指针变量，</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的值为数据对象</a:t>
            </a:r>
            <a:r>
              <a:rPr lang="en-US" altLang="zh-CN" sz="3200">
                <a:latin typeface="微软雅黑" pitchFamily="34" charset="-122"/>
                <a:ea typeface="微软雅黑" pitchFamily="34" charset="-122"/>
              </a:rPr>
              <a:t>3</a:t>
            </a:r>
            <a:r>
              <a:rPr lang="zh-CN" altLang="en-US" sz="3200">
                <a:latin typeface="微软雅黑" pitchFamily="34" charset="-122"/>
                <a:ea typeface="微软雅黑" pitchFamily="34" charset="-122"/>
              </a:rPr>
              <a:t>的存放地址</a:t>
            </a:r>
          </a:p>
          <a:p>
            <a:pPr marL="0" indent="0">
              <a:spcBef>
                <a:spcPts val="0"/>
              </a:spcBef>
              <a:spcAft>
                <a:spcPts val="1200"/>
              </a:spcAft>
              <a:buClr>
                <a:schemeClr val="bg2">
                  <a:lumMod val="50000"/>
                </a:schemeClr>
              </a:buClr>
              <a:buNone/>
            </a:pPr>
            <a:r>
              <a:rPr lang="zh-CN" altLang="en-US" sz="3200">
                <a:latin typeface="微软雅黑" pitchFamily="34" charset="-122"/>
                <a:ea typeface="微软雅黑" pitchFamily="34" charset="-122"/>
              </a:rPr>
              <a:t>	</a:t>
            </a:r>
            <a:r>
              <a:rPr lang="en-US" altLang="zh-CN" sz="3200" b="1">
                <a:latin typeface="微软雅黑" pitchFamily="34" charset="-122"/>
                <a:ea typeface="微软雅黑" pitchFamily="34" charset="-122"/>
              </a:rPr>
              <a:t>int </a:t>
            </a:r>
            <a:r>
              <a:rPr lang="en-US" altLang="zh-CN" sz="3200" b="1" smtClean="0">
                <a:latin typeface="微软雅黑" pitchFamily="34" charset="-122"/>
                <a:ea typeface="微软雅黑" pitchFamily="34" charset="-122"/>
              </a:rPr>
              <a:t>* p</a:t>
            </a:r>
            <a:r>
              <a:rPr lang="en-US" altLang="zh-CN" sz="3200" b="1">
                <a:latin typeface="微软雅黑" pitchFamily="34" charset="-122"/>
                <a:ea typeface="微软雅黑" pitchFamily="34" charset="-122"/>
              </a:rPr>
              <a:t>=&amp;x; </a:t>
            </a:r>
            <a:r>
              <a:rPr lang="en-US" altLang="zh-CN" sz="3200" b="1" smtClean="0">
                <a:latin typeface="微软雅黑" pitchFamily="34" charset="-122"/>
                <a:ea typeface="微软雅黑" pitchFamily="34" charset="-122"/>
              </a:rPr>
              <a:t> </a:t>
            </a:r>
            <a:r>
              <a:rPr lang="zh-CN" altLang="en-US" sz="3200" b="1" smtClean="0">
                <a:latin typeface="微软雅黑" pitchFamily="34" charset="-122"/>
                <a:ea typeface="微软雅黑" pitchFamily="34" charset="-122"/>
              </a:rPr>
              <a:t>或 </a:t>
            </a:r>
            <a:r>
              <a:rPr lang="en-US" altLang="zh-CN" sz="3200" b="1">
                <a:latin typeface="微软雅黑" pitchFamily="34" charset="-122"/>
                <a:ea typeface="微软雅黑" pitchFamily="34" charset="-122"/>
              </a:rPr>
              <a:t>int </a:t>
            </a:r>
            <a:r>
              <a:rPr lang="en-US" altLang="zh-CN" sz="3200" b="1" smtClean="0">
                <a:latin typeface="微软雅黑" pitchFamily="34" charset="-122"/>
                <a:ea typeface="微软雅黑" pitchFamily="34" charset="-122"/>
              </a:rPr>
              <a:t>* p</a:t>
            </a:r>
            <a:r>
              <a:rPr lang="en-US" altLang="zh-CN" sz="3200" b="1">
                <a:latin typeface="微软雅黑" pitchFamily="34" charset="-122"/>
                <a:ea typeface="微软雅黑" pitchFamily="34" charset="-122"/>
              </a:rPr>
              <a:t>; p=&amp;x;</a:t>
            </a:r>
          </a:p>
        </p:txBody>
      </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9106" y="3090639"/>
            <a:ext cx="2771774"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931" y="3163664"/>
            <a:ext cx="2695575" cy="199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67222" y="5091472"/>
            <a:ext cx="7067550" cy="71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3175718" y="2708920"/>
            <a:ext cx="1296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b="1">
                <a:latin typeface="微软雅黑" pitchFamily="34" charset="-122"/>
                <a:ea typeface="微软雅黑" pitchFamily="34" charset="-122"/>
              </a:rPr>
              <a:t>变量</a:t>
            </a:r>
            <a:r>
              <a:rPr lang="en-US" altLang="zh-CN" b="1">
                <a:latin typeface="微软雅黑" pitchFamily="34" charset="-122"/>
                <a:ea typeface="微软雅黑" pitchFamily="34" charset="-122"/>
              </a:rPr>
              <a:t>x</a:t>
            </a:r>
            <a:endParaRPr lang="zh-CN" altLang="en-US" b="1">
              <a:latin typeface="微软雅黑" pitchFamily="34" charset="-122"/>
              <a:ea typeface="微软雅黑" pitchFamily="34" charset="-122"/>
            </a:endParaRPr>
          </a:p>
        </p:txBody>
      </p:sp>
      <p:sp>
        <p:nvSpPr>
          <p:cNvPr id="10" name="TextBox 9"/>
          <p:cNvSpPr txBox="1">
            <a:spLocks noChangeArrowheads="1"/>
          </p:cNvSpPr>
          <p:nvPr/>
        </p:nvSpPr>
        <p:spPr bwMode="auto">
          <a:xfrm>
            <a:off x="7207968" y="2732732"/>
            <a:ext cx="1296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b="1">
                <a:latin typeface="微软雅黑" pitchFamily="34" charset="-122"/>
                <a:ea typeface="微软雅黑" pitchFamily="34" charset="-122"/>
              </a:rPr>
              <a:t>变量</a:t>
            </a:r>
            <a:r>
              <a:rPr lang="en-US" altLang="zh-CN" b="1">
                <a:latin typeface="微软雅黑" pitchFamily="34" charset="-122"/>
                <a:ea typeface="微软雅黑" pitchFamily="34" charset="-122"/>
              </a:rPr>
              <a:t>p</a:t>
            </a:r>
            <a:endParaRPr lang="zh-CN" altLang="en-US" b="1">
              <a:latin typeface="微软雅黑" pitchFamily="34" charset="-122"/>
              <a:ea typeface="微软雅黑" pitchFamily="34" charset="-122"/>
            </a:endParaRPr>
          </a:p>
        </p:txBody>
      </p:sp>
    </p:spTree>
    <p:extLst>
      <p:ext uri="{BB962C8B-B14F-4D97-AF65-F5344CB8AC3E}">
        <p14:creationId xmlns:p14="http://schemas.microsoft.com/office/powerpoint/2010/main" val="8781296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设有</a:t>
            </a:r>
            <a:r>
              <a:rPr lang="en-US" altLang="zh-CN" sz="3200">
                <a:latin typeface="微软雅黑" pitchFamily="34" charset="-122"/>
                <a:ea typeface="微软雅黑" pitchFamily="34" charset="-122"/>
              </a:rPr>
              <a:t>double x=3.5</a:t>
            </a:r>
            <a:r>
              <a:rPr lang="en-US" altLang="zh-CN" sz="3200" smtClean="0">
                <a:latin typeface="微软雅黑" pitchFamily="34" charset="-122"/>
                <a:ea typeface="微软雅黑" pitchFamily="34" charset="-122"/>
              </a:rPr>
              <a:t>;</a:t>
            </a:r>
            <a:r>
              <a:rPr lang="zh-CN" altLang="en-US" sz="3200" smtClean="0">
                <a:latin typeface="微软雅黑" pitchFamily="34" charset="-122"/>
                <a:ea typeface="微软雅黑" pitchFamily="34" charset="-122"/>
              </a:rPr>
              <a:t>请</a:t>
            </a:r>
            <a:r>
              <a:rPr lang="zh-CN" altLang="en-US" sz="3200">
                <a:latin typeface="微软雅黑" pitchFamily="34" charset="-122"/>
                <a:ea typeface="微软雅黑" pitchFamily="34" charset="-122"/>
              </a:rPr>
              <a:t>声明一个名为</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的指针变量，</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值为数据对象</a:t>
            </a:r>
            <a:r>
              <a:rPr lang="en-US" altLang="zh-CN" sz="3200">
                <a:latin typeface="微软雅黑" pitchFamily="34" charset="-122"/>
                <a:ea typeface="微软雅黑" pitchFamily="34" charset="-122"/>
              </a:rPr>
              <a:t>3.5</a:t>
            </a:r>
            <a:r>
              <a:rPr lang="zh-CN" altLang="en-US" sz="3200">
                <a:latin typeface="微软雅黑" pitchFamily="34" charset="-122"/>
                <a:ea typeface="微软雅黑" pitchFamily="34" charset="-122"/>
              </a:rPr>
              <a:t>的存放地址。请画</a:t>
            </a:r>
            <a:r>
              <a:rPr lang="zh-CN" altLang="en-US" sz="3200" smtClean="0">
                <a:latin typeface="微软雅黑" pitchFamily="34" charset="-122"/>
                <a:ea typeface="微软雅黑" pitchFamily="34" charset="-122"/>
              </a:rPr>
              <a:t>出</a:t>
            </a:r>
            <a:r>
              <a:rPr lang="en-US" altLang="zh-CN" sz="3200" smtClean="0">
                <a:latin typeface="微软雅黑" pitchFamily="34" charset="-122"/>
                <a:ea typeface="微软雅黑" pitchFamily="34" charset="-122"/>
              </a:rPr>
              <a:t>p</a:t>
            </a:r>
            <a:r>
              <a:rPr lang="zh-CN" altLang="en-US" sz="3200" smtClean="0">
                <a:latin typeface="微软雅黑" pitchFamily="34" charset="-122"/>
                <a:ea typeface="微软雅黑" pitchFamily="34" charset="-122"/>
              </a:rPr>
              <a:t>、</a:t>
            </a:r>
            <a:r>
              <a:rPr lang="en-US" altLang="zh-CN" sz="3200">
                <a:latin typeface="微软雅黑" pitchFamily="34" charset="-122"/>
                <a:ea typeface="微软雅黑" pitchFamily="34" charset="-122"/>
              </a:rPr>
              <a:t>x</a:t>
            </a:r>
            <a:r>
              <a:rPr lang="zh-CN" altLang="en-US" sz="3200">
                <a:latin typeface="微软雅黑" pitchFamily="34" charset="-122"/>
                <a:ea typeface="微软雅黑" pitchFamily="34" charset="-122"/>
              </a:rPr>
              <a:t>的存储关系示意图。</a:t>
            </a:r>
          </a:p>
          <a:p>
            <a:pPr>
              <a:lnSpc>
                <a:spcPct val="100000"/>
              </a:lnSpc>
              <a:spcBef>
                <a:spcPts val="24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 = 3; </a:t>
            </a:r>
            <a:r>
              <a:rPr lang="en-US" altLang="zh-CN" sz="3200" smtClean="0">
                <a:latin typeface="微软雅黑" pitchFamily="34" charset="-122"/>
                <a:ea typeface="微软雅黑" pitchFamily="34" charset="-122"/>
              </a:rPr>
              <a:t> int * p </a:t>
            </a:r>
            <a:r>
              <a:rPr lang="en-US" altLang="zh-CN" sz="3200">
                <a:latin typeface="微软雅黑" pitchFamily="34" charset="-122"/>
                <a:ea typeface="微软雅黑" pitchFamily="34" charset="-122"/>
              </a:rPr>
              <a:t>= &amp;x;</a:t>
            </a:r>
            <a:r>
              <a:rPr lang="zh-CN" altLang="en-US" sz="3200">
                <a:latin typeface="微软雅黑" pitchFamily="34" charset="-122"/>
                <a:ea typeface="微软雅黑" pitchFamily="34" charset="-122"/>
              </a:rPr>
              <a:t>，则表达式*</a:t>
            </a:r>
            <a:r>
              <a:rPr lang="en-US" altLang="zh-CN" sz="3200">
                <a:latin typeface="微软雅黑" pitchFamily="34" charset="-122"/>
                <a:ea typeface="微软雅黑" pitchFamily="34" charset="-122"/>
              </a:rPr>
              <a:t>p </a:t>
            </a:r>
            <a:r>
              <a:rPr lang="zh-CN" altLang="en-US" sz="3200">
                <a:latin typeface="微软雅黑" pitchFamily="34" charset="-122"/>
                <a:ea typeface="微软雅黑" pitchFamily="34" charset="-122"/>
              </a:rPr>
              <a:t>的结果为</a:t>
            </a:r>
            <a:r>
              <a:rPr lang="en-US" altLang="zh-CN" sz="3200">
                <a:latin typeface="微软雅黑" pitchFamily="34" charset="-122"/>
                <a:ea typeface="微软雅黑" pitchFamily="34" charset="-122"/>
              </a:rPr>
              <a:t>3</a:t>
            </a:r>
            <a:r>
              <a:rPr lang="zh-CN" altLang="en-US" sz="3200">
                <a:latin typeface="微软雅黑" pitchFamily="34" charset="-122"/>
                <a:ea typeface="微软雅黑" pitchFamily="34" charset="-122"/>
              </a:rPr>
              <a:t>，请对此进行分析。</a:t>
            </a:r>
          </a:p>
        </p:txBody>
      </p:sp>
    </p:spTree>
    <p:extLst>
      <p:ext uri="{BB962C8B-B14F-4D97-AF65-F5344CB8AC3E}">
        <p14:creationId xmlns:p14="http://schemas.microsoft.com/office/powerpoint/2010/main" val="1890813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设</a:t>
            </a:r>
            <a:r>
              <a:rPr lang="en-US" altLang="zh-CN" sz="3200">
                <a:latin typeface="微软雅黑" pitchFamily="34" charset="-122"/>
                <a:ea typeface="微软雅黑" pitchFamily="34" charset="-122"/>
              </a:rPr>
              <a:t>int x = 3; </a:t>
            </a:r>
            <a:r>
              <a:rPr lang="en-US" altLang="zh-CN" sz="3200" smtClean="0">
                <a:latin typeface="微软雅黑" pitchFamily="34" charset="-122"/>
                <a:ea typeface="微软雅黑" pitchFamily="34" charset="-122"/>
              </a:rPr>
              <a:t> int * p </a:t>
            </a:r>
            <a:r>
              <a:rPr lang="en-US" altLang="zh-CN" sz="3200">
                <a:latin typeface="微软雅黑" pitchFamily="34" charset="-122"/>
                <a:ea typeface="微软雅黑" pitchFamily="34" charset="-122"/>
              </a:rPr>
              <a:t>= &amp;x;</a:t>
            </a:r>
            <a:r>
              <a:rPr lang="zh-CN" altLang="en-US" sz="3200">
                <a:latin typeface="微软雅黑" pitchFamily="34" charset="-122"/>
                <a:ea typeface="微软雅黑" pitchFamily="34" charset="-122"/>
              </a:rPr>
              <a:t>，请分析下述表达式的值：</a:t>
            </a:r>
            <a:r>
              <a:rPr lang="en-US" altLang="zh-CN" sz="3200">
                <a:latin typeface="微软雅黑" pitchFamily="34" charset="-122"/>
                <a:ea typeface="微软雅黑" pitchFamily="34" charset="-122"/>
              </a:rPr>
              <a:t>x</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&amp;x</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&amp;p</a:t>
            </a:r>
            <a:r>
              <a:rPr lang="zh-CN" altLang="en-US" sz="3200">
                <a:latin typeface="微软雅黑" pitchFamily="34" charset="-122"/>
                <a:ea typeface="微软雅黑" pitchFamily="34" charset="-122"/>
              </a:rPr>
              <a:t>、*</a:t>
            </a:r>
            <a:r>
              <a:rPr lang="en-US" altLang="zh-CN" sz="3200">
                <a:latin typeface="微软雅黑" pitchFamily="34" charset="-122"/>
                <a:ea typeface="微软雅黑" pitchFamily="34" charset="-122"/>
              </a:rPr>
              <a:t>p</a:t>
            </a:r>
            <a:r>
              <a:rPr lang="zh-CN" altLang="en-US" sz="3200">
                <a:latin typeface="微软雅黑" pitchFamily="34" charset="-122"/>
                <a:ea typeface="微软雅黑" pitchFamily="34" charset="-122"/>
              </a:rPr>
              <a:t>。</a:t>
            </a:r>
          </a:p>
        </p:txBody>
      </p:sp>
      <p:sp>
        <p:nvSpPr>
          <p:cNvPr id="5" name="TextBox 4"/>
          <p:cNvSpPr txBox="1"/>
          <p:nvPr/>
        </p:nvSpPr>
        <p:spPr>
          <a:xfrm>
            <a:off x="1773932" y="2204864"/>
            <a:ext cx="8280920"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200" b="1" smtClean="0">
                <a:latin typeface="Consolas" pitchFamily="49" charset="0"/>
                <a:cs typeface="Consolas" pitchFamily="49" charset="0"/>
              </a:rPr>
              <a:t>#</a:t>
            </a:r>
            <a:r>
              <a:rPr lang="en-US" altLang="zh-CN" sz="2200" b="1" dirty="0">
                <a:latin typeface="Consolas" pitchFamily="49" charset="0"/>
                <a:cs typeface="Consolas" pitchFamily="49" charset="0"/>
              </a:rPr>
              <a:t>include &lt;</a:t>
            </a:r>
            <a:r>
              <a:rPr lang="en-US" altLang="zh-CN" sz="2200" b="1" err="1">
                <a:latin typeface="Consolas" pitchFamily="49" charset="0"/>
                <a:cs typeface="Consolas" pitchFamily="49" charset="0"/>
              </a:rPr>
              <a:t>stdio.h</a:t>
            </a:r>
            <a:r>
              <a:rPr lang="en-US" altLang="zh-CN" sz="2200" b="1" smtClean="0">
                <a:latin typeface="Consolas" pitchFamily="49" charset="0"/>
                <a:cs typeface="Consolas" pitchFamily="49" charset="0"/>
              </a:rPr>
              <a:t>&gt;</a:t>
            </a:r>
            <a:endParaRPr lang="en-US" altLang="zh-CN" sz="2200" b="1" dirty="0">
              <a:latin typeface="Consolas" pitchFamily="49" charset="0"/>
              <a:cs typeface="Consolas" pitchFamily="49" charset="0"/>
            </a:endParaRPr>
          </a:p>
          <a:p>
            <a:pPr>
              <a:defRPr/>
            </a:pPr>
            <a:r>
              <a:rPr lang="en-US" altLang="zh-CN" sz="2200" b="1" dirty="0" err="1">
                <a:latin typeface="Consolas" pitchFamily="49" charset="0"/>
                <a:cs typeface="Consolas" pitchFamily="49" charset="0"/>
              </a:rPr>
              <a:t>int</a:t>
            </a:r>
            <a:r>
              <a:rPr lang="en-US" altLang="zh-CN" sz="2200" b="1" dirty="0">
                <a:latin typeface="Consolas" pitchFamily="49" charset="0"/>
                <a:cs typeface="Consolas" pitchFamily="49" charset="0"/>
              </a:rPr>
              <a:t> main(void)</a:t>
            </a:r>
          </a:p>
          <a:p>
            <a:pPr>
              <a:defRPr/>
            </a:pPr>
            <a:r>
              <a:rPr lang="en-US" altLang="zh-CN" sz="2200" b="1" dirty="0">
                <a:latin typeface="Consolas" pitchFamily="49" charset="0"/>
                <a:cs typeface="Consolas" pitchFamily="49" charset="0"/>
              </a:rPr>
              <a:t>{</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int </a:t>
            </a:r>
            <a:r>
              <a:rPr lang="en-US" altLang="zh-CN" sz="2200" b="1" dirty="0">
                <a:latin typeface="Consolas" pitchFamily="49" charset="0"/>
                <a:cs typeface="Consolas" pitchFamily="49" charset="0"/>
              </a:rPr>
              <a:t>x = 3;</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int * p </a:t>
            </a:r>
            <a:r>
              <a:rPr lang="en-US" altLang="zh-CN" sz="2200" b="1" dirty="0">
                <a:latin typeface="Consolas" pitchFamily="49" charset="0"/>
                <a:cs typeface="Consolas" pitchFamily="49" charset="0"/>
              </a:rPr>
              <a:t>= &amp;x;</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x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 %</a:t>
            </a:r>
            <a:r>
              <a:rPr lang="en-US" altLang="zh-CN" sz="2200" b="1" dirty="0">
                <a:latin typeface="Consolas" pitchFamily="49" charset="0"/>
                <a:cs typeface="Consolas" pitchFamily="49" charset="0"/>
              </a:rPr>
              <a:t>d\n</a:t>
            </a:r>
            <a:r>
              <a:rPr lang="en-US" altLang="zh-CN" sz="2200" b="1">
                <a:latin typeface="Consolas" pitchFamily="49" charset="0"/>
                <a:cs typeface="Consolas" pitchFamily="49" charset="0"/>
              </a:rPr>
              <a:t>", </a:t>
            </a:r>
            <a:r>
              <a:rPr lang="en-US" altLang="zh-CN" sz="2200" b="1" smtClean="0">
                <a:solidFill>
                  <a:srgbClr val="FF0000"/>
                </a:solidFill>
                <a:latin typeface="Consolas" pitchFamily="49" charset="0"/>
                <a:cs typeface="Consolas" pitchFamily="49" charset="0"/>
              </a:rPr>
              <a:t>x</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printf</a:t>
            </a:r>
            <a:r>
              <a:rPr lang="en-US" altLang="zh-CN" sz="2200" b="1">
                <a:latin typeface="Consolas" pitchFamily="49" charset="0"/>
                <a:cs typeface="Consolas" pitchFamily="49" charset="0"/>
              </a:rPr>
              <a:t>("</a:t>
            </a:r>
            <a:r>
              <a:rPr lang="zh-CN" altLang="en-US" sz="2200" b="1" smtClean="0">
                <a:latin typeface="Consolas" pitchFamily="49" charset="0"/>
                <a:cs typeface="Consolas" pitchFamily="49" charset="0"/>
              </a:rPr>
              <a:t>表达式</a:t>
            </a:r>
            <a:r>
              <a:rPr lang="en-US" altLang="zh-CN" sz="2200" b="1" dirty="0">
                <a:latin typeface="Consolas" pitchFamily="49" charset="0"/>
                <a:cs typeface="Consolas" pitchFamily="49" charset="0"/>
              </a:rPr>
              <a:t>&amp;x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%p\n</a:t>
            </a:r>
            <a:r>
              <a:rPr lang="en-US" altLang="zh-CN" sz="2200" b="1">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&amp;x</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p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 %p\n</a:t>
            </a:r>
            <a:r>
              <a:rPr lang="en-US" altLang="zh-CN" sz="2200" b="1" dirty="0">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p</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&amp;p </a:t>
            </a:r>
            <a:r>
              <a:rPr lang="zh-CN" altLang="en-US" sz="2200" b="1" dirty="0">
                <a:latin typeface="Consolas" pitchFamily="49" charset="0"/>
                <a:cs typeface="Consolas" pitchFamily="49" charset="0"/>
              </a:rPr>
              <a:t>的值为</a:t>
            </a: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%p\n</a:t>
            </a:r>
            <a:r>
              <a:rPr lang="en-US" altLang="zh-CN" sz="2200" b="1" dirty="0">
                <a:latin typeface="Consolas" pitchFamily="49" charset="0"/>
                <a:cs typeface="Consolas" pitchFamily="49" charset="0"/>
              </a:rPr>
              <a:t>", </a:t>
            </a:r>
            <a:r>
              <a:rPr lang="en-US" altLang="zh-CN" sz="2200" b="1" dirty="0">
                <a:solidFill>
                  <a:srgbClr val="FF0000"/>
                </a:solidFill>
                <a:latin typeface="Consolas" pitchFamily="49" charset="0"/>
                <a:cs typeface="Consolas" pitchFamily="49" charset="0"/>
              </a:rPr>
              <a:t>&amp;p</a:t>
            </a:r>
            <a:r>
              <a:rPr lang="en-US" altLang="zh-CN" sz="2200" b="1" dirty="0">
                <a:latin typeface="Consolas" pitchFamily="49" charset="0"/>
                <a:cs typeface="Consolas" pitchFamily="49" charset="0"/>
              </a:rPr>
              <a:t>); </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printf</a:t>
            </a:r>
            <a:r>
              <a:rPr lang="en-US" altLang="zh-CN" sz="2200" b="1" dirty="0">
                <a:latin typeface="Consolas" pitchFamily="49" charset="0"/>
                <a:cs typeface="Consolas" pitchFamily="49" charset="0"/>
              </a:rPr>
              <a:t>("</a:t>
            </a:r>
            <a:r>
              <a:rPr lang="zh-CN" altLang="en-US" sz="2200" b="1" dirty="0">
                <a:latin typeface="Consolas" pitchFamily="49" charset="0"/>
                <a:cs typeface="Consolas" pitchFamily="49" charset="0"/>
              </a:rPr>
              <a:t>表达式*</a:t>
            </a:r>
            <a:r>
              <a:rPr lang="en-US" altLang="zh-CN" sz="2200" b="1" dirty="0">
                <a:latin typeface="Consolas" pitchFamily="49" charset="0"/>
                <a:cs typeface="Consolas" pitchFamily="49" charset="0"/>
              </a:rPr>
              <a:t>p </a:t>
            </a:r>
            <a:r>
              <a:rPr lang="zh-CN" altLang="en-US" sz="2200" b="1" dirty="0">
                <a:latin typeface="Consolas" pitchFamily="49" charset="0"/>
                <a:cs typeface="Consolas" pitchFamily="49" charset="0"/>
              </a:rPr>
              <a:t>的值为</a:t>
            </a:r>
            <a:r>
              <a:rPr lang="en-US" altLang="zh-CN" sz="2200" b="1" dirty="0">
                <a:latin typeface="Consolas" pitchFamily="49" charset="0"/>
                <a:cs typeface="Consolas" pitchFamily="49" charset="0"/>
              </a:rPr>
              <a:t>: %d\n</a:t>
            </a:r>
            <a:r>
              <a:rPr lang="en-US" altLang="zh-CN" sz="2200" b="1">
                <a:latin typeface="Consolas" pitchFamily="49" charset="0"/>
                <a:cs typeface="Consolas" pitchFamily="49" charset="0"/>
              </a:rPr>
              <a:t>", </a:t>
            </a:r>
            <a:r>
              <a:rPr lang="en-US" altLang="zh-CN" sz="2200" b="1" smtClean="0">
                <a:solidFill>
                  <a:srgbClr val="FF0000"/>
                </a:solidFill>
                <a:latin typeface="Consolas" pitchFamily="49" charset="0"/>
                <a:cs typeface="Consolas" pitchFamily="49" charset="0"/>
              </a:rPr>
              <a:t>*</a:t>
            </a:r>
            <a:r>
              <a:rPr lang="en-US" altLang="zh-CN" sz="2200" b="1" dirty="0">
                <a:solidFill>
                  <a:srgbClr val="FF0000"/>
                </a:solidFill>
                <a:latin typeface="Consolas" pitchFamily="49" charset="0"/>
                <a:cs typeface="Consolas" pitchFamily="49" charset="0"/>
              </a:rPr>
              <a:t>p</a:t>
            </a:r>
            <a:r>
              <a:rPr lang="en-US" altLang="zh-CN" sz="2200" b="1" dirty="0">
                <a:latin typeface="Consolas" pitchFamily="49" charset="0"/>
                <a:cs typeface="Consolas" pitchFamily="49" charset="0"/>
              </a:rPr>
              <a:t>); </a:t>
            </a:r>
          </a:p>
          <a:p>
            <a:pPr>
              <a:defRPr/>
            </a:pPr>
            <a:r>
              <a:rPr lang="en-US" altLang="zh-CN" sz="2200" b="1" smtClean="0">
                <a:latin typeface="Consolas" pitchFamily="49" charset="0"/>
                <a:cs typeface="Consolas" pitchFamily="49" charset="0"/>
              </a:rPr>
              <a:t>    return </a:t>
            </a:r>
            <a:r>
              <a:rPr lang="en-US" altLang="zh-CN" sz="2200" b="1" dirty="0">
                <a:latin typeface="Consolas" pitchFamily="49" charset="0"/>
                <a:cs typeface="Consolas" pitchFamily="49" charset="0"/>
              </a:rPr>
              <a:t>0;</a:t>
            </a:r>
          </a:p>
          <a:p>
            <a:pPr>
              <a:defRPr/>
            </a:pPr>
            <a:r>
              <a:rPr lang="en-US" altLang="zh-CN" sz="2200" b="1" dirty="0">
                <a:latin typeface="Consolas" pitchFamily="49" charset="0"/>
                <a:cs typeface="Consolas" pitchFamily="49" charset="0"/>
              </a:rPr>
              <a:t>}</a:t>
            </a:r>
            <a:endParaRPr lang="zh-CN" altLang="en-US" sz="2200"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172391667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6" name="TextBox 5"/>
          <p:cNvSpPr txBox="1"/>
          <p:nvPr/>
        </p:nvSpPr>
        <p:spPr>
          <a:xfrm>
            <a:off x="1341884" y="1002208"/>
            <a:ext cx="9289032"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400" b="1" smtClean="0">
                <a:latin typeface="Consolas" pitchFamily="49" charset="0"/>
                <a:cs typeface="Consolas" pitchFamily="49" charset="0"/>
              </a:rPr>
              <a:t>#</a:t>
            </a:r>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pPr>
              <a:defRPr/>
            </a:pPr>
            <a:r>
              <a:rPr lang="en-US" altLang="zh-CN" sz="2400" b="1" smtClean="0">
                <a:latin typeface="Consolas" pitchFamily="49" charset="0"/>
                <a:cs typeface="Consolas" pitchFamily="49" charset="0"/>
              </a:rPr>
              <a:t>int </a:t>
            </a:r>
            <a:r>
              <a:rPr lang="en-US" altLang="zh-CN" sz="2400" b="1" dirty="0">
                <a:latin typeface="Consolas" pitchFamily="49" charset="0"/>
                <a:cs typeface="Consolas" pitchFamily="49" charset="0"/>
              </a:rPr>
              <a:t>main(void)</a:t>
            </a:r>
          </a:p>
          <a:p>
            <a:pPr>
              <a:defRPr/>
            </a:pPr>
            <a:r>
              <a:rPr lang="en-US" altLang="zh-CN" sz="2400" b="1" dirty="0">
                <a:latin typeface="Consolas" pitchFamily="49" charset="0"/>
                <a:cs typeface="Consolas" pitchFamily="49" charset="0"/>
              </a:rPr>
              <a:t>{</a:t>
            </a:r>
          </a:p>
          <a:p>
            <a:pPr>
              <a:defRPr/>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int </a:t>
            </a:r>
            <a:r>
              <a:rPr lang="en-US" altLang="zh-CN" sz="2400" b="1" dirty="0">
                <a:latin typeface="Consolas" pitchFamily="49" charset="0"/>
                <a:cs typeface="Consolas" pitchFamily="49" charset="0"/>
              </a:rPr>
              <a:t>x = 0x89898; </a:t>
            </a:r>
          </a:p>
          <a:p>
            <a:pPr>
              <a:defRPr/>
            </a:pPr>
            <a:r>
              <a:rPr lang="en-US" altLang="zh-CN" sz="2400" b="1">
                <a:latin typeface="Consolas" pitchFamily="49" charset="0"/>
                <a:cs typeface="Consolas" pitchFamily="49" charset="0"/>
              </a:rPr>
              <a:t>    </a:t>
            </a:r>
            <a:r>
              <a:rPr lang="en-US" altLang="zh-CN" sz="2400" b="1" smtClean="0">
                <a:solidFill>
                  <a:srgbClr val="FF0000"/>
                </a:solidFill>
                <a:latin typeface="Consolas" pitchFamily="49" charset="0"/>
                <a:cs typeface="Consolas" pitchFamily="49" charset="0"/>
              </a:rPr>
              <a:t>double * q </a:t>
            </a:r>
            <a:r>
              <a:rPr lang="en-US" altLang="zh-CN" sz="2400" b="1" dirty="0">
                <a:solidFill>
                  <a:srgbClr val="FF0000"/>
                </a:solidFill>
                <a:latin typeface="Consolas" pitchFamily="49" charset="0"/>
                <a:cs typeface="Consolas" pitchFamily="49" charset="0"/>
              </a:rPr>
              <a:t>= (double*)&amp;x;</a:t>
            </a:r>
          </a:p>
          <a:p>
            <a:pPr>
              <a:defRPr/>
            </a:pPr>
            <a:r>
              <a:rPr lang="en-US" altLang="zh-CN" sz="2400" b="1" dirty="0">
                <a:latin typeface="Consolas" pitchFamily="49" charset="0"/>
                <a:cs typeface="Consolas" pitchFamily="49" charset="0"/>
              </a:rPr>
              <a:t>     </a:t>
            </a:r>
          </a:p>
          <a:p>
            <a:pPr>
              <a:defRPr/>
            </a:pPr>
            <a:r>
              <a:rPr lang="en-US" altLang="zh-CN" sz="2400" b="1" smtClean="0">
                <a:latin typeface="Consolas" pitchFamily="49" charset="0"/>
                <a:cs typeface="Consolas" pitchFamily="49" charset="0"/>
              </a:rPr>
              <a:t>    </a:t>
            </a:r>
            <a:r>
              <a:rPr lang="en-US" altLang="zh-CN" sz="2400" b="1" err="1">
                <a:latin typeface="Consolas" pitchFamily="49" charset="0"/>
                <a:cs typeface="Consolas" pitchFamily="49" charset="0"/>
              </a:rPr>
              <a:t>printf</a:t>
            </a:r>
            <a:r>
              <a:rPr lang="en-US" altLang="zh-CN" sz="2400" b="1" smtClean="0">
                <a:latin typeface="Consolas" pitchFamily="49" charset="0"/>
                <a:cs typeface="Consolas" pitchFamily="49" charset="0"/>
              </a:rPr>
              <a:t>("%lf\n</a:t>
            </a:r>
            <a:r>
              <a:rPr lang="en-US" altLang="zh-CN" sz="2400" b="1" dirty="0">
                <a:latin typeface="Consolas" pitchFamily="49" charset="0"/>
                <a:cs typeface="Consolas" pitchFamily="49" charset="0"/>
              </a:rPr>
              <a:t>", *q); </a:t>
            </a:r>
          </a:p>
          <a:p>
            <a:pPr>
              <a:defRPr/>
            </a:pPr>
            <a:endParaRPr lang="en-US" altLang="zh-CN" sz="2400" b="1" dirty="0">
              <a:latin typeface="Consolas" pitchFamily="49" charset="0"/>
              <a:cs typeface="Consolas" pitchFamily="49" charset="0"/>
            </a:endParaRPr>
          </a:p>
          <a:p>
            <a:pPr>
              <a:defRPr/>
            </a:pPr>
            <a:r>
              <a:rPr lang="en-US" altLang="zh-CN" sz="2400" b="1" smtClean="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("%d\n", *q);</a:t>
            </a:r>
          </a:p>
          <a:p>
            <a:pPr>
              <a:defRPr/>
            </a:pPr>
            <a:r>
              <a:rPr lang="en-US" altLang="zh-CN" sz="2400" b="1" smtClean="0">
                <a:latin typeface="Consolas" pitchFamily="49" charset="0"/>
                <a:cs typeface="Consolas" pitchFamily="49" charset="0"/>
              </a:rPr>
              <a:t>    return </a:t>
            </a:r>
            <a:r>
              <a:rPr lang="en-US" altLang="zh-CN" sz="2400" b="1" dirty="0">
                <a:latin typeface="Consolas" pitchFamily="49" charset="0"/>
                <a:cs typeface="Consolas" pitchFamily="49" charset="0"/>
              </a:rPr>
              <a:t>0;</a:t>
            </a:r>
          </a:p>
          <a:p>
            <a:pPr>
              <a:defRPr/>
            </a:pPr>
            <a:r>
              <a:rPr lang="en-US" altLang="zh-CN" sz="2400" b="1" dirty="0">
                <a:latin typeface="Consolas" pitchFamily="49" charset="0"/>
                <a:cs typeface="Consolas" pitchFamily="49" charset="0"/>
              </a:rPr>
              <a:t>}</a:t>
            </a:r>
            <a:endParaRPr lang="zh-CN" altLang="en-US" sz="2400" b="1" dirty="0">
              <a:solidFill>
                <a:srgbClr val="000066"/>
              </a:solidFill>
              <a:latin typeface="Consolas" pitchFamily="49" charset="0"/>
              <a:cs typeface="Consolas" pitchFamily="49" charset="0"/>
            </a:endParaRPr>
          </a:p>
        </p:txBody>
      </p:sp>
      <p:sp>
        <p:nvSpPr>
          <p:cNvPr id="7" name="TextBox 6"/>
          <p:cNvSpPr txBox="1">
            <a:spLocks noChangeArrowheads="1"/>
          </p:cNvSpPr>
          <p:nvPr/>
        </p:nvSpPr>
        <p:spPr bwMode="auto">
          <a:xfrm>
            <a:off x="1125487" y="5300663"/>
            <a:ext cx="9505429"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3200">
                <a:solidFill>
                  <a:srgbClr val="FF0000"/>
                </a:solidFill>
                <a:latin typeface="微软雅黑" pitchFamily="34" charset="-122"/>
                <a:ea typeface="微软雅黑" pitchFamily="34" charset="-122"/>
              </a:rPr>
              <a:t>注意：当指针类型与赋值变量的类型不同时会发生内存溢出或者内存截断的问题</a:t>
            </a:r>
            <a:r>
              <a:rPr lang="en-US" altLang="zh-CN" sz="3200">
                <a:solidFill>
                  <a:srgbClr val="FF0000"/>
                </a:solidFill>
                <a:latin typeface="微软雅黑" pitchFamily="34" charset="-122"/>
                <a:ea typeface="微软雅黑"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3524886747"/>
              </p:ext>
            </p:extLst>
          </p:nvPr>
        </p:nvGraphicFramePr>
        <p:xfrm>
          <a:off x="7974037" y="1714500"/>
          <a:ext cx="928687" cy="296704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928687">
                  <a:extLst>
                    <a:ext uri="{9D8B030D-6E8A-4147-A177-3AD203B41FA5}">
                      <a16:colId xmlns:a16="http://schemas.microsoft.com/office/drawing/2014/main" val="20000"/>
                    </a:ext>
                  </a:extLst>
                </a:gridCol>
              </a:tblGrid>
              <a:tr h="370880">
                <a:tc>
                  <a:txBody>
                    <a:bodyPr/>
                    <a:lstStyle/>
                    <a:p>
                      <a:pPr algn="ctr"/>
                      <a:r>
                        <a:rPr lang="en-US" altLang="zh-CN" sz="1800" b="1" dirty="0" smtClean="0">
                          <a:latin typeface="Consolas" pitchFamily="49" charset="0"/>
                          <a:cs typeface="Consolas" pitchFamily="49" charset="0"/>
                        </a:rPr>
                        <a:t>0x98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370880">
                <a:tc>
                  <a:txBody>
                    <a:bodyPr/>
                    <a:lstStyle/>
                    <a:p>
                      <a:pPr algn="ctr"/>
                      <a:r>
                        <a:rPr lang="en-US" altLang="zh-CN" sz="1800" b="1" dirty="0" smtClean="0">
                          <a:latin typeface="Consolas" pitchFamily="49" charset="0"/>
                          <a:cs typeface="Consolas" pitchFamily="49" charset="0"/>
                        </a:rPr>
                        <a:t>0x98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370880">
                <a:tc>
                  <a:txBody>
                    <a:bodyPr/>
                    <a:lstStyle/>
                    <a:p>
                      <a:pPr algn="ctr"/>
                      <a:r>
                        <a:rPr lang="en-US" altLang="zh-CN" sz="1800" b="1" dirty="0" smtClean="0">
                          <a:latin typeface="Consolas" pitchFamily="49" charset="0"/>
                          <a:cs typeface="Consolas" pitchFamily="49" charset="0"/>
                        </a:rPr>
                        <a:t>0x08</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370880">
                <a:tc>
                  <a:txBody>
                    <a:bodyPr/>
                    <a:lstStyle/>
                    <a:p>
                      <a:pPr algn="ctr"/>
                      <a:r>
                        <a:rPr lang="en-US" altLang="zh-CN" sz="1800" b="1" dirty="0" smtClean="0">
                          <a:latin typeface="Consolas" pitchFamily="49" charset="0"/>
                          <a:cs typeface="Consolas" pitchFamily="49" charset="0"/>
                        </a:rPr>
                        <a:t>0x00</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370880">
                <a:tc>
                  <a:txBody>
                    <a:bodyPr/>
                    <a:lstStyle/>
                    <a:p>
                      <a:pPr algn="ctr"/>
                      <a:r>
                        <a:rPr lang="en-US" altLang="zh-CN" sz="1800" b="1" dirty="0" smtClean="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370880">
                <a:tc>
                  <a:txBody>
                    <a:bodyPr/>
                    <a:lstStyle/>
                    <a:p>
                      <a:pPr algn="ctr"/>
                      <a:r>
                        <a:rPr lang="en-US" altLang="zh-CN" sz="1800" b="1" dirty="0" smtClean="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r h="370880">
                <a:tc>
                  <a:txBody>
                    <a:bodyPr/>
                    <a:lstStyle/>
                    <a:p>
                      <a:pPr algn="ctr"/>
                      <a:r>
                        <a:rPr lang="en-US" altLang="zh-CN" sz="1800" b="1" dirty="0" smtClean="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6"/>
                  </a:ext>
                </a:extLst>
              </a:tr>
              <a:tr h="370880">
                <a:tc>
                  <a:txBody>
                    <a:bodyPr/>
                    <a:lstStyle/>
                    <a:p>
                      <a:pPr algn="ctr"/>
                      <a:r>
                        <a:rPr lang="en-US" altLang="zh-CN" sz="1800" b="1" dirty="0" smtClean="0">
                          <a:latin typeface="Consolas" pitchFamily="49" charset="0"/>
                          <a:cs typeface="Consolas" pitchFamily="49" charset="0"/>
                        </a:rPr>
                        <a:t>...</a:t>
                      </a:r>
                      <a:endParaRPr lang="zh-CN" altLang="en-US" sz="1800" b="1" dirty="0">
                        <a:latin typeface="Consolas" pitchFamily="49" charset="0"/>
                        <a:cs typeface="Consolas" pitchFamily="49" charset="0"/>
                      </a:endParaRPr>
                    </a:p>
                  </a:txBody>
                  <a:tcPr marL="91439" marR="91439" marT="45725" marB="45725">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7"/>
                  </a:ext>
                </a:extLst>
              </a:tr>
            </a:tbl>
          </a:graphicData>
        </a:graphic>
      </p:graphicFrame>
      <p:sp>
        <p:nvSpPr>
          <p:cNvPr id="9" name="右大括号 8"/>
          <p:cNvSpPr/>
          <p:nvPr/>
        </p:nvSpPr>
        <p:spPr>
          <a:xfrm>
            <a:off x="8974732" y="1714500"/>
            <a:ext cx="223638" cy="1428750"/>
          </a:xfrm>
          <a:prstGeom prst="rightBrace">
            <a:avLst>
              <a:gd name="adj1" fmla="val 22368"/>
              <a:gd name="adj2" fmla="val 49111"/>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 name="右大括号 9"/>
          <p:cNvSpPr/>
          <p:nvPr/>
        </p:nvSpPr>
        <p:spPr>
          <a:xfrm>
            <a:off x="9551937" y="1714500"/>
            <a:ext cx="358900" cy="2928938"/>
          </a:xfrm>
          <a:prstGeom prst="rightBrace">
            <a:avLst>
              <a:gd name="adj1" fmla="val 50221"/>
              <a:gd name="adj2" fmla="val 50000"/>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1" name="TextBox 11"/>
          <p:cNvSpPr txBox="1">
            <a:spLocks noChangeArrowheads="1"/>
          </p:cNvSpPr>
          <p:nvPr/>
        </p:nvSpPr>
        <p:spPr bwMode="auto">
          <a:xfrm>
            <a:off x="9262764" y="2132856"/>
            <a:ext cx="285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x</a:t>
            </a:r>
            <a:endParaRPr lang="zh-CN" altLang="en-US" sz="2800" b="1">
              <a:latin typeface="Consolas" pitchFamily="49" charset="0"/>
              <a:cs typeface="Consolas" pitchFamily="49" charset="0"/>
            </a:endParaRPr>
          </a:p>
        </p:txBody>
      </p:sp>
      <p:sp>
        <p:nvSpPr>
          <p:cNvPr id="12" name="TextBox 12"/>
          <p:cNvSpPr txBox="1">
            <a:spLocks noChangeArrowheads="1"/>
          </p:cNvSpPr>
          <p:nvPr/>
        </p:nvSpPr>
        <p:spPr bwMode="auto">
          <a:xfrm>
            <a:off x="9910836" y="2857500"/>
            <a:ext cx="6429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000" b="1">
                <a:latin typeface="Consolas" pitchFamily="49" charset="0"/>
                <a:cs typeface="Consolas" pitchFamily="49" charset="0"/>
              </a:rPr>
              <a:t>*q</a:t>
            </a:r>
            <a:endParaRPr lang="zh-CN" altLang="en-US" sz="3000" b="1">
              <a:latin typeface="Consolas" pitchFamily="49" charset="0"/>
              <a:cs typeface="Consolas" pitchFamily="49" charset="0"/>
            </a:endParaRPr>
          </a:p>
        </p:txBody>
      </p:sp>
      <p:cxnSp>
        <p:nvCxnSpPr>
          <p:cNvPr id="13" name="直接箭头连接符 12"/>
          <p:cNvCxnSpPr/>
          <p:nvPr/>
        </p:nvCxnSpPr>
        <p:spPr>
          <a:xfrm>
            <a:off x="6700142" y="1857375"/>
            <a:ext cx="1143000" cy="1588"/>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14" name="TextBox 15"/>
          <p:cNvSpPr txBox="1">
            <a:spLocks noChangeArrowheads="1"/>
          </p:cNvSpPr>
          <p:nvPr/>
        </p:nvSpPr>
        <p:spPr bwMode="auto">
          <a:xfrm>
            <a:off x="6342955" y="1571625"/>
            <a:ext cx="42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q</a:t>
            </a:r>
            <a:endParaRPr lang="zh-CN" altLang="en-US" sz="2800" b="1">
              <a:latin typeface="Consolas" pitchFamily="49" charset="0"/>
              <a:cs typeface="Consolas" pitchFamily="49" charset="0"/>
            </a:endParaRPr>
          </a:p>
        </p:txBody>
      </p:sp>
    </p:spTree>
    <p:extLst>
      <p:ext uri="{BB962C8B-B14F-4D97-AF65-F5344CB8AC3E}">
        <p14:creationId xmlns:p14="http://schemas.microsoft.com/office/powerpoint/2010/main" val="30686969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iterate type="lt">
                                    <p:tmPct val="0"/>
                                  </p:iterate>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指针定义小结：</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指针变量也是</a:t>
            </a:r>
            <a:r>
              <a:rPr lang="zh-CN" altLang="en-US" smtClean="0">
                <a:latin typeface="微软雅黑" pitchFamily="34" charset="-122"/>
                <a:ea typeface="微软雅黑" pitchFamily="34" charset="-122"/>
              </a:rPr>
              <a:t>变量，</a:t>
            </a:r>
            <a:r>
              <a:rPr lang="en-US" altLang="zh-CN" smtClean="0">
                <a:latin typeface="微软雅黑" pitchFamily="34" charset="-122"/>
                <a:ea typeface="微软雅黑" pitchFamily="34" charset="-122"/>
              </a:rPr>
              <a:t>&amp; + </a:t>
            </a:r>
            <a:r>
              <a:rPr lang="zh-CN" altLang="en-US" smtClean="0">
                <a:latin typeface="微软雅黑" pitchFamily="34" charset="-122"/>
                <a:ea typeface="微软雅黑" pitchFamily="34" charset="-122"/>
              </a:rPr>
              <a:t>变量名 表示</a:t>
            </a:r>
            <a:r>
              <a:rPr lang="zh-CN" altLang="en-US">
                <a:latin typeface="微软雅黑" pitchFamily="34" charset="-122"/>
                <a:ea typeface="微软雅黑" pitchFamily="34" charset="-122"/>
              </a:rPr>
              <a:t>该变量的</a:t>
            </a:r>
            <a:r>
              <a:rPr lang="zh-CN" altLang="en-US" smtClean="0">
                <a:latin typeface="微软雅黑" pitchFamily="34" charset="-122"/>
                <a:ea typeface="微软雅黑" pitchFamily="34" charset="-122"/>
              </a:rPr>
              <a:t>地址</a:t>
            </a:r>
            <a:endParaRPr lang="zh-CN" altLang="en-US">
              <a:latin typeface="微软雅黑" pitchFamily="34" charset="-122"/>
              <a:ea typeface="微软雅黑" pitchFamily="34" charset="-122"/>
            </a:endParaRP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如果指针变量</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的值为变量</a:t>
            </a:r>
            <a:r>
              <a:rPr lang="en-US" altLang="zh-CN">
                <a:latin typeface="微软雅黑" pitchFamily="34" charset="-122"/>
                <a:ea typeface="微软雅黑" pitchFamily="34" charset="-122"/>
              </a:rPr>
              <a:t>a</a:t>
            </a:r>
            <a:r>
              <a:rPr lang="zh-CN" altLang="en-US">
                <a:latin typeface="微软雅黑" pitchFamily="34" charset="-122"/>
                <a:ea typeface="微软雅黑" pitchFamily="34" charset="-122"/>
              </a:rPr>
              <a:t>的地址，则称</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指向</a:t>
            </a:r>
            <a:r>
              <a:rPr lang="en-US" altLang="zh-CN">
                <a:latin typeface="微软雅黑" pitchFamily="34" charset="-122"/>
                <a:ea typeface="微软雅黑" pitchFamily="34" charset="-122"/>
              </a:rPr>
              <a:t>a</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指针变量</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也是有类型</a:t>
            </a:r>
            <a:r>
              <a:rPr lang="zh-CN" altLang="en-US" smtClean="0">
                <a:latin typeface="微软雅黑" pitchFamily="34" charset="-122"/>
                <a:ea typeface="微软雅黑" pitchFamily="34" charset="-122"/>
              </a:rPr>
              <a:t>的</a:t>
            </a:r>
            <a:endParaRPr lang="en-US" altLang="zh-CN" smtClean="0">
              <a:latin typeface="微软雅黑" pitchFamily="34" charset="-122"/>
              <a:ea typeface="微软雅黑" pitchFamily="34" charset="-122"/>
            </a:endParaRPr>
          </a:p>
          <a:p>
            <a:pPr marL="330200" lvl="1" indent="0">
              <a:lnSpc>
                <a:spcPct val="100000"/>
              </a:lnSpc>
              <a:spcBef>
                <a:spcPts val="0"/>
              </a:spcBef>
              <a:spcAft>
                <a:spcPts val="1200"/>
              </a:spcAft>
              <a:buClr>
                <a:schemeClr val="bg2">
                  <a:lumMod val="50000"/>
                </a:schemeClr>
              </a:buClr>
              <a:buNone/>
            </a:pPr>
            <a:r>
              <a:rPr lang="zh-CN" altLang="en-US" smtClean="0">
                <a:latin typeface="微软雅黑" pitchFamily="34" charset="-122"/>
                <a:ea typeface="微软雅黑" pitchFamily="34" charset="-122"/>
              </a:rPr>
              <a:t>（</a:t>
            </a:r>
            <a:r>
              <a:rPr lang="zh-CN" altLang="en-US">
                <a:latin typeface="微软雅黑" pitchFamily="34" charset="-122"/>
                <a:ea typeface="微软雅黑" pitchFamily="34" charset="-122"/>
              </a:rPr>
              <a:t>它的类型含义：该变量只能存放它所对应的类型去掉一个*后的那个类型的变量或常量的地址，</a:t>
            </a:r>
            <a:r>
              <a:rPr lang="zh-CN" altLang="en-US" smtClean="0">
                <a:latin typeface="微软雅黑" pitchFamily="34" charset="-122"/>
                <a:ea typeface="微软雅黑" pitchFamily="34" charset="-122"/>
              </a:rPr>
              <a:t>例如：</a:t>
            </a:r>
            <a:r>
              <a:rPr lang="en-US" altLang="zh-CN" smtClean="0">
                <a:latin typeface="微软雅黑" pitchFamily="34" charset="-122"/>
                <a:ea typeface="微软雅黑" pitchFamily="34" charset="-122"/>
              </a:rPr>
              <a:t>int * p</a:t>
            </a:r>
            <a:r>
              <a:rPr lang="zh-CN" altLang="en-US" smtClean="0">
                <a:latin typeface="微软雅黑" pitchFamily="34" charset="-122"/>
                <a:ea typeface="微软雅黑" pitchFamily="34" charset="-122"/>
              </a:rPr>
              <a:t>，则</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只能存放</a:t>
            </a:r>
            <a:r>
              <a:rPr lang="en-US" altLang="zh-CN">
                <a:latin typeface="微软雅黑" pitchFamily="34" charset="-122"/>
                <a:ea typeface="微软雅黑" pitchFamily="34" charset="-122"/>
              </a:rPr>
              <a:t>int</a:t>
            </a:r>
            <a:r>
              <a:rPr lang="zh-CN" altLang="en-US">
                <a:latin typeface="微软雅黑" pitchFamily="34" charset="-122"/>
                <a:ea typeface="微软雅黑" pitchFamily="34" charset="-122"/>
              </a:rPr>
              <a:t>的变量或常量的地址。）</a:t>
            </a:r>
          </a:p>
          <a:p>
            <a:pPr lvl="1">
              <a:lnSpc>
                <a:spcPct val="100000"/>
              </a:lnSpc>
              <a:spcBef>
                <a:spcPts val="1200"/>
              </a:spcBef>
              <a:spcAft>
                <a:spcPts val="1200"/>
              </a:spcAft>
              <a:buClr>
                <a:schemeClr val="bg2">
                  <a:lumMod val="50000"/>
                </a:schemeClr>
              </a:buClr>
              <a:buFont typeface="Wingdings" pitchFamily="2" charset="2"/>
              <a:buChar char="u"/>
            </a:pP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是</a:t>
            </a:r>
            <a:r>
              <a:rPr lang="zh-CN" altLang="en-US">
                <a:latin typeface="微软雅黑" pitchFamily="34" charset="-122"/>
                <a:ea typeface="微软雅黑" pitchFamily="34" charset="-122"/>
              </a:rPr>
              <a:t>指针变量，</a:t>
            </a:r>
            <a:r>
              <a:rPr lang="en-US" altLang="zh-CN">
                <a:latin typeface="微软雅黑" pitchFamily="34" charset="-122"/>
                <a:ea typeface="微软雅黑" pitchFamily="34" charset="-122"/>
              </a:rPr>
              <a:t>&amp;</a:t>
            </a:r>
            <a:r>
              <a:rPr lang="en-US" altLang="zh-CN" smtClean="0">
                <a:latin typeface="微软雅黑" pitchFamily="34" charset="-122"/>
                <a:ea typeface="微软雅黑" pitchFamily="34" charset="-122"/>
              </a:rPr>
              <a:t>p </a:t>
            </a:r>
            <a:r>
              <a:rPr lang="zh-CN" altLang="en-US" smtClean="0">
                <a:latin typeface="微软雅黑" pitchFamily="34" charset="-122"/>
                <a:ea typeface="微软雅黑" pitchFamily="34" charset="-122"/>
              </a:rPr>
              <a:t>为</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的地址，*</a:t>
            </a:r>
            <a:r>
              <a:rPr lang="en-US" altLang="zh-CN" smtClean="0">
                <a:latin typeface="微软雅黑" pitchFamily="34" charset="-122"/>
                <a:ea typeface="微软雅黑" pitchFamily="34" charset="-122"/>
              </a:rPr>
              <a:t>p </a:t>
            </a:r>
            <a:r>
              <a:rPr lang="zh-CN" altLang="en-US" smtClean="0">
                <a:latin typeface="微软雅黑" pitchFamily="34" charset="-122"/>
                <a:ea typeface="微软雅黑" pitchFamily="34" charset="-122"/>
              </a:rPr>
              <a:t>表示</a:t>
            </a:r>
            <a:r>
              <a:rPr lang="en-US" altLang="zh-CN">
                <a:latin typeface="微软雅黑" pitchFamily="34" charset="-122"/>
                <a:ea typeface="微软雅黑" pitchFamily="34" charset="-122"/>
              </a:rPr>
              <a:t>p</a:t>
            </a:r>
            <a:r>
              <a:rPr lang="zh-CN" altLang="en-US">
                <a:latin typeface="微软雅黑" pitchFamily="34" charset="-122"/>
                <a:ea typeface="微软雅黑" pitchFamily="34" charset="-122"/>
              </a:rPr>
              <a:t>指向单元的值</a:t>
            </a:r>
          </a:p>
        </p:txBody>
      </p:sp>
    </p:spTree>
    <p:extLst>
      <p:ext uri="{BB962C8B-B14F-4D97-AF65-F5344CB8AC3E}">
        <p14:creationId xmlns:p14="http://schemas.microsoft.com/office/powerpoint/2010/main" val="230773202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190756" y="249289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6458130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指针的运算关系：</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表示该指针（操作数）所指向的内存空间（</a:t>
            </a:r>
            <a:r>
              <a:rPr lang="zh-CN" altLang="en-US" b="1">
                <a:solidFill>
                  <a:srgbClr val="00B05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取该“变量”（操作数）地址（</a:t>
            </a:r>
            <a:r>
              <a:rPr lang="en-US" altLang="zh-CN" b="1">
                <a:solidFill>
                  <a:srgbClr val="00B050"/>
                </a:solidFill>
                <a:latin typeface="微软雅黑" pitchFamily="34" charset="-122"/>
                <a:ea typeface="微软雅黑" pitchFamily="34" charset="-122"/>
              </a:rPr>
              <a:t>&amp;</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指针的赋值（</a:t>
            </a:r>
            <a:r>
              <a:rPr lang="en-US" altLang="zh-CN" b="1">
                <a:solidFill>
                  <a:srgbClr val="00B05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指针的加减运算（</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p>
          <a:p>
            <a:pPr lvl="1">
              <a:lnSpc>
                <a:spcPct val="100000"/>
              </a:lnSpc>
              <a:spcBef>
                <a:spcPts val="12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指针的关系运算（</a:t>
            </a:r>
            <a:r>
              <a:rPr lang="en-US" altLang="zh-CN" b="1">
                <a:solidFill>
                  <a:srgbClr val="FF0000"/>
                </a:solidFill>
                <a:latin typeface="微软雅黑" pitchFamily="34" charset="-122"/>
                <a:ea typeface="微软雅黑" pitchFamily="34" charset="-122"/>
              </a:rPr>
              <a:t>&lt;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&gt;</a:t>
            </a:r>
            <a:r>
              <a:rPr lang="zh-CN" altLang="en-US">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a:t>
            </a:r>
            <a:r>
              <a:rPr lang="zh-CN" altLang="en-US">
                <a:latin typeface="微软雅黑" pitchFamily="34" charset="-122"/>
                <a:ea typeface="微软雅黑" pitchFamily="34" charset="-122"/>
              </a:rPr>
              <a:t>）</a:t>
            </a:r>
          </a:p>
        </p:txBody>
      </p:sp>
    </p:spTree>
    <p:extLst>
      <p:ext uri="{BB962C8B-B14F-4D97-AF65-F5344CB8AC3E}">
        <p14:creationId xmlns:p14="http://schemas.microsoft.com/office/powerpoint/2010/main" val="409150493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指针的赋值分为两种情况：</a:t>
            </a:r>
          </a:p>
          <a:p>
            <a:pPr lvl="1">
              <a:lnSpc>
                <a:spcPct val="100000"/>
              </a:lnSpc>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将变量地址赋给指针</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指向变量</a:t>
            </a:r>
          </a:p>
          <a:p>
            <a:pPr lvl="1">
              <a:lnSpc>
                <a:spcPct val="100000"/>
              </a:lnSpc>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将指针赋给指针</a:t>
            </a:r>
            <a:r>
              <a:rPr lang="en-US" altLang="zh-CN">
                <a:solidFill>
                  <a:srgbClr val="FF0000"/>
                </a:solidFill>
                <a:latin typeface="微软雅黑" pitchFamily="34" charset="-122"/>
                <a:ea typeface="微软雅黑" pitchFamily="34" charset="-122"/>
              </a:rPr>
              <a:t>----</a:t>
            </a:r>
            <a:r>
              <a:rPr lang="zh-CN" altLang="en-US">
                <a:solidFill>
                  <a:srgbClr val="FF0000"/>
                </a:solidFill>
                <a:latin typeface="微软雅黑" pitchFamily="34" charset="-122"/>
                <a:ea typeface="微软雅黑" pitchFamily="34" charset="-122"/>
              </a:rPr>
              <a:t>与被赋值的指针指向同一个变量</a:t>
            </a:r>
          </a:p>
          <a:p>
            <a:pPr>
              <a:lnSpc>
                <a:spcPct val="100000"/>
              </a:lnSpc>
              <a:spcBef>
                <a:spcPts val="12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设有</a:t>
            </a:r>
            <a:r>
              <a:rPr lang="en-US" altLang="zh-CN" sz="3200">
                <a:latin typeface="微软雅黑" pitchFamily="34" charset="-122"/>
                <a:ea typeface="微软雅黑" pitchFamily="34" charset="-122"/>
              </a:rPr>
              <a:t>int x=3; int </a:t>
            </a:r>
            <a:r>
              <a:rPr lang="en-US" altLang="zh-CN" sz="3200" smtClean="0">
                <a:latin typeface="微软雅黑" pitchFamily="34" charset="-122"/>
                <a:ea typeface="微软雅黑" pitchFamily="34" charset="-122"/>
              </a:rPr>
              <a:t>* p </a:t>
            </a:r>
            <a:r>
              <a:rPr lang="en-US" altLang="zh-CN" sz="3200">
                <a:latin typeface="微软雅黑" pitchFamily="34" charset="-122"/>
                <a:ea typeface="微软雅黑" pitchFamily="34" charset="-122"/>
              </a:rPr>
              <a:t>= 0; int </a:t>
            </a:r>
            <a:r>
              <a:rPr lang="en-US" altLang="zh-CN" sz="3200" smtClean="0">
                <a:latin typeface="微软雅黑" pitchFamily="34" charset="-122"/>
                <a:ea typeface="微软雅黑" pitchFamily="34" charset="-122"/>
              </a:rPr>
              <a:t>* q </a:t>
            </a:r>
            <a:r>
              <a:rPr lang="en-US" altLang="zh-CN" sz="3200">
                <a:latin typeface="微软雅黑" pitchFamily="34" charset="-122"/>
                <a:ea typeface="微软雅黑" pitchFamily="34" charset="-122"/>
              </a:rPr>
              <a:t>= 0</a:t>
            </a:r>
            <a:r>
              <a:rPr lang="en-US" altLang="zh-CN" sz="3200" smtClean="0">
                <a:latin typeface="微软雅黑" pitchFamily="34" charset="-122"/>
                <a:ea typeface="微软雅黑" pitchFamily="34" charset="-122"/>
              </a:rPr>
              <a:t>;</a:t>
            </a:r>
            <a:r>
              <a:rPr lang="zh-CN" altLang="en-US" sz="3200" smtClean="0">
                <a:latin typeface="微软雅黑" pitchFamily="34" charset="-122"/>
                <a:ea typeface="微软雅黑" pitchFamily="34" charset="-122"/>
              </a:rPr>
              <a:t>  请</a:t>
            </a:r>
            <a:r>
              <a:rPr lang="zh-CN" altLang="en-US" sz="3200">
                <a:latin typeface="微软雅黑" pitchFamily="34" charset="-122"/>
                <a:ea typeface="微软雅黑" pitchFamily="34" charset="-122"/>
              </a:rPr>
              <a:t>观察下面的语句</a:t>
            </a:r>
          </a:p>
          <a:p>
            <a:pPr marL="766763" lvl="2" indent="0">
              <a:lnSpc>
                <a:spcPct val="100000"/>
              </a:lnSpc>
              <a:spcAft>
                <a:spcPts val="600"/>
              </a:spcAft>
              <a:buClr>
                <a:schemeClr val="bg2">
                  <a:lumMod val="50000"/>
                </a:schemeClr>
              </a:buClr>
              <a:buNone/>
            </a:pPr>
            <a:r>
              <a:rPr lang="en-US" altLang="zh-CN" sz="2400" b="1">
                <a:latin typeface="微软雅黑" pitchFamily="34" charset="-122"/>
                <a:ea typeface="微软雅黑" pitchFamily="34" charset="-122"/>
              </a:rPr>
              <a:t>p = &amp;x;</a:t>
            </a:r>
          </a:p>
          <a:p>
            <a:pPr marL="766763" lvl="2" indent="0">
              <a:lnSpc>
                <a:spcPct val="100000"/>
              </a:lnSpc>
              <a:spcAft>
                <a:spcPts val="600"/>
              </a:spcAft>
              <a:buClr>
                <a:schemeClr val="bg2">
                  <a:lumMod val="50000"/>
                </a:schemeClr>
              </a:buClr>
              <a:buNone/>
            </a:pPr>
            <a:r>
              <a:rPr lang="en-US" altLang="zh-CN" sz="2400" b="1">
                <a:latin typeface="微软雅黑" pitchFamily="34" charset="-122"/>
                <a:ea typeface="微软雅黑" pitchFamily="34" charset="-122"/>
              </a:rPr>
              <a:t>q = p;</a:t>
            </a:r>
          </a:p>
          <a:p>
            <a:pPr marL="766763" lvl="2" indent="0">
              <a:lnSpc>
                <a:spcPct val="100000"/>
              </a:lnSpc>
              <a:spcAft>
                <a:spcPts val="600"/>
              </a:spcAft>
              <a:buClr>
                <a:schemeClr val="bg2">
                  <a:lumMod val="50000"/>
                </a:schemeClr>
              </a:buClr>
              <a:buNone/>
            </a:pPr>
            <a:r>
              <a:rPr lang="en-US" altLang="zh-CN" sz="2400" b="1" smtClean="0">
                <a:latin typeface="微软雅黑" pitchFamily="34" charset="-122"/>
                <a:ea typeface="微软雅黑" pitchFamily="34" charset="-122"/>
              </a:rPr>
              <a:t>*q </a:t>
            </a:r>
            <a:r>
              <a:rPr lang="en-US" altLang="zh-CN" sz="2400" b="1">
                <a:latin typeface="微软雅黑" pitchFamily="34" charset="-122"/>
                <a:ea typeface="微软雅黑" pitchFamily="34" charset="-122"/>
              </a:rPr>
              <a:t>= 5</a:t>
            </a:r>
            <a:r>
              <a:rPr lang="en-US" altLang="zh-CN" sz="2400" b="1" smtClean="0">
                <a:latin typeface="微软雅黑" pitchFamily="34" charset="-122"/>
                <a:ea typeface="微软雅黑" pitchFamily="34" charset="-122"/>
              </a:rPr>
              <a:t>;  // </a:t>
            </a:r>
            <a:r>
              <a:rPr lang="zh-CN" altLang="en-US" sz="2400" smtClean="0">
                <a:latin typeface="微软雅黑" pitchFamily="34" charset="-122"/>
                <a:ea typeface="微软雅黑" pitchFamily="34" charset="-122"/>
              </a:rPr>
              <a:t>通过</a:t>
            </a:r>
            <a:r>
              <a:rPr lang="zh-CN" altLang="en-US" sz="2400">
                <a:latin typeface="微软雅黑" pitchFamily="34" charset="-122"/>
                <a:ea typeface="微软雅黑" pitchFamily="34" charset="-122"/>
              </a:rPr>
              <a:t>指针来修改它所指向的内存区域中</a:t>
            </a:r>
            <a:r>
              <a:rPr lang="zh-CN" altLang="en-US" sz="2400" smtClean="0">
                <a:latin typeface="微软雅黑" pitchFamily="34" charset="-122"/>
                <a:ea typeface="微软雅黑" pitchFamily="34" charset="-122"/>
              </a:rPr>
              <a:t>的内容</a:t>
            </a: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140328000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980729"/>
            <a:ext cx="9793088" cy="460851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600"/>
              </a:spcBef>
              <a:buNone/>
            </a:pPr>
            <a:r>
              <a:rPr lang="en-US" altLang="zh-CN" sz="2400" b="1" smtClean="0">
                <a:latin typeface="Consolas" pitchFamily="49" charset="0"/>
                <a:cs typeface="Consolas" pitchFamily="49" charset="0"/>
              </a:rPr>
              <a:t>#include &lt;stdio.h&gt;</a:t>
            </a:r>
          </a:p>
          <a:p>
            <a:pPr marL="0" indent="0">
              <a:spcBef>
                <a:spcPts val="600"/>
              </a:spcBef>
              <a:buNone/>
            </a:pPr>
            <a:r>
              <a:rPr lang="en-US" altLang="zh-CN" sz="2400" b="1" smtClean="0">
                <a:latin typeface="Consolas" pitchFamily="49" charset="0"/>
                <a:cs typeface="Consolas" pitchFamily="49" charset="0"/>
              </a:rPr>
              <a:t>int main(void)</a:t>
            </a:r>
          </a:p>
          <a:p>
            <a:pPr marL="0" indent="0">
              <a:spcBef>
                <a:spcPts val="600"/>
              </a:spcBef>
              <a:buNone/>
            </a:pPr>
            <a:r>
              <a:rPr lang="en-US" altLang="zh-CN" sz="2400" b="1" smtClean="0">
                <a:latin typeface="Consolas" pitchFamily="49" charset="0"/>
                <a:cs typeface="Consolas" pitchFamily="49" charset="0"/>
              </a:rPr>
              <a:t>{</a:t>
            </a:r>
          </a:p>
          <a:p>
            <a:pPr marL="0" indent="0">
              <a:spcBef>
                <a:spcPts val="600"/>
              </a:spcBef>
              <a:buNone/>
            </a:pPr>
            <a:r>
              <a:rPr lang="en-US" altLang="zh-CN" sz="2400" b="1" smtClean="0">
                <a:latin typeface="Consolas" pitchFamily="49" charset="0"/>
                <a:cs typeface="Consolas" pitchFamily="49" charset="0"/>
              </a:rPr>
              <a:t>    int x = 3;</a:t>
            </a:r>
          </a:p>
          <a:p>
            <a:pPr marL="0" indent="0">
              <a:spcBef>
                <a:spcPts val="600"/>
              </a:spcBef>
              <a:buNone/>
            </a:pPr>
            <a:r>
              <a:rPr lang="en-US" altLang="zh-CN" sz="2400" b="1" smtClean="0">
                <a:latin typeface="Consolas" pitchFamily="49" charset="0"/>
                <a:cs typeface="Consolas" pitchFamily="49" charset="0"/>
              </a:rPr>
              <a:t>    int *p = &amp;x; </a:t>
            </a:r>
          </a:p>
          <a:p>
            <a:pPr marL="0" indent="0">
              <a:spcBef>
                <a:spcPts val="600"/>
              </a:spcBef>
              <a:buNone/>
            </a:pPr>
            <a:r>
              <a:rPr lang="pt-BR" altLang="zh-CN" sz="2400" b="1" smtClean="0">
                <a:latin typeface="Consolas" pitchFamily="49" charset="0"/>
                <a:cs typeface="Consolas" pitchFamily="49" charset="0"/>
              </a:rPr>
              <a:t>    printf("p = %p, *p = %d\n", p, *p); </a:t>
            </a:r>
          </a:p>
          <a:p>
            <a:pPr marL="0" indent="0">
              <a:spcBef>
                <a:spcPts val="600"/>
              </a:spcBef>
              <a:buNone/>
            </a:pPr>
            <a:r>
              <a:rPr lang="en-US" altLang="zh-CN" sz="2400" b="1" smtClean="0">
                <a:latin typeface="Consolas" pitchFamily="49" charset="0"/>
                <a:cs typeface="Consolas" pitchFamily="49" charset="0"/>
              </a:rPr>
              <a:t>    p++; </a:t>
            </a:r>
            <a:r>
              <a:rPr lang="pt-BR" altLang="zh-CN" sz="2400" b="1" smtClean="0">
                <a:latin typeface="Consolas" pitchFamily="49" charset="0"/>
                <a:cs typeface="Consolas" pitchFamily="49" charset="0"/>
              </a:rPr>
              <a:t>printf("p = %p, *p = %d\n", p, *p);</a:t>
            </a:r>
          </a:p>
          <a:p>
            <a:pPr marL="0" indent="0">
              <a:spcBef>
                <a:spcPts val="600"/>
              </a:spcBef>
              <a:buNone/>
            </a:pPr>
            <a:r>
              <a:rPr lang="en-US" altLang="zh-CN" sz="2400" b="1" smtClean="0">
                <a:latin typeface="Consolas" pitchFamily="49" charset="0"/>
                <a:cs typeface="Consolas" pitchFamily="49" charset="0"/>
              </a:rPr>
              <a:t>    p--; </a:t>
            </a:r>
            <a:r>
              <a:rPr lang="pt-BR" altLang="zh-CN" sz="2400" b="1" smtClean="0">
                <a:latin typeface="Consolas" pitchFamily="49" charset="0"/>
                <a:cs typeface="Consolas" pitchFamily="49" charset="0"/>
              </a:rPr>
              <a:t>printf("p = %p, *p = %d\n", p, *p);</a:t>
            </a:r>
          </a:p>
          <a:p>
            <a:pPr marL="0" indent="0">
              <a:spcBef>
                <a:spcPts val="600"/>
              </a:spcBef>
              <a:buNone/>
            </a:pPr>
            <a:r>
              <a:rPr lang="en-US" altLang="zh-CN" sz="2400" b="1" smtClean="0">
                <a:latin typeface="Consolas" pitchFamily="49" charset="0"/>
                <a:cs typeface="Consolas" pitchFamily="49" charset="0"/>
              </a:rPr>
              <a:t>    p--; </a:t>
            </a:r>
            <a:r>
              <a:rPr lang="pt-BR" altLang="zh-CN" sz="2400" b="1" smtClean="0">
                <a:latin typeface="Consolas" pitchFamily="49" charset="0"/>
                <a:cs typeface="Consolas" pitchFamily="49" charset="0"/>
              </a:rPr>
              <a:t>printf("p = %p, *p = %d\n", p, *p);</a:t>
            </a:r>
          </a:p>
          <a:p>
            <a:pPr marL="0" indent="0">
              <a:spcBef>
                <a:spcPts val="600"/>
              </a:spcBef>
              <a:buNone/>
            </a:pPr>
            <a:r>
              <a:rPr lang="en-US" altLang="zh-CN" sz="2400" b="1" smtClean="0">
                <a:latin typeface="Consolas" pitchFamily="49" charset="0"/>
                <a:cs typeface="Consolas" pitchFamily="49" charset="0"/>
              </a:rPr>
              <a:t>    return 0;</a:t>
            </a:r>
          </a:p>
          <a:p>
            <a:pPr marL="0" indent="0">
              <a:spcBef>
                <a:spcPts val="600"/>
              </a:spcBef>
              <a:buNone/>
            </a:pPr>
            <a:r>
              <a:rPr lang="en-US" altLang="zh-CN" sz="2400" b="1" smtClean="0">
                <a:latin typeface="Consolas" pitchFamily="49" charset="0"/>
                <a:cs typeface="Consolas" pitchFamily="49" charset="0"/>
              </a:rPr>
              <a:t>}</a:t>
            </a:r>
          </a:p>
        </p:txBody>
      </p:sp>
      <p:sp>
        <p:nvSpPr>
          <p:cNvPr id="3" name="矩形 2"/>
          <p:cNvSpPr/>
          <p:nvPr/>
        </p:nvSpPr>
        <p:spPr>
          <a:xfrm>
            <a:off x="6238428" y="1268760"/>
            <a:ext cx="3888432" cy="1440160"/>
          </a:xfrm>
          <a:prstGeom prst="rect">
            <a:avLst/>
          </a:prstGeom>
          <a:solidFill>
            <a:schemeClr val="tx2">
              <a:lumMod val="65000"/>
              <a:lumOff val="35000"/>
            </a:schemeClr>
          </a:solidFill>
          <a:ln w="38100">
            <a:solidFill>
              <a:schemeClr val="tx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微软雅黑" pitchFamily="34" charset="-122"/>
                <a:ea typeface="微软雅黑" pitchFamily="34" charset="-122"/>
                <a:cs typeface="Consolas" pitchFamily="49" charset="0"/>
              </a:rPr>
              <a:t>p = 0093F848, *p = 3</a:t>
            </a:r>
          </a:p>
          <a:p>
            <a:r>
              <a:rPr lang="en-US" altLang="zh-CN" b="1">
                <a:latin typeface="微软雅黑" pitchFamily="34" charset="-122"/>
                <a:ea typeface="微软雅黑" pitchFamily="34" charset="-122"/>
                <a:cs typeface="Consolas" pitchFamily="49" charset="0"/>
              </a:rPr>
              <a:t>p = 0093F84C, *p = -858993460</a:t>
            </a:r>
          </a:p>
          <a:p>
            <a:r>
              <a:rPr lang="en-US" altLang="zh-CN" b="1">
                <a:latin typeface="微软雅黑" pitchFamily="34" charset="-122"/>
                <a:ea typeface="微软雅黑" pitchFamily="34" charset="-122"/>
                <a:cs typeface="Consolas" pitchFamily="49" charset="0"/>
              </a:rPr>
              <a:t>p = 0093F848, *p = 3</a:t>
            </a:r>
          </a:p>
          <a:p>
            <a:r>
              <a:rPr lang="en-US" altLang="zh-CN" b="1">
                <a:latin typeface="微软雅黑" pitchFamily="34" charset="-122"/>
                <a:ea typeface="微软雅黑" pitchFamily="34" charset="-122"/>
                <a:cs typeface="Consolas" pitchFamily="49" charset="0"/>
              </a:rPr>
              <a:t>p = 0093F844, *p = -858993460</a:t>
            </a:r>
            <a:endParaRPr lang="zh-CN" altLang="en-US" b="1">
              <a:latin typeface="微软雅黑" pitchFamily="34" charset="-122"/>
              <a:ea typeface="微软雅黑" pitchFamily="34" charset="-122"/>
              <a:cs typeface="Consolas" pitchFamily="49" charset="0"/>
            </a:endParaRPr>
          </a:p>
        </p:txBody>
      </p:sp>
      <p:sp>
        <p:nvSpPr>
          <p:cNvPr id="5" name="矩形 4"/>
          <p:cNvSpPr/>
          <p:nvPr/>
        </p:nvSpPr>
        <p:spPr>
          <a:xfrm>
            <a:off x="1053852" y="5661248"/>
            <a:ext cx="8443337" cy="523220"/>
          </a:xfrm>
          <a:prstGeom prst="rect">
            <a:avLst/>
          </a:prstGeom>
        </p:spPr>
        <p:txBody>
          <a:bodyPr wrap="none">
            <a:spAutoFit/>
          </a:bodyPr>
          <a:lstStyle/>
          <a:p>
            <a:r>
              <a:rPr lang="zh-CN" altLang="en-US" sz="2800" b="1">
                <a:solidFill>
                  <a:srgbClr val="FF0000"/>
                </a:solidFill>
                <a:latin typeface="微软雅黑" pitchFamily="34" charset="-122"/>
                <a:ea typeface="微软雅黑" pitchFamily="34" charset="-122"/>
              </a:rPr>
              <a:t>指针的加减运算中是以指针的类型的长度为单位</a:t>
            </a:r>
            <a:r>
              <a:rPr lang="zh-CN" altLang="en-US" sz="2800" b="1" smtClean="0">
                <a:solidFill>
                  <a:srgbClr val="FF0000"/>
                </a:solidFill>
                <a:latin typeface="微软雅黑" pitchFamily="34" charset="-122"/>
                <a:ea typeface="微软雅黑" pitchFamily="34" charset="-122"/>
              </a:rPr>
              <a:t>的</a:t>
            </a:r>
            <a:r>
              <a:rPr lang="zh-CN" altLang="en-US" sz="2800" b="1">
                <a:solidFill>
                  <a:srgbClr val="FF0000"/>
                </a:solidFill>
                <a:latin typeface="微软雅黑" pitchFamily="34" charset="-122"/>
                <a:ea typeface="微软雅黑" pitchFamily="34" charset="-122"/>
              </a:rPr>
              <a:t>。</a:t>
            </a:r>
            <a:endParaRPr lang="en-US" altLang="zh-CN" sz="2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068208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pic>
        <p:nvPicPr>
          <p:cNvPr id="6" name="图片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39908" y="883072"/>
            <a:ext cx="735896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125860" y="4653136"/>
            <a:ext cx="4680520" cy="1384995"/>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dirty="0">
                <a:solidFill>
                  <a:srgbClr val="FF0000"/>
                </a:solidFill>
                <a:latin typeface="微软雅黑" pitchFamily="34" charset="-122"/>
                <a:ea typeface="微软雅黑" pitchFamily="34" charset="-122"/>
              </a:rPr>
              <a:t>指针并不是都可以进行加减和比较运算的，只有指向</a:t>
            </a:r>
            <a:r>
              <a:rPr lang="zh-CN" altLang="en-US" sz="2800" dirty="0">
                <a:solidFill>
                  <a:srgbClr val="7030A0"/>
                </a:solidFill>
                <a:latin typeface="微软雅黑" pitchFamily="34" charset="-122"/>
                <a:ea typeface="微软雅黑" pitchFamily="34" charset="-122"/>
              </a:rPr>
              <a:t>数组</a:t>
            </a:r>
            <a:r>
              <a:rPr lang="zh-CN" altLang="en-US" sz="2800" dirty="0">
                <a:solidFill>
                  <a:srgbClr val="FF0000"/>
                </a:solidFill>
                <a:latin typeface="微软雅黑" pitchFamily="34" charset="-122"/>
                <a:ea typeface="微软雅黑" pitchFamily="34" charset="-122"/>
              </a:rPr>
              <a:t>的指针加减运算才有意义</a:t>
            </a:r>
            <a:endParaRPr lang="en-US" altLang="zh-CN" sz="2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916117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掌握数组声明的方法。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掌握一维数组、二维数组在内存中的存储。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掌握通过下标方式访问数组中各元素的方法。</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上</a:t>
            </a:r>
            <a:r>
              <a:rPr lang="zh-CN" altLang="en-US" b="1" smtClean="0"/>
              <a:t>一讲知识</a:t>
            </a:r>
            <a:r>
              <a:rPr lang="zh-CN" altLang="en-US" b="1"/>
              <a:t>复习</a:t>
            </a:r>
          </a:p>
        </p:txBody>
      </p:sp>
    </p:spTree>
    <p:extLst>
      <p:ext uri="{BB962C8B-B14F-4D97-AF65-F5344CB8AC3E}">
        <p14:creationId xmlns:p14="http://schemas.microsoft.com/office/powerpoint/2010/main" val="3006040871"/>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6"/>
            <a:ext cx="979308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设有</a:t>
            </a:r>
            <a:r>
              <a:rPr lang="en-US" altLang="zh-CN" sz="3200">
                <a:latin typeface="微软雅黑" pitchFamily="34" charset="-122"/>
                <a:ea typeface="微软雅黑" pitchFamily="34" charset="-122"/>
              </a:rPr>
              <a:t>int x = 3, y = 4; int </a:t>
            </a:r>
            <a:r>
              <a:rPr lang="en-US" altLang="zh-CN" sz="3200" smtClean="0">
                <a:latin typeface="微软雅黑" pitchFamily="34" charset="-122"/>
                <a:ea typeface="微软雅黑" pitchFamily="34" charset="-122"/>
              </a:rPr>
              <a:t>* p </a:t>
            </a:r>
            <a:r>
              <a:rPr lang="en-US" altLang="zh-CN" sz="3200">
                <a:latin typeface="微软雅黑" pitchFamily="34" charset="-122"/>
                <a:ea typeface="微软雅黑" pitchFamily="34" charset="-122"/>
              </a:rPr>
              <a:t>= &amp;x</a:t>
            </a:r>
            <a:r>
              <a:rPr lang="en-US" altLang="zh-CN" sz="3200" smtClean="0">
                <a:latin typeface="微软雅黑" pitchFamily="34" charset="-122"/>
                <a:ea typeface="微软雅黑" pitchFamily="34" charset="-122"/>
              </a:rPr>
              <a:t>, * q = &amp;</a:t>
            </a:r>
            <a:r>
              <a:rPr lang="en-US" altLang="zh-CN" sz="3200">
                <a:latin typeface="微软雅黑" pitchFamily="34" charset="-122"/>
                <a:ea typeface="微软雅黑" pitchFamily="34" charset="-122"/>
              </a:rPr>
              <a:t>y</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请</a:t>
            </a:r>
            <a:r>
              <a:rPr lang="zh-CN" altLang="en-US" sz="3200">
                <a:latin typeface="微软雅黑" pitchFamily="34" charset="-122"/>
                <a:ea typeface="微软雅黑" pitchFamily="34" charset="-122"/>
              </a:rPr>
              <a:t>依次观察下面的语句。</a:t>
            </a:r>
          </a:p>
          <a:p>
            <a:pPr marL="766763" lvl="2" indent="0">
              <a:lnSpc>
                <a:spcPct val="100000"/>
              </a:lnSpc>
              <a:spcBef>
                <a:spcPts val="0"/>
              </a:spcBef>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if(p!=q</a:t>
            </a:r>
            <a:r>
              <a:rPr lang="en-US" altLang="zh-CN" sz="2400" b="1" smtClean="0">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    printf</a:t>
            </a:r>
            <a:r>
              <a:rPr lang="en-US" altLang="zh-CN" sz="2400" b="1" smtClean="0">
                <a:latin typeface="Consolas" pitchFamily="49" charset="0"/>
                <a:ea typeface="微软雅黑" pitchFamily="34" charset="-122"/>
                <a:cs typeface="Consolas" pitchFamily="49" charset="0"/>
              </a:rPr>
              <a:t>(</a:t>
            </a:r>
            <a:r>
              <a:rPr lang="pt-BR" altLang="zh-CN" sz="2400" b="1">
                <a:latin typeface="Consolas" pitchFamily="49" charset="0"/>
                <a:cs typeface="Consolas" pitchFamily="49" charset="0"/>
              </a:rPr>
              <a:t>"</a:t>
            </a:r>
            <a:r>
              <a:rPr lang="en-US" altLang="zh-CN" sz="2400" b="1" smtClean="0">
                <a:latin typeface="Consolas" pitchFamily="49" charset="0"/>
                <a:ea typeface="微软雅黑" pitchFamily="34" charset="-122"/>
                <a:cs typeface="Consolas" pitchFamily="49" charset="0"/>
              </a:rPr>
              <a:t>p,q</a:t>
            </a:r>
            <a:r>
              <a:rPr lang="zh-CN" altLang="en-US" sz="2400" b="1">
                <a:latin typeface="Consolas" pitchFamily="49" charset="0"/>
                <a:ea typeface="微软雅黑" pitchFamily="34" charset="-122"/>
                <a:cs typeface="Consolas" pitchFamily="49" charset="0"/>
              </a:rPr>
              <a:t>指向了两块不同的内存区域</a:t>
            </a:r>
            <a:r>
              <a:rPr lang="en-US" altLang="zh-CN" sz="2400" b="1">
                <a:latin typeface="Consolas" pitchFamily="49" charset="0"/>
                <a:ea typeface="微软雅黑" pitchFamily="34" charset="-122"/>
                <a:cs typeface="Consolas" pitchFamily="49" charset="0"/>
              </a:rPr>
              <a:t>\</a:t>
            </a:r>
            <a:r>
              <a:rPr lang="en-US" altLang="zh-CN" sz="2400" b="1" smtClean="0">
                <a:latin typeface="Consolas" pitchFamily="49" charset="0"/>
                <a:ea typeface="微软雅黑" pitchFamily="34" charset="-122"/>
                <a:cs typeface="Consolas" pitchFamily="49" charset="0"/>
              </a:rPr>
              <a:t>n</a:t>
            </a:r>
            <a:r>
              <a:rPr lang="pt-BR" altLang="zh-CN" sz="2400" b="1">
                <a:latin typeface="Consolas" pitchFamily="49" charset="0"/>
                <a:cs typeface="Consolas" pitchFamily="49" charset="0"/>
              </a:rPr>
              <a:t>"</a:t>
            </a:r>
            <a:r>
              <a:rPr lang="en-US" altLang="zh-CN" sz="2400" b="1" smtClean="0">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smtClean="0">
                <a:latin typeface="Consolas" pitchFamily="49" charset="0"/>
                <a:ea typeface="微软雅黑" pitchFamily="34" charset="-122"/>
                <a:cs typeface="Consolas" pitchFamily="49" charset="0"/>
              </a:rPr>
              <a:t>p=q</a:t>
            </a: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if(p==q</a:t>
            </a:r>
            <a:r>
              <a:rPr lang="en-US" altLang="zh-CN" sz="2400" b="1" smtClean="0">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    printf</a:t>
            </a:r>
            <a:r>
              <a:rPr lang="en-US" altLang="zh-CN" sz="2400" b="1" smtClean="0">
                <a:latin typeface="Consolas" pitchFamily="49" charset="0"/>
                <a:ea typeface="微软雅黑" pitchFamily="34" charset="-122"/>
                <a:cs typeface="Consolas" pitchFamily="49" charset="0"/>
              </a:rPr>
              <a:t>(</a:t>
            </a:r>
            <a:r>
              <a:rPr lang="pt-BR" altLang="zh-CN" sz="2400" b="1">
                <a:latin typeface="Consolas" pitchFamily="49" charset="0"/>
                <a:cs typeface="Consolas" pitchFamily="49" charset="0"/>
              </a:rPr>
              <a:t>"</a:t>
            </a:r>
            <a:r>
              <a:rPr lang="en-US" altLang="zh-CN" sz="2400" b="1" smtClean="0">
                <a:latin typeface="Consolas" pitchFamily="49" charset="0"/>
                <a:ea typeface="微软雅黑" pitchFamily="34" charset="-122"/>
                <a:cs typeface="Consolas" pitchFamily="49" charset="0"/>
              </a:rPr>
              <a:t>p,q</a:t>
            </a:r>
            <a:r>
              <a:rPr lang="zh-CN" altLang="en-US" sz="2400" b="1">
                <a:latin typeface="Consolas" pitchFamily="49" charset="0"/>
                <a:ea typeface="微软雅黑" pitchFamily="34" charset="-122"/>
                <a:cs typeface="Consolas" pitchFamily="49" charset="0"/>
              </a:rPr>
              <a:t>指向了两块相同的内存区域</a:t>
            </a:r>
            <a:r>
              <a:rPr lang="en-US" altLang="zh-CN" sz="2400" b="1">
                <a:latin typeface="Consolas" pitchFamily="49" charset="0"/>
                <a:ea typeface="微软雅黑" pitchFamily="34" charset="-122"/>
                <a:cs typeface="Consolas" pitchFamily="49" charset="0"/>
              </a:rPr>
              <a:t>\</a:t>
            </a:r>
            <a:r>
              <a:rPr lang="en-US" altLang="zh-CN" sz="2400" b="1" smtClean="0">
                <a:latin typeface="Consolas" pitchFamily="49" charset="0"/>
                <a:ea typeface="微软雅黑" pitchFamily="34" charset="-122"/>
                <a:cs typeface="Consolas" pitchFamily="49" charset="0"/>
              </a:rPr>
              <a:t>n</a:t>
            </a:r>
            <a:r>
              <a:rPr lang="pt-BR" altLang="zh-CN" sz="2400" b="1">
                <a:latin typeface="Consolas" pitchFamily="49" charset="0"/>
                <a:cs typeface="Consolas" pitchFamily="49" charset="0"/>
              </a:rPr>
              <a:t>"</a:t>
            </a:r>
            <a:r>
              <a:rPr lang="en-US" altLang="zh-CN" sz="2400" b="1" smtClean="0">
                <a:latin typeface="Consolas" pitchFamily="49" charset="0"/>
                <a:ea typeface="微软雅黑" pitchFamily="34" charset="-122"/>
                <a:cs typeface="Consolas" pitchFamily="49" charset="0"/>
              </a:rPr>
              <a:t>);</a:t>
            </a:r>
          </a:p>
          <a:p>
            <a:pPr marL="766763" lvl="2" indent="0">
              <a:lnSpc>
                <a:spcPct val="100000"/>
              </a:lnSpc>
              <a:spcAft>
                <a:spcPts val="0"/>
              </a:spcAft>
              <a:buClr>
                <a:schemeClr val="bg2">
                  <a:lumMod val="50000"/>
                </a:schemeClr>
              </a:buClr>
              <a:buNone/>
            </a:pPr>
            <a:r>
              <a:rPr lang="en-US" altLang="zh-CN" sz="2400" b="1">
                <a:latin typeface="Consolas" pitchFamily="49" charset="0"/>
                <a:ea typeface="微软雅黑" pitchFamily="34" charset="-122"/>
                <a:cs typeface="Consolas" pitchFamily="49" charset="0"/>
              </a:rPr>
              <a:t>}</a:t>
            </a:r>
          </a:p>
        </p:txBody>
      </p:sp>
    </p:spTree>
    <p:extLst>
      <p:ext uri="{BB962C8B-B14F-4D97-AF65-F5344CB8AC3E}">
        <p14:creationId xmlns:p14="http://schemas.microsoft.com/office/powerpoint/2010/main" val="217686269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指针变量的运算</a:t>
            </a:r>
          </a:p>
        </p:txBody>
      </p:sp>
      <p:sp>
        <p:nvSpPr>
          <p:cNvPr id="4" name="矩形 3"/>
          <p:cNvSpPr txBox="1">
            <a:spLocks noChangeArrowheads="1"/>
          </p:cNvSpPr>
          <p:nvPr/>
        </p:nvSpPr>
        <p:spPr bwMode="auto">
          <a:xfrm>
            <a:off x="1125860" y="1052737"/>
            <a:ext cx="9793088"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设有</a:t>
            </a:r>
            <a:r>
              <a:rPr lang="en-US" altLang="zh-CN" sz="3200">
                <a:latin typeface="微软雅黑" pitchFamily="34" charset="-122"/>
                <a:ea typeface="微软雅黑" pitchFamily="34" charset="-122"/>
              </a:rPr>
              <a:t>int x = 3, y = 4, z; </a:t>
            </a:r>
            <a:r>
              <a:rPr lang="en-US" altLang="zh-CN" sz="3200" smtClean="0">
                <a:latin typeface="微软雅黑" pitchFamily="34" charset="-122"/>
                <a:ea typeface="微软雅黑" pitchFamily="34" charset="-122"/>
              </a:rPr>
              <a:t> int * p </a:t>
            </a:r>
            <a:r>
              <a:rPr lang="en-US" altLang="zh-CN" sz="3200">
                <a:latin typeface="微软雅黑" pitchFamily="34" charset="-122"/>
                <a:ea typeface="微软雅黑" pitchFamily="34" charset="-122"/>
              </a:rPr>
              <a:t>= &amp;x, </a:t>
            </a:r>
            <a:r>
              <a:rPr lang="en-US" altLang="zh-CN" sz="3200" smtClean="0">
                <a:latin typeface="微软雅黑" pitchFamily="34" charset="-122"/>
                <a:ea typeface="微软雅黑" pitchFamily="34" charset="-122"/>
              </a:rPr>
              <a:t>* q</a:t>
            </a:r>
            <a:r>
              <a:rPr lang="en-US" altLang="zh-CN" sz="3200">
                <a:latin typeface="微软雅黑" pitchFamily="34" charset="-122"/>
                <a:ea typeface="微软雅黑" pitchFamily="34" charset="-122"/>
              </a:rPr>
              <a:t>=&amp;y</a:t>
            </a:r>
            <a:r>
              <a:rPr lang="en-US" altLang="zh-CN" sz="3200" smtClean="0">
                <a:latin typeface="微软雅黑" pitchFamily="34" charset="-122"/>
                <a:ea typeface="微软雅黑" pitchFamily="34" charset="-122"/>
              </a:rPr>
              <a:t>;</a:t>
            </a:r>
            <a:r>
              <a:rPr lang="zh-CN" altLang="en-US" sz="3200" smtClean="0">
                <a:latin typeface="微软雅黑" pitchFamily="34" charset="-122"/>
                <a:ea typeface="微软雅黑" pitchFamily="34" charset="-122"/>
              </a:rPr>
              <a:t> 请</a:t>
            </a:r>
            <a:r>
              <a:rPr lang="zh-CN" altLang="en-US" sz="3200">
                <a:latin typeface="微软雅黑" pitchFamily="34" charset="-122"/>
                <a:ea typeface="微软雅黑" pitchFamily="34" charset="-122"/>
              </a:rPr>
              <a:t>依次观察下面的语句。</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y = *p + 5; </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y = *p * 6; </a:t>
            </a:r>
          </a:p>
          <a:p>
            <a:pPr marL="766763" lvl="2" indent="0">
              <a:lnSpc>
                <a:spcPct val="100000"/>
              </a:lnSpc>
              <a:spcBef>
                <a:spcPts val="0"/>
              </a:spcBef>
              <a:spcAft>
                <a:spcPts val="0"/>
              </a:spcAft>
              <a:buClr>
                <a:schemeClr val="bg2">
                  <a:lumMod val="50000"/>
                </a:schemeClr>
              </a:buClr>
              <a:buNone/>
            </a:pPr>
            <a:r>
              <a:rPr lang="en-US" altLang="zh-CN" sz="3200" b="1">
                <a:latin typeface="Consolas" pitchFamily="49" charset="0"/>
                <a:ea typeface="微软雅黑" pitchFamily="34" charset="-122"/>
                <a:cs typeface="Consolas" pitchFamily="49" charset="0"/>
              </a:rPr>
              <a:t>z = *p + *q; </a:t>
            </a:r>
          </a:p>
        </p:txBody>
      </p:sp>
      <p:sp>
        <p:nvSpPr>
          <p:cNvPr id="6" name="TextBox 5"/>
          <p:cNvSpPr txBox="1">
            <a:spLocks noChangeArrowheads="1"/>
          </p:cNvSpPr>
          <p:nvPr/>
        </p:nvSpPr>
        <p:spPr bwMode="auto">
          <a:xfrm>
            <a:off x="1131044" y="4005065"/>
            <a:ext cx="978790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3200">
                <a:solidFill>
                  <a:srgbClr val="FF0000"/>
                </a:solidFill>
                <a:latin typeface="微软雅黑" pitchFamily="34" charset="-122"/>
                <a:ea typeface="微软雅黑" pitchFamily="34" charset="-122"/>
              </a:rPr>
              <a:t>指针：</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1.</a:t>
            </a:r>
            <a:r>
              <a:rPr lang="zh-CN" altLang="en-US" sz="3200">
                <a:solidFill>
                  <a:srgbClr val="FF0000"/>
                </a:solidFill>
                <a:latin typeface="微软雅黑" pitchFamily="34" charset="-122"/>
                <a:ea typeface="微软雅黑" pitchFamily="34" charset="-122"/>
              </a:rPr>
              <a:t>指针也是变量，也可以构成</a:t>
            </a:r>
            <a:r>
              <a:rPr lang="zh-CN" altLang="en-US" sz="3200" smtClean="0">
                <a:solidFill>
                  <a:srgbClr val="FF0000"/>
                </a:solidFill>
                <a:latin typeface="微软雅黑" pitchFamily="34" charset="-122"/>
                <a:ea typeface="微软雅黑" pitchFamily="34" charset="-122"/>
              </a:rPr>
              <a:t>表达式</a:t>
            </a:r>
            <a:r>
              <a:rPr lang="zh-CN" altLang="en-US" sz="3200">
                <a:solidFill>
                  <a:srgbClr val="FF0000"/>
                </a:solidFill>
                <a:latin typeface="微软雅黑" pitchFamily="34" charset="-122"/>
                <a:ea typeface="微软雅黑" pitchFamily="34" charset="-122"/>
              </a:rPr>
              <a:t>。</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2.</a:t>
            </a:r>
            <a:r>
              <a:rPr lang="zh-CN" altLang="en-US" sz="3200">
                <a:solidFill>
                  <a:srgbClr val="FF0000"/>
                </a:solidFill>
                <a:latin typeface="微软雅黑" pitchFamily="34" charset="-122"/>
                <a:ea typeface="微软雅黑" pitchFamily="34" charset="-122"/>
              </a:rPr>
              <a:t>指针可以将不同内存区域的数据联系</a:t>
            </a:r>
            <a:r>
              <a:rPr lang="zh-CN" altLang="en-US" sz="3200" smtClean="0">
                <a:solidFill>
                  <a:srgbClr val="FF0000"/>
                </a:solidFill>
                <a:latin typeface="微软雅黑" pitchFamily="34" charset="-122"/>
                <a:ea typeface="微软雅黑" pitchFamily="34" charset="-122"/>
              </a:rPr>
              <a:t>起来</a:t>
            </a:r>
            <a:r>
              <a:rPr lang="zh-CN" altLang="en-US" sz="3200">
                <a:solidFill>
                  <a:srgbClr val="FF0000"/>
                </a:solidFill>
                <a:latin typeface="微软雅黑" pitchFamily="34" charset="-122"/>
                <a:ea typeface="微软雅黑" pitchFamily="34" charset="-122"/>
              </a:rPr>
              <a:t>。</a:t>
            </a:r>
            <a:endParaRPr lang="en-US" altLang="zh-CN" sz="3200">
              <a:solidFill>
                <a:srgbClr val="FF0000"/>
              </a:solidFill>
              <a:latin typeface="微软雅黑" pitchFamily="34" charset="-122"/>
              <a:ea typeface="微软雅黑" pitchFamily="34" charset="-122"/>
            </a:endParaRPr>
          </a:p>
          <a:p>
            <a:pPr lvl="1"/>
            <a:r>
              <a:rPr lang="en-US" altLang="zh-CN" sz="3200">
                <a:solidFill>
                  <a:srgbClr val="FF0000"/>
                </a:solidFill>
                <a:latin typeface="微软雅黑" pitchFamily="34" charset="-122"/>
                <a:ea typeface="微软雅黑" pitchFamily="34" charset="-122"/>
              </a:rPr>
              <a:t>  3.</a:t>
            </a:r>
            <a:r>
              <a:rPr lang="zh-CN" altLang="en-US" sz="3200">
                <a:solidFill>
                  <a:srgbClr val="FF0000"/>
                </a:solidFill>
                <a:latin typeface="微软雅黑" pitchFamily="34" charset="-122"/>
                <a:ea typeface="微软雅黑" pitchFamily="34" charset="-122"/>
              </a:rPr>
              <a:t>灵活掌握指针的用法是一个程序员必备</a:t>
            </a:r>
            <a:r>
              <a:rPr lang="zh-CN" altLang="en-US" sz="3200" smtClean="0">
                <a:solidFill>
                  <a:srgbClr val="FF0000"/>
                </a:solidFill>
                <a:latin typeface="微软雅黑" pitchFamily="34" charset="-122"/>
                <a:ea typeface="微软雅黑" pitchFamily="34" charset="-122"/>
              </a:rPr>
              <a:t>的</a:t>
            </a:r>
            <a:r>
              <a:rPr lang="zh-CN" altLang="en-US" sz="3200">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10146785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86086" y="322737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24004814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a:t>
            </a:r>
            <a:r>
              <a:rPr lang="zh-CN" altLang="en-US" b="1" smtClean="0"/>
              <a:t>使用</a:t>
            </a:r>
            <a:endParaRPr lang="zh-CN" altLang="en-US" b="1"/>
          </a:p>
        </p:txBody>
      </p:sp>
      <p:sp>
        <p:nvSpPr>
          <p:cNvPr id="4" name="内容占位符 2"/>
          <p:cNvSpPr txBox="1">
            <a:spLocks/>
          </p:cNvSpPr>
          <p:nvPr/>
        </p:nvSpPr>
        <p:spPr bwMode="auto">
          <a:xfrm>
            <a:off x="1197868" y="1061045"/>
            <a:ext cx="950505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mtClean="0">
                <a:latin typeface="微软雅黑" pitchFamily="34" charset="-122"/>
                <a:ea typeface="微软雅黑" pitchFamily="34" charset="-122"/>
              </a:rPr>
              <a:t>若指针的存储内容为另一个指针的地址。则成称这个指针为多重指针。</a:t>
            </a:r>
            <a:endParaRPr lang="en-US" altLang="zh-CN" smtClean="0">
              <a:latin typeface="微软雅黑" pitchFamily="34" charset="-122"/>
              <a:ea typeface="微软雅黑" pitchFamily="34" charset="-122"/>
            </a:endParaRPr>
          </a:p>
        </p:txBody>
      </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7908" y="3101305"/>
            <a:ext cx="2771775" cy="19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2650" y="3101305"/>
            <a:ext cx="2695575" cy="193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2369864"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x</a:t>
            </a:r>
            <a:endParaRPr lang="zh-CN" altLang="en-US" sz="2400" b="1">
              <a:latin typeface="微软雅黑" pitchFamily="34" charset="-122"/>
              <a:ea typeface="微软雅黑" pitchFamily="34" charset="-122"/>
            </a:endParaRPr>
          </a:p>
        </p:txBody>
      </p:sp>
      <p:sp>
        <p:nvSpPr>
          <p:cNvPr id="8" name="TextBox 7"/>
          <p:cNvSpPr txBox="1">
            <a:spLocks noChangeArrowheads="1"/>
          </p:cNvSpPr>
          <p:nvPr/>
        </p:nvSpPr>
        <p:spPr bwMode="auto">
          <a:xfrm>
            <a:off x="5608637"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p</a:t>
            </a:r>
            <a:endParaRPr lang="zh-CN" altLang="en-US" sz="2400" b="1">
              <a:latin typeface="微软雅黑" pitchFamily="34" charset="-122"/>
              <a:ea typeface="微软雅黑" pitchFamily="34" charset="-122"/>
            </a:endParaRPr>
          </a:p>
        </p:txBody>
      </p:sp>
      <p:pic>
        <p:nvPicPr>
          <p:cNvPr id="9" name="图片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51316" y="3101305"/>
            <a:ext cx="2695575" cy="193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8686353" y="2554451"/>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400" b="1">
                <a:latin typeface="微软雅黑" pitchFamily="34" charset="-122"/>
                <a:ea typeface="微软雅黑" pitchFamily="34" charset="-122"/>
              </a:rPr>
              <a:t>变量</a:t>
            </a:r>
            <a:r>
              <a:rPr lang="en-US" altLang="zh-CN" sz="2400" b="1">
                <a:latin typeface="微软雅黑" pitchFamily="34" charset="-122"/>
                <a:ea typeface="微软雅黑" pitchFamily="34" charset="-122"/>
              </a:rPr>
              <a:t>q</a:t>
            </a:r>
            <a:endParaRPr lang="zh-CN" altLang="en-US" sz="2400" b="1">
              <a:latin typeface="微软雅黑" pitchFamily="34" charset="-122"/>
              <a:ea typeface="微软雅黑" pitchFamily="34" charset="-122"/>
            </a:endParaRPr>
          </a:p>
        </p:txBody>
      </p:sp>
      <p:sp>
        <p:nvSpPr>
          <p:cNvPr id="14" name="TextBox 13"/>
          <p:cNvSpPr txBox="1">
            <a:spLocks noChangeArrowheads="1"/>
          </p:cNvSpPr>
          <p:nvPr/>
        </p:nvSpPr>
        <p:spPr bwMode="auto">
          <a:xfrm>
            <a:off x="1954199" y="2060848"/>
            <a:ext cx="2016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x = </a:t>
            </a:r>
            <a:r>
              <a:rPr lang="en-US" altLang="zh-CN" sz="2800" b="1" smtClean="0">
                <a:latin typeface="Consolas" pitchFamily="49" charset="0"/>
                <a:cs typeface="Consolas" pitchFamily="49" charset="0"/>
              </a:rPr>
              <a:t>3;</a:t>
            </a:r>
            <a:endParaRPr lang="zh-CN" altLang="en-US" sz="2800" b="1">
              <a:latin typeface="Consolas" pitchFamily="49" charset="0"/>
              <a:cs typeface="Consolas" pitchFamily="49" charset="0"/>
            </a:endParaRPr>
          </a:p>
        </p:txBody>
      </p:sp>
      <p:sp>
        <p:nvSpPr>
          <p:cNvPr id="15" name="TextBox 14"/>
          <p:cNvSpPr txBox="1">
            <a:spLocks noChangeArrowheads="1"/>
          </p:cNvSpPr>
          <p:nvPr/>
        </p:nvSpPr>
        <p:spPr bwMode="auto">
          <a:xfrm>
            <a:off x="4564000" y="2060848"/>
            <a:ext cx="25929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 p = &amp;</a:t>
            </a:r>
            <a:r>
              <a:rPr lang="en-US" altLang="zh-CN" sz="2800" b="1" smtClean="0">
                <a:latin typeface="Consolas" pitchFamily="49" charset="0"/>
                <a:cs typeface="Consolas" pitchFamily="49" charset="0"/>
              </a:rPr>
              <a:t>x;</a:t>
            </a:r>
            <a:endParaRPr lang="zh-CN" altLang="en-US" sz="2800" b="1">
              <a:latin typeface="Consolas" pitchFamily="49" charset="0"/>
              <a:cs typeface="Consolas" pitchFamily="49" charset="0"/>
            </a:endParaRPr>
          </a:p>
        </p:txBody>
      </p:sp>
      <p:sp>
        <p:nvSpPr>
          <p:cNvPr id="16" name="TextBox 15"/>
          <p:cNvSpPr txBox="1">
            <a:spLocks noChangeArrowheads="1"/>
          </p:cNvSpPr>
          <p:nvPr/>
        </p:nvSpPr>
        <p:spPr bwMode="auto">
          <a:xfrm>
            <a:off x="7750794" y="2060848"/>
            <a:ext cx="29521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2800" b="1">
                <a:latin typeface="Consolas" pitchFamily="49" charset="0"/>
                <a:cs typeface="Consolas" pitchFamily="49" charset="0"/>
              </a:rPr>
              <a:t>int ** q = &amp;</a:t>
            </a:r>
            <a:r>
              <a:rPr lang="en-US" altLang="zh-CN" sz="2800" b="1" smtClean="0">
                <a:latin typeface="Consolas" pitchFamily="49" charset="0"/>
                <a:cs typeface="Consolas" pitchFamily="49" charset="0"/>
              </a:rPr>
              <a:t>p;</a:t>
            </a:r>
            <a:endParaRPr lang="zh-CN" altLang="en-US" sz="2800" b="1">
              <a:latin typeface="Consolas" pitchFamily="49" charset="0"/>
              <a:cs typeface="Consolas" pitchFamily="49" charset="0"/>
            </a:endParaRPr>
          </a:p>
        </p:txBody>
      </p:sp>
      <p:sp>
        <p:nvSpPr>
          <p:cNvPr id="17" name="TextBox 16"/>
          <p:cNvSpPr txBox="1"/>
          <p:nvPr/>
        </p:nvSpPr>
        <p:spPr>
          <a:xfrm>
            <a:off x="2205980" y="5317177"/>
            <a:ext cx="1595309" cy="400110"/>
          </a:xfrm>
          <a:prstGeom prst="rect">
            <a:avLst/>
          </a:prstGeom>
          <a:noFill/>
        </p:spPr>
        <p:txBody>
          <a:bodyPr wrap="none" rtlCol="0">
            <a:spAutoFit/>
          </a:bodyPr>
          <a:lstStyle/>
          <a:p>
            <a:r>
              <a:rPr lang="en-US" altLang="zh-CN" sz="2000" b="1" smtClean="0">
                <a:latin typeface="Consolas" pitchFamily="49" charset="0"/>
                <a:cs typeface="Consolas" pitchFamily="49" charset="0"/>
              </a:rPr>
              <a:t>0x000E31DA</a:t>
            </a:r>
            <a:endParaRPr lang="zh-CN" altLang="en-US" sz="2000" b="1">
              <a:latin typeface="Consolas" pitchFamily="49" charset="0"/>
              <a:cs typeface="Consolas" pitchFamily="49" charset="0"/>
            </a:endParaRPr>
          </a:p>
        </p:txBody>
      </p:sp>
      <p:sp>
        <p:nvSpPr>
          <p:cNvPr id="18" name="TextBox 17"/>
          <p:cNvSpPr txBox="1"/>
          <p:nvPr/>
        </p:nvSpPr>
        <p:spPr>
          <a:xfrm>
            <a:off x="5315665" y="5317177"/>
            <a:ext cx="1595309" cy="400110"/>
          </a:xfrm>
          <a:prstGeom prst="rect">
            <a:avLst/>
          </a:prstGeom>
          <a:noFill/>
        </p:spPr>
        <p:txBody>
          <a:bodyPr wrap="none" rtlCol="0">
            <a:spAutoFit/>
          </a:bodyPr>
          <a:lstStyle/>
          <a:p>
            <a:r>
              <a:rPr lang="en-US" altLang="zh-CN" sz="2000" b="1" smtClean="0">
                <a:latin typeface="Consolas" pitchFamily="49" charset="0"/>
                <a:cs typeface="Consolas" pitchFamily="49" charset="0"/>
              </a:rPr>
              <a:t>0x000F1130</a:t>
            </a:r>
            <a:endParaRPr lang="zh-CN" altLang="en-US" sz="2000" b="1">
              <a:latin typeface="Consolas" pitchFamily="49" charset="0"/>
              <a:cs typeface="Consolas" pitchFamily="49" charset="0"/>
            </a:endParaRPr>
          </a:p>
        </p:txBody>
      </p:sp>
      <p:sp>
        <p:nvSpPr>
          <p:cNvPr id="19" name="TextBox 18"/>
          <p:cNvSpPr txBox="1"/>
          <p:nvPr/>
        </p:nvSpPr>
        <p:spPr>
          <a:xfrm>
            <a:off x="8398668" y="5317177"/>
            <a:ext cx="1595309" cy="400110"/>
          </a:xfrm>
          <a:prstGeom prst="rect">
            <a:avLst/>
          </a:prstGeom>
          <a:noFill/>
        </p:spPr>
        <p:txBody>
          <a:bodyPr wrap="none" rtlCol="0">
            <a:spAutoFit/>
          </a:bodyPr>
          <a:lstStyle/>
          <a:p>
            <a:r>
              <a:rPr lang="en-US" altLang="zh-CN" sz="2000" b="1" smtClean="0">
                <a:latin typeface="Consolas" pitchFamily="49" charset="0"/>
                <a:cs typeface="Consolas" pitchFamily="49" charset="0"/>
              </a:rPr>
              <a:t>0x002F1102</a:t>
            </a:r>
            <a:endParaRPr lang="zh-CN" altLang="en-US" sz="2000" b="1">
              <a:latin typeface="Consolas" pitchFamily="49" charset="0"/>
              <a:cs typeface="Consolas" pitchFamily="49" charset="0"/>
            </a:endParaRPr>
          </a:p>
        </p:txBody>
      </p:sp>
      <p:sp>
        <p:nvSpPr>
          <p:cNvPr id="20" name="矩形 19"/>
          <p:cNvSpPr/>
          <p:nvPr/>
        </p:nvSpPr>
        <p:spPr>
          <a:xfrm>
            <a:off x="2273380"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latin typeface="Consolas" pitchFamily="49" charset="0"/>
                <a:cs typeface="Consolas" pitchFamily="49" charset="0"/>
              </a:rPr>
              <a:t>0x00000003</a:t>
            </a:r>
            <a:endParaRPr lang="zh-CN" altLang="en-US" b="1">
              <a:solidFill>
                <a:schemeClr val="tx1"/>
              </a:solidFill>
              <a:latin typeface="Consolas" pitchFamily="49" charset="0"/>
              <a:cs typeface="Consolas" pitchFamily="49" charset="0"/>
            </a:endParaRPr>
          </a:p>
        </p:txBody>
      </p:sp>
      <p:sp>
        <p:nvSpPr>
          <p:cNvPr id="21" name="矩形 20"/>
          <p:cNvSpPr/>
          <p:nvPr/>
        </p:nvSpPr>
        <p:spPr>
          <a:xfrm>
            <a:off x="5384622"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latin typeface="Consolas" pitchFamily="49" charset="0"/>
                <a:cs typeface="Consolas" pitchFamily="49" charset="0"/>
              </a:rPr>
              <a:t>0x000E31DA</a:t>
            </a:r>
            <a:endParaRPr lang="zh-CN" altLang="en-US" b="1">
              <a:solidFill>
                <a:schemeClr val="tx1"/>
              </a:solidFill>
              <a:latin typeface="Consolas" pitchFamily="49" charset="0"/>
              <a:cs typeface="Consolas" pitchFamily="49" charset="0"/>
            </a:endParaRPr>
          </a:p>
        </p:txBody>
      </p:sp>
      <p:sp>
        <p:nvSpPr>
          <p:cNvPr id="22" name="矩形 21"/>
          <p:cNvSpPr/>
          <p:nvPr/>
        </p:nvSpPr>
        <p:spPr>
          <a:xfrm>
            <a:off x="8448890" y="5717287"/>
            <a:ext cx="1476000" cy="448017"/>
          </a:xfrm>
          <a:prstGeom prst="rect">
            <a:avLst/>
          </a:prstGeom>
          <a:solidFill>
            <a:schemeClr val="tx1">
              <a:lumMod val="40000"/>
              <a:lumOff val="60000"/>
            </a:schemeClr>
          </a:solidFill>
          <a:ln w="38100">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latin typeface="Consolas" pitchFamily="49" charset="0"/>
                <a:cs typeface="Consolas" pitchFamily="49" charset="0"/>
              </a:rPr>
              <a:t>0x000F1130</a:t>
            </a:r>
            <a:endParaRPr lang="zh-CN" altLang="en-US" b="1">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9124860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P spid="15" grpId="0"/>
      <p:bldP spid="16" grpId="0"/>
      <p:bldP spid="17" grpId="0"/>
      <p:bldP spid="18" grpId="0"/>
      <p:bldP spid="19" grpId="0"/>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txBox="1">
            <a:spLocks noChangeArrowheads="1"/>
          </p:cNvSpPr>
          <p:nvPr/>
        </p:nvSpPr>
        <p:spPr bwMode="auto">
          <a:xfrm>
            <a:off x="1125860" y="1052736"/>
            <a:ext cx="10225136" cy="50405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多重指针：</a:t>
            </a:r>
            <a:endParaRPr lang="en-US" altLang="zh-CN">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指向</a:t>
            </a:r>
            <a:r>
              <a:rPr lang="zh-CN" altLang="en-US">
                <a:solidFill>
                  <a:srgbClr val="FF0000"/>
                </a:solidFill>
                <a:latin typeface="微软雅黑" pitchFamily="34" charset="-122"/>
                <a:ea typeface="微软雅黑" pitchFamily="34" charset="-122"/>
              </a:rPr>
              <a:t>指针</a:t>
            </a:r>
            <a:r>
              <a:rPr lang="zh-CN" altLang="en-US">
                <a:latin typeface="微软雅黑" pitchFamily="34" charset="-122"/>
                <a:ea typeface="微软雅黑" pitchFamily="34" charset="-122"/>
              </a:rPr>
              <a:t>的指针</a:t>
            </a:r>
            <a:endParaRPr lang="en-US" altLang="zh-CN">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二重指针变量：</a:t>
            </a:r>
            <a:endParaRPr lang="en-US" altLang="zh-CN">
              <a:latin typeface="微软雅黑" pitchFamily="34" charset="-122"/>
              <a:ea typeface="微软雅黑" pitchFamily="34" charset="-122"/>
            </a:endParaRPr>
          </a:p>
          <a:p>
            <a:pPr marL="766763" lvl="2" indent="0">
              <a:spcBef>
                <a:spcPts val="1800"/>
              </a:spcBef>
              <a:spcAft>
                <a:spcPts val="1200"/>
              </a:spcAft>
              <a:buClr>
                <a:schemeClr val="bg2">
                  <a:lumMod val="50000"/>
                </a:schemeClr>
              </a:buClr>
              <a:buNone/>
            </a:pPr>
            <a:r>
              <a:rPr lang="zh-CN" altLang="en-US" sz="2400">
                <a:latin typeface="微软雅黑" pitchFamily="34" charset="-122"/>
                <a:ea typeface="微软雅黑" pitchFamily="34" charset="-122"/>
              </a:rPr>
              <a:t>声明说明符 * 类型限定符列表 * 类型限定符列表</a:t>
            </a:r>
            <a:endParaRPr lang="en-US" altLang="zh-CN" sz="2400">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三重指针变量：</a:t>
            </a:r>
            <a:endParaRPr lang="en-US" altLang="zh-CN">
              <a:latin typeface="微软雅黑" pitchFamily="34" charset="-122"/>
              <a:ea typeface="微软雅黑" pitchFamily="34" charset="-122"/>
            </a:endParaRPr>
          </a:p>
          <a:p>
            <a:pPr marL="766763" lvl="2" indent="0">
              <a:spcBef>
                <a:spcPts val="1800"/>
              </a:spcBef>
              <a:spcAft>
                <a:spcPts val="1200"/>
              </a:spcAft>
              <a:buClr>
                <a:schemeClr val="bg2">
                  <a:lumMod val="50000"/>
                </a:schemeClr>
              </a:buClr>
              <a:buNone/>
            </a:pPr>
            <a:r>
              <a:rPr lang="zh-CN" altLang="en-US" sz="2400">
                <a:latin typeface="微软雅黑" pitchFamily="34" charset="-122"/>
                <a:ea typeface="微软雅黑" pitchFamily="34" charset="-122"/>
              </a:rPr>
              <a:t>声明说明符 * 类型限定符列表 * 类型限定符列表 * 类型限定符列表</a:t>
            </a:r>
            <a:endParaRPr lang="en-US" altLang="zh-CN" sz="2400">
              <a:latin typeface="微软雅黑" pitchFamily="34" charset="-122"/>
              <a:ea typeface="微软雅黑" pitchFamily="34" charset="-122"/>
            </a:endParaRPr>
          </a:p>
          <a:p>
            <a:pPr lvl="1">
              <a:spcBef>
                <a:spcPts val="1800"/>
              </a:spcBef>
              <a:spcAft>
                <a:spcPts val="1200"/>
              </a:spcAft>
              <a:buClr>
                <a:schemeClr val="bg2">
                  <a:lumMod val="50000"/>
                </a:schemeClr>
              </a:buClr>
              <a:buFont typeface="Wingdings" pitchFamily="2" charset="2"/>
              <a:buChar char="u"/>
            </a:pPr>
            <a:r>
              <a:rPr lang="zh-CN" altLang="en-US">
                <a:latin typeface="微软雅黑" pitchFamily="34" charset="-122"/>
                <a:ea typeface="微软雅黑" pitchFamily="34" charset="-122"/>
              </a:rPr>
              <a:t>多重</a:t>
            </a:r>
            <a:r>
              <a:rPr lang="zh-CN" altLang="en-US" smtClean="0">
                <a:latin typeface="微软雅黑" pitchFamily="34" charset="-122"/>
                <a:ea typeface="微软雅黑" pitchFamily="34" charset="-122"/>
              </a:rPr>
              <a:t>指针</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89938923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txBox="1">
            <a:spLocks noChangeArrowheads="1"/>
          </p:cNvSpPr>
          <p:nvPr/>
        </p:nvSpPr>
        <p:spPr bwMode="auto">
          <a:xfrm>
            <a:off x="1125860" y="908720"/>
            <a:ext cx="10225136" cy="547260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0"/>
              </a:spcBef>
              <a:buNone/>
              <a:defRPr/>
            </a:pPr>
            <a:r>
              <a:rPr lang="en-US" altLang="zh-CN" sz="2600" b="1" smtClean="0">
                <a:latin typeface="Consolas" pitchFamily="49" charset="0"/>
                <a:cs typeface="Consolas" pitchFamily="49" charset="0"/>
              </a:rPr>
              <a:t>#</a:t>
            </a:r>
            <a:r>
              <a:rPr lang="en-US" altLang="zh-CN" sz="2600" b="1">
                <a:latin typeface="Consolas" pitchFamily="49" charset="0"/>
                <a:cs typeface="Consolas" pitchFamily="49" charset="0"/>
              </a:rPr>
              <a:t>include &lt;stdio.h&gt;</a:t>
            </a:r>
          </a:p>
          <a:p>
            <a:pPr marL="0" indent="0">
              <a:spcBef>
                <a:spcPts val="0"/>
              </a:spcBef>
              <a:buNone/>
              <a:defRPr/>
            </a:pPr>
            <a:r>
              <a:rPr lang="en-US" altLang="zh-CN" sz="2600" b="1" smtClean="0">
                <a:latin typeface="Consolas" pitchFamily="49" charset="0"/>
                <a:cs typeface="Consolas" pitchFamily="49" charset="0"/>
              </a:rPr>
              <a:t>int </a:t>
            </a:r>
            <a:r>
              <a:rPr lang="en-US" altLang="zh-CN" sz="2600" b="1">
                <a:latin typeface="Consolas" pitchFamily="49" charset="0"/>
                <a:cs typeface="Consolas" pitchFamily="49" charset="0"/>
              </a:rPr>
              <a:t>main(void)</a:t>
            </a:r>
          </a:p>
          <a:p>
            <a:pPr marL="0" indent="0">
              <a:spcBef>
                <a:spcPts val="0"/>
              </a:spcBef>
              <a:buNone/>
              <a:defRPr/>
            </a:pPr>
            <a:r>
              <a:rPr lang="en-US" altLang="zh-CN" sz="2600" b="1">
                <a:latin typeface="Consolas" pitchFamily="49" charset="0"/>
                <a:cs typeface="Consolas" pitchFamily="49" charset="0"/>
              </a:rPr>
              <a:t>{</a:t>
            </a:r>
          </a:p>
          <a:p>
            <a:pPr marL="0" indent="0">
              <a:spcBef>
                <a:spcPts val="0"/>
              </a:spcBef>
              <a:buNone/>
              <a:defRPr/>
            </a:pPr>
            <a:r>
              <a:rPr lang="en-US" altLang="zh-CN" sz="2600" b="1" smtClean="0">
                <a:latin typeface="Consolas" pitchFamily="49" charset="0"/>
                <a:cs typeface="Consolas" pitchFamily="49" charset="0"/>
              </a:rPr>
              <a:t>    </a:t>
            </a:r>
            <a:r>
              <a:rPr lang="en-US" altLang="zh-CN" sz="2600" b="1">
                <a:latin typeface="Consolas" pitchFamily="49" charset="0"/>
                <a:cs typeface="Consolas" pitchFamily="49" charset="0"/>
              </a:rPr>
              <a:t>int x = 3</a:t>
            </a:r>
            <a:r>
              <a:rPr lang="en-US" altLang="zh-CN" sz="2600" b="1" smtClean="0">
                <a:latin typeface="Consolas" pitchFamily="49" charset="0"/>
                <a:cs typeface="Consolas" pitchFamily="49" charset="0"/>
              </a:rPr>
              <a:t>;  int * p </a:t>
            </a:r>
            <a:r>
              <a:rPr lang="en-US" altLang="zh-CN" sz="2600" b="1">
                <a:latin typeface="Consolas" pitchFamily="49" charset="0"/>
                <a:cs typeface="Consolas" pitchFamily="49" charset="0"/>
              </a:rPr>
              <a:t>= &amp;x</a:t>
            </a:r>
            <a:r>
              <a:rPr lang="en-US" altLang="zh-CN" sz="2600" b="1" smtClean="0">
                <a:latin typeface="Consolas" pitchFamily="49" charset="0"/>
                <a:cs typeface="Consolas" pitchFamily="49" charset="0"/>
              </a:rPr>
              <a:t>;  int ** q </a:t>
            </a:r>
            <a:r>
              <a:rPr lang="en-US" altLang="zh-CN" sz="2600" b="1">
                <a:latin typeface="Consolas" pitchFamily="49" charset="0"/>
                <a:cs typeface="Consolas" pitchFamily="49" charset="0"/>
              </a:rPr>
              <a:t>= &amp;p;</a:t>
            </a:r>
          </a:p>
          <a:p>
            <a:pPr marL="0" indent="0">
              <a:spcBef>
                <a:spcPts val="0"/>
              </a:spcBef>
              <a:buNone/>
              <a:defRPr/>
            </a:pPr>
            <a:r>
              <a:rPr lang="en-US" altLang="zh-CN" sz="2600" b="1" smtClean="0">
                <a:latin typeface="Consolas" pitchFamily="49" charset="0"/>
                <a:cs typeface="Consolas" pitchFamily="49" charset="0"/>
              </a:rPr>
              <a:t>    </a:t>
            </a:r>
            <a:r>
              <a:rPr lang="en-US" altLang="zh-CN" sz="2600" b="1">
                <a:latin typeface="Consolas" pitchFamily="49" charset="0"/>
                <a:cs typeface="Consolas" pitchFamily="49" charset="0"/>
              </a:rPr>
              <a:t>printf</a:t>
            </a:r>
            <a:r>
              <a:rPr lang="en-US" altLang="zh-CN" sz="2600" b="1" smtClean="0">
                <a:latin typeface="Consolas" pitchFamily="49" charset="0"/>
                <a:cs typeface="Consolas" pitchFamily="49" charset="0"/>
              </a:rPr>
              <a:t>(</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x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值为</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a:t>
            </a:r>
            <a:r>
              <a:rPr lang="en-US" altLang="zh-CN" sz="2600" b="1">
                <a:latin typeface="Consolas" pitchFamily="49" charset="0"/>
                <a:cs typeface="Consolas" pitchFamily="49" charset="0"/>
              </a:rPr>
              <a:t>d\n", </a:t>
            </a:r>
            <a:r>
              <a:rPr lang="en-US" altLang="zh-CN" sz="2600" b="1" smtClean="0">
                <a:solidFill>
                  <a:srgbClr val="FF0000"/>
                </a:solidFill>
                <a:latin typeface="Consolas" pitchFamily="49" charset="0"/>
                <a:cs typeface="Consolas" pitchFamily="49" charset="0"/>
              </a:rPr>
              <a:t>x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smtClean="0">
                <a:latin typeface="Consolas" pitchFamily="49" charset="0"/>
                <a:cs typeface="Consolas" pitchFamily="49" charset="0"/>
              </a:rPr>
              <a:t>    </a:t>
            </a:r>
            <a:r>
              <a:rPr lang="en-US" altLang="zh-CN" sz="2600" b="1">
                <a:latin typeface="Consolas" pitchFamily="49" charset="0"/>
                <a:cs typeface="Consolas" pitchFamily="49" charset="0"/>
              </a:rPr>
              <a:t>printf</a:t>
            </a:r>
            <a:r>
              <a:rPr lang="en-US" altLang="zh-CN" sz="2600" b="1" smtClean="0">
                <a:latin typeface="Consolas" pitchFamily="49" charset="0"/>
                <a:cs typeface="Consolas" pitchFamily="49" charset="0"/>
              </a:rPr>
              <a:t>(</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p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值为</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a:t>
            </a:r>
            <a:r>
              <a:rPr lang="en-US" altLang="zh-CN" sz="2600" b="1">
                <a:latin typeface="Consolas" pitchFamily="49" charset="0"/>
                <a:cs typeface="Consolas" pitchFamily="49" charset="0"/>
              </a:rPr>
              <a:t>d\n", </a:t>
            </a:r>
            <a:r>
              <a:rPr lang="en-US" altLang="zh-CN" sz="2600" b="1">
                <a:solidFill>
                  <a:srgbClr val="FF0000"/>
                </a:solidFill>
                <a:latin typeface="Consolas" pitchFamily="49" charset="0"/>
                <a:cs typeface="Consolas" pitchFamily="49" charset="0"/>
              </a:rPr>
              <a:t>*</a:t>
            </a:r>
            <a:r>
              <a:rPr lang="en-US" altLang="zh-CN" sz="2600" b="1" smtClean="0">
                <a:solidFill>
                  <a:srgbClr val="FF0000"/>
                </a:solidFill>
                <a:latin typeface="Consolas" pitchFamily="49" charset="0"/>
                <a:cs typeface="Consolas" pitchFamily="49" charset="0"/>
              </a:rPr>
              <a:t>p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smtClean="0">
                <a:latin typeface="Consolas" pitchFamily="49" charset="0"/>
                <a:cs typeface="Consolas" pitchFamily="49" charset="0"/>
              </a:rPr>
              <a:t>    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a:latin typeface="Consolas" pitchFamily="49" charset="0"/>
                <a:cs typeface="Consolas" pitchFamily="49" charset="0"/>
              </a:rPr>
              <a:t>q</a:t>
            </a:r>
            <a:r>
              <a:rPr lang="zh-CN" altLang="en-US" sz="2600" b="1">
                <a:latin typeface="Consolas" pitchFamily="49" charset="0"/>
                <a:cs typeface="Consolas" pitchFamily="49" charset="0"/>
              </a:rPr>
              <a:t>的值</a:t>
            </a:r>
            <a:r>
              <a:rPr lang="zh-CN" altLang="en-US" sz="2600" b="1" smtClean="0">
                <a:latin typeface="Consolas" pitchFamily="49" charset="0"/>
                <a:cs typeface="Consolas" pitchFamily="49" charset="0"/>
              </a:rPr>
              <a:t>为</a:t>
            </a:r>
            <a:r>
              <a:rPr lang="en-US" altLang="zh-CN" sz="2600" b="1" smtClean="0">
                <a:latin typeface="Consolas" pitchFamily="49" charset="0"/>
                <a:cs typeface="Consolas" pitchFamily="49" charset="0"/>
              </a:rPr>
              <a:t>: %</a:t>
            </a:r>
            <a:r>
              <a:rPr lang="en-US" altLang="zh-CN" sz="2600" b="1">
                <a:latin typeface="Consolas" pitchFamily="49" charset="0"/>
                <a:cs typeface="Consolas" pitchFamily="49" charset="0"/>
              </a:rPr>
              <a:t>d\n", </a:t>
            </a:r>
            <a:r>
              <a:rPr lang="en-US" altLang="zh-CN" sz="2600" b="1">
                <a:solidFill>
                  <a:srgbClr val="FF0000"/>
                </a:solidFill>
                <a:latin typeface="Consolas" pitchFamily="49" charset="0"/>
                <a:cs typeface="Consolas" pitchFamily="49" charset="0"/>
              </a:rPr>
              <a:t>**q</a:t>
            </a:r>
            <a:r>
              <a:rPr lang="en-US" altLang="zh-CN" sz="2600" b="1">
                <a:latin typeface="Consolas" pitchFamily="49" charset="0"/>
                <a:cs typeface="Consolas" pitchFamily="49" charset="0"/>
              </a:rPr>
              <a:t>);</a:t>
            </a:r>
          </a:p>
          <a:p>
            <a:pPr marL="0" indent="0">
              <a:spcBef>
                <a:spcPts val="0"/>
              </a:spcBef>
              <a:buNone/>
              <a:defRPr/>
            </a:pPr>
            <a:r>
              <a:rPr lang="en-US" altLang="zh-CN" sz="2600" b="1" smtClean="0">
                <a:latin typeface="Consolas" pitchFamily="49" charset="0"/>
                <a:cs typeface="Consolas" pitchFamily="49" charset="0"/>
              </a:rPr>
              <a:t>    </a:t>
            </a:r>
            <a:r>
              <a:rPr lang="en-US" altLang="zh-CN" sz="2600" b="1">
                <a:latin typeface="Consolas" pitchFamily="49" charset="0"/>
                <a:cs typeface="Consolas" pitchFamily="49" charset="0"/>
              </a:rPr>
              <a:t>printf</a:t>
            </a:r>
            <a:r>
              <a:rPr lang="en-US" altLang="zh-CN" sz="2600" b="1" smtClean="0">
                <a:latin typeface="Consolas" pitchFamily="49" charset="0"/>
                <a:cs typeface="Consolas" pitchFamily="49" charset="0"/>
              </a:rPr>
              <a:t>(</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&amp;x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值为</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%p\n</a:t>
            </a:r>
            <a:r>
              <a:rPr lang="en-US" altLang="zh-CN" sz="2600" b="1">
                <a:latin typeface="Consolas" pitchFamily="49" charset="0"/>
                <a:cs typeface="Consolas" pitchFamily="49" charset="0"/>
              </a:rPr>
              <a:t>", </a:t>
            </a:r>
            <a:r>
              <a:rPr lang="en-US" altLang="zh-CN" sz="2600" b="1">
                <a:solidFill>
                  <a:srgbClr val="FF0000"/>
                </a:solidFill>
                <a:latin typeface="Consolas" pitchFamily="49" charset="0"/>
                <a:cs typeface="Consolas" pitchFamily="49" charset="0"/>
              </a:rPr>
              <a:t>&amp;</a:t>
            </a:r>
            <a:r>
              <a:rPr lang="en-US" altLang="zh-CN" sz="2600" b="1" smtClean="0">
                <a:solidFill>
                  <a:srgbClr val="FF0000"/>
                </a:solidFill>
                <a:latin typeface="Consolas" pitchFamily="49" charset="0"/>
                <a:cs typeface="Consolas" pitchFamily="49" charset="0"/>
              </a:rPr>
              <a:t>x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p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值为</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%p\n</a:t>
            </a:r>
            <a:r>
              <a:rPr lang="en-US" altLang="zh-CN" sz="2600" b="1">
                <a:latin typeface="Consolas" pitchFamily="49" charset="0"/>
                <a:cs typeface="Consolas" pitchFamily="49" charset="0"/>
              </a:rPr>
              <a:t>", </a:t>
            </a:r>
            <a:r>
              <a:rPr lang="en-US" altLang="zh-CN" sz="2600" b="1" smtClean="0">
                <a:solidFill>
                  <a:srgbClr val="FF0000"/>
                </a:solidFill>
                <a:latin typeface="Consolas" pitchFamily="49" charset="0"/>
                <a:cs typeface="Consolas" pitchFamily="49" charset="0"/>
              </a:rPr>
              <a:t>p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q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a:t>
            </a:r>
            <a:r>
              <a:rPr lang="zh-CN" altLang="en-US" sz="2600" b="1" smtClean="0">
                <a:latin typeface="Consolas" pitchFamily="49" charset="0"/>
                <a:cs typeface="Consolas" pitchFamily="49" charset="0"/>
              </a:rPr>
              <a:t>为</a:t>
            </a:r>
            <a:r>
              <a:rPr lang="en-US" altLang="zh-CN" sz="2600" b="1" smtClean="0">
                <a:latin typeface="Consolas" pitchFamily="49" charset="0"/>
                <a:cs typeface="Consolas" pitchFamily="49" charset="0"/>
              </a:rPr>
              <a:t>: %p\n</a:t>
            </a:r>
            <a:r>
              <a:rPr lang="en-US" altLang="zh-CN" sz="2600" b="1">
                <a:latin typeface="Consolas" pitchFamily="49" charset="0"/>
                <a:cs typeface="Consolas" pitchFamily="49" charset="0"/>
              </a:rPr>
              <a:t>", </a:t>
            </a:r>
            <a:r>
              <a:rPr lang="en-US" altLang="zh-CN" sz="2600" b="1">
                <a:solidFill>
                  <a:srgbClr val="FF0000"/>
                </a:solidFill>
                <a:latin typeface="Consolas" pitchFamily="49" charset="0"/>
                <a:cs typeface="Consolas" pitchFamily="49" charset="0"/>
              </a:rPr>
              <a:t>*</a:t>
            </a:r>
            <a:r>
              <a:rPr lang="en-US" altLang="zh-CN" sz="2600" b="1" smtClean="0">
                <a:solidFill>
                  <a:srgbClr val="FF0000"/>
                </a:solidFill>
                <a:latin typeface="Consolas" pitchFamily="49" charset="0"/>
                <a:cs typeface="Consolas" pitchFamily="49" charset="0"/>
              </a:rPr>
              <a:t>q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&amp;p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a:t>
            </a:r>
            <a:r>
              <a:rPr lang="zh-CN" altLang="en-US" sz="2600" b="1" smtClean="0">
                <a:latin typeface="Consolas" pitchFamily="49" charset="0"/>
                <a:cs typeface="Consolas" pitchFamily="49" charset="0"/>
              </a:rPr>
              <a:t>为</a:t>
            </a:r>
            <a:r>
              <a:rPr lang="en-US" altLang="zh-CN" sz="2600" b="1" smtClean="0">
                <a:latin typeface="Consolas" pitchFamily="49" charset="0"/>
                <a:cs typeface="Consolas" pitchFamily="49" charset="0"/>
              </a:rPr>
              <a:t>: %p\n</a:t>
            </a:r>
            <a:r>
              <a:rPr lang="en-US" altLang="zh-CN" sz="2600" b="1">
                <a:latin typeface="Consolas" pitchFamily="49" charset="0"/>
                <a:cs typeface="Consolas" pitchFamily="49" charset="0"/>
              </a:rPr>
              <a:t>", </a:t>
            </a:r>
            <a:r>
              <a:rPr lang="en-US" altLang="zh-CN" sz="2600" b="1">
                <a:solidFill>
                  <a:srgbClr val="FF0000"/>
                </a:solidFill>
                <a:latin typeface="Consolas" pitchFamily="49" charset="0"/>
                <a:cs typeface="Consolas" pitchFamily="49" charset="0"/>
              </a:rPr>
              <a:t>&amp;</a:t>
            </a:r>
            <a:r>
              <a:rPr lang="en-US" altLang="zh-CN" sz="2600" b="1" smtClean="0">
                <a:solidFill>
                  <a:srgbClr val="FF0000"/>
                </a:solidFill>
                <a:latin typeface="Consolas" pitchFamily="49" charset="0"/>
                <a:cs typeface="Consolas" pitchFamily="49" charset="0"/>
              </a:rPr>
              <a:t>p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q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a:t>
            </a:r>
            <a:r>
              <a:rPr lang="zh-CN" altLang="en-US" sz="2600" b="1" smtClean="0">
                <a:latin typeface="Consolas" pitchFamily="49" charset="0"/>
                <a:cs typeface="Consolas" pitchFamily="49" charset="0"/>
              </a:rPr>
              <a:t>为</a:t>
            </a:r>
            <a:r>
              <a:rPr lang="en-US" altLang="zh-CN" sz="2600" b="1" smtClean="0">
                <a:latin typeface="Consolas" pitchFamily="49" charset="0"/>
                <a:cs typeface="Consolas" pitchFamily="49" charset="0"/>
              </a:rPr>
              <a:t>: %p\n</a:t>
            </a:r>
            <a:r>
              <a:rPr lang="en-US" altLang="zh-CN" sz="2600" b="1">
                <a:latin typeface="Consolas" pitchFamily="49" charset="0"/>
                <a:cs typeface="Consolas" pitchFamily="49" charset="0"/>
              </a:rPr>
              <a:t>", </a:t>
            </a:r>
            <a:r>
              <a:rPr lang="en-US" altLang="zh-CN" sz="2600" b="1" smtClean="0">
                <a:solidFill>
                  <a:srgbClr val="FF0000"/>
                </a:solidFill>
                <a:latin typeface="Consolas" pitchFamily="49" charset="0"/>
                <a:cs typeface="Consolas" pitchFamily="49" charset="0"/>
              </a:rPr>
              <a:t>q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printf(</a:t>
            </a:r>
            <a:r>
              <a:rPr lang="en-US" altLang="zh-CN" sz="2400">
                <a:latin typeface="Consolas" pitchFamily="49" charset="0"/>
                <a:cs typeface="Consolas" pitchFamily="49" charset="0"/>
              </a:rPr>
              <a:t>"</a:t>
            </a:r>
            <a:r>
              <a:rPr lang="zh-CN" altLang="en-US" sz="2600" b="1" smtClean="0">
                <a:latin typeface="Consolas" pitchFamily="49" charset="0"/>
                <a:cs typeface="Consolas" pitchFamily="49" charset="0"/>
              </a:rPr>
              <a:t>表达式 </a:t>
            </a:r>
            <a:r>
              <a:rPr lang="en-US" altLang="zh-CN" sz="2600" b="1" smtClean="0">
                <a:latin typeface="Consolas" pitchFamily="49" charset="0"/>
                <a:cs typeface="Consolas" pitchFamily="49" charset="0"/>
              </a:rPr>
              <a:t>&amp;q </a:t>
            </a:r>
            <a:r>
              <a:rPr lang="zh-CN" altLang="en-US" sz="2600" b="1" smtClean="0">
                <a:latin typeface="Consolas" pitchFamily="49" charset="0"/>
                <a:cs typeface="Consolas" pitchFamily="49" charset="0"/>
              </a:rPr>
              <a:t>的</a:t>
            </a:r>
            <a:r>
              <a:rPr lang="zh-CN" altLang="en-US" sz="2600" b="1">
                <a:latin typeface="Consolas" pitchFamily="49" charset="0"/>
                <a:cs typeface="Consolas" pitchFamily="49" charset="0"/>
              </a:rPr>
              <a:t>值</a:t>
            </a:r>
            <a:r>
              <a:rPr lang="zh-CN" altLang="en-US" sz="2600" b="1" smtClean="0">
                <a:latin typeface="Consolas" pitchFamily="49" charset="0"/>
                <a:cs typeface="Consolas" pitchFamily="49" charset="0"/>
              </a:rPr>
              <a:t>为</a:t>
            </a:r>
            <a:r>
              <a:rPr lang="en-US" altLang="zh-CN" sz="2600" b="1" smtClean="0">
                <a:latin typeface="Consolas" pitchFamily="49" charset="0"/>
                <a:cs typeface="Consolas" pitchFamily="49" charset="0"/>
              </a:rPr>
              <a:t>: %p\n</a:t>
            </a:r>
            <a:r>
              <a:rPr lang="en-US" altLang="zh-CN" sz="2600" b="1">
                <a:latin typeface="Consolas" pitchFamily="49" charset="0"/>
                <a:cs typeface="Consolas" pitchFamily="49" charset="0"/>
              </a:rPr>
              <a:t>", </a:t>
            </a:r>
            <a:r>
              <a:rPr lang="en-US" altLang="zh-CN" sz="2600" b="1">
                <a:solidFill>
                  <a:srgbClr val="FF0000"/>
                </a:solidFill>
                <a:latin typeface="Consolas" pitchFamily="49" charset="0"/>
                <a:cs typeface="Consolas" pitchFamily="49" charset="0"/>
              </a:rPr>
              <a:t>&amp;</a:t>
            </a:r>
            <a:r>
              <a:rPr lang="en-US" altLang="zh-CN" sz="2600" b="1" smtClean="0">
                <a:solidFill>
                  <a:srgbClr val="FF0000"/>
                </a:solidFill>
                <a:latin typeface="Consolas" pitchFamily="49" charset="0"/>
                <a:cs typeface="Consolas" pitchFamily="49" charset="0"/>
              </a:rPr>
              <a:t>q </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smtClean="0">
                <a:latin typeface="Consolas" pitchFamily="49" charset="0"/>
                <a:cs typeface="Consolas" pitchFamily="49" charset="0"/>
              </a:rPr>
              <a:t>    return </a:t>
            </a:r>
            <a:r>
              <a:rPr lang="en-US" altLang="zh-CN" sz="2600" b="1">
                <a:latin typeface="Consolas" pitchFamily="49" charset="0"/>
                <a:cs typeface="Consolas" pitchFamily="49" charset="0"/>
              </a:rPr>
              <a:t>0;</a:t>
            </a:r>
          </a:p>
          <a:p>
            <a:pPr marL="0" indent="0">
              <a:spcBef>
                <a:spcPts val="0"/>
              </a:spcBef>
              <a:buNone/>
              <a:defRPr/>
            </a:pPr>
            <a:r>
              <a:rPr lang="en-US" altLang="zh-CN" sz="2600" b="1">
                <a:latin typeface="Consolas" pitchFamily="49" charset="0"/>
                <a:cs typeface="Consolas" pitchFamily="49" charset="0"/>
              </a:rPr>
              <a:t>}</a:t>
            </a:r>
            <a:endParaRPr lang="zh-CN" altLang="en-US" sz="2600" b="1" dirty="0">
              <a:solidFill>
                <a:srgbClr val="000066"/>
              </a:solidFill>
              <a:latin typeface="Consolas" pitchFamily="49" charset="0"/>
              <a:cs typeface="Consolas" pitchFamily="49" charset="0"/>
            </a:endParaRPr>
          </a:p>
        </p:txBody>
      </p:sp>
    </p:spTree>
    <p:extLst>
      <p:ext uri="{BB962C8B-B14F-4D97-AF65-F5344CB8AC3E}">
        <p14:creationId xmlns:p14="http://schemas.microsoft.com/office/powerpoint/2010/main" val="65623013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5" name="矩形 4"/>
          <p:cNvSpPr/>
          <p:nvPr/>
        </p:nvSpPr>
        <p:spPr>
          <a:xfrm>
            <a:off x="5639717" y="267338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0x0012FF54</a:t>
            </a:r>
            <a:endParaRPr lang="zh-CN" altLang="en-US" sz="2400" b="1">
              <a:solidFill>
                <a:schemeClr val="tx1"/>
              </a:solidFill>
              <a:latin typeface="Consolas" pitchFamily="49" charset="0"/>
              <a:cs typeface="Consolas" pitchFamily="49" charset="0"/>
            </a:endParaRPr>
          </a:p>
        </p:txBody>
      </p:sp>
      <p:sp>
        <p:nvSpPr>
          <p:cNvPr id="3" name="TextBox 2"/>
          <p:cNvSpPr txBox="1"/>
          <p:nvPr/>
        </p:nvSpPr>
        <p:spPr>
          <a:xfrm>
            <a:off x="1845940" y="1953304"/>
            <a:ext cx="1107996"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变量名</a:t>
            </a:r>
          </a:p>
        </p:txBody>
      </p:sp>
      <p:sp>
        <p:nvSpPr>
          <p:cNvPr id="6" name="TextBox 5"/>
          <p:cNvSpPr txBox="1"/>
          <p:nvPr/>
        </p:nvSpPr>
        <p:spPr>
          <a:xfrm>
            <a:off x="3382496" y="1953304"/>
            <a:ext cx="1415772" cy="461665"/>
          </a:xfrm>
          <a:prstGeom prst="rect">
            <a:avLst/>
          </a:prstGeom>
          <a:noFill/>
        </p:spPr>
        <p:txBody>
          <a:bodyPr wrap="none" rtlCol="0">
            <a:spAutoFit/>
          </a:bodyPr>
          <a:lstStyle/>
          <a:p>
            <a:r>
              <a:rPr lang="zh-CN" altLang="en-US" sz="2400" b="1" smtClean="0">
                <a:latin typeface="微软雅黑" pitchFamily="34" charset="-122"/>
                <a:ea typeface="微软雅黑" pitchFamily="34" charset="-122"/>
              </a:rPr>
              <a:t>变量地址</a:t>
            </a:r>
            <a:endParaRPr lang="zh-CN" altLang="en-US" sz="2400" b="1">
              <a:latin typeface="微软雅黑" pitchFamily="34" charset="-122"/>
              <a:ea typeface="微软雅黑" pitchFamily="34" charset="-122"/>
            </a:endParaRPr>
          </a:p>
        </p:txBody>
      </p:sp>
      <p:sp>
        <p:nvSpPr>
          <p:cNvPr id="7" name="TextBox 6"/>
          <p:cNvSpPr txBox="1"/>
          <p:nvPr/>
        </p:nvSpPr>
        <p:spPr>
          <a:xfrm>
            <a:off x="5324390" y="1953304"/>
            <a:ext cx="2646878" cy="461665"/>
          </a:xfrm>
          <a:prstGeom prst="rect">
            <a:avLst/>
          </a:prstGeom>
          <a:noFill/>
        </p:spPr>
        <p:txBody>
          <a:bodyPr wrap="none" rtlCol="0">
            <a:spAutoFit/>
          </a:bodyPr>
          <a:lstStyle/>
          <a:p>
            <a:r>
              <a:rPr lang="zh-CN" altLang="en-US" sz="2400" b="1" smtClean="0">
                <a:latin typeface="微软雅黑" pitchFamily="34" charset="-122"/>
                <a:ea typeface="微软雅黑" pitchFamily="34" charset="-122"/>
              </a:rPr>
              <a:t>存储单元中的内容</a:t>
            </a:r>
            <a:endParaRPr lang="zh-CN" altLang="en-US" sz="2400" b="1">
              <a:latin typeface="微软雅黑" pitchFamily="34" charset="-122"/>
              <a:ea typeface="微软雅黑" pitchFamily="34" charset="-122"/>
            </a:endParaRPr>
          </a:p>
        </p:txBody>
      </p:sp>
      <p:cxnSp>
        <p:nvCxnSpPr>
          <p:cNvPr id="9" name="直接连接符 8"/>
          <p:cNvCxnSpPr/>
          <p:nvPr/>
        </p:nvCxnSpPr>
        <p:spPr>
          <a:xfrm>
            <a:off x="1701924" y="1860100"/>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302324"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6620"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98068" y="1881296"/>
            <a:ext cx="0" cy="4212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639717" y="393352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0x0012FF60</a:t>
            </a:r>
            <a:endParaRPr lang="zh-CN" altLang="en-US" sz="2400" b="1">
              <a:solidFill>
                <a:schemeClr val="tx1"/>
              </a:solidFill>
              <a:latin typeface="Consolas" pitchFamily="49" charset="0"/>
              <a:cs typeface="Consolas" pitchFamily="49" charset="0"/>
            </a:endParaRPr>
          </a:p>
        </p:txBody>
      </p:sp>
      <p:sp>
        <p:nvSpPr>
          <p:cNvPr id="14" name="矩形 13"/>
          <p:cNvSpPr/>
          <p:nvPr/>
        </p:nvSpPr>
        <p:spPr>
          <a:xfrm>
            <a:off x="5639717" y="519366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3</a:t>
            </a:r>
            <a:endParaRPr lang="zh-CN" altLang="en-US" sz="2400" b="1">
              <a:solidFill>
                <a:schemeClr val="tx1"/>
              </a:solidFill>
              <a:latin typeface="Consolas" pitchFamily="49" charset="0"/>
              <a:cs typeface="Consolas" pitchFamily="49" charset="0"/>
            </a:endParaRPr>
          </a:p>
        </p:txBody>
      </p:sp>
      <p:sp>
        <p:nvSpPr>
          <p:cNvPr id="15" name="TextBox 14"/>
          <p:cNvSpPr txBox="1"/>
          <p:nvPr/>
        </p:nvSpPr>
        <p:spPr>
          <a:xfrm>
            <a:off x="2205013" y="2673384"/>
            <a:ext cx="389850"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q</a:t>
            </a:r>
            <a:endParaRPr lang="zh-CN" altLang="en-US" sz="2400" b="1">
              <a:latin typeface="微软雅黑" pitchFamily="34" charset="-122"/>
              <a:ea typeface="微软雅黑" pitchFamily="34" charset="-122"/>
            </a:endParaRPr>
          </a:p>
        </p:txBody>
      </p:sp>
      <p:sp>
        <p:nvSpPr>
          <p:cNvPr id="16" name="TextBox 15"/>
          <p:cNvSpPr txBox="1"/>
          <p:nvPr/>
        </p:nvSpPr>
        <p:spPr>
          <a:xfrm>
            <a:off x="2205013" y="3969528"/>
            <a:ext cx="389851"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p</a:t>
            </a:r>
            <a:endParaRPr lang="zh-CN" altLang="en-US" sz="2400" b="1">
              <a:latin typeface="微软雅黑" pitchFamily="34" charset="-122"/>
              <a:ea typeface="微软雅黑" pitchFamily="34" charset="-122"/>
            </a:endParaRPr>
          </a:p>
        </p:txBody>
      </p:sp>
      <p:sp>
        <p:nvSpPr>
          <p:cNvPr id="17" name="TextBox 16"/>
          <p:cNvSpPr txBox="1"/>
          <p:nvPr/>
        </p:nvSpPr>
        <p:spPr>
          <a:xfrm>
            <a:off x="2217837" y="5265672"/>
            <a:ext cx="364202"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x</a:t>
            </a:r>
            <a:endParaRPr lang="zh-CN" altLang="en-US" sz="2400" b="1">
              <a:latin typeface="微软雅黑" pitchFamily="34" charset="-122"/>
              <a:ea typeface="微软雅黑" pitchFamily="34" charset="-122"/>
            </a:endParaRPr>
          </a:p>
        </p:txBody>
      </p:sp>
      <p:sp>
        <p:nvSpPr>
          <p:cNvPr id="18" name="矩形 17"/>
          <p:cNvSpPr/>
          <p:nvPr/>
        </p:nvSpPr>
        <p:spPr>
          <a:xfrm>
            <a:off x="3142084" y="267338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0x0012FF48</a:t>
            </a:r>
            <a:endParaRPr lang="zh-CN" altLang="en-US" sz="2400" b="1">
              <a:solidFill>
                <a:schemeClr val="tx1"/>
              </a:solidFill>
              <a:latin typeface="Consolas" pitchFamily="49" charset="0"/>
              <a:cs typeface="Consolas" pitchFamily="49" charset="0"/>
            </a:endParaRPr>
          </a:p>
        </p:txBody>
      </p:sp>
      <p:sp>
        <p:nvSpPr>
          <p:cNvPr id="19" name="矩形 18"/>
          <p:cNvSpPr/>
          <p:nvPr/>
        </p:nvSpPr>
        <p:spPr>
          <a:xfrm>
            <a:off x="3142084" y="393352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0x0012FF54</a:t>
            </a:r>
            <a:endParaRPr lang="zh-CN" altLang="en-US" sz="2400" b="1">
              <a:solidFill>
                <a:schemeClr val="tx1"/>
              </a:solidFill>
              <a:latin typeface="Consolas" pitchFamily="49" charset="0"/>
              <a:cs typeface="Consolas" pitchFamily="49" charset="0"/>
            </a:endParaRPr>
          </a:p>
        </p:txBody>
      </p:sp>
      <p:sp>
        <p:nvSpPr>
          <p:cNvPr id="20" name="矩形 19"/>
          <p:cNvSpPr/>
          <p:nvPr/>
        </p:nvSpPr>
        <p:spPr>
          <a:xfrm>
            <a:off x="3142084" y="5193664"/>
            <a:ext cx="2016224" cy="648072"/>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0x0012FF60</a:t>
            </a:r>
            <a:endParaRPr lang="zh-CN" altLang="en-US" sz="2400" b="1">
              <a:solidFill>
                <a:schemeClr val="tx1"/>
              </a:solidFill>
              <a:latin typeface="Consolas" pitchFamily="49" charset="0"/>
              <a:cs typeface="Consolas" pitchFamily="49" charset="0"/>
            </a:endParaRPr>
          </a:p>
        </p:txBody>
      </p:sp>
      <p:sp>
        <p:nvSpPr>
          <p:cNvPr id="21" name="矩形 20"/>
          <p:cNvSpPr/>
          <p:nvPr/>
        </p:nvSpPr>
        <p:spPr>
          <a:xfrm>
            <a:off x="1197868" y="1124744"/>
            <a:ext cx="8268610" cy="523220"/>
          </a:xfrm>
          <a:prstGeom prst="rect">
            <a:avLst/>
          </a:prstGeom>
        </p:spPr>
        <p:txBody>
          <a:bodyPr wrap="none">
            <a:spAutoFit/>
          </a:bodyPr>
          <a:lstStyle/>
          <a:p>
            <a:pPr marL="0" indent="0">
              <a:spcBef>
                <a:spcPts val="0"/>
              </a:spcBef>
              <a:buNone/>
              <a:defRPr/>
            </a:pPr>
            <a:r>
              <a:rPr lang="en-US" altLang="zh-CN" sz="2800" b="1">
                <a:latin typeface="Consolas" pitchFamily="49" charset="0"/>
                <a:cs typeface="Consolas" pitchFamily="49" charset="0"/>
              </a:rPr>
              <a:t>int x = 3;  int * p = &amp;x;  int ** q = &amp;p;</a:t>
            </a:r>
          </a:p>
        </p:txBody>
      </p:sp>
      <p:sp>
        <p:nvSpPr>
          <p:cNvPr id="22" name="圆角矩形标注 21"/>
          <p:cNvSpPr/>
          <p:nvPr/>
        </p:nvSpPr>
        <p:spPr>
          <a:xfrm>
            <a:off x="8547332" y="2307425"/>
            <a:ext cx="2088232" cy="1014031"/>
          </a:xfrm>
          <a:prstGeom prst="wedgeRoundRectCallout">
            <a:avLst>
              <a:gd name="adj1" fmla="val -82088"/>
              <a:gd name="adj2" fmla="val 32441"/>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latin typeface="微软雅黑" pitchFamily="34" charset="-122"/>
                <a:ea typeface="微软雅黑" pitchFamily="34" charset="-122"/>
              </a:rPr>
              <a:t>q</a:t>
            </a:r>
            <a:r>
              <a:rPr lang="zh-CN" altLang="en-US" sz="2400" smtClean="0">
                <a:solidFill>
                  <a:schemeClr val="tx1"/>
                </a:solidFill>
                <a:latin typeface="微软雅黑" pitchFamily="34" charset="-122"/>
                <a:ea typeface="微软雅黑" pitchFamily="34" charset="-122"/>
              </a:rPr>
              <a:t>的值为</a:t>
            </a:r>
            <a:r>
              <a:rPr lang="en-US" altLang="zh-CN" sz="2400" smtClean="0">
                <a:solidFill>
                  <a:schemeClr val="tx1"/>
                </a:solidFill>
                <a:latin typeface="微软雅黑" pitchFamily="34" charset="-122"/>
                <a:ea typeface="微软雅黑" pitchFamily="34" charset="-122"/>
              </a:rPr>
              <a:t>p</a:t>
            </a:r>
            <a:r>
              <a:rPr lang="zh-CN" altLang="en-US" sz="2400" smtClean="0">
                <a:solidFill>
                  <a:schemeClr val="tx1"/>
                </a:solidFill>
                <a:latin typeface="微软雅黑" pitchFamily="34" charset="-122"/>
                <a:ea typeface="微软雅黑" pitchFamily="34" charset="-122"/>
              </a:rPr>
              <a:t>的地址，即</a:t>
            </a:r>
            <a:r>
              <a:rPr lang="en-US" altLang="zh-CN" sz="2400" smtClean="0">
                <a:solidFill>
                  <a:schemeClr val="tx1"/>
                </a:solidFill>
                <a:latin typeface="微软雅黑" pitchFamily="34" charset="-122"/>
                <a:ea typeface="微软雅黑" pitchFamily="34" charset="-122"/>
              </a:rPr>
              <a:t>&amp;p</a:t>
            </a:r>
            <a:endParaRPr lang="zh-CN" altLang="en-US" sz="2400">
              <a:solidFill>
                <a:schemeClr val="tx1"/>
              </a:solidFill>
              <a:latin typeface="微软雅黑" pitchFamily="34" charset="-122"/>
              <a:ea typeface="微软雅黑" pitchFamily="34" charset="-122"/>
            </a:endParaRPr>
          </a:p>
        </p:txBody>
      </p:sp>
      <p:sp>
        <p:nvSpPr>
          <p:cNvPr id="23" name="圆角矩形标注 22"/>
          <p:cNvSpPr/>
          <p:nvPr/>
        </p:nvSpPr>
        <p:spPr>
          <a:xfrm>
            <a:off x="8572929" y="3582829"/>
            <a:ext cx="2088232" cy="1014031"/>
          </a:xfrm>
          <a:prstGeom prst="wedgeRoundRectCallout">
            <a:avLst>
              <a:gd name="adj1" fmla="val -82088"/>
              <a:gd name="adj2" fmla="val 32441"/>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solidFill>
                  <a:schemeClr val="tx1"/>
                </a:solidFill>
                <a:latin typeface="微软雅黑" pitchFamily="34" charset="-122"/>
                <a:ea typeface="微软雅黑" pitchFamily="34" charset="-122"/>
              </a:rPr>
              <a:t>p</a:t>
            </a:r>
            <a:r>
              <a:rPr lang="zh-CN" altLang="en-US" sz="2400" smtClean="0">
                <a:solidFill>
                  <a:schemeClr val="tx1"/>
                </a:solidFill>
                <a:latin typeface="微软雅黑" pitchFamily="34" charset="-122"/>
                <a:ea typeface="微软雅黑" pitchFamily="34" charset="-122"/>
              </a:rPr>
              <a:t>的值为</a:t>
            </a:r>
            <a:r>
              <a:rPr lang="en-US" altLang="zh-CN" sz="2400" smtClean="0">
                <a:solidFill>
                  <a:schemeClr val="tx1"/>
                </a:solidFill>
                <a:latin typeface="微软雅黑" pitchFamily="34" charset="-122"/>
                <a:ea typeface="微软雅黑" pitchFamily="34" charset="-122"/>
              </a:rPr>
              <a:t>x</a:t>
            </a:r>
            <a:r>
              <a:rPr lang="zh-CN" altLang="en-US" sz="2400" smtClean="0">
                <a:solidFill>
                  <a:schemeClr val="tx1"/>
                </a:solidFill>
                <a:latin typeface="微软雅黑" pitchFamily="34" charset="-122"/>
                <a:ea typeface="微软雅黑" pitchFamily="34" charset="-122"/>
              </a:rPr>
              <a:t>的地址，即</a:t>
            </a:r>
            <a:r>
              <a:rPr lang="en-US" altLang="zh-CN" sz="2400" smtClean="0">
                <a:solidFill>
                  <a:schemeClr val="tx1"/>
                </a:solidFill>
                <a:latin typeface="微软雅黑" pitchFamily="34" charset="-122"/>
                <a:ea typeface="微软雅黑" pitchFamily="34" charset="-122"/>
              </a:rPr>
              <a:t>&amp;x</a:t>
            </a:r>
            <a:endParaRPr lang="zh-CN" altLang="en-US" sz="2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82608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5" name="矩形 4"/>
          <p:cNvSpPr/>
          <p:nvPr/>
        </p:nvSpPr>
        <p:spPr>
          <a:xfrm>
            <a:off x="8424265" y="2636912"/>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3.24</a:t>
            </a:r>
            <a:endParaRPr lang="zh-CN" altLang="en-US" sz="2400" b="1">
              <a:solidFill>
                <a:schemeClr val="tx1"/>
              </a:solidFill>
              <a:latin typeface="Consolas" pitchFamily="49" charset="0"/>
              <a:cs typeface="Consolas" pitchFamily="49" charset="0"/>
            </a:endParaRPr>
          </a:p>
        </p:txBody>
      </p:sp>
      <p:sp>
        <p:nvSpPr>
          <p:cNvPr id="3" name="TextBox 2"/>
          <p:cNvSpPr txBox="1"/>
          <p:nvPr/>
        </p:nvSpPr>
        <p:spPr>
          <a:xfrm>
            <a:off x="5327921" y="2031231"/>
            <a:ext cx="1107996" cy="461665"/>
          </a:xfrm>
          <a:prstGeom prst="rect">
            <a:avLst/>
          </a:prstGeom>
          <a:noFill/>
        </p:spPr>
        <p:txBody>
          <a:bodyPr wrap="none" rtlCol="0">
            <a:spAutoFit/>
          </a:bodyPr>
          <a:lstStyle/>
          <a:p>
            <a:r>
              <a:rPr lang="zh-CN" altLang="en-US" sz="2400" b="1">
                <a:latin typeface="微软雅黑" pitchFamily="34" charset="-122"/>
                <a:ea typeface="微软雅黑" pitchFamily="34" charset="-122"/>
              </a:rPr>
              <a:t>变量名</a:t>
            </a:r>
          </a:p>
        </p:txBody>
      </p:sp>
      <p:sp>
        <p:nvSpPr>
          <p:cNvPr id="6" name="TextBox 5"/>
          <p:cNvSpPr txBox="1"/>
          <p:nvPr/>
        </p:nvSpPr>
        <p:spPr>
          <a:xfrm>
            <a:off x="6504437" y="2031231"/>
            <a:ext cx="1415772" cy="461665"/>
          </a:xfrm>
          <a:prstGeom prst="rect">
            <a:avLst/>
          </a:prstGeom>
          <a:noFill/>
        </p:spPr>
        <p:txBody>
          <a:bodyPr wrap="none" rtlCol="0">
            <a:spAutoFit/>
          </a:bodyPr>
          <a:lstStyle/>
          <a:p>
            <a:r>
              <a:rPr lang="zh-CN" altLang="en-US" sz="2400" b="1" smtClean="0">
                <a:latin typeface="微软雅黑" pitchFamily="34" charset="-122"/>
                <a:ea typeface="微软雅黑" pitchFamily="34" charset="-122"/>
              </a:rPr>
              <a:t>变量地址</a:t>
            </a:r>
            <a:endParaRPr lang="zh-CN" altLang="en-US" sz="2400" b="1">
              <a:latin typeface="微软雅黑" pitchFamily="34" charset="-122"/>
              <a:ea typeface="微软雅黑" pitchFamily="34" charset="-122"/>
            </a:endParaRPr>
          </a:p>
        </p:txBody>
      </p:sp>
      <p:sp>
        <p:nvSpPr>
          <p:cNvPr id="7" name="TextBox 6"/>
          <p:cNvSpPr txBox="1"/>
          <p:nvPr/>
        </p:nvSpPr>
        <p:spPr>
          <a:xfrm>
            <a:off x="8128054" y="2031231"/>
            <a:ext cx="2646878" cy="461665"/>
          </a:xfrm>
          <a:prstGeom prst="rect">
            <a:avLst/>
          </a:prstGeom>
          <a:noFill/>
        </p:spPr>
        <p:txBody>
          <a:bodyPr wrap="none" rtlCol="0">
            <a:spAutoFit/>
          </a:bodyPr>
          <a:lstStyle/>
          <a:p>
            <a:r>
              <a:rPr lang="zh-CN" altLang="en-US" sz="2400" b="1" smtClean="0">
                <a:latin typeface="微软雅黑" pitchFamily="34" charset="-122"/>
                <a:ea typeface="微软雅黑" pitchFamily="34" charset="-122"/>
              </a:rPr>
              <a:t>存储单元中的内容</a:t>
            </a:r>
            <a:endParaRPr lang="zh-CN" altLang="en-US" sz="2400" b="1">
              <a:latin typeface="微软雅黑" pitchFamily="34" charset="-122"/>
              <a:ea typeface="微软雅黑" pitchFamily="34" charset="-122"/>
            </a:endParaRPr>
          </a:p>
        </p:txBody>
      </p:sp>
      <p:cxnSp>
        <p:nvCxnSpPr>
          <p:cNvPr id="9" name="直接连接符 8"/>
          <p:cNvCxnSpPr/>
          <p:nvPr/>
        </p:nvCxnSpPr>
        <p:spPr>
          <a:xfrm>
            <a:off x="5183905" y="1988840"/>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105988"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770284"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80049" y="2010036"/>
            <a:ext cx="0" cy="3960000"/>
          </a:xfrm>
          <a:prstGeom prst="line">
            <a:avLst/>
          </a:prstGeom>
          <a:ln w="381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424265" y="3501008"/>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&amp;f</a:t>
            </a:r>
            <a:endParaRPr lang="zh-CN" altLang="en-US" sz="2400" b="1">
              <a:solidFill>
                <a:schemeClr val="tx1"/>
              </a:solidFill>
              <a:latin typeface="Consolas" pitchFamily="49" charset="0"/>
              <a:cs typeface="Consolas" pitchFamily="49" charset="0"/>
            </a:endParaRPr>
          </a:p>
        </p:txBody>
      </p:sp>
      <p:sp>
        <p:nvSpPr>
          <p:cNvPr id="14" name="矩形 13"/>
          <p:cNvSpPr/>
          <p:nvPr/>
        </p:nvSpPr>
        <p:spPr>
          <a:xfrm>
            <a:off x="8424265" y="4365104"/>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&amp;p1</a:t>
            </a:r>
            <a:endParaRPr lang="zh-CN" altLang="en-US" sz="2400" b="1">
              <a:solidFill>
                <a:schemeClr val="tx1"/>
              </a:solidFill>
              <a:latin typeface="Consolas" pitchFamily="49" charset="0"/>
              <a:cs typeface="Consolas" pitchFamily="49" charset="0"/>
            </a:endParaRPr>
          </a:p>
        </p:txBody>
      </p:sp>
      <p:sp>
        <p:nvSpPr>
          <p:cNvPr id="15" name="TextBox 14"/>
          <p:cNvSpPr txBox="1"/>
          <p:nvPr/>
        </p:nvSpPr>
        <p:spPr>
          <a:xfrm>
            <a:off x="5675656" y="2744456"/>
            <a:ext cx="309700"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f</a:t>
            </a:r>
            <a:endParaRPr lang="zh-CN" altLang="en-US" sz="2400" b="1">
              <a:latin typeface="微软雅黑" pitchFamily="34" charset="-122"/>
              <a:ea typeface="微软雅黑" pitchFamily="34" charset="-122"/>
            </a:endParaRPr>
          </a:p>
        </p:txBody>
      </p:sp>
      <p:sp>
        <p:nvSpPr>
          <p:cNvPr id="16" name="TextBox 15"/>
          <p:cNvSpPr txBox="1"/>
          <p:nvPr/>
        </p:nvSpPr>
        <p:spPr>
          <a:xfrm>
            <a:off x="5541004" y="3596707"/>
            <a:ext cx="579005"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p1</a:t>
            </a:r>
            <a:endParaRPr lang="zh-CN" altLang="en-US" sz="2400" b="1">
              <a:latin typeface="微软雅黑" pitchFamily="34" charset="-122"/>
              <a:ea typeface="微软雅黑" pitchFamily="34" charset="-122"/>
            </a:endParaRPr>
          </a:p>
        </p:txBody>
      </p:sp>
      <p:sp>
        <p:nvSpPr>
          <p:cNvPr id="17" name="TextBox 16"/>
          <p:cNvSpPr txBox="1"/>
          <p:nvPr/>
        </p:nvSpPr>
        <p:spPr>
          <a:xfrm>
            <a:off x="5541004" y="4448958"/>
            <a:ext cx="579005"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p2</a:t>
            </a:r>
            <a:endParaRPr lang="zh-CN" altLang="en-US" sz="2400" b="1">
              <a:latin typeface="微软雅黑" pitchFamily="34" charset="-122"/>
              <a:ea typeface="微软雅黑" pitchFamily="34" charset="-122"/>
            </a:endParaRPr>
          </a:p>
        </p:txBody>
      </p:sp>
      <p:sp>
        <p:nvSpPr>
          <p:cNvPr id="4" name="矩形 3"/>
          <p:cNvSpPr/>
          <p:nvPr/>
        </p:nvSpPr>
        <p:spPr>
          <a:xfrm>
            <a:off x="721667" y="1124744"/>
            <a:ext cx="6452865" cy="3447098"/>
          </a:xfrm>
          <a:prstGeom prst="rect">
            <a:avLst/>
          </a:prstGeom>
        </p:spPr>
        <p:txBody>
          <a:bodyPr wrap="square">
            <a:spAutoFit/>
          </a:bodyPr>
          <a:lstStyle/>
          <a:p>
            <a:pPr marL="457200" indent="-457200">
              <a:spcBef>
                <a:spcPts val="2400"/>
              </a:spcBef>
              <a:spcAft>
                <a:spcPts val="1200"/>
              </a:spcAft>
              <a:buClr>
                <a:schemeClr val="bg2">
                  <a:lumMod val="50000"/>
                </a:schemeClr>
              </a:buClr>
              <a:buFont typeface="Wingdings" pitchFamily="2" charset="2"/>
              <a:buChar char=""/>
            </a:pPr>
            <a:r>
              <a:rPr lang="zh-CN" altLang="en-US" sz="3200" smtClean="0">
                <a:latin typeface="微软雅黑" pitchFamily="34" charset="-122"/>
                <a:ea typeface="微软雅黑" pitchFamily="34" charset="-122"/>
              </a:rPr>
              <a:t>例</a:t>
            </a:r>
            <a:r>
              <a:rPr lang="en-US" altLang="zh-CN" sz="3200" smtClean="0">
                <a:latin typeface="微软雅黑" pitchFamily="34" charset="-122"/>
                <a:ea typeface="微软雅黑" pitchFamily="34" charset="-122"/>
              </a:rPr>
              <a:t> </a:t>
            </a:r>
            <a:r>
              <a:rPr lang="zh-CN" altLang="en-US" sz="3200" smtClean="0">
                <a:latin typeface="微软雅黑" pitchFamily="34" charset="-122"/>
                <a:ea typeface="微软雅黑" pitchFamily="34" charset="-122"/>
              </a:rPr>
              <a:t>根据</a:t>
            </a:r>
            <a:r>
              <a:rPr lang="zh-CN" altLang="en-US" sz="3200">
                <a:latin typeface="微软雅黑" pitchFamily="34" charset="-122"/>
                <a:ea typeface="微软雅黑" pitchFamily="34" charset="-122"/>
              </a:rPr>
              <a:t>下列语句画出存储</a:t>
            </a:r>
            <a:r>
              <a:rPr lang="zh-CN" altLang="en-US" sz="3200" smtClean="0">
                <a:latin typeface="微软雅黑" pitchFamily="34" charset="-122"/>
                <a:ea typeface="微软雅黑" pitchFamily="34" charset="-122"/>
              </a:rPr>
              <a:t>示意图</a:t>
            </a:r>
            <a:r>
              <a:rPr lang="zh-CN" altLang="en-US" sz="3200">
                <a:latin typeface="微软雅黑" pitchFamily="34" charset="-122"/>
                <a:ea typeface="微软雅黑" pitchFamily="34" charset="-122"/>
              </a:rPr>
              <a:t>。</a:t>
            </a:r>
            <a:endParaRPr lang="en-US" altLang="zh-CN" sz="3200">
              <a:latin typeface="微软雅黑" pitchFamily="34" charset="-122"/>
              <a:ea typeface="微软雅黑" pitchFamily="34" charset="-122"/>
            </a:endParaRPr>
          </a:p>
          <a:p>
            <a:pPr lvl="1">
              <a:spcBef>
                <a:spcPts val="2400"/>
              </a:spcBef>
              <a:spcAft>
                <a:spcPts val="1200"/>
              </a:spcAft>
            </a:pPr>
            <a:r>
              <a:rPr lang="en-US" altLang="zh-CN" sz="2400" b="1" smtClean="0">
                <a:latin typeface="微软雅黑" pitchFamily="34" charset="-122"/>
                <a:ea typeface="微软雅黑" pitchFamily="34" charset="-122"/>
              </a:rPr>
              <a:t>double </a:t>
            </a:r>
            <a:r>
              <a:rPr lang="en-US" altLang="zh-CN" sz="2400" b="1">
                <a:latin typeface="微软雅黑" pitchFamily="34" charset="-122"/>
                <a:ea typeface="微软雅黑" pitchFamily="34" charset="-122"/>
              </a:rPr>
              <a:t>f = </a:t>
            </a:r>
            <a:r>
              <a:rPr lang="en-US" altLang="zh-CN" sz="2400" b="1" smtClean="0">
                <a:latin typeface="微软雅黑" pitchFamily="34" charset="-122"/>
                <a:ea typeface="微软雅黑" pitchFamily="34" charset="-122"/>
              </a:rPr>
              <a:t>3.24;</a:t>
            </a:r>
          </a:p>
          <a:p>
            <a:pPr lvl="1">
              <a:spcBef>
                <a:spcPts val="1200"/>
              </a:spcBef>
              <a:spcAft>
                <a:spcPts val="1200"/>
              </a:spcAft>
            </a:pPr>
            <a:r>
              <a:rPr lang="en-US" altLang="zh-CN" sz="2400" b="1" smtClean="0">
                <a:latin typeface="微软雅黑" pitchFamily="34" charset="-122"/>
                <a:ea typeface="微软雅黑" pitchFamily="34" charset="-122"/>
              </a:rPr>
              <a:t>double </a:t>
            </a:r>
            <a:r>
              <a:rPr lang="en-US" altLang="zh-CN" sz="2400" b="1">
                <a:latin typeface="微软雅黑" pitchFamily="34" charset="-122"/>
                <a:ea typeface="微软雅黑" pitchFamily="34" charset="-122"/>
              </a:rPr>
              <a:t>*p1 = &amp;</a:t>
            </a:r>
            <a:r>
              <a:rPr lang="en-US" altLang="zh-CN" sz="2400" b="1" smtClean="0">
                <a:latin typeface="微软雅黑" pitchFamily="34" charset="-122"/>
                <a:ea typeface="微软雅黑" pitchFamily="34" charset="-122"/>
              </a:rPr>
              <a:t>f;</a:t>
            </a:r>
          </a:p>
          <a:p>
            <a:pPr lvl="1">
              <a:spcBef>
                <a:spcPts val="1200"/>
              </a:spcBef>
              <a:spcAft>
                <a:spcPts val="1200"/>
              </a:spcAft>
            </a:pPr>
            <a:r>
              <a:rPr lang="en-US" altLang="zh-CN" sz="2400" b="1" smtClean="0">
                <a:latin typeface="微软雅黑" pitchFamily="34" charset="-122"/>
                <a:ea typeface="微软雅黑" pitchFamily="34" charset="-122"/>
              </a:rPr>
              <a:t>double ** p2 </a:t>
            </a:r>
            <a:r>
              <a:rPr lang="en-US" altLang="zh-CN" sz="2400" b="1">
                <a:latin typeface="微软雅黑" pitchFamily="34" charset="-122"/>
                <a:ea typeface="微软雅黑" pitchFamily="34" charset="-122"/>
              </a:rPr>
              <a:t>= &amp;</a:t>
            </a:r>
            <a:r>
              <a:rPr lang="en-US" altLang="zh-CN" sz="2400" b="1" smtClean="0">
                <a:latin typeface="微软雅黑" pitchFamily="34" charset="-122"/>
                <a:ea typeface="微软雅黑" pitchFamily="34" charset="-122"/>
              </a:rPr>
              <a:t>p1;</a:t>
            </a:r>
          </a:p>
          <a:p>
            <a:pPr lvl="1">
              <a:spcBef>
                <a:spcPts val="1200"/>
              </a:spcBef>
              <a:spcAft>
                <a:spcPts val="1200"/>
              </a:spcAft>
            </a:pPr>
            <a:r>
              <a:rPr lang="en-US" altLang="zh-CN" sz="2400" b="1" smtClean="0">
                <a:latin typeface="微软雅黑" pitchFamily="34" charset="-122"/>
                <a:ea typeface="微软雅黑" pitchFamily="34" charset="-122"/>
              </a:rPr>
              <a:t>double *** p3 </a:t>
            </a:r>
            <a:r>
              <a:rPr lang="en-US" altLang="zh-CN" sz="2400" b="1">
                <a:latin typeface="微软雅黑" pitchFamily="34" charset="-122"/>
                <a:ea typeface="微软雅黑" pitchFamily="34" charset="-122"/>
              </a:rPr>
              <a:t>= &amp;p2;</a:t>
            </a:r>
            <a:endParaRPr lang="zh-CN" altLang="en-US" sz="2400" b="1">
              <a:latin typeface="微软雅黑" pitchFamily="34" charset="-122"/>
              <a:ea typeface="微软雅黑" pitchFamily="34" charset="-122"/>
            </a:endParaRPr>
          </a:p>
        </p:txBody>
      </p:sp>
      <p:sp>
        <p:nvSpPr>
          <p:cNvPr id="24" name="TextBox 23"/>
          <p:cNvSpPr txBox="1"/>
          <p:nvPr/>
        </p:nvSpPr>
        <p:spPr>
          <a:xfrm>
            <a:off x="6978494" y="2744456"/>
            <a:ext cx="590226"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&amp;f</a:t>
            </a:r>
            <a:endParaRPr lang="zh-CN" altLang="en-US" sz="2400" b="1">
              <a:latin typeface="微软雅黑" pitchFamily="34" charset="-122"/>
              <a:ea typeface="微软雅黑" pitchFamily="34" charset="-122"/>
            </a:endParaRPr>
          </a:p>
        </p:txBody>
      </p:sp>
      <p:sp>
        <p:nvSpPr>
          <p:cNvPr id="25" name="TextBox 24"/>
          <p:cNvSpPr txBox="1"/>
          <p:nvPr/>
        </p:nvSpPr>
        <p:spPr>
          <a:xfrm>
            <a:off x="6843842" y="3596707"/>
            <a:ext cx="859531"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&amp;p1</a:t>
            </a:r>
            <a:endParaRPr lang="zh-CN" altLang="en-US" sz="2400" b="1">
              <a:latin typeface="微软雅黑" pitchFamily="34" charset="-122"/>
              <a:ea typeface="微软雅黑" pitchFamily="34" charset="-122"/>
            </a:endParaRPr>
          </a:p>
        </p:txBody>
      </p:sp>
      <p:sp>
        <p:nvSpPr>
          <p:cNvPr id="26" name="TextBox 25"/>
          <p:cNvSpPr txBox="1"/>
          <p:nvPr/>
        </p:nvSpPr>
        <p:spPr>
          <a:xfrm>
            <a:off x="6843842" y="4448958"/>
            <a:ext cx="859531"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&amp;p2</a:t>
            </a:r>
            <a:endParaRPr lang="zh-CN" altLang="en-US" sz="2400" b="1">
              <a:latin typeface="微软雅黑" pitchFamily="34" charset="-122"/>
              <a:ea typeface="微软雅黑" pitchFamily="34" charset="-122"/>
            </a:endParaRPr>
          </a:p>
        </p:txBody>
      </p:sp>
      <p:sp>
        <p:nvSpPr>
          <p:cNvPr id="27" name="矩形 26"/>
          <p:cNvSpPr/>
          <p:nvPr/>
        </p:nvSpPr>
        <p:spPr>
          <a:xfrm>
            <a:off x="8424265" y="5229200"/>
            <a:ext cx="2016224" cy="64807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chemeClr val="tx1"/>
                </a:solidFill>
                <a:latin typeface="Consolas" pitchFamily="49" charset="0"/>
                <a:cs typeface="Consolas" pitchFamily="49" charset="0"/>
              </a:rPr>
              <a:t>&amp;p2</a:t>
            </a:r>
            <a:endParaRPr lang="zh-CN" altLang="en-US" sz="2400" b="1">
              <a:solidFill>
                <a:schemeClr val="tx1"/>
              </a:solidFill>
              <a:latin typeface="Consolas" pitchFamily="49" charset="0"/>
              <a:cs typeface="Consolas" pitchFamily="49" charset="0"/>
            </a:endParaRPr>
          </a:p>
        </p:txBody>
      </p:sp>
      <p:sp>
        <p:nvSpPr>
          <p:cNvPr id="28" name="TextBox 27"/>
          <p:cNvSpPr txBox="1"/>
          <p:nvPr/>
        </p:nvSpPr>
        <p:spPr>
          <a:xfrm>
            <a:off x="5521888" y="5301208"/>
            <a:ext cx="579005"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p3</a:t>
            </a:r>
            <a:endParaRPr lang="zh-CN" altLang="en-US" sz="2400" b="1">
              <a:latin typeface="微软雅黑" pitchFamily="34" charset="-122"/>
              <a:ea typeface="微软雅黑" pitchFamily="34" charset="-122"/>
            </a:endParaRPr>
          </a:p>
        </p:txBody>
      </p:sp>
      <p:sp>
        <p:nvSpPr>
          <p:cNvPr id="29" name="TextBox 28"/>
          <p:cNvSpPr txBox="1"/>
          <p:nvPr/>
        </p:nvSpPr>
        <p:spPr>
          <a:xfrm>
            <a:off x="6824726" y="5301208"/>
            <a:ext cx="859531" cy="461665"/>
          </a:xfrm>
          <a:prstGeom prst="rect">
            <a:avLst/>
          </a:prstGeom>
          <a:noFill/>
        </p:spPr>
        <p:txBody>
          <a:bodyPr wrap="none" rtlCol="0">
            <a:spAutoFit/>
          </a:bodyPr>
          <a:lstStyle/>
          <a:p>
            <a:pPr algn="ctr"/>
            <a:r>
              <a:rPr lang="en-US" altLang="zh-CN" sz="2400" b="1" smtClean="0">
                <a:latin typeface="微软雅黑" pitchFamily="34" charset="-122"/>
                <a:ea typeface="微软雅黑" pitchFamily="34" charset="-122"/>
              </a:rPr>
              <a:t>&amp;p3</a:t>
            </a:r>
            <a:endParaRPr lang="zh-CN" altLang="en-US" sz="2400" b="1">
              <a:latin typeface="微软雅黑" pitchFamily="34" charset="-122"/>
              <a:ea typeface="微软雅黑" pitchFamily="34" charset="-122"/>
            </a:endParaRPr>
          </a:p>
        </p:txBody>
      </p:sp>
    </p:spTree>
    <p:extLst>
      <p:ext uri="{BB962C8B-B14F-4D97-AF65-F5344CB8AC3E}">
        <p14:creationId xmlns:p14="http://schemas.microsoft.com/office/powerpoint/2010/main" val="33369498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p:bldP spid="7" grpId="0"/>
      <p:bldP spid="13" grpId="0" animBg="1"/>
      <p:bldP spid="14" grpId="0" animBg="1"/>
      <p:bldP spid="15" grpId="0"/>
      <p:bldP spid="16" grpId="0"/>
      <p:bldP spid="17" grpId="0"/>
      <p:bldP spid="24" grpId="0"/>
      <p:bldP spid="25" grpId="0"/>
      <p:bldP spid="26" grpId="0"/>
      <p:bldP spid="27" grpId="0" animBg="1"/>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多重指针的声明及使用</a:t>
            </a:r>
          </a:p>
        </p:txBody>
      </p:sp>
      <p:sp>
        <p:nvSpPr>
          <p:cNvPr id="4" name="矩形 3"/>
          <p:cNvSpPr/>
          <p:nvPr/>
        </p:nvSpPr>
        <p:spPr>
          <a:xfrm>
            <a:off x="1197868" y="1205458"/>
            <a:ext cx="9793088" cy="3231654"/>
          </a:xfrm>
          <a:prstGeom prst="rect">
            <a:avLst/>
          </a:prstGeom>
        </p:spPr>
        <p:txBody>
          <a:bodyPr wrap="square">
            <a:spAutoFit/>
          </a:bodyPr>
          <a:lstStyle/>
          <a:p>
            <a:pPr marL="571500" indent="-571500">
              <a:spcBef>
                <a:spcPts val="1200"/>
              </a:spcBef>
              <a:spcAft>
                <a:spcPts val="1200"/>
              </a:spcAft>
              <a:buClr>
                <a:schemeClr val="bg2">
                  <a:lumMod val="50000"/>
                </a:schemeClr>
              </a:buClr>
              <a:buFont typeface="Wingdings" pitchFamily="2" charset="2"/>
              <a:buChar char=""/>
            </a:pPr>
            <a:r>
              <a:rPr lang="zh-CN" altLang="en-US" sz="3600" b="1">
                <a:latin typeface="微软雅黑" pitchFamily="34" charset="-122"/>
                <a:ea typeface="微软雅黑" pitchFamily="34" charset="-122"/>
              </a:rPr>
              <a:t>注意：</a:t>
            </a:r>
            <a:endParaRPr lang="en-US" altLang="zh-CN" sz="3600" b="1">
              <a:latin typeface="微软雅黑" pitchFamily="34" charset="-122"/>
              <a:ea typeface="微软雅黑" pitchFamily="34" charset="-122"/>
            </a:endParaRPr>
          </a:p>
          <a:p>
            <a:pPr marL="1200150" lvl="1" indent="-742950">
              <a:spcBef>
                <a:spcPts val="1200"/>
              </a:spcBef>
              <a:spcAft>
                <a:spcPts val="1200"/>
              </a:spcAft>
              <a:buFont typeface="+mj-lt"/>
              <a:buAutoNum type="arabicPeriod"/>
            </a:pPr>
            <a:r>
              <a:rPr lang="zh-CN" altLang="en-US" sz="3600" b="1" smtClean="0">
                <a:latin typeface="微软雅黑" pitchFamily="34" charset="-122"/>
                <a:ea typeface="微软雅黑" pitchFamily="34" charset="-122"/>
              </a:rPr>
              <a:t>多重</a:t>
            </a:r>
            <a:r>
              <a:rPr lang="zh-CN" altLang="en-US" sz="3600" b="1">
                <a:latin typeface="微软雅黑" pitchFamily="34" charset="-122"/>
                <a:ea typeface="微软雅黑" pitchFamily="34" charset="-122"/>
              </a:rPr>
              <a:t>指针变量也是变量</a:t>
            </a:r>
            <a:r>
              <a:rPr lang="en-US" altLang="zh-CN" sz="3600" b="1">
                <a:latin typeface="微软雅黑" pitchFamily="34" charset="-122"/>
                <a:ea typeface="微软雅黑" pitchFamily="34" charset="-122"/>
              </a:rPr>
              <a:t>.</a:t>
            </a:r>
          </a:p>
          <a:p>
            <a:pPr marL="1200150" lvl="1" indent="-742950">
              <a:spcBef>
                <a:spcPts val="1200"/>
              </a:spcBef>
              <a:spcAft>
                <a:spcPts val="1200"/>
              </a:spcAft>
              <a:buFont typeface="+mj-lt"/>
              <a:buAutoNum type="arabicPeriod"/>
            </a:pPr>
            <a:r>
              <a:rPr lang="zh-CN" altLang="en-US" sz="3600" b="1" smtClean="0">
                <a:latin typeface="微软雅黑" pitchFamily="34" charset="-122"/>
                <a:ea typeface="微软雅黑" pitchFamily="34" charset="-122"/>
              </a:rPr>
              <a:t>多重</a:t>
            </a:r>
            <a:r>
              <a:rPr lang="zh-CN" altLang="en-US" sz="3600" b="1">
                <a:latin typeface="微软雅黑" pitchFamily="34" charset="-122"/>
                <a:ea typeface="微软雅黑" pitchFamily="34" charset="-122"/>
              </a:rPr>
              <a:t>指针变量赋值过程中一定要注意类型</a:t>
            </a:r>
            <a:r>
              <a:rPr lang="en-US" altLang="zh-CN" sz="3600" b="1">
                <a:latin typeface="微软雅黑" pitchFamily="34" charset="-122"/>
                <a:ea typeface="微软雅黑" pitchFamily="34" charset="-122"/>
              </a:rPr>
              <a:t>.</a:t>
            </a:r>
          </a:p>
          <a:p>
            <a:pPr marL="1200150" lvl="1" indent="-742950">
              <a:spcBef>
                <a:spcPts val="1200"/>
              </a:spcBef>
              <a:spcAft>
                <a:spcPts val="1200"/>
              </a:spcAft>
              <a:buFont typeface="+mj-lt"/>
              <a:buAutoNum type="arabicPeriod"/>
            </a:pPr>
            <a:r>
              <a:rPr lang="zh-CN" altLang="en-US" sz="3600" b="1" smtClean="0">
                <a:latin typeface="微软雅黑" pitchFamily="34" charset="-122"/>
                <a:ea typeface="微软雅黑" pitchFamily="34" charset="-122"/>
              </a:rPr>
              <a:t>多重</a:t>
            </a:r>
            <a:r>
              <a:rPr lang="zh-CN" altLang="en-US" sz="3600" b="1">
                <a:latin typeface="微软雅黑" pitchFamily="34" charset="-122"/>
                <a:ea typeface="微软雅黑" pitchFamily="34" charset="-122"/>
              </a:rPr>
              <a:t>指针中，变量的等价形式</a:t>
            </a:r>
            <a:r>
              <a:rPr lang="en-US" altLang="zh-CN" sz="3600" b="1">
                <a:latin typeface="微软雅黑" pitchFamily="34" charset="-122"/>
                <a:ea typeface="微软雅黑" pitchFamily="34" charset="-122"/>
              </a:rPr>
              <a:t>.</a:t>
            </a:r>
          </a:p>
        </p:txBody>
      </p:sp>
    </p:spTree>
    <p:extLst>
      <p:ext uri="{BB962C8B-B14F-4D97-AF65-F5344CB8AC3E}">
        <p14:creationId xmlns:p14="http://schemas.microsoft.com/office/powerpoint/2010/main" val="3404947657"/>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694812" y="398517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052736"/>
            <a:ext cx="10225136" cy="5472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掌握指针变量的声明方法。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理解指针变量的两个关键点：</a:t>
            </a:r>
          </a:p>
          <a:p>
            <a:pPr lvl="1">
              <a:buClr>
                <a:schemeClr val="bg2">
                  <a:lumMod val="50000"/>
                </a:schemeClr>
              </a:buClr>
              <a:buSzPct val="100000"/>
              <a:buFont typeface="Wingdings" pitchFamily="2" charset="2"/>
              <a:buChar char="Ø"/>
            </a:pPr>
            <a:r>
              <a:rPr lang="zh-CN" altLang="en-US">
                <a:latin typeface="微软雅黑" pitchFamily="34" charset="-122"/>
                <a:ea typeface="微软雅黑" pitchFamily="34" charset="-122"/>
              </a:rPr>
              <a:t>存放地址</a:t>
            </a:r>
          </a:p>
          <a:p>
            <a:pPr lvl="1">
              <a:buClr>
                <a:schemeClr val="bg2">
                  <a:lumMod val="50000"/>
                </a:schemeClr>
              </a:buClr>
              <a:buSzPct val="100000"/>
              <a:buFont typeface="Wingdings" pitchFamily="2" charset="2"/>
              <a:buChar char="Ø"/>
            </a:pPr>
            <a:r>
              <a:rPr lang="zh-CN" altLang="en-US">
                <a:latin typeface="微软雅黑" pitchFamily="34" charset="-122"/>
                <a:ea typeface="微软雅黑" pitchFamily="34" charset="-122"/>
              </a:rPr>
              <a:t>“捆绑”一块内存空间</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它是有类型的</a:t>
            </a:r>
            <a:r>
              <a:rPr lang="en-US" altLang="zh-CN">
                <a:latin typeface="微软雅黑" pitchFamily="34" charset="-122"/>
                <a:ea typeface="微软雅黑" pitchFamily="34" charset="-122"/>
              </a:rPr>
              <a:t>)</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掌握多重指针的声明及初始化。</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掌握通过指针访问所指内存空间中数据对象的方法。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a:t>
            </a:r>
            <a:r>
              <a:rPr lang="en-US" altLang="zh-CN">
                <a:latin typeface="微软雅黑" pitchFamily="34" charset="-122"/>
                <a:ea typeface="微软雅黑" pitchFamily="34" charset="-122"/>
              </a:rPr>
              <a:t>const</a:t>
            </a:r>
            <a:r>
              <a:rPr lang="zh-CN" altLang="en-US">
                <a:latin typeface="微软雅黑" pitchFamily="34" charset="-122"/>
                <a:ea typeface="微软雅黑" pitchFamily="34" charset="-122"/>
              </a:rPr>
              <a:t>指针。</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了解空指针及通用指针的作用。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了解指针变量的运算。</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p>
        </p:txBody>
      </p:sp>
      <p:sp>
        <p:nvSpPr>
          <p:cNvPr id="4" name="矩形 3"/>
          <p:cNvSpPr txBox="1">
            <a:spLocks noChangeArrowheads="1"/>
          </p:cNvSpPr>
          <p:nvPr/>
        </p:nvSpPr>
        <p:spPr bwMode="auto">
          <a:xfrm>
            <a:off x="1125860" y="1052736"/>
            <a:ext cx="10225136" cy="9237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在数组声明符中，当仅出现一个中括号时，所声明的数组为一维数组</a:t>
            </a:r>
          </a:p>
        </p:txBody>
      </p:sp>
      <p:graphicFrame>
        <p:nvGraphicFramePr>
          <p:cNvPr id="6" name="表格 5"/>
          <p:cNvGraphicFramePr>
            <a:graphicFrameLocks noGrp="1"/>
          </p:cNvGraphicFramePr>
          <p:nvPr>
            <p:extLst>
              <p:ext uri="{D42A27DB-BD31-4B8C-83A1-F6EECF244321}">
                <p14:modId xmlns:p14="http://schemas.microsoft.com/office/powerpoint/2010/main" val="3603999401"/>
              </p:ext>
            </p:extLst>
          </p:nvPr>
        </p:nvGraphicFramePr>
        <p:xfrm>
          <a:off x="2084529" y="2924944"/>
          <a:ext cx="8042331" cy="3092008"/>
        </p:xfrm>
        <a:graphic>
          <a:graphicData uri="http://schemas.openxmlformats.org/drawingml/2006/table">
            <a:tbl>
              <a:tblPr firstRow="1" bandRow="1">
                <a:effectLst>
                  <a:outerShdw blurRad="50800" dist="38100" dir="2700000" algn="tl" rotWithShape="0">
                    <a:prstClr val="black">
                      <a:alpha val="40000"/>
                    </a:prstClr>
                  </a:outerShdw>
                </a:effectLst>
                <a:tableStyleId>{BC89EF96-8CEA-46FF-86C4-4CE0E7609802}</a:tableStyleId>
              </a:tblPr>
              <a:tblGrid>
                <a:gridCol w="115212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281691">
                  <a:extLst>
                    <a:ext uri="{9D8B030D-6E8A-4147-A177-3AD203B41FA5}">
                      <a16:colId xmlns:a16="http://schemas.microsoft.com/office/drawing/2014/main" val="20003"/>
                    </a:ext>
                  </a:extLst>
                </a:gridCol>
              </a:tblGrid>
              <a:tr h="451283">
                <a:tc>
                  <a:txBody>
                    <a:bodyPr/>
                    <a:lstStyle/>
                    <a:p>
                      <a:pPr algn="ctr"/>
                      <a:r>
                        <a:rPr lang="zh-CN" altLang="en-US" sz="2000" dirty="0" smtClean="0">
                          <a:latin typeface="微软雅黑" pitchFamily="34" charset="-122"/>
                          <a:ea typeface="微软雅黑" pitchFamily="34" charset="-122"/>
                        </a:rPr>
                        <a:t>数组名</a:t>
                      </a:r>
                      <a:endParaRPr lang="zh-CN" altLang="en-US" sz="2000" dirty="0">
                        <a:latin typeface="微软雅黑" pitchFamily="34" charset="-122"/>
                        <a:ea typeface="微软雅黑" pitchFamily="34" charset="-122"/>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smtClean="0">
                          <a:latin typeface="微软雅黑" pitchFamily="34" charset="-122"/>
                          <a:ea typeface="微软雅黑" pitchFamily="34" charset="-122"/>
                        </a:rPr>
                        <a:t>数组各元素地址表示</a:t>
                      </a:r>
                      <a:endParaRPr lang="zh-CN" altLang="en-US" sz="2000" dirty="0">
                        <a:latin typeface="微软雅黑" pitchFamily="34" charset="-122"/>
                        <a:ea typeface="微软雅黑" pitchFamily="34" charset="-122"/>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smtClean="0">
                          <a:latin typeface="微软雅黑" pitchFamily="34" charset="-122"/>
                          <a:ea typeface="微软雅黑" pitchFamily="34" charset="-122"/>
                        </a:rPr>
                        <a:t>数组各元素表示</a:t>
                      </a:r>
                      <a:endParaRPr lang="zh-CN" altLang="en-US" sz="2000" dirty="0">
                        <a:latin typeface="微软雅黑" pitchFamily="34" charset="-122"/>
                        <a:ea typeface="微软雅黑" pitchFamily="34" charset="-122"/>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zh-CN" altLang="en-US" sz="2000" dirty="0" smtClean="0">
                          <a:latin typeface="微软雅黑" pitchFamily="34" charset="-122"/>
                          <a:ea typeface="微软雅黑" pitchFamily="34" charset="-122"/>
                        </a:rPr>
                        <a:t>数组各元素内容</a:t>
                      </a:r>
                      <a:endParaRPr lang="zh-CN" altLang="en-US" sz="2000" dirty="0">
                        <a:latin typeface="微软雅黑" pitchFamily="34" charset="-122"/>
                        <a:ea typeface="微软雅黑" pitchFamily="34" charset="-122"/>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528145">
                <a:tc rowSpan="5">
                  <a:txBody>
                    <a:bodyPr/>
                    <a:lstStyle/>
                    <a:p>
                      <a:pPr algn="ctr"/>
                      <a:r>
                        <a:rPr lang="en-US" altLang="zh-CN" sz="2400" b="1" dirty="0" err="1" smtClean="0">
                          <a:latin typeface="Consolas" pitchFamily="49" charset="0"/>
                          <a:ea typeface="微软雅黑" pitchFamily="34" charset="-122"/>
                          <a:cs typeface="Consolas" pitchFamily="49" charset="0"/>
                        </a:rPr>
                        <a:t>arr</a:t>
                      </a:r>
                      <a:endParaRPr lang="zh-CN" altLang="en-US" sz="2400" b="1" dirty="0">
                        <a:latin typeface="Consolas" pitchFamily="49" charset="0"/>
                        <a:ea typeface="微软雅黑" pitchFamily="34" charset="-122"/>
                        <a:cs typeface="Consolas" pitchFamily="49" charset="0"/>
                      </a:endParaRPr>
                    </a:p>
                  </a:txBody>
                  <a:tcPr marL="91439" marR="91439" marT="45696" marB="45696"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&amp;</a:t>
                      </a: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[0]</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[0]</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11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28145">
                <a:tc vMerge="1">
                  <a:txBody>
                    <a:bodyPr/>
                    <a:lstStyle/>
                    <a:p>
                      <a:endParaRPr lang="zh-CN" altLang="en-US" dirty="0"/>
                    </a:p>
                  </a:txBody>
                  <a:tcPr/>
                </a:tc>
                <a:tc>
                  <a:txBody>
                    <a:bodyPr/>
                    <a:lstStyle/>
                    <a:p>
                      <a:pPr algn="ctr"/>
                      <a:r>
                        <a:rPr lang="en-US" altLang="zh-CN" sz="2400" b="1" dirty="0" smtClean="0">
                          <a:latin typeface="Consolas" pitchFamily="49" charset="0"/>
                          <a:ea typeface="微软雅黑" pitchFamily="34" charset="-122"/>
                          <a:cs typeface="Consolas" pitchFamily="49" charset="0"/>
                        </a:rPr>
                        <a:t>&amp;</a:t>
                      </a: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[1]</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12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528145">
                <a:tc vMerge="1">
                  <a:txBody>
                    <a:bodyPr/>
                    <a:lstStyle/>
                    <a:p>
                      <a:endParaRPr lang="zh-CN" altLang="en-US" dirty="0"/>
                    </a:p>
                  </a:txBody>
                  <a:tcPr/>
                </a:tc>
                <a:tc>
                  <a:txBody>
                    <a:bodyPr/>
                    <a:lstStyle/>
                    <a:p>
                      <a:pPr algn="ctr"/>
                      <a:r>
                        <a:rPr lang="en-US" altLang="zh-CN" sz="2400" b="1" dirty="0" smtClean="0">
                          <a:latin typeface="Consolas" pitchFamily="49" charset="0"/>
                          <a:ea typeface="微软雅黑" pitchFamily="34" charset="-122"/>
                          <a:cs typeface="Consolas" pitchFamily="49" charset="0"/>
                        </a:rPr>
                        <a:t>&amp;</a:t>
                      </a: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[2]</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13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28145">
                <a:tc vMerge="1">
                  <a:txBody>
                    <a:bodyPr/>
                    <a:lstStyle/>
                    <a:p>
                      <a:endParaRPr lang="zh-CN" altLang="en-US" dirty="0"/>
                    </a:p>
                  </a:txBody>
                  <a:tcPr/>
                </a:tc>
                <a:tc>
                  <a:txBody>
                    <a:bodyPr/>
                    <a:lstStyle/>
                    <a:p>
                      <a:pPr algn="ctr"/>
                      <a:r>
                        <a:rPr lang="en-US" altLang="zh-CN" sz="2400" b="1" dirty="0" smtClean="0">
                          <a:latin typeface="Consolas" pitchFamily="49" charset="0"/>
                          <a:ea typeface="微软雅黑" pitchFamily="34" charset="-122"/>
                          <a:cs typeface="Consolas" pitchFamily="49" charset="0"/>
                        </a:rPr>
                        <a:t>&amp;</a:t>
                      </a: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[3]</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14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528145">
                <a:tc vMerge="1">
                  <a:txBody>
                    <a:bodyPr/>
                    <a:lstStyle/>
                    <a:p>
                      <a:endParaRPr lang="zh-CN" altLang="en-US" dirty="0"/>
                    </a:p>
                  </a:txBody>
                  <a:tcPr/>
                </a:tc>
                <a:tc>
                  <a:txBody>
                    <a:bodyPr/>
                    <a:lstStyle/>
                    <a:p>
                      <a:pPr algn="ctr"/>
                      <a:r>
                        <a:rPr lang="en-US" altLang="zh-CN" sz="2400" b="1" dirty="0" smtClean="0">
                          <a:latin typeface="Consolas" pitchFamily="49" charset="0"/>
                          <a:ea typeface="微软雅黑" pitchFamily="34" charset="-122"/>
                          <a:cs typeface="Consolas" pitchFamily="49" charset="0"/>
                        </a:rPr>
                        <a:t>&amp;</a:t>
                      </a: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err="1" smtClean="0">
                          <a:latin typeface="Consolas" pitchFamily="49" charset="0"/>
                          <a:ea typeface="微软雅黑" pitchFamily="34" charset="-122"/>
                          <a:cs typeface="Consolas" pitchFamily="49" charset="0"/>
                        </a:rPr>
                        <a:t>arr</a:t>
                      </a:r>
                      <a:r>
                        <a:rPr lang="en-US" altLang="zh-CN" sz="2400" b="1" dirty="0" smtClean="0">
                          <a:latin typeface="Consolas" pitchFamily="49" charset="0"/>
                          <a:ea typeface="微软雅黑" pitchFamily="34" charset="-122"/>
                          <a:cs typeface="Consolas" pitchFamily="49" charset="0"/>
                        </a:rPr>
                        <a:t>[4]</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tc>
                  <a:txBody>
                    <a:bodyPr/>
                    <a:lstStyle/>
                    <a:p>
                      <a:pPr algn="ctr"/>
                      <a:r>
                        <a:rPr lang="en-US" altLang="zh-CN" sz="2400" b="1" dirty="0" smtClean="0">
                          <a:latin typeface="Consolas" pitchFamily="49" charset="0"/>
                          <a:ea typeface="微软雅黑" pitchFamily="34" charset="-122"/>
                          <a:cs typeface="Consolas" pitchFamily="49" charset="0"/>
                        </a:rPr>
                        <a:t>15</a:t>
                      </a:r>
                      <a:endParaRPr lang="zh-CN" altLang="en-US" sz="2400" b="1" dirty="0">
                        <a:latin typeface="Consolas" pitchFamily="49" charset="0"/>
                        <a:ea typeface="微软雅黑" pitchFamily="34" charset="-122"/>
                        <a:cs typeface="Consolas" pitchFamily="49" charset="0"/>
                      </a:endParaRPr>
                    </a:p>
                  </a:txBody>
                  <a:tcPr marL="91439" marR="91439" marT="45696" marB="45696">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5"/>
                  </a:ext>
                </a:extLst>
              </a:tr>
            </a:tbl>
          </a:graphicData>
        </a:graphic>
      </p:graphicFrame>
      <p:sp>
        <p:nvSpPr>
          <p:cNvPr id="7" name="圆角矩形 6"/>
          <p:cNvSpPr/>
          <p:nvPr/>
        </p:nvSpPr>
        <p:spPr>
          <a:xfrm>
            <a:off x="1989956" y="1978959"/>
            <a:ext cx="8208912" cy="660461"/>
          </a:xfrm>
          <a:prstGeom prst="round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err="1">
                <a:solidFill>
                  <a:schemeClr val="tx1"/>
                </a:solidFill>
                <a:latin typeface="Consolas" pitchFamily="49" charset="0"/>
                <a:cs typeface="Consolas" pitchFamily="49" charset="0"/>
              </a:rPr>
              <a:t>int</a:t>
            </a:r>
            <a:r>
              <a:rPr lang="en-US" altLang="zh-CN" sz="3200" b="1" dirty="0">
                <a:solidFill>
                  <a:schemeClr val="tx1"/>
                </a:solidFill>
                <a:latin typeface="Consolas" pitchFamily="49" charset="0"/>
                <a:cs typeface="Consolas" pitchFamily="49" charset="0"/>
              </a:rPr>
              <a:t> </a:t>
            </a:r>
            <a:r>
              <a:rPr lang="en-US" altLang="zh-CN" sz="3200" b="1" dirty="0" err="1">
                <a:solidFill>
                  <a:schemeClr val="tx1"/>
                </a:solidFill>
                <a:latin typeface="Consolas" pitchFamily="49" charset="0"/>
                <a:cs typeface="Consolas" pitchFamily="49" charset="0"/>
              </a:rPr>
              <a:t>arr</a:t>
            </a:r>
            <a:r>
              <a:rPr lang="en-US" altLang="zh-CN" sz="3200" b="1" dirty="0">
                <a:solidFill>
                  <a:schemeClr val="tx1"/>
                </a:solidFill>
                <a:latin typeface="Consolas" pitchFamily="49" charset="0"/>
                <a:cs typeface="Consolas" pitchFamily="49" charset="0"/>
              </a:rPr>
              <a:t>[5] = {11, 12, 13, 14, 15};</a:t>
            </a:r>
            <a:endParaRPr lang="zh-CN" altLang="en-US" sz="3200" b="1"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94660817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p>
        </p:txBody>
      </p:sp>
      <p:sp>
        <p:nvSpPr>
          <p:cNvPr id="4" name="矩形 3"/>
          <p:cNvSpPr txBox="1">
            <a:spLocks noChangeArrowheads="1"/>
          </p:cNvSpPr>
          <p:nvPr/>
        </p:nvSpPr>
        <p:spPr bwMode="auto">
          <a:xfrm>
            <a:off x="981844" y="908720"/>
            <a:ext cx="10369152" cy="547260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spcBef>
                <a:spcPts val="0"/>
              </a:spcBef>
              <a:buNone/>
              <a:defRPr/>
            </a:pPr>
            <a:r>
              <a:rPr lang="en-US" altLang="zh-CN" sz="2600" b="1" smtClean="0">
                <a:latin typeface="Consolas" pitchFamily="49" charset="0"/>
                <a:cs typeface="Consolas" pitchFamily="49" charset="0"/>
              </a:rPr>
              <a:t>#</a:t>
            </a:r>
            <a:r>
              <a:rPr lang="en-US" altLang="zh-CN" sz="2600" b="1">
                <a:latin typeface="Consolas" pitchFamily="49" charset="0"/>
                <a:cs typeface="Consolas" pitchFamily="49" charset="0"/>
              </a:rPr>
              <a:t>include &lt;stdio.h&gt;</a:t>
            </a:r>
          </a:p>
          <a:p>
            <a:pPr marL="0" indent="0">
              <a:spcBef>
                <a:spcPts val="0"/>
              </a:spcBef>
              <a:buNone/>
              <a:defRPr/>
            </a:pPr>
            <a:r>
              <a:rPr lang="en-US" altLang="zh-CN" sz="2600" b="1" smtClean="0">
                <a:latin typeface="Consolas" pitchFamily="49" charset="0"/>
                <a:cs typeface="Consolas" pitchFamily="49" charset="0"/>
              </a:rPr>
              <a:t>int </a:t>
            </a:r>
            <a:r>
              <a:rPr lang="en-US" altLang="zh-CN" sz="2600" b="1">
                <a:latin typeface="Consolas" pitchFamily="49" charset="0"/>
                <a:cs typeface="Consolas" pitchFamily="49" charset="0"/>
              </a:rPr>
              <a:t>main(void)</a:t>
            </a:r>
          </a:p>
          <a:p>
            <a:pPr marL="0" indent="0">
              <a:spcBef>
                <a:spcPts val="0"/>
              </a:spcBef>
              <a:buNone/>
              <a:defRPr/>
            </a:pPr>
            <a:r>
              <a:rPr lang="en-US" altLang="zh-CN" sz="2600" b="1">
                <a:latin typeface="Consolas" pitchFamily="49" charset="0"/>
                <a:cs typeface="Consolas" pitchFamily="49" charset="0"/>
              </a:rPr>
              <a:t>{</a:t>
            </a:r>
          </a:p>
          <a:p>
            <a:pPr marL="0" indent="0">
              <a:spcBef>
                <a:spcPts val="0"/>
              </a:spcBef>
              <a:buNone/>
              <a:defRPr/>
            </a:pPr>
            <a:r>
              <a:rPr lang="en-US" altLang="zh-CN" sz="2600" b="1">
                <a:latin typeface="Consolas" pitchFamily="49" charset="0"/>
                <a:cs typeface="Consolas" pitchFamily="49" charset="0"/>
              </a:rPr>
              <a:t>	int </a:t>
            </a:r>
            <a:r>
              <a:rPr lang="en-US" altLang="zh-CN" sz="2600" b="1" smtClean="0">
                <a:latin typeface="Consolas" pitchFamily="49" charset="0"/>
                <a:cs typeface="Consolas" pitchFamily="49" charset="0"/>
              </a:rPr>
              <a:t>a[5] </a:t>
            </a:r>
            <a:r>
              <a:rPr lang="en-US" altLang="zh-CN" sz="2600" b="1">
                <a:latin typeface="Consolas" pitchFamily="49" charset="0"/>
                <a:cs typeface="Consolas" pitchFamily="49" charset="0"/>
              </a:rPr>
              <a:t>= {11, 12, 13, 14, </a:t>
            </a:r>
            <a:r>
              <a:rPr lang="en-US" altLang="zh-CN" sz="2600" b="1" smtClean="0">
                <a:latin typeface="Consolas" pitchFamily="49" charset="0"/>
                <a:cs typeface="Consolas" pitchFamily="49" charset="0"/>
              </a:rPr>
              <a:t>15}; </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a:t>
            </a:r>
            <a:endParaRPr lang="en-US" altLang="zh-CN" sz="2600" b="1" smtClean="0">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("&amp;a[0]   = %p\n</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&amp;a[0]); </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("&amp;a[0]+1 = %p\n</a:t>
            </a:r>
            <a:r>
              <a:rPr lang="en-US" altLang="zh-CN" sz="2600" b="1">
                <a:latin typeface="Consolas" pitchFamily="49" charset="0"/>
                <a:cs typeface="Consolas" pitchFamily="49" charset="0"/>
              </a:rPr>
              <a:t>", &amp;a[0] + 1</a:t>
            </a:r>
            <a:r>
              <a:rPr lang="en-US" altLang="zh-CN" sz="2600" b="1" smtClean="0">
                <a:latin typeface="Consolas" pitchFamily="49" charset="0"/>
                <a:cs typeface="Consolas" pitchFamily="49" charset="0"/>
              </a:rPr>
              <a:t>);</a:t>
            </a:r>
          </a:p>
          <a:p>
            <a:pPr marL="0" indent="0">
              <a:spcBef>
                <a:spcPts val="0"/>
              </a:spcBef>
              <a:buNone/>
              <a:defRPr/>
            </a:pP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   = %p\n</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a); </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("a+1 = %p\n</a:t>
            </a:r>
            <a:r>
              <a:rPr lang="en-US" altLang="zh-CN" sz="2600" b="1">
                <a:latin typeface="Consolas" pitchFamily="49" charset="0"/>
                <a:cs typeface="Consolas" pitchFamily="49" charset="0"/>
              </a:rPr>
              <a:t>", </a:t>
            </a:r>
            <a:r>
              <a:rPr lang="en-US" altLang="zh-CN" sz="2600" b="1" smtClean="0">
                <a:latin typeface="Consolas" pitchFamily="49" charset="0"/>
                <a:cs typeface="Consolas" pitchFamily="49" charset="0"/>
              </a:rPr>
              <a:t>a </a:t>
            </a:r>
            <a:r>
              <a:rPr lang="en-US" altLang="zh-CN" sz="2600" b="1">
                <a:latin typeface="Consolas" pitchFamily="49" charset="0"/>
                <a:cs typeface="Consolas" pitchFamily="49" charset="0"/>
              </a:rPr>
              <a:t>+ 1);</a:t>
            </a:r>
          </a:p>
          <a:p>
            <a:pPr marL="0" indent="0">
              <a:spcBef>
                <a:spcPts val="0"/>
              </a:spcBef>
              <a:buNone/>
              <a:defRPr/>
            </a:pP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("&amp;a   = %p\n</a:t>
            </a:r>
            <a:r>
              <a:rPr lang="en-US" altLang="zh-CN" sz="2600" b="1">
                <a:latin typeface="Consolas" pitchFamily="49" charset="0"/>
                <a:cs typeface="Consolas" pitchFamily="49" charset="0"/>
              </a:rPr>
              <a:t>", &amp;a); </a:t>
            </a:r>
          </a:p>
          <a:p>
            <a:pPr marL="0" indent="0">
              <a:spcBef>
                <a:spcPts val="0"/>
              </a:spcBef>
              <a:buNone/>
              <a:defRPr/>
            </a:pPr>
            <a:r>
              <a:rPr lang="en-US" altLang="zh-CN" sz="2600" b="1">
                <a:latin typeface="Consolas" pitchFamily="49" charset="0"/>
                <a:cs typeface="Consolas" pitchFamily="49" charset="0"/>
              </a:rPr>
              <a:t>	printf</a:t>
            </a:r>
            <a:r>
              <a:rPr lang="en-US" altLang="zh-CN" sz="2600" b="1" smtClean="0">
                <a:latin typeface="Consolas" pitchFamily="49" charset="0"/>
                <a:cs typeface="Consolas" pitchFamily="49" charset="0"/>
              </a:rPr>
              <a:t>("&amp;a+1 = %p\n</a:t>
            </a:r>
            <a:r>
              <a:rPr lang="en-US" altLang="zh-CN" sz="2600" b="1">
                <a:latin typeface="Consolas" pitchFamily="49" charset="0"/>
                <a:cs typeface="Consolas" pitchFamily="49" charset="0"/>
              </a:rPr>
              <a:t>", &amp;a + 1</a:t>
            </a:r>
            <a:r>
              <a:rPr lang="en-US" altLang="zh-CN" sz="2600" b="1" smtClean="0">
                <a:latin typeface="Consolas" pitchFamily="49" charset="0"/>
                <a:cs typeface="Consolas" pitchFamily="49" charset="0"/>
              </a:rPr>
              <a:t>);</a:t>
            </a:r>
            <a:endParaRPr lang="en-US" altLang="zh-CN" sz="2600" b="1">
              <a:latin typeface="Consolas" pitchFamily="49" charset="0"/>
              <a:cs typeface="Consolas" pitchFamily="49" charset="0"/>
            </a:endParaRPr>
          </a:p>
          <a:p>
            <a:pPr marL="0" indent="0">
              <a:spcBef>
                <a:spcPts val="0"/>
              </a:spcBef>
              <a:buNone/>
              <a:defRPr/>
            </a:pPr>
            <a:r>
              <a:rPr lang="en-US" altLang="zh-CN" sz="2600" b="1">
                <a:latin typeface="Consolas" pitchFamily="49" charset="0"/>
                <a:cs typeface="Consolas" pitchFamily="49" charset="0"/>
              </a:rPr>
              <a:t>	return 0;</a:t>
            </a:r>
          </a:p>
          <a:p>
            <a:pPr marL="0" indent="0">
              <a:spcBef>
                <a:spcPts val="0"/>
              </a:spcBef>
              <a:buNone/>
              <a:defRPr/>
            </a:pPr>
            <a:r>
              <a:rPr lang="en-US" altLang="zh-CN" sz="2600" b="1">
                <a:latin typeface="Consolas" pitchFamily="49" charset="0"/>
                <a:cs typeface="Consolas" pitchFamily="49" charset="0"/>
              </a:rPr>
              <a:t>}</a:t>
            </a:r>
          </a:p>
        </p:txBody>
      </p:sp>
      <p:sp>
        <p:nvSpPr>
          <p:cNvPr id="3" name="矩形 2"/>
          <p:cNvSpPr/>
          <p:nvPr/>
        </p:nvSpPr>
        <p:spPr>
          <a:xfrm>
            <a:off x="7740859" y="3674864"/>
            <a:ext cx="3466121" cy="2160240"/>
          </a:xfrm>
          <a:prstGeom prst="rect">
            <a:avLst/>
          </a:prstGeom>
          <a:solidFill>
            <a:schemeClr val="tx1">
              <a:lumMod val="75000"/>
            </a:schemeClr>
          </a:solidFill>
          <a:ln w="38100">
            <a:solidFill>
              <a:schemeClr val="tx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latin typeface="Consolas" pitchFamily="49" charset="0"/>
                <a:cs typeface="Consolas" pitchFamily="49" charset="0"/>
              </a:rPr>
              <a:t>&amp;a[0]   = 00BEFDD4</a:t>
            </a:r>
          </a:p>
          <a:p>
            <a:r>
              <a:rPr lang="en-US" altLang="zh-CN" sz="2400" b="1">
                <a:latin typeface="Consolas" pitchFamily="49" charset="0"/>
                <a:cs typeface="Consolas" pitchFamily="49" charset="0"/>
              </a:rPr>
              <a:t>&amp;a[0]+1 = 00BEFDD8</a:t>
            </a:r>
          </a:p>
          <a:p>
            <a:r>
              <a:rPr lang="en-US" altLang="zh-CN" sz="2400" b="1">
                <a:latin typeface="Consolas" pitchFamily="49" charset="0"/>
                <a:cs typeface="Consolas" pitchFamily="49" charset="0"/>
              </a:rPr>
              <a:t>a   = 00BEFDD4</a:t>
            </a:r>
          </a:p>
          <a:p>
            <a:r>
              <a:rPr lang="en-US" altLang="zh-CN" sz="2400" b="1">
                <a:latin typeface="Consolas" pitchFamily="49" charset="0"/>
                <a:cs typeface="Consolas" pitchFamily="49" charset="0"/>
              </a:rPr>
              <a:t>a+1 = 00BEFDD8</a:t>
            </a:r>
          </a:p>
          <a:p>
            <a:r>
              <a:rPr lang="en-US" altLang="zh-CN" sz="2400" b="1">
                <a:latin typeface="Consolas" pitchFamily="49" charset="0"/>
                <a:cs typeface="Consolas" pitchFamily="49" charset="0"/>
              </a:rPr>
              <a:t>&amp;a   = 00BEFDD4</a:t>
            </a:r>
          </a:p>
          <a:p>
            <a:r>
              <a:rPr lang="en-US" altLang="zh-CN" sz="2400" b="1">
                <a:latin typeface="Consolas" pitchFamily="49" charset="0"/>
                <a:cs typeface="Consolas" pitchFamily="49" charset="0"/>
              </a:rPr>
              <a:t>&amp;a+1 = 00BEFDE8</a:t>
            </a:r>
            <a:endParaRPr lang="zh-CN" altLang="en-US" sz="2400" b="1">
              <a:latin typeface="Consolas" pitchFamily="49" charset="0"/>
              <a:cs typeface="Consolas" pitchFamily="49" charset="0"/>
            </a:endParaRPr>
          </a:p>
        </p:txBody>
      </p:sp>
    </p:spTree>
    <p:extLst>
      <p:ext uri="{BB962C8B-B14F-4D97-AF65-F5344CB8AC3E}">
        <p14:creationId xmlns:p14="http://schemas.microsoft.com/office/powerpoint/2010/main" val="2956148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5" name="内容占位符 2"/>
          <p:cNvSpPr txBox="1">
            <a:spLocks/>
          </p:cNvSpPr>
          <p:nvPr/>
        </p:nvSpPr>
        <p:spPr bwMode="auto">
          <a:xfrm>
            <a:off x="1325112" y="2925887"/>
            <a:ext cx="7217572" cy="2375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u"/>
            </a:pP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值增加多少？</a:t>
            </a:r>
          </a:p>
          <a:p>
            <a:pPr>
              <a:buClr>
                <a:schemeClr val="bg2">
                  <a:lumMod val="50000"/>
                </a:schemeClr>
              </a:buClr>
              <a:buFont typeface="Wingdings" pitchFamily="2" charset="2"/>
              <a:buChar char="u"/>
            </a:pPr>
            <a:r>
              <a:rPr lang="zh-CN" altLang="en-US" smtClean="0">
                <a:latin typeface="微软雅黑" pitchFamily="34" charset="-122"/>
                <a:ea typeface="微软雅黑" pitchFamily="34" charset="-122"/>
              </a:rPr>
              <a:t>如果</a:t>
            </a:r>
            <a:r>
              <a:rPr lang="en-US" altLang="zh-CN" smtClean="0">
                <a:latin typeface="微软雅黑" pitchFamily="34" charset="-122"/>
                <a:ea typeface="微软雅黑" pitchFamily="34" charset="-122"/>
              </a:rPr>
              <a:t>int</a:t>
            </a:r>
            <a:r>
              <a:rPr lang="zh-CN" altLang="en-US" smtClean="0">
                <a:latin typeface="微软雅黑" pitchFamily="34" charset="-122"/>
                <a:ea typeface="微软雅黑" pitchFamily="34" charset="-122"/>
              </a:rPr>
              <a:t>改成</a:t>
            </a:r>
            <a:r>
              <a:rPr lang="en-US" altLang="zh-CN" smtClean="0">
                <a:latin typeface="微软雅黑" pitchFamily="34" charset="-122"/>
                <a:ea typeface="微软雅黑" pitchFamily="34" charset="-122"/>
              </a:rPr>
              <a:t>double</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值增加多少呢？</a:t>
            </a:r>
          </a:p>
          <a:p>
            <a:pPr>
              <a:buClr>
                <a:schemeClr val="bg2">
                  <a:lumMod val="50000"/>
                </a:schemeClr>
              </a:buClr>
              <a:buFont typeface="Wingdings" pitchFamily="2" charset="2"/>
              <a:buChar char="u"/>
            </a:pPr>
            <a:r>
              <a:rPr lang="zh-CN" altLang="en-US" smtClean="0">
                <a:latin typeface="微软雅黑" pitchFamily="34" charset="-122"/>
                <a:ea typeface="微软雅黑" pitchFamily="34" charset="-122"/>
              </a:rPr>
              <a:t>指针的加减运算是以</a:t>
            </a:r>
            <a:r>
              <a:rPr lang="zh-CN" altLang="en-US" smtClean="0">
                <a:solidFill>
                  <a:srgbClr val="FF0000"/>
                </a:solidFill>
                <a:latin typeface="微软雅黑" pitchFamily="34" charset="-122"/>
                <a:ea typeface="微软雅黑" pitchFamily="34" charset="-122"/>
              </a:rPr>
              <a:t>其所指类型</a:t>
            </a:r>
            <a:r>
              <a:rPr lang="zh-CN" altLang="en-US" smtClean="0">
                <a:latin typeface="微软雅黑" pitchFamily="34" charset="-122"/>
                <a:ea typeface="微软雅黑" pitchFamily="34" charset="-122"/>
              </a:rPr>
              <a:t>的字节长度为单位的</a:t>
            </a:r>
          </a:p>
        </p:txBody>
      </p:sp>
      <p:grpSp>
        <p:nvGrpSpPr>
          <p:cNvPr id="6" name="Group 102"/>
          <p:cNvGrpSpPr>
            <a:grpSpLocks/>
          </p:cNvGrpSpPr>
          <p:nvPr/>
        </p:nvGrpSpPr>
        <p:grpSpPr bwMode="auto">
          <a:xfrm>
            <a:off x="9982844" y="893665"/>
            <a:ext cx="1020762" cy="584201"/>
            <a:chOff x="4749" y="1525"/>
            <a:chExt cx="643" cy="368"/>
          </a:xfrm>
        </p:grpSpPr>
        <p:sp>
          <p:nvSpPr>
            <p:cNvPr id="7" name="Line 76"/>
            <p:cNvSpPr>
              <a:spLocks noChangeShapeType="1"/>
            </p:cNvSpPr>
            <p:nvPr/>
          </p:nvSpPr>
          <p:spPr bwMode="auto">
            <a:xfrm flipH="1">
              <a:off x="4749" y="1714"/>
              <a:ext cx="244"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78"/>
            <p:cNvSpPr txBox="1">
              <a:spLocks noChangeArrowheads="1"/>
            </p:cNvSpPr>
            <p:nvPr/>
          </p:nvSpPr>
          <p:spPr bwMode="auto">
            <a:xfrm>
              <a:off x="4960" y="1525"/>
              <a:ext cx="43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10000"/>
                </a:spcBef>
              </a:pPr>
              <a:r>
                <a:rPr kumimoji="1" lang="en-US" altLang="zh-CN" sz="3200" b="1">
                  <a:solidFill>
                    <a:schemeClr val="accent2"/>
                  </a:solidFill>
                  <a:latin typeface="Consolas" pitchFamily="49" charset="0"/>
                  <a:ea typeface="宋体" pitchFamily="2" charset="-122"/>
                  <a:cs typeface="Consolas" pitchFamily="49" charset="0"/>
                </a:rPr>
                <a:t>p</a:t>
              </a:r>
            </a:p>
          </p:txBody>
        </p:sp>
      </p:grpSp>
      <p:grpSp>
        <p:nvGrpSpPr>
          <p:cNvPr id="9" name="Group 103"/>
          <p:cNvGrpSpPr>
            <a:grpSpLocks/>
          </p:cNvGrpSpPr>
          <p:nvPr/>
        </p:nvGrpSpPr>
        <p:grpSpPr bwMode="auto">
          <a:xfrm>
            <a:off x="9951838" y="2420935"/>
            <a:ext cx="1327150" cy="584199"/>
            <a:chOff x="4720" y="2305"/>
            <a:chExt cx="836" cy="368"/>
          </a:xfrm>
        </p:grpSpPr>
        <p:sp>
          <p:nvSpPr>
            <p:cNvPr id="10" name="Text Box 80"/>
            <p:cNvSpPr txBox="1">
              <a:spLocks noChangeArrowheads="1"/>
            </p:cNvSpPr>
            <p:nvPr/>
          </p:nvSpPr>
          <p:spPr bwMode="auto">
            <a:xfrm>
              <a:off x="4955" y="2305"/>
              <a:ext cx="6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10000"/>
                </a:spcBef>
              </a:pPr>
              <a:r>
                <a:rPr kumimoji="1" lang="en-US" altLang="zh-CN" sz="3200" b="1">
                  <a:solidFill>
                    <a:schemeClr val="accent2"/>
                  </a:solidFill>
                  <a:latin typeface="Consolas" pitchFamily="49" charset="0"/>
                  <a:ea typeface="宋体" pitchFamily="2" charset="-122"/>
                  <a:cs typeface="Consolas" pitchFamily="49" charset="0"/>
                </a:rPr>
                <a:t>p+1</a:t>
              </a:r>
            </a:p>
          </p:txBody>
        </p:sp>
        <p:sp>
          <p:nvSpPr>
            <p:cNvPr id="11" name="Line 81"/>
            <p:cNvSpPr>
              <a:spLocks noChangeShapeType="1"/>
            </p:cNvSpPr>
            <p:nvPr/>
          </p:nvSpPr>
          <p:spPr bwMode="auto">
            <a:xfrm flipH="1">
              <a:off x="4720" y="2487"/>
              <a:ext cx="244"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 name="矩形​​ 35"/>
          <p:cNvSpPr>
            <a:spLocks noChangeArrowheads="1"/>
          </p:cNvSpPr>
          <p:nvPr/>
        </p:nvSpPr>
        <p:spPr bwMode="auto">
          <a:xfrm>
            <a:off x="1774750" y="1052736"/>
            <a:ext cx="5111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255588">
              <a:spcBef>
                <a:spcPts val="0"/>
              </a:spcBef>
              <a:buSzPct val="100000"/>
            </a:pPr>
            <a:r>
              <a:rPr lang="en-US" altLang="zh-CN" sz="3200" b="1">
                <a:solidFill>
                  <a:srgbClr val="0033CC"/>
                </a:solidFill>
                <a:latin typeface="Consolas" pitchFamily="49" charset="0"/>
                <a:ea typeface="宋体" pitchFamily="2" charset="-122"/>
                <a:cs typeface="Consolas" pitchFamily="49" charset="0"/>
              </a:rPr>
              <a:t>  int</a:t>
            </a:r>
            <a:r>
              <a:rPr lang="en-US" altLang="zh-CN" sz="3200" b="1">
                <a:solidFill>
                  <a:srgbClr val="000000"/>
                </a:solidFill>
                <a:latin typeface="Consolas" pitchFamily="49" charset="0"/>
                <a:ea typeface="宋体" pitchFamily="2" charset="-122"/>
                <a:cs typeface="Consolas" pitchFamily="49" charset="0"/>
              </a:rPr>
              <a:t> *p, a[10];</a:t>
            </a:r>
          </a:p>
          <a:p>
            <a:pPr marL="365125" indent="-255588">
              <a:spcBef>
                <a:spcPts val="0"/>
              </a:spcBef>
              <a:buSzPct val="100000"/>
            </a:pPr>
            <a:r>
              <a:rPr lang="en-US" altLang="zh-CN" sz="3200" b="1">
                <a:solidFill>
                  <a:srgbClr val="000000"/>
                </a:solidFill>
                <a:latin typeface="Consolas" pitchFamily="49" charset="0"/>
                <a:ea typeface="宋体" pitchFamily="2" charset="-122"/>
                <a:cs typeface="Consolas" pitchFamily="49" charset="0"/>
              </a:rPr>
              <a:t>  p = a;</a:t>
            </a:r>
          </a:p>
          <a:p>
            <a:pPr marL="365125" indent="-255588">
              <a:spcBef>
                <a:spcPts val="0"/>
              </a:spcBef>
              <a:buSzPct val="100000"/>
            </a:pPr>
            <a:r>
              <a:rPr lang="en-US" altLang="zh-CN" sz="3200" b="1">
                <a:solidFill>
                  <a:srgbClr val="000000"/>
                </a:solidFill>
                <a:latin typeface="Consolas" pitchFamily="49" charset="0"/>
                <a:ea typeface="宋体" pitchFamily="2" charset="-122"/>
                <a:cs typeface="Consolas" pitchFamily="49" charset="0"/>
              </a:rPr>
              <a:t>  </a:t>
            </a:r>
            <a:r>
              <a:rPr lang="en-US" altLang="zh-CN" sz="3200" b="1">
                <a:solidFill>
                  <a:srgbClr val="FF0000"/>
                </a:solidFill>
                <a:latin typeface="Consolas" pitchFamily="49" charset="0"/>
                <a:ea typeface="宋体" pitchFamily="2" charset="-122"/>
                <a:cs typeface="Consolas" pitchFamily="49" charset="0"/>
              </a:rPr>
              <a:t>p++; </a:t>
            </a:r>
          </a:p>
        </p:txBody>
      </p:sp>
      <p:sp>
        <p:nvSpPr>
          <p:cNvPr id="35" name="TextBox 34"/>
          <p:cNvSpPr txBox="1">
            <a:spLocks noChangeArrowheads="1"/>
          </p:cNvSpPr>
          <p:nvPr/>
        </p:nvSpPr>
        <p:spPr bwMode="auto">
          <a:xfrm>
            <a:off x="1341883" y="5220489"/>
            <a:ext cx="80289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3200" b="1" smtClean="0">
                <a:latin typeface="微软雅黑" pitchFamily="34" charset="-122"/>
                <a:ea typeface="微软雅黑" pitchFamily="34" charset="-122"/>
              </a:rPr>
              <a:t>p+1 &lt;==&gt; p </a:t>
            </a:r>
            <a:r>
              <a:rPr lang="zh-CN" altLang="en-US" sz="3200" b="1" smtClean="0">
                <a:latin typeface="微软雅黑" pitchFamily="34" charset="-122"/>
                <a:ea typeface="微软雅黑" pitchFamily="34" charset="-122"/>
              </a:rPr>
              <a:t>移动</a:t>
            </a:r>
            <a:r>
              <a:rPr lang="en-US" altLang="zh-CN" sz="3200" b="1" smtClean="0">
                <a:latin typeface="微软雅黑" pitchFamily="34" charset="-122"/>
                <a:ea typeface="微软雅黑" pitchFamily="34" charset="-122"/>
              </a:rPr>
              <a:t> </a:t>
            </a:r>
            <a:r>
              <a:rPr lang="en-US" altLang="zh-CN" sz="3200" b="1">
                <a:solidFill>
                  <a:srgbClr val="FF0000"/>
                </a:solidFill>
                <a:latin typeface="微软雅黑" pitchFamily="34" charset="-122"/>
                <a:ea typeface="微软雅黑" pitchFamily="34" charset="-122"/>
              </a:rPr>
              <a:t>sizoef(</a:t>
            </a:r>
            <a:r>
              <a:rPr lang="zh-CN" altLang="en-US" sz="3200" b="1">
                <a:solidFill>
                  <a:srgbClr val="FF0000"/>
                </a:solidFill>
                <a:latin typeface="微软雅黑" pitchFamily="34" charset="-122"/>
                <a:ea typeface="微软雅黑" pitchFamily="34" charset="-122"/>
              </a:rPr>
              <a:t>所指类型</a:t>
            </a:r>
            <a:r>
              <a:rPr lang="zh-CN" altLang="en-US" sz="3200" b="1" smtClean="0">
                <a:solidFill>
                  <a:srgbClr val="FF0000"/>
                </a:solidFill>
                <a:latin typeface="微软雅黑" pitchFamily="34" charset="-122"/>
                <a:ea typeface="微软雅黑" pitchFamily="34" charset="-122"/>
              </a:rPr>
              <a:t>）</a:t>
            </a:r>
            <a:r>
              <a:rPr lang="zh-CN" altLang="en-US" sz="3200" b="1" smtClean="0">
                <a:latin typeface="微软雅黑" pitchFamily="34" charset="-122"/>
                <a:ea typeface="微软雅黑" pitchFamily="34" charset="-122"/>
              </a:rPr>
              <a:t>字节</a:t>
            </a:r>
            <a:endParaRPr lang="zh-CN" altLang="en-US" sz="3200" b="1">
              <a:latin typeface="微软雅黑" pitchFamily="34" charset="-122"/>
              <a:ea typeface="微软雅黑" pitchFamily="34" charset="-122"/>
            </a:endParaRPr>
          </a:p>
        </p:txBody>
      </p:sp>
      <p:graphicFrame>
        <p:nvGraphicFramePr>
          <p:cNvPr id="36" name="表格 35"/>
          <p:cNvGraphicFramePr>
            <a:graphicFrameLocks noGrp="1"/>
          </p:cNvGraphicFramePr>
          <p:nvPr>
            <p:extLst>
              <p:ext uri="{D42A27DB-BD31-4B8C-83A1-F6EECF244321}">
                <p14:modId xmlns:p14="http://schemas.microsoft.com/office/powerpoint/2010/main" val="1743269046"/>
              </p:ext>
            </p:extLst>
          </p:nvPr>
        </p:nvGraphicFramePr>
        <p:xfrm>
          <a:off x="8686700" y="958850"/>
          <a:ext cx="1110613" cy="3962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10613">
                  <a:extLst>
                    <a:ext uri="{9D8B030D-6E8A-4147-A177-3AD203B41FA5}">
                      <a16:colId xmlns:a16="http://schemas.microsoft.com/office/drawing/2014/main" val="20000"/>
                    </a:ext>
                  </a:extLst>
                </a:gridCol>
              </a:tblGrid>
              <a:tr h="370840">
                <a:tc>
                  <a:txBody>
                    <a:bodyPr/>
                    <a:lstStyle/>
                    <a:p>
                      <a:pPr algn="ctr"/>
                      <a:r>
                        <a:rPr lang="en-US" altLang="zh-CN" sz="2000" b="1" smtClean="0">
                          <a:solidFill>
                            <a:schemeClr val="tx1"/>
                          </a:solidFill>
                          <a:latin typeface="Consolas" pitchFamily="49" charset="0"/>
                          <a:cs typeface="Consolas" pitchFamily="49" charset="0"/>
                        </a:rPr>
                        <a:t>a[0]</a:t>
                      </a: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0"/>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1"/>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2"/>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3"/>
                  </a:ext>
                </a:extLst>
              </a:tr>
              <a:tr h="370840">
                <a:tc>
                  <a:txBody>
                    <a:bodyPr/>
                    <a:lstStyle/>
                    <a:p>
                      <a:pPr algn="ctr"/>
                      <a:r>
                        <a:rPr lang="en-US" altLang="zh-CN" sz="2000" b="1" smtClean="0">
                          <a:solidFill>
                            <a:schemeClr val="tx1"/>
                          </a:solidFill>
                          <a:latin typeface="Consolas" pitchFamily="49" charset="0"/>
                          <a:cs typeface="Consolas" pitchFamily="49" charset="0"/>
                        </a:rPr>
                        <a:t>a[1]</a:t>
                      </a: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4"/>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5"/>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6"/>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7"/>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19050" cap="flat" cmpd="sng" algn="ctr">
                      <a:solidFill>
                        <a:schemeClr val="bg2">
                          <a:lumMod val="50000"/>
                        </a:schemeClr>
                      </a:solidFill>
                      <a:prstDash val="sysDash"/>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8"/>
                  </a:ext>
                </a:extLst>
              </a:tr>
              <a:tr h="370840">
                <a:tc>
                  <a:txBody>
                    <a:bodyPr/>
                    <a:lstStyle/>
                    <a:p>
                      <a:pPr algn="ctr"/>
                      <a:endParaRPr lang="zh-CN" altLang="en-US" sz="2000" b="1">
                        <a:solidFill>
                          <a:schemeClr val="tx1"/>
                        </a:solidFill>
                        <a:latin typeface="Consolas" pitchFamily="49" charset="0"/>
                        <a:cs typeface="Consolas" pitchFamily="49" charset="0"/>
                      </a:endParaRPr>
                    </a:p>
                  </a:txBody>
                  <a:tcP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19050" cap="flat" cmpd="sng" algn="ctr">
                      <a:solidFill>
                        <a:schemeClr val="bg2">
                          <a:lumMod val="50000"/>
                        </a:schemeClr>
                      </a:solidFill>
                      <a:prstDash val="sysDash"/>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40000"/>
                        <a:lumOff val="6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635703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80">
                                          <p:stCondLst>
                                            <p:cond delay="0"/>
                                          </p:stCondLst>
                                        </p:cTn>
                                        <p:tgtEl>
                                          <p:spTgt spid="35"/>
                                        </p:tgtEl>
                                      </p:cBhvr>
                                    </p:animEffect>
                                    <p:anim calcmode="lin" valueType="num">
                                      <p:cBhvr>
                                        <p:cTn id="35"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0" dur="26">
                                          <p:stCondLst>
                                            <p:cond delay="650"/>
                                          </p:stCondLst>
                                        </p:cTn>
                                        <p:tgtEl>
                                          <p:spTgt spid="35"/>
                                        </p:tgtEl>
                                      </p:cBhvr>
                                      <p:to x="100000" y="60000"/>
                                    </p:animScale>
                                    <p:animScale>
                                      <p:cBhvr>
                                        <p:cTn id="41" dur="166" decel="50000">
                                          <p:stCondLst>
                                            <p:cond delay="676"/>
                                          </p:stCondLst>
                                        </p:cTn>
                                        <p:tgtEl>
                                          <p:spTgt spid="35"/>
                                        </p:tgtEl>
                                      </p:cBhvr>
                                      <p:to x="100000" y="100000"/>
                                    </p:animScale>
                                    <p:animScale>
                                      <p:cBhvr>
                                        <p:cTn id="42" dur="26">
                                          <p:stCondLst>
                                            <p:cond delay="1312"/>
                                          </p:stCondLst>
                                        </p:cTn>
                                        <p:tgtEl>
                                          <p:spTgt spid="35"/>
                                        </p:tgtEl>
                                      </p:cBhvr>
                                      <p:to x="100000" y="80000"/>
                                    </p:animScale>
                                    <p:animScale>
                                      <p:cBhvr>
                                        <p:cTn id="43" dur="166" decel="50000">
                                          <p:stCondLst>
                                            <p:cond delay="1338"/>
                                          </p:stCondLst>
                                        </p:cTn>
                                        <p:tgtEl>
                                          <p:spTgt spid="35"/>
                                        </p:tgtEl>
                                      </p:cBhvr>
                                      <p:to x="100000" y="100000"/>
                                    </p:animScale>
                                    <p:animScale>
                                      <p:cBhvr>
                                        <p:cTn id="44" dur="26">
                                          <p:stCondLst>
                                            <p:cond delay="1642"/>
                                          </p:stCondLst>
                                        </p:cTn>
                                        <p:tgtEl>
                                          <p:spTgt spid="35"/>
                                        </p:tgtEl>
                                      </p:cBhvr>
                                      <p:to x="100000" y="90000"/>
                                    </p:animScale>
                                    <p:animScale>
                                      <p:cBhvr>
                                        <p:cTn id="45" dur="166" decel="50000">
                                          <p:stCondLst>
                                            <p:cond delay="1668"/>
                                          </p:stCondLst>
                                        </p:cTn>
                                        <p:tgtEl>
                                          <p:spTgt spid="35"/>
                                        </p:tgtEl>
                                      </p:cBhvr>
                                      <p:to x="100000" y="100000"/>
                                    </p:animScale>
                                    <p:animScale>
                                      <p:cBhvr>
                                        <p:cTn id="46" dur="26">
                                          <p:stCondLst>
                                            <p:cond delay="1808"/>
                                          </p:stCondLst>
                                        </p:cTn>
                                        <p:tgtEl>
                                          <p:spTgt spid="35"/>
                                        </p:tgtEl>
                                      </p:cBhvr>
                                      <p:to x="100000" y="95000"/>
                                    </p:animScale>
                                    <p:animScale>
                                      <p:cBhvr>
                                        <p:cTn id="47"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34" name="矩形​​ 35"/>
          <p:cNvSpPr>
            <a:spLocks noChangeArrowheads="1"/>
          </p:cNvSpPr>
          <p:nvPr/>
        </p:nvSpPr>
        <p:spPr bwMode="auto">
          <a:xfrm>
            <a:off x="1629916" y="995244"/>
            <a:ext cx="74880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spcBef>
                <a:spcPts val="600"/>
              </a:spcBef>
              <a:spcAft>
                <a:spcPts val="600"/>
              </a:spcAft>
              <a:buClr>
                <a:schemeClr val="bg2">
                  <a:lumMod val="50000"/>
                </a:schemeClr>
              </a:buClr>
              <a:buFont typeface="Wingdings" pitchFamily="2" charset="2"/>
              <a:buChar char=""/>
            </a:pPr>
            <a:r>
              <a:rPr lang="zh-CN" altLang="en-US" sz="2800" smtClean="0">
                <a:latin typeface="微软雅黑" pitchFamily="34" charset="-122"/>
                <a:ea typeface="微软雅黑" pitchFamily="34" charset="-122"/>
              </a:rPr>
              <a:t>条件：</a:t>
            </a:r>
            <a:r>
              <a:rPr lang="en-US" altLang="zh-CN" sz="2800" smtClean="0">
                <a:latin typeface="微软雅黑" pitchFamily="34" charset="-122"/>
                <a:ea typeface="微软雅黑" pitchFamily="34" charset="-122"/>
              </a:rPr>
              <a:t>p,q</a:t>
            </a:r>
            <a:r>
              <a:rPr lang="zh-CN" altLang="en-US" sz="2800" smtClean="0">
                <a:latin typeface="微软雅黑" pitchFamily="34" charset="-122"/>
                <a:ea typeface="微软雅黑" pitchFamily="34" charset="-122"/>
              </a:rPr>
              <a:t>是指向同一数组。</a:t>
            </a:r>
            <a:endParaRPr lang="en-US" altLang="zh-CN" sz="2800" smtClean="0">
              <a:latin typeface="微软雅黑" pitchFamily="34" charset="-122"/>
              <a:ea typeface="微软雅黑" pitchFamily="34" charset="-122"/>
            </a:endParaRPr>
          </a:p>
          <a:p>
            <a:pPr marL="914400" lvl="1" indent="-457200">
              <a:spcBef>
                <a:spcPts val="600"/>
              </a:spcBef>
              <a:spcAft>
                <a:spcPts val="600"/>
              </a:spcAft>
              <a:buClr>
                <a:schemeClr val="bg2">
                  <a:lumMod val="50000"/>
                </a:schemeClr>
              </a:buClr>
              <a:buFont typeface="Wingdings" pitchFamily="2" charset="2"/>
              <a:buChar char="u"/>
            </a:pPr>
            <a:r>
              <a:rPr lang="zh-CN" altLang="en-US" sz="2400" smtClean="0">
                <a:latin typeface="微软雅黑" pitchFamily="34" charset="-122"/>
                <a:ea typeface="微软雅黑" pitchFamily="34" charset="-122"/>
              </a:rPr>
              <a:t>可以</a:t>
            </a:r>
            <a:r>
              <a:rPr lang="zh-CN" altLang="en-US" sz="2400">
                <a:latin typeface="微软雅黑" pitchFamily="34" charset="-122"/>
                <a:ea typeface="微软雅黑" pitchFamily="34" charset="-122"/>
              </a:rPr>
              <a:t>进行</a:t>
            </a:r>
            <a:r>
              <a:rPr lang="zh-CN" altLang="en-US" sz="2400" b="1">
                <a:solidFill>
                  <a:srgbClr val="FF0000"/>
                </a:solidFill>
                <a:latin typeface="微软雅黑" pitchFamily="34" charset="-122"/>
                <a:ea typeface="微软雅黑" pitchFamily="34" charset="-122"/>
              </a:rPr>
              <a:t>指针和整数的加减</a:t>
            </a:r>
            <a:r>
              <a:rPr lang="zh-CN" altLang="en-US" sz="2400" b="1" smtClean="0">
                <a:solidFill>
                  <a:srgbClr val="FF0000"/>
                </a:solidFill>
                <a:latin typeface="微软雅黑" pitchFamily="34" charset="-122"/>
                <a:ea typeface="微软雅黑" pitchFamily="34" charset="-122"/>
              </a:rPr>
              <a:t>运算</a:t>
            </a:r>
            <a:endParaRPr lang="en-US" altLang="zh-CN" sz="2400" b="1" smtClean="0">
              <a:solidFill>
                <a:srgbClr val="FF0000"/>
              </a:solidFill>
              <a:latin typeface="微软雅黑" pitchFamily="34" charset="-122"/>
              <a:ea typeface="微软雅黑" pitchFamily="34" charset="-122"/>
            </a:endParaRPr>
          </a:p>
          <a:p>
            <a:pPr marL="914400" lvl="1" indent="-457200">
              <a:spcBef>
                <a:spcPts val="600"/>
              </a:spcBef>
              <a:spcAft>
                <a:spcPts val="600"/>
              </a:spcAft>
              <a:buClr>
                <a:schemeClr val="bg2">
                  <a:lumMod val="50000"/>
                </a:schemeClr>
              </a:buClr>
              <a:buFont typeface="Wingdings" pitchFamily="2" charset="2"/>
              <a:buChar char="u"/>
            </a:pPr>
            <a:r>
              <a:rPr lang="zh-CN" altLang="en-US" sz="2400" b="1" smtClean="0">
                <a:solidFill>
                  <a:srgbClr val="FF0000"/>
                </a:solidFill>
                <a:latin typeface="微软雅黑" pitchFamily="34" charset="-122"/>
                <a:ea typeface="微软雅黑" pitchFamily="34" charset="-122"/>
              </a:rPr>
              <a:t>同</a:t>
            </a:r>
            <a:r>
              <a:rPr lang="zh-CN" altLang="en-US" sz="2400" b="1">
                <a:solidFill>
                  <a:srgbClr val="FF0000"/>
                </a:solidFill>
                <a:latin typeface="微软雅黑" pitchFamily="34" charset="-122"/>
                <a:ea typeface="微软雅黑" pitchFamily="34" charset="-122"/>
              </a:rPr>
              <a:t>类型指针之间的减法运算</a:t>
            </a:r>
          </a:p>
        </p:txBody>
      </p:sp>
      <p:graphicFrame>
        <p:nvGraphicFramePr>
          <p:cNvPr id="13" name="Group 101"/>
          <p:cNvGraphicFramePr>
            <a:graphicFrameLocks noGrp="1"/>
          </p:cNvGraphicFramePr>
          <p:nvPr>
            <p:extLst>
              <p:ext uri="{D42A27DB-BD31-4B8C-83A1-F6EECF244321}">
                <p14:modId xmlns:p14="http://schemas.microsoft.com/office/powerpoint/2010/main" val="3929528849"/>
              </p:ext>
            </p:extLst>
          </p:nvPr>
        </p:nvGraphicFramePr>
        <p:xfrm>
          <a:off x="1772035" y="2622396"/>
          <a:ext cx="8692034" cy="3657360"/>
        </p:xfrm>
        <a:graphic>
          <a:graphicData uri="http://schemas.openxmlformats.org/drawingml/2006/table">
            <a:tbl>
              <a:tblPr>
                <a:effectLst>
                  <a:outerShdw blurRad="50800" dist="38100" dir="2700000" algn="tl" rotWithShape="0">
                    <a:prstClr val="black">
                      <a:alpha val="40000"/>
                    </a:prstClr>
                  </a:outerShdw>
                </a:effectLst>
                <a:tableStyleId>{21E4AEA4-8DFA-4A89-87EB-49C32662AFE0}</a:tableStyleId>
              </a:tblPr>
              <a:tblGrid>
                <a:gridCol w="2050076">
                  <a:extLst>
                    <a:ext uri="{9D8B030D-6E8A-4147-A177-3AD203B41FA5}">
                      <a16:colId xmlns:a16="http://schemas.microsoft.com/office/drawing/2014/main" val="20000"/>
                    </a:ext>
                  </a:extLst>
                </a:gridCol>
                <a:gridCol w="6641958">
                  <a:extLst>
                    <a:ext uri="{9D8B030D-6E8A-4147-A177-3AD203B41FA5}">
                      <a16:colId xmlns:a16="http://schemas.microsoft.com/office/drawing/2014/main" val="20001"/>
                    </a:ext>
                  </a:extLst>
                </a:gridCol>
              </a:tblGrid>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smtClean="0">
                          <a:ln>
                            <a:noFill/>
                          </a:ln>
                          <a:effectLst/>
                          <a:latin typeface="微软雅黑" pitchFamily="34" charset="-122"/>
                          <a:ea typeface="微软雅黑" pitchFamily="34" charset="-122"/>
                        </a:rPr>
                        <a:t>运算方式</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smtClean="0">
                          <a:ln>
                            <a:noFill/>
                          </a:ln>
                          <a:effectLst/>
                          <a:latin typeface="微软雅黑" pitchFamily="34" charset="-122"/>
                          <a:ea typeface="微软雅黑" pitchFamily="34" charset="-122"/>
                        </a:rPr>
                        <a:t>说        明</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err="1" smtClean="0">
                          <a:ln>
                            <a:noFill/>
                          </a:ln>
                          <a:solidFill>
                            <a:srgbClr val="FF0000"/>
                          </a:solidFill>
                          <a:effectLst/>
                          <a:latin typeface="微软雅黑" pitchFamily="34" charset="-122"/>
                          <a:ea typeface="微软雅黑" pitchFamily="34" charset="-122"/>
                        </a:rPr>
                        <a:t>p+n</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之后第</a:t>
                      </a:r>
                      <a:r>
                        <a:rPr kumimoji="0" lang="en-US" altLang="zh-CN" sz="2400" u="none" strike="noStrike" cap="none" normalizeH="0" baseline="0" dirty="0" smtClean="0">
                          <a:ln>
                            <a:noFill/>
                          </a:ln>
                          <a:effectLst/>
                          <a:latin typeface="微软雅黑" pitchFamily="34" charset="-122"/>
                          <a:ea typeface="微软雅黑" pitchFamily="34" charset="-122"/>
                        </a:rPr>
                        <a:t>n</a:t>
                      </a:r>
                      <a:r>
                        <a:rPr kumimoji="0" lang="zh-CN" altLang="en-US" sz="2400" u="none" strike="noStrike" cap="none" normalizeH="0" baseline="0" dirty="0" smtClean="0">
                          <a:ln>
                            <a:noFill/>
                          </a:ln>
                          <a:effectLst/>
                          <a:latin typeface="微软雅黑" pitchFamily="34" charset="-122"/>
                          <a:ea typeface="微软雅黑" pitchFamily="34" charset="-122"/>
                        </a:rPr>
                        <a:t>个元素的地址</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p-n</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之前第</a:t>
                      </a:r>
                      <a:r>
                        <a:rPr kumimoji="0" lang="en-US" altLang="zh-CN" sz="2400" u="none" strike="noStrike" cap="none" normalizeH="0" baseline="0" dirty="0" smtClean="0">
                          <a:ln>
                            <a:noFill/>
                          </a:ln>
                          <a:effectLst/>
                          <a:latin typeface="微软雅黑" pitchFamily="34" charset="-122"/>
                          <a:ea typeface="微软雅黑" pitchFamily="34" charset="-122"/>
                        </a:rPr>
                        <a:t>n</a:t>
                      </a:r>
                      <a:r>
                        <a:rPr kumimoji="0" lang="zh-CN" altLang="en-US" sz="2400" u="none" strike="noStrike" cap="none" normalizeH="0" baseline="0" dirty="0" smtClean="0">
                          <a:ln>
                            <a:noFill/>
                          </a:ln>
                          <a:effectLst/>
                          <a:latin typeface="微软雅黑" pitchFamily="34" charset="-122"/>
                          <a:ea typeface="微软雅黑" pitchFamily="34" charset="-122"/>
                        </a:rPr>
                        <a:t>个元素的地址</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2"/>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作为当前操作数，然后后移一个元素</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3"/>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后移一个元素，然后作为当前操作数</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4"/>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作为当前操作数，然后前移一个元素</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5"/>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前移一个元素，然后作为当前操作数</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6"/>
                  </a:ext>
                </a:extLst>
              </a:tr>
              <a:tr h="441603">
                <a:tc>
                  <a:txBody>
                    <a:bodyPr/>
                    <a:lstStyle/>
                    <a:p>
                      <a:pPr marL="0" marR="0" lvl="0" indent="0" algn="ctr"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en-US" altLang="zh-CN" sz="2400" b="1" u="none" strike="noStrike" cap="none" normalizeH="0" baseline="0" dirty="0" smtClean="0">
                          <a:ln>
                            <a:noFill/>
                          </a:ln>
                          <a:solidFill>
                            <a:srgbClr val="FF0000"/>
                          </a:solidFill>
                          <a:effectLst/>
                          <a:latin typeface="微软雅黑" pitchFamily="34" charset="-122"/>
                          <a:ea typeface="微软雅黑" pitchFamily="34" charset="-122"/>
                        </a:rPr>
                        <a:t>p-q</a:t>
                      </a:r>
                      <a:endParaRPr kumimoji="0" lang="en-US" altLang="zh-CN" sz="24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FF00"/>
                        </a:buClr>
                        <a:buSzPct val="60000"/>
                        <a:buFont typeface="Wingdings" pitchFamily="2" charset="2"/>
                        <a:buNone/>
                        <a:tabLst/>
                      </a:pPr>
                      <a:r>
                        <a:rPr kumimoji="0" lang="zh-CN" altLang="en-US" sz="2400" u="none" strike="noStrike" cap="none" normalizeH="0" baseline="0" dirty="0" smtClean="0">
                          <a:ln>
                            <a:noFill/>
                          </a:ln>
                          <a:effectLst/>
                          <a:latin typeface="微软雅黑" pitchFamily="34" charset="-122"/>
                          <a:ea typeface="微软雅黑" pitchFamily="34" charset="-122"/>
                        </a:rPr>
                        <a:t>表示</a:t>
                      </a:r>
                      <a:r>
                        <a:rPr kumimoji="0" lang="en-US" altLang="zh-CN" sz="2400" u="none" strike="noStrike" cap="none" normalizeH="0" baseline="0" dirty="0" smtClean="0">
                          <a:ln>
                            <a:noFill/>
                          </a:ln>
                          <a:effectLst/>
                          <a:latin typeface="微软雅黑" pitchFamily="34" charset="-122"/>
                          <a:ea typeface="微软雅黑" pitchFamily="34" charset="-122"/>
                        </a:rPr>
                        <a:t>p</a:t>
                      </a:r>
                      <a:r>
                        <a:rPr kumimoji="0" lang="zh-CN" altLang="en-US" sz="2400" u="none" strike="noStrike" cap="none" normalizeH="0" baseline="0" dirty="0" smtClean="0">
                          <a:ln>
                            <a:noFill/>
                          </a:ln>
                          <a:effectLst/>
                          <a:latin typeface="微软雅黑" pitchFamily="34" charset="-122"/>
                          <a:ea typeface="微软雅黑" pitchFamily="34" charset="-122"/>
                        </a:rPr>
                        <a:t>和</a:t>
                      </a:r>
                      <a:r>
                        <a:rPr kumimoji="0" lang="en-US" altLang="zh-CN" sz="2400" u="none" strike="noStrike" cap="none" normalizeH="0" baseline="0" dirty="0" smtClean="0">
                          <a:ln>
                            <a:noFill/>
                          </a:ln>
                          <a:effectLst/>
                          <a:latin typeface="微软雅黑" pitchFamily="34" charset="-122"/>
                          <a:ea typeface="微软雅黑" pitchFamily="34" charset="-122"/>
                        </a:rPr>
                        <a:t>q</a:t>
                      </a:r>
                      <a:r>
                        <a:rPr kumimoji="0" lang="zh-CN" altLang="en-US" sz="2400" u="none" strike="noStrike" cap="none" normalizeH="0" baseline="0" dirty="0" smtClean="0">
                          <a:ln>
                            <a:noFill/>
                          </a:ln>
                          <a:effectLst/>
                          <a:latin typeface="微软雅黑" pitchFamily="34" charset="-122"/>
                          <a:ea typeface="微软雅黑" pitchFamily="34" charset="-122"/>
                        </a:rPr>
                        <a:t>两者之间的元素个数</a:t>
                      </a:r>
                      <a:endParaRPr kumimoji="0" lang="zh-CN" altLang="en-US" sz="24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1437" marR="91437" marT="45705" marB="45705"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045755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34" name="矩形​​ 35"/>
          <p:cNvSpPr>
            <a:spLocks noChangeArrowheads="1"/>
          </p:cNvSpPr>
          <p:nvPr/>
        </p:nvSpPr>
        <p:spPr bwMode="auto">
          <a:xfrm>
            <a:off x="981844" y="995244"/>
            <a:ext cx="1029714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spcBef>
                <a:spcPts val="600"/>
              </a:spcBef>
              <a:spcAft>
                <a:spcPts val="6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条件：指向同一数组的两个指针才能进行关系</a:t>
            </a:r>
            <a:r>
              <a:rPr lang="zh-CN" altLang="en-US" sz="2800" smtClean="0">
                <a:latin typeface="微软雅黑" pitchFamily="34" charset="-122"/>
                <a:ea typeface="微软雅黑" pitchFamily="34" charset="-122"/>
              </a:rPr>
              <a:t>运算</a:t>
            </a:r>
            <a:endParaRPr lang="en-US" altLang="zh-CN" sz="2800" smtClean="0">
              <a:latin typeface="微软雅黑" pitchFamily="34" charset="-122"/>
              <a:ea typeface="微软雅黑" pitchFamily="34" charset="-122"/>
            </a:endParaRPr>
          </a:p>
          <a:p>
            <a:pPr>
              <a:spcBef>
                <a:spcPts val="600"/>
              </a:spcBef>
              <a:spcAft>
                <a:spcPts val="600"/>
              </a:spcAft>
              <a:buClr>
                <a:schemeClr val="bg2">
                  <a:lumMod val="50000"/>
                </a:schemeClr>
              </a:buClr>
            </a:pPr>
            <a:r>
              <a:rPr lang="en-US" altLang="zh-CN" sz="2800">
                <a:latin typeface="微软雅黑" pitchFamily="34" charset="-122"/>
                <a:ea typeface="微软雅黑" pitchFamily="34" charset="-122"/>
              </a:rPr>
              <a:t> </a:t>
            </a:r>
            <a:r>
              <a:rPr lang="en-US" altLang="zh-CN" sz="2800" smtClean="0">
                <a:latin typeface="微软雅黑" pitchFamily="34" charset="-122"/>
                <a:ea typeface="微软雅黑" pitchFamily="34" charset="-122"/>
              </a:rPr>
              <a:t>   p&lt;q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p&lt;=q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p&gt;=q</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p&gt;q</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p&lt;q:</a:t>
            </a:r>
            <a:r>
              <a:rPr lang="zh-CN" altLang="en-US" sz="2800">
                <a:latin typeface="微软雅黑" pitchFamily="34" charset="-122"/>
                <a:ea typeface="微软雅黑" pitchFamily="34" charset="-122"/>
              </a:rPr>
              <a:t>判断</a:t>
            </a:r>
            <a:r>
              <a:rPr lang="en-US" altLang="zh-CN" sz="2800">
                <a:latin typeface="微软雅黑" pitchFamily="34" charset="-122"/>
                <a:ea typeface="微软雅黑" pitchFamily="34" charset="-122"/>
              </a:rPr>
              <a:t>p</a:t>
            </a:r>
            <a:r>
              <a:rPr lang="zh-CN" altLang="en-US" sz="2800">
                <a:latin typeface="微软雅黑" pitchFamily="34" charset="-122"/>
                <a:ea typeface="微软雅黑" pitchFamily="34" charset="-122"/>
              </a:rPr>
              <a:t>所指元素是否在</a:t>
            </a:r>
            <a:r>
              <a:rPr lang="en-US" altLang="zh-CN" sz="2800">
                <a:latin typeface="微软雅黑" pitchFamily="34" charset="-122"/>
                <a:ea typeface="微软雅黑" pitchFamily="34" charset="-122"/>
              </a:rPr>
              <a:t>q</a:t>
            </a:r>
            <a:r>
              <a:rPr lang="zh-CN" altLang="en-US" sz="2800">
                <a:latin typeface="微软雅黑" pitchFamily="34" charset="-122"/>
                <a:ea typeface="微软雅黑" pitchFamily="34" charset="-122"/>
              </a:rPr>
              <a:t>所指元素之前</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其他运算的含义与上述类似</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若</a:t>
            </a:r>
            <a:r>
              <a:rPr lang="en-US" altLang="zh-CN" sz="2800" smtClean="0">
                <a:latin typeface="微软雅黑" pitchFamily="34" charset="-122"/>
                <a:ea typeface="微软雅黑" pitchFamily="34" charset="-122"/>
              </a:rPr>
              <a:t>p</a:t>
            </a: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q</a:t>
            </a:r>
            <a:r>
              <a:rPr lang="zh-CN" altLang="en-US" sz="2800">
                <a:latin typeface="微软雅黑" pitchFamily="34" charset="-122"/>
                <a:ea typeface="微软雅黑" pitchFamily="34" charset="-122"/>
              </a:rPr>
              <a:t>不是指向同一数组的指针，则运算无意义</a:t>
            </a:r>
          </a:p>
          <a:p>
            <a:pPr marL="457200" indent="-457200">
              <a:spcBef>
                <a:spcPts val="600"/>
              </a:spcBef>
              <a:spcAft>
                <a:spcPts val="6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不能与非指针类型变量进行比较</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但可与</a:t>
            </a:r>
            <a:r>
              <a:rPr lang="en-US" altLang="zh-CN" sz="2800">
                <a:latin typeface="微软雅黑" pitchFamily="34" charset="-122"/>
                <a:ea typeface="微软雅黑" pitchFamily="34" charset="-122"/>
              </a:rPr>
              <a:t>NULL(</a:t>
            </a:r>
            <a:r>
              <a:rPr lang="zh-CN" altLang="en-US" sz="2800">
                <a:latin typeface="微软雅黑" pitchFamily="34" charset="-122"/>
                <a:ea typeface="微软雅黑" pitchFamily="34" charset="-122"/>
              </a:rPr>
              <a:t>即</a:t>
            </a:r>
            <a:r>
              <a:rPr lang="en-US" altLang="zh-CN" sz="2800">
                <a:latin typeface="微软雅黑" pitchFamily="34" charset="-122"/>
                <a:ea typeface="微软雅黑" pitchFamily="34" charset="-122"/>
              </a:rPr>
              <a:t>0</a:t>
            </a:r>
            <a:r>
              <a:rPr lang="zh-CN" altLang="en-US" sz="2800">
                <a:latin typeface="微软雅黑" pitchFamily="34" charset="-122"/>
                <a:ea typeface="微软雅黑" pitchFamily="34" charset="-122"/>
              </a:rPr>
              <a:t>值</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进行等或不等的关系运算</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判断</a:t>
            </a:r>
            <a:r>
              <a:rPr lang="en-US" altLang="zh-CN" sz="2800">
                <a:latin typeface="微软雅黑" pitchFamily="34" charset="-122"/>
                <a:ea typeface="微软雅黑" pitchFamily="34" charset="-122"/>
              </a:rPr>
              <a:t>p</a:t>
            </a:r>
            <a:r>
              <a:rPr lang="zh-CN" altLang="en-US" sz="2800">
                <a:latin typeface="微软雅黑" pitchFamily="34" charset="-122"/>
                <a:ea typeface="微软雅黑" pitchFamily="34" charset="-122"/>
              </a:rPr>
              <a:t>是否为空指针</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 == NULL</a:t>
            </a:r>
          </a:p>
          <a:p>
            <a:pPr marL="914400" lvl="1" indent="-457200">
              <a:spcBef>
                <a:spcPts val="6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p != </a:t>
            </a:r>
            <a:r>
              <a:rPr lang="en-US" altLang="zh-CN" sz="2800" smtClean="0">
                <a:latin typeface="微软雅黑" pitchFamily="34" charset="-122"/>
                <a:ea typeface="微软雅黑" pitchFamily="34" charset="-122"/>
              </a:rPr>
              <a:t>NULL</a:t>
            </a:r>
            <a:endParaRPr lang="en-US" altLang="zh-CN" sz="2800">
              <a:latin typeface="微软雅黑" pitchFamily="34" charset="-122"/>
              <a:ea typeface="微软雅黑" pitchFamily="34" charset="-122"/>
            </a:endParaRPr>
          </a:p>
        </p:txBody>
      </p:sp>
    </p:spTree>
    <p:extLst>
      <p:ext uri="{BB962C8B-B14F-4D97-AF65-F5344CB8AC3E}">
        <p14:creationId xmlns:p14="http://schemas.microsoft.com/office/powerpoint/2010/main" val="4120601172"/>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4" name="矩形 18"/>
          <p:cNvSpPr/>
          <p:nvPr/>
        </p:nvSpPr>
        <p:spPr>
          <a:xfrm>
            <a:off x="7341368" y="1168673"/>
            <a:ext cx="2857500" cy="5500687"/>
          </a:xfrm>
          <a:prstGeom prst="rect">
            <a:avLst/>
          </a:prstGeom>
          <a:ln w="38100">
            <a:solidFill>
              <a:schemeClr val="tx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Rectangle 65"/>
          <p:cNvSpPr>
            <a:spLocks noChangeArrowheads="1"/>
          </p:cNvSpPr>
          <p:nvPr/>
        </p:nvSpPr>
        <p:spPr bwMode="auto">
          <a:xfrm>
            <a:off x="1486222" y="1268760"/>
            <a:ext cx="4482306" cy="523875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nSpc>
                <a:spcPct val="125000"/>
              </a:lnSpc>
            </a:pPr>
            <a:r>
              <a:rPr lang="es-ES" altLang="zh-CN" sz="2400" b="1" dirty="0">
                <a:latin typeface="Consolas" pitchFamily="49" charset="0"/>
                <a:cs typeface="Consolas" pitchFamily="49" charset="0"/>
              </a:rPr>
              <a:t>short a[5</a:t>
            </a:r>
            <a:r>
              <a:rPr lang="es-ES" altLang="zh-CN" sz="2400" b="1" dirty="0" smtClean="0">
                <a:latin typeface="Consolas" pitchFamily="49" charset="0"/>
                <a:cs typeface="Consolas" pitchFamily="49" charset="0"/>
              </a:rPr>
              <a:t>] </a:t>
            </a:r>
            <a:r>
              <a:rPr lang="es-ES" altLang="zh-CN" sz="2400" b="1" dirty="0">
                <a:latin typeface="Consolas" pitchFamily="49" charset="0"/>
                <a:cs typeface="Consolas" pitchFamily="49" charset="0"/>
              </a:rPr>
              <a:t>= {1</a:t>
            </a:r>
            <a:r>
              <a:rPr lang="en-US" altLang="zh-CN" sz="2400" b="1" dirty="0">
                <a:latin typeface="Consolas" pitchFamily="49" charset="0"/>
                <a:cs typeface="Consolas" pitchFamily="49" charset="0"/>
              </a:rPr>
              <a:t>,2,3,4,5</a:t>
            </a:r>
            <a:r>
              <a:rPr lang="es-ES" altLang="zh-CN" sz="2400" b="1" dirty="0">
                <a:latin typeface="Consolas" pitchFamily="49" charset="0"/>
                <a:cs typeface="Consolas" pitchFamily="49" charset="0"/>
              </a:rPr>
              <a:t>};</a:t>
            </a:r>
          </a:p>
          <a:p>
            <a:pPr>
              <a:lnSpc>
                <a:spcPct val="125000"/>
              </a:lnSpc>
            </a:pPr>
            <a:r>
              <a:rPr lang="es-ES" altLang="zh-CN" sz="2400" b="1">
                <a:latin typeface="Consolas" pitchFamily="49" charset="0"/>
                <a:cs typeface="Consolas" pitchFamily="49" charset="0"/>
              </a:rPr>
              <a:t>short </a:t>
            </a:r>
            <a:r>
              <a:rPr lang="es-ES" altLang="zh-CN" sz="2400" b="1" smtClean="0">
                <a:latin typeface="Consolas" pitchFamily="49" charset="0"/>
                <a:cs typeface="Consolas" pitchFamily="49" charset="0"/>
              </a:rPr>
              <a:t>*</a:t>
            </a:r>
            <a:r>
              <a:rPr lang="es-ES" altLang="zh-CN" sz="2400" b="1" dirty="0">
                <a:latin typeface="Consolas" pitchFamily="49" charset="0"/>
                <a:cs typeface="Consolas" pitchFamily="49" charset="0"/>
              </a:rPr>
              <a:t>p, *q;</a:t>
            </a:r>
          </a:p>
          <a:p>
            <a:pPr>
              <a:lnSpc>
                <a:spcPct val="125000"/>
              </a:lnSpc>
            </a:pPr>
            <a:r>
              <a:rPr lang="es-ES" altLang="zh-CN" sz="2400" b="1" dirty="0">
                <a:latin typeface="Consolas" pitchFamily="49" charset="0"/>
                <a:cs typeface="Consolas" pitchFamily="49" charset="0"/>
              </a:rPr>
              <a:t>p = &amp;a[0];</a:t>
            </a:r>
          </a:p>
          <a:p>
            <a:pPr>
              <a:lnSpc>
                <a:spcPct val="125000"/>
              </a:lnSpc>
            </a:pPr>
            <a:r>
              <a:rPr lang="en-US" altLang="zh-CN" sz="2400" b="1" dirty="0">
                <a:latin typeface="Consolas" pitchFamily="49" charset="0"/>
                <a:cs typeface="Consolas" pitchFamily="49" charset="0"/>
              </a:rPr>
              <a:t>q = p+2;</a:t>
            </a:r>
          </a:p>
          <a:p>
            <a:pPr>
              <a:lnSpc>
                <a:spcPct val="125000"/>
              </a:lnSpc>
            </a:pPr>
            <a:r>
              <a:rPr lang="en-US" altLang="zh-CN" sz="2400" b="1" dirty="0">
                <a:latin typeface="Consolas" pitchFamily="49" charset="0"/>
                <a:cs typeface="Consolas" pitchFamily="49" charset="0"/>
              </a:rPr>
              <a:t>p += 3;</a:t>
            </a:r>
          </a:p>
          <a:p>
            <a:pPr>
              <a:lnSpc>
                <a:spcPct val="125000"/>
              </a:lnSpc>
            </a:pP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*p++);</a:t>
            </a:r>
          </a:p>
          <a:p>
            <a:pPr>
              <a:lnSpc>
                <a:spcPct val="125000"/>
              </a:lnSpc>
            </a:pPr>
            <a:r>
              <a:rPr lang="en-US" altLang="zh-CN" sz="2400" b="1" dirty="0" err="1">
                <a:latin typeface="Consolas" pitchFamily="49" charset="0"/>
                <a:cs typeface="Consolas" pitchFamily="49" charset="0"/>
              </a:rPr>
              <a:t>scanf</a:t>
            </a:r>
            <a:r>
              <a:rPr lang="en-US" altLang="zh-CN" sz="2400" b="1" dirty="0">
                <a:latin typeface="Consolas" pitchFamily="49" charset="0"/>
                <a:cs typeface="Consolas" pitchFamily="49" charset="0"/>
              </a:rPr>
              <a:t>("%d</a:t>
            </a: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--q);</a:t>
            </a:r>
            <a:endParaRPr lang="en-US" altLang="zh-CN" sz="2400" b="1" dirty="0">
              <a:latin typeface="Consolas" pitchFamily="49" charset="0"/>
              <a:cs typeface="Consolas" pitchFamily="49" charset="0"/>
            </a:endParaRPr>
          </a:p>
          <a:p>
            <a:pPr>
              <a:lnSpc>
                <a:spcPct val="125000"/>
              </a:lnSpc>
            </a:pPr>
            <a:r>
              <a:rPr lang="en-US" altLang="zh-CN" sz="2400" b="1" dirty="0">
                <a:latin typeface="Consolas" pitchFamily="49" charset="0"/>
                <a:cs typeface="Consolas" pitchFamily="49" charset="0"/>
              </a:rPr>
              <a:t>if (p&gt;q)</a:t>
            </a:r>
          </a:p>
          <a:p>
            <a:pPr>
              <a:lnSpc>
                <a:spcPct val="125000"/>
              </a:lnSpc>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p-q);</a:t>
            </a:r>
          </a:p>
          <a:p>
            <a:pPr>
              <a:lnSpc>
                <a:spcPct val="125000"/>
              </a:lnSpc>
            </a:pPr>
            <a:r>
              <a:rPr lang="en-US" altLang="zh-CN" sz="2400" b="1" dirty="0">
                <a:latin typeface="Consolas" pitchFamily="49" charset="0"/>
                <a:cs typeface="Consolas" pitchFamily="49" charset="0"/>
              </a:rPr>
              <a:t>else</a:t>
            </a:r>
          </a:p>
          <a:p>
            <a:pPr>
              <a:lnSpc>
                <a:spcPct val="125000"/>
              </a:lnSpc>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("%d", q-p);</a:t>
            </a:r>
          </a:p>
        </p:txBody>
      </p:sp>
      <p:sp>
        <p:nvSpPr>
          <p:cNvPr id="6" name="AutoShape 66"/>
          <p:cNvSpPr>
            <a:spLocks noChangeArrowheads="1"/>
          </p:cNvSpPr>
          <p:nvPr/>
        </p:nvSpPr>
        <p:spPr bwMode="auto">
          <a:xfrm>
            <a:off x="1125860" y="1898997"/>
            <a:ext cx="431800" cy="215900"/>
          </a:xfrm>
          <a:prstGeom prst="rightArrow">
            <a:avLst>
              <a:gd name="adj1" fmla="val 49454"/>
              <a:gd name="adj2" fmla="val 104972"/>
            </a:avLst>
          </a:prstGeom>
          <a:solidFill>
            <a:schemeClr val="bg2">
              <a:lumMod val="50000"/>
            </a:schemeClr>
          </a:solidFill>
          <a:ln w="9525">
            <a:solidFill>
              <a:schemeClr val="accent2">
                <a:lumMod val="50000"/>
              </a:schemeClr>
            </a:solidFill>
            <a:miter lim="800000"/>
            <a:headEnd/>
            <a:tailEnd/>
          </a:ln>
          <a:effectLst>
            <a:outerShdw dist="35921" dir="2700000" algn="ctr" rotWithShape="0">
              <a:schemeClr val="tx1"/>
            </a:outerShdw>
          </a:effectLst>
        </p:spPr>
        <p:txBody>
          <a:bodyPr wrap="none" anchor="ctr"/>
          <a:lstStyle/>
          <a:p>
            <a:endParaRPr lang="zh-CN" altLang="en-US"/>
          </a:p>
        </p:txBody>
      </p:sp>
      <p:pic>
        <p:nvPicPr>
          <p:cNvPr id="7" name="Picture 68" descr="绘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572" y="1222648"/>
            <a:ext cx="24574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1"/>
          <p:cNvGrpSpPr>
            <a:grpSpLocks/>
          </p:cNvGrpSpPr>
          <p:nvPr/>
        </p:nvGrpSpPr>
        <p:grpSpPr bwMode="auto">
          <a:xfrm>
            <a:off x="6492055" y="1783037"/>
            <a:ext cx="863600" cy="523876"/>
            <a:chOff x="3334" y="1071"/>
            <a:chExt cx="544" cy="330"/>
          </a:xfrm>
        </p:grpSpPr>
        <p:sp>
          <p:nvSpPr>
            <p:cNvPr id="9" name="Text Box 69"/>
            <p:cNvSpPr txBox="1">
              <a:spLocks noChangeArrowheads="1"/>
            </p:cNvSpPr>
            <p:nvPr/>
          </p:nvSpPr>
          <p:spPr bwMode="auto">
            <a:xfrm>
              <a:off x="3334" y="1071"/>
              <a:ext cx="267" cy="33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latin typeface="微软雅黑" pitchFamily="34" charset="-122"/>
                  <a:ea typeface="微软雅黑" pitchFamily="34" charset="-122"/>
                </a:rPr>
                <a:t>p</a:t>
              </a:r>
            </a:p>
          </p:txBody>
        </p:sp>
        <p:sp>
          <p:nvSpPr>
            <p:cNvPr id="10" name="Line 70"/>
            <p:cNvSpPr>
              <a:spLocks noChangeShapeType="1"/>
            </p:cNvSpPr>
            <p:nvPr/>
          </p:nvSpPr>
          <p:spPr bwMode="auto">
            <a:xfrm>
              <a:off x="3560" y="1253"/>
              <a:ext cx="318" cy="0"/>
            </a:xfrm>
            <a:prstGeom prst="line">
              <a:avLst/>
            </a:prstGeom>
            <a:noFill/>
            <a:ln w="38100">
              <a:solidFill>
                <a:schemeClr val="bg2">
                  <a:lumMod val="50000"/>
                </a:schemeClr>
              </a:solidFill>
              <a:round/>
              <a:headEnd/>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2"/>
          <p:cNvGrpSpPr>
            <a:grpSpLocks/>
          </p:cNvGrpSpPr>
          <p:nvPr/>
        </p:nvGrpSpPr>
        <p:grpSpPr bwMode="auto">
          <a:xfrm>
            <a:off x="6490468" y="3381646"/>
            <a:ext cx="863600" cy="523874"/>
            <a:chOff x="3334" y="1071"/>
            <a:chExt cx="544" cy="330"/>
          </a:xfrm>
        </p:grpSpPr>
        <p:sp>
          <p:nvSpPr>
            <p:cNvPr id="12" name="Text Box 73"/>
            <p:cNvSpPr txBox="1">
              <a:spLocks noChangeArrowheads="1"/>
            </p:cNvSpPr>
            <p:nvPr/>
          </p:nvSpPr>
          <p:spPr bwMode="auto">
            <a:xfrm>
              <a:off x="3334" y="1071"/>
              <a:ext cx="255" cy="33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rPr>
                <a:t>q</a:t>
              </a:r>
            </a:p>
          </p:txBody>
        </p:sp>
        <p:sp>
          <p:nvSpPr>
            <p:cNvPr id="13" name="Line 74"/>
            <p:cNvSpPr>
              <a:spLocks noChangeShapeType="1"/>
            </p:cNvSpPr>
            <p:nvPr/>
          </p:nvSpPr>
          <p:spPr bwMode="auto">
            <a:xfrm>
              <a:off x="3560" y="1253"/>
              <a:ext cx="318" cy="0"/>
            </a:xfrm>
            <a:prstGeom prst="line">
              <a:avLst/>
            </a:prstGeom>
            <a:noFill/>
            <a:ln w="38100">
              <a:solidFill>
                <a:schemeClr val="bg2">
                  <a:lumMod val="50000"/>
                </a:schemeClr>
              </a:solidFill>
              <a:round/>
              <a:headEnd/>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77"/>
          <p:cNvGrpSpPr>
            <a:grpSpLocks/>
          </p:cNvGrpSpPr>
          <p:nvPr/>
        </p:nvGrpSpPr>
        <p:grpSpPr bwMode="auto">
          <a:xfrm>
            <a:off x="6415134" y="2997472"/>
            <a:ext cx="687386" cy="2257425"/>
            <a:chOff x="3354" y="1827"/>
            <a:chExt cx="433" cy="1422"/>
          </a:xfrm>
        </p:grpSpPr>
        <p:sp>
          <p:nvSpPr>
            <p:cNvPr id="15" name="Line 75"/>
            <p:cNvSpPr>
              <a:spLocks noChangeShapeType="1"/>
            </p:cNvSpPr>
            <p:nvPr/>
          </p:nvSpPr>
          <p:spPr bwMode="auto">
            <a:xfrm>
              <a:off x="3786" y="1827"/>
              <a:ext cx="1" cy="1422"/>
            </a:xfrm>
            <a:prstGeom prst="line">
              <a:avLst/>
            </a:prstGeom>
            <a:noFill/>
            <a:ln w="38100">
              <a:solidFill>
                <a:schemeClr val="bg2">
                  <a:lumMod val="75000"/>
                </a:schemeClr>
              </a:solidFill>
              <a:round/>
              <a:headEnd type="stealth" w="lg" len="lg"/>
              <a:tailEnd type="stealth"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lstStyle/>
            <a:p>
              <a:endParaRPr lang="zh-CN" altLang="en-US"/>
            </a:p>
          </p:txBody>
        </p:sp>
        <p:sp>
          <p:nvSpPr>
            <p:cNvPr id="16" name="Text Box 76"/>
            <p:cNvSpPr txBox="1">
              <a:spLocks noChangeArrowheads="1"/>
            </p:cNvSpPr>
            <p:nvPr/>
          </p:nvSpPr>
          <p:spPr bwMode="auto">
            <a:xfrm>
              <a:off x="3354" y="1979"/>
              <a:ext cx="388" cy="102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en-US" altLang="zh-CN" sz="2800" b="1">
                  <a:solidFill>
                    <a:schemeClr val="bg2">
                      <a:lumMod val="75000"/>
                    </a:schemeClr>
                  </a:solidFill>
                  <a:latin typeface="微软雅黑" pitchFamily="34" charset="-122"/>
                  <a:ea typeface="微软雅黑" pitchFamily="34" charset="-122"/>
                  <a:cs typeface="Consolas" pitchFamily="49" charset="0"/>
                </a:rPr>
                <a:t>3</a:t>
              </a:r>
              <a:r>
                <a:rPr lang="zh-CN" altLang="en-US" sz="2800" b="1">
                  <a:solidFill>
                    <a:schemeClr val="bg2">
                      <a:lumMod val="75000"/>
                    </a:schemeClr>
                  </a:solidFill>
                  <a:latin typeface="微软雅黑" pitchFamily="34" charset="-122"/>
                  <a:ea typeface="微软雅黑" pitchFamily="34" charset="-122"/>
                  <a:cs typeface="Consolas" pitchFamily="49" charset="0"/>
                </a:rPr>
                <a:t>个</a:t>
              </a:r>
              <a:r>
                <a:rPr lang="en-US" altLang="zh-CN" sz="2800" b="1">
                  <a:solidFill>
                    <a:schemeClr val="bg2">
                      <a:lumMod val="75000"/>
                    </a:schemeClr>
                  </a:solidFill>
                  <a:latin typeface="微软雅黑" pitchFamily="34" charset="-122"/>
                  <a:ea typeface="微软雅黑" pitchFamily="34" charset="-122"/>
                  <a:cs typeface="Consolas" pitchFamily="49" charset="0"/>
                </a:rPr>
                <a:t>short</a:t>
              </a:r>
            </a:p>
          </p:txBody>
        </p:sp>
      </p:grpSp>
    </p:spTree>
    <p:extLst>
      <p:ext uri="{BB962C8B-B14F-4D97-AF65-F5344CB8AC3E}">
        <p14:creationId xmlns:p14="http://schemas.microsoft.com/office/powerpoint/2010/main" val="13349070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778E-17 -3.50601E-6 L 1.38778E-17 0.07887 " pathEditMode="relative" rAng="0" ptsTypes="AA">
                                      <p:cBhvr>
                                        <p:cTn id="6" dur="500" fill="hold"/>
                                        <p:tgtEl>
                                          <p:spTgt spid="6"/>
                                        </p:tgtEl>
                                        <p:attrNameLst>
                                          <p:attrName>ppt_x</p:attrName>
                                          <p:attrName>ppt_y</p:attrName>
                                        </p:attrNameLst>
                                      </p:cBhvr>
                                      <p:rCtr x="0" y="39"/>
                                    </p:animMotion>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778E-17 0.07887 L 1.38778E-17 0.14177 " pathEditMode="relative" rAng="0" ptsTypes="AA">
                                      <p:cBhvr>
                                        <p:cTn id="13" dur="500" fill="hold"/>
                                        <p:tgtEl>
                                          <p:spTgt spid="6"/>
                                        </p:tgtEl>
                                        <p:attrNameLst>
                                          <p:attrName>ppt_x</p:attrName>
                                          <p:attrName>ppt_y</p:attrName>
                                        </p:attrNameLst>
                                      </p:cBhvr>
                                      <p:rCtr x="0" y="31"/>
                                    </p:animMotion>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1.38778E-17 0.14177 L 1.38778E-17 0.21254 " pathEditMode="relative" rAng="0" ptsTypes="AA">
                                      <p:cBhvr>
                                        <p:cTn id="20" dur="500" fill="hold"/>
                                        <p:tgtEl>
                                          <p:spTgt spid="6"/>
                                        </p:tgtEl>
                                        <p:attrNameLst>
                                          <p:attrName>ppt_x</p:attrName>
                                          <p:attrName>ppt_y</p:attrName>
                                        </p:attrNameLst>
                                      </p:cBhvr>
                                      <p:rCtr x="0" y="35"/>
                                    </p:animMotion>
                                  </p:childTnLst>
                                </p:cTn>
                              </p:par>
                              <p:par>
                                <p:cTn id="21" presetID="42" presetClass="path" presetSubtype="0" accel="50000" decel="50000" fill="hold" nodeType="withEffect">
                                  <p:stCondLst>
                                    <p:cond delay="0"/>
                                  </p:stCondLst>
                                  <p:childTnLst>
                                    <p:animMotion origin="layout" path="M 3.33333E-6 2.01665E-6 L 3.33333E-6 0.35661 " pathEditMode="relative" rAng="0" ptsTypes="AA">
                                      <p:cBhvr>
                                        <p:cTn id="22" dur="500" fill="hold"/>
                                        <p:tgtEl>
                                          <p:spTgt spid="8"/>
                                        </p:tgtEl>
                                        <p:attrNameLst>
                                          <p:attrName>ppt_x</p:attrName>
                                          <p:attrName>ppt_y</p:attrName>
                                        </p:attrNameLst>
                                      </p:cBhvr>
                                      <p:rCtr x="0" y="17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3" nodeType="clickEffect">
                                  <p:stCondLst>
                                    <p:cond delay="0"/>
                                  </p:stCondLst>
                                  <p:childTnLst>
                                    <p:animMotion origin="layout" path="M 1.38778E-17 0.21254 L 1.38778E-17 0.27799 " pathEditMode="relative" rAng="0" ptsTypes="AA">
                                      <p:cBhvr>
                                        <p:cTn id="26" dur="500" fill="hold"/>
                                        <p:tgtEl>
                                          <p:spTgt spid="6"/>
                                        </p:tgtEl>
                                        <p:attrNameLst>
                                          <p:attrName>ppt_x</p:attrName>
                                          <p:attrName>ppt_y</p:attrName>
                                        </p:attrNameLst>
                                      </p:cBhvr>
                                      <p:rCtr x="0" y="33"/>
                                    </p:animMotion>
                                  </p:childTnLst>
                                </p:cTn>
                              </p:par>
                              <p:par>
                                <p:cTn id="27" presetID="42" presetClass="path" presetSubtype="0" accel="50000" decel="50000" fill="hold" nodeType="withEffect">
                                  <p:stCondLst>
                                    <p:cond delay="0"/>
                                  </p:stCondLst>
                                  <p:childTnLst>
                                    <p:animMotion origin="layout" path="M 3.33333E-6 0.35662 L 3.33333E-6 0.47202 " pathEditMode="relative" rAng="0" ptsTypes="AA">
                                      <p:cBhvr>
                                        <p:cTn id="28" dur="500" fill="hold"/>
                                        <p:tgtEl>
                                          <p:spTgt spid="8"/>
                                        </p:tgtEl>
                                        <p:attrNameLst>
                                          <p:attrName>ppt_x</p:attrName>
                                          <p:attrName>ppt_y</p:attrName>
                                        </p:attrNameLst>
                                      </p:cBhvr>
                                      <p:rCtr x="0" y="58"/>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4" nodeType="clickEffect">
                                  <p:stCondLst>
                                    <p:cond delay="0"/>
                                  </p:stCondLst>
                                  <p:childTnLst>
                                    <p:animMotion origin="layout" path="M 1.38778E-17 0.27799 L 1.38778E-17 0.34112 " pathEditMode="relative" rAng="0" ptsTypes="AA">
                                      <p:cBhvr>
                                        <p:cTn id="32" dur="500" fill="hold"/>
                                        <p:tgtEl>
                                          <p:spTgt spid="6"/>
                                        </p:tgtEl>
                                        <p:attrNameLst>
                                          <p:attrName>ppt_x</p:attrName>
                                          <p:attrName>ppt_y</p:attrName>
                                        </p:attrNameLst>
                                      </p:cBhvr>
                                      <p:rCtr x="0" y="31"/>
                                    </p:animMotion>
                                  </p:childTnLst>
                                </p:cTn>
                              </p:par>
                              <p:par>
                                <p:cTn id="33" presetID="64" presetClass="path" presetSubtype="0" accel="50000" decel="50000" fill="hold" nodeType="withEffect">
                                  <p:stCondLst>
                                    <p:cond delay="0"/>
                                  </p:stCondLst>
                                  <p:childTnLst>
                                    <p:animMotion origin="layout" path="M 3.33333E-6 1.28585E-6 L 3.33333E-6 -0.11101 " pathEditMode="relative" rAng="0" ptsTypes="AA">
                                      <p:cBhvr>
                                        <p:cTn id="34" dur="500" fill="hold"/>
                                        <p:tgtEl>
                                          <p:spTgt spid="11"/>
                                        </p:tgtEl>
                                        <p:attrNameLst>
                                          <p:attrName>ppt_x</p:attrName>
                                          <p:attrName>ppt_y</p:attrName>
                                        </p:attrNameLst>
                                      </p:cBhvr>
                                      <p:rCtr x="0" y="-56"/>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5" nodeType="clickEffect">
                                  <p:stCondLst>
                                    <p:cond delay="0"/>
                                  </p:stCondLst>
                                  <p:childTnLst>
                                    <p:animMotion origin="layout" path="M 1.38778E-17 0.34112 L 1.38778E-17 0.40403 " pathEditMode="relative" rAng="0" ptsTypes="AA">
                                      <p:cBhvr>
                                        <p:cTn id="38" dur="500" fill="hold"/>
                                        <p:tgtEl>
                                          <p:spTgt spid="6"/>
                                        </p:tgtEl>
                                        <p:attrNameLst>
                                          <p:attrName>ppt_x</p:attrName>
                                          <p:attrName>ppt_y</p:attrName>
                                        </p:attrNameLst>
                                      </p:cBhvr>
                                      <p:rCtr x="0" y="31"/>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6" nodeType="clickEffect">
                                  <p:stCondLst>
                                    <p:cond delay="0"/>
                                  </p:stCondLst>
                                  <p:childTnLst>
                                    <p:animMotion origin="layout" path="M 1.38778E-17 0.40403 L 1.38778E-17 0.47734 " pathEditMode="relative" rAng="0" ptsTypes="AA">
                                      <p:cBhvr>
                                        <p:cTn id="42" dur="500" fill="hold"/>
                                        <p:tgtEl>
                                          <p:spTgt spid="6"/>
                                        </p:tgtEl>
                                        <p:attrNameLst>
                                          <p:attrName>ppt_x</p:attrName>
                                          <p:attrName>ppt_y</p:attrName>
                                        </p:attrNameLst>
                                      </p:cBhvr>
                                      <p:rCtr x="0" y="37"/>
                                    </p:animMotion>
                                  </p:childTnLst>
                                </p:cTn>
                              </p:par>
                              <p:par>
                                <p:cTn id="43" presetID="22" presetClass="entr" presetSubtype="1"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7"/>
          <p:cNvSpPr>
            <a:spLocks noChangeArrowheads="1"/>
          </p:cNvSpPr>
          <p:nvPr/>
        </p:nvSpPr>
        <p:spPr bwMode="auto">
          <a:xfrm>
            <a:off x="9428484" y="2374107"/>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a[1]</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45" name="Rectangle 48"/>
          <p:cNvSpPr>
            <a:spLocks noChangeArrowheads="1"/>
          </p:cNvSpPr>
          <p:nvPr/>
        </p:nvSpPr>
        <p:spPr bwMode="auto">
          <a:xfrm>
            <a:off x="9428484" y="3166269"/>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a:effectLst>
                  <a:outerShdw blurRad="38100" dist="38100" dir="2700000" algn="tl">
                    <a:srgbClr val="C0C0C0"/>
                  </a:outerShdw>
                </a:effectLst>
                <a:latin typeface="Courier New" pitchFamily="49" charset="0"/>
                <a:ea typeface="宋体" pitchFamily="2" charset="-122"/>
              </a:rPr>
              <a:t>a[2]</a:t>
            </a:r>
            <a:endParaRPr lang="zh-CN" altLang="en-US" b="1">
              <a:effectLst>
                <a:outerShdw blurRad="38100" dist="38100" dir="2700000" algn="tl">
                  <a:srgbClr val="C0C0C0"/>
                </a:outerShdw>
              </a:effectLst>
              <a:latin typeface="Courier New" pitchFamily="49" charset="0"/>
              <a:ea typeface="宋体" pitchFamily="2" charset="-122"/>
            </a:endParaRPr>
          </a:p>
        </p:txBody>
      </p:sp>
      <p:sp>
        <p:nvSpPr>
          <p:cNvPr id="46" name="Rectangle 49"/>
          <p:cNvSpPr>
            <a:spLocks noChangeArrowheads="1"/>
          </p:cNvSpPr>
          <p:nvPr/>
        </p:nvSpPr>
        <p:spPr bwMode="auto">
          <a:xfrm>
            <a:off x="9428484" y="4010819"/>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a[3]</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2" name="标题 1"/>
          <p:cNvSpPr>
            <a:spLocks noGrp="1"/>
          </p:cNvSpPr>
          <p:nvPr>
            <p:ph type="title"/>
          </p:nvPr>
        </p:nvSpPr>
        <p:spPr/>
        <p:txBody>
          <a:bodyPr/>
          <a:lstStyle/>
          <a:p>
            <a:r>
              <a:rPr lang="zh-CN" altLang="en-US" b="1"/>
              <a:t>指针与数组</a:t>
            </a:r>
            <a:endParaRPr lang="zh-CN" altLang="en-US"/>
          </a:p>
        </p:txBody>
      </p:sp>
      <p:sp>
        <p:nvSpPr>
          <p:cNvPr id="4" name="内容占位符 2"/>
          <p:cNvSpPr txBox="1">
            <a:spLocks/>
          </p:cNvSpPr>
          <p:nvPr/>
        </p:nvSpPr>
        <p:spPr bwMode="auto">
          <a:xfrm>
            <a:off x="1485900" y="2145507"/>
            <a:ext cx="4883150" cy="4252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数组名就是一个常量指针</a:t>
            </a:r>
            <a:endParaRPr lang="en-US" altLang="zh-CN"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当一个指针</a:t>
            </a:r>
            <a:r>
              <a:rPr lang="en-US" altLang="zh-CN" smtClean="0">
                <a:latin typeface="微软雅黑" pitchFamily="34" charset="-122"/>
                <a:ea typeface="微软雅黑" pitchFamily="34" charset="-122"/>
              </a:rPr>
              <a:t>p</a:t>
            </a:r>
            <a:r>
              <a:rPr lang="zh-CN" altLang="en-US">
                <a:latin typeface="微软雅黑" pitchFamily="34" charset="-122"/>
                <a:ea typeface="微软雅黑" pitchFamily="34" charset="-122"/>
              </a:rPr>
              <a:t>指向</a:t>
            </a:r>
            <a:r>
              <a:rPr lang="zh-CN" altLang="en-US" smtClean="0">
                <a:latin typeface="微软雅黑" pitchFamily="34" charset="-122"/>
                <a:ea typeface="微软雅黑" pitchFamily="34" charset="-122"/>
              </a:rPr>
              <a:t>数组首元素，</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也可以做数组名用</a:t>
            </a:r>
            <a:endParaRPr lang="en-US" altLang="zh-CN"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数组元素的几种等价形式</a:t>
            </a:r>
            <a:endParaRPr lang="en-US" altLang="zh-CN" smtClean="0">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smtClean="0">
                <a:latin typeface="Consolas" pitchFamily="49" charset="0"/>
                <a:ea typeface="微软雅黑" pitchFamily="34" charset="-122"/>
                <a:cs typeface="Consolas" pitchFamily="49" charset="0"/>
              </a:rPr>
              <a:t>a[i]</a:t>
            </a:r>
          </a:p>
          <a:p>
            <a:pPr lvl="1">
              <a:buClr>
                <a:schemeClr val="bg2">
                  <a:lumMod val="50000"/>
                </a:schemeClr>
              </a:buClr>
              <a:buFont typeface="Wingdings" pitchFamily="2" charset="2"/>
              <a:buChar char="u"/>
            </a:pPr>
            <a:r>
              <a:rPr lang="en-US" altLang="zh-CN" b="1" smtClean="0">
                <a:latin typeface="Consolas" pitchFamily="49" charset="0"/>
                <a:ea typeface="微软雅黑" pitchFamily="34" charset="-122"/>
                <a:cs typeface="Consolas" pitchFamily="49" charset="0"/>
              </a:rPr>
              <a:t>*(a+i)</a:t>
            </a:r>
          </a:p>
          <a:p>
            <a:pPr lvl="1">
              <a:buClr>
                <a:schemeClr val="bg2">
                  <a:lumMod val="50000"/>
                </a:schemeClr>
              </a:buClr>
              <a:buFont typeface="Wingdings" pitchFamily="2" charset="2"/>
              <a:buChar char="u"/>
            </a:pPr>
            <a:r>
              <a:rPr lang="en-US" altLang="zh-CN" b="1" smtClean="0">
                <a:latin typeface="Consolas" pitchFamily="49" charset="0"/>
                <a:ea typeface="微软雅黑" pitchFamily="34" charset="-122"/>
                <a:cs typeface="Consolas" pitchFamily="49" charset="0"/>
              </a:rPr>
              <a:t>p[i]</a:t>
            </a:r>
          </a:p>
          <a:p>
            <a:pPr lvl="1">
              <a:buClr>
                <a:schemeClr val="bg2">
                  <a:lumMod val="50000"/>
                </a:schemeClr>
              </a:buClr>
              <a:buFont typeface="Wingdings" pitchFamily="2" charset="2"/>
              <a:buChar char="u"/>
            </a:pPr>
            <a:r>
              <a:rPr lang="en-US" altLang="zh-CN" b="1" smtClean="0">
                <a:latin typeface="Consolas" pitchFamily="49" charset="0"/>
                <a:ea typeface="微软雅黑" pitchFamily="34" charset="-122"/>
                <a:cs typeface="Consolas" pitchFamily="49" charset="0"/>
              </a:rPr>
              <a:t>*(p+i)</a:t>
            </a:r>
            <a:endParaRPr lang="zh-CN" altLang="en-US" b="1" smtClean="0">
              <a:latin typeface="Consolas" pitchFamily="49" charset="0"/>
              <a:ea typeface="微软雅黑" pitchFamily="34" charset="-122"/>
              <a:cs typeface="Consolas" pitchFamily="49" charset="0"/>
            </a:endParaRPr>
          </a:p>
          <a:p>
            <a:pPr lvl="1"/>
            <a:endParaRPr lang="zh-CN" altLang="en-US" smtClean="0">
              <a:latin typeface="微软雅黑" pitchFamily="34" charset="-122"/>
              <a:ea typeface="微软雅黑" pitchFamily="34" charset="-122"/>
            </a:endParaRPr>
          </a:p>
        </p:txBody>
      </p:sp>
      <p:sp>
        <p:nvSpPr>
          <p:cNvPr id="5" name="Rectangle 4"/>
          <p:cNvSpPr>
            <a:spLocks noChangeArrowheads="1"/>
          </p:cNvSpPr>
          <p:nvPr/>
        </p:nvSpPr>
        <p:spPr bwMode="auto">
          <a:xfrm>
            <a:off x="6557172" y="1588730"/>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rPr>
              <a:t>x0037b000</a:t>
            </a:r>
            <a:endParaRPr lang="zh-CN" altLang="en-US" sz="2000" b="1" dirty="0">
              <a:solidFill>
                <a:srgbClr val="880000"/>
              </a:solidFill>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6" name="Rectangle 5"/>
          <p:cNvSpPr>
            <a:spLocks noChangeArrowheads="1"/>
          </p:cNvSpPr>
          <p:nvPr/>
        </p:nvSpPr>
        <p:spPr bwMode="auto">
          <a:xfrm>
            <a:off x="9409434" y="1569244"/>
            <a:ext cx="914400" cy="457200"/>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Courier New" pitchFamily="49" charset="0"/>
                <a:ea typeface="宋体" pitchFamily="2" charset="-122"/>
              </a:rPr>
              <a:t>a[0]</a:t>
            </a:r>
            <a:endParaRPr lang="zh-CN" altLang="en-US" b="1" dirty="0">
              <a:effectLst>
                <a:outerShdw blurRad="38100" dist="38100" dir="2700000" algn="tl">
                  <a:srgbClr val="C0C0C0"/>
                </a:outerShdw>
              </a:effectLst>
              <a:latin typeface="Courier New" pitchFamily="49" charset="0"/>
              <a:ea typeface="宋体" pitchFamily="2" charset="-122"/>
            </a:endParaRPr>
          </a:p>
        </p:txBody>
      </p:sp>
      <p:sp>
        <p:nvSpPr>
          <p:cNvPr id="7" name="Rectangle 6"/>
          <p:cNvSpPr>
            <a:spLocks noChangeArrowheads="1"/>
          </p:cNvSpPr>
          <p:nvPr/>
        </p:nvSpPr>
        <p:spPr bwMode="auto">
          <a:xfrm>
            <a:off x="6571460" y="2420392"/>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x0037b004</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8" name="Rectangle 7"/>
          <p:cNvSpPr>
            <a:spLocks noChangeArrowheads="1"/>
          </p:cNvSpPr>
          <p:nvPr/>
        </p:nvSpPr>
        <p:spPr bwMode="auto">
          <a:xfrm>
            <a:off x="6587335" y="3258592"/>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x0037b008</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9" name="Rectangle 8"/>
          <p:cNvSpPr>
            <a:spLocks noChangeArrowheads="1"/>
          </p:cNvSpPr>
          <p:nvPr/>
        </p:nvSpPr>
        <p:spPr bwMode="auto">
          <a:xfrm>
            <a:off x="6571460" y="4057104"/>
            <a:ext cx="1595309" cy="400110"/>
          </a:xfrm>
          <a:prstGeom prst="rect">
            <a:avLst/>
          </a:prstGeom>
          <a:noFill/>
          <a:ln w="12700">
            <a:noFill/>
            <a:miter lim="800000"/>
            <a:headEnd type="none" w="sm" len="sm"/>
            <a:tailEnd type="none" w="sm" len="sm"/>
          </a:ln>
          <a:effectLst/>
        </p:spPr>
        <p:txBody>
          <a:bodyPr wrap="none">
            <a:spAutoFit/>
          </a:bodyPr>
          <a:lstStyle/>
          <a:p>
            <a:pPr>
              <a:defRPr/>
            </a:pPr>
            <a:r>
              <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rPr>
              <a:t>0</a:t>
            </a:r>
            <a:r>
              <a:rPr lang="en-US" altLang="zh-CN" sz="2000" b="1" dirty="0">
                <a:effectLst>
                  <a:outerShdw blurRad="38100" dist="38100" dir="2700000" algn="tl">
                    <a:srgbClr val="C0C0C0"/>
                  </a:outerShdw>
                </a:effectLst>
                <a:latin typeface="Consolas" pitchFamily="49" charset="0"/>
                <a:ea typeface="宋体" pitchFamily="2" charset="-122"/>
                <a:cs typeface="Consolas" pitchFamily="49" charset="0"/>
              </a:rPr>
              <a:t>x0037b00B</a:t>
            </a:r>
            <a:endParaRPr lang="zh-CN" altLang="en-US" sz="2000" b="1" dirty="0">
              <a:effectLst>
                <a:outerShdw blurRad="38100" dist="38100" dir="2700000" algn="tl">
                  <a:srgbClr val="C0C0C0"/>
                </a:outerShdw>
              </a:effectLst>
              <a:latin typeface="Consolas" pitchFamily="49" charset="0"/>
              <a:ea typeface="宋体" pitchFamily="2" charset="-122"/>
              <a:cs typeface="Consolas" pitchFamily="49" charset="0"/>
            </a:endParaRPr>
          </a:p>
        </p:txBody>
      </p:sp>
      <p:sp>
        <p:nvSpPr>
          <p:cNvPr id="10" name="Freeform 10"/>
          <p:cNvSpPr>
            <a:spLocks/>
          </p:cNvSpPr>
          <p:nvPr/>
        </p:nvSpPr>
        <p:spPr bwMode="auto">
          <a:xfrm>
            <a:off x="8197850" y="5033169"/>
            <a:ext cx="1185863" cy="565150"/>
          </a:xfrm>
          <a:custGeom>
            <a:avLst/>
            <a:gdLst>
              <a:gd name="T0" fmla="*/ 0 w 1211"/>
              <a:gd name="T1" fmla="*/ 2147483647 h 456"/>
              <a:gd name="T2" fmla="*/ 2147483647 w 1211"/>
              <a:gd name="T3" fmla="*/ 2147483647 h 456"/>
              <a:gd name="T4" fmla="*/ 2147483647 w 1211"/>
              <a:gd name="T5" fmla="*/ 2147483647 h 456"/>
              <a:gd name="T6" fmla="*/ 2147483647 w 1211"/>
              <a:gd name="T7" fmla="*/ 2147483647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11"/>
          <p:cNvGrpSpPr>
            <a:grpSpLocks/>
          </p:cNvGrpSpPr>
          <p:nvPr/>
        </p:nvGrpSpPr>
        <p:grpSpPr bwMode="auto">
          <a:xfrm>
            <a:off x="8185150" y="1302544"/>
            <a:ext cx="1193800" cy="4578350"/>
            <a:chOff x="1944" y="1218"/>
            <a:chExt cx="1219" cy="2884"/>
          </a:xfrm>
          <a:solidFill>
            <a:schemeClr val="bg2">
              <a:lumMod val="75000"/>
            </a:schemeClr>
          </a:solidFill>
        </p:grpSpPr>
        <p:sp>
          <p:nvSpPr>
            <p:cNvPr id="12" name="Freeform 12"/>
            <p:cNvSpPr>
              <a:spLocks/>
            </p:cNvSpPr>
            <p:nvPr/>
          </p:nvSpPr>
          <p:spPr bwMode="auto">
            <a:xfrm>
              <a:off x="1944" y="3430"/>
              <a:ext cx="1215" cy="672"/>
            </a:xfrm>
            <a:custGeom>
              <a:avLst/>
              <a:gdLst>
                <a:gd name="T0" fmla="*/ 12 w 1212"/>
                <a:gd name="T1" fmla="*/ 0 h 672"/>
                <a:gd name="T2" fmla="*/ 1233 w 1212"/>
                <a:gd name="T3" fmla="*/ 0 h 672"/>
                <a:gd name="T4" fmla="*/ 1233 w 1212"/>
                <a:gd name="T5" fmla="*/ 624 h 672"/>
                <a:gd name="T6" fmla="*/ 1161 w 1212"/>
                <a:gd name="T7" fmla="*/ 672 h 672"/>
                <a:gd name="T8" fmla="*/ 734 w 1212"/>
                <a:gd name="T9" fmla="*/ 468 h 672"/>
                <a:gd name="T10" fmla="*/ 547 w 1212"/>
                <a:gd name="T11" fmla="*/ 384 h 672"/>
                <a:gd name="T12" fmla="*/ 367 w 1212"/>
                <a:gd name="T13" fmla="*/ 372 h 672"/>
                <a:gd name="T14" fmla="*/ 223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grpFill/>
            <a:ln w="38100" cmpd="sng">
              <a:solidFill>
                <a:schemeClr val="tx1"/>
              </a:solidFill>
              <a:round/>
              <a:headEnd/>
              <a:tailEnd/>
            </a:ln>
          </p:spPr>
          <p:txBody>
            <a:bodyPr wrap="none" anchor="ctr"/>
            <a:lstStyle/>
            <a:p>
              <a:endParaRPr lang="zh-CN" altLang="en-US"/>
            </a:p>
          </p:txBody>
        </p:sp>
        <p:sp>
          <p:nvSpPr>
            <p:cNvPr id="13" name="Rectangle 13"/>
            <p:cNvSpPr>
              <a:spLocks noChangeArrowheads="1"/>
            </p:cNvSpPr>
            <p:nvPr/>
          </p:nvSpPr>
          <p:spPr bwMode="auto">
            <a:xfrm>
              <a:off x="1952" y="1218"/>
              <a:ext cx="1211" cy="2212"/>
            </a:xfrm>
            <a:prstGeom prst="rect">
              <a:avLst/>
            </a:prstGeom>
            <a:grpFill/>
            <a:ln w="38100">
              <a:solidFill>
                <a:schemeClr val="tx1"/>
              </a:solidFill>
              <a:miter lim="800000"/>
              <a:headEnd/>
              <a:tailEnd/>
            </a:ln>
          </p:spPr>
          <p:txBody>
            <a:bodyPr wrap="none" anchor="ctr"/>
            <a:lstStyle/>
            <a:p>
              <a:pPr algn="ctr"/>
              <a:endParaRPr kumimoji="1" lang="zh-CN" altLang="en-US" sz="2000">
                <a:ea typeface="宋体" pitchFamily="2" charset="-122"/>
              </a:endParaRPr>
            </a:p>
          </p:txBody>
        </p:sp>
      </p:grpSp>
      <p:sp>
        <p:nvSpPr>
          <p:cNvPr id="14" name="Line 14"/>
          <p:cNvSpPr>
            <a:spLocks noChangeShapeType="1"/>
          </p:cNvSpPr>
          <p:nvPr/>
        </p:nvSpPr>
        <p:spPr bwMode="auto">
          <a:xfrm>
            <a:off x="8216900" y="1667669"/>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8216900" y="2443957"/>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8197850" y="3258344"/>
            <a:ext cx="1185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8216900" y="4118769"/>
            <a:ext cx="115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9"/>
          <p:cNvSpPr txBox="1">
            <a:spLocks noChangeArrowheads="1"/>
          </p:cNvSpPr>
          <p:nvPr/>
        </p:nvSpPr>
        <p:spPr bwMode="auto">
          <a:xfrm>
            <a:off x="8551704" y="1300865"/>
            <a:ext cx="492443"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sz="2000" b="1">
                <a:latin typeface="微软雅黑" pitchFamily="34" charset="-122"/>
                <a:ea typeface="微软雅黑" pitchFamily="34" charset="-122"/>
              </a:rPr>
              <a:t>….</a:t>
            </a:r>
          </a:p>
        </p:txBody>
      </p:sp>
      <p:sp>
        <p:nvSpPr>
          <p:cNvPr id="20" name="Text Box 20"/>
          <p:cNvSpPr txBox="1">
            <a:spLocks noChangeArrowheads="1"/>
          </p:cNvSpPr>
          <p:nvPr/>
        </p:nvSpPr>
        <p:spPr bwMode="auto">
          <a:xfrm>
            <a:off x="8614692" y="4835514"/>
            <a:ext cx="492443" cy="56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sz="2000" b="1">
                <a:latin typeface="微软雅黑" pitchFamily="34" charset="-122"/>
                <a:ea typeface="微软雅黑" pitchFamily="34" charset="-122"/>
              </a:rPr>
              <a:t>…...</a:t>
            </a:r>
          </a:p>
        </p:txBody>
      </p:sp>
      <p:sp>
        <p:nvSpPr>
          <p:cNvPr id="21" name="Text Box 21"/>
          <p:cNvSpPr txBox="1">
            <a:spLocks noChangeArrowheads="1"/>
          </p:cNvSpPr>
          <p:nvPr/>
        </p:nvSpPr>
        <p:spPr bwMode="auto">
          <a:xfrm>
            <a:off x="8624888" y="1837532"/>
            <a:ext cx="207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1</a:t>
            </a:r>
          </a:p>
        </p:txBody>
      </p:sp>
      <p:grpSp>
        <p:nvGrpSpPr>
          <p:cNvPr id="22" name="Group 22"/>
          <p:cNvGrpSpPr>
            <a:grpSpLocks/>
          </p:cNvGrpSpPr>
          <p:nvPr/>
        </p:nvGrpSpPr>
        <p:grpSpPr bwMode="auto">
          <a:xfrm>
            <a:off x="8182644" y="1891507"/>
            <a:ext cx="1195388" cy="373062"/>
            <a:chOff x="1945" y="1589"/>
            <a:chExt cx="1221" cy="235"/>
          </a:xfrm>
        </p:grpSpPr>
        <p:sp>
          <p:nvSpPr>
            <p:cNvPr id="23" name="Line 23"/>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26"/>
          <p:cNvGrpSpPr>
            <a:grpSpLocks/>
          </p:cNvGrpSpPr>
          <p:nvPr/>
        </p:nvGrpSpPr>
        <p:grpSpPr bwMode="auto">
          <a:xfrm>
            <a:off x="8182644" y="2682082"/>
            <a:ext cx="1195388" cy="373062"/>
            <a:chOff x="1945" y="1589"/>
            <a:chExt cx="1221" cy="235"/>
          </a:xfrm>
        </p:grpSpPr>
        <p:sp>
          <p:nvSpPr>
            <p:cNvPr id="27" name="Line 27"/>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30"/>
          <p:cNvGrpSpPr>
            <a:grpSpLocks/>
          </p:cNvGrpSpPr>
          <p:nvPr/>
        </p:nvGrpSpPr>
        <p:grpSpPr bwMode="auto">
          <a:xfrm>
            <a:off x="8182644" y="3518694"/>
            <a:ext cx="1195387" cy="373063"/>
            <a:chOff x="1945" y="1589"/>
            <a:chExt cx="1221" cy="235"/>
          </a:xfrm>
        </p:grpSpPr>
        <p:sp>
          <p:nvSpPr>
            <p:cNvPr id="31" name="Line 31"/>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34"/>
          <p:cNvGrpSpPr>
            <a:grpSpLocks/>
          </p:cNvGrpSpPr>
          <p:nvPr/>
        </p:nvGrpSpPr>
        <p:grpSpPr bwMode="auto">
          <a:xfrm>
            <a:off x="8182644" y="4282282"/>
            <a:ext cx="1195388" cy="373062"/>
            <a:chOff x="1945" y="1589"/>
            <a:chExt cx="1221" cy="235"/>
          </a:xfrm>
        </p:grpSpPr>
        <p:sp>
          <p:nvSpPr>
            <p:cNvPr id="35" name="Line 35"/>
            <p:cNvSpPr>
              <a:spLocks noChangeShapeType="1"/>
            </p:cNvSpPr>
            <p:nvPr/>
          </p:nvSpPr>
          <p:spPr bwMode="auto">
            <a:xfrm>
              <a:off x="1955" y="1589"/>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6"/>
            <p:cNvSpPr>
              <a:spLocks noChangeShapeType="1"/>
            </p:cNvSpPr>
            <p:nvPr/>
          </p:nvSpPr>
          <p:spPr bwMode="auto">
            <a:xfrm>
              <a:off x="1955" y="1707"/>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7"/>
            <p:cNvSpPr>
              <a:spLocks noChangeShapeType="1"/>
            </p:cNvSpPr>
            <p:nvPr/>
          </p:nvSpPr>
          <p:spPr bwMode="auto">
            <a:xfrm>
              <a:off x="1945" y="1824"/>
              <a:ext cx="1211" cy="0"/>
            </a:xfrm>
            <a:prstGeom prst="line">
              <a:avLst/>
            </a:prstGeom>
            <a:noFill/>
            <a:ln w="9525">
              <a:solidFill>
                <a:schemeClr val="tx2">
                  <a:lumMod val="75000"/>
                  <a:lumOff val="25000"/>
                </a:schemeClr>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 name="组合 37"/>
          <p:cNvGrpSpPr>
            <a:grpSpLocks/>
          </p:cNvGrpSpPr>
          <p:nvPr/>
        </p:nvGrpSpPr>
        <p:grpSpPr bwMode="auto">
          <a:xfrm>
            <a:off x="9402754" y="1484784"/>
            <a:ext cx="918641" cy="369332"/>
            <a:chOff x="8374446" y="1411323"/>
            <a:chExt cx="918114" cy="368817"/>
          </a:xfrm>
        </p:grpSpPr>
        <p:sp>
          <p:nvSpPr>
            <p:cNvPr id="39" name="Rectangle 40"/>
            <p:cNvSpPr>
              <a:spLocks noChangeArrowheads="1"/>
            </p:cNvSpPr>
            <p:nvPr/>
          </p:nvSpPr>
          <p:spPr bwMode="auto">
            <a:xfrm>
              <a:off x="8954201" y="1411323"/>
              <a:ext cx="338359" cy="368817"/>
            </a:xfrm>
            <a:prstGeom prst="rect">
              <a:avLst/>
            </a:prstGeom>
            <a:noFill/>
            <a:ln w="381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FFFFFF"/>
                    </a:outerShdw>
                  </a:effectLst>
                  <a:latin typeface="微软雅黑" pitchFamily="34" charset="-122"/>
                  <a:ea typeface="微软雅黑" pitchFamily="34" charset="-122"/>
                </a:rPr>
                <a:t>p</a:t>
              </a:r>
              <a:endParaRPr lang="zh-CN" altLang="en-US" b="1" dirty="0">
                <a:effectLst>
                  <a:outerShdw blurRad="38100" dist="38100" dir="2700000" algn="tl">
                    <a:srgbClr val="FFFFFF"/>
                  </a:outerShdw>
                </a:effectLst>
                <a:latin typeface="微软雅黑" pitchFamily="34" charset="-122"/>
                <a:ea typeface="微软雅黑" pitchFamily="34" charset="-122"/>
              </a:endParaRPr>
            </a:p>
          </p:txBody>
        </p:sp>
        <p:sp>
          <p:nvSpPr>
            <p:cNvPr id="40" name="Line 43"/>
            <p:cNvSpPr>
              <a:spLocks noChangeShapeType="1"/>
            </p:cNvSpPr>
            <p:nvPr/>
          </p:nvSpPr>
          <p:spPr bwMode="auto">
            <a:xfrm flipH="1">
              <a:off x="8374446" y="1664185"/>
              <a:ext cx="561652" cy="24884"/>
            </a:xfrm>
            <a:prstGeom prst="line">
              <a:avLst/>
            </a:prstGeom>
            <a:noFill/>
            <a:ln w="571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41" name="Text Box 44"/>
          <p:cNvSpPr txBox="1">
            <a:spLocks noChangeArrowheads="1"/>
          </p:cNvSpPr>
          <p:nvPr/>
        </p:nvSpPr>
        <p:spPr bwMode="auto">
          <a:xfrm>
            <a:off x="8634413" y="2583657"/>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2</a:t>
            </a:r>
          </a:p>
        </p:txBody>
      </p:sp>
      <p:sp>
        <p:nvSpPr>
          <p:cNvPr id="42" name="Text Box 45"/>
          <p:cNvSpPr txBox="1">
            <a:spLocks noChangeArrowheads="1"/>
          </p:cNvSpPr>
          <p:nvPr/>
        </p:nvSpPr>
        <p:spPr bwMode="auto">
          <a:xfrm>
            <a:off x="8650288" y="3420269"/>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3</a:t>
            </a:r>
          </a:p>
        </p:txBody>
      </p:sp>
      <p:sp>
        <p:nvSpPr>
          <p:cNvPr id="43" name="Text Box 46"/>
          <p:cNvSpPr txBox="1">
            <a:spLocks noChangeArrowheads="1"/>
          </p:cNvSpPr>
          <p:nvPr/>
        </p:nvSpPr>
        <p:spPr bwMode="auto">
          <a:xfrm>
            <a:off x="8650288" y="4182269"/>
            <a:ext cx="20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kumimoji="1" lang="en-US" altLang="zh-CN" b="1">
                <a:solidFill>
                  <a:srgbClr val="000066"/>
                </a:solidFill>
                <a:latin typeface="微软雅黑" pitchFamily="34" charset="-122"/>
                <a:ea typeface="微软雅黑" pitchFamily="34" charset="-122"/>
              </a:rPr>
              <a:t>4</a:t>
            </a:r>
          </a:p>
        </p:txBody>
      </p:sp>
      <p:sp>
        <p:nvSpPr>
          <p:cNvPr id="47" name="矩形​​ 46"/>
          <p:cNvSpPr>
            <a:spLocks noChangeArrowheads="1"/>
          </p:cNvSpPr>
          <p:nvPr/>
        </p:nvSpPr>
        <p:spPr bwMode="auto">
          <a:xfrm>
            <a:off x="1197868" y="1106741"/>
            <a:ext cx="5734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latin typeface="Consolas" pitchFamily="49" charset="0"/>
                <a:cs typeface="Consolas" pitchFamily="49" charset="0"/>
              </a:rPr>
              <a:t>int *p, a[4] = {1,2,3,4};</a:t>
            </a:r>
            <a:br>
              <a:rPr lang="en-US" altLang="zh-CN" sz="2800" b="1">
                <a:latin typeface="Consolas" pitchFamily="49" charset="0"/>
                <a:cs typeface="Consolas" pitchFamily="49" charset="0"/>
              </a:rPr>
            </a:br>
            <a:r>
              <a:rPr lang="en-US" altLang="zh-CN" sz="2800" b="1">
                <a:latin typeface="Consolas" pitchFamily="49" charset="0"/>
                <a:cs typeface="Consolas" pitchFamily="49" charset="0"/>
              </a:rPr>
              <a:t>p = a;</a:t>
            </a:r>
            <a:endParaRPr lang="zh-CN" altLang="en-US" sz="2800" b="1">
              <a:latin typeface="Consolas" pitchFamily="49" charset="0"/>
              <a:cs typeface="Consolas" pitchFamily="49" charset="0"/>
            </a:endParaRPr>
          </a:p>
        </p:txBody>
      </p:sp>
      <p:grpSp>
        <p:nvGrpSpPr>
          <p:cNvPr id="48" name="组合 47"/>
          <p:cNvGrpSpPr>
            <a:grpSpLocks/>
          </p:cNvGrpSpPr>
          <p:nvPr/>
        </p:nvGrpSpPr>
        <p:grpSpPr bwMode="auto">
          <a:xfrm>
            <a:off x="6429375" y="1556792"/>
            <a:ext cx="1741488" cy="369332"/>
            <a:chOff x="5399953" y="1560060"/>
            <a:chExt cx="1741893" cy="369332"/>
          </a:xfrm>
        </p:grpSpPr>
        <p:sp>
          <p:nvSpPr>
            <p:cNvPr id="49" name="Rectangle 9"/>
            <p:cNvSpPr>
              <a:spLocks noChangeArrowheads="1"/>
            </p:cNvSpPr>
            <p:nvPr/>
          </p:nvSpPr>
          <p:spPr bwMode="auto">
            <a:xfrm>
              <a:off x="5399953" y="1560060"/>
              <a:ext cx="317790" cy="369332"/>
            </a:xfrm>
            <a:prstGeom prst="rect">
              <a:avLst/>
            </a:prstGeom>
            <a:noFill/>
            <a:ln w="12700">
              <a:noFill/>
              <a:miter lim="800000"/>
              <a:headEnd type="none" w="sm" len="sm"/>
              <a:tailEnd type="none" w="sm" len="sm"/>
            </a:ln>
            <a:effectLst/>
          </p:spPr>
          <p:txBody>
            <a:bodyPr wrap="none">
              <a:spAutoFit/>
            </a:bodyPr>
            <a:lstStyle/>
            <a:p>
              <a:pPr>
                <a:defRPr/>
              </a:pPr>
              <a:r>
                <a:rPr lang="en-US" altLang="zh-CN" b="1" dirty="0">
                  <a:effectLst>
                    <a:outerShdw blurRad="38100" dist="38100" dir="2700000" algn="tl">
                      <a:srgbClr val="C0C0C0"/>
                    </a:outerShdw>
                  </a:effectLst>
                  <a:latin typeface="微软雅黑" pitchFamily="34" charset="-122"/>
                  <a:ea typeface="微软雅黑" pitchFamily="34" charset="-122"/>
                </a:rPr>
                <a:t>a</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sp>
          <p:nvSpPr>
            <p:cNvPr id="50" name="Line 43"/>
            <p:cNvSpPr>
              <a:spLocks noChangeShapeType="1"/>
            </p:cNvSpPr>
            <p:nvPr/>
          </p:nvSpPr>
          <p:spPr bwMode="auto">
            <a:xfrm flipV="1">
              <a:off x="5815981" y="1772816"/>
              <a:ext cx="1325865" cy="0"/>
            </a:xfrm>
            <a:prstGeom prst="line">
              <a:avLst/>
            </a:prstGeom>
            <a:noFill/>
            <a:ln w="57150">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334096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96532E-6 L -3.88889E-6 0.11306 " pathEditMode="relative" rAng="0" ptsTypes="AA">
                                      <p:cBhvr>
                                        <p:cTn id="6" dur="2000" fill="hold"/>
                                        <p:tgtEl>
                                          <p:spTgt spid="48"/>
                                        </p:tgtEl>
                                        <p:attrNameLst>
                                          <p:attrName>ppt_x</p:attrName>
                                          <p:attrName>ppt_y</p:attrName>
                                        </p:attrNameLst>
                                      </p:cBhvr>
                                      <p:rCtr x="0" y="5642"/>
                                    </p:animMotion>
                                  </p:childTnLst>
                                </p:cTn>
                              </p:par>
                              <p:par>
                                <p:cTn id="7" presetID="42" presetClass="path" presetSubtype="0" accel="50000" decel="50000" fill="hold" nodeType="withEffect">
                                  <p:stCondLst>
                                    <p:cond delay="0"/>
                                  </p:stCondLst>
                                  <p:childTnLst>
                                    <p:animMotion origin="layout" path="M 2.22222E-6 -1.15607E-7 L 0.00225 0.1163 " pathEditMode="relative" rAng="0" ptsTypes="AA">
                                      <p:cBhvr>
                                        <p:cTn id="8" dur="2000" fill="hold"/>
                                        <p:tgtEl>
                                          <p:spTgt spid="38"/>
                                        </p:tgtEl>
                                        <p:attrNameLst>
                                          <p:attrName>ppt_x</p:attrName>
                                          <p:attrName>ppt_y</p:attrName>
                                        </p:attrNameLst>
                                      </p:cBhvr>
                                      <p:rCtr x="104" y="580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88889E-6 0.11306 L 0.0033 0.23884 " pathEditMode="relative" rAng="0" ptsTypes="AA">
                                      <p:cBhvr>
                                        <p:cTn id="12" dur="2000" fill="hold"/>
                                        <p:tgtEl>
                                          <p:spTgt spid="48"/>
                                        </p:tgtEl>
                                        <p:attrNameLst>
                                          <p:attrName>ppt_x</p:attrName>
                                          <p:attrName>ppt_y</p:attrName>
                                        </p:attrNameLst>
                                      </p:cBhvr>
                                      <p:rCtr x="156" y="6289"/>
                                    </p:animMotion>
                                  </p:childTnLst>
                                </p:cTn>
                              </p:par>
                              <p:par>
                                <p:cTn id="13" presetID="42" presetClass="path" presetSubtype="0" accel="50000" decel="50000" fill="hold" nodeType="withEffect">
                                  <p:stCondLst>
                                    <p:cond delay="0"/>
                                  </p:stCondLst>
                                  <p:childTnLst>
                                    <p:animMotion origin="layout" path="M 0.00225 0.1163 L 0.00225 0.24231 " pathEditMode="relative" rAng="0" ptsTypes="AA">
                                      <p:cBhvr>
                                        <p:cTn id="14" dur="2000" fill="hold"/>
                                        <p:tgtEl>
                                          <p:spTgt spid="38"/>
                                        </p:tgtEl>
                                        <p:attrNameLst>
                                          <p:attrName>ppt_x</p:attrName>
                                          <p:attrName>ppt_y</p:attrName>
                                        </p:attrNameLst>
                                      </p:cBhvr>
                                      <p:rCtr x="0" y="628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0033 0.23884 L 0.0033 0.34381 " pathEditMode="relative" rAng="0" ptsTypes="AA">
                                      <p:cBhvr>
                                        <p:cTn id="18" dur="2000" fill="hold"/>
                                        <p:tgtEl>
                                          <p:spTgt spid="48"/>
                                        </p:tgtEl>
                                        <p:attrNameLst>
                                          <p:attrName>ppt_x</p:attrName>
                                          <p:attrName>ppt_y</p:attrName>
                                        </p:attrNameLst>
                                      </p:cBhvr>
                                      <p:rCtr x="0" y="5249"/>
                                    </p:animMotion>
                                  </p:childTnLst>
                                </p:cTn>
                              </p:par>
                              <p:par>
                                <p:cTn id="19" presetID="42" presetClass="path" presetSubtype="0" accel="50000" decel="50000" fill="hold" nodeType="withEffect">
                                  <p:stCondLst>
                                    <p:cond delay="0"/>
                                  </p:stCondLst>
                                  <p:childTnLst>
                                    <p:animMotion origin="layout" path="M 0.00226 0.24231 L 0.00451 0.35006 " pathEditMode="relative" rAng="0" ptsTypes="AA">
                                      <p:cBhvr>
                                        <p:cTn id="20" dur="2000" fill="hold"/>
                                        <p:tgtEl>
                                          <p:spTgt spid="38"/>
                                        </p:tgtEl>
                                        <p:attrNameLst>
                                          <p:attrName>ppt_x</p:attrName>
                                          <p:attrName>ppt_y</p:attrName>
                                        </p:attrNameLst>
                                      </p:cBhvr>
                                      <p:rCtr x="104" y="5387"/>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fade">
                                      <p:cBhvr>
                                        <p:cTn id="44" dur="500"/>
                                        <p:tgtEl>
                                          <p:spTgt spid="4">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指针与数组</a:t>
            </a:r>
            <a:endParaRPr lang="zh-CN" altLang="en-US"/>
          </a:p>
        </p:txBody>
      </p:sp>
      <p:sp>
        <p:nvSpPr>
          <p:cNvPr id="4" name="文本占位符 4"/>
          <p:cNvSpPr txBox="1">
            <a:spLocks/>
          </p:cNvSpPr>
          <p:nvPr/>
        </p:nvSpPr>
        <p:spPr bwMode="auto">
          <a:xfrm>
            <a:off x="693812" y="1133053"/>
            <a:ext cx="4040188"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r>
              <a:rPr lang="zh-CN" altLang="en-US" b="1" smtClean="0">
                <a:latin typeface="微软雅黑" pitchFamily="34" charset="-122"/>
                <a:ea typeface="微软雅黑" pitchFamily="34" charset="-122"/>
              </a:rPr>
              <a:t>方法</a:t>
            </a:r>
            <a:r>
              <a:rPr lang="en-US" altLang="zh-CN" b="1" smtClean="0">
                <a:latin typeface="微软雅黑" pitchFamily="34" charset="-122"/>
                <a:ea typeface="微软雅黑" pitchFamily="34" charset="-122"/>
              </a:rPr>
              <a:t>1:</a:t>
            </a:r>
            <a:r>
              <a:rPr lang="zh-CN" altLang="en-US" b="1" smtClean="0">
                <a:latin typeface="微软雅黑" pitchFamily="34" charset="-122"/>
                <a:ea typeface="微软雅黑" pitchFamily="34" charset="-122"/>
              </a:rPr>
              <a:t>下标法</a:t>
            </a:r>
          </a:p>
        </p:txBody>
      </p:sp>
      <p:sp>
        <p:nvSpPr>
          <p:cNvPr id="5" name="文本占位符 6"/>
          <p:cNvSpPr txBox="1">
            <a:spLocks/>
          </p:cNvSpPr>
          <p:nvPr/>
        </p:nvSpPr>
        <p:spPr bwMode="auto">
          <a:xfrm>
            <a:off x="6238428" y="1133053"/>
            <a:ext cx="4041775" cy="63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r>
              <a:rPr lang="zh-CN" altLang="en-US" b="1" smtClean="0">
                <a:latin typeface="微软雅黑" pitchFamily="34" charset="-122"/>
                <a:ea typeface="微软雅黑" pitchFamily="34" charset="-122"/>
              </a:rPr>
              <a:t>方法</a:t>
            </a:r>
            <a:r>
              <a:rPr lang="en-US" altLang="zh-CN" b="1" smtClean="0">
                <a:latin typeface="微软雅黑" pitchFamily="34" charset="-122"/>
                <a:ea typeface="微软雅黑" pitchFamily="34" charset="-122"/>
              </a:rPr>
              <a:t>2:</a:t>
            </a:r>
            <a:r>
              <a:rPr lang="zh-CN" altLang="en-US" b="1" smtClean="0">
                <a:latin typeface="微软雅黑" pitchFamily="34" charset="-122"/>
                <a:ea typeface="微软雅黑" pitchFamily="34" charset="-122"/>
              </a:rPr>
              <a:t>指针法</a:t>
            </a:r>
          </a:p>
        </p:txBody>
      </p:sp>
      <p:sp>
        <p:nvSpPr>
          <p:cNvPr id="6" name="Rectangle 4"/>
          <p:cNvSpPr>
            <a:spLocks noChangeArrowheads="1"/>
          </p:cNvSpPr>
          <p:nvPr/>
        </p:nvSpPr>
        <p:spPr bwMode="auto">
          <a:xfrm>
            <a:off x="693812" y="1700807"/>
            <a:ext cx="5292000" cy="47160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000" b="1" smtClean="0">
                <a:latin typeface="Consolas" pitchFamily="49" charset="0"/>
                <a:cs typeface="Consolas" pitchFamily="49" charset="0"/>
              </a:rPr>
              <a:t>#include </a:t>
            </a:r>
            <a:r>
              <a:rPr lang="en-US" altLang="zh-CN" sz="2000" b="1" dirty="0">
                <a:latin typeface="Consolas" pitchFamily="49" charset="0"/>
                <a:cs typeface="Consolas" pitchFamily="49" charset="0"/>
              </a:rPr>
              <a:t>&lt;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r>
              <a:rPr lang="en-US" altLang="zh-CN" sz="2000" b="1" smtClean="0">
                <a:latin typeface="Consolas" pitchFamily="49" charset="0"/>
                <a:cs typeface="Consolas" pitchFamily="49" charset="0"/>
              </a:rPr>
              <a:t>int main(void)</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r>
              <a:rPr lang="en-US" altLang="zh-CN" sz="2000" b="1" smtClean="0">
                <a:latin typeface="Consolas" pitchFamily="49" charset="0"/>
                <a:cs typeface="Consolas" pitchFamily="49" charset="0"/>
              </a:rPr>
              <a:t>  int </a:t>
            </a:r>
            <a:r>
              <a:rPr lang="en-US" altLang="zh-CN" sz="2000" b="1" dirty="0">
                <a:latin typeface="Consolas" pitchFamily="49" charset="0"/>
                <a:cs typeface="Consolas" pitchFamily="49" charset="0"/>
              </a:rPr>
              <a:t>a[4] = {1,2,3,4};</a:t>
            </a:r>
          </a:p>
          <a:p>
            <a:r>
              <a:rPr lang="en-US" altLang="zh-CN" sz="2000" b="1" smtClean="0">
                <a:latin typeface="Consolas" pitchFamily="49" charset="0"/>
                <a:cs typeface="Consolas" pitchFamily="49" charset="0"/>
              </a:rPr>
              <a:t>  int * pa </a:t>
            </a:r>
            <a:r>
              <a:rPr lang="en-US" altLang="zh-CN" sz="2000" b="1" dirty="0" smtClean="0">
                <a:latin typeface="Consolas" pitchFamily="49" charset="0"/>
                <a:cs typeface="Consolas" pitchFamily="49" charset="0"/>
              </a:rPr>
              <a:t>= a, </a:t>
            </a:r>
            <a:r>
              <a:rPr lang="en-US" altLang="zh-CN" sz="2000" b="1" dirty="0">
                <a:latin typeface="Consolas" pitchFamily="49" charset="0"/>
                <a:cs typeface="Consolas" pitchFamily="49" charset="0"/>
              </a:rPr>
              <a:t>i;</a:t>
            </a:r>
          </a:p>
          <a:p>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 for(i=0;i&lt;4;i++)</a:t>
            </a:r>
          </a:p>
          <a:p>
            <a:r>
              <a:rPr lang="en-US" altLang="zh-CN" sz="2000" b="1" smtClean="0">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smtClean="0">
                <a:latin typeface="Consolas" pitchFamily="49" charset="0"/>
                <a:cs typeface="Consolas" pitchFamily="49" charset="0"/>
              </a:rPr>
              <a:t>    printf</a:t>
            </a:r>
            <a:r>
              <a:rPr lang="en-US" altLang="zh-CN" sz="2000" b="1" dirty="0">
                <a:latin typeface="Consolas" pitchFamily="49" charset="0"/>
                <a:cs typeface="Consolas" pitchFamily="49" charset="0"/>
              </a:rPr>
              <a:t>("a[%d]:%d\n",</a:t>
            </a:r>
            <a:r>
              <a:rPr lang="en-US" altLang="zh-CN" sz="2000" b="1" dirty="0" err="1">
                <a:latin typeface="Consolas" pitchFamily="49" charset="0"/>
                <a:cs typeface="Consolas" pitchFamily="49" charset="0"/>
              </a:rPr>
              <a:t>i,</a:t>
            </a:r>
            <a:r>
              <a:rPr lang="en-US" altLang="zh-CN" sz="2000" b="1" dirty="0" err="1">
                <a:solidFill>
                  <a:srgbClr val="002060"/>
                </a:solidFill>
                <a:latin typeface="Consolas" pitchFamily="49" charset="0"/>
                <a:cs typeface="Consolas" pitchFamily="49" charset="0"/>
              </a:rPr>
              <a:t>a</a:t>
            </a:r>
            <a:r>
              <a:rPr lang="en-US" altLang="zh-CN" sz="2000" b="1" dirty="0">
                <a:solidFill>
                  <a:srgbClr val="002060"/>
                </a:solidFill>
                <a:latin typeface="Consolas" pitchFamily="49" charset="0"/>
                <a:cs typeface="Consolas" pitchFamily="49" charset="0"/>
              </a:rPr>
              <a:t>[i</a:t>
            </a:r>
            <a:r>
              <a:rPr lang="en-US" altLang="zh-CN" sz="2000" b="1">
                <a:solidFill>
                  <a:srgbClr val="002060"/>
                </a:solidFill>
                <a:latin typeface="Consolas" pitchFamily="49" charset="0"/>
                <a:cs typeface="Consolas" pitchFamily="49" charset="0"/>
              </a:rPr>
              <a:t>]</a:t>
            </a:r>
            <a:r>
              <a:rPr lang="en-US" altLang="zh-CN" sz="2000" b="1">
                <a:latin typeface="Consolas" pitchFamily="49" charset="0"/>
                <a:cs typeface="Consolas" pitchFamily="49" charset="0"/>
              </a:rPr>
              <a:t>);    </a:t>
            </a:r>
            <a:endParaRPr lang="en-US" altLang="zh-CN" sz="2000" b="1" smtClean="0">
              <a:latin typeface="Consolas" pitchFamily="49" charset="0"/>
              <a:cs typeface="Consolas" pitchFamily="49" charset="0"/>
            </a:endParaRPr>
          </a:p>
          <a:p>
            <a:r>
              <a:rPr lang="en-US" altLang="zh-CN" sz="2000" b="1" smtClean="0">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for(pa </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a,i</a:t>
            </a:r>
            <a:r>
              <a:rPr lang="en-US" altLang="zh-CN" sz="2000" b="1" dirty="0">
                <a:latin typeface="Consolas" pitchFamily="49" charset="0"/>
                <a:cs typeface="Consolas" pitchFamily="49" charset="0"/>
              </a:rPr>
              <a:t> = 0; i &lt; </a:t>
            </a:r>
            <a:r>
              <a:rPr lang="en-US" altLang="zh-CN" sz="2000" b="1">
                <a:latin typeface="Consolas" pitchFamily="49" charset="0"/>
                <a:cs typeface="Consolas" pitchFamily="49" charset="0"/>
              </a:rPr>
              <a:t>4;i</a:t>
            </a:r>
            <a:r>
              <a:rPr lang="en-US" altLang="zh-CN" sz="2000" b="1" smtClean="0">
                <a:latin typeface="Consolas" pitchFamily="49" charset="0"/>
                <a:cs typeface="Consolas" pitchFamily="49" charset="0"/>
              </a:rPr>
              <a:t>++)</a:t>
            </a:r>
          </a:p>
          <a:p>
            <a:r>
              <a:rPr lang="en-US" altLang="zh-CN" sz="2000" b="1" smtClean="0">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smtClean="0">
                <a:latin typeface="Consolas" pitchFamily="49" charset="0"/>
                <a:cs typeface="Consolas" pitchFamily="49" charset="0"/>
              </a:rPr>
              <a:t>    printf</a:t>
            </a:r>
            <a:r>
              <a:rPr lang="en-US" altLang="zh-CN" sz="2000" b="1" dirty="0">
                <a:latin typeface="Consolas" pitchFamily="49" charset="0"/>
                <a:cs typeface="Consolas" pitchFamily="49" charset="0"/>
              </a:rPr>
              <a:t>("pa[%d]:%d\n",</a:t>
            </a:r>
            <a:r>
              <a:rPr lang="en-US" altLang="zh-CN" sz="2000" b="1" err="1">
                <a:latin typeface="Consolas" pitchFamily="49" charset="0"/>
                <a:cs typeface="Consolas" pitchFamily="49" charset="0"/>
              </a:rPr>
              <a:t>i,</a:t>
            </a:r>
            <a:r>
              <a:rPr lang="en-US" altLang="zh-CN" sz="2000" b="1" err="1">
                <a:solidFill>
                  <a:srgbClr val="002060"/>
                </a:solidFill>
                <a:latin typeface="Consolas" pitchFamily="49" charset="0"/>
                <a:cs typeface="Consolas" pitchFamily="49" charset="0"/>
              </a:rPr>
              <a:t>pa</a:t>
            </a:r>
            <a:r>
              <a:rPr lang="en-US" altLang="zh-CN" sz="2000" b="1">
                <a:solidFill>
                  <a:srgbClr val="002060"/>
                </a:solidFill>
                <a:latin typeface="Consolas" pitchFamily="49" charset="0"/>
                <a:cs typeface="Consolas" pitchFamily="49" charset="0"/>
              </a:rPr>
              <a:t>[i</a:t>
            </a:r>
            <a:r>
              <a:rPr lang="en-US" altLang="zh-CN" sz="2000" b="1" smtClean="0">
                <a:solidFill>
                  <a:srgbClr val="002060"/>
                </a:solidFill>
                <a:latin typeface="Consolas" pitchFamily="49" charset="0"/>
                <a:cs typeface="Consolas" pitchFamily="49" charset="0"/>
              </a:rPr>
              <a:t>]</a:t>
            </a:r>
            <a:r>
              <a:rPr lang="en-US" altLang="zh-CN" sz="2000" b="1" smtClean="0">
                <a:latin typeface="Consolas" pitchFamily="49" charset="0"/>
                <a:cs typeface="Consolas" pitchFamily="49" charset="0"/>
              </a:rPr>
              <a:t>);</a:t>
            </a:r>
          </a:p>
          <a:p>
            <a:r>
              <a:rPr lang="en-US" altLang="zh-CN" sz="2000" b="1" smtClean="0">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smtClean="0">
                <a:latin typeface="Consolas" pitchFamily="49" charset="0"/>
                <a:cs typeface="Consolas" pitchFamily="49" charset="0"/>
              </a:rPr>
              <a:t>  return </a:t>
            </a:r>
            <a:r>
              <a:rPr lang="en-US" altLang="zh-CN" sz="2000" b="1" dirty="0">
                <a:latin typeface="Consolas" pitchFamily="49" charset="0"/>
                <a:cs typeface="Consolas" pitchFamily="49" charset="0"/>
              </a:rPr>
              <a:t>0;</a:t>
            </a:r>
          </a:p>
          <a:p>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sp>
        <p:nvSpPr>
          <p:cNvPr id="7" name="Rectangle 4"/>
          <p:cNvSpPr>
            <a:spLocks noChangeArrowheads="1"/>
          </p:cNvSpPr>
          <p:nvPr/>
        </p:nvSpPr>
        <p:spPr bwMode="auto">
          <a:xfrm>
            <a:off x="6269214" y="1700807"/>
            <a:ext cx="5292000" cy="47160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defRPr/>
            </a:pPr>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pPr>
              <a:defRPr/>
            </a:pPr>
            <a:r>
              <a:rPr lang="en-US" altLang="zh-CN" sz="2000" b="1">
                <a:latin typeface="Consolas" pitchFamily="49" charset="0"/>
                <a:cs typeface="Consolas" pitchFamily="49" charset="0"/>
              </a:rPr>
              <a:t>int </a:t>
            </a:r>
            <a:r>
              <a:rPr lang="en-US" altLang="zh-CN" sz="2000" b="1" smtClean="0">
                <a:latin typeface="Consolas" pitchFamily="49" charset="0"/>
                <a:cs typeface="Consolas" pitchFamily="49" charset="0"/>
              </a:rPr>
              <a:t>main(void)</a:t>
            </a:r>
            <a:endParaRPr lang="en-US" altLang="zh-CN" sz="2000" b="1" dirty="0">
              <a:latin typeface="Consolas" pitchFamily="49" charset="0"/>
              <a:cs typeface="Consolas" pitchFamily="49" charset="0"/>
            </a:endParaRPr>
          </a:p>
          <a:p>
            <a:pPr>
              <a:defRPr/>
            </a:pPr>
            <a:r>
              <a:rPr lang="en-US" altLang="zh-CN" sz="2000" b="1" dirty="0">
                <a:latin typeface="Consolas" pitchFamily="49" charset="0"/>
                <a:cs typeface="Consolas" pitchFamily="49" charset="0"/>
              </a:rPr>
              <a:t>{</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int </a:t>
            </a:r>
            <a:r>
              <a:rPr lang="en-US" altLang="zh-CN" sz="2000" b="1" dirty="0">
                <a:latin typeface="Consolas" pitchFamily="49" charset="0"/>
                <a:cs typeface="Consolas" pitchFamily="49" charset="0"/>
              </a:rPr>
              <a:t>a[4] = {1,2,3,4};</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int </a:t>
            </a:r>
            <a:r>
              <a:rPr lang="en-US" altLang="zh-CN" sz="2000" b="1" dirty="0">
                <a:latin typeface="Consolas" pitchFamily="49" charset="0"/>
                <a:cs typeface="Consolas" pitchFamily="49" charset="0"/>
              </a:rPr>
              <a:t>*pa, </a:t>
            </a:r>
            <a:r>
              <a:rPr lang="en-US" altLang="zh-CN" sz="2000" b="1">
                <a:latin typeface="Consolas" pitchFamily="49" charset="0"/>
                <a:cs typeface="Consolas" pitchFamily="49" charset="0"/>
              </a:rPr>
              <a:t>i</a:t>
            </a:r>
            <a:r>
              <a:rPr lang="en-US" altLang="zh-CN" sz="2000" b="1" smtClean="0">
                <a:latin typeface="Consolas" pitchFamily="49" charset="0"/>
                <a:cs typeface="Consolas" pitchFamily="49" charset="0"/>
              </a:rPr>
              <a:t>;</a:t>
            </a:r>
            <a:endParaRPr lang="en-US" altLang="zh-CN" sz="2000" b="1" dirty="0">
              <a:latin typeface="Consolas" pitchFamily="49" charset="0"/>
              <a:cs typeface="Consolas" pitchFamily="49" charset="0"/>
            </a:endParaRP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for(i=0;i&lt;4;i++)</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 {</a:t>
            </a:r>
            <a:endParaRPr lang="en-US" altLang="zh-CN" sz="2000" b="1" dirty="0">
              <a:latin typeface="Consolas" pitchFamily="49" charset="0"/>
              <a:cs typeface="Consolas" pitchFamily="49" charset="0"/>
            </a:endParaRP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  printf</a:t>
            </a:r>
            <a:r>
              <a:rPr lang="en-US" altLang="zh-CN" sz="2000" b="1" dirty="0">
                <a:latin typeface="Consolas" pitchFamily="49" charset="0"/>
                <a:cs typeface="Consolas" pitchFamily="49" charset="0"/>
              </a:rPr>
              <a:t>("*(a+%d):%d\</a:t>
            </a:r>
            <a:r>
              <a:rPr lang="en-US" altLang="zh-CN" sz="2000" b="1" dirty="0" err="1">
                <a:latin typeface="Consolas" pitchFamily="49" charset="0"/>
                <a:cs typeface="Consolas" pitchFamily="49" charset="0"/>
              </a:rPr>
              <a:t>n",i</a:t>
            </a:r>
            <a:r>
              <a:rPr lang="en-US" altLang="zh-CN" sz="2000" b="1" dirty="0">
                <a:latin typeface="Consolas" pitchFamily="49" charset="0"/>
                <a:cs typeface="Consolas" pitchFamily="49" charset="0"/>
              </a:rPr>
              <a:t>,*(</a:t>
            </a:r>
            <a:r>
              <a:rPr lang="en-US" altLang="zh-CN" sz="2000" b="1" dirty="0" err="1">
                <a:latin typeface="Consolas" pitchFamily="49" charset="0"/>
                <a:cs typeface="Consolas" pitchFamily="49" charset="0"/>
              </a:rPr>
              <a:t>a+i</a:t>
            </a:r>
            <a:r>
              <a:rPr lang="en-US" altLang="zh-CN" sz="2000" b="1" dirty="0">
                <a:latin typeface="Consolas" pitchFamily="49" charset="0"/>
                <a:cs typeface="Consolas" pitchFamily="49" charset="0"/>
              </a:rPr>
              <a:t>));</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a:t>
            </a:r>
          </a:p>
          <a:p>
            <a:pPr>
              <a:defRPr/>
            </a:pPr>
            <a:r>
              <a:rPr lang="en-US" altLang="zh-CN" sz="2000" b="1" smtClean="0">
                <a:latin typeface="Consolas" pitchFamily="49" charset="0"/>
                <a:cs typeface="Consolas" pitchFamily="49" charset="0"/>
              </a:rPr>
              <a:t>  for(pa </a:t>
            </a:r>
            <a:r>
              <a:rPr lang="en-US" altLang="zh-CN" sz="2000" b="1" dirty="0">
                <a:latin typeface="Consolas" pitchFamily="49" charset="0"/>
                <a:cs typeface="Consolas" pitchFamily="49" charset="0"/>
              </a:rPr>
              <a:t>= </a:t>
            </a:r>
            <a:r>
              <a:rPr lang="en-US" altLang="zh-CN" sz="2000" b="1" dirty="0" err="1">
                <a:latin typeface="Consolas" pitchFamily="49" charset="0"/>
                <a:cs typeface="Consolas" pitchFamily="49" charset="0"/>
              </a:rPr>
              <a:t>a;pa</a:t>
            </a:r>
            <a:r>
              <a:rPr lang="en-US" altLang="zh-CN" sz="2000" b="1" dirty="0">
                <a:latin typeface="Consolas" pitchFamily="49" charset="0"/>
                <a:cs typeface="Consolas" pitchFamily="49" charset="0"/>
              </a:rPr>
              <a:t> &lt; a + 4;pa++)</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a:t>
            </a:r>
          </a:p>
          <a:p>
            <a:pPr>
              <a:defRPr/>
            </a:pPr>
            <a:r>
              <a:rPr lang="en-US" altLang="zh-CN" sz="2000" b="1" smtClean="0">
                <a:latin typeface="Consolas" pitchFamily="49" charset="0"/>
                <a:cs typeface="Consolas" pitchFamily="49" charset="0"/>
              </a:rPr>
              <a:t>    </a:t>
            </a:r>
            <a:r>
              <a:rPr lang="en-US" altLang="zh-CN" sz="2000" b="1" dirty="0" err="1">
                <a:latin typeface="Consolas" pitchFamily="49" charset="0"/>
                <a:cs typeface="Consolas" pitchFamily="49" charset="0"/>
              </a:rPr>
              <a:t>printf</a:t>
            </a:r>
            <a:r>
              <a:rPr lang="en-US" altLang="zh-CN" sz="2000" b="1" dirty="0">
                <a:latin typeface="Consolas" pitchFamily="49" charset="0"/>
                <a:cs typeface="Consolas" pitchFamily="49" charset="0"/>
              </a:rPr>
              <a:t>("*pa:%d\n",*pa);  </a:t>
            </a:r>
          </a:p>
          <a:p>
            <a:pPr>
              <a:defRPr/>
            </a:pPr>
            <a:r>
              <a:rPr lang="en-US" altLang="zh-CN" sz="2000" b="1">
                <a:latin typeface="Consolas" pitchFamily="49" charset="0"/>
                <a:cs typeface="Consolas" pitchFamily="49" charset="0"/>
              </a:rPr>
              <a:t>  </a:t>
            </a:r>
            <a:r>
              <a:rPr lang="en-US" altLang="zh-CN" sz="2000" b="1" smtClean="0">
                <a:latin typeface="Consolas" pitchFamily="49" charset="0"/>
                <a:cs typeface="Consolas" pitchFamily="49" charset="0"/>
              </a:rPr>
              <a:t>}</a:t>
            </a:r>
          </a:p>
          <a:p>
            <a:pPr>
              <a:defRPr/>
            </a:pPr>
            <a:r>
              <a:rPr lang="en-US" altLang="zh-CN" sz="2000" b="1" smtClean="0">
                <a:latin typeface="Consolas" pitchFamily="49" charset="0"/>
                <a:cs typeface="Consolas" pitchFamily="49" charset="0"/>
              </a:rPr>
              <a:t>  return </a:t>
            </a:r>
            <a:r>
              <a:rPr lang="en-US" altLang="zh-CN" sz="2000" b="1" dirty="0">
                <a:latin typeface="Consolas" pitchFamily="49" charset="0"/>
                <a:cs typeface="Consolas" pitchFamily="49" charset="0"/>
              </a:rPr>
              <a:t>0;</a:t>
            </a:r>
          </a:p>
          <a:p>
            <a:pPr>
              <a:defRPr/>
            </a:pPr>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spTree>
    <p:extLst>
      <p:ext uri="{BB962C8B-B14F-4D97-AF65-F5344CB8AC3E}">
        <p14:creationId xmlns:p14="http://schemas.microsoft.com/office/powerpoint/2010/main" val="385263187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130625" y="478894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a:t>
            </a:r>
            <a:r>
              <a:rPr lang="zh-CN" altLang="en-US" b="1" smtClean="0"/>
              <a:t>字符串</a:t>
            </a:r>
            <a:endParaRPr lang="zh-CN" altLang="en-US" b="1"/>
          </a:p>
        </p:txBody>
      </p:sp>
      <p:sp>
        <p:nvSpPr>
          <p:cNvPr id="4" name="矩形 3"/>
          <p:cNvSpPr/>
          <p:nvPr/>
        </p:nvSpPr>
        <p:spPr>
          <a:xfrm>
            <a:off x="1125860" y="1268760"/>
            <a:ext cx="9001000" cy="1769715"/>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在</a:t>
            </a:r>
            <a:r>
              <a:rPr lang="en-US" altLang="zh-CN" sz="2800">
                <a:latin typeface="微软雅黑" pitchFamily="34" charset="-122"/>
                <a:ea typeface="微软雅黑" pitchFamily="34" charset="-122"/>
              </a:rPr>
              <a:t>C</a:t>
            </a:r>
            <a:r>
              <a:rPr lang="zh-CN" altLang="en-US" sz="2800">
                <a:latin typeface="微软雅黑" pitchFamily="34" charset="-122"/>
                <a:ea typeface="微软雅黑" pitchFamily="34" charset="-122"/>
              </a:rPr>
              <a:t>语言中，可以将字符指针指向字符串</a:t>
            </a:r>
          </a:p>
          <a:p>
            <a:pPr marL="342900" indent="-342900">
              <a:spcBef>
                <a:spcPts val="1800"/>
              </a:spcBef>
              <a:spcAft>
                <a:spcPts val="120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被指向的字符串可以是一个</a:t>
            </a:r>
            <a:r>
              <a:rPr lang="zh-CN" altLang="en-US" sz="2800" b="1">
                <a:solidFill>
                  <a:srgbClr val="FF0000"/>
                </a:solidFill>
                <a:latin typeface="微软雅黑" pitchFamily="34" charset="-122"/>
                <a:ea typeface="微软雅黑" pitchFamily="34" charset="-122"/>
              </a:rPr>
              <a:t>常量字符串</a:t>
            </a:r>
            <a:r>
              <a:rPr lang="zh-CN" altLang="en-US" sz="2800">
                <a:latin typeface="微软雅黑" pitchFamily="34" charset="-122"/>
                <a:ea typeface="微软雅黑" pitchFamily="34" charset="-122"/>
              </a:rPr>
              <a:t>，也可以是一个存储着字符串的</a:t>
            </a:r>
            <a:r>
              <a:rPr lang="zh-CN" altLang="en-US" sz="2800" b="1">
                <a:solidFill>
                  <a:srgbClr val="FF0000"/>
                </a:solidFill>
                <a:latin typeface="微软雅黑" pitchFamily="34" charset="-122"/>
                <a:ea typeface="微软雅黑" pitchFamily="34" charset="-122"/>
              </a:rPr>
              <a:t>字符数组</a:t>
            </a:r>
          </a:p>
        </p:txBody>
      </p:sp>
    </p:spTree>
    <p:extLst>
      <p:ext uri="{BB962C8B-B14F-4D97-AF65-F5344CB8AC3E}">
        <p14:creationId xmlns:p14="http://schemas.microsoft.com/office/powerpoint/2010/main" val="358945601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470676" y="1700808"/>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67011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4"/>
          <p:cNvSpPr>
            <a:spLocks noChangeArrowheads="1"/>
          </p:cNvSpPr>
          <p:nvPr/>
        </p:nvSpPr>
        <p:spPr bwMode="auto">
          <a:xfrm>
            <a:off x="2247900" y="1052736"/>
            <a:ext cx="5508000" cy="674031"/>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35000"/>
              </a:lnSpc>
            </a:pPr>
            <a:r>
              <a:rPr lang="en-US" altLang="zh-CN" sz="2800" b="1">
                <a:latin typeface="Consolas" pitchFamily="49" charset="0"/>
                <a:cs typeface="Consolas" pitchFamily="49" charset="0"/>
              </a:rPr>
              <a:t>char </a:t>
            </a:r>
            <a:r>
              <a:rPr lang="en-US" altLang="zh-CN" sz="2800" b="1" smtClean="0">
                <a:latin typeface="Consolas" pitchFamily="49" charset="0"/>
                <a:cs typeface="Consolas" pitchFamily="49" charset="0"/>
              </a:rPr>
              <a:t>* ptr </a:t>
            </a:r>
            <a:r>
              <a:rPr lang="en-US" altLang="zh-CN" sz="2800" b="1">
                <a:latin typeface="Consolas" pitchFamily="49" charset="0"/>
                <a:cs typeface="Consolas" pitchFamily="49" charset="0"/>
              </a:rPr>
              <a:t>= "C Language"; </a:t>
            </a:r>
          </a:p>
        </p:txBody>
      </p:sp>
      <p:graphicFrame>
        <p:nvGraphicFramePr>
          <p:cNvPr id="5" name="组合 5"/>
          <p:cNvGraphicFramePr>
            <a:graphicFrameLocks/>
          </p:cNvGraphicFramePr>
          <p:nvPr>
            <p:extLst>
              <p:ext uri="{D42A27DB-BD31-4B8C-83A1-F6EECF244321}">
                <p14:modId xmlns:p14="http://schemas.microsoft.com/office/powerpoint/2010/main" val="4125635949"/>
              </p:ext>
            </p:extLst>
          </p:nvPr>
        </p:nvGraphicFramePr>
        <p:xfrm>
          <a:off x="3687763" y="2204864"/>
          <a:ext cx="5783263" cy="460375"/>
        </p:xfrm>
        <a:graphic>
          <a:graphicData uri="http://schemas.openxmlformats.org/drawingml/2006/table">
            <a:tbl>
              <a:tblPr>
                <a:effectLst>
                  <a:outerShdw blurRad="50800" dist="38100" dir="2700000" algn="tl" rotWithShape="0">
                    <a:prstClr val="black">
                      <a:alpha val="40000"/>
                    </a:prstClr>
                  </a:outerShdw>
                </a:effectLst>
              </a:tblPr>
              <a:tblGrid>
                <a:gridCol w="525463">
                  <a:extLst>
                    <a:ext uri="{9D8B030D-6E8A-4147-A177-3AD203B41FA5}">
                      <a16:colId xmlns:a16="http://schemas.microsoft.com/office/drawing/2014/main" val="20000"/>
                    </a:ext>
                  </a:extLst>
                </a:gridCol>
                <a:gridCol w="525462">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487363">
                  <a:extLst>
                    <a:ext uri="{9D8B030D-6E8A-4147-A177-3AD203B41FA5}">
                      <a16:colId xmlns:a16="http://schemas.microsoft.com/office/drawing/2014/main" val="20005"/>
                    </a:ext>
                  </a:extLst>
                </a:gridCol>
                <a:gridCol w="566737">
                  <a:extLst>
                    <a:ext uri="{9D8B030D-6E8A-4147-A177-3AD203B41FA5}">
                      <a16:colId xmlns:a16="http://schemas.microsoft.com/office/drawing/2014/main" val="20006"/>
                    </a:ext>
                  </a:extLst>
                </a:gridCol>
                <a:gridCol w="525463">
                  <a:extLst>
                    <a:ext uri="{9D8B030D-6E8A-4147-A177-3AD203B41FA5}">
                      <a16:colId xmlns:a16="http://schemas.microsoft.com/office/drawing/2014/main" val="20007"/>
                    </a:ext>
                  </a:extLst>
                </a:gridCol>
                <a:gridCol w="52387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pitchFamily="34" charset="0"/>
                          <a:ea typeface="黑体" pitchFamily="49" charset="-122"/>
                        </a:rPr>
                        <a:t>C</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L</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n</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u</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Arial" pitchFamily="34" charset="0"/>
                          <a:ea typeface="黑体" pitchFamily="49" charset="-122"/>
                        </a:rPr>
                        <a:t>\0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bl>
          </a:graphicData>
        </a:graphic>
      </p:graphicFrame>
      <p:sp>
        <p:nvSpPr>
          <p:cNvPr id="8" name="矩形 33"/>
          <p:cNvSpPr>
            <a:spLocks noChangeArrowheads="1"/>
          </p:cNvSpPr>
          <p:nvPr/>
        </p:nvSpPr>
        <p:spPr bwMode="auto">
          <a:xfrm>
            <a:off x="2422524" y="2204614"/>
            <a:ext cx="727075" cy="431800"/>
          </a:xfrm>
          <a:prstGeom prst="rect">
            <a:avLst/>
          </a:prstGeom>
          <a:solidFill>
            <a:schemeClr val="tx1">
              <a:lumMod val="20000"/>
              <a:lumOff val="80000"/>
            </a:schemeClr>
          </a:solidFill>
          <a:ln w="38100">
            <a:solidFill>
              <a:schemeClr val="bg2">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34"/>
          <p:cNvSpPr txBox="1">
            <a:spLocks noChangeArrowheads="1"/>
          </p:cNvSpPr>
          <p:nvPr/>
        </p:nvSpPr>
        <p:spPr bwMode="auto">
          <a:xfrm>
            <a:off x="2390774" y="1804814"/>
            <a:ext cx="758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000" b="1">
                <a:latin typeface="Consolas" pitchFamily="49" charset="0"/>
                <a:cs typeface="Consolas" pitchFamily="49" charset="0"/>
              </a:rPr>
              <a:t>ptr</a:t>
            </a:r>
          </a:p>
        </p:txBody>
      </p:sp>
      <p:sp>
        <p:nvSpPr>
          <p:cNvPr id="6" name="直线 31"/>
          <p:cNvSpPr>
            <a:spLocks noChangeShapeType="1"/>
          </p:cNvSpPr>
          <p:nvPr/>
        </p:nvSpPr>
        <p:spPr bwMode="auto">
          <a:xfrm flipV="1">
            <a:off x="2770187" y="2420516"/>
            <a:ext cx="847726" cy="794"/>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矩形 36"/>
          <p:cNvSpPr>
            <a:spLocks noChangeArrowheads="1"/>
          </p:cNvSpPr>
          <p:nvPr/>
        </p:nvSpPr>
        <p:spPr bwMode="auto">
          <a:xfrm>
            <a:off x="2247899" y="2907084"/>
            <a:ext cx="7921575" cy="1988237"/>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10000"/>
              </a:lnSpc>
            </a:pPr>
            <a:r>
              <a:rPr lang="en-US" altLang="zh-CN" sz="2800" b="1">
                <a:latin typeface="Consolas" pitchFamily="49" charset="0"/>
                <a:cs typeface="Consolas" pitchFamily="49" charset="0"/>
              </a:rPr>
              <a:t>char </a:t>
            </a:r>
            <a:r>
              <a:rPr lang="en-US" altLang="zh-CN" sz="2800" b="1" smtClean="0">
                <a:latin typeface="Consolas" pitchFamily="49" charset="0"/>
                <a:cs typeface="Consolas" pitchFamily="49" charset="0"/>
              </a:rPr>
              <a:t>* ps</a:t>
            </a:r>
            <a:r>
              <a:rPr lang="en-US" altLang="zh-CN" sz="2800" b="1">
                <a:latin typeface="Consolas" pitchFamily="49" charset="0"/>
                <a:cs typeface="Consolas" pitchFamily="49" charset="0"/>
              </a:rPr>
              <a:t>="We change lives";</a:t>
            </a:r>
          </a:p>
          <a:p>
            <a:pPr>
              <a:lnSpc>
                <a:spcPct val="110000"/>
              </a:lnSpc>
            </a:pPr>
            <a:r>
              <a:rPr lang="en-US" altLang="zh-CN" sz="2800" b="1">
                <a:latin typeface="Consolas" pitchFamily="49" charset="0"/>
                <a:cs typeface="Consolas" pitchFamily="49" charset="0"/>
              </a:rPr>
              <a:t>int n=10;</a:t>
            </a:r>
          </a:p>
          <a:p>
            <a:pPr>
              <a:lnSpc>
                <a:spcPct val="110000"/>
              </a:lnSpc>
            </a:pPr>
            <a:r>
              <a:rPr lang="en-US" altLang="zh-CN" sz="2800" b="1">
                <a:latin typeface="Consolas" pitchFamily="49" charset="0"/>
                <a:cs typeface="Consolas" pitchFamily="49" charset="0"/>
              </a:rPr>
              <a:t>ps=ps+n;</a:t>
            </a:r>
          </a:p>
          <a:p>
            <a:pPr>
              <a:lnSpc>
                <a:spcPct val="110000"/>
              </a:lnSpc>
            </a:pPr>
            <a:r>
              <a:rPr lang="en-US" altLang="zh-CN" sz="2800" b="1">
                <a:latin typeface="Consolas" pitchFamily="49" charset="0"/>
                <a:cs typeface="Consolas" pitchFamily="49" charset="0"/>
              </a:rPr>
              <a:t>printf("%s\n",ps);</a:t>
            </a:r>
          </a:p>
        </p:txBody>
      </p:sp>
      <p:graphicFrame>
        <p:nvGraphicFramePr>
          <p:cNvPr id="12" name="组合 37"/>
          <p:cNvGraphicFramePr>
            <a:graphicFrameLocks noGrp="1"/>
          </p:cNvGraphicFramePr>
          <p:nvPr>
            <p:extLst>
              <p:ext uri="{D42A27DB-BD31-4B8C-83A1-F6EECF244321}">
                <p14:modId xmlns:p14="http://schemas.microsoft.com/office/powerpoint/2010/main" val="3157280304"/>
              </p:ext>
            </p:extLst>
          </p:nvPr>
        </p:nvGraphicFramePr>
        <p:xfrm>
          <a:off x="2278013" y="4977978"/>
          <a:ext cx="7891466" cy="457200"/>
        </p:xfrm>
        <a:graphic>
          <a:graphicData uri="http://schemas.openxmlformats.org/drawingml/2006/table">
            <a:tbl>
              <a:tblPr>
                <a:effectLst>
                  <a:outerShdw blurRad="50800" dist="38100" dir="2700000" algn="tl" rotWithShape="0">
                    <a:prstClr val="black">
                      <a:alpha val="40000"/>
                    </a:prstClr>
                  </a:outerShdw>
                </a:effectLst>
              </a:tblPr>
              <a:tblGrid>
                <a:gridCol w="492751">
                  <a:extLst>
                    <a:ext uri="{9D8B030D-6E8A-4147-A177-3AD203B41FA5}">
                      <a16:colId xmlns:a16="http://schemas.microsoft.com/office/drawing/2014/main" val="20000"/>
                    </a:ext>
                  </a:extLst>
                </a:gridCol>
                <a:gridCol w="492752">
                  <a:extLst>
                    <a:ext uri="{9D8B030D-6E8A-4147-A177-3AD203B41FA5}">
                      <a16:colId xmlns:a16="http://schemas.microsoft.com/office/drawing/2014/main" val="20001"/>
                    </a:ext>
                  </a:extLst>
                </a:gridCol>
                <a:gridCol w="500195">
                  <a:extLst>
                    <a:ext uri="{9D8B030D-6E8A-4147-A177-3AD203B41FA5}">
                      <a16:colId xmlns:a16="http://schemas.microsoft.com/office/drawing/2014/main" val="20002"/>
                    </a:ext>
                  </a:extLst>
                </a:gridCol>
                <a:gridCol w="485308">
                  <a:extLst>
                    <a:ext uri="{9D8B030D-6E8A-4147-A177-3AD203B41FA5}">
                      <a16:colId xmlns:a16="http://schemas.microsoft.com/office/drawing/2014/main" val="20003"/>
                    </a:ext>
                  </a:extLst>
                </a:gridCol>
                <a:gridCol w="491263">
                  <a:extLst>
                    <a:ext uri="{9D8B030D-6E8A-4147-A177-3AD203B41FA5}">
                      <a16:colId xmlns:a16="http://schemas.microsoft.com/office/drawing/2014/main" val="20004"/>
                    </a:ext>
                  </a:extLst>
                </a:gridCol>
                <a:gridCol w="457023">
                  <a:extLst>
                    <a:ext uri="{9D8B030D-6E8A-4147-A177-3AD203B41FA5}">
                      <a16:colId xmlns:a16="http://schemas.microsoft.com/office/drawing/2014/main" val="20005"/>
                    </a:ext>
                  </a:extLst>
                </a:gridCol>
                <a:gridCol w="531457">
                  <a:extLst>
                    <a:ext uri="{9D8B030D-6E8A-4147-A177-3AD203B41FA5}">
                      <a16:colId xmlns:a16="http://schemas.microsoft.com/office/drawing/2014/main" val="20006"/>
                    </a:ext>
                  </a:extLst>
                </a:gridCol>
                <a:gridCol w="492751">
                  <a:extLst>
                    <a:ext uri="{9D8B030D-6E8A-4147-A177-3AD203B41FA5}">
                      <a16:colId xmlns:a16="http://schemas.microsoft.com/office/drawing/2014/main" val="20007"/>
                    </a:ext>
                  </a:extLst>
                </a:gridCol>
                <a:gridCol w="491263">
                  <a:extLst>
                    <a:ext uri="{9D8B030D-6E8A-4147-A177-3AD203B41FA5}">
                      <a16:colId xmlns:a16="http://schemas.microsoft.com/office/drawing/2014/main" val="20008"/>
                    </a:ext>
                  </a:extLst>
                </a:gridCol>
                <a:gridCol w="491263">
                  <a:extLst>
                    <a:ext uri="{9D8B030D-6E8A-4147-A177-3AD203B41FA5}">
                      <a16:colId xmlns:a16="http://schemas.microsoft.com/office/drawing/2014/main" val="20009"/>
                    </a:ext>
                  </a:extLst>
                </a:gridCol>
                <a:gridCol w="494240">
                  <a:extLst>
                    <a:ext uri="{9D8B030D-6E8A-4147-A177-3AD203B41FA5}">
                      <a16:colId xmlns:a16="http://schemas.microsoft.com/office/drawing/2014/main" val="20010"/>
                    </a:ext>
                  </a:extLst>
                </a:gridCol>
                <a:gridCol w="494240">
                  <a:extLst>
                    <a:ext uri="{9D8B030D-6E8A-4147-A177-3AD203B41FA5}">
                      <a16:colId xmlns:a16="http://schemas.microsoft.com/office/drawing/2014/main" val="20011"/>
                    </a:ext>
                  </a:extLst>
                </a:gridCol>
                <a:gridCol w="494240">
                  <a:extLst>
                    <a:ext uri="{9D8B030D-6E8A-4147-A177-3AD203B41FA5}">
                      <a16:colId xmlns:a16="http://schemas.microsoft.com/office/drawing/2014/main" val="20012"/>
                    </a:ext>
                  </a:extLst>
                </a:gridCol>
                <a:gridCol w="494240">
                  <a:extLst>
                    <a:ext uri="{9D8B030D-6E8A-4147-A177-3AD203B41FA5}">
                      <a16:colId xmlns:a16="http://schemas.microsoft.com/office/drawing/2014/main" val="20013"/>
                    </a:ext>
                  </a:extLst>
                </a:gridCol>
                <a:gridCol w="494240">
                  <a:extLst>
                    <a:ext uri="{9D8B030D-6E8A-4147-A177-3AD203B41FA5}">
                      <a16:colId xmlns:a16="http://schemas.microsoft.com/office/drawing/2014/main" val="20014"/>
                    </a:ext>
                  </a:extLst>
                </a:gridCol>
                <a:gridCol w="494240">
                  <a:extLst>
                    <a:ext uri="{9D8B030D-6E8A-4147-A177-3AD203B41FA5}">
                      <a16:colId xmlns:a16="http://schemas.microsoft.com/office/drawing/2014/main" val="2001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W</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c</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h</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a</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n</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g</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e</a:t>
                      </a: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l</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i</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v</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e</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s</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黑体" pitchFamily="49" charset="-122"/>
                        </a:rPr>
                        <a:t>\0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bl>
          </a:graphicData>
        </a:graphic>
      </p:graphicFrame>
      <p:grpSp>
        <p:nvGrpSpPr>
          <p:cNvPr id="13" name="组合 71"/>
          <p:cNvGrpSpPr>
            <a:grpSpLocks/>
          </p:cNvGrpSpPr>
          <p:nvPr/>
        </p:nvGrpSpPr>
        <p:grpSpPr bwMode="auto">
          <a:xfrm>
            <a:off x="2061964" y="5405586"/>
            <a:ext cx="474663" cy="1047750"/>
            <a:chOff x="4241" y="2387"/>
            <a:chExt cx="299" cy="660"/>
          </a:xfrm>
        </p:grpSpPr>
        <p:sp>
          <p:nvSpPr>
            <p:cNvPr id="15" name="矩形 73"/>
            <p:cNvSpPr>
              <a:spLocks noChangeArrowheads="1"/>
            </p:cNvSpPr>
            <p:nvPr/>
          </p:nvSpPr>
          <p:spPr bwMode="auto">
            <a:xfrm>
              <a:off x="4286" y="2568"/>
              <a:ext cx="182" cy="227"/>
            </a:xfrm>
            <a:prstGeom prst="rect">
              <a:avLst/>
            </a:prstGeom>
            <a:solidFill>
              <a:schemeClr val="tx1">
                <a:lumMod val="20000"/>
                <a:lumOff val="80000"/>
              </a:schemeClr>
            </a:solidFill>
            <a:ln w="38100">
              <a:solidFill>
                <a:schemeClr val="bg2">
                  <a:lumMod val="50000"/>
                </a:schemeClr>
              </a:solidFill>
              <a:miter lim="800000"/>
              <a:headEnd/>
              <a:tailEnd/>
            </a:ln>
            <a:effectLst/>
            <a:extLst/>
          </p:spPr>
          <p:txBody>
            <a:bodyPr wrap="none" anchor="ctr"/>
            <a:lstStyle/>
            <a:p>
              <a:endParaRPr lang="zh-CN" altLang="en-US"/>
            </a:p>
          </p:txBody>
        </p:sp>
        <p:sp>
          <p:nvSpPr>
            <p:cNvPr id="14" name="直线 72"/>
            <p:cNvSpPr>
              <a:spLocks noChangeShapeType="1"/>
            </p:cNvSpPr>
            <p:nvPr/>
          </p:nvSpPr>
          <p:spPr bwMode="auto">
            <a:xfrm flipV="1">
              <a:off x="4377" y="2387"/>
              <a:ext cx="0" cy="272"/>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文本框 74"/>
            <p:cNvSpPr txBox="1">
              <a:spLocks noChangeArrowheads="1"/>
            </p:cNvSpPr>
            <p:nvPr/>
          </p:nvSpPr>
          <p:spPr bwMode="auto">
            <a:xfrm>
              <a:off x="4241" y="2795"/>
              <a:ext cx="2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000" b="1">
                  <a:latin typeface="Consolas" pitchFamily="49" charset="0"/>
                  <a:ea typeface="微软雅黑" pitchFamily="34" charset="-122"/>
                  <a:cs typeface="Consolas" pitchFamily="49" charset="0"/>
                </a:rPr>
                <a:t>ps</a:t>
              </a:r>
            </a:p>
          </p:txBody>
        </p:sp>
        <p:sp>
          <p:nvSpPr>
            <p:cNvPr id="17" name="椭圆 75"/>
            <p:cNvSpPr>
              <a:spLocks noChangeArrowheads="1"/>
            </p:cNvSpPr>
            <p:nvPr/>
          </p:nvSpPr>
          <p:spPr bwMode="auto">
            <a:xfrm>
              <a:off x="4332" y="2637"/>
              <a:ext cx="90" cy="9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自选图形 76"/>
          <p:cNvSpPr>
            <a:spLocks noChangeArrowheads="1"/>
          </p:cNvSpPr>
          <p:nvPr/>
        </p:nvSpPr>
        <p:spPr bwMode="auto">
          <a:xfrm flipH="1">
            <a:off x="7848451" y="3137248"/>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19" name="自选图形 77"/>
          <p:cNvSpPr>
            <a:spLocks noChangeArrowheads="1"/>
          </p:cNvSpPr>
          <p:nvPr/>
        </p:nvSpPr>
        <p:spPr bwMode="auto">
          <a:xfrm flipH="1">
            <a:off x="3960044" y="4077048"/>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20" name="自选图形 78"/>
          <p:cNvSpPr>
            <a:spLocks noChangeArrowheads="1"/>
          </p:cNvSpPr>
          <p:nvPr/>
        </p:nvSpPr>
        <p:spPr bwMode="auto">
          <a:xfrm flipH="1">
            <a:off x="5848995" y="4589810"/>
            <a:ext cx="304800" cy="152400"/>
          </a:xfrm>
          <a:prstGeom prst="chevron">
            <a:avLst>
              <a:gd name="adj" fmla="val 50000"/>
            </a:avLst>
          </a:prstGeom>
          <a:solidFill>
            <a:schemeClr val="bg2">
              <a:lumMod val="50000"/>
            </a:schemeClr>
          </a:solidFill>
          <a:ln>
            <a:noFill/>
          </a:ln>
          <a:effectLst>
            <a:outerShdw dist="35921" dir="2700000" algn="ctr" rotWithShape="0">
              <a:schemeClr val="bg2"/>
            </a:outerShdw>
          </a:effectLst>
          <a:extLst/>
        </p:spPr>
        <p:txBody>
          <a:bodyPr anchor="ctr">
            <a:spAutoFit/>
          </a:bodyPr>
          <a:lstStyle/>
          <a:p>
            <a:endParaRPr lang="zh-CN" altLang="en-US"/>
          </a:p>
        </p:txBody>
      </p:sp>
      <p:sp>
        <p:nvSpPr>
          <p:cNvPr id="21" name="文本框 79"/>
          <p:cNvSpPr txBox="1">
            <a:spLocks noChangeArrowheads="1"/>
          </p:cNvSpPr>
          <p:nvPr/>
        </p:nvSpPr>
        <p:spPr bwMode="auto">
          <a:xfrm>
            <a:off x="7937227" y="4267944"/>
            <a:ext cx="1368152" cy="457200"/>
          </a:xfrm>
          <a:prstGeom prst="rect">
            <a:avLst/>
          </a:prstGeom>
          <a:solidFill>
            <a:schemeClr val="tx1">
              <a:lumMod val="75000"/>
            </a:schemeClr>
          </a:solidFill>
          <a:ln w="38100">
            <a:solidFill>
              <a:schemeClr val="tx2">
                <a:lumMod val="50000"/>
                <a:lumOff val="50000"/>
              </a:schemeClr>
            </a:solid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solidFill>
                  <a:schemeClr val="bg1"/>
                </a:solidFill>
                <a:latin typeface="Consolas" pitchFamily="49" charset="0"/>
                <a:ea typeface="黑体" pitchFamily="49" charset="-122"/>
                <a:cs typeface="Consolas" pitchFamily="49" charset="0"/>
              </a:rPr>
              <a:t> lives</a:t>
            </a:r>
          </a:p>
        </p:txBody>
      </p:sp>
      <p:sp>
        <p:nvSpPr>
          <p:cNvPr id="10" name="椭圆 35"/>
          <p:cNvSpPr>
            <a:spLocks noChangeArrowheads="1"/>
          </p:cNvSpPr>
          <p:nvPr/>
        </p:nvSpPr>
        <p:spPr bwMode="auto">
          <a:xfrm>
            <a:off x="2681287" y="2349077"/>
            <a:ext cx="142875" cy="14446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199015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par>
                                <p:cTn id="25" presetID="35" presetClass="emph" presetSubtype="0" repeatCount="indefinite" fill="hold" grpId="1" nodeType="withEffect">
                                  <p:stCondLst>
                                    <p:cond delay="0"/>
                                  </p:stCondLst>
                                  <p:endCondLst>
                                    <p:cond evt="onNext" delay="0">
                                      <p:tgtEl>
                                        <p:sldTgt/>
                                      </p:tgtEl>
                                    </p:cond>
                                  </p:endCondLst>
                                  <p:childTnLst>
                                    <p:anim calcmode="discrete" valueType="str">
                                      <p:cBhvr>
                                        <p:cTn id="2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35" presetClass="emph" presetSubtype="0" repeatCount="indefinite" fill="hold" grpId="1" nodeType="withEffect">
                                  <p:stCondLst>
                                    <p:cond delay="0"/>
                                  </p:stCondLst>
                                  <p:endCondLst>
                                    <p:cond evt="onNext" delay="0">
                                      <p:tgtEl>
                                        <p:sldTgt/>
                                      </p:tgtEl>
                                    </p:cond>
                                  </p:endCondLst>
                                  <p:childTnLst>
                                    <p:anim calcmode="discrete" valueType="str">
                                      <p:cBhvr>
                                        <p:cTn id="36"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500"/>
                            </p:stCondLst>
                            <p:childTnLst>
                              <p:par>
                                <p:cTn id="43" presetID="17" presetClass="entr" presetSubtype="4"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ppt_h/2"/>
                                          </p:val>
                                        </p:tav>
                                        <p:tav tm="100000">
                                          <p:val>
                                            <p:strVal val="#ppt_y"/>
                                          </p:val>
                                        </p:tav>
                                      </p:tavLst>
                                    </p:anim>
                                    <p:anim calcmode="lin" valueType="num">
                                      <p:cBhvr>
                                        <p:cTn id="47" dur="500" fill="hold"/>
                                        <p:tgtEl>
                                          <p:spTgt spid="13"/>
                                        </p:tgtEl>
                                        <p:attrNameLst>
                                          <p:attrName>ppt_w</p:attrName>
                                        </p:attrNameLst>
                                      </p:cBhvr>
                                      <p:tavLst>
                                        <p:tav tm="0">
                                          <p:val>
                                            <p:strVal val="#ppt_w"/>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35" presetClass="emph" presetSubtype="0" repeatCount="indefinite" fill="hold" grpId="1" nodeType="withEffect">
                                  <p:stCondLst>
                                    <p:cond delay="0"/>
                                  </p:stCondLst>
                                  <p:endCondLst>
                                    <p:cond evt="onNext" delay="0">
                                      <p:tgtEl>
                                        <p:sldTgt/>
                                      </p:tgtEl>
                                    </p:cond>
                                  </p:endCondLst>
                                  <p:childTnLst>
                                    <p:anim calcmode="discrete" valueType="str">
                                      <p:cBhvr>
                                        <p:cTn id="54" dur="1000" fill="hold"/>
                                        <p:tgtEl>
                                          <p:spTgt spid="19"/>
                                        </p:tgtEl>
                                        <p:attrNameLst>
                                          <p:attrName>style.visibility</p:attrName>
                                        </p:attrNameLst>
                                      </p:cBhvr>
                                      <p:tavLst>
                                        <p:tav tm="0">
                                          <p:val>
                                            <p:strVal val="hidden"/>
                                          </p:val>
                                        </p:tav>
                                        <p:tav tm="50000">
                                          <p:val>
                                            <p:strVal val="visible"/>
                                          </p:val>
                                        </p:tav>
                                      </p:tavLst>
                                    </p:anim>
                                  </p:childTnLst>
                                </p:cTn>
                              </p:par>
                              <p:par>
                                <p:cTn id="55" presetID="9" presetClass="exit" presetSubtype="0" fill="hold" grpId="2" nodeType="withEffect">
                                  <p:stCondLst>
                                    <p:cond delay="0"/>
                                  </p:stCondLst>
                                  <p:childTnLst>
                                    <p:animEffect transition="out" filter="dissolve">
                                      <p:cBhvr>
                                        <p:cTn id="56" dur="500"/>
                                        <p:tgtEl>
                                          <p:spTgt spid="18"/>
                                        </p:tgtEl>
                                      </p:cBhvr>
                                    </p:animEffect>
                                    <p:set>
                                      <p:cBhvr>
                                        <p:cTn id="57" dur="1" fill="hold">
                                          <p:stCondLst>
                                            <p:cond delay="499"/>
                                          </p:stCondLst>
                                        </p:cTn>
                                        <p:tgtEl>
                                          <p:spTgt spid="18"/>
                                        </p:tgtEl>
                                        <p:attrNameLst>
                                          <p:attrName>style.visibility</p:attrName>
                                        </p:attrNameLst>
                                      </p:cBhvr>
                                      <p:to>
                                        <p:strVal val="hidden"/>
                                      </p:to>
                                    </p:set>
                                  </p:childTnLst>
                                </p:cTn>
                              </p:par>
                            </p:childTnLst>
                          </p:cTn>
                        </p:par>
                        <p:par>
                          <p:cTn id="58" fill="hold">
                            <p:stCondLst>
                              <p:cond delay="1000"/>
                            </p:stCondLst>
                            <p:childTnLst>
                              <p:par>
                                <p:cTn id="59" presetID="0" presetClass="path" presetSubtype="0" accel="50000" decel="50000" fill="hold" nodeType="afterEffect">
                                  <p:stCondLst>
                                    <p:cond delay="0"/>
                                  </p:stCondLst>
                                  <p:childTnLst>
                                    <p:animMotion origin="layout" path="M 2.29167E-6 -3.33333E-6 L 0.40338 0.00301 " pathEditMode="relative" rAng="0" ptsTypes="AA">
                                      <p:cBhvr>
                                        <p:cTn id="60" dur="2000" fill="hold"/>
                                        <p:tgtEl>
                                          <p:spTgt spid="13"/>
                                        </p:tgtEl>
                                        <p:attrNameLst>
                                          <p:attrName>ppt_x</p:attrName>
                                          <p:attrName>ppt_y</p:attrName>
                                        </p:attrNameLst>
                                      </p:cBhvr>
                                      <p:rCtr x="20169" y="139"/>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35" presetClass="emph" presetSubtype="0" repeatCount="indefinite" fill="hold" grpId="1" nodeType="withEffect">
                                  <p:stCondLst>
                                    <p:cond delay="0"/>
                                  </p:stCondLst>
                                  <p:endCondLst>
                                    <p:cond evt="onNext" delay="0">
                                      <p:tgtEl>
                                        <p:sldTgt/>
                                      </p:tgtEl>
                                    </p:cond>
                                  </p:endCondLst>
                                  <p:childTnLst>
                                    <p:anim calcmode="discrete" valueType="str">
                                      <p:cBhvr>
                                        <p:cTn id="66" dur="1000" fill="hold"/>
                                        <p:tgtEl>
                                          <p:spTgt spid="20"/>
                                        </p:tgtEl>
                                        <p:attrNameLst>
                                          <p:attrName>style.visibility</p:attrName>
                                        </p:attrNameLst>
                                      </p:cBhvr>
                                      <p:tavLst>
                                        <p:tav tm="0">
                                          <p:val>
                                            <p:strVal val="hidden"/>
                                          </p:val>
                                        </p:tav>
                                        <p:tav tm="50000">
                                          <p:val>
                                            <p:strVal val="visible"/>
                                          </p:val>
                                        </p:tav>
                                      </p:tavLst>
                                    </p:anim>
                                  </p:childTnLst>
                                </p:cTn>
                              </p:par>
                              <p:par>
                                <p:cTn id="67" presetID="9" presetClass="exit" presetSubtype="0" fill="hold" grpId="2" nodeType="with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6" grpId="0" animBg="1"/>
      <p:bldP spid="6" grpId="1" animBg="1"/>
      <p:bldP spid="11" grpId="0" animBg="1"/>
      <p:bldP spid="18" grpId="0" animBg="1"/>
      <p:bldP spid="18" grpId="1" animBg="1"/>
      <p:bldP spid="18" grpId="2" animBg="1"/>
      <p:bldP spid="19" grpId="0" animBg="1"/>
      <p:bldP spid="19" grpId="1" animBg="1"/>
      <p:bldP spid="19" grpId="2" animBg="1"/>
      <p:bldP spid="20" grpId="0" animBg="1"/>
      <p:bldP spid="20" grpId="1" animBg="1"/>
      <p:bldP spid="21"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5"/>
          <p:cNvSpPr txBox="1">
            <a:spLocks noChangeArrowheads="1"/>
          </p:cNvSpPr>
          <p:nvPr/>
        </p:nvSpPr>
        <p:spPr bwMode="auto">
          <a:xfrm>
            <a:off x="684212" y="1268760"/>
            <a:ext cx="9298632" cy="576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字符指针数组：一个数组中的各个元素都是字符指针</a:t>
            </a:r>
          </a:p>
        </p:txBody>
      </p:sp>
      <p:sp>
        <p:nvSpPr>
          <p:cNvPr id="5" name="矩形 6"/>
          <p:cNvSpPr>
            <a:spLocks noChangeArrowheads="1"/>
          </p:cNvSpPr>
          <p:nvPr/>
        </p:nvSpPr>
        <p:spPr bwMode="auto">
          <a:xfrm>
            <a:off x="966689" y="1845023"/>
            <a:ext cx="9371210" cy="498598"/>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p>
            <a:pPr>
              <a:lnSpc>
                <a:spcPct val="110000"/>
              </a:lnSpc>
            </a:pPr>
            <a:r>
              <a:rPr lang="en-US" altLang="zh-CN" sz="2400" b="1">
                <a:latin typeface="Consolas" pitchFamily="49" charset="0"/>
                <a:cs typeface="Consolas" pitchFamily="49" charset="0"/>
              </a:rPr>
              <a:t>char *names [] = {"Apple", "Pear", "Peach", "Banana"};</a:t>
            </a:r>
          </a:p>
        </p:txBody>
      </p:sp>
      <p:sp>
        <p:nvSpPr>
          <p:cNvPr id="6" name="矩形 9"/>
          <p:cNvSpPr>
            <a:spLocks noChangeArrowheads="1"/>
          </p:cNvSpPr>
          <p:nvPr/>
        </p:nvSpPr>
        <p:spPr bwMode="auto">
          <a:xfrm>
            <a:off x="7102821" y="3262089"/>
            <a:ext cx="1692000" cy="43180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lstStyle/>
          <a:p>
            <a:r>
              <a:rPr lang="en-US" altLang="zh-CN" sz="2400" b="1">
                <a:latin typeface="Consolas" pitchFamily="49" charset="0"/>
                <a:cs typeface="Consolas" pitchFamily="49" charset="0"/>
              </a:rPr>
              <a:t>Apple\0</a:t>
            </a:r>
          </a:p>
        </p:txBody>
      </p:sp>
      <p:sp>
        <p:nvSpPr>
          <p:cNvPr id="7" name="矩形 10"/>
          <p:cNvSpPr>
            <a:spLocks noChangeArrowheads="1"/>
          </p:cNvSpPr>
          <p:nvPr/>
        </p:nvSpPr>
        <p:spPr bwMode="auto">
          <a:xfrm>
            <a:off x="7102697" y="3813737"/>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Pear\0</a:t>
            </a:r>
          </a:p>
        </p:txBody>
      </p:sp>
      <p:sp>
        <p:nvSpPr>
          <p:cNvPr id="8" name="矩形 11"/>
          <p:cNvSpPr>
            <a:spLocks noChangeArrowheads="1"/>
          </p:cNvSpPr>
          <p:nvPr/>
        </p:nvSpPr>
        <p:spPr bwMode="auto">
          <a:xfrm>
            <a:off x="7101358" y="4917033"/>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Banana\0</a:t>
            </a:r>
          </a:p>
        </p:txBody>
      </p:sp>
      <p:sp>
        <p:nvSpPr>
          <p:cNvPr id="9" name="矩形 12"/>
          <p:cNvSpPr>
            <a:spLocks noChangeArrowheads="1"/>
          </p:cNvSpPr>
          <p:nvPr/>
        </p:nvSpPr>
        <p:spPr bwMode="auto">
          <a:xfrm>
            <a:off x="7101928" y="4365385"/>
            <a:ext cx="169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sz="2400" b="1">
                <a:latin typeface="Consolas" pitchFamily="49" charset="0"/>
                <a:cs typeface="Consolas" pitchFamily="49" charset="0"/>
              </a:rPr>
              <a:t>Peach\0</a:t>
            </a:r>
          </a:p>
        </p:txBody>
      </p:sp>
      <p:graphicFrame>
        <p:nvGraphicFramePr>
          <p:cNvPr id="10" name="组合 82"/>
          <p:cNvGraphicFramePr>
            <a:graphicFrameLocks/>
          </p:cNvGraphicFramePr>
          <p:nvPr>
            <p:extLst>
              <p:ext uri="{D42A27DB-BD31-4B8C-83A1-F6EECF244321}">
                <p14:modId xmlns:p14="http://schemas.microsoft.com/office/powerpoint/2010/main" val="3278121718"/>
              </p:ext>
            </p:extLst>
          </p:nvPr>
        </p:nvGraphicFramePr>
        <p:xfrm>
          <a:off x="5374158" y="3212529"/>
          <a:ext cx="1136650" cy="2160588"/>
        </p:xfrm>
        <a:graphic>
          <a:graphicData uri="http://schemas.openxmlformats.org/drawingml/2006/table">
            <a:tbl>
              <a:tblPr>
                <a:effectLst>
                  <a:outerShdw blurRad="50800" dist="38100" dir="2700000" algn="tl" rotWithShape="0">
                    <a:prstClr val="black">
                      <a:alpha val="40000"/>
                    </a:prstClr>
                  </a:outerShdw>
                </a:effectLst>
              </a:tblPr>
              <a:tblGrid>
                <a:gridCol w="1136650">
                  <a:extLst>
                    <a:ext uri="{9D8B030D-6E8A-4147-A177-3AD203B41FA5}">
                      <a16:colId xmlns:a16="http://schemas.microsoft.com/office/drawing/2014/main" val="20000"/>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Consolas" pitchFamily="49" charset="0"/>
                          <a:ea typeface="黑体" pitchFamily="49" charset="-122"/>
                          <a:cs typeface="Consolas" pitchFamily="49" charset="0"/>
                        </a:rPr>
                        <a:t>EE05</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Consolas" pitchFamily="49" charset="0"/>
                          <a:ea typeface="黑体" pitchFamily="49" charset="-122"/>
                          <a:cs typeface="Consolas" pitchFamily="49" charset="0"/>
                        </a:rPr>
                        <a:t>EE20</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Consolas" pitchFamily="49" charset="0"/>
                          <a:ea typeface="黑体" pitchFamily="49" charset="-122"/>
                          <a:cs typeface="Consolas" pitchFamily="49" charset="0"/>
                        </a:rPr>
                        <a:t>EE44</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54610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Consolas" pitchFamily="49" charset="0"/>
                          <a:ea typeface="黑体" pitchFamily="49" charset="-122"/>
                          <a:cs typeface="Consolas" pitchFamily="49" charset="0"/>
                        </a:rPr>
                        <a:t>EE87</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bl>
          </a:graphicData>
        </a:graphic>
      </p:graphicFrame>
      <p:sp>
        <p:nvSpPr>
          <p:cNvPr id="11" name="文本框 75"/>
          <p:cNvSpPr txBox="1">
            <a:spLocks noChangeArrowheads="1"/>
          </p:cNvSpPr>
          <p:nvPr/>
        </p:nvSpPr>
        <p:spPr bwMode="auto">
          <a:xfrm>
            <a:off x="5373935" y="2752154"/>
            <a:ext cx="1152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400" b="1">
                <a:latin typeface="Consolas" pitchFamily="49" charset="0"/>
                <a:cs typeface="Consolas" pitchFamily="49" charset="0"/>
              </a:rPr>
              <a:t>names</a:t>
            </a:r>
          </a:p>
        </p:txBody>
      </p:sp>
      <p:sp>
        <p:nvSpPr>
          <p:cNvPr id="12" name="直线 76"/>
          <p:cNvSpPr>
            <a:spLocks noChangeShapeType="1"/>
          </p:cNvSpPr>
          <p:nvPr/>
        </p:nvSpPr>
        <p:spPr bwMode="auto">
          <a:xfrm flipV="1">
            <a:off x="6454824" y="3477865"/>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77"/>
          <p:cNvSpPr>
            <a:spLocks noChangeShapeType="1"/>
          </p:cNvSpPr>
          <p:nvPr/>
        </p:nvSpPr>
        <p:spPr bwMode="auto">
          <a:xfrm flipV="1">
            <a:off x="6454824" y="3981921"/>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78"/>
          <p:cNvSpPr>
            <a:spLocks noChangeShapeType="1"/>
          </p:cNvSpPr>
          <p:nvPr/>
        </p:nvSpPr>
        <p:spPr bwMode="auto">
          <a:xfrm>
            <a:off x="6454824" y="4557984"/>
            <a:ext cx="647700" cy="1"/>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79"/>
          <p:cNvSpPr>
            <a:spLocks noChangeShapeType="1"/>
          </p:cNvSpPr>
          <p:nvPr/>
        </p:nvSpPr>
        <p:spPr bwMode="auto">
          <a:xfrm flipV="1">
            <a:off x="6454824" y="5062041"/>
            <a:ext cx="6477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83"/>
          <p:cNvSpPr>
            <a:spLocks noChangeArrowheads="1"/>
          </p:cNvSpPr>
          <p:nvPr/>
        </p:nvSpPr>
        <p:spPr bwMode="auto">
          <a:xfrm>
            <a:off x="5446389" y="3283966"/>
            <a:ext cx="1008062"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椭圆 84"/>
          <p:cNvSpPr>
            <a:spLocks noChangeArrowheads="1"/>
          </p:cNvSpPr>
          <p:nvPr/>
        </p:nvSpPr>
        <p:spPr bwMode="auto">
          <a:xfrm>
            <a:off x="5446389" y="3812075"/>
            <a:ext cx="1008063"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椭圆 85"/>
          <p:cNvSpPr>
            <a:spLocks noChangeArrowheads="1"/>
          </p:cNvSpPr>
          <p:nvPr/>
        </p:nvSpPr>
        <p:spPr bwMode="auto">
          <a:xfrm>
            <a:off x="5446389" y="4340184"/>
            <a:ext cx="1008062" cy="36036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椭圆 86"/>
          <p:cNvSpPr>
            <a:spLocks noChangeArrowheads="1"/>
          </p:cNvSpPr>
          <p:nvPr/>
        </p:nvSpPr>
        <p:spPr bwMode="auto">
          <a:xfrm>
            <a:off x="5446389" y="4868291"/>
            <a:ext cx="1008062"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文本框 87"/>
          <p:cNvSpPr txBox="1">
            <a:spLocks noChangeArrowheads="1"/>
          </p:cNvSpPr>
          <p:nvPr/>
        </p:nvSpPr>
        <p:spPr bwMode="auto">
          <a:xfrm>
            <a:off x="1269479" y="4020925"/>
            <a:ext cx="2303462" cy="409575"/>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2000" b="1">
                <a:latin typeface="微软雅黑" pitchFamily="34" charset="-122"/>
                <a:ea typeface="微软雅黑" pitchFamily="34" charset="-122"/>
              </a:rPr>
              <a:t>各字符串的首地址</a:t>
            </a:r>
          </a:p>
        </p:txBody>
      </p:sp>
      <p:cxnSp>
        <p:nvCxnSpPr>
          <p:cNvPr id="26" name="直接箭头连接符 25"/>
          <p:cNvCxnSpPr>
            <a:stCxn id="16" idx="2"/>
            <a:endCxn id="20" idx="3"/>
          </p:cNvCxnSpPr>
          <p:nvPr/>
        </p:nvCxnSpPr>
        <p:spPr>
          <a:xfrm flipH="1">
            <a:off x="3572941" y="3464148"/>
            <a:ext cx="1873448" cy="761565"/>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2"/>
            <a:endCxn id="20" idx="3"/>
          </p:cNvCxnSpPr>
          <p:nvPr/>
        </p:nvCxnSpPr>
        <p:spPr>
          <a:xfrm flipH="1">
            <a:off x="3572941" y="3992257"/>
            <a:ext cx="1873448" cy="233456"/>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8" idx="2"/>
            <a:endCxn id="20" idx="3"/>
          </p:cNvCxnSpPr>
          <p:nvPr/>
        </p:nvCxnSpPr>
        <p:spPr>
          <a:xfrm flipH="1" flipV="1">
            <a:off x="3572941" y="4225713"/>
            <a:ext cx="1873448" cy="294652"/>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9" idx="2"/>
            <a:endCxn id="20" idx="3"/>
          </p:cNvCxnSpPr>
          <p:nvPr/>
        </p:nvCxnSpPr>
        <p:spPr>
          <a:xfrm flipH="1" flipV="1">
            <a:off x="3572941" y="4225713"/>
            <a:ext cx="1873448" cy="822760"/>
          </a:xfrm>
          <a:prstGeom prst="straightConnector1">
            <a:avLst/>
          </a:prstGeom>
          <a:ln w="50800">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544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ppt_h/2"/>
                                          </p:val>
                                        </p:tav>
                                        <p:tav tm="100000">
                                          <p:val>
                                            <p:strVal val="#ppt_y"/>
                                          </p:val>
                                        </p:tav>
                                      </p:tavLst>
                                    </p:anim>
                                    <p:anim calcmode="lin" valueType="num">
                                      <p:cBhvr>
                                        <p:cTn id="14" dur="500" fill="hold"/>
                                        <p:tgtEl>
                                          <p:spTgt spid="10"/>
                                        </p:tgtEl>
                                        <p:attrNameLst>
                                          <p:attrName>ppt_w</p:attrName>
                                        </p:attrNameLst>
                                      </p:cBhvr>
                                      <p:tavLst>
                                        <p:tav tm="0">
                                          <p:val>
                                            <p:strVal val="#ppt_w"/>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ppt_x-#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par>
                          <p:cTn id="30" fill="hold">
                            <p:stCondLst>
                              <p:cond delay="2000"/>
                            </p:stCondLst>
                            <p:childTnLst>
                              <p:par>
                                <p:cTn id="31" presetID="17"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ppt_x</p:attrName>
                                        </p:attrNameLst>
                                      </p:cBhvr>
                                      <p:tavLst>
                                        <p:tav tm="0">
                                          <p:val>
                                            <p:strVal val="#ppt_x-#ppt_w/2"/>
                                          </p:val>
                                        </p:tav>
                                        <p:tav tm="100000">
                                          <p:val>
                                            <p:strVal val="#ppt_x"/>
                                          </p:val>
                                        </p:tav>
                                      </p:tavLst>
                                    </p:anim>
                                    <p:anim calcmode="lin" valueType="num">
                                      <p:cBhvr>
                                        <p:cTn id="34" dur="500" fill="hold"/>
                                        <p:tgtEl>
                                          <p:spTgt spid="13"/>
                                        </p:tgtEl>
                                        <p:attrNameLst>
                                          <p:attrName>ppt_y</p:attrName>
                                        </p:attrNameLst>
                                      </p:cBhvr>
                                      <p:tavLst>
                                        <p:tav tm="0">
                                          <p:val>
                                            <p:strVal val="#ppt_y"/>
                                          </p:val>
                                        </p:tav>
                                        <p:tav tm="100000">
                                          <p:val>
                                            <p:strVal val="#ppt_y"/>
                                          </p:val>
                                        </p:tav>
                                      </p:tavLst>
                                    </p:anim>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1000"/>
                                        <p:tgtEl>
                                          <p:spTgt spid="7"/>
                                        </p:tgtEl>
                                      </p:cBhvr>
                                    </p:animEffect>
                                  </p:childTnLst>
                                </p:cTn>
                              </p:par>
                            </p:childTnLst>
                          </p:cTn>
                        </p:par>
                        <p:par>
                          <p:cTn id="41" fill="hold">
                            <p:stCondLst>
                              <p:cond delay="3500"/>
                            </p:stCondLst>
                            <p:childTnLst>
                              <p:par>
                                <p:cTn id="42" presetID="17"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ppt_x</p:attrName>
                                        </p:attrNameLst>
                                      </p:cBhvr>
                                      <p:tavLst>
                                        <p:tav tm="0">
                                          <p:val>
                                            <p:strVal val="#ppt_x-#ppt_w/2"/>
                                          </p:val>
                                        </p:tav>
                                        <p:tav tm="100000">
                                          <p:val>
                                            <p:strVal val="#ppt_x"/>
                                          </p:val>
                                        </p:tav>
                                      </p:tavLst>
                                    </p:anim>
                                    <p:anim calcmode="lin" valueType="num">
                                      <p:cBhvr>
                                        <p:cTn id="45" dur="500" fill="hold"/>
                                        <p:tgtEl>
                                          <p:spTgt spid="14"/>
                                        </p:tgtEl>
                                        <p:attrNameLst>
                                          <p:attrName>ppt_y</p:attrName>
                                        </p:attrNameLst>
                                      </p:cBhvr>
                                      <p:tavLst>
                                        <p:tav tm="0">
                                          <p:val>
                                            <p:strVal val="#ppt_y"/>
                                          </p:val>
                                        </p:tav>
                                        <p:tav tm="100000">
                                          <p:val>
                                            <p:strVal val="#ppt_y"/>
                                          </p:val>
                                        </p:tav>
                                      </p:tavLst>
                                    </p:anim>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par>
                          <p:cTn id="52" fill="hold">
                            <p:stCondLst>
                              <p:cond delay="5000"/>
                            </p:stCondLst>
                            <p:childTnLst>
                              <p:par>
                                <p:cTn id="53" presetID="17" presetClass="entr" presetSubtype="8"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ppt_x</p:attrName>
                                        </p:attrNameLst>
                                      </p:cBhvr>
                                      <p:tavLst>
                                        <p:tav tm="0">
                                          <p:val>
                                            <p:strVal val="#ppt_x-#ppt_w/2"/>
                                          </p:val>
                                        </p:tav>
                                        <p:tav tm="100000">
                                          <p:val>
                                            <p:strVal val="#ppt_x"/>
                                          </p:val>
                                        </p:tav>
                                      </p:tavLst>
                                    </p:anim>
                                    <p:anim calcmode="lin" valueType="num">
                                      <p:cBhvr>
                                        <p:cTn id="56" dur="500" fill="hold"/>
                                        <p:tgtEl>
                                          <p:spTgt spid="15"/>
                                        </p:tgtEl>
                                        <p:attrNameLst>
                                          <p:attrName>ppt_y</p:attrName>
                                        </p:attrNameLst>
                                      </p:cBhvr>
                                      <p:tavLst>
                                        <p:tav tm="0">
                                          <p:val>
                                            <p:strVal val="#ppt_y"/>
                                          </p:val>
                                        </p:tav>
                                        <p:tav tm="100000">
                                          <p:val>
                                            <p:strVal val="#ppt_y"/>
                                          </p:val>
                                        </p:tav>
                                      </p:tavLst>
                                    </p:anim>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10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right)">
                                      <p:cBhvr>
                                        <p:cTn id="86" dur="500"/>
                                        <p:tgtEl>
                                          <p:spTgt spid="26"/>
                                        </p:tgtEl>
                                      </p:cBhvr>
                                    </p:animEffect>
                                  </p:childTnLst>
                                </p:cTn>
                              </p:par>
                              <p:par>
                                <p:cTn id="87" presetID="22" presetClass="entr" presetSubtype="2"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500"/>
                                        <p:tgtEl>
                                          <p:spTgt spid="28"/>
                                        </p:tgtEl>
                                      </p:cBhvr>
                                    </p:animEffect>
                                  </p:childTnLst>
                                </p:cTn>
                              </p:par>
                              <p:par>
                                <p:cTn id="90" presetID="22" presetClass="entr" presetSubtype="2"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right)">
                                      <p:cBhvr>
                                        <p:cTn id="92" dur="500"/>
                                        <p:tgtEl>
                                          <p:spTgt spid="30"/>
                                        </p:tgtEl>
                                      </p:cBhvr>
                                    </p:animEffect>
                                  </p:childTnLst>
                                </p:cTn>
                              </p:par>
                              <p:par>
                                <p:cTn id="93" presetID="22" presetClass="entr" presetSubtype="2"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right)">
                                      <p:cBhvr>
                                        <p:cTn id="9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指针与字符串</a:t>
            </a:r>
            <a:endParaRPr lang="zh-CN" altLang="en-US"/>
          </a:p>
        </p:txBody>
      </p:sp>
      <p:sp>
        <p:nvSpPr>
          <p:cNvPr id="4" name="矩形 5"/>
          <p:cNvSpPr>
            <a:spLocks noChangeArrowheads="1"/>
          </p:cNvSpPr>
          <p:nvPr/>
        </p:nvSpPr>
        <p:spPr bwMode="auto">
          <a:xfrm>
            <a:off x="765819" y="980728"/>
            <a:ext cx="10300047" cy="5616623"/>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none" anchor="ctr"/>
          <a:lstStyle/>
          <a:p>
            <a:r>
              <a:rPr lang="en-US" altLang="zh-CN" sz="2400" b="1" dirty="0" err="1">
                <a:solidFill>
                  <a:srgbClr val="000000"/>
                </a:solidFill>
                <a:latin typeface="Consolas" pitchFamily="49" charset="0"/>
                <a:ea typeface="黑体" pitchFamily="49" charset="-122"/>
                <a:cs typeface="Consolas" pitchFamily="49" charset="0"/>
              </a:rPr>
              <a:t>int</a:t>
            </a:r>
            <a:r>
              <a:rPr lang="en-US" altLang="zh-CN" sz="2400" b="1" dirty="0">
                <a:solidFill>
                  <a:srgbClr val="000000"/>
                </a:solidFill>
                <a:latin typeface="Consolas" pitchFamily="49" charset="0"/>
                <a:ea typeface="黑体" pitchFamily="49" charset="-122"/>
                <a:cs typeface="Consolas" pitchFamily="49" charset="0"/>
              </a:rPr>
              <a:t> main(void)</a:t>
            </a:r>
          </a:p>
          <a:p>
            <a:r>
              <a:rPr lang="en-US" altLang="zh-CN" sz="2400" b="1" dirty="0">
                <a:solidFill>
                  <a:srgbClr val="000000"/>
                </a:solidFill>
                <a:latin typeface="Consolas" pitchFamily="49" charset="0"/>
                <a:ea typeface="黑体" pitchFamily="49" charset="-122"/>
                <a:cs typeface="Consolas" pitchFamily="49" charset="0"/>
              </a:rPr>
              <a:t>{</a:t>
            </a:r>
          </a:p>
          <a:p>
            <a:r>
              <a:rPr lang="en-US" altLang="zh-CN" sz="2400" b="1" smtClean="0">
                <a:solidFill>
                  <a:srgbClr val="000000"/>
                </a:solidFill>
                <a:latin typeface="Consolas" pitchFamily="49" charset="0"/>
                <a:ea typeface="黑体" pitchFamily="49" charset="-122"/>
                <a:cs typeface="Consolas" pitchFamily="49" charset="0"/>
              </a:rPr>
              <a:t>    char * names[6] </a:t>
            </a:r>
          </a:p>
          <a:p>
            <a:r>
              <a:rPr lang="en-US" altLang="zh-CN" sz="2400" b="1">
                <a:solidFill>
                  <a:srgbClr val="000000"/>
                </a:solidFill>
                <a:latin typeface="Consolas" pitchFamily="49" charset="0"/>
                <a:ea typeface="黑体" pitchFamily="49" charset="-122"/>
                <a:cs typeface="Consolas" pitchFamily="49" charset="0"/>
              </a:rPr>
              <a:t> </a:t>
            </a:r>
            <a:r>
              <a:rPr lang="en-US" altLang="zh-CN" sz="2400" b="1" smtClean="0">
                <a:solidFill>
                  <a:srgbClr val="000000"/>
                </a:solidFill>
                <a:latin typeface="Consolas" pitchFamily="49" charset="0"/>
                <a:ea typeface="黑体" pitchFamily="49" charset="-122"/>
                <a:cs typeface="Consolas" pitchFamily="49" charset="0"/>
              </a:rPr>
              <a:t>     = </a:t>
            </a:r>
            <a:r>
              <a:rPr lang="en-US" altLang="zh-CN" sz="2400" b="1">
                <a:solidFill>
                  <a:srgbClr val="000000"/>
                </a:solidFill>
                <a:latin typeface="Consolas" pitchFamily="49" charset="0"/>
                <a:ea typeface="黑体" pitchFamily="49" charset="-122"/>
                <a:cs typeface="Consolas" pitchFamily="49" charset="0"/>
              </a:rPr>
              <a:t>{"Guanyu", "Zhangfei",</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smtClean="0">
                <a:solidFill>
                  <a:srgbClr val="000000"/>
                </a:solidFill>
                <a:latin typeface="Consolas" pitchFamily="49" charset="0"/>
                <a:ea typeface="黑体" pitchFamily="49" charset="-122"/>
                <a:cs typeface="Consolas" pitchFamily="49" charset="0"/>
              </a:rPr>
              <a:t>         "</a:t>
            </a:r>
            <a:r>
              <a:rPr lang="en-US" altLang="zh-CN" sz="2400" b="1">
                <a:solidFill>
                  <a:srgbClr val="000000"/>
                </a:solidFill>
                <a:latin typeface="Consolas" pitchFamily="49" charset="0"/>
                <a:ea typeface="黑体" pitchFamily="49" charset="-122"/>
                <a:cs typeface="Consolas" pitchFamily="49" charset="0"/>
              </a:rPr>
              <a:t>Zhaoyun</a:t>
            </a:r>
            <a:r>
              <a:rPr lang="en-US" altLang="zh-CN" sz="2400" b="1" smtClean="0">
                <a:solidFill>
                  <a:srgbClr val="000000"/>
                </a:solidFill>
                <a:latin typeface="Consolas" pitchFamily="49" charset="0"/>
                <a:ea typeface="黑体" pitchFamily="49" charset="-122"/>
                <a:cs typeface="Consolas" pitchFamily="49" charset="0"/>
              </a:rPr>
              <a:t>", </a:t>
            </a:r>
            <a:r>
              <a:rPr lang="en-US" altLang="zh-CN" sz="2400" b="1">
                <a:solidFill>
                  <a:srgbClr val="000000"/>
                </a:solidFill>
                <a:latin typeface="Consolas" pitchFamily="49" charset="0"/>
                <a:ea typeface="黑体" pitchFamily="49" charset="-122"/>
                <a:cs typeface="Consolas" pitchFamily="49" charset="0"/>
              </a:rPr>
              <a:t>"Machao",</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a:solidFill>
                  <a:srgbClr val="000000"/>
                </a:solidFill>
                <a:latin typeface="Consolas" pitchFamily="49" charset="0"/>
                <a:ea typeface="黑体" pitchFamily="49" charset="-122"/>
                <a:cs typeface="Consolas" pitchFamily="49" charset="0"/>
              </a:rPr>
              <a:t> </a:t>
            </a:r>
            <a:r>
              <a:rPr lang="en-US" altLang="zh-CN" sz="2400" b="1" smtClean="0">
                <a:solidFill>
                  <a:srgbClr val="000000"/>
                </a:solidFill>
                <a:latin typeface="Consolas" pitchFamily="49" charset="0"/>
                <a:ea typeface="黑体" pitchFamily="49" charset="-122"/>
                <a:cs typeface="Consolas" pitchFamily="49" charset="0"/>
              </a:rPr>
              <a:t>        "</a:t>
            </a:r>
            <a:r>
              <a:rPr lang="en-US" altLang="zh-CN" sz="2400" b="1">
                <a:solidFill>
                  <a:srgbClr val="000000"/>
                </a:solidFill>
                <a:latin typeface="Consolas" pitchFamily="49" charset="0"/>
                <a:ea typeface="黑体" pitchFamily="49" charset="-122"/>
                <a:cs typeface="Consolas" pitchFamily="49" charset="0"/>
              </a:rPr>
              <a:t>Huangzhong</a:t>
            </a:r>
            <a:r>
              <a:rPr lang="en-US" altLang="zh-CN" sz="2400" b="1" smtClean="0">
                <a:solidFill>
                  <a:srgbClr val="000000"/>
                </a:solidFill>
                <a:latin typeface="Consolas" pitchFamily="49" charset="0"/>
                <a:ea typeface="黑体" pitchFamily="49" charset="-122"/>
                <a:cs typeface="Consolas" pitchFamily="49" charset="0"/>
              </a:rPr>
              <a:t>",</a:t>
            </a:r>
            <a:r>
              <a:rPr lang="en-US" altLang="zh-CN" sz="2400" b="1">
                <a:solidFill>
                  <a:srgbClr val="000000"/>
                </a:solidFill>
                <a:latin typeface="Consolas" pitchFamily="49" charset="0"/>
                <a:ea typeface="黑体" pitchFamily="49" charset="-122"/>
                <a:cs typeface="Consolas" pitchFamily="49" charset="0"/>
              </a:rPr>
              <a:t> "Liubei</a:t>
            </a:r>
            <a:r>
              <a:rPr lang="en-US" altLang="zh-CN" sz="2400" b="1" smtClean="0">
                <a:solidFill>
                  <a:srgbClr val="000000"/>
                </a:solidFill>
                <a:latin typeface="Consolas" pitchFamily="49" charset="0"/>
                <a:ea typeface="黑体" pitchFamily="49" charset="-122"/>
                <a:cs typeface="Consolas" pitchFamily="49" charset="0"/>
              </a:rPr>
              <a:t>"};</a:t>
            </a:r>
            <a:endParaRPr lang="en-US" altLang="zh-CN" sz="2400" b="1" dirty="0">
              <a:solidFill>
                <a:srgbClr val="000000"/>
              </a:solidFill>
              <a:latin typeface="Consolas" pitchFamily="49" charset="0"/>
              <a:ea typeface="黑体" pitchFamily="49" charset="-122"/>
              <a:cs typeface="Consolas" pitchFamily="49" charset="0"/>
            </a:endParaRPr>
          </a:p>
          <a:p>
            <a:r>
              <a:rPr lang="en-US" altLang="zh-CN" sz="2400" b="1" smtClean="0">
                <a:solidFill>
                  <a:srgbClr val="000000"/>
                </a:solidFill>
                <a:latin typeface="Consolas" pitchFamily="49" charset="0"/>
                <a:ea typeface="黑体" pitchFamily="49" charset="-122"/>
                <a:cs typeface="Consolas" pitchFamily="49" charset="0"/>
              </a:rPr>
              <a:t>    char * temp</a:t>
            </a:r>
            <a:r>
              <a:rPr lang="en-US" altLang="zh-CN" sz="2400" b="1" dirty="0">
                <a:solidFill>
                  <a:srgbClr val="000000"/>
                </a:solidFill>
                <a:latin typeface="Consolas" pitchFamily="49" charset="0"/>
                <a:ea typeface="黑体" pitchFamily="49" charset="-122"/>
                <a:cs typeface="Consolas" pitchFamily="49" charset="0"/>
              </a:rPr>
              <a:t>;</a:t>
            </a:r>
          </a:p>
          <a:p>
            <a:r>
              <a:rPr lang="en-US" altLang="zh-CN" sz="2400" b="1">
                <a:solidFill>
                  <a:srgbClr val="000000"/>
                </a:solidFill>
                <a:latin typeface="Consolas" pitchFamily="49" charset="0"/>
                <a:ea typeface="黑体" pitchFamily="49" charset="-122"/>
                <a:cs typeface="Consolas" pitchFamily="49" charset="0"/>
              </a:rPr>
              <a:t>    printf</a:t>
            </a:r>
            <a:r>
              <a:rPr lang="en-US" altLang="zh-CN" sz="2400" b="1" smtClean="0">
                <a:solidFill>
                  <a:srgbClr val="000000"/>
                </a:solidFill>
                <a:latin typeface="Consolas" pitchFamily="49" charset="0"/>
                <a:ea typeface="黑体" pitchFamily="49" charset="-122"/>
                <a:cs typeface="Consolas" pitchFamily="49" charset="0"/>
              </a:rPr>
              <a:t>("%</a:t>
            </a:r>
            <a:r>
              <a:rPr lang="en-US" altLang="zh-CN" sz="2400" b="1" dirty="0">
                <a:solidFill>
                  <a:srgbClr val="000000"/>
                </a:solidFill>
                <a:latin typeface="Consolas" pitchFamily="49" charset="0"/>
                <a:ea typeface="黑体" pitchFamily="49" charset="-122"/>
                <a:cs typeface="Consolas" pitchFamily="49" charset="0"/>
              </a:rPr>
              <a:t>s </a:t>
            </a:r>
            <a:r>
              <a:rPr lang="en-US" altLang="zh-CN" sz="2400" b="1">
                <a:solidFill>
                  <a:srgbClr val="000000"/>
                </a:solidFill>
                <a:latin typeface="Consolas" pitchFamily="49" charset="0"/>
                <a:ea typeface="黑体" pitchFamily="49" charset="-122"/>
                <a:cs typeface="Consolas" pitchFamily="49" charset="0"/>
              </a:rPr>
              <a:t>%</a:t>
            </a:r>
            <a:r>
              <a:rPr lang="en-US" altLang="zh-CN" sz="2400" b="1" smtClean="0">
                <a:solidFill>
                  <a:srgbClr val="000000"/>
                </a:solidFill>
                <a:latin typeface="Consolas" pitchFamily="49" charset="0"/>
                <a:ea typeface="黑体" pitchFamily="49" charset="-122"/>
                <a:cs typeface="Consolas" pitchFamily="49" charset="0"/>
              </a:rPr>
              <a:t>s\n",</a:t>
            </a:r>
            <a:r>
              <a:rPr lang="en-US" altLang="zh-CN" sz="2400" b="1" dirty="0" err="1">
                <a:solidFill>
                  <a:srgbClr val="000000"/>
                </a:solidFill>
                <a:latin typeface="Consolas" pitchFamily="49" charset="0"/>
                <a:ea typeface="黑体" pitchFamily="49" charset="-122"/>
                <a:cs typeface="Consolas" pitchFamily="49" charset="0"/>
              </a:rPr>
              <a:t>names</a:t>
            </a:r>
            <a:r>
              <a:rPr lang="en-US" altLang="zh-CN" sz="2400" b="1" dirty="0">
                <a:solidFill>
                  <a:srgbClr val="000000"/>
                </a:solidFill>
                <a:latin typeface="Consolas" pitchFamily="49" charset="0"/>
                <a:ea typeface="黑体" pitchFamily="49" charset="-122"/>
                <a:cs typeface="Consolas" pitchFamily="49" charset="0"/>
              </a:rPr>
              <a:t>[2],names[3]);</a:t>
            </a:r>
          </a:p>
          <a:p>
            <a:r>
              <a:rPr lang="en-US" altLang="zh-CN" sz="2400" b="1" smtClean="0">
                <a:solidFill>
                  <a:srgbClr val="000000"/>
                </a:solidFill>
                <a:latin typeface="Consolas" pitchFamily="49" charset="0"/>
                <a:ea typeface="黑体" pitchFamily="49" charset="-122"/>
                <a:cs typeface="Consolas" pitchFamily="49" charset="0"/>
              </a:rPr>
              <a:t>    temp </a:t>
            </a:r>
            <a:r>
              <a:rPr lang="en-US" altLang="zh-CN" sz="2400" b="1" dirty="0">
                <a:solidFill>
                  <a:srgbClr val="000000"/>
                </a:solidFill>
                <a:latin typeface="Consolas" pitchFamily="49" charset="0"/>
                <a:ea typeface="黑体" pitchFamily="49" charset="-122"/>
                <a:cs typeface="Consolas" pitchFamily="49" charset="0"/>
              </a:rPr>
              <a:t>= names[2];</a:t>
            </a:r>
          </a:p>
          <a:p>
            <a:r>
              <a:rPr lang="en-US" altLang="zh-CN" sz="2400" b="1" smtClean="0">
                <a:solidFill>
                  <a:srgbClr val="000000"/>
                </a:solidFill>
                <a:latin typeface="Consolas" pitchFamily="49" charset="0"/>
                <a:ea typeface="黑体" pitchFamily="49" charset="-122"/>
                <a:cs typeface="Consolas" pitchFamily="49" charset="0"/>
              </a:rPr>
              <a:t>    names[2</a:t>
            </a:r>
            <a:r>
              <a:rPr lang="en-US" altLang="zh-CN" sz="2400" b="1" dirty="0">
                <a:solidFill>
                  <a:srgbClr val="000000"/>
                </a:solidFill>
                <a:latin typeface="Consolas" pitchFamily="49" charset="0"/>
                <a:ea typeface="黑体" pitchFamily="49" charset="-122"/>
                <a:cs typeface="Consolas" pitchFamily="49" charset="0"/>
              </a:rPr>
              <a:t>] = names[3];</a:t>
            </a:r>
          </a:p>
          <a:p>
            <a:r>
              <a:rPr lang="en-US" altLang="zh-CN" sz="2400" b="1" smtClean="0">
                <a:solidFill>
                  <a:srgbClr val="000000"/>
                </a:solidFill>
                <a:latin typeface="Consolas" pitchFamily="49" charset="0"/>
                <a:ea typeface="黑体" pitchFamily="49" charset="-122"/>
                <a:cs typeface="Consolas" pitchFamily="49" charset="0"/>
              </a:rPr>
              <a:t>    names[3</a:t>
            </a:r>
            <a:r>
              <a:rPr lang="en-US" altLang="zh-CN" sz="2400" b="1" dirty="0">
                <a:solidFill>
                  <a:srgbClr val="000000"/>
                </a:solidFill>
                <a:latin typeface="Consolas" pitchFamily="49" charset="0"/>
                <a:ea typeface="黑体" pitchFamily="49" charset="-122"/>
                <a:cs typeface="Consolas" pitchFamily="49" charset="0"/>
              </a:rPr>
              <a:t>] = temp;</a:t>
            </a:r>
          </a:p>
          <a:p>
            <a:r>
              <a:rPr lang="en-US" altLang="zh-CN" sz="2400" b="1" smtClean="0">
                <a:solidFill>
                  <a:srgbClr val="000000"/>
                </a:solidFill>
                <a:latin typeface="Consolas" pitchFamily="49" charset="0"/>
                <a:ea typeface="黑体" pitchFamily="49" charset="-122"/>
                <a:cs typeface="Consolas" pitchFamily="49" charset="0"/>
              </a:rPr>
              <a:t>    printf("%</a:t>
            </a:r>
            <a:r>
              <a:rPr lang="en-US" altLang="zh-CN" sz="2400" b="1" dirty="0">
                <a:solidFill>
                  <a:srgbClr val="000000"/>
                </a:solidFill>
                <a:latin typeface="Consolas" pitchFamily="49" charset="0"/>
                <a:ea typeface="黑体" pitchFamily="49" charset="-122"/>
                <a:cs typeface="Consolas" pitchFamily="49" charset="0"/>
              </a:rPr>
              <a:t>s </a:t>
            </a:r>
            <a:r>
              <a:rPr lang="en-US" altLang="zh-CN" sz="2400" b="1">
                <a:solidFill>
                  <a:srgbClr val="000000"/>
                </a:solidFill>
                <a:latin typeface="Consolas" pitchFamily="49" charset="0"/>
                <a:ea typeface="黑体" pitchFamily="49" charset="-122"/>
                <a:cs typeface="Consolas" pitchFamily="49" charset="0"/>
              </a:rPr>
              <a:t>%</a:t>
            </a:r>
            <a:r>
              <a:rPr lang="en-US" altLang="zh-CN" sz="2400" b="1" smtClean="0">
                <a:solidFill>
                  <a:srgbClr val="000000"/>
                </a:solidFill>
                <a:latin typeface="Consolas" pitchFamily="49" charset="0"/>
                <a:ea typeface="黑体" pitchFamily="49" charset="-122"/>
                <a:cs typeface="Consolas" pitchFamily="49" charset="0"/>
              </a:rPr>
              <a:t>s\n",</a:t>
            </a:r>
            <a:r>
              <a:rPr lang="en-US" altLang="zh-CN" sz="2400" b="1" dirty="0" err="1">
                <a:solidFill>
                  <a:srgbClr val="000000"/>
                </a:solidFill>
                <a:latin typeface="Consolas" pitchFamily="49" charset="0"/>
                <a:ea typeface="黑体" pitchFamily="49" charset="-122"/>
                <a:cs typeface="Consolas" pitchFamily="49" charset="0"/>
              </a:rPr>
              <a:t>names</a:t>
            </a:r>
            <a:r>
              <a:rPr lang="en-US" altLang="zh-CN" sz="2400" b="1" dirty="0">
                <a:solidFill>
                  <a:srgbClr val="000000"/>
                </a:solidFill>
                <a:latin typeface="Consolas" pitchFamily="49" charset="0"/>
                <a:ea typeface="黑体" pitchFamily="49" charset="-122"/>
                <a:cs typeface="Consolas" pitchFamily="49" charset="0"/>
              </a:rPr>
              <a:t>[2],names[3]);</a:t>
            </a:r>
          </a:p>
          <a:p>
            <a:r>
              <a:rPr lang="en-US" altLang="zh-CN" sz="2400" b="1" smtClean="0">
                <a:solidFill>
                  <a:srgbClr val="000000"/>
                </a:solidFill>
                <a:latin typeface="Consolas" pitchFamily="49" charset="0"/>
                <a:ea typeface="黑体" pitchFamily="49" charset="-122"/>
                <a:cs typeface="Consolas" pitchFamily="49" charset="0"/>
              </a:rPr>
              <a:t>    printf</a:t>
            </a:r>
            <a:r>
              <a:rPr lang="en-US" altLang="zh-CN" sz="2400" b="1" dirty="0">
                <a:solidFill>
                  <a:srgbClr val="000000"/>
                </a:solidFill>
                <a:latin typeface="Consolas" pitchFamily="49" charset="0"/>
                <a:ea typeface="黑体" pitchFamily="49" charset="-122"/>
                <a:cs typeface="Consolas" pitchFamily="49" charset="0"/>
              </a:rPr>
              <a:t>("\n");</a:t>
            </a:r>
          </a:p>
          <a:p>
            <a:r>
              <a:rPr lang="en-US" altLang="zh-CN" sz="2400" b="1" smtClean="0">
                <a:solidFill>
                  <a:srgbClr val="000000"/>
                </a:solidFill>
                <a:latin typeface="Consolas" pitchFamily="49" charset="0"/>
                <a:ea typeface="黑体" pitchFamily="49" charset="-122"/>
                <a:cs typeface="Consolas" pitchFamily="49" charset="0"/>
              </a:rPr>
              <a:t>    return </a:t>
            </a:r>
            <a:r>
              <a:rPr lang="en-US" altLang="zh-CN" sz="2400" b="1" dirty="0">
                <a:solidFill>
                  <a:srgbClr val="000000"/>
                </a:solidFill>
                <a:latin typeface="Consolas" pitchFamily="49" charset="0"/>
                <a:ea typeface="黑体" pitchFamily="49" charset="-122"/>
                <a:cs typeface="Consolas" pitchFamily="49" charset="0"/>
              </a:rPr>
              <a:t>0;</a:t>
            </a:r>
          </a:p>
          <a:p>
            <a:r>
              <a:rPr lang="en-US" altLang="zh-CN" sz="2400" b="1" dirty="0">
                <a:solidFill>
                  <a:srgbClr val="000000"/>
                </a:solidFill>
                <a:latin typeface="Consolas" pitchFamily="49" charset="0"/>
                <a:ea typeface="黑体" pitchFamily="49" charset="-122"/>
                <a:cs typeface="Consolas" pitchFamily="49" charset="0"/>
              </a:rPr>
              <a:t>}</a:t>
            </a:r>
          </a:p>
        </p:txBody>
      </p:sp>
      <p:sp>
        <p:nvSpPr>
          <p:cNvPr id="3" name="矩形 2"/>
          <p:cNvSpPr/>
          <p:nvPr/>
        </p:nvSpPr>
        <p:spPr>
          <a:xfrm>
            <a:off x="8038628" y="5311998"/>
            <a:ext cx="2883222" cy="1069330"/>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8"/>
          <p:cNvSpPr>
            <a:spLocks noChangeArrowheads="1"/>
          </p:cNvSpPr>
          <p:nvPr/>
        </p:nvSpPr>
        <p:spPr bwMode="auto">
          <a:xfrm>
            <a:off x="9731044" y="1299220"/>
            <a:ext cx="2052000" cy="431800"/>
          </a:xfrm>
          <a:prstGeom prst="rect">
            <a:avLst/>
          </a:prstGeom>
          <a:solidFill>
            <a:schemeClr val="bg2">
              <a:lumMod val="60000"/>
              <a:lumOff val="4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lstStyle/>
          <a:p>
            <a:r>
              <a:rPr lang="en-US" altLang="zh-CN" b="1" smtClean="0">
                <a:latin typeface="微软雅黑" pitchFamily="34" charset="-122"/>
                <a:ea typeface="微软雅黑" pitchFamily="34" charset="-122"/>
                <a:cs typeface="Consolas" pitchFamily="49" charset="0"/>
              </a:rPr>
              <a:t>Guanyu\0</a:t>
            </a:r>
            <a:endParaRPr lang="en-US" altLang="zh-CN" b="1">
              <a:latin typeface="微软雅黑" pitchFamily="34" charset="-122"/>
              <a:ea typeface="微软雅黑" pitchFamily="34" charset="-122"/>
              <a:cs typeface="Consolas" pitchFamily="49" charset="0"/>
            </a:endParaRPr>
          </a:p>
        </p:txBody>
      </p:sp>
      <p:sp>
        <p:nvSpPr>
          <p:cNvPr id="6" name="矩形 9"/>
          <p:cNvSpPr>
            <a:spLocks noChangeArrowheads="1"/>
          </p:cNvSpPr>
          <p:nvPr/>
        </p:nvSpPr>
        <p:spPr bwMode="auto">
          <a:xfrm>
            <a:off x="9731044" y="1875483"/>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smtClean="0">
                <a:latin typeface="微软雅黑" pitchFamily="34" charset="-122"/>
                <a:ea typeface="微软雅黑" pitchFamily="34" charset="-122"/>
                <a:cs typeface="Consolas" pitchFamily="49" charset="0"/>
              </a:rPr>
              <a:t>Zhangfei\0</a:t>
            </a:r>
            <a:endParaRPr lang="en-US" altLang="zh-CN" b="1">
              <a:latin typeface="微软雅黑" pitchFamily="34" charset="-122"/>
              <a:ea typeface="微软雅黑" pitchFamily="34" charset="-122"/>
              <a:cs typeface="Consolas" pitchFamily="49" charset="0"/>
            </a:endParaRPr>
          </a:p>
        </p:txBody>
      </p:sp>
      <p:sp>
        <p:nvSpPr>
          <p:cNvPr id="7" name="矩形 10"/>
          <p:cNvSpPr>
            <a:spLocks noChangeArrowheads="1"/>
          </p:cNvSpPr>
          <p:nvPr/>
        </p:nvSpPr>
        <p:spPr bwMode="auto">
          <a:xfrm>
            <a:off x="9731044" y="3026420"/>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smtClean="0">
                <a:latin typeface="微软雅黑" pitchFamily="34" charset="-122"/>
                <a:ea typeface="微软雅黑" pitchFamily="34" charset="-122"/>
                <a:cs typeface="Consolas" pitchFamily="49" charset="0"/>
              </a:rPr>
              <a:t>Machao\0</a:t>
            </a:r>
            <a:endParaRPr lang="en-US" altLang="zh-CN" b="1">
              <a:latin typeface="微软雅黑" pitchFamily="34" charset="-122"/>
              <a:ea typeface="微软雅黑" pitchFamily="34" charset="-122"/>
              <a:cs typeface="Consolas" pitchFamily="49" charset="0"/>
            </a:endParaRPr>
          </a:p>
        </p:txBody>
      </p:sp>
      <p:sp>
        <p:nvSpPr>
          <p:cNvPr id="8" name="矩形 11"/>
          <p:cNvSpPr>
            <a:spLocks noChangeArrowheads="1"/>
          </p:cNvSpPr>
          <p:nvPr/>
        </p:nvSpPr>
        <p:spPr bwMode="auto">
          <a:xfrm>
            <a:off x="9731043" y="2450158"/>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smtClean="0">
                <a:latin typeface="微软雅黑" pitchFamily="34" charset="-122"/>
                <a:ea typeface="微软雅黑" pitchFamily="34" charset="-122"/>
                <a:cs typeface="Consolas" pitchFamily="49" charset="0"/>
              </a:rPr>
              <a:t>Zhaoyun\0</a:t>
            </a:r>
            <a:endParaRPr lang="en-US" altLang="zh-CN" b="1">
              <a:latin typeface="微软雅黑" pitchFamily="34" charset="-122"/>
              <a:ea typeface="微软雅黑" pitchFamily="34" charset="-122"/>
              <a:cs typeface="Consolas" pitchFamily="49" charset="0"/>
            </a:endParaRPr>
          </a:p>
        </p:txBody>
      </p:sp>
      <p:graphicFrame>
        <p:nvGraphicFramePr>
          <p:cNvPr id="9" name="组合 54"/>
          <p:cNvGraphicFramePr>
            <a:graphicFrameLocks noGrp="1"/>
          </p:cNvGraphicFramePr>
          <p:nvPr>
            <p:extLst>
              <p:ext uri="{D42A27DB-BD31-4B8C-83A1-F6EECF244321}">
                <p14:modId xmlns:p14="http://schemas.microsoft.com/office/powerpoint/2010/main" val="895333167"/>
              </p:ext>
            </p:extLst>
          </p:nvPr>
        </p:nvGraphicFramePr>
        <p:xfrm>
          <a:off x="8398437" y="1370658"/>
          <a:ext cx="776287" cy="3208338"/>
        </p:xfrm>
        <a:graphic>
          <a:graphicData uri="http://schemas.openxmlformats.org/drawingml/2006/table">
            <a:tbl>
              <a:tblPr/>
              <a:tblGrid>
                <a:gridCol w="776287">
                  <a:extLst>
                    <a:ext uri="{9D8B030D-6E8A-4147-A177-3AD203B41FA5}">
                      <a16:colId xmlns:a16="http://schemas.microsoft.com/office/drawing/2014/main" val="20000"/>
                    </a:ext>
                  </a:extLst>
                </a:gridCol>
              </a:tblGrid>
              <a:tr h="47625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0"/>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1"/>
                  </a:ext>
                </a:extLst>
              </a:tr>
              <a:tr h="54768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3"/>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4"/>
                  </a:ext>
                </a:extLst>
              </a:tr>
              <a:tr h="546100">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tx1">
                        <a:lumMod val="20000"/>
                        <a:lumOff val="80000"/>
                      </a:schemeClr>
                    </a:solidFill>
                  </a:tcPr>
                </a:tc>
                <a:extLst>
                  <a:ext uri="{0D108BD9-81ED-4DB2-BD59-A6C34878D82A}">
                    <a16:rowId xmlns:a16="http://schemas.microsoft.com/office/drawing/2014/main" val="10005"/>
                  </a:ext>
                </a:extLst>
              </a:tr>
            </a:tbl>
          </a:graphicData>
        </a:graphic>
      </p:graphicFrame>
      <p:sp>
        <p:nvSpPr>
          <p:cNvPr id="10" name="文本框 24"/>
          <p:cNvSpPr txBox="1">
            <a:spLocks noChangeArrowheads="1"/>
          </p:cNvSpPr>
          <p:nvPr/>
        </p:nvSpPr>
        <p:spPr bwMode="auto">
          <a:xfrm>
            <a:off x="8110636" y="908720"/>
            <a:ext cx="1330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spcBef>
                <a:spcPct val="50000"/>
              </a:spcBef>
            </a:pPr>
            <a:r>
              <a:rPr lang="en-US" altLang="zh-CN" sz="2400" b="1">
                <a:latin typeface="Consolas" pitchFamily="49" charset="0"/>
                <a:cs typeface="Consolas" pitchFamily="49" charset="0"/>
              </a:rPr>
              <a:t>names</a:t>
            </a:r>
          </a:p>
        </p:txBody>
      </p:sp>
      <p:sp>
        <p:nvSpPr>
          <p:cNvPr id="11" name="直线 25"/>
          <p:cNvSpPr>
            <a:spLocks noChangeShapeType="1"/>
          </p:cNvSpPr>
          <p:nvPr/>
        </p:nvSpPr>
        <p:spPr bwMode="auto">
          <a:xfrm>
            <a:off x="9226219" y="1515120"/>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26"/>
          <p:cNvSpPr>
            <a:spLocks noChangeShapeType="1"/>
          </p:cNvSpPr>
          <p:nvPr/>
        </p:nvSpPr>
        <p:spPr bwMode="auto">
          <a:xfrm>
            <a:off x="9226219" y="2091383"/>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27"/>
          <p:cNvSpPr>
            <a:spLocks noChangeShapeType="1"/>
          </p:cNvSpPr>
          <p:nvPr/>
        </p:nvSpPr>
        <p:spPr bwMode="auto">
          <a:xfrm flipV="1">
            <a:off x="9226219" y="2666058"/>
            <a:ext cx="504825" cy="1587"/>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28"/>
          <p:cNvSpPr>
            <a:spLocks noChangeShapeType="1"/>
          </p:cNvSpPr>
          <p:nvPr/>
        </p:nvSpPr>
        <p:spPr bwMode="auto">
          <a:xfrm flipV="1">
            <a:off x="9226219" y="3242320"/>
            <a:ext cx="504825" cy="158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矩形 29"/>
          <p:cNvSpPr>
            <a:spLocks noChangeArrowheads="1"/>
          </p:cNvSpPr>
          <p:nvPr/>
        </p:nvSpPr>
        <p:spPr bwMode="auto">
          <a:xfrm>
            <a:off x="9731043" y="3602683"/>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smtClean="0">
                <a:latin typeface="微软雅黑" pitchFamily="34" charset="-122"/>
                <a:ea typeface="微软雅黑" pitchFamily="34" charset="-122"/>
                <a:cs typeface="Consolas" pitchFamily="49" charset="0"/>
              </a:rPr>
              <a:t>Huangzhong\0</a:t>
            </a:r>
            <a:endParaRPr lang="en-US" altLang="zh-CN" b="1">
              <a:latin typeface="微软雅黑" pitchFamily="34" charset="-122"/>
              <a:ea typeface="微软雅黑" pitchFamily="34" charset="-122"/>
              <a:cs typeface="Consolas" pitchFamily="49" charset="0"/>
            </a:endParaRPr>
          </a:p>
        </p:txBody>
      </p:sp>
      <p:sp>
        <p:nvSpPr>
          <p:cNvPr id="16" name="直线 30"/>
          <p:cNvSpPr>
            <a:spLocks noChangeShapeType="1"/>
          </p:cNvSpPr>
          <p:nvPr/>
        </p:nvSpPr>
        <p:spPr bwMode="auto">
          <a:xfrm>
            <a:off x="9226219" y="3820170"/>
            <a:ext cx="504825"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矩形 37"/>
          <p:cNvSpPr>
            <a:spLocks noChangeArrowheads="1"/>
          </p:cNvSpPr>
          <p:nvPr/>
        </p:nvSpPr>
        <p:spPr bwMode="auto">
          <a:xfrm>
            <a:off x="9731043" y="4178945"/>
            <a:ext cx="2052000" cy="431800"/>
          </a:xfrm>
          <a:prstGeom prst="rect">
            <a:avLst/>
          </a:prstGeom>
          <a:solidFill>
            <a:schemeClr val="bg2">
              <a:lumMod val="60000"/>
              <a:lumOff val="4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lstStyle/>
          <a:p>
            <a:r>
              <a:rPr lang="en-US" altLang="zh-CN" b="1" smtClean="0">
                <a:latin typeface="微软雅黑" pitchFamily="34" charset="-122"/>
                <a:ea typeface="微软雅黑" pitchFamily="34" charset="-122"/>
                <a:cs typeface="Consolas" pitchFamily="49" charset="0"/>
              </a:rPr>
              <a:t>Liubei\0</a:t>
            </a:r>
            <a:endParaRPr lang="en-US" altLang="zh-CN" b="1">
              <a:latin typeface="微软雅黑" pitchFamily="34" charset="-122"/>
              <a:ea typeface="微软雅黑" pitchFamily="34" charset="-122"/>
              <a:cs typeface="Consolas" pitchFamily="49" charset="0"/>
            </a:endParaRPr>
          </a:p>
        </p:txBody>
      </p:sp>
      <p:sp>
        <p:nvSpPr>
          <p:cNvPr id="18" name="直线 38"/>
          <p:cNvSpPr>
            <a:spLocks noChangeShapeType="1"/>
          </p:cNvSpPr>
          <p:nvPr/>
        </p:nvSpPr>
        <p:spPr bwMode="auto">
          <a:xfrm>
            <a:off x="9226219" y="4396433"/>
            <a:ext cx="433387"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自选图形 39"/>
          <p:cNvSpPr>
            <a:spLocks noChangeArrowheads="1"/>
          </p:cNvSpPr>
          <p:nvPr/>
        </p:nvSpPr>
        <p:spPr bwMode="auto">
          <a:xfrm flipH="1">
            <a:off x="6473295" y="3012914"/>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0" name="自选图形 40"/>
          <p:cNvSpPr>
            <a:spLocks noChangeArrowheads="1"/>
          </p:cNvSpPr>
          <p:nvPr/>
        </p:nvSpPr>
        <p:spPr bwMode="auto">
          <a:xfrm flipH="1">
            <a:off x="3590106" y="3356992"/>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1" name="文本框 41"/>
          <p:cNvSpPr txBox="1">
            <a:spLocks noChangeArrowheads="1"/>
          </p:cNvSpPr>
          <p:nvPr/>
        </p:nvSpPr>
        <p:spPr bwMode="auto">
          <a:xfrm>
            <a:off x="7606059" y="4653136"/>
            <a:ext cx="936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a:latin typeface="Consolas" pitchFamily="49" charset="0"/>
                <a:cs typeface="Consolas" pitchFamily="49" charset="0"/>
              </a:rPr>
              <a:t>temp</a:t>
            </a:r>
          </a:p>
        </p:txBody>
      </p:sp>
      <p:sp>
        <p:nvSpPr>
          <p:cNvPr id="22" name="矩形 42"/>
          <p:cNvSpPr>
            <a:spLocks noChangeArrowheads="1"/>
          </p:cNvSpPr>
          <p:nvPr/>
        </p:nvSpPr>
        <p:spPr bwMode="auto">
          <a:xfrm>
            <a:off x="8399917" y="4682679"/>
            <a:ext cx="790839" cy="431800"/>
          </a:xfrm>
          <a:prstGeom prst="rect">
            <a:avLst/>
          </a:prstGeom>
          <a:solidFill>
            <a:schemeClr val="tx1">
              <a:lumMod val="20000"/>
              <a:lumOff val="80000"/>
            </a:schemeClr>
          </a:solidFill>
          <a:ln w="38100">
            <a:solidFill>
              <a:schemeClr val="bg2">
                <a:lumMod val="50000"/>
              </a:schemeClr>
            </a:solidFill>
            <a:miter lim="800000"/>
            <a:headEnd/>
            <a:tailEnd/>
          </a:ln>
          <a:effectLst/>
          <a:extLst/>
        </p:spPr>
        <p:txBody>
          <a:bodyPr wrap="none" anchor="ctr"/>
          <a:lstStyle/>
          <a:p>
            <a:endParaRPr lang="zh-CN" altLang="en-US"/>
          </a:p>
        </p:txBody>
      </p:sp>
      <p:sp>
        <p:nvSpPr>
          <p:cNvPr id="23" name="自选图形 44"/>
          <p:cNvSpPr>
            <a:spLocks noChangeArrowheads="1"/>
          </p:cNvSpPr>
          <p:nvPr/>
        </p:nvSpPr>
        <p:spPr bwMode="auto">
          <a:xfrm flipH="1">
            <a:off x="7560817" y="3720530"/>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4" name="文本框 45"/>
          <p:cNvSpPr txBox="1">
            <a:spLocks noChangeArrowheads="1"/>
          </p:cNvSpPr>
          <p:nvPr/>
        </p:nvSpPr>
        <p:spPr bwMode="auto">
          <a:xfrm>
            <a:off x="8110636" y="5373216"/>
            <a:ext cx="2592288" cy="461665"/>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smtClean="0">
                <a:solidFill>
                  <a:schemeClr val="bg1"/>
                </a:solidFill>
                <a:latin typeface="Consolas" pitchFamily="49" charset="0"/>
                <a:ea typeface="黑体" pitchFamily="49" charset="-122"/>
                <a:cs typeface="Consolas" pitchFamily="49" charset="0"/>
              </a:rPr>
              <a:t>Zhaoyun Machao</a:t>
            </a:r>
            <a:endParaRPr lang="en-US" altLang="zh-CN" sz="2400" b="1">
              <a:solidFill>
                <a:schemeClr val="bg1"/>
              </a:solidFill>
              <a:latin typeface="Consolas" pitchFamily="49" charset="0"/>
              <a:ea typeface="黑体" pitchFamily="49" charset="-122"/>
              <a:cs typeface="Consolas" pitchFamily="49" charset="0"/>
            </a:endParaRPr>
          </a:p>
        </p:txBody>
      </p:sp>
      <p:sp>
        <p:nvSpPr>
          <p:cNvPr id="25" name="自选图形 46"/>
          <p:cNvSpPr>
            <a:spLocks noChangeArrowheads="1"/>
          </p:cNvSpPr>
          <p:nvPr/>
        </p:nvSpPr>
        <p:spPr bwMode="auto">
          <a:xfrm flipH="1">
            <a:off x="4208412" y="4085655"/>
            <a:ext cx="304800" cy="152400"/>
          </a:xfrm>
          <a:prstGeom prst="chevron">
            <a:avLst>
              <a:gd name="adj" fmla="val 50000"/>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6" name="直线 47"/>
          <p:cNvSpPr>
            <a:spLocks noChangeShapeType="1"/>
          </p:cNvSpPr>
          <p:nvPr/>
        </p:nvSpPr>
        <p:spPr bwMode="auto">
          <a:xfrm flipV="1">
            <a:off x="9227542" y="2593529"/>
            <a:ext cx="433387" cy="2232025"/>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自选图形 48"/>
          <p:cNvSpPr>
            <a:spLocks noChangeArrowheads="1"/>
          </p:cNvSpPr>
          <p:nvPr/>
        </p:nvSpPr>
        <p:spPr bwMode="auto">
          <a:xfrm flipH="1">
            <a:off x="4870276" y="4436492"/>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28" name="直线 49"/>
          <p:cNvSpPr>
            <a:spLocks noChangeShapeType="1"/>
          </p:cNvSpPr>
          <p:nvPr/>
        </p:nvSpPr>
        <p:spPr bwMode="auto">
          <a:xfrm>
            <a:off x="9226219" y="2739083"/>
            <a:ext cx="504825" cy="431800"/>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自选图形 50"/>
          <p:cNvSpPr>
            <a:spLocks noChangeArrowheads="1"/>
          </p:cNvSpPr>
          <p:nvPr/>
        </p:nvSpPr>
        <p:spPr bwMode="auto">
          <a:xfrm flipH="1">
            <a:off x="4224287" y="4859561"/>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30" name="直线 51"/>
          <p:cNvSpPr>
            <a:spLocks noChangeShapeType="1"/>
          </p:cNvSpPr>
          <p:nvPr/>
        </p:nvSpPr>
        <p:spPr bwMode="auto">
          <a:xfrm flipV="1">
            <a:off x="9226219" y="2667645"/>
            <a:ext cx="433387" cy="576263"/>
          </a:xfrm>
          <a:prstGeom prst="line">
            <a:avLst/>
          </a:prstGeom>
          <a:noFill/>
          <a:ln w="508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自选图形 52"/>
          <p:cNvSpPr>
            <a:spLocks noChangeArrowheads="1"/>
          </p:cNvSpPr>
          <p:nvPr/>
        </p:nvSpPr>
        <p:spPr bwMode="auto">
          <a:xfrm flipH="1">
            <a:off x="7560817" y="5157192"/>
            <a:ext cx="288925" cy="152400"/>
          </a:xfrm>
          <a:prstGeom prst="chevron">
            <a:avLst>
              <a:gd name="adj" fmla="val 47396"/>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32" name="文本框 53"/>
          <p:cNvSpPr txBox="1">
            <a:spLocks noChangeArrowheads="1"/>
          </p:cNvSpPr>
          <p:nvPr/>
        </p:nvSpPr>
        <p:spPr bwMode="auto">
          <a:xfrm>
            <a:off x="8110636" y="5768503"/>
            <a:ext cx="2592288" cy="461665"/>
          </a:xfrm>
          <a:prstGeom prst="rect">
            <a:avLst/>
          </a:prstGeom>
          <a:noFill/>
          <a:ln>
            <a:noFill/>
          </a:ln>
          <a:effectLs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spcBef>
                <a:spcPct val="50000"/>
              </a:spcBef>
            </a:pPr>
            <a:r>
              <a:rPr lang="en-US" altLang="zh-CN" sz="2400" b="1" smtClean="0">
                <a:solidFill>
                  <a:schemeClr val="bg1"/>
                </a:solidFill>
                <a:latin typeface="Consolas" pitchFamily="49" charset="0"/>
                <a:ea typeface="黑体" pitchFamily="49" charset="-122"/>
                <a:cs typeface="Consolas" pitchFamily="49" charset="0"/>
              </a:rPr>
              <a:t>Machao Zhaoyun</a:t>
            </a:r>
            <a:endParaRPr lang="en-US" altLang="zh-CN" sz="2400" b="1">
              <a:solidFill>
                <a:schemeClr val="bg1"/>
              </a:solidFill>
              <a:latin typeface="Consolas" pitchFamily="49" charset="0"/>
              <a:ea typeface="黑体" pitchFamily="49" charset="-122"/>
              <a:cs typeface="Consolas" pitchFamily="49" charset="0"/>
            </a:endParaRPr>
          </a:p>
        </p:txBody>
      </p:sp>
      <p:sp>
        <p:nvSpPr>
          <p:cNvPr id="33" name="文本框 55"/>
          <p:cNvSpPr txBox="1">
            <a:spLocks noChangeArrowheads="1"/>
          </p:cNvSpPr>
          <p:nvPr/>
        </p:nvSpPr>
        <p:spPr bwMode="auto">
          <a:xfrm>
            <a:off x="8398437" y="14436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5548</a:t>
            </a:r>
          </a:p>
        </p:txBody>
      </p:sp>
      <p:sp>
        <p:nvSpPr>
          <p:cNvPr id="34" name="文本框 56"/>
          <p:cNvSpPr txBox="1">
            <a:spLocks noChangeArrowheads="1"/>
          </p:cNvSpPr>
          <p:nvPr/>
        </p:nvSpPr>
        <p:spPr bwMode="auto">
          <a:xfrm>
            <a:off x="8398437" y="1940570"/>
            <a:ext cx="79851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5562</a:t>
            </a:r>
          </a:p>
        </p:txBody>
      </p:sp>
      <p:sp>
        <p:nvSpPr>
          <p:cNvPr id="35" name="文本框 57"/>
          <p:cNvSpPr txBox="1">
            <a:spLocks noChangeArrowheads="1"/>
          </p:cNvSpPr>
          <p:nvPr/>
        </p:nvSpPr>
        <p:spPr bwMode="auto">
          <a:xfrm>
            <a:off x="8398437" y="25231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
        <p:nvSpPr>
          <p:cNvPr id="36" name="文本框 58"/>
          <p:cNvSpPr txBox="1">
            <a:spLocks noChangeArrowheads="1"/>
          </p:cNvSpPr>
          <p:nvPr/>
        </p:nvSpPr>
        <p:spPr bwMode="auto">
          <a:xfrm>
            <a:off x="8398437" y="30280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55A8</a:t>
            </a:r>
          </a:p>
        </p:txBody>
      </p:sp>
      <p:sp>
        <p:nvSpPr>
          <p:cNvPr id="37" name="文本框 59"/>
          <p:cNvSpPr txBox="1">
            <a:spLocks noChangeArrowheads="1"/>
          </p:cNvSpPr>
          <p:nvPr/>
        </p:nvSpPr>
        <p:spPr bwMode="auto">
          <a:xfrm>
            <a:off x="8398437" y="3531245"/>
            <a:ext cx="798512" cy="3667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55B3</a:t>
            </a:r>
          </a:p>
        </p:txBody>
      </p:sp>
      <p:sp>
        <p:nvSpPr>
          <p:cNvPr id="38" name="文本框 60"/>
          <p:cNvSpPr txBox="1">
            <a:spLocks noChangeArrowheads="1"/>
          </p:cNvSpPr>
          <p:nvPr/>
        </p:nvSpPr>
        <p:spPr bwMode="auto">
          <a:xfrm>
            <a:off x="8398437" y="41075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55C9</a:t>
            </a:r>
          </a:p>
        </p:txBody>
      </p:sp>
      <p:sp>
        <p:nvSpPr>
          <p:cNvPr id="39" name="文本框 61"/>
          <p:cNvSpPr txBox="1">
            <a:spLocks noChangeArrowheads="1"/>
          </p:cNvSpPr>
          <p:nvPr/>
        </p:nvSpPr>
        <p:spPr bwMode="auto">
          <a:xfrm>
            <a:off x="8392243" y="4748089"/>
            <a:ext cx="798513"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
        <p:nvSpPr>
          <p:cNvPr id="40" name="文本框 62"/>
          <p:cNvSpPr txBox="1">
            <a:spLocks noChangeArrowheads="1"/>
          </p:cNvSpPr>
          <p:nvPr/>
        </p:nvSpPr>
        <p:spPr bwMode="auto">
          <a:xfrm>
            <a:off x="8398437" y="2523183"/>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55A8</a:t>
            </a:r>
          </a:p>
        </p:txBody>
      </p:sp>
      <p:sp>
        <p:nvSpPr>
          <p:cNvPr id="41" name="文本框 63"/>
          <p:cNvSpPr txBox="1">
            <a:spLocks noChangeArrowheads="1"/>
          </p:cNvSpPr>
          <p:nvPr/>
        </p:nvSpPr>
        <p:spPr bwMode="auto">
          <a:xfrm>
            <a:off x="8398437" y="3028008"/>
            <a:ext cx="798512" cy="3667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algn="ctr" eaLnBrk="1" hangingPunct="1"/>
            <a:r>
              <a:rPr lang="en-US" altLang="zh-CN" b="1">
                <a:latin typeface="Courier New" pitchFamily="49" charset="0"/>
              </a:rPr>
              <a:t>5583</a:t>
            </a:r>
          </a:p>
        </p:txBody>
      </p:sp>
    </p:spTree>
    <p:extLst>
      <p:ext uri="{BB962C8B-B14F-4D97-AF65-F5344CB8AC3E}">
        <p14:creationId xmlns:p14="http://schemas.microsoft.com/office/powerpoint/2010/main" val="38596444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19"/>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500"/>
                            </p:stCondLst>
                            <p:childTnLst>
                              <p:par>
                                <p:cTn id="14" presetID="17"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ppt_h/2"/>
                                          </p:val>
                                        </p:tav>
                                        <p:tav tm="100000">
                                          <p:val>
                                            <p:strVal val="#ppt_y"/>
                                          </p:val>
                                        </p:tav>
                                      </p:tavLst>
                                    </p:anim>
                                    <p:anim calcmode="lin" valueType="num">
                                      <p:cBhvr>
                                        <p:cTn id="18" dur="500" fill="hold"/>
                                        <p:tgtEl>
                                          <p:spTgt spid="9"/>
                                        </p:tgtEl>
                                        <p:attrNameLst>
                                          <p:attrName>ppt_w</p:attrName>
                                        </p:attrNameLst>
                                      </p:cBhvr>
                                      <p:tavLst>
                                        <p:tav tm="0">
                                          <p:val>
                                            <p:strVal val="#ppt_w"/>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000"/>
                            </p:stCondLst>
                            <p:childTnLst>
                              <p:par>
                                <p:cTn id="45" presetID="1"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par>
                          <p:cTn id="47" fill="hold">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par>
                          <p:cTn id="53" fill="hold">
                            <p:stCondLst>
                              <p:cond delay="5000"/>
                            </p:stCondLst>
                            <p:childTnLst>
                              <p:par>
                                <p:cTn id="54" presetID="1" presetClass="entr" presetSubtype="0"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par>
                          <p:cTn id="56" fill="hold">
                            <p:stCondLst>
                              <p:cond delay="5000"/>
                            </p:stCondLst>
                            <p:childTnLst>
                              <p:par>
                                <p:cTn id="57" presetID="1"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par>
                          <p:cTn id="59" fill="hold">
                            <p:stCondLst>
                              <p:cond delay="5000"/>
                            </p:stCondLst>
                            <p:childTnLst>
                              <p:par>
                                <p:cTn id="60" presetID="1"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par>
                          <p:cTn id="62" fill="hold">
                            <p:stCondLst>
                              <p:cond delay="5000"/>
                            </p:stCondLst>
                            <p:childTnLst>
                              <p:par>
                                <p:cTn id="63" presetID="17" presetClass="entr" presetSubtype="8"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ppt_x</p:attrName>
                                        </p:attrNameLst>
                                      </p:cBhvr>
                                      <p:tavLst>
                                        <p:tav tm="0">
                                          <p:val>
                                            <p:strVal val="#ppt_x-#ppt_w/2"/>
                                          </p:val>
                                        </p:tav>
                                        <p:tav tm="100000">
                                          <p:val>
                                            <p:strVal val="#ppt_x"/>
                                          </p:val>
                                        </p:tav>
                                      </p:tavLst>
                                    </p:anim>
                                    <p:anim calcmode="lin" valueType="num">
                                      <p:cBhvr>
                                        <p:cTn id="66" dur="500" fill="hold"/>
                                        <p:tgtEl>
                                          <p:spTgt spid="11"/>
                                        </p:tgtEl>
                                        <p:attrNameLst>
                                          <p:attrName>ppt_y</p:attrName>
                                        </p:attrNameLst>
                                      </p:cBhvr>
                                      <p:tavLst>
                                        <p:tav tm="0">
                                          <p:val>
                                            <p:strVal val="#ppt_y"/>
                                          </p:val>
                                        </p:tav>
                                        <p:tav tm="100000">
                                          <p:val>
                                            <p:strVal val="#ppt_y"/>
                                          </p:val>
                                        </p:tav>
                                      </p:tavLst>
                                    </p:anim>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strVal val="#ppt_h"/>
                                          </p:val>
                                        </p:tav>
                                        <p:tav tm="100000">
                                          <p:val>
                                            <p:strVal val="#ppt_h"/>
                                          </p:val>
                                        </p:tav>
                                      </p:tavLst>
                                    </p:anim>
                                  </p:childTnLst>
                                </p:cTn>
                              </p:par>
                            </p:childTnLst>
                          </p:cTn>
                        </p:par>
                        <p:par>
                          <p:cTn id="69" fill="hold">
                            <p:stCondLst>
                              <p:cond delay="5500"/>
                            </p:stCondLst>
                            <p:childTnLst>
                              <p:par>
                                <p:cTn id="70" presetID="17" presetClass="entr" presetSubtype="8"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ppt_x</p:attrName>
                                        </p:attrNameLst>
                                      </p:cBhvr>
                                      <p:tavLst>
                                        <p:tav tm="0">
                                          <p:val>
                                            <p:strVal val="#ppt_x-#ppt_w/2"/>
                                          </p:val>
                                        </p:tav>
                                        <p:tav tm="100000">
                                          <p:val>
                                            <p:strVal val="#ppt_x"/>
                                          </p:val>
                                        </p:tav>
                                      </p:tavLst>
                                    </p:anim>
                                    <p:anim calcmode="lin" valueType="num">
                                      <p:cBhvr>
                                        <p:cTn id="73" dur="500" fill="hold"/>
                                        <p:tgtEl>
                                          <p:spTgt spid="12"/>
                                        </p:tgtEl>
                                        <p:attrNameLst>
                                          <p:attrName>ppt_y</p:attrName>
                                        </p:attrNameLst>
                                      </p:cBhvr>
                                      <p:tavLst>
                                        <p:tav tm="0">
                                          <p:val>
                                            <p:strVal val="#ppt_y"/>
                                          </p:val>
                                        </p:tav>
                                        <p:tav tm="100000">
                                          <p:val>
                                            <p:strVal val="#ppt_y"/>
                                          </p:val>
                                        </p:tav>
                                      </p:tavLst>
                                    </p:anim>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strVal val="#ppt_h"/>
                                          </p:val>
                                        </p:tav>
                                        <p:tav tm="100000">
                                          <p:val>
                                            <p:strVal val="#ppt_h"/>
                                          </p:val>
                                        </p:tav>
                                      </p:tavLst>
                                    </p:anim>
                                  </p:childTnLst>
                                </p:cTn>
                              </p:par>
                            </p:childTnLst>
                          </p:cTn>
                        </p:par>
                        <p:par>
                          <p:cTn id="76" fill="hold">
                            <p:stCondLst>
                              <p:cond delay="6000"/>
                            </p:stCondLst>
                            <p:childTnLst>
                              <p:par>
                                <p:cTn id="77" presetID="17" presetClass="entr" presetSubtype="8"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ppt_x</p:attrName>
                                        </p:attrNameLst>
                                      </p:cBhvr>
                                      <p:tavLst>
                                        <p:tav tm="0">
                                          <p:val>
                                            <p:strVal val="#ppt_x-#ppt_w/2"/>
                                          </p:val>
                                        </p:tav>
                                        <p:tav tm="100000">
                                          <p:val>
                                            <p:strVal val="#ppt_x"/>
                                          </p:val>
                                        </p:tav>
                                      </p:tavLst>
                                    </p:anim>
                                    <p:anim calcmode="lin" valueType="num">
                                      <p:cBhvr>
                                        <p:cTn id="80" dur="500" fill="hold"/>
                                        <p:tgtEl>
                                          <p:spTgt spid="13"/>
                                        </p:tgtEl>
                                        <p:attrNameLst>
                                          <p:attrName>ppt_y</p:attrName>
                                        </p:attrNameLst>
                                      </p:cBhvr>
                                      <p:tavLst>
                                        <p:tav tm="0">
                                          <p:val>
                                            <p:strVal val="#ppt_y"/>
                                          </p:val>
                                        </p:tav>
                                        <p:tav tm="100000">
                                          <p:val>
                                            <p:strVal val="#ppt_y"/>
                                          </p:val>
                                        </p:tav>
                                      </p:tavLst>
                                    </p:anim>
                                    <p:anim calcmode="lin" valueType="num">
                                      <p:cBhvr>
                                        <p:cTn id="81" dur="500" fill="hold"/>
                                        <p:tgtEl>
                                          <p:spTgt spid="13"/>
                                        </p:tgtEl>
                                        <p:attrNameLst>
                                          <p:attrName>ppt_w</p:attrName>
                                        </p:attrNameLst>
                                      </p:cBhvr>
                                      <p:tavLst>
                                        <p:tav tm="0">
                                          <p:val>
                                            <p:fltVal val="0"/>
                                          </p:val>
                                        </p:tav>
                                        <p:tav tm="100000">
                                          <p:val>
                                            <p:strVal val="#ppt_w"/>
                                          </p:val>
                                        </p:tav>
                                      </p:tavLst>
                                    </p:anim>
                                    <p:anim calcmode="lin" valueType="num">
                                      <p:cBhvr>
                                        <p:cTn id="82" dur="500" fill="hold"/>
                                        <p:tgtEl>
                                          <p:spTgt spid="13"/>
                                        </p:tgtEl>
                                        <p:attrNameLst>
                                          <p:attrName>ppt_h</p:attrName>
                                        </p:attrNameLst>
                                      </p:cBhvr>
                                      <p:tavLst>
                                        <p:tav tm="0">
                                          <p:val>
                                            <p:strVal val="#ppt_h"/>
                                          </p:val>
                                        </p:tav>
                                        <p:tav tm="100000">
                                          <p:val>
                                            <p:strVal val="#ppt_h"/>
                                          </p:val>
                                        </p:tav>
                                      </p:tavLst>
                                    </p:anim>
                                  </p:childTnLst>
                                </p:cTn>
                              </p:par>
                            </p:childTnLst>
                          </p:cTn>
                        </p:par>
                        <p:par>
                          <p:cTn id="83" fill="hold">
                            <p:stCondLst>
                              <p:cond delay="6500"/>
                            </p:stCondLst>
                            <p:childTnLst>
                              <p:par>
                                <p:cTn id="84" presetID="17" presetClass="entr" presetSubtype="8"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ppt_x</p:attrName>
                                        </p:attrNameLst>
                                      </p:cBhvr>
                                      <p:tavLst>
                                        <p:tav tm="0">
                                          <p:val>
                                            <p:strVal val="#ppt_x-#ppt_w/2"/>
                                          </p:val>
                                        </p:tav>
                                        <p:tav tm="100000">
                                          <p:val>
                                            <p:strVal val="#ppt_x"/>
                                          </p:val>
                                        </p:tav>
                                      </p:tavLst>
                                    </p:anim>
                                    <p:anim calcmode="lin" valueType="num">
                                      <p:cBhvr>
                                        <p:cTn id="87" dur="500" fill="hold"/>
                                        <p:tgtEl>
                                          <p:spTgt spid="14"/>
                                        </p:tgtEl>
                                        <p:attrNameLst>
                                          <p:attrName>ppt_y</p:attrName>
                                        </p:attrNameLst>
                                      </p:cBhvr>
                                      <p:tavLst>
                                        <p:tav tm="0">
                                          <p:val>
                                            <p:strVal val="#ppt_y"/>
                                          </p:val>
                                        </p:tav>
                                        <p:tav tm="100000">
                                          <p:val>
                                            <p:strVal val="#ppt_y"/>
                                          </p:val>
                                        </p:tav>
                                      </p:tavLst>
                                    </p:anim>
                                    <p:anim calcmode="lin" valueType="num">
                                      <p:cBhvr>
                                        <p:cTn id="88" dur="500" fill="hold"/>
                                        <p:tgtEl>
                                          <p:spTgt spid="14"/>
                                        </p:tgtEl>
                                        <p:attrNameLst>
                                          <p:attrName>ppt_w</p:attrName>
                                        </p:attrNameLst>
                                      </p:cBhvr>
                                      <p:tavLst>
                                        <p:tav tm="0">
                                          <p:val>
                                            <p:fltVal val="0"/>
                                          </p:val>
                                        </p:tav>
                                        <p:tav tm="100000">
                                          <p:val>
                                            <p:strVal val="#ppt_w"/>
                                          </p:val>
                                        </p:tav>
                                      </p:tavLst>
                                    </p:anim>
                                    <p:anim calcmode="lin" valueType="num">
                                      <p:cBhvr>
                                        <p:cTn id="89" dur="500" fill="hold"/>
                                        <p:tgtEl>
                                          <p:spTgt spid="14"/>
                                        </p:tgtEl>
                                        <p:attrNameLst>
                                          <p:attrName>ppt_h</p:attrName>
                                        </p:attrNameLst>
                                      </p:cBhvr>
                                      <p:tavLst>
                                        <p:tav tm="0">
                                          <p:val>
                                            <p:strVal val="#ppt_h"/>
                                          </p:val>
                                        </p:tav>
                                        <p:tav tm="100000">
                                          <p:val>
                                            <p:strVal val="#ppt_h"/>
                                          </p:val>
                                        </p:tav>
                                      </p:tavLst>
                                    </p:anim>
                                  </p:childTnLst>
                                </p:cTn>
                              </p:par>
                            </p:childTnLst>
                          </p:cTn>
                        </p:par>
                        <p:par>
                          <p:cTn id="90" fill="hold">
                            <p:stCondLst>
                              <p:cond delay="7000"/>
                            </p:stCondLst>
                            <p:childTnLst>
                              <p:par>
                                <p:cTn id="91" presetID="17" presetClass="entr" presetSubtype="8"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ppt_x</p:attrName>
                                        </p:attrNameLst>
                                      </p:cBhvr>
                                      <p:tavLst>
                                        <p:tav tm="0">
                                          <p:val>
                                            <p:strVal val="#ppt_x-#ppt_w/2"/>
                                          </p:val>
                                        </p:tav>
                                        <p:tav tm="100000">
                                          <p:val>
                                            <p:strVal val="#ppt_x"/>
                                          </p:val>
                                        </p:tav>
                                      </p:tavLst>
                                    </p:anim>
                                    <p:anim calcmode="lin" valueType="num">
                                      <p:cBhvr>
                                        <p:cTn id="94" dur="500" fill="hold"/>
                                        <p:tgtEl>
                                          <p:spTgt spid="16"/>
                                        </p:tgtEl>
                                        <p:attrNameLst>
                                          <p:attrName>ppt_y</p:attrName>
                                        </p:attrNameLst>
                                      </p:cBhvr>
                                      <p:tavLst>
                                        <p:tav tm="0">
                                          <p:val>
                                            <p:strVal val="#ppt_y"/>
                                          </p:val>
                                        </p:tav>
                                        <p:tav tm="100000">
                                          <p:val>
                                            <p:strVal val="#ppt_y"/>
                                          </p:val>
                                        </p:tav>
                                      </p:tavLst>
                                    </p:anim>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strVal val="#ppt_h"/>
                                          </p:val>
                                        </p:tav>
                                        <p:tav tm="100000">
                                          <p:val>
                                            <p:strVal val="#ppt_h"/>
                                          </p:val>
                                        </p:tav>
                                      </p:tavLst>
                                    </p:anim>
                                  </p:childTnLst>
                                </p:cTn>
                              </p:par>
                            </p:childTnLst>
                          </p:cTn>
                        </p:par>
                        <p:par>
                          <p:cTn id="97" fill="hold">
                            <p:stCondLst>
                              <p:cond delay="7500"/>
                            </p:stCondLst>
                            <p:childTnLst>
                              <p:par>
                                <p:cTn id="98" presetID="17" presetClass="entr" presetSubtype="8" fill="hold" grpId="0" nodeType="after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p:cTn id="100" dur="500" fill="hold"/>
                                        <p:tgtEl>
                                          <p:spTgt spid="18"/>
                                        </p:tgtEl>
                                        <p:attrNameLst>
                                          <p:attrName>ppt_x</p:attrName>
                                        </p:attrNameLst>
                                      </p:cBhvr>
                                      <p:tavLst>
                                        <p:tav tm="0">
                                          <p:val>
                                            <p:strVal val="#ppt_x-#ppt_w/2"/>
                                          </p:val>
                                        </p:tav>
                                        <p:tav tm="100000">
                                          <p:val>
                                            <p:strVal val="#ppt_x"/>
                                          </p:val>
                                        </p:tav>
                                      </p:tavLst>
                                    </p:anim>
                                    <p:anim calcmode="lin" valueType="num">
                                      <p:cBhvr>
                                        <p:cTn id="101" dur="500" fill="hold"/>
                                        <p:tgtEl>
                                          <p:spTgt spid="18"/>
                                        </p:tgtEl>
                                        <p:attrNameLst>
                                          <p:attrName>ppt_y</p:attrName>
                                        </p:attrNameLst>
                                      </p:cBhvr>
                                      <p:tavLst>
                                        <p:tav tm="0">
                                          <p:val>
                                            <p:strVal val="#ppt_y"/>
                                          </p:val>
                                        </p:tav>
                                        <p:tav tm="100000">
                                          <p:val>
                                            <p:strVal val="#ppt_y"/>
                                          </p:val>
                                        </p:tav>
                                      </p:tavLst>
                                    </p:anim>
                                    <p:anim calcmode="lin" valueType="num">
                                      <p:cBhvr>
                                        <p:cTn id="102" dur="500" fill="hold"/>
                                        <p:tgtEl>
                                          <p:spTgt spid="18"/>
                                        </p:tgtEl>
                                        <p:attrNameLst>
                                          <p:attrName>ppt_w</p:attrName>
                                        </p:attrNameLst>
                                      </p:cBhvr>
                                      <p:tavLst>
                                        <p:tav tm="0">
                                          <p:val>
                                            <p:fltVal val="0"/>
                                          </p:val>
                                        </p:tav>
                                        <p:tav tm="100000">
                                          <p:val>
                                            <p:strVal val="#ppt_w"/>
                                          </p:val>
                                        </p:tav>
                                      </p:tavLst>
                                    </p:anim>
                                    <p:anim calcmode="lin" valueType="num">
                                      <p:cBhvr>
                                        <p:cTn id="103"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0"/>
                                        </p:tgtEl>
                                        <p:attrNameLst>
                                          <p:attrName>style.visibility</p:attrName>
                                        </p:attrNameLst>
                                      </p:cBhvr>
                                      <p:to>
                                        <p:strVal val="visible"/>
                                      </p:to>
                                    </p:set>
                                  </p:childTnLst>
                                </p:cTn>
                              </p:par>
                              <p:par>
                                <p:cTn id="108" presetID="35" presetClass="emph" presetSubtype="0" repeatCount="indefinite" fill="hold" grpId="1" nodeType="withEffect">
                                  <p:stCondLst>
                                    <p:cond delay="0"/>
                                  </p:stCondLst>
                                  <p:endCondLst>
                                    <p:cond evt="onNext" delay="0">
                                      <p:tgtEl>
                                        <p:sldTgt/>
                                      </p:tgtEl>
                                    </p:cond>
                                  </p:endCondLst>
                                  <p:childTnLst>
                                    <p:anim calcmode="discrete" valueType="str">
                                      <p:cBhvr>
                                        <p:cTn id="109" dur="1000" fill="hold"/>
                                        <p:tgtEl>
                                          <p:spTgt spid="20"/>
                                        </p:tgtEl>
                                        <p:attrNameLst>
                                          <p:attrName>style.visibility</p:attrName>
                                        </p:attrNameLst>
                                      </p:cBhvr>
                                      <p:tavLst>
                                        <p:tav tm="0">
                                          <p:val>
                                            <p:strVal val="hidden"/>
                                          </p:val>
                                        </p:tav>
                                        <p:tav tm="50000">
                                          <p:val>
                                            <p:strVal val="visible"/>
                                          </p:val>
                                        </p:tav>
                                      </p:tavLst>
                                    </p:anim>
                                  </p:childTnLst>
                                </p:cTn>
                              </p:par>
                              <p:par>
                                <p:cTn id="110" presetID="9" presetClass="exit" presetSubtype="0" fill="hold" grpId="2" nodeType="withEffect">
                                  <p:stCondLst>
                                    <p:cond delay="0"/>
                                  </p:stCondLst>
                                  <p:childTnLst>
                                    <p:animEffect transition="out" filter="dissolve">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500"/>
                                        <p:tgtEl>
                                          <p:spTgt spid="21"/>
                                        </p:tgtEl>
                                      </p:cBhvr>
                                    </p:animEffect>
                                  </p:childTnLst>
                                </p:cTn>
                              </p:par>
                            </p:childTnLst>
                          </p:cTn>
                        </p:par>
                        <p:par>
                          <p:cTn id="117" fill="hold">
                            <p:stCondLst>
                              <p:cond delay="1500"/>
                            </p:stCondLst>
                            <p:childTnLst>
                              <p:par>
                                <p:cTn id="118" presetID="17" presetClass="entr" presetSubtype="8"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500" fill="hold"/>
                                        <p:tgtEl>
                                          <p:spTgt spid="22"/>
                                        </p:tgtEl>
                                        <p:attrNameLst>
                                          <p:attrName>ppt_x</p:attrName>
                                        </p:attrNameLst>
                                      </p:cBhvr>
                                      <p:tavLst>
                                        <p:tav tm="0">
                                          <p:val>
                                            <p:strVal val="#ppt_x-#ppt_w/2"/>
                                          </p:val>
                                        </p:tav>
                                        <p:tav tm="100000">
                                          <p:val>
                                            <p:strVal val="#ppt_x"/>
                                          </p:val>
                                        </p:tav>
                                      </p:tavLst>
                                    </p:anim>
                                    <p:anim calcmode="lin" valueType="num">
                                      <p:cBhvr>
                                        <p:cTn id="121" dur="500" fill="hold"/>
                                        <p:tgtEl>
                                          <p:spTgt spid="22"/>
                                        </p:tgtEl>
                                        <p:attrNameLst>
                                          <p:attrName>ppt_y</p:attrName>
                                        </p:attrNameLst>
                                      </p:cBhvr>
                                      <p:tavLst>
                                        <p:tav tm="0">
                                          <p:val>
                                            <p:strVal val="#ppt_y"/>
                                          </p:val>
                                        </p:tav>
                                        <p:tav tm="100000">
                                          <p:val>
                                            <p:strVal val="#ppt_y"/>
                                          </p:val>
                                        </p:tav>
                                      </p:tavLst>
                                    </p:anim>
                                    <p:anim calcmode="lin" valueType="num">
                                      <p:cBhvr>
                                        <p:cTn id="122" dur="500" fill="hold"/>
                                        <p:tgtEl>
                                          <p:spTgt spid="22"/>
                                        </p:tgtEl>
                                        <p:attrNameLst>
                                          <p:attrName>ppt_w</p:attrName>
                                        </p:attrNameLst>
                                      </p:cBhvr>
                                      <p:tavLst>
                                        <p:tav tm="0">
                                          <p:val>
                                            <p:fltVal val="0"/>
                                          </p:val>
                                        </p:tav>
                                        <p:tav tm="100000">
                                          <p:val>
                                            <p:strVal val="#ppt_w"/>
                                          </p:val>
                                        </p:tav>
                                      </p:tavLst>
                                    </p:anim>
                                    <p:anim calcmode="lin" valueType="num">
                                      <p:cBhvr>
                                        <p:cTn id="123"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3"/>
                                        </p:tgtEl>
                                        <p:attrNameLst>
                                          <p:attrName>style.visibility</p:attrName>
                                        </p:attrNameLst>
                                      </p:cBhvr>
                                      <p:to>
                                        <p:strVal val="visible"/>
                                      </p:to>
                                    </p:set>
                                  </p:childTnLst>
                                </p:cTn>
                              </p:par>
                              <p:par>
                                <p:cTn id="128" presetID="35" presetClass="emph" presetSubtype="0" repeatCount="indefinite" fill="hold" grpId="1" nodeType="withEffect">
                                  <p:stCondLst>
                                    <p:cond delay="0"/>
                                  </p:stCondLst>
                                  <p:endCondLst>
                                    <p:cond evt="onNext" delay="0">
                                      <p:tgtEl>
                                        <p:sldTgt/>
                                      </p:tgtEl>
                                    </p:cond>
                                  </p:endCondLst>
                                  <p:childTnLst>
                                    <p:anim calcmode="discrete" valueType="str">
                                      <p:cBhvr>
                                        <p:cTn id="129" dur="1000" fill="hold"/>
                                        <p:tgtEl>
                                          <p:spTgt spid="23"/>
                                        </p:tgtEl>
                                        <p:attrNameLst>
                                          <p:attrName>style.visibility</p:attrName>
                                        </p:attrNameLst>
                                      </p:cBhvr>
                                      <p:tavLst>
                                        <p:tav tm="0">
                                          <p:val>
                                            <p:strVal val="hidden"/>
                                          </p:val>
                                        </p:tav>
                                        <p:tav tm="50000">
                                          <p:val>
                                            <p:strVal val="visible"/>
                                          </p:val>
                                        </p:tav>
                                      </p:tavLst>
                                    </p:anim>
                                  </p:childTnLst>
                                </p:cTn>
                              </p:par>
                              <p:par>
                                <p:cTn id="130" presetID="9" presetClass="exit" presetSubtype="0" fill="hold" grpId="2" nodeType="withEffect">
                                  <p:stCondLst>
                                    <p:cond delay="0"/>
                                  </p:stCondLst>
                                  <p:childTnLst>
                                    <p:animEffect transition="out" filter="dissolve">
                                      <p:cBhvr>
                                        <p:cTn id="131" dur="500"/>
                                        <p:tgtEl>
                                          <p:spTgt spid="20"/>
                                        </p:tgtEl>
                                      </p:cBhvr>
                                    </p:animEffect>
                                    <p:set>
                                      <p:cBhvr>
                                        <p:cTn id="132" dur="1" fill="hold">
                                          <p:stCondLst>
                                            <p:cond delay="499"/>
                                          </p:stCondLst>
                                        </p:cTn>
                                        <p:tgtEl>
                                          <p:spTgt spid="20"/>
                                        </p:tgtEl>
                                        <p:attrNameLst>
                                          <p:attrName>style.visibility</p:attrName>
                                        </p:attrNameLst>
                                      </p:cBhvr>
                                      <p:to>
                                        <p:strVal val="hidden"/>
                                      </p:to>
                                    </p:se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24"/>
                                        </p:tgtEl>
                                        <p:attrNameLst>
                                          <p:attrName>style.visibility</p:attrName>
                                        </p:attrNameLst>
                                      </p:cBhvr>
                                      <p:to>
                                        <p:strVal val="visible"/>
                                      </p:to>
                                    </p:set>
                                    <p:animEffect transition="in" filter="wipe(left)">
                                      <p:cBhvr>
                                        <p:cTn id="136" dur="1000"/>
                                        <p:tgtEl>
                                          <p:spTgt spid="24"/>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5"/>
                                        </p:tgtEl>
                                        <p:attrNameLst>
                                          <p:attrName>style.visibility</p:attrName>
                                        </p:attrNameLst>
                                      </p:cBhvr>
                                      <p:to>
                                        <p:strVal val="visible"/>
                                      </p:to>
                                    </p:set>
                                  </p:childTnLst>
                                </p:cTn>
                              </p:par>
                              <p:par>
                                <p:cTn id="141" presetID="35" presetClass="emph" presetSubtype="0" repeatCount="indefinite" fill="hold" grpId="1" nodeType="withEffect">
                                  <p:stCondLst>
                                    <p:cond delay="0"/>
                                  </p:stCondLst>
                                  <p:endCondLst>
                                    <p:cond evt="onNext" delay="0">
                                      <p:tgtEl>
                                        <p:sldTgt/>
                                      </p:tgtEl>
                                    </p:cond>
                                  </p:endCondLst>
                                  <p:childTnLst>
                                    <p:anim calcmode="discrete" valueType="str">
                                      <p:cBhvr>
                                        <p:cTn id="142" dur="1000" fill="hold"/>
                                        <p:tgtEl>
                                          <p:spTgt spid="25"/>
                                        </p:tgtEl>
                                        <p:attrNameLst>
                                          <p:attrName>style.visibility</p:attrName>
                                        </p:attrNameLst>
                                      </p:cBhvr>
                                      <p:tavLst>
                                        <p:tav tm="0">
                                          <p:val>
                                            <p:strVal val="hidden"/>
                                          </p:val>
                                        </p:tav>
                                        <p:tav tm="50000">
                                          <p:val>
                                            <p:strVal val="visible"/>
                                          </p:val>
                                        </p:tav>
                                      </p:tavLst>
                                    </p:anim>
                                  </p:childTnLst>
                                </p:cTn>
                              </p:par>
                              <p:par>
                                <p:cTn id="143" presetID="9" presetClass="exit" presetSubtype="0" fill="hold" grpId="2" nodeType="withEffect">
                                  <p:stCondLst>
                                    <p:cond delay="0"/>
                                  </p:stCondLst>
                                  <p:childTnLst>
                                    <p:animEffect transition="out" filter="dissolve">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39"/>
                                        </p:tgtEl>
                                        <p:attrNameLst>
                                          <p:attrName>style.visibility</p:attrName>
                                        </p:attrNameLst>
                                      </p:cBhvr>
                                      <p:to>
                                        <p:strVal val="visible"/>
                                      </p:to>
                                    </p:set>
                                  </p:childTnLst>
                                </p:cTn>
                              </p:par>
                            </p:childTnLst>
                          </p:cTn>
                        </p:par>
                        <p:par>
                          <p:cTn id="149" fill="hold">
                            <p:stCondLst>
                              <p:cond delay="1000"/>
                            </p:stCondLst>
                            <p:childTnLst>
                              <p:par>
                                <p:cTn id="150" presetID="17" presetClass="entr" presetSubtype="4" fill="hold" grpId="0" nodeType="afterEffect">
                                  <p:stCondLst>
                                    <p:cond delay="0"/>
                                  </p:stCondLst>
                                  <p:childTnLst>
                                    <p:set>
                                      <p:cBhvr>
                                        <p:cTn id="151" dur="1" fill="hold">
                                          <p:stCondLst>
                                            <p:cond delay="0"/>
                                          </p:stCondLst>
                                        </p:cTn>
                                        <p:tgtEl>
                                          <p:spTgt spid="26"/>
                                        </p:tgtEl>
                                        <p:attrNameLst>
                                          <p:attrName>style.visibility</p:attrName>
                                        </p:attrNameLst>
                                      </p:cBhvr>
                                      <p:to>
                                        <p:strVal val="visible"/>
                                      </p:to>
                                    </p:set>
                                    <p:anim calcmode="lin" valueType="num">
                                      <p:cBhvr>
                                        <p:cTn id="152" dur="500" fill="hold"/>
                                        <p:tgtEl>
                                          <p:spTgt spid="26"/>
                                        </p:tgtEl>
                                        <p:attrNameLst>
                                          <p:attrName>ppt_x</p:attrName>
                                        </p:attrNameLst>
                                      </p:cBhvr>
                                      <p:tavLst>
                                        <p:tav tm="0">
                                          <p:val>
                                            <p:strVal val="#ppt_x"/>
                                          </p:val>
                                        </p:tav>
                                        <p:tav tm="100000">
                                          <p:val>
                                            <p:strVal val="#ppt_x"/>
                                          </p:val>
                                        </p:tav>
                                      </p:tavLst>
                                    </p:anim>
                                    <p:anim calcmode="lin" valueType="num">
                                      <p:cBhvr>
                                        <p:cTn id="153" dur="500" fill="hold"/>
                                        <p:tgtEl>
                                          <p:spTgt spid="26"/>
                                        </p:tgtEl>
                                        <p:attrNameLst>
                                          <p:attrName>ppt_y</p:attrName>
                                        </p:attrNameLst>
                                      </p:cBhvr>
                                      <p:tavLst>
                                        <p:tav tm="0">
                                          <p:val>
                                            <p:strVal val="#ppt_y+#ppt_h/2"/>
                                          </p:val>
                                        </p:tav>
                                        <p:tav tm="100000">
                                          <p:val>
                                            <p:strVal val="#ppt_y"/>
                                          </p:val>
                                        </p:tav>
                                      </p:tavLst>
                                    </p:anim>
                                    <p:anim calcmode="lin" valueType="num">
                                      <p:cBhvr>
                                        <p:cTn id="154" dur="500" fill="hold"/>
                                        <p:tgtEl>
                                          <p:spTgt spid="26"/>
                                        </p:tgtEl>
                                        <p:attrNameLst>
                                          <p:attrName>ppt_w</p:attrName>
                                        </p:attrNameLst>
                                      </p:cBhvr>
                                      <p:tavLst>
                                        <p:tav tm="0">
                                          <p:val>
                                            <p:strVal val="#ppt_w"/>
                                          </p:val>
                                        </p:tav>
                                        <p:tav tm="100000">
                                          <p:val>
                                            <p:strVal val="#ppt_w"/>
                                          </p:val>
                                        </p:tav>
                                      </p:tavLst>
                                    </p:anim>
                                    <p:anim calcmode="lin" valueType="num">
                                      <p:cBhvr>
                                        <p:cTn id="155"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7"/>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endCondLst>
                                    <p:cond evt="onNext" delay="0">
                                      <p:tgtEl>
                                        <p:sldTgt/>
                                      </p:tgtEl>
                                    </p:cond>
                                  </p:endCondLst>
                                  <p:childTnLst>
                                    <p:anim calcmode="discrete" valueType="str">
                                      <p:cBhvr>
                                        <p:cTn id="161" dur="1000" fill="hold"/>
                                        <p:tgtEl>
                                          <p:spTgt spid="27"/>
                                        </p:tgtEl>
                                        <p:attrNameLst>
                                          <p:attrName>style.visibility</p:attrName>
                                        </p:attrNameLst>
                                      </p:cBhvr>
                                      <p:tavLst>
                                        <p:tav tm="0">
                                          <p:val>
                                            <p:strVal val="hidden"/>
                                          </p:val>
                                        </p:tav>
                                        <p:tav tm="50000">
                                          <p:val>
                                            <p:strVal val="visible"/>
                                          </p:val>
                                        </p:tav>
                                      </p:tavLst>
                                    </p:anim>
                                  </p:childTnLst>
                                </p:cTn>
                              </p:par>
                              <p:par>
                                <p:cTn id="162" presetID="9" presetClass="exit" presetSubtype="0" fill="hold" grpId="2" nodeType="withEffect">
                                  <p:stCondLst>
                                    <p:cond delay="0"/>
                                  </p:stCondLst>
                                  <p:childTnLst>
                                    <p:animEffect transition="out" filter="dissolve">
                                      <p:cBhvr>
                                        <p:cTn id="163" dur="500"/>
                                        <p:tgtEl>
                                          <p:spTgt spid="25"/>
                                        </p:tgtEl>
                                      </p:cBhvr>
                                    </p:animEffect>
                                    <p:set>
                                      <p:cBhvr>
                                        <p:cTn id="164" dur="1" fill="hold">
                                          <p:stCondLst>
                                            <p:cond delay="499"/>
                                          </p:stCondLst>
                                        </p:cTn>
                                        <p:tgtEl>
                                          <p:spTgt spid="25"/>
                                        </p:tgtEl>
                                        <p:attrNameLst>
                                          <p:attrName>style.visibility</p:attrName>
                                        </p:attrNameLst>
                                      </p:cBhvr>
                                      <p:to>
                                        <p:strVal val="hidden"/>
                                      </p:to>
                                    </p:se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0"/>
                                        </p:tgtEl>
                                        <p:attrNameLst>
                                          <p:attrName>style.visibility</p:attrName>
                                        </p:attrNameLst>
                                      </p:cBhvr>
                                      <p:to>
                                        <p:strVal val="visible"/>
                                      </p:to>
                                    </p:set>
                                  </p:childTnLst>
                                </p:cTn>
                              </p:par>
                              <p:par>
                                <p:cTn id="168" presetID="10" presetClass="exit" presetSubtype="0" fill="hold" grpId="1" nodeType="withEffect">
                                  <p:stCondLst>
                                    <p:cond delay="0"/>
                                  </p:stCondLst>
                                  <p:childTnLst>
                                    <p:animEffect transition="out" filter="fade">
                                      <p:cBhvr>
                                        <p:cTn id="169" dur="500"/>
                                        <p:tgtEl>
                                          <p:spTgt spid="35"/>
                                        </p:tgtEl>
                                      </p:cBhvr>
                                    </p:animEffect>
                                    <p:set>
                                      <p:cBhvr>
                                        <p:cTn id="170" dur="1" fill="hold">
                                          <p:stCondLst>
                                            <p:cond delay="499"/>
                                          </p:stCondLst>
                                        </p:cTn>
                                        <p:tgtEl>
                                          <p:spTgt spid="35"/>
                                        </p:tgtEl>
                                        <p:attrNameLst>
                                          <p:attrName>style.visibility</p:attrName>
                                        </p:attrNameLst>
                                      </p:cBhvr>
                                      <p:to>
                                        <p:strVal val="hidden"/>
                                      </p:to>
                                    </p:set>
                                  </p:childTnLst>
                                </p:cTn>
                              </p:par>
                            </p:childTnLst>
                          </p:cTn>
                        </p:par>
                        <p:par>
                          <p:cTn id="171" fill="hold">
                            <p:stCondLst>
                              <p:cond delay="1500"/>
                            </p:stCondLst>
                            <p:childTnLst>
                              <p:par>
                                <p:cTn id="172" presetID="17" presetClass="entr" presetSubtype="1" fill="hold" grpId="0" nodeType="after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ppt_x</p:attrName>
                                        </p:attrNameLst>
                                      </p:cBhvr>
                                      <p:tavLst>
                                        <p:tav tm="0">
                                          <p:val>
                                            <p:strVal val="#ppt_x"/>
                                          </p:val>
                                        </p:tav>
                                        <p:tav tm="100000">
                                          <p:val>
                                            <p:strVal val="#ppt_x"/>
                                          </p:val>
                                        </p:tav>
                                      </p:tavLst>
                                    </p:anim>
                                    <p:anim calcmode="lin" valueType="num">
                                      <p:cBhvr>
                                        <p:cTn id="175" dur="500" fill="hold"/>
                                        <p:tgtEl>
                                          <p:spTgt spid="28"/>
                                        </p:tgtEl>
                                        <p:attrNameLst>
                                          <p:attrName>ppt_y</p:attrName>
                                        </p:attrNameLst>
                                      </p:cBhvr>
                                      <p:tavLst>
                                        <p:tav tm="0">
                                          <p:val>
                                            <p:strVal val="#ppt_y-#ppt_h/2"/>
                                          </p:val>
                                        </p:tav>
                                        <p:tav tm="100000">
                                          <p:val>
                                            <p:strVal val="#ppt_y"/>
                                          </p:val>
                                        </p:tav>
                                      </p:tavLst>
                                    </p:anim>
                                    <p:anim calcmode="lin" valueType="num">
                                      <p:cBhvr>
                                        <p:cTn id="176" dur="500" fill="hold"/>
                                        <p:tgtEl>
                                          <p:spTgt spid="28"/>
                                        </p:tgtEl>
                                        <p:attrNameLst>
                                          <p:attrName>ppt_w</p:attrName>
                                        </p:attrNameLst>
                                      </p:cBhvr>
                                      <p:tavLst>
                                        <p:tav tm="0">
                                          <p:val>
                                            <p:strVal val="#ppt_w"/>
                                          </p:val>
                                        </p:tav>
                                        <p:tav tm="100000">
                                          <p:val>
                                            <p:strVal val="#ppt_w"/>
                                          </p:val>
                                        </p:tav>
                                      </p:tavLst>
                                    </p:anim>
                                    <p:anim calcmode="lin" valueType="num">
                                      <p:cBhvr>
                                        <p:cTn id="177" dur="500" fill="hold"/>
                                        <p:tgtEl>
                                          <p:spTgt spid="28"/>
                                        </p:tgtEl>
                                        <p:attrNameLst>
                                          <p:attrName>ppt_h</p:attrName>
                                        </p:attrNameLst>
                                      </p:cBhvr>
                                      <p:tavLst>
                                        <p:tav tm="0">
                                          <p:val>
                                            <p:fltVal val="0"/>
                                          </p:val>
                                        </p:tav>
                                        <p:tav tm="100000">
                                          <p:val>
                                            <p:strVal val="#ppt_h"/>
                                          </p:val>
                                        </p:tav>
                                      </p:tavLst>
                                    </p:anim>
                                  </p:childTnLst>
                                </p:cTn>
                              </p:par>
                              <p:par>
                                <p:cTn id="178" presetID="10" presetClass="exit" presetSubtype="0" fill="hold" grpId="1" nodeType="withEffect">
                                  <p:stCondLst>
                                    <p:cond delay="0"/>
                                  </p:stCondLst>
                                  <p:childTnLst>
                                    <p:animEffect transition="out" filter="fade">
                                      <p:cBhvr>
                                        <p:cTn id="179" dur="500"/>
                                        <p:tgtEl>
                                          <p:spTgt spid="13"/>
                                        </p:tgtEl>
                                      </p:cBhvr>
                                    </p:animEffect>
                                    <p:set>
                                      <p:cBhvr>
                                        <p:cTn id="180" dur="1" fill="hold">
                                          <p:stCondLst>
                                            <p:cond delay="499"/>
                                          </p:stCondLst>
                                        </p:cTn>
                                        <p:tgtEl>
                                          <p:spTgt spid="1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9"/>
                                        </p:tgtEl>
                                        <p:attrNameLst>
                                          <p:attrName>style.visibility</p:attrName>
                                        </p:attrNameLst>
                                      </p:cBhvr>
                                      <p:to>
                                        <p:strVal val="visible"/>
                                      </p:to>
                                    </p:set>
                                  </p:childTnLst>
                                </p:cTn>
                              </p:par>
                              <p:par>
                                <p:cTn id="185" presetID="35" presetClass="emph" presetSubtype="0" repeatCount="indefinite" fill="hold" grpId="1" nodeType="withEffect">
                                  <p:stCondLst>
                                    <p:cond delay="0"/>
                                  </p:stCondLst>
                                  <p:endCondLst>
                                    <p:cond evt="onNext" delay="0">
                                      <p:tgtEl>
                                        <p:sldTgt/>
                                      </p:tgtEl>
                                    </p:cond>
                                  </p:endCondLst>
                                  <p:childTnLst>
                                    <p:anim calcmode="discrete" valueType="str">
                                      <p:cBhvr>
                                        <p:cTn id="186" dur="1000" fill="hold"/>
                                        <p:tgtEl>
                                          <p:spTgt spid="29"/>
                                        </p:tgtEl>
                                        <p:attrNameLst>
                                          <p:attrName>style.visibility</p:attrName>
                                        </p:attrNameLst>
                                      </p:cBhvr>
                                      <p:tavLst>
                                        <p:tav tm="0">
                                          <p:val>
                                            <p:strVal val="hidden"/>
                                          </p:val>
                                        </p:tav>
                                        <p:tav tm="50000">
                                          <p:val>
                                            <p:strVal val="visible"/>
                                          </p:val>
                                        </p:tav>
                                      </p:tavLst>
                                    </p:anim>
                                  </p:childTnLst>
                                </p:cTn>
                              </p:par>
                              <p:par>
                                <p:cTn id="187" presetID="9" presetClass="exit" presetSubtype="0" fill="hold" grpId="2" nodeType="withEffect">
                                  <p:stCondLst>
                                    <p:cond delay="0"/>
                                  </p:stCondLst>
                                  <p:childTnLst>
                                    <p:animEffect transition="out" filter="dissolve">
                                      <p:cBhvr>
                                        <p:cTn id="188" dur="500"/>
                                        <p:tgtEl>
                                          <p:spTgt spid="27"/>
                                        </p:tgtEl>
                                      </p:cBhvr>
                                    </p:animEffect>
                                    <p:set>
                                      <p:cBhvr>
                                        <p:cTn id="189" dur="1" fill="hold">
                                          <p:stCondLst>
                                            <p:cond delay="499"/>
                                          </p:stCondLst>
                                        </p:cTn>
                                        <p:tgtEl>
                                          <p:spTgt spid="27"/>
                                        </p:tgtEl>
                                        <p:attrNameLst>
                                          <p:attrName>style.visibility</p:attrName>
                                        </p:attrNameLst>
                                      </p:cBhvr>
                                      <p:to>
                                        <p:strVal val="hidden"/>
                                      </p:to>
                                    </p:set>
                                  </p:childTnLst>
                                </p:cTn>
                              </p:par>
                            </p:childTnLst>
                          </p:cTn>
                        </p:par>
                        <p:par>
                          <p:cTn id="190" fill="hold">
                            <p:stCondLst>
                              <p:cond delay="1000"/>
                            </p:stCondLst>
                            <p:childTnLst>
                              <p:par>
                                <p:cTn id="191" presetID="1" presetClass="entr" presetSubtype="0" fill="hold" grpId="0" nodeType="afterEffect">
                                  <p:stCondLst>
                                    <p:cond delay="0"/>
                                  </p:stCondLst>
                                  <p:childTnLst>
                                    <p:set>
                                      <p:cBhvr>
                                        <p:cTn id="192" dur="1" fill="hold">
                                          <p:stCondLst>
                                            <p:cond delay="0"/>
                                          </p:stCondLst>
                                        </p:cTn>
                                        <p:tgtEl>
                                          <p:spTgt spid="41"/>
                                        </p:tgtEl>
                                        <p:attrNameLst>
                                          <p:attrName>style.visibility</p:attrName>
                                        </p:attrNameLst>
                                      </p:cBhvr>
                                      <p:to>
                                        <p:strVal val="visible"/>
                                      </p:to>
                                    </p:set>
                                  </p:childTnLst>
                                </p:cTn>
                              </p:par>
                              <p:par>
                                <p:cTn id="193" presetID="10" presetClass="exit" presetSubtype="0" fill="hold" grpId="1" nodeType="withEffect">
                                  <p:stCondLst>
                                    <p:cond delay="0"/>
                                  </p:stCondLst>
                                  <p:childTnLst>
                                    <p:animEffect transition="out" filter="fade">
                                      <p:cBhvr>
                                        <p:cTn id="194" dur="500"/>
                                        <p:tgtEl>
                                          <p:spTgt spid="36"/>
                                        </p:tgtEl>
                                      </p:cBhvr>
                                    </p:animEffect>
                                    <p:set>
                                      <p:cBhvr>
                                        <p:cTn id="195" dur="1" fill="hold">
                                          <p:stCondLst>
                                            <p:cond delay="499"/>
                                          </p:stCondLst>
                                        </p:cTn>
                                        <p:tgtEl>
                                          <p:spTgt spid="36"/>
                                        </p:tgtEl>
                                        <p:attrNameLst>
                                          <p:attrName>style.visibility</p:attrName>
                                        </p:attrNameLst>
                                      </p:cBhvr>
                                      <p:to>
                                        <p:strVal val="hidden"/>
                                      </p:to>
                                    </p:set>
                                  </p:childTnLst>
                                </p:cTn>
                              </p:par>
                            </p:childTnLst>
                          </p:cTn>
                        </p:par>
                        <p:par>
                          <p:cTn id="196" fill="hold">
                            <p:stCondLst>
                              <p:cond delay="1500"/>
                            </p:stCondLst>
                            <p:childTnLst>
                              <p:par>
                                <p:cTn id="197" presetID="17" presetClass="entr" presetSubtype="4" fill="hold" grpId="0" nodeType="afterEffect">
                                  <p:stCondLst>
                                    <p:cond delay="0"/>
                                  </p:stCondLst>
                                  <p:childTnLst>
                                    <p:set>
                                      <p:cBhvr>
                                        <p:cTn id="198" dur="1" fill="hold">
                                          <p:stCondLst>
                                            <p:cond delay="0"/>
                                          </p:stCondLst>
                                        </p:cTn>
                                        <p:tgtEl>
                                          <p:spTgt spid="30"/>
                                        </p:tgtEl>
                                        <p:attrNameLst>
                                          <p:attrName>style.visibility</p:attrName>
                                        </p:attrNameLst>
                                      </p:cBhvr>
                                      <p:to>
                                        <p:strVal val="visible"/>
                                      </p:to>
                                    </p:set>
                                    <p:anim calcmode="lin" valueType="num">
                                      <p:cBhvr>
                                        <p:cTn id="199" dur="500" fill="hold"/>
                                        <p:tgtEl>
                                          <p:spTgt spid="30"/>
                                        </p:tgtEl>
                                        <p:attrNameLst>
                                          <p:attrName>ppt_x</p:attrName>
                                        </p:attrNameLst>
                                      </p:cBhvr>
                                      <p:tavLst>
                                        <p:tav tm="0">
                                          <p:val>
                                            <p:strVal val="#ppt_x"/>
                                          </p:val>
                                        </p:tav>
                                        <p:tav tm="100000">
                                          <p:val>
                                            <p:strVal val="#ppt_x"/>
                                          </p:val>
                                        </p:tav>
                                      </p:tavLst>
                                    </p:anim>
                                    <p:anim calcmode="lin" valueType="num">
                                      <p:cBhvr>
                                        <p:cTn id="200" dur="500" fill="hold"/>
                                        <p:tgtEl>
                                          <p:spTgt spid="30"/>
                                        </p:tgtEl>
                                        <p:attrNameLst>
                                          <p:attrName>ppt_y</p:attrName>
                                        </p:attrNameLst>
                                      </p:cBhvr>
                                      <p:tavLst>
                                        <p:tav tm="0">
                                          <p:val>
                                            <p:strVal val="#ppt_y+#ppt_h/2"/>
                                          </p:val>
                                        </p:tav>
                                        <p:tav tm="100000">
                                          <p:val>
                                            <p:strVal val="#ppt_y"/>
                                          </p:val>
                                        </p:tav>
                                      </p:tavLst>
                                    </p:anim>
                                    <p:anim calcmode="lin" valueType="num">
                                      <p:cBhvr>
                                        <p:cTn id="201" dur="500" fill="hold"/>
                                        <p:tgtEl>
                                          <p:spTgt spid="30"/>
                                        </p:tgtEl>
                                        <p:attrNameLst>
                                          <p:attrName>ppt_w</p:attrName>
                                        </p:attrNameLst>
                                      </p:cBhvr>
                                      <p:tavLst>
                                        <p:tav tm="0">
                                          <p:val>
                                            <p:strVal val="#ppt_w"/>
                                          </p:val>
                                        </p:tav>
                                        <p:tav tm="100000">
                                          <p:val>
                                            <p:strVal val="#ppt_w"/>
                                          </p:val>
                                        </p:tav>
                                      </p:tavLst>
                                    </p:anim>
                                    <p:anim calcmode="lin" valueType="num">
                                      <p:cBhvr>
                                        <p:cTn id="202" dur="500" fill="hold"/>
                                        <p:tgtEl>
                                          <p:spTgt spid="30"/>
                                        </p:tgtEl>
                                        <p:attrNameLst>
                                          <p:attrName>ppt_h</p:attrName>
                                        </p:attrNameLst>
                                      </p:cBhvr>
                                      <p:tavLst>
                                        <p:tav tm="0">
                                          <p:val>
                                            <p:fltVal val="0"/>
                                          </p:val>
                                        </p:tav>
                                        <p:tav tm="100000">
                                          <p:val>
                                            <p:strVal val="#ppt_h"/>
                                          </p:val>
                                        </p:tav>
                                      </p:tavLst>
                                    </p:anim>
                                  </p:childTnLst>
                                </p:cTn>
                              </p:par>
                              <p:par>
                                <p:cTn id="203" presetID="10" presetClass="exit" presetSubtype="0" fill="hold" grpId="1" nodeType="withEffect">
                                  <p:stCondLst>
                                    <p:cond delay="0"/>
                                  </p:stCondLst>
                                  <p:childTnLst>
                                    <p:animEffect transition="out" filter="fade">
                                      <p:cBhvr>
                                        <p:cTn id="204" dur="500"/>
                                        <p:tgtEl>
                                          <p:spTgt spid="14"/>
                                        </p:tgtEl>
                                      </p:cBhvr>
                                    </p:animEffect>
                                    <p:set>
                                      <p:cBhvr>
                                        <p:cTn id="205" dur="1" fill="hold">
                                          <p:stCondLst>
                                            <p:cond delay="499"/>
                                          </p:stCondLst>
                                        </p:cTn>
                                        <p:tgtEl>
                                          <p:spTgt spid="14"/>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31"/>
                                        </p:tgtEl>
                                        <p:attrNameLst>
                                          <p:attrName>style.visibility</p:attrName>
                                        </p:attrNameLst>
                                      </p:cBhvr>
                                      <p:to>
                                        <p:strVal val="visible"/>
                                      </p:to>
                                    </p:set>
                                  </p:childTnLst>
                                </p:cTn>
                              </p:par>
                              <p:par>
                                <p:cTn id="210" presetID="35" presetClass="emph" presetSubtype="0" repeatCount="indefinite" fill="hold" grpId="1" nodeType="withEffect">
                                  <p:stCondLst>
                                    <p:cond delay="0"/>
                                  </p:stCondLst>
                                  <p:endCondLst>
                                    <p:cond evt="onNext" delay="0">
                                      <p:tgtEl>
                                        <p:sldTgt/>
                                      </p:tgtEl>
                                    </p:cond>
                                  </p:endCondLst>
                                  <p:childTnLst>
                                    <p:anim calcmode="discrete" valueType="str">
                                      <p:cBhvr>
                                        <p:cTn id="211" dur="1000" fill="hold"/>
                                        <p:tgtEl>
                                          <p:spTgt spid="31"/>
                                        </p:tgtEl>
                                        <p:attrNameLst>
                                          <p:attrName>style.visibility</p:attrName>
                                        </p:attrNameLst>
                                      </p:cBhvr>
                                      <p:tavLst>
                                        <p:tav tm="0">
                                          <p:val>
                                            <p:strVal val="hidden"/>
                                          </p:val>
                                        </p:tav>
                                        <p:tav tm="50000">
                                          <p:val>
                                            <p:strVal val="visible"/>
                                          </p:val>
                                        </p:tav>
                                      </p:tavLst>
                                    </p:anim>
                                  </p:childTnLst>
                                </p:cTn>
                              </p:par>
                              <p:par>
                                <p:cTn id="212" presetID="9" presetClass="exit" presetSubtype="0" fill="hold" grpId="2" nodeType="withEffect">
                                  <p:stCondLst>
                                    <p:cond delay="0"/>
                                  </p:stCondLst>
                                  <p:childTnLst>
                                    <p:animEffect transition="out" filter="dissolve">
                                      <p:cBhvr>
                                        <p:cTn id="213" dur="500"/>
                                        <p:tgtEl>
                                          <p:spTgt spid="29"/>
                                        </p:tgtEl>
                                      </p:cBhvr>
                                    </p:animEffect>
                                    <p:set>
                                      <p:cBhvr>
                                        <p:cTn id="214" dur="1" fill="hold">
                                          <p:stCondLst>
                                            <p:cond delay="499"/>
                                          </p:stCondLst>
                                        </p:cTn>
                                        <p:tgtEl>
                                          <p:spTgt spid="29"/>
                                        </p:tgtEl>
                                        <p:attrNameLst>
                                          <p:attrName>style.visibility</p:attrName>
                                        </p:attrNameLst>
                                      </p:cBhvr>
                                      <p:to>
                                        <p:strVal val="hidden"/>
                                      </p:to>
                                    </p:set>
                                  </p:childTnLst>
                                </p:cTn>
                              </p:par>
                            </p:childTnLst>
                          </p:cTn>
                        </p:par>
                        <p:par>
                          <p:cTn id="215" fill="hold">
                            <p:stCondLst>
                              <p:cond delay="1000"/>
                            </p:stCondLst>
                            <p:childTnLst>
                              <p:par>
                                <p:cTn id="216" presetID="22" presetClass="entr" presetSubtype="8" fill="hold" grpId="0" nodeType="afterEffect">
                                  <p:stCondLst>
                                    <p:cond delay="0"/>
                                  </p:stCondLst>
                                  <p:childTnLst>
                                    <p:set>
                                      <p:cBhvr>
                                        <p:cTn id="217" dur="1" fill="hold">
                                          <p:stCondLst>
                                            <p:cond delay="0"/>
                                          </p:stCondLst>
                                        </p:cTn>
                                        <p:tgtEl>
                                          <p:spTgt spid="32"/>
                                        </p:tgtEl>
                                        <p:attrNameLst>
                                          <p:attrName>style.visibility</p:attrName>
                                        </p:attrNameLst>
                                      </p:cBhvr>
                                      <p:to>
                                        <p:strVal val="visible"/>
                                      </p:to>
                                    </p:set>
                                    <p:animEffect transition="in" filter="wipe(left)">
                                      <p:cBhvr>
                                        <p:cTn id="21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p:bldP spid="11" grpId="0" animBg="1"/>
      <p:bldP spid="12" grpId="0" animBg="1"/>
      <p:bldP spid="13" grpId="0" animBg="1"/>
      <p:bldP spid="13" grpId="1" animBg="1"/>
      <p:bldP spid="14" grpId="0" animBg="1"/>
      <p:bldP spid="14" grpId="1" animBg="1"/>
      <p:bldP spid="15" grpId="0" animBg="1"/>
      <p:bldP spid="16" grpId="0" animBg="1"/>
      <p:bldP spid="17" grpId="0" animBg="1"/>
      <p:bldP spid="18" grpId="0" animBg="1"/>
      <p:bldP spid="19" grpId="0" animBg="1"/>
      <p:bldP spid="19" grpId="1" animBg="1"/>
      <p:bldP spid="19" grpId="2" animBg="1"/>
      <p:bldP spid="20" grpId="0" animBg="1"/>
      <p:bldP spid="20" grpId="1" animBg="1"/>
      <p:bldP spid="20" grpId="2" animBg="1"/>
      <p:bldP spid="21" grpId="0"/>
      <p:bldP spid="22" grpId="0" animBg="1"/>
      <p:bldP spid="23" grpId="0" animBg="1"/>
      <p:bldP spid="23" grpId="1" animBg="1"/>
      <p:bldP spid="23" grpId="2" animBg="1"/>
      <p:bldP spid="24" grpId="0"/>
      <p:bldP spid="25" grpId="0" animBg="1"/>
      <p:bldP spid="25" grpId="1" animBg="1"/>
      <p:bldP spid="25" grpId="2" animBg="1"/>
      <p:bldP spid="26" grpId="0" animBg="1"/>
      <p:bldP spid="27" grpId="0" animBg="1"/>
      <p:bldP spid="27" grpId="1" animBg="1"/>
      <p:bldP spid="27" grpId="2" animBg="1"/>
      <p:bldP spid="28" grpId="0" animBg="1"/>
      <p:bldP spid="29" grpId="0" animBg="1"/>
      <p:bldP spid="29" grpId="1" animBg="1"/>
      <p:bldP spid="29" grpId="2" animBg="1"/>
      <p:bldP spid="30" grpId="0" animBg="1"/>
      <p:bldP spid="31" grpId="0" animBg="1"/>
      <p:bldP spid="31" grpId="1" animBg="1"/>
      <p:bldP spid="32" grpId="0"/>
      <p:bldP spid="33" grpId="0"/>
      <p:bldP spid="34" grpId="0"/>
      <p:bldP spid="35" grpId="0"/>
      <p:bldP spid="35" grpId="1"/>
      <p:bldP spid="36" grpId="0"/>
      <p:bldP spid="36" grpId="1"/>
      <p:bldP spid="37" grpId="0"/>
      <p:bldP spid="38" grpId="0"/>
      <p:bldP spid="39" grpId="0"/>
      <p:bldP spid="40"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886727" y="475845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指针与字符串</a:t>
            </a:r>
          </a:p>
        </p:txBody>
      </p:sp>
      <p:sp>
        <p:nvSpPr>
          <p:cNvPr id="8" name="自选图形 6"/>
          <p:cNvSpPr>
            <a:spLocks noChangeArrowheads="1"/>
          </p:cNvSpPr>
          <p:nvPr/>
        </p:nvSpPr>
        <p:spPr bwMode="gray">
          <a:xfrm>
            <a:off x="3220841" y="3994041"/>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指针与数组</a:t>
            </a:r>
          </a:p>
        </p:txBody>
      </p:sp>
      <p:sp>
        <p:nvSpPr>
          <p:cNvPr id="9" name="自选图形 7"/>
          <p:cNvSpPr>
            <a:spLocks noChangeArrowheads="1"/>
          </p:cNvSpPr>
          <p:nvPr/>
        </p:nvSpPr>
        <p:spPr bwMode="gray">
          <a:xfrm>
            <a:off x="3203144" y="3229630"/>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多重指针的声明及使用</a:t>
            </a:r>
          </a:p>
        </p:txBody>
      </p:sp>
      <p:sp>
        <p:nvSpPr>
          <p:cNvPr id="11" name="自选图形 9"/>
          <p:cNvSpPr>
            <a:spLocks noChangeArrowheads="1"/>
          </p:cNvSpPr>
          <p:nvPr/>
        </p:nvSpPr>
        <p:spPr bwMode="gray">
          <a:xfrm>
            <a:off x="2105480" y="1700808"/>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指针变量的声明及使用</a:t>
            </a:r>
          </a:p>
        </p:txBody>
      </p:sp>
      <p:grpSp>
        <p:nvGrpSpPr>
          <p:cNvPr id="12" name="组合 11"/>
          <p:cNvGrpSpPr/>
          <p:nvPr/>
        </p:nvGrpSpPr>
        <p:grpSpPr>
          <a:xfrm>
            <a:off x="2477516" y="4753948"/>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341673" y="555223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3" name="组合 2"/>
          <p:cNvGrpSpPr/>
          <p:nvPr/>
        </p:nvGrpSpPr>
        <p:grpSpPr>
          <a:xfrm>
            <a:off x="2782044" y="399066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701924" y="1700808"/>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782044" y="3227378"/>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
        <p:nvSpPr>
          <p:cNvPr id="45" name="自选图形 5"/>
          <p:cNvSpPr>
            <a:spLocks noChangeArrowheads="1"/>
          </p:cNvSpPr>
          <p:nvPr/>
        </p:nvSpPr>
        <p:spPr bwMode="gray">
          <a:xfrm>
            <a:off x="2077936" y="5522862"/>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几种特殊的指针变量</a:t>
            </a:r>
          </a:p>
        </p:txBody>
      </p:sp>
      <p:grpSp>
        <p:nvGrpSpPr>
          <p:cNvPr id="40" name="组合 39"/>
          <p:cNvGrpSpPr/>
          <p:nvPr/>
        </p:nvGrpSpPr>
        <p:grpSpPr>
          <a:xfrm>
            <a:off x="1701400" y="5517232"/>
            <a:ext cx="520552" cy="519261"/>
            <a:chOff x="1984929" y="5010002"/>
            <a:chExt cx="520552" cy="519261"/>
          </a:xfrm>
        </p:grpSpPr>
        <p:sp>
          <p:nvSpPr>
            <p:cNvPr id="4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3" name="椭圆 42"/>
            <p:cNvSpPr>
              <a:spLocks noChangeArrowheads="1"/>
            </p:cNvSpPr>
            <p:nvPr/>
          </p:nvSpPr>
          <p:spPr bwMode="gray">
            <a:xfrm>
              <a:off x="2047798" y="5062802"/>
              <a:ext cx="406739" cy="405291"/>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44" name="椭圆 44"/>
            <p:cNvSpPr>
              <a:spLocks noChangeArrowheads="1"/>
            </p:cNvSpPr>
            <p:nvPr/>
          </p:nvSpPr>
          <p:spPr bwMode="gray">
            <a:xfrm>
              <a:off x="2053068" y="5070283"/>
              <a:ext cx="385351" cy="390327"/>
            </a:xfrm>
            <a:prstGeom prst="ellipse">
              <a:avLst/>
            </a:pr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3500000" scaled="1"/>
              <a:tileRect/>
            </a:gradFill>
            <a:ln w="38100" algn="ctr">
              <a:noFill/>
              <a:round/>
              <a:headEnd/>
              <a:tailEnd/>
            </a:ln>
            <a:effectLst/>
          </p:spPr>
          <p:txBody>
            <a:bodyPr wrap="square" anchor="ctr">
              <a:spAutoFit/>
            </a:bodyPr>
            <a:lstStyle/>
            <a:p>
              <a:endParaRPr lang="zh-CN" altLang="en-US"/>
            </a:p>
          </p:txBody>
        </p:sp>
      </p:grpSp>
      <p:sp>
        <p:nvSpPr>
          <p:cNvPr id="10" name="自选图形 8"/>
          <p:cNvSpPr>
            <a:spLocks noChangeArrowheads="1"/>
          </p:cNvSpPr>
          <p:nvPr/>
        </p:nvSpPr>
        <p:spPr bwMode="gray">
          <a:xfrm>
            <a:off x="2831708" y="2465219"/>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指针变量的运算</a:t>
            </a:r>
          </a:p>
        </p:txBody>
      </p:sp>
      <p:grpSp>
        <p:nvGrpSpPr>
          <p:cNvPr id="25" name="组合 24"/>
          <p:cNvGrpSpPr/>
          <p:nvPr/>
        </p:nvGrpSpPr>
        <p:grpSpPr>
          <a:xfrm>
            <a:off x="2477516" y="2464093"/>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6007777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268760"/>
            <a:ext cx="9001000" cy="2339102"/>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空指针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通用</a:t>
            </a:r>
            <a:r>
              <a:rPr lang="zh-CN" altLang="en-US" sz="3200" smtClean="0">
                <a:latin typeface="微软雅黑" pitchFamily="34" charset="-122"/>
                <a:ea typeface="微软雅黑" pitchFamily="34" charset="-122"/>
              </a:rPr>
              <a:t>指针</a:t>
            </a:r>
            <a:endParaRPr lang="zh-CN" altLang="en-US" sz="3200">
              <a:latin typeface="微软雅黑" pitchFamily="34" charset="-122"/>
              <a:ea typeface="微软雅黑" pitchFamily="34" charset="-122"/>
            </a:endParaRPr>
          </a:p>
        </p:txBody>
      </p:sp>
    </p:spTree>
    <p:extLst>
      <p:ext uri="{BB962C8B-B14F-4D97-AF65-F5344CB8AC3E}">
        <p14:creationId xmlns:p14="http://schemas.microsoft.com/office/powerpoint/2010/main" val="347724422"/>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124744"/>
            <a:ext cx="9001000" cy="4431983"/>
          </a:xfrm>
          <a:prstGeom prst="rect">
            <a:avLst/>
          </a:prstGeom>
        </p:spPr>
        <p:txBody>
          <a:bodyPr wrap="square">
            <a:spAutoFit/>
          </a:bodyPr>
          <a:lstStyle/>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在</a:t>
            </a:r>
            <a:r>
              <a:rPr lang="zh-CN" altLang="en-US" sz="3200">
                <a:solidFill>
                  <a:srgbClr val="FF0000"/>
                </a:solidFill>
                <a:latin typeface="微软雅黑" pitchFamily="34" charset="-122"/>
                <a:ea typeface="微软雅黑" pitchFamily="34" charset="-122"/>
              </a:rPr>
              <a:t>指针声明符中</a:t>
            </a:r>
            <a:r>
              <a:rPr lang="zh-CN" altLang="en-US" sz="3200">
                <a:latin typeface="微软雅黑" pitchFamily="34" charset="-122"/>
                <a:ea typeface="微软雅黑" pitchFamily="34" charset="-122"/>
              </a:rPr>
              <a:t>，若使用了</a:t>
            </a: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关键字，该指针称为</a:t>
            </a:r>
            <a:r>
              <a:rPr lang="en-US" altLang="zh-CN" sz="3200">
                <a:latin typeface="微软雅黑" pitchFamily="34" charset="-122"/>
                <a:ea typeface="微软雅黑" pitchFamily="34" charset="-122"/>
              </a:rPr>
              <a:t>const</a:t>
            </a:r>
            <a:r>
              <a:rPr lang="zh-CN" altLang="en-US" sz="32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一重变量的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二重变量的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多重变量的</a:t>
            </a: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指针</a:t>
            </a:r>
          </a:p>
          <a:p>
            <a:pPr marL="342900" indent="-342900">
              <a:spcBef>
                <a:spcPts val="18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作用：</a:t>
            </a:r>
          </a:p>
          <a:p>
            <a:pPr marL="914400" lvl="1" indent="-457200">
              <a:spcBef>
                <a:spcPts val="6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限定变量的可使用权限</a:t>
            </a:r>
          </a:p>
        </p:txBody>
      </p:sp>
    </p:spTree>
    <p:extLst>
      <p:ext uri="{BB962C8B-B14F-4D97-AF65-F5344CB8AC3E}">
        <p14:creationId xmlns:p14="http://schemas.microsoft.com/office/powerpoint/2010/main" val="507062254"/>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1124744"/>
            <a:ext cx="9361040" cy="2539157"/>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紧跟一重指针变量，表明该指针变量的值初始化后不可改变。</a:t>
            </a:r>
          </a:p>
          <a:p>
            <a:pPr marL="342900" indent="-342900">
              <a:spcBef>
                <a:spcPts val="600"/>
              </a:spcBef>
              <a:spcAft>
                <a:spcPts val="0"/>
              </a:spcAft>
              <a:buClr>
                <a:schemeClr val="bg2">
                  <a:lumMod val="50000"/>
                </a:schemeClr>
              </a:buClr>
              <a:buFont typeface="Wingdings" pitchFamily="2" charset="2"/>
              <a:buChar char=""/>
            </a:pPr>
            <a:r>
              <a:rPr lang="zh-CN" altLang="en-US" sz="2800" smtClean="0">
                <a:latin typeface="微软雅黑" pitchFamily="34" charset="-122"/>
                <a:ea typeface="微软雅黑" pitchFamily="34" charset="-122"/>
              </a:rPr>
              <a:t>例</a:t>
            </a:r>
            <a:r>
              <a:rPr lang="en-US" altLang="zh-CN" sz="2800" smtClean="0">
                <a:latin typeface="微软雅黑" pitchFamily="34" charset="-122"/>
                <a:ea typeface="微软雅黑" pitchFamily="34" charset="-122"/>
              </a:rPr>
              <a:t> </a:t>
            </a:r>
            <a:r>
              <a:rPr lang="zh-CN" altLang="en-US" sz="280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y = 4; </a:t>
            </a:r>
            <a:r>
              <a:rPr lang="zh-CN" altLang="en-US" sz="2800">
                <a:latin typeface="微软雅黑" pitchFamily="34" charset="-122"/>
                <a:ea typeface="微软雅黑" pitchFamily="34" charset="-122"/>
              </a:rPr>
              <a:t>请分析下面语句</a:t>
            </a:r>
            <a:r>
              <a:rPr lang="zh-CN" altLang="en-US" sz="3200">
                <a:latin typeface="微软雅黑" pitchFamily="34" charset="-122"/>
                <a:ea typeface="微软雅黑" pitchFamily="34" charset="-122"/>
              </a:rPr>
              <a:t>。</a:t>
            </a:r>
          </a:p>
          <a:p>
            <a:pPr lvl="2">
              <a:spcBef>
                <a:spcPts val="600"/>
              </a:spcBef>
              <a:spcAft>
                <a:spcPts val="0"/>
              </a:spcAft>
              <a:buClr>
                <a:schemeClr val="bg2">
                  <a:lumMod val="50000"/>
                </a:schemeClr>
              </a:buClr>
            </a:pPr>
            <a:r>
              <a:rPr lang="en-US" altLang="zh-CN" sz="2800" smtClean="0">
                <a:latin typeface="微软雅黑" pitchFamily="34" charset="-122"/>
                <a:ea typeface="微软雅黑" pitchFamily="34" charset="-122"/>
              </a:rPr>
              <a:t>int * const q; </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int * const p = &amp;x; </a:t>
            </a:r>
            <a:r>
              <a:rPr lang="en-US" altLang="zh-CN" sz="2800" smtClean="0">
                <a:latin typeface="微软雅黑" pitchFamily="34" charset="-122"/>
                <a:ea typeface="微软雅黑" pitchFamily="34" charset="-122"/>
              </a:rPr>
              <a:t>   p </a:t>
            </a:r>
            <a:r>
              <a:rPr lang="en-US" altLang="zh-CN" sz="2800">
                <a:latin typeface="微软雅黑" pitchFamily="34" charset="-122"/>
                <a:ea typeface="微软雅黑" pitchFamily="34" charset="-122"/>
              </a:rPr>
              <a:t>= &amp;y</a:t>
            </a:r>
            <a:r>
              <a:rPr lang="en-US" altLang="zh-CN" sz="2800" smtClean="0">
                <a:latin typeface="微软雅黑" pitchFamily="34" charset="-122"/>
                <a:ea typeface="微软雅黑" pitchFamily="34" charset="-122"/>
              </a:rPr>
              <a:t>;</a:t>
            </a:r>
            <a:endParaRPr lang="en-US" altLang="zh-CN" sz="3200">
              <a:latin typeface="微软雅黑" pitchFamily="34" charset="-122"/>
              <a:ea typeface="微软雅黑" pitchFamily="34" charset="-122"/>
            </a:endParaRPr>
          </a:p>
        </p:txBody>
      </p:sp>
      <p:pic>
        <p:nvPicPr>
          <p:cNvPr id="5" name="图片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3340" y="3700030"/>
            <a:ext cx="6426080" cy="253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616" y="2620565"/>
            <a:ext cx="521668" cy="521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2524" y="3136997"/>
            <a:ext cx="521668" cy="52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888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2985433"/>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en-US" altLang="zh-CN" sz="2800">
                <a:latin typeface="微软雅黑" pitchFamily="34" charset="-122"/>
                <a:ea typeface="微软雅黑" pitchFamily="34" charset="-122"/>
              </a:rPr>
              <a:t>const</a:t>
            </a:r>
            <a:r>
              <a:rPr lang="zh-CN" altLang="en-US" sz="2800">
                <a:latin typeface="微软雅黑" pitchFamily="34" charset="-122"/>
                <a:ea typeface="微软雅黑" pitchFamily="34" charset="-122"/>
              </a:rPr>
              <a:t>后面</a:t>
            </a:r>
            <a:r>
              <a:rPr lang="zh-CN" altLang="en-US" sz="2800" smtClean="0">
                <a:latin typeface="微软雅黑" pitchFamily="34" charset="-122"/>
                <a:ea typeface="微软雅黑" pitchFamily="34" charset="-122"/>
              </a:rPr>
              <a:t>为 </a:t>
            </a:r>
            <a:r>
              <a:rPr lang="zh-CN" altLang="en-US" sz="2800" b="1" smtClean="0">
                <a:solidFill>
                  <a:srgbClr val="FF0000"/>
                </a:solidFill>
                <a:latin typeface="微软雅黑" pitchFamily="34" charset="-122"/>
                <a:ea typeface="微软雅黑" pitchFamily="34" charset="-122"/>
              </a:rPr>
              <a:t>* 一</a:t>
            </a:r>
            <a:r>
              <a:rPr lang="zh-CN" altLang="en-US" sz="2800" b="1">
                <a:solidFill>
                  <a:srgbClr val="FF0000"/>
                </a:solidFill>
                <a:latin typeface="微软雅黑" pitchFamily="34" charset="-122"/>
                <a:ea typeface="微软雅黑" pitchFamily="34" charset="-122"/>
              </a:rPr>
              <a:t>重指针变量</a:t>
            </a:r>
            <a:r>
              <a:rPr lang="zh-CN" altLang="en-US" sz="2800">
                <a:latin typeface="微软雅黑" pitchFamily="34" charset="-122"/>
                <a:ea typeface="微软雅黑" pitchFamily="34" charset="-122"/>
              </a:rPr>
              <a:t>，表明</a:t>
            </a:r>
            <a:r>
              <a:rPr lang="zh-CN" altLang="en-US" sz="2800">
                <a:solidFill>
                  <a:srgbClr val="FF0000"/>
                </a:solidFill>
                <a:latin typeface="微软雅黑" pitchFamily="34" charset="-122"/>
                <a:ea typeface="微软雅黑" pitchFamily="34" charset="-122"/>
              </a:rPr>
              <a:t>限制指针</a:t>
            </a:r>
            <a:r>
              <a:rPr lang="en-US" altLang="zh-CN" sz="2800">
                <a:solidFill>
                  <a:srgbClr val="FF0000"/>
                </a:solidFill>
                <a:latin typeface="微软雅黑" pitchFamily="34" charset="-122"/>
                <a:ea typeface="微软雅黑" pitchFamily="34" charset="-122"/>
              </a:rPr>
              <a:t>p</a:t>
            </a:r>
            <a:r>
              <a:rPr lang="zh-CN" altLang="en-US" sz="2800">
                <a:solidFill>
                  <a:srgbClr val="FF0000"/>
                </a:solidFill>
                <a:latin typeface="微软雅黑" pitchFamily="34" charset="-122"/>
                <a:ea typeface="微软雅黑" pitchFamily="34" charset="-122"/>
              </a:rPr>
              <a:t>的权限</a:t>
            </a:r>
            <a:r>
              <a:rPr lang="zh-CN" altLang="en-US" sz="2800">
                <a:latin typeface="微软雅黑" pitchFamily="34" charset="-122"/>
                <a:ea typeface="微软雅黑" pitchFamily="34" charset="-122"/>
              </a:rPr>
              <a:t>，</a:t>
            </a:r>
            <a:r>
              <a:rPr lang="zh-CN" altLang="en-US" sz="2800" smtClean="0">
                <a:latin typeface="微软雅黑" pitchFamily="34" charset="-122"/>
                <a:ea typeface="微软雅黑" pitchFamily="34" charset="-122"/>
              </a:rPr>
              <a:t>技巧是紧跟</a:t>
            </a:r>
            <a:r>
              <a:rPr lang="en-US" altLang="zh-CN" sz="2800">
                <a:solidFill>
                  <a:srgbClr val="FF0000"/>
                </a:solidFill>
                <a:latin typeface="微软雅黑" pitchFamily="34" charset="-122"/>
                <a:ea typeface="微软雅黑" pitchFamily="34" charset="-122"/>
              </a:rPr>
              <a:t>const</a:t>
            </a:r>
            <a:r>
              <a:rPr lang="zh-CN" altLang="en-US" sz="2800">
                <a:solidFill>
                  <a:srgbClr val="FF0000"/>
                </a:solidFill>
                <a:latin typeface="微软雅黑" pitchFamily="34" charset="-122"/>
                <a:ea typeface="微软雅黑" pitchFamily="34" charset="-122"/>
              </a:rPr>
              <a:t>后面的式子不可变</a:t>
            </a:r>
            <a:r>
              <a:rPr lang="zh-CN" altLang="en-US" sz="2800">
                <a:latin typeface="微软雅黑" pitchFamily="34" charset="-122"/>
                <a:ea typeface="微软雅黑" pitchFamily="34" charset="-122"/>
              </a:rPr>
              <a:t>。</a:t>
            </a:r>
          </a:p>
          <a:p>
            <a:pPr marL="342900" indent="-342900">
              <a:spcBef>
                <a:spcPts val="600"/>
              </a:spcBef>
              <a:spcAft>
                <a:spcPts val="0"/>
              </a:spcAft>
              <a:buClr>
                <a:schemeClr val="bg2">
                  <a:lumMod val="50000"/>
                </a:schemeClr>
              </a:buClr>
              <a:buFont typeface="Wingdings" pitchFamily="2" charset="2"/>
              <a:buChar char=""/>
            </a:pPr>
            <a:r>
              <a:rPr lang="zh-CN" altLang="en-US" sz="2800" smtClean="0">
                <a:latin typeface="微软雅黑" pitchFamily="34" charset="-122"/>
                <a:ea typeface="微软雅黑" pitchFamily="34" charset="-122"/>
              </a:rPr>
              <a:t>例</a:t>
            </a:r>
            <a:r>
              <a:rPr lang="en-US" altLang="zh-CN" sz="2800" smtClean="0">
                <a:latin typeface="微软雅黑" pitchFamily="34" charset="-122"/>
                <a:ea typeface="微软雅黑" pitchFamily="34" charset="-122"/>
              </a:rPr>
              <a:t>  </a:t>
            </a:r>
            <a:r>
              <a:rPr lang="zh-CN" altLang="en-US" sz="2800" smtClean="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y = 4; </a:t>
            </a:r>
            <a:r>
              <a:rPr lang="zh-CN" altLang="en-US" sz="2800">
                <a:latin typeface="微软雅黑" pitchFamily="34" charset="-122"/>
                <a:ea typeface="微软雅黑" pitchFamily="34" charset="-122"/>
              </a:rPr>
              <a:t>请分析下面语句。</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const int * p = &amp;x; </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p = &amp;y;</a:t>
            </a: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*p = 10;</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33385" y="3933056"/>
            <a:ext cx="8049459" cy="2127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C:\Users\Eetze\Desktop\dele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4132" y="3429000"/>
            <a:ext cx="521668" cy="52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782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1892826"/>
          </a:xfrm>
          <a:prstGeom prst="rect">
            <a:avLst/>
          </a:prstGeom>
        </p:spPr>
        <p:txBody>
          <a:bodyPr wrap="square">
            <a:spAutoFit/>
          </a:bodyPr>
          <a:lstStyle/>
          <a:p>
            <a:pPr marL="342900" indent="-342900">
              <a:spcBef>
                <a:spcPts val="1800"/>
              </a:spcBef>
              <a:spcAft>
                <a:spcPts val="0"/>
              </a:spcAft>
              <a:buClr>
                <a:schemeClr val="bg2">
                  <a:lumMod val="50000"/>
                </a:schemeClr>
              </a:buClr>
              <a:buFont typeface="Wingdings" pitchFamily="2" charset="2"/>
              <a:buChar char=""/>
            </a:pPr>
            <a:r>
              <a:rPr lang="zh-CN" altLang="en-US" sz="2800" smtClean="0">
                <a:latin typeface="微软雅黑" pitchFamily="34" charset="-122"/>
                <a:ea typeface="微软雅黑" pitchFamily="34" charset="-122"/>
              </a:rPr>
              <a:t>例</a:t>
            </a:r>
            <a:r>
              <a:rPr lang="en-US" altLang="zh-CN" sz="2800" smtClean="0">
                <a:latin typeface="微软雅黑" pitchFamily="34" charset="-122"/>
                <a:ea typeface="微软雅黑" pitchFamily="34" charset="-122"/>
              </a:rPr>
              <a:t>  </a:t>
            </a:r>
            <a:r>
              <a:rPr lang="zh-CN" altLang="en-US" sz="2800" smtClean="0">
                <a:latin typeface="微软雅黑" pitchFamily="34" charset="-122"/>
                <a:ea typeface="微软雅黑" pitchFamily="34" charset="-122"/>
              </a:rPr>
              <a:t>请</a:t>
            </a:r>
            <a:r>
              <a:rPr lang="zh-CN" altLang="en-US" sz="2800">
                <a:latin typeface="微软雅黑" pitchFamily="34" charset="-122"/>
                <a:ea typeface="微软雅黑" pitchFamily="34" charset="-122"/>
              </a:rPr>
              <a:t>画出内存存储示意图，并分析</a:t>
            </a:r>
            <a:r>
              <a:rPr lang="en-US" altLang="zh-CN" sz="2800">
                <a:latin typeface="微软雅黑" pitchFamily="34" charset="-122"/>
                <a:ea typeface="微软雅黑" pitchFamily="34" charset="-122"/>
              </a:rPr>
              <a:t>const </a:t>
            </a:r>
            <a:r>
              <a:rPr lang="zh-CN" altLang="en-US" sz="2800">
                <a:latin typeface="微软雅黑" pitchFamily="34" charset="-122"/>
                <a:ea typeface="微软雅黑" pitchFamily="34" charset="-122"/>
              </a:rPr>
              <a:t>对</a:t>
            </a:r>
            <a:r>
              <a:rPr lang="en-US" altLang="zh-CN" sz="2800">
                <a:latin typeface="微软雅黑" pitchFamily="34" charset="-122"/>
                <a:ea typeface="微软雅黑" pitchFamily="34" charset="-122"/>
              </a:rPr>
              <a:t>p </a:t>
            </a:r>
            <a:r>
              <a:rPr lang="zh-CN" altLang="en-US" sz="2800">
                <a:latin typeface="微软雅黑" pitchFamily="34" charset="-122"/>
                <a:ea typeface="微软雅黑" pitchFamily="34" charset="-122"/>
              </a:rPr>
              <a:t>的作用</a:t>
            </a:r>
            <a:r>
              <a:rPr lang="zh-CN" altLang="en-US" sz="2800" smtClean="0">
                <a:latin typeface="微软雅黑" pitchFamily="34" charset="-122"/>
                <a:ea typeface="微软雅黑" pitchFamily="34" charset="-122"/>
              </a:rPr>
              <a:t>。</a:t>
            </a:r>
            <a:endParaRPr lang="en-US" altLang="zh-CN" sz="2800" smtClean="0">
              <a:latin typeface="微软雅黑" pitchFamily="34" charset="-122"/>
              <a:ea typeface="微软雅黑" pitchFamily="34" charset="-122"/>
            </a:endParaRPr>
          </a:p>
          <a:p>
            <a:pPr lvl="2">
              <a:spcBef>
                <a:spcPts val="600"/>
              </a:spcBef>
              <a:spcAft>
                <a:spcPts val="0"/>
              </a:spcAft>
              <a:buClr>
                <a:schemeClr val="bg2">
                  <a:lumMod val="50000"/>
                </a:schemeClr>
              </a:buClr>
            </a:pPr>
            <a:r>
              <a:rPr lang="en-US" altLang="zh-CN" sz="2800">
                <a:latin typeface="微软雅黑" pitchFamily="34" charset="-122"/>
                <a:ea typeface="微软雅黑" pitchFamily="34" charset="-122"/>
              </a:rPr>
              <a:t>int x = 3; </a:t>
            </a:r>
          </a:p>
          <a:p>
            <a:pPr lvl="2">
              <a:spcBef>
                <a:spcPts val="0"/>
              </a:spcBef>
              <a:spcAft>
                <a:spcPts val="0"/>
              </a:spcAft>
              <a:buClr>
                <a:schemeClr val="bg2">
                  <a:lumMod val="50000"/>
                </a:schemeClr>
              </a:buClr>
            </a:pPr>
            <a:r>
              <a:rPr lang="en-US" altLang="zh-CN" sz="2800">
                <a:latin typeface="微软雅黑" pitchFamily="34" charset="-122"/>
                <a:ea typeface="微软雅黑" pitchFamily="34" charset="-122"/>
              </a:rPr>
              <a:t>int * p1 = &amp;x; </a:t>
            </a:r>
          </a:p>
          <a:p>
            <a:pPr lvl="2">
              <a:spcBef>
                <a:spcPts val="0"/>
              </a:spcBef>
              <a:spcAft>
                <a:spcPts val="0"/>
              </a:spcAft>
              <a:buClr>
                <a:schemeClr val="bg2">
                  <a:lumMod val="50000"/>
                </a:schemeClr>
              </a:buClr>
            </a:pPr>
            <a:r>
              <a:rPr lang="en-US" altLang="zh-CN" sz="2800">
                <a:latin typeface="微软雅黑" pitchFamily="34" charset="-122"/>
                <a:ea typeface="微软雅黑" pitchFamily="34" charset="-122"/>
              </a:rPr>
              <a:t>int * const * p2 = &amp;p1</a:t>
            </a:r>
            <a:r>
              <a:rPr lang="en-US" altLang="zh-CN" sz="2800" smtClean="0">
                <a:latin typeface="微软雅黑" pitchFamily="34" charset="-122"/>
                <a:ea typeface="微软雅黑" pitchFamily="34" charset="-122"/>
              </a:rPr>
              <a:t>;</a:t>
            </a:r>
            <a:endParaRPr lang="zh-CN" altLang="en-US" sz="2800">
              <a:latin typeface="微软雅黑" pitchFamily="34" charset="-122"/>
              <a:ea typeface="微软雅黑" pitchFamily="34" charset="-122"/>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2043" y="2943120"/>
            <a:ext cx="6192689" cy="3078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5720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97868" y="1412776"/>
            <a:ext cx="9865096" cy="2215991"/>
          </a:xfrm>
          <a:prstGeom prst="rect">
            <a:avLst/>
          </a:prstGeom>
        </p:spPr>
        <p:txBody>
          <a:bodyPr wrap="square">
            <a:spAutoFit/>
          </a:bodyPr>
          <a:lstStyle/>
          <a:p>
            <a:pPr>
              <a:spcBef>
                <a:spcPts val="1800"/>
              </a:spcBef>
              <a:spcAft>
                <a:spcPts val="0"/>
              </a:spcAft>
              <a:buClr>
                <a:schemeClr val="bg2">
                  <a:lumMod val="50000"/>
                </a:schemeClr>
              </a:buClr>
            </a:pPr>
            <a:r>
              <a:rPr lang="zh-CN" altLang="en-US" sz="3600" b="1">
                <a:solidFill>
                  <a:srgbClr val="FF0000"/>
                </a:solidFill>
                <a:latin typeface="微软雅黑" pitchFamily="34" charset="-122"/>
                <a:ea typeface="微软雅黑" pitchFamily="34" charset="-122"/>
              </a:rPr>
              <a:t>注意</a:t>
            </a:r>
            <a:r>
              <a:rPr lang="zh-CN" altLang="en-US" sz="3600">
                <a:solidFill>
                  <a:srgbClr val="FF0000"/>
                </a:solidFill>
                <a:latin typeface="微软雅黑" pitchFamily="34" charset="-122"/>
                <a:ea typeface="微软雅黑" pitchFamily="34" charset="-122"/>
              </a:rPr>
              <a:t>：</a:t>
            </a:r>
          </a:p>
          <a:p>
            <a:pPr marL="971550" lvl="1" indent="-514350">
              <a:spcBef>
                <a:spcPts val="1800"/>
              </a:spcBef>
              <a:spcAft>
                <a:spcPts val="0"/>
              </a:spcAft>
              <a:buClr>
                <a:srgbClr val="FF0000"/>
              </a:buClr>
              <a:buFont typeface="+mj-lt"/>
              <a:buAutoNum type="arabicPeriod"/>
            </a:pPr>
            <a:r>
              <a:rPr lang="zh-CN" altLang="en-US" sz="3600">
                <a:solidFill>
                  <a:srgbClr val="FF0000"/>
                </a:solidFill>
                <a:latin typeface="微软雅黑" pitchFamily="34" charset="-122"/>
                <a:ea typeface="微软雅黑" pitchFamily="34" charset="-122"/>
              </a:rPr>
              <a:t> </a:t>
            </a:r>
            <a:r>
              <a:rPr lang="en-US" altLang="zh-CN" sz="3600" smtClean="0">
                <a:solidFill>
                  <a:srgbClr val="FF0000"/>
                </a:solidFill>
                <a:latin typeface="微软雅黑" pitchFamily="34" charset="-122"/>
                <a:ea typeface="微软雅黑" pitchFamily="34" charset="-122"/>
              </a:rPr>
              <a:t>const</a:t>
            </a:r>
            <a:r>
              <a:rPr lang="zh-CN" altLang="en-US" sz="3600">
                <a:solidFill>
                  <a:srgbClr val="FF0000"/>
                </a:solidFill>
                <a:latin typeface="微软雅黑" pitchFamily="34" charset="-122"/>
                <a:ea typeface="微软雅黑" pitchFamily="34" charset="-122"/>
              </a:rPr>
              <a:t>的位置不同意义不同</a:t>
            </a:r>
          </a:p>
          <a:p>
            <a:pPr marL="971550" lvl="1" indent="-514350">
              <a:spcBef>
                <a:spcPts val="1800"/>
              </a:spcBef>
              <a:spcAft>
                <a:spcPts val="0"/>
              </a:spcAft>
              <a:buClr>
                <a:srgbClr val="FF0000"/>
              </a:buClr>
              <a:buFont typeface="+mj-lt"/>
              <a:buAutoNum type="arabicPeriod"/>
            </a:pPr>
            <a:r>
              <a:rPr lang="zh-CN" altLang="en-US" sz="3600">
                <a:solidFill>
                  <a:srgbClr val="FF0000"/>
                </a:solidFill>
                <a:latin typeface="微软雅黑" pitchFamily="34" charset="-122"/>
                <a:ea typeface="微软雅黑" pitchFamily="34" charset="-122"/>
              </a:rPr>
              <a:t> </a:t>
            </a:r>
            <a:r>
              <a:rPr lang="zh-CN" altLang="en-US" sz="3600" smtClean="0">
                <a:solidFill>
                  <a:srgbClr val="FF0000"/>
                </a:solidFill>
                <a:latin typeface="微软雅黑" pitchFamily="34" charset="-122"/>
                <a:ea typeface="微软雅黑" pitchFamily="34" charset="-122"/>
              </a:rPr>
              <a:t>紧跟</a:t>
            </a:r>
            <a:r>
              <a:rPr lang="en-US" altLang="zh-CN" sz="3600">
                <a:solidFill>
                  <a:srgbClr val="FF0000"/>
                </a:solidFill>
                <a:latin typeface="微软雅黑" pitchFamily="34" charset="-122"/>
                <a:ea typeface="微软雅黑" pitchFamily="34" charset="-122"/>
              </a:rPr>
              <a:t>const</a:t>
            </a:r>
            <a:r>
              <a:rPr lang="zh-CN" altLang="en-US" sz="3600">
                <a:solidFill>
                  <a:srgbClr val="FF0000"/>
                </a:solidFill>
                <a:latin typeface="微软雅黑" pitchFamily="34" charset="-122"/>
                <a:ea typeface="微软雅黑" pitchFamily="34" charset="-122"/>
              </a:rPr>
              <a:t>后面的部分代表的值不可变</a:t>
            </a:r>
          </a:p>
        </p:txBody>
      </p:sp>
    </p:spTree>
    <p:extLst>
      <p:ext uri="{BB962C8B-B14F-4D97-AF65-F5344CB8AC3E}">
        <p14:creationId xmlns:p14="http://schemas.microsoft.com/office/powerpoint/2010/main" val="327830338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078188" y="2348880"/>
            <a:ext cx="6120680" cy="3600400"/>
          </a:xfrm>
          <a:prstGeom prst="rect">
            <a:avLst/>
          </a:prstGeom>
          <a:solidFill>
            <a:schemeClr val="tx1">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b="1"/>
              <a:t>指针变量的声明及使用</a:t>
            </a:r>
          </a:p>
        </p:txBody>
      </p:sp>
      <p:sp>
        <p:nvSpPr>
          <p:cNvPr id="8" name="TextBox 7"/>
          <p:cNvSpPr txBox="1">
            <a:spLocks noChangeArrowheads="1"/>
          </p:cNvSpPr>
          <p:nvPr/>
        </p:nvSpPr>
        <p:spPr bwMode="auto">
          <a:xfrm>
            <a:off x="3790157" y="1340768"/>
            <a:ext cx="3240359" cy="707886"/>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4000" b="1" smtClean="0">
                <a:latin typeface="Consolas" pitchFamily="49" charset="0"/>
                <a:cs typeface="Consolas" pitchFamily="49" charset="0"/>
              </a:rPr>
              <a:t>int a </a:t>
            </a:r>
            <a:r>
              <a:rPr lang="en-US" altLang="zh-CN" sz="4000" b="1">
                <a:latin typeface="Consolas" pitchFamily="49" charset="0"/>
                <a:cs typeface="Consolas" pitchFamily="49" charset="0"/>
              </a:rPr>
              <a:t>= 3;</a:t>
            </a:r>
            <a:endParaRPr lang="zh-CN" altLang="en-US" sz="4000" b="1">
              <a:latin typeface="Consolas" pitchFamily="49" charset="0"/>
              <a:cs typeface="Consolas" pitchFamily="49" charset="0"/>
            </a:endParaRPr>
          </a:p>
        </p:txBody>
      </p:sp>
      <p:sp>
        <p:nvSpPr>
          <p:cNvPr id="9" name="TextBox 9"/>
          <p:cNvSpPr txBox="1">
            <a:spLocks noChangeArrowheads="1"/>
          </p:cNvSpPr>
          <p:nvPr/>
        </p:nvSpPr>
        <p:spPr bwMode="auto">
          <a:xfrm>
            <a:off x="1989956" y="3697336"/>
            <a:ext cx="16430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800" b="1">
                <a:latin typeface="微软雅黑" pitchFamily="34" charset="-122"/>
                <a:ea typeface="微软雅黑" pitchFamily="34" charset="-122"/>
                <a:cs typeface="Consolas" pitchFamily="49" charset="0"/>
              </a:rPr>
              <a:t>内存地址</a:t>
            </a:r>
            <a:endParaRPr lang="en-US" altLang="zh-CN" sz="2800" b="1">
              <a:latin typeface="微软雅黑" pitchFamily="34" charset="-122"/>
              <a:ea typeface="微软雅黑" pitchFamily="34" charset="-122"/>
              <a:cs typeface="Consolas" pitchFamily="49" charset="0"/>
            </a:endParaRPr>
          </a:p>
          <a:p>
            <a:pPr algn="ctr" eaLnBrk="1" hangingPunct="1"/>
            <a:r>
              <a:rPr lang="en-US" altLang="zh-CN" sz="2800" b="1">
                <a:latin typeface="微软雅黑" pitchFamily="34" charset="-122"/>
                <a:ea typeface="微软雅黑" pitchFamily="34" charset="-122"/>
                <a:cs typeface="Consolas" pitchFamily="49" charset="0"/>
              </a:rPr>
              <a:t>0X8F5B</a:t>
            </a:r>
            <a:endParaRPr lang="zh-CN" altLang="en-US" sz="2800" b="1">
              <a:latin typeface="微软雅黑" pitchFamily="34" charset="-122"/>
              <a:ea typeface="微软雅黑" pitchFamily="34" charset="-122"/>
              <a:cs typeface="Consolas" pitchFamily="49" charset="0"/>
            </a:endParaRPr>
          </a:p>
        </p:txBody>
      </p:sp>
      <p:sp>
        <p:nvSpPr>
          <p:cNvPr id="11" name="TextBox 7"/>
          <p:cNvSpPr txBox="1">
            <a:spLocks noChangeArrowheads="1"/>
          </p:cNvSpPr>
          <p:nvPr/>
        </p:nvSpPr>
        <p:spPr bwMode="auto">
          <a:xfrm>
            <a:off x="2283147" y="2924944"/>
            <a:ext cx="857250" cy="646112"/>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3600" b="1">
                <a:latin typeface="Consolas" pitchFamily="49" charset="0"/>
                <a:cs typeface="Consolas" pitchFamily="49" charset="0"/>
              </a:rPr>
              <a:t>&amp;a</a:t>
            </a:r>
            <a:endParaRPr lang="zh-CN" altLang="en-US" sz="3600" b="1">
              <a:latin typeface="Consolas" pitchFamily="49" charset="0"/>
              <a:cs typeface="Consolas" pitchFamily="49" charset="0"/>
            </a:endParaRPr>
          </a:p>
        </p:txBody>
      </p:sp>
      <p:sp>
        <p:nvSpPr>
          <p:cNvPr id="14" name="矩形 13"/>
          <p:cNvSpPr/>
          <p:nvPr/>
        </p:nvSpPr>
        <p:spPr>
          <a:xfrm>
            <a:off x="5015458" y="3718198"/>
            <a:ext cx="934938" cy="934938"/>
          </a:xfrm>
          <a:prstGeom prst="rect">
            <a:avLst/>
          </a:prstGeom>
          <a:solidFill>
            <a:schemeClr val="bg1">
              <a:lumMod val="65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smtClean="0">
                <a:solidFill>
                  <a:schemeClr val="tx1"/>
                </a:solidFill>
                <a:latin typeface="Consolas" pitchFamily="49" charset="0"/>
                <a:cs typeface="Consolas" pitchFamily="49" charset="0"/>
              </a:rPr>
              <a:t>3</a:t>
            </a:r>
            <a:endParaRPr lang="zh-CN" altLang="en-US" sz="4800" b="1">
              <a:solidFill>
                <a:schemeClr val="tx1"/>
              </a:solidFill>
              <a:latin typeface="Consolas" pitchFamily="49" charset="0"/>
              <a:cs typeface="Consolas" pitchFamily="49" charset="0"/>
            </a:endParaRPr>
          </a:p>
        </p:txBody>
      </p:sp>
      <p:sp>
        <p:nvSpPr>
          <p:cNvPr id="15" name="TextBox 14"/>
          <p:cNvSpPr txBox="1"/>
          <p:nvPr/>
        </p:nvSpPr>
        <p:spPr>
          <a:xfrm>
            <a:off x="5230316" y="2887201"/>
            <a:ext cx="522900" cy="830997"/>
          </a:xfrm>
          <a:prstGeom prst="rect">
            <a:avLst/>
          </a:prstGeom>
          <a:noFill/>
        </p:spPr>
        <p:txBody>
          <a:bodyPr wrap="none" rtlCol="0">
            <a:spAutoFit/>
          </a:bodyPr>
          <a:lstStyle/>
          <a:p>
            <a:r>
              <a:rPr lang="en-US" altLang="zh-CN" sz="4800" b="1" smtClean="0">
                <a:latin typeface="Consolas" pitchFamily="49" charset="0"/>
                <a:cs typeface="Consolas" pitchFamily="49" charset="0"/>
              </a:rPr>
              <a:t>a</a:t>
            </a:r>
            <a:endParaRPr lang="zh-CN" altLang="en-US" sz="4800" b="1">
              <a:latin typeface="Consolas" pitchFamily="49" charset="0"/>
              <a:cs typeface="Consolas" pitchFamily="49" charset="0"/>
            </a:endParaRPr>
          </a:p>
        </p:txBody>
      </p:sp>
      <p:sp>
        <p:nvSpPr>
          <p:cNvPr id="16" name="TextBox 15"/>
          <p:cNvSpPr txBox="1"/>
          <p:nvPr/>
        </p:nvSpPr>
        <p:spPr>
          <a:xfrm>
            <a:off x="7541150" y="2564904"/>
            <a:ext cx="1877437" cy="769441"/>
          </a:xfrm>
          <a:prstGeom prst="rect">
            <a:avLst/>
          </a:prstGeom>
          <a:noFill/>
        </p:spPr>
        <p:txBody>
          <a:bodyPr wrap="none" rtlCol="0">
            <a:spAutoFit/>
          </a:bodyPr>
          <a:lstStyle/>
          <a:p>
            <a:r>
              <a:rPr lang="zh-CN" altLang="en-US" sz="4400" b="1">
                <a:latin typeface="微软雅黑" pitchFamily="34" charset="-122"/>
                <a:ea typeface="微软雅黑" pitchFamily="34" charset="-122"/>
                <a:cs typeface="Consolas" pitchFamily="49" charset="0"/>
              </a:rPr>
              <a:t>变量名</a:t>
            </a:r>
          </a:p>
        </p:txBody>
      </p:sp>
      <p:sp>
        <p:nvSpPr>
          <p:cNvPr id="17" name="TextBox 16"/>
          <p:cNvSpPr txBox="1"/>
          <p:nvPr/>
        </p:nvSpPr>
        <p:spPr>
          <a:xfrm>
            <a:off x="7541150" y="3789040"/>
            <a:ext cx="1877437" cy="769441"/>
          </a:xfrm>
          <a:prstGeom prst="rect">
            <a:avLst/>
          </a:prstGeom>
          <a:noFill/>
        </p:spPr>
        <p:txBody>
          <a:bodyPr wrap="none" rtlCol="0">
            <a:spAutoFit/>
          </a:bodyPr>
          <a:lstStyle/>
          <a:p>
            <a:r>
              <a:rPr lang="zh-CN" altLang="en-US" sz="4400" b="1" smtClean="0">
                <a:latin typeface="微软雅黑" pitchFamily="34" charset="-122"/>
                <a:ea typeface="微软雅黑" pitchFamily="34" charset="-122"/>
                <a:cs typeface="Consolas" pitchFamily="49" charset="0"/>
              </a:rPr>
              <a:t>变量值</a:t>
            </a:r>
            <a:endParaRPr lang="zh-CN" altLang="en-US" sz="4400" b="1">
              <a:latin typeface="微软雅黑" pitchFamily="34" charset="-122"/>
              <a:ea typeface="微软雅黑" pitchFamily="34" charset="-122"/>
              <a:cs typeface="Consolas" pitchFamily="49" charset="0"/>
            </a:endParaRPr>
          </a:p>
        </p:txBody>
      </p:sp>
      <p:sp>
        <p:nvSpPr>
          <p:cNvPr id="18" name="TextBox 17"/>
          <p:cNvSpPr txBox="1"/>
          <p:nvPr/>
        </p:nvSpPr>
        <p:spPr>
          <a:xfrm>
            <a:off x="7541150" y="4927507"/>
            <a:ext cx="2441694" cy="769441"/>
          </a:xfrm>
          <a:prstGeom prst="rect">
            <a:avLst/>
          </a:prstGeom>
          <a:noFill/>
        </p:spPr>
        <p:txBody>
          <a:bodyPr wrap="none" rtlCol="0">
            <a:spAutoFit/>
          </a:bodyPr>
          <a:lstStyle/>
          <a:p>
            <a:r>
              <a:rPr lang="zh-CN" altLang="en-US" sz="4400" b="1" smtClean="0">
                <a:latin typeface="微软雅黑" pitchFamily="34" charset="-122"/>
                <a:ea typeface="微软雅黑" pitchFamily="34" charset="-122"/>
                <a:cs typeface="Consolas" pitchFamily="49" charset="0"/>
              </a:rPr>
              <a:t>存储单元</a:t>
            </a:r>
            <a:endParaRPr lang="zh-CN" altLang="en-US" sz="4400" b="1">
              <a:latin typeface="微软雅黑" pitchFamily="34" charset="-122"/>
              <a:ea typeface="微软雅黑" pitchFamily="34" charset="-122"/>
              <a:cs typeface="Consolas" pitchFamily="49" charset="0"/>
            </a:endParaRPr>
          </a:p>
        </p:txBody>
      </p:sp>
      <p:cxnSp>
        <p:nvCxnSpPr>
          <p:cNvPr id="22" name="直接箭头连接符 21"/>
          <p:cNvCxnSpPr>
            <a:stCxn id="16" idx="1"/>
            <a:endCxn id="15" idx="3"/>
          </p:cNvCxnSpPr>
          <p:nvPr/>
        </p:nvCxnSpPr>
        <p:spPr>
          <a:xfrm flipH="1">
            <a:off x="5753216" y="2949625"/>
            <a:ext cx="1787934" cy="353075"/>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1"/>
          </p:cNvCxnSpPr>
          <p:nvPr/>
        </p:nvCxnSpPr>
        <p:spPr>
          <a:xfrm flipH="1" flipV="1">
            <a:off x="5662364" y="4173760"/>
            <a:ext cx="1878786" cy="1"/>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8" idx="1"/>
            <a:endCxn id="14" idx="2"/>
          </p:cNvCxnSpPr>
          <p:nvPr/>
        </p:nvCxnSpPr>
        <p:spPr>
          <a:xfrm flipH="1" flipV="1">
            <a:off x="5482927" y="4653136"/>
            <a:ext cx="2058223" cy="659092"/>
          </a:xfrm>
          <a:prstGeom prst="straightConnector1">
            <a:avLst/>
          </a:prstGeom>
          <a:ln w="63500">
            <a:solidFill>
              <a:schemeClr val="bg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a:off x="3616472" y="3854502"/>
            <a:ext cx="1109788" cy="565044"/>
          </a:xfrm>
          <a:prstGeom prst="rightArrow">
            <a:avLst/>
          </a:prstGeom>
          <a:solidFill>
            <a:schemeClr val="bg2">
              <a:lumMod val="75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101970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endParaRPr lang="zh-CN" altLang="en-US"/>
          </a:p>
        </p:txBody>
      </p:sp>
      <p:sp>
        <p:nvSpPr>
          <p:cNvPr id="4" name="内容占位符 2"/>
          <p:cNvSpPr txBox="1">
            <a:spLocks/>
          </p:cNvSpPr>
          <p:nvPr/>
        </p:nvSpPr>
        <p:spPr bwMode="auto">
          <a:xfrm>
            <a:off x="1269876" y="1052737"/>
            <a:ext cx="8506966"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b="1" smtClean="0">
                <a:solidFill>
                  <a:srgbClr val="FF0000"/>
                </a:solidFill>
                <a:latin typeface="微软雅黑" pitchFamily="34" charset="-122"/>
                <a:ea typeface="微软雅黑" pitchFamily="34" charset="-122"/>
              </a:rPr>
              <a:t>空指针</a:t>
            </a:r>
            <a:r>
              <a:rPr lang="zh-CN" altLang="en-US" smtClean="0">
                <a:latin typeface="微软雅黑" pitchFamily="34" charset="-122"/>
                <a:ea typeface="微软雅黑" pitchFamily="34" charset="-122"/>
              </a:rPr>
              <a:t>字面值的形式：</a:t>
            </a:r>
            <a:endParaRPr lang="en-US" altLang="zh-CN" smtClean="0">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smtClean="0">
                <a:solidFill>
                  <a:srgbClr val="FF0000"/>
                </a:solidFill>
                <a:latin typeface="微软雅黑" pitchFamily="34" charset="-122"/>
                <a:ea typeface="微软雅黑" pitchFamily="34" charset="-122"/>
              </a:rPr>
              <a:t>0</a:t>
            </a:r>
            <a:r>
              <a:rPr lang="zh-CN" altLang="en-US" b="1" smtClean="0">
                <a:solidFill>
                  <a:srgbClr val="FF0000"/>
                </a:solidFill>
                <a:latin typeface="微软雅黑" pitchFamily="34" charset="-122"/>
                <a:ea typeface="微软雅黑" pitchFamily="34" charset="-122"/>
              </a:rPr>
              <a:t> </a:t>
            </a:r>
            <a:endParaRPr lang="en-US" altLang="zh-CN" b="1" smtClean="0">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en-US" altLang="zh-CN" b="1" smtClean="0">
                <a:solidFill>
                  <a:srgbClr val="FF0000"/>
                </a:solidFill>
                <a:latin typeface="微软雅黑" pitchFamily="34" charset="-122"/>
                <a:ea typeface="微软雅黑" pitchFamily="34" charset="-122"/>
              </a:rPr>
              <a:t>NULL</a:t>
            </a: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一个值为空指针字面值的指针变量被称为空指针</a:t>
            </a:r>
            <a:endParaRPr lang="en-US" altLang="zh-CN" smtClean="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smtClean="0">
                <a:latin typeface="微软雅黑" pitchFamily="34" charset="-122"/>
                <a:ea typeface="微软雅黑" pitchFamily="34" charset="-122"/>
              </a:rPr>
              <a:t>例：</a:t>
            </a:r>
            <a:endParaRPr lang="en-US" altLang="zh-CN" smtClean="0">
              <a:latin typeface="微软雅黑" pitchFamily="34" charset="-122"/>
              <a:ea typeface="微软雅黑" pitchFamily="34" charset="-122"/>
            </a:endParaRPr>
          </a:p>
          <a:p>
            <a:pPr marL="709613" lvl="2" indent="0">
              <a:buNone/>
            </a:pPr>
            <a:r>
              <a:rPr lang="en-US" altLang="zh-CN" sz="2800" b="1" smtClean="0">
                <a:latin typeface="Consolas" pitchFamily="49" charset="0"/>
                <a:ea typeface="微软雅黑" pitchFamily="34" charset="-122"/>
                <a:cs typeface="Consolas" pitchFamily="49" charset="0"/>
              </a:rPr>
              <a:t>int * p = 0;</a:t>
            </a:r>
          </a:p>
          <a:p>
            <a:pPr marL="709613" lvl="2" indent="0">
              <a:buNone/>
            </a:pPr>
            <a:r>
              <a:rPr lang="en-US" altLang="zh-CN" sz="2800" b="1" smtClean="0">
                <a:latin typeface="Consolas" pitchFamily="49" charset="0"/>
                <a:ea typeface="微软雅黑" pitchFamily="34" charset="-122"/>
                <a:cs typeface="Consolas" pitchFamily="49" charset="0"/>
              </a:rPr>
              <a:t>double * p = NULL;</a:t>
            </a:r>
          </a:p>
        </p:txBody>
      </p:sp>
      <p:sp>
        <p:nvSpPr>
          <p:cNvPr id="5" name="TextBox 4"/>
          <p:cNvSpPr txBox="1">
            <a:spLocks noChangeArrowheads="1"/>
          </p:cNvSpPr>
          <p:nvPr/>
        </p:nvSpPr>
        <p:spPr bwMode="auto">
          <a:xfrm>
            <a:off x="1376603" y="4653136"/>
            <a:ext cx="92543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b="1">
                <a:solidFill>
                  <a:srgbClr val="FF0000"/>
                </a:solidFill>
                <a:latin typeface="微软雅黑" pitchFamily="34" charset="-122"/>
                <a:ea typeface="微软雅黑" pitchFamily="34" charset="-122"/>
              </a:rPr>
              <a:t>空指针注意：</a:t>
            </a:r>
            <a:endParaRPr lang="en-US" altLang="zh-CN" sz="2800" b="1">
              <a:solidFill>
                <a:srgbClr val="FF0000"/>
              </a:solidFill>
              <a:latin typeface="微软雅黑" pitchFamily="34" charset="-122"/>
              <a:ea typeface="微软雅黑" pitchFamily="34" charset="-122"/>
            </a:endParaRPr>
          </a:p>
          <a:p>
            <a:r>
              <a:rPr lang="zh-CN" altLang="en-US" sz="2800" b="1" smtClean="0">
                <a:solidFill>
                  <a:srgbClr val="FF0000"/>
                </a:solidFill>
                <a:latin typeface="微软雅黑" pitchFamily="34" charset="-122"/>
                <a:ea typeface="微软雅黑" pitchFamily="34" charset="-122"/>
              </a:rPr>
              <a:t>    若声明</a:t>
            </a:r>
            <a:r>
              <a:rPr lang="zh-CN" altLang="en-US" sz="2800" b="1">
                <a:solidFill>
                  <a:srgbClr val="FF0000"/>
                </a:solidFill>
                <a:latin typeface="微软雅黑" pitchFamily="34" charset="-122"/>
                <a:ea typeface="微软雅黑" pitchFamily="34" charset="-122"/>
              </a:rPr>
              <a:t>一个指针变量时，如果不指定它所指向的变量，则将空指针字面值赋给该指针</a:t>
            </a:r>
            <a:r>
              <a:rPr lang="en-US" altLang="zh-CN" sz="2800" b="1">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4294259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endParaRPr lang="zh-CN" altLang="en-US"/>
          </a:p>
        </p:txBody>
      </p:sp>
      <p:sp>
        <p:nvSpPr>
          <p:cNvPr id="4" name="TextBox 3"/>
          <p:cNvSpPr txBox="1"/>
          <p:nvPr/>
        </p:nvSpPr>
        <p:spPr>
          <a:xfrm>
            <a:off x="2843560" y="980728"/>
            <a:ext cx="6275188"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400" b="1" smtClean="0">
                <a:latin typeface="Consolas" pitchFamily="49" charset="0"/>
                <a:cs typeface="Consolas" pitchFamily="49" charset="0"/>
              </a:rPr>
              <a:t>#</a:t>
            </a:r>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pPr>
              <a:defRPr/>
            </a:pPr>
            <a:r>
              <a:rPr lang="en-US" altLang="zh-CN" sz="2400" b="1" smtClean="0">
                <a:latin typeface="Consolas" pitchFamily="49" charset="0"/>
                <a:cs typeface="Consolas" pitchFamily="49" charset="0"/>
              </a:rPr>
              <a:t>int </a:t>
            </a:r>
            <a:r>
              <a:rPr lang="en-US" altLang="zh-CN" sz="2400" b="1" dirty="0">
                <a:latin typeface="Consolas" pitchFamily="49" charset="0"/>
                <a:cs typeface="Consolas" pitchFamily="49" charset="0"/>
              </a:rPr>
              <a:t>main(void)</a:t>
            </a:r>
          </a:p>
          <a:p>
            <a:pPr>
              <a:defRPr/>
            </a:pPr>
            <a:r>
              <a:rPr lang="en-US" altLang="zh-CN" sz="2400" b="1" dirty="0">
                <a:latin typeface="Consolas" pitchFamily="49" charset="0"/>
                <a:cs typeface="Consolas" pitchFamily="49" charset="0"/>
              </a:rPr>
              <a:t>{</a:t>
            </a:r>
          </a:p>
          <a:p>
            <a:pPr>
              <a:defRPr/>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int * p </a:t>
            </a:r>
            <a:r>
              <a:rPr lang="en-US" altLang="zh-CN" sz="2400" b="1" dirty="0">
                <a:latin typeface="Consolas" pitchFamily="49" charset="0"/>
                <a:cs typeface="Consolas" pitchFamily="49" charset="0"/>
              </a:rPr>
              <a:t>= NULL; </a:t>
            </a:r>
          </a:p>
          <a:p>
            <a:pPr>
              <a:defRPr/>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if(p)</a:t>
            </a:r>
          </a:p>
          <a:p>
            <a:pPr>
              <a:defRPr/>
            </a:pPr>
            <a:r>
              <a:rPr lang="en-US" altLang="zh-CN" sz="2400" b="1" smtClean="0">
                <a:latin typeface="Consolas" pitchFamily="49" charset="0"/>
                <a:cs typeface="Consolas" pitchFamily="49" charset="0"/>
              </a:rPr>
              <a:t>    {</a:t>
            </a:r>
            <a:endParaRPr lang="en-US" altLang="zh-CN" sz="2400" b="1" dirty="0">
              <a:latin typeface="Consolas" pitchFamily="49" charset="0"/>
              <a:cs typeface="Consolas" pitchFamily="49" charset="0"/>
            </a:endParaRPr>
          </a:p>
          <a:p>
            <a:pPr>
              <a:defRPr/>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    printf</a:t>
            </a:r>
            <a:r>
              <a:rPr lang="en-US" altLang="zh-CN" sz="2400" b="1" dirty="0">
                <a:latin typeface="Consolas" pitchFamily="49" charset="0"/>
                <a:cs typeface="Consolas" pitchFamily="49" charset="0"/>
              </a:rPr>
              <a:t>("%d\n", *p);</a:t>
            </a:r>
          </a:p>
          <a:p>
            <a:pPr>
              <a:defRPr/>
            </a:pPr>
            <a:r>
              <a:rPr lang="en-US" altLang="zh-CN" sz="2400" b="1">
                <a:latin typeface="Consolas" pitchFamily="49" charset="0"/>
                <a:cs typeface="Consolas" pitchFamily="49" charset="0"/>
              </a:rPr>
              <a:t>    </a:t>
            </a:r>
            <a:r>
              <a:rPr lang="en-US" altLang="zh-CN" sz="2400" b="1" smtClean="0">
                <a:latin typeface="Consolas" pitchFamily="49" charset="0"/>
                <a:cs typeface="Consolas" pitchFamily="49" charset="0"/>
              </a:rPr>
              <a:t>}</a:t>
            </a:r>
            <a:endParaRPr lang="en-US" altLang="zh-CN" sz="2400" b="1" dirty="0">
              <a:latin typeface="Consolas" pitchFamily="49" charset="0"/>
              <a:cs typeface="Consolas" pitchFamily="49" charset="0"/>
            </a:endParaRPr>
          </a:p>
          <a:p>
            <a:pPr>
              <a:defRPr/>
            </a:pPr>
            <a:r>
              <a:rPr lang="en-US" altLang="zh-CN" sz="2400" b="1" smtClean="0">
                <a:latin typeface="Consolas" pitchFamily="49" charset="0"/>
                <a:cs typeface="Consolas" pitchFamily="49" charset="0"/>
              </a:rPr>
              <a:t>    return </a:t>
            </a:r>
            <a:r>
              <a:rPr lang="en-US" altLang="zh-CN" sz="2400" b="1" dirty="0">
                <a:latin typeface="Consolas" pitchFamily="49" charset="0"/>
                <a:cs typeface="Consolas" pitchFamily="49" charset="0"/>
              </a:rPr>
              <a:t>0;</a:t>
            </a:r>
          </a:p>
          <a:p>
            <a:pPr>
              <a:defRPr/>
            </a:pPr>
            <a:r>
              <a:rPr lang="en-US" altLang="zh-CN" sz="2400" b="1" dirty="0">
                <a:latin typeface="Consolas" pitchFamily="49" charset="0"/>
                <a:cs typeface="Consolas" pitchFamily="49" charset="0"/>
              </a:rPr>
              <a:t>}</a:t>
            </a:r>
            <a:endParaRPr lang="zh-CN" altLang="en-US" sz="2400" b="1" dirty="0">
              <a:solidFill>
                <a:srgbClr val="000066"/>
              </a:solidFill>
              <a:latin typeface="Consolas" pitchFamily="49" charset="0"/>
              <a:cs typeface="Consolas" pitchFamily="49" charset="0"/>
            </a:endParaRPr>
          </a:p>
        </p:txBody>
      </p:sp>
      <p:sp>
        <p:nvSpPr>
          <p:cNvPr id="5" name="TextBox 4"/>
          <p:cNvSpPr txBox="1">
            <a:spLocks noChangeArrowheads="1"/>
          </p:cNvSpPr>
          <p:nvPr/>
        </p:nvSpPr>
        <p:spPr bwMode="auto">
          <a:xfrm>
            <a:off x="1773932" y="4869160"/>
            <a:ext cx="78488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r>
              <a:rPr lang="zh-CN" altLang="en-US" sz="2800" b="1">
                <a:solidFill>
                  <a:srgbClr val="FF0000"/>
                </a:solidFill>
                <a:latin typeface="微软雅黑" pitchFamily="34" charset="-122"/>
                <a:ea typeface="微软雅黑" pitchFamily="34" charset="-122"/>
              </a:rPr>
              <a:t>空指针注意</a:t>
            </a:r>
            <a:r>
              <a:rPr lang="zh-CN" altLang="en-US" sz="2800" b="1" smtClean="0">
                <a:solidFill>
                  <a:srgbClr val="FF0000"/>
                </a:solidFill>
                <a:latin typeface="微软雅黑" pitchFamily="34" charset="-122"/>
                <a:ea typeface="微软雅黑" pitchFamily="34" charset="-122"/>
              </a:rPr>
              <a:t>：</a:t>
            </a:r>
            <a:endParaRPr lang="en-US" altLang="zh-CN" sz="2800" b="1" smtClean="0">
              <a:solidFill>
                <a:srgbClr val="FF0000"/>
              </a:solidFill>
              <a:latin typeface="微软雅黑" pitchFamily="34" charset="-122"/>
              <a:ea typeface="微软雅黑" pitchFamily="34" charset="-122"/>
            </a:endParaRPr>
          </a:p>
          <a:p>
            <a:pPr lvl="1"/>
            <a:r>
              <a:rPr lang="zh-CN" altLang="en-US" sz="2800" smtClean="0">
                <a:solidFill>
                  <a:srgbClr val="FF0000"/>
                </a:solidFill>
                <a:latin typeface="微软雅黑" pitchFamily="34" charset="-122"/>
                <a:ea typeface="微软雅黑" pitchFamily="34" charset="-122"/>
              </a:rPr>
              <a:t>建议</a:t>
            </a:r>
            <a:r>
              <a:rPr lang="zh-CN" altLang="en-US" sz="2800">
                <a:solidFill>
                  <a:srgbClr val="FF0000"/>
                </a:solidFill>
                <a:latin typeface="微软雅黑" pitchFamily="34" charset="-122"/>
                <a:ea typeface="微软雅黑" pitchFamily="34" charset="-122"/>
              </a:rPr>
              <a:t>使用</a:t>
            </a:r>
            <a:r>
              <a:rPr lang="en-US" altLang="zh-CN" sz="2800" smtClean="0">
                <a:solidFill>
                  <a:srgbClr val="FF0000"/>
                </a:solidFill>
                <a:latin typeface="微软雅黑" pitchFamily="34" charset="-122"/>
                <a:ea typeface="微软雅黑" pitchFamily="34" charset="-122"/>
              </a:rPr>
              <a:t>if(p</a:t>
            </a:r>
            <a:r>
              <a:rPr lang="en-US" altLang="zh-CN" sz="2800">
                <a:solidFill>
                  <a:srgbClr val="FF0000"/>
                </a:solidFill>
                <a:latin typeface="微软雅黑" pitchFamily="34" charset="-122"/>
                <a:ea typeface="微软雅黑" pitchFamily="34" charset="-122"/>
              </a:rPr>
              <a:t>)</a:t>
            </a:r>
            <a:r>
              <a:rPr lang="zh-CN" altLang="en-US" sz="2800">
                <a:solidFill>
                  <a:srgbClr val="FF0000"/>
                </a:solidFill>
                <a:latin typeface="微软雅黑" pitchFamily="34" charset="-122"/>
                <a:ea typeface="微软雅黑" pitchFamily="34" charset="-122"/>
              </a:rPr>
              <a:t>的</a:t>
            </a:r>
            <a:r>
              <a:rPr lang="zh-CN" altLang="en-US" sz="2800" smtClean="0">
                <a:solidFill>
                  <a:srgbClr val="FF0000"/>
                </a:solidFill>
                <a:latin typeface="微软雅黑" pitchFamily="34" charset="-122"/>
                <a:ea typeface="微软雅黑" pitchFamily="34" charset="-122"/>
              </a:rPr>
              <a:t>形式</a:t>
            </a:r>
            <a:endParaRPr lang="en-US" altLang="zh-CN" sz="2800" smtClean="0">
              <a:solidFill>
                <a:srgbClr val="FF0000"/>
              </a:solidFill>
              <a:latin typeface="微软雅黑" pitchFamily="34" charset="-122"/>
              <a:ea typeface="微软雅黑" pitchFamily="34" charset="-122"/>
            </a:endParaRPr>
          </a:p>
          <a:p>
            <a:pPr lvl="1"/>
            <a:r>
              <a:rPr lang="zh-CN" altLang="en-US" sz="2800">
                <a:solidFill>
                  <a:srgbClr val="FF0000"/>
                </a:solidFill>
                <a:latin typeface="微软雅黑" pitchFamily="34" charset="-122"/>
                <a:ea typeface="微软雅黑" pitchFamily="34" charset="-122"/>
              </a:rPr>
              <a:t>建议使用</a:t>
            </a:r>
            <a:r>
              <a:rPr lang="en-US" altLang="zh-CN" sz="2800">
                <a:solidFill>
                  <a:srgbClr val="FF0000"/>
                </a:solidFill>
                <a:latin typeface="微软雅黑" pitchFamily="34" charset="-122"/>
                <a:ea typeface="微软雅黑" pitchFamily="34" charset="-122"/>
              </a:rPr>
              <a:t>if(NULL </a:t>
            </a:r>
            <a:r>
              <a:rPr lang="en-US" altLang="zh-CN" sz="2800" smtClean="0">
                <a:solidFill>
                  <a:srgbClr val="FF0000"/>
                </a:solidFill>
                <a:latin typeface="微软雅黑" pitchFamily="34" charset="-122"/>
                <a:ea typeface="微软雅黑" pitchFamily="34" charset="-122"/>
              </a:rPr>
              <a:t>!= </a:t>
            </a:r>
            <a:r>
              <a:rPr lang="en-US" altLang="zh-CN" sz="2800">
                <a:solidFill>
                  <a:srgbClr val="FF0000"/>
                </a:solidFill>
                <a:latin typeface="微软雅黑" pitchFamily="34" charset="-122"/>
                <a:ea typeface="微软雅黑" pitchFamily="34" charset="-122"/>
              </a:rPr>
              <a:t>p)</a:t>
            </a:r>
            <a:r>
              <a:rPr lang="zh-CN" altLang="en-US" sz="2800">
                <a:solidFill>
                  <a:srgbClr val="FF0000"/>
                </a:solidFill>
                <a:latin typeface="微软雅黑" pitchFamily="34" charset="-122"/>
                <a:ea typeface="微软雅黑" pitchFamily="34" charset="-122"/>
              </a:rPr>
              <a:t>的形式</a:t>
            </a:r>
            <a:endParaRPr lang="en-US" altLang="zh-CN" sz="2800">
              <a:solidFill>
                <a:srgbClr val="FF0000"/>
              </a:solidFill>
              <a:latin typeface="微软雅黑" pitchFamily="34" charset="-122"/>
              <a:ea typeface="微软雅黑" pitchFamily="34" charset="-122"/>
            </a:endParaRPr>
          </a:p>
        </p:txBody>
      </p:sp>
      <p:sp>
        <p:nvSpPr>
          <p:cNvPr id="6" name="TextBox 5"/>
          <p:cNvSpPr txBox="1"/>
          <p:nvPr/>
        </p:nvSpPr>
        <p:spPr>
          <a:xfrm>
            <a:off x="4510236" y="2463279"/>
            <a:ext cx="2903359" cy="461665"/>
          </a:xfrm>
          <a:prstGeom prst="rect">
            <a:avLst/>
          </a:prstGeom>
          <a:noFill/>
        </p:spPr>
        <p:txBody>
          <a:bodyPr wrap="none" rtlCol="0">
            <a:spAutoFit/>
          </a:bodyPr>
          <a:lstStyle/>
          <a:p>
            <a:r>
              <a:rPr lang="en-US" altLang="zh-CN" sz="2400" b="1" smtClean="0">
                <a:solidFill>
                  <a:schemeClr val="bg2">
                    <a:lumMod val="50000"/>
                  </a:schemeClr>
                </a:solidFill>
                <a:latin typeface="Consolas" pitchFamily="49" charset="0"/>
                <a:cs typeface="Consolas" pitchFamily="49" charset="0"/>
              </a:rPr>
              <a:t>// if(NULL != p)</a:t>
            </a:r>
            <a:endParaRPr lang="zh-CN" altLang="en-US" sz="2400" b="1">
              <a:solidFill>
                <a:schemeClr val="bg2">
                  <a:lumMod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19724896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几种特殊的指针变量</a:t>
            </a:r>
          </a:p>
        </p:txBody>
      </p:sp>
      <p:sp>
        <p:nvSpPr>
          <p:cNvPr id="4" name="矩形 3"/>
          <p:cNvSpPr/>
          <p:nvPr/>
        </p:nvSpPr>
        <p:spPr>
          <a:xfrm>
            <a:off x="1125860" y="980728"/>
            <a:ext cx="9865096" cy="5047536"/>
          </a:xfrm>
          <a:prstGeom prst="rect">
            <a:avLst/>
          </a:prstGeom>
        </p:spPr>
        <p:txBody>
          <a:bodyPr wrap="square">
            <a:spAutoFit/>
          </a:bodyPr>
          <a:lstStyle/>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声明指针变量时，如果声明说明符为 </a:t>
            </a:r>
            <a:r>
              <a:rPr lang="en-US" altLang="zh-CN" sz="2800" b="1">
                <a:solidFill>
                  <a:srgbClr val="FF0000"/>
                </a:solidFill>
                <a:latin typeface="微软雅黑" pitchFamily="34" charset="-122"/>
                <a:ea typeface="微软雅黑" pitchFamily="34" charset="-122"/>
              </a:rPr>
              <a:t>void</a:t>
            </a:r>
            <a:r>
              <a:rPr lang="zh-CN" altLang="en-US" sz="2800">
                <a:latin typeface="微软雅黑" pitchFamily="34" charset="-122"/>
                <a:ea typeface="微软雅黑" pitchFamily="34" charset="-122"/>
              </a:rPr>
              <a:t>，则该指针为</a:t>
            </a:r>
            <a:r>
              <a:rPr lang="zh-CN" altLang="en-US" sz="2800" b="1">
                <a:solidFill>
                  <a:srgbClr val="FF0000"/>
                </a:solidFill>
                <a:latin typeface="微软雅黑" pitchFamily="34" charset="-122"/>
                <a:ea typeface="微软雅黑" pitchFamily="34" charset="-122"/>
              </a:rPr>
              <a:t>通用指针</a:t>
            </a:r>
            <a:r>
              <a:rPr lang="zh-CN" altLang="en-US" sz="2800">
                <a:latin typeface="微软雅黑" pitchFamily="34" charset="-122"/>
                <a:ea typeface="微软雅黑" pitchFamily="34" charset="-122"/>
              </a:rPr>
              <a:t>。</a:t>
            </a:r>
          </a:p>
          <a:p>
            <a:pPr marL="342900" indent="-342900">
              <a:spcBef>
                <a:spcPts val="600"/>
              </a:spcBef>
              <a:spcAft>
                <a:spcPts val="0"/>
              </a:spcAft>
              <a:buClr>
                <a:schemeClr val="bg2">
                  <a:lumMod val="50000"/>
                </a:schemeClr>
              </a:buClr>
              <a:buFont typeface="Wingdings" pitchFamily="2" charset="2"/>
              <a:buChar char=""/>
            </a:pPr>
            <a:r>
              <a:rPr lang="zh-CN" altLang="en-US" sz="2800">
                <a:latin typeface="微软雅黑" pitchFamily="34" charset="-122"/>
                <a:ea typeface="微软雅黑" pitchFamily="34" charset="-122"/>
              </a:rPr>
              <a:t>注意：</a:t>
            </a:r>
          </a:p>
          <a:p>
            <a:pPr marL="914400" lvl="1" indent="-457200">
              <a:spcBef>
                <a:spcPts val="600"/>
              </a:spcBef>
              <a:spcAft>
                <a:spcPts val="0"/>
              </a:spcAft>
              <a:buClr>
                <a:schemeClr val="bg2">
                  <a:lumMod val="50000"/>
                </a:schemeClr>
              </a:buClr>
              <a:buFont typeface="Wingdings" pitchFamily="2" charset="2"/>
              <a:buChar char="u"/>
            </a:pPr>
            <a:r>
              <a:rPr lang="zh-CN" altLang="en-US" sz="2400">
                <a:latin typeface="微软雅黑" pitchFamily="34" charset="-122"/>
                <a:ea typeface="微软雅黑" pitchFamily="34" charset="-122"/>
              </a:rPr>
              <a:t>对通用指针，不能使用*或下标运算符，也不能作为加减运算的操作数。</a:t>
            </a:r>
          </a:p>
          <a:p>
            <a:pPr marL="914400" lvl="1" indent="-457200">
              <a:spcBef>
                <a:spcPts val="600"/>
              </a:spcBef>
              <a:spcAft>
                <a:spcPts val="0"/>
              </a:spcAft>
              <a:buClr>
                <a:schemeClr val="bg2">
                  <a:lumMod val="50000"/>
                </a:schemeClr>
              </a:buClr>
              <a:buFont typeface="Wingdings" pitchFamily="2" charset="2"/>
              <a:buChar char="u"/>
            </a:pPr>
            <a:r>
              <a:rPr lang="zh-CN" altLang="en-US" sz="2400" smtClean="0">
                <a:latin typeface="微软雅黑" pitchFamily="34" charset="-122"/>
                <a:ea typeface="微软雅黑" pitchFamily="34" charset="-122"/>
              </a:rPr>
              <a:t>任何</a:t>
            </a:r>
            <a:r>
              <a:rPr lang="zh-CN" altLang="en-US" sz="2400">
                <a:latin typeface="微软雅黑" pitchFamily="34" charset="-122"/>
                <a:ea typeface="微软雅黑" pitchFamily="34" charset="-122"/>
              </a:rPr>
              <a:t>指针都可以转换为</a:t>
            </a:r>
            <a:r>
              <a:rPr lang="en-US" altLang="zh-CN" sz="2400">
                <a:latin typeface="微软雅黑" pitchFamily="34" charset="-122"/>
                <a:ea typeface="微软雅黑" pitchFamily="34" charset="-122"/>
              </a:rPr>
              <a:t>void *</a:t>
            </a:r>
            <a:r>
              <a:rPr lang="zh-CN" altLang="en-US" sz="2400">
                <a:latin typeface="微软雅黑" pitchFamily="34" charset="-122"/>
                <a:ea typeface="微软雅黑" pitchFamily="34" charset="-122"/>
              </a:rPr>
              <a:t>类型，然后再转换为原类型，值保持不变。</a:t>
            </a:r>
          </a:p>
          <a:p>
            <a:pPr marL="342900" indent="-342900">
              <a:spcBef>
                <a:spcPts val="600"/>
              </a:spcBef>
              <a:spcAft>
                <a:spcPts val="0"/>
              </a:spcAft>
              <a:buClr>
                <a:schemeClr val="bg2">
                  <a:lumMod val="50000"/>
                </a:schemeClr>
              </a:buClr>
              <a:buFont typeface="Wingdings" pitchFamily="2" charset="2"/>
              <a:buChar char=""/>
            </a:pPr>
            <a:r>
              <a:rPr lang="zh-CN" altLang="en-US" sz="2800" smtClean="0">
                <a:latin typeface="微软雅黑" pitchFamily="34" charset="-122"/>
                <a:ea typeface="微软雅黑" pitchFamily="34" charset="-122"/>
              </a:rPr>
              <a:t>例</a:t>
            </a:r>
            <a:r>
              <a:rPr lang="en-US" altLang="zh-CN" sz="2800" smtClean="0">
                <a:latin typeface="微软雅黑" pitchFamily="34" charset="-122"/>
                <a:ea typeface="微软雅黑" pitchFamily="34" charset="-122"/>
              </a:rPr>
              <a:t>  </a:t>
            </a:r>
            <a:r>
              <a:rPr lang="zh-CN" altLang="en-US" sz="2800">
                <a:latin typeface="微软雅黑" pitchFamily="34" charset="-122"/>
                <a:ea typeface="微软雅黑" pitchFamily="34" charset="-122"/>
              </a:rPr>
              <a:t>设有</a:t>
            </a:r>
            <a:r>
              <a:rPr lang="en-US" altLang="zh-CN" sz="2800">
                <a:latin typeface="微软雅黑" pitchFamily="34" charset="-122"/>
                <a:ea typeface="微软雅黑" pitchFamily="34" charset="-122"/>
              </a:rPr>
              <a:t>int x = 3; int </a:t>
            </a:r>
            <a:r>
              <a:rPr lang="en-US" altLang="zh-CN" sz="2800" smtClean="0">
                <a:latin typeface="微软雅黑" pitchFamily="34" charset="-122"/>
                <a:ea typeface="微软雅黑" pitchFamily="34" charset="-122"/>
              </a:rPr>
              <a:t>* p </a:t>
            </a:r>
            <a:r>
              <a:rPr lang="en-US" altLang="zh-CN" sz="2800">
                <a:latin typeface="微软雅黑" pitchFamily="34" charset="-122"/>
                <a:ea typeface="微软雅黑" pitchFamily="34" charset="-122"/>
              </a:rPr>
              <a:t>= &amp;x; void </a:t>
            </a:r>
            <a:r>
              <a:rPr lang="en-US" altLang="zh-CN" sz="2800" smtClean="0">
                <a:latin typeface="微软雅黑" pitchFamily="34" charset="-122"/>
                <a:ea typeface="微软雅黑" pitchFamily="34" charset="-122"/>
              </a:rPr>
              <a:t>* q</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，请分别观察下面的语句。</a:t>
            </a:r>
          </a:p>
          <a:p>
            <a:pPr lvl="2">
              <a:spcBef>
                <a:spcPts val="600"/>
              </a:spcBef>
              <a:spcAft>
                <a:spcPts val="0"/>
              </a:spcAft>
              <a:buClr>
                <a:schemeClr val="bg2">
                  <a:lumMod val="50000"/>
                </a:schemeClr>
              </a:buClr>
            </a:pPr>
            <a:r>
              <a:rPr lang="en-US" altLang="zh-CN" sz="2800" b="1">
                <a:latin typeface="Consolas" pitchFamily="49" charset="0"/>
                <a:ea typeface="微软雅黑" pitchFamily="34" charset="-122"/>
                <a:cs typeface="Consolas" pitchFamily="49" charset="0"/>
              </a:rPr>
              <a:t>q = p; </a:t>
            </a:r>
          </a:p>
          <a:p>
            <a:pPr lvl="2">
              <a:spcBef>
                <a:spcPts val="600"/>
              </a:spcBef>
              <a:spcAft>
                <a:spcPts val="0"/>
              </a:spcAft>
              <a:buClr>
                <a:schemeClr val="bg2">
                  <a:lumMod val="50000"/>
                </a:schemeClr>
              </a:buClr>
            </a:pPr>
            <a:r>
              <a:rPr lang="en-US" altLang="zh-CN" sz="2800" b="1">
                <a:latin typeface="Consolas" pitchFamily="49" charset="0"/>
                <a:ea typeface="微软雅黑" pitchFamily="34" charset="-122"/>
                <a:cs typeface="Consolas" pitchFamily="49" charset="0"/>
              </a:rPr>
              <a:t>p = (int *)q</a:t>
            </a:r>
            <a:r>
              <a:rPr lang="en-US" altLang="zh-CN" sz="2800" b="1" smtClean="0">
                <a:latin typeface="Consolas" pitchFamily="49" charset="0"/>
                <a:ea typeface="微软雅黑" pitchFamily="34" charset="-122"/>
                <a:cs typeface="Consolas" pitchFamily="49" charset="0"/>
              </a:rPr>
              <a:t>;</a:t>
            </a:r>
            <a:endParaRPr lang="en-US" altLang="zh-CN" sz="2800" b="1">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126688307"/>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graphicFrame>
        <p:nvGraphicFramePr>
          <p:cNvPr id="29" name="表格 28"/>
          <p:cNvGraphicFramePr>
            <a:graphicFrameLocks noGrp="1"/>
          </p:cNvGraphicFramePr>
          <p:nvPr>
            <p:extLst>
              <p:ext uri="{D42A27DB-BD31-4B8C-83A1-F6EECF244321}">
                <p14:modId xmlns:p14="http://schemas.microsoft.com/office/powerpoint/2010/main" val="2410296565"/>
              </p:ext>
            </p:extLst>
          </p:nvPr>
        </p:nvGraphicFramePr>
        <p:xfrm>
          <a:off x="4364804" y="1816298"/>
          <a:ext cx="5834064" cy="1036638"/>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458516">
                  <a:extLst>
                    <a:ext uri="{9D8B030D-6E8A-4147-A177-3AD203B41FA5}">
                      <a16:colId xmlns:a16="http://schemas.microsoft.com/office/drawing/2014/main" val="20000"/>
                    </a:ext>
                  </a:extLst>
                </a:gridCol>
                <a:gridCol w="1458516">
                  <a:extLst>
                    <a:ext uri="{9D8B030D-6E8A-4147-A177-3AD203B41FA5}">
                      <a16:colId xmlns:a16="http://schemas.microsoft.com/office/drawing/2014/main" val="20001"/>
                    </a:ext>
                  </a:extLst>
                </a:gridCol>
                <a:gridCol w="1458516">
                  <a:extLst>
                    <a:ext uri="{9D8B030D-6E8A-4147-A177-3AD203B41FA5}">
                      <a16:colId xmlns:a16="http://schemas.microsoft.com/office/drawing/2014/main" val="20002"/>
                    </a:ext>
                  </a:extLst>
                </a:gridCol>
                <a:gridCol w="1458516">
                  <a:extLst>
                    <a:ext uri="{9D8B030D-6E8A-4147-A177-3AD203B41FA5}">
                      <a16:colId xmlns:a16="http://schemas.microsoft.com/office/drawing/2014/main" val="20003"/>
                    </a:ext>
                  </a:extLst>
                </a:gridCol>
              </a:tblGrid>
              <a:tr h="518319">
                <a:tc>
                  <a:txBody>
                    <a:bodyPr/>
                    <a:lstStyle/>
                    <a:p>
                      <a:pPr algn="ctr"/>
                      <a:r>
                        <a:rPr lang="en-US" altLang="zh-CN" sz="2800" b="1" smtClean="0">
                          <a:latin typeface="Consolas" pitchFamily="49" charset="0"/>
                          <a:cs typeface="Consolas" pitchFamily="49" charset="0"/>
                        </a:rPr>
                        <a:t>8F5B</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smtClean="0">
                          <a:latin typeface="Consolas" pitchFamily="49" charset="0"/>
                          <a:cs typeface="Consolas" pitchFamily="49" charset="0"/>
                        </a:rPr>
                        <a:t>8F5C</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smtClean="0">
                          <a:latin typeface="Consolas" pitchFamily="49" charset="0"/>
                          <a:cs typeface="Consolas" pitchFamily="49" charset="0"/>
                        </a:rPr>
                        <a:t>8F5D</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smtClean="0">
                          <a:latin typeface="Consolas" pitchFamily="49" charset="0"/>
                          <a:cs typeface="Consolas" pitchFamily="49" charset="0"/>
                        </a:rPr>
                        <a:t>8F5E</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0"/>
                  </a:ext>
                </a:extLst>
              </a:tr>
              <a:tr h="518319">
                <a:tc>
                  <a:txBody>
                    <a:bodyPr/>
                    <a:lstStyle/>
                    <a:p>
                      <a:pPr algn="ctr"/>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smtClean="0">
                          <a:latin typeface="Consolas" pitchFamily="49" charset="0"/>
                          <a:cs typeface="Consolas" pitchFamily="49" charset="0"/>
                        </a:rPr>
                        <a:t>0</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US" altLang="zh-CN" sz="2800" b="1" dirty="0" smtClean="0">
                          <a:latin typeface="Consolas" pitchFamily="49" charset="0"/>
                          <a:cs typeface="Consolas" pitchFamily="49" charset="0"/>
                        </a:rPr>
                        <a:t>3</a:t>
                      </a:r>
                      <a:endParaRPr lang="zh-CN" altLang="en-US" sz="2800" b="1" dirty="0">
                        <a:latin typeface="Consolas" pitchFamily="49" charset="0"/>
                        <a:cs typeface="Consolas" pitchFamily="49" charset="0"/>
                      </a:endParaRPr>
                    </a:p>
                  </a:txBody>
                  <a:tcPr marT="45734" marB="45734">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0001"/>
                  </a:ext>
                </a:extLst>
              </a:tr>
            </a:tbl>
          </a:graphicData>
        </a:graphic>
      </p:graphicFrame>
      <p:sp>
        <p:nvSpPr>
          <p:cNvPr id="30" name="TextBox 7"/>
          <p:cNvSpPr txBox="1">
            <a:spLocks noChangeArrowheads="1"/>
          </p:cNvSpPr>
          <p:nvPr/>
        </p:nvSpPr>
        <p:spPr bwMode="auto">
          <a:xfrm>
            <a:off x="1503660" y="2000398"/>
            <a:ext cx="2576314" cy="646331"/>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600" b="1">
                <a:latin typeface="Consolas" pitchFamily="49" charset="0"/>
                <a:cs typeface="Consolas" pitchFamily="49" charset="0"/>
              </a:rPr>
              <a:t>int </a:t>
            </a:r>
            <a:r>
              <a:rPr lang="en-US" altLang="zh-CN" sz="3600" b="1" smtClean="0">
                <a:latin typeface="Consolas" pitchFamily="49" charset="0"/>
                <a:cs typeface="Consolas" pitchFamily="49" charset="0"/>
              </a:rPr>
              <a:t>a </a:t>
            </a:r>
            <a:r>
              <a:rPr lang="en-US" altLang="zh-CN" sz="3600" b="1">
                <a:latin typeface="Consolas" pitchFamily="49" charset="0"/>
                <a:cs typeface="Consolas" pitchFamily="49" charset="0"/>
              </a:rPr>
              <a:t>= 3;</a:t>
            </a:r>
            <a:endParaRPr lang="zh-CN" altLang="en-US" sz="3600" b="1">
              <a:latin typeface="Consolas" pitchFamily="49" charset="0"/>
              <a:cs typeface="Consolas" pitchFamily="49" charset="0"/>
            </a:endParaRPr>
          </a:p>
        </p:txBody>
      </p:sp>
      <p:sp>
        <p:nvSpPr>
          <p:cNvPr id="31" name="TextBox 5"/>
          <p:cNvSpPr txBox="1">
            <a:spLocks noChangeArrowheads="1"/>
          </p:cNvSpPr>
          <p:nvPr/>
        </p:nvSpPr>
        <p:spPr bwMode="auto">
          <a:xfrm>
            <a:off x="2349997" y="3284984"/>
            <a:ext cx="4176464" cy="250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a:latin typeface="微软雅黑" pitchFamily="34" charset="-122"/>
                <a:ea typeface="微软雅黑" pitchFamily="34" charset="-122"/>
              </a:rPr>
              <a:t>什么是指针？            </a:t>
            </a:r>
            <a:endParaRPr lang="en-US" altLang="zh-CN" sz="2800" smtClean="0">
              <a:latin typeface="微软雅黑" pitchFamily="34" charset="-122"/>
              <a:ea typeface="微软雅黑" pitchFamily="34" charset="-122"/>
            </a:endParaRPr>
          </a:p>
          <a:p>
            <a:pPr eaLnBrk="1" hangingPunct="1">
              <a:spcAft>
                <a:spcPts val="1800"/>
              </a:spcAft>
            </a:pPr>
            <a:r>
              <a:rPr lang="zh-CN" altLang="en-US" sz="2800" smtClean="0">
                <a:latin typeface="微软雅黑" pitchFamily="34" charset="-122"/>
                <a:ea typeface="微软雅黑" pitchFamily="34" charset="-122"/>
              </a:rPr>
              <a:t>什么决定了数据的长度？ </a:t>
            </a:r>
            <a:endParaRPr lang="en-US" altLang="zh-CN" sz="2800" smtClean="0">
              <a:latin typeface="微软雅黑" pitchFamily="34" charset="-122"/>
              <a:ea typeface="微软雅黑" pitchFamily="34" charset="-122"/>
            </a:endParaRPr>
          </a:p>
          <a:p>
            <a:pPr eaLnBrk="1" hangingPunct="1">
              <a:spcAft>
                <a:spcPts val="1800"/>
              </a:spcAft>
            </a:pPr>
            <a:r>
              <a:rPr lang="zh-CN" altLang="en-US" sz="2800" smtClean="0">
                <a:latin typeface="微软雅黑" pitchFamily="34" charset="-122"/>
                <a:ea typeface="微软雅黑" pitchFamily="34" charset="-122"/>
              </a:rPr>
              <a:t>指针</a:t>
            </a:r>
            <a:r>
              <a:rPr lang="zh-CN" altLang="en-US" sz="2800">
                <a:latin typeface="微软雅黑" pitchFamily="34" charset="-122"/>
                <a:ea typeface="微软雅黑" pitchFamily="34" charset="-122"/>
              </a:rPr>
              <a:t>是否有类型？          </a:t>
            </a:r>
            <a:endParaRPr lang="en-US" altLang="zh-CN" sz="2800">
              <a:latin typeface="微软雅黑" pitchFamily="34" charset="-122"/>
              <a:ea typeface="微软雅黑" pitchFamily="34" charset="-122"/>
            </a:endParaRPr>
          </a:p>
          <a:p>
            <a:pPr eaLnBrk="1" hangingPunct="1">
              <a:spcAft>
                <a:spcPts val="1800"/>
              </a:spcAft>
            </a:pPr>
            <a:r>
              <a:rPr lang="en-US" altLang="zh-CN" sz="2800">
                <a:latin typeface="微软雅黑" pitchFamily="34" charset="-122"/>
                <a:ea typeface="微软雅黑" pitchFamily="34" charset="-122"/>
              </a:rPr>
              <a:t>&amp;a</a:t>
            </a:r>
            <a:r>
              <a:rPr lang="zh-CN" altLang="en-US" sz="2800">
                <a:latin typeface="微软雅黑" pitchFamily="34" charset="-122"/>
                <a:ea typeface="微软雅黑" pitchFamily="34" charset="-122"/>
              </a:rPr>
              <a:t>是指针吗？                </a:t>
            </a:r>
          </a:p>
        </p:txBody>
      </p:sp>
      <p:sp>
        <p:nvSpPr>
          <p:cNvPr id="32" name="TextBox 7"/>
          <p:cNvSpPr txBox="1">
            <a:spLocks noChangeArrowheads="1"/>
          </p:cNvSpPr>
          <p:nvPr/>
        </p:nvSpPr>
        <p:spPr bwMode="auto">
          <a:xfrm>
            <a:off x="4294212" y="1124744"/>
            <a:ext cx="857250" cy="707886"/>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4000" b="1">
                <a:latin typeface="Consolas" pitchFamily="49" charset="0"/>
                <a:cs typeface="Consolas" pitchFamily="49" charset="0"/>
              </a:rPr>
              <a:t>&amp;a</a:t>
            </a:r>
            <a:endParaRPr lang="zh-CN" altLang="en-US" sz="4000" b="1">
              <a:latin typeface="Consolas" pitchFamily="49" charset="0"/>
              <a:cs typeface="Consolas" pitchFamily="49" charset="0"/>
            </a:endParaRPr>
          </a:p>
        </p:txBody>
      </p:sp>
      <p:sp>
        <p:nvSpPr>
          <p:cNvPr id="33" name="TextBox 5"/>
          <p:cNvSpPr txBox="1">
            <a:spLocks noChangeArrowheads="1"/>
          </p:cNvSpPr>
          <p:nvPr/>
        </p:nvSpPr>
        <p:spPr bwMode="auto">
          <a:xfrm>
            <a:off x="6526460" y="3284984"/>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smtClean="0">
                <a:latin typeface="微软雅黑" pitchFamily="34" charset="-122"/>
                <a:ea typeface="微软雅黑" pitchFamily="34" charset="-122"/>
              </a:rPr>
              <a:t>地址</a:t>
            </a:r>
            <a:r>
              <a:rPr lang="zh-CN" altLang="en-US" sz="2800" b="1">
                <a:latin typeface="微软雅黑" pitchFamily="34" charset="-122"/>
                <a:ea typeface="微软雅黑" pitchFamily="34" charset="-122"/>
              </a:rPr>
              <a:t>就是指针</a:t>
            </a:r>
            <a:r>
              <a:rPr lang="zh-CN" altLang="en-US" sz="2800" b="1" smtClean="0">
                <a:latin typeface="微软雅黑" pitchFamily="34" charset="-122"/>
                <a:ea typeface="微软雅黑" pitchFamily="34" charset="-122"/>
              </a:rPr>
              <a:t>！</a:t>
            </a:r>
            <a:endParaRPr lang="en-US" altLang="zh-CN" sz="2800" b="1">
              <a:latin typeface="微软雅黑" pitchFamily="34" charset="-122"/>
              <a:ea typeface="微软雅黑" pitchFamily="34" charset="-122"/>
            </a:endParaRPr>
          </a:p>
        </p:txBody>
      </p:sp>
      <p:sp>
        <p:nvSpPr>
          <p:cNvPr id="34" name="TextBox 5"/>
          <p:cNvSpPr txBox="1">
            <a:spLocks noChangeArrowheads="1"/>
          </p:cNvSpPr>
          <p:nvPr/>
        </p:nvSpPr>
        <p:spPr bwMode="auto">
          <a:xfrm>
            <a:off x="6526460" y="3933056"/>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a:latin typeface="微软雅黑" pitchFamily="34" charset="-122"/>
                <a:ea typeface="微软雅黑" pitchFamily="34" charset="-122"/>
              </a:rPr>
              <a:t>类型</a:t>
            </a:r>
            <a:r>
              <a:rPr lang="zh-CN" altLang="en-US" sz="2800" b="1" smtClean="0">
                <a:latin typeface="微软雅黑" pitchFamily="34" charset="-122"/>
                <a:ea typeface="微软雅黑" pitchFamily="34" charset="-122"/>
              </a:rPr>
              <a:t>！</a:t>
            </a:r>
            <a:endParaRPr lang="en-US" altLang="zh-CN" sz="2800" b="1">
              <a:latin typeface="微软雅黑" pitchFamily="34" charset="-122"/>
              <a:ea typeface="微软雅黑" pitchFamily="34" charset="-122"/>
            </a:endParaRPr>
          </a:p>
        </p:txBody>
      </p:sp>
      <p:sp>
        <p:nvSpPr>
          <p:cNvPr id="35" name="TextBox 5"/>
          <p:cNvSpPr txBox="1">
            <a:spLocks noChangeArrowheads="1"/>
          </p:cNvSpPr>
          <p:nvPr/>
        </p:nvSpPr>
        <p:spPr bwMode="auto">
          <a:xfrm>
            <a:off x="6526460" y="4581128"/>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smtClean="0">
                <a:latin typeface="微软雅黑" pitchFamily="34" charset="-122"/>
                <a:ea typeface="微软雅黑" pitchFamily="34" charset="-122"/>
              </a:rPr>
              <a:t>有！</a:t>
            </a:r>
            <a:endParaRPr lang="en-US" altLang="zh-CN" sz="2800" b="1">
              <a:latin typeface="微软雅黑" pitchFamily="34" charset="-122"/>
              <a:ea typeface="微软雅黑" pitchFamily="34" charset="-122"/>
            </a:endParaRPr>
          </a:p>
        </p:txBody>
      </p:sp>
      <p:sp>
        <p:nvSpPr>
          <p:cNvPr id="36" name="TextBox 5"/>
          <p:cNvSpPr txBox="1">
            <a:spLocks noChangeArrowheads="1"/>
          </p:cNvSpPr>
          <p:nvPr/>
        </p:nvSpPr>
        <p:spPr bwMode="auto">
          <a:xfrm>
            <a:off x="6526460" y="5229200"/>
            <a:ext cx="27363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spcAft>
                <a:spcPts val="1800"/>
              </a:spcAft>
            </a:pPr>
            <a:r>
              <a:rPr lang="zh-CN" altLang="en-US" sz="2800" b="1" smtClean="0">
                <a:latin typeface="微软雅黑" pitchFamily="34" charset="-122"/>
                <a:ea typeface="微软雅黑" pitchFamily="34" charset="-122"/>
              </a:rPr>
              <a:t>是！</a:t>
            </a:r>
            <a:endParaRPr lang="en-US" altLang="zh-CN" sz="2800" b="1">
              <a:latin typeface="微软雅黑" pitchFamily="34" charset="-122"/>
              <a:ea typeface="微软雅黑" pitchFamily="34" charset="-122"/>
            </a:endParaRPr>
          </a:p>
        </p:txBody>
      </p:sp>
    </p:spTree>
    <p:extLst>
      <p:ext uri="{BB962C8B-B14F-4D97-AF65-F5344CB8AC3E}">
        <p14:creationId xmlns:p14="http://schemas.microsoft.com/office/powerpoint/2010/main" val="2403892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11" name="TextBox 10"/>
          <p:cNvSpPr txBox="1"/>
          <p:nvPr/>
        </p:nvSpPr>
        <p:spPr>
          <a:xfrm>
            <a:off x="611188" y="981075"/>
            <a:ext cx="10595792" cy="55092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defRPr/>
            </a:pPr>
            <a:r>
              <a:rPr lang="en-US" altLang="zh-CN" sz="2200" b="1" smtClean="0">
                <a:latin typeface="Consolas" pitchFamily="49" charset="0"/>
                <a:cs typeface="Consolas" pitchFamily="49" charset="0"/>
              </a:rPr>
              <a:t>#</a:t>
            </a:r>
            <a:r>
              <a:rPr lang="en-US" altLang="zh-CN" sz="2200" b="1" dirty="0">
                <a:latin typeface="Consolas" pitchFamily="49" charset="0"/>
                <a:cs typeface="Consolas" pitchFamily="49" charset="0"/>
              </a:rPr>
              <a:t>include &lt;</a:t>
            </a:r>
            <a:r>
              <a:rPr lang="en-US" altLang="zh-CN" sz="2200" b="1" dirty="0" err="1">
                <a:latin typeface="Consolas" pitchFamily="49" charset="0"/>
                <a:cs typeface="Consolas" pitchFamily="49" charset="0"/>
              </a:rPr>
              <a:t>stdio.h</a:t>
            </a:r>
            <a:r>
              <a:rPr lang="en-US" altLang="zh-CN" sz="2200" b="1" dirty="0">
                <a:latin typeface="Consolas" pitchFamily="49" charset="0"/>
                <a:cs typeface="Consolas" pitchFamily="49" charset="0"/>
              </a:rPr>
              <a:t>&gt;</a:t>
            </a:r>
          </a:p>
          <a:p>
            <a:pPr>
              <a:defRPr/>
            </a:pPr>
            <a:r>
              <a:rPr lang="en-US" altLang="zh-CN" sz="2200" b="1" smtClean="0">
                <a:latin typeface="Consolas" pitchFamily="49" charset="0"/>
                <a:cs typeface="Consolas" pitchFamily="49" charset="0"/>
              </a:rPr>
              <a:t>int </a:t>
            </a:r>
            <a:r>
              <a:rPr lang="en-US" altLang="zh-CN" sz="2200" b="1" dirty="0">
                <a:latin typeface="Consolas" pitchFamily="49" charset="0"/>
                <a:cs typeface="Consolas" pitchFamily="49" charset="0"/>
              </a:rPr>
              <a:t>main(void)</a:t>
            </a:r>
          </a:p>
          <a:p>
            <a:pPr>
              <a:defRPr/>
            </a:pPr>
            <a:r>
              <a:rPr lang="en-US" altLang="zh-CN" sz="2200" b="1" smtClean="0">
                <a:latin typeface="Consolas" pitchFamily="49" charset="0"/>
                <a:cs typeface="Consolas" pitchFamily="49" charset="0"/>
              </a:rPr>
              <a:t>{</a:t>
            </a:r>
          </a:p>
          <a:p>
            <a:pPr>
              <a:defRPr/>
            </a:pPr>
            <a:r>
              <a:rPr lang="en-US" altLang="zh-CN" sz="2200" b="1">
                <a:latin typeface="Consolas" pitchFamily="49" charset="0"/>
                <a:cs typeface="Consolas" pitchFamily="49" charset="0"/>
              </a:rPr>
              <a:t> </a:t>
            </a:r>
            <a:r>
              <a:rPr lang="en-US" altLang="zh-CN" sz="2200" b="1" smtClean="0">
                <a:latin typeface="Consolas" pitchFamily="49" charset="0"/>
                <a:cs typeface="Consolas" pitchFamily="49" charset="0"/>
              </a:rPr>
              <a:t>   int </a:t>
            </a:r>
            <a:r>
              <a:rPr lang="en-US" altLang="zh-CN" sz="2200" b="1">
                <a:latin typeface="Consolas" pitchFamily="49" charset="0"/>
                <a:cs typeface="Consolas" pitchFamily="49" charset="0"/>
              </a:rPr>
              <a:t>a = 3;</a:t>
            </a:r>
          </a:p>
          <a:p>
            <a:pPr>
              <a:defRPr/>
            </a:pPr>
            <a:r>
              <a:rPr lang="en-US" altLang="zh-CN" sz="2200" b="1">
                <a:latin typeface="Consolas" pitchFamily="49" charset="0"/>
                <a:cs typeface="Consolas" pitchFamily="49" charset="0"/>
              </a:rPr>
              <a:t>    double b = 3.14</a:t>
            </a:r>
            <a:r>
              <a:rPr lang="en-US" altLang="zh-CN" sz="2200" b="1" smtClean="0">
                <a:latin typeface="Consolas" pitchFamily="49" charset="0"/>
                <a:cs typeface="Consolas" pitchFamily="49" charset="0"/>
              </a:rPr>
              <a:t>;</a:t>
            </a:r>
          </a:p>
          <a:p>
            <a:pPr>
              <a:defRPr/>
            </a:pPr>
            <a:endParaRPr lang="en-US" altLang="zh-CN" sz="2200" b="1">
              <a:latin typeface="Consolas" pitchFamily="49" charset="0"/>
              <a:cs typeface="Consolas" pitchFamily="49" charset="0"/>
            </a:endParaRPr>
          </a:p>
          <a:p>
            <a:pPr>
              <a:defRPr/>
            </a:pPr>
            <a:r>
              <a:rPr lang="en-US" altLang="zh-CN" sz="2200" b="1">
                <a:latin typeface="Consolas" pitchFamily="49" charset="0"/>
                <a:cs typeface="Consolas" pitchFamily="49" charset="0"/>
              </a:rPr>
              <a:t>    printf("int a </a:t>
            </a:r>
            <a:r>
              <a:rPr lang="zh-CN" altLang="en-US" sz="2200" b="1">
                <a:latin typeface="Consolas" pitchFamily="49" charset="0"/>
                <a:cs typeface="Consolas" pitchFamily="49" charset="0"/>
              </a:rPr>
              <a:t>内存中存储的数据为：</a:t>
            </a:r>
            <a:r>
              <a:rPr lang="en-US" altLang="zh-CN" sz="2200" b="1">
                <a:latin typeface="Consolas" pitchFamily="49" charset="0"/>
                <a:cs typeface="Consolas" pitchFamily="49" charset="0"/>
              </a:rPr>
              <a:t>%d\n", a);</a:t>
            </a:r>
          </a:p>
          <a:p>
            <a:pPr>
              <a:defRPr/>
            </a:pPr>
            <a:r>
              <a:rPr lang="en-US" altLang="zh-CN" sz="2200" b="1">
                <a:latin typeface="Consolas" pitchFamily="49" charset="0"/>
                <a:cs typeface="Consolas" pitchFamily="49" charset="0"/>
              </a:rPr>
              <a:t>    printf("int a </a:t>
            </a:r>
            <a:r>
              <a:rPr lang="zh-CN" altLang="en-US" sz="2200" b="1">
                <a:latin typeface="Consolas" pitchFamily="49" charset="0"/>
                <a:cs typeface="Consolas" pitchFamily="49" charset="0"/>
              </a:rPr>
              <a:t>内存中占用的字节数为：</a:t>
            </a:r>
            <a:r>
              <a:rPr lang="en-US" altLang="zh-CN" sz="2200" b="1">
                <a:latin typeface="Consolas" pitchFamily="49" charset="0"/>
                <a:cs typeface="Consolas" pitchFamily="49" charset="0"/>
              </a:rPr>
              <a:t>%d\n", sizeof(a));</a:t>
            </a:r>
          </a:p>
          <a:p>
            <a:pPr>
              <a:defRPr/>
            </a:pPr>
            <a:r>
              <a:rPr lang="en-US" altLang="zh-CN" sz="2200" b="1">
                <a:latin typeface="Consolas" pitchFamily="49" charset="0"/>
                <a:cs typeface="Consolas" pitchFamily="49" charset="0"/>
              </a:rPr>
              <a:t>    printf("int a </a:t>
            </a:r>
            <a:r>
              <a:rPr lang="zh-CN" altLang="en-US" sz="2200" b="1">
                <a:latin typeface="Consolas" pitchFamily="49" charset="0"/>
                <a:cs typeface="Consolas" pitchFamily="49" charset="0"/>
              </a:rPr>
              <a:t>内存中存储的首地址为：</a:t>
            </a:r>
            <a:r>
              <a:rPr lang="en-US" altLang="zh-CN" sz="2200" b="1">
                <a:latin typeface="Consolas" pitchFamily="49" charset="0"/>
                <a:cs typeface="Consolas" pitchFamily="49" charset="0"/>
              </a:rPr>
              <a:t>%p\n", &amp;a</a:t>
            </a:r>
            <a:r>
              <a:rPr lang="en-US" altLang="zh-CN" sz="2200" b="1" smtClean="0">
                <a:latin typeface="Consolas" pitchFamily="49" charset="0"/>
                <a:cs typeface="Consolas" pitchFamily="49" charset="0"/>
              </a:rPr>
              <a:t>);</a:t>
            </a:r>
          </a:p>
          <a:p>
            <a:pPr>
              <a:defRPr/>
            </a:pPr>
            <a:endParaRPr lang="en-US" altLang="zh-CN" sz="2200" b="1">
              <a:latin typeface="Consolas" pitchFamily="49" charset="0"/>
              <a:cs typeface="Consolas" pitchFamily="49" charset="0"/>
            </a:endParaRPr>
          </a:p>
          <a:p>
            <a:pPr>
              <a:defRPr/>
            </a:pPr>
            <a:r>
              <a:rPr lang="en-US" altLang="zh-CN" sz="2200" b="1">
                <a:latin typeface="Consolas" pitchFamily="49" charset="0"/>
                <a:cs typeface="Consolas" pitchFamily="49" charset="0"/>
              </a:rPr>
              <a:t>    printf("double b </a:t>
            </a:r>
            <a:r>
              <a:rPr lang="zh-CN" altLang="en-US" sz="2200" b="1">
                <a:latin typeface="Consolas" pitchFamily="49" charset="0"/>
                <a:cs typeface="Consolas" pitchFamily="49" charset="0"/>
              </a:rPr>
              <a:t>内存中存储的数据为：</a:t>
            </a:r>
            <a:r>
              <a:rPr lang="en-US" altLang="zh-CN" sz="2200" b="1">
                <a:latin typeface="Consolas" pitchFamily="49" charset="0"/>
                <a:cs typeface="Consolas" pitchFamily="49" charset="0"/>
              </a:rPr>
              <a:t>%lf\n", b);</a:t>
            </a:r>
          </a:p>
          <a:p>
            <a:pPr>
              <a:defRPr/>
            </a:pPr>
            <a:r>
              <a:rPr lang="en-US" altLang="zh-CN" sz="2200" b="1">
                <a:latin typeface="Consolas" pitchFamily="49" charset="0"/>
                <a:cs typeface="Consolas" pitchFamily="49" charset="0"/>
              </a:rPr>
              <a:t>    printf("double b </a:t>
            </a:r>
            <a:r>
              <a:rPr lang="zh-CN" altLang="en-US" sz="2200" b="1">
                <a:latin typeface="Consolas" pitchFamily="49" charset="0"/>
                <a:cs typeface="Consolas" pitchFamily="49" charset="0"/>
              </a:rPr>
              <a:t>内存中占用的字节数为：</a:t>
            </a:r>
            <a:r>
              <a:rPr lang="en-US" altLang="zh-CN" sz="2200" b="1">
                <a:latin typeface="Consolas" pitchFamily="49" charset="0"/>
                <a:cs typeface="Consolas" pitchFamily="49" charset="0"/>
              </a:rPr>
              <a:t>%d\n", sizeof(b));</a:t>
            </a:r>
          </a:p>
          <a:p>
            <a:pPr>
              <a:defRPr/>
            </a:pPr>
            <a:r>
              <a:rPr lang="en-US" altLang="zh-CN" sz="2200" b="1">
                <a:latin typeface="Consolas" pitchFamily="49" charset="0"/>
                <a:cs typeface="Consolas" pitchFamily="49" charset="0"/>
              </a:rPr>
              <a:t>    printf("double b </a:t>
            </a:r>
            <a:r>
              <a:rPr lang="zh-CN" altLang="en-US" sz="2200" b="1">
                <a:latin typeface="Consolas" pitchFamily="49" charset="0"/>
                <a:cs typeface="Consolas" pitchFamily="49" charset="0"/>
              </a:rPr>
              <a:t>内存中存储的首地址为：</a:t>
            </a:r>
            <a:r>
              <a:rPr lang="en-US" altLang="zh-CN" sz="2200" b="1">
                <a:latin typeface="Consolas" pitchFamily="49" charset="0"/>
                <a:cs typeface="Consolas" pitchFamily="49" charset="0"/>
              </a:rPr>
              <a:t>%p\n", &amp;b</a:t>
            </a:r>
            <a:r>
              <a:rPr lang="en-US" altLang="zh-CN" sz="2200" b="1" smtClean="0">
                <a:latin typeface="Consolas" pitchFamily="49" charset="0"/>
                <a:cs typeface="Consolas" pitchFamily="49" charset="0"/>
              </a:rPr>
              <a:t>);</a:t>
            </a:r>
          </a:p>
          <a:p>
            <a:pPr>
              <a:defRPr/>
            </a:pPr>
            <a:endParaRPr lang="en-US" altLang="zh-CN" sz="2200" b="1" dirty="0">
              <a:latin typeface="Consolas" pitchFamily="49" charset="0"/>
              <a:cs typeface="Consolas" pitchFamily="49" charset="0"/>
            </a:endParaRPr>
          </a:p>
          <a:p>
            <a:pPr>
              <a:defRPr/>
            </a:pPr>
            <a:r>
              <a:rPr lang="en-US" altLang="zh-CN" sz="2200" b="1" smtClean="0">
                <a:latin typeface="Consolas" pitchFamily="49" charset="0"/>
                <a:cs typeface="Consolas" pitchFamily="49" charset="0"/>
              </a:rPr>
              <a:t>    return </a:t>
            </a:r>
            <a:r>
              <a:rPr lang="en-US" altLang="zh-CN" sz="2200" b="1" dirty="0">
                <a:latin typeface="Consolas" pitchFamily="49" charset="0"/>
                <a:cs typeface="Consolas" pitchFamily="49" charset="0"/>
              </a:rPr>
              <a:t>0;</a:t>
            </a:r>
          </a:p>
          <a:p>
            <a:pPr>
              <a:defRPr/>
            </a:pPr>
            <a:r>
              <a:rPr lang="en-US" altLang="zh-CN" sz="2200" b="1" dirty="0">
                <a:latin typeface="Consolas" pitchFamily="49" charset="0"/>
                <a:cs typeface="Consolas" pitchFamily="49" charset="0"/>
              </a:rPr>
              <a:t>}</a:t>
            </a:r>
            <a:endParaRPr lang="zh-CN" altLang="en-US" sz="2200" b="1" dirty="0">
              <a:solidFill>
                <a:srgbClr val="000066"/>
              </a:solidFill>
              <a:latin typeface="Consolas" pitchFamily="49" charset="0"/>
              <a:cs typeface="Consolas" pitchFamily="49" charset="0"/>
            </a:endParaRPr>
          </a:p>
        </p:txBody>
      </p:sp>
      <p:sp>
        <p:nvSpPr>
          <p:cNvPr id="12" name="TextBox 7"/>
          <p:cNvSpPr txBox="1">
            <a:spLocks noChangeArrowheads="1"/>
          </p:cNvSpPr>
          <p:nvPr/>
        </p:nvSpPr>
        <p:spPr bwMode="auto">
          <a:xfrm>
            <a:off x="7623222" y="1681644"/>
            <a:ext cx="3284537" cy="52322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en-US" altLang="zh-CN" sz="2800" smtClean="0">
                <a:latin typeface="微软雅黑" pitchFamily="34" charset="-122"/>
                <a:ea typeface="微软雅黑" pitchFamily="34" charset="-122"/>
              </a:rPr>
              <a:t>&amp;a,&amp;b</a:t>
            </a:r>
            <a:r>
              <a:rPr lang="zh-CN" altLang="en-US" sz="2800" smtClean="0">
                <a:latin typeface="微软雅黑" pitchFamily="34" charset="-122"/>
                <a:ea typeface="微软雅黑" pitchFamily="34" charset="-122"/>
              </a:rPr>
              <a:t>是</a:t>
            </a:r>
            <a:r>
              <a:rPr lang="zh-CN" altLang="en-US" sz="2800">
                <a:latin typeface="微软雅黑" pitchFamily="34" charset="-122"/>
                <a:ea typeface="微软雅黑" pitchFamily="34" charset="-122"/>
              </a:rPr>
              <a:t>指针吗？</a:t>
            </a:r>
          </a:p>
        </p:txBody>
      </p:sp>
      <p:cxnSp>
        <p:nvCxnSpPr>
          <p:cNvPr id="13" name="直接箭头连接符 12"/>
          <p:cNvCxnSpPr/>
          <p:nvPr/>
        </p:nvCxnSpPr>
        <p:spPr>
          <a:xfrm flipH="1">
            <a:off x="7878515" y="2276872"/>
            <a:ext cx="1204663" cy="14588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8307139" y="2276872"/>
            <a:ext cx="776039" cy="28083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526460" y="3645024"/>
            <a:ext cx="432048" cy="43204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969992" y="5013176"/>
            <a:ext cx="432048" cy="43204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7"/>
          <p:cNvSpPr txBox="1">
            <a:spLocks noChangeArrowheads="1"/>
          </p:cNvSpPr>
          <p:nvPr/>
        </p:nvSpPr>
        <p:spPr bwMode="auto">
          <a:xfrm>
            <a:off x="5759771" y="5589240"/>
            <a:ext cx="3070945" cy="523220"/>
          </a:xfrm>
          <a:prstGeom prst="rect">
            <a:avLst/>
          </a:prstGeom>
          <a:solidFill>
            <a:schemeClr val="bg2">
              <a:lumMod val="40000"/>
              <a:lumOff val="6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r>
              <a:rPr lang="zh-CN" altLang="en-US" sz="2800" smtClean="0">
                <a:latin typeface="微软雅黑" pitchFamily="34" charset="-122"/>
                <a:ea typeface="微软雅黑" pitchFamily="34" charset="-122"/>
              </a:rPr>
              <a:t>打印地址使用</a:t>
            </a:r>
            <a:r>
              <a:rPr lang="en-US" altLang="zh-CN" sz="2800" b="1" smtClean="0">
                <a:latin typeface="微软雅黑" pitchFamily="34" charset="-122"/>
                <a:ea typeface="微软雅黑" pitchFamily="34" charset="-122"/>
              </a:rPr>
              <a:t>%p</a:t>
            </a:r>
            <a:endParaRPr lang="zh-CN" altLang="en-US" sz="2800" b="1">
              <a:latin typeface="微软雅黑" pitchFamily="34" charset="-122"/>
              <a:ea typeface="微软雅黑" pitchFamily="34" charset="-122"/>
            </a:endParaRPr>
          </a:p>
        </p:txBody>
      </p:sp>
    </p:spTree>
    <p:extLst>
      <p:ext uri="{BB962C8B-B14F-4D97-AF65-F5344CB8AC3E}">
        <p14:creationId xmlns:p14="http://schemas.microsoft.com/office/powerpoint/2010/main" val="1410099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1000"/>
                                        <p:tgtEl>
                                          <p:spTgt spid="26"/>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par>
                                <p:cTn id="20" presetID="22" presetClass="entr" presetSubtype="1"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内容占位符 1"/>
          <p:cNvSpPr txBox="1">
            <a:spLocks/>
          </p:cNvSpPr>
          <p:nvPr/>
        </p:nvSpPr>
        <p:spPr bwMode="auto">
          <a:xfrm>
            <a:off x="1341884" y="1277069"/>
            <a:ext cx="9577064" cy="32320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Aft>
                <a:spcPts val="1200"/>
              </a:spcAft>
              <a:buClr>
                <a:schemeClr val="bg2">
                  <a:lumMod val="50000"/>
                </a:schemeClr>
              </a:buClr>
              <a:buSzPct val="100000"/>
              <a:buFont typeface="Wingdings" pitchFamily="2" charset="2"/>
              <a:buChar char=""/>
            </a:pPr>
            <a:r>
              <a:rPr lang="zh-CN" altLang="en-US" b="1">
                <a:latin typeface="微软雅黑" pitchFamily="34" charset="-122"/>
                <a:ea typeface="微软雅黑" pitchFamily="34" charset="-122"/>
              </a:rPr>
              <a:t>注：</a:t>
            </a:r>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语言中所有的变量都是要占据内存的，并且其占据内存大小是由变量类型所决定的</a:t>
            </a:r>
            <a:r>
              <a:rPr lang="zh-CN" altLang="en-US" b="1" smtClean="0">
                <a:latin typeface="微软雅黑" pitchFamily="34" charset="-122"/>
                <a:ea typeface="微软雅黑" pitchFamily="34" charset="-122"/>
              </a:rPr>
              <a:t>。</a:t>
            </a:r>
            <a:endParaRPr lang="zh-CN" altLang="en-US" b="1">
              <a:latin typeface="微软雅黑" pitchFamily="34" charset="-122"/>
              <a:ea typeface="微软雅黑" pitchFamily="34" charset="-122"/>
            </a:endParaRPr>
          </a:p>
          <a:p>
            <a:pPr>
              <a:lnSpc>
                <a:spcPct val="150000"/>
              </a:lnSpc>
              <a:spcAft>
                <a:spcPts val="1200"/>
              </a:spcAft>
              <a:buClr>
                <a:schemeClr val="bg2">
                  <a:lumMod val="50000"/>
                </a:schemeClr>
              </a:buClr>
              <a:buSzPct val="100000"/>
              <a:buFont typeface="Wingdings" pitchFamily="2" charset="2"/>
              <a:buChar char=""/>
            </a:pPr>
            <a:r>
              <a:rPr lang="zh-CN" altLang="en-US" b="1">
                <a:latin typeface="微软雅黑" pitchFamily="34" charset="-122"/>
                <a:ea typeface="微软雅黑" pitchFamily="34" charset="-122"/>
              </a:rPr>
              <a:t>注：所有的指针变量都占据相同大小的内存，在</a:t>
            </a:r>
            <a:r>
              <a:rPr lang="en-US" altLang="zh-CN" b="1">
                <a:latin typeface="微软雅黑" pitchFamily="34" charset="-122"/>
                <a:ea typeface="微软雅黑" pitchFamily="34" charset="-122"/>
              </a:rPr>
              <a:t>32</a:t>
            </a:r>
            <a:r>
              <a:rPr lang="zh-CN" altLang="en-US" b="1">
                <a:latin typeface="微软雅黑" pitchFamily="34" charset="-122"/>
                <a:ea typeface="微软雅黑" pitchFamily="34" charset="-122"/>
              </a:rPr>
              <a:t>位电脑上，指针变量占</a:t>
            </a:r>
            <a:r>
              <a:rPr lang="en-US" altLang="zh-CN" b="1">
                <a:latin typeface="微软雅黑" pitchFamily="34" charset="-122"/>
                <a:ea typeface="微软雅黑" pitchFamily="34" charset="-122"/>
              </a:rPr>
              <a:t>4</a:t>
            </a:r>
            <a:r>
              <a:rPr lang="zh-CN" altLang="en-US" b="1">
                <a:latin typeface="微软雅黑" pitchFamily="34" charset="-122"/>
                <a:ea typeface="微软雅黑" pitchFamily="34" charset="-122"/>
              </a:rPr>
              <a:t>个字节</a:t>
            </a:r>
            <a:r>
              <a:rPr lang="zh-CN" altLang="en-US" b="1" smtClean="0">
                <a:latin typeface="微软雅黑" pitchFamily="34" charset="-122"/>
                <a:ea typeface="微软雅黑" pitchFamily="34" charset="-122"/>
              </a:rPr>
              <a:t>。</a:t>
            </a:r>
            <a:endParaRPr lang="zh-CN" altLang="en-US" b="1">
              <a:latin typeface="微软雅黑" pitchFamily="34" charset="-122"/>
              <a:ea typeface="微软雅黑" pitchFamily="34" charset="-122"/>
            </a:endParaRPr>
          </a:p>
        </p:txBody>
      </p:sp>
    </p:spTree>
    <p:extLst>
      <p:ext uri="{BB962C8B-B14F-4D97-AF65-F5344CB8AC3E}">
        <p14:creationId xmlns:p14="http://schemas.microsoft.com/office/powerpoint/2010/main" val="263408859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指针变量的声明及使用</a:t>
            </a:r>
          </a:p>
        </p:txBody>
      </p:sp>
      <p:sp>
        <p:nvSpPr>
          <p:cNvPr id="4" name="矩形 3"/>
          <p:cNvSpPr txBox="1">
            <a:spLocks noChangeArrowheads="1"/>
          </p:cNvSpPr>
          <p:nvPr/>
        </p:nvSpPr>
        <p:spPr bwMode="auto">
          <a:xfrm>
            <a:off x="1341884" y="1049990"/>
            <a:ext cx="943304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指针变量的声明语法</a:t>
            </a:r>
            <a:r>
              <a:rPr lang="zh-CN" altLang="en-US" sz="3200" smtClean="0">
                <a:latin typeface="微软雅黑" pitchFamily="34" charset="-122"/>
                <a:ea typeface="微软雅黑" pitchFamily="34" charset="-122"/>
              </a:rPr>
              <a:t>：</a:t>
            </a:r>
            <a:endParaRPr lang="zh-CN" altLang="en-US" sz="3200">
              <a:latin typeface="微软雅黑" pitchFamily="34" charset="-122"/>
              <a:ea typeface="微软雅黑" pitchFamily="34" charset="-122"/>
            </a:endParaRPr>
          </a:p>
          <a:p>
            <a:pPr lvl="1">
              <a:spcBef>
                <a:spcPts val="5400"/>
              </a:spcBef>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指针变量是用来存地址的</a:t>
            </a:r>
          </a:p>
          <a:p>
            <a:pPr lvl="1">
              <a:spcAft>
                <a:spcPts val="600"/>
              </a:spcAft>
              <a:buClr>
                <a:schemeClr val="bg2">
                  <a:lumMod val="50000"/>
                </a:schemeClr>
              </a:buClr>
              <a:buFont typeface="Wingdings" pitchFamily="2" charset="2"/>
              <a:buChar char="u"/>
            </a:pPr>
            <a:r>
              <a:rPr lang="zh-CN" altLang="en-US">
                <a:solidFill>
                  <a:srgbClr val="FF0000"/>
                </a:solidFill>
                <a:latin typeface="微软雅黑" pitchFamily="34" charset="-122"/>
                <a:ea typeface="微软雅黑" pitchFamily="34" charset="-122"/>
              </a:rPr>
              <a:t>类型说明符决定了指针存储的地址的类型</a:t>
            </a:r>
          </a:p>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关于指针的两种基本操作：</a:t>
            </a:r>
          </a:p>
          <a:p>
            <a:pPr lvl="1">
              <a:spcAft>
                <a:spcPts val="600"/>
              </a:spcAft>
              <a:buClr>
                <a:schemeClr val="bg2">
                  <a:lumMod val="50000"/>
                </a:schemeClr>
              </a:buClr>
              <a:buFont typeface="Wingdings" pitchFamily="2" charset="2"/>
              <a:buChar char="u"/>
            </a:pPr>
            <a:r>
              <a:rPr lang="en-US" altLang="zh-CN" b="1" smtClean="0">
                <a:solidFill>
                  <a:srgbClr val="FF0000"/>
                </a:solidFill>
                <a:latin typeface="微软雅黑" pitchFamily="34" charset="-122"/>
                <a:ea typeface="微软雅黑" pitchFamily="34" charset="-122"/>
              </a:rPr>
              <a:t>&amp;</a:t>
            </a:r>
            <a:r>
              <a:rPr lang="zh-CN" altLang="en-US" b="1" smtClean="0">
                <a:solidFill>
                  <a:srgbClr val="FF0000"/>
                </a:solidFill>
                <a:latin typeface="微软雅黑" pitchFamily="34" charset="-122"/>
                <a:ea typeface="微软雅黑" pitchFamily="34" charset="-122"/>
              </a:rPr>
              <a:t>变量</a:t>
            </a:r>
            <a:r>
              <a:rPr lang="zh-CN" altLang="en-US">
                <a:latin typeface="微软雅黑" pitchFamily="34" charset="-122"/>
                <a:ea typeface="微软雅黑" pitchFamily="34" charset="-122"/>
              </a:rPr>
              <a:t>：取出变量本身所在的内存首地址</a:t>
            </a:r>
          </a:p>
          <a:p>
            <a:pPr lvl="1">
              <a:spcAft>
                <a:spcPts val="600"/>
              </a:spcAft>
              <a:buClr>
                <a:schemeClr val="bg2">
                  <a:lumMod val="50000"/>
                </a:schemeClr>
              </a:buClr>
              <a:buFont typeface="Wingdings" pitchFamily="2" charset="2"/>
              <a:buChar char="u"/>
            </a:pPr>
            <a:r>
              <a:rPr lang="zh-CN" altLang="en-US" b="1" smtClean="0">
                <a:solidFill>
                  <a:srgbClr val="FF0000"/>
                </a:solidFill>
                <a:latin typeface="微软雅黑" pitchFamily="34" charset="-122"/>
                <a:ea typeface="微软雅黑" pitchFamily="34" charset="-122"/>
              </a:rPr>
              <a:t>*地址</a:t>
            </a:r>
            <a:r>
              <a:rPr lang="zh-CN" altLang="en-US">
                <a:latin typeface="微软雅黑" pitchFamily="34" charset="-122"/>
                <a:ea typeface="微软雅黑" pitchFamily="34" charset="-122"/>
              </a:rPr>
              <a:t>：*</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变量</a:t>
            </a:r>
            <a:r>
              <a:rPr lang="zh-CN" altLang="en-US">
                <a:latin typeface="微软雅黑" pitchFamily="34" charset="-122"/>
                <a:ea typeface="微软雅黑" pitchFamily="34" charset="-122"/>
              </a:rPr>
              <a:t>地址</a:t>
            </a:r>
            <a:r>
              <a:rPr lang="en-US" altLang="zh-CN" smtClean="0">
                <a:latin typeface="微软雅黑" pitchFamily="34" charset="-122"/>
                <a:ea typeface="微软雅黑" pitchFamily="34" charset="-122"/>
              </a:rPr>
              <a:t>) </a:t>
            </a:r>
            <a:r>
              <a:rPr lang="en-US" altLang="zh-CN" b="1" smtClean="0">
                <a:latin typeface="微软雅黑" pitchFamily="34" charset="-122"/>
                <a:ea typeface="微软雅黑" pitchFamily="34" charset="-122"/>
                <a:sym typeface="Wingdings" pitchFamily="2" charset="2"/>
              </a:rPr>
              <a:t></a:t>
            </a:r>
            <a:r>
              <a:rPr lang="en-US" altLang="zh-CN" smtClean="0">
                <a:latin typeface="微软雅黑" pitchFamily="34" charset="-122"/>
                <a:ea typeface="微软雅黑" pitchFamily="34" charset="-122"/>
                <a:sym typeface="Wingdings" pitchFamily="2" charset="2"/>
              </a:rPr>
              <a:t> </a:t>
            </a:r>
            <a:r>
              <a:rPr lang="zh-CN" altLang="en-US" smtClean="0">
                <a:latin typeface="微软雅黑" pitchFamily="34" charset="-122"/>
                <a:ea typeface="微软雅黑" pitchFamily="34" charset="-122"/>
              </a:rPr>
              <a:t>变量</a:t>
            </a:r>
            <a:endParaRPr lang="zh-CN" altLang="en-US">
              <a:latin typeface="微软雅黑" pitchFamily="34" charset="-122"/>
              <a:ea typeface="微软雅黑" pitchFamily="34" charset="-122"/>
            </a:endParaRPr>
          </a:p>
          <a:p>
            <a:pPr lvl="2">
              <a:spcAft>
                <a:spcPts val="600"/>
              </a:spcAft>
              <a:buClr>
                <a:schemeClr val="bg2">
                  <a:lumMod val="50000"/>
                </a:schemeClr>
              </a:buClr>
              <a:buFont typeface="Wingdings" pitchFamily="2" charset="2"/>
              <a:buChar char="l"/>
            </a:pPr>
            <a:r>
              <a:rPr lang="zh-CN" altLang="en-US" sz="2400">
                <a:latin typeface="微软雅黑" pitchFamily="34" charset="-122"/>
                <a:ea typeface="微软雅黑" pitchFamily="34" charset="-122"/>
              </a:rPr>
              <a:t>修改存储的变量地址中的数据值（出现在等号左边）</a:t>
            </a:r>
          </a:p>
          <a:p>
            <a:pPr lvl="2">
              <a:spcAft>
                <a:spcPts val="600"/>
              </a:spcAft>
              <a:buClr>
                <a:schemeClr val="bg2">
                  <a:lumMod val="50000"/>
                </a:schemeClr>
              </a:buClr>
              <a:buFont typeface="Wingdings" pitchFamily="2" charset="2"/>
              <a:buChar char="l"/>
            </a:pPr>
            <a:r>
              <a:rPr lang="zh-CN" altLang="en-US" sz="2400">
                <a:latin typeface="微软雅黑" pitchFamily="34" charset="-122"/>
                <a:ea typeface="微软雅黑" pitchFamily="34" charset="-122"/>
              </a:rPr>
              <a:t>取出存储的变量地址中的数据值</a:t>
            </a:r>
          </a:p>
        </p:txBody>
      </p:sp>
      <p:sp>
        <p:nvSpPr>
          <p:cNvPr id="12" name="TextBox 11"/>
          <p:cNvSpPr txBox="1">
            <a:spLocks noChangeArrowheads="1"/>
          </p:cNvSpPr>
          <p:nvPr/>
        </p:nvSpPr>
        <p:spPr bwMode="auto">
          <a:xfrm>
            <a:off x="3503340" y="1628800"/>
            <a:ext cx="38152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en-US" altLang="zh-CN" sz="3600" b="1" smtClean="0">
                <a:latin typeface="Consolas" pitchFamily="49" charset="0"/>
                <a:cs typeface="Consolas" pitchFamily="49" charset="0"/>
              </a:rPr>
              <a:t>int * p </a:t>
            </a:r>
            <a:r>
              <a:rPr lang="en-US" altLang="zh-CN" sz="3600" b="1" dirty="0" smtClean="0">
                <a:latin typeface="Consolas" pitchFamily="49" charset="0"/>
                <a:cs typeface="Consolas" pitchFamily="49" charset="0"/>
              </a:rPr>
              <a:t>= &amp;x;</a:t>
            </a:r>
            <a:endParaRPr lang="zh-CN" altLang="en-US" sz="3600" b="1" dirty="0">
              <a:latin typeface="Consolas" pitchFamily="49" charset="0"/>
              <a:cs typeface="Consolas" pitchFamily="49" charset="0"/>
            </a:endParaRPr>
          </a:p>
        </p:txBody>
      </p:sp>
      <p:sp>
        <p:nvSpPr>
          <p:cNvPr id="3" name="圆角矩形标注 2"/>
          <p:cNvSpPr/>
          <p:nvPr/>
        </p:nvSpPr>
        <p:spPr>
          <a:xfrm>
            <a:off x="7606580" y="1268760"/>
            <a:ext cx="3024336" cy="1006262"/>
          </a:xfrm>
          <a:prstGeom prst="wedgeRoundRectCallout">
            <a:avLst>
              <a:gd name="adj1" fmla="val -70356"/>
              <a:gd name="adj2" fmla="val 20852"/>
              <a:gd name="adj3" fmla="val 16667"/>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solidFill>
                  <a:schemeClr val="tx1"/>
                </a:solidFill>
                <a:latin typeface="微软雅黑" pitchFamily="34" charset="-122"/>
                <a:ea typeface="微软雅黑" pitchFamily="34" charset="-122"/>
              </a:rPr>
              <a:t>在变量前加 * 即可</a:t>
            </a:r>
            <a:endParaRPr lang="zh-CN" altLang="en-US" sz="2400" b="1">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16230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3073</TotalTime>
  <Words>3583</Words>
  <Application>Microsoft Office PowerPoint</Application>
  <PresentationFormat>自定义</PresentationFormat>
  <Paragraphs>617</Paragraphs>
  <Slides>53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黑体</vt:lpstr>
      <vt:lpstr>楷体_GB2312</vt:lpstr>
      <vt:lpstr>宋体</vt:lpstr>
      <vt:lpstr>微软雅黑</vt:lpstr>
      <vt:lpstr>幼圆</vt:lpstr>
      <vt:lpstr>Arial</vt:lpstr>
      <vt:lpstr>Consolas</vt:lpstr>
      <vt:lpstr>Corbel</vt:lpstr>
      <vt:lpstr>Courier New</vt:lpstr>
      <vt:lpstr>Wingdings</vt:lpstr>
      <vt:lpstr>Marketing 16x9</vt:lpstr>
      <vt:lpstr>《 C语言程序设计》</vt:lpstr>
      <vt:lpstr>上一讲知识复习</vt:lpstr>
      <vt:lpstr>本讲教学目标</vt:lpstr>
      <vt:lpstr>本章授课内容</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指针变量的声明及使用</vt:lpstr>
      <vt:lpstr>本章授课内容</vt:lpstr>
      <vt:lpstr>指针变量的运算</vt:lpstr>
      <vt:lpstr>指针变量的运算</vt:lpstr>
      <vt:lpstr>指针变量的运算</vt:lpstr>
      <vt:lpstr>指针变量的运算</vt:lpstr>
      <vt:lpstr>指针变量的运算</vt:lpstr>
      <vt:lpstr>指针变量的运算</vt:lpstr>
      <vt:lpstr>本章授课内容</vt:lpstr>
      <vt:lpstr>多重指针的声明及使用</vt:lpstr>
      <vt:lpstr>多重指针的声明及使用</vt:lpstr>
      <vt:lpstr>多重指针的声明及使用</vt:lpstr>
      <vt:lpstr>多重指针的声明及使用</vt:lpstr>
      <vt:lpstr>多重指针的声明及使用</vt:lpstr>
      <vt:lpstr>多重指针的声明及使用</vt:lpstr>
      <vt:lpstr>本章授课内容</vt:lpstr>
      <vt:lpstr>指针与数组</vt:lpstr>
      <vt:lpstr>指针与数组</vt:lpstr>
      <vt:lpstr>指针与数组</vt:lpstr>
      <vt:lpstr>指针与数组</vt:lpstr>
      <vt:lpstr>指针与数组</vt:lpstr>
      <vt:lpstr>指针与数组</vt:lpstr>
      <vt:lpstr>指针与数组</vt:lpstr>
      <vt:lpstr>指针与数组</vt:lpstr>
      <vt:lpstr>本章授课内容</vt:lpstr>
      <vt:lpstr>指针与字符串</vt:lpstr>
      <vt:lpstr>指针与字符串</vt:lpstr>
      <vt:lpstr>指针与字符串</vt:lpstr>
      <vt:lpstr>指针与字符串</vt:lpstr>
      <vt:lpstr>本章授课内容</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几种特殊的指针变量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丁盟</cp:lastModifiedBy>
  <cp:revision>370</cp:revision>
  <dcterms:created xsi:type="dcterms:W3CDTF">2014-04-17T22:00:45Z</dcterms:created>
  <dcterms:modified xsi:type="dcterms:W3CDTF">2016-05-12T00:40:25Z</dcterms:modified>
</cp:coreProperties>
</file>