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57" r:id="rId2"/>
    <p:sldId id="370" r:id="rId3"/>
    <p:sldId id="344" r:id="rId4"/>
    <p:sldId id="343" r:id="rId5"/>
    <p:sldId id="371" r:id="rId6"/>
    <p:sldId id="372" r:id="rId7"/>
    <p:sldId id="439" r:id="rId8"/>
    <p:sldId id="373" r:id="rId9"/>
    <p:sldId id="441" r:id="rId10"/>
    <p:sldId id="442" r:id="rId11"/>
    <p:sldId id="443" r:id="rId12"/>
    <p:sldId id="446" r:id="rId13"/>
    <p:sldId id="440" r:id="rId14"/>
    <p:sldId id="447" r:id="rId15"/>
    <p:sldId id="445" r:id="rId16"/>
    <p:sldId id="436" r:id="rId17"/>
    <p:sldId id="449" r:id="rId18"/>
    <p:sldId id="450" r:id="rId19"/>
    <p:sldId id="451" r:id="rId20"/>
    <p:sldId id="452" r:id="rId21"/>
    <p:sldId id="453" r:id="rId22"/>
    <p:sldId id="454" r:id="rId23"/>
    <p:sldId id="455" r:id="rId24"/>
    <p:sldId id="457" r:id="rId25"/>
    <p:sldId id="448" r:id="rId26"/>
    <p:sldId id="456" r:id="rId27"/>
    <p:sldId id="458" r:id="rId28"/>
    <p:sldId id="459" r:id="rId29"/>
    <p:sldId id="461" r:id="rId30"/>
    <p:sldId id="460" r:id="rId31"/>
    <p:sldId id="462" r:id="rId32"/>
    <p:sldId id="463" r:id="rId33"/>
    <p:sldId id="464" r:id="rId34"/>
    <p:sldId id="465" r:id="rId35"/>
    <p:sldId id="466" r:id="rId36"/>
    <p:sldId id="467" r:id="rId37"/>
    <p:sldId id="468" r:id="rId38"/>
    <p:sldId id="469" r:id="rId39"/>
    <p:sldId id="470" r:id="rId40"/>
    <p:sldId id="356" r:id="rId41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CB13"/>
    <a:srgbClr val="CC9900"/>
    <a:srgbClr val="008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3" autoAdjust="0"/>
    <p:restoredTop sz="94660" autoAdjust="0"/>
  </p:normalViewPr>
  <p:slideViewPr>
    <p:cSldViewPr>
      <p:cViewPr varScale="1">
        <p:scale>
          <a:sx n="124" d="100"/>
          <a:sy n="124" d="100"/>
        </p:scale>
        <p:origin x="132" y="1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310994A-D9D6-45BB-BF4A-14339808A1A4}" type="datetimeFigureOut">
              <a:rPr lang="en-US"/>
              <a:pPr>
                <a:defRPr/>
              </a:pPr>
              <a:t>2/26/2018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2D0D88C-9335-44B6-B806-50A6EF6D802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5474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B8305A0-012E-4CA3-9BDD-C21A18A976E8}" type="datetimeFigureOut">
              <a:rPr lang="en-US"/>
              <a:pPr>
                <a:defRPr/>
              </a:pPr>
              <a:t>2/26/2018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noProof="0"/>
              <a:t>Click to edit Master text styles</a:t>
            </a:r>
          </a:p>
          <a:p>
            <a:pPr lvl="1"/>
            <a:r>
              <a:rPr noProof="0"/>
              <a:t>Second level</a:t>
            </a:r>
          </a:p>
          <a:p>
            <a:pPr lvl="2"/>
            <a:r>
              <a:rPr noProof="0"/>
              <a:t>Third level</a:t>
            </a:r>
          </a:p>
          <a:p>
            <a:pPr lvl="3"/>
            <a:r>
              <a:rPr noProof="0"/>
              <a:t>Fourth level</a:t>
            </a:r>
          </a:p>
          <a:p>
            <a:pPr lvl="4"/>
            <a:r>
              <a:rPr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5123A-5685-498F-AC7F-D0275DAA221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38203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trans="80000" scaling="54"/>
                    </a14:imgEffect>
                    <a14:imgEffect>
                      <a14:sharpenSoften amount="43000"/>
                    </a14:imgEffect>
                    <a14:imgEffect>
                      <a14:colorTemperature colorTemp="7250"/>
                    </a14:imgEffect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2" y="-99392"/>
            <a:ext cx="626469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796" y="1117848"/>
            <a:ext cx="5544616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820" y="2996952"/>
            <a:ext cx="5112568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2/26/2018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7545284" y="110817"/>
            <a:ext cx="3206327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zh-CN" sz="35000" b="1" i="0" cap="none" spc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1270000" dist="63500" dir="2700000" algn="tl" rotWithShape="0">
                    <a:schemeClr val="tx2">
                      <a:alpha val="0"/>
                    </a:scheme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 i="0" cap="none" spc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1270000" dist="63500" dir="2700000" algn="tl" rotWithShape="0">
                  <a:schemeClr val="tx2">
                    <a:alpha val="0"/>
                  </a:scheme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1542256"/>
            <a:ext cx="1028700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2/26/2018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  <a:prstGeom prst="rect">
            <a:avLst/>
          </a:prstGeo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2/26/2018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852" y="1628800"/>
            <a:ext cx="1028700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2/26/2018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2/26/2018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7868" y="1412776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669" y="1412776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2/26/2018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2/26/2018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2/26/2018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2/26/2018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2/26/2018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2/26/2018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93813" y="1398240"/>
            <a:ext cx="10287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2/26/2018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758708" y="6376243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spd="med">
    <p:fade/>
  </p:transition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>
                <a:latin typeface="+mj-ea"/>
              </a:rPr>
              <a:t>《 C</a:t>
            </a:r>
            <a:r>
              <a:rPr lang="zh-CN" altLang="en-US" b="1">
                <a:latin typeface="+mj-ea"/>
              </a:rPr>
              <a:t>语言程序设计</a:t>
            </a:r>
            <a:r>
              <a:rPr lang="en-US" altLang="zh-CN" b="1">
                <a:latin typeface="+mj-ea"/>
              </a:rPr>
              <a:t>》</a:t>
            </a:r>
            <a:endParaRPr lang="zh-CN" altLang="en-US" b="1">
              <a:latin typeface="+mj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81844" y="2996952"/>
            <a:ext cx="5112568" cy="762000"/>
          </a:xfrm>
        </p:spPr>
        <p:txBody>
          <a:bodyPr/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语言课程组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5344245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一维数组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1125860" y="1049991"/>
            <a:ext cx="9433048" cy="43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初始化方法三：省略长度赋初值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10522" y="1844824"/>
            <a:ext cx="4107656" cy="85725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2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 a[ ]={1,2,3};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9084" y="3123252"/>
            <a:ext cx="9319824" cy="2846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       若被定义数组长度与提供初值的个数不相同，则不能省略长度定义数组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a[10]={1,2,3,4};</a:t>
            </a:r>
            <a:br>
              <a:rPr lang="zh-CN" altLang="en-US" dirty="0">
                <a:latin typeface="宋体" charset="-122"/>
              </a:rPr>
            </a:b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742484" y="1844824"/>
            <a:ext cx="4107656" cy="85725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2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 a[3]={1,2,3};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5518348" y="1988840"/>
            <a:ext cx="1152128" cy="576064"/>
          </a:xfrm>
          <a:prstGeom prst="leftRightArrow">
            <a:avLst>
              <a:gd name="adj1" fmla="val 50000"/>
              <a:gd name="adj2" fmla="val 49777"/>
            </a:avLst>
          </a:prstGeom>
          <a:noFill/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5656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一维数组</a:t>
            </a:r>
          </a:p>
        </p:txBody>
      </p:sp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1125860" y="1341343"/>
            <a:ext cx="9937104" cy="403187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  <a:defRPr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练习</a:t>
            </a:r>
            <a:endParaRPr lang="en-US" sz="3200"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sz="2400">
                <a:latin typeface="Consolas" pitchFamily="49" charset="0"/>
                <a:ea typeface="微软雅黑" pitchFamily="34" charset="-122"/>
                <a:cs typeface="Consolas" pitchFamily="49" charset="0"/>
              </a:rPr>
              <a:t>int arr[10] = {10,9,8,7,6,5,4,3,2,1,0};  </a:t>
            </a:r>
          </a:p>
          <a:p>
            <a:pPr lvl="1">
              <a:lnSpc>
                <a:spcPct val="200000"/>
              </a:lnSpc>
              <a:defRPr/>
            </a:pPr>
            <a:r>
              <a:rPr lang="en-US" sz="2400">
                <a:latin typeface="Consolas" pitchFamily="49" charset="0"/>
                <a:ea typeface="微软雅黑" pitchFamily="34" charset="-122"/>
                <a:cs typeface="Consolas" pitchFamily="49" charset="0"/>
              </a:rPr>
              <a:t>int arr[10] = {9,8,7,5}; </a:t>
            </a:r>
          </a:p>
          <a:p>
            <a:pPr lvl="1">
              <a:lnSpc>
                <a:spcPct val="200000"/>
              </a:lnSpc>
              <a:defRPr/>
            </a:pPr>
            <a:r>
              <a:rPr lang="en-US" sz="2400">
                <a:latin typeface="Consolas" pitchFamily="49" charset="0"/>
                <a:ea typeface="微软雅黑" pitchFamily="34" charset="-122"/>
                <a:cs typeface="Consolas" pitchFamily="49" charset="0"/>
              </a:rPr>
              <a:t>int arr[  ] = {9,8,7};  </a:t>
            </a:r>
          </a:p>
          <a:p>
            <a:pPr lvl="1">
              <a:lnSpc>
                <a:spcPct val="200000"/>
              </a:lnSpc>
              <a:defRPr/>
            </a:pPr>
            <a:r>
              <a:rPr lang="en-US" sz="2400">
                <a:latin typeface="Consolas" pitchFamily="49" charset="0"/>
                <a:ea typeface="微软雅黑" pitchFamily="34" charset="-122"/>
                <a:cs typeface="Consolas" pitchFamily="49" charset="0"/>
              </a:rPr>
              <a:t>int arr[  ] = {}; </a:t>
            </a:r>
          </a:p>
        </p:txBody>
      </p:sp>
      <p:pic>
        <p:nvPicPr>
          <p:cNvPr id="5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668" y="2564904"/>
            <a:ext cx="521668" cy="52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Eetze\Desktop\icon_5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388" y="3102860"/>
            <a:ext cx="702879" cy="70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Eetze\Desktop\icon_5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233" y="3839066"/>
            <a:ext cx="702879" cy="70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52" y="4779540"/>
            <a:ext cx="521668" cy="52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6063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一维数组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852614" y="2781300"/>
            <a:ext cx="2809875" cy="3673475"/>
            <a:chOff x="0" y="0"/>
            <a:chExt cx="2292" cy="2321"/>
          </a:xfrm>
          <a:solidFill>
            <a:schemeClr val="bg1">
              <a:lumMod val="75000"/>
            </a:schemeClr>
          </a:solidFill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292" cy="2321"/>
            </a:xfrm>
            <a:prstGeom prst="rect">
              <a:avLst/>
            </a:prstGeom>
            <a:grp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2292" cy="2321"/>
            </a:xfrm>
            <a:prstGeom prst="rect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7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136209"/>
              </p:ext>
            </p:extLst>
          </p:nvPr>
        </p:nvGraphicFramePr>
        <p:xfrm>
          <a:off x="3644776" y="4060622"/>
          <a:ext cx="1368425" cy="1960666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05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67</a:t>
                      </a:r>
                    </a:p>
                  </a:txBody>
                  <a:tcPr marL="90000" marR="90000" marT="46796" marB="46796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8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50</a:t>
                      </a:r>
                    </a:p>
                  </a:txBody>
                  <a:tcPr marL="90000" marR="90000" marT="46796" marB="46796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8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80</a:t>
                      </a:r>
                    </a:p>
                  </a:txBody>
                  <a:tcPr marL="90000" marR="90000" marT="46796" marB="46796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100</a:t>
                      </a:r>
                    </a:p>
                  </a:txBody>
                  <a:tcPr marL="90000" marR="90000" marT="46796" marB="46796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5011614" y="4005064"/>
            <a:ext cx="866823" cy="203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300" b="1">
                <a:latin typeface="Consolas" pitchFamily="49" charset="0"/>
                <a:ea typeface="黑体" pitchFamily="49" charset="-122"/>
                <a:cs typeface="Consolas" pitchFamily="49" charset="0"/>
              </a:rPr>
              <a:t>0</a:t>
            </a:r>
            <a:endParaRPr lang="en-US" altLang="zh-CN" sz="2300" b="1">
              <a:latin typeface="Consolas" pitchFamily="49" charset="0"/>
              <a:ea typeface="黑体" pitchFamily="49" charset="-122"/>
              <a:cs typeface="Consolas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300" b="1">
                <a:latin typeface="Consolas" pitchFamily="49" charset="0"/>
                <a:ea typeface="黑体" pitchFamily="49" charset="-122"/>
                <a:cs typeface="Consolas" pitchFamily="49" charset="0"/>
              </a:rPr>
              <a:t>1</a:t>
            </a:r>
            <a:endParaRPr lang="en-US" altLang="zh-CN" sz="2300" b="1">
              <a:latin typeface="Consolas" pitchFamily="49" charset="0"/>
              <a:ea typeface="黑体" pitchFamily="49" charset="-122"/>
              <a:cs typeface="Consolas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300" b="1">
                <a:latin typeface="Consolas" pitchFamily="49" charset="0"/>
                <a:ea typeface="黑体" pitchFamily="49" charset="-122"/>
                <a:cs typeface="Consolas" pitchFamily="49" charset="0"/>
              </a:rPr>
              <a:t>2</a:t>
            </a:r>
            <a:endParaRPr lang="en-US" altLang="zh-CN" sz="2300" b="1">
              <a:latin typeface="Consolas" pitchFamily="49" charset="0"/>
              <a:ea typeface="黑体" pitchFamily="49" charset="-122"/>
              <a:cs typeface="Consolas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300" b="1">
                <a:latin typeface="Consolas" pitchFamily="49" charset="0"/>
                <a:ea typeface="黑体" pitchFamily="49" charset="-122"/>
                <a:cs typeface="Consolas" pitchFamily="49" charset="0"/>
              </a:rPr>
              <a:t>3</a:t>
            </a:r>
            <a:endParaRPr lang="en-US" altLang="zh-CN" sz="2300" b="1"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094412" y="4839543"/>
            <a:ext cx="4752528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下标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标明了元素在数组中的位置 </a:t>
            </a:r>
          </a:p>
        </p:txBody>
      </p:sp>
      <p:sp>
        <p:nvSpPr>
          <p:cNvPr id="10" name="AutoShape 22"/>
          <p:cNvSpPr>
            <a:spLocks/>
          </p:cNvSpPr>
          <p:nvPr/>
        </p:nvSpPr>
        <p:spPr bwMode="auto">
          <a:xfrm>
            <a:off x="5300539" y="4293096"/>
            <a:ext cx="577898" cy="1498104"/>
          </a:xfrm>
          <a:prstGeom prst="rightBrace">
            <a:avLst>
              <a:gd name="adj1" fmla="val 32305"/>
              <a:gd name="adj2" fmla="val 48913"/>
            </a:avLst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1269876" y="4724400"/>
            <a:ext cx="1439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数组元素</a:t>
            </a:r>
          </a:p>
        </p:txBody>
      </p:sp>
      <p:sp>
        <p:nvSpPr>
          <p:cNvPr id="13" name="Line 25"/>
          <p:cNvSpPr>
            <a:spLocks noChangeShapeType="1"/>
          </p:cNvSpPr>
          <p:nvPr/>
        </p:nvSpPr>
        <p:spPr bwMode="auto">
          <a:xfrm flipH="1">
            <a:off x="2636714" y="4394200"/>
            <a:ext cx="1295400" cy="560388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 flipH="1">
            <a:off x="2635126" y="4826000"/>
            <a:ext cx="1296988" cy="144463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flipH="1" flipV="1">
            <a:off x="2635126" y="4984750"/>
            <a:ext cx="1295400" cy="287338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28"/>
          <p:cNvSpPr>
            <a:spLocks noChangeShapeType="1"/>
          </p:cNvSpPr>
          <p:nvPr/>
        </p:nvSpPr>
        <p:spPr bwMode="auto">
          <a:xfrm flipH="1" flipV="1">
            <a:off x="2635126" y="4999038"/>
            <a:ext cx="1296988" cy="792162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2854325" y="1341438"/>
            <a:ext cx="6984503" cy="523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latin typeface="Consolas" pitchFamily="49" charset="0"/>
                <a:ea typeface="黑体" pitchFamily="49" charset="-122"/>
                <a:cs typeface="Consolas" pitchFamily="49" charset="0"/>
              </a:rPr>
              <a:t>int arr[</a:t>
            </a: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4</a:t>
            </a:r>
            <a:r>
              <a:rPr lang="en-US" altLang="zh-CN" sz="2800">
                <a:latin typeface="Consolas" pitchFamily="49" charset="0"/>
                <a:ea typeface="黑体" pitchFamily="49" charset="-122"/>
                <a:cs typeface="Consolas" pitchFamily="49" charset="0"/>
              </a:rPr>
              <a:t>] = {67, 50, 88, 100};</a:t>
            </a:r>
          </a:p>
        </p:txBody>
      </p: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2927350" y="2016125"/>
            <a:ext cx="1620000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数组名</a:t>
            </a:r>
            <a:endParaRPr 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31"/>
          <p:cNvSpPr>
            <a:spLocks noChangeShapeType="1"/>
          </p:cNvSpPr>
          <p:nvPr/>
        </p:nvSpPr>
        <p:spPr bwMode="auto">
          <a:xfrm flipV="1">
            <a:off x="3737350" y="1773237"/>
            <a:ext cx="618750" cy="2428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5409130" y="2031231"/>
            <a:ext cx="1620000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数组大小</a:t>
            </a:r>
            <a:endParaRPr 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Line 33"/>
          <p:cNvSpPr>
            <a:spLocks noChangeShapeType="1"/>
          </p:cNvSpPr>
          <p:nvPr/>
        </p:nvSpPr>
        <p:spPr bwMode="auto">
          <a:xfrm flipH="1" flipV="1">
            <a:off x="5076031" y="1773236"/>
            <a:ext cx="1018380" cy="25799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34"/>
          <p:cNvSpPr txBox="1">
            <a:spLocks noChangeArrowheads="1"/>
          </p:cNvSpPr>
          <p:nvPr/>
        </p:nvSpPr>
        <p:spPr bwMode="auto">
          <a:xfrm>
            <a:off x="802004" y="1397000"/>
            <a:ext cx="1620000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en-US" sz="2400">
                <a:latin typeface="微软雅黑" pitchFamily="34" charset="-122"/>
                <a:ea typeface="微软雅黑" pitchFamily="34" charset="-122"/>
              </a:rPr>
              <a:t>类型</a:t>
            </a:r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 flipV="1">
            <a:off x="2422004" y="1627831"/>
            <a:ext cx="816496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3008809" y="2905199"/>
            <a:ext cx="5762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内存</a:t>
            </a:r>
          </a:p>
        </p:txBody>
      </p:sp>
      <p:sp>
        <p:nvSpPr>
          <p:cNvPr id="27" name="Text Box 39"/>
          <p:cNvSpPr txBox="1">
            <a:spLocks noChangeArrowheads="1"/>
          </p:cNvSpPr>
          <p:nvPr/>
        </p:nvSpPr>
        <p:spPr bwMode="auto">
          <a:xfrm>
            <a:off x="6088047" y="2714144"/>
            <a:ext cx="4758893" cy="193899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程序中数组的特点：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数组是连续的存储多个元素的结构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数组中所有元素必须具有相同的数据类型</a:t>
            </a:r>
          </a:p>
        </p:txBody>
      </p:sp>
      <p:sp>
        <p:nvSpPr>
          <p:cNvPr id="29" name="Rectangle 36"/>
          <p:cNvSpPr>
            <a:spLocks noChangeArrowheads="1"/>
          </p:cNvSpPr>
          <p:nvPr/>
        </p:nvSpPr>
        <p:spPr bwMode="auto">
          <a:xfrm>
            <a:off x="3999207" y="3501008"/>
            <a:ext cx="810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3200" b="1">
                <a:solidFill>
                  <a:schemeClr val="bg2">
                    <a:lumMod val="50000"/>
                  </a:schemeClr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arr</a:t>
            </a:r>
            <a:endParaRPr lang="zh-CN" altLang="en-US" sz="3200" b="1">
              <a:solidFill>
                <a:schemeClr val="bg2">
                  <a:lumMod val="50000"/>
                </a:schemeClr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0908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nimBg="1"/>
      <p:bldP spid="10" grpId="0" animBg="1"/>
      <p:bldP spid="11" grpId="0" autoUpdateAnimBg="0"/>
      <p:bldP spid="13" grpId="0" animBg="1"/>
      <p:bldP spid="14" grpId="0" animBg="1"/>
      <p:bldP spid="15" grpId="0" animBg="1"/>
      <p:bldP spid="16" grpId="0" animBg="1"/>
      <p:bldP spid="18" grpId="0" animBg="1" autoUpdateAnimBg="0"/>
      <p:bldP spid="19" grpId="0" animBg="1"/>
      <p:bldP spid="20" grpId="0" animBg="1" autoUpdateAnimBg="0"/>
      <p:bldP spid="21" grpId="0" animBg="1"/>
      <p:bldP spid="22" grpId="0" animBg="1" autoUpdateAnimBg="0"/>
      <p:bldP spid="23" grpId="0" animBg="1"/>
      <p:bldP spid="24" grpId="0" autoUpdateAnimBg="0"/>
      <p:bldP spid="27" grpId="0" bldLvl="0" animBg="1" autoUpdateAnimBg="0"/>
      <p:bldP spid="2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一维数组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1125860" y="1196752"/>
            <a:ext cx="9937104" cy="374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例： 编写程序从键盘上接收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个整数到一个一维数组中，并完成以下功能：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1166813" lvl="2" indent="-457200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在屏幕上逐个输出这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个整数</a:t>
            </a:r>
          </a:p>
          <a:p>
            <a:pPr marL="1166813" lvl="2" indent="-457200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在屏幕上输出最大值、最小值以及平均值</a:t>
            </a:r>
          </a:p>
          <a:p>
            <a:pPr marL="1166813" lvl="2" indent="-457200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在屏幕上倒序输出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个整数</a:t>
            </a:r>
            <a:endParaRPr lang="en-US" altLang="zh-CN" sz="28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6800342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一维数组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1125860" y="1049990"/>
            <a:ext cx="9433048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</a:p>
          <a:p>
            <a:pPr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数组中必须存放同类型的对象</a:t>
            </a:r>
          </a:p>
          <a:p>
            <a:pPr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数组名的命名规则与普通标识符的命名规则相同</a:t>
            </a:r>
          </a:p>
          <a:p>
            <a:pPr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数组中对象可以是数值、字符、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指针、结构体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等类型</a:t>
            </a:r>
          </a:p>
          <a:p>
            <a:pPr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数组中的元素还可以是另外一个数组</a:t>
            </a:r>
          </a:p>
          <a:p>
            <a:pPr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数组中的元素地址在内存中是连续的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3990021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一维字符数组与字符串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二维数组</a:t>
            </a: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一维数组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506674" y="3467991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66240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70076" y="2276872"/>
            <a:ext cx="4824536" cy="7200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269876" y="1133053"/>
            <a:ext cx="9813776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None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        某个一维数组的每一个元素都是一个一维数组。这种数组我们叫做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二维数组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spcBef>
                <a:spcPts val="36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格式：      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类型名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数组名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i="1">
                <a:latin typeface="微软雅黑" pitchFamily="34" charset="-122"/>
                <a:ea typeface="微软雅黑" pitchFamily="34" charset="-122"/>
              </a:rPr>
              <a:t>行数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][</a:t>
            </a:r>
            <a:r>
              <a:rPr lang="zh-CN" altLang="en-US" i="1">
                <a:latin typeface="微软雅黑" pitchFamily="34" charset="-122"/>
                <a:ea typeface="微软雅黑" pitchFamily="34" charset="-122"/>
              </a:rPr>
              <a:t>列数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>
              <a:spcBef>
                <a:spcPts val="36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Consolas" pitchFamily="49" charset="0"/>
                <a:ea typeface="微软雅黑" pitchFamily="34" charset="-122"/>
                <a:cs typeface="Consolas" pitchFamily="49" charset="0"/>
              </a:rPr>
              <a:t>例如：</a:t>
            </a:r>
            <a:endParaRPr lang="en-US" altLang="zh-CN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0" indent="0">
              <a:spcBef>
                <a:spcPts val="360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     int arr[2][3];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//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定义一个含有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行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列的整型数组</a:t>
            </a:r>
            <a:endParaRPr lang="zh-CN" altLang="en-US" sz="2800" b="1">
              <a:solidFill>
                <a:schemeClr val="bg1">
                  <a:lumMod val="50000"/>
                </a:schemeClr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二维数组</a:t>
            </a:r>
          </a:p>
        </p:txBody>
      </p: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2388496" y="5070078"/>
            <a:ext cx="1620000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行数</a:t>
            </a:r>
            <a:endParaRPr 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4798269" y="5055567"/>
            <a:ext cx="1620000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列数</a:t>
            </a:r>
            <a:endParaRPr 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Line 33"/>
          <p:cNvSpPr>
            <a:spLocks noChangeShapeType="1"/>
          </p:cNvSpPr>
          <p:nvPr/>
        </p:nvSpPr>
        <p:spPr bwMode="auto">
          <a:xfrm flipH="1" flipV="1">
            <a:off x="4654252" y="4551511"/>
            <a:ext cx="829297" cy="50405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33"/>
          <p:cNvSpPr>
            <a:spLocks noChangeShapeType="1"/>
          </p:cNvSpPr>
          <p:nvPr/>
        </p:nvSpPr>
        <p:spPr bwMode="auto">
          <a:xfrm flipV="1">
            <a:off x="3198496" y="4508456"/>
            <a:ext cx="810000" cy="56162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0924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 autoUpdateAnimBg="0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二维数组</a:t>
            </a:r>
            <a:endParaRPr lang="zh-CN" altLang="en-US"/>
          </a:p>
        </p:txBody>
      </p:sp>
      <p:graphicFrame>
        <p:nvGraphicFramePr>
          <p:cNvPr id="4" name="Group 1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6706266"/>
              </p:ext>
            </p:extLst>
          </p:nvPr>
        </p:nvGraphicFramePr>
        <p:xfrm>
          <a:off x="1269876" y="3429000"/>
          <a:ext cx="8229600" cy="1773473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{BC89EF96-8CEA-46FF-86C4-4CE0E7609802}</a:tableStyleId>
              </a:tblPr>
              <a:tblGrid>
                <a:gridCol w="209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537">
                <a:tc>
                  <a:txBody>
                    <a:bodyPr/>
                    <a:lstStyle/>
                    <a:p>
                      <a:pPr marL="109538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第</a:t>
                      </a: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kumimoji="0" lang="zh-CN" alt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行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a[0][0]</a:t>
                      </a:r>
                      <a:endParaRPr kumimoji="0" lang="en-US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a[0][1]</a:t>
                      </a:r>
                      <a:endParaRPr kumimoji="0" lang="en-US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a[0][2]</a:t>
                      </a:r>
                      <a:endParaRPr kumimoji="0" lang="en-US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890">
                <a:tc>
                  <a:txBody>
                    <a:bodyPr/>
                    <a:lstStyle/>
                    <a:p>
                      <a:pPr marL="109538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第</a:t>
                      </a: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kumimoji="0" lang="zh-CN" alt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行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a[1][0]</a:t>
                      </a:r>
                      <a:endParaRPr kumimoji="0" lang="en-US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a[1][1]</a:t>
                      </a:r>
                      <a:endParaRPr kumimoji="0" lang="en-US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a[1][2]</a:t>
                      </a:r>
                      <a:endParaRPr kumimoji="0" lang="en-US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811"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第</a:t>
                      </a: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kumimoji="0" lang="zh-CN" alt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列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第</a:t>
                      </a: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kumimoji="0" lang="zh-CN" alt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列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第</a:t>
                      </a: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kumimoji="0" lang="zh-CN" alt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列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981844" y="1052736"/>
            <a:ext cx="105851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int  a[2][3];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269876" y="1916832"/>
            <a:ext cx="7920881" cy="72008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我们可以将二维数组逻辑的看成一个二维矩阵</a:t>
            </a:r>
            <a:endParaRPr lang="zh-CN" alt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363556"/>
              </p:ext>
            </p:extLst>
          </p:nvPr>
        </p:nvGraphicFramePr>
        <p:xfrm>
          <a:off x="9694812" y="3429000"/>
          <a:ext cx="1542661" cy="129614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42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a[0]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a[1]</a:t>
                      </a:r>
                      <a:endParaRPr lang="zh-CN" altLang="en-US" sz="3200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358108" y="3460601"/>
            <a:ext cx="6120680" cy="57606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58108" y="4149080"/>
            <a:ext cx="6120680" cy="57606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7608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二维数组</a:t>
            </a:r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269876" y="980728"/>
            <a:ext cx="9813776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None/>
            </a:pP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二维数组的初始化</a:t>
            </a:r>
          </a:p>
          <a:p>
            <a:pPr>
              <a:spcBef>
                <a:spcPts val="24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按行全部赋初值：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Clr>
                <a:schemeClr val="bg2">
                  <a:lumMod val="50000"/>
                </a:schemeClr>
              </a:buClr>
              <a:buNone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int  x[2][3] = { 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1, 2, 3 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,  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4, 5, 6 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}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};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Consolas" pitchFamily="49" charset="0"/>
                <a:ea typeface="微软雅黑" pitchFamily="34" charset="-122"/>
                <a:cs typeface="Consolas" pitchFamily="49" charset="0"/>
              </a:rPr>
              <a:t>顺序全部赋初值：</a:t>
            </a:r>
            <a:endParaRPr lang="en-US" altLang="zh-CN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0" indent="0">
              <a:buClr>
                <a:schemeClr val="bg2">
                  <a:lumMod val="50000"/>
                </a:schemeClr>
              </a:buClr>
              <a:buNone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b="1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int  x[2][3] = { 1, 2, 3, 4, 5, 6 };</a:t>
            </a:r>
            <a:endParaRPr lang="zh-CN" altLang="en-US" sz="28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graphicFrame>
        <p:nvGraphicFramePr>
          <p:cNvPr id="5" name="Group 1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0916586"/>
              </p:ext>
            </p:extLst>
          </p:nvPr>
        </p:nvGraphicFramePr>
        <p:xfrm>
          <a:off x="1897260" y="4383687"/>
          <a:ext cx="8229600" cy="1277561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{BC89EF96-8CEA-46FF-86C4-4CE0E7609802}</a:tableStyleId>
              </a:tblPr>
              <a:tblGrid>
                <a:gridCol w="209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537">
                <a:tc>
                  <a:txBody>
                    <a:bodyPr/>
                    <a:lstStyle/>
                    <a:p>
                      <a:pPr marL="109538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a[0]</a:t>
                      </a:r>
                      <a:endParaRPr kumimoji="0" lang="zh-CN" altLang="en-US" sz="3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a[0][0]</a:t>
                      </a:r>
                      <a:endParaRPr kumimoji="0" lang="en-US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a[0][1]</a:t>
                      </a:r>
                      <a:endParaRPr kumimoji="0" lang="en-US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a[0][2]</a:t>
                      </a:r>
                      <a:endParaRPr kumimoji="0" lang="en-US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890">
                <a:tc>
                  <a:txBody>
                    <a:bodyPr/>
                    <a:lstStyle/>
                    <a:p>
                      <a:pPr marL="109538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a[1]</a:t>
                      </a:r>
                      <a:endParaRPr kumimoji="0" lang="zh-CN" altLang="en-US" sz="3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a[1][0]</a:t>
                      </a:r>
                      <a:endParaRPr kumimoji="0" lang="en-US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a[1][1]</a:t>
                      </a:r>
                      <a:endParaRPr kumimoji="0" lang="en-US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a[1][2]</a:t>
                      </a:r>
                      <a:endParaRPr kumimoji="0" lang="en-US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129508" y="4455695"/>
            <a:ext cx="1800200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320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45732" y="4455695"/>
            <a:ext cx="1800200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320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33964" y="4455695"/>
            <a:ext cx="1800200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320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29508" y="5103767"/>
            <a:ext cx="1800200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320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45732" y="5103767"/>
            <a:ext cx="1800200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320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33964" y="5103767"/>
            <a:ext cx="1800200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320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2411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二维数组</a:t>
            </a:r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269876" y="980728"/>
            <a:ext cx="9813776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None/>
            </a:pP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二维数组的初始化</a:t>
            </a:r>
          </a:p>
          <a:p>
            <a:pPr>
              <a:spcBef>
                <a:spcPts val="36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部分赋初值：（按存储顺序）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ts val="240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int  x[2][3] = { 1, 2, 4 };</a:t>
            </a:r>
          </a:p>
        </p:txBody>
      </p:sp>
      <p:graphicFrame>
        <p:nvGraphicFramePr>
          <p:cNvPr id="6" name="Group 1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1126263"/>
              </p:ext>
            </p:extLst>
          </p:nvPr>
        </p:nvGraphicFramePr>
        <p:xfrm>
          <a:off x="1917948" y="3861048"/>
          <a:ext cx="8229600" cy="1277561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{BC89EF96-8CEA-46FF-86C4-4CE0E7609802}</a:tableStyleId>
              </a:tblPr>
              <a:tblGrid>
                <a:gridCol w="209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537">
                <a:tc>
                  <a:txBody>
                    <a:bodyPr/>
                    <a:lstStyle/>
                    <a:p>
                      <a:pPr marL="109538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a[0]</a:t>
                      </a:r>
                      <a:endParaRPr kumimoji="0" lang="zh-CN" altLang="en-US" sz="3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a[0][0]</a:t>
                      </a:r>
                      <a:endParaRPr kumimoji="0" lang="en-US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a[0][1]</a:t>
                      </a:r>
                      <a:endParaRPr kumimoji="0" lang="en-US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a[0][2]</a:t>
                      </a:r>
                      <a:endParaRPr kumimoji="0" lang="en-US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890">
                <a:tc>
                  <a:txBody>
                    <a:bodyPr/>
                    <a:lstStyle/>
                    <a:p>
                      <a:pPr marL="109538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a[1]</a:t>
                      </a:r>
                      <a:endParaRPr kumimoji="0" lang="zh-CN" altLang="en-US" sz="3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a[1][0]</a:t>
                      </a:r>
                      <a:endParaRPr kumimoji="0" lang="en-US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a[1][1]</a:t>
                      </a:r>
                      <a:endParaRPr kumimoji="0" lang="en-US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a[1][2]</a:t>
                      </a:r>
                      <a:endParaRPr kumimoji="0" lang="en-US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150196" y="3933056"/>
            <a:ext cx="1800200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320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66420" y="3933056"/>
            <a:ext cx="1800200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320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54652" y="3933056"/>
            <a:ext cx="1800200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320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50196" y="4581128"/>
            <a:ext cx="1800200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320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66420" y="4581128"/>
            <a:ext cx="1800200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320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54652" y="4581128"/>
            <a:ext cx="1800200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320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6014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 txBox="1">
            <a:spLocks noChangeArrowheads="1"/>
          </p:cNvSpPr>
          <p:nvPr/>
        </p:nvSpPr>
        <p:spPr bwMode="auto">
          <a:xfrm>
            <a:off x="1125860" y="1196752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掌握三种基本结构的控制流程。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熟练掌握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语言的语句：基本语句、分支语句（条件语句）、循环语句。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着重掌握分支、多重循环的执行过程。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能读懂程序，明白该程序功能。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上一讲知识复习</a:t>
            </a:r>
          </a:p>
        </p:txBody>
      </p:sp>
    </p:spTree>
    <p:extLst>
      <p:ext uri="{BB962C8B-B14F-4D97-AF65-F5344CB8AC3E}">
        <p14:creationId xmlns:p14="http://schemas.microsoft.com/office/powerpoint/2010/main" val="3006040871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二维数组</a:t>
            </a:r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269876" y="980728"/>
            <a:ext cx="9813776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None/>
            </a:pP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二维数组的初始化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部分赋初值：（按行部分赋值）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ts val="240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int  x[2][3] = { 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 1, 2 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 4 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 };</a:t>
            </a:r>
          </a:p>
        </p:txBody>
      </p:sp>
      <p:graphicFrame>
        <p:nvGraphicFramePr>
          <p:cNvPr id="6" name="Group 1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1407573"/>
              </p:ext>
            </p:extLst>
          </p:nvPr>
        </p:nvGraphicFramePr>
        <p:xfrm>
          <a:off x="1897260" y="2996952"/>
          <a:ext cx="8229600" cy="1277561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{BC89EF96-8CEA-46FF-86C4-4CE0E7609802}</a:tableStyleId>
              </a:tblPr>
              <a:tblGrid>
                <a:gridCol w="209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537">
                <a:tc>
                  <a:txBody>
                    <a:bodyPr/>
                    <a:lstStyle/>
                    <a:p>
                      <a:pPr marL="109538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a[0]</a:t>
                      </a:r>
                      <a:endParaRPr kumimoji="0" lang="zh-CN" altLang="en-US" sz="3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a[0][0]</a:t>
                      </a:r>
                      <a:endParaRPr kumimoji="0" lang="en-US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a[0][1]</a:t>
                      </a:r>
                      <a:endParaRPr kumimoji="0" lang="en-US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a[0][2]</a:t>
                      </a:r>
                      <a:endParaRPr kumimoji="0" lang="en-US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890">
                <a:tc>
                  <a:txBody>
                    <a:bodyPr/>
                    <a:lstStyle/>
                    <a:p>
                      <a:pPr marL="109538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a[1]</a:t>
                      </a:r>
                      <a:endParaRPr kumimoji="0" lang="zh-CN" altLang="en-US" sz="3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a[1][0]</a:t>
                      </a:r>
                      <a:endParaRPr kumimoji="0" lang="en-US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a[1][1]</a:t>
                      </a:r>
                      <a:endParaRPr kumimoji="0" lang="en-US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</a:rPr>
                        <a:t>a[1][2]</a:t>
                      </a:r>
                      <a:endParaRPr kumimoji="0" lang="en-US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129508" y="3068960"/>
            <a:ext cx="1800200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320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45732" y="3068960"/>
            <a:ext cx="1800200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320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33964" y="3068960"/>
            <a:ext cx="1800200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320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29508" y="3717032"/>
            <a:ext cx="1800200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320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45732" y="3717032"/>
            <a:ext cx="1800200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320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33964" y="3717032"/>
            <a:ext cx="1800200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320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17948" y="4509120"/>
            <a:ext cx="813690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未赋值的元素均为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要么按行赋值，要么按存储顺序赋值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  <a:buClr>
                <a:schemeClr val="bg2">
                  <a:lumMod val="50000"/>
                </a:schemeClr>
              </a:buClr>
              <a:defRPr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        int  a[2][3]={ {1, 2}, 4, 5 ,6 };</a:t>
            </a:r>
            <a:br>
              <a:rPr lang="en-US" altLang="zh-CN" sz="240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    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492" y="5517232"/>
            <a:ext cx="521668" cy="52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3234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二维数组</a:t>
            </a:r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269876" y="980729"/>
            <a:ext cx="981377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None/>
            </a:pP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二维数组的初始化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省略一维长度赋初值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Clr>
                <a:schemeClr val="bg2">
                  <a:lumMod val="50000"/>
                </a:schemeClr>
              </a:buClr>
              <a:buNone/>
            </a:pP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（按行） 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int x[ ][3] = { { 1, 2, 3 }, { 4, 5, 6 }, { 7, 0, 0 } };</a:t>
            </a:r>
          </a:p>
          <a:p>
            <a:pPr marL="0" indent="0">
              <a:buClr>
                <a:schemeClr val="bg2">
                  <a:lumMod val="50000"/>
                </a:schemeClr>
              </a:buClr>
              <a:buNone/>
            </a:pPr>
            <a:endParaRPr lang="en-US" altLang="zh-CN" b="1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Group 1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1832900"/>
              </p:ext>
            </p:extLst>
          </p:nvPr>
        </p:nvGraphicFramePr>
        <p:xfrm>
          <a:off x="3049388" y="3356992"/>
          <a:ext cx="5781328" cy="128656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{BC89EF96-8CEA-46FF-86C4-4CE0E7609802}</a:tableStyleId>
              </a:tblPr>
              <a:tblGrid>
                <a:gridCol w="1468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53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161">
                <a:tc>
                  <a:txBody>
                    <a:bodyPr/>
                    <a:lstStyle/>
                    <a:p>
                      <a:pPr marL="109538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nsolas" pitchFamily="49" charset="0"/>
                        </a:rPr>
                        <a:t>0</a:t>
                      </a:r>
                      <a:endParaRPr kumimoji="0" lang="zh-CN" altLang="en-US" sz="2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nsolas" pitchFamily="49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61">
                <a:tc>
                  <a:txBody>
                    <a:bodyPr/>
                    <a:lstStyle/>
                    <a:p>
                      <a:pPr marL="109538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nsolas" pitchFamily="49" charset="0"/>
                        </a:rPr>
                        <a:t>0</a:t>
                      </a:r>
                      <a:endParaRPr kumimoji="0" lang="zh-CN" altLang="en-US" sz="2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161">
                <a:tc>
                  <a:txBody>
                    <a:bodyPr/>
                    <a:lstStyle/>
                    <a:p>
                      <a:pPr marL="109538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nsolas" pitchFamily="49" charset="0"/>
                        </a:rPr>
                        <a:t>0</a:t>
                      </a:r>
                      <a:endParaRPr kumimoji="0" lang="zh-CN" altLang="en-US" sz="2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nsolas" pitchFamily="49" charset="0"/>
                        </a:rPr>
                        <a:t>10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Consolas" pitchFamily="49" charset="0"/>
                      </a:endParaRPr>
                    </a:p>
                  </a:txBody>
                  <a:tcPr marL="116874" marR="116874" marT="46788" marB="46788" anchor="ctr" anchorCtr="1" horzOverflow="overflow"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2905372" y="2780928"/>
            <a:ext cx="9813776" cy="73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None/>
            </a:pP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int a[ ][4] = { { 0, 0, 3 }, { 0 }, { 0, 10 } };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1269876" y="4941168"/>
            <a:ext cx="9813776" cy="572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2">
                  <a:lumMod val="50000"/>
                </a:schemeClr>
              </a:buClr>
              <a:buNone/>
            </a:pP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（按存储顺序）  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int x[ ][3] = { 1, 2, 3, 4, 5, 6, 7 };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5878388" y="1268760"/>
            <a:ext cx="2952328" cy="792088"/>
          </a:xfrm>
          <a:prstGeom prst="wedgeRoundRectCallout">
            <a:avLst>
              <a:gd name="adj1" fmla="val -100974"/>
              <a:gd name="adj2" fmla="val 6949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zh-CN" altLang="en-US" sz="2000" b="1" ker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定义时可省略一维长度！</a:t>
            </a:r>
            <a:endParaRPr lang="en-US" altLang="zh-CN" sz="2000" b="1" kern="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1465212" y="5589240"/>
            <a:ext cx="9813776" cy="572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2">
                  <a:lumMod val="50000"/>
                </a:schemeClr>
              </a:buClr>
              <a:buNone/>
            </a:pP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注意：不能省略第二维长度！</a:t>
            </a:r>
            <a:endParaRPr lang="en-US" altLang="zh-CN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78941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5" grpId="0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二维数组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09836" y="1052736"/>
            <a:ext cx="981377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例：一个学习小组有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个人，每个人有高数、英语、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语言三门课的考试成绩。求全组分科的平均成绩。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74676"/>
              </p:ext>
            </p:extLst>
          </p:nvPr>
        </p:nvGraphicFramePr>
        <p:xfrm>
          <a:off x="2000300" y="2348880"/>
          <a:ext cx="7632848" cy="2743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08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--</a:t>
                      </a:r>
                      <a:endParaRPr lang="zh-CN" altLang="en-US" sz="2400" b="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高数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英语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  <a:r>
                        <a:rPr lang="zh-CN" altLang="en-US" sz="2400" b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语言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关羽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85</a:t>
                      </a:r>
                      <a:endParaRPr lang="zh-CN" altLang="en-US" sz="240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92</a:t>
                      </a:r>
                      <a:endParaRPr lang="zh-CN" altLang="en-US" sz="240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87</a:t>
                      </a:r>
                      <a:endParaRPr lang="zh-CN" altLang="en-US" sz="240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张飞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61</a:t>
                      </a:r>
                      <a:endParaRPr lang="zh-CN" altLang="en-US" sz="240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64</a:t>
                      </a:r>
                      <a:endParaRPr lang="zh-CN" altLang="en-US" sz="240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55</a:t>
                      </a:r>
                      <a:endParaRPr lang="zh-CN" altLang="en-US" sz="240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赵云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90</a:t>
                      </a:r>
                      <a:endParaRPr lang="zh-CN" altLang="en-US" sz="240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92</a:t>
                      </a:r>
                      <a:endParaRPr lang="zh-CN" altLang="en-US" sz="240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97</a:t>
                      </a:r>
                      <a:endParaRPr lang="zh-CN" altLang="en-US" sz="240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马超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80</a:t>
                      </a:r>
                      <a:endParaRPr lang="zh-CN" altLang="en-US" sz="240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87</a:t>
                      </a:r>
                      <a:endParaRPr lang="zh-CN" altLang="en-US" sz="240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88</a:t>
                      </a:r>
                      <a:endParaRPr lang="zh-CN" altLang="en-US" sz="240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黄忠</a:t>
                      </a: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89</a:t>
                      </a:r>
                      <a:endParaRPr lang="zh-CN" altLang="en-US" sz="240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83</a:t>
                      </a:r>
                      <a:endParaRPr lang="zh-CN" altLang="en-US" sz="240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84</a:t>
                      </a:r>
                      <a:endParaRPr lang="zh-CN" altLang="en-US" sz="240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172650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3772" y="908720"/>
            <a:ext cx="11449272" cy="56886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二维数组</a:t>
            </a:r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33772" y="980728"/>
            <a:ext cx="5976664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#include &lt;stdio.h&gt;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int main(void)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int i,j;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int arrScore[5][3];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double arrAve[3];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int sum;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printf("</a:t>
            </a:r>
            <a:r>
              <a:rPr lang="zh-CN" altLang="en-US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请依次输入各科成绩</a:t>
            </a: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\n");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for(i=0; i&lt;5; i++)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  printf("</a:t>
            </a:r>
            <a:r>
              <a:rPr lang="zh-CN" altLang="en-US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第</a:t>
            </a: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%d</a:t>
            </a:r>
            <a:r>
              <a:rPr lang="zh-CN" altLang="en-US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个学生的成绩</a:t>
            </a: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:", i+1);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  for(j=0; j&lt;3; j++)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scanf("%d",&amp;arrScore[i][j]);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}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310436" y="980728"/>
            <a:ext cx="532859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for(i=0; i&lt;3; i++)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  sum = 0;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  for(j=0; j&lt;5; j++)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sum += arrScore[j][i];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  arrAve[i] = (double)sum / 5;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endParaRPr lang="en-US" altLang="zh-CN" sz="2200" b="1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printf("</a:t>
            </a:r>
            <a:r>
              <a:rPr lang="zh-CN" altLang="en-US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数学平均分</a:t>
            </a: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:%.2lf\n", arrAve[0]);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printf("</a:t>
            </a:r>
            <a:r>
              <a:rPr lang="zh-CN" altLang="en-US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英语平均分</a:t>
            </a: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:%.2lf\n", arrAve[1]);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printf(“C</a:t>
            </a:r>
            <a:r>
              <a:rPr lang="zh-CN" altLang="en-US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语言平均分</a:t>
            </a: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:%.2lf\n", arrAve[2]);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return 0;</a:t>
            </a:r>
          </a:p>
          <a:p>
            <a:pPr marL="0" indent="0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</p:txBody>
      </p:sp>
      <p:cxnSp>
        <p:nvCxnSpPr>
          <p:cNvPr id="8" name="直接连接符 7"/>
          <p:cNvCxnSpPr>
            <a:stCxn id="6" idx="0"/>
            <a:endCxn id="6" idx="2"/>
          </p:cNvCxnSpPr>
          <p:nvPr/>
        </p:nvCxnSpPr>
        <p:spPr>
          <a:xfrm>
            <a:off x="6058408" y="908720"/>
            <a:ext cx="0" cy="56886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23377" y="2204864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存储所有学生成绩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23377" y="2492896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存储科目平均成绩</a:t>
            </a:r>
          </a:p>
        </p:txBody>
      </p:sp>
      <p:sp>
        <p:nvSpPr>
          <p:cNvPr id="3" name="矩形 2"/>
          <p:cNvSpPr/>
          <p:nvPr/>
        </p:nvSpPr>
        <p:spPr>
          <a:xfrm>
            <a:off x="477788" y="3681028"/>
            <a:ext cx="5472608" cy="248427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177698" y="980728"/>
            <a:ext cx="5472608" cy="288032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5415762" y="2817624"/>
            <a:ext cx="1213284" cy="741530"/>
          </a:xfrm>
          <a:prstGeom prst="wedgeRoundRectCallout">
            <a:avLst>
              <a:gd name="adj1" fmla="val -54188"/>
              <a:gd name="adj2" fmla="val 90835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循环接收成绩信息</a:t>
            </a:r>
          </a:p>
        </p:txBody>
      </p:sp>
      <p:sp>
        <p:nvSpPr>
          <p:cNvPr id="12" name="圆角矩形标注 11"/>
          <p:cNvSpPr/>
          <p:nvPr/>
        </p:nvSpPr>
        <p:spPr>
          <a:xfrm>
            <a:off x="10198868" y="1124744"/>
            <a:ext cx="1213284" cy="741530"/>
          </a:xfrm>
          <a:prstGeom prst="wedgeRoundRectCallout">
            <a:avLst>
              <a:gd name="adj1" fmla="val -69704"/>
              <a:gd name="adj2" fmla="val 27365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循环计算平均信息</a:t>
            </a:r>
          </a:p>
        </p:txBody>
      </p:sp>
    </p:spTree>
    <p:extLst>
      <p:ext uri="{BB962C8B-B14F-4D97-AF65-F5344CB8AC3E}">
        <p14:creationId xmlns:p14="http://schemas.microsoft.com/office/powerpoint/2010/main" val="41347149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3" grpId="0" animBg="1"/>
      <p:bldP spid="11" grpId="0" animBg="1"/>
      <p:bldP spid="7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二维数组</a:t>
            </a:r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909836" y="1124744"/>
            <a:ext cx="10153128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注意：</a:t>
            </a:r>
          </a:p>
          <a:p>
            <a:pPr lvl="1">
              <a:spcBef>
                <a:spcPts val="18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3000">
                <a:latin typeface="微软雅黑" pitchFamily="34" charset="-122"/>
                <a:ea typeface="微软雅黑" pitchFamily="34" charset="-122"/>
              </a:rPr>
              <a:t>数组名的命名规则与变量的命名规则相同</a:t>
            </a:r>
          </a:p>
          <a:p>
            <a:pPr lvl="1">
              <a:spcBef>
                <a:spcPts val="18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3000">
                <a:latin typeface="微软雅黑" pitchFamily="34" charset="-122"/>
                <a:ea typeface="微软雅黑" pitchFamily="34" charset="-122"/>
              </a:rPr>
              <a:t>二维数组中的元素的类型必须相同</a:t>
            </a:r>
          </a:p>
          <a:p>
            <a:pPr lvl="1">
              <a:spcBef>
                <a:spcPts val="18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3000">
                <a:latin typeface="微软雅黑" pitchFamily="34" charset="-122"/>
                <a:ea typeface="微软雅黑" pitchFamily="34" charset="-122"/>
              </a:rPr>
              <a:t>二维数组在内存中仍然是按一维数组的方式存储的，先行后列</a:t>
            </a:r>
          </a:p>
          <a:p>
            <a:pPr lvl="1">
              <a:spcBef>
                <a:spcPts val="18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 sz="3000">
                <a:latin typeface="微软雅黑" pitchFamily="34" charset="-122"/>
                <a:ea typeface="微软雅黑" pitchFamily="34" charset="-122"/>
              </a:rPr>
              <a:t>p[i][j]</a:t>
            </a:r>
            <a:r>
              <a:rPr lang="zh-CN" altLang="en-US" sz="3000">
                <a:latin typeface="微软雅黑" pitchFamily="34" charset="-122"/>
                <a:ea typeface="微软雅黑" pitchFamily="34" charset="-122"/>
              </a:rPr>
              <a:t>是数组中第</a:t>
            </a:r>
            <a:r>
              <a:rPr lang="en-US" altLang="zh-CN" sz="3000">
                <a:latin typeface="微软雅黑" pitchFamily="34" charset="-122"/>
                <a:ea typeface="微软雅黑" pitchFamily="34" charset="-122"/>
              </a:rPr>
              <a:t>i+1</a:t>
            </a:r>
            <a:r>
              <a:rPr lang="zh-CN" altLang="en-US" sz="3000">
                <a:latin typeface="微软雅黑" pitchFamily="34" charset="-122"/>
                <a:ea typeface="微软雅黑" pitchFamily="34" charset="-122"/>
              </a:rPr>
              <a:t>行第</a:t>
            </a:r>
            <a:r>
              <a:rPr lang="en-US" altLang="zh-CN" sz="3000">
                <a:latin typeface="微软雅黑" pitchFamily="34" charset="-122"/>
                <a:ea typeface="微软雅黑" pitchFamily="34" charset="-122"/>
              </a:rPr>
              <a:t>j+1</a:t>
            </a:r>
            <a:r>
              <a:rPr lang="zh-CN" altLang="en-US" sz="3000">
                <a:latin typeface="微软雅黑" pitchFamily="34" charset="-122"/>
                <a:ea typeface="微软雅黑" pitchFamily="34" charset="-122"/>
              </a:rPr>
              <a:t>列的元素</a:t>
            </a:r>
          </a:p>
        </p:txBody>
      </p:sp>
    </p:spTree>
    <p:extLst>
      <p:ext uri="{BB962C8B-B14F-4D97-AF65-F5344CB8AC3E}">
        <p14:creationId xmlns:p14="http://schemas.microsoft.com/office/powerpoint/2010/main" val="2815037684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一维字符数组与字符串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二维数组</a:t>
            </a: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一维数组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758708" y="5085184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87250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一维字符数组与字符串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909836" y="1052736"/>
            <a:ext cx="9813776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用于存放字符的一维数组称为一维字符数组。</a:t>
            </a: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字符数组的初始化：</a:t>
            </a:r>
          </a:p>
          <a:p>
            <a:pPr lvl="1">
              <a:spcBef>
                <a:spcPts val="18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传统的字符集合方式</a:t>
            </a:r>
          </a:p>
          <a:p>
            <a:pPr marL="330200" lvl="1" indent="0">
              <a:spcBef>
                <a:spcPts val="18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	char ch[5] = {'a', 'b', 'c', 'd', 'e'};</a:t>
            </a:r>
          </a:p>
          <a:p>
            <a:pPr lvl="1">
              <a:spcBef>
                <a:spcPts val="18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字符串字面值方式</a:t>
            </a:r>
          </a:p>
          <a:p>
            <a:pPr marL="330200" lvl="1" indent="0">
              <a:spcBef>
                <a:spcPts val="18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	char ch[3] = "abcde";  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30200" lvl="1" indent="0">
              <a:spcBef>
                <a:spcPts val="18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	char ch[] = "abc";</a:t>
            </a: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28767" y="4293096"/>
            <a:ext cx="20778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不检查越界</a:t>
            </a:r>
          </a:p>
        </p:txBody>
      </p:sp>
      <p:sp>
        <p:nvSpPr>
          <p:cNvPr id="7" name="矩形 6"/>
          <p:cNvSpPr/>
          <p:nvPr/>
        </p:nvSpPr>
        <p:spPr>
          <a:xfrm>
            <a:off x="4901971" y="5066020"/>
            <a:ext cx="5440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>
                <a:latin typeface="微软雅黑" pitchFamily="34" charset="-122"/>
                <a:ea typeface="微软雅黑" pitchFamily="34" charset="-122"/>
              </a:rPr>
              <a:t>&lt;=&gt;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 char ch[]={'a', 'b', 'c', '\0'};</a:t>
            </a: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52788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一维字符数组与字符串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909836" y="1052736"/>
            <a:ext cx="1015312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字符串：连续的字符组成一个串，在内存中存放时，以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'\0'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为结束标识。字符串的长度就是这个串中字符的个数，但是不包括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'\0'</a:t>
            </a: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60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在Ｃ语言中没有专门的字符串变量，通常用一个字符数组来存放一个字符串。</a:t>
            </a:r>
            <a:endParaRPr lang="en-US" altLang="zh-CN" sz="260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2600">
                <a:latin typeface="微软雅黑" pitchFamily="34" charset="-122"/>
                <a:ea typeface="微软雅黑" pitchFamily="34" charset="-122"/>
              </a:rPr>
              <a:t>字符数组和字符串的区别是：字符串的末尾有一个空字符 </a:t>
            </a:r>
            <a:r>
              <a:rPr lang="en-US" altLang="zh-CN" sz="2600">
                <a:latin typeface="微软雅黑" pitchFamily="34" charset="-122"/>
                <a:ea typeface="微软雅黑" pitchFamily="34" charset="-122"/>
              </a:rPr>
              <a:t>'\0'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341884" y="3683623"/>
            <a:ext cx="6624736" cy="21282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字符串可按如下方式声明并初始化：</a:t>
            </a:r>
          </a:p>
          <a:p>
            <a:pPr>
              <a:lnSpc>
                <a:spcPct val="135000"/>
              </a:lnSpc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char name[15] = {'G', 'u', 'a', 'n', 'Y', 'u', '\0'};</a:t>
            </a:r>
          </a:p>
          <a:p>
            <a:pPr>
              <a:lnSpc>
                <a:spcPct val="135000"/>
              </a:lnSpc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char name[15] = "GuanYu";</a:t>
            </a:r>
          </a:p>
          <a:p>
            <a:pPr>
              <a:lnSpc>
                <a:spcPct val="135000"/>
              </a:lnSpc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char name[] =  "GuanYu";</a:t>
            </a:r>
          </a:p>
        </p:txBody>
      </p:sp>
      <p:sp>
        <p:nvSpPr>
          <p:cNvPr id="3" name="圆角矩形标注 2"/>
          <p:cNvSpPr/>
          <p:nvPr/>
        </p:nvSpPr>
        <p:spPr>
          <a:xfrm>
            <a:off x="8326660" y="3645024"/>
            <a:ext cx="2664296" cy="612648"/>
          </a:xfrm>
          <a:prstGeom prst="wedgeRoundRectCallout">
            <a:avLst>
              <a:gd name="adj1" fmla="val -68465"/>
              <a:gd name="adj2" fmla="val 51525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手工加入一个空字符</a:t>
            </a:r>
          </a:p>
        </p:txBody>
      </p:sp>
      <p:sp>
        <p:nvSpPr>
          <p:cNvPr id="5" name="椭圆 4"/>
          <p:cNvSpPr/>
          <p:nvPr/>
        </p:nvSpPr>
        <p:spPr>
          <a:xfrm>
            <a:off x="7030516" y="4171188"/>
            <a:ext cx="576064" cy="57657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862164" y="4719160"/>
            <a:ext cx="1512168" cy="518532"/>
          </a:xfrm>
          <a:prstGeom prst="roundRect">
            <a:avLst>
              <a:gd name="adj" fmla="val 50000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6625312" y="4797660"/>
            <a:ext cx="3501548" cy="612648"/>
          </a:xfrm>
          <a:prstGeom prst="wedgeRoundRectCallout">
            <a:avLst>
              <a:gd name="adj1" fmla="val -75974"/>
              <a:gd name="adj2" fmla="val -23102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系统将自动加入一个空字符</a:t>
            </a:r>
          </a:p>
        </p:txBody>
      </p:sp>
      <p:sp>
        <p:nvSpPr>
          <p:cNvPr id="12" name="圆角矩形标注 11"/>
          <p:cNvSpPr/>
          <p:nvPr/>
        </p:nvSpPr>
        <p:spPr>
          <a:xfrm>
            <a:off x="5321279" y="5554324"/>
            <a:ext cx="5813693" cy="726206"/>
          </a:xfrm>
          <a:prstGeom prst="wedgeRoundRectCallout">
            <a:avLst>
              <a:gd name="adj1" fmla="val -80011"/>
              <a:gd name="adj2" fmla="val -29832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省略数组大小，系统自动计算大小为后面的字符总数加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，最后一个元素存入一个空字符。 </a:t>
            </a:r>
          </a:p>
        </p:txBody>
      </p:sp>
      <p:sp>
        <p:nvSpPr>
          <p:cNvPr id="13" name="椭圆 12"/>
          <p:cNvSpPr/>
          <p:nvPr/>
        </p:nvSpPr>
        <p:spPr>
          <a:xfrm>
            <a:off x="2782044" y="5194284"/>
            <a:ext cx="576064" cy="57657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5597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5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一维字符数组与字符串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053852" y="1124744"/>
            <a:ext cx="1000911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字符串字节数：有多少个字符就占多少个字节，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包括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'\0'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字符串的长度：从字符串第一个字符到第一个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'\0'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的位置之前有几个字符。</a:t>
            </a:r>
          </a:p>
        </p:txBody>
      </p:sp>
      <p:sp>
        <p:nvSpPr>
          <p:cNvPr id="14" name="矩形 5"/>
          <p:cNvSpPr>
            <a:spLocks noChangeArrowheads="1"/>
          </p:cNvSpPr>
          <p:nvPr/>
        </p:nvSpPr>
        <p:spPr bwMode="auto">
          <a:xfrm>
            <a:off x="1269876" y="3501007"/>
            <a:ext cx="3384376" cy="240065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altLang="zh-CN" sz="3000">
                <a:latin typeface="Consolas" pitchFamily="49" charset="0"/>
                <a:cs typeface="Consolas" pitchFamily="49" charset="0"/>
              </a:rPr>
              <a:t>"GuanYu"</a:t>
            </a:r>
            <a:endParaRPr lang="en-US" altLang="zh-CN" sz="3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3000">
                <a:latin typeface="Consolas" pitchFamily="49" charset="0"/>
                <a:cs typeface="Consolas" pitchFamily="49" charset="0"/>
              </a:rPr>
              <a:t>"12345678"</a:t>
            </a:r>
            <a:br>
              <a:rPr lang="en-US" altLang="zh-CN" sz="3000">
                <a:latin typeface="Consolas" pitchFamily="49" charset="0"/>
                <a:cs typeface="Consolas" pitchFamily="49" charset="0"/>
              </a:rPr>
            </a:br>
            <a:r>
              <a:rPr lang="en-US" altLang="zh-CN" sz="3000">
                <a:latin typeface="Consolas" pitchFamily="49" charset="0"/>
                <a:cs typeface="Consolas" pitchFamily="49" charset="0"/>
              </a:rPr>
              <a:t>"12\t\n"</a:t>
            </a:r>
            <a:endParaRPr lang="en-US" altLang="zh-CN" sz="3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3000">
                <a:latin typeface="Consolas" pitchFamily="49" charset="0"/>
                <a:cs typeface="Consolas" pitchFamily="49" charset="0"/>
              </a:rPr>
              <a:t>"abced\r\0"</a:t>
            </a:r>
            <a:endParaRPr lang="en-US" altLang="zh-CN" sz="3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3000">
                <a:latin typeface="Consolas" pitchFamily="49" charset="0"/>
                <a:cs typeface="Consolas" pitchFamily="49" charset="0"/>
              </a:rPr>
              <a:t>"ab\0ced\r\0"</a:t>
            </a:r>
            <a:endParaRPr lang="en-US" altLang="zh-CN" sz="3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7304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205980" y="1196752"/>
            <a:ext cx="3600400" cy="22305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一维字符数组与字符串</a:t>
            </a: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2319337" y="1269082"/>
            <a:ext cx="3600450" cy="5909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char name[10];</a:t>
            </a:r>
          </a:p>
        </p:txBody>
      </p:sp>
      <p:sp>
        <p:nvSpPr>
          <p:cNvPr id="6" name="文本框 6"/>
          <p:cNvSpPr txBox="1">
            <a:spLocks noChangeArrowheads="1"/>
          </p:cNvSpPr>
          <p:nvPr/>
        </p:nvSpPr>
        <p:spPr bwMode="auto">
          <a:xfrm>
            <a:off x="2319337" y="1952501"/>
            <a:ext cx="3600450" cy="5909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sz="2400" b="1" dirty="0" err="1">
                <a:latin typeface="Consolas" pitchFamily="49" charset="0"/>
                <a:cs typeface="Consolas" pitchFamily="49" charset="0"/>
              </a:rPr>
              <a:t>scanf</a:t>
            </a:r>
            <a:r>
              <a:rPr lang="en-US" altLang="zh-CN" sz="2400" b="1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altLang="zh-CN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en-US" altLang="zh-CN" sz="2400" b="1" dirty="0">
                <a:latin typeface="Consolas" pitchFamily="49" charset="0"/>
                <a:cs typeface="Consolas" pitchFamily="49" charset="0"/>
              </a:rPr>
              <a:t>", name);</a:t>
            </a: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319337" y="2635919"/>
            <a:ext cx="3600450" cy="5909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printf("</a:t>
            </a:r>
            <a:r>
              <a:rPr lang="en-US" altLang="zh-CN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en-US" altLang="zh-CN" sz="2400" b="1">
                <a:latin typeface="Consolas" pitchFamily="49" charset="0"/>
                <a:cs typeface="Consolas" pitchFamily="49" charset="0"/>
              </a:rPr>
              <a:t>", name);</a:t>
            </a:r>
          </a:p>
        </p:txBody>
      </p:sp>
      <p:sp>
        <p:nvSpPr>
          <p:cNvPr id="8" name="椭圆 12"/>
          <p:cNvSpPr>
            <a:spLocks noChangeArrowheads="1"/>
          </p:cNvSpPr>
          <p:nvPr/>
        </p:nvSpPr>
        <p:spPr bwMode="auto">
          <a:xfrm>
            <a:off x="3501925" y="1988219"/>
            <a:ext cx="525463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" name="椭圆 13"/>
          <p:cNvSpPr>
            <a:spLocks noChangeArrowheads="1"/>
          </p:cNvSpPr>
          <p:nvPr/>
        </p:nvSpPr>
        <p:spPr bwMode="auto">
          <a:xfrm>
            <a:off x="3574132" y="2707357"/>
            <a:ext cx="576263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" name="文本框 14"/>
          <p:cNvSpPr txBox="1">
            <a:spLocks noChangeArrowheads="1"/>
          </p:cNvSpPr>
          <p:nvPr/>
        </p:nvSpPr>
        <p:spPr bwMode="auto">
          <a:xfrm>
            <a:off x="1845940" y="3789040"/>
            <a:ext cx="4491162" cy="9541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格式描述串中使用转换字符串“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%s”</a:t>
            </a:r>
          </a:p>
        </p:txBody>
      </p:sp>
      <p:sp>
        <p:nvSpPr>
          <p:cNvPr id="11" name="直线 15"/>
          <p:cNvSpPr>
            <a:spLocks noChangeShapeType="1"/>
          </p:cNvSpPr>
          <p:nvPr/>
        </p:nvSpPr>
        <p:spPr bwMode="auto">
          <a:xfrm flipH="1">
            <a:off x="3038473" y="3240757"/>
            <a:ext cx="535657" cy="597122"/>
          </a:xfrm>
          <a:prstGeom prst="line">
            <a:avLst/>
          </a:prstGeom>
          <a:noFill/>
          <a:ln w="50800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直线 16"/>
          <p:cNvSpPr>
            <a:spLocks noChangeShapeType="1"/>
          </p:cNvSpPr>
          <p:nvPr/>
        </p:nvSpPr>
        <p:spPr bwMode="auto">
          <a:xfrm flipH="1">
            <a:off x="3214091" y="2515396"/>
            <a:ext cx="287831" cy="1129628"/>
          </a:xfrm>
          <a:prstGeom prst="line">
            <a:avLst/>
          </a:prstGeom>
          <a:noFill/>
          <a:ln w="50800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矩形 18"/>
          <p:cNvSpPr>
            <a:spLocks noChangeArrowheads="1"/>
          </p:cNvSpPr>
          <p:nvPr/>
        </p:nvSpPr>
        <p:spPr bwMode="auto">
          <a:xfrm>
            <a:off x="6342186" y="1914211"/>
            <a:ext cx="2056482" cy="1510506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 w="508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文本框 24"/>
          <p:cNvSpPr txBox="1">
            <a:spLocks noChangeArrowheads="1"/>
          </p:cNvSpPr>
          <p:nvPr/>
        </p:nvSpPr>
        <p:spPr bwMode="auto">
          <a:xfrm>
            <a:off x="6448511" y="2061244"/>
            <a:ext cx="13740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Guan Yu</a:t>
            </a:r>
          </a:p>
        </p:txBody>
      </p:sp>
      <p:graphicFrame>
        <p:nvGraphicFramePr>
          <p:cNvPr id="16" name="组合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032945"/>
              </p:ext>
            </p:extLst>
          </p:nvPr>
        </p:nvGraphicFramePr>
        <p:xfrm>
          <a:off x="3208435" y="5156993"/>
          <a:ext cx="6532563" cy="576263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4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黑体" pitchFamily="49" charset="-122"/>
                          <a:cs typeface="Consolas" pitchFamily="49" charset="0"/>
                        </a:rPr>
                        <a:t>G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黑体" pitchFamily="49" charset="-122"/>
                          <a:cs typeface="Consolas" pitchFamily="49" charset="0"/>
                        </a:rPr>
                        <a:t>u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黑体" pitchFamily="49" charset="-122"/>
                          <a:cs typeface="Consolas" pitchFamily="49" charset="0"/>
                        </a:rPr>
                        <a:t>a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黑体" pitchFamily="49" charset="-122"/>
                          <a:cs typeface="Consolas" pitchFamily="49" charset="0"/>
                        </a:rPr>
                        <a:t>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黑体" pitchFamily="49" charset="-122"/>
                          <a:cs typeface="Consolas" pitchFamily="49" charset="0"/>
                        </a:rPr>
                        <a:t>\0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黑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黑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黑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黑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黑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文本框 91"/>
          <p:cNvSpPr txBox="1">
            <a:spLocks noChangeArrowheads="1"/>
          </p:cNvSpPr>
          <p:nvPr/>
        </p:nvSpPr>
        <p:spPr bwMode="auto">
          <a:xfrm>
            <a:off x="6424711" y="2751311"/>
            <a:ext cx="16859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Guan</a:t>
            </a:r>
          </a:p>
        </p:txBody>
      </p:sp>
      <p:sp>
        <p:nvSpPr>
          <p:cNvPr id="24" name="右箭头 23"/>
          <p:cNvSpPr/>
          <p:nvPr/>
        </p:nvSpPr>
        <p:spPr>
          <a:xfrm>
            <a:off x="5650054" y="2096195"/>
            <a:ext cx="687048" cy="447237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5623388" y="2786186"/>
            <a:ext cx="687048" cy="447237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云形标注 25"/>
          <p:cNvSpPr/>
          <p:nvPr/>
        </p:nvSpPr>
        <p:spPr>
          <a:xfrm>
            <a:off x="8902724" y="1303391"/>
            <a:ext cx="2494012" cy="1221639"/>
          </a:xfrm>
          <a:prstGeom prst="cloudCallout">
            <a:avLst>
              <a:gd name="adj1" fmla="val -88472"/>
              <a:gd name="adj2" fmla="val 24944"/>
            </a:avLst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b="1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scanf 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时，不能输入空格</a:t>
            </a:r>
          </a:p>
        </p:txBody>
      </p:sp>
    </p:spTree>
    <p:extLst>
      <p:ext uri="{BB962C8B-B14F-4D97-AF65-F5344CB8AC3E}">
        <p14:creationId xmlns:p14="http://schemas.microsoft.com/office/powerpoint/2010/main" val="16262440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  <p:bldP spid="21" grpId="0"/>
      <p:bldP spid="24" grpId="0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"/>
          <p:cNvSpPr txBox="1">
            <a:spLocks noChangeArrowheads="1"/>
          </p:cNvSpPr>
          <p:nvPr/>
        </p:nvSpPr>
        <p:spPr bwMode="auto">
          <a:xfrm>
            <a:off x="1125860" y="1196752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掌握数组声明的方法。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掌握一维数组、二维数组在内存中的存储。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掌握通过下标方式访问数组中各元素的方法。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endParaRPr lang="zh-CN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本讲教学目标</a:t>
            </a:r>
          </a:p>
        </p:txBody>
      </p:sp>
    </p:spTree>
    <p:extLst>
      <p:ext uri="{BB962C8B-B14F-4D97-AF65-F5344CB8AC3E}">
        <p14:creationId xmlns:p14="http://schemas.microsoft.com/office/powerpoint/2010/main" val="1449213043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18"/>
          <p:cNvSpPr>
            <a:spLocks noChangeArrowheads="1"/>
          </p:cNvSpPr>
          <p:nvPr/>
        </p:nvSpPr>
        <p:spPr bwMode="auto">
          <a:xfrm>
            <a:off x="5653931" y="1997720"/>
            <a:ext cx="2056482" cy="1224136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 w="508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一维字符数组与字符串</a:t>
            </a:r>
          </a:p>
        </p:txBody>
      </p:sp>
      <p:sp>
        <p:nvSpPr>
          <p:cNvPr id="43" name="文本框 7"/>
          <p:cNvSpPr txBox="1">
            <a:spLocks noChangeArrowheads="1"/>
          </p:cNvSpPr>
          <p:nvPr/>
        </p:nvSpPr>
        <p:spPr bwMode="auto">
          <a:xfrm>
            <a:off x="2483619" y="1494557"/>
            <a:ext cx="2819028" cy="158812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char name[10];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gets(name);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puts(name);</a:t>
            </a:r>
          </a:p>
        </p:txBody>
      </p:sp>
      <p:graphicFrame>
        <p:nvGraphicFramePr>
          <p:cNvPr id="45" name="组合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78537"/>
              </p:ext>
            </p:extLst>
          </p:nvPr>
        </p:nvGraphicFramePr>
        <p:xfrm>
          <a:off x="5580385" y="4013944"/>
          <a:ext cx="5834186" cy="5181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582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37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4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20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20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54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黑体" pitchFamily="49" charset="-122"/>
                          <a:cs typeface="Consolas" pitchFamily="49" charset="0"/>
                        </a:rPr>
                        <a:t>G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黑体" pitchFamily="49" charset="-122"/>
                          <a:cs typeface="Consolas" pitchFamily="49" charset="0"/>
                        </a:rPr>
                        <a:t>u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黑体" pitchFamily="49" charset="-122"/>
                          <a:cs typeface="Consolas" pitchFamily="49" charset="0"/>
                        </a:rPr>
                        <a:t>a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黑体" pitchFamily="49" charset="-122"/>
                          <a:cs typeface="Consolas" pitchFamily="49" charset="0"/>
                        </a:rPr>
                        <a:t>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黑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黑体" pitchFamily="49" charset="-122"/>
                          <a:cs typeface="Consolas" pitchFamily="49" charset="0"/>
                        </a:rPr>
                        <a:t>Y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黑体" pitchFamily="49" charset="-122"/>
                          <a:cs typeface="Consolas" pitchFamily="49" charset="0"/>
                        </a:rPr>
                        <a:t>u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黑体" pitchFamily="49" charset="-122"/>
                          <a:cs typeface="Consolas" pitchFamily="49" charset="0"/>
                        </a:rPr>
                        <a:t>\0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黑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黑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文本框 69"/>
          <p:cNvSpPr txBox="1">
            <a:spLocks noChangeArrowheads="1"/>
          </p:cNvSpPr>
          <p:nvPr/>
        </p:nvSpPr>
        <p:spPr bwMode="auto">
          <a:xfrm>
            <a:off x="5796732" y="2069728"/>
            <a:ext cx="13740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Guan Yu</a:t>
            </a:r>
          </a:p>
        </p:txBody>
      </p:sp>
      <p:sp>
        <p:nvSpPr>
          <p:cNvPr id="47" name="文本框 70"/>
          <p:cNvSpPr txBox="1">
            <a:spLocks noChangeArrowheads="1"/>
          </p:cNvSpPr>
          <p:nvPr/>
        </p:nvSpPr>
        <p:spPr bwMode="auto">
          <a:xfrm>
            <a:off x="5792004" y="2616175"/>
            <a:ext cx="13740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Guan Yu</a:t>
            </a:r>
          </a:p>
        </p:txBody>
      </p:sp>
      <p:sp>
        <p:nvSpPr>
          <p:cNvPr id="56" name="任意多边形 89"/>
          <p:cNvSpPr>
            <a:spLocks/>
          </p:cNvSpPr>
          <p:nvPr/>
        </p:nvSpPr>
        <p:spPr bwMode="auto">
          <a:xfrm>
            <a:off x="1980382" y="2354709"/>
            <a:ext cx="503237" cy="1011510"/>
          </a:xfrm>
          <a:custGeom>
            <a:avLst/>
            <a:gdLst>
              <a:gd name="T0" fmla="*/ 2147483647 w 287"/>
              <a:gd name="T1" fmla="*/ 0 h 734"/>
              <a:gd name="T2" fmla="*/ 2147483647 w 287"/>
              <a:gd name="T3" fmla="*/ 2147483647 h 734"/>
              <a:gd name="T4" fmla="*/ 2147483647 w 287"/>
              <a:gd name="T5" fmla="*/ 2147483647 h 734"/>
              <a:gd name="T6" fmla="*/ 2147483647 w 287"/>
              <a:gd name="T7" fmla="*/ 2147483647 h 734"/>
              <a:gd name="T8" fmla="*/ 2147483647 w 287"/>
              <a:gd name="T9" fmla="*/ 2147483647 h 7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7" h="734">
                <a:moveTo>
                  <a:pt x="287" y="0"/>
                </a:moveTo>
                <a:cubicBezTo>
                  <a:pt x="196" y="57"/>
                  <a:pt x="106" y="114"/>
                  <a:pt x="61" y="182"/>
                </a:cubicBezTo>
                <a:cubicBezTo>
                  <a:pt x="16" y="250"/>
                  <a:pt x="0" y="325"/>
                  <a:pt x="15" y="408"/>
                </a:cubicBezTo>
                <a:cubicBezTo>
                  <a:pt x="30" y="491"/>
                  <a:pt x="121" y="628"/>
                  <a:pt x="151" y="681"/>
                </a:cubicBezTo>
                <a:cubicBezTo>
                  <a:pt x="181" y="734"/>
                  <a:pt x="189" y="730"/>
                  <a:pt x="197" y="726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58" name="弧形 57"/>
          <p:cNvSpPr/>
          <p:nvPr/>
        </p:nvSpPr>
        <p:spPr>
          <a:xfrm rot="11631493">
            <a:off x="1451196" y="2826044"/>
            <a:ext cx="1668078" cy="2318011"/>
          </a:xfrm>
          <a:prstGeom prst="arc">
            <a:avLst>
              <a:gd name="adj1" fmla="val 16200000"/>
              <a:gd name="adj2" fmla="val 520488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2485579" y="2135634"/>
            <a:ext cx="1871290" cy="4381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77"/>
          <p:cNvSpPr txBox="1">
            <a:spLocks noChangeArrowheads="1"/>
          </p:cNvSpPr>
          <p:nvPr/>
        </p:nvSpPr>
        <p:spPr bwMode="auto">
          <a:xfrm>
            <a:off x="1991122" y="3319211"/>
            <a:ext cx="3311525" cy="1320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从键盘上读入一个完整的行，存入字符数组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。并用空字符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'\0'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取代行尾的换行符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'\n'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51" name="文本框 80"/>
          <p:cNvSpPr txBox="1">
            <a:spLocks noChangeArrowheads="1"/>
          </p:cNvSpPr>
          <p:nvPr/>
        </p:nvSpPr>
        <p:spPr bwMode="auto">
          <a:xfrm>
            <a:off x="1991122" y="4806032"/>
            <a:ext cx="3311525" cy="711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把字符数组中的字符串输出到显示器。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2485579" y="2641389"/>
            <a:ext cx="1871290" cy="4381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云形标注 62"/>
          <p:cNvSpPr/>
          <p:nvPr/>
        </p:nvSpPr>
        <p:spPr>
          <a:xfrm>
            <a:off x="7869063" y="1393569"/>
            <a:ext cx="2494012" cy="1221639"/>
          </a:xfrm>
          <a:prstGeom prst="cloudCallout">
            <a:avLst>
              <a:gd name="adj1" fmla="val -76251"/>
              <a:gd name="adj2" fmla="val 24944"/>
            </a:avLst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b="1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gets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函数允许输入空格</a:t>
            </a:r>
          </a:p>
        </p:txBody>
      </p:sp>
      <p:sp>
        <p:nvSpPr>
          <p:cNvPr id="64" name="右箭头 63"/>
          <p:cNvSpPr/>
          <p:nvPr/>
        </p:nvSpPr>
        <p:spPr>
          <a:xfrm>
            <a:off x="4573811" y="2131090"/>
            <a:ext cx="970615" cy="447237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右箭头 64"/>
          <p:cNvSpPr/>
          <p:nvPr/>
        </p:nvSpPr>
        <p:spPr>
          <a:xfrm>
            <a:off x="4573810" y="2615208"/>
            <a:ext cx="970615" cy="447237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5297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46" grpId="0"/>
      <p:bldP spid="47" grpId="0"/>
      <p:bldP spid="56" grpId="0" animBg="1"/>
      <p:bldP spid="58" grpId="0" animBg="1"/>
      <p:bldP spid="60" grpId="0" animBg="1"/>
      <p:bldP spid="49" grpId="0" animBg="1"/>
      <p:bldP spid="51" grpId="0" animBg="1"/>
      <p:bldP spid="61" grpId="0" animBg="1"/>
      <p:bldP spid="63" grpId="0" animBg="1"/>
      <p:bldP spid="64" grpId="0" animBg="1"/>
      <p:bldP spid="6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一维字符数组与字符串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909836" y="1052736"/>
            <a:ext cx="10153128" cy="2276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字符串处理函数的实现是相同的，所以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标准进行了封装</a:t>
            </a:r>
          </a:p>
          <a:p>
            <a:pPr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与字符串有关的内置函数在头文件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string.h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中定义</a:t>
            </a:r>
          </a:p>
          <a:p>
            <a:pPr>
              <a:spcBef>
                <a:spcPts val="12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要使用标准库字符串处理函数，程序前应该包含：</a:t>
            </a:r>
          </a:p>
          <a:p>
            <a:pPr marL="0" indent="0">
              <a:buClr>
                <a:schemeClr val="bg2">
                  <a:lumMod val="50000"/>
                </a:schemeClr>
              </a:buClr>
              <a:buNone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#include &lt;string.h&gt;</a:t>
            </a:r>
          </a:p>
        </p:txBody>
      </p:sp>
      <p:sp>
        <p:nvSpPr>
          <p:cNvPr id="26" name="文本框 56"/>
          <p:cNvSpPr txBox="1">
            <a:spLocks noChangeArrowheads="1"/>
          </p:cNvSpPr>
          <p:nvPr/>
        </p:nvSpPr>
        <p:spPr bwMode="auto">
          <a:xfrm>
            <a:off x="3924128" y="3284984"/>
            <a:ext cx="17620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800" b="1">
                <a:latin typeface="Consolas" pitchFamily="49" charset="0"/>
                <a:ea typeface="黑体" pitchFamily="49" charset="-122"/>
                <a:cs typeface="Consolas" pitchFamily="49" charset="0"/>
              </a:rPr>
              <a:t>string.h</a:t>
            </a:r>
          </a:p>
        </p:txBody>
      </p:sp>
      <p:sp>
        <p:nvSpPr>
          <p:cNvPr id="27" name="直线 57"/>
          <p:cNvSpPr>
            <a:spLocks noChangeShapeType="1"/>
          </p:cNvSpPr>
          <p:nvPr/>
        </p:nvSpPr>
        <p:spPr bwMode="auto">
          <a:xfrm>
            <a:off x="4789264" y="3758059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直线 58"/>
          <p:cNvSpPr>
            <a:spLocks noChangeShapeType="1"/>
          </p:cNvSpPr>
          <p:nvPr/>
        </p:nvSpPr>
        <p:spPr bwMode="auto">
          <a:xfrm>
            <a:off x="4789264" y="4139059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文本框 59"/>
          <p:cNvSpPr txBox="1">
            <a:spLocks noChangeArrowheads="1"/>
          </p:cNvSpPr>
          <p:nvPr/>
        </p:nvSpPr>
        <p:spPr bwMode="auto">
          <a:xfrm>
            <a:off x="5089673" y="3835847"/>
            <a:ext cx="13676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800" b="1" dirty="0" err="1">
                <a:latin typeface="Consolas" pitchFamily="49" charset="0"/>
                <a:cs typeface="Consolas" pitchFamily="49" charset="0"/>
              </a:rPr>
              <a:t>strlen</a:t>
            </a:r>
            <a:endParaRPr lang="en-US" altLang="zh-CN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直线 60"/>
          <p:cNvSpPr>
            <a:spLocks noChangeShapeType="1"/>
          </p:cNvSpPr>
          <p:nvPr/>
        </p:nvSpPr>
        <p:spPr bwMode="auto">
          <a:xfrm>
            <a:off x="4789264" y="4139059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直线 61"/>
          <p:cNvSpPr>
            <a:spLocks noChangeShapeType="1"/>
          </p:cNvSpPr>
          <p:nvPr/>
        </p:nvSpPr>
        <p:spPr bwMode="auto">
          <a:xfrm>
            <a:off x="4789264" y="4520059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文本框 62"/>
          <p:cNvSpPr txBox="1">
            <a:spLocks noChangeArrowheads="1"/>
          </p:cNvSpPr>
          <p:nvPr/>
        </p:nvSpPr>
        <p:spPr bwMode="auto">
          <a:xfrm>
            <a:off x="5110310" y="4291459"/>
            <a:ext cx="13676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800" b="1" dirty="0" err="1">
                <a:latin typeface="Consolas" pitchFamily="49" charset="0"/>
                <a:cs typeface="Consolas" pitchFamily="49" charset="0"/>
              </a:rPr>
              <a:t>strcpy</a:t>
            </a:r>
            <a:endParaRPr lang="en-US" altLang="zh-CN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直线 63"/>
          <p:cNvSpPr>
            <a:spLocks noChangeShapeType="1"/>
          </p:cNvSpPr>
          <p:nvPr/>
        </p:nvSpPr>
        <p:spPr bwMode="auto">
          <a:xfrm>
            <a:off x="4792439" y="4523234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直线 64"/>
          <p:cNvSpPr>
            <a:spLocks noChangeShapeType="1"/>
          </p:cNvSpPr>
          <p:nvPr/>
        </p:nvSpPr>
        <p:spPr bwMode="auto">
          <a:xfrm>
            <a:off x="4792439" y="4904234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文本框 65"/>
          <p:cNvSpPr txBox="1">
            <a:spLocks noChangeArrowheads="1"/>
          </p:cNvSpPr>
          <p:nvPr/>
        </p:nvSpPr>
        <p:spPr bwMode="auto">
          <a:xfrm>
            <a:off x="5110310" y="4675634"/>
            <a:ext cx="13676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800" b="1" dirty="0" err="1">
                <a:latin typeface="Consolas" pitchFamily="49" charset="0"/>
                <a:cs typeface="Consolas" pitchFamily="49" charset="0"/>
              </a:rPr>
              <a:t>strcmp</a:t>
            </a:r>
            <a:endParaRPr lang="en-US" altLang="zh-CN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直线 66"/>
          <p:cNvSpPr>
            <a:spLocks noChangeShapeType="1"/>
          </p:cNvSpPr>
          <p:nvPr/>
        </p:nvSpPr>
        <p:spPr bwMode="auto">
          <a:xfrm>
            <a:off x="4792439" y="4916934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直线 67"/>
          <p:cNvSpPr>
            <a:spLocks noChangeShapeType="1"/>
          </p:cNvSpPr>
          <p:nvPr/>
        </p:nvSpPr>
        <p:spPr bwMode="auto">
          <a:xfrm>
            <a:off x="4792439" y="5297934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文本框 68"/>
          <p:cNvSpPr txBox="1">
            <a:spLocks noChangeArrowheads="1"/>
          </p:cNvSpPr>
          <p:nvPr/>
        </p:nvSpPr>
        <p:spPr bwMode="auto">
          <a:xfrm>
            <a:off x="5110310" y="5069334"/>
            <a:ext cx="13676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800" b="1" dirty="0" err="1">
                <a:latin typeface="Consolas" pitchFamily="49" charset="0"/>
                <a:cs typeface="Consolas" pitchFamily="49" charset="0"/>
              </a:rPr>
              <a:t>strcat</a:t>
            </a:r>
            <a:endParaRPr lang="en-US" altLang="zh-CN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直线 69"/>
          <p:cNvSpPr>
            <a:spLocks noChangeShapeType="1"/>
          </p:cNvSpPr>
          <p:nvPr/>
        </p:nvSpPr>
        <p:spPr bwMode="auto">
          <a:xfrm>
            <a:off x="4789264" y="5305872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直线 70"/>
          <p:cNvSpPr>
            <a:spLocks noChangeShapeType="1"/>
          </p:cNvSpPr>
          <p:nvPr/>
        </p:nvSpPr>
        <p:spPr bwMode="auto">
          <a:xfrm>
            <a:off x="4789264" y="5686872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文本框 71"/>
          <p:cNvSpPr txBox="1">
            <a:spLocks noChangeArrowheads="1"/>
          </p:cNvSpPr>
          <p:nvPr/>
        </p:nvSpPr>
        <p:spPr bwMode="auto">
          <a:xfrm>
            <a:off x="5150636" y="5354052"/>
            <a:ext cx="5790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latin typeface="Consolas" pitchFamily="49" charset="0"/>
                <a:cs typeface="Consolas" pitchFamily="49" charset="0"/>
              </a:rPr>
              <a:t>……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98468" y="3867894"/>
            <a:ext cx="2385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求字符串长度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98468" y="4278633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字符串拷贝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98468" y="4689372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字符串比较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98468" y="5100111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字符串拼接</a:t>
            </a:r>
          </a:p>
        </p:txBody>
      </p:sp>
    </p:spTree>
    <p:extLst>
      <p:ext uri="{BB962C8B-B14F-4D97-AF65-F5344CB8AC3E}">
        <p14:creationId xmlns:p14="http://schemas.microsoft.com/office/powerpoint/2010/main" val="12909328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2" grpId="0"/>
      <p:bldP spid="33" grpId="0" animBg="1"/>
      <p:bldP spid="34" grpId="0" animBg="1"/>
      <p:bldP spid="35" grpId="0"/>
      <p:bldP spid="36" grpId="0" animBg="1"/>
      <p:bldP spid="37" grpId="0" animBg="1"/>
      <p:bldP spid="38" grpId="0"/>
      <p:bldP spid="39" grpId="0" animBg="1"/>
      <p:bldP spid="40" grpId="0" animBg="1"/>
      <p:bldP spid="41" grpId="0"/>
      <p:bldP spid="3" grpId="0"/>
      <p:bldP spid="21" grpId="0"/>
      <p:bldP spid="22" grpId="0"/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一维字符数组与字符串</a:t>
            </a:r>
            <a:endParaRPr lang="zh-CN" altLang="en-US"/>
          </a:p>
        </p:txBody>
      </p:sp>
      <p:sp>
        <p:nvSpPr>
          <p:cNvPr id="4" name="文本框 6"/>
          <p:cNvSpPr txBox="1">
            <a:spLocks noChangeArrowheads="1"/>
          </p:cNvSpPr>
          <p:nvPr/>
        </p:nvSpPr>
        <p:spPr bwMode="auto">
          <a:xfrm>
            <a:off x="1845716" y="1845147"/>
            <a:ext cx="8209136" cy="358251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语法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strlen(s);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描述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      计算字符串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中字符的个数，并将字符的个数作为函数的返回值。在计算字符个数时不计表示字符串结束的空字符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'\0'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5" name="文本框 7"/>
          <p:cNvSpPr txBox="1">
            <a:spLocks noChangeArrowheads="1"/>
          </p:cNvSpPr>
          <p:nvPr/>
        </p:nvSpPr>
        <p:spPr bwMode="auto">
          <a:xfrm>
            <a:off x="1341908" y="1268760"/>
            <a:ext cx="1848583" cy="646331"/>
          </a:xfrm>
          <a:prstGeom prst="rect">
            <a:avLst/>
          </a:prstGeom>
          <a:solidFill>
            <a:srgbClr val="C4ECF6"/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Courier New" pitchFamily="49" charset="0"/>
                <a:ea typeface="黑体" pitchFamily="49" charset="-122"/>
              </a:rPr>
              <a:t>strlen</a:t>
            </a:r>
          </a:p>
        </p:txBody>
      </p:sp>
    </p:spTree>
    <p:extLst>
      <p:ext uri="{BB962C8B-B14F-4D97-AF65-F5344CB8AC3E}">
        <p14:creationId xmlns:p14="http://schemas.microsoft.com/office/powerpoint/2010/main" val="16153113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2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一维字符数组与字符串</a:t>
            </a:r>
            <a:endParaRPr lang="zh-CN" altLang="en-US"/>
          </a:p>
        </p:txBody>
      </p:sp>
      <p:sp>
        <p:nvSpPr>
          <p:cNvPr id="6" name="矩形 8"/>
          <p:cNvSpPr>
            <a:spLocks noChangeArrowheads="1"/>
          </p:cNvSpPr>
          <p:nvPr/>
        </p:nvSpPr>
        <p:spPr bwMode="auto">
          <a:xfrm>
            <a:off x="765820" y="908720"/>
            <a:ext cx="10450759" cy="53285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#include &lt;stdio.h&gt;</a:t>
            </a:r>
          </a:p>
          <a:p>
            <a:r>
              <a:rPr lang="en-US" altLang="zh-CN" sz="24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#include &lt;string.h&gt;</a:t>
            </a:r>
          </a:p>
          <a:p>
            <a:endParaRPr lang="en-US" altLang="zh-CN" sz="2400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int main(void)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{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char arr[] = "Beijing";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int len1, len2;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</a:t>
            </a:r>
            <a:r>
              <a:rPr lang="en-US" altLang="zh-CN" sz="24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len1 = strlen(arr);</a:t>
            </a:r>
          </a:p>
          <a:p>
            <a:r>
              <a:rPr lang="en-US" altLang="zh-CN" sz="24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len2 = strlen("Shanghai");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printf("string = %s length = %d\n", arr, len1);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printf("string = %s length = %d\n", "Shanghai", len2);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return 0;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8" name="矩形 18"/>
          <p:cNvSpPr>
            <a:spLocks noChangeArrowheads="1"/>
          </p:cNvSpPr>
          <p:nvPr/>
        </p:nvSpPr>
        <p:spPr bwMode="auto">
          <a:xfrm>
            <a:off x="5518348" y="1196752"/>
            <a:ext cx="5184576" cy="1224136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 w="508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string = Beijing length = 7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string = Shanghai length = 8</a:t>
            </a:r>
          </a:p>
        </p:txBody>
      </p:sp>
    </p:spTree>
    <p:extLst>
      <p:ext uri="{BB962C8B-B14F-4D97-AF65-F5344CB8AC3E}">
        <p14:creationId xmlns:p14="http://schemas.microsoft.com/office/powerpoint/2010/main" val="6142170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一维字符数组与字符串</a:t>
            </a:r>
            <a:endParaRPr lang="zh-CN" altLang="en-US"/>
          </a:p>
        </p:txBody>
      </p:sp>
      <p:sp>
        <p:nvSpPr>
          <p:cNvPr id="4" name="文本框 6"/>
          <p:cNvSpPr txBox="1">
            <a:spLocks noChangeArrowheads="1"/>
          </p:cNvSpPr>
          <p:nvPr/>
        </p:nvSpPr>
        <p:spPr bwMode="auto">
          <a:xfrm>
            <a:off x="1773684" y="1701131"/>
            <a:ext cx="8641184" cy="416421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语法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strcpy(dest, src);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描述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     其中，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dest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是目标字符串，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是源字符串。相当于把字符数组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中的字符串拷贝到字符数组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dest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中。结束标志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'\0'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也一同拷贝。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可以是一个字符串常量。字符数组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dest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应足够大，以保证字符串复制不越界。</a:t>
            </a:r>
          </a:p>
        </p:txBody>
      </p:sp>
      <p:sp>
        <p:nvSpPr>
          <p:cNvPr id="5" name="文本框 7"/>
          <p:cNvSpPr txBox="1">
            <a:spLocks noChangeArrowheads="1"/>
          </p:cNvSpPr>
          <p:nvPr/>
        </p:nvSpPr>
        <p:spPr bwMode="auto">
          <a:xfrm>
            <a:off x="1269876" y="1124744"/>
            <a:ext cx="1848583" cy="646331"/>
          </a:xfrm>
          <a:prstGeom prst="rect">
            <a:avLst/>
          </a:prstGeom>
          <a:solidFill>
            <a:srgbClr val="C4ECF6"/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Courier New" pitchFamily="49" charset="0"/>
                <a:ea typeface="黑体" pitchFamily="49" charset="-122"/>
              </a:rPr>
              <a:t>strcpy</a:t>
            </a:r>
          </a:p>
        </p:txBody>
      </p:sp>
    </p:spTree>
    <p:extLst>
      <p:ext uri="{BB962C8B-B14F-4D97-AF65-F5344CB8AC3E}">
        <p14:creationId xmlns:p14="http://schemas.microsoft.com/office/powerpoint/2010/main" val="21523332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2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一维字符数组与字符串</a:t>
            </a:r>
            <a:endParaRPr lang="zh-CN" altLang="en-US"/>
          </a:p>
        </p:txBody>
      </p:sp>
      <p:sp>
        <p:nvSpPr>
          <p:cNvPr id="6" name="矩形 8"/>
          <p:cNvSpPr>
            <a:spLocks noChangeArrowheads="1"/>
          </p:cNvSpPr>
          <p:nvPr/>
        </p:nvSpPr>
        <p:spPr bwMode="auto">
          <a:xfrm>
            <a:off x="765820" y="939924"/>
            <a:ext cx="10450759" cy="53285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#include &lt;stdio.h&gt;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#include &lt;string.h&gt;</a:t>
            </a:r>
          </a:p>
          <a:p>
            <a:endParaRPr lang="en-US" altLang="zh-CN" sz="2400">
              <a:solidFill>
                <a:srgbClr val="00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int main(void)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{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char source[] = "We change lives";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char target[20];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</a:t>
            </a:r>
            <a:r>
              <a:rPr lang="en-US" altLang="zh-CN" sz="24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strcpy(target, source);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printf("</a:t>
            </a:r>
            <a:r>
              <a:rPr lang="zh-CN" altLang="en-US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源字符串 </a:t>
            </a:r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= %s\n", source);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printf("</a:t>
            </a:r>
            <a:r>
              <a:rPr lang="zh-CN" altLang="en-US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目标字符串 </a:t>
            </a:r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= %s\n", target);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return 0;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}</a:t>
            </a:r>
          </a:p>
          <a:p>
            <a:endParaRPr lang="en-US" altLang="zh-CN" sz="2400">
              <a:solidFill>
                <a:srgbClr val="00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8" name="矩形 18"/>
          <p:cNvSpPr>
            <a:spLocks noChangeArrowheads="1"/>
          </p:cNvSpPr>
          <p:nvPr/>
        </p:nvSpPr>
        <p:spPr bwMode="auto">
          <a:xfrm>
            <a:off x="5518348" y="1196752"/>
            <a:ext cx="5184576" cy="1224136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 w="508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源字符串 </a:t>
            </a:r>
            <a:r>
              <a:rPr lang="en-US" altLang="zh-CN" sz="2400" b="1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= We change lives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lang="zh-CN" altLang="en-US" sz="2400" b="1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目标字符串 </a:t>
            </a:r>
            <a:r>
              <a:rPr lang="en-US" altLang="zh-CN" sz="2400" b="1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= We change lives</a:t>
            </a:r>
          </a:p>
        </p:txBody>
      </p:sp>
    </p:spTree>
    <p:extLst>
      <p:ext uri="{BB962C8B-B14F-4D97-AF65-F5344CB8AC3E}">
        <p14:creationId xmlns:p14="http://schemas.microsoft.com/office/powerpoint/2010/main" val="40644820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一维字符数组与字符串</a:t>
            </a:r>
            <a:endParaRPr lang="zh-CN" altLang="en-US"/>
          </a:p>
        </p:txBody>
      </p:sp>
      <p:sp>
        <p:nvSpPr>
          <p:cNvPr id="4" name="文本框 6"/>
          <p:cNvSpPr txBox="1">
            <a:spLocks noChangeArrowheads="1"/>
          </p:cNvSpPr>
          <p:nvPr/>
        </p:nvSpPr>
        <p:spPr bwMode="auto">
          <a:xfrm>
            <a:off x="1773684" y="1701131"/>
            <a:ext cx="8641184" cy="416421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语法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strcmp(str1, str2);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描述	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        按照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码顺序比较字符串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str1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str2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的大小，比较的结果由函数返回。在两个字符串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str1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str2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相同时返回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；字符串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str1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大于字符串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str2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时返回一个正值，否则就返回负值。</a:t>
            </a:r>
          </a:p>
        </p:txBody>
      </p:sp>
      <p:sp>
        <p:nvSpPr>
          <p:cNvPr id="5" name="文本框 7"/>
          <p:cNvSpPr txBox="1">
            <a:spLocks noChangeArrowheads="1"/>
          </p:cNvSpPr>
          <p:nvPr/>
        </p:nvSpPr>
        <p:spPr bwMode="auto">
          <a:xfrm>
            <a:off x="1269876" y="1124744"/>
            <a:ext cx="1848583" cy="646331"/>
          </a:xfrm>
          <a:prstGeom prst="rect">
            <a:avLst/>
          </a:prstGeom>
          <a:solidFill>
            <a:srgbClr val="C4ECF6"/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Courier New" pitchFamily="49" charset="0"/>
                <a:ea typeface="黑体" pitchFamily="49" charset="-122"/>
              </a:rPr>
              <a:t>strcmp</a:t>
            </a:r>
          </a:p>
        </p:txBody>
      </p:sp>
    </p:spTree>
    <p:extLst>
      <p:ext uri="{BB962C8B-B14F-4D97-AF65-F5344CB8AC3E}">
        <p14:creationId xmlns:p14="http://schemas.microsoft.com/office/powerpoint/2010/main" val="26640860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2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一维字符数组与字符串</a:t>
            </a:r>
            <a:endParaRPr lang="zh-CN" altLang="en-US"/>
          </a:p>
        </p:txBody>
      </p:sp>
      <p:sp>
        <p:nvSpPr>
          <p:cNvPr id="6" name="矩形 8"/>
          <p:cNvSpPr>
            <a:spLocks noChangeArrowheads="1"/>
          </p:cNvSpPr>
          <p:nvPr/>
        </p:nvSpPr>
        <p:spPr bwMode="auto">
          <a:xfrm>
            <a:off x="765820" y="939924"/>
            <a:ext cx="10450759" cy="53285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r>
              <a:rPr lang="en-US" altLang="zh-CN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#include &lt;stdio.h&gt;</a:t>
            </a:r>
          </a:p>
          <a:p>
            <a:r>
              <a:rPr lang="en-US" altLang="zh-CN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#include &lt;string.h&gt;</a:t>
            </a:r>
          </a:p>
          <a:p>
            <a:endParaRPr lang="en-US" altLang="zh-CN" sz="2000">
              <a:solidFill>
                <a:srgbClr val="00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  <a:p>
            <a:r>
              <a:rPr lang="en-US" altLang="zh-CN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int main(void)</a:t>
            </a:r>
          </a:p>
          <a:p>
            <a:r>
              <a:rPr lang="en-US" altLang="zh-CN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{</a:t>
            </a:r>
          </a:p>
          <a:p>
            <a:r>
              <a:rPr lang="en-US" altLang="zh-CN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char username[15], pwd[15];</a:t>
            </a:r>
          </a:p>
          <a:p>
            <a:r>
              <a:rPr lang="en-US" altLang="zh-CN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printf("</a:t>
            </a:r>
            <a:r>
              <a:rPr lang="zh-CN" altLang="en-US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请输入用户名：</a:t>
            </a:r>
            <a:r>
              <a:rPr lang="en-US" altLang="zh-CN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");</a:t>
            </a:r>
          </a:p>
          <a:p>
            <a:r>
              <a:rPr lang="en-US" altLang="zh-CN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gets(username);</a:t>
            </a:r>
          </a:p>
          <a:p>
            <a:r>
              <a:rPr lang="en-US" altLang="zh-CN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printf("</a:t>
            </a:r>
            <a:r>
              <a:rPr lang="zh-CN" altLang="en-US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请输入密码： </a:t>
            </a:r>
            <a:r>
              <a:rPr lang="en-US" altLang="zh-CN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");</a:t>
            </a:r>
          </a:p>
          <a:p>
            <a:r>
              <a:rPr lang="en-US" altLang="zh-CN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gets(pwd);</a:t>
            </a:r>
          </a:p>
          <a:p>
            <a:r>
              <a:rPr lang="en-US" altLang="zh-CN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if((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strcmp(username,"John"</a:t>
            </a:r>
            <a:r>
              <a:rPr lang="en-US" altLang="zh-CN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)==0) &amp;&amp; (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strcmp(pwd,"123456"</a:t>
            </a:r>
            <a:r>
              <a:rPr lang="en-US" altLang="zh-CN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)==0))</a:t>
            </a:r>
          </a:p>
          <a:p>
            <a:r>
              <a:rPr lang="en-US" altLang="zh-CN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    printf("</a:t>
            </a:r>
            <a:r>
              <a:rPr lang="zh-CN" altLang="en-US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您已成功登录</a:t>
            </a:r>
            <a:r>
              <a:rPr lang="en-US" altLang="zh-CN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\n");</a:t>
            </a:r>
          </a:p>
          <a:p>
            <a:r>
              <a:rPr lang="en-US" altLang="zh-CN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else</a:t>
            </a:r>
          </a:p>
          <a:p>
            <a:r>
              <a:rPr lang="en-US" altLang="zh-CN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	 printf("</a:t>
            </a:r>
            <a:r>
              <a:rPr lang="zh-CN" altLang="en-US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用户名或密码无效</a:t>
            </a:r>
            <a:r>
              <a:rPr lang="en-US" altLang="zh-CN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\n");</a:t>
            </a:r>
          </a:p>
          <a:p>
            <a:r>
              <a:rPr lang="en-US" altLang="zh-CN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</a:t>
            </a:r>
          </a:p>
          <a:p>
            <a:r>
              <a:rPr lang="en-US" altLang="zh-CN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return 0; </a:t>
            </a:r>
          </a:p>
          <a:p>
            <a:r>
              <a:rPr lang="en-US" altLang="zh-CN" sz="20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8" name="矩形 18"/>
          <p:cNvSpPr>
            <a:spLocks noChangeArrowheads="1"/>
          </p:cNvSpPr>
          <p:nvPr/>
        </p:nvSpPr>
        <p:spPr bwMode="auto">
          <a:xfrm>
            <a:off x="6382444" y="1196752"/>
            <a:ext cx="3096344" cy="1224136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 w="508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spcBef>
                <a:spcPts val="600"/>
              </a:spcBef>
            </a:pP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请输入用户名： </a:t>
            </a:r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john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请输入密码： </a:t>
            </a:r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123456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用户名或密码无效</a:t>
            </a:r>
          </a:p>
        </p:txBody>
      </p:sp>
      <p:sp>
        <p:nvSpPr>
          <p:cNvPr id="5" name="矩形 18"/>
          <p:cNvSpPr>
            <a:spLocks noChangeArrowheads="1"/>
          </p:cNvSpPr>
          <p:nvPr/>
        </p:nvSpPr>
        <p:spPr bwMode="auto">
          <a:xfrm>
            <a:off x="6377532" y="2573288"/>
            <a:ext cx="3096344" cy="1224136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 w="508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spcBef>
                <a:spcPts val="600"/>
              </a:spcBef>
            </a:pP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请输入用户名：</a:t>
            </a:r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John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请输入密码： </a:t>
            </a:r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123456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您已成功登录</a:t>
            </a:r>
          </a:p>
        </p:txBody>
      </p:sp>
    </p:spTree>
    <p:extLst>
      <p:ext uri="{BB962C8B-B14F-4D97-AF65-F5344CB8AC3E}">
        <p14:creationId xmlns:p14="http://schemas.microsoft.com/office/powerpoint/2010/main" val="25935124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一维字符数组与字符串</a:t>
            </a:r>
            <a:endParaRPr lang="zh-CN" altLang="en-US"/>
          </a:p>
        </p:txBody>
      </p:sp>
      <p:sp>
        <p:nvSpPr>
          <p:cNvPr id="4" name="文本框 6"/>
          <p:cNvSpPr txBox="1">
            <a:spLocks noChangeArrowheads="1"/>
          </p:cNvSpPr>
          <p:nvPr/>
        </p:nvSpPr>
        <p:spPr bwMode="auto">
          <a:xfrm>
            <a:off x="1773684" y="1701131"/>
            <a:ext cx="8641184" cy="46859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语法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   	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strcat(dest, src)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描述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        把字符串 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中的字符串连接到字符串 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dest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中字符串的后面。本函数返回值是字符数组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dest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的首地址。连接后字符串的总长度将是字符串 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src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的长度加上字符串 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dest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的长度。目标字符串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dest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的大小应足够存储最终的字符串。</a:t>
            </a:r>
          </a:p>
        </p:txBody>
      </p:sp>
      <p:sp>
        <p:nvSpPr>
          <p:cNvPr id="5" name="文本框 7"/>
          <p:cNvSpPr txBox="1">
            <a:spLocks noChangeArrowheads="1"/>
          </p:cNvSpPr>
          <p:nvPr/>
        </p:nvSpPr>
        <p:spPr bwMode="auto">
          <a:xfrm>
            <a:off x="1269876" y="1124744"/>
            <a:ext cx="1848583" cy="646331"/>
          </a:xfrm>
          <a:prstGeom prst="rect">
            <a:avLst/>
          </a:prstGeom>
          <a:solidFill>
            <a:srgbClr val="C4ECF6"/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Courier New" pitchFamily="49" charset="0"/>
                <a:ea typeface="黑体" pitchFamily="49" charset="-122"/>
              </a:rPr>
              <a:t>strcat</a:t>
            </a:r>
          </a:p>
        </p:txBody>
      </p:sp>
    </p:spTree>
    <p:extLst>
      <p:ext uri="{BB962C8B-B14F-4D97-AF65-F5344CB8AC3E}">
        <p14:creationId xmlns:p14="http://schemas.microsoft.com/office/powerpoint/2010/main" val="13388225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2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一维字符数组与字符串</a:t>
            </a:r>
            <a:endParaRPr lang="zh-CN" altLang="en-US"/>
          </a:p>
        </p:txBody>
      </p:sp>
      <p:sp>
        <p:nvSpPr>
          <p:cNvPr id="6" name="矩形 8"/>
          <p:cNvSpPr>
            <a:spLocks noChangeArrowheads="1"/>
          </p:cNvSpPr>
          <p:nvPr/>
        </p:nvSpPr>
        <p:spPr bwMode="auto">
          <a:xfrm>
            <a:off x="765820" y="939924"/>
            <a:ext cx="10450759" cy="53285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#include&lt;stdio.h&gt;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#include&lt;string.h&gt;</a:t>
            </a:r>
          </a:p>
          <a:p>
            <a:endParaRPr lang="en-US" altLang="zh-CN" sz="2400">
              <a:solidFill>
                <a:srgbClr val="00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int main(void)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{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char source_string[] = "is very good";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char target_string[30] = "ACCP 4.0 ";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</a:t>
            </a:r>
            <a:r>
              <a:rPr lang="en-US" altLang="zh-CN" sz="24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strcat(target_string, source_string);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printf("</a:t>
            </a:r>
            <a:r>
              <a:rPr lang="zh-CN" altLang="en-US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源字符串 </a:t>
            </a:r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= %s\n", source_string);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printf("</a:t>
            </a:r>
            <a:r>
              <a:rPr lang="zh-CN" altLang="en-US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目标字符串 </a:t>
            </a:r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= %s\n", target_string);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	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return 0;</a:t>
            </a:r>
          </a:p>
          <a:p>
            <a:r>
              <a:rPr lang="en-US" altLang="zh-CN" sz="2400">
                <a:solidFill>
                  <a:srgbClr val="0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8" name="矩形 18"/>
          <p:cNvSpPr>
            <a:spLocks noChangeArrowheads="1"/>
          </p:cNvSpPr>
          <p:nvPr/>
        </p:nvSpPr>
        <p:spPr bwMode="auto">
          <a:xfrm>
            <a:off x="5991198" y="1340768"/>
            <a:ext cx="4711725" cy="1224136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 w="508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spcBef>
                <a:spcPts val="600"/>
              </a:spcBef>
            </a:pPr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源字符串 </a:t>
            </a: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= is very good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目标字符串 </a:t>
            </a: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= ACCP 4.0 is very good</a:t>
            </a:r>
          </a:p>
        </p:txBody>
      </p:sp>
    </p:spTree>
    <p:extLst>
      <p:ext uri="{BB962C8B-B14F-4D97-AF65-F5344CB8AC3E}">
        <p14:creationId xmlns:p14="http://schemas.microsoft.com/office/powerpoint/2010/main" val="2289177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429301" y="5099050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一维字符数组与字符串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50353" y="3459163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二维数组</a:t>
            </a: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353121" y="1820863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一维数组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89956" y="5069979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658456" y="1827609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49565" y="1820863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9253" y="3459163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0119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WordArt 4"/>
          <p:cNvSpPr>
            <a:spLocks noChangeArrowheads="1" noChangeShapeType="1" noTextEdit="1"/>
          </p:cNvSpPr>
          <p:nvPr/>
        </p:nvSpPr>
        <p:spPr bwMode="gray">
          <a:xfrm>
            <a:off x="2061964" y="1916832"/>
            <a:ext cx="8352928" cy="187220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2">
                      <a:lumMod val="50000"/>
                    </a:schemeClr>
                  </a:solidFill>
                  <a:round/>
                  <a:headEnd/>
                  <a:tailEnd/>
                </a:ln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49468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一维数组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1413892" y="980729"/>
            <a:ext cx="9217024" cy="108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保存某班级所有学生的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语言成绩，并将成绩排序后打印输出</a:t>
            </a:r>
          </a:p>
        </p:txBody>
      </p:sp>
      <p:pic>
        <p:nvPicPr>
          <p:cNvPr id="5" name="图片 94" descr="BQ200951317403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04" y="2525927"/>
            <a:ext cx="1746962" cy="1744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205980" y="4725144"/>
            <a:ext cx="7869154" cy="92333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5400">
                <a:latin typeface="Consolas" pitchFamily="49" charset="0"/>
                <a:cs typeface="Consolas" pitchFamily="49" charset="0"/>
              </a:rPr>
              <a:t>int a,b,c,d,e,f……  ?</a:t>
            </a:r>
            <a:endParaRPr lang="zh-CN" altLang="en-US" sz="5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云形标注 7"/>
          <p:cNvSpPr/>
          <p:nvPr/>
        </p:nvSpPr>
        <p:spPr>
          <a:xfrm>
            <a:off x="5734372" y="2182617"/>
            <a:ext cx="3594506" cy="2088231"/>
          </a:xfrm>
          <a:prstGeom prst="cloudCallout">
            <a:avLst>
              <a:gd name="adj1" fmla="val -90241"/>
              <a:gd name="adj2" fmla="val 12264"/>
            </a:avLst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725" indent="-85725"/>
            <a:r>
              <a:rPr lang="zh-CN" altLang="en-US" sz="2000" b="1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问题：</a:t>
            </a:r>
          </a:p>
          <a:p>
            <a:r>
              <a:rPr lang="zh-CN" altLang="en-US" sz="2000" b="1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如何保存全班成绩？</a:t>
            </a:r>
          </a:p>
        </p:txBody>
      </p:sp>
    </p:spTree>
    <p:extLst>
      <p:ext uri="{BB962C8B-B14F-4D97-AF65-F5344CB8AC3E}">
        <p14:creationId xmlns:p14="http://schemas.microsoft.com/office/powerpoint/2010/main" val="10410197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82044" y="3140968"/>
            <a:ext cx="4244280" cy="7920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一维数组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1341884" y="1133053"/>
            <a:ext cx="9577064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数组：类型相同的数据元素的集合。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这个类型可以是基本的数据类型，也可以是“构造类型” 。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这些数据元素只能顺序的存放在内存的某段区域。</a:t>
            </a:r>
          </a:p>
          <a:p>
            <a:pPr>
              <a:spcBef>
                <a:spcPts val="30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格式： 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类型  数组名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i="1">
                <a:latin typeface="微软雅黑" pitchFamily="34" charset="-122"/>
                <a:ea typeface="微软雅黑" pitchFamily="34" charset="-122"/>
              </a:rPr>
              <a:t>数组大小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4200"/>
              </a:spcBef>
              <a:spcAft>
                <a:spcPts val="18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int  a[10];</a:t>
            </a:r>
          </a:p>
          <a:p>
            <a:pPr lvl="1">
              <a:spcBef>
                <a:spcPts val="1800"/>
              </a:spcBef>
              <a:spcAft>
                <a:spcPts val="18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char  b[8];</a:t>
            </a:r>
          </a:p>
          <a:p>
            <a:pPr marL="0" indent="0">
              <a:buClr>
                <a:schemeClr val="bg2">
                  <a:lumMod val="50000"/>
                </a:schemeClr>
              </a:buClr>
              <a:buSzPct val="100000"/>
              <a:buNone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1"/>
          <p:cNvSpPr txBox="1">
            <a:spLocks/>
          </p:cNvSpPr>
          <p:nvPr/>
        </p:nvSpPr>
        <p:spPr bwMode="auto">
          <a:xfrm>
            <a:off x="4942284" y="4365104"/>
            <a:ext cx="4168080" cy="122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800"/>
              </a:spcBef>
              <a:spcAft>
                <a:spcPts val="18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float  c[20];</a:t>
            </a:r>
          </a:p>
          <a:p>
            <a:pPr lvl="1">
              <a:spcBef>
                <a:spcPts val="1800"/>
              </a:spcBef>
              <a:spcAft>
                <a:spcPts val="18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int  d[4.0];</a:t>
            </a:r>
          </a:p>
        </p:txBody>
      </p:sp>
      <p:pic>
        <p:nvPicPr>
          <p:cNvPr id="1026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563" y="5068393"/>
            <a:ext cx="665684" cy="66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etze\Desktop\icon_5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124" y="3974299"/>
            <a:ext cx="896922" cy="89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Eetze\Desktop\icon_5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944" y="3933056"/>
            <a:ext cx="896922" cy="89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Eetze\Desktop\icon_5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124" y="4829978"/>
            <a:ext cx="896922" cy="89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0885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一维数组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93688" y="1126207"/>
            <a:ext cx="10297144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定义一个数组就等于同时定义多个变量。这些元素（变量）的名字：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pPr marL="0" indent="0">
              <a:buClr>
                <a:schemeClr val="bg2">
                  <a:lumMod val="50000"/>
                </a:schemeClr>
              </a:buCl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  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数组名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[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下标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];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//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下标就是一个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整数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例如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sz="3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32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3200" b="1" dirty="0">
                <a:latin typeface="Consolas" pitchFamily="49" charset="0"/>
                <a:cs typeface="Consolas" pitchFamily="49" charset="0"/>
              </a:rPr>
              <a:t> a[10];</a:t>
            </a:r>
            <a:endParaRPr lang="zh-CN" altLang="en-US" dirty="0"/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相当于声明了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个变量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变量名分别为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a[0], a[1], a[2], a[3], a[4], a[5], a[6], a[7], a[8], a[9]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	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82244" y="3356992"/>
            <a:ext cx="6808588" cy="4699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这一行代码声明了一个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个元素的一维整型数组。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61702" y="5373216"/>
            <a:ext cx="7092950" cy="53181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下标从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个变量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最大下标为</a:t>
            </a: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07531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utoUpdateAnimBg="0"/>
      <p:bldP spid="5" grpId="0" animBg="1" autoUpdateAnimBg="0"/>
      <p:bldP spid="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一维数组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1125860" y="1049991"/>
            <a:ext cx="9433048" cy="794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初始化方法一：全部初始化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10521" y="1916832"/>
            <a:ext cx="8024251" cy="85725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3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3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altLang="zh-CN" sz="3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[5] = {11, 12, 13, 14, 15};</a:t>
            </a:r>
            <a:endParaRPr lang="zh-CN" altLang="en-US" sz="3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9084" y="3068960"/>
            <a:ext cx="8358187" cy="307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br>
              <a:rPr lang="zh-CN" altLang="en-US" dirty="0">
                <a:latin typeface="宋体" charset="-122"/>
              </a:rPr>
            </a:br>
            <a:r>
              <a:rPr lang="en-US" altLang="zh-CN" dirty="0">
                <a:latin typeface="宋体" charset="-122"/>
              </a:rPr>
              <a:t>       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、初值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的个数等于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数组的长度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                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 a[3]={1,2,3,4,5};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        2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、每个初值的类型最好与数组的类型一致</a:t>
            </a:r>
          </a:p>
          <a:p>
            <a:pPr eaLnBrk="1" hangingPunct="1"/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468" y="4203476"/>
            <a:ext cx="665684" cy="66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6230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一维数组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1125860" y="1049991"/>
            <a:ext cx="9433048" cy="794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初始化方法二：部分元素赋初值</a:t>
            </a:r>
            <a:br>
              <a:rPr lang="zh-CN" altLang="en-US">
                <a:latin typeface="微软雅黑" pitchFamily="34" charset="-122"/>
                <a:ea typeface="微软雅黑" pitchFamily="34" charset="-122"/>
              </a:rPr>
            </a:br>
            <a:endParaRPr lang="en-US" altLang="zh-CN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061393" y="1988840"/>
            <a:ext cx="3775779" cy="85725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32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 b[5]={1,2}; </a:t>
            </a:r>
            <a:endParaRPr lang="zh-CN" altLang="en-US" sz="3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989956" y="3140968"/>
            <a:ext cx="8358187" cy="307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b[0]=1   b[1]=2 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b[2]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b[4]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都为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sz="32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          未赋值的均为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0</a:t>
            </a:r>
            <a:br>
              <a:rPr lang="zh-CN" altLang="en-US">
                <a:latin typeface="宋体" charset="-122"/>
              </a:rPr>
            </a:b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0896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3450</TotalTime>
  <Words>2650</Words>
  <Application>Microsoft Office PowerPoint</Application>
  <PresentationFormat>自定义</PresentationFormat>
  <Paragraphs>446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黑体</vt:lpstr>
      <vt:lpstr>楷体_GB2312</vt:lpstr>
      <vt:lpstr>宋体</vt:lpstr>
      <vt:lpstr>微软雅黑</vt:lpstr>
      <vt:lpstr>幼圆</vt:lpstr>
      <vt:lpstr>Arial</vt:lpstr>
      <vt:lpstr>Consolas</vt:lpstr>
      <vt:lpstr>Corbel</vt:lpstr>
      <vt:lpstr>Courier New</vt:lpstr>
      <vt:lpstr>Wingdings</vt:lpstr>
      <vt:lpstr>Marketing 16x9</vt:lpstr>
      <vt:lpstr>《 C语言程序设计》</vt:lpstr>
      <vt:lpstr>上一讲知识复习</vt:lpstr>
      <vt:lpstr>本讲教学目标</vt:lpstr>
      <vt:lpstr>本章授课内容</vt:lpstr>
      <vt:lpstr>一维数组</vt:lpstr>
      <vt:lpstr>一维数组</vt:lpstr>
      <vt:lpstr>一维数组</vt:lpstr>
      <vt:lpstr>一维数组</vt:lpstr>
      <vt:lpstr>一维数组</vt:lpstr>
      <vt:lpstr>一维数组</vt:lpstr>
      <vt:lpstr>一维数组</vt:lpstr>
      <vt:lpstr>一维数组</vt:lpstr>
      <vt:lpstr>一维数组</vt:lpstr>
      <vt:lpstr>一维数组</vt:lpstr>
      <vt:lpstr>本章授课内容</vt:lpstr>
      <vt:lpstr>二维数组</vt:lpstr>
      <vt:lpstr>二维数组</vt:lpstr>
      <vt:lpstr>二维数组</vt:lpstr>
      <vt:lpstr>二维数组</vt:lpstr>
      <vt:lpstr>二维数组</vt:lpstr>
      <vt:lpstr>二维数组</vt:lpstr>
      <vt:lpstr>二维数组</vt:lpstr>
      <vt:lpstr>二维数组</vt:lpstr>
      <vt:lpstr>二维数组</vt:lpstr>
      <vt:lpstr>本章授课内容</vt:lpstr>
      <vt:lpstr>一维字符数组与字符串</vt:lpstr>
      <vt:lpstr>一维字符数组与字符串</vt:lpstr>
      <vt:lpstr>一维字符数组与字符串</vt:lpstr>
      <vt:lpstr>一维字符数组与字符串</vt:lpstr>
      <vt:lpstr>一维字符数组与字符串</vt:lpstr>
      <vt:lpstr>一维字符数组与字符串</vt:lpstr>
      <vt:lpstr>一维字符数组与字符串</vt:lpstr>
      <vt:lpstr>一维字符数组与字符串</vt:lpstr>
      <vt:lpstr>一维字符数组与字符串</vt:lpstr>
      <vt:lpstr>一维字符数组与字符串</vt:lpstr>
      <vt:lpstr>一维字符数组与字符串</vt:lpstr>
      <vt:lpstr>一维字符数组与字符串</vt:lpstr>
      <vt:lpstr>一维字符数组与字符串</vt:lpstr>
      <vt:lpstr>一维字符数组与字符串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Administrator</dc:creator>
  <cp:lastModifiedBy>杨伟彬</cp:lastModifiedBy>
  <cp:revision>348</cp:revision>
  <dcterms:created xsi:type="dcterms:W3CDTF">2014-04-17T22:00:45Z</dcterms:created>
  <dcterms:modified xsi:type="dcterms:W3CDTF">2018-02-26T02:52:42Z</dcterms:modified>
</cp:coreProperties>
</file>