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55"/>
  </p:notesMasterIdLst>
  <p:handoutMasterIdLst>
    <p:handoutMasterId r:id="rId56"/>
  </p:handoutMasterIdLst>
  <p:sldIdLst>
    <p:sldId id="357" r:id="rId2"/>
    <p:sldId id="370" r:id="rId3"/>
    <p:sldId id="344" r:id="rId4"/>
    <p:sldId id="343" r:id="rId5"/>
    <p:sldId id="371" r:id="rId6"/>
    <p:sldId id="439" r:id="rId7"/>
    <p:sldId id="440" r:id="rId8"/>
    <p:sldId id="372" r:id="rId9"/>
    <p:sldId id="373" r:id="rId10"/>
    <p:sldId id="441" r:id="rId11"/>
    <p:sldId id="442" r:id="rId12"/>
    <p:sldId id="445" r:id="rId13"/>
    <p:sldId id="446" r:id="rId14"/>
    <p:sldId id="443" r:id="rId15"/>
    <p:sldId id="444" r:id="rId16"/>
    <p:sldId id="447" r:id="rId17"/>
    <p:sldId id="448" r:id="rId18"/>
    <p:sldId id="449" r:id="rId19"/>
    <p:sldId id="450" r:id="rId20"/>
    <p:sldId id="451" r:id="rId21"/>
    <p:sldId id="452" r:id="rId22"/>
    <p:sldId id="453" r:id="rId23"/>
    <p:sldId id="457" r:id="rId24"/>
    <p:sldId id="458" r:id="rId25"/>
    <p:sldId id="459" r:id="rId26"/>
    <p:sldId id="460" r:id="rId27"/>
    <p:sldId id="461" r:id="rId28"/>
    <p:sldId id="462" r:id="rId29"/>
    <p:sldId id="454" r:id="rId30"/>
    <p:sldId id="463" r:id="rId31"/>
    <p:sldId id="464" r:id="rId32"/>
    <p:sldId id="465" r:id="rId33"/>
    <p:sldId id="466" r:id="rId34"/>
    <p:sldId id="467" r:id="rId35"/>
    <p:sldId id="468" r:id="rId36"/>
    <p:sldId id="469" r:id="rId37"/>
    <p:sldId id="470" r:id="rId38"/>
    <p:sldId id="455" r:id="rId39"/>
    <p:sldId id="471" r:id="rId40"/>
    <p:sldId id="472" r:id="rId41"/>
    <p:sldId id="473" r:id="rId42"/>
    <p:sldId id="474" r:id="rId43"/>
    <p:sldId id="456" r:id="rId44"/>
    <p:sldId id="475" r:id="rId45"/>
    <p:sldId id="476" r:id="rId46"/>
    <p:sldId id="477" r:id="rId47"/>
    <p:sldId id="478" r:id="rId48"/>
    <p:sldId id="479" r:id="rId49"/>
    <p:sldId id="480" r:id="rId50"/>
    <p:sldId id="481" r:id="rId51"/>
    <p:sldId id="482" r:id="rId52"/>
    <p:sldId id="483" r:id="rId53"/>
    <p:sldId id="356" r:id="rId54"/>
  </p:sldIdLst>
  <p:sldSz cx="12188825"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20CB13"/>
    <a:srgbClr val="CC9900"/>
    <a:srgbClr val="008000"/>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12" autoAdjust="0"/>
    <p:restoredTop sz="94011" autoAdjust="0"/>
  </p:normalViewPr>
  <p:slideViewPr>
    <p:cSldViewPr>
      <p:cViewPr varScale="1">
        <p:scale>
          <a:sx n="118" d="100"/>
          <a:sy n="118" d="100"/>
        </p:scale>
        <p:origin x="372" y="96"/>
      </p:cViewPr>
      <p:guideLst>
        <p:guide orient="horz" pos="2160"/>
        <p:guide pos="3839"/>
      </p:guideLst>
    </p:cSldViewPr>
  </p:slideViewPr>
  <p:outlineViewPr>
    <p:cViewPr>
      <p:scale>
        <a:sx n="33" d="100"/>
        <a:sy n="33" d="100"/>
      </p:scale>
      <p:origin x="0" y="2352"/>
    </p:cViewPr>
  </p:outlineViewPr>
  <p:notesTextViewPr>
    <p:cViewPr>
      <p:scale>
        <a:sx n="1" d="1"/>
        <a:sy n="1" d="1"/>
      </p:scale>
      <p:origin x="0" y="0"/>
    </p:cViewPr>
  </p:notesTextViewPr>
  <p:notesViewPr>
    <p:cSldViewPr>
      <p:cViewPr varScale="1">
        <p:scale>
          <a:sx n="54" d="100"/>
          <a:sy n="54" d="100"/>
        </p:scale>
        <p:origin x="-292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D310994A-D9D6-45BB-BF4A-14339808A1A4}" type="datetimeFigureOut">
              <a:rPr lang="en-US"/>
              <a:pPr>
                <a:defRPr/>
              </a:pPr>
              <a:t>2/24/2018</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02D0D88C-9335-44B6-B806-50A6EF6D802C}" type="slidenum">
              <a:rPr/>
              <a:pPr>
                <a:defRPr/>
              </a:pPr>
              <a:t>‹#›</a:t>
            </a:fld>
            <a:endParaRPr/>
          </a:p>
        </p:txBody>
      </p:sp>
    </p:spTree>
    <p:extLst>
      <p:ext uri="{BB962C8B-B14F-4D97-AF65-F5344CB8AC3E}">
        <p14:creationId xmlns:p14="http://schemas.microsoft.com/office/powerpoint/2010/main" val="12915474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8B8305A0-012E-4CA3-9BDD-C21A18A976E8}" type="datetimeFigureOut">
              <a:rPr lang="en-US"/>
              <a:pPr>
                <a:defRPr/>
              </a:pPr>
              <a:t>2/24/2018</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lvl="0"/>
            <a:endParaRPr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noProof="0"/>
              <a:t>Click to edit Master text styles</a:t>
            </a:r>
          </a:p>
          <a:p>
            <a:pPr lvl="1"/>
            <a:r>
              <a:rPr noProof="0"/>
              <a:t>Second level</a:t>
            </a:r>
          </a:p>
          <a:p>
            <a:pPr lvl="2"/>
            <a:r>
              <a:rPr noProof="0"/>
              <a:t>Third level</a:t>
            </a:r>
          </a:p>
          <a:p>
            <a:pPr lvl="3"/>
            <a:r>
              <a:rPr noProof="0"/>
              <a:t>Fourth level</a:t>
            </a:r>
          </a:p>
          <a:p>
            <a:pPr lvl="4"/>
            <a:r>
              <a:rPr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6805123A-5685-498F-AC7F-D0275DAA2210}" type="slidenum">
              <a:rPr/>
              <a:pPr>
                <a:defRPr/>
              </a:pPr>
              <a:t>‹#›</a:t>
            </a:fld>
            <a:endParaRPr/>
          </a:p>
        </p:txBody>
      </p:sp>
    </p:spTree>
    <p:extLst>
      <p:ext uri="{BB962C8B-B14F-4D97-AF65-F5344CB8AC3E}">
        <p14:creationId xmlns:p14="http://schemas.microsoft.com/office/powerpoint/2010/main" val="3663820368"/>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2"/>
        </a:solidFill>
        <a:latin typeface="+mn-lt"/>
        <a:ea typeface="+mn-ea"/>
        <a:cs typeface="+mn-cs"/>
      </a:defRPr>
    </a:lvl1pPr>
    <a:lvl2pPr marL="457200" algn="l" rtl="0" fontAlgn="base">
      <a:spcBef>
        <a:spcPct val="30000"/>
      </a:spcBef>
      <a:spcAft>
        <a:spcPct val="0"/>
      </a:spcAft>
      <a:defRPr sz="1200" kern="1200">
        <a:solidFill>
          <a:schemeClr val="tx2"/>
        </a:solidFill>
        <a:latin typeface="+mn-lt"/>
        <a:ea typeface="+mn-ea"/>
        <a:cs typeface="+mn-cs"/>
      </a:defRPr>
    </a:lvl2pPr>
    <a:lvl3pPr marL="914400" algn="l" rtl="0" fontAlgn="base">
      <a:spcBef>
        <a:spcPct val="30000"/>
      </a:spcBef>
      <a:spcAft>
        <a:spcPct val="0"/>
      </a:spcAft>
      <a:defRPr sz="1200" kern="1200">
        <a:solidFill>
          <a:schemeClr val="tx2"/>
        </a:solidFill>
        <a:latin typeface="+mn-lt"/>
        <a:ea typeface="+mn-ea"/>
        <a:cs typeface="+mn-cs"/>
      </a:defRPr>
    </a:lvl3pPr>
    <a:lvl4pPr marL="1371600" algn="l" rtl="0" fontAlgn="base">
      <a:spcBef>
        <a:spcPct val="30000"/>
      </a:spcBef>
      <a:spcAft>
        <a:spcPct val="0"/>
      </a:spcAft>
      <a:defRPr sz="1200" kern="1200">
        <a:solidFill>
          <a:schemeClr val="tx2"/>
        </a:solidFill>
        <a:latin typeface="+mn-lt"/>
        <a:ea typeface="+mn-ea"/>
        <a:cs typeface="+mn-cs"/>
      </a:defRPr>
    </a:lvl4pPr>
    <a:lvl5pPr marL="1828800" algn="l" rtl="0" fontAlgn="base">
      <a:spcBef>
        <a:spcPct val="30000"/>
      </a:spcBef>
      <a:spcAft>
        <a:spcPct val="0"/>
      </a:spcAft>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805123A-5685-498F-AC7F-D0275DAA2210}" type="slidenum">
              <a:rPr lang="en-US" altLang="zh-CN" smtClean="0"/>
              <a:pPr>
                <a:defRPr/>
              </a:pPr>
              <a:t>10</a:t>
            </a:fld>
            <a:endParaRPr lang="en-US" altLang="zh-CN"/>
          </a:p>
        </p:txBody>
      </p:sp>
    </p:spTree>
    <p:extLst>
      <p:ext uri="{BB962C8B-B14F-4D97-AF65-F5344CB8AC3E}">
        <p14:creationId xmlns:p14="http://schemas.microsoft.com/office/powerpoint/2010/main" val="270960337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pic>
        <p:nvPicPr>
          <p:cNvPr id="6146" name="Picture 2"/>
          <p:cNvPicPr>
            <a:picLocks noChangeAspect="1" noChangeArrowheads="1"/>
          </p:cNvPicPr>
          <p:nvPr userDrawn="1"/>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artisticTexturizer trans="80000" scaling="54"/>
                    </a14:imgEffect>
                    <a14:imgEffect>
                      <a14:sharpenSoften amount="43000"/>
                    </a14:imgEffect>
                    <a14:imgEffect>
                      <a14:colorTemperature colorTemp="7250"/>
                    </a14:imgEffect>
                    <a14:imgEffect>
                      <a14:brightnessContrast bright="6000"/>
                    </a14:imgEffect>
                  </a14:imgLayer>
                </a14:imgProps>
              </a:ext>
              <a:ext uri="{28A0092B-C50C-407E-A947-70E740481C1C}">
                <a14:useLocalDpi xmlns:a14="http://schemas.microsoft.com/office/drawing/2010/main" val="0"/>
              </a:ext>
            </a:extLst>
          </a:blip>
          <a:stretch>
            <a:fillRect/>
          </a:stretch>
        </p:blipFill>
        <p:spPr bwMode="auto">
          <a:xfrm>
            <a:off x="6094412" y="-99392"/>
            <a:ext cx="6264696" cy="7056784"/>
          </a:xfrm>
          <a:prstGeom prst="rect">
            <a:avLst/>
          </a:prstGeom>
          <a:ln>
            <a:noFill/>
          </a:ln>
          <a:effectLst>
            <a:outerShdw blurRad="50800" dist="50800" dir="5400000" algn="ctr" rotWithShape="0">
              <a:srgbClr val="000000"/>
            </a:outerShdw>
            <a:softEdge rad="88900"/>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549796" y="1117848"/>
            <a:ext cx="5544616" cy="1732180"/>
          </a:xfrm>
          <a:prstGeom prst="rect">
            <a:avLst/>
          </a:prstGeom>
        </p:spPr>
        <p:txBody>
          <a:bodyPr>
            <a:normAutofit/>
          </a:bodyPr>
          <a:lstStyle>
            <a:lvl1pPr>
              <a:defRPr sz="4800"/>
            </a:lvl1pPr>
          </a:lstStyle>
          <a:p>
            <a:r>
              <a:t>Click to edit Master title style</a:t>
            </a:r>
          </a:p>
        </p:txBody>
      </p:sp>
      <p:sp>
        <p:nvSpPr>
          <p:cNvPr id="3" name="Subtitle 2"/>
          <p:cNvSpPr>
            <a:spLocks noGrp="1"/>
          </p:cNvSpPr>
          <p:nvPr>
            <p:ph type="subTitle" idx="1"/>
          </p:nvPr>
        </p:nvSpPr>
        <p:spPr>
          <a:xfrm>
            <a:off x="765820" y="2996952"/>
            <a:ext cx="5112568" cy="762000"/>
          </a:xfrm>
        </p:spPr>
        <p:txBody>
          <a:bodyPr>
            <a:no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Click to edit Master subtitle style</a:t>
            </a:r>
          </a:p>
        </p:txBody>
      </p:sp>
      <p:sp>
        <p:nvSpPr>
          <p:cNvPr id="5" name="Date Placeholder 7"/>
          <p:cNvSpPr>
            <a:spLocks noGrp="1"/>
          </p:cNvSpPr>
          <p:nvPr>
            <p:ph type="dt" sz="half" idx="10"/>
          </p:nvPr>
        </p:nvSpPr>
        <p:spPr/>
        <p:txBody>
          <a:bodyPr/>
          <a:lstStyle>
            <a:lvl1pPr>
              <a:defRPr/>
            </a:lvl1pPr>
          </a:lstStyle>
          <a:p>
            <a:pPr>
              <a:defRPr/>
            </a:pPr>
            <a:fld id="{93153767-4FC8-4F7C-81DC-BD195C78A58F}" type="datetimeFigureOut">
              <a:rPr lang="en-US"/>
              <a:pPr>
                <a:defRPr/>
              </a:pPr>
              <a:t>2/24/2018</a:t>
            </a:fld>
            <a:endParaRPr/>
          </a:p>
        </p:txBody>
      </p:sp>
      <p:sp>
        <p:nvSpPr>
          <p:cNvPr id="6" name="Footer Placeholder 8"/>
          <p:cNvSpPr>
            <a:spLocks noGrp="1"/>
          </p:cNvSpPr>
          <p:nvPr>
            <p:ph type="ftr" sz="quarter" idx="11"/>
          </p:nvPr>
        </p:nvSpPr>
        <p:spPr/>
        <p:txBody>
          <a:bodyPr/>
          <a:lstStyle>
            <a:lvl1pPr>
              <a:defRPr/>
            </a:lvl1pPr>
          </a:lstStyle>
          <a:p>
            <a:pPr>
              <a:defRPr/>
            </a:pPr>
            <a:endParaRPr/>
          </a:p>
        </p:txBody>
      </p:sp>
      <p:sp>
        <p:nvSpPr>
          <p:cNvPr id="4" name="矩形 3"/>
          <p:cNvSpPr/>
          <p:nvPr userDrawn="1"/>
        </p:nvSpPr>
        <p:spPr>
          <a:xfrm>
            <a:off x="7545284" y="110817"/>
            <a:ext cx="3206327" cy="5478423"/>
          </a:xfrm>
          <a:prstGeom prst="rect">
            <a:avLst/>
          </a:prstGeom>
          <a:noFill/>
        </p:spPr>
        <p:txBody>
          <a:bodyPr wrap="none" lIns="91440" tIns="45720" rIns="91440" bIns="45720">
            <a:spAutoFit/>
            <a:scene3d>
              <a:camera prst="perspectiveLeft"/>
              <a:lightRig rig="threePt" dir="t"/>
            </a:scene3d>
            <a:sp3d extrusionH="57150">
              <a:bevelT w="82550" h="38100" prst="coolSlant"/>
            </a:sp3d>
          </a:bodyPr>
          <a:lstStyle/>
          <a:p>
            <a:pPr algn="ctr"/>
            <a:r>
              <a:rPr lang="en-US" altLang="zh-CN" sz="35000" b="1" i="0" cap="none" spc="0">
                <a:ln w="12700">
                  <a:solidFill>
                    <a:schemeClr val="accent1">
                      <a:lumMod val="50000"/>
                    </a:schemeClr>
                  </a:solidFill>
                  <a:prstDash val="solid"/>
                </a:ln>
                <a:solidFill>
                  <a:schemeClr val="bg2">
                    <a:lumMod val="75000"/>
                  </a:schemeClr>
                </a:solidFill>
                <a:effectLst>
                  <a:glow rad="101600">
                    <a:schemeClr val="accent1">
                      <a:satMod val="175000"/>
                      <a:alpha val="40000"/>
                    </a:schemeClr>
                  </a:glow>
                  <a:outerShdw blurRad="1270000" dist="63500" dir="2700000" algn="tl" rotWithShape="0">
                    <a:schemeClr val="tx2">
                      <a:alpha val="0"/>
                    </a:schemeClr>
                  </a:outerShdw>
                  <a:reflection blurRad="6350" stA="22000" endPos="20000" dir="5400000" sy="-100000" algn="bl" rotWithShape="0"/>
                </a:effectLst>
                <a:latin typeface="微软雅黑" pitchFamily="34" charset="-122"/>
                <a:ea typeface="微软雅黑" pitchFamily="34" charset="-122"/>
                <a:cs typeface="Consolas" pitchFamily="49" charset="0"/>
              </a:rPr>
              <a:t>C</a:t>
            </a:r>
            <a:endParaRPr lang="zh-CN" altLang="en-US" sz="35000" b="1" i="0" cap="none" spc="0">
              <a:ln w="12700">
                <a:solidFill>
                  <a:schemeClr val="accent1">
                    <a:lumMod val="50000"/>
                  </a:schemeClr>
                </a:solidFill>
                <a:prstDash val="solid"/>
              </a:ln>
              <a:solidFill>
                <a:schemeClr val="bg2">
                  <a:lumMod val="75000"/>
                </a:schemeClr>
              </a:solidFill>
              <a:effectLst>
                <a:glow rad="101600">
                  <a:schemeClr val="accent1">
                    <a:satMod val="175000"/>
                    <a:alpha val="40000"/>
                  </a:schemeClr>
                </a:glow>
                <a:outerShdw blurRad="1270000" dist="63500" dir="2700000" algn="tl" rotWithShape="0">
                  <a:schemeClr val="tx2">
                    <a:alpha val="0"/>
                  </a:schemeClr>
                </a:outerShdw>
                <a:reflection blurRad="6350" stA="22000" endPos="20000" dir="5400000" sy="-100000" algn="bl" rotWithShape="0"/>
              </a:effectLst>
              <a:latin typeface="微软雅黑" pitchFamily="34" charset="-122"/>
              <a:ea typeface="微软雅黑" pitchFamily="34" charset="-122"/>
              <a:cs typeface="Consolas" pitchFamily="49" charset="0"/>
            </a:endParaRPr>
          </a:p>
        </p:txBody>
      </p:sp>
    </p:spTree>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93813" y="1542256"/>
            <a:ext cx="10287000" cy="4191000"/>
          </a:xfrm>
        </p:spPr>
        <p:txBody>
          <a:bodyPr vert="eaVert"/>
          <a:lstStyle>
            <a:lvl5pPr>
              <a:defRPr/>
            </a:lvl5pPr>
            <a:lvl6pPr>
              <a:defRPr/>
            </a:lvl6pPr>
            <a:lvl7pPr>
              <a:defRPr/>
            </a:lvl7pPr>
            <a:lvl8pPr>
              <a:defRPr baseline="0"/>
            </a:lvl8pPr>
            <a:lvl9pPr>
              <a:defRPr baseline="0"/>
            </a:lvl9p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lvl1pPr>
              <a:defRPr/>
            </a:lvl1pPr>
          </a:lstStyle>
          <a:p>
            <a:pPr>
              <a:defRPr/>
            </a:pPr>
            <a:fld id="{CA91F94C-04A9-49B4-9F8E-3248285880B9}" type="datetimeFigureOut">
              <a:rPr lang="en-US"/>
              <a:pPr>
                <a:defRPr/>
              </a:pPr>
              <a:t>2/24/2018</a:t>
            </a:fld>
            <a:endParaRPr/>
          </a:p>
        </p:txBody>
      </p:sp>
      <p:sp>
        <p:nvSpPr>
          <p:cNvPr id="5" name="Footer Placeholder 4"/>
          <p:cNvSpPr>
            <a:spLocks noGrp="1"/>
          </p:cNvSpPr>
          <p:nvPr>
            <p:ph type="ftr" sz="quarter" idx="11"/>
          </p:nvPr>
        </p:nvSpPr>
        <p:spPr/>
        <p:txBody>
          <a:bodyPr/>
          <a:lstStyle>
            <a:lvl1pPr>
              <a:defRPr/>
            </a:lvl1pPr>
          </a:lstStyle>
          <a:p>
            <a:pPr>
              <a:defRPr/>
            </a:pPr>
            <a:endParaRPr/>
          </a:p>
        </p:txBody>
      </p:sp>
      <p:sp>
        <p:nvSpPr>
          <p:cNvPr id="8" name="Title 1"/>
          <p:cNvSpPr>
            <a:spLocks noGrp="1"/>
          </p:cNvSpPr>
          <p:nvPr>
            <p:ph type="title"/>
          </p:nvPr>
        </p:nvSpPr>
        <p:spPr>
          <a:xfrm>
            <a:off x="405780" y="332656"/>
            <a:ext cx="10971213" cy="864096"/>
          </a:xfrm>
          <a:prstGeom prst="rect">
            <a:avLst/>
          </a:prstGeom>
        </p:spPr>
        <p:txBody>
          <a:bodyPr/>
          <a:lstStyle/>
          <a:p>
            <a:r>
              <a:t>Click to edit Master title style</a:t>
            </a:r>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2" y="685800"/>
            <a:ext cx="1295401" cy="5486400"/>
          </a:xfrm>
          <a:prstGeom prst="rect">
            <a:avLst/>
          </a:prstGeom>
        </p:spPr>
        <p:txBody>
          <a:bodyPr vert="eaVert"/>
          <a:lstStyle/>
          <a:p>
            <a:r>
              <a:t>Click to edit Master title style</a:t>
            </a:r>
          </a:p>
        </p:txBody>
      </p:sp>
      <p:sp>
        <p:nvSpPr>
          <p:cNvPr id="3" name="Vertical Text Placeholder 2"/>
          <p:cNvSpPr>
            <a:spLocks noGrp="1"/>
          </p:cNvSpPr>
          <p:nvPr>
            <p:ph type="body" orient="vert" idx="1"/>
          </p:nvPr>
        </p:nvSpPr>
        <p:spPr>
          <a:xfrm>
            <a:off x="608012" y="685800"/>
            <a:ext cx="9474253" cy="5486400"/>
          </a:xfrm>
        </p:spPr>
        <p:txBody>
          <a:bodyPr vert="eaVert"/>
          <a:lstStyle>
            <a:lvl5pPr>
              <a:defRPr/>
            </a:lvl5pPr>
            <a:lvl6pPr>
              <a:defRPr/>
            </a:lvl6pPr>
            <a:lvl7pPr>
              <a:defRPr/>
            </a:lvl7pPr>
            <a:lvl8pPr>
              <a:defRPr baseline="0"/>
            </a:lvl8pPr>
            <a:lvl9pPr>
              <a:defRPr baseline="0"/>
            </a:lvl9p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lvl1pPr>
              <a:defRPr/>
            </a:lvl1pPr>
          </a:lstStyle>
          <a:p>
            <a:pPr>
              <a:defRPr/>
            </a:pPr>
            <a:fld id="{3A888D16-42AC-4890-870E-C38CF60D8899}" type="datetimeFigureOut">
              <a:rPr lang="en-US"/>
              <a:pPr>
                <a:defRPr/>
              </a:pPr>
              <a:t>2/24/2018</a:t>
            </a:fld>
            <a:endParaRPr/>
          </a:p>
        </p:txBody>
      </p:sp>
      <p:sp>
        <p:nvSpPr>
          <p:cNvPr id="5" name="Footer Placeholder 4"/>
          <p:cNvSpPr>
            <a:spLocks noGrp="1"/>
          </p:cNvSpPr>
          <p:nvPr>
            <p:ph type="ftr" sz="quarter" idx="11"/>
          </p:nvPr>
        </p:nvSpPr>
        <p:spPr/>
        <p:txBody>
          <a:bodyPr/>
          <a:lstStyle>
            <a:lvl1pPr>
              <a:defRPr/>
            </a:lvl1pPr>
          </a:lstStyle>
          <a:p>
            <a:pPr>
              <a:defRPr/>
            </a:pPr>
            <a:endParaRPr/>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5780" y="332656"/>
            <a:ext cx="10971213" cy="864096"/>
          </a:xfrm>
          <a:prstGeom prst="rect">
            <a:avLst/>
          </a:prstGeom>
        </p:spPr>
        <p:txBody>
          <a:bodyPr/>
          <a:lstStyle/>
          <a:p>
            <a:r>
              <a:t>Click to edit Master title style</a:t>
            </a:r>
          </a:p>
        </p:txBody>
      </p:sp>
      <p:sp>
        <p:nvSpPr>
          <p:cNvPr id="3" name="Content Placeholder 2"/>
          <p:cNvSpPr>
            <a:spLocks noGrp="1"/>
          </p:cNvSpPr>
          <p:nvPr>
            <p:ph idx="1"/>
          </p:nvPr>
        </p:nvSpPr>
        <p:spPr>
          <a:xfrm>
            <a:off x="1053852" y="1628800"/>
            <a:ext cx="10287000" cy="4464496"/>
          </a:xfrm>
        </p:spPr>
        <p:txBody>
          <a:bodyPr/>
          <a:lstStyle>
            <a:lvl5pPr>
              <a:defRPr/>
            </a:lvl5pPr>
            <a:lvl6pPr>
              <a:defRPr/>
            </a:lvl6pPr>
            <a:lvl7pPr>
              <a:defRPr/>
            </a:lvl7pPr>
            <a:lvl8pPr>
              <a:defRPr/>
            </a:lvl8pPr>
            <a:lvl9pPr>
              <a:defRPr/>
            </a:lvl9p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lvl1pPr>
              <a:defRPr/>
            </a:lvl1pPr>
          </a:lstStyle>
          <a:p>
            <a:pPr>
              <a:defRPr/>
            </a:pPr>
            <a:fld id="{7B6E90CC-62C7-44CD-8DFE-E094F3B07BE4}" type="datetimeFigureOut">
              <a:rPr lang="en-US"/>
              <a:pPr>
                <a:defRPr/>
              </a:pPr>
              <a:t>2/24/2018</a:t>
            </a:fld>
            <a:endParaRPr/>
          </a:p>
        </p:txBody>
      </p:sp>
      <p:sp>
        <p:nvSpPr>
          <p:cNvPr id="5" name="Footer Placeholder 4"/>
          <p:cNvSpPr>
            <a:spLocks noGrp="1"/>
          </p:cNvSpPr>
          <p:nvPr>
            <p:ph type="ftr" sz="quarter" idx="11"/>
          </p:nvPr>
        </p:nvSpPr>
        <p:spPr/>
        <p:txBody>
          <a:bodyPr/>
          <a:lstStyle>
            <a:lvl1pPr>
              <a:defRPr/>
            </a:lvl1pPr>
          </a:lstStyle>
          <a:p>
            <a:pPr>
              <a:defRPr/>
            </a:pPr>
            <a:endParaRPr/>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90800"/>
            <a:ext cx="8229599" cy="2819400"/>
          </a:xfrm>
          <a:prstGeom prst="rect">
            <a:avLst/>
          </a:prstGeom>
        </p:spPr>
        <p:txBody>
          <a:bodyPr>
            <a:normAutofit/>
          </a:bodyPr>
          <a:lstStyle>
            <a:lvl1pPr algn="l">
              <a:defRPr sz="4800" b="0" cap="none" baseline="0"/>
            </a:lvl1pPr>
          </a:lstStyle>
          <a:p>
            <a:r>
              <a:t>Click to edit Master title style</a:t>
            </a:r>
          </a:p>
        </p:txBody>
      </p:sp>
      <p:sp>
        <p:nvSpPr>
          <p:cNvPr id="3" name="Text Placeholder 2"/>
          <p:cNvSpPr>
            <a:spLocks noGrp="1"/>
          </p:cNvSpPr>
          <p:nvPr>
            <p:ph type="body" idx="1"/>
          </p:nvPr>
        </p:nvSpPr>
        <p:spPr>
          <a:xfrm>
            <a:off x="606425" y="5410200"/>
            <a:ext cx="8231187" cy="762000"/>
          </a:xfrm>
        </p:spPr>
        <p:txBody>
          <a:bodyPr>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t>Click to edit Master text styles</a:t>
            </a:r>
          </a:p>
        </p:txBody>
      </p:sp>
      <p:sp>
        <p:nvSpPr>
          <p:cNvPr id="4" name="Date Placeholder 3"/>
          <p:cNvSpPr>
            <a:spLocks noGrp="1"/>
          </p:cNvSpPr>
          <p:nvPr>
            <p:ph type="dt" sz="half" idx="10"/>
          </p:nvPr>
        </p:nvSpPr>
        <p:spPr/>
        <p:txBody>
          <a:bodyPr/>
          <a:lstStyle>
            <a:lvl1pPr>
              <a:defRPr/>
            </a:lvl1pPr>
          </a:lstStyle>
          <a:p>
            <a:pPr>
              <a:defRPr/>
            </a:pPr>
            <a:fld id="{AAC83C11-37EA-4C67-A719-3A70D2B6FC4E}" type="datetimeFigureOut">
              <a:rPr lang="en-US"/>
              <a:pPr>
                <a:defRPr/>
              </a:pPr>
              <a:t>2/24/2018</a:t>
            </a:fld>
            <a:endParaRPr/>
          </a:p>
        </p:txBody>
      </p:sp>
      <p:sp>
        <p:nvSpPr>
          <p:cNvPr id="5" name="Footer Placeholder 4"/>
          <p:cNvSpPr>
            <a:spLocks noGrp="1"/>
          </p:cNvSpPr>
          <p:nvPr>
            <p:ph type="ftr" sz="quarter" idx="11"/>
          </p:nvPr>
        </p:nvSpPr>
        <p:spPr/>
        <p:txBody>
          <a:bodyPr/>
          <a:lstStyle>
            <a:lvl1pPr>
              <a:defRPr/>
            </a:lvl1pPr>
          </a:lstStyle>
          <a:p>
            <a:pPr>
              <a:defRPr/>
            </a:pPr>
            <a:endParaRPr/>
          </a:p>
        </p:txBody>
      </p:sp>
      <p:sp>
        <p:nvSpPr>
          <p:cNvPr id="9" name="Title 1"/>
          <p:cNvSpPr txBox="1">
            <a:spLocks/>
          </p:cNvSpPr>
          <p:nvPr userDrawn="1"/>
        </p:nvSpPr>
        <p:spPr>
          <a:xfrm>
            <a:off x="405780" y="332656"/>
            <a:ext cx="10971213" cy="864096"/>
          </a:xfrm>
          <a:prstGeom prst="rect">
            <a:avLst/>
          </a:prstGeom>
        </p:spPr>
        <p:txBody>
          <a:bodyPr/>
          <a:lstStyle>
            <a:lvl1pPr algn="l" rtl="0" fontAlgn="base">
              <a:lnSpc>
                <a:spcPct val="80000"/>
              </a:lnSpc>
              <a:spcBef>
                <a:spcPct val="0"/>
              </a:spcBef>
              <a:spcAft>
                <a:spcPct val="0"/>
              </a:spcAft>
              <a:defRPr sz="3600" kern="1200">
                <a:solidFill>
                  <a:schemeClr val="accent1"/>
                </a:solidFill>
                <a:latin typeface="+mj-lt"/>
                <a:ea typeface="+mj-ea"/>
                <a:cs typeface="+mj-cs"/>
              </a:defRPr>
            </a:lvl1pPr>
            <a:lvl2pPr algn="l" rtl="0" fontAlgn="base">
              <a:lnSpc>
                <a:spcPct val="80000"/>
              </a:lnSpc>
              <a:spcBef>
                <a:spcPct val="0"/>
              </a:spcBef>
              <a:spcAft>
                <a:spcPct val="0"/>
              </a:spcAft>
              <a:defRPr sz="3600">
                <a:solidFill>
                  <a:schemeClr val="accent1"/>
                </a:solidFill>
                <a:latin typeface="Corbel" pitchFamily="34" charset="0"/>
              </a:defRPr>
            </a:lvl2pPr>
            <a:lvl3pPr algn="l" rtl="0" fontAlgn="base">
              <a:lnSpc>
                <a:spcPct val="80000"/>
              </a:lnSpc>
              <a:spcBef>
                <a:spcPct val="0"/>
              </a:spcBef>
              <a:spcAft>
                <a:spcPct val="0"/>
              </a:spcAft>
              <a:defRPr sz="3600">
                <a:solidFill>
                  <a:schemeClr val="accent1"/>
                </a:solidFill>
                <a:latin typeface="Corbel" pitchFamily="34" charset="0"/>
              </a:defRPr>
            </a:lvl3pPr>
            <a:lvl4pPr algn="l" rtl="0" fontAlgn="base">
              <a:lnSpc>
                <a:spcPct val="80000"/>
              </a:lnSpc>
              <a:spcBef>
                <a:spcPct val="0"/>
              </a:spcBef>
              <a:spcAft>
                <a:spcPct val="0"/>
              </a:spcAft>
              <a:defRPr sz="3600">
                <a:solidFill>
                  <a:schemeClr val="accent1"/>
                </a:solidFill>
                <a:latin typeface="Corbel" pitchFamily="34" charset="0"/>
              </a:defRPr>
            </a:lvl4pPr>
            <a:lvl5pPr algn="l" rtl="0" fontAlgn="base">
              <a:lnSpc>
                <a:spcPct val="80000"/>
              </a:lnSpc>
              <a:spcBef>
                <a:spcPct val="0"/>
              </a:spcBef>
              <a:spcAft>
                <a:spcPct val="0"/>
              </a:spcAft>
              <a:defRPr sz="3600">
                <a:solidFill>
                  <a:schemeClr val="accent1"/>
                </a:solidFill>
                <a:latin typeface="Corbel" pitchFamily="34" charset="0"/>
              </a:defRPr>
            </a:lvl5pPr>
            <a:lvl6pPr marL="457200" algn="l" rtl="0" fontAlgn="base">
              <a:lnSpc>
                <a:spcPct val="80000"/>
              </a:lnSpc>
              <a:spcBef>
                <a:spcPct val="0"/>
              </a:spcBef>
              <a:spcAft>
                <a:spcPct val="0"/>
              </a:spcAft>
              <a:defRPr sz="3600">
                <a:solidFill>
                  <a:schemeClr val="accent1"/>
                </a:solidFill>
                <a:latin typeface="Corbel" pitchFamily="34" charset="0"/>
              </a:defRPr>
            </a:lvl6pPr>
            <a:lvl7pPr marL="914400" algn="l" rtl="0" fontAlgn="base">
              <a:lnSpc>
                <a:spcPct val="80000"/>
              </a:lnSpc>
              <a:spcBef>
                <a:spcPct val="0"/>
              </a:spcBef>
              <a:spcAft>
                <a:spcPct val="0"/>
              </a:spcAft>
              <a:defRPr sz="3600">
                <a:solidFill>
                  <a:schemeClr val="accent1"/>
                </a:solidFill>
                <a:latin typeface="Corbel" pitchFamily="34" charset="0"/>
              </a:defRPr>
            </a:lvl7pPr>
            <a:lvl8pPr marL="1371600" algn="l" rtl="0" fontAlgn="base">
              <a:lnSpc>
                <a:spcPct val="80000"/>
              </a:lnSpc>
              <a:spcBef>
                <a:spcPct val="0"/>
              </a:spcBef>
              <a:spcAft>
                <a:spcPct val="0"/>
              </a:spcAft>
              <a:defRPr sz="3600">
                <a:solidFill>
                  <a:schemeClr val="accent1"/>
                </a:solidFill>
                <a:latin typeface="Corbel" pitchFamily="34" charset="0"/>
              </a:defRPr>
            </a:lvl8pPr>
            <a:lvl9pPr marL="1828800" algn="l" rtl="0" fontAlgn="base">
              <a:lnSpc>
                <a:spcPct val="80000"/>
              </a:lnSpc>
              <a:spcBef>
                <a:spcPct val="0"/>
              </a:spcBef>
              <a:spcAft>
                <a:spcPct val="0"/>
              </a:spcAft>
              <a:defRPr sz="3600">
                <a:solidFill>
                  <a:schemeClr val="accent1"/>
                </a:solidFill>
                <a:latin typeface="Corbel" pitchFamily="34" charset="0"/>
              </a:defRPr>
            </a:lvl9pPr>
          </a:lstStyle>
          <a:p>
            <a:r>
              <a:rPr lang="en-US"/>
              <a:t>Click to edit Master title style</a:t>
            </a:r>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97868" y="1412776"/>
            <a:ext cx="50292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t>Click to edit Master text styles</a:t>
            </a:r>
          </a:p>
          <a:p>
            <a:pPr lvl="1"/>
            <a:r>
              <a:t>Second level</a:t>
            </a:r>
          </a:p>
          <a:p>
            <a:pPr lvl="2"/>
            <a:r>
              <a:t>Third level</a:t>
            </a:r>
          </a:p>
          <a:p>
            <a:pPr lvl="3"/>
            <a:r>
              <a:t>Fourth level</a:t>
            </a:r>
          </a:p>
          <a:p>
            <a:pPr lvl="4"/>
            <a:r>
              <a:t>Fifth level</a:t>
            </a:r>
          </a:p>
        </p:txBody>
      </p:sp>
      <p:sp>
        <p:nvSpPr>
          <p:cNvPr id="4" name="Content Placeholder 3"/>
          <p:cNvSpPr>
            <a:spLocks noGrp="1"/>
          </p:cNvSpPr>
          <p:nvPr>
            <p:ph sz="half" idx="2"/>
          </p:nvPr>
        </p:nvSpPr>
        <p:spPr>
          <a:xfrm>
            <a:off x="6455669" y="1412776"/>
            <a:ext cx="5029199"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t>Click to edit Master text styles</a:t>
            </a:r>
          </a:p>
          <a:p>
            <a:pPr lvl="1"/>
            <a:r>
              <a:t>Second level</a:t>
            </a:r>
          </a:p>
          <a:p>
            <a:pPr lvl="2"/>
            <a:r>
              <a:t>Third level</a:t>
            </a:r>
          </a:p>
          <a:p>
            <a:pPr lvl="3"/>
            <a:r>
              <a:t>Fourth level</a:t>
            </a:r>
          </a:p>
          <a:p>
            <a:pPr lvl="4"/>
            <a:r>
              <a:t>Fifth level</a:t>
            </a:r>
          </a:p>
        </p:txBody>
      </p:sp>
      <p:sp>
        <p:nvSpPr>
          <p:cNvPr id="5" name="Date Placeholder 3"/>
          <p:cNvSpPr>
            <a:spLocks noGrp="1"/>
          </p:cNvSpPr>
          <p:nvPr>
            <p:ph type="dt" sz="half" idx="10"/>
          </p:nvPr>
        </p:nvSpPr>
        <p:spPr/>
        <p:txBody>
          <a:bodyPr/>
          <a:lstStyle>
            <a:lvl1pPr>
              <a:defRPr/>
            </a:lvl1pPr>
          </a:lstStyle>
          <a:p>
            <a:pPr>
              <a:defRPr/>
            </a:pPr>
            <a:fld id="{49C822DD-EAA9-439E-8AB1-0B873012FBB3}" type="datetimeFigureOut">
              <a:rPr lang="en-US"/>
              <a:pPr>
                <a:defRPr/>
              </a:pPr>
              <a:t>2/24/2018</a:t>
            </a:fld>
            <a:endParaRPr/>
          </a:p>
        </p:txBody>
      </p:sp>
      <p:sp>
        <p:nvSpPr>
          <p:cNvPr id="6" name="Footer Placeholder 4"/>
          <p:cNvSpPr>
            <a:spLocks noGrp="1"/>
          </p:cNvSpPr>
          <p:nvPr>
            <p:ph type="ftr" sz="quarter" idx="11"/>
          </p:nvPr>
        </p:nvSpPr>
        <p:spPr/>
        <p:txBody>
          <a:bodyPr/>
          <a:lstStyle>
            <a:lvl1pPr>
              <a:defRPr/>
            </a:lvl1pPr>
          </a:lstStyle>
          <a:p>
            <a:pPr>
              <a:defRPr/>
            </a:pPr>
            <a:endParaRPr/>
          </a:p>
        </p:txBody>
      </p:sp>
      <p:sp>
        <p:nvSpPr>
          <p:cNvPr id="9" name="Title 1"/>
          <p:cNvSpPr>
            <a:spLocks noGrp="1"/>
          </p:cNvSpPr>
          <p:nvPr>
            <p:ph type="title"/>
          </p:nvPr>
        </p:nvSpPr>
        <p:spPr>
          <a:xfrm>
            <a:off x="405780" y="332656"/>
            <a:ext cx="10971213" cy="864096"/>
          </a:xfrm>
          <a:prstGeom prst="rect">
            <a:avLst/>
          </a:prstGeom>
        </p:spPr>
        <p:txBody>
          <a:bodyPr/>
          <a:lstStyle/>
          <a:p>
            <a:r>
              <a:t>Click to edit Master title style</a:t>
            </a:r>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93664" y="1502296"/>
            <a:ext cx="5029200"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4" name="Content Placeholder 3"/>
          <p:cNvSpPr>
            <a:spLocks noGrp="1"/>
          </p:cNvSpPr>
          <p:nvPr>
            <p:ph sz="half" idx="2"/>
          </p:nvPr>
        </p:nvSpPr>
        <p:spPr>
          <a:xfrm>
            <a:off x="1293664" y="2636912"/>
            <a:ext cx="502920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5" name="Text Placeholder 4"/>
          <p:cNvSpPr>
            <a:spLocks noGrp="1"/>
          </p:cNvSpPr>
          <p:nvPr>
            <p:ph type="body" sz="quarter" idx="3"/>
          </p:nvPr>
        </p:nvSpPr>
        <p:spPr>
          <a:xfrm>
            <a:off x="6551613" y="1502296"/>
            <a:ext cx="5029200"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6" name="Content Placeholder 5"/>
          <p:cNvSpPr>
            <a:spLocks noGrp="1"/>
          </p:cNvSpPr>
          <p:nvPr>
            <p:ph sz="quarter" idx="4"/>
          </p:nvPr>
        </p:nvSpPr>
        <p:spPr>
          <a:xfrm>
            <a:off x="6550025" y="2636912"/>
            <a:ext cx="502920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7" name="Date Placeholder 3"/>
          <p:cNvSpPr>
            <a:spLocks noGrp="1"/>
          </p:cNvSpPr>
          <p:nvPr>
            <p:ph type="dt" sz="half" idx="10"/>
          </p:nvPr>
        </p:nvSpPr>
        <p:spPr/>
        <p:txBody>
          <a:bodyPr/>
          <a:lstStyle>
            <a:lvl1pPr>
              <a:defRPr/>
            </a:lvl1pPr>
          </a:lstStyle>
          <a:p>
            <a:pPr>
              <a:defRPr/>
            </a:pPr>
            <a:fld id="{EEA3E244-7AAD-4668-887C-457B456B5561}" type="datetimeFigureOut">
              <a:rPr lang="en-US"/>
              <a:pPr>
                <a:defRPr/>
              </a:pPr>
              <a:t>2/24/2018</a:t>
            </a:fld>
            <a:endParaRPr/>
          </a:p>
        </p:txBody>
      </p:sp>
      <p:sp>
        <p:nvSpPr>
          <p:cNvPr id="8" name="Footer Placeholder 4"/>
          <p:cNvSpPr>
            <a:spLocks noGrp="1"/>
          </p:cNvSpPr>
          <p:nvPr>
            <p:ph type="ftr" sz="quarter" idx="11"/>
          </p:nvPr>
        </p:nvSpPr>
        <p:spPr/>
        <p:txBody>
          <a:bodyPr/>
          <a:lstStyle>
            <a:lvl1pPr>
              <a:defRPr/>
            </a:lvl1pPr>
          </a:lstStyle>
          <a:p>
            <a:pPr>
              <a:defRPr/>
            </a:pPr>
            <a:endParaRPr/>
          </a:p>
        </p:txBody>
      </p:sp>
      <p:sp>
        <p:nvSpPr>
          <p:cNvPr id="11" name="Title 1"/>
          <p:cNvSpPr>
            <a:spLocks noGrp="1"/>
          </p:cNvSpPr>
          <p:nvPr>
            <p:ph type="title"/>
          </p:nvPr>
        </p:nvSpPr>
        <p:spPr>
          <a:xfrm>
            <a:off x="405780" y="332656"/>
            <a:ext cx="10971213" cy="864096"/>
          </a:xfrm>
          <a:prstGeom prst="rect">
            <a:avLst/>
          </a:prstGeom>
        </p:spPr>
        <p:txBody>
          <a:bodyPr/>
          <a:lstStyle/>
          <a:p>
            <a:r>
              <a:t>Click to edit Master title style</a:t>
            </a:r>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lvl1pPr>
              <a:defRPr/>
            </a:lvl1pPr>
          </a:lstStyle>
          <a:p>
            <a:pPr>
              <a:defRPr/>
            </a:pPr>
            <a:fld id="{63A97BD6-F9F3-4A25-9F69-D3EAD888290D}" type="datetimeFigureOut">
              <a:rPr lang="en-US"/>
              <a:pPr>
                <a:defRPr/>
              </a:pPr>
              <a:t>2/24/2018</a:t>
            </a:fld>
            <a:endParaRPr/>
          </a:p>
        </p:txBody>
      </p:sp>
      <p:sp>
        <p:nvSpPr>
          <p:cNvPr id="4" name="Footer Placeholder 4"/>
          <p:cNvSpPr>
            <a:spLocks noGrp="1"/>
          </p:cNvSpPr>
          <p:nvPr>
            <p:ph type="ftr" sz="quarter" idx="11"/>
          </p:nvPr>
        </p:nvSpPr>
        <p:spPr/>
        <p:txBody>
          <a:bodyPr/>
          <a:lstStyle>
            <a:lvl1pPr>
              <a:defRPr/>
            </a:lvl1pPr>
          </a:lstStyle>
          <a:p>
            <a:pPr>
              <a:defRPr/>
            </a:pPr>
            <a:endParaRPr/>
          </a:p>
        </p:txBody>
      </p:sp>
      <p:sp>
        <p:nvSpPr>
          <p:cNvPr id="7" name="Title 1"/>
          <p:cNvSpPr>
            <a:spLocks noGrp="1"/>
          </p:cNvSpPr>
          <p:nvPr>
            <p:ph type="title"/>
          </p:nvPr>
        </p:nvSpPr>
        <p:spPr>
          <a:xfrm>
            <a:off x="405780" y="332656"/>
            <a:ext cx="10971213" cy="864096"/>
          </a:xfrm>
          <a:prstGeom prst="rect">
            <a:avLst/>
          </a:prstGeom>
        </p:spPr>
        <p:txBody>
          <a:bodyPr/>
          <a:lstStyle/>
          <a:p>
            <a:r>
              <a:t>Click to edit Master title style</a:t>
            </a:r>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7527FAC-F845-4A1D-B266-4299BF2E6ED7}" type="datetimeFigureOut">
              <a:rPr lang="en-US"/>
              <a:pPr>
                <a:defRPr/>
              </a:pPr>
              <a:t>2/24/2018</a:t>
            </a:fld>
            <a:endParaRPr/>
          </a:p>
        </p:txBody>
      </p:sp>
      <p:sp>
        <p:nvSpPr>
          <p:cNvPr id="3" name="Footer Placeholder 4"/>
          <p:cNvSpPr>
            <a:spLocks noGrp="1"/>
          </p:cNvSpPr>
          <p:nvPr>
            <p:ph type="ftr" sz="quarter" idx="11"/>
          </p:nvPr>
        </p:nvSpPr>
        <p:spPr/>
        <p:txBody>
          <a:bodyPr/>
          <a:lstStyle>
            <a:lvl1pPr>
              <a:defRPr/>
            </a:lvl1pPr>
          </a:lstStyle>
          <a:p>
            <a:pPr>
              <a:defRPr/>
            </a:pPr>
            <a:endParaRPr/>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4724400"/>
          </a:xfrm>
          <a:prstGeom prst="rect">
            <a:avLst/>
          </a:prstGeom>
        </p:spPr>
        <p:txBody>
          <a:bodyPr>
            <a:noAutofit/>
          </a:bodyPr>
          <a:lstStyle>
            <a:lvl1pPr algn="l">
              <a:defRPr sz="3600" b="0"/>
            </a:lvl1pPr>
          </a:lstStyle>
          <a:p>
            <a:r>
              <a:t>Click to edit Master title style</a:t>
            </a:r>
          </a:p>
        </p:txBody>
      </p:sp>
      <p:sp>
        <p:nvSpPr>
          <p:cNvPr id="3" name="Content Placeholder 2"/>
          <p:cNvSpPr>
            <a:spLocks noGrp="1"/>
          </p:cNvSpPr>
          <p:nvPr>
            <p:ph idx="1"/>
          </p:nvPr>
        </p:nvSpPr>
        <p:spPr>
          <a:xfrm>
            <a:off x="4875212" y="685800"/>
            <a:ext cx="6704171" cy="5486400"/>
          </a:xfrm>
        </p:spPr>
        <p:txBody>
          <a:bodyPr>
            <a:normAutofit/>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t>Click to edit Master text styles</a:t>
            </a:r>
          </a:p>
          <a:p>
            <a:pPr lvl="1"/>
            <a:r>
              <a:t>Second level</a:t>
            </a:r>
          </a:p>
          <a:p>
            <a:pPr lvl="2"/>
            <a:r>
              <a:t>Third level</a:t>
            </a:r>
          </a:p>
          <a:p>
            <a:pPr lvl="3"/>
            <a:r>
              <a:t>Fourth level</a:t>
            </a:r>
          </a:p>
          <a:p>
            <a:pPr lvl="4"/>
            <a:r>
              <a:t>Fifth level</a:t>
            </a:r>
          </a:p>
        </p:txBody>
      </p:sp>
      <p:sp>
        <p:nvSpPr>
          <p:cNvPr id="4" name="Text Placeholder 3"/>
          <p:cNvSpPr>
            <a:spLocks noGrp="1"/>
          </p:cNvSpPr>
          <p:nvPr>
            <p:ph type="body" sz="half" idx="2"/>
          </p:nvPr>
        </p:nvSpPr>
        <p:spPr>
          <a:xfrm>
            <a:off x="608013" y="5410200"/>
            <a:ext cx="3962400" cy="762000"/>
          </a:xfrm>
        </p:spPr>
        <p:txBody>
          <a:bodyPr>
            <a:normAutofit/>
          </a:bodyPr>
          <a:lstStyle>
            <a:lvl1pPr marL="0" indent="0">
              <a:spcBef>
                <a:spcPts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t>Click to edit Master text styles</a:t>
            </a:r>
          </a:p>
        </p:txBody>
      </p:sp>
      <p:sp>
        <p:nvSpPr>
          <p:cNvPr id="5" name="Date Placeholder 3"/>
          <p:cNvSpPr>
            <a:spLocks noGrp="1"/>
          </p:cNvSpPr>
          <p:nvPr>
            <p:ph type="dt" sz="half" idx="10"/>
          </p:nvPr>
        </p:nvSpPr>
        <p:spPr/>
        <p:txBody>
          <a:bodyPr/>
          <a:lstStyle>
            <a:lvl1pPr>
              <a:defRPr/>
            </a:lvl1pPr>
          </a:lstStyle>
          <a:p>
            <a:pPr>
              <a:defRPr/>
            </a:pPr>
            <a:fld id="{216823B7-A18E-47B0-938B-805489A1434A}" type="datetimeFigureOut">
              <a:rPr lang="en-US"/>
              <a:pPr>
                <a:defRPr/>
              </a:pPr>
              <a:t>2/24/2018</a:t>
            </a:fld>
            <a:endParaRPr/>
          </a:p>
        </p:txBody>
      </p:sp>
      <p:sp>
        <p:nvSpPr>
          <p:cNvPr id="6" name="Footer Placeholder 4"/>
          <p:cNvSpPr>
            <a:spLocks noGrp="1"/>
          </p:cNvSpPr>
          <p:nvPr>
            <p:ph type="ftr" sz="quarter" idx="11"/>
          </p:nvPr>
        </p:nvSpPr>
        <p:spPr/>
        <p:txBody>
          <a:bodyPr/>
          <a:lstStyle>
            <a:lvl1pPr>
              <a:defRPr/>
            </a:lvl1pPr>
          </a:lstStyle>
          <a:p>
            <a:pPr>
              <a:defRPr/>
            </a:pPr>
            <a:endParaRPr/>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4724400"/>
          </a:xfrm>
          <a:prstGeom prst="rect">
            <a:avLst/>
          </a:prstGeom>
        </p:spPr>
        <p:txBody>
          <a:bodyPr>
            <a:normAutofit/>
          </a:bodyPr>
          <a:lstStyle>
            <a:lvl1pPr algn="l">
              <a:defRPr sz="3600" b="0"/>
            </a:lvl1pPr>
          </a:lstStyle>
          <a:p>
            <a:r>
              <a:t>Click to edit Master title style</a:t>
            </a:r>
          </a:p>
        </p:txBody>
      </p:sp>
      <p:sp>
        <p:nvSpPr>
          <p:cNvPr id="3" name="Picture Placeholder 2"/>
          <p:cNvSpPr>
            <a:spLocks noGrp="1"/>
          </p:cNvSpPr>
          <p:nvPr>
            <p:ph type="pic" idx="1"/>
          </p:nvPr>
        </p:nvSpPr>
        <p:spPr>
          <a:xfrm>
            <a:off x="4875213" y="685800"/>
            <a:ext cx="6705600" cy="5486400"/>
          </a:xfrm>
          <a:ln w="63500">
            <a:solidFill>
              <a:schemeClr val="bg1"/>
            </a:solidFill>
            <a:miter lim="800000"/>
          </a:ln>
        </p:spPr>
        <p:txBody>
          <a:bodyPr rtlCol="0">
            <a:norm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noProof="0"/>
              <a:t>Click icon to add picture</a:t>
            </a:r>
          </a:p>
        </p:txBody>
      </p:sp>
      <p:sp>
        <p:nvSpPr>
          <p:cNvPr id="4" name="Text Placeholder 3"/>
          <p:cNvSpPr>
            <a:spLocks noGrp="1"/>
          </p:cNvSpPr>
          <p:nvPr>
            <p:ph type="body" sz="half" idx="2"/>
          </p:nvPr>
        </p:nvSpPr>
        <p:spPr>
          <a:xfrm>
            <a:off x="608013" y="5410200"/>
            <a:ext cx="3962400" cy="762000"/>
          </a:xfrm>
        </p:spPr>
        <p:txBody>
          <a:bodyPr>
            <a:normAutofit/>
          </a:bodyPr>
          <a:lstStyle>
            <a:lvl1pPr marL="0" indent="0">
              <a:spcBef>
                <a:spcPts val="0"/>
              </a:spcBef>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t>Click to edit Master text styles</a:t>
            </a:r>
          </a:p>
        </p:txBody>
      </p:sp>
      <p:sp>
        <p:nvSpPr>
          <p:cNvPr id="5" name="Date Placeholder 3"/>
          <p:cNvSpPr>
            <a:spLocks noGrp="1"/>
          </p:cNvSpPr>
          <p:nvPr>
            <p:ph type="dt" sz="half" idx="10"/>
          </p:nvPr>
        </p:nvSpPr>
        <p:spPr/>
        <p:txBody>
          <a:bodyPr/>
          <a:lstStyle>
            <a:lvl1pPr>
              <a:defRPr/>
            </a:lvl1pPr>
          </a:lstStyle>
          <a:p>
            <a:pPr>
              <a:defRPr/>
            </a:pPr>
            <a:fld id="{ED40EAAA-B21E-42BA-B9C5-AE951C054F0D}" type="datetimeFigureOut">
              <a:rPr lang="en-US"/>
              <a:pPr>
                <a:defRPr/>
              </a:pPr>
              <a:t>2/24/2018</a:t>
            </a:fld>
            <a:endParaRPr/>
          </a:p>
        </p:txBody>
      </p:sp>
      <p:sp>
        <p:nvSpPr>
          <p:cNvPr id="6" name="Footer Placeholder 4"/>
          <p:cNvSpPr>
            <a:spLocks noGrp="1"/>
          </p:cNvSpPr>
          <p:nvPr>
            <p:ph type="ftr" sz="quarter" idx="11"/>
          </p:nvPr>
        </p:nvSpPr>
        <p:spPr/>
        <p:txBody>
          <a:bodyPr/>
          <a:lstStyle>
            <a:lvl1pPr>
              <a:defRPr/>
            </a:lvl1pPr>
          </a:lstStyle>
          <a:p>
            <a:pPr>
              <a:defRPr/>
            </a:pPr>
            <a:endParaRPr/>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27" name="Text Placeholder 2"/>
          <p:cNvSpPr>
            <a:spLocks noGrp="1"/>
          </p:cNvSpPr>
          <p:nvPr>
            <p:ph type="body" idx="1"/>
          </p:nvPr>
        </p:nvSpPr>
        <p:spPr bwMode="auto">
          <a:xfrm>
            <a:off x="1293813" y="1398240"/>
            <a:ext cx="10287000" cy="419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zh-CN"/>
              <a:t>Click to edit Master text styles</a:t>
            </a:r>
          </a:p>
          <a:p>
            <a:pPr lvl="1"/>
            <a:r>
              <a:rPr lang="zh-CN" altLang="zh-CN"/>
              <a:t>Second level</a:t>
            </a:r>
          </a:p>
          <a:p>
            <a:pPr lvl="2"/>
            <a:r>
              <a:rPr lang="zh-CN" altLang="zh-CN"/>
              <a:t>Third level</a:t>
            </a:r>
          </a:p>
          <a:p>
            <a:pPr lvl="3"/>
            <a:r>
              <a:rPr lang="zh-CN" altLang="zh-CN"/>
              <a:t>Fourth level</a:t>
            </a:r>
          </a:p>
          <a:p>
            <a:pPr lvl="4"/>
            <a:r>
              <a:rPr lang="zh-CN" altLang="zh-CN"/>
              <a:t>Fifth level</a:t>
            </a:r>
          </a:p>
        </p:txBody>
      </p:sp>
      <p:sp>
        <p:nvSpPr>
          <p:cNvPr id="4" name="Date Placeholder 3"/>
          <p:cNvSpPr>
            <a:spLocks noGrp="1"/>
          </p:cNvSpPr>
          <p:nvPr>
            <p:ph type="dt" sz="half" idx="2"/>
          </p:nvPr>
        </p:nvSpPr>
        <p:spPr>
          <a:xfrm>
            <a:off x="609600" y="6356350"/>
            <a:ext cx="2843213" cy="365125"/>
          </a:xfrm>
          <a:prstGeom prst="rect">
            <a:avLst/>
          </a:prstGeom>
        </p:spPr>
        <p:txBody>
          <a:bodyPr vert="horz" lIns="91440" tIns="45720" rIns="91440" bIns="45720" rtlCol="0" anchor="ctr"/>
          <a:lstStyle>
            <a:lvl1pPr algn="l" fontAlgn="auto">
              <a:spcBef>
                <a:spcPts val="0"/>
              </a:spcBef>
              <a:spcAft>
                <a:spcPts val="0"/>
              </a:spcAft>
              <a:defRPr sz="1200">
                <a:solidFill>
                  <a:srgbClr val="8C8C8C"/>
                </a:solidFill>
                <a:latin typeface="+mn-lt"/>
                <a:ea typeface="+mn-ea"/>
              </a:defRPr>
            </a:lvl1pPr>
          </a:lstStyle>
          <a:p>
            <a:pPr>
              <a:defRPr/>
            </a:pPr>
            <a:fld id="{1F00C1DE-EA82-48C2-9C11-642FE3C6084E}" type="datetimeFigureOut">
              <a:rPr lang="en-US"/>
              <a:pPr>
                <a:defRPr/>
              </a:pPr>
              <a:t>2/24/2018</a:t>
            </a:fld>
            <a:endParaRPr/>
          </a:p>
        </p:txBody>
      </p:sp>
      <p:sp>
        <p:nvSpPr>
          <p:cNvPr id="5" name="Footer Placeholder 4"/>
          <p:cNvSpPr>
            <a:spLocks noGrp="1"/>
          </p:cNvSpPr>
          <p:nvPr>
            <p:ph type="ftr" sz="quarter" idx="3"/>
          </p:nvPr>
        </p:nvSpPr>
        <p:spPr>
          <a:xfrm>
            <a:off x="4164013" y="6356350"/>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rgbClr val="8C8C8C"/>
                </a:solidFill>
                <a:latin typeface="+mn-lt"/>
                <a:ea typeface="+mn-ea"/>
              </a:defRPr>
            </a:lvl1pPr>
          </a:lstStyle>
          <a:p>
            <a:pPr>
              <a:defRPr/>
            </a:pPr>
            <a:endParaRPr/>
          </a:p>
        </p:txBody>
      </p:sp>
      <p:sp>
        <p:nvSpPr>
          <p:cNvPr id="10" name="Slide Number Placeholder 5"/>
          <p:cNvSpPr txBox="1">
            <a:spLocks/>
          </p:cNvSpPr>
          <p:nvPr userDrawn="1"/>
        </p:nvSpPr>
        <p:spPr>
          <a:xfrm>
            <a:off x="8758708" y="6376243"/>
            <a:ext cx="2843212" cy="365125"/>
          </a:xfrm>
          <a:prstGeom prst="rect">
            <a:avLst/>
          </a:prstGeom>
        </p:spPr>
        <p:txBody>
          <a:bodyPr vert="horz" lIns="91440" tIns="45720" rIns="91440" bIns="45720" rtlCol="0" anchor="ctr"/>
          <a:lstStyle>
            <a:defPPr>
              <a:defRPr lang="en-US"/>
            </a:defPPr>
            <a:lvl1pPr algn="r" rtl="0" fontAlgn="auto">
              <a:spcBef>
                <a:spcPts val="0"/>
              </a:spcBef>
              <a:spcAft>
                <a:spcPts val="0"/>
              </a:spcAft>
              <a:defRPr sz="1200" kern="1200">
                <a:solidFill>
                  <a:srgbClr val="8C8C8C"/>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defRPr/>
            </a:pPr>
            <a:fld id="{7D8FC858-655E-4B47-89A3-6D5457E537AB}" type="slidenum">
              <a:rPr lang="en-US" altLang="zh-CN"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spd="med">
    <p:fade/>
  </p:transition>
  <p:hf hdr="0" ftr="0" dt="0"/>
  <p:txStyles>
    <p:titleStyle>
      <a:lvl1pPr algn="l" rtl="0" fontAlgn="base">
        <a:lnSpc>
          <a:spcPct val="80000"/>
        </a:lnSpc>
        <a:spcBef>
          <a:spcPct val="0"/>
        </a:spcBef>
        <a:spcAft>
          <a:spcPct val="0"/>
        </a:spcAft>
        <a:defRPr sz="3600" kern="1200">
          <a:solidFill>
            <a:schemeClr val="accent1"/>
          </a:solidFill>
          <a:latin typeface="+mj-lt"/>
          <a:ea typeface="+mj-ea"/>
          <a:cs typeface="+mj-cs"/>
        </a:defRPr>
      </a:lvl1pPr>
      <a:lvl2pPr algn="l" rtl="0" fontAlgn="base">
        <a:lnSpc>
          <a:spcPct val="80000"/>
        </a:lnSpc>
        <a:spcBef>
          <a:spcPct val="0"/>
        </a:spcBef>
        <a:spcAft>
          <a:spcPct val="0"/>
        </a:spcAft>
        <a:defRPr sz="3600">
          <a:solidFill>
            <a:schemeClr val="accent1"/>
          </a:solidFill>
          <a:latin typeface="Corbel" pitchFamily="34" charset="0"/>
        </a:defRPr>
      </a:lvl2pPr>
      <a:lvl3pPr algn="l" rtl="0" fontAlgn="base">
        <a:lnSpc>
          <a:spcPct val="80000"/>
        </a:lnSpc>
        <a:spcBef>
          <a:spcPct val="0"/>
        </a:spcBef>
        <a:spcAft>
          <a:spcPct val="0"/>
        </a:spcAft>
        <a:defRPr sz="3600">
          <a:solidFill>
            <a:schemeClr val="accent1"/>
          </a:solidFill>
          <a:latin typeface="Corbel" pitchFamily="34" charset="0"/>
        </a:defRPr>
      </a:lvl3pPr>
      <a:lvl4pPr algn="l" rtl="0" fontAlgn="base">
        <a:lnSpc>
          <a:spcPct val="80000"/>
        </a:lnSpc>
        <a:spcBef>
          <a:spcPct val="0"/>
        </a:spcBef>
        <a:spcAft>
          <a:spcPct val="0"/>
        </a:spcAft>
        <a:defRPr sz="3600">
          <a:solidFill>
            <a:schemeClr val="accent1"/>
          </a:solidFill>
          <a:latin typeface="Corbel" pitchFamily="34" charset="0"/>
        </a:defRPr>
      </a:lvl4pPr>
      <a:lvl5pPr algn="l" rtl="0" fontAlgn="base">
        <a:lnSpc>
          <a:spcPct val="80000"/>
        </a:lnSpc>
        <a:spcBef>
          <a:spcPct val="0"/>
        </a:spcBef>
        <a:spcAft>
          <a:spcPct val="0"/>
        </a:spcAft>
        <a:defRPr sz="3600">
          <a:solidFill>
            <a:schemeClr val="accent1"/>
          </a:solidFill>
          <a:latin typeface="Corbel" pitchFamily="34" charset="0"/>
        </a:defRPr>
      </a:lvl5pPr>
      <a:lvl6pPr marL="457200" algn="l" rtl="0" fontAlgn="base">
        <a:lnSpc>
          <a:spcPct val="80000"/>
        </a:lnSpc>
        <a:spcBef>
          <a:spcPct val="0"/>
        </a:spcBef>
        <a:spcAft>
          <a:spcPct val="0"/>
        </a:spcAft>
        <a:defRPr sz="3600">
          <a:solidFill>
            <a:schemeClr val="accent1"/>
          </a:solidFill>
          <a:latin typeface="Corbel" pitchFamily="34" charset="0"/>
        </a:defRPr>
      </a:lvl6pPr>
      <a:lvl7pPr marL="914400" algn="l" rtl="0" fontAlgn="base">
        <a:lnSpc>
          <a:spcPct val="80000"/>
        </a:lnSpc>
        <a:spcBef>
          <a:spcPct val="0"/>
        </a:spcBef>
        <a:spcAft>
          <a:spcPct val="0"/>
        </a:spcAft>
        <a:defRPr sz="3600">
          <a:solidFill>
            <a:schemeClr val="accent1"/>
          </a:solidFill>
          <a:latin typeface="Corbel" pitchFamily="34" charset="0"/>
        </a:defRPr>
      </a:lvl7pPr>
      <a:lvl8pPr marL="1371600" algn="l" rtl="0" fontAlgn="base">
        <a:lnSpc>
          <a:spcPct val="80000"/>
        </a:lnSpc>
        <a:spcBef>
          <a:spcPct val="0"/>
        </a:spcBef>
        <a:spcAft>
          <a:spcPct val="0"/>
        </a:spcAft>
        <a:defRPr sz="3600">
          <a:solidFill>
            <a:schemeClr val="accent1"/>
          </a:solidFill>
          <a:latin typeface="Corbel" pitchFamily="34" charset="0"/>
        </a:defRPr>
      </a:lvl8pPr>
      <a:lvl9pPr marL="1828800" algn="l" rtl="0" fontAlgn="base">
        <a:lnSpc>
          <a:spcPct val="80000"/>
        </a:lnSpc>
        <a:spcBef>
          <a:spcPct val="0"/>
        </a:spcBef>
        <a:spcAft>
          <a:spcPct val="0"/>
        </a:spcAft>
        <a:defRPr sz="3600">
          <a:solidFill>
            <a:schemeClr val="accent1"/>
          </a:solidFill>
          <a:latin typeface="Corbel" pitchFamily="34" charset="0"/>
        </a:defRPr>
      </a:lvl9pPr>
    </p:titleStyle>
    <p:body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b="1">
                <a:latin typeface="+mj-ea"/>
              </a:rPr>
              <a:t>《 C</a:t>
            </a:r>
            <a:r>
              <a:rPr lang="zh-CN" altLang="en-US" b="1">
                <a:latin typeface="+mj-ea"/>
              </a:rPr>
              <a:t>语言程序设计</a:t>
            </a:r>
            <a:r>
              <a:rPr lang="en-US" altLang="zh-CN" b="1">
                <a:latin typeface="+mj-ea"/>
              </a:rPr>
              <a:t>》</a:t>
            </a:r>
            <a:endParaRPr lang="zh-CN" altLang="en-US" b="1">
              <a:latin typeface="+mj-ea"/>
            </a:endParaRPr>
          </a:p>
        </p:txBody>
      </p:sp>
      <p:sp>
        <p:nvSpPr>
          <p:cNvPr id="5" name="副标题 4"/>
          <p:cNvSpPr>
            <a:spLocks noGrp="1"/>
          </p:cNvSpPr>
          <p:nvPr>
            <p:ph type="subTitle" idx="1"/>
          </p:nvPr>
        </p:nvSpPr>
        <p:spPr>
          <a:xfrm>
            <a:off x="981844" y="2996952"/>
            <a:ext cx="5112568" cy="762000"/>
          </a:xfrm>
        </p:spPr>
        <p:txBody>
          <a:bodyPr/>
          <a:lstStyle/>
          <a:p>
            <a:r>
              <a:rPr lang="en-US" altLang="zh-CN">
                <a:latin typeface="微软雅黑" pitchFamily="34" charset="-122"/>
                <a:ea typeface="微软雅黑" pitchFamily="34" charset="-122"/>
              </a:rPr>
              <a:t>C</a:t>
            </a:r>
            <a:r>
              <a:rPr lang="zh-CN" altLang="en-US" dirty="0">
                <a:latin typeface="微软雅黑" pitchFamily="34" charset="-122"/>
                <a:ea typeface="微软雅黑" pitchFamily="34" charset="-122"/>
              </a:rPr>
              <a:t>语言课程组</a:t>
            </a:r>
          </a:p>
          <a:p>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3275344245"/>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指针变量的声明及使用</a:t>
            </a:r>
          </a:p>
        </p:txBody>
      </p:sp>
      <p:sp>
        <p:nvSpPr>
          <p:cNvPr id="4" name="矩形 3"/>
          <p:cNvSpPr txBox="1">
            <a:spLocks noChangeArrowheads="1"/>
          </p:cNvSpPr>
          <p:nvPr/>
        </p:nvSpPr>
        <p:spPr bwMode="auto">
          <a:xfrm>
            <a:off x="1125860" y="1052736"/>
            <a:ext cx="9433048" cy="5248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spcBef>
                <a:spcPts val="1200"/>
              </a:spcBef>
              <a:spcAft>
                <a:spcPts val="1200"/>
              </a:spcAft>
              <a:buClr>
                <a:schemeClr val="bg2">
                  <a:lumMod val="50000"/>
                </a:schemeClr>
              </a:buClr>
              <a:buFont typeface="Wingdings" pitchFamily="2" charset="2"/>
              <a:buChar char=""/>
            </a:pPr>
            <a:r>
              <a:rPr lang="zh-CN" altLang="en-US" sz="3200">
                <a:latin typeface="微软雅黑" pitchFamily="34" charset="-122"/>
                <a:ea typeface="微软雅黑" pitchFamily="34" charset="-122"/>
              </a:rPr>
              <a:t>例</a:t>
            </a:r>
            <a:r>
              <a:rPr lang="en-US" altLang="zh-CN" sz="3200">
                <a:latin typeface="微软雅黑" pitchFamily="34" charset="-122"/>
                <a:ea typeface="微软雅黑" pitchFamily="34" charset="-122"/>
              </a:rPr>
              <a:t> </a:t>
            </a:r>
            <a:r>
              <a:rPr lang="zh-CN" altLang="en-US" sz="3200">
                <a:latin typeface="微软雅黑" pitchFamily="34" charset="-122"/>
                <a:ea typeface="微软雅黑" pitchFamily="34" charset="-122"/>
              </a:rPr>
              <a:t>设有</a:t>
            </a:r>
            <a:r>
              <a:rPr lang="en-US" altLang="zh-CN" sz="3200">
                <a:latin typeface="微软雅黑" pitchFamily="34" charset="-122"/>
                <a:ea typeface="微软雅黑" pitchFamily="34" charset="-122"/>
              </a:rPr>
              <a:t>int x=3;</a:t>
            </a:r>
            <a:r>
              <a:rPr lang="zh-CN" altLang="en-US" sz="3200">
                <a:latin typeface="微软雅黑" pitchFamily="34" charset="-122"/>
                <a:ea typeface="微软雅黑" pitchFamily="34" charset="-122"/>
              </a:rPr>
              <a:t> 请声明一个名为</a:t>
            </a:r>
            <a:r>
              <a:rPr lang="en-US" altLang="zh-CN" sz="3200">
                <a:latin typeface="微软雅黑" pitchFamily="34" charset="-122"/>
                <a:ea typeface="微软雅黑" pitchFamily="34" charset="-122"/>
              </a:rPr>
              <a:t>p</a:t>
            </a:r>
            <a:r>
              <a:rPr lang="zh-CN" altLang="en-US" sz="3200">
                <a:latin typeface="微软雅黑" pitchFamily="34" charset="-122"/>
                <a:ea typeface="微软雅黑" pitchFamily="34" charset="-122"/>
              </a:rPr>
              <a:t>的指针变量，</a:t>
            </a:r>
            <a:r>
              <a:rPr lang="en-US" altLang="zh-CN" sz="3200">
                <a:latin typeface="微软雅黑" pitchFamily="34" charset="-122"/>
                <a:ea typeface="微软雅黑" pitchFamily="34" charset="-122"/>
              </a:rPr>
              <a:t>p</a:t>
            </a:r>
            <a:r>
              <a:rPr lang="zh-CN" altLang="en-US" sz="3200">
                <a:latin typeface="微软雅黑" pitchFamily="34" charset="-122"/>
                <a:ea typeface="微软雅黑" pitchFamily="34" charset="-122"/>
              </a:rPr>
              <a:t>的值为数据对象</a:t>
            </a:r>
            <a:r>
              <a:rPr lang="en-US" altLang="zh-CN" sz="3200">
                <a:latin typeface="微软雅黑" pitchFamily="34" charset="-122"/>
                <a:ea typeface="微软雅黑" pitchFamily="34" charset="-122"/>
              </a:rPr>
              <a:t>3</a:t>
            </a:r>
            <a:r>
              <a:rPr lang="zh-CN" altLang="en-US" sz="3200">
                <a:latin typeface="微软雅黑" pitchFamily="34" charset="-122"/>
                <a:ea typeface="微软雅黑" pitchFamily="34" charset="-122"/>
              </a:rPr>
              <a:t>的存放地址</a:t>
            </a:r>
          </a:p>
          <a:p>
            <a:pPr marL="0" indent="0">
              <a:spcBef>
                <a:spcPts val="0"/>
              </a:spcBef>
              <a:spcAft>
                <a:spcPts val="1200"/>
              </a:spcAft>
              <a:buClr>
                <a:schemeClr val="bg2">
                  <a:lumMod val="50000"/>
                </a:schemeClr>
              </a:buClr>
              <a:buNone/>
            </a:pPr>
            <a:r>
              <a:rPr lang="zh-CN" altLang="en-US" sz="3200">
                <a:latin typeface="微软雅黑" pitchFamily="34" charset="-122"/>
                <a:ea typeface="微软雅黑" pitchFamily="34" charset="-122"/>
              </a:rPr>
              <a:t>	</a:t>
            </a:r>
            <a:r>
              <a:rPr lang="en-US" altLang="zh-CN" sz="3200" b="1">
                <a:latin typeface="微软雅黑" pitchFamily="34" charset="-122"/>
                <a:ea typeface="微软雅黑" pitchFamily="34" charset="-122"/>
              </a:rPr>
              <a:t>int * p=&amp;x;  </a:t>
            </a:r>
            <a:r>
              <a:rPr lang="zh-CN" altLang="en-US" sz="3200" b="1">
                <a:latin typeface="微软雅黑" pitchFamily="34" charset="-122"/>
                <a:ea typeface="微软雅黑" pitchFamily="34" charset="-122"/>
              </a:rPr>
              <a:t>或 </a:t>
            </a:r>
            <a:r>
              <a:rPr lang="en-US" altLang="zh-CN" sz="3200" b="1">
                <a:latin typeface="微软雅黑" pitchFamily="34" charset="-122"/>
                <a:ea typeface="微软雅黑" pitchFamily="34" charset="-122"/>
              </a:rPr>
              <a:t>int * p; p=&amp;x;</a:t>
            </a:r>
          </a:p>
        </p:txBody>
      </p:sp>
      <p:pic>
        <p:nvPicPr>
          <p:cNvPr id="6" name="图片 5"/>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339106" y="3090639"/>
            <a:ext cx="2771774"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72931" y="3163664"/>
            <a:ext cx="2695575" cy="1990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7"/>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67222" y="5091472"/>
            <a:ext cx="7067550" cy="71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a:spLocks noChangeArrowheads="1"/>
          </p:cNvSpPr>
          <p:nvPr/>
        </p:nvSpPr>
        <p:spPr bwMode="auto">
          <a:xfrm>
            <a:off x="3175718" y="2708920"/>
            <a:ext cx="12969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eaLnBrk="1" hangingPunct="1"/>
            <a:r>
              <a:rPr lang="zh-CN" altLang="en-US" b="1">
                <a:latin typeface="微软雅黑" pitchFamily="34" charset="-122"/>
                <a:ea typeface="微软雅黑" pitchFamily="34" charset="-122"/>
              </a:rPr>
              <a:t>变量</a:t>
            </a:r>
            <a:r>
              <a:rPr lang="en-US" altLang="zh-CN" b="1">
                <a:latin typeface="微软雅黑" pitchFamily="34" charset="-122"/>
                <a:ea typeface="微软雅黑" pitchFamily="34" charset="-122"/>
              </a:rPr>
              <a:t>x</a:t>
            </a:r>
            <a:endParaRPr lang="zh-CN" altLang="en-US" b="1">
              <a:latin typeface="微软雅黑" pitchFamily="34" charset="-122"/>
              <a:ea typeface="微软雅黑" pitchFamily="34" charset="-122"/>
            </a:endParaRPr>
          </a:p>
        </p:txBody>
      </p:sp>
      <p:sp>
        <p:nvSpPr>
          <p:cNvPr id="10" name="TextBox 9"/>
          <p:cNvSpPr txBox="1">
            <a:spLocks noChangeArrowheads="1"/>
          </p:cNvSpPr>
          <p:nvPr/>
        </p:nvSpPr>
        <p:spPr bwMode="auto">
          <a:xfrm>
            <a:off x="7207968" y="2732732"/>
            <a:ext cx="12969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eaLnBrk="1" hangingPunct="1"/>
            <a:r>
              <a:rPr lang="zh-CN" altLang="en-US" b="1">
                <a:latin typeface="微软雅黑" pitchFamily="34" charset="-122"/>
                <a:ea typeface="微软雅黑" pitchFamily="34" charset="-122"/>
              </a:rPr>
              <a:t>变量</a:t>
            </a:r>
            <a:r>
              <a:rPr lang="en-US" altLang="zh-CN" b="1">
                <a:latin typeface="微软雅黑" pitchFamily="34" charset="-122"/>
                <a:ea typeface="微软雅黑" pitchFamily="34" charset="-122"/>
              </a:rPr>
              <a:t>p</a:t>
            </a:r>
            <a:endParaRPr lang="zh-CN" altLang="en-US" b="1">
              <a:latin typeface="微软雅黑" pitchFamily="34" charset="-122"/>
              <a:ea typeface="微软雅黑" pitchFamily="34" charset="-122"/>
            </a:endParaRPr>
          </a:p>
        </p:txBody>
      </p:sp>
    </p:spTree>
    <p:extLst>
      <p:ext uri="{BB962C8B-B14F-4D97-AF65-F5344CB8AC3E}">
        <p14:creationId xmlns:p14="http://schemas.microsoft.com/office/powerpoint/2010/main" val="87812966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指针变量的声明及使用</a:t>
            </a:r>
          </a:p>
        </p:txBody>
      </p:sp>
      <p:sp>
        <p:nvSpPr>
          <p:cNvPr id="4" name="矩形 3"/>
          <p:cNvSpPr txBox="1">
            <a:spLocks noChangeArrowheads="1"/>
          </p:cNvSpPr>
          <p:nvPr/>
        </p:nvSpPr>
        <p:spPr bwMode="auto">
          <a:xfrm>
            <a:off x="1125860" y="1052736"/>
            <a:ext cx="9793088" cy="5248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00000"/>
              </a:lnSpc>
              <a:spcBef>
                <a:spcPts val="1200"/>
              </a:spcBef>
              <a:spcAft>
                <a:spcPts val="1200"/>
              </a:spcAft>
              <a:buClr>
                <a:schemeClr val="bg2">
                  <a:lumMod val="50000"/>
                </a:schemeClr>
              </a:buClr>
              <a:buFont typeface="Wingdings" pitchFamily="2" charset="2"/>
              <a:buChar char=""/>
            </a:pPr>
            <a:r>
              <a:rPr lang="zh-CN" altLang="en-US" sz="3200">
                <a:latin typeface="微软雅黑" pitchFamily="34" charset="-122"/>
                <a:ea typeface="微软雅黑" pitchFamily="34" charset="-122"/>
              </a:rPr>
              <a:t>例</a:t>
            </a:r>
            <a:r>
              <a:rPr lang="en-US" altLang="zh-CN" sz="3200">
                <a:latin typeface="微软雅黑" pitchFamily="34" charset="-122"/>
                <a:ea typeface="微软雅黑" pitchFamily="34" charset="-122"/>
              </a:rPr>
              <a:t>  </a:t>
            </a:r>
            <a:r>
              <a:rPr lang="zh-CN" altLang="en-US" sz="3200">
                <a:latin typeface="微软雅黑" pitchFamily="34" charset="-122"/>
                <a:ea typeface="微软雅黑" pitchFamily="34" charset="-122"/>
              </a:rPr>
              <a:t>设有</a:t>
            </a:r>
            <a:r>
              <a:rPr lang="en-US" altLang="zh-CN" sz="3200">
                <a:latin typeface="微软雅黑" pitchFamily="34" charset="-122"/>
                <a:ea typeface="微软雅黑" pitchFamily="34" charset="-122"/>
              </a:rPr>
              <a:t>double x=3.5;</a:t>
            </a:r>
            <a:r>
              <a:rPr lang="zh-CN" altLang="en-US" sz="3200">
                <a:latin typeface="微软雅黑" pitchFamily="34" charset="-122"/>
                <a:ea typeface="微软雅黑" pitchFamily="34" charset="-122"/>
              </a:rPr>
              <a:t>请声明一个名为</a:t>
            </a:r>
            <a:r>
              <a:rPr lang="en-US" altLang="zh-CN" sz="3200">
                <a:latin typeface="微软雅黑" pitchFamily="34" charset="-122"/>
                <a:ea typeface="微软雅黑" pitchFamily="34" charset="-122"/>
              </a:rPr>
              <a:t>p</a:t>
            </a:r>
            <a:r>
              <a:rPr lang="zh-CN" altLang="en-US" sz="3200">
                <a:latin typeface="微软雅黑" pitchFamily="34" charset="-122"/>
                <a:ea typeface="微软雅黑" pitchFamily="34" charset="-122"/>
              </a:rPr>
              <a:t>的指针变量，</a:t>
            </a:r>
            <a:r>
              <a:rPr lang="en-US" altLang="zh-CN" sz="3200">
                <a:latin typeface="微软雅黑" pitchFamily="34" charset="-122"/>
                <a:ea typeface="微软雅黑" pitchFamily="34" charset="-122"/>
              </a:rPr>
              <a:t>p</a:t>
            </a:r>
            <a:r>
              <a:rPr lang="zh-CN" altLang="en-US" sz="3200">
                <a:latin typeface="微软雅黑" pitchFamily="34" charset="-122"/>
                <a:ea typeface="微软雅黑" pitchFamily="34" charset="-122"/>
              </a:rPr>
              <a:t>值为数据对象</a:t>
            </a:r>
            <a:r>
              <a:rPr lang="en-US" altLang="zh-CN" sz="3200">
                <a:latin typeface="微软雅黑" pitchFamily="34" charset="-122"/>
                <a:ea typeface="微软雅黑" pitchFamily="34" charset="-122"/>
              </a:rPr>
              <a:t>3.5</a:t>
            </a:r>
            <a:r>
              <a:rPr lang="zh-CN" altLang="en-US" sz="3200">
                <a:latin typeface="微软雅黑" pitchFamily="34" charset="-122"/>
                <a:ea typeface="微软雅黑" pitchFamily="34" charset="-122"/>
              </a:rPr>
              <a:t>的存放地址。请画出</a:t>
            </a:r>
            <a:r>
              <a:rPr lang="en-US" altLang="zh-CN" sz="3200">
                <a:latin typeface="微软雅黑" pitchFamily="34" charset="-122"/>
                <a:ea typeface="微软雅黑" pitchFamily="34" charset="-122"/>
              </a:rPr>
              <a:t>p</a:t>
            </a:r>
            <a:r>
              <a:rPr lang="zh-CN" altLang="en-US" sz="3200">
                <a:latin typeface="微软雅黑" pitchFamily="34" charset="-122"/>
                <a:ea typeface="微软雅黑" pitchFamily="34" charset="-122"/>
              </a:rPr>
              <a:t>、</a:t>
            </a:r>
            <a:r>
              <a:rPr lang="en-US" altLang="zh-CN" sz="3200">
                <a:latin typeface="微软雅黑" pitchFamily="34" charset="-122"/>
                <a:ea typeface="微软雅黑" pitchFamily="34" charset="-122"/>
              </a:rPr>
              <a:t>x</a:t>
            </a:r>
            <a:r>
              <a:rPr lang="zh-CN" altLang="en-US" sz="3200">
                <a:latin typeface="微软雅黑" pitchFamily="34" charset="-122"/>
                <a:ea typeface="微软雅黑" pitchFamily="34" charset="-122"/>
              </a:rPr>
              <a:t>的存储关系示意图。</a:t>
            </a:r>
          </a:p>
          <a:p>
            <a:pPr>
              <a:lnSpc>
                <a:spcPct val="100000"/>
              </a:lnSpc>
              <a:spcBef>
                <a:spcPts val="2400"/>
              </a:spcBef>
              <a:spcAft>
                <a:spcPts val="1200"/>
              </a:spcAft>
              <a:buClr>
                <a:schemeClr val="bg2">
                  <a:lumMod val="50000"/>
                </a:schemeClr>
              </a:buClr>
              <a:buFont typeface="Wingdings" pitchFamily="2" charset="2"/>
              <a:buChar char=""/>
            </a:pPr>
            <a:r>
              <a:rPr lang="zh-CN" altLang="en-US" sz="3200">
                <a:latin typeface="微软雅黑" pitchFamily="34" charset="-122"/>
                <a:ea typeface="微软雅黑" pitchFamily="34" charset="-122"/>
              </a:rPr>
              <a:t>例</a:t>
            </a:r>
            <a:r>
              <a:rPr lang="en-US" altLang="zh-CN" sz="3200">
                <a:latin typeface="微软雅黑" pitchFamily="34" charset="-122"/>
                <a:ea typeface="微软雅黑" pitchFamily="34" charset="-122"/>
              </a:rPr>
              <a:t>  </a:t>
            </a:r>
            <a:r>
              <a:rPr lang="zh-CN" altLang="en-US" sz="3200">
                <a:latin typeface="微软雅黑" pitchFamily="34" charset="-122"/>
                <a:ea typeface="微软雅黑" pitchFamily="34" charset="-122"/>
              </a:rPr>
              <a:t>设有</a:t>
            </a:r>
            <a:r>
              <a:rPr lang="en-US" altLang="zh-CN" sz="3200">
                <a:latin typeface="微软雅黑" pitchFamily="34" charset="-122"/>
                <a:ea typeface="微软雅黑" pitchFamily="34" charset="-122"/>
              </a:rPr>
              <a:t>int x = 3;  int * p = &amp;x;</a:t>
            </a:r>
            <a:r>
              <a:rPr lang="zh-CN" altLang="en-US" sz="3200">
                <a:latin typeface="微软雅黑" pitchFamily="34" charset="-122"/>
                <a:ea typeface="微软雅黑" pitchFamily="34" charset="-122"/>
              </a:rPr>
              <a:t>，则表达式*</a:t>
            </a:r>
            <a:r>
              <a:rPr lang="en-US" altLang="zh-CN" sz="3200">
                <a:latin typeface="微软雅黑" pitchFamily="34" charset="-122"/>
                <a:ea typeface="微软雅黑" pitchFamily="34" charset="-122"/>
              </a:rPr>
              <a:t>p </a:t>
            </a:r>
            <a:r>
              <a:rPr lang="zh-CN" altLang="en-US" sz="3200">
                <a:latin typeface="微软雅黑" pitchFamily="34" charset="-122"/>
                <a:ea typeface="微软雅黑" pitchFamily="34" charset="-122"/>
              </a:rPr>
              <a:t>的结果为</a:t>
            </a:r>
            <a:r>
              <a:rPr lang="en-US" altLang="zh-CN" sz="3200">
                <a:latin typeface="微软雅黑" pitchFamily="34" charset="-122"/>
                <a:ea typeface="微软雅黑" pitchFamily="34" charset="-122"/>
              </a:rPr>
              <a:t>3</a:t>
            </a:r>
            <a:r>
              <a:rPr lang="zh-CN" altLang="en-US" sz="3200">
                <a:latin typeface="微软雅黑" pitchFamily="34" charset="-122"/>
                <a:ea typeface="微软雅黑" pitchFamily="34" charset="-122"/>
              </a:rPr>
              <a:t>，请对此进行分析。</a:t>
            </a:r>
          </a:p>
        </p:txBody>
      </p:sp>
    </p:spTree>
    <p:extLst>
      <p:ext uri="{BB962C8B-B14F-4D97-AF65-F5344CB8AC3E}">
        <p14:creationId xmlns:p14="http://schemas.microsoft.com/office/powerpoint/2010/main" val="1890813284"/>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指针变量的声明及使用</a:t>
            </a:r>
          </a:p>
        </p:txBody>
      </p:sp>
      <p:sp>
        <p:nvSpPr>
          <p:cNvPr id="4" name="矩形 3"/>
          <p:cNvSpPr txBox="1">
            <a:spLocks noChangeArrowheads="1"/>
          </p:cNvSpPr>
          <p:nvPr/>
        </p:nvSpPr>
        <p:spPr bwMode="auto">
          <a:xfrm>
            <a:off x="1125860" y="1052736"/>
            <a:ext cx="9793088" cy="5248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00000"/>
              </a:lnSpc>
              <a:spcBef>
                <a:spcPts val="1200"/>
              </a:spcBef>
              <a:spcAft>
                <a:spcPts val="1200"/>
              </a:spcAft>
              <a:buClr>
                <a:schemeClr val="bg2">
                  <a:lumMod val="50000"/>
                </a:schemeClr>
              </a:buClr>
              <a:buFont typeface="Wingdings" pitchFamily="2" charset="2"/>
              <a:buChar char=""/>
            </a:pPr>
            <a:r>
              <a:rPr lang="zh-CN" altLang="en-US" sz="3200">
                <a:latin typeface="微软雅黑" pitchFamily="34" charset="-122"/>
                <a:ea typeface="微软雅黑" pitchFamily="34" charset="-122"/>
              </a:rPr>
              <a:t>例</a:t>
            </a:r>
            <a:r>
              <a:rPr lang="en-US" altLang="zh-CN" sz="3200">
                <a:latin typeface="微软雅黑" pitchFamily="34" charset="-122"/>
                <a:ea typeface="微软雅黑" pitchFamily="34" charset="-122"/>
              </a:rPr>
              <a:t>  </a:t>
            </a:r>
            <a:r>
              <a:rPr lang="zh-CN" altLang="en-US" sz="3200">
                <a:latin typeface="微软雅黑" pitchFamily="34" charset="-122"/>
                <a:ea typeface="微软雅黑" pitchFamily="34" charset="-122"/>
              </a:rPr>
              <a:t>设</a:t>
            </a:r>
            <a:r>
              <a:rPr lang="en-US" altLang="zh-CN" sz="3200">
                <a:latin typeface="微软雅黑" pitchFamily="34" charset="-122"/>
                <a:ea typeface="微软雅黑" pitchFamily="34" charset="-122"/>
              </a:rPr>
              <a:t>int x = 3;  int * p = &amp;x;</a:t>
            </a:r>
            <a:r>
              <a:rPr lang="zh-CN" altLang="en-US" sz="3200">
                <a:latin typeface="微软雅黑" pitchFamily="34" charset="-122"/>
                <a:ea typeface="微软雅黑" pitchFamily="34" charset="-122"/>
              </a:rPr>
              <a:t>，请分析下述表达式的值：</a:t>
            </a:r>
            <a:r>
              <a:rPr lang="en-US" altLang="zh-CN" sz="3200">
                <a:latin typeface="微软雅黑" pitchFamily="34" charset="-122"/>
                <a:ea typeface="微软雅黑" pitchFamily="34" charset="-122"/>
              </a:rPr>
              <a:t>x</a:t>
            </a:r>
            <a:r>
              <a:rPr lang="zh-CN" altLang="en-US" sz="3200">
                <a:latin typeface="微软雅黑" pitchFamily="34" charset="-122"/>
                <a:ea typeface="微软雅黑" pitchFamily="34" charset="-122"/>
              </a:rPr>
              <a:t>、</a:t>
            </a:r>
            <a:r>
              <a:rPr lang="en-US" altLang="zh-CN" sz="3200">
                <a:latin typeface="微软雅黑" pitchFamily="34" charset="-122"/>
                <a:ea typeface="微软雅黑" pitchFamily="34" charset="-122"/>
              </a:rPr>
              <a:t>&amp;x</a:t>
            </a:r>
            <a:r>
              <a:rPr lang="zh-CN" altLang="en-US" sz="3200">
                <a:latin typeface="微软雅黑" pitchFamily="34" charset="-122"/>
                <a:ea typeface="微软雅黑" pitchFamily="34" charset="-122"/>
              </a:rPr>
              <a:t>、</a:t>
            </a:r>
            <a:r>
              <a:rPr lang="en-US" altLang="zh-CN" sz="3200">
                <a:latin typeface="微软雅黑" pitchFamily="34" charset="-122"/>
                <a:ea typeface="微软雅黑" pitchFamily="34" charset="-122"/>
              </a:rPr>
              <a:t>p</a:t>
            </a:r>
            <a:r>
              <a:rPr lang="zh-CN" altLang="en-US" sz="3200">
                <a:latin typeface="微软雅黑" pitchFamily="34" charset="-122"/>
                <a:ea typeface="微软雅黑" pitchFamily="34" charset="-122"/>
              </a:rPr>
              <a:t>、</a:t>
            </a:r>
            <a:r>
              <a:rPr lang="en-US" altLang="zh-CN" sz="3200">
                <a:latin typeface="微软雅黑" pitchFamily="34" charset="-122"/>
                <a:ea typeface="微软雅黑" pitchFamily="34" charset="-122"/>
              </a:rPr>
              <a:t>&amp;p</a:t>
            </a:r>
            <a:r>
              <a:rPr lang="zh-CN" altLang="en-US" sz="3200">
                <a:latin typeface="微软雅黑" pitchFamily="34" charset="-122"/>
                <a:ea typeface="微软雅黑" pitchFamily="34" charset="-122"/>
              </a:rPr>
              <a:t>、*</a:t>
            </a:r>
            <a:r>
              <a:rPr lang="en-US" altLang="zh-CN" sz="3200">
                <a:latin typeface="微软雅黑" pitchFamily="34" charset="-122"/>
                <a:ea typeface="微软雅黑" pitchFamily="34" charset="-122"/>
              </a:rPr>
              <a:t>p</a:t>
            </a:r>
            <a:r>
              <a:rPr lang="zh-CN" altLang="en-US" sz="3200">
                <a:latin typeface="微软雅黑" pitchFamily="34" charset="-122"/>
                <a:ea typeface="微软雅黑" pitchFamily="34" charset="-122"/>
              </a:rPr>
              <a:t>。</a:t>
            </a:r>
          </a:p>
        </p:txBody>
      </p:sp>
      <p:sp>
        <p:nvSpPr>
          <p:cNvPr id="5" name="TextBox 4"/>
          <p:cNvSpPr txBox="1"/>
          <p:nvPr/>
        </p:nvSpPr>
        <p:spPr>
          <a:xfrm>
            <a:off x="1773932" y="2204864"/>
            <a:ext cx="8280920" cy="4154984"/>
          </a:xfrm>
          <a:prstGeom prst="rect">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txBody>
          <a:bodyPr wrap="square">
            <a:spAutoFit/>
          </a:bodyPr>
          <a:lstStyle/>
          <a:p>
            <a:pPr>
              <a:defRPr/>
            </a:pPr>
            <a:r>
              <a:rPr lang="en-US" altLang="zh-CN" sz="2200" b="1">
                <a:latin typeface="Consolas" pitchFamily="49" charset="0"/>
                <a:cs typeface="Consolas" pitchFamily="49" charset="0"/>
              </a:rPr>
              <a:t>#</a:t>
            </a:r>
            <a:r>
              <a:rPr lang="en-US" altLang="zh-CN" sz="2200" b="1" dirty="0">
                <a:latin typeface="Consolas" pitchFamily="49" charset="0"/>
                <a:cs typeface="Consolas" pitchFamily="49" charset="0"/>
              </a:rPr>
              <a:t>include &lt;</a:t>
            </a:r>
            <a:r>
              <a:rPr lang="en-US" altLang="zh-CN" sz="2200" b="1" err="1">
                <a:latin typeface="Consolas" pitchFamily="49" charset="0"/>
                <a:cs typeface="Consolas" pitchFamily="49" charset="0"/>
              </a:rPr>
              <a:t>stdio.h</a:t>
            </a:r>
            <a:r>
              <a:rPr lang="en-US" altLang="zh-CN" sz="2200" b="1">
                <a:latin typeface="Consolas" pitchFamily="49" charset="0"/>
                <a:cs typeface="Consolas" pitchFamily="49" charset="0"/>
              </a:rPr>
              <a:t>&gt;</a:t>
            </a:r>
            <a:endParaRPr lang="en-US" altLang="zh-CN" sz="2200" b="1" dirty="0">
              <a:latin typeface="Consolas" pitchFamily="49" charset="0"/>
              <a:cs typeface="Consolas" pitchFamily="49" charset="0"/>
            </a:endParaRPr>
          </a:p>
          <a:p>
            <a:pPr>
              <a:defRPr/>
            </a:pPr>
            <a:r>
              <a:rPr lang="en-US" altLang="zh-CN" sz="2200" b="1" dirty="0" err="1">
                <a:latin typeface="Consolas" pitchFamily="49" charset="0"/>
                <a:cs typeface="Consolas" pitchFamily="49" charset="0"/>
              </a:rPr>
              <a:t>int</a:t>
            </a:r>
            <a:r>
              <a:rPr lang="en-US" altLang="zh-CN" sz="2200" b="1" dirty="0">
                <a:latin typeface="Consolas" pitchFamily="49" charset="0"/>
                <a:cs typeface="Consolas" pitchFamily="49" charset="0"/>
              </a:rPr>
              <a:t> main(void)</a:t>
            </a:r>
          </a:p>
          <a:p>
            <a:pPr>
              <a:defRPr/>
            </a:pPr>
            <a:r>
              <a:rPr lang="en-US" altLang="zh-CN" sz="2200" b="1" dirty="0">
                <a:latin typeface="Consolas" pitchFamily="49" charset="0"/>
                <a:cs typeface="Consolas" pitchFamily="49" charset="0"/>
              </a:rPr>
              <a:t>{</a:t>
            </a:r>
          </a:p>
          <a:p>
            <a:pPr>
              <a:defRPr/>
            </a:pPr>
            <a:r>
              <a:rPr lang="en-US" altLang="zh-CN" sz="2200" b="1">
                <a:latin typeface="Consolas" pitchFamily="49" charset="0"/>
                <a:cs typeface="Consolas" pitchFamily="49" charset="0"/>
              </a:rPr>
              <a:t>    int </a:t>
            </a:r>
            <a:r>
              <a:rPr lang="en-US" altLang="zh-CN" sz="2200" b="1" dirty="0">
                <a:latin typeface="Consolas" pitchFamily="49" charset="0"/>
                <a:cs typeface="Consolas" pitchFamily="49" charset="0"/>
              </a:rPr>
              <a:t>x = 3;</a:t>
            </a:r>
          </a:p>
          <a:p>
            <a:pPr>
              <a:defRPr/>
            </a:pPr>
            <a:r>
              <a:rPr lang="en-US" altLang="zh-CN" sz="2200" b="1">
                <a:latin typeface="Consolas" pitchFamily="49" charset="0"/>
                <a:cs typeface="Consolas" pitchFamily="49" charset="0"/>
              </a:rPr>
              <a:t>    int * p </a:t>
            </a:r>
            <a:r>
              <a:rPr lang="en-US" altLang="zh-CN" sz="2200" b="1" dirty="0">
                <a:latin typeface="Consolas" pitchFamily="49" charset="0"/>
                <a:cs typeface="Consolas" pitchFamily="49" charset="0"/>
              </a:rPr>
              <a:t>= &amp;x;</a:t>
            </a:r>
          </a:p>
          <a:p>
            <a:pPr>
              <a:defRPr/>
            </a:pPr>
            <a:r>
              <a:rPr lang="en-US" altLang="zh-CN" sz="2200" b="1">
                <a:latin typeface="Consolas" pitchFamily="49" charset="0"/>
                <a:cs typeface="Consolas" pitchFamily="49" charset="0"/>
              </a:rPr>
              <a:t>    printf</a:t>
            </a:r>
            <a:r>
              <a:rPr lang="en-US" altLang="zh-CN" sz="2200" b="1" dirty="0">
                <a:latin typeface="Consolas" pitchFamily="49" charset="0"/>
                <a:cs typeface="Consolas" pitchFamily="49" charset="0"/>
              </a:rPr>
              <a:t>("</a:t>
            </a:r>
            <a:r>
              <a:rPr lang="zh-CN" altLang="en-US" sz="2200" b="1" dirty="0">
                <a:latin typeface="Consolas" pitchFamily="49" charset="0"/>
                <a:cs typeface="Consolas" pitchFamily="49" charset="0"/>
              </a:rPr>
              <a:t>表达式</a:t>
            </a:r>
            <a:r>
              <a:rPr lang="en-US" altLang="zh-CN" sz="2200" b="1" dirty="0">
                <a:latin typeface="Consolas" pitchFamily="49" charset="0"/>
                <a:cs typeface="Consolas" pitchFamily="49" charset="0"/>
              </a:rPr>
              <a:t>x </a:t>
            </a:r>
            <a:r>
              <a:rPr lang="zh-CN" altLang="en-US" sz="2200" b="1" dirty="0">
                <a:latin typeface="Consolas" pitchFamily="49" charset="0"/>
                <a:cs typeface="Consolas" pitchFamily="49" charset="0"/>
              </a:rPr>
              <a:t>的值为</a:t>
            </a:r>
            <a:r>
              <a:rPr lang="en-US" altLang="zh-CN" sz="2200" b="1">
                <a:latin typeface="Consolas" pitchFamily="49" charset="0"/>
                <a:cs typeface="Consolas" pitchFamily="49" charset="0"/>
              </a:rPr>
              <a:t>:  %</a:t>
            </a:r>
            <a:r>
              <a:rPr lang="en-US" altLang="zh-CN" sz="2200" b="1" dirty="0">
                <a:latin typeface="Consolas" pitchFamily="49" charset="0"/>
                <a:cs typeface="Consolas" pitchFamily="49" charset="0"/>
              </a:rPr>
              <a:t>d\n</a:t>
            </a:r>
            <a:r>
              <a:rPr lang="en-US" altLang="zh-CN" sz="2200" b="1">
                <a:latin typeface="Consolas" pitchFamily="49" charset="0"/>
                <a:cs typeface="Consolas" pitchFamily="49" charset="0"/>
              </a:rPr>
              <a:t>", </a:t>
            </a:r>
            <a:r>
              <a:rPr lang="en-US" altLang="zh-CN" sz="2200" b="1">
                <a:solidFill>
                  <a:srgbClr val="FF0000"/>
                </a:solidFill>
                <a:latin typeface="Consolas" pitchFamily="49" charset="0"/>
                <a:cs typeface="Consolas" pitchFamily="49" charset="0"/>
              </a:rPr>
              <a:t>x</a:t>
            </a:r>
            <a:r>
              <a:rPr lang="en-US" altLang="zh-CN" sz="2200" b="1" dirty="0">
                <a:latin typeface="Consolas" pitchFamily="49" charset="0"/>
                <a:cs typeface="Consolas" pitchFamily="49" charset="0"/>
              </a:rPr>
              <a:t>); </a:t>
            </a:r>
          </a:p>
          <a:p>
            <a:pPr>
              <a:defRPr/>
            </a:pPr>
            <a:r>
              <a:rPr lang="en-US" altLang="zh-CN" sz="2200" b="1">
                <a:latin typeface="Consolas" pitchFamily="49" charset="0"/>
                <a:cs typeface="Consolas" pitchFamily="49" charset="0"/>
              </a:rPr>
              <a:t>    printf("</a:t>
            </a:r>
            <a:r>
              <a:rPr lang="zh-CN" altLang="en-US" sz="2200" b="1">
                <a:latin typeface="Consolas" pitchFamily="49" charset="0"/>
                <a:cs typeface="Consolas" pitchFamily="49" charset="0"/>
              </a:rPr>
              <a:t>表达式</a:t>
            </a:r>
            <a:r>
              <a:rPr lang="en-US" altLang="zh-CN" sz="2200" b="1" dirty="0">
                <a:latin typeface="Consolas" pitchFamily="49" charset="0"/>
                <a:cs typeface="Consolas" pitchFamily="49" charset="0"/>
              </a:rPr>
              <a:t>&amp;x </a:t>
            </a:r>
            <a:r>
              <a:rPr lang="zh-CN" altLang="en-US" sz="2200" b="1" dirty="0">
                <a:latin typeface="Consolas" pitchFamily="49" charset="0"/>
                <a:cs typeface="Consolas" pitchFamily="49" charset="0"/>
              </a:rPr>
              <a:t>的值为</a:t>
            </a:r>
            <a:r>
              <a:rPr lang="en-US" altLang="zh-CN" sz="2200" b="1">
                <a:latin typeface="Consolas" pitchFamily="49" charset="0"/>
                <a:cs typeface="Consolas" pitchFamily="49" charset="0"/>
              </a:rPr>
              <a:t>: %p\n", </a:t>
            </a:r>
            <a:r>
              <a:rPr lang="en-US" altLang="zh-CN" sz="2200" b="1" dirty="0">
                <a:solidFill>
                  <a:srgbClr val="FF0000"/>
                </a:solidFill>
                <a:latin typeface="Consolas" pitchFamily="49" charset="0"/>
                <a:cs typeface="Consolas" pitchFamily="49" charset="0"/>
              </a:rPr>
              <a:t>&amp;x</a:t>
            </a:r>
            <a:r>
              <a:rPr lang="en-US" altLang="zh-CN" sz="2200" b="1" dirty="0">
                <a:latin typeface="Consolas" pitchFamily="49" charset="0"/>
                <a:cs typeface="Consolas" pitchFamily="49" charset="0"/>
              </a:rPr>
              <a:t>); </a:t>
            </a:r>
          </a:p>
          <a:p>
            <a:pPr>
              <a:defRPr/>
            </a:pPr>
            <a:r>
              <a:rPr lang="en-US" altLang="zh-CN" sz="2200" b="1">
                <a:latin typeface="Consolas" pitchFamily="49" charset="0"/>
                <a:cs typeface="Consolas" pitchFamily="49" charset="0"/>
              </a:rPr>
              <a:t>    printf</a:t>
            </a:r>
            <a:r>
              <a:rPr lang="en-US" altLang="zh-CN" sz="2200" b="1" dirty="0">
                <a:latin typeface="Consolas" pitchFamily="49" charset="0"/>
                <a:cs typeface="Consolas" pitchFamily="49" charset="0"/>
              </a:rPr>
              <a:t>("</a:t>
            </a:r>
            <a:r>
              <a:rPr lang="zh-CN" altLang="en-US" sz="2200" b="1" dirty="0">
                <a:latin typeface="Consolas" pitchFamily="49" charset="0"/>
                <a:cs typeface="Consolas" pitchFamily="49" charset="0"/>
              </a:rPr>
              <a:t>表达式</a:t>
            </a:r>
            <a:r>
              <a:rPr lang="en-US" altLang="zh-CN" sz="2200" b="1" dirty="0">
                <a:latin typeface="Consolas" pitchFamily="49" charset="0"/>
                <a:cs typeface="Consolas" pitchFamily="49" charset="0"/>
              </a:rPr>
              <a:t>p </a:t>
            </a:r>
            <a:r>
              <a:rPr lang="zh-CN" altLang="en-US" sz="2200" b="1" dirty="0">
                <a:latin typeface="Consolas" pitchFamily="49" charset="0"/>
                <a:cs typeface="Consolas" pitchFamily="49" charset="0"/>
              </a:rPr>
              <a:t>的值为</a:t>
            </a:r>
            <a:r>
              <a:rPr lang="en-US" altLang="zh-CN" sz="2200" b="1">
                <a:latin typeface="Consolas" pitchFamily="49" charset="0"/>
                <a:cs typeface="Consolas" pitchFamily="49" charset="0"/>
              </a:rPr>
              <a:t>:  %p\n</a:t>
            </a:r>
            <a:r>
              <a:rPr lang="en-US" altLang="zh-CN" sz="2200" b="1" dirty="0">
                <a:latin typeface="Consolas" pitchFamily="49" charset="0"/>
                <a:cs typeface="Consolas" pitchFamily="49" charset="0"/>
              </a:rPr>
              <a:t>", </a:t>
            </a:r>
            <a:r>
              <a:rPr lang="en-US" altLang="zh-CN" sz="2200" b="1" dirty="0">
                <a:solidFill>
                  <a:srgbClr val="FF0000"/>
                </a:solidFill>
                <a:latin typeface="Consolas" pitchFamily="49" charset="0"/>
                <a:cs typeface="Consolas" pitchFamily="49" charset="0"/>
              </a:rPr>
              <a:t>p</a:t>
            </a:r>
            <a:r>
              <a:rPr lang="en-US" altLang="zh-CN" sz="2200" b="1" dirty="0">
                <a:latin typeface="Consolas" pitchFamily="49" charset="0"/>
                <a:cs typeface="Consolas" pitchFamily="49" charset="0"/>
              </a:rPr>
              <a:t>); </a:t>
            </a:r>
          </a:p>
          <a:p>
            <a:pPr>
              <a:defRPr/>
            </a:pPr>
            <a:r>
              <a:rPr lang="en-US" altLang="zh-CN" sz="2200" b="1">
                <a:latin typeface="Consolas" pitchFamily="49" charset="0"/>
                <a:cs typeface="Consolas" pitchFamily="49" charset="0"/>
              </a:rPr>
              <a:t>    printf</a:t>
            </a:r>
            <a:r>
              <a:rPr lang="en-US" altLang="zh-CN" sz="2200" b="1" dirty="0">
                <a:latin typeface="Consolas" pitchFamily="49" charset="0"/>
                <a:cs typeface="Consolas" pitchFamily="49" charset="0"/>
              </a:rPr>
              <a:t>("</a:t>
            </a:r>
            <a:r>
              <a:rPr lang="zh-CN" altLang="en-US" sz="2200" b="1" dirty="0">
                <a:latin typeface="Consolas" pitchFamily="49" charset="0"/>
                <a:cs typeface="Consolas" pitchFamily="49" charset="0"/>
              </a:rPr>
              <a:t>表达式</a:t>
            </a:r>
            <a:r>
              <a:rPr lang="en-US" altLang="zh-CN" sz="2200" b="1" dirty="0">
                <a:latin typeface="Consolas" pitchFamily="49" charset="0"/>
                <a:cs typeface="Consolas" pitchFamily="49" charset="0"/>
              </a:rPr>
              <a:t>&amp;p </a:t>
            </a:r>
            <a:r>
              <a:rPr lang="zh-CN" altLang="en-US" sz="2200" b="1" dirty="0">
                <a:latin typeface="Consolas" pitchFamily="49" charset="0"/>
                <a:cs typeface="Consolas" pitchFamily="49" charset="0"/>
              </a:rPr>
              <a:t>的值为</a:t>
            </a:r>
            <a:r>
              <a:rPr lang="en-US" altLang="zh-CN" sz="2200" b="1">
                <a:latin typeface="Consolas" pitchFamily="49" charset="0"/>
                <a:cs typeface="Consolas" pitchFamily="49" charset="0"/>
              </a:rPr>
              <a:t>: %p\n</a:t>
            </a:r>
            <a:r>
              <a:rPr lang="en-US" altLang="zh-CN" sz="2200" b="1" dirty="0">
                <a:latin typeface="Consolas" pitchFamily="49" charset="0"/>
                <a:cs typeface="Consolas" pitchFamily="49" charset="0"/>
              </a:rPr>
              <a:t>", </a:t>
            </a:r>
            <a:r>
              <a:rPr lang="en-US" altLang="zh-CN" sz="2200" b="1" dirty="0">
                <a:solidFill>
                  <a:srgbClr val="FF0000"/>
                </a:solidFill>
                <a:latin typeface="Consolas" pitchFamily="49" charset="0"/>
                <a:cs typeface="Consolas" pitchFamily="49" charset="0"/>
              </a:rPr>
              <a:t>&amp;p</a:t>
            </a:r>
            <a:r>
              <a:rPr lang="en-US" altLang="zh-CN" sz="2200" b="1" dirty="0">
                <a:latin typeface="Consolas" pitchFamily="49" charset="0"/>
                <a:cs typeface="Consolas" pitchFamily="49" charset="0"/>
              </a:rPr>
              <a:t>); </a:t>
            </a:r>
          </a:p>
          <a:p>
            <a:pPr>
              <a:defRPr/>
            </a:pPr>
            <a:r>
              <a:rPr lang="en-US" altLang="zh-CN" sz="2200" b="1">
                <a:latin typeface="Consolas" pitchFamily="49" charset="0"/>
                <a:cs typeface="Consolas" pitchFamily="49" charset="0"/>
              </a:rPr>
              <a:t>    printf</a:t>
            </a:r>
            <a:r>
              <a:rPr lang="en-US" altLang="zh-CN" sz="2200" b="1" dirty="0">
                <a:latin typeface="Consolas" pitchFamily="49" charset="0"/>
                <a:cs typeface="Consolas" pitchFamily="49" charset="0"/>
              </a:rPr>
              <a:t>("</a:t>
            </a:r>
            <a:r>
              <a:rPr lang="zh-CN" altLang="en-US" sz="2200" b="1" dirty="0">
                <a:latin typeface="Consolas" pitchFamily="49" charset="0"/>
                <a:cs typeface="Consolas" pitchFamily="49" charset="0"/>
              </a:rPr>
              <a:t>表达式*</a:t>
            </a:r>
            <a:r>
              <a:rPr lang="en-US" altLang="zh-CN" sz="2200" b="1" dirty="0">
                <a:latin typeface="Consolas" pitchFamily="49" charset="0"/>
                <a:cs typeface="Consolas" pitchFamily="49" charset="0"/>
              </a:rPr>
              <a:t>p </a:t>
            </a:r>
            <a:r>
              <a:rPr lang="zh-CN" altLang="en-US" sz="2200" b="1" dirty="0">
                <a:latin typeface="Consolas" pitchFamily="49" charset="0"/>
                <a:cs typeface="Consolas" pitchFamily="49" charset="0"/>
              </a:rPr>
              <a:t>的值为</a:t>
            </a:r>
            <a:r>
              <a:rPr lang="en-US" altLang="zh-CN" sz="2200" b="1" dirty="0">
                <a:latin typeface="Consolas" pitchFamily="49" charset="0"/>
                <a:cs typeface="Consolas" pitchFamily="49" charset="0"/>
              </a:rPr>
              <a:t>: %d\n</a:t>
            </a:r>
            <a:r>
              <a:rPr lang="en-US" altLang="zh-CN" sz="2200" b="1">
                <a:latin typeface="Consolas" pitchFamily="49" charset="0"/>
                <a:cs typeface="Consolas" pitchFamily="49" charset="0"/>
              </a:rPr>
              <a:t>", </a:t>
            </a:r>
            <a:r>
              <a:rPr lang="en-US" altLang="zh-CN" sz="2200" b="1">
                <a:solidFill>
                  <a:srgbClr val="FF0000"/>
                </a:solidFill>
                <a:latin typeface="Consolas" pitchFamily="49" charset="0"/>
                <a:cs typeface="Consolas" pitchFamily="49" charset="0"/>
              </a:rPr>
              <a:t>*</a:t>
            </a:r>
            <a:r>
              <a:rPr lang="en-US" altLang="zh-CN" sz="2200" b="1" dirty="0">
                <a:solidFill>
                  <a:srgbClr val="FF0000"/>
                </a:solidFill>
                <a:latin typeface="Consolas" pitchFamily="49" charset="0"/>
                <a:cs typeface="Consolas" pitchFamily="49" charset="0"/>
              </a:rPr>
              <a:t>p</a:t>
            </a:r>
            <a:r>
              <a:rPr lang="en-US" altLang="zh-CN" sz="2200" b="1" dirty="0">
                <a:latin typeface="Consolas" pitchFamily="49" charset="0"/>
                <a:cs typeface="Consolas" pitchFamily="49" charset="0"/>
              </a:rPr>
              <a:t>); </a:t>
            </a:r>
          </a:p>
          <a:p>
            <a:pPr>
              <a:defRPr/>
            </a:pPr>
            <a:r>
              <a:rPr lang="en-US" altLang="zh-CN" sz="2200" b="1">
                <a:latin typeface="Consolas" pitchFamily="49" charset="0"/>
                <a:cs typeface="Consolas" pitchFamily="49" charset="0"/>
              </a:rPr>
              <a:t>    return </a:t>
            </a:r>
            <a:r>
              <a:rPr lang="en-US" altLang="zh-CN" sz="2200" b="1" dirty="0">
                <a:latin typeface="Consolas" pitchFamily="49" charset="0"/>
                <a:cs typeface="Consolas" pitchFamily="49" charset="0"/>
              </a:rPr>
              <a:t>0;</a:t>
            </a:r>
          </a:p>
          <a:p>
            <a:pPr>
              <a:defRPr/>
            </a:pPr>
            <a:r>
              <a:rPr lang="en-US" altLang="zh-CN" sz="2200" b="1" dirty="0">
                <a:latin typeface="Consolas" pitchFamily="49" charset="0"/>
                <a:cs typeface="Consolas" pitchFamily="49" charset="0"/>
              </a:rPr>
              <a:t>}</a:t>
            </a:r>
            <a:endParaRPr lang="zh-CN" altLang="en-US" sz="2200" b="1" dirty="0">
              <a:solidFill>
                <a:srgbClr val="000066"/>
              </a:solidFill>
              <a:latin typeface="Consolas" pitchFamily="49" charset="0"/>
              <a:cs typeface="Consolas" pitchFamily="49" charset="0"/>
            </a:endParaRPr>
          </a:p>
        </p:txBody>
      </p:sp>
    </p:spTree>
    <p:extLst>
      <p:ext uri="{BB962C8B-B14F-4D97-AF65-F5344CB8AC3E}">
        <p14:creationId xmlns:p14="http://schemas.microsoft.com/office/powerpoint/2010/main" val="1723916674"/>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指针变量的声明及使用</a:t>
            </a:r>
          </a:p>
        </p:txBody>
      </p:sp>
      <p:sp>
        <p:nvSpPr>
          <p:cNvPr id="6" name="TextBox 5"/>
          <p:cNvSpPr txBox="1"/>
          <p:nvPr/>
        </p:nvSpPr>
        <p:spPr>
          <a:xfrm>
            <a:off x="1341884" y="1002208"/>
            <a:ext cx="9289032" cy="4154984"/>
          </a:xfrm>
          <a:prstGeom prst="rect">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txBody>
          <a:bodyPr wrap="square">
            <a:spAutoFit/>
          </a:bodyPr>
          <a:lstStyle/>
          <a:p>
            <a:pPr>
              <a:defRPr/>
            </a:pPr>
            <a:r>
              <a:rPr lang="en-US" altLang="zh-CN" sz="2400" b="1" dirty="0">
                <a:latin typeface="Consolas" pitchFamily="49" charset="0"/>
                <a:cs typeface="Consolas" pitchFamily="49" charset="0"/>
              </a:rPr>
              <a:t>#include &lt;</a:t>
            </a:r>
            <a:r>
              <a:rPr lang="en-US" altLang="zh-CN" sz="2400" b="1" dirty="0" err="1">
                <a:latin typeface="Consolas" pitchFamily="49" charset="0"/>
                <a:cs typeface="Consolas" pitchFamily="49" charset="0"/>
              </a:rPr>
              <a:t>stdio.h</a:t>
            </a:r>
            <a:r>
              <a:rPr lang="en-US" altLang="zh-CN" sz="2400" b="1" dirty="0">
                <a:latin typeface="Consolas" pitchFamily="49" charset="0"/>
                <a:cs typeface="Consolas" pitchFamily="49" charset="0"/>
              </a:rPr>
              <a:t>&gt;</a:t>
            </a:r>
          </a:p>
          <a:p>
            <a:pPr>
              <a:defRPr/>
            </a:pPr>
            <a:r>
              <a:rPr lang="en-US" altLang="zh-CN" sz="2400" b="1" dirty="0" err="1">
                <a:latin typeface="Consolas" pitchFamily="49" charset="0"/>
                <a:cs typeface="Consolas" pitchFamily="49" charset="0"/>
              </a:rPr>
              <a:t>int</a:t>
            </a:r>
            <a:r>
              <a:rPr lang="en-US" altLang="zh-CN" sz="2400" b="1" dirty="0">
                <a:latin typeface="Consolas" pitchFamily="49" charset="0"/>
                <a:cs typeface="Consolas" pitchFamily="49" charset="0"/>
              </a:rPr>
              <a:t> main(void)</a:t>
            </a:r>
          </a:p>
          <a:p>
            <a:pPr>
              <a:defRPr/>
            </a:pPr>
            <a:r>
              <a:rPr lang="en-US" altLang="zh-CN" sz="2400" b="1" dirty="0">
                <a:latin typeface="Consolas" pitchFamily="49" charset="0"/>
                <a:cs typeface="Consolas" pitchFamily="49" charset="0"/>
              </a:rPr>
              <a:t>{</a:t>
            </a:r>
          </a:p>
          <a:p>
            <a:pPr>
              <a:defRPr/>
            </a:pPr>
            <a:r>
              <a:rPr lang="en-US" altLang="zh-CN" sz="2400" b="1" dirty="0">
                <a:latin typeface="Consolas" pitchFamily="49" charset="0"/>
                <a:cs typeface="Consolas" pitchFamily="49" charset="0"/>
              </a:rPr>
              <a:t>    </a:t>
            </a:r>
            <a:r>
              <a:rPr lang="en-US" altLang="zh-CN" sz="2400" b="1" dirty="0" err="1">
                <a:latin typeface="Consolas" pitchFamily="49" charset="0"/>
                <a:cs typeface="Consolas" pitchFamily="49" charset="0"/>
              </a:rPr>
              <a:t>int</a:t>
            </a:r>
            <a:r>
              <a:rPr lang="en-US" altLang="zh-CN" sz="2400" b="1" dirty="0">
                <a:latin typeface="Consolas" pitchFamily="49" charset="0"/>
                <a:cs typeface="Consolas" pitchFamily="49" charset="0"/>
              </a:rPr>
              <a:t> x = 0x89898; </a:t>
            </a:r>
          </a:p>
          <a:p>
            <a:pPr>
              <a:defRPr/>
            </a:pPr>
            <a:r>
              <a:rPr lang="en-US" altLang="zh-CN" sz="2400" b="1" dirty="0">
                <a:latin typeface="Consolas" pitchFamily="49" charset="0"/>
                <a:cs typeface="Consolas" pitchFamily="49" charset="0"/>
              </a:rPr>
              <a:t>    </a:t>
            </a:r>
            <a:r>
              <a:rPr lang="en-US" altLang="zh-CN" sz="2400" b="1" dirty="0">
                <a:solidFill>
                  <a:srgbClr val="FF0000"/>
                </a:solidFill>
                <a:latin typeface="Consolas" pitchFamily="49" charset="0"/>
                <a:cs typeface="Consolas" pitchFamily="49" charset="0"/>
              </a:rPr>
              <a:t>double * q = (double*)&amp;x;</a:t>
            </a:r>
          </a:p>
          <a:p>
            <a:pPr>
              <a:defRPr/>
            </a:pPr>
            <a:r>
              <a:rPr lang="en-US" altLang="zh-CN" sz="2400" b="1" dirty="0">
                <a:latin typeface="Consolas" pitchFamily="49" charset="0"/>
                <a:cs typeface="Consolas" pitchFamily="49" charset="0"/>
              </a:rPr>
              <a:t>     </a:t>
            </a:r>
          </a:p>
          <a:p>
            <a:pPr>
              <a:defRPr/>
            </a:pPr>
            <a:r>
              <a:rPr lang="en-US" altLang="zh-CN" sz="2400" b="1" dirty="0">
                <a:latin typeface="Consolas" pitchFamily="49" charset="0"/>
                <a:cs typeface="Consolas" pitchFamily="49" charset="0"/>
              </a:rPr>
              <a:t>    </a:t>
            </a:r>
            <a:r>
              <a:rPr lang="en-US" altLang="zh-CN" sz="2400" b="1" dirty="0" err="1">
                <a:latin typeface="Consolas" pitchFamily="49" charset="0"/>
                <a:cs typeface="Consolas" pitchFamily="49" charset="0"/>
              </a:rPr>
              <a:t>printf</a:t>
            </a:r>
            <a:r>
              <a:rPr lang="en-US" altLang="zh-CN" sz="2400" b="1" dirty="0">
                <a:latin typeface="Consolas" pitchFamily="49" charset="0"/>
                <a:cs typeface="Consolas" pitchFamily="49" charset="0"/>
              </a:rPr>
              <a:t>("%</a:t>
            </a:r>
            <a:r>
              <a:rPr lang="en-US" altLang="zh-CN" sz="2400" b="1" dirty="0" err="1">
                <a:latin typeface="Consolas" pitchFamily="49" charset="0"/>
                <a:cs typeface="Consolas" pitchFamily="49" charset="0"/>
              </a:rPr>
              <a:t>lf</a:t>
            </a:r>
            <a:r>
              <a:rPr lang="en-US" altLang="zh-CN" sz="2400" b="1" dirty="0">
                <a:latin typeface="Consolas" pitchFamily="49" charset="0"/>
                <a:cs typeface="Consolas" pitchFamily="49" charset="0"/>
              </a:rPr>
              <a:t>\n", *q); </a:t>
            </a:r>
          </a:p>
          <a:p>
            <a:pPr>
              <a:defRPr/>
            </a:pPr>
            <a:endParaRPr lang="en-US" altLang="zh-CN" sz="2400" b="1" dirty="0">
              <a:latin typeface="Consolas" pitchFamily="49" charset="0"/>
              <a:cs typeface="Consolas" pitchFamily="49" charset="0"/>
            </a:endParaRPr>
          </a:p>
          <a:p>
            <a:pPr>
              <a:defRPr/>
            </a:pPr>
            <a:r>
              <a:rPr lang="en-US" altLang="zh-CN" sz="2400" b="1" dirty="0">
                <a:latin typeface="Consolas" pitchFamily="49" charset="0"/>
                <a:cs typeface="Consolas" pitchFamily="49" charset="0"/>
              </a:rPr>
              <a:t>    </a:t>
            </a:r>
            <a:r>
              <a:rPr lang="en-US" altLang="zh-CN" sz="2400" b="1" dirty="0" err="1">
                <a:latin typeface="Consolas" pitchFamily="49" charset="0"/>
                <a:cs typeface="Consolas" pitchFamily="49" charset="0"/>
              </a:rPr>
              <a:t>printf</a:t>
            </a:r>
            <a:r>
              <a:rPr lang="en-US" altLang="zh-CN" sz="2400" b="1" dirty="0">
                <a:latin typeface="Consolas" pitchFamily="49" charset="0"/>
                <a:cs typeface="Consolas" pitchFamily="49" charset="0"/>
              </a:rPr>
              <a:t>("%d\n", *q);</a:t>
            </a:r>
          </a:p>
          <a:p>
            <a:pPr>
              <a:defRPr/>
            </a:pPr>
            <a:r>
              <a:rPr lang="en-US" altLang="zh-CN" sz="2400" b="1" dirty="0">
                <a:latin typeface="Consolas" pitchFamily="49" charset="0"/>
                <a:cs typeface="Consolas" pitchFamily="49" charset="0"/>
              </a:rPr>
              <a:t>    return 0;</a:t>
            </a:r>
          </a:p>
          <a:p>
            <a:pPr>
              <a:defRPr/>
            </a:pPr>
            <a:r>
              <a:rPr lang="en-US" altLang="zh-CN" sz="2400" b="1" dirty="0">
                <a:latin typeface="Consolas" pitchFamily="49" charset="0"/>
                <a:cs typeface="Consolas" pitchFamily="49" charset="0"/>
              </a:rPr>
              <a:t>}</a:t>
            </a:r>
            <a:endParaRPr lang="zh-CN" altLang="en-US" sz="2400" b="1" dirty="0">
              <a:solidFill>
                <a:srgbClr val="000066"/>
              </a:solidFill>
              <a:latin typeface="Consolas" pitchFamily="49" charset="0"/>
              <a:cs typeface="Consolas" pitchFamily="49" charset="0"/>
            </a:endParaRPr>
          </a:p>
        </p:txBody>
      </p:sp>
      <p:sp>
        <p:nvSpPr>
          <p:cNvPr id="7" name="TextBox 6"/>
          <p:cNvSpPr txBox="1">
            <a:spLocks noChangeArrowheads="1"/>
          </p:cNvSpPr>
          <p:nvPr/>
        </p:nvSpPr>
        <p:spPr bwMode="auto">
          <a:xfrm>
            <a:off x="1125487" y="5300663"/>
            <a:ext cx="9505429"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eaLnBrk="1" hangingPunct="1"/>
            <a:r>
              <a:rPr lang="zh-CN" altLang="en-US" sz="3200">
                <a:solidFill>
                  <a:srgbClr val="FF0000"/>
                </a:solidFill>
                <a:latin typeface="微软雅黑" pitchFamily="34" charset="-122"/>
                <a:ea typeface="微软雅黑" pitchFamily="34" charset="-122"/>
              </a:rPr>
              <a:t>注意：当指针类型与赋值变量的类型不同时会发生内存溢出或者内存截断的问题</a:t>
            </a:r>
            <a:r>
              <a:rPr lang="en-US" altLang="zh-CN" sz="3200">
                <a:solidFill>
                  <a:srgbClr val="FF0000"/>
                </a:solidFill>
                <a:latin typeface="微软雅黑" pitchFamily="34" charset="-122"/>
                <a:ea typeface="微软雅黑" pitchFamily="34" charset="-122"/>
              </a:rPr>
              <a:t>.</a:t>
            </a:r>
          </a:p>
        </p:txBody>
      </p:sp>
      <p:graphicFrame>
        <p:nvGraphicFramePr>
          <p:cNvPr id="8" name="表格 7"/>
          <p:cNvGraphicFramePr>
            <a:graphicFrameLocks noGrp="1"/>
          </p:cNvGraphicFramePr>
          <p:nvPr>
            <p:extLst>
              <p:ext uri="{D42A27DB-BD31-4B8C-83A1-F6EECF244321}">
                <p14:modId xmlns:p14="http://schemas.microsoft.com/office/powerpoint/2010/main" val="3524886747"/>
              </p:ext>
            </p:extLst>
          </p:nvPr>
        </p:nvGraphicFramePr>
        <p:xfrm>
          <a:off x="7974037" y="1714500"/>
          <a:ext cx="928687" cy="2967040"/>
        </p:xfrm>
        <a:graphic>
          <a:graphicData uri="http://schemas.openxmlformats.org/drawingml/2006/table">
            <a:tbl>
              <a:tblPr firstRow="1" bandRow="1">
                <a:effectLst>
                  <a:outerShdw blurRad="50800" dist="38100" dir="2700000" algn="tl" rotWithShape="0">
                    <a:prstClr val="black">
                      <a:alpha val="40000"/>
                    </a:prstClr>
                  </a:outerShdw>
                </a:effectLst>
                <a:tableStyleId>{5940675A-B579-460E-94D1-54222C63F5DA}</a:tableStyleId>
              </a:tblPr>
              <a:tblGrid>
                <a:gridCol w="928687">
                  <a:extLst>
                    <a:ext uri="{9D8B030D-6E8A-4147-A177-3AD203B41FA5}">
                      <a16:colId xmlns:a16="http://schemas.microsoft.com/office/drawing/2014/main" val="20000"/>
                    </a:ext>
                  </a:extLst>
                </a:gridCol>
              </a:tblGrid>
              <a:tr h="370880">
                <a:tc>
                  <a:txBody>
                    <a:bodyPr/>
                    <a:lstStyle/>
                    <a:p>
                      <a:pPr algn="ctr"/>
                      <a:r>
                        <a:rPr lang="en-US" altLang="zh-CN" sz="1800" b="1" dirty="0">
                          <a:latin typeface="Consolas" pitchFamily="49" charset="0"/>
                          <a:cs typeface="Consolas" pitchFamily="49" charset="0"/>
                        </a:rPr>
                        <a:t>0x98</a:t>
                      </a:r>
                      <a:endParaRPr lang="zh-CN" altLang="en-US" sz="1800" b="1" dirty="0">
                        <a:latin typeface="Consolas" pitchFamily="49" charset="0"/>
                        <a:cs typeface="Consolas" pitchFamily="49" charset="0"/>
                      </a:endParaRPr>
                    </a:p>
                  </a:txBody>
                  <a:tcPr marL="91439" marR="91439" marT="45725" marB="45725">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0"/>
                  </a:ext>
                </a:extLst>
              </a:tr>
              <a:tr h="370880">
                <a:tc>
                  <a:txBody>
                    <a:bodyPr/>
                    <a:lstStyle/>
                    <a:p>
                      <a:pPr algn="ctr"/>
                      <a:r>
                        <a:rPr lang="en-US" altLang="zh-CN" sz="1800" b="1" dirty="0">
                          <a:latin typeface="Consolas" pitchFamily="49" charset="0"/>
                          <a:cs typeface="Consolas" pitchFamily="49" charset="0"/>
                        </a:rPr>
                        <a:t>0x98</a:t>
                      </a:r>
                      <a:endParaRPr lang="zh-CN" altLang="en-US" sz="1800" b="1" dirty="0">
                        <a:latin typeface="Consolas" pitchFamily="49" charset="0"/>
                        <a:cs typeface="Consolas" pitchFamily="49" charset="0"/>
                      </a:endParaRPr>
                    </a:p>
                  </a:txBody>
                  <a:tcPr marL="91439" marR="91439" marT="45725" marB="45725">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1"/>
                  </a:ext>
                </a:extLst>
              </a:tr>
              <a:tr h="370880">
                <a:tc>
                  <a:txBody>
                    <a:bodyPr/>
                    <a:lstStyle/>
                    <a:p>
                      <a:pPr algn="ctr"/>
                      <a:r>
                        <a:rPr lang="en-US" altLang="zh-CN" sz="1800" b="1" dirty="0">
                          <a:latin typeface="Consolas" pitchFamily="49" charset="0"/>
                          <a:cs typeface="Consolas" pitchFamily="49" charset="0"/>
                        </a:rPr>
                        <a:t>0x08</a:t>
                      </a:r>
                      <a:endParaRPr lang="zh-CN" altLang="en-US" sz="1800" b="1" dirty="0">
                        <a:latin typeface="Consolas" pitchFamily="49" charset="0"/>
                        <a:cs typeface="Consolas" pitchFamily="49" charset="0"/>
                      </a:endParaRPr>
                    </a:p>
                  </a:txBody>
                  <a:tcPr marL="91439" marR="91439" marT="45725" marB="45725">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2"/>
                  </a:ext>
                </a:extLst>
              </a:tr>
              <a:tr h="370880">
                <a:tc>
                  <a:txBody>
                    <a:bodyPr/>
                    <a:lstStyle/>
                    <a:p>
                      <a:pPr algn="ctr"/>
                      <a:r>
                        <a:rPr lang="en-US" altLang="zh-CN" sz="1800" b="1" dirty="0">
                          <a:latin typeface="Consolas" pitchFamily="49" charset="0"/>
                          <a:cs typeface="Consolas" pitchFamily="49" charset="0"/>
                        </a:rPr>
                        <a:t>0x00</a:t>
                      </a:r>
                      <a:endParaRPr lang="zh-CN" altLang="en-US" sz="1800" b="1" dirty="0">
                        <a:latin typeface="Consolas" pitchFamily="49" charset="0"/>
                        <a:cs typeface="Consolas" pitchFamily="49" charset="0"/>
                      </a:endParaRPr>
                    </a:p>
                  </a:txBody>
                  <a:tcPr marL="91439" marR="91439" marT="45725" marB="45725">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3"/>
                  </a:ext>
                </a:extLst>
              </a:tr>
              <a:tr h="370880">
                <a:tc>
                  <a:txBody>
                    <a:bodyPr/>
                    <a:lstStyle/>
                    <a:p>
                      <a:pPr algn="ctr"/>
                      <a:r>
                        <a:rPr lang="en-US" altLang="zh-CN" sz="1800" b="1" dirty="0">
                          <a:latin typeface="Consolas" pitchFamily="49" charset="0"/>
                          <a:cs typeface="Consolas" pitchFamily="49" charset="0"/>
                        </a:rPr>
                        <a:t>...</a:t>
                      </a:r>
                      <a:endParaRPr lang="zh-CN" altLang="en-US" sz="1800" b="1" dirty="0">
                        <a:latin typeface="Consolas" pitchFamily="49" charset="0"/>
                        <a:cs typeface="Consolas" pitchFamily="49" charset="0"/>
                      </a:endParaRPr>
                    </a:p>
                  </a:txBody>
                  <a:tcPr marL="91439" marR="91439" marT="45725" marB="45725">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4"/>
                  </a:ext>
                </a:extLst>
              </a:tr>
              <a:tr h="370880">
                <a:tc>
                  <a:txBody>
                    <a:bodyPr/>
                    <a:lstStyle/>
                    <a:p>
                      <a:pPr algn="ctr"/>
                      <a:r>
                        <a:rPr lang="en-US" altLang="zh-CN" sz="1800" b="1" dirty="0">
                          <a:latin typeface="Consolas" pitchFamily="49" charset="0"/>
                          <a:cs typeface="Consolas" pitchFamily="49" charset="0"/>
                        </a:rPr>
                        <a:t>...</a:t>
                      </a:r>
                      <a:endParaRPr lang="zh-CN" altLang="en-US" sz="1800" b="1" dirty="0">
                        <a:latin typeface="Consolas" pitchFamily="49" charset="0"/>
                        <a:cs typeface="Consolas" pitchFamily="49" charset="0"/>
                      </a:endParaRPr>
                    </a:p>
                  </a:txBody>
                  <a:tcPr marL="91439" marR="91439" marT="45725" marB="45725">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5"/>
                  </a:ext>
                </a:extLst>
              </a:tr>
              <a:tr h="370880">
                <a:tc>
                  <a:txBody>
                    <a:bodyPr/>
                    <a:lstStyle/>
                    <a:p>
                      <a:pPr algn="ctr"/>
                      <a:r>
                        <a:rPr lang="en-US" altLang="zh-CN" sz="1800" b="1" dirty="0">
                          <a:latin typeface="Consolas" pitchFamily="49" charset="0"/>
                          <a:cs typeface="Consolas" pitchFamily="49" charset="0"/>
                        </a:rPr>
                        <a:t>...</a:t>
                      </a:r>
                      <a:endParaRPr lang="zh-CN" altLang="en-US" sz="1800" b="1" dirty="0">
                        <a:latin typeface="Consolas" pitchFamily="49" charset="0"/>
                        <a:cs typeface="Consolas" pitchFamily="49" charset="0"/>
                      </a:endParaRPr>
                    </a:p>
                  </a:txBody>
                  <a:tcPr marL="91439" marR="91439" marT="45725" marB="45725">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6"/>
                  </a:ext>
                </a:extLst>
              </a:tr>
              <a:tr h="370880">
                <a:tc>
                  <a:txBody>
                    <a:bodyPr/>
                    <a:lstStyle/>
                    <a:p>
                      <a:pPr algn="ctr"/>
                      <a:r>
                        <a:rPr lang="en-US" altLang="zh-CN" sz="1800" b="1" dirty="0">
                          <a:latin typeface="Consolas" pitchFamily="49" charset="0"/>
                          <a:cs typeface="Consolas" pitchFamily="49" charset="0"/>
                        </a:rPr>
                        <a:t>...</a:t>
                      </a:r>
                      <a:endParaRPr lang="zh-CN" altLang="en-US" sz="1800" b="1" dirty="0">
                        <a:latin typeface="Consolas" pitchFamily="49" charset="0"/>
                        <a:cs typeface="Consolas" pitchFamily="49" charset="0"/>
                      </a:endParaRPr>
                    </a:p>
                  </a:txBody>
                  <a:tcPr marL="91439" marR="91439" marT="45725" marB="45725">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7"/>
                  </a:ext>
                </a:extLst>
              </a:tr>
            </a:tbl>
          </a:graphicData>
        </a:graphic>
      </p:graphicFrame>
      <p:sp>
        <p:nvSpPr>
          <p:cNvPr id="9" name="右大括号 8"/>
          <p:cNvSpPr/>
          <p:nvPr/>
        </p:nvSpPr>
        <p:spPr>
          <a:xfrm>
            <a:off x="8974732" y="1714500"/>
            <a:ext cx="223638" cy="1428750"/>
          </a:xfrm>
          <a:prstGeom prst="rightBrace">
            <a:avLst>
              <a:gd name="adj1" fmla="val 22368"/>
              <a:gd name="adj2" fmla="val 49111"/>
            </a:avLst>
          </a:prstGeom>
          <a:ln w="381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0" name="右大括号 9"/>
          <p:cNvSpPr/>
          <p:nvPr/>
        </p:nvSpPr>
        <p:spPr>
          <a:xfrm>
            <a:off x="9551937" y="1714500"/>
            <a:ext cx="358900" cy="2928938"/>
          </a:xfrm>
          <a:prstGeom prst="rightBrace">
            <a:avLst>
              <a:gd name="adj1" fmla="val 50221"/>
              <a:gd name="adj2" fmla="val 50000"/>
            </a:avLst>
          </a:prstGeom>
          <a:ln w="381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1" name="TextBox 11"/>
          <p:cNvSpPr txBox="1">
            <a:spLocks noChangeArrowheads="1"/>
          </p:cNvSpPr>
          <p:nvPr/>
        </p:nvSpPr>
        <p:spPr bwMode="auto">
          <a:xfrm>
            <a:off x="9262764" y="2132856"/>
            <a:ext cx="2857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eaLnBrk="1" hangingPunct="1"/>
            <a:r>
              <a:rPr lang="en-US" altLang="zh-CN" sz="2800" b="1">
                <a:latin typeface="Consolas" pitchFamily="49" charset="0"/>
                <a:cs typeface="Consolas" pitchFamily="49" charset="0"/>
              </a:rPr>
              <a:t>x</a:t>
            </a:r>
            <a:endParaRPr lang="zh-CN" altLang="en-US" sz="2800" b="1">
              <a:latin typeface="Consolas" pitchFamily="49" charset="0"/>
              <a:cs typeface="Consolas" pitchFamily="49" charset="0"/>
            </a:endParaRPr>
          </a:p>
        </p:txBody>
      </p:sp>
      <p:sp>
        <p:nvSpPr>
          <p:cNvPr id="12" name="TextBox 12"/>
          <p:cNvSpPr txBox="1">
            <a:spLocks noChangeArrowheads="1"/>
          </p:cNvSpPr>
          <p:nvPr/>
        </p:nvSpPr>
        <p:spPr bwMode="auto">
          <a:xfrm>
            <a:off x="9910836" y="2857500"/>
            <a:ext cx="64293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eaLnBrk="1" hangingPunct="1"/>
            <a:r>
              <a:rPr lang="en-US" altLang="zh-CN" sz="3000" b="1">
                <a:latin typeface="Consolas" pitchFamily="49" charset="0"/>
                <a:cs typeface="Consolas" pitchFamily="49" charset="0"/>
              </a:rPr>
              <a:t>*q</a:t>
            </a:r>
            <a:endParaRPr lang="zh-CN" altLang="en-US" sz="3000" b="1">
              <a:latin typeface="Consolas" pitchFamily="49" charset="0"/>
              <a:cs typeface="Consolas" pitchFamily="49" charset="0"/>
            </a:endParaRPr>
          </a:p>
        </p:txBody>
      </p:sp>
      <p:cxnSp>
        <p:nvCxnSpPr>
          <p:cNvPr id="13" name="直接箭头连接符 12"/>
          <p:cNvCxnSpPr/>
          <p:nvPr/>
        </p:nvCxnSpPr>
        <p:spPr>
          <a:xfrm>
            <a:off x="6700142" y="1857375"/>
            <a:ext cx="1143000" cy="1588"/>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sp>
        <p:nvSpPr>
          <p:cNvPr id="14" name="TextBox 15"/>
          <p:cNvSpPr txBox="1">
            <a:spLocks noChangeArrowheads="1"/>
          </p:cNvSpPr>
          <p:nvPr/>
        </p:nvSpPr>
        <p:spPr bwMode="auto">
          <a:xfrm>
            <a:off x="6342955" y="1571625"/>
            <a:ext cx="428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eaLnBrk="1" hangingPunct="1"/>
            <a:r>
              <a:rPr lang="en-US" altLang="zh-CN" sz="2800" b="1">
                <a:latin typeface="Consolas" pitchFamily="49" charset="0"/>
                <a:cs typeface="Consolas" pitchFamily="49" charset="0"/>
              </a:rPr>
              <a:t>q</a:t>
            </a:r>
            <a:endParaRPr lang="zh-CN" altLang="en-US" sz="2800" b="1">
              <a:latin typeface="Consolas" pitchFamily="49" charset="0"/>
              <a:cs typeface="Consolas" pitchFamily="49" charset="0"/>
            </a:endParaRPr>
          </a:p>
        </p:txBody>
      </p:sp>
    </p:spTree>
    <p:extLst>
      <p:ext uri="{BB962C8B-B14F-4D97-AF65-F5344CB8AC3E}">
        <p14:creationId xmlns:p14="http://schemas.microsoft.com/office/powerpoint/2010/main" val="306869699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left)">
                                      <p:cBhvr>
                                        <p:cTn id="29" dur="500"/>
                                        <p:tgtEl>
                                          <p:spTgt spid="10"/>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iterate type="lt">
                                    <p:tmPct val="0"/>
                                  </p:iterate>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0" grpId="0" animBg="1"/>
      <p:bldP spid="11" grpId="0"/>
      <p:bldP spid="12" grpId="0"/>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指针变量的声明及使用</a:t>
            </a:r>
          </a:p>
        </p:txBody>
      </p:sp>
      <p:sp>
        <p:nvSpPr>
          <p:cNvPr id="4" name="矩形 3"/>
          <p:cNvSpPr txBox="1">
            <a:spLocks noChangeArrowheads="1"/>
          </p:cNvSpPr>
          <p:nvPr/>
        </p:nvSpPr>
        <p:spPr bwMode="auto">
          <a:xfrm>
            <a:off x="1125860" y="1052736"/>
            <a:ext cx="9793088" cy="5248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00000"/>
              </a:lnSpc>
              <a:spcBef>
                <a:spcPts val="1200"/>
              </a:spcBef>
              <a:spcAft>
                <a:spcPts val="1200"/>
              </a:spcAft>
              <a:buClr>
                <a:schemeClr val="bg2">
                  <a:lumMod val="50000"/>
                </a:schemeClr>
              </a:buClr>
              <a:buFont typeface="Wingdings" pitchFamily="2" charset="2"/>
              <a:buChar char=""/>
            </a:pPr>
            <a:r>
              <a:rPr lang="zh-CN" altLang="en-US" sz="3200" dirty="0">
                <a:latin typeface="微软雅黑" pitchFamily="34" charset="-122"/>
                <a:ea typeface="微软雅黑" pitchFamily="34" charset="-122"/>
              </a:rPr>
              <a:t>指针定义小结：</a:t>
            </a:r>
          </a:p>
          <a:p>
            <a:pPr lvl="1">
              <a:lnSpc>
                <a:spcPct val="100000"/>
              </a:lnSpc>
              <a:spcBef>
                <a:spcPts val="1200"/>
              </a:spcBef>
              <a:spcAft>
                <a:spcPts val="1200"/>
              </a:spcAft>
              <a:buClr>
                <a:schemeClr val="bg2">
                  <a:lumMod val="50000"/>
                </a:schemeClr>
              </a:buClr>
              <a:buFont typeface="Wingdings" pitchFamily="2" charset="2"/>
              <a:buChar char="u"/>
            </a:pPr>
            <a:r>
              <a:rPr lang="zh-CN" altLang="en-US" dirty="0">
                <a:latin typeface="微软雅黑" pitchFamily="34" charset="-122"/>
                <a:ea typeface="微软雅黑" pitchFamily="34" charset="-122"/>
              </a:rPr>
              <a:t>指针变量也是变量，</a:t>
            </a:r>
            <a:r>
              <a:rPr lang="en-US" altLang="zh-CN" dirty="0">
                <a:latin typeface="微软雅黑" pitchFamily="34" charset="-122"/>
                <a:ea typeface="微软雅黑" pitchFamily="34" charset="-122"/>
              </a:rPr>
              <a:t>&amp; + </a:t>
            </a:r>
            <a:r>
              <a:rPr lang="zh-CN" altLang="en-US" dirty="0">
                <a:latin typeface="微软雅黑" pitchFamily="34" charset="-122"/>
                <a:ea typeface="微软雅黑" pitchFamily="34" charset="-122"/>
              </a:rPr>
              <a:t>变量名 表示该变量的地址</a:t>
            </a:r>
          </a:p>
          <a:p>
            <a:pPr lvl="1">
              <a:lnSpc>
                <a:spcPct val="100000"/>
              </a:lnSpc>
              <a:spcBef>
                <a:spcPts val="1200"/>
              </a:spcBef>
              <a:spcAft>
                <a:spcPts val="1200"/>
              </a:spcAft>
              <a:buClr>
                <a:schemeClr val="bg2">
                  <a:lumMod val="50000"/>
                </a:schemeClr>
              </a:buClr>
              <a:buFont typeface="Wingdings" pitchFamily="2" charset="2"/>
              <a:buChar char="u"/>
            </a:pPr>
            <a:r>
              <a:rPr lang="zh-CN" altLang="en-US" dirty="0">
                <a:latin typeface="微软雅黑" pitchFamily="34" charset="-122"/>
                <a:ea typeface="微软雅黑" pitchFamily="34" charset="-122"/>
              </a:rPr>
              <a:t>如果指针变量</a:t>
            </a:r>
            <a:r>
              <a:rPr lang="en-US" altLang="zh-CN" dirty="0">
                <a:latin typeface="微软雅黑" pitchFamily="34" charset="-122"/>
                <a:ea typeface="微软雅黑" pitchFamily="34" charset="-122"/>
              </a:rPr>
              <a:t>p</a:t>
            </a:r>
            <a:r>
              <a:rPr lang="zh-CN" altLang="en-US" dirty="0">
                <a:latin typeface="微软雅黑" pitchFamily="34" charset="-122"/>
                <a:ea typeface="微软雅黑" pitchFamily="34" charset="-122"/>
              </a:rPr>
              <a:t>的值为变量</a:t>
            </a:r>
            <a:r>
              <a:rPr lang="en-US" altLang="zh-CN" dirty="0">
                <a:latin typeface="微软雅黑" pitchFamily="34" charset="-122"/>
                <a:ea typeface="微软雅黑" pitchFamily="34" charset="-122"/>
              </a:rPr>
              <a:t>a</a:t>
            </a:r>
            <a:r>
              <a:rPr lang="zh-CN" altLang="en-US" dirty="0">
                <a:latin typeface="微软雅黑" pitchFamily="34" charset="-122"/>
                <a:ea typeface="微软雅黑" pitchFamily="34" charset="-122"/>
              </a:rPr>
              <a:t>的地址，则称</a:t>
            </a:r>
            <a:r>
              <a:rPr lang="en-US" altLang="zh-CN" dirty="0">
                <a:latin typeface="微软雅黑" pitchFamily="34" charset="-122"/>
                <a:ea typeface="微软雅黑" pitchFamily="34" charset="-122"/>
              </a:rPr>
              <a:t>p</a:t>
            </a:r>
            <a:r>
              <a:rPr lang="zh-CN" altLang="en-US" dirty="0">
                <a:latin typeface="微软雅黑" pitchFamily="34" charset="-122"/>
                <a:ea typeface="微软雅黑" pitchFamily="34" charset="-122"/>
              </a:rPr>
              <a:t>指向</a:t>
            </a:r>
            <a:r>
              <a:rPr lang="en-US" altLang="zh-CN" dirty="0">
                <a:latin typeface="微软雅黑" pitchFamily="34" charset="-122"/>
                <a:ea typeface="微软雅黑" pitchFamily="34" charset="-122"/>
              </a:rPr>
              <a:t>a</a:t>
            </a:r>
          </a:p>
          <a:p>
            <a:pPr lvl="1">
              <a:lnSpc>
                <a:spcPct val="100000"/>
              </a:lnSpc>
              <a:spcBef>
                <a:spcPts val="1200"/>
              </a:spcBef>
              <a:spcAft>
                <a:spcPts val="1200"/>
              </a:spcAft>
              <a:buClr>
                <a:schemeClr val="bg2">
                  <a:lumMod val="50000"/>
                </a:schemeClr>
              </a:buClr>
              <a:buFont typeface="Wingdings" pitchFamily="2" charset="2"/>
              <a:buChar char="u"/>
            </a:pPr>
            <a:r>
              <a:rPr lang="zh-CN" altLang="en-US" dirty="0">
                <a:latin typeface="微软雅黑" pitchFamily="34" charset="-122"/>
                <a:ea typeface="微软雅黑" pitchFamily="34" charset="-122"/>
              </a:rPr>
              <a:t>指针变量</a:t>
            </a:r>
            <a:r>
              <a:rPr lang="en-US" altLang="zh-CN" dirty="0">
                <a:latin typeface="微软雅黑" pitchFamily="34" charset="-122"/>
                <a:ea typeface="微软雅黑" pitchFamily="34" charset="-122"/>
              </a:rPr>
              <a:t>p</a:t>
            </a:r>
            <a:r>
              <a:rPr lang="zh-CN" altLang="en-US" dirty="0">
                <a:latin typeface="微软雅黑" pitchFamily="34" charset="-122"/>
                <a:ea typeface="微软雅黑" pitchFamily="34" charset="-122"/>
              </a:rPr>
              <a:t>也是有类型的</a:t>
            </a:r>
            <a:endParaRPr lang="en-US" altLang="zh-CN" dirty="0">
              <a:latin typeface="微软雅黑" pitchFamily="34" charset="-122"/>
              <a:ea typeface="微软雅黑" pitchFamily="34" charset="-122"/>
            </a:endParaRPr>
          </a:p>
          <a:p>
            <a:pPr marL="330200" lvl="1" indent="0">
              <a:lnSpc>
                <a:spcPct val="100000"/>
              </a:lnSpc>
              <a:spcBef>
                <a:spcPts val="0"/>
              </a:spcBef>
              <a:spcAft>
                <a:spcPts val="1200"/>
              </a:spcAft>
              <a:buClr>
                <a:schemeClr val="bg2">
                  <a:lumMod val="50000"/>
                </a:schemeClr>
              </a:buClr>
              <a:buNone/>
            </a:pPr>
            <a:r>
              <a:rPr lang="zh-CN" altLang="en-US" dirty="0">
                <a:latin typeface="微软雅黑" pitchFamily="34" charset="-122"/>
                <a:ea typeface="微软雅黑" pitchFamily="34" charset="-122"/>
              </a:rPr>
              <a:t>（它的类型含义：该变量只能存放它所对应的类型去掉一个*后的那个类型的变量或常量的地址，例如：</a:t>
            </a:r>
            <a:r>
              <a:rPr lang="en-US" altLang="zh-CN" dirty="0" err="1">
                <a:latin typeface="微软雅黑" pitchFamily="34" charset="-122"/>
                <a:ea typeface="微软雅黑" pitchFamily="34" charset="-122"/>
              </a:rPr>
              <a:t>int</a:t>
            </a:r>
            <a:r>
              <a:rPr lang="en-US" altLang="zh-CN" dirty="0">
                <a:latin typeface="微软雅黑" pitchFamily="34" charset="-122"/>
                <a:ea typeface="微软雅黑" pitchFamily="34" charset="-122"/>
              </a:rPr>
              <a:t> * p</a:t>
            </a:r>
            <a:r>
              <a:rPr lang="zh-CN" altLang="en-US" dirty="0">
                <a:latin typeface="微软雅黑" pitchFamily="34" charset="-122"/>
                <a:ea typeface="微软雅黑" pitchFamily="34" charset="-122"/>
              </a:rPr>
              <a:t>，则</a:t>
            </a:r>
            <a:r>
              <a:rPr lang="en-US" altLang="zh-CN" dirty="0">
                <a:latin typeface="微软雅黑" pitchFamily="34" charset="-122"/>
                <a:ea typeface="微软雅黑" pitchFamily="34" charset="-122"/>
              </a:rPr>
              <a:t>p</a:t>
            </a:r>
            <a:r>
              <a:rPr lang="zh-CN" altLang="en-US" dirty="0">
                <a:latin typeface="微软雅黑" pitchFamily="34" charset="-122"/>
                <a:ea typeface="微软雅黑" pitchFamily="34" charset="-122"/>
              </a:rPr>
              <a:t>只能存放</a:t>
            </a:r>
            <a:r>
              <a:rPr lang="en-US" altLang="zh-CN" dirty="0" err="1">
                <a:latin typeface="微软雅黑" pitchFamily="34" charset="-122"/>
                <a:ea typeface="微软雅黑" pitchFamily="34" charset="-122"/>
              </a:rPr>
              <a:t>int</a:t>
            </a:r>
            <a:r>
              <a:rPr lang="zh-CN" altLang="en-US" dirty="0">
                <a:latin typeface="微软雅黑" pitchFamily="34" charset="-122"/>
                <a:ea typeface="微软雅黑" pitchFamily="34" charset="-122"/>
              </a:rPr>
              <a:t>的变量或常量的地址。）</a:t>
            </a:r>
          </a:p>
          <a:p>
            <a:pPr lvl="1">
              <a:lnSpc>
                <a:spcPct val="100000"/>
              </a:lnSpc>
              <a:spcBef>
                <a:spcPts val="1200"/>
              </a:spcBef>
              <a:spcAft>
                <a:spcPts val="1200"/>
              </a:spcAft>
              <a:buClr>
                <a:schemeClr val="bg2">
                  <a:lumMod val="50000"/>
                </a:schemeClr>
              </a:buClr>
              <a:buFont typeface="Wingdings" pitchFamily="2" charset="2"/>
              <a:buChar char="u"/>
            </a:pPr>
            <a:r>
              <a:rPr lang="en-US" altLang="zh-CN" dirty="0">
                <a:latin typeface="微软雅黑" pitchFamily="34" charset="-122"/>
                <a:ea typeface="微软雅黑" pitchFamily="34" charset="-122"/>
              </a:rPr>
              <a:t>p</a:t>
            </a:r>
            <a:r>
              <a:rPr lang="zh-CN" altLang="en-US" dirty="0">
                <a:latin typeface="微软雅黑" pitchFamily="34" charset="-122"/>
                <a:ea typeface="微软雅黑" pitchFamily="34" charset="-122"/>
              </a:rPr>
              <a:t>是指针变量，</a:t>
            </a:r>
            <a:r>
              <a:rPr lang="en-US" altLang="zh-CN" dirty="0">
                <a:latin typeface="微软雅黑" pitchFamily="34" charset="-122"/>
                <a:ea typeface="微软雅黑" pitchFamily="34" charset="-122"/>
              </a:rPr>
              <a:t>&amp;p </a:t>
            </a:r>
            <a:r>
              <a:rPr lang="zh-CN" altLang="en-US" dirty="0">
                <a:latin typeface="微软雅黑" pitchFamily="34" charset="-122"/>
                <a:ea typeface="微软雅黑" pitchFamily="34" charset="-122"/>
              </a:rPr>
              <a:t>为</a:t>
            </a:r>
            <a:r>
              <a:rPr lang="en-US" altLang="zh-CN" dirty="0">
                <a:latin typeface="微软雅黑" pitchFamily="34" charset="-122"/>
                <a:ea typeface="微软雅黑" pitchFamily="34" charset="-122"/>
              </a:rPr>
              <a:t>p</a:t>
            </a:r>
            <a:r>
              <a:rPr lang="zh-CN" altLang="en-US" dirty="0">
                <a:latin typeface="微软雅黑" pitchFamily="34" charset="-122"/>
                <a:ea typeface="微软雅黑" pitchFamily="34" charset="-122"/>
              </a:rPr>
              <a:t>的地址，*</a:t>
            </a:r>
            <a:r>
              <a:rPr lang="en-US" altLang="zh-CN" dirty="0">
                <a:latin typeface="微软雅黑" pitchFamily="34" charset="-122"/>
                <a:ea typeface="微软雅黑" pitchFamily="34" charset="-122"/>
              </a:rPr>
              <a:t>p </a:t>
            </a:r>
            <a:r>
              <a:rPr lang="zh-CN" altLang="en-US" dirty="0">
                <a:latin typeface="微软雅黑" pitchFamily="34" charset="-122"/>
                <a:ea typeface="微软雅黑" pitchFamily="34" charset="-122"/>
              </a:rPr>
              <a:t>表示</a:t>
            </a:r>
            <a:r>
              <a:rPr lang="en-US" altLang="zh-CN" dirty="0">
                <a:latin typeface="微软雅黑" pitchFamily="34" charset="-122"/>
                <a:ea typeface="微软雅黑" pitchFamily="34" charset="-122"/>
              </a:rPr>
              <a:t>p</a:t>
            </a:r>
            <a:r>
              <a:rPr lang="zh-CN" altLang="en-US" dirty="0">
                <a:latin typeface="微软雅黑" pitchFamily="34" charset="-122"/>
                <a:ea typeface="微软雅黑" pitchFamily="34" charset="-122"/>
              </a:rPr>
              <a:t>指向单元的值</a:t>
            </a:r>
          </a:p>
        </p:txBody>
      </p:sp>
    </p:spTree>
    <p:extLst>
      <p:ext uri="{BB962C8B-B14F-4D97-AF65-F5344CB8AC3E}">
        <p14:creationId xmlns:p14="http://schemas.microsoft.com/office/powerpoint/2010/main" val="2307732020"/>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本章授课内容</a:t>
            </a:r>
          </a:p>
        </p:txBody>
      </p:sp>
      <p:sp>
        <p:nvSpPr>
          <p:cNvPr id="5" name="自选图形 3"/>
          <p:cNvSpPr>
            <a:spLocks noChangeArrowheads="1"/>
          </p:cNvSpPr>
          <p:nvPr/>
        </p:nvSpPr>
        <p:spPr bwMode="ltGray">
          <a:xfrm rot="5400000">
            <a:off x="-2462669" y="643840"/>
            <a:ext cx="4824413" cy="6432337"/>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flip="none" rotWithShape="1">
            <a:gsLst>
              <a:gs pos="0">
                <a:schemeClr val="bg2">
                  <a:shade val="30000"/>
                  <a:satMod val="115000"/>
                  <a:alpha val="75000"/>
                  <a:lumMod val="73000"/>
                </a:schemeClr>
              </a:gs>
              <a:gs pos="50000">
                <a:schemeClr val="bg2">
                  <a:lumMod val="50000"/>
                  <a:shade val="67500"/>
                  <a:satMod val="115000"/>
                </a:schemeClr>
              </a:gs>
              <a:gs pos="100000">
                <a:schemeClr val="bg2">
                  <a:lumMod val="50000"/>
                  <a:shade val="100000"/>
                  <a:satMod val="115000"/>
                </a:schemeClr>
              </a:gs>
            </a:gsLst>
            <a:lin ang="0" scaled="1"/>
            <a:tileRect/>
          </a:gradFill>
          <a:ln w="9525" algn="ctr">
            <a:noFill/>
            <a:miter lim="800000"/>
            <a:headEnd/>
            <a:tailEnd/>
          </a:ln>
          <a:effectLst>
            <a:outerShdw blurRad="50800" dist="38100" dir="2700000" algn="tl" rotWithShape="0">
              <a:prstClr val="black">
                <a:alpha val="40000"/>
              </a:prstClr>
            </a:outerShdw>
          </a:effectLst>
          <a:extLst/>
        </p:spPr>
        <p:txBody>
          <a:bodyPr wrap="none" anchor="ctr"/>
          <a:lstStyle/>
          <a:p>
            <a:pPr>
              <a:defRPr/>
            </a:pPr>
            <a:endParaRPr lang="zh-CN" altLang="en-US">
              <a:latin typeface="Arial" charset="0"/>
              <a:ea typeface="+mn-ea"/>
            </a:endParaRPr>
          </a:p>
        </p:txBody>
      </p:sp>
      <p:sp>
        <p:nvSpPr>
          <p:cNvPr id="6" name="自选图形 4"/>
          <p:cNvSpPr>
            <a:spLocks noChangeArrowheads="1"/>
          </p:cNvSpPr>
          <p:nvPr/>
        </p:nvSpPr>
        <p:spPr bwMode="ltGray">
          <a:xfrm rot="5400000" flipH="1">
            <a:off x="-2017182" y="1256395"/>
            <a:ext cx="4032250" cy="5237386"/>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bg2">
              <a:lumMod val="50000"/>
              <a:alpha val="75000"/>
            </a:schemeClr>
          </a:solidFill>
          <a:ln w="0" algn="ctr">
            <a:noFill/>
            <a:miter lim="800000"/>
            <a:headEnd/>
            <a:tailEnd/>
          </a:ln>
          <a:effectLst>
            <a:outerShdw blurRad="50800" dist="38100" dir="2700000" algn="tl" rotWithShape="0">
              <a:prstClr val="black">
                <a:alpha val="40000"/>
              </a:prstClr>
            </a:outerShdw>
          </a:effectLst>
        </p:spPr>
        <p:txBody>
          <a:bodyPr wrap="none" anchor="ctr"/>
          <a:lstStyle/>
          <a:p>
            <a:endParaRPr lang="zh-CN" altLang="en-US"/>
          </a:p>
        </p:txBody>
      </p:sp>
      <p:sp>
        <p:nvSpPr>
          <p:cNvPr id="7" name="自选图形 5"/>
          <p:cNvSpPr>
            <a:spLocks noChangeArrowheads="1"/>
          </p:cNvSpPr>
          <p:nvPr/>
        </p:nvSpPr>
        <p:spPr bwMode="gray">
          <a:xfrm>
            <a:off x="2886727" y="4758452"/>
            <a:ext cx="6160013"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指针与字符串</a:t>
            </a:r>
          </a:p>
        </p:txBody>
      </p:sp>
      <p:sp>
        <p:nvSpPr>
          <p:cNvPr id="8" name="自选图形 6"/>
          <p:cNvSpPr>
            <a:spLocks noChangeArrowheads="1"/>
          </p:cNvSpPr>
          <p:nvPr/>
        </p:nvSpPr>
        <p:spPr bwMode="gray">
          <a:xfrm>
            <a:off x="3220841" y="3994041"/>
            <a:ext cx="6365275"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指针与数组</a:t>
            </a:r>
          </a:p>
        </p:txBody>
      </p:sp>
      <p:sp>
        <p:nvSpPr>
          <p:cNvPr id="9" name="自选图形 7"/>
          <p:cNvSpPr>
            <a:spLocks noChangeArrowheads="1"/>
          </p:cNvSpPr>
          <p:nvPr/>
        </p:nvSpPr>
        <p:spPr bwMode="gray">
          <a:xfrm>
            <a:off x="3203144" y="3229630"/>
            <a:ext cx="6204451"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多重指针的声明及使用</a:t>
            </a:r>
          </a:p>
        </p:txBody>
      </p:sp>
      <p:sp>
        <p:nvSpPr>
          <p:cNvPr id="11" name="自选图形 9"/>
          <p:cNvSpPr>
            <a:spLocks noChangeArrowheads="1"/>
          </p:cNvSpPr>
          <p:nvPr/>
        </p:nvSpPr>
        <p:spPr bwMode="gray">
          <a:xfrm>
            <a:off x="2105480" y="1700808"/>
            <a:ext cx="6236193"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指针变量的声明及使用</a:t>
            </a:r>
          </a:p>
        </p:txBody>
      </p:sp>
      <p:grpSp>
        <p:nvGrpSpPr>
          <p:cNvPr id="12" name="组合 11"/>
          <p:cNvGrpSpPr/>
          <p:nvPr/>
        </p:nvGrpSpPr>
        <p:grpSpPr>
          <a:xfrm>
            <a:off x="2477516" y="4753948"/>
            <a:ext cx="520552" cy="519261"/>
            <a:chOff x="1984929" y="5010002"/>
            <a:chExt cx="520552" cy="519261"/>
          </a:xfrm>
        </p:grpSpPr>
        <p:sp>
          <p:nvSpPr>
            <p:cNvPr id="13"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4"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5" name="椭圆 42"/>
            <p:cNvSpPr>
              <a:spLocks noChangeArrowheads="1"/>
            </p:cNvSpPr>
            <p:nvPr/>
          </p:nvSpPr>
          <p:spPr bwMode="gray">
            <a:xfrm>
              <a:off x="2047798" y="5062802"/>
              <a:ext cx="406739" cy="405291"/>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square" anchor="ctr">
              <a:spAutoFit/>
            </a:bodyPr>
            <a:lstStyle/>
            <a:p>
              <a:endParaRPr lang="zh-CN" altLang="en-US"/>
            </a:p>
          </p:txBody>
        </p:sp>
        <p:sp>
          <p:nvSpPr>
            <p:cNvPr id="16" name="椭圆 44"/>
            <p:cNvSpPr>
              <a:spLocks noChangeArrowheads="1"/>
            </p:cNvSpPr>
            <p:nvPr/>
          </p:nvSpPr>
          <p:spPr bwMode="gray">
            <a:xfrm>
              <a:off x="2052414" y="5070283"/>
              <a:ext cx="385351" cy="390327"/>
            </a:xfrm>
            <a:prstGeom prst="ellipse">
              <a:avLst/>
            </a:prstGeom>
            <a:gradFill rotWithShape="1">
              <a:gsLst>
                <a:gs pos="0">
                  <a:srgbClr val="E35E23"/>
                </a:gs>
                <a:gs pos="100000">
                  <a:srgbClr val="6E2E11"/>
                </a:gs>
              </a:gsLst>
              <a:lin ang="2700000" scaled="1"/>
            </a:gradFill>
            <a:ln w="38100" algn="ctr">
              <a:noFill/>
              <a:round/>
              <a:headEnd/>
              <a:tailEnd/>
            </a:ln>
            <a:effectLst/>
          </p:spPr>
          <p:txBody>
            <a:bodyPr wrap="square" anchor="ctr">
              <a:spAutoFit/>
            </a:bodyPr>
            <a:lstStyle/>
            <a:p>
              <a:endParaRPr lang="zh-CN" altLang="en-US"/>
            </a:p>
          </p:txBody>
        </p:sp>
      </p:grpSp>
      <p:grpSp>
        <p:nvGrpSpPr>
          <p:cNvPr id="17" name="组合 16"/>
          <p:cNvGrpSpPr/>
          <p:nvPr/>
        </p:nvGrpSpPr>
        <p:grpSpPr>
          <a:xfrm>
            <a:off x="9190756" y="2492896"/>
            <a:ext cx="1684428" cy="449263"/>
            <a:chOff x="8589313" y="1800225"/>
            <a:chExt cx="1684428" cy="449263"/>
          </a:xfrm>
          <a:effectLst>
            <a:outerShdw blurRad="50800" dist="38100" dir="2700000" algn="tl" rotWithShape="0">
              <a:prstClr val="black">
                <a:alpha val="40000"/>
              </a:prstClr>
            </a:outerShdw>
          </a:effectLst>
        </p:grpSpPr>
        <p:sp>
          <p:nvSpPr>
            <p:cNvPr id="18" name="自选图形 45"/>
            <p:cNvSpPr>
              <a:spLocks noChangeArrowheads="1"/>
            </p:cNvSpPr>
            <p:nvPr/>
          </p:nvSpPr>
          <p:spPr bwMode="gray">
            <a:xfrm>
              <a:off x="8589313"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19" name="自选图形 46"/>
            <p:cNvSpPr>
              <a:spLocks noChangeArrowheads="1"/>
            </p:cNvSpPr>
            <p:nvPr/>
          </p:nvSpPr>
          <p:spPr bwMode="gray">
            <a:xfrm>
              <a:off x="9164897"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20" name="自选图形 47"/>
            <p:cNvSpPr>
              <a:spLocks noChangeArrowheads="1"/>
            </p:cNvSpPr>
            <p:nvPr/>
          </p:nvSpPr>
          <p:spPr bwMode="gray">
            <a:xfrm>
              <a:off x="9740480"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grpSp>
      <p:grpSp>
        <p:nvGrpSpPr>
          <p:cNvPr id="3" name="组合 2"/>
          <p:cNvGrpSpPr/>
          <p:nvPr/>
        </p:nvGrpSpPr>
        <p:grpSpPr>
          <a:xfrm>
            <a:off x="2782044" y="3990663"/>
            <a:ext cx="520552" cy="519261"/>
            <a:chOff x="2650732" y="4266333"/>
            <a:chExt cx="520552" cy="519261"/>
          </a:xfrm>
        </p:grpSpPr>
        <p:sp>
          <p:nvSpPr>
            <p:cNvPr id="21" name="椭圆 39"/>
            <p:cNvSpPr>
              <a:spLocks noChangeArrowheads="1"/>
            </p:cNvSpPr>
            <p:nvPr/>
          </p:nvSpPr>
          <p:spPr bwMode="gray">
            <a:xfrm>
              <a:off x="2650732" y="4266333"/>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2" name="椭圆 40"/>
            <p:cNvSpPr>
              <a:spLocks noChangeArrowheads="1"/>
            </p:cNvSpPr>
            <p:nvPr/>
          </p:nvSpPr>
          <p:spPr bwMode="gray">
            <a:xfrm>
              <a:off x="2700628" y="4319133"/>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3" name="椭圆 35"/>
            <p:cNvSpPr>
              <a:spLocks noChangeArrowheads="1"/>
            </p:cNvSpPr>
            <p:nvPr/>
          </p:nvSpPr>
          <p:spPr bwMode="gray">
            <a:xfrm>
              <a:off x="2723815" y="4319134"/>
              <a:ext cx="396525" cy="413660"/>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square" anchor="ctr">
              <a:spAutoFit/>
            </a:bodyPr>
            <a:lstStyle/>
            <a:p>
              <a:endParaRPr lang="zh-CN" altLang="en-US"/>
            </a:p>
          </p:txBody>
        </p:sp>
        <p:sp>
          <p:nvSpPr>
            <p:cNvPr id="24" name="椭圆 37"/>
            <p:cNvSpPr>
              <a:spLocks noChangeArrowheads="1"/>
            </p:cNvSpPr>
            <p:nvPr/>
          </p:nvSpPr>
          <p:spPr bwMode="gray">
            <a:xfrm>
              <a:off x="2727616" y="4332207"/>
              <a:ext cx="370916" cy="387511"/>
            </a:xfrm>
            <a:prstGeom prst="ellipse">
              <a:avLst/>
            </a:prstGeom>
            <a:gradFill rotWithShape="1">
              <a:gsLst>
                <a:gs pos="0">
                  <a:srgbClr val="8D67E1"/>
                </a:gs>
                <a:gs pos="100000">
                  <a:srgbClr val="45326D"/>
                </a:gs>
              </a:gsLst>
              <a:lin ang="2700000" scaled="1"/>
            </a:gradFill>
            <a:ln w="38100" algn="ctr">
              <a:noFill/>
              <a:round/>
              <a:headEnd/>
              <a:tailEnd/>
            </a:ln>
            <a:effectLst/>
          </p:spPr>
          <p:txBody>
            <a:bodyPr wrap="square" anchor="ctr">
              <a:spAutoFit/>
            </a:bodyPr>
            <a:lstStyle/>
            <a:p>
              <a:endParaRPr lang="zh-CN" altLang="en-US"/>
            </a:p>
          </p:txBody>
        </p:sp>
      </p:grpSp>
      <p:grpSp>
        <p:nvGrpSpPr>
          <p:cNvPr id="30" name="组合 29"/>
          <p:cNvGrpSpPr/>
          <p:nvPr/>
        </p:nvGrpSpPr>
        <p:grpSpPr>
          <a:xfrm>
            <a:off x="1701924" y="1700808"/>
            <a:ext cx="520552" cy="519261"/>
            <a:chOff x="1984929" y="5010002"/>
            <a:chExt cx="520552" cy="519261"/>
          </a:xfrm>
        </p:grpSpPr>
        <p:sp>
          <p:nvSpPr>
            <p:cNvPr id="31"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2"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3" name="椭圆 42"/>
            <p:cNvSpPr>
              <a:spLocks noChangeArrowheads="1"/>
            </p:cNvSpPr>
            <p:nvPr/>
          </p:nvSpPr>
          <p:spPr bwMode="gray">
            <a:xfrm>
              <a:off x="2047798" y="5062802"/>
              <a:ext cx="406739" cy="405291"/>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34" name="椭圆 44"/>
            <p:cNvSpPr>
              <a:spLocks noChangeArrowheads="1"/>
            </p:cNvSpPr>
            <p:nvPr/>
          </p:nvSpPr>
          <p:spPr bwMode="gray">
            <a:xfrm>
              <a:off x="2052414" y="5070283"/>
              <a:ext cx="385351" cy="390327"/>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nvGrpSpPr>
          <p:cNvPr id="35" name="组合 34"/>
          <p:cNvGrpSpPr/>
          <p:nvPr/>
        </p:nvGrpSpPr>
        <p:grpSpPr>
          <a:xfrm>
            <a:off x="2782044" y="3227378"/>
            <a:ext cx="520552" cy="519261"/>
            <a:chOff x="1984929" y="5010002"/>
            <a:chExt cx="520552" cy="519261"/>
          </a:xfrm>
        </p:grpSpPr>
        <p:sp>
          <p:nvSpPr>
            <p:cNvPr id="36"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7"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8" name="椭圆 42"/>
            <p:cNvSpPr>
              <a:spLocks noChangeArrowheads="1"/>
            </p:cNvSpPr>
            <p:nvPr/>
          </p:nvSpPr>
          <p:spPr bwMode="gray">
            <a:xfrm>
              <a:off x="2047798" y="5062802"/>
              <a:ext cx="406739" cy="405291"/>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39" name="椭圆 44"/>
            <p:cNvSpPr>
              <a:spLocks noChangeArrowheads="1"/>
            </p:cNvSpPr>
            <p:nvPr/>
          </p:nvSpPr>
          <p:spPr bwMode="gray">
            <a:xfrm>
              <a:off x="2052414" y="5070283"/>
              <a:ext cx="385351" cy="390327"/>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sp>
        <p:nvSpPr>
          <p:cNvPr id="45" name="自选图形 5"/>
          <p:cNvSpPr>
            <a:spLocks noChangeArrowheads="1"/>
          </p:cNvSpPr>
          <p:nvPr/>
        </p:nvSpPr>
        <p:spPr bwMode="gray">
          <a:xfrm>
            <a:off x="2077936" y="5522862"/>
            <a:ext cx="6160013"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几种特殊的指针变量</a:t>
            </a:r>
          </a:p>
        </p:txBody>
      </p:sp>
      <p:grpSp>
        <p:nvGrpSpPr>
          <p:cNvPr id="40" name="组合 39"/>
          <p:cNvGrpSpPr/>
          <p:nvPr/>
        </p:nvGrpSpPr>
        <p:grpSpPr>
          <a:xfrm>
            <a:off x="1701400" y="5517232"/>
            <a:ext cx="520552" cy="519261"/>
            <a:chOff x="1984929" y="5010002"/>
            <a:chExt cx="520552" cy="519261"/>
          </a:xfrm>
        </p:grpSpPr>
        <p:sp>
          <p:nvSpPr>
            <p:cNvPr id="41"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2"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3" name="椭圆 42"/>
            <p:cNvSpPr>
              <a:spLocks noChangeArrowheads="1"/>
            </p:cNvSpPr>
            <p:nvPr/>
          </p:nvSpPr>
          <p:spPr bwMode="gray">
            <a:xfrm>
              <a:off x="2047798" y="5062802"/>
              <a:ext cx="406739" cy="405291"/>
            </a:xfrm>
            <a:prstGeom prst="ellipse">
              <a:avLst/>
            </a:prstGeom>
            <a:gradFill flip="none" rotWithShape="1">
              <a:gsLst>
                <a:gs pos="0">
                  <a:srgbClr val="FF0066">
                    <a:shade val="30000"/>
                    <a:satMod val="115000"/>
                  </a:srgbClr>
                </a:gs>
                <a:gs pos="50000">
                  <a:srgbClr val="FF0066">
                    <a:shade val="67500"/>
                    <a:satMod val="115000"/>
                  </a:srgbClr>
                </a:gs>
                <a:gs pos="100000">
                  <a:srgbClr val="FF0066">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44" name="椭圆 44"/>
            <p:cNvSpPr>
              <a:spLocks noChangeArrowheads="1"/>
            </p:cNvSpPr>
            <p:nvPr/>
          </p:nvSpPr>
          <p:spPr bwMode="gray">
            <a:xfrm>
              <a:off x="2053068" y="5070283"/>
              <a:ext cx="385351" cy="390327"/>
            </a:xfrm>
            <a:prstGeom prst="ellipse">
              <a:avLst/>
            </a:prstGeom>
            <a:gradFill flip="none" rotWithShape="1">
              <a:gsLst>
                <a:gs pos="0">
                  <a:srgbClr val="FF0066">
                    <a:shade val="30000"/>
                    <a:satMod val="115000"/>
                  </a:srgbClr>
                </a:gs>
                <a:gs pos="50000">
                  <a:srgbClr val="FF0066">
                    <a:shade val="67500"/>
                    <a:satMod val="115000"/>
                  </a:srgbClr>
                </a:gs>
                <a:gs pos="100000">
                  <a:srgbClr val="FF0066">
                    <a:shade val="100000"/>
                    <a:satMod val="115000"/>
                  </a:srgbClr>
                </a:gs>
              </a:gsLst>
              <a:lin ang="13500000" scaled="1"/>
              <a:tileRect/>
            </a:gradFill>
            <a:ln w="38100" algn="ctr">
              <a:noFill/>
              <a:round/>
              <a:headEnd/>
              <a:tailEnd/>
            </a:ln>
            <a:effectLst/>
          </p:spPr>
          <p:txBody>
            <a:bodyPr wrap="square" anchor="ctr">
              <a:spAutoFit/>
            </a:bodyPr>
            <a:lstStyle/>
            <a:p>
              <a:endParaRPr lang="zh-CN" altLang="en-US"/>
            </a:p>
          </p:txBody>
        </p:sp>
      </p:grpSp>
      <p:sp>
        <p:nvSpPr>
          <p:cNvPr id="10" name="自选图形 8"/>
          <p:cNvSpPr>
            <a:spLocks noChangeArrowheads="1"/>
          </p:cNvSpPr>
          <p:nvPr/>
        </p:nvSpPr>
        <p:spPr bwMode="gray">
          <a:xfrm>
            <a:off x="2831708" y="2465219"/>
            <a:ext cx="6215032"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指针变量的运算</a:t>
            </a:r>
          </a:p>
        </p:txBody>
      </p:sp>
      <p:grpSp>
        <p:nvGrpSpPr>
          <p:cNvPr id="25" name="组合 24"/>
          <p:cNvGrpSpPr/>
          <p:nvPr/>
        </p:nvGrpSpPr>
        <p:grpSpPr>
          <a:xfrm>
            <a:off x="2477516" y="2464093"/>
            <a:ext cx="520552" cy="519261"/>
            <a:chOff x="1984929" y="5010002"/>
            <a:chExt cx="520552" cy="519261"/>
          </a:xfrm>
        </p:grpSpPr>
        <p:sp>
          <p:nvSpPr>
            <p:cNvPr id="26"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42"/>
            <p:cNvSpPr>
              <a:spLocks noChangeArrowheads="1"/>
            </p:cNvSpPr>
            <p:nvPr/>
          </p:nvSpPr>
          <p:spPr bwMode="gray">
            <a:xfrm>
              <a:off x="2047798" y="5062802"/>
              <a:ext cx="406739" cy="405291"/>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29" name="椭圆 44"/>
            <p:cNvSpPr>
              <a:spLocks noChangeArrowheads="1"/>
            </p:cNvSpPr>
            <p:nvPr/>
          </p:nvSpPr>
          <p:spPr bwMode="gray">
            <a:xfrm>
              <a:off x="2052414" y="5070283"/>
              <a:ext cx="385351" cy="390327"/>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spTree>
    <p:extLst>
      <p:ext uri="{BB962C8B-B14F-4D97-AF65-F5344CB8AC3E}">
        <p14:creationId xmlns:p14="http://schemas.microsoft.com/office/powerpoint/2010/main" val="64581304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指针变量的运算</a:t>
            </a:r>
          </a:p>
        </p:txBody>
      </p:sp>
      <p:sp>
        <p:nvSpPr>
          <p:cNvPr id="4" name="矩形 3"/>
          <p:cNvSpPr txBox="1">
            <a:spLocks noChangeArrowheads="1"/>
          </p:cNvSpPr>
          <p:nvPr/>
        </p:nvSpPr>
        <p:spPr bwMode="auto">
          <a:xfrm>
            <a:off x="1125860" y="1052736"/>
            <a:ext cx="9793088" cy="5248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00000"/>
              </a:lnSpc>
              <a:spcBef>
                <a:spcPts val="1200"/>
              </a:spcBef>
              <a:spcAft>
                <a:spcPts val="1200"/>
              </a:spcAft>
              <a:buClr>
                <a:schemeClr val="bg2">
                  <a:lumMod val="50000"/>
                </a:schemeClr>
              </a:buClr>
              <a:buFont typeface="Wingdings" pitchFamily="2" charset="2"/>
              <a:buChar char=""/>
            </a:pPr>
            <a:r>
              <a:rPr lang="zh-CN" altLang="en-US" sz="3200">
                <a:latin typeface="微软雅黑" pitchFamily="34" charset="-122"/>
                <a:ea typeface="微软雅黑" pitchFamily="34" charset="-122"/>
              </a:rPr>
              <a:t>指针的运算关系：</a:t>
            </a:r>
          </a:p>
          <a:p>
            <a:pPr lvl="1">
              <a:lnSpc>
                <a:spcPct val="100000"/>
              </a:lnSpc>
              <a:spcBef>
                <a:spcPts val="1200"/>
              </a:spcBef>
              <a:spcAft>
                <a:spcPts val="1200"/>
              </a:spcAft>
              <a:buClr>
                <a:schemeClr val="bg2">
                  <a:lumMod val="50000"/>
                </a:schemeClr>
              </a:buClr>
              <a:buFont typeface="Wingdings" pitchFamily="2" charset="2"/>
              <a:buChar char="u"/>
            </a:pPr>
            <a:r>
              <a:rPr lang="zh-CN" altLang="en-US">
                <a:latin typeface="微软雅黑" pitchFamily="34" charset="-122"/>
                <a:ea typeface="微软雅黑" pitchFamily="34" charset="-122"/>
              </a:rPr>
              <a:t>表示该指针（操作数）所指向的内存空间（</a:t>
            </a:r>
            <a:r>
              <a:rPr lang="zh-CN" altLang="en-US" b="1">
                <a:solidFill>
                  <a:srgbClr val="00B050"/>
                </a:solidFill>
                <a:latin typeface="微软雅黑" pitchFamily="34" charset="-122"/>
                <a:ea typeface="微软雅黑" pitchFamily="34" charset="-122"/>
              </a:rPr>
              <a:t>*</a:t>
            </a:r>
            <a:r>
              <a:rPr lang="zh-CN" altLang="en-US">
                <a:latin typeface="微软雅黑" pitchFamily="34" charset="-122"/>
                <a:ea typeface="微软雅黑" pitchFamily="34" charset="-122"/>
              </a:rPr>
              <a:t>）</a:t>
            </a:r>
          </a:p>
          <a:p>
            <a:pPr lvl="1">
              <a:lnSpc>
                <a:spcPct val="100000"/>
              </a:lnSpc>
              <a:spcBef>
                <a:spcPts val="1200"/>
              </a:spcBef>
              <a:spcAft>
                <a:spcPts val="1200"/>
              </a:spcAft>
              <a:buClr>
                <a:schemeClr val="bg2">
                  <a:lumMod val="50000"/>
                </a:schemeClr>
              </a:buClr>
              <a:buFont typeface="Wingdings" pitchFamily="2" charset="2"/>
              <a:buChar char="u"/>
            </a:pPr>
            <a:r>
              <a:rPr lang="zh-CN" altLang="en-US">
                <a:latin typeface="微软雅黑" pitchFamily="34" charset="-122"/>
                <a:ea typeface="微软雅黑" pitchFamily="34" charset="-122"/>
              </a:rPr>
              <a:t>取该“变量”（操作数）地址（</a:t>
            </a:r>
            <a:r>
              <a:rPr lang="en-US" altLang="zh-CN" b="1">
                <a:solidFill>
                  <a:srgbClr val="00B050"/>
                </a:solidFill>
                <a:latin typeface="微软雅黑" pitchFamily="34" charset="-122"/>
                <a:ea typeface="微软雅黑" pitchFamily="34" charset="-122"/>
              </a:rPr>
              <a:t>&amp;</a:t>
            </a:r>
            <a:r>
              <a:rPr lang="zh-CN" altLang="en-US">
                <a:latin typeface="微软雅黑" pitchFamily="34" charset="-122"/>
                <a:ea typeface="微软雅黑" pitchFamily="34" charset="-122"/>
              </a:rPr>
              <a:t>）</a:t>
            </a:r>
          </a:p>
          <a:p>
            <a:pPr lvl="1">
              <a:lnSpc>
                <a:spcPct val="100000"/>
              </a:lnSpc>
              <a:spcBef>
                <a:spcPts val="1200"/>
              </a:spcBef>
              <a:spcAft>
                <a:spcPts val="1200"/>
              </a:spcAft>
              <a:buClr>
                <a:schemeClr val="bg2">
                  <a:lumMod val="50000"/>
                </a:schemeClr>
              </a:buClr>
              <a:buFont typeface="Wingdings" pitchFamily="2" charset="2"/>
              <a:buChar char="u"/>
            </a:pPr>
            <a:r>
              <a:rPr lang="zh-CN" altLang="en-US">
                <a:latin typeface="微软雅黑" pitchFamily="34" charset="-122"/>
                <a:ea typeface="微软雅黑" pitchFamily="34" charset="-122"/>
              </a:rPr>
              <a:t>指针的赋值（</a:t>
            </a:r>
            <a:r>
              <a:rPr lang="en-US" altLang="zh-CN" b="1">
                <a:solidFill>
                  <a:srgbClr val="00B050"/>
                </a:solidFill>
                <a:latin typeface="微软雅黑" pitchFamily="34" charset="-122"/>
                <a:ea typeface="微软雅黑" pitchFamily="34" charset="-122"/>
              </a:rPr>
              <a:t>=</a:t>
            </a:r>
            <a:r>
              <a:rPr lang="zh-CN" altLang="en-US">
                <a:latin typeface="微软雅黑" pitchFamily="34" charset="-122"/>
                <a:ea typeface="微软雅黑" pitchFamily="34" charset="-122"/>
              </a:rPr>
              <a:t>）</a:t>
            </a:r>
          </a:p>
          <a:p>
            <a:pPr lvl="1">
              <a:lnSpc>
                <a:spcPct val="100000"/>
              </a:lnSpc>
              <a:spcBef>
                <a:spcPts val="1200"/>
              </a:spcBef>
              <a:spcAft>
                <a:spcPts val="1200"/>
              </a:spcAft>
              <a:buClr>
                <a:schemeClr val="bg2">
                  <a:lumMod val="50000"/>
                </a:schemeClr>
              </a:buClr>
              <a:buFont typeface="Wingdings" pitchFamily="2" charset="2"/>
              <a:buChar char="u"/>
            </a:pPr>
            <a:r>
              <a:rPr lang="zh-CN" altLang="en-US">
                <a:latin typeface="微软雅黑" pitchFamily="34" charset="-122"/>
                <a:ea typeface="微软雅黑" pitchFamily="34" charset="-122"/>
              </a:rPr>
              <a:t>指针的加减运算（</a:t>
            </a:r>
            <a:r>
              <a:rPr lang="en-US" altLang="zh-CN" b="1">
                <a:solidFill>
                  <a:srgbClr val="FF0000"/>
                </a:solidFill>
                <a:latin typeface="微软雅黑" pitchFamily="34" charset="-122"/>
                <a:ea typeface="微软雅黑" pitchFamily="34" charset="-122"/>
              </a:rPr>
              <a:t>+</a:t>
            </a:r>
            <a:r>
              <a:rPr lang="zh-CN" altLang="en-US">
                <a:latin typeface="微软雅黑" pitchFamily="34" charset="-122"/>
                <a:ea typeface="微软雅黑" pitchFamily="34" charset="-122"/>
              </a:rPr>
              <a:t>、</a:t>
            </a:r>
            <a:r>
              <a:rPr lang="en-US" altLang="zh-CN" b="1">
                <a:solidFill>
                  <a:srgbClr val="FF0000"/>
                </a:solidFill>
                <a:latin typeface="微软雅黑" pitchFamily="34" charset="-122"/>
                <a:ea typeface="微软雅黑" pitchFamily="34" charset="-122"/>
              </a:rPr>
              <a:t>-</a:t>
            </a:r>
            <a:r>
              <a:rPr lang="zh-CN" altLang="en-US">
                <a:latin typeface="微软雅黑" pitchFamily="34" charset="-122"/>
                <a:ea typeface="微软雅黑" pitchFamily="34" charset="-122"/>
              </a:rPr>
              <a:t>）</a:t>
            </a:r>
          </a:p>
          <a:p>
            <a:pPr lvl="1">
              <a:lnSpc>
                <a:spcPct val="100000"/>
              </a:lnSpc>
              <a:spcBef>
                <a:spcPts val="1200"/>
              </a:spcBef>
              <a:spcAft>
                <a:spcPts val="1200"/>
              </a:spcAft>
              <a:buClr>
                <a:schemeClr val="bg2">
                  <a:lumMod val="50000"/>
                </a:schemeClr>
              </a:buClr>
              <a:buFont typeface="Wingdings" pitchFamily="2" charset="2"/>
              <a:buChar char="u"/>
            </a:pPr>
            <a:r>
              <a:rPr lang="zh-CN" altLang="en-US">
                <a:latin typeface="微软雅黑" pitchFamily="34" charset="-122"/>
                <a:ea typeface="微软雅黑" pitchFamily="34" charset="-122"/>
              </a:rPr>
              <a:t>指针的关系运算（</a:t>
            </a:r>
            <a:r>
              <a:rPr lang="en-US" altLang="zh-CN" b="1">
                <a:solidFill>
                  <a:srgbClr val="FF0000"/>
                </a:solidFill>
                <a:latin typeface="微软雅黑" pitchFamily="34" charset="-122"/>
                <a:ea typeface="微软雅黑" pitchFamily="34" charset="-122"/>
              </a:rPr>
              <a:t>&lt;</a:t>
            </a:r>
            <a:r>
              <a:rPr lang="zh-CN" altLang="en-US">
                <a:latin typeface="微软雅黑" pitchFamily="34" charset="-122"/>
                <a:ea typeface="微软雅黑" pitchFamily="34" charset="-122"/>
              </a:rPr>
              <a:t>、</a:t>
            </a:r>
            <a:r>
              <a:rPr lang="en-US" altLang="zh-CN" b="1">
                <a:solidFill>
                  <a:srgbClr val="FF0000"/>
                </a:solidFill>
                <a:latin typeface="微软雅黑" pitchFamily="34" charset="-122"/>
                <a:ea typeface="微软雅黑" pitchFamily="34" charset="-122"/>
              </a:rPr>
              <a:t>&gt;</a:t>
            </a:r>
            <a:r>
              <a:rPr lang="zh-CN" altLang="en-US">
                <a:latin typeface="微软雅黑" pitchFamily="34" charset="-122"/>
                <a:ea typeface="微软雅黑" pitchFamily="34" charset="-122"/>
              </a:rPr>
              <a:t>、</a:t>
            </a:r>
            <a:r>
              <a:rPr lang="en-US" altLang="zh-CN" b="1">
                <a:solidFill>
                  <a:srgbClr val="FF0000"/>
                </a:solidFill>
                <a:latin typeface="微软雅黑" pitchFamily="34" charset="-122"/>
                <a:ea typeface="微软雅黑" pitchFamily="34" charset="-122"/>
              </a:rPr>
              <a:t>==</a:t>
            </a:r>
            <a:r>
              <a:rPr lang="zh-CN" altLang="en-US">
                <a:latin typeface="微软雅黑" pitchFamily="34" charset="-122"/>
                <a:ea typeface="微软雅黑" pitchFamily="34" charset="-122"/>
              </a:rPr>
              <a:t>）</a:t>
            </a:r>
          </a:p>
        </p:txBody>
      </p:sp>
    </p:spTree>
    <p:extLst>
      <p:ext uri="{BB962C8B-B14F-4D97-AF65-F5344CB8AC3E}">
        <p14:creationId xmlns:p14="http://schemas.microsoft.com/office/powerpoint/2010/main" val="4091504934"/>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指针变量的运算</a:t>
            </a:r>
          </a:p>
        </p:txBody>
      </p:sp>
      <p:sp>
        <p:nvSpPr>
          <p:cNvPr id="4" name="矩形 3"/>
          <p:cNvSpPr txBox="1">
            <a:spLocks noChangeArrowheads="1"/>
          </p:cNvSpPr>
          <p:nvPr/>
        </p:nvSpPr>
        <p:spPr bwMode="auto">
          <a:xfrm>
            <a:off x="1125860" y="1052736"/>
            <a:ext cx="9793088" cy="5248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00000"/>
              </a:lnSpc>
              <a:spcBef>
                <a:spcPts val="1200"/>
              </a:spcBef>
              <a:spcAft>
                <a:spcPts val="1200"/>
              </a:spcAft>
              <a:buClr>
                <a:schemeClr val="bg2">
                  <a:lumMod val="50000"/>
                </a:schemeClr>
              </a:buClr>
              <a:buFont typeface="Wingdings" pitchFamily="2" charset="2"/>
              <a:buChar char=""/>
            </a:pPr>
            <a:r>
              <a:rPr lang="zh-CN" altLang="en-US" sz="3200">
                <a:latin typeface="微软雅黑" pitchFamily="34" charset="-122"/>
                <a:ea typeface="微软雅黑" pitchFamily="34" charset="-122"/>
              </a:rPr>
              <a:t>指针的赋值分为两种情况：</a:t>
            </a:r>
          </a:p>
          <a:p>
            <a:pPr lvl="1">
              <a:lnSpc>
                <a:spcPct val="100000"/>
              </a:lnSpc>
              <a:spcAft>
                <a:spcPts val="600"/>
              </a:spcAft>
              <a:buClr>
                <a:schemeClr val="bg2">
                  <a:lumMod val="50000"/>
                </a:schemeClr>
              </a:buClr>
              <a:buFont typeface="Wingdings" pitchFamily="2" charset="2"/>
              <a:buChar char="u"/>
            </a:pPr>
            <a:r>
              <a:rPr lang="zh-CN" altLang="en-US">
                <a:solidFill>
                  <a:srgbClr val="FF0000"/>
                </a:solidFill>
                <a:latin typeface="微软雅黑" pitchFamily="34" charset="-122"/>
                <a:ea typeface="微软雅黑" pitchFamily="34" charset="-122"/>
              </a:rPr>
              <a:t>将变量地址赋给指针</a:t>
            </a:r>
            <a:r>
              <a:rPr lang="en-US" altLang="zh-CN">
                <a:solidFill>
                  <a:srgbClr val="FF0000"/>
                </a:solidFill>
                <a:latin typeface="微软雅黑" pitchFamily="34" charset="-122"/>
                <a:ea typeface="微软雅黑" pitchFamily="34" charset="-122"/>
              </a:rPr>
              <a:t>----</a:t>
            </a:r>
            <a:r>
              <a:rPr lang="zh-CN" altLang="en-US">
                <a:solidFill>
                  <a:srgbClr val="FF0000"/>
                </a:solidFill>
                <a:latin typeface="微软雅黑" pitchFamily="34" charset="-122"/>
                <a:ea typeface="微软雅黑" pitchFamily="34" charset="-122"/>
              </a:rPr>
              <a:t>指向变量</a:t>
            </a:r>
          </a:p>
          <a:p>
            <a:pPr lvl="1">
              <a:lnSpc>
                <a:spcPct val="100000"/>
              </a:lnSpc>
              <a:spcAft>
                <a:spcPts val="600"/>
              </a:spcAft>
              <a:buClr>
                <a:schemeClr val="bg2">
                  <a:lumMod val="50000"/>
                </a:schemeClr>
              </a:buClr>
              <a:buFont typeface="Wingdings" pitchFamily="2" charset="2"/>
              <a:buChar char="u"/>
            </a:pPr>
            <a:r>
              <a:rPr lang="zh-CN" altLang="en-US">
                <a:solidFill>
                  <a:srgbClr val="FF0000"/>
                </a:solidFill>
                <a:latin typeface="微软雅黑" pitchFamily="34" charset="-122"/>
                <a:ea typeface="微软雅黑" pitchFamily="34" charset="-122"/>
              </a:rPr>
              <a:t>将指针赋给指针</a:t>
            </a:r>
            <a:r>
              <a:rPr lang="en-US" altLang="zh-CN">
                <a:solidFill>
                  <a:srgbClr val="FF0000"/>
                </a:solidFill>
                <a:latin typeface="微软雅黑" pitchFamily="34" charset="-122"/>
                <a:ea typeface="微软雅黑" pitchFamily="34" charset="-122"/>
              </a:rPr>
              <a:t>----</a:t>
            </a:r>
            <a:r>
              <a:rPr lang="zh-CN" altLang="en-US">
                <a:solidFill>
                  <a:srgbClr val="FF0000"/>
                </a:solidFill>
                <a:latin typeface="微软雅黑" pitchFamily="34" charset="-122"/>
                <a:ea typeface="微软雅黑" pitchFamily="34" charset="-122"/>
              </a:rPr>
              <a:t>与被赋值的指针指向同一个变量</a:t>
            </a:r>
          </a:p>
          <a:p>
            <a:pPr>
              <a:lnSpc>
                <a:spcPct val="100000"/>
              </a:lnSpc>
              <a:spcBef>
                <a:spcPts val="1200"/>
              </a:spcBef>
              <a:spcAft>
                <a:spcPts val="1200"/>
              </a:spcAft>
              <a:buClr>
                <a:schemeClr val="bg2">
                  <a:lumMod val="50000"/>
                </a:schemeClr>
              </a:buClr>
              <a:buFont typeface="Wingdings" pitchFamily="2" charset="2"/>
              <a:buChar char=""/>
            </a:pPr>
            <a:r>
              <a:rPr lang="zh-CN" altLang="en-US" sz="3200">
                <a:latin typeface="微软雅黑" pitchFamily="34" charset="-122"/>
                <a:ea typeface="微软雅黑" pitchFamily="34" charset="-122"/>
              </a:rPr>
              <a:t>例</a:t>
            </a:r>
            <a:r>
              <a:rPr lang="en-US" altLang="zh-CN" sz="3200">
                <a:latin typeface="微软雅黑" pitchFamily="34" charset="-122"/>
                <a:ea typeface="微软雅黑" pitchFamily="34" charset="-122"/>
              </a:rPr>
              <a:t>  </a:t>
            </a:r>
            <a:r>
              <a:rPr lang="zh-CN" altLang="en-US" sz="3200">
                <a:latin typeface="微软雅黑" pitchFamily="34" charset="-122"/>
                <a:ea typeface="微软雅黑" pitchFamily="34" charset="-122"/>
              </a:rPr>
              <a:t>设有</a:t>
            </a:r>
            <a:r>
              <a:rPr lang="en-US" altLang="zh-CN" sz="3200">
                <a:latin typeface="微软雅黑" pitchFamily="34" charset="-122"/>
                <a:ea typeface="微软雅黑" pitchFamily="34" charset="-122"/>
              </a:rPr>
              <a:t>int x=3; int * p = 0; int * q = 0;</a:t>
            </a:r>
            <a:r>
              <a:rPr lang="zh-CN" altLang="en-US" sz="3200">
                <a:latin typeface="微软雅黑" pitchFamily="34" charset="-122"/>
                <a:ea typeface="微软雅黑" pitchFamily="34" charset="-122"/>
              </a:rPr>
              <a:t>  请观察下面的语句</a:t>
            </a:r>
          </a:p>
          <a:p>
            <a:pPr marL="766763" lvl="2" indent="0">
              <a:lnSpc>
                <a:spcPct val="100000"/>
              </a:lnSpc>
              <a:spcAft>
                <a:spcPts val="600"/>
              </a:spcAft>
              <a:buClr>
                <a:schemeClr val="bg2">
                  <a:lumMod val="50000"/>
                </a:schemeClr>
              </a:buClr>
              <a:buNone/>
            </a:pPr>
            <a:r>
              <a:rPr lang="en-US" altLang="zh-CN" sz="2400" b="1">
                <a:latin typeface="微软雅黑" pitchFamily="34" charset="-122"/>
                <a:ea typeface="微软雅黑" pitchFamily="34" charset="-122"/>
              </a:rPr>
              <a:t>p = &amp;x;</a:t>
            </a:r>
          </a:p>
          <a:p>
            <a:pPr marL="766763" lvl="2" indent="0">
              <a:lnSpc>
                <a:spcPct val="100000"/>
              </a:lnSpc>
              <a:spcAft>
                <a:spcPts val="600"/>
              </a:spcAft>
              <a:buClr>
                <a:schemeClr val="bg2">
                  <a:lumMod val="50000"/>
                </a:schemeClr>
              </a:buClr>
              <a:buNone/>
            </a:pPr>
            <a:r>
              <a:rPr lang="en-US" altLang="zh-CN" sz="2400" b="1">
                <a:latin typeface="微软雅黑" pitchFamily="34" charset="-122"/>
                <a:ea typeface="微软雅黑" pitchFamily="34" charset="-122"/>
              </a:rPr>
              <a:t>q = p;</a:t>
            </a:r>
          </a:p>
          <a:p>
            <a:pPr marL="766763" lvl="2" indent="0">
              <a:lnSpc>
                <a:spcPct val="100000"/>
              </a:lnSpc>
              <a:spcAft>
                <a:spcPts val="600"/>
              </a:spcAft>
              <a:buClr>
                <a:schemeClr val="bg2">
                  <a:lumMod val="50000"/>
                </a:schemeClr>
              </a:buClr>
              <a:buNone/>
            </a:pPr>
            <a:r>
              <a:rPr lang="en-US" altLang="zh-CN" sz="2400" b="1">
                <a:latin typeface="微软雅黑" pitchFamily="34" charset="-122"/>
                <a:ea typeface="微软雅黑" pitchFamily="34" charset="-122"/>
              </a:rPr>
              <a:t>*q = 5;  // </a:t>
            </a:r>
            <a:r>
              <a:rPr lang="zh-CN" altLang="en-US" sz="2400">
                <a:latin typeface="微软雅黑" pitchFamily="34" charset="-122"/>
                <a:ea typeface="微软雅黑" pitchFamily="34" charset="-122"/>
              </a:rPr>
              <a:t>通过指针来修改它所指向的内存区域中的内容</a:t>
            </a:r>
            <a:endParaRPr lang="zh-CN" altLang="en-US" sz="3200">
              <a:latin typeface="微软雅黑" pitchFamily="34" charset="-122"/>
              <a:ea typeface="微软雅黑" pitchFamily="34" charset="-122"/>
            </a:endParaRPr>
          </a:p>
        </p:txBody>
      </p:sp>
    </p:spTree>
    <p:extLst>
      <p:ext uri="{BB962C8B-B14F-4D97-AF65-F5344CB8AC3E}">
        <p14:creationId xmlns:p14="http://schemas.microsoft.com/office/powerpoint/2010/main" val="1403280005"/>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指针变量的运算</a:t>
            </a:r>
          </a:p>
        </p:txBody>
      </p:sp>
      <p:sp>
        <p:nvSpPr>
          <p:cNvPr id="4" name="矩形 3"/>
          <p:cNvSpPr txBox="1">
            <a:spLocks noChangeArrowheads="1"/>
          </p:cNvSpPr>
          <p:nvPr/>
        </p:nvSpPr>
        <p:spPr bwMode="auto">
          <a:xfrm>
            <a:off x="1125860" y="980729"/>
            <a:ext cx="9793088" cy="4608512"/>
          </a:xfrm>
          <a:prstGeom prst="rect">
            <a:avLst/>
          </a:prstGeom>
          <a:solidFill>
            <a:schemeClr val="bg2">
              <a:lumMod val="20000"/>
              <a:lumOff val="80000"/>
            </a:schemeClr>
          </a:solidFill>
          <a:ln w="38100">
            <a:solidFill>
              <a:schemeClr val="bg2">
                <a:lumMod val="5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marL="0" indent="0">
              <a:spcBef>
                <a:spcPts val="600"/>
              </a:spcBef>
              <a:buNone/>
            </a:pPr>
            <a:r>
              <a:rPr lang="en-US" altLang="zh-CN" sz="2400" b="1">
                <a:latin typeface="Consolas" pitchFamily="49" charset="0"/>
                <a:cs typeface="Consolas" pitchFamily="49" charset="0"/>
              </a:rPr>
              <a:t>#include &lt;stdio.h&gt;</a:t>
            </a:r>
          </a:p>
          <a:p>
            <a:pPr marL="0" indent="0">
              <a:spcBef>
                <a:spcPts val="600"/>
              </a:spcBef>
              <a:buNone/>
            </a:pPr>
            <a:r>
              <a:rPr lang="en-US" altLang="zh-CN" sz="2400" b="1">
                <a:latin typeface="Consolas" pitchFamily="49" charset="0"/>
                <a:cs typeface="Consolas" pitchFamily="49" charset="0"/>
              </a:rPr>
              <a:t>int main(void)</a:t>
            </a:r>
          </a:p>
          <a:p>
            <a:pPr marL="0" indent="0">
              <a:spcBef>
                <a:spcPts val="600"/>
              </a:spcBef>
              <a:buNone/>
            </a:pPr>
            <a:r>
              <a:rPr lang="en-US" altLang="zh-CN" sz="2400" b="1">
                <a:latin typeface="Consolas" pitchFamily="49" charset="0"/>
                <a:cs typeface="Consolas" pitchFamily="49" charset="0"/>
              </a:rPr>
              <a:t>{</a:t>
            </a:r>
          </a:p>
          <a:p>
            <a:pPr marL="0" indent="0">
              <a:spcBef>
                <a:spcPts val="600"/>
              </a:spcBef>
              <a:buNone/>
            </a:pPr>
            <a:r>
              <a:rPr lang="en-US" altLang="zh-CN" sz="2400" b="1">
                <a:latin typeface="Consolas" pitchFamily="49" charset="0"/>
                <a:cs typeface="Consolas" pitchFamily="49" charset="0"/>
              </a:rPr>
              <a:t>    int x = 3;</a:t>
            </a:r>
          </a:p>
          <a:p>
            <a:pPr marL="0" indent="0">
              <a:spcBef>
                <a:spcPts val="600"/>
              </a:spcBef>
              <a:buNone/>
            </a:pPr>
            <a:r>
              <a:rPr lang="en-US" altLang="zh-CN" sz="2400" b="1">
                <a:latin typeface="Consolas" pitchFamily="49" charset="0"/>
                <a:cs typeface="Consolas" pitchFamily="49" charset="0"/>
              </a:rPr>
              <a:t>    int *p = &amp;x; </a:t>
            </a:r>
          </a:p>
          <a:p>
            <a:pPr marL="0" indent="0">
              <a:spcBef>
                <a:spcPts val="600"/>
              </a:spcBef>
              <a:buNone/>
            </a:pPr>
            <a:r>
              <a:rPr lang="pt-BR" altLang="zh-CN" sz="2400" b="1">
                <a:latin typeface="Consolas" pitchFamily="49" charset="0"/>
                <a:cs typeface="Consolas" pitchFamily="49" charset="0"/>
              </a:rPr>
              <a:t>    printf("p = %p, *p = %d\n", p, *p); </a:t>
            </a:r>
          </a:p>
          <a:p>
            <a:pPr marL="0" indent="0">
              <a:spcBef>
                <a:spcPts val="600"/>
              </a:spcBef>
              <a:buNone/>
            </a:pPr>
            <a:r>
              <a:rPr lang="en-US" altLang="zh-CN" sz="2400" b="1">
                <a:latin typeface="Consolas" pitchFamily="49" charset="0"/>
                <a:cs typeface="Consolas" pitchFamily="49" charset="0"/>
              </a:rPr>
              <a:t>    p++; </a:t>
            </a:r>
            <a:r>
              <a:rPr lang="pt-BR" altLang="zh-CN" sz="2400" b="1">
                <a:latin typeface="Consolas" pitchFamily="49" charset="0"/>
                <a:cs typeface="Consolas" pitchFamily="49" charset="0"/>
              </a:rPr>
              <a:t>printf("p = %p, *p = %d\n", p, *p);</a:t>
            </a:r>
          </a:p>
          <a:p>
            <a:pPr marL="0" indent="0">
              <a:spcBef>
                <a:spcPts val="600"/>
              </a:spcBef>
              <a:buNone/>
            </a:pPr>
            <a:r>
              <a:rPr lang="en-US" altLang="zh-CN" sz="2400" b="1">
                <a:latin typeface="Consolas" pitchFamily="49" charset="0"/>
                <a:cs typeface="Consolas" pitchFamily="49" charset="0"/>
              </a:rPr>
              <a:t>    p--; </a:t>
            </a:r>
            <a:r>
              <a:rPr lang="pt-BR" altLang="zh-CN" sz="2400" b="1">
                <a:latin typeface="Consolas" pitchFamily="49" charset="0"/>
                <a:cs typeface="Consolas" pitchFamily="49" charset="0"/>
              </a:rPr>
              <a:t>printf("p = %p, *p = %d\n", p, *p);</a:t>
            </a:r>
          </a:p>
          <a:p>
            <a:pPr marL="0" indent="0">
              <a:spcBef>
                <a:spcPts val="600"/>
              </a:spcBef>
              <a:buNone/>
            </a:pPr>
            <a:r>
              <a:rPr lang="en-US" altLang="zh-CN" sz="2400" b="1">
                <a:latin typeface="Consolas" pitchFamily="49" charset="0"/>
                <a:cs typeface="Consolas" pitchFamily="49" charset="0"/>
              </a:rPr>
              <a:t>    p--; </a:t>
            </a:r>
            <a:r>
              <a:rPr lang="pt-BR" altLang="zh-CN" sz="2400" b="1">
                <a:latin typeface="Consolas" pitchFamily="49" charset="0"/>
                <a:cs typeface="Consolas" pitchFamily="49" charset="0"/>
              </a:rPr>
              <a:t>printf("p = %p, *p = %d\n", p, *p);</a:t>
            </a:r>
          </a:p>
          <a:p>
            <a:pPr marL="0" indent="0">
              <a:spcBef>
                <a:spcPts val="600"/>
              </a:spcBef>
              <a:buNone/>
            </a:pPr>
            <a:r>
              <a:rPr lang="en-US" altLang="zh-CN" sz="2400" b="1">
                <a:latin typeface="Consolas" pitchFamily="49" charset="0"/>
                <a:cs typeface="Consolas" pitchFamily="49" charset="0"/>
              </a:rPr>
              <a:t>    return 0;</a:t>
            </a:r>
          </a:p>
          <a:p>
            <a:pPr marL="0" indent="0">
              <a:spcBef>
                <a:spcPts val="600"/>
              </a:spcBef>
              <a:buNone/>
            </a:pPr>
            <a:r>
              <a:rPr lang="en-US" altLang="zh-CN" sz="2400" b="1">
                <a:latin typeface="Consolas" pitchFamily="49" charset="0"/>
                <a:cs typeface="Consolas" pitchFamily="49" charset="0"/>
              </a:rPr>
              <a:t>}</a:t>
            </a:r>
          </a:p>
        </p:txBody>
      </p:sp>
      <p:sp>
        <p:nvSpPr>
          <p:cNvPr id="3" name="矩形 2"/>
          <p:cNvSpPr/>
          <p:nvPr/>
        </p:nvSpPr>
        <p:spPr>
          <a:xfrm>
            <a:off x="6238428" y="1268760"/>
            <a:ext cx="3888432" cy="1440160"/>
          </a:xfrm>
          <a:prstGeom prst="rect">
            <a:avLst/>
          </a:prstGeom>
          <a:solidFill>
            <a:schemeClr val="tx2">
              <a:lumMod val="65000"/>
              <a:lumOff val="35000"/>
            </a:schemeClr>
          </a:solidFill>
          <a:ln w="38100">
            <a:solidFill>
              <a:schemeClr val="tx1">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a:latin typeface="微软雅黑" pitchFamily="34" charset="-122"/>
                <a:ea typeface="微软雅黑" pitchFamily="34" charset="-122"/>
                <a:cs typeface="Consolas" pitchFamily="49" charset="0"/>
              </a:rPr>
              <a:t>p = 0093F848, *p = 3</a:t>
            </a:r>
          </a:p>
          <a:p>
            <a:r>
              <a:rPr lang="en-US" altLang="zh-CN" b="1">
                <a:latin typeface="微软雅黑" pitchFamily="34" charset="-122"/>
                <a:ea typeface="微软雅黑" pitchFamily="34" charset="-122"/>
                <a:cs typeface="Consolas" pitchFamily="49" charset="0"/>
              </a:rPr>
              <a:t>p = 0093F84C, *p = -858993460</a:t>
            </a:r>
          </a:p>
          <a:p>
            <a:r>
              <a:rPr lang="en-US" altLang="zh-CN" b="1">
                <a:latin typeface="微软雅黑" pitchFamily="34" charset="-122"/>
                <a:ea typeface="微软雅黑" pitchFamily="34" charset="-122"/>
                <a:cs typeface="Consolas" pitchFamily="49" charset="0"/>
              </a:rPr>
              <a:t>p = 0093F848, *p = 3</a:t>
            </a:r>
          </a:p>
          <a:p>
            <a:r>
              <a:rPr lang="en-US" altLang="zh-CN" b="1">
                <a:latin typeface="微软雅黑" pitchFamily="34" charset="-122"/>
                <a:ea typeface="微软雅黑" pitchFamily="34" charset="-122"/>
                <a:cs typeface="Consolas" pitchFamily="49" charset="0"/>
              </a:rPr>
              <a:t>p = 0093F844, *p = -858993460</a:t>
            </a:r>
            <a:endParaRPr lang="zh-CN" altLang="en-US" b="1">
              <a:latin typeface="微软雅黑" pitchFamily="34" charset="-122"/>
              <a:ea typeface="微软雅黑" pitchFamily="34" charset="-122"/>
              <a:cs typeface="Consolas" pitchFamily="49" charset="0"/>
            </a:endParaRPr>
          </a:p>
        </p:txBody>
      </p:sp>
      <p:sp>
        <p:nvSpPr>
          <p:cNvPr id="5" name="矩形 4"/>
          <p:cNvSpPr/>
          <p:nvPr/>
        </p:nvSpPr>
        <p:spPr>
          <a:xfrm>
            <a:off x="1053852" y="5661248"/>
            <a:ext cx="8443337" cy="523220"/>
          </a:xfrm>
          <a:prstGeom prst="rect">
            <a:avLst/>
          </a:prstGeom>
        </p:spPr>
        <p:txBody>
          <a:bodyPr wrap="none">
            <a:spAutoFit/>
          </a:bodyPr>
          <a:lstStyle/>
          <a:p>
            <a:r>
              <a:rPr lang="zh-CN" altLang="en-US" sz="2800" b="1">
                <a:solidFill>
                  <a:srgbClr val="FF0000"/>
                </a:solidFill>
                <a:latin typeface="微软雅黑" pitchFamily="34" charset="-122"/>
                <a:ea typeface="微软雅黑" pitchFamily="34" charset="-122"/>
              </a:rPr>
              <a:t>指针的加减运算中是以指针的类型的长度为单位的。</a:t>
            </a:r>
            <a:endParaRPr lang="en-US" altLang="zh-CN" sz="2800" b="1"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206820850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指针变量的运算</a:t>
            </a:r>
          </a:p>
        </p:txBody>
      </p:sp>
      <p:pic>
        <p:nvPicPr>
          <p:cNvPr id="6" name="图片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839908" y="883072"/>
            <a:ext cx="7358960" cy="547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p:nvSpPr>
        <p:spPr bwMode="auto">
          <a:xfrm>
            <a:off x="1125860" y="4653136"/>
            <a:ext cx="4680520" cy="1384995"/>
          </a:xfrm>
          <a:prstGeom prst="rect">
            <a:avLst/>
          </a:prstGeom>
          <a:solidFill>
            <a:schemeClr val="bg2">
              <a:lumMod val="40000"/>
              <a:lumOff val="60000"/>
            </a:schemeClr>
          </a:solidFill>
          <a:ln w="38100">
            <a:solidFill>
              <a:schemeClr val="bg2">
                <a:lumMod val="50000"/>
              </a:schemeClr>
            </a:solidFill>
          </a:ln>
          <a:effectLst>
            <a:outerShdw blurRad="50800" dist="38100" dir="2700000" algn="tl" rotWithShape="0">
              <a:prstClr val="black">
                <a:alpha val="40000"/>
              </a:prstClr>
            </a:outerShdw>
          </a:effectLst>
          <a:extLst/>
        </p:spPr>
        <p:txBody>
          <a:bodyPr wrap="square">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r>
              <a:rPr lang="zh-CN" altLang="en-US" sz="2800" dirty="0">
                <a:solidFill>
                  <a:srgbClr val="FF0000"/>
                </a:solidFill>
                <a:latin typeface="微软雅黑" pitchFamily="34" charset="-122"/>
                <a:ea typeface="微软雅黑" pitchFamily="34" charset="-122"/>
              </a:rPr>
              <a:t>指针并不是都可以进行加减和比较运算的，只有指向</a:t>
            </a:r>
            <a:r>
              <a:rPr lang="zh-CN" altLang="en-US" sz="2800" dirty="0">
                <a:solidFill>
                  <a:srgbClr val="7030A0"/>
                </a:solidFill>
                <a:latin typeface="微软雅黑" pitchFamily="34" charset="-122"/>
                <a:ea typeface="微软雅黑" pitchFamily="34" charset="-122"/>
              </a:rPr>
              <a:t>数组</a:t>
            </a:r>
            <a:r>
              <a:rPr lang="zh-CN" altLang="en-US" sz="2800" dirty="0">
                <a:solidFill>
                  <a:srgbClr val="FF0000"/>
                </a:solidFill>
                <a:latin typeface="微软雅黑" pitchFamily="34" charset="-122"/>
                <a:ea typeface="微软雅黑" pitchFamily="34" charset="-122"/>
              </a:rPr>
              <a:t>的指针加减运算才有意义</a:t>
            </a:r>
            <a:endParaRPr lang="en-US" altLang="zh-CN" sz="2800"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179161178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iterate type="lt">
                                    <p:tmPct val="0"/>
                                  </p:iterate>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
          <p:cNvSpPr txBox="1">
            <a:spLocks noChangeArrowheads="1"/>
          </p:cNvSpPr>
          <p:nvPr/>
        </p:nvSpPr>
        <p:spPr bwMode="auto">
          <a:xfrm>
            <a:off x="1125860" y="1196752"/>
            <a:ext cx="8229600" cy="5248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SzPct val="100000"/>
              <a:buFont typeface="Wingdings" pitchFamily="2" charset="2"/>
              <a:buChar char="u"/>
            </a:pPr>
            <a:r>
              <a:rPr lang="zh-CN" altLang="en-US">
                <a:latin typeface="微软雅黑" pitchFamily="34" charset="-122"/>
                <a:ea typeface="微软雅黑" pitchFamily="34" charset="-122"/>
              </a:rPr>
              <a:t>掌握数组声明的方法。</a:t>
            </a:r>
          </a:p>
          <a:p>
            <a:pPr>
              <a:buClr>
                <a:schemeClr val="bg2">
                  <a:lumMod val="50000"/>
                </a:schemeClr>
              </a:buClr>
              <a:buSzPct val="100000"/>
              <a:buFont typeface="Wingdings" pitchFamily="2" charset="2"/>
              <a:buChar char="u"/>
            </a:pPr>
            <a:r>
              <a:rPr lang="zh-CN" altLang="en-US">
                <a:latin typeface="微软雅黑" pitchFamily="34" charset="-122"/>
                <a:ea typeface="微软雅黑" pitchFamily="34" charset="-122"/>
              </a:rPr>
              <a:t>掌握一维数组、二维数组在内存中的存储。</a:t>
            </a:r>
          </a:p>
          <a:p>
            <a:pPr>
              <a:buClr>
                <a:schemeClr val="bg2">
                  <a:lumMod val="50000"/>
                </a:schemeClr>
              </a:buClr>
              <a:buSzPct val="100000"/>
              <a:buFont typeface="Wingdings" pitchFamily="2" charset="2"/>
              <a:buChar char="u"/>
            </a:pPr>
            <a:r>
              <a:rPr lang="zh-CN" altLang="en-US">
                <a:latin typeface="微软雅黑" pitchFamily="34" charset="-122"/>
                <a:ea typeface="微软雅黑" pitchFamily="34" charset="-122"/>
              </a:rPr>
              <a:t>掌握通过下标方式访问数组中各元素的方法。</a:t>
            </a:r>
          </a:p>
          <a:p>
            <a:pPr>
              <a:buClr>
                <a:schemeClr val="bg2">
                  <a:lumMod val="50000"/>
                </a:schemeClr>
              </a:buClr>
              <a:buSzPct val="100000"/>
              <a:buFont typeface="Wingdings" pitchFamily="2" charset="2"/>
              <a:buChar char="u"/>
            </a:pPr>
            <a:endParaRPr lang="zh-CN" altLang="en-US">
              <a:latin typeface="微软雅黑" pitchFamily="34" charset="-122"/>
              <a:ea typeface="微软雅黑" pitchFamily="34" charset="-122"/>
            </a:endParaRPr>
          </a:p>
        </p:txBody>
      </p:sp>
      <p:sp>
        <p:nvSpPr>
          <p:cNvPr id="2" name="标题 1"/>
          <p:cNvSpPr>
            <a:spLocks noGrp="1"/>
          </p:cNvSpPr>
          <p:nvPr>
            <p:ph type="title"/>
          </p:nvPr>
        </p:nvSpPr>
        <p:spPr/>
        <p:txBody>
          <a:bodyPr/>
          <a:lstStyle/>
          <a:p>
            <a:r>
              <a:rPr lang="zh-CN" altLang="en-US" b="1"/>
              <a:t>上一讲知识复习</a:t>
            </a:r>
          </a:p>
        </p:txBody>
      </p:sp>
    </p:spTree>
    <p:extLst>
      <p:ext uri="{BB962C8B-B14F-4D97-AF65-F5344CB8AC3E}">
        <p14:creationId xmlns:p14="http://schemas.microsoft.com/office/powerpoint/2010/main" val="3006040871"/>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指针变量的运算</a:t>
            </a:r>
          </a:p>
        </p:txBody>
      </p:sp>
      <p:sp>
        <p:nvSpPr>
          <p:cNvPr id="4" name="矩形 3"/>
          <p:cNvSpPr txBox="1">
            <a:spLocks noChangeArrowheads="1"/>
          </p:cNvSpPr>
          <p:nvPr/>
        </p:nvSpPr>
        <p:spPr bwMode="auto">
          <a:xfrm>
            <a:off x="1125860" y="1052736"/>
            <a:ext cx="9793088" cy="5248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00000"/>
              </a:lnSpc>
              <a:spcBef>
                <a:spcPts val="1200"/>
              </a:spcBef>
              <a:spcAft>
                <a:spcPts val="1200"/>
              </a:spcAft>
              <a:buClr>
                <a:schemeClr val="bg2">
                  <a:lumMod val="50000"/>
                </a:schemeClr>
              </a:buClr>
              <a:buFont typeface="Wingdings" pitchFamily="2" charset="2"/>
              <a:buChar char=""/>
            </a:pPr>
            <a:r>
              <a:rPr lang="zh-CN" altLang="en-US" sz="3200">
                <a:latin typeface="微软雅黑" pitchFamily="34" charset="-122"/>
                <a:ea typeface="微软雅黑" pitchFamily="34" charset="-122"/>
              </a:rPr>
              <a:t>设有</a:t>
            </a:r>
            <a:r>
              <a:rPr lang="en-US" altLang="zh-CN" sz="3200">
                <a:latin typeface="微软雅黑" pitchFamily="34" charset="-122"/>
                <a:ea typeface="微软雅黑" pitchFamily="34" charset="-122"/>
              </a:rPr>
              <a:t>int x = 3, y = 4; int * p = &amp;x, * q = &amp;y; </a:t>
            </a:r>
            <a:r>
              <a:rPr lang="zh-CN" altLang="en-US" sz="3200">
                <a:latin typeface="微软雅黑" pitchFamily="34" charset="-122"/>
                <a:ea typeface="微软雅黑" pitchFamily="34" charset="-122"/>
              </a:rPr>
              <a:t>请依次观察下面的语句。</a:t>
            </a:r>
          </a:p>
          <a:p>
            <a:pPr marL="766763" lvl="2" indent="0">
              <a:lnSpc>
                <a:spcPct val="100000"/>
              </a:lnSpc>
              <a:spcBef>
                <a:spcPts val="0"/>
              </a:spcBef>
              <a:spcAft>
                <a:spcPts val="0"/>
              </a:spcAft>
              <a:buClr>
                <a:schemeClr val="bg2">
                  <a:lumMod val="50000"/>
                </a:schemeClr>
              </a:buClr>
              <a:buNone/>
            </a:pPr>
            <a:r>
              <a:rPr lang="en-US" altLang="zh-CN" sz="2400" b="1">
                <a:latin typeface="Consolas" pitchFamily="49" charset="0"/>
                <a:ea typeface="微软雅黑" pitchFamily="34" charset="-122"/>
                <a:cs typeface="Consolas" pitchFamily="49" charset="0"/>
              </a:rPr>
              <a:t>if(p!=q)</a:t>
            </a:r>
          </a:p>
          <a:p>
            <a:pPr marL="766763" lvl="2" indent="0">
              <a:lnSpc>
                <a:spcPct val="100000"/>
              </a:lnSpc>
              <a:spcAft>
                <a:spcPts val="0"/>
              </a:spcAft>
              <a:buClr>
                <a:schemeClr val="bg2">
                  <a:lumMod val="50000"/>
                </a:schemeClr>
              </a:buClr>
              <a:buNone/>
            </a:pPr>
            <a:r>
              <a:rPr lang="en-US" altLang="zh-CN" sz="2400" b="1">
                <a:latin typeface="Consolas" pitchFamily="49" charset="0"/>
                <a:ea typeface="微软雅黑" pitchFamily="34" charset="-122"/>
                <a:cs typeface="Consolas" pitchFamily="49" charset="0"/>
              </a:rPr>
              <a:t>{</a:t>
            </a:r>
          </a:p>
          <a:p>
            <a:pPr marL="766763" lvl="2" indent="0">
              <a:lnSpc>
                <a:spcPct val="100000"/>
              </a:lnSpc>
              <a:spcAft>
                <a:spcPts val="0"/>
              </a:spcAft>
              <a:buClr>
                <a:schemeClr val="bg2">
                  <a:lumMod val="50000"/>
                </a:schemeClr>
              </a:buClr>
              <a:buNone/>
            </a:pPr>
            <a:r>
              <a:rPr lang="en-US" altLang="zh-CN" sz="2400" b="1">
                <a:latin typeface="Consolas" pitchFamily="49" charset="0"/>
                <a:ea typeface="微软雅黑" pitchFamily="34" charset="-122"/>
                <a:cs typeface="Consolas" pitchFamily="49" charset="0"/>
              </a:rPr>
              <a:t>    printf(</a:t>
            </a:r>
            <a:r>
              <a:rPr lang="pt-BR" altLang="zh-CN" sz="2400" b="1">
                <a:latin typeface="Consolas" pitchFamily="49" charset="0"/>
                <a:cs typeface="Consolas" pitchFamily="49" charset="0"/>
              </a:rPr>
              <a:t>"</a:t>
            </a:r>
            <a:r>
              <a:rPr lang="en-US" altLang="zh-CN" sz="2400" b="1">
                <a:latin typeface="Consolas" pitchFamily="49" charset="0"/>
                <a:ea typeface="微软雅黑" pitchFamily="34" charset="-122"/>
                <a:cs typeface="Consolas" pitchFamily="49" charset="0"/>
              </a:rPr>
              <a:t>p,q</a:t>
            </a:r>
            <a:r>
              <a:rPr lang="zh-CN" altLang="en-US" sz="2400" b="1">
                <a:latin typeface="Consolas" pitchFamily="49" charset="0"/>
                <a:ea typeface="微软雅黑" pitchFamily="34" charset="-122"/>
                <a:cs typeface="Consolas" pitchFamily="49" charset="0"/>
              </a:rPr>
              <a:t>指向了两块不同的内存区域</a:t>
            </a:r>
            <a:r>
              <a:rPr lang="en-US" altLang="zh-CN" sz="2400" b="1">
                <a:latin typeface="Consolas" pitchFamily="49" charset="0"/>
                <a:ea typeface="微软雅黑" pitchFamily="34" charset="-122"/>
                <a:cs typeface="Consolas" pitchFamily="49" charset="0"/>
              </a:rPr>
              <a:t>\n</a:t>
            </a:r>
            <a:r>
              <a:rPr lang="pt-BR" altLang="zh-CN" sz="2400" b="1">
                <a:latin typeface="Consolas" pitchFamily="49" charset="0"/>
                <a:cs typeface="Consolas" pitchFamily="49" charset="0"/>
              </a:rPr>
              <a:t>"</a:t>
            </a:r>
            <a:r>
              <a:rPr lang="en-US" altLang="zh-CN" sz="2400" b="1">
                <a:latin typeface="Consolas" pitchFamily="49" charset="0"/>
                <a:ea typeface="微软雅黑" pitchFamily="34" charset="-122"/>
                <a:cs typeface="Consolas" pitchFamily="49" charset="0"/>
              </a:rPr>
              <a:t>);</a:t>
            </a:r>
          </a:p>
          <a:p>
            <a:pPr marL="766763" lvl="2" indent="0">
              <a:lnSpc>
                <a:spcPct val="100000"/>
              </a:lnSpc>
              <a:spcAft>
                <a:spcPts val="0"/>
              </a:spcAft>
              <a:buClr>
                <a:schemeClr val="bg2">
                  <a:lumMod val="50000"/>
                </a:schemeClr>
              </a:buClr>
              <a:buNone/>
            </a:pPr>
            <a:r>
              <a:rPr lang="en-US" altLang="zh-CN" sz="2400" b="1">
                <a:latin typeface="Consolas" pitchFamily="49" charset="0"/>
                <a:ea typeface="微软雅黑" pitchFamily="34" charset="-122"/>
                <a:cs typeface="Consolas" pitchFamily="49" charset="0"/>
              </a:rPr>
              <a:t>}</a:t>
            </a:r>
          </a:p>
          <a:p>
            <a:pPr marL="766763" lvl="2" indent="0">
              <a:lnSpc>
                <a:spcPct val="100000"/>
              </a:lnSpc>
              <a:spcAft>
                <a:spcPts val="0"/>
              </a:spcAft>
              <a:buClr>
                <a:schemeClr val="bg2">
                  <a:lumMod val="50000"/>
                </a:schemeClr>
              </a:buClr>
              <a:buNone/>
            </a:pPr>
            <a:r>
              <a:rPr lang="en-US" altLang="zh-CN" sz="2400" b="1">
                <a:latin typeface="Consolas" pitchFamily="49" charset="0"/>
                <a:ea typeface="微软雅黑" pitchFamily="34" charset="-122"/>
                <a:cs typeface="Consolas" pitchFamily="49" charset="0"/>
              </a:rPr>
              <a:t>p=q;</a:t>
            </a:r>
          </a:p>
          <a:p>
            <a:pPr marL="766763" lvl="2" indent="0">
              <a:lnSpc>
                <a:spcPct val="100000"/>
              </a:lnSpc>
              <a:spcAft>
                <a:spcPts val="0"/>
              </a:spcAft>
              <a:buClr>
                <a:schemeClr val="bg2">
                  <a:lumMod val="50000"/>
                </a:schemeClr>
              </a:buClr>
              <a:buNone/>
            </a:pPr>
            <a:r>
              <a:rPr lang="en-US" altLang="zh-CN" sz="2400" b="1">
                <a:latin typeface="Consolas" pitchFamily="49" charset="0"/>
                <a:ea typeface="微软雅黑" pitchFamily="34" charset="-122"/>
                <a:cs typeface="Consolas" pitchFamily="49" charset="0"/>
              </a:rPr>
              <a:t>if(p==q)</a:t>
            </a:r>
          </a:p>
          <a:p>
            <a:pPr marL="766763" lvl="2" indent="0">
              <a:lnSpc>
                <a:spcPct val="100000"/>
              </a:lnSpc>
              <a:spcAft>
                <a:spcPts val="0"/>
              </a:spcAft>
              <a:buClr>
                <a:schemeClr val="bg2">
                  <a:lumMod val="50000"/>
                </a:schemeClr>
              </a:buClr>
              <a:buNone/>
            </a:pPr>
            <a:r>
              <a:rPr lang="en-US" altLang="zh-CN" sz="2400" b="1">
                <a:latin typeface="Consolas" pitchFamily="49" charset="0"/>
                <a:ea typeface="微软雅黑" pitchFamily="34" charset="-122"/>
                <a:cs typeface="Consolas" pitchFamily="49" charset="0"/>
              </a:rPr>
              <a:t>{</a:t>
            </a:r>
          </a:p>
          <a:p>
            <a:pPr marL="766763" lvl="2" indent="0">
              <a:lnSpc>
                <a:spcPct val="100000"/>
              </a:lnSpc>
              <a:spcAft>
                <a:spcPts val="0"/>
              </a:spcAft>
              <a:buClr>
                <a:schemeClr val="bg2">
                  <a:lumMod val="50000"/>
                </a:schemeClr>
              </a:buClr>
              <a:buNone/>
            </a:pPr>
            <a:r>
              <a:rPr lang="en-US" altLang="zh-CN" sz="2400" b="1">
                <a:latin typeface="Consolas" pitchFamily="49" charset="0"/>
                <a:ea typeface="微软雅黑" pitchFamily="34" charset="-122"/>
                <a:cs typeface="Consolas" pitchFamily="49" charset="0"/>
              </a:rPr>
              <a:t>    printf(</a:t>
            </a:r>
            <a:r>
              <a:rPr lang="pt-BR" altLang="zh-CN" sz="2400" b="1">
                <a:latin typeface="Consolas" pitchFamily="49" charset="0"/>
                <a:cs typeface="Consolas" pitchFamily="49" charset="0"/>
              </a:rPr>
              <a:t>"</a:t>
            </a:r>
            <a:r>
              <a:rPr lang="en-US" altLang="zh-CN" sz="2400" b="1">
                <a:latin typeface="Consolas" pitchFamily="49" charset="0"/>
                <a:ea typeface="微软雅黑" pitchFamily="34" charset="-122"/>
                <a:cs typeface="Consolas" pitchFamily="49" charset="0"/>
              </a:rPr>
              <a:t>p,q</a:t>
            </a:r>
            <a:r>
              <a:rPr lang="zh-CN" altLang="en-US" sz="2400" b="1">
                <a:latin typeface="Consolas" pitchFamily="49" charset="0"/>
                <a:ea typeface="微软雅黑" pitchFamily="34" charset="-122"/>
                <a:cs typeface="Consolas" pitchFamily="49" charset="0"/>
              </a:rPr>
              <a:t>指向了两块相同的内存区域</a:t>
            </a:r>
            <a:r>
              <a:rPr lang="en-US" altLang="zh-CN" sz="2400" b="1">
                <a:latin typeface="Consolas" pitchFamily="49" charset="0"/>
                <a:ea typeface="微软雅黑" pitchFamily="34" charset="-122"/>
                <a:cs typeface="Consolas" pitchFamily="49" charset="0"/>
              </a:rPr>
              <a:t>\n</a:t>
            </a:r>
            <a:r>
              <a:rPr lang="pt-BR" altLang="zh-CN" sz="2400" b="1">
                <a:latin typeface="Consolas" pitchFamily="49" charset="0"/>
                <a:cs typeface="Consolas" pitchFamily="49" charset="0"/>
              </a:rPr>
              <a:t>"</a:t>
            </a:r>
            <a:r>
              <a:rPr lang="en-US" altLang="zh-CN" sz="2400" b="1">
                <a:latin typeface="Consolas" pitchFamily="49" charset="0"/>
                <a:ea typeface="微软雅黑" pitchFamily="34" charset="-122"/>
                <a:cs typeface="Consolas" pitchFamily="49" charset="0"/>
              </a:rPr>
              <a:t>);</a:t>
            </a:r>
          </a:p>
          <a:p>
            <a:pPr marL="766763" lvl="2" indent="0">
              <a:lnSpc>
                <a:spcPct val="100000"/>
              </a:lnSpc>
              <a:spcAft>
                <a:spcPts val="0"/>
              </a:spcAft>
              <a:buClr>
                <a:schemeClr val="bg2">
                  <a:lumMod val="50000"/>
                </a:schemeClr>
              </a:buClr>
              <a:buNone/>
            </a:pPr>
            <a:r>
              <a:rPr lang="en-US" altLang="zh-CN" sz="2400" b="1">
                <a:latin typeface="Consolas" pitchFamily="49" charset="0"/>
                <a:ea typeface="微软雅黑" pitchFamily="34" charset="-122"/>
                <a:cs typeface="Consolas" pitchFamily="49" charset="0"/>
              </a:rPr>
              <a:t>}</a:t>
            </a:r>
          </a:p>
        </p:txBody>
      </p:sp>
    </p:spTree>
    <p:extLst>
      <p:ext uri="{BB962C8B-B14F-4D97-AF65-F5344CB8AC3E}">
        <p14:creationId xmlns:p14="http://schemas.microsoft.com/office/powerpoint/2010/main" val="2176862693"/>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指针变量的运算</a:t>
            </a:r>
          </a:p>
        </p:txBody>
      </p:sp>
      <p:sp>
        <p:nvSpPr>
          <p:cNvPr id="4" name="矩形 3"/>
          <p:cNvSpPr txBox="1">
            <a:spLocks noChangeArrowheads="1"/>
          </p:cNvSpPr>
          <p:nvPr/>
        </p:nvSpPr>
        <p:spPr bwMode="auto">
          <a:xfrm>
            <a:off x="1125860" y="1052737"/>
            <a:ext cx="9793088" cy="29523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00000"/>
              </a:lnSpc>
              <a:spcBef>
                <a:spcPts val="1200"/>
              </a:spcBef>
              <a:spcAft>
                <a:spcPts val="1200"/>
              </a:spcAft>
              <a:buClr>
                <a:schemeClr val="bg2">
                  <a:lumMod val="50000"/>
                </a:schemeClr>
              </a:buClr>
              <a:buFont typeface="Wingdings" pitchFamily="2" charset="2"/>
              <a:buChar char=""/>
            </a:pPr>
            <a:r>
              <a:rPr lang="zh-CN" altLang="en-US" sz="3200">
                <a:latin typeface="微软雅黑" pitchFamily="34" charset="-122"/>
                <a:ea typeface="微软雅黑" pitchFamily="34" charset="-122"/>
              </a:rPr>
              <a:t>例</a:t>
            </a:r>
            <a:r>
              <a:rPr lang="en-US" altLang="zh-CN" sz="3200">
                <a:latin typeface="微软雅黑" pitchFamily="34" charset="-122"/>
                <a:ea typeface="微软雅黑" pitchFamily="34" charset="-122"/>
              </a:rPr>
              <a:t>  </a:t>
            </a:r>
            <a:r>
              <a:rPr lang="zh-CN" altLang="en-US" sz="3200">
                <a:latin typeface="微软雅黑" pitchFamily="34" charset="-122"/>
                <a:ea typeface="微软雅黑" pitchFamily="34" charset="-122"/>
              </a:rPr>
              <a:t>设有</a:t>
            </a:r>
            <a:r>
              <a:rPr lang="en-US" altLang="zh-CN" sz="3200">
                <a:latin typeface="微软雅黑" pitchFamily="34" charset="-122"/>
                <a:ea typeface="微软雅黑" pitchFamily="34" charset="-122"/>
              </a:rPr>
              <a:t>int x = 3, y = 4, z;  int * p = &amp;x, * q=&amp;y;</a:t>
            </a:r>
            <a:r>
              <a:rPr lang="zh-CN" altLang="en-US" sz="3200">
                <a:latin typeface="微软雅黑" pitchFamily="34" charset="-122"/>
                <a:ea typeface="微软雅黑" pitchFamily="34" charset="-122"/>
              </a:rPr>
              <a:t> 请依次观察下面的语句。</a:t>
            </a:r>
          </a:p>
          <a:p>
            <a:pPr marL="766763" lvl="2" indent="0">
              <a:lnSpc>
                <a:spcPct val="100000"/>
              </a:lnSpc>
              <a:spcBef>
                <a:spcPts val="0"/>
              </a:spcBef>
              <a:spcAft>
                <a:spcPts val="0"/>
              </a:spcAft>
              <a:buClr>
                <a:schemeClr val="bg2">
                  <a:lumMod val="50000"/>
                </a:schemeClr>
              </a:buClr>
              <a:buNone/>
            </a:pPr>
            <a:r>
              <a:rPr lang="en-US" altLang="zh-CN" sz="3200" b="1">
                <a:latin typeface="Consolas" pitchFamily="49" charset="0"/>
                <a:ea typeface="微软雅黑" pitchFamily="34" charset="-122"/>
                <a:cs typeface="Consolas" pitchFamily="49" charset="0"/>
              </a:rPr>
              <a:t>y = *p + 5; </a:t>
            </a:r>
          </a:p>
          <a:p>
            <a:pPr marL="766763" lvl="2" indent="0">
              <a:lnSpc>
                <a:spcPct val="100000"/>
              </a:lnSpc>
              <a:spcBef>
                <a:spcPts val="0"/>
              </a:spcBef>
              <a:spcAft>
                <a:spcPts val="0"/>
              </a:spcAft>
              <a:buClr>
                <a:schemeClr val="bg2">
                  <a:lumMod val="50000"/>
                </a:schemeClr>
              </a:buClr>
              <a:buNone/>
            </a:pPr>
            <a:r>
              <a:rPr lang="en-US" altLang="zh-CN" sz="3200" b="1">
                <a:latin typeface="Consolas" pitchFamily="49" charset="0"/>
                <a:ea typeface="微软雅黑" pitchFamily="34" charset="-122"/>
                <a:cs typeface="Consolas" pitchFamily="49" charset="0"/>
              </a:rPr>
              <a:t>y = *p * 6; </a:t>
            </a:r>
          </a:p>
          <a:p>
            <a:pPr marL="766763" lvl="2" indent="0">
              <a:lnSpc>
                <a:spcPct val="100000"/>
              </a:lnSpc>
              <a:spcBef>
                <a:spcPts val="0"/>
              </a:spcBef>
              <a:spcAft>
                <a:spcPts val="0"/>
              </a:spcAft>
              <a:buClr>
                <a:schemeClr val="bg2">
                  <a:lumMod val="50000"/>
                </a:schemeClr>
              </a:buClr>
              <a:buNone/>
            </a:pPr>
            <a:r>
              <a:rPr lang="en-US" altLang="zh-CN" sz="3200" b="1">
                <a:latin typeface="Consolas" pitchFamily="49" charset="0"/>
                <a:ea typeface="微软雅黑" pitchFamily="34" charset="-122"/>
                <a:cs typeface="Consolas" pitchFamily="49" charset="0"/>
              </a:rPr>
              <a:t>z = *p + *q; </a:t>
            </a:r>
          </a:p>
        </p:txBody>
      </p:sp>
      <p:sp>
        <p:nvSpPr>
          <p:cNvPr id="6" name="TextBox 5"/>
          <p:cNvSpPr txBox="1">
            <a:spLocks noChangeArrowheads="1"/>
          </p:cNvSpPr>
          <p:nvPr/>
        </p:nvSpPr>
        <p:spPr bwMode="auto">
          <a:xfrm>
            <a:off x="1131044" y="4005065"/>
            <a:ext cx="9787904"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r>
              <a:rPr lang="zh-CN" altLang="en-US" sz="3200">
                <a:solidFill>
                  <a:srgbClr val="FF0000"/>
                </a:solidFill>
                <a:latin typeface="微软雅黑" pitchFamily="34" charset="-122"/>
                <a:ea typeface="微软雅黑" pitchFamily="34" charset="-122"/>
              </a:rPr>
              <a:t>指针：</a:t>
            </a:r>
            <a:endParaRPr lang="en-US" altLang="zh-CN" sz="3200">
              <a:solidFill>
                <a:srgbClr val="FF0000"/>
              </a:solidFill>
              <a:latin typeface="微软雅黑" pitchFamily="34" charset="-122"/>
              <a:ea typeface="微软雅黑" pitchFamily="34" charset="-122"/>
            </a:endParaRPr>
          </a:p>
          <a:p>
            <a:pPr lvl="1"/>
            <a:r>
              <a:rPr lang="en-US" altLang="zh-CN" sz="3200">
                <a:solidFill>
                  <a:srgbClr val="FF0000"/>
                </a:solidFill>
                <a:latin typeface="微软雅黑" pitchFamily="34" charset="-122"/>
                <a:ea typeface="微软雅黑" pitchFamily="34" charset="-122"/>
              </a:rPr>
              <a:t>  1.</a:t>
            </a:r>
            <a:r>
              <a:rPr lang="zh-CN" altLang="en-US" sz="3200">
                <a:solidFill>
                  <a:srgbClr val="FF0000"/>
                </a:solidFill>
                <a:latin typeface="微软雅黑" pitchFamily="34" charset="-122"/>
                <a:ea typeface="微软雅黑" pitchFamily="34" charset="-122"/>
              </a:rPr>
              <a:t>指针也是变量，也可以构成表达式。</a:t>
            </a:r>
            <a:endParaRPr lang="en-US" altLang="zh-CN" sz="3200">
              <a:solidFill>
                <a:srgbClr val="FF0000"/>
              </a:solidFill>
              <a:latin typeface="微软雅黑" pitchFamily="34" charset="-122"/>
              <a:ea typeface="微软雅黑" pitchFamily="34" charset="-122"/>
            </a:endParaRPr>
          </a:p>
          <a:p>
            <a:pPr lvl="1"/>
            <a:r>
              <a:rPr lang="en-US" altLang="zh-CN" sz="3200">
                <a:solidFill>
                  <a:srgbClr val="FF0000"/>
                </a:solidFill>
                <a:latin typeface="微软雅黑" pitchFamily="34" charset="-122"/>
                <a:ea typeface="微软雅黑" pitchFamily="34" charset="-122"/>
              </a:rPr>
              <a:t>  2.</a:t>
            </a:r>
            <a:r>
              <a:rPr lang="zh-CN" altLang="en-US" sz="3200">
                <a:solidFill>
                  <a:srgbClr val="FF0000"/>
                </a:solidFill>
                <a:latin typeface="微软雅黑" pitchFamily="34" charset="-122"/>
                <a:ea typeface="微软雅黑" pitchFamily="34" charset="-122"/>
              </a:rPr>
              <a:t>指针可以将不同内存区域的数据联系起来。</a:t>
            </a:r>
            <a:endParaRPr lang="en-US" altLang="zh-CN" sz="3200">
              <a:solidFill>
                <a:srgbClr val="FF0000"/>
              </a:solidFill>
              <a:latin typeface="微软雅黑" pitchFamily="34" charset="-122"/>
              <a:ea typeface="微软雅黑" pitchFamily="34" charset="-122"/>
            </a:endParaRPr>
          </a:p>
          <a:p>
            <a:pPr lvl="1"/>
            <a:r>
              <a:rPr lang="en-US" altLang="zh-CN" sz="3200">
                <a:solidFill>
                  <a:srgbClr val="FF0000"/>
                </a:solidFill>
                <a:latin typeface="微软雅黑" pitchFamily="34" charset="-122"/>
                <a:ea typeface="微软雅黑" pitchFamily="34" charset="-122"/>
              </a:rPr>
              <a:t>  3.</a:t>
            </a:r>
            <a:r>
              <a:rPr lang="zh-CN" altLang="en-US" sz="3200">
                <a:solidFill>
                  <a:srgbClr val="FF0000"/>
                </a:solidFill>
                <a:latin typeface="微软雅黑" pitchFamily="34" charset="-122"/>
                <a:ea typeface="微软雅黑" pitchFamily="34" charset="-122"/>
              </a:rPr>
              <a:t>灵活掌握指针的用法是一个程序员必备的。</a:t>
            </a:r>
          </a:p>
        </p:txBody>
      </p:sp>
    </p:spTree>
    <p:extLst>
      <p:ext uri="{BB962C8B-B14F-4D97-AF65-F5344CB8AC3E}">
        <p14:creationId xmlns:p14="http://schemas.microsoft.com/office/powerpoint/2010/main" val="101467858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iterate type="lt">
                                    <p:tmPct val="0"/>
                                  </p:iterate>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本章授课内容</a:t>
            </a:r>
          </a:p>
        </p:txBody>
      </p:sp>
      <p:sp>
        <p:nvSpPr>
          <p:cNvPr id="5" name="自选图形 3"/>
          <p:cNvSpPr>
            <a:spLocks noChangeArrowheads="1"/>
          </p:cNvSpPr>
          <p:nvPr/>
        </p:nvSpPr>
        <p:spPr bwMode="ltGray">
          <a:xfrm rot="5400000">
            <a:off x="-2462669" y="643840"/>
            <a:ext cx="4824413" cy="6432337"/>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flip="none" rotWithShape="1">
            <a:gsLst>
              <a:gs pos="0">
                <a:schemeClr val="bg2">
                  <a:shade val="30000"/>
                  <a:satMod val="115000"/>
                  <a:alpha val="75000"/>
                  <a:lumMod val="73000"/>
                </a:schemeClr>
              </a:gs>
              <a:gs pos="50000">
                <a:schemeClr val="bg2">
                  <a:lumMod val="50000"/>
                  <a:shade val="67500"/>
                  <a:satMod val="115000"/>
                </a:schemeClr>
              </a:gs>
              <a:gs pos="100000">
                <a:schemeClr val="bg2">
                  <a:lumMod val="50000"/>
                  <a:shade val="100000"/>
                  <a:satMod val="115000"/>
                </a:schemeClr>
              </a:gs>
            </a:gsLst>
            <a:lin ang="0" scaled="1"/>
            <a:tileRect/>
          </a:gradFill>
          <a:ln w="9525" algn="ctr">
            <a:noFill/>
            <a:miter lim="800000"/>
            <a:headEnd/>
            <a:tailEnd/>
          </a:ln>
          <a:effectLst>
            <a:outerShdw blurRad="50800" dist="38100" dir="2700000" algn="tl" rotWithShape="0">
              <a:prstClr val="black">
                <a:alpha val="40000"/>
              </a:prstClr>
            </a:outerShdw>
          </a:effectLst>
          <a:extLst/>
        </p:spPr>
        <p:txBody>
          <a:bodyPr wrap="none" anchor="ctr"/>
          <a:lstStyle/>
          <a:p>
            <a:pPr>
              <a:defRPr/>
            </a:pPr>
            <a:endParaRPr lang="zh-CN" altLang="en-US">
              <a:latin typeface="Arial" charset="0"/>
              <a:ea typeface="+mn-ea"/>
            </a:endParaRPr>
          </a:p>
        </p:txBody>
      </p:sp>
      <p:sp>
        <p:nvSpPr>
          <p:cNvPr id="6" name="自选图形 4"/>
          <p:cNvSpPr>
            <a:spLocks noChangeArrowheads="1"/>
          </p:cNvSpPr>
          <p:nvPr/>
        </p:nvSpPr>
        <p:spPr bwMode="ltGray">
          <a:xfrm rot="5400000" flipH="1">
            <a:off x="-2017182" y="1256395"/>
            <a:ext cx="4032250" cy="5237386"/>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bg2">
              <a:lumMod val="50000"/>
              <a:alpha val="75000"/>
            </a:schemeClr>
          </a:solidFill>
          <a:ln w="0" algn="ctr">
            <a:noFill/>
            <a:miter lim="800000"/>
            <a:headEnd/>
            <a:tailEnd/>
          </a:ln>
          <a:effectLst>
            <a:outerShdw blurRad="50800" dist="38100" dir="2700000" algn="tl" rotWithShape="0">
              <a:prstClr val="black">
                <a:alpha val="40000"/>
              </a:prstClr>
            </a:outerShdw>
          </a:effectLst>
        </p:spPr>
        <p:txBody>
          <a:bodyPr wrap="none" anchor="ctr"/>
          <a:lstStyle/>
          <a:p>
            <a:endParaRPr lang="zh-CN" altLang="en-US"/>
          </a:p>
        </p:txBody>
      </p:sp>
      <p:sp>
        <p:nvSpPr>
          <p:cNvPr id="7" name="自选图形 5"/>
          <p:cNvSpPr>
            <a:spLocks noChangeArrowheads="1"/>
          </p:cNvSpPr>
          <p:nvPr/>
        </p:nvSpPr>
        <p:spPr bwMode="gray">
          <a:xfrm>
            <a:off x="2886727" y="4758452"/>
            <a:ext cx="6160013"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指针与字符串</a:t>
            </a:r>
          </a:p>
        </p:txBody>
      </p:sp>
      <p:sp>
        <p:nvSpPr>
          <p:cNvPr id="8" name="自选图形 6"/>
          <p:cNvSpPr>
            <a:spLocks noChangeArrowheads="1"/>
          </p:cNvSpPr>
          <p:nvPr/>
        </p:nvSpPr>
        <p:spPr bwMode="gray">
          <a:xfrm>
            <a:off x="3220841" y="3994041"/>
            <a:ext cx="6365275"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指针与数组</a:t>
            </a:r>
          </a:p>
        </p:txBody>
      </p:sp>
      <p:sp>
        <p:nvSpPr>
          <p:cNvPr id="9" name="自选图形 7"/>
          <p:cNvSpPr>
            <a:spLocks noChangeArrowheads="1"/>
          </p:cNvSpPr>
          <p:nvPr/>
        </p:nvSpPr>
        <p:spPr bwMode="gray">
          <a:xfrm>
            <a:off x="3203144" y="3229630"/>
            <a:ext cx="6204451"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多重指针的声明及使用</a:t>
            </a:r>
          </a:p>
        </p:txBody>
      </p:sp>
      <p:sp>
        <p:nvSpPr>
          <p:cNvPr id="11" name="自选图形 9"/>
          <p:cNvSpPr>
            <a:spLocks noChangeArrowheads="1"/>
          </p:cNvSpPr>
          <p:nvPr/>
        </p:nvSpPr>
        <p:spPr bwMode="gray">
          <a:xfrm>
            <a:off x="2105480" y="1700808"/>
            <a:ext cx="6236193"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指针变量的声明及使用</a:t>
            </a:r>
          </a:p>
        </p:txBody>
      </p:sp>
      <p:grpSp>
        <p:nvGrpSpPr>
          <p:cNvPr id="12" name="组合 11"/>
          <p:cNvGrpSpPr/>
          <p:nvPr/>
        </p:nvGrpSpPr>
        <p:grpSpPr>
          <a:xfrm>
            <a:off x="2477516" y="4753948"/>
            <a:ext cx="520552" cy="519261"/>
            <a:chOff x="1984929" y="5010002"/>
            <a:chExt cx="520552" cy="519261"/>
          </a:xfrm>
        </p:grpSpPr>
        <p:sp>
          <p:nvSpPr>
            <p:cNvPr id="13"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4"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5" name="椭圆 42"/>
            <p:cNvSpPr>
              <a:spLocks noChangeArrowheads="1"/>
            </p:cNvSpPr>
            <p:nvPr/>
          </p:nvSpPr>
          <p:spPr bwMode="gray">
            <a:xfrm>
              <a:off x="2047798" y="5062802"/>
              <a:ext cx="406739" cy="405291"/>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square" anchor="ctr">
              <a:spAutoFit/>
            </a:bodyPr>
            <a:lstStyle/>
            <a:p>
              <a:endParaRPr lang="zh-CN" altLang="en-US"/>
            </a:p>
          </p:txBody>
        </p:sp>
        <p:sp>
          <p:nvSpPr>
            <p:cNvPr id="16" name="椭圆 44"/>
            <p:cNvSpPr>
              <a:spLocks noChangeArrowheads="1"/>
            </p:cNvSpPr>
            <p:nvPr/>
          </p:nvSpPr>
          <p:spPr bwMode="gray">
            <a:xfrm>
              <a:off x="2052414" y="5070283"/>
              <a:ext cx="385351" cy="390327"/>
            </a:xfrm>
            <a:prstGeom prst="ellipse">
              <a:avLst/>
            </a:prstGeom>
            <a:gradFill rotWithShape="1">
              <a:gsLst>
                <a:gs pos="0">
                  <a:srgbClr val="E35E23"/>
                </a:gs>
                <a:gs pos="100000">
                  <a:srgbClr val="6E2E11"/>
                </a:gs>
              </a:gsLst>
              <a:lin ang="2700000" scaled="1"/>
            </a:gradFill>
            <a:ln w="38100" algn="ctr">
              <a:noFill/>
              <a:round/>
              <a:headEnd/>
              <a:tailEnd/>
            </a:ln>
            <a:effectLst/>
          </p:spPr>
          <p:txBody>
            <a:bodyPr wrap="square" anchor="ctr">
              <a:spAutoFit/>
            </a:bodyPr>
            <a:lstStyle/>
            <a:p>
              <a:endParaRPr lang="zh-CN" altLang="en-US"/>
            </a:p>
          </p:txBody>
        </p:sp>
      </p:grpSp>
      <p:grpSp>
        <p:nvGrpSpPr>
          <p:cNvPr id="17" name="组合 16"/>
          <p:cNvGrpSpPr/>
          <p:nvPr/>
        </p:nvGrpSpPr>
        <p:grpSpPr>
          <a:xfrm>
            <a:off x="9586086" y="3227378"/>
            <a:ext cx="1684428" cy="449263"/>
            <a:chOff x="8589313" y="1800225"/>
            <a:chExt cx="1684428" cy="449263"/>
          </a:xfrm>
          <a:effectLst>
            <a:outerShdw blurRad="50800" dist="38100" dir="2700000" algn="tl" rotWithShape="0">
              <a:prstClr val="black">
                <a:alpha val="40000"/>
              </a:prstClr>
            </a:outerShdw>
          </a:effectLst>
        </p:grpSpPr>
        <p:sp>
          <p:nvSpPr>
            <p:cNvPr id="18" name="自选图形 45"/>
            <p:cNvSpPr>
              <a:spLocks noChangeArrowheads="1"/>
            </p:cNvSpPr>
            <p:nvPr/>
          </p:nvSpPr>
          <p:spPr bwMode="gray">
            <a:xfrm>
              <a:off x="8589313"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19" name="自选图形 46"/>
            <p:cNvSpPr>
              <a:spLocks noChangeArrowheads="1"/>
            </p:cNvSpPr>
            <p:nvPr/>
          </p:nvSpPr>
          <p:spPr bwMode="gray">
            <a:xfrm>
              <a:off x="9164897"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20" name="自选图形 47"/>
            <p:cNvSpPr>
              <a:spLocks noChangeArrowheads="1"/>
            </p:cNvSpPr>
            <p:nvPr/>
          </p:nvSpPr>
          <p:spPr bwMode="gray">
            <a:xfrm>
              <a:off x="9740480"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grpSp>
      <p:grpSp>
        <p:nvGrpSpPr>
          <p:cNvPr id="3" name="组合 2"/>
          <p:cNvGrpSpPr/>
          <p:nvPr/>
        </p:nvGrpSpPr>
        <p:grpSpPr>
          <a:xfrm>
            <a:off x="2782044" y="3990663"/>
            <a:ext cx="520552" cy="519261"/>
            <a:chOff x="2650732" y="4266333"/>
            <a:chExt cx="520552" cy="519261"/>
          </a:xfrm>
        </p:grpSpPr>
        <p:sp>
          <p:nvSpPr>
            <p:cNvPr id="21" name="椭圆 39"/>
            <p:cNvSpPr>
              <a:spLocks noChangeArrowheads="1"/>
            </p:cNvSpPr>
            <p:nvPr/>
          </p:nvSpPr>
          <p:spPr bwMode="gray">
            <a:xfrm>
              <a:off x="2650732" y="4266333"/>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2" name="椭圆 40"/>
            <p:cNvSpPr>
              <a:spLocks noChangeArrowheads="1"/>
            </p:cNvSpPr>
            <p:nvPr/>
          </p:nvSpPr>
          <p:spPr bwMode="gray">
            <a:xfrm>
              <a:off x="2700628" y="4319133"/>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3" name="椭圆 35"/>
            <p:cNvSpPr>
              <a:spLocks noChangeArrowheads="1"/>
            </p:cNvSpPr>
            <p:nvPr/>
          </p:nvSpPr>
          <p:spPr bwMode="gray">
            <a:xfrm>
              <a:off x="2723815" y="4319134"/>
              <a:ext cx="396525" cy="413660"/>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square" anchor="ctr">
              <a:spAutoFit/>
            </a:bodyPr>
            <a:lstStyle/>
            <a:p>
              <a:endParaRPr lang="zh-CN" altLang="en-US"/>
            </a:p>
          </p:txBody>
        </p:sp>
        <p:sp>
          <p:nvSpPr>
            <p:cNvPr id="24" name="椭圆 37"/>
            <p:cNvSpPr>
              <a:spLocks noChangeArrowheads="1"/>
            </p:cNvSpPr>
            <p:nvPr/>
          </p:nvSpPr>
          <p:spPr bwMode="gray">
            <a:xfrm>
              <a:off x="2727616" y="4332207"/>
              <a:ext cx="370916" cy="387511"/>
            </a:xfrm>
            <a:prstGeom prst="ellipse">
              <a:avLst/>
            </a:prstGeom>
            <a:gradFill rotWithShape="1">
              <a:gsLst>
                <a:gs pos="0">
                  <a:srgbClr val="8D67E1"/>
                </a:gs>
                <a:gs pos="100000">
                  <a:srgbClr val="45326D"/>
                </a:gs>
              </a:gsLst>
              <a:lin ang="2700000" scaled="1"/>
            </a:gradFill>
            <a:ln w="38100" algn="ctr">
              <a:noFill/>
              <a:round/>
              <a:headEnd/>
              <a:tailEnd/>
            </a:ln>
            <a:effectLst/>
          </p:spPr>
          <p:txBody>
            <a:bodyPr wrap="square" anchor="ctr">
              <a:spAutoFit/>
            </a:bodyPr>
            <a:lstStyle/>
            <a:p>
              <a:endParaRPr lang="zh-CN" altLang="en-US"/>
            </a:p>
          </p:txBody>
        </p:sp>
      </p:grpSp>
      <p:grpSp>
        <p:nvGrpSpPr>
          <p:cNvPr id="30" name="组合 29"/>
          <p:cNvGrpSpPr/>
          <p:nvPr/>
        </p:nvGrpSpPr>
        <p:grpSpPr>
          <a:xfrm>
            <a:off x="1701924" y="1700808"/>
            <a:ext cx="520552" cy="519261"/>
            <a:chOff x="1984929" y="5010002"/>
            <a:chExt cx="520552" cy="519261"/>
          </a:xfrm>
        </p:grpSpPr>
        <p:sp>
          <p:nvSpPr>
            <p:cNvPr id="31"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2"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3" name="椭圆 42"/>
            <p:cNvSpPr>
              <a:spLocks noChangeArrowheads="1"/>
            </p:cNvSpPr>
            <p:nvPr/>
          </p:nvSpPr>
          <p:spPr bwMode="gray">
            <a:xfrm>
              <a:off x="2047798" y="5062802"/>
              <a:ext cx="406739" cy="405291"/>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34" name="椭圆 44"/>
            <p:cNvSpPr>
              <a:spLocks noChangeArrowheads="1"/>
            </p:cNvSpPr>
            <p:nvPr/>
          </p:nvSpPr>
          <p:spPr bwMode="gray">
            <a:xfrm>
              <a:off x="2052414" y="5070283"/>
              <a:ext cx="385351" cy="390327"/>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nvGrpSpPr>
          <p:cNvPr id="35" name="组合 34"/>
          <p:cNvGrpSpPr/>
          <p:nvPr/>
        </p:nvGrpSpPr>
        <p:grpSpPr>
          <a:xfrm>
            <a:off x="2782044" y="3227378"/>
            <a:ext cx="520552" cy="519261"/>
            <a:chOff x="1984929" y="5010002"/>
            <a:chExt cx="520552" cy="519261"/>
          </a:xfrm>
        </p:grpSpPr>
        <p:sp>
          <p:nvSpPr>
            <p:cNvPr id="36"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7"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8" name="椭圆 42"/>
            <p:cNvSpPr>
              <a:spLocks noChangeArrowheads="1"/>
            </p:cNvSpPr>
            <p:nvPr/>
          </p:nvSpPr>
          <p:spPr bwMode="gray">
            <a:xfrm>
              <a:off x="2047798" y="5062802"/>
              <a:ext cx="406739" cy="405291"/>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39" name="椭圆 44"/>
            <p:cNvSpPr>
              <a:spLocks noChangeArrowheads="1"/>
            </p:cNvSpPr>
            <p:nvPr/>
          </p:nvSpPr>
          <p:spPr bwMode="gray">
            <a:xfrm>
              <a:off x="2052414" y="5070283"/>
              <a:ext cx="385351" cy="390327"/>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sp>
        <p:nvSpPr>
          <p:cNvPr id="45" name="自选图形 5"/>
          <p:cNvSpPr>
            <a:spLocks noChangeArrowheads="1"/>
          </p:cNvSpPr>
          <p:nvPr/>
        </p:nvSpPr>
        <p:spPr bwMode="gray">
          <a:xfrm>
            <a:off x="2077936" y="5522862"/>
            <a:ext cx="6160013"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几种特殊的指针变量</a:t>
            </a:r>
          </a:p>
        </p:txBody>
      </p:sp>
      <p:grpSp>
        <p:nvGrpSpPr>
          <p:cNvPr id="40" name="组合 39"/>
          <p:cNvGrpSpPr/>
          <p:nvPr/>
        </p:nvGrpSpPr>
        <p:grpSpPr>
          <a:xfrm>
            <a:off x="1701400" y="5517232"/>
            <a:ext cx="520552" cy="519261"/>
            <a:chOff x="1984929" y="5010002"/>
            <a:chExt cx="520552" cy="519261"/>
          </a:xfrm>
        </p:grpSpPr>
        <p:sp>
          <p:nvSpPr>
            <p:cNvPr id="41"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2"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3" name="椭圆 42"/>
            <p:cNvSpPr>
              <a:spLocks noChangeArrowheads="1"/>
            </p:cNvSpPr>
            <p:nvPr/>
          </p:nvSpPr>
          <p:spPr bwMode="gray">
            <a:xfrm>
              <a:off x="2047798" y="5062802"/>
              <a:ext cx="406739" cy="405291"/>
            </a:xfrm>
            <a:prstGeom prst="ellipse">
              <a:avLst/>
            </a:prstGeom>
            <a:gradFill flip="none" rotWithShape="1">
              <a:gsLst>
                <a:gs pos="0">
                  <a:srgbClr val="FF0066">
                    <a:shade val="30000"/>
                    <a:satMod val="115000"/>
                  </a:srgbClr>
                </a:gs>
                <a:gs pos="50000">
                  <a:srgbClr val="FF0066">
                    <a:shade val="67500"/>
                    <a:satMod val="115000"/>
                  </a:srgbClr>
                </a:gs>
                <a:gs pos="100000">
                  <a:srgbClr val="FF0066">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44" name="椭圆 44"/>
            <p:cNvSpPr>
              <a:spLocks noChangeArrowheads="1"/>
            </p:cNvSpPr>
            <p:nvPr/>
          </p:nvSpPr>
          <p:spPr bwMode="gray">
            <a:xfrm>
              <a:off x="2053068" y="5070283"/>
              <a:ext cx="385351" cy="390327"/>
            </a:xfrm>
            <a:prstGeom prst="ellipse">
              <a:avLst/>
            </a:prstGeom>
            <a:gradFill flip="none" rotWithShape="1">
              <a:gsLst>
                <a:gs pos="0">
                  <a:srgbClr val="FF0066">
                    <a:shade val="30000"/>
                    <a:satMod val="115000"/>
                  </a:srgbClr>
                </a:gs>
                <a:gs pos="50000">
                  <a:srgbClr val="FF0066">
                    <a:shade val="67500"/>
                    <a:satMod val="115000"/>
                  </a:srgbClr>
                </a:gs>
                <a:gs pos="100000">
                  <a:srgbClr val="FF0066">
                    <a:shade val="100000"/>
                    <a:satMod val="115000"/>
                  </a:srgbClr>
                </a:gs>
              </a:gsLst>
              <a:lin ang="13500000" scaled="1"/>
              <a:tileRect/>
            </a:gradFill>
            <a:ln w="38100" algn="ctr">
              <a:noFill/>
              <a:round/>
              <a:headEnd/>
              <a:tailEnd/>
            </a:ln>
            <a:effectLst/>
          </p:spPr>
          <p:txBody>
            <a:bodyPr wrap="square" anchor="ctr">
              <a:spAutoFit/>
            </a:bodyPr>
            <a:lstStyle/>
            <a:p>
              <a:endParaRPr lang="zh-CN" altLang="en-US"/>
            </a:p>
          </p:txBody>
        </p:sp>
      </p:grpSp>
      <p:sp>
        <p:nvSpPr>
          <p:cNvPr id="10" name="自选图形 8"/>
          <p:cNvSpPr>
            <a:spLocks noChangeArrowheads="1"/>
          </p:cNvSpPr>
          <p:nvPr/>
        </p:nvSpPr>
        <p:spPr bwMode="gray">
          <a:xfrm>
            <a:off x="2831708" y="2465219"/>
            <a:ext cx="6215032"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指针变量的运算</a:t>
            </a:r>
          </a:p>
        </p:txBody>
      </p:sp>
      <p:grpSp>
        <p:nvGrpSpPr>
          <p:cNvPr id="25" name="组合 24"/>
          <p:cNvGrpSpPr/>
          <p:nvPr/>
        </p:nvGrpSpPr>
        <p:grpSpPr>
          <a:xfrm>
            <a:off x="2477516" y="2464093"/>
            <a:ext cx="520552" cy="519261"/>
            <a:chOff x="1984929" y="5010002"/>
            <a:chExt cx="520552" cy="519261"/>
          </a:xfrm>
        </p:grpSpPr>
        <p:sp>
          <p:nvSpPr>
            <p:cNvPr id="26"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42"/>
            <p:cNvSpPr>
              <a:spLocks noChangeArrowheads="1"/>
            </p:cNvSpPr>
            <p:nvPr/>
          </p:nvSpPr>
          <p:spPr bwMode="gray">
            <a:xfrm>
              <a:off x="2047798" y="5062802"/>
              <a:ext cx="406739" cy="405291"/>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29" name="椭圆 44"/>
            <p:cNvSpPr>
              <a:spLocks noChangeArrowheads="1"/>
            </p:cNvSpPr>
            <p:nvPr/>
          </p:nvSpPr>
          <p:spPr bwMode="gray">
            <a:xfrm>
              <a:off x="2052414" y="5070283"/>
              <a:ext cx="385351" cy="390327"/>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spTree>
    <p:extLst>
      <p:ext uri="{BB962C8B-B14F-4D97-AF65-F5344CB8AC3E}">
        <p14:creationId xmlns:p14="http://schemas.microsoft.com/office/powerpoint/2010/main" val="240048142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多重指针的声明及使用</a:t>
            </a:r>
          </a:p>
        </p:txBody>
      </p:sp>
      <p:sp>
        <p:nvSpPr>
          <p:cNvPr id="4" name="内容占位符 2"/>
          <p:cNvSpPr txBox="1">
            <a:spLocks/>
          </p:cNvSpPr>
          <p:nvPr/>
        </p:nvSpPr>
        <p:spPr bwMode="auto">
          <a:xfrm>
            <a:off x="1197868" y="1061045"/>
            <a:ext cx="9505056" cy="5248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Font typeface="Wingdings" pitchFamily="2" charset="2"/>
              <a:buChar char=""/>
            </a:pPr>
            <a:r>
              <a:rPr lang="zh-CN" altLang="en-US">
                <a:latin typeface="微软雅黑" pitchFamily="34" charset="-122"/>
                <a:ea typeface="微软雅黑" pitchFamily="34" charset="-122"/>
              </a:rPr>
              <a:t>若指针的存储内容为另一个指针的地址。则称这个指针为多重指针。</a:t>
            </a:r>
            <a:endParaRPr lang="en-US" altLang="zh-CN" dirty="0">
              <a:latin typeface="微软雅黑" pitchFamily="34" charset="-122"/>
              <a:ea typeface="微软雅黑" pitchFamily="34" charset="-122"/>
            </a:endParaRPr>
          </a:p>
        </p:txBody>
      </p:sp>
      <p:pic>
        <p:nvPicPr>
          <p:cNvPr id="5" name="图片 5"/>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557908" y="3101305"/>
            <a:ext cx="2771775" cy="199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6"/>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92650" y="3101305"/>
            <a:ext cx="2695575" cy="1939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p:nvSpPr>
        <p:spPr bwMode="auto">
          <a:xfrm>
            <a:off x="2369864" y="2554451"/>
            <a:ext cx="12969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eaLnBrk="1" hangingPunct="1"/>
            <a:r>
              <a:rPr lang="zh-CN" altLang="en-US" sz="2400" b="1">
                <a:latin typeface="微软雅黑" pitchFamily="34" charset="-122"/>
                <a:ea typeface="微软雅黑" pitchFamily="34" charset="-122"/>
              </a:rPr>
              <a:t>变量</a:t>
            </a:r>
            <a:r>
              <a:rPr lang="en-US" altLang="zh-CN" sz="2400" b="1">
                <a:latin typeface="微软雅黑" pitchFamily="34" charset="-122"/>
                <a:ea typeface="微软雅黑" pitchFamily="34" charset="-122"/>
              </a:rPr>
              <a:t>x</a:t>
            </a:r>
            <a:endParaRPr lang="zh-CN" altLang="en-US" sz="2400" b="1">
              <a:latin typeface="微软雅黑" pitchFamily="34" charset="-122"/>
              <a:ea typeface="微软雅黑" pitchFamily="34" charset="-122"/>
            </a:endParaRPr>
          </a:p>
        </p:txBody>
      </p:sp>
      <p:sp>
        <p:nvSpPr>
          <p:cNvPr id="8" name="TextBox 7"/>
          <p:cNvSpPr txBox="1">
            <a:spLocks noChangeArrowheads="1"/>
          </p:cNvSpPr>
          <p:nvPr/>
        </p:nvSpPr>
        <p:spPr bwMode="auto">
          <a:xfrm>
            <a:off x="5608637" y="2554451"/>
            <a:ext cx="12969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eaLnBrk="1" hangingPunct="1"/>
            <a:r>
              <a:rPr lang="zh-CN" altLang="en-US" sz="2400" b="1">
                <a:latin typeface="微软雅黑" pitchFamily="34" charset="-122"/>
                <a:ea typeface="微软雅黑" pitchFamily="34" charset="-122"/>
              </a:rPr>
              <a:t>变量</a:t>
            </a:r>
            <a:r>
              <a:rPr lang="en-US" altLang="zh-CN" sz="2400" b="1">
                <a:latin typeface="微软雅黑" pitchFamily="34" charset="-122"/>
                <a:ea typeface="微软雅黑" pitchFamily="34" charset="-122"/>
              </a:rPr>
              <a:t>p</a:t>
            </a:r>
            <a:endParaRPr lang="zh-CN" altLang="en-US" sz="2400" b="1">
              <a:latin typeface="微软雅黑" pitchFamily="34" charset="-122"/>
              <a:ea typeface="微软雅黑" pitchFamily="34" charset="-122"/>
            </a:endParaRPr>
          </a:p>
        </p:txBody>
      </p:sp>
      <p:pic>
        <p:nvPicPr>
          <p:cNvPr id="9" name="图片 6"/>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751316" y="3101305"/>
            <a:ext cx="2695575" cy="1939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a:spLocks noChangeArrowheads="1"/>
          </p:cNvSpPr>
          <p:nvPr/>
        </p:nvSpPr>
        <p:spPr bwMode="auto">
          <a:xfrm>
            <a:off x="8686353" y="2554451"/>
            <a:ext cx="12969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eaLnBrk="1" hangingPunct="1"/>
            <a:r>
              <a:rPr lang="zh-CN" altLang="en-US" sz="2400" b="1">
                <a:latin typeface="微软雅黑" pitchFamily="34" charset="-122"/>
                <a:ea typeface="微软雅黑" pitchFamily="34" charset="-122"/>
              </a:rPr>
              <a:t>变量</a:t>
            </a:r>
            <a:r>
              <a:rPr lang="en-US" altLang="zh-CN" sz="2400" b="1">
                <a:latin typeface="微软雅黑" pitchFamily="34" charset="-122"/>
                <a:ea typeface="微软雅黑" pitchFamily="34" charset="-122"/>
              </a:rPr>
              <a:t>q</a:t>
            </a:r>
            <a:endParaRPr lang="zh-CN" altLang="en-US" sz="2400" b="1">
              <a:latin typeface="微软雅黑" pitchFamily="34" charset="-122"/>
              <a:ea typeface="微软雅黑" pitchFamily="34" charset="-122"/>
            </a:endParaRPr>
          </a:p>
        </p:txBody>
      </p:sp>
      <p:sp>
        <p:nvSpPr>
          <p:cNvPr id="14" name="TextBox 13"/>
          <p:cNvSpPr txBox="1">
            <a:spLocks noChangeArrowheads="1"/>
          </p:cNvSpPr>
          <p:nvPr/>
        </p:nvSpPr>
        <p:spPr bwMode="auto">
          <a:xfrm>
            <a:off x="1954199" y="2060848"/>
            <a:ext cx="20161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eaLnBrk="1" hangingPunct="1"/>
            <a:r>
              <a:rPr lang="en-US" altLang="zh-CN" sz="2800" b="1">
                <a:latin typeface="Consolas" pitchFamily="49" charset="0"/>
                <a:cs typeface="Consolas" pitchFamily="49" charset="0"/>
              </a:rPr>
              <a:t>int x = 3;</a:t>
            </a:r>
            <a:endParaRPr lang="zh-CN" altLang="en-US" sz="2800" b="1">
              <a:latin typeface="Consolas" pitchFamily="49" charset="0"/>
              <a:cs typeface="Consolas" pitchFamily="49" charset="0"/>
            </a:endParaRPr>
          </a:p>
        </p:txBody>
      </p:sp>
      <p:sp>
        <p:nvSpPr>
          <p:cNvPr id="15" name="TextBox 14"/>
          <p:cNvSpPr txBox="1">
            <a:spLocks noChangeArrowheads="1"/>
          </p:cNvSpPr>
          <p:nvPr/>
        </p:nvSpPr>
        <p:spPr bwMode="auto">
          <a:xfrm>
            <a:off x="4564000" y="2060848"/>
            <a:ext cx="259299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eaLnBrk="1" hangingPunct="1"/>
            <a:r>
              <a:rPr lang="en-US" altLang="zh-CN" sz="2800" b="1">
                <a:latin typeface="Consolas" pitchFamily="49" charset="0"/>
                <a:cs typeface="Consolas" pitchFamily="49" charset="0"/>
              </a:rPr>
              <a:t>int * p = &amp;x;</a:t>
            </a:r>
            <a:endParaRPr lang="zh-CN" altLang="en-US" sz="2800" b="1">
              <a:latin typeface="Consolas" pitchFamily="49" charset="0"/>
              <a:cs typeface="Consolas" pitchFamily="49" charset="0"/>
            </a:endParaRPr>
          </a:p>
        </p:txBody>
      </p:sp>
      <p:sp>
        <p:nvSpPr>
          <p:cNvPr id="16" name="TextBox 15"/>
          <p:cNvSpPr txBox="1">
            <a:spLocks noChangeArrowheads="1"/>
          </p:cNvSpPr>
          <p:nvPr/>
        </p:nvSpPr>
        <p:spPr bwMode="auto">
          <a:xfrm>
            <a:off x="7750794" y="2060848"/>
            <a:ext cx="295213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eaLnBrk="1" hangingPunct="1"/>
            <a:r>
              <a:rPr lang="en-US" altLang="zh-CN" sz="2800" b="1">
                <a:latin typeface="Consolas" pitchFamily="49" charset="0"/>
                <a:cs typeface="Consolas" pitchFamily="49" charset="0"/>
              </a:rPr>
              <a:t>int ** q = &amp;p;</a:t>
            </a:r>
            <a:endParaRPr lang="zh-CN" altLang="en-US" sz="2800" b="1">
              <a:latin typeface="Consolas" pitchFamily="49" charset="0"/>
              <a:cs typeface="Consolas" pitchFamily="49" charset="0"/>
            </a:endParaRPr>
          </a:p>
        </p:txBody>
      </p:sp>
      <p:sp>
        <p:nvSpPr>
          <p:cNvPr id="17" name="TextBox 16"/>
          <p:cNvSpPr txBox="1"/>
          <p:nvPr/>
        </p:nvSpPr>
        <p:spPr>
          <a:xfrm>
            <a:off x="2205980" y="5317177"/>
            <a:ext cx="1595309" cy="400110"/>
          </a:xfrm>
          <a:prstGeom prst="rect">
            <a:avLst/>
          </a:prstGeom>
          <a:noFill/>
        </p:spPr>
        <p:txBody>
          <a:bodyPr wrap="none" rtlCol="0">
            <a:spAutoFit/>
          </a:bodyPr>
          <a:lstStyle/>
          <a:p>
            <a:r>
              <a:rPr lang="en-US" altLang="zh-CN" sz="2000" b="1">
                <a:latin typeface="Consolas" pitchFamily="49" charset="0"/>
                <a:cs typeface="Consolas" pitchFamily="49" charset="0"/>
              </a:rPr>
              <a:t>0x000E31DA</a:t>
            </a:r>
            <a:endParaRPr lang="zh-CN" altLang="en-US" sz="2000" b="1">
              <a:latin typeface="Consolas" pitchFamily="49" charset="0"/>
              <a:cs typeface="Consolas" pitchFamily="49" charset="0"/>
            </a:endParaRPr>
          </a:p>
        </p:txBody>
      </p:sp>
      <p:sp>
        <p:nvSpPr>
          <p:cNvPr id="18" name="TextBox 17"/>
          <p:cNvSpPr txBox="1"/>
          <p:nvPr/>
        </p:nvSpPr>
        <p:spPr>
          <a:xfrm>
            <a:off x="5315665" y="5317177"/>
            <a:ext cx="1595309" cy="400110"/>
          </a:xfrm>
          <a:prstGeom prst="rect">
            <a:avLst/>
          </a:prstGeom>
          <a:noFill/>
        </p:spPr>
        <p:txBody>
          <a:bodyPr wrap="none" rtlCol="0">
            <a:spAutoFit/>
          </a:bodyPr>
          <a:lstStyle/>
          <a:p>
            <a:r>
              <a:rPr lang="en-US" altLang="zh-CN" sz="2000" b="1">
                <a:latin typeface="Consolas" pitchFamily="49" charset="0"/>
                <a:cs typeface="Consolas" pitchFamily="49" charset="0"/>
              </a:rPr>
              <a:t>0x000F1130</a:t>
            </a:r>
            <a:endParaRPr lang="zh-CN" altLang="en-US" sz="2000" b="1">
              <a:latin typeface="Consolas" pitchFamily="49" charset="0"/>
              <a:cs typeface="Consolas" pitchFamily="49" charset="0"/>
            </a:endParaRPr>
          </a:p>
        </p:txBody>
      </p:sp>
      <p:sp>
        <p:nvSpPr>
          <p:cNvPr id="19" name="TextBox 18"/>
          <p:cNvSpPr txBox="1"/>
          <p:nvPr/>
        </p:nvSpPr>
        <p:spPr>
          <a:xfrm>
            <a:off x="8398668" y="5317177"/>
            <a:ext cx="1595309" cy="400110"/>
          </a:xfrm>
          <a:prstGeom prst="rect">
            <a:avLst/>
          </a:prstGeom>
          <a:noFill/>
        </p:spPr>
        <p:txBody>
          <a:bodyPr wrap="none" rtlCol="0">
            <a:spAutoFit/>
          </a:bodyPr>
          <a:lstStyle/>
          <a:p>
            <a:r>
              <a:rPr lang="en-US" altLang="zh-CN" sz="2000" b="1">
                <a:latin typeface="Consolas" pitchFamily="49" charset="0"/>
                <a:cs typeface="Consolas" pitchFamily="49" charset="0"/>
              </a:rPr>
              <a:t>0x002F1102</a:t>
            </a:r>
            <a:endParaRPr lang="zh-CN" altLang="en-US" sz="2000" b="1">
              <a:latin typeface="Consolas" pitchFamily="49" charset="0"/>
              <a:cs typeface="Consolas" pitchFamily="49" charset="0"/>
            </a:endParaRPr>
          </a:p>
        </p:txBody>
      </p:sp>
      <p:sp>
        <p:nvSpPr>
          <p:cNvPr id="20" name="矩形 19"/>
          <p:cNvSpPr/>
          <p:nvPr/>
        </p:nvSpPr>
        <p:spPr>
          <a:xfrm>
            <a:off x="2273380" y="5717287"/>
            <a:ext cx="1476000" cy="448017"/>
          </a:xfrm>
          <a:prstGeom prst="rect">
            <a:avLst/>
          </a:prstGeom>
          <a:solidFill>
            <a:schemeClr val="tx1">
              <a:lumMod val="40000"/>
              <a:lumOff val="60000"/>
            </a:schemeClr>
          </a:solidFill>
          <a:ln w="38100">
            <a:solidFill>
              <a:schemeClr val="tx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tx1"/>
                </a:solidFill>
                <a:latin typeface="Consolas" pitchFamily="49" charset="0"/>
                <a:cs typeface="Consolas" pitchFamily="49" charset="0"/>
              </a:rPr>
              <a:t>0x00000003</a:t>
            </a:r>
            <a:endParaRPr lang="zh-CN" altLang="en-US" b="1">
              <a:solidFill>
                <a:schemeClr val="tx1"/>
              </a:solidFill>
              <a:latin typeface="Consolas" pitchFamily="49" charset="0"/>
              <a:cs typeface="Consolas" pitchFamily="49" charset="0"/>
            </a:endParaRPr>
          </a:p>
        </p:txBody>
      </p:sp>
      <p:sp>
        <p:nvSpPr>
          <p:cNvPr id="21" name="矩形 20"/>
          <p:cNvSpPr/>
          <p:nvPr/>
        </p:nvSpPr>
        <p:spPr>
          <a:xfrm>
            <a:off x="5384622" y="5717287"/>
            <a:ext cx="1476000" cy="448017"/>
          </a:xfrm>
          <a:prstGeom prst="rect">
            <a:avLst/>
          </a:prstGeom>
          <a:solidFill>
            <a:schemeClr val="tx1">
              <a:lumMod val="40000"/>
              <a:lumOff val="60000"/>
            </a:schemeClr>
          </a:solidFill>
          <a:ln w="38100">
            <a:solidFill>
              <a:schemeClr val="tx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tx1"/>
                </a:solidFill>
                <a:latin typeface="Consolas" pitchFamily="49" charset="0"/>
                <a:cs typeface="Consolas" pitchFamily="49" charset="0"/>
              </a:rPr>
              <a:t>0x000E31DA</a:t>
            </a:r>
            <a:endParaRPr lang="zh-CN" altLang="en-US" b="1">
              <a:solidFill>
                <a:schemeClr val="tx1"/>
              </a:solidFill>
              <a:latin typeface="Consolas" pitchFamily="49" charset="0"/>
              <a:cs typeface="Consolas" pitchFamily="49" charset="0"/>
            </a:endParaRPr>
          </a:p>
        </p:txBody>
      </p:sp>
      <p:sp>
        <p:nvSpPr>
          <p:cNvPr id="22" name="矩形 21"/>
          <p:cNvSpPr/>
          <p:nvPr/>
        </p:nvSpPr>
        <p:spPr>
          <a:xfrm>
            <a:off x="8448890" y="5717287"/>
            <a:ext cx="1476000" cy="448017"/>
          </a:xfrm>
          <a:prstGeom prst="rect">
            <a:avLst/>
          </a:prstGeom>
          <a:solidFill>
            <a:schemeClr val="tx1">
              <a:lumMod val="40000"/>
              <a:lumOff val="60000"/>
            </a:schemeClr>
          </a:solidFill>
          <a:ln w="38100">
            <a:solidFill>
              <a:schemeClr val="tx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tx1"/>
                </a:solidFill>
                <a:latin typeface="Consolas" pitchFamily="49" charset="0"/>
                <a:cs typeface="Consolas" pitchFamily="49" charset="0"/>
              </a:rPr>
              <a:t>0x000F1130</a:t>
            </a:r>
            <a:endParaRPr lang="zh-CN" altLang="en-US" b="1">
              <a:solidFill>
                <a:schemeClr val="tx1"/>
              </a:solidFill>
              <a:latin typeface="Consolas" pitchFamily="49" charset="0"/>
              <a:cs typeface="Consolas" pitchFamily="49" charset="0"/>
            </a:endParaRPr>
          </a:p>
        </p:txBody>
      </p:sp>
    </p:spTree>
    <p:extLst>
      <p:ext uri="{BB962C8B-B14F-4D97-AF65-F5344CB8AC3E}">
        <p14:creationId xmlns:p14="http://schemas.microsoft.com/office/powerpoint/2010/main" val="191248600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par>
                          <p:cTn id="18" fill="hold">
                            <p:stCondLst>
                              <p:cond delay="500"/>
                            </p:stCondLst>
                            <p:childTnLst>
                              <p:par>
                                <p:cTn id="19" presetID="10" presetClass="entr" presetSubtype="0"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par>
                          <p:cTn id="27" fill="hold">
                            <p:stCondLst>
                              <p:cond delay="500"/>
                            </p:stCondLst>
                            <p:childTnLst>
                              <p:par>
                                <p:cTn id="28" presetID="10" presetClass="entr" presetSubtype="0" fill="hold"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par>
                          <p:cTn id="36" fill="hold">
                            <p:stCondLst>
                              <p:cond delay="500"/>
                            </p:stCondLst>
                            <p:childTnLst>
                              <p:par>
                                <p:cTn id="37" presetID="10" presetClass="entr" presetSubtype="0" fill="hold" grpId="0" nodeType="after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fade">
                                      <p:cBhvr>
                                        <p:cTn id="50" dur="500"/>
                                        <p:tgtEl>
                                          <p:spTgt spid="18"/>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500"/>
                                        <p:tgtEl>
                                          <p:spTgt spid="2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500"/>
                                        <p:tgtEl>
                                          <p:spTgt spid="2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fade">
                                      <p:cBhvr>
                                        <p:cTn id="6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P spid="14" grpId="0"/>
      <p:bldP spid="15" grpId="0"/>
      <p:bldP spid="16" grpId="0"/>
      <p:bldP spid="17" grpId="0"/>
      <p:bldP spid="18" grpId="0"/>
      <p:bldP spid="19" grpId="0"/>
      <p:bldP spid="20" grpId="0" animBg="1"/>
      <p:bldP spid="21" grpId="0" animBg="1"/>
      <p:bldP spid="2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多重指针的声明及使用</a:t>
            </a:r>
          </a:p>
        </p:txBody>
      </p:sp>
      <p:sp>
        <p:nvSpPr>
          <p:cNvPr id="4" name="矩形 3"/>
          <p:cNvSpPr txBox="1">
            <a:spLocks noChangeArrowheads="1"/>
          </p:cNvSpPr>
          <p:nvPr/>
        </p:nvSpPr>
        <p:spPr bwMode="auto">
          <a:xfrm>
            <a:off x="1125860" y="1052736"/>
            <a:ext cx="10225136" cy="504055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SzPct val="100000"/>
              <a:buFont typeface="Wingdings" pitchFamily="2" charset="2"/>
              <a:buChar char=""/>
            </a:pPr>
            <a:r>
              <a:rPr lang="zh-CN" altLang="en-US">
                <a:latin typeface="微软雅黑" pitchFamily="34" charset="-122"/>
                <a:ea typeface="微软雅黑" pitchFamily="34" charset="-122"/>
              </a:rPr>
              <a:t>多重指针：</a:t>
            </a:r>
            <a:endParaRPr lang="en-US" altLang="zh-CN">
              <a:latin typeface="微软雅黑" pitchFamily="34" charset="-122"/>
              <a:ea typeface="微软雅黑" pitchFamily="34" charset="-122"/>
            </a:endParaRPr>
          </a:p>
          <a:p>
            <a:pPr lvl="1">
              <a:spcBef>
                <a:spcPts val="1800"/>
              </a:spcBef>
              <a:spcAft>
                <a:spcPts val="1200"/>
              </a:spcAft>
              <a:buClr>
                <a:schemeClr val="bg2">
                  <a:lumMod val="50000"/>
                </a:schemeClr>
              </a:buClr>
              <a:buFont typeface="Wingdings" pitchFamily="2" charset="2"/>
              <a:buChar char="u"/>
            </a:pPr>
            <a:r>
              <a:rPr lang="zh-CN" altLang="en-US">
                <a:latin typeface="微软雅黑" pitchFamily="34" charset="-122"/>
                <a:ea typeface="微软雅黑" pitchFamily="34" charset="-122"/>
              </a:rPr>
              <a:t>指向</a:t>
            </a:r>
            <a:r>
              <a:rPr lang="zh-CN" altLang="en-US">
                <a:solidFill>
                  <a:srgbClr val="FF0000"/>
                </a:solidFill>
                <a:latin typeface="微软雅黑" pitchFamily="34" charset="-122"/>
                <a:ea typeface="微软雅黑" pitchFamily="34" charset="-122"/>
              </a:rPr>
              <a:t>指针</a:t>
            </a:r>
            <a:r>
              <a:rPr lang="zh-CN" altLang="en-US">
                <a:latin typeface="微软雅黑" pitchFamily="34" charset="-122"/>
                <a:ea typeface="微软雅黑" pitchFamily="34" charset="-122"/>
              </a:rPr>
              <a:t>的指针</a:t>
            </a:r>
            <a:endParaRPr lang="en-US" altLang="zh-CN">
              <a:latin typeface="微软雅黑" pitchFamily="34" charset="-122"/>
              <a:ea typeface="微软雅黑" pitchFamily="34" charset="-122"/>
            </a:endParaRPr>
          </a:p>
          <a:p>
            <a:pPr lvl="1">
              <a:spcBef>
                <a:spcPts val="1800"/>
              </a:spcBef>
              <a:spcAft>
                <a:spcPts val="1200"/>
              </a:spcAft>
              <a:buClr>
                <a:schemeClr val="bg2">
                  <a:lumMod val="50000"/>
                </a:schemeClr>
              </a:buClr>
              <a:buFont typeface="Wingdings" pitchFamily="2" charset="2"/>
              <a:buChar char="u"/>
            </a:pPr>
            <a:r>
              <a:rPr lang="zh-CN" altLang="en-US">
                <a:latin typeface="微软雅黑" pitchFamily="34" charset="-122"/>
                <a:ea typeface="微软雅黑" pitchFamily="34" charset="-122"/>
              </a:rPr>
              <a:t>二重指针变量：</a:t>
            </a:r>
            <a:endParaRPr lang="en-US" altLang="zh-CN">
              <a:latin typeface="微软雅黑" pitchFamily="34" charset="-122"/>
              <a:ea typeface="微软雅黑" pitchFamily="34" charset="-122"/>
            </a:endParaRPr>
          </a:p>
          <a:p>
            <a:pPr marL="766763" lvl="2" indent="0">
              <a:spcBef>
                <a:spcPts val="1800"/>
              </a:spcBef>
              <a:spcAft>
                <a:spcPts val="1200"/>
              </a:spcAft>
              <a:buClr>
                <a:schemeClr val="bg2">
                  <a:lumMod val="50000"/>
                </a:schemeClr>
              </a:buClr>
              <a:buNone/>
            </a:pPr>
            <a:r>
              <a:rPr lang="zh-CN" altLang="en-US" sz="2400">
                <a:latin typeface="微软雅黑" pitchFamily="34" charset="-122"/>
                <a:ea typeface="微软雅黑" pitchFamily="34" charset="-122"/>
              </a:rPr>
              <a:t>声明说明符 * 类型限定符列表 * 类型限定符列表</a:t>
            </a:r>
            <a:endParaRPr lang="en-US" altLang="zh-CN" sz="2400">
              <a:latin typeface="微软雅黑" pitchFamily="34" charset="-122"/>
              <a:ea typeface="微软雅黑" pitchFamily="34" charset="-122"/>
            </a:endParaRPr>
          </a:p>
          <a:p>
            <a:pPr lvl="1">
              <a:spcBef>
                <a:spcPts val="1800"/>
              </a:spcBef>
              <a:spcAft>
                <a:spcPts val="1200"/>
              </a:spcAft>
              <a:buClr>
                <a:schemeClr val="bg2">
                  <a:lumMod val="50000"/>
                </a:schemeClr>
              </a:buClr>
              <a:buFont typeface="Wingdings" pitchFamily="2" charset="2"/>
              <a:buChar char="u"/>
            </a:pPr>
            <a:r>
              <a:rPr lang="zh-CN" altLang="en-US">
                <a:latin typeface="微软雅黑" pitchFamily="34" charset="-122"/>
                <a:ea typeface="微软雅黑" pitchFamily="34" charset="-122"/>
              </a:rPr>
              <a:t>三重指针变量：</a:t>
            </a:r>
            <a:endParaRPr lang="en-US" altLang="zh-CN">
              <a:latin typeface="微软雅黑" pitchFamily="34" charset="-122"/>
              <a:ea typeface="微软雅黑" pitchFamily="34" charset="-122"/>
            </a:endParaRPr>
          </a:p>
          <a:p>
            <a:pPr marL="766763" lvl="2" indent="0">
              <a:spcBef>
                <a:spcPts val="1800"/>
              </a:spcBef>
              <a:spcAft>
                <a:spcPts val="1200"/>
              </a:spcAft>
              <a:buClr>
                <a:schemeClr val="bg2">
                  <a:lumMod val="50000"/>
                </a:schemeClr>
              </a:buClr>
              <a:buNone/>
            </a:pPr>
            <a:r>
              <a:rPr lang="zh-CN" altLang="en-US" sz="2400">
                <a:latin typeface="微软雅黑" pitchFamily="34" charset="-122"/>
                <a:ea typeface="微软雅黑" pitchFamily="34" charset="-122"/>
              </a:rPr>
              <a:t>声明说明符 * 类型限定符列表 * 类型限定符列表 * 类型限定符列表</a:t>
            </a:r>
            <a:endParaRPr lang="en-US" altLang="zh-CN" sz="2400">
              <a:latin typeface="微软雅黑" pitchFamily="34" charset="-122"/>
              <a:ea typeface="微软雅黑" pitchFamily="34" charset="-122"/>
            </a:endParaRPr>
          </a:p>
          <a:p>
            <a:pPr lvl="1">
              <a:spcBef>
                <a:spcPts val="1800"/>
              </a:spcBef>
              <a:spcAft>
                <a:spcPts val="1200"/>
              </a:spcAft>
              <a:buClr>
                <a:schemeClr val="bg2">
                  <a:lumMod val="50000"/>
                </a:schemeClr>
              </a:buClr>
              <a:buFont typeface="Wingdings" pitchFamily="2" charset="2"/>
              <a:buChar char="u"/>
            </a:pPr>
            <a:r>
              <a:rPr lang="zh-CN" altLang="en-US">
                <a:latin typeface="微软雅黑" pitchFamily="34" charset="-122"/>
                <a:ea typeface="微软雅黑" pitchFamily="34" charset="-122"/>
              </a:rPr>
              <a:t>多重指针</a:t>
            </a:r>
            <a:endParaRPr lang="en-US" altLang="zh-CN">
              <a:latin typeface="微软雅黑" pitchFamily="34" charset="-122"/>
              <a:ea typeface="微软雅黑" pitchFamily="34" charset="-122"/>
            </a:endParaRPr>
          </a:p>
        </p:txBody>
      </p:sp>
    </p:spTree>
    <p:extLst>
      <p:ext uri="{BB962C8B-B14F-4D97-AF65-F5344CB8AC3E}">
        <p14:creationId xmlns:p14="http://schemas.microsoft.com/office/powerpoint/2010/main" val="899389239"/>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多重指针的声明及使用</a:t>
            </a:r>
          </a:p>
        </p:txBody>
      </p:sp>
      <p:sp>
        <p:nvSpPr>
          <p:cNvPr id="4" name="矩形 3"/>
          <p:cNvSpPr txBox="1">
            <a:spLocks noChangeArrowheads="1"/>
          </p:cNvSpPr>
          <p:nvPr/>
        </p:nvSpPr>
        <p:spPr bwMode="auto">
          <a:xfrm>
            <a:off x="1125860" y="908720"/>
            <a:ext cx="10225136" cy="5472608"/>
          </a:xfrm>
          <a:prstGeom prst="rect">
            <a:avLst/>
          </a:prstGeom>
          <a:solidFill>
            <a:schemeClr val="bg2">
              <a:lumMod val="20000"/>
              <a:lumOff val="80000"/>
            </a:schemeClr>
          </a:solidFill>
          <a:ln w="38100">
            <a:solidFill>
              <a:schemeClr val="bg2">
                <a:lumMod val="5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marL="0" indent="0">
              <a:spcBef>
                <a:spcPts val="0"/>
              </a:spcBef>
              <a:buNone/>
              <a:defRPr/>
            </a:pPr>
            <a:r>
              <a:rPr lang="en-US" altLang="zh-CN" sz="2600" b="1">
                <a:latin typeface="Consolas" pitchFamily="49" charset="0"/>
                <a:cs typeface="Consolas" pitchFamily="49" charset="0"/>
              </a:rPr>
              <a:t>#include &lt;stdio.h&gt;</a:t>
            </a:r>
          </a:p>
          <a:p>
            <a:pPr marL="0" indent="0">
              <a:spcBef>
                <a:spcPts val="0"/>
              </a:spcBef>
              <a:buNone/>
              <a:defRPr/>
            </a:pPr>
            <a:r>
              <a:rPr lang="en-US" altLang="zh-CN" sz="2600" b="1">
                <a:latin typeface="Consolas" pitchFamily="49" charset="0"/>
                <a:cs typeface="Consolas" pitchFamily="49" charset="0"/>
              </a:rPr>
              <a:t>int main(void)</a:t>
            </a:r>
          </a:p>
          <a:p>
            <a:pPr marL="0" indent="0">
              <a:spcBef>
                <a:spcPts val="0"/>
              </a:spcBef>
              <a:buNone/>
              <a:defRPr/>
            </a:pPr>
            <a:r>
              <a:rPr lang="en-US" altLang="zh-CN" sz="2600" b="1">
                <a:latin typeface="Consolas" pitchFamily="49" charset="0"/>
                <a:cs typeface="Consolas" pitchFamily="49" charset="0"/>
              </a:rPr>
              <a:t>{</a:t>
            </a:r>
          </a:p>
          <a:p>
            <a:pPr marL="0" indent="0">
              <a:spcBef>
                <a:spcPts val="0"/>
              </a:spcBef>
              <a:buNone/>
              <a:defRPr/>
            </a:pPr>
            <a:r>
              <a:rPr lang="en-US" altLang="zh-CN" sz="2600" b="1">
                <a:latin typeface="Consolas" pitchFamily="49" charset="0"/>
                <a:cs typeface="Consolas" pitchFamily="49" charset="0"/>
              </a:rPr>
              <a:t>    int x = 3;  int * p = &amp;x;  int ** q = &amp;p;</a:t>
            </a:r>
          </a:p>
          <a:p>
            <a:pPr marL="0" indent="0">
              <a:spcBef>
                <a:spcPts val="0"/>
              </a:spcBef>
              <a:buNone/>
              <a:defRPr/>
            </a:pPr>
            <a:r>
              <a:rPr lang="en-US" altLang="zh-CN" sz="2600" b="1">
                <a:latin typeface="Consolas" pitchFamily="49" charset="0"/>
                <a:cs typeface="Consolas" pitchFamily="49" charset="0"/>
              </a:rPr>
              <a:t>    printf(</a:t>
            </a:r>
            <a:r>
              <a:rPr lang="en-US" altLang="zh-CN" sz="2400">
                <a:latin typeface="Consolas" pitchFamily="49" charset="0"/>
                <a:cs typeface="Consolas" pitchFamily="49" charset="0"/>
              </a:rPr>
              <a:t>"</a:t>
            </a:r>
            <a:r>
              <a:rPr lang="zh-CN" altLang="en-US" sz="2600" b="1">
                <a:latin typeface="Consolas" pitchFamily="49" charset="0"/>
                <a:cs typeface="Consolas" pitchFamily="49" charset="0"/>
              </a:rPr>
              <a:t>表达式 </a:t>
            </a:r>
            <a:r>
              <a:rPr lang="en-US" altLang="zh-CN" sz="2600" b="1">
                <a:latin typeface="Consolas" pitchFamily="49" charset="0"/>
                <a:cs typeface="Consolas" pitchFamily="49" charset="0"/>
              </a:rPr>
              <a:t>x  </a:t>
            </a:r>
            <a:r>
              <a:rPr lang="zh-CN" altLang="en-US" sz="2600" b="1">
                <a:latin typeface="Consolas" pitchFamily="49" charset="0"/>
                <a:cs typeface="Consolas" pitchFamily="49" charset="0"/>
              </a:rPr>
              <a:t>的值为</a:t>
            </a:r>
            <a:r>
              <a:rPr lang="en-US" altLang="zh-CN" sz="2600" b="1">
                <a:latin typeface="Consolas" pitchFamily="49" charset="0"/>
                <a:cs typeface="Consolas" pitchFamily="49" charset="0"/>
              </a:rPr>
              <a:t>: %d\n", </a:t>
            </a:r>
            <a:r>
              <a:rPr lang="en-US" altLang="zh-CN" sz="2600" b="1">
                <a:solidFill>
                  <a:srgbClr val="FF0000"/>
                </a:solidFill>
                <a:latin typeface="Consolas" pitchFamily="49" charset="0"/>
                <a:cs typeface="Consolas" pitchFamily="49" charset="0"/>
              </a:rPr>
              <a:t>x  </a:t>
            </a:r>
            <a:r>
              <a:rPr lang="en-US" altLang="zh-CN" sz="2600" b="1">
                <a:latin typeface="Consolas" pitchFamily="49" charset="0"/>
                <a:cs typeface="Consolas" pitchFamily="49" charset="0"/>
              </a:rPr>
              <a:t>);</a:t>
            </a:r>
          </a:p>
          <a:p>
            <a:pPr marL="0" indent="0">
              <a:spcBef>
                <a:spcPts val="0"/>
              </a:spcBef>
              <a:buNone/>
              <a:defRPr/>
            </a:pPr>
            <a:r>
              <a:rPr lang="en-US" altLang="zh-CN" sz="2600" b="1">
                <a:latin typeface="Consolas" pitchFamily="49" charset="0"/>
                <a:cs typeface="Consolas" pitchFamily="49" charset="0"/>
              </a:rPr>
              <a:t>    printf(</a:t>
            </a:r>
            <a:r>
              <a:rPr lang="en-US" altLang="zh-CN" sz="2400">
                <a:latin typeface="Consolas" pitchFamily="49" charset="0"/>
                <a:cs typeface="Consolas" pitchFamily="49" charset="0"/>
              </a:rPr>
              <a:t>"</a:t>
            </a:r>
            <a:r>
              <a:rPr lang="zh-CN" altLang="en-US" sz="2600" b="1">
                <a:latin typeface="Consolas" pitchFamily="49" charset="0"/>
                <a:cs typeface="Consolas" pitchFamily="49" charset="0"/>
              </a:rPr>
              <a:t>表达式 *</a:t>
            </a:r>
            <a:r>
              <a:rPr lang="en-US" altLang="zh-CN" sz="2600" b="1">
                <a:latin typeface="Consolas" pitchFamily="49" charset="0"/>
                <a:cs typeface="Consolas" pitchFamily="49" charset="0"/>
              </a:rPr>
              <a:t>p </a:t>
            </a:r>
            <a:r>
              <a:rPr lang="zh-CN" altLang="en-US" sz="2600" b="1">
                <a:latin typeface="Consolas" pitchFamily="49" charset="0"/>
                <a:cs typeface="Consolas" pitchFamily="49" charset="0"/>
              </a:rPr>
              <a:t>的值为</a:t>
            </a:r>
            <a:r>
              <a:rPr lang="en-US" altLang="zh-CN" sz="2600" b="1">
                <a:latin typeface="Consolas" pitchFamily="49" charset="0"/>
                <a:cs typeface="Consolas" pitchFamily="49" charset="0"/>
              </a:rPr>
              <a:t>: %d\n", </a:t>
            </a:r>
            <a:r>
              <a:rPr lang="en-US" altLang="zh-CN" sz="2600" b="1">
                <a:solidFill>
                  <a:srgbClr val="FF0000"/>
                </a:solidFill>
                <a:latin typeface="Consolas" pitchFamily="49" charset="0"/>
                <a:cs typeface="Consolas" pitchFamily="49" charset="0"/>
              </a:rPr>
              <a:t>*p </a:t>
            </a:r>
            <a:r>
              <a:rPr lang="en-US" altLang="zh-CN" sz="2600" b="1">
                <a:latin typeface="Consolas" pitchFamily="49" charset="0"/>
                <a:cs typeface="Consolas" pitchFamily="49" charset="0"/>
              </a:rPr>
              <a:t>);</a:t>
            </a:r>
          </a:p>
          <a:p>
            <a:pPr marL="0" indent="0">
              <a:spcBef>
                <a:spcPts val="0"/>
              </a:spcBef>
              <a:buNone/>
              <a:defRPr/>
            </a:pPr>
            <a:r>
              <a:rPr lang="en-US" altLang="zh-CN" sz="2600" b="1">
                <a:latin typeface="Consolas" pitchFamily="49" charset="0"/>
                <a:cs typeface="Consolas" pitchFamily="49" charset="0"/>
              </a:rPr>
              <a:t>    printf(</a:t>
            </a:r>
            <a:r>
              <a:rPr lang="en-US" altLang="zh-CN" sz="2400">
                <a:latin typeface="Consolas" pitchFamily="49" charset="0"/>
                <a:cs typeface="Consolas" pitchFamily="49" charset="0"/>
              </a:rPr>
              <a:t>"</a:t>
            </a:r>
            <a:r>
              <a:rPr lang="zh-CN" altLang="en-US" sz="2600" b="1">
                <a:latin typeface="Consolas" pitchFamily="49" charset="0"/>
                <a:cs typeface="Consolas" pitchFamily="49" charset="0"/>
              </a:rPr>
              <a:t>表达式 **</a:t>
            </a:r>
            <a:r>
              <a:rPr lang="en-US" altLang="zh-CN" sz="2600" b="1">
                <a:latin typeface="Consolas" pitchFamily="49" charset="0"/>
                <a:cs typeface="Consolas" pitchFamily="49" charset="0"/>
              </a:rPr>
              <a:t>q</a:t>
            </a:r>
            <a:r>
              <a:rPr lang="zh-CN" altLang="en-US" sz="2600" b="1">
                <a:latin typeface="Consolas" pitchFamily="49" charset="0"/>
                <a:cs typeface="Consolas" pitchFamily="49" charset="0"/>
              </a:rPr>
              <a:t>的值为</a:t>
            </a:r>
            <a:r>
              <a:rPr lang="en-US" altLang="zh-CN" sz="2600" b="1">
                <a:latin typeface="Consolas" pitchFamily="49" charset="0"/>
                <a:cs typeface="Consolas" pitchFamily="49" charset="0"/>
              </a:rPr>
              <a:t>: %d\n", </a:t>
            </a:r>
            <a:r>
              <a:rPr lang="en-US" altLang="zh-CN" sz="2600" b="1">
                <a:solidFill>
                  <a:srgbClr val="FF0000"/>
                </a:solidFill>
                <a:latin typeface="Consolas" pitchFamily="49" charset="0"/>
                <a:cs typeface="Consolas" pitchFamily="49" charset="0"/>
              </a:rPr>
              <a:t>**q</a:t>
            </a:r>
            <a:r>
              <a:rPr lang="en-US" altLang="zh-CN" sz="2600" b="1">
                <a:latin typeface="Consolas" pitchFamily="49" charset="0"/>
                <a:cs typeface="Consolas" pitchFamily="49" charset="0"/>
              </a:rPr>
              <a:t>);</a:t>
            </a:r>
          </a:p>
          <a:p>
            <a:pPr marL="0" indent="0">
              <a:spcBef>
                <a:spcPts val="0"/>
              </a:spcBef>
              <a:buNone/>
              <a:defRPr/>
            </a:pPr>
            <a:r>
              <a:rPr lang="en-US" altLang="zh-CN" sz="2600" b="1">
                <a:latin typeface="Consolas" pitchFamily="49" charset="0"/>
                <a:cs typeface="Consolas" pitchFamily="49" charset="0"/>
              </a:rPr>
              <a:t>    printf(</a:t>
            </a:r>
            <a:r>
              <a:rPr lang="en-US" altLang="zh-CN" sz="2400">
                <a:latin typeface="Consolas" pitchFamily="49" charset="0"/>
                <a:cs typeface="Consolas" pitchFamily="49" charset="0"/>
              </a:rPr>
              <a:t>"</a:t>
            </a:r>
            <a:r>
              <a:rPr lang="zh-CN" altLang="en-US" sz="2600" b="1">
                <a:latin typeface="Consolas" pitchFamily="49" charset="0"/>
                <a:cs typeface="Consolas" pitchFamily="49" charset="0"/>
              </a:rPr>
              <a:t>表达式 </a:t>
            </a:r>
            <a:r>
              <a:rPr lang="en-US" altLang="zh-CN" sz="2600" b="1">
                <a:latin typeface="Consolas" pitchFamily="49" charset="0"/>
                <a:cs typeface="Consolas" pitchFamily="49" charset="0"/>
              </a:rPr>
              <a:t>&amp;x </a:t>
            </a:r>
            <a:r>
              <a:rPr lang="zh-CN" altLang="en-US" sz="2600" b="1">
                <a:latin typeface="Consolas" pitchFamily="49" charset="0"/>
                <a:cs typeface="Consolas" pitchFamily="49" charset="0"/>
              </a:rPr>
              <a:t>的值为</a:t>
            </a:r>
            <a:r>
              <a:rPr lang="en-US" altLang="zh-CN" sz="2600" b="1">
                <a:latin typeface="Consolas" pitchFamily="49" charset="0"/>
                <a:cs typeface="Consolas" pitchFamily="49" charset="0"/>
              </a:rPr>
              <a:t>: %p\n", </a:t>
            </a:r>
            <a:r>
              <a:rPr lang="en-US" altLang="zh-CN" sz="2600" b="1">
                <a:solidFill>
                  <a:srgbClr val="FF0000"/>
                </a:solidFill>
                <a:latin typeface="Consolas" pitchFamily="49" charset="0"/>
                <a:cs typeface="Consolas" pitchFamily="49" charset="0"/>
              </a:rPr>
              <a:t>&amp;x </a:t>
            </a:r>
            <a:r>
              <a:rPr lang="en-US" altLang="zh-CN" sz="2600" b="1">
                <a:latin typeface="Consolas" pitchFamily="49" charset="0"/>
                <a:cs typeface="Consolas" pitchFamily="49" charset="0"/>
              </a:rPr>
              <a:t>);</a:t>
            </a:r>
          </a:p>
          <a:p>
            <a:pPr marL="0" indent="0">
              <a:spcBef>
                <a:spcPts val="0"/>
              </a:spcBef>
              <a:buNone/>
              <a:defRPr/>
            </a:pPr>
            <a:r>
              <a:rPr lang="en-US" altLang="zh-CN" sz="2600" b="1">
                <a:latin typeface="Consolas" pitchFamily="49" charset="0"/>
                <a:cs typeface="Consolas" pitchFamily="49" charset="0"/>
              </a:rPr>
              <a:t>    printf(</a:t>
            </a:r>
            <a:r>
              <a:rPr lang="en-US" altLang="zh-CN" sz="2400">
                <a:latin typeface="Consolas" pitchFamily="49" charset="0"/>
                <a:cs typeface="Consolas" pitchFamily="49" charset="0"/>
              </a:rPr>
              <a:t>"</a:t>
            </a:r>
            <a:r>
              <a:rPr lang="zh-CN" altLang="en-US" sz="2600" b="1">
                <a:latin typeface="Consolas" pitchFamily="49" charset="0"/>
                <a:cs typeface="Consolas" pitchFamily="49" charset="0"/>
              </a:rPr>
              <a:t>表达式 </a:t>
            </a:r>
            <a:r>
              <a:rPr lang="en-US" altLang="zh-CN" sz="2600" b="1">
                <a:latin typeface="Consolas" pitchFamily="49" charset="0"/>
                <a:cs typeface="Consolas" pitchFamily="49" charset="0"/>
              </a:rPr>
              <a:t>p  </a:t>
            </a:r>
            <a:r>
              <a:rPr lang="zh-CN" altLang="en-US" sz="2600" b="1">
                <a:latin typeface="Consolas" pitchFamily="49" charset="0"/>
                <a:cs typeface="Consolas" pitchFamily="49" charset="0"/>
              </a:rPr>
              <a:t>的值为</a:t>
            </a:r>
            <a:r>
              <a:rPr lang="en-US" altLang="zh-CN" sz="2600" b="1">
                <a:latin typeface="Consolas" pitchFamily="49" charset="0"/>
                <a:cs typeface="Consolas" pitchFamily="49" charset="0"/>
              </a:rPr>
              <a:t>: %p\n", </a:t>
            </a:r>
            <a:r>
              <a:rPr lang="en-US" altLang="zh-CN" sz="2600" b="1">
                <a:solidFill>
                  <a:srgbClr val="FF0000"/>
                </a:solidFill>
                <a:latin typeface="Consolas" pitchFamily="49" charset="0"/>
                <a:cs typeface="Consolas" pitchFamily="49" charset="0"/>
              </a:rPr>
              <a:t>p  </a:t>
            </a:r>
            <a:r>
              <a:rPr lang="en-US" altLang="zh-CN" sz="2600" b="1">
                <a:latin typeface="Consolas" pitchFamily="49" charset="0"/>
                <a:cs typeface="Consolas" pitchFamily="49" charset="0"/>
              </a:rPr>
              <a:t>);</a:t>
            </a:r>
          </a:p>
          <a:p>
            <a:pPr marL="0" indent="0">
              <a:spcBef>
                <a:spcPts val="0"/>
              </a:spcBef>
              <a:buNone/>
              <a:defRPr/>
            </a:pPr>
            <a:r>
              <a:rPr lang="en-US" altLang="zh-CN" sz="2600" b="1">
                <a:latin typeface="Consolas" pitchFamily="49" charset="0"/>
                <a:cs typeface="Consolas" pitchFamily="49" charset="0"/>
              </a:rPr>
              <a:t>    printf(</a:t>
            </a:r>
            <a:r>
              <a:rPr lang="en-US" altLang="zh-CN" sz="2400">
                <a:latin typeface="Consolas" pitchFamily="49" charset="0"/>
                <a:cs typeface="Consolas" pitchFamily="49" charset="0"/>
              </a:rPr>
              <a:t>"</a:t>
            </a:r>
            <a:r>
              <a:rPr lang="zh-CN" altLang="en-US" sz="2600" b="1">
                <a:latin typeface="Consolas" pitchFamily="49" charset="0"/>
                <a:cs typeface="Consolas" pitchFamily="49" charset="0"/>
              </a:rPr>
              <a:t>表达式 *</a:t>
            </a:r>
            <a:r>
              <a:rPr lang="en-US" altLang="zh-CN" sz="2600" b="1">
                <a:latin typeface="Consolas" pitchFamily="49" charset="0"/>
                <a:cs typeface="Consolas" pitchFamily="49" charset="0"/>
              </a:rPr>
              <a:t>q </a:t>
            </a:r>
            <a:r>
              <a:rPr lang="zh-CN" altLang="en-US" sz="2600" b="1">
                <a:latin typeface="Consolas" pitchFamily="49" charset="0"/>
                <a:cs typeface="Consolas" pitchFamily="49" charset="0"/>
              </a:rPr>
              <a:t>的值为</a:t>
            </a:r>
            <a:r>
              <a:rPr lang="en-US" altLang="zh-CN" sz="2600" b="1">
                <a:latin typeface="Consolas" pitchFamily="49" charset="0"/>
                <a:cs typeface="Consolas" pitchFamily="49" charset="0"/>
              </a:rPr>
              <a:t>: %p\n", </a:t>
            </a:r>
            <a:r>
              <a:rPr lang="en-US" altLang="zh-CN" sz="2600" b="1">
                <a:solidFill>
                  <a:srgbClr val="FF0000"/>
                </a:solidFill>
                <a:latin typeface="Consolas" pitchFamily="49" charset="0"/>
                <a:cs typeface="Consolas" pitchFamily="49" charset="0"/>
              </a:rPr>
              <a:t>*q </a:t>
            </a:r>
            <a:r>
              <a:rPr lang="en-US" altLang="zh-CN" sz="2600" b="1">
                <a:latin typeface="Consolas" pitchFamily="49" charset="0"/>
                <a:cs typeface="Consolas" pitchFamily="49" charset="0"/>
              </a:rPr>
              <a:t>);</a:t>
            </a:r>
          </a:p>
          <a:p>
            <a:pPr marL="0" indent="0">
              <a:spcBef>
                <a:spcPts val="0"/>
              </a:spcBef>
              <a:buNone/>
              <a:defRPr/>
            </a:pPr>
            <a:r>
              <a:rPr lang="en-US" altLang="zh-CN" sz="2600" b="1">
                <a:latin typeface="Consolas" pitchFamily="49" charset="0"/>
                <a:cs typeface="Consolas" pitchFamily="49" charset="0"/>
              </a:rPr>
              <a:t>    printf(</a:t>
            </a:r>
            <a:r>
              <a:rPr lang="en-US" altLang="zh-CN" sz="2400">
                <a:latin typeface="Consolas" pitchFamily="49" charset="0"/>
                <a:cs typeface="Consolas" pitchFamily="49" charset="0"/>
              </a:rPr>
              <a:t>"</a:t>
            </a:r>
            <a:r>
              <a:rPr lang="zh-CN" altLang="en-US" sz="2600" b="1">
                <a:latin typeface="Consolas" pitchFamily="49" charset="0"/>
                <a:cs typeface="Consolas" pitchFamily="49" charset="0"/>
              </a:rPr>
              <a:t>表达式 </a:t>
            </a:r>
            <a:r>
              <a:rPr lang="en-US" altLang="zh-CN" sz="2600" b="1">
                <a:latin typeface="Consolas" pitchFamily="49" charset="0"/>
                <a:cs typeface="Consolas" pitchFamily="49" charset="0"/>
              </a:rPr>
              <a:t>&amp;p </a:t>
            </a:r>
            <a:r>
              <a:rPr lang="zh-CN" altLang="en-US" sz="2600" b="1">
                <a:latin typeface="Consolas" pitchFamily="49" charset="0"/>
                <a:cs typeface="Consolas" pitchFamily="49" charset="0"/>
              </a:rPr>
              <a:t>的值为</a:t>
            </a:r>
            <a:r>
              <a:rPr lang="en-US" altLang="zh-CN" sz="2600" b="1">
                <a:latin typeface="Consolas" pitchFamily="49" charset="0"/>
                <a:cs typeface="Consolas" pitchFamily="49" charset="0"/>
              </a:rPr>
              <a:t>: %p\n", </a:t>
            </a:r>
            <a:r>
              <a:rPr lang="en-US" altLang="zh-CN" sz="2600" b="1">
                <a:solidFill>
                  <a:srgbClr val="FF0000"/>
                </a:solidFill>
                <a:latin typeface="Consolas" pitchFamily="49" charset="0"/>
                <a:cs typeface="Consolas" pitchFamily="49" charset="0"/>
              </a:rPr>
              <a:t>&amp;p </a:t>
            </a:r>
            <a:r>
              <a:rPr lang="en-US" altLang="zh-CN" sz="2600" b="1">
                <a:latin typeface="Consolas" pitchFamily="49" charset="0"/>
                <a:cs typeface="Consolas" pitchFamily="49" charset="0"/>
              </a:rPr>
              <a:t>);</a:t>
            </a:r>
          </a:p>
          <a:p>
            <a:pPr marL="0" indent="0">
              <a:spcBef>
                <a:spcPts val="0"/>
              </a:spcBef>
              <a:buNone/>
              <a:defRPr/>
            </a:pPr>
            <a:r>
              <a:rPr lang="en-US" altLang="zh-CN" sz="2600" b="1">
                <a:latin typeface="Consolas" pitchFamily="49" charset="0"/>
                <a:cs typeface="Consolas" pitchFamily="49" charset="0"/>
              </a:rPr>
              <a:t>    printf(</a:t>
            </a:r>
            <a:r>
              <a:rPr lang="en-US" altLang="zh-CN" sz="2400">
                <a:latin typeface="Consolas" pitchFamily="49" charset="0"/>
                <a:cs typeface="Consolas" pitchFamily="49" charset="0"/>
              </a:rPr>
              <a:t>"</a:t>
            </a:r>
            <a:r>
              <a:rPr lang="zh-CN" altLang="en-US" sz="2600" b="1">
                <a:latin typeface="Consolas" pitchFamily="49" charset="0"/>
                <a:cs typeface="Consolas" pitchFamily="49" charset="0"/>
              </a:rPr>
              <a:t>表达式 </a:t>
            </a:r>
            <a:r>
              <a:rPr lang="en-US" altLang="zh-CN" sz="2600" b="1">
                <a:latin typeface="Consolas" pitchFamily="49" charset="0"/>
                <a:cs typeface="Consolas" pitchFamily="49" charset="0"/>
              </a:rPr>
              <a:t>q  </a:t>
            </a:r>
            <a:r>
              <a:rPr lang="zh-CN" altLang="en-US" sz="2600" b="1">
                <a:latin typeface="Consolas" pitchFamily="49" charset="0"/>
                <a:cs typeface="Consolas" pitchFamily="49" charset="0"/>
              </a:rPr>
              <a:t>的值为</a:t>
            </a:r>
            <a:r>
              <a:rPr lang="en-US" altLang="zh-CN" sz="2600" b="1">
                <a:latin typeface="Consolas" pitchFamily="49" charset="0"/>
                <a:cs typeface="Consolas" pitchFamily="49" charset="0"/>
              </a:rPr>
              <a:t>: %p\n", </a:t>
            </a:r>
            <a:r>
              <a:rPr lang="en-US" altLang="zh-CN" sz="2600" b="1">
                <a:solidFill>
                  <a:srgbClr val="FF0000"/>
                </a:solidFill>
                <a:latin typeface="Consolas" pitchFamily="49" charset="0"/>
                <a:cs typeface="Consolas" pitchFamily="49" charset="0"/>
              </a:rPr>
              <a:t>q  </a:t>
            </a:r>
            <a:r>
              <a:rPr lang="en-US" altLang="zh-CN" sz="2600" b="1">
                <a:latin typeface="Consolas" pitchFamily="49" charset="0"/>
                <a:cs typeface="Consolas" pitchFamily="49" charset="0"/>
              </a:rPr>
              <a:t>);</a:t>
            </a:r>
          </a:p>
          <a:p>
            <a:pPr marL="0" indent="0">
              <a:spcBef>
                <a:spcPts val="0"/>
              </a:spcBef>
              <a:buNone/>
              <a:defRPr/>
            </a:pPr>
            <a:r>
              <a:rPr lang="en-US" altLang="zh-CN" sz="2600" b="1">
                <a:latin typeface="Consolas" pitchFamily="49" charset="0"/>
                <a:cs typeface="Consolas" pitchFamily="49" charset="0"/>
              </a:rPr>
              <a:t>    printf(</a:t>
            </a:r>
            <a:r>
              <a:rPr lang="en-US" altLang="zh-CN" sz="2400">
                <a:latin typeface="Consolas" pitchFamily="49" charset="0"/>
                <a:cs typeface="Consolas" pitchFamily="49" charset="0"/>
              </a:rPr>
              <a:t>"</a:t>
            </a:r>
            <a:r>
              <a:rPr lang="zh-CN" altLang="en-US" sz="2600" b="1">
                <a:latin typeface="Consolas" pitchFamily="49" charset="0"/>
                <a:cs typeface="Consolas" pitchFamily="49" charset="0"/>
              </a:rPr>
              <a:t>表达式 </a:t>
            </a:r>
            <a:r>
              <a:rPr lang="en-US" altLang="zh-CN" sz="2600" b="1">
                <a:latin typeface="Consolas" pitchFamily="49" charset="0"/>
                <a:cs typeface="Consolas" pitchFamily="49" charset="0"/>
              </a:rPr>
              <a:t>&amp;q </a:t>
            </a:r>
            <a:r>
              <a:rPr lang="zh-CN" altLang="en-US" sz="2600" b="1">
                <a:latin typeface="Consolas" pitchFamily="49" charset="0"/>
                <a:cs typeface="Consolas" pitchFamily="49" charset="0"/>
              </a:rPr>
              <a:t>的值为</a:t>
            </a:r>
            <a:r>
              <a:rPr lang="en-US" altLang="zh-CN" sz="2600" b="1">
                <a:latin typeface="Consolas" pitchFamily="49" charset="0"/>
                <a:cs typeface="Consolas" pitchFamily="49" charset="0"/>
              </a:rPr>
              <a:t>: %p\n", </a:t>
            </a:r>
            <a:r>
              <a:rPr lang="en-US" altLang="zh-CN" sz="2600" b="1">
                <a:solidFill>
                  <a:srgbClr val="FF0000"/>
                </a:solidFill>
                <a:latin typeface="Consolas" pitchFamily="49" charset="0"/>
                <a:cs typeface="Consolas" pitchFamily="49" charset="0"/>
              </a:rPr>
              <a:t>&amp;q </a:t>
            </a:r>
            <a:r>
              <a:rPr lang="en-US" altLang="zh-CN" sz="2600" b="1">
                <a:latin typeface="Consolas" pitchFamily="49" charset="0"/>
                <a:cs typeface="Consolas" pitchFamily="49" charset="0"/>
              </a:rPr>
              <a:t>);</a:t>
            </a:r>
          </a:p>
          <a:p>
            <a:pPr marL="0" indent="0">
              <a:spcBef>
                <a:spcPts val="0"/>
              </a:spcBef>
              <a:buNone/>
              <a:defRPr/>
            </a:pPr>
            <a:r>
              <a:rPr lang="en-US" altLang="zh-CN" sz="2600" b="1">
                <a:latin typeface="Consolas" pitchFamily="49" charset="0"/>
                <a:cs typeface="Consolas" pitchFamily="49" charset="0"/>
              </a:rPr>
              <a:t>    return 0;</a:t>
            </a:r>
          </a:p>
          <a:p>
            <a:pPr marL="0" indent="0">
              <a:spcBef>
                <a:spcPts val="0"/>
              </a:spcBef>
              <a:buNone/>
              <a:defRPr/>
            </a:pPr>
            <a:r>
              <a:rPr lang="en-US" altLang="zh-CN" sz="2600" b="1">
                <a:latin typeface="Consolas" pitchFamily="49" charset="0"/>
                <a:cs typeface="Consolas" pitchFamily="49" charset="0"/>
              </a:rPr>
              <a:t>}</a:t>
            </a:r>
            <a:endParaRPr lang="zh-CN" altLang="en-US" sz="2600" b="1" dirty="0">
              <a:solidFill>
                <a:srgbClr val="000066"/>
              </a:solidFill>
              <a:latin typeface="Consolas" pitchFamily="49" charset="0"/>
              <a:cs typeface="Consolas" pitchFamily="49" charset="0"/>
            </a:endParaRPr>
          </a:p>
        </p:txBody>
      </p:sp>
    </p:spTree>
    <p:extLst>
      <p:ext uri="{BB962C8B-B14F-4D97-AF65-F5344CB8AC3E}">
        <p14:creationId xmlns:p14="http://schemas.microsoft.com/office/powerpoint/2010/main" val="656230132"/>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多重指针的声明及使用</a:t>
            </a:r>
          </a:p>
        </p:txBody>
      </p:sp>
      <p:sp>
        <p:nvSpPr>
          <p:cNvPr id="5" name="矩形 4"/>
          <p:cNvSpPr/>
          <p:nvPr/>
        </p:nvSpPr>
        <p:spPr>
          <a:xfrm>
            <a:off x="5639717" y="2673384"/>
            <a:ext cx="2016224" cy="648072"/>
          </a:xfrm>
          <a:prstGeom prst="rect">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solidFill>
                  <a:schemeClr val="tx1"/>
                </a:solidFill>
                <a:latin typeface="Consolas" pitchFamily="49" charset="0"/>
                <a:cs typeface="Consolas" pitchFamily="49" charset="0"/>
              </a:rPr>
              <a:t>0x0012FF54</a:t>
            </a:r>
            <a:endParaRPr lang="zh-CN" altLang="en-US" sz="2400" b="1">
              <a:solidFill>
                <a:schemeClr val="tx1"/>
              </a:solidFill>
              <a:latin typeface="Consolas" pitchFamily="49" charset="0"/>
              <a:cs typeface="Consolas" pitchFamily="49" charset="0"/>
            </a:endParaRPr>
          </a:p>
        </p:txBody>
      </p:sp>
      <p:sp>
        <p:nvSpPr>
          <p:cNvPr id="3" name="TextBox 2"/>
          <p:cNvSpPr txBox="1"/>
          <p:nvPr/>
        </p:nvSpPr>
        <p:spPr>
          <a:xfrm>
            <a:off x="1845940" y="1953304"/>
            <a:ext cx="1107996" cy="461665"/>
          </a:xfrm>
          <a:prstGeom prst="rect">
            <a:avLst/>
          </a:prstGeom>
          <a:noFill/>
        </p:spPr>
        <p:txBody>
          <a:bodyPr wrap="none" rtlCol="0">
            <a:spAutoFit/>
          </a:bodyPr>
          <a:lstStyle/>
          <a:p>
            <a:r>
              <a:rPr lang="zh-CN" altLang="en-US" sz="2400" b="1">
                <a:latin typeface="微软雅黑" pitchFamily="34" charset="-122"/>
                <a:ea typeface="微软雅黑" pitchFamily="34" charset="-122"/>
              </a:rPr>
              <a:t>变量名</a:t>
            </a:r>
          </a:p>
        </p:txBody>
      </p:sp>
      <p:sp>
        <p:nvSpPr>
          <p:cNvPr id="6" name="TextBox 5"/>
          <p:cNvSpPr txBox="1"/>
          <p:nvPr/>
        </p:nvSpPr>
        <p:spPr>
          <a:xfrm>
            <a:off x="3382496" y="1953304"/>
            <a:ext cx="1415772" cy="461665"/>
          </a:xfrm>
          <a:prstGeom prst="rect">
            <a:avLst/>
          </a:prstGeom>
          <a:noFill/>
        </p:spPr>
        <p:txBody>
          <a:bodyPr wrap="none" rtlCol="0">
            <a:spAutoFit/>
          </a:bodyPr>
          <a:lstStyle/>
          <a:p>
            <a:r>
              <a:rPr lang="zh-CN" altLang="en-US" sz="2400" b="1">
                <a:latin typeface="微软雅黑" pitchFamily="34" charset="-122"/>
                <a:ea typeface="微软雅黑" pitchFamily="34" charset="-122"/>
              </a:rPr>
              <a:t>变量地址</a:t>
            </a:r>
          </a:p>
        </p:txBody>
      </p:sp>
      <p:sp>
        <p:nvSpPr>
          <p:cNvPr id="7" name="TextBox 6"/>
          <p:cNvSpPr txBox="1"/>
          <p:nvPr/>
        </p:nvSpPr>
        <p:spPr>
          <a:xfrm>
            <a:off x="5324390" y="1953304"/>
            <a:ext cx="2646878" cy="461665"/>
          </a:xfrm>
          <a:prstGeom prst="rect">
            <a:avLst/>
          </a:prstGeom>
          <a:noFill/>
        </p:spPr>
        <p:txBody>
          <a:bodyPr wrap="none" rtlCol="0">
            <a:spAutoFit/>
          </a:bodyPr>
          <a:lstStyle/>
          <a:p>
            <a:r>
              <a:rPr lang="zh-CN" altLang="en-US" sz="2400" b="1">
                <a:latin typeface="微软雅黑" pitchFamily="34" charset="-122"/>
                <a:ea typeface="微软雅黑" pitchFamily="34" charset="-122"/>
              </a:rPr>
              <a:t>存储单元中的内容</a:t>
            </a:r>
          </a:p>
        </p:txBody>
      </p:sp>
      <p:cxnSp>
        <p:nvCxnSpPr>
          <p:cNvPr id="9" name="直接连接符 8"/>
          <p:cNvCxnSpPr/>
          <p:nvPr/>
        </p:nvCxnSpPr>
        <p:spPr>
          <a:xfrm>
            <a:off x="1701924" y="1860100"/>
            <a:ext cx="0" cy="4212000"/>
          </a:xfrm>
          <a:prstGeom prst="line">
            <a:avLst/>
          </a:prstGeom>
          <a:ln w="3810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302324" y="1881296"/>
            <a:ext cx="0" cy="4212000"/>
          </a:xfrm>
          <a:prstGeom prst="line">
            <a:avLst/>
          </a:prstGeom>
          <a:ln w="3810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7966620" y="1881296"/>
            <a:ext cx="0" cy="4212000"/>
          </a:xfrm>
          <a:prstGeom prst="line">
            <a:avLst/>
          </a:prstGeom>
          <a:ln w="3810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998068" y="1881296"/>
            <a:ext cx="0" cy="4212000"/>
          </a:xfrm>
          <a:prstGeom prst="line">
            <a:avLst/>
          </a:prstGeom>
          <a:ln w="3810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5639717" y="3933524"/>
            <a:ext cx="2016224" cy="648072"/>
          </a:xfrm>
          <a:prstGeom prst="rect">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solidFill>
                  <a:schemeClr val="tx1"/>
                </a:solidFill>
                <a:latin typeface="Consolas" pitchFamily="49" charset="0"/>
                <a:cs typeface="Consolas" pitchFamily="49" charset="0"/>
              </a:rPr>
              <a:t>0x0012FF60</a:t>
            </a:r>
            <a:endParaRPr lang="zh-CN" altLang="en-US" sz="2400" b="1">
              <a:solidFill>
                <a:schemeClr val="tx1"/>
              </a:solidFill>
              <a:latin typeface="Consolas" pitchFamily="49" charset="0"/>
              <a:cs typeface="Consolas" pitchFamily="49" charset="0"/>
            </a:endParaRPr>
          </a:p>
        </p:txBody>
      </p:sp>
      <p:sp>
        <p:nvSpPr>
          <p:cNvPr id="14" name="矩形 13"/>
          <p:cNvSpPr/>
          <p:nvPr/>
        </p:nvSpPr>
        <p:spPr>
          <a:xfrm>
            <a:off x="5639717" y="5193664"/>
            <a:ext cx="2016224" cy="648072"/>
          </a:xfrm>
          <a:prstGeom prst="rect">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solidFill>
                  <a:schemeClr val="tx1"/>
                </a:solidFill>
                <a:latin typeface="Consolas" pitchFamily="49" charset="0"/>
                <a:cs typeface="Consolas" pitchFamily="49" charset="0"/>
              </a:rPr>
              <a:t>3</a:t>
            </a:r>
            <a:endParaRPr lang="zh-CN" altLang="en-US" sz="2400" b="1">
              <a:solidFill>
                <a:schemeClr val="tx1"/>
              </a:solidFill>
              <a:latin typeface="Consolas" pitchFamily="49" charset="0"/>
              <a:cs typeface="Consolas" pitchFamily="49" charset="0"/>
            </a:endParaRPr>
          </a:p>
        </p:txBody>
      </p:sp>
      <p:sp>
        <p:nvSpPr>
          <p:cNvPr id="15" name="TextBox 14"/>
          <p:cNvSpPr txBox="1"/>
          <p:nvPr/>
        </p:nvSpPr>
        <p:spPr>
          <a:xfrm>
            <a:off x="2205013" y="2673384"/>
            <a:ext cx="389850" cy="461665"/>
          </a:xfrm>
          <a:prstGeom prst="rect">
            <a:avLst/>
          </a:prstGeom>
          <a:noFill/>
        </p:spPr>
        <p:txBody>
          <a:bodyPr wrap="none" rtlCol="0">
            <a:spAutoFit/>
          </a:bodyPr>
          <a:lstStyle/>
          <a:p>
            <a:pPr algn="ctr"/>
            <a:r>
              <a:rPr lang="en-US" altLang="zh-CN" sz="2400" b="1">
                <a:latin typeface="微软雅黑" pitchFamily="34" charset="-122"/>
                <a:ea typeface="微软雅黑" pitchFamily="34" charset="-122"/>
              </a:rPr>
              <a:t>q</a:t>
            </a:r>
            <a:endParaRPr lang="zh-CN" altLang="en-US" sz="2400" b="1">
              <a:latin typeface="微软雅黑" pitchFamily="34" charset="-122"/>
              <a:ea typeface="微软雅黑" pitchFamily="34" charset="-122"/>
            </a:endParaRPr>
          </a:p>
        </p:txBody>
      </p:sp>
      <p:sp>
        <p:nvSpPr>
          <p:cNvPr id="16" name="TextBox 15"/>
          <p:cNvSpPr txBox="1"/>
          <p:nvPr/>
        </p:nvSpPr>
        <p:spPr>
          <a:xfrm>
            <a:off x="2205013" y="3969528"/>
            <a:ext cx="389851" cy="461665"/>
          </a:xfrm>
          <a:prstGeom prst="rect">
            <a:avLst/>
          </a:prstGeom>
          <a:noFill/>
        </p:spPr>
        <p:txBody>
          <a:bodyPr wrap="none" rtlCol="0">
            <a:spAutoFit/>
          </a:bodyPr>
          <a:lstStyle/>
          <a:p>
            <a:pPr algn="ctr"/>
            <a:r>
              <a:rPr lang="en-US" altLang="zh-CN" sz="2400" b="1">
                <a:latin typeface="微软雅黑" pitchFamily="34" charset="-122"/>
                <a:ea typeface="微软雅黑" pitchFamily="34" charset="-122"/>
              </a:rPr>
              <a:t>p</a:t>
            </a:r>
            <a:endParaRPr lang="zh-CN" altLang="en-US" sz="2400" b="1">
              <a:latin typeface="微软雅黑" pitchFamily="34" charset="-122"/>
              <a:ea typeface="微软雅黑" pitchFamily="34" charset="-122"/>
            </a:endParaRPr>
          </a:p>
        </p:txBody>
      </p:sp>
      <p:sp>
        <p:nvSpPr>
          <p:cNvPr id="17" name="TextBox 16"/>
          <p:cNvSpPr txBox="1"/>
          <p:nvPr/>
        </p:nvSpPr>
        <p:spPr>
          <a:xfrm>
            <a:off x="2217837" y="5265672"/>
            <a:ext cx="364202" cy="461665"/>
          </a:xfrm>
          <a:prstGeom prst="rect">
            <a:avLst/>
          </a:prstGeom>
          <a:noFill/>
        </p:spPr>
        <p:txBody>
          <a:bodyPr wrap="none" rtlCol="0">
            <a:spAutoFit/>
          </a:bodyPr>
          <a:lstStyle/>
          <a:p>
            <a:pPr algn="ctr"/>
            <a:r>
              <a:rPr lang="en-US" altLang="zh-CN" sz="2400" b="1">
                <a:latin typeface="微软雅黑" pitchFamily="34" charset="-122"/>
                <a:ea typeface="微软雅黑" pitchFamily="34" charset="-122"/>
              </a:rPr>
              <a:t>x</a:t>
            </a:r>
            <a:endParaRPr lang="zh-CN" altLang="en-US" sz="2400" b="1">
              <a:latin typeface="微软雅黑" pitchFamily="34" charset="-122"/>
              <a:ea typeface="微软雅黑" pitchFamily="34" charset="-122"/>
            </a:endParaRPr>
          </a:p>
        </p:txBody>
      </p:sp>
      <p:sp>
        <p:nvSpPr>
          <p:cNvPr id="18" name="矩形 17"/>
          <p:cNvSpPr/>
          <p:nvPr/>
        </p:nvSpPr>
        <p:spPr>
          <a:xfrm>
            <a:off x="3142084" y="2673384"/>
            <a:ext cx="2016224" cy="648072"/>
          </a:xfrm>
          <a:prstGeom prst="rect">
            <a:avLst/>
          </a:prstGeom>
          <a:no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solidFill>
                  <a:schemeClr val="tx1"/>
                </a:solidFill>
                <a:latin typeface="Consolas" pitchFamily="49" charset="0"/>
                <a:cs typeface="Consolas" pitchFamily="49" charset="0"/>
              </a:rPr>
              <a:t>0x0012FF48</a:t>
            </a:r>
            <a:endParaRPr lang="zh-CN" altLang="en-US" sz="2400" b="1">
              <a:solidFill>
                <a:schemeClr val="tx1"/>
              </a:solidFill>
              <a:latin typeface="Consolas" pitchFamily="49" charset="0"/>
              <a:cs typeface="Consolas" pitchFamily="49" charset="0"/>
            </a:endParaRPr>
          </a:p>
        </p:txBody>
      </p:sp>
      <p:sp>
        <p:nvSpPr>
          <p:cNvPr id="19" name="矩形 18"/>
          <p:cNvSpPr/>
          <p:nvPr/>
        </p:nvSpPr>
        <p:spPr>
          <a:xfrm>
            <a:off x="3142084" y="3933524"/>
            <a:ext cx="2016224" cy="648072"/>
          </a:xfrm>
          <a:prstGeom prst="rect">
            <a:avLst/>
          </a:prstGeom>
          <a:no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solidFill>
                  <a:schemeClr val="tx1"/>
                </a:solidFill>
                <a:latin typeface="Consolas" pitchFamily="49" charset="0"/>
                <a:cs typeface="Consolas" pitchFamily="49" charset="0"/>
              </a:rPr>
              <a:t>0x0012FF54</a:t>
            </a:r>
            <a:endParaRPr lang="zh-CN" altLang="en-US" sz="2400" b="1">
              <a:solidFill>
                <a:schemeClr val="tx1"/>
              </a:solidFill>
              <a:latin typeface="Consolas" pitchFamily="49" charset="0"/>
              <a:cs typeface="Consolas" pitchFamily="49" charset="0"/>
            </a:endParaRPr>
          </a:p>
        </p:txBody>
      </p:sp>
      <p:sp>
        <p:nvSpPr>
          <p:cNvPr id="20" name="矩形 19"/>
          <p:cNvSpPr/>
          <p:nvPr/>
        </p:nvSpPr>
        <p:spPr>
          <a:xfrm>
            <a:off x="3142084" y="5193664"/>
            <a:ext cx="2016224" cy="648072"/>
          </a:xfrm>
          <a:prstGeom prst="rect">
            <a:avLst/>
          </a:prstGeom>
          <a:no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solidFill>
                  <a:schemeClr val="tx1"/>
                </a:solidFill>
                <a:latin typeface="Consolas" pitchFamily="49" charset="0"/>
                <a:cs typeface="Consolas" pitchFamily="49" charset="0"/>
              </a:rPr>
              <a:t>0x0012FF60</a:t>
            </a:r>
            <a:endParaRPr lang="zh-CN" altLang="en-US" sz="2400" b="1">
              <a:solidFill>
                <a:schemeClr val="tx1"/>
              </a:solidFill>
              <a:latin typeface="Consolas" pitchFamily="49" charset="0"/>
              <a:cs typeface="Consolas" pitchFamily="49" charset="0"/>
            </a:endParaRPr>
          </a:p>
        </p:txBody>
      </p:sp>
      <p:sp>
        <p:nvSpPr>
          <p:cNvPr id="21" name="矩形 20"/>
          <p:cNvSpPr/>
          <p:nvPr/>
        </p:nvSpPr>
        <p:spPr>
          <a:xfrm>
            <a:off x="1197868" y="1124744"/>
            <a:ext cx="8268610" cy="523220"/>
          </a:xfrm>
          <a:prstGeom prst="rect">
            <a:avLst/>
          </a:prstGeom>
        </p:spPr>
        <p:txBody>
          <a:bodyPr wrap="none">
            <a:spAutoFit/>
          </a:bodyPr>
          <a:lstStyle/>
          <a:p>
            <a:pPr marL="0" indent="0">
              <a:spcBef>
                <a:spcPts val="0"/>
              </a:spcBef>
              <a:buNone/>
              <a:defRPr/>
            </a:pPr>
            <a:r>
              <a:rPr lang="en-US" altLang="zh-CN" sz="2800" b="1">
                <a:latin typeface="Consolas" pitchFamily="49" charset="0"/>
                <a:cs typeface="Consolas" pitchFamily="49" charset="0"/>
              </a:rPr>
              <a:t>int x = 3;  int * p = &amp;x;  int ** q = &amp;p;</a:t>
            </a:r>
          </a:p>
        </p:txBody>
      </p:sp>
      <p:sp>
        <p:nvSpPr>
          <p:cNvPr id="22" name="圆角矩形标注 21"/>
          <p:cNvSpPr/>
          <p:nvPr/>
        </p:nvSpPr>
        <p:spPr>
          <a:xfrm>
            <a:off x="8547332" y="2307425"/>
            <a:ext cx="2088232" cy="1014031"/>
          </a:xfrm>
          <a:prstGeom prst="wedgeRoundRectCallout">
            <a:avLst>
              <a:gd name="adj1" fmla="val -82088"/>
              <a:gd name="adj2" fmla="val 32441"/>
              <a:gd name="adj3" fmla="val 16667"/>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solidFill>
                  <a:schemeClr val="tx1"/>
                </a:solidFill>
                <a:latin typeface="微软雅黑" pitchFamily="34" charset="-122"/>
                <a:ea typeface="微软雅黑" pitchFamily="34" charset="-122"/>
              </a:rPr>
              <a:t>q</a:t>
            </a:r>
            <a:r>
              <a:rPr lang="zh-CN" altLang="en-US" sz="2400">
                <a:solidFill>
                  <a:schemeClr val="tx1"/>
                </a:solidFill>
                <a:latin typeface="微软雅黑" pitchFamily="34" charset="-122"/>
                <a:ea typeface="微软雅黑" pitchFamily="34" charset="-122"/>
              </a:rPr>
              <a:t>的值为</a:t>
            </a:r>
            <a:r>
              <a:rPr lang="en-US" altLang="zh-CN" sz="2400">
                <a:solidFill>
                  <a:schemeClr val="tx1"/>
                </a:solidFill>
                <a:latin typeface="微软雅黑" pitchFamily="34" charset="-122"/>
                <a:ea typeface="微软雅黑" pitchFamily="34" charset="-122"/>
              </a:rPr>
              <a:t>p</a:t>
            </a:r>
            <a:r>
              <a:rPr lang="zh-CN" altLang="en-US" sz="2400">
                <a:solidFill>
                  <a:schemeClr val="tx1"/>
                </a:solidFill>
                <a:latin typeface="微软雅黑" pitchFamily="34" charset="-122"/>
                <a:ea typeface="微软雅黑" pitchFamily="34" charset="-122"/>
              </a:rPr>
              <a:t>的地址，即</a:t>
            </a:r>
            <a:r>
              <a:rPr lang="en-US" altLang="zh-CN" sz="2400">
                <a:solidFill>
                  <a:schemeClr val="tx1"/>
                </a:solidFill>
                <a:latin typeface="微软雅黑" pitchFamily="34" charset="-122"/>
                <a:ea typeface="微软雅黑" pitchFamily="34" charset="-122"/>
              </a:rPr>
              <a:t>&amp;p</a:t>
            </a:r>
            <a:endParaRPr lang="zh-CN" altLang="en-US" sz="2400">
              <a:solidFill>
                <a:schemeClr val="tx1"/>
              </a:solidFill>
              <a:latin typeface="微软雅黑" pitchFamily="34" charset="-122"/>
              <a:ea typeface="微软雅黑" pitchFamily="34" charset="-122"/>
            </a:endParaRPr>
          </a:p>
        </p:txBody>
      </p:sp>
      <p:sp>
        <p:nvSpPr>
          <p:cNvPr id="23" name="圆角矩形标注 22"/>
          <p:cNvSpPr/>
          <p:nvPr/>
        </p:nvSpPr>
        <p:spPr>
          <a:xfrm>
            <a:off x="8572929" y="3582829"/>
            <a:ext cx="2088232" cy="1014031"/>
          </a:xfrm>
          <a:prstGeom prst="wedgeRoundRectCallout">
            <a:avLst>
              <a:gd name="adj1" fmla="val -82088"/>
              <a:gd name="adj2" fmla="val 32441"/>
              <a:gd name="adj3" fmla="val 16667"/>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solidFill>
                  <a:schemeClr val="tx1"/>
                </a:solidFill>
                <a:latin typeface="微软雅黑" pitchFamily="34" charset="-122"/>
                <a:ea typeface="微软雅黑" pitchFamily="34" charset="-122"/>
              </a:rPr>
              <a:t>p</a:t>
            </a:r>
            <a:r>
              <a:rPr lang="zh-CN" altLang="en-US" sz="2400">
                <a:solidFill>
                  <a:schemeClr val="tx1"/>
                </a:solidFill>
                <a:latin typeface="微软雅黑" pitchFamily="34" charset="-122"/>
                <a:ea typeface="微软雅黑" pitchFamily="34" charset="-122"/>
              </a:rPr>
              <a:t>的值为</a:t>
            </a:r>
            <a:r>
              <a:rPr lang="en-US" altLang="zh-CN" sz="2400">
                <a:solidFill>
                  <a:schemeClr val="tx1"/>
                </a:solidFill>
                <a:latin typeface="微软雅黑" pitchFamily="34" charset="-122"/>
                <a:ea typeface="微软雅黑" pitchFamily="34" charset="-122"/>
              </a:rPr>
              <a:t>x</a:t>
            </a:r>
            <a:r>
              <a:rPr lang="zh-CN" altLang="en-US" sz="2400">
                <a:solidFill>
                  <a:schemeClr val="tx1"/>
                </a:solidFill>
                <a:latin typeface="微软雅黑" pitchFamily="34" charset="-122"/>
                <a:ea typeface="微软雅黑" pitchFamily="34" charset="-122"/>
              </a:rPr>
              <a:t>的地址，即</a:t>
            </a:r>
            <a:r>
              <a:rPr lang="en-US" altLang="zh-CN" sz="2400">
                <a:solidFill>
                  <a:schemeClr val="tx1"/>
                </a:solidFill>
                <a:latin typeface="微软雅黑" pitchFamily="34" charset="-122"/>
                <a:ea typeface="微软雅黑" pitchFamily="34" charset="-122"/>
              </a:rPr>
              <a:t>&amp;x</a:t>
            </a:r>
            <a:endParaRPr lang="zh-CN" altLang="en-US" sz="240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238260842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多重指针的声明及使用</a:t>
            </a:r>
          </a:p>
        </p:txBody>
      </p:sp>
      <p:sp>
        <p:nvSpPr>
          <p:cNvPr id="5" name="矩形 4"/>
          <p:cNvSpPr/>
          <p:nvPr/>
        </p:nvSpPr>
        <p:spPr>
          <a:xfrm>
            <a:off x="8424265" y="2636912"/>
            <a:ext cx="2016224" cy="648072"/>
          </a:xfrm>
          <a:prstGeom prst="rect">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solidFill>
                  <a:schemeClr val="tx1"/>
                </a:solidFill>
                <a:latin typeface="Consolas" pitchFamily="49" charset="0"/>
                <a:cs typeface="Consolas" pitchFamily="49" charset="0"/>
              </a:rPr>
              <a:t>3.24</a:t>
            </a:r>
            <a:endParaRPr lang="zh-CN" altLang="en-US" sz="2400" b="1">
              <a:solidFill>
                <a:schemeClr val="tx1"/>
              </a:solidFill>
              <a:latin typeface="Consolas" pitchFamily="49" charset="0"/>
              <a:cs typeface="Consolas" pitchFamily="49" charset="0"/>
            </a:endParaRPr>
          </a:p>
        </p:txBody>
      </p:sp>
      <p:sp>
        <p:nvSpPr>
          <p:cNvPr id="3" name="TextBox 2"/>
          <p:cNvSpPr txBox="1"/>
          <p:nvPr/>
        </p:nvSpPr>
        <p:spPr>
          <a:xfrm>
            <a:off x="5327921" y="2031231"/>
            <a:ext cx="1107996" cy="461665"/>
          </a:xfrm>
          <a:prstGeom prst="rect">
            <a:avLst/>
          </a:prstGeom>
          <a:noFill/>
        </p:spPr>
        <p:txBody>
          <a:bodyPr wrap="none" rtlCol="0">
            <a:spAutoFit/>
          </a:bodyPr>
          <a:lstStyle/>
          <a:p>
            <a:r>
              <a:rPr lang="zh-CN" altLang="en-US" sz="2400" b="1">
                <a:latin typeface="微软雅黑" pitchFamily="34" charset="-122"/>
                <a:ea typeface="微软雅黑" pitchFamily="34" charset="-122"/>
              </a:rPr>
              <a:t>变量名</a:t>
            </a:r>
          </a:p>
        </p:txBody>
      </p:sp>
      <p:sp>
        <p:nvSpPr>
          <p:cNvPr id="6" name="TextBox 5"/>
          <p:cNvSpPr txBox="1"/>
          <p:nvPr/>
        </p:nvSpPr>
        <p:spPr>
          <a:xfrm>
            <a:off x="6504437" y="2031231"/>
            <a:ext cx="1415772" cy="461665"/>
          </a:xfrm>
          <a:prstGeom prst="rect">
            <a:avLst/>
          </a:prstGeom>
          <a:noFill/>
        </p:spPr>
        <p:txBody>
          <a:bodyPr wrap="none" rtlCol="0">
            <a:spAutoFit/>
          </a:bodyPr>
          <a:lstStyle/>
          <a:p>
            <a:r>
              <a:rPr lang="zh-CN" altLang="en-US" sz="2400" b="1">
                <a:latin typeface="微软雅黑" pitchFamily="34" charset="-122"/>
                <a:ea typeface="微软雅黑" pitchFamily="34" charset="-122"/>
              </a:rPr>
              <a:t>变量地址</a:t>
            </a:r>
          </a:p>
        </p:txBody>
      </p:sp>
      <p:sp>
        <p:nvSpPr>
          <p:cNvPr id="7" name="TextBox 6"/>
          <p:cNvSpPr txBox="1"/>
          <p:nvPr/>
        </p:nvSpPr>
        <p:spPr>
          <a:xfrm>
            <a:off x="8128054" y="2031231"/>
            <a:ext cx="2646878" cy="461665"/>
          </a:xfrm>
          <a:prstGeom prst="rect">
            <a:avLst/>
          </a:prstGeom>
          <a:noFill/>
        </p:spPr>
        <p:txBody>
          <a:bodyPr wrap="none" rtlCol="0">
            <a:spAutoFit/>
          </a:bodyPr>
          <a:lstStyle/>
          <a:p>
            <a:r>
              <a:rPr lang="zh-CN" altLang="en-US" sz="2400" b="1">
                <a:latin typeface="微软雅黑" pitchFamily="34" charset="-122"/>
                <a:ea typeface="微软雅黑" pitchFamily="34" charset="-122"/>
              </a:rPr>
              <a:t>存储单元中的内容</a:t>
            </a:r>
          </a:p>
        </p:txBody>
      </p:sp>
      <p:cxnSp>
        <p:nvCxnSpPr>
          <p:cNvPr id="9" name="直接连接符 8"/>
          <p:cNvCxnSpPr/>
          <p:nvPr/>
        </p:nvCxnSpPr>
        <p:spPr>
          <a:xfrm>
            <a:off x="5183905" y="1988840"/>
            <a:ext cx="0" cy="3960000"/>
          </a:xfrm>
          <a:prstGeom prst="line">
            <a:avLst/>
          </a:prstGeom>
          <a:ln w="3810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8105988" y="2010036"/>
            <a:ext cx="0" cy="3960000"/>
          </a:xfrm>
          <a:prstGeom prst="line">
            <a:avLst/>
          </a:prstGeom>
          <a:ln w="3810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0770284" y="2010036"/>
            <a:ext cx="0" cy="3960000"/>
          </a:xfrm>
          <a:prstGeom prst="line">
            <a:avLst/>
          </a:prstGeom>
          <a:ln w="3810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480049" y="2010036"/>
            <a:ext cx="0" cy="3960000"/>
          </a:xfrm>
          <a:prstGeom prst="line">
            <a:avLst/>
          </a:prstGeom>
          <a:ln w="3810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8424265" y="3501008"/>
            <a:ext cx="2016224" cy="648072"/>
          </a:xfrm>
          <a:prstGeom prst="rect">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solidFill>
                  <a:schemeClr val="tx1"/>
                </a:solidFill>
                <a:latin typeface="Consolas" pitchFamily="49" charset="0"/>
                <a:cs typeface="Consolas" pitchFamily="49" charset="0"/>
              </a:rPr>
              <a:t>&amp;f</a:t>
            </a:r>
            <a:endParaRPr lang="zh-CN" altLang="en-US" sz="2400" b="1">
              <a:solidFill>
                <a:schemeClr val="tx1"/>
              </a:solidFill>
              <a:latin typeface="Consolas" pitchFamily="49" charset="0"/>
              <a:cs typeface="Consolas" pitchFamily="49" charset="0"/>
            </a:endParaRPr>
          </a:p>
        </p:txBody>
      </p:sp>
      <p:sp>
        <p:nvSpPr>
          <p:cNvPr id="14" name="矩形 13"/>
          <p:cNvSpPr/>
          <p:nvPr/>
        </p:nvSpPr>
        <p:spPr>
          <a:xfrm>
            <a:off x="8424265" y="4365104"/>
            <a:ext cx="2016224" cy="648072"/>
          </a:xfrm>
          <a:prstGeom prst="rect">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solidFill>
                  <a:schemeClr val="tx1"/>
                </a:solidFill>
                <a:latin typeface="Consolas" pitchFamily="49" charset="0"/>
                <a:cs typeface="Consolas" pitchFamily="49" charset="0"/>
              </a:rPr>
              <a:t>&amp;p1</a:t>
            </a:r>
            <a:endParaRPr lang="zh-CN" altLang="en-US" sz="2400" b="1">
              <a:solidFill>
                <a:schemeClr val="tx1"/>
              </a:solidFill>
              <a:latin typeface="Consolas" pitchFamily="49" charset="0"/>
              <a:cs typeface="Consolas" pitchFamily="49" charset="0"/>
            </a:endParaRPr>
          </a:p>
        </p:txBody>
      </p:sp>
      <p:sp>
        <p:nvSpPr>
          <p:cNvPr id="15" name="TextBox 14"/>
          <p:cNvSpPr txBox="1"/>
          <p:nvPr/>
        </p:nvSpPr>
        <p:spPr>
          <a:xfrm>
            <a:off x="5675656" y="2744456"/>
            <a:ext cx="309700" cy="461665"/>
          </a:xfrm>
          <a:prstGeom prst="rect">
            <a:avLst/>
          </a:prstGeom>
          <a:noFill/>
        </p:spPr>
        <p:txBody>
          <a:bodyPr wrap="none" rtlCol="0">
            <a:spAutoFit/>
          </a:bodyPr>
          <a:lstStyle/>
          <a:p>
            <a:pPr algn="ctr"/>
            <a:r>
              <a:rPr lang="en-US" altLang="zh-CN" sz="2400" b="1">
                <a:latin typeface="微软雅黑" pitchFamily="34" charset="-122"/>
                <a:ea typeface="微软雅黑" pitchFamily="34" charset="-122"/>
              </a:rPr>
              <a:t>f</a:t>
            </a:r>
            <a:endParaRPr lang="zh-CN" altLang="en-US" sz="2400" b="1">
              <a:latin typeface="微软雅黑" pitchFamily="34" charset="-122"/>
              <a:ea typeface="微软雅黑" pitchFamily="34" charset="-122"/>
            </a:endParaRPr>
          </a:p>
        </p:txBody>
      </p:sp>
      <p:sp>
        <p:nvSpPr>
          <p:cNvPr id="16" name="TextBox 15"/>
          <p:cNvSpPr txBox="1"/>
          <p:nvPr/>
        </p:nvSpPr>
        <p:spPr>
          <a:xfrm>
            <a:off x="5541004" y="3596707"/>
            <a:ext cx="579005" cy="461665"/>
          </a:xfrm>
          <a:prstGeom prst="rect">
            <a:avLst/>
          </a:prstGeom>
          <a:noFill/>
        </p:spPr>
        <p:txBody>
          <a:bodyPr wrap="none" rtlCol="0">
            <a:spAutoFit/>
          </a:bodyPr>
          <a:lstStyle/>
          <a:p>
            <a:pPr algn="ctr"/>
            <a:r>
              <a:rPr lang="en-US" altLang="zh-CN" sz="2400" b="1">
                <a:latin typeface="微软雅黑" pitchFamily="34" charset="-122"/>
                <a:ea typeface="微软雅黑" pitchFamily="34" charset="-122"/>
              </a:rPr>
              <a:t>p1</a:t>
            </a:r>
            <a:endParaRPr lang="zh-CN" altLang="en-US" sz="2400" b="1">
              <a:latin typeface="微软雅黑" pitchFamily="34" charset="-122"/>
              <a:ea typeface="微软雅黑" pitchFamily="34" charset="-122"/>
            </a:endParaRPr>
          </a:p>
        </p:txBody>
      </p:sp>
      <p:sp>
        <p:nvSpPr>
          <p:cNvPr id="17" name="TextBox 16"/>
          <p:cNvSpPr txBox="1"/>
          <p:nvPr/>
        </p:nvSpPr>
        <p:spPr>
          <a:xfrm>
            <a:off x="5541004" y="4448958"/>
            <a:ext cx="579005" cy="461665"/>
          </a:xfrm>
          <a:prstGeom prst="rect">
            <a:avLst/>
          </a:prstGeom>
          <a:noFill/>
        </p:spPr>
        <p:txBody>
          <a:bodyPr wrap="none" rtlCol="0">
            <a:spAutoFit/>
          </a:bodyPr>
          <a:lstStyle/>
          <a:p>
            <a:pPr algn="ctr"/>
            <a:r>
              <a:rPr lang="en-US" altLang="zh-CN" sz="2400" b="1">
                <a:latin typeface="微软雅黑" pitchFamily="34" charset="-122"/>
                <a:ea typeface="微软雅黑" pitchFamily="34" charset="-122"/>
              </a:rPr>
              <a:t>p2</a:t>
            </a:r>
            <a:endParaRPr lang="zh-CN" altLang="en-US" sz="2400" b="1">
              <a:latin typeface="微软雅黑" pitchFamily="34" charset="-122"/>
              <a:ea typeface="微软雅黑" pitchFamily="34" charset="-122"/>
            </a:endParaRPr>
          </a:p>
        </p:txBody>
      </p:sp>
      <p:sp>
        <p:nvSpPr>
          <p:cNvPr id="4" name="矩形 3"/>
          <p:cNvSpPr/>
          <p:nvPr/>
        </p:nvSpPr>
        <p:spPr>
          <a:xfrm>
            <a:off x="721667" y="1124744"/>
            <a:ext cx="6452865" cy="3447098"/>
          </a:xfrm>
          <a:prstGeom prst="rect">
            <a:avLst/>
          </a:prstGeom>
        </p:spPr>
        <p:txBody>
          <a:bodyPr wrap="square">
            <a:spAutoFit/>
          </a:bodyPr>
          <a:lstStyle/>
          <a:p>
            <a:pPr marL="457200" indent="-457200">
              <a:spcBef>
                <a:spcPts val="2400"/>
              </a:spcBef>
              <a:spcAft>
                <a:spcPts val="1200"/>
              </a:spcAft>
              <a:buClr>
                <a:schemeClr val="bg2">
                  <a:lumMod val="50000"/>
                </a:schemeClr>
              </a:buClr>
              <a:buFont typeface="Wingdings" pitchFamily="2" charset="2"/>
              <a:buChar char=""/>
            </a:pPr>
            <a:r>
              <a:rPr lang="zh-CN" altLang="en-US" sz="3200">
                <a:latin typeface="微软雅黑" pitchFamily="34" charset="-122"/>
                <a:ea typeface="微软雅黑" pitchFamily="34" charset="-122"/>
              </a:rPr>
              <a:t>例</a:t>
            </a:r>
            <a:r>
              <a:rPr lang="en-US" altLang="zh-CN" sz="3200">
                <a:latin typeface="微软雅黑" pitchFamily="34" charset="-122"/>
                <a:ea typeface="微软雅黑" pitchFamily="34" charset="-122"/>
              </a:rPr>
              <a:t> </a:t>
            </a:r>
            <a:r>
              <a:rPr lang="zh-CN" altLang="en-US" sz="3200">
                <a:latin typeface="微软雅黑" pitchFamily="34" charset="-122"/>
                <a:ea typeface="微软雅黑" pitchFamily="34" charset="-122"/>
              </a:rPr>
              <a:t>根据下列语句画出存储示意图。</a:t>
            </a:r>
            <a:endParaRPr lang="en-US" altLang="zh-CN" sz="3200">
              <a:latin typeface="微软雅黑" pitchFamily="34" charset="-122"/>
              <a:ea typeface="微软雅黑" pitchFamily="34" charset="-122"/>
            </a:endParaRPr>
          </a:p>
          <a:p>
            <a:pPr lvl="1">
              <a:spcBef>
                <a:spcPts val="2400"/>
              </a:spcBef>
              <a:spcAft>
                <a:spcPts val="1200"/>
              </a:spcAft>
            </a:pPr>
            <a:r>
              <a:rPr lang="en-US" altLang="zh-CN" sz="2400" b="1">
                <a:latin typeface="微软雅黑" pitchFamily="34" charset="-122"/>
                <a:ea typeface="微软雅黑" pitchFamily="34" charset="-122"/>
              </a:rPr>
              <a:t>double f = 3.24;</a:t>
            </a:r>
          </a:p>
          <a:p>
            <a:pPr lvl="1">
              <a:spcBef>
                <a:spcPts val="1200"/>
              </a:spcBef>
              <a:spcAft>
                <a:spcPts val="1200"/>
              </a:spcAft>
            </a:pPr>
            <a:r>
              <a:rPr lang="en-US" altLang="zh-CN" sz="2400" b="1">
                <a:latin typeface="微软雅黑" pitchFamily="34" charset="-122"/>
                <a:ea typeface="微软雅黑" pitchFamily="34" charset="-122"/>
              </a:rPr>
              <a:t>double *p1 = &amp;f;</a:t>
            </a:r>
          </a:p>
          <a:p>
            <a:pPr lvl="1">
              <a:spcBef>
                <a:spcPts val="1200"/>
              </a:spcBef>
              <a:spcAft>
                <a:spcPts val="1200"/>
              </a:spcAft>
            </a:pPr>
            <a:r>
              <a:rPr lang="en-US" altLang="zh-CN" sz="2400" b="1">
                <a:latin typeface="微软雅黑" pitchFamily="34" charset="-122"/>
                <a:ea typeface="微软雅黑" pitchFamily="34" charset="-122"/>
              </a:rPr>
              <a:t>double ** p2 = &amp;p1;</a:t>
            </a:r>
          </a:p>
          <a:p>
            <a:pPr lvl="1">
              <a:spcBef>
                <a:spcPts val="1200"/>
              </a:spcBef>
              <a:spcAft>
                <a:spcPts val="1200"/>
              </a:spcAft>
            </a:pPr>
            <a:r>
              <a:rPr lang="en-US" altLang="zh-CN" sz="2400" b="1">
                <a:latin typeface="微软雅黑" pitchFamily="34" charset="-122"/>
                <a:ea typeface="微软雅黑" pitchFamily="34" charset="-122"/>
              </a:rPr>
              <a:t>double *** p3 = &amp;p2;</a:t>
            </a:r>
            <a:endParaRPr lang="zh-CN" altLang="en-US" sz="2400" b="1">
              <a:latin typeface="微软雅黑" pitchFamily="34" charset="-122"/>
              <a:ea typeface="微软雅黑" pitchFamily="34" charset="-122"/>
            </a:endParaRPr>
          </a:p>
        </p:txBody>
      </p:sp>
      <p:sp>
        <p:nvSpPr>
          <p:cNvPr id="24" name="TextBox 23"/>
          <p:cNvSpPr txBox="1"/>
          <p:nvPr/>
        </p:nvSpPr>
        <p:spPr>
          <a:xfrm>
            <a:off x="6978494" y="2744456"/>
            <a:ext cx="590226" cy="461665"/>
          </a:xfrm>
          <a:prstGeom prst="rect">
            <a:avLst/>
          </a:prstGeom>
          <a:noFill/>
        </p:spPr>
        <p:txBody>
          <a:bodyPr wrap="none" rtlCol="0">
            <a:spAutoFit/>
          </a:bodyPr>
          <a:lstStyle/>
          <a:p>
            <a:pPr algn="ctr"/>
            <a:r>
              <a:rPr lang="en-US" altLang="zh-CN" sz="2400" b="1">
                <a:latin typeface="微软雅黑" pitchFamily="34" charset="-122"/>
                <a:ea typeface="微软雅黑" pitchFamily="34" charset="-122"/>
              </a:rPr>
              <a:t>&amp;f</a:t>
            </a:r>
            <a:endParaRPr lang="zh-CN" altLang="en-US" sz="2400" b="1">
              <a:latin typeface="微软雅黑" pitchFamily="34" charset="-122"/>
              <a:ea typeface="微软雅黑" pitchFamily="34" charset="-122"/>
            </a:endParaRPr>
          </a:p>
        </p:txBody>
      </p:sp>
      <p:sp>
        <p:nvSpPr>
          <p:cNvPr id="25" name="TextBox 24"/>
          <p:cNvSpPr txBox="1"/>
          <p:nvPr/>
        </p:nvSpPr>
        <p:spPr>
          <a:xfrm>
            <a:off x="6843842" y="3596707"/>
            <a:ext cx="859531" cy="461665"/>
          </a:xfrm>
          <a:prstGeom prst="rect">
            <a:avLst/>
          </a:prstGeom>
          <a:noFill/>
        </p:spPr>
        <p:txBody>
          <a:bodyPr wrap="none" rtlCol="0">
            <a:spAutoFit/>
          </a:bodyPr>
          <a:lstStyle/>
          <a:p>
            <a:pPr algn="ctr"/>
            <a:r>
              <a:rPr lang="en-US" altLang="zh-CN" sz="2400" b="1">
                <a:latin typeface="微软雅黑" pitchFamily="34" charset="-122"/>
                <a:ea typeface="微软雅黑" pitchFamily="34" charset="-122"/>
              </a:rPr>
              <a:t>&amp;p1</a:t>
            </a:r>
            <a:endParaRPr lang="zh-CN" altLang="en-US" sz="2400" b="1">
              <a:latin typeface="微软雅黑" pitchFamily="34" charset="-122"/>
              <a:ea typeface="微软雅黑" pitchFamily="34" charset="-122"/>
            </a:endParaRPr>
          </a:p>
        </p:txBody>
      </p:sp>
      <p:sp>
        <p:nvSpPr>
          <p:cNvPr id="26" name="TextBox 25"/>
          <p:cNvSpPr txBox="1"/>
          <p:nvPr/>
        </p:nvSpPr>
        <p:spPr>
          <a:xfrm>
            <a:off x="6843842" y="4448958"/>
            <a:ext cx="859531" cy="461665"/>
          </a:xfrm>
          <a:prstGeom prst="rect">
            <a:avLst/>
          </a:prstGeom>
          <a:noFill/>
        </p:spPr>
        <p:txBody>
          <a:bodyPr wrap="none" rtlCol="0">
            <a:spAutoFit/>
          </a:bodyPr>
          <a:lstStyle/>
          <a:p>
            <a:pPr algn="ctr"/>
            <a:r>
              <a:rPr lang="en-US" altLang="zh-CN" sz="2400" b="1">
                <a:latin typeface="微软雅黑" pitchFamily="34" charset="-122"/>
                <a:ea typeface="微软雅黑" pitchFamily="34" charset="-122"/>
              </a:rPr>
              <a:t>&amp;p2</a:t>
            </a:r>
            <a:endParaRPr lang="zh-CN" altLang="en-US" sz="2400" b="1">
              <a:latin typeface="微软雅黑" pitchFamily="34" charset="-122"/>
              <a:ea typeface="微软雅黑" pitchFamily="34" charset="-122"/>
            </a:endParaRPr>
          </a:p>
        </p:txBody>
      </p:sp>
      <p:sp>
        <p:nvSpPr>
          <p:cNvPr id="27" name="矩形 26"/>
          <p:cNvSpPr/>
          <p:nvPr/>
        </p:nvSpPr>
        <p:spPr>
          <a:xfrm>
            <a:off x="8424265" y="5229200"/>
            <a:ext cx="2016224" cy="648072"/>
          </a:xfrm>
          <a:prstGeom prst="rect">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solidFill>
                  <a:schemeClr val="tx1"/>
                </a:solidFill>
                <a:latin typeface="Consolas" pitchFamily="49" charset="0"/>
                <a:cs typeface="Consolas" pitchFamily="49" charset="0"/>
              </a:rPr>
              <a:t>&amp;p2</a:t>
            </a:r>
            <a:endParaRPr lang="zh-CN" altLang="en-US" sz="2400" b="1">
              <a:solidFill>
                <a:schemeClr val="tx1"/>
              </a:solidFill>
              <a:latin typeface="Consolas" pitchFamily="49" charset="0"/>
              <a:cs typeface="Consolas" pitchFamily="49" charset="0"/>
            </a:endParaRPr>
          </a:p>
        </p:txBody>
      </p:sp>
      <p:sp>
        <p:nvSpPr>
          <p:cNvPr id="28" name="TextBox 27"/>
          <p:cNvSpPr txBox="1"/>
          <p:nvPr/>
        </p:nvSpPr>
        <p:spPr>
          <a:xfrm>
            <a:off x="5521888" y="5301208"/>
            <a:ext cx="579005" cy="461665"/>
          </a:xfrm>
          <a:prstGeom prst="rect">
            <a:avLst/>
          </a:prstGeom>
          <a:noFill/>
        </p:spPr>
        <p:txBody>
          <a:bodyPr wrap="none" rtlCol="0">
            <a:spAutoFit/>
          </a:bodyPr>
          <a:lstStyle/>
          <a:p>
            <a:pPr algn="ctr"/>
            <a:r>
              <a:rPr lang="en-US" altLang="zh-CN" sz="2400" b="1">
                <a:latin typeface="微软雅黑" pitchFamily="34" charset="-122"/>
                <a:ea typeface="微软雅黑" pitchFamily="34" charset="-122"/>
              </a:rPr>
              <a:t>p3</a:t>
            </a:r>
            <a:endParaRPr lang="zh-CN" altLang="en-US" sz="2400" b="1">
              <a:latin typeface="微软雅黑" pitchFamily="34" charset="-122"/>
              <a:ea typeface="微软雅黑" pitchFamily="34" charset="-122"/>
            </a:endParaRPr>
          </a:p>
        </p:txBody>
      </p:sp>
      <p:sp>
        <p:nvSpPr>
          <p:cNvPr id="29" name="TextBox 28"/>
          <p:cNvSpPr txBox="1"/>
          <p:nvPr/>
        </p:nvSpPr>
        <p:spPr>
          <a:xfrm>
            <a:off x="6824726" y="5301208"/>
            <a:ext cx="859531" cy="461665"/>
          </a:xfrm>
          <a:prstGeom prst="rect">
            <a:avLst/>
          </a:prstGeom>
          <a:noFill/>
        </p:spPr>
        <p:txBody>
          <a:bodyPr wrap="none" rtlCol="0">
            <a:spAutoFit/>
          </a:bodyPr>
          <a:lstStyle/>
          <a:p>
            <a:pPr algn="ctr"/>
            <a:r>
              <a:rPr lang="en-US" altLang="zh-CN" sz="2400" b="1">
                <a:latin typeface="微软雅黑" pitchFamily="34" charset="-122"/>
                <a:ea typeface="微软雅黑" pitchFamily="34" charset="-122"/>
              </a:rPr>
              <a:t>&amp;p3</a:t>
            </a:r>
            <a:endParaRPr lang="zh-CN" altLang="en-US" sz="2400" b="1">
              <a:latin typeface="微软雅黑" pitchFamily="34" charset="-122"/>
              <a:ea typeface="微软雅黑" pitchFamily="34" charset="-122"/>
            </a:endParaRPr>
          </a:p>
        </p:txBody>
      </p:sp>
    </p:spTree>
    <p:extLst>
      <p:ext uri="{BB962C8B-B14F-4D97-AF65-F5344CB8AC3E}">
        <p14:creationId xmlns:p14="http://schemas.microsoft.com/office/powerpoint/2010/main" val="333694981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500"/>
                                        <p:tgtEl>
                                          <p:spTgt spid="2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500"/>
                                        <p:tgtEl>
                                          <p:spTgt spid="2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500"/>
                                        <p:tgtEl>
                                          <p:spTgt spid="2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fade">
                                      <p:cBhvr>
                                        <p:cTn id="55" dur="500"/>
                                        <p:tgtEl>
                                          <p:spTgt spid="2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8"/>
                                        </p:tgtEl>
                                        <p:attrNameLst>
                                          <p:attrName>style.visibility</p:attrName>
                                        </p:attrNameLst>
                                      </p:cBhvr>
                                      <p:to>
                                        <p:strVal val="visible"/>
                                      </p:to>
                                    </p:set>
                                    <p:animEffect transition="in" filter="fade">
                                      <p:cBhvr>
                                        <p:cTn id="58" dur="500"/>
                                        <p:tgtEl>
                                          <p:spTgt spid="2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fade">
                                      <p:cBhvr>
                                        <p:cTn id="6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p:bldP spid="6" grpId="0"/>
      <p:bldP spid="7" grpId="0"/>
      <p:bldP spid="13" grpId="0" animBg="1"/>
      <p:bldP spid="14" grpId="0" animBg="1"/>
      <p:bldP spid="15" grpId="0"/>
      <p:bldP spid="16" grpId="0"/>
      <p:bldP spid="17" grpId="0"/>
      <p:bldP spid="24" grpId="0"/>
      <p:bldP spid="25" grpId="0"/>
      <p:bldP spid="26" grpId="0"/>
      <p:bldP spid="27" grpId="0" animBg="1"/>
      <p:bldP spid="28" grpId="0"/>
      <p:bldP spid="2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多重指针的声明及使用</a:t>
            </a:r>
          </a:p>
        </p:txBody>
      </p:sp>
      <p:sp>
        <p:nvSpPr>
          <p:cNvPr id="4" name="矩形 3"/>
          <p:cNvSpPr/>
          <p:nvPr/>
        </p:nvSpPr>
        <p:spPr>
          <a:xfrm>
            <a:off x="1197868" y="1205458"/>
            <a:ext cx="9793088" cy="3231654"/>
          </a:xfrm>
          <a:prstGeom prst="rect">
            <a:avLst/>
          </a:prstGeom>
        </p:spPr>
        <p:txBody>
          <a:bodyPr wrap="square">
            <a:spAutoFit/>
          </a:bodyPr>
          <a:lstStyle/>
          <a:p>
            <a:pPr marL="571500" indent="-571500">
              <a:spcBef>
                <a:spcPts val="1200"/>
              </a:spcBef>
              <a:spcAft>
                <a:spcPts val="1200"/>
              </a:spcAft>
              <a:buClr>
                <a:schemeClr val="bg2">
                  <a:lumMod val="50000"/>
                </a:schemeClr>
              </a:buClr>
              <a:buFont typeface="Wingdings" pitchFamily="2" charset="2"/>
              <a:buChar char=""/>
            </a:pPr>
            <a:r>
              <a:rPr lang="zh-CN" altLang="en-US" sz="3600" b="1">
                <a:latin typeface="微软雅黑" pitchFamily="34" charset="-122"/>
                <a:ea typeface="微软雅黑" pitchFamily="34" charset="-122"/>
              </a:rPr>
              <a:t>注意：</a:t>
            </a:r>
            <a:endParaRPr lang="en-US" altLang="zh-CN" sz="3600" b="1">
              <a:latin typeface="微软雅黑" pitchFamily="34" charset="-122"/>
              <a:ea typeface="微软雅黑" pitchFamily="34" charset="-122"/>
            </a:endParaRPr>
          </a:p>
          <a:p>
            <a:pPr marL="1200150" lvl="1" indent="-742950">
              <a:spcBef>
                <a:spcPts val="1200"/>
              </a:spcBef>
              <a:spcAft>
                <a:spcPts val="1200"/>
              </a:spcAft>
              <a:buFont typeface="+mj-lt"/>
              <a:buAutoNum type="arabicPeriod"/>
            </a:pPr>
            <a:r>
              <a:rPr lang="zh-CN" altLang="en-US" sz="3600" b="1">
                <a:latin typeface="微软雅黑" pitchFamily="34" charset="-122"/>
                <a:ea typeface="微软雅黑" pitchFamily="34" charset="-122"/>
              </a:rPr>
              <a:t>多重指针变量也是变量</a:t>
            </a:r>
            <a:r>
              <a:rPr lang="en-US" altLang="zh-CN" sz="3600" b="1">
                <a:latin typeface="微软雅黑" pitchFamily="34" charset="-122"/>
                <a:ea typeface="微软雅黑" pitchFamily="34" charset="-122"/>
              </a:rPr>
              <a:t>.</a:t>
            </a:r>
          </a:p>
          <a:p>
            <a:pPr marL="1200150" lvl="1" indent="-742950">
              <a:spcBef>
                <a:spcPts val="1200"/>
              </a:spcBef>
              <a:spcAft>
                <a:spcPts val="1200"/>
              </a:spcAft>
              <a:buFont typeface="+mj-lt"/>
              <a:buAutoNum type="arabicPeriod"/>
            </a:pPr>
            <a:r>
              <a:rPr lang="zh-CN" altLang="en-US" sz="3600" b="1">
                <a:latin typeface="微软雅黑" pitchFamily="34" charset="-122"/>
                <a:ea typeface="微软雅黑" pitchFamily="34" charset="-122"/>
              </a:rPr>
              <a:t>多重指针变量赋值过程中一定要注意类型</a:t>
            </a:r>
            <a:r>
              <a:rPr lang="en-US" altLang="zh-CN" sz="3600" b="1">
                <a:latin typeface="微软雅黑" pitchFamily="34" charset="-122"/>
                <a:ea typeface="微软雅黑" pitchFamily="34" charset="-122"/>
              </a:rPr>
              <a:t>.</a:t>
            </a:r>
          </a:p>
          <a:p>
            <a:pPr marL="1200150" lvl="1" indent="-742950">
              <a:spcBef>
                <a:spcPts val="1200"/>
              </a:spcBef>
              <a:spcAft>
                <a:spcPts val="1200"/>
              </a:spcAft>
              <a:buFont typeface="+mj-lt"/>
              <a:buAutoNum type="arabicPeriod"/>
            </a:pPr>
            <a:r>
              <a:rPr lang="zh-CN" altLang="en-US" sz="3600" b="1">
                <a:latin typeface="微软雅黑" pitchFamily="34" charset="-122"/>
                <a:ea typeface="微软雅黑" pitchFamily="34" charset="-122"/>
              </a:rPr>
              <a:t>多重指针中，变量的等价形式</a:t>
            </a:r>
            <a:r>
              <a:rPr lang="en-US" altLang="zh-CN" sz="3600" b="1">
                <a:latin typeface="微软雅黑" pitchFamily="34" charset="-122"/>
                <a:ea typeface="微软雅黑" pitchFamily="34" charset="-122"/>
              </a:rPr>
              <a:t>.</a:t>
            </a:r>
          </a:p>
        </p:txBody>
      </p:sp>
    </p:spTree>
    <p:extLst>
      <p:ext uri="{BB962C8B-B14F-4D97-AF65-F5344CB8AC3E}">
        <p14:creationId xmlns:p14="http://schemas.microsoft.com/office/powerpoint/2010/main" val="3404947657"/>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本章授课内容</a:t>
            </a:r>
          </a:p>
        </p:txBody>
      </p:sp>
      <p:sp>
        <p:nvSpPr>
          <p:cNvPr id="5" name="自选图形 3"/>
          <p:cNvSpPr>
            <a:spLocks noChangeArrowheads="1"/>
          </p:cNvSpPr>
          <p:nvPr/>
        </p:nvSpPr>
        <p:spPr bwMode="ltGray">
          <a:xfrm rot="5400000">
            <a:off x="-2462669" y="643840"/>
            <a:ext cx="4824413" cy="6432337"/>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flip="none" rotWithShape="1">
            <a:gsLst>
              <a:gs pos="0">
                <a:schemeClr val="bg2">
                  <a:shade val="30000"/>
                  <a:satMod val="115000"/>
                  <a:alpha val="75000"/>
                  <a:lumMod val="73000"/>
                </a:schemeClr>
              </a:gs>
              <a:gs pos="50000">
                <a:schemeClr val="bg2">
                  <a:lumMod val="50000"/>
                  <a:shade val="67500"/>
                  <a:satMod val="115000"/>
                </a:schemeClr>
              </a:gs>
              <a:gs pos="100000">
                <a:schemeClr val="bg2">
                  <a:lumMod val="50000"/>
                  <a:shade val="100000"/>
                  <a:satMod val="115000"/>
                </a:schemeClr>
              </a:gs>
            </a:gsLst>
            <a:lin ang="0" scaled="1"/>
            <a:tileRect/>
          </a:gradFill>
          <a:ln w="9525" algn="ctr">
            <a:noFill/>
            <a:miter lim="800000"/>
            <a:headEnd/>
            <a:tailEnd/>
          </a:ln>
          <a:effectLst>
            <a:outerShdw blurRad="50800" dist="38100" dir="2700000" algn="tl" rotWithShape="0">
              <a:prstClr val="black">
                <a:alpha val="40000"/>
              </a:prstClr>
            </a:outerShdw>
          </a:effectLst>
          <a:extLst/>
        </p:spPr>
        <p:txBody>
          <a:bodyPr wrap="none" anchor="ctr"/>
          <a:lstStyle/>
          <a:p>
            <a:pPr>
              <a:defRPr/>
            </a:pPr>
            <a:endParaRPr lang="zh-CN" altLang="en-US">
              <a:latin typeface="Arial" charset="0"/>
              <a:ea typeface="+mn-ea"/>
            </a:endParaRPr>
          </a:p>
        </p:txBody>
      </p:sp>
      <p:sp>
        <p:nvSpPr>
          <p:cNvPr id="6" name="自选图形 4"/>
          <p:cNvSpPr>
            <a:spLocks noChangeArrowheads="1"/>
          </p:cNvSpPr>
          <p:nvPr/>
        </p:nvSpPr>
        <p:spPr bwMode="ltGray">
          <a:xfrm rot="5400000" flipH="1">
            <a:off x="-2017182" y="1256395"/>
            <a:ext cx="4032250" cy="5237386"/>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bg2">
              <a:lumMod val="50000"/>
              <a:alpha val="75000"/>
            </a:schemeClr>
          </a:solidFill>
          <a:ln w="0" algn="ctr">
            <a:noFill/>
            <a:miter lim="800000"/>
            <a:headEnd/>
            <a:tailEnd/>
          </a:ln>
          <a:effectLst>
            <a:outerShdw blurRad="50800" dist="38100" dir="2700000" algn="tl" rotWithShape="0">
              <a:prstClr val="black">
                <a:alpha val="40000"/>
              </a:prstClr>
            </a:outerShdw>
          </a:effectLst>
        </p:spPr>
        <p:txBody>
          <a:bodyPr wrap="none" anchor="ctr"/>
          <a:lstStyle/>
          <a:p>
            <a:endParaRPr lang="zh-CN" altLang="en-US"/>
          </a:p>
        </p:txBody>
      </p:sp>
      <p:sp>
        <p:nvSpPr>
          <p:cNvPr id="7" name="自选图形 5"/>
          <p:cNvSpPr>
            <a:spLocks noChangeArrowheads="1"/>
          </p:cNvSpPr>
          <p:nvPr/>
        </p:nvSpPr>
        <p:spPr bwMode="gray">
          <a:xfrm>
            <a:off x="2886727" y="4758452"/>
            <a:ext cx="6160013"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指针与字符串</a:t>
            </a:r>
          </a:p>
        </p:txBody>
      </p:sp>
      <p:sp>
        <p:nvSpPr>
          <p:cNvPr id="8" name="自选图形 6"/>
          <p:cNvSpPr>
            <a:spLocks noChangeArrowheads="1"/>
          </p:cNvSpPr>
          <p:nvPr/>
        </p:nvSpPr>
        <p:spPr bwMode="gray">
          <a:xfrm>
            <a:off x="3220841" y="3994041"/>
            <a:ext cx="6365275"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指针与数组</a:t>
            </a:r>
          </a:p>
        </p:txBody>
      </p:sp>
      <p:sp>
        <p:nvSpPr>
          <p:cNvPr id="9" name="自选图形 7"/>
          <p:cNvSpPr>
            <a:spLocks noChangeArrowheads="1"/>
          </p:cNvSpPr>
          <p:nvPr/>
        </p:nvSpPr>
        <p:spPr bwMode="gray">
          <a:xfrm>
            <a:off x="3203144" y="3229630"/>
            <a:ext cx="6204451"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多重指针的声明及使用</a:t>
            </a:r>
          </a:p>
        </p:txBody>
      </p:sp>
      <p:sp>
        <p:nvSpPr>
          <p:cNvPr id="11" name="自选图形 9"/>
          <p:cNvSpPr>
            <a:spLocks noChangeArrowheads="1"/>
          </p:cNvSpPr>
          <p:nvPr/>
        </p:nvSpPr>
        <p:spPr bwMode="gray">
          <a:xfrm>
            <a:off x="2105480" y="1700808"/>
            <a:ext cx="6236193"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指针变量的声明及使用</a:t>
            </a:r>
          </a:p>
        </p:txBody>
      </p:sp>
      <p:grpSp>
        <p:nvGrpSpPr>
          <p:cNvPr id="12" name="组合 11"/>
          <p:cNvGrpSpPr/>
          <p:nvPr/>
        </p:nvGrpSpPr>
        <p:grpSpPr>
          <a:xfrm>
            <a:off x="2477516" y="4753948"/>
            <a:ext cx="520552" cy="519261"/>
            <a:chOff x="1984929" y="5010002"/>
            <a:chExt cx="520552" cy="519261"/>
          </a:xfrm>
        </p:grpSpPr>
        <p:sp>
          <p:nvSpPr>
            <p:cNvPr id="13"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4"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5" name="椭圆 42"/>
            <p:cNvSpPr>
              <a:spLocks noChangeArrowheads="1"/>
            </p:cNvSpPr>
            <p:nvPr/>
          </p:nvSpPr>
          <p:spPr bwMode="gray">
            <a:xfrm>
              <a:off x="2047798" y="5062802"/>
              <a:ext cx="406739" cy="405291"/>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square" anchor="ctr">
              <a:spAutoFit/>
            </a:bodyPr>
            <a:lstStyle/>
            <a:p>
              <a:endParaRPr lang="zh-CN" altLang="en-US"/>
            </a:p>
          </p:txBody>
        </p:sp>
        <p:sp>
          <p:nvSpPr>
            <p:cNvPr id="16" name="椭圆 44"/>
            <p:cNvSpPr>
              <a:spLocks noChangeArrowheads="1"/>
            </p:cNvSpPr>
            <p:nvPr/>
          </p:nvSpPr>
          <p:spPr bwMode="gray">
            <a:xfrm>
              <a:off x="2052414" y="5070283"/>
              <a:ext cx="385351" cy="390327"/>
            </a:xfrm>
            <a:prstGeom prst="ellipse">
              <a:avLst/>
            </a:prstGeom>
            <a:gradFill rotWithShape="1">
              <a:gsLst>
                <a:gs pos="0">
                  <a:srgbClr val="E35E23"/>
                </a:gs>
                <a:gs pos="100000">
                  <a:srgbClr val="6E2E11"/>
                </a:gs>
              </a:gsLst>
              <a:lin ang="2700000" scaled="1"/>
            </a:gradFill>
            <a:ln w="38100" algn="ctr">
              <a:noFill/>
              <a:round/>
              <a:headEnd/>
              <a:tailEnd/>
            </a:ln>
            <a:effectLst/>
          </p:spPr>
          <p:txBody>
            <a:bodyPr wrap="square" anchor="ctr">
              <a:spAutoFit/>
            </a:bodyPr>
            <a:lstStyle/>
            <a:p>
              <a:endParaRPr lang="zh-CN" altLang="en-US"/>
            </a:p>
          </p:txBody>
        </p:sp>
      </p:grpSp>
      <p:grpSp>
        <p:nvGrpSpPr>
          <p:cNvPr id="17" name="组合 16"/>
          <p:cNvGrpSpPr/>
          <p:nvPr/>
        </p:nvGrpSpPr>
        <p:grpSpPr>
          <a:xfrm>
            <a:off x="9694812" y="3985171"/>
            <a:ext cx="1684428" cy="449263"/>
            <a:chOff x="8589313" y="1800225"/>
            <a:chExt cx="1684428" cy="449263"/>
          </a:xfrm>
          <a:effectLst>
            <a:outerShdw blurRad="50800" dist="38100" dir="2700000" algn="tl" rotWithShape="0">
              <a:prstClr val="black">
                <a:alpha val="40000"/>
              </a:prstClr>
            </a:outerShdw>
          </a:effectLst>
        </p:grpSpPr>
        <p:sp>
          <p:nvSpPr>
            <p:cNvPr id="18" name="自选图形 45"/>
            <p:cNvSpPr>
              <a:spLocks noChangeArrowheads="1"/>
            </p:cNvSpPr>
            <p:nvPr/>
          </p:nvSpPr>
          <p:spPr bwMode="gray">
            <a:xfrm>
              <a:off x="8589313"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19" name="自选图形 46"/>
            <p:cNvSpPr>
              <a:spLocks noChangeArrowheads="1"/>
            </p:cNvSpPr>
            <p:nvPr/>
          </p:nvSpPr>
          <p:spPr bwMode="gray">
            <a:xfrm>
              <a:off x="9164897"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20" name="自选图形 47"/>
            <p:cNvSpPr>
              <a:spLocks noChangeArrowheads="1"/>
            </p:cNvSpPr>
            <p:nvPr/>
          </p:nvSpPr>
          <p:spPr bwMode="gray">
            <a:xfrm>
              <a:off x="9740480"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grpSp>
      <p:grpSp>
        <p:nvGrpSpPr>
          <p:cNvPr id="3" name="组合 2"/>
          <p:cNvGrpSpPr/>
          <p:nvPr/>
        </p:nvGrpSpPr>
        <p:grpSpPr>
          <a:xfrm>
            <a:off x="2782044" y="3990663"/>
            <a:ext cx="520552" cy="519261"/>
            <a:chOff x="2650732" y="4266333"/>
            <a:chExt cx="520552" cy="519261"/>
          </a:xfrm>
        </p:grpSpPr>
        <p:sp>
          <p:nvSpPr>
            <p:cNvPr id="21" name="椭圆 39"/>
            <p:cNvSpPr>
              <a:spLocks noChangeArrowheads="1"/>
            </p:cNvSpPr>
            <p:nvPr/>
          </p:nvSpPr>
          <p:spPr bwMode="gray">
            <a:xfrm>
              <a:off x="2650732" y="4266333"/>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2" name="椭圆 40"/>
            <p:cNvSpPr>
              <a:spLocks noChangeArrowheads="1"/>
            </p:cNvSpPr>
            <p:nvPr/>
          </p:nvSpPr>
          <p:spPr bwMode="gray">
            <a:xfrm>
              <a:off x="2700628" y="4319133"/>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3" name="椭圆 35"/>
            <p:cNvSpPr>
              <a:spLocks noChangeArrowheads="1"/>
            </p:cNvSpPr>
            <p:nvPr/>
          </p:nvSpPr>
          <p:spPr bwMode="gray">
            <a:xfrm>
              <a:off x="2723815" y="4319134"/>
              <a:ext cx="396525" cy="413660"/>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square" anchor="ctr">
              <a:spAutoFit/>
            </a:bodyPr>
            <a:lstStyle/>
            <a:p>
              <a:endParaRPr lang="zh-CN" altLang="en-US"/>
            </a:p>
          </p:txBody>
        </p:sp>
        <p:sp>
          <p:nvSpPr>
            <p:cNvPr id="24" name="椭圆 37"/>
            <p:cNvSpPr>
              <a:spLocks noChangeArrowheads="1"/>
            </p:cNvSpPr>
            <p:nvPr/>
          </p:nvSpPr>
          <p:spPr bwMode="gray">
            <a:xfrm>
              <a:off x="2727616" y="4332207"/>
              <a:ext cx="370916" cy="387511"/>
            </a:xfrm>
            <a:prstGeom prst="ellipse">
              <a:avLst/>
            </a:prstGeom>
            <a:gradFill rotWithShape="1">
              <a:gsLst>
                <a:gs pos="0">
                  <a:srgbClr val="8D67E1"/>
                </a:gs>
                <a:gs pos="100000">
                  <a:srgbClr val="45326D"/>
                </a:gs>
              </a:gsLst>
              <a:lin ang="2700000" scaled="1"/>
            </a:gradFill>
            <a:ln w="38100" algn="ctr">
              <a:noFill/>
              <a:round/>
              <a:headEnd/>
              <a:tailEnd/>
            </a:ln>
            <a:effectLst/>
          </p:spPr>
          <p:txBody>
            <a:bodyPr wrap="square" anchor="ctr">
              <a:spAutoFit/>
            </a:bodyPr>
            <a:lstStyle/>
            <a:p>
              <a:endParaRPr lang="zh-CN" altLang="en-US"/>
            </a:p>
          </p:txBody>
        </p:sp>
      </p:grpSp>
      <p:grpSp>
        <p:nvGrpSpPr>
          <p:cNvPr id="30" name="组合 29"/>
          <p:cNvGrpSpPr/>
          <p:nvPr/>
        </p:nvGrpSpPr>
        <p:grpSpPr>
          <a:xfrm>
            <a:off x="1701924" y="1700808"/>
            <a:ext cx="520552" cy="519261"/>
            <a:chOff x="1984929" y="5010002"/>
            <a:chExt cx="520552" cy="519261"/>
          </a:xfrm>
        </p:grpSpPr>
        <p:sp>
          <p:nvSpPr>
            <p:cNvPr id="31"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2"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3" name="椭圆 42"/>
            <p:cNvSpPr>
              <a:spLocks noChangeArrowheads="1"/>
            </p:cNvSpPr>
            <p:nvPr/>
          </p:nvSpPr>
          <p:spPr bwMode="gray">
            <a:xfrm>
              <a:off x="2047798" y="5062802"/>
              <a:ext cx="406739" cy="405291"/>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34" name="椭圆 44"/>
            <p:cNvSpPr>
              <a:spLocks noChangeArrowheads="1"/>
            </p:cNvSpPr>
            <p:nvPr/>
          </p:nvSpPr>
          <p:spPr bwMode="gray">
            <a:xfrm>
              <a:off x="2052414" y="5070283"/>
              <a:ext cx="385351" cy="390327"/>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nvGrpSpPr>
          <p:cNvPr id="35" name="组合 34"/>
          <p:cNvGrpSpPr/>
          <p:nvPr/>
        </p:nvGrpSpPr>
        <p:grpSpPr>
          <a:xfrm>
            <a:off x="2782044" y="3227378"/>
            <a:ext cx="520552" cy="519261"/>
            <a:chOff x="1984929" y="5010002"/>
            <a:chExt cx="520552" cy="519261"/>
          </a:xfrm>
        </p:grpSpPr>
        <p:sp>
          <p:nvSpPr>
            <p:cNvPr id="36"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7"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8" name="椭圆 42"/>
            <p:cNvSpPr>
              <a:spLocks noChangeArrowheads="1"/>
            </p:cNvSpPr>
            <p:nvPr/>
          </p:nvSpPr>
          <p:spPr bwMode="gray">
            <a:xfrm>
              <a:off x="2047798" y="5062802"/>
              <a:ext cx="406739" cy="405291"/>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39" name="椭圆 44"/>
            <p:cNvSpPr>
              <a:spLocks noChangeArrowheads="1"/>
            </p:cNvSpPr>
            <p:nvPr/>
          </p:nvSpPr>
          <p:spPr bwMode="gray">
            <a:xfrm>
              <a:off x="2052414" y="5070283"/>
              <a:ext cx="385351" cy="390327"/>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sp>
        <p:nvSpPr>
          <p:cNvPr id="45" name="自选图形 5"/>
          <p:cNvSpPr>
            <a:spLocks noChangeArrowheads="1"/>
          </p:cNvSpPr>
          <p:nvPr/>
        </p:nvSpPr>
        <p:spPr bwMode="gray">
          <a:xfrm>
            <a:off x="2077936" y="5522862"/>
            <a:ext cx="6160013"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几种特殊的指针变量</a:t>
            </a:r>
          </a:p>
        </p:txBody>
      </p:sp>
      <p:grpSp>
        <p:nvGrpSpPr>
          <p:cNvPr id="40" name="组合 39"/>
          <p:cNvGrpSpPr/>
          <p:nvPr/>
        </p:nvGrpSpPr>
        <p:grpSpPr>
          <a:xfrm>
            <a:off x="1701400" y="5517232"/>
            <a:ext cx="520552" cy="519261"/>
            <a:chOff x="1984929" y="5010002"/>
            <a:chExt cx="520552" cy="519261"/>
          </a:xfrm>
        </p:grpSpPr>
        <p:sp>
          <p:nvSpPr>
            <p:cNvPr id="41"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2"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3" name="椭圆 42"/>
            <p:cNvSpPr>
              <a:spLocks noChangeArrowheads="1"/>
            </p:cNvSpPr>
            <p:nvPr/>
          </p:nvSpPr>
          <p:spPr bwMode="gray">
            <a:xfrm>
              <a:off x="2047798" y="5062802"/>
              <a:ext cx="406739" cy="405291"/>
            </a:xfrm>
            <a:prstGeom prst="ellipse">
              <a:avLst/>
            </a:prstGeom>
            <a:gradFill flip="none" rotWithShape="1">
              <a:gsLst>
                <a:gs pos="0">
                  <a:srgbClr val="FF0066">
                    <a:shade val="30000"/>
                    <a:satMod val="115000"/>
                  </a:srgbClr>
                </a:gs>
                <a:gs pos="50000">
                  <a:srgbClr val="FF0066">
                    <a:shade val="67500"/>
                    <a:satMod val="115000"/>
                  </a:srgbClr>
                </a:gs>
                <a:gs pos="100000">
                  <a:srgbClr val="FF0066">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44" name="椭圆 44"/>
            <p:cNvSpPr>
              <a:spLocks noChangeArrowheads="1"/>
            </p:cNvSpPr>
            <p:nvPr/>
          </p:nvSpPr>
          <p:spPr bwMode="gray">
            <a:xfrm>
              <a:off x="2053068" y="5070283"/>
              <a:ext cx="385351" cy="390327"/>
            </a:xfrm>
            <a:prstGeom prst="ellipse">
              <a:avLst/>
            </a:prstGeom>
            <a:gradFill flip="none" rotWithShape="1">
              <a:gsLst>
                <a:gs pos="0">
                  <a:srgbClr val="FF0066">
                    <a:shade val="30000"/>
                    <a:satMod val="115000"/>
                  </a:srgbClr>
                </a:gs>
                <a:gs pos="50000">
                  <a:srgbClr val="FF0066">
                    <a:shade val="67500"/>
                    <a:satMod val="115000"/>
                  </a:srgbClr>
                </a:gs>
                <a:gs pos="100000">
                  <a:srgbClr val="FF0066">
                    <a:shade val="100000"/>
                    <a:satMod val="115000"/>
                  </a:srgbClr>
                </a:gs>
              </a:gsLst>
              <a:lin ang="13500000" scaled="1"/>
              <a:tileRect/>
            </a:gradFill>
            <a:ln w="38100" algn="ctr">
              <a:noFill/>
              <a:round/>
              <a:headEnd/>
              <a:tailEnd/>
            </a:ln>
            <a:effectLst/>
          </p:spPr>
          <p:txBody>
            <a:bodyPr wrap="square" anchor="ctr">
              <a:spAutoFit/>
            </a:bodyPr>
            <a:lstStyle/>
            <a:p>
              <a:endParaRPr lang="zh-CN" altLang="en-US"/>
            </a:p>
          </p:txBody>
        </p:sp>
      </p:grpSp>
      <p:sp>
        <p:nvSpPr>
          <p:cNvPr id="10" name="自选图形 8"/>
          <p:cNvSpPr>
            <a:spLocks noChangeArrowheads="1"/>
          </p:cNvSpPr>
          <p:nvPr/>
        </p:nvSpPr>
        <p:spPr bwMode="gray">
          <a:xfrm>
            <a:off x="2831708" y="2465219"/>
            <a:ext cx="6215032"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指针变量的运算</a:t>
            </a:r>
          </a:p>
        </p:txBody>
      </p:sp>
      <p:grpSp>
        <p:nvGrpSpPr>
          <p:cNvPr id="25" name="组合 24"/>
          <p:cNvGrpSpPr/>
          <p:nvPr/>
        </p:nvGrpSpPr>
        <p:grpSpPr>
          <a:xfrm>
            <a:off x="2477516" y="2464093"/>
            <a:ext cx="520552" cy="519261"/>
            <a:chOff x="1984929" y="5010002"/>
            <a:chExt cx="520552" cy="519261"/>
          </a:xfrm>
        </p:grpSpPr>
        <p:sp>
          <p:nvSpPr>
            <p:cNvPr id="26"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42"/>
            <p:cNvSpPr>
              <a:spLocks noChangeArrowheads="1"/>
            </p:cNvSpPr>
            <p:nvPr/>
          </p:nvSpPr>
          <p:spPr bwMode="gray">
            <a:xfrm>
              <a:off x="2047798" y="5062802"/>
              <a:ext cx="406739" cy="405291"/>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29" name="椭圆 44"/>
            <p:cNvSpPr>
              <a:spLocks noChangeArrowheads="1"/>
            </p:cNvSpPr>
            <p:nvPr/>
          </p:nvSpPr>
          <p:spPr bwMode="gray">
            <a:xfrm>
              <a:off x="2052414" y="5070283"/>
              <a:ext cx="385351" cy="390327"/>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spTree>
    <p:extLst>
      <p:ext uri="{BB962C8B-B14F-4D97-AF65-F5344CB8AC3E}">
        <p14:creationId xmlns:p14="http://schemas.microsoft.com/office/powerpoint/2010/main" val="360077778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txBox="1">
            <a:spLocks noChangeArrowheads="1"/>
          </p:cNvSpPr>
          <p:nvPr/>
        </p:nvSpPr>
        <p:spPr bwMode="auto">
          <a:xfrm>
            <a:off x="1125860" y="1052736"/>
            <a:ext cx="10225136" cy="547260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SzPct val="100000"/>
              <a:buFont typeface="Wingdings" pitchFamily="2" charset="2"/>
              <a:buChar char="u"/>
            </a:pPr>
            <a:r>
              <a:rPr lang="zh-CN" altLang="en-US" dirty="0">
                <a:latin typeface="微软雅黑" pitchFamily="34" charset="-122"/>
                <a:ea typeface="微软雅黑" pitchFamily="34" charset="-122"/>
              </a:rPr>
              <a:t>掌握指针变量的声明方法。</a:t>
            </a:r>
          </a:p>
          <a:p>
            <a:pPr>
              <a:buClr>
                <a:schemeClr val="bg2">
                  <a:lumMod val="50000"/>
                </a:schemeClr>
              </a:buClr>
              <a:buSzPct val="100000"/>
              <a:buFont typeface="Wingdings" pitchFamily="2" charset="2"/>
              <a:buChar char="u"/>
            </a:pPr>
            <a:r>
              <a:rPr lang="zh-CN" altLang="en-US" dirty="0">
                <a:latin typeface="微软雅黑" pitchFamily="34" charset="-122"/>
                <a:ea typeface="微软雅黑" pitchFamily="34" charset="-122"/>
              </a:rPr>
              <a:t>理解指针变量的两个关键点：</a:t>
            </a:r>
          </a:p>
          <a:p>
            <a:pPr lvl="1">
              <a:buClr>
                <a:schemeClr val="bg2">
                  <a:lumMod val="50000"/>
                </a:schemeClr>
              </a:buClr>
              <a:buSzPct val="100000"/>
              <a:buFont typeface="Wingdings" pitchFamily="2" charset="2"/>
              <a:buChar char="Ø"/>
            </a:pPr>
            <a:r>
              <a:rPr lang="zh-CN" altLang="en-US" dirty="0">
                <a:latin typeface="微软雅黑" pitchFamily="34" charset="-122"/>
                <a:ea typeface="微软雅黑" pitchFamily="34" charset="-122"/>
              </a:rPr>
              <a:t>存放地址</a:t>
            </a:r>
          </a:p>
          <a:p>
            <a:pPr lvl="1">
              <a:buClr>
                <a:schemeClr val="bg2">
                  <a:lumMod val="50000"/>
                </a:schemeClr>
              </a:buClr>
              <a:buSzPct val="100000"/>
              <a:buFont typeface="Wingdings" pitchFamily="2" charset="2"/>
              <a:buChar char="Ø"/>
            </a:pPr>
            <a:r>
              <a:rPr lang="zh-CN" altLang="en-US" dirty="0">
                <a:latin typeface="微软雅黑" pitchFamily="34" charset="-122"/>
                <a:ea typeface="微软雅黑" pitchFamily="34" charset="-122"/>
              </a:rPr>
              <a:t>“捆绑”一块内存空间</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它是有类型的</a:t>
            </a:r>
            <a:r>
              <a:rPr lang="en-US" altLang="zh-CN" dirty="0">
                <a:latin typeface="微软雅黑" pitchFamily="34" charset="-122"/>
                <a:ea typeface="微软雅黑" pitchFamily="34" charset="-122"/>
              </a:rPr>
              <a:t>)</a:t>
            </a:r>
          </a:p>
          <a:p>
            <a:pPr>
              <a:buClr>
                <a:schemeClr val="bg2">
                  <a:lumMod val="50000"/>
                </a:schemeClr>
              </a:buClr>
              <a:buSzPct val="100000"/>
              <a:buFont typeface="Wingdings" pitchFamily="2" charset="2"/>
              <a:buChar char="u"/>
            </a:pPr>
            <a:r>
              <a:rPr lang="zh-CN" altLang="en-US" dirty="0">
                <a:latin typeface="微软雅黑" pitchFamily="34" charset="-122"/>
                <a:ea typeface="微软雅黑" pitchFamily="34" charset="-122"/>
              </a:rPr>
              <a:t>掌握多重指针的声明及初始化。</a:t>
            </a:r>
          </a:p>
          <a:p>
            <a:pPr>
              <a:buClr>
                <a:schemeClr val="bg2">
                  <a:lumMod val="50000"/>
                </a:schemeClr>
              </a:buClr>
              <a:buSzPct val="100000"/>
              <a:buFont typeface="Wingdings" pitchFamily="2" charset="2"/>
              <a:buChar char="u"/>
            </a:pPr>
            <a:r>
              <a:rPr lang="zh-CN" altLang="en-US" dirty="0">
                <a:latin typeface="微软雅黑" pitchFamily="34" charset="-122"/>
                <a:ea typeface="微软雅黑" pitchFamily="34" charset="-122"/>
              </a:rPr>
              <a:t>掌握通过指针访问所指内存空间中数据对象的方法。</a:t>
            </a:r>
          </a:p>
          <a:p>
            <a:pPr>
              <a:buClr>
                <a:schemeClr val="bg2">
                  <a:lumMod val="50000"/>
                </a:schemeClr>
              </a:buClr>
              <a:buSzPct val="100000"/>
              <a:buFont typeface="Wingdings" pitchFamily="2" charset="2"/>
              <a:buChar char="u"/>
            </a:pPr>
            <a:r>
              <a:rPr lang="zh-CN" altLang="en-US" dirty="0">
                <a:latin typeface="微软雅黑" pitchFamily="34" charset="-122"/>
                <a:ea typeface="微软雅黑" pitchFamily="34" charset="-122"/>
              </a:rPr>
              <a:t>理解</a:t>
            </a:r>
            <a:r>
              <a:rPr lang="en-US" altLang="zh-CN" dirty="0" err="1">
                <a:latin typeface="微软雅黑" pitchFamily="34" charset="-122"/>
                <a:ea typeface="微软雅黑" pitchFamily="34" charset="-122"/>
              </a:rPr>
              <a:t>const</a:t>
            </a:r>
            <a:r>
              <a:rPr lang="zh-CN" altLang="en-US" dirty="0">
                <a:latin typeface="微软雅黑" pitchFamily="34" charset="-122"/>
                <a:ea typeface="微软雅黑" pitchFamily="34" charset="-122"/>
              </a:rPr>
              <a:t>指针。</a:t>
            </a:r>
          </a:p>
          <a:p>
            <a:pPr>
              <a:buClr>
                <a:schemeClr val="bg2">
                  <a:lumMod val="50000"/>
                </a:schemeClr>
              </a:buClr>
              <a:buSzPct val="100000"/>
              <a:buFont typeface="Wingdings" pitchFamily="2" charset="2"/>
              <a:buChar char="u"/>
            </a:pPr>
            <a:r>
              <a:rPr lang="zh-CN" altLang="en-US" dirty="0">
                <a:latin typeface="微软雅黑" pitchFamily="34" charset="-122"/>
                <a:ea typeface="微软雅黑" pitchFamily="34" charset="-122"/>
              </a:rPr>
              <a:t>了解空指针及通用指针的作用。</a:t>
            </a:r>
          </a:p>
          <a:p>
            <a:pPr>
              <a:buClr>
                <a:schemeClr val="bg2">
                  <a:lumMod val="50000"/>
                </a:schemeClr>
              </a:buClr>
              <a:buSzPct val="100000"/>
              <a:buFont typeface="Wingdings" pitchFamily="2" charset="2"/>
              <a:buChar char="u"/>
            </a:pPr>
            <a:r>
              <a:rPr lang="zh-CN" altLang="en-US" dirty="0">
                <a:latin typeface="微软雅黑" pitchFamily="34" charset="-122"/>
                <a:ea typeface="微软雅黑" pitchFamily="34" charset="-122"/>
              </a:rPr>
              <a:t>了解指针变量的运算。</a:t>
            </a:r>
          </a:p>
          <a:p>
            <a:pPr>
              <a:buClr>
                <a:schemeClr val="bg2">
                  <a:lumMod val="50000"/>
                </a:schemeClr>
              </a:buClr>
              <a:buSzPct val="100000"/>
              <a:buFont typeface="Wingdings" pitchFamily="2" charset="2"/>
              <a:buChar char="u"/>
            </a:pPr>
            <a:endParaRPr lang="zh-CN" altLang="en-US" dirty="0">
              <a:latin typeface="微软雅黑" pitchFamily="34" charset="-122"/>
              <a:ea typeface="微软雅黑" pitchFamily="34" charset="-122"/>
            </a:endParaRPr>
          </a:p>
        </p:txBody>
      </p:sp>
      <p:sp>
        <p:nvSpPr>
          <p:cNvPr id="2" name="标题 1"/>
          <p:cNvSpPr>
            <a:spLocks noGrp="1"/>
          </p:cNvSpPr>
          <p:nvPr>
            <p:ph type="title"/>
          </p:nvPr>
        </p:nvSpPr>
        <p:spPr/>
        <p:txBody>
          <a:bodyPr/>
          <a:lstStyle/>
          <a:p>
            <a:r>
              <a:rPr lang="zh-CN" altLang="en-US" b="1"/>
              <a:t>本讲教学目标</a:t>
            </a:r>
          </a:p>
        </p:txBody>
      </p:sp>
    </p:spTree>
    <p:extLst>
      <p:ext uri="{BB962C8B-B14F-4D97-AF65-F5344CB8AC3E}">
        <p14:creationId xmlns:p14="http://schemas.microsoft.com/office/powerpoint/2010/main" val="1449213043"/>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指针与数组</a:t>
            </a:r>
          </a:p>
        </p:txBody>
      </p:sp>
      <p:sp>
        <p:nvSpPr>
          <p:cNvPr id="4" name="矩形 3"/>
          <p:cNvSpPr txBox="1">
            <a:spLocks noChangeArrowheads="1"/>
          </p:cNvSpPr>
          <p:nvPr/>
        </p:nvSpPr>
        <p:spPr bwMode="auto">
          <a:xfrm>
            <a:off x="1125860" y="1052736"/>
            <a:ext cx="10225136" cy="92371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SzPct val="100000"/>
              <a:buFont typeface="Wingdings" pitchFamily="2" charset="2"/>
              <a:buChar char=""/>
            </a:pPr>
            <a:r>
              <a:rPr lang="zh-CN" altLang="en-US">
                <a:latin typeface="微软雅黑" pitchFamily="34" charset="-122"/>
                <a:ea typeface="微软雅黑" pitchFamily="34" charset="-122"/>
              </a:rPr>
              <a:t>在数组声明符中，当仅出现一个中括号时，所声明的数组为一维数组</a:t>
            </a:r>
          </a:p>
        </p:txBody>
      </p:sp>
      <p:graphicFrame>
        <p:nvGraphicFramePr>
          <p:cNvPr id="6" name="表格 5"/>
          <p:cNvGraphicFramePr>
            <a:graphicFrameLocks noGrp="1"/>
          </p:cNvGraphicFramePr>
          <p:nvPr>
            <p:extLst>
              <p:ext uri="{D42A27DB-BD31-4B8C-83A1-F6EECF244321}">
                <p14:modId xmlns:p14="http://schemas.microsoft.com/office/powerpoint/2010/main" val="3603999401"/>
              </p:ext>
            </p:extLst>
          </p:nvPr>
        </p:nvGraphicFramePr>
        <p:xfrm>
          <a:off x="2084529" y="2924944"/>
          <a:ext cx="8042331" cy="3092008"/>
        </p:xfrm>
        <a:graphic>
          <a:graphicData uri="http://schemas.openxmlformats.org/drawingml/2006/table">
            <a:tbl>
              <a:tblPr firstRow="1" bandRow="1">
                <a:effectLst>
                  <a:outerShdw blurRad="50800" dist="38100" dir="2700000" algn="tl" rotWithShape="0">
                    <a:prstClr val="black">
                      <a:alpha val="40000"/>
                    </a:prstClr>
                  </a:outerShdw>
                </a:effectLst>
                <a:tableStyleId>{BC89EF96-8CEA-46FF-86C4-4CE0E7609802}</a:tableStyleId>
              </a:tblPr>
              <a:tblGrid>
                <a:gridCol w="1152128">
                  <a:extLst>
                    <a:ext uri="{9D8B030D-6E8A-4147-A177-3AD203B41FA5}">
                      <a16:colId xmlns:a16="http://schemas.microsoft.com/office/drawing/2014/main" val="20000"/>
                    </a:ext>
                  </a:extLst>
                </a:gridCol>
                <a:gridCol w="2520280">
                  <a:extLst>
                    <a:ext uri="{9D8B030D-6E8A-4147-A177-3AD203B41FA5}">
                      <a16:colId xmlns:a16="http://schemas.microsoft.com/office/drawing/2014/main" val="20001"/>
                    </a:ext>
                  </a:extLst>
                </a:gridCol>
                <a:gridCol w="2088232">
                  <a:extLst>
                    <a:ext uri="{9D8B030D-6E8A-4147-A177-3AD203B41FA5}">
                      <a16:colId xmlns:a16="http://schemas.microsoft.com/office/drawing/2014/main" val="20002"/>
                    </a:ext>
                  </a:extLst>
                </a:gridCol>
                <a:gridCol w="2281691">
                  <a:extLst>
                    <a:ext uri="{9D8B030D-6E8A-4147-A177-3AD203B41FA5}">
                      <a16:colId xmlns:a16="http://schemas.microsoft.com/office/drawing/2014/main" val="20003"/>
                    </a:ext>
                  </a:extLst>
                </a:gridCol>
              </a:tblGrid>
              <a:tr h="451283">
                <a:tc>
                  <a:txBody>
                    <a:bodyPr/>
                    <a:lstStyle/>
                    <a:p>
                      <a:pPr algn="ctr"/>
                      <a:r>
                        <a:rPr lang="zh-CN" altLang="en-US" sz="2000" dirty="0">
                          <a:latin typeface="微软雅黑" pitchFamily="34" charset="-122"/>
                          <a:ea typeface="微软雅黑" pitchFamily="34" charset="-122"/>
                        </a:rPr>
                        <a:t>数组名</a:t>
                      </a:r>
                    </a:p>
                  </a:txBody>
                  <a:tcPr marL="91439" marR="91439" marT="45696" marB="45696">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60000"/>
                        <a:lumOff val="40000"/>
                      </a:schemeClr>
                    </a:solidFill>
                  </a:tcPr>
                </a:tc>
                <a:tc>
                  <a:txBody>
                    <a:bodyPr/>
                    <a:lstStyle/>
                    <a:p>
                      <a:pPr algn="ctr"/>
                      <a:r>
                        <a:rPr lang="zh-CN" altLang="en-US" sz="2000" dirty="0">
                          <a:latin typeface="微软雅黑" pitchFamily="34" charset="-122"/>
                          <a:ea typeface="微软雅黑" pitchFamily="34" charset="-122"/>
                        </a:rPr>
                        <a:t>数组各元素地址表示</a:t>
                      </a:r>
                    </a:p>
                  </a:txBody>
                  <a:tcPr marL="91439" marR="91439" marT="45696" marB="45696">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60000"/>
                        <a:lumOff val="40000"/>
                      </a:schemeClr>
                    </a:solidFill>
                  </a:tcPr>
                </a:tc>
                <a:tc>
                  <a:txBody>
                    <a:bodyPr/>
                    <a:lstStyle/>
                    <a:p>
                      <a:pPr algn="ctr"/>
                      <a:r>
                        <a:rPr lang="zh-CN" altLang="en-US" sz="2000" dirty="0">
                          <a:latin typeface="微软雅黑" pitchFamily="34" charset="-122"/>
                          <a:ea typeface="微软雅黑" pitchFamily="34" charset="-122"/>
                        </a:rPr>
                        <a:t>数组各元素表示</a:t>
                      </a:r>
                    </a:p>
                  </a:txBody>
                  <a:tcPr marL="91439" marR="91439" marT="45696" marB="45696">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60000"/>
                        <a:lumOff val="40000"/>
                      </a:schemeClr>
                    </a:solidFill>
                  </a:tcPr>
                </a:tc>
                <a:tc>
                  <a:txBody>
                    <a:bodyPr/>
                    <a:lstStyle/>
                    <a:p>
                      <a:pPr algn="ctr"/>
                      <a:r>
                        <a:rPr lang="zh-CN" altLang="en-US" sz="2000" dirty="0">
                          <a:latin typeface="微软雅黑" pitchFamily="34" charset="-122"/>
                          <a:ea typeface="微软雅黑" pitchFamily="34" charset="-122"/>
                        </a:rPr>
                        <a:t>数组各元素内容</a:t>
                      </a:r>
                    </a:p>
                  </a:txBody>
                  <a:tcPr marL="91439" marR="91439" marT="45696" marB="45696">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10000"/>
                  </a:ext>
                </a:extLst>
              </a:tr>
              <a:tr h="528145">
                <a:tc rowSpan="5">
                  <a:txBody>
                    <a:bodyPr/>
                    <a:lstStyle/>
                    <a:p>
                      <a:pPr algn="ctr"/>
                      <a:r>
                        <a:rPr lang="en-US" altLang="zh-CN" sz="2400" b="1" dirty="0" err="1">
                          <a:latin typeface="Consolas" pitchFamily="49" charset="0"/>
                          <a:ea typeface="微软雅黑" pitchFamily="34" charset="-122"/>
                          <a:cs typeface="Consolas" pitchFamily="49" charset="0"/>
                        </a:rPr>
                        <a:t>arr</a:t>
                      </a:r>
                      <a:endParaRPr lang="zh-CN" altLang="en-US" sz="2400" b="1" dirty="0">
                        <a:latin typeface="Consolas" pitchFamily="49" charset="0"/>
                        <a:ea typeface="微软雅黑" pitchFamily="34" charset="-122"/>
                        <a:cs typeface="Consolas" pitchFamily="49" charset="0"/>
                      </a:endParaRPr>
                    </a:p>
                  </a:txBody>
                  <a:tcPr marL="91439" marR="91439" marT="45696" marB="45696"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60000"/>
                        <a:lumOff val="40000"/>
                      </a:schemeClr>
                    </a:solidFill>
                  </a:tcPr>
                </a:tc>
                <a:tc>
                  <a:txBody>
                    <a:bodyPr/>
                    <a:lstStyle/>
                    <a:p>
                      <a:pPr algn="ctr"/>
                      <a:r>
                        <a:rPr lang="en-US" altLang="zh-CN" sz="2400" b="1" dirty="0">
                          <a:latin typeface="Consolas" pitchFamily="49" charset="0"/>
                          <a:ea typeface="微软雅黑" pitchFamily="34" charset="-122"/>
                          <a:cs typeface="Consolas" pitchFamily="49" charset="0"/>
                        </a:rPr>
                        <a:t>&amp;</a:t>
                      </a:r>
                      <a:r>
                        <a:rPr lang="en-US" altLang="zh-CN" sz="2400" b="1" dirty="0" err="1">
                          <a:latin typeface="Consolas" pitchFamily="49" charset="0"/>
                          <a:ea typeface="微软雅黑" pitchFamily="34" charset="-122"/>
                          <a:cs typeface="Consolas" pitchFamily="49" charset="0"/>
                        </a:rPr>
                        <a:t>arr</a:t>
                      </a:r>
                      <a:r>
                        <a:rPr lang="en-US" altLang="zh-CN" sz="2400" b="1" dirty="0">
                          <a:latin typeface="Consolas" pitchFamily="49" charset="0"/>
                          <a:ea typeface="微软雅黑" pitchFamily="34" charset="-122"/>
                          <a:cs typeface="Consolas" pitchFamily="49" charset="0"/>
                        </a:rPr>
                        <a:t>[0]</a:t>
                      </a:r>
                      <a:endParaRPr lang="zh-CN" altLang="en-US" sz="2400" b="1" dirty="0">
                        <a:latin typeface="Consolas" pitchFamily="49" charset="0"/>
                        <a:ea typeface="微软雅黑" pitchFamily="34" charset="-122"/>
                        <a:cs typeface="Consolas" pitchFamily="49" charset="0"/>
                      </a:endParaRPr>
                    </a:p>
                  </a:txBody>
                  <a:tcPr marL="91439" marR="91439" marT="45696" marB="45696">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tc>
                  <a:txBody>
                    <a:bodyPr/>
                    <a:lstStyle/>
                    <a:p>
                      <a:pPr algn="ctr"/>
                      <a:r>
                        <a:rPr lang="en-US" altLang="zh-CN" sz="2400" b="1" dirty="0" err="1">
                          <a:latin typeface="Consolas" pitchFamily="49" charset="0"/>
                          <a:ea typeface="微软雅黑" pitchFamily="34" charset="-122"/>
                          <a:cs typeface="Consolas" pitchFamily="49" charset="0"/>
                        </a:rPr>
                        <a:t>arr</a:t>
                      </a:r>
                      <a:r>
                        <a:rPr lang="en-US" altLang="zh-CN" sz="2400" b="1" dirty="0">
                          <a:latin typeface="Consolas" pitchFamily="49" charset="0"/>
                          <a:ea typeface="微软雅黑" pitchFamily="34" charset="-122"/>
                          <a:cs typeface="Consolas" pitchFamily="49" charset="0"/>
                        </a:rPr>
                        <a:t>[0]</a:t>
                      </a:r>
                      <a:endParaRPr lang="zh-CN" altLang="en-US" sz="2400" b="1" dirty="0">
                        <a:latin typeface="Consolas" pitchFamily="49" charset="0"/>
                        <a:ea typeface="微软雅黑" pitchFamily="34" charset="-122"/>
                        <a:cs typeface="Consolas" pitchFamily="49" charset="0"/>
                      </a:endParaRPr>
                    </a:p>
                  </a:txBody>
                  <a:tcPr marL="91439" marR="91439" marT="45696" marB="45696">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tc>
                  <a:txBody>
                    <a:bodyPr/>
                    <a:lstStyle/>
                    <a:p>
                      <a:pPr algn="ctr"/>
                      <a:r>
                        <a:rPr lang="en-US" altLang="zh-CN" sz="2400" b="1" dirty="0">
                          <a:latin typeface="Consolas" pitchFamily="49" charset="0"/>
                          <a:ea typeface="微软雅黑" pitchFamily="34" charset="-122"/>
                          <a:cs typeface="Consolas" pitchFamily="49" charset="0"/>
                        </a:rPr>
                        <a:t>11</a:t>
                      </a:r>
                      <a:endParaRPr lang="zh-CN" altLang="en-US" sz="2400" b="1" dirty="0">
                        <a:latin typeface="Consolas" pitchFamily="49" charset="0"/>
                        <a:ea typeface="微软雅黑" pitchFamily="34" charset="-122"/>
                        <a:cs typeface="Consolas" pitchFamily="49" charset="0"/>
                      </a:endParaRPr>
                    </a:p>
                  </a:txBody>
                  <a:tcPr marL="91439" marR="91439" marT="45696" marB="45696">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1"/>
                  </a:ext>
                </a:extLst>
              </a:tr>
              <a:tr h="528145">
                <a:tc vMerge="1">
                  <a:txBody>
                    <a:bodyPr/>
                    <a:lstStyle/>
                    <a:p>
                      <a:endParaRPr lang="zh-CN" altLang="en-US" dirty="0"/>
                    </a:p>
                  </a:txBody>
                  <a:tcPr/>
                </a:tc>
                <a:tc>
                  <a:txBody>
                    <a:bodyPr/>
                    <a:lstStyle/>
                    <a:p>
                      <a:pPr algn="ctr"/>
                      <a:r>
                        <a:rPr lang="en-US" altLang="zh-CN" sz="2400" b="1" dirty="0">
                          <a:latin typeface="Consolas" pitchFamily="49" charset="0"/>
                          <a:ea typeface="微软雅黑" pitchFamily="34" charset="-122"/>
                          <a:cs typeface="Consolas" pitchFamily="49" charset="0"/>
                        </a:rPr>
                        <a:t>&amp;</a:t>
                      </a:r>
                      <a:r>
                        <a:rPr lang="en-US" altLang="zh-CN" sz="2400" b="1" dirty="0" err="1">
                          <a:latin typeface="Consolas" pitchFamily="49" charset="0"/>
                          <a:ea typeface="微软雅黑" pitchFamily="34" charset="-122"/>
                          <a:cs typeface="Consolas" pitchFamily="49" charset="0"/>
                        </a:rPr>
                        <a:t>arr</a:t>
                      </a:r>
                      <a:r>
                        <a:rPr lang="en-US" altLang="zh-CN" sz="2400" b="1" dirty="0">
                          <a:latin typeface="Consolas" pitchFamily="49" charset="0"/>
                          <a:ea typeface="微软雅黑" pitchFamily="34" charset="-122"/>
                          <a:cs typeface="Consolas" pitchFamily="49" charset="0"/>
                        </a:rPr>
                        <a:t>[1]</a:t>
                      </a:r>
                      <a:endParaRPr lang="zh-CN" altLang="en-US" sz="2400" b="1" dirty="0">
                        <a:latin typeface="Consolas" pitchFamily="49" charset="0"/>
                        <a:ea typeface="微软雅黑" pitchFamily="34" charset="-122"/>
                        <a:cs typeface="Consolas" pitchFamily="49" charset="0"/>
                      </a:endParaRPr>
                    </a:p>
                  </a:txBody>
                  <a:tcPr marL="91439" marR="91439" marT="45696" marB="45696">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tc>
                  <a:txBody>
                    <a:bodyPr/>
                    <a:lstStyle/>
                    <a:p>
                      <a:pPr algn="ctr"/>
                      <a:r>
                        <a:rPr lang="en-US" altLang="zh-CN" sz="2400" b="1" dirty="0" err="1">
                          <a:latin typeface="Consolas" pitchFamily="49" charset="0"/>
                          <a:ea typeface="微软雅黑" pitchFamily="34" charset="-122"/>
                          <a:cs typeface="Consolas" pitchFamily="49" charset="0"/>
                        </a:rPr>
                        <a:t>arr</a:t>
                      </a:r>
                      <a:r>
                        <a:rPr lang="en-US" altLang="zh-CN" sz="2400" b="1" dirty="0">
                          <a:latin typeface="Consolas" pitchFamily="49" charset="0"/>
                          <a:ea typeface="微软雅黑" pitchFamily="34" charset="-122"/>
                          <a:cs typeface="Consolas" pitchFamily="49" charset="0"/>
                        </a:rPr>
                        <a:t>[1]</a:t>
                      </a:r>
                      <a:endParaRPr lang="zh-CN" altLang="en-US" sz="2400" b="1" dirty="0">
                        <a:latin typeface="Consolas" pitchFamily="49" charset="0"/>
                        <a:ea typeface="微软雅黑" pitchFamily="34" charset="-122"/>
                        <a:cs typeface="Consolas" pitchFamily="49" charset="0"/>
                      </a:endParaRPr>
                    </a:p>
                  </a:txBody>
                  <a:tcPr marL="91439" marR="91439" marT="45696" marB="45696">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tc>
                  <a:txBody>
                    <a:bodyPr/>
                    <a:lstStyle/>
                    <a:p>
                      <a:pPr algn="ctr"/>
                      <a:r>
                        <a:rPr lang="en-US" altLang="zh-CN" sz="2400" b="1" dirty="0">
                          <a:latin typeface="Consolas" pitchFamily="49" charset="0"/>
                          <a:ea typeface="微软雅黑" pitchFamily="34" charset="-122"/>
                          <a:cs typeface="Consolas" pitchFamily="49" charset="0"/>
                        </a:rPr>
                        <a:t>12</a:t>
                      </a:r>
                      <a:endParaRPr lang="zh-CN" altLang="en-US" sz="2400" b="1" dirty="0">
                        <a:latin typeface="Consolas" pitchFamily="49" charset="0"/>
                        <a:ea typeface="微软雅黑" pitchFamily="34" charset="-122"/>
                        <a:cs typeface="Consolas" pitchFamily="49" charset="0"/>
                      </a:endParaRPr>
                    </a:p>
                  </a:txBody>
                  <a:tcPr marL="91439" marR="91439" marT="45696" marB="45696">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2"/>
                  </a:ext>
                </a:extLst>
              </a:tr>
              <a:tr h="528145">
                <a:tc vMerge="1">
                  <a:txBody>
                    <a:bodyPr/>
                    <a:lstStyle/>
                    <a:p>
                      <a:endParaRPr lang="zh-CN" altLang="en-US" dirty="0"/>
                    </a:p>
                  </a:txBody>
                  <a:tcPr/>
                </a:tc>
                <a:tc>
                  <a:txBody>
                    <a:bodyPr/>
                    <a:lstStyle/>
                    <a:p>
                      <a:pPr algn="ctr"/>
                      <a:r>
                        <a:rPr lang="en-US" altLang="zh-CN" sz="2400" b="1" dirty="0">
                          <a:latin typeface="Consolas" pitchFamily="49" charset="0"/>
                          <a:ea typeface="微软雅黑" pitchFamily="34" charset="-122"/>
                          <a:cs typeface="Consolas" pitchFamily="49" charset="0"/>
                        </a:rPr>
                        <a:t>&amp;</a:t>
                      </a:r>
                      <a:r>
                        <a:rPr lang="en-US" altLang="zh-CN" sz="2400" b="1" dirty="0" err="1">
                          <a:latin typeface="Consolas" pitchFamily="49" charset="0"/>
                          <a:ea typeface="微软雅黑" pitchFamily="34" charset="-122"/>
                          <a:cs typeface="Consolas" pitchFamily="49" charset="0"/>
                        </a:rPr>
                        <a:t>arr</a:t>
                      </a:r>
                      <a:r>
                        <a:rPr lang="en-US" altLang="zh-CN" sz="2400" b="1" dirty="0">
                          <a:latin typeface="Consolas" pitchFamily="49" charset="0"/>
                          <a:ea typeface="微软雅黑" pitchFamily="34" charset="-122"/>
                          <a:cs typeface="Consolas" pitchFamily="49" charset="0"/>
                        </a:rPr>
                        <a:t>[2]</a:t>
                      </a:r>
                      <a:endParaRPr lang="zh-CN" altLang="en-US" sz="2400" b="1" dirty="0">
                        <a:latin typeface="Consolas" pitchFamily="49" charset="0"/>
                        <a:ea typeface="微软雅黑" pitchFamily="34" charset="-122"/>
                        <a:cs typeface="Consolas" pitchFamily="49" charset="0"/>
                      </a:endParaRPr>
                    </a:p>
                  </a:txBody>
                  <a:tcPr marL="91439" marR="91439" marT="45696" marB="45696">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tc>
                  <a:txBody>
                    <a:bodyPr/>
                    <a:lstStyle/>
                    <a:p>
                      <a:pPr algn="ctr"/>
                      <a:r>
                        <a:rPr lang="en-US" altLang="zh-CN" sz="2400" b="1" dirty="0" err="1">
                          <a:latin typeface="Consolas" pitchFamily="49" charset="0"/>
                          <a:ea typeface="微软雅黑" pitchFamily="34" charset="-122"/>
                          <a:cs typeface="Consolas" pitchFamily="49" charset="0"/>
                        </a:rPr>
                        <a:t>arr</a:t>
                      </a:r>
                      <a:r>
                        <a:rPr lang="en-US" altLang="zh-CN" sz="2400" b="1" dirty="0">
                          <a:latin typeface="Consolas" pitchFamily="49" charset="0"/>
                          <a:ea typeface="微软雅黑" pitchFamily="34" charset="-122"/>
                          <a:cs typeface="Consolas" pitchFamily="49" charset="0"/>
                        </a:rPr>
                        <a:t>[2]</a:t>
                      </a:r>
                      <a:endParaRPr lang="zh-CN" altLang="en-US" sz="2400" b="1" dirty="0">
                        <a:latin typeface="Consolas" pitchFamily="49" charset="0"/>
                        <a:ea typeface="微软雅黑" pitchFamily="34" charset="-122"/>
                        <a:cs typeface="Consolas" pitchFamily="49" charset="0"/>
                      </a:endParaRPr>
                    </a:p>
                  </a:txBody>
                  <a:tcPr marL="91439" marR="91439" marT="45696" marB="45696">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tc>
                  <a:txBody>
                    <a:bodyPr/>
                    <a:lstStyle/>
                    <a:p>
                      <a:pPr algn="ctr"/>
                      <a:r>
                        <a:rPr lang="en-US" altLang="zh-CN" sz="2400" b="1" dirty="0">
                          <a:latin typeface="Consolas" pitchFamily="49" charset="0"/>
                          <a:ea typeface="微软雅黑" pitchFamily="34" charset="-122"/>
                          <a:cs typeface="Consolas" pitchFamily="49" charset="0"/>
                        </a:rPr>
                        <a:t>13</a:t>
                      </a:r>
                      <a:endParaRPr lang="zh-CN" altLang="en-US" sz="2400" b="1" dirty="0">
                        <a:latin typeface="Consolas" pitchFamily="49" charset="0"/>
                        <a:ea typeface="微软雅黑" pitchFamily="34" charset="-122"/>
                        <a:cs typeface="Consolas" pitchFamily="49" charset="0"/>
                      </a:endParaRPr>
                    </a:p>
                  </a:txBody>
                  <a:tcPr marL="91439" marR="91439" marT="45696" marB="45696">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3"/>
                  </a:ext>
                </a:extLst>
              </a:tr>
              <a:tr h="528145">
                <a:tc vMerge="1">
                  <a:txBody>
                    <a:bodyPr/>
                    <a:lstStyle/>
                    <a:p>
                      <a:endParaRPr lang="zh-CN" altLang="en-US" dirty="0"/>
                    </a:p>
                  </a:txBody>
                  <a:tcPr/>
                </a:tc>
                <a:tc>
                  <a:txBody>
                    <a:bodyPr/>
                    <a:lstStyle/>
                    <a:p>
                      <a:pPr algn="ctr"/>
                      <a:r>
                        <a:rPr lang="en-US" altLang="zh-CN" sz="2400" b="1" dirty="0">
                          <a:latin typeface="Consolas" pitchFamily="49" charset="0"/>
                          <a:ea typeface="微软雅黑" pitchFamily="34" charset="-122"/>
                          <a:cs typeface="Consolas" pitchFamily="49" charset="0"/>
                        </a:rPr>
                        <a:t>&amp;</a:t>
                      </a:r>
                      <a:r>
                        <a:rPr lang="en-US" altLang="zh-CN" sz="2400" b="1" dirty="0" err="1">
                          <a:latin typeface="Consolas" pitchFamily="49" charset="0"/>
                          <a:ea typeface="微软雅黑" pitchFamily="34" charset="-122"/>
                          <a:cs typeface="Consolas" pitchFamily="49" charset="0"/>
                        </a:rPr>
                        <a:t>arr</a:t>
                      </a:r>
                      <a:r>
                        <a:rPr lang="en-US" altLang="zh-CN" sz="2400" b="1" dirty="0">
                          <a:latin typeface="Consolas" pitchFamily="49" charset="0"/>
                          <a:ea typeface="微软雅黑" pitchFamily="34" charset="-122"/>
                          <a:cs typeface="Consolas" pitchFamily="49" charset="0"/>
                        </a:rPr>
                        <a:t>[3]</a:t>
                      </a:r>
                      <a:endParaRPr lang="zh-CN" altLang="en-US" sz="2400" b="1" dirty="0">
                        <a:latin typeface="Consolas" pitchFamily="49" charset="0"/>
                        <a:ea typeface="微软雅黑" pitchFamily="34" charset="-122"/>
                        <a:cs typeface="Consolas" pitchFamily="49" charset="0"/>
                      </a:endParaRPr>
                    </a:p>
                  </a:txBody>
                  <a:tcPr marL="91439" marR="91439" marT="45696" marB="45696">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tc>
                  <a:txBody>
                    <a:bodyPr/>
                    <a:lstStyle/>
                    <a:p>
                      <a:pPr algn="ctr"/>
                      <a:r>
                        <a:rPr lang="en-US" altLang="zh-CN" sz="2400" b="1" dirty="0" err="1">
                          <a:latin typeface="Consolas" pitchFamily="49" charset="0"/>
                          <a:ea typeface="微软雅黑" pitchFamily="34" charset="-122"/>
                          <a:cs typeface="Consolas" pitchFamily="49" charset="0"/>
                        </a:rPr>
                        <a:t>arr</a:t>
                      </a:r>
                      <a:r>
                        <a:rPr lang="en-US" altLang="zh-CN" sz="2400" b="1" dirty="0">
                          <a:latin typeface="Consolas" pitchFamily="49" charset="0"/>
                          <a:ea typeface="微软雅黑" pitchFamily="34" charset="-122"/>
                          <a:cs typeface="Consolas" pitchFamily="49" charset="0"/>
                        </a:rPr>
                        <a:t>[3]</a:t>
                      </a:r>
                      <a:endParaRPr lang="zh-CN" altLang="en-US" sz="2400" b="1" dirty="0">
                        <a:latin typeface="Consolas" pitchFamily="49" charset="0"/>
                        <a:ea typeface="微软雅黑" pitchFamily="34" charset="-122"/>
                        <a:cs typeface="Consolas" pitchFamily="49" charset="0"/>
                      </a:endParaRPr>
                    </a:p>
                  </a:txBody>
                  <a:tcPr marL="91439" marR="91439" marT="45696" marB="45696">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tc>
                  <a:txBody>
                    <a:bodyPr/>
                    <a:lstStyle/>
                    <a:p>
                      <a:pPr algn="ctr"/>
                      <a:r>
                        <a:rPr lang="en-US" altLang="zh-CN" sz="2400" b="1" dirty="0">
                          <a:latin typeface="Consolas" pitchFamily="49" charset="0"/>
                          <a:ea typeface="微软雅黑" pitchFamily="34" charset="-122"/>
                          <a:cs typeface="Consolas" pitchFamily="49" charset="0"/>
                        </a:rPr>
                        <a:t>14</a:t>
                      </a:r>
                      <a:endParaRPr lang="zh-CN" altLang="en-US" sz="2400" b="1" dirty="0">
                        <a:latin typeface="Consolas" pitchFamily="49" charset="0"/>
                        <a:ea typeface="微软雅黑" pitchFamily="34" charset="-122"/>
                        <a:cs typeface="Consolas" pitchFamily="49" charset="0"/>
                      </a:endParaRPr>
                    </a:p>
                  </a:txBody>
                  <a:tcPr marL="91439" marR="91439" marT="45696" marB="45696">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4"/>
                  </a:ext>
                </a:extLst>
              </a:tr>
              <a:tr h="528145">
                <a:tc vMerge="1">
                  <a:txBody>
                    <a:bodyPr/>
                    <a:lstStyle/>
                    <a:p>
                      <a:endParaRPr lang="zh-CN" altLang="en-US" dirty="0"/>
                    </a:p>
                  </a:txBody>
                  <a:tcPr/>
                </a:tc>
                <a:tc>
                  <a:txBody>
                    <a:bodyPr/>
                    <a:lstStyle/>
                    <a:p>
                      <a:pPr algn="ctr"/>
                      <a:r>
                        <a:rPr lang="en-US" altLang="zh-CN" sz="2400" b="1" dirty="0">
                          <a:latin typeface="Consolas" pitchFamily="49" charset="0"/>
                          <a:ea typeface="微软雅黑" pitchFamily="34" charset="-122"/>
                          <a:cs typeface="Consolas" pitchFamily="49" charset="0"/>
                        </a:rPr>
                        <a:t>&amp;</a:t>
                      </a:r>
                      <a:r>
                        <a:rPr lang="en-US" altLang="zh-CN" sz="2400" b="1" dirty="0" err="1">
                          <a:latin typeface="Consolas" pitchFamily="49" charset="0"/>
                          <a:ea typeface="微软雅黑" pitchFamily="34" charset="-122"/>
                          <a:cs typeface="Consolas" pitchFamily="49" charset="0"/>
                        </a:rPr>
                        <a:t>arr</a:t>
                      </a:r>
                      <a:r>
                        <a:rPr lang="en-US" altLang="zh-CN" sz="2400" b="1" dirty="0">
                          <a:latin typeface="Consolas" pitchFamily="49" charset="0"/>
                          <a:ea typeface="微软雅黑" pitchFamily="34" charset="-122"/>
                          <a:cs typeface="Consolas" pitchFamily="49" charset="0"/>
                        </a:rPr>
                        <a:t>[4]</a:t>
                      </a:r>
                      <a:endParaRPr lang="zh-CN" altLang="en-US" sz="2400" b="1" dirty="0">
                        <a:latin typeface="Consolas" pitchFamily="49" charset="0"/>
                        <a:ea typeface="微软雅黑" pitchFamily="34" charset="-122"/>
                        <a:cs typeface="Consolas" pitchFamily="49" charset="0"/>
                      </a:endParaRPr>
                    </a:p>
                  </a:txBody>
                  <a:tcPr marL="91439" marR="91439" marT="45696" marB="45696">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tc>
                  <a:txBody>
                    <a:bodyPr/>
                    <a:lstStyle/>
                    <a:p>
                      <a:pPr algn="ctr"/>
                      <a:r>
                        <a:rPr lang="en-US" altLang="zh-CN" sz="2400" b="1" dirty="0" err="1">
                          <a:latin typeface="Consolas" pitchFamily="49" charset="0"/>
                          <a:ea typeface="微软雅黑" pitchFamily="34" charset="-122"/>
                          <a:cs typeface="Consolas" pitchFamily="49" charset="0"/>
                        </a:rPr>
                        <a:t>arr</a:t>
                      </a:r>
                      <a:r>
                        <a:rPr lang="en-US" altLang="zh-CN" sz="2400" b="1" dirty="0">
                          <a:latin typeface="Consolas" pitchFamily="49" charset="0"/>
                          <a:ea typeface="微软雅黑" pitchFamily="34" charset="-122"/>
                          <a:cs typeface="Consolas" pitchFamily="49" charset="0"/>
                        </a:rPr>
                        <a:t>[4]</a:t>
                      </a:r>
                      <a:endParaRPr lang="zh-CN" altLang="en-US" sz="2400" b="1" dirty="0">
                        <a:latin typeface="Consolas" pitchFamily="49" charset="0"/>
                        <a:ea typeface="微软雅黑" pitchFamily="34" charset="-122"/>
                        <a:cs typeface="Consolas" pitchFamily="49" charset="0"/>
                      </a:endParaRPr>
                    </a:p>
                  </a:txBody>
                  <a:tcPr marL="91439" marR="91439" marT="45696" marB="45696">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tc>
                  <a:txBody>
                    <a:bodyPr/>
                    <a:lstStyle/>
                    <a:p>
                      <a:pPr algn="ctr"/>
                      <a:r>
                        <a:rPr lang="en-US" altLang="zh-CN" sz="2400" b="1" dirty="0">
                          <a:latin typeface="Consolas" pitchFamily="49" charset="0"/>
                          <a:ea typeface="微软雅黑" pitchFamily="34" charset="-122"/>
                          <a:cs typeface="Consolas" pitchFamily="49" charset="0"/>
                        </a:rPr>
                        <a:t>15</a:t>
                      </a:r>
                      <a:endParaRPr lang="zh-CN" altLang="en-US" sz="2400" b="1" dirty="0">
                        <a:latin typeface="Consolas" pitchFamily="49" charset="0"/>
                        <a:ea typeface="微软雅黑" pitchFamily="34" charset="-122"/>
                        <a:cs typeface="Consolas" pitchFamily="49" charset="0"/>
                      </a:endParaRPr>
                    </a:p>
                  </a:txBody>
                  <a:tcPr marL="91439" marR="91439" marT="45696" marB="45696">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5"/>
                  </a:ext>
                </a:extLst>
              </a:tr>
            </a:tbl>
          </a:graphicData>
        </a:graphic>
      </p:graphicFrame>
      <p:sp>
        <p:nvSpPr>
          <p:cNvPr id="7" name="圆角矩形 6"/>
          <p:cNvSpPr/>
          <p:nvPr/>
        </p:nvSpPr>
        <p:spPr>
          <a:xfrm>
            <a:off x="1989956" y="1978959"/>
            <a:ext cx="8208912" cy="660461"/>
          </a:xfrm>
          <a:prstGeom prst="roundRect">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b="1" dirty="0" err="1">
                <a:solidFill>
                  <a:schemeClr val="tx1"/>
                </a:solidFill>
                <a:latin typeface="Consolas" pitchFamily="49" charset="0"/>
                <a:cs typeface="Consolas" pitchFamily="49" charset="0"/>
              </a:rPr>
              <a:t>int</a:t>
            </a:r>
            <a:r>
              <a:rPr lang="en-US" altLang="zh-CN" sz="3200" b="1" dirty="0">
                <a:solidFill>
                  <a:schemeClr val="tx1"/>
                </a:solidFill>
                <a:latin typeface="Consolas" pitchFamily="49" charset="0"/>
                <a:cs typeface="Consolas" pitchFamily="49" charset="0"/>
              </a:rPr>
              <a:t> </a:t>
            </a:r>
            <a:r>
              <a:rPr lang="en-US" altLang="zh-CN" sz="3200" b="1" dirty="0" err="1">
                <a:solidFill>
                  <a:schemeClr val="tx1"/>
                </a:solidFill>
                <a:latin typeface="Consolas" pitchFamily="49" charset="0"/>
                <a:cs typeface="Consolas" pitchFamily="49" charset="0"/>
              </a:rPr>
              <a:t>arr</a:t>
            </a:r>
            <a:r>
              <a:rPr lang="en-US" altLang="zh-CN" sz="3200" b="1" dirty="0">
                <a:solidFill>
                  <a:schemeClr val="tx1"/>
                </a:solidFill>
                <a:latin typeface="Consolas" pitchFamily="49" charset="0"/>
                <a:cs typeface="Consolas" pitchFamily="49" charset="0"/>
              </a:rPr>
              <a:t>[5] = {11, 12, 13, 14, 15};</a:t>
            </a:r>
            <a:endParaRPr lang="zh-CN" altLang="en-US" sz="3200" b="1" dirty="0">
              <a:solidFill>
                <a:schemeClr val="tx1"/>
              </a:solidFill>
              <a:latin typeface="Consolas" pitchFamily="49" charset="0"/>
              <a:cs typeface="Consolas" pitchFamily="49" charset="0"/>
            </a:endParaRPr>
          </a:p>
        </p:txBody>
      </p:sp>
    </p:spTree>
    <p:extLst>
      <p:ext uri="{BB962C8B-B14F-4D97-AF65-F5344CB8AC3E}">
        <p14:creationId xmlns:p14="http://schemas.microsoft.com/office/powerpoint/2010/main" val="2946608173"/>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指针与数组</a:t>
            </a:r>
          </a:p>
        </p:txBody>
      </p:sp>
      <p:sp>
        <p:nvSpPr>
          <p:cNvPr id="4" name="矩形 3"/>
          <p:cNvSpPr txBox="1">
            <a:spLocks noChangeArrowheads="1"/>
          </p:cNvSpPr>
          <p:nvPr/>
        </p:nvSpPr>
        <p:spPr bwMode="auto">
          <a:xfrm>
            <a:off x="981844" y="908720"/>
            <a:ext cx="10369152" cy="5472608"/>
          </a:xfrm>
          <a:prstGeom prst="rect">
            <a:avLst/>
          </a:prstGeom>
          <a:solidFill>
            <a:schemeClr val="bg2">
              <a:lumMod val="20000"/>
              <a:lumOff val="80000"/>
            </a:schemeClr>
          </a:solidFill>
          <a:ln w="38100">
            <a:solidFill>
              <a:schemeClr val="bg2">
                <a:lumMod val="5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marL="0" indent="0">
              <a:spcBef>
                <a:spcPts val="0"/>
              </a:spcBef>
              <a:buNone/>
              <a:defRPr/>
            </a:pPr>
            <a:r>
              <a:rPr lang="en-US" altLang="zh-CN" sz="2600" b="1">
                <a:latin typeface="Consolas" pitchFamily="49" charset="0"/>
                <a:cs typeface="Consolas" pitchFamily="49" charset="0"/>
              </a:rPr>
              <a:t>#include &lt;stdio.h&gt;</a:t>
            </a:r>
          </a:p>
          <a:p>
            <a:pPr marL="0" indent="0">
              <a:spcBef>
                <a:spcPts val="0"/>
              </a:spcBef>
              <a:buNone/>
              <a:defRPr/>
            </a:pPr>
            <a:r>
              <a:rPr lang="en-US" altLang="zh-CN" sz="2600" b="1">
                <a:latin typeface="Consolas" pitchFamily="49" charset="0"/>
                <a:cs typeface="Consolas" pitchFamily="49" charset="0"/>
              </a:rPr>
              <a:t>int main(void)</a:t>
            </a:r>
          </a:p>
          <a:p>
            <a:pPr marL="0" indent="0">
              <a:spcBef>
                <a:spcPts val="0"/>
              </a:spcBef>
              <a:buNone/>
              <a:defRPr/>
            </a:pPr>
            <a:r>
              <a:rPr lang="en-US" altLang="zh-CN" sz="2600" b="1">
                <a:latin typeface="Consolas" pitchFamily="49" charset="0"/>
                <a:cs typeface="Consolas" pitchFamily="49" charset="0"/>
              </a:rPr>
              <a:t>{</a:t>
            </a:r>
          </a:p>
          <a:p>
            <a:pPr marL="0" indent="0">
              <a:spcBef>
                <a:spcPts val="0"/>
              </a:spcBef>
              <a:buNone/>
              <a:defRPr/>
            </a:pPr>
            <a:r>
              <a:rPr lang="en-US" altLang="zh-CN" sz="2600" b="1">
                <a:latin typeface="Consolas" pitchFamily="49" charset="0"/>
                <a:cs typeface="Consolas" pitchFamily="49" charset="0"/>
              </a:rPr>
              <a:t>	int a[5] = {11, 12, 13, 14, 15}; </a:t>
            </a:r>
          </a:p>
          <a:p>
            <a:pPr marL="0" indent="0">
              <a:spcBef>
                <a:spcPts val="0"/>
              </a:spcBef>
              <a:buNone/>
              <a:defRPr/>
            </a:pPr>
            <a:r>
              <a:rPr lang="en-US" altLang="zh-CN" sz="2600" b="1">
                <a:latin typeface="Consolas" pitchFamily="49" charset="0"/>
                <a:cs typeface="Consolas" pitchFamily="49" charset="0"/>
              </a:rPr>
              <a:t>	</a:t>
            </a:r>
          </a:p>
          <a:p>
            <a:pPr marL="0" indent="0">
              <a:spcBef>
                <a:spcPts val="0"/>
              </a:spcBef>
              <a:buNone/>
              <a:defRPr/>
            </a:pPr>
            <a:r>
              <a:rPr lang="en-US" altLang="zh-CN" sz="2600" b="1">
                <a:latin typeface="Consolas" pitchFamily="49" charset="0"/>
                <a:cs typeface="Consolas" pitchFamily="49" charset="0"/>
              </a:rPr>
              <a:t>	printf("&amp;a[0]   = %p\n", &amp;a[0]); </a:t>
            </a:r>
          </a:p>
          <a:p>
            <a:pPr marL="0" indent="0">
              <a:spcBef>
                <a:spcPts val="0"/>
              </a:spcBef>
              <a:buNone/>
              <a:defRPr/>
            </a:pPr>
            <a:r>
              <a:rPr lang="en-US" altLang="zh-CN" sz="2600" b="1">
                <a:latin typeface="Consolas" pitchFamily="49" charset="0"/>
                <a:cs typeface="Consolas" pitchFamily="49" charset="0"/>
              </a:rPr>
              <a:t>	printf("&amp;a[0]+1 = %p\n", &amp;a[0] + 1);</a:t>
            </a:r>
          </a:p>
          <a:p>
            <a:pPr marL="0" indent="0">
              <a:spcBef>
                <a:spcPts val="0"/>
              </a:spcBef>
              <a:buNone/>
              <a:defRPr/>
            </a:pPr>
            <a:endParaRPr lang="en-US" altLang="zh-CN" sz="2600" b="1">
              <a:latin typeface="Consolas" pitchFamily="49" charset="0"/>
              <a:cs typeface="Consolas" pitchFamily="49" charset="0"/>
            </a:endParaRPr>
          </a:p>
          <a:p>
            <a:pPr marL="0" indent="0">
              <a:spcBef>
                <a:spcPts val="0"/>
              </a:spcBef>
              <a:buNone/>
              <a:defRPr/>
            </a:pPr>
            <a:r>
              <a:rPr lang="en-US" altLang="zh-CN" sz="2600" b="1">
                <a:latin typeface="Consolas" pitchFamily="49" charset="0"/>
                <a:cs typeface="Consolas" pitchFamily="49" charset="0"/>
              </a:rPr>
              <a:t>	printf("a   = %p\n", a); </a:t>
            </a:r>
          </a:p>
          <a:p>
            <a:pPr marL="0" indent="0">
              <a:spcBef>
                <a:spcPts val="0"/>
              </a:spcBef>
              <a:buNone/>
              <a:defRPr/>
            </a:pPr>
            <a:r>
              <a:rPr lang="en-US" altLang="zh-CN" sz="2600" b="1">
                <a:latin typeface="Consolas" pitchFamily="49" charset="0"/>
                <a:cs typeface="Consolas" pitchFamily="49" charset="0"/>
              </a:rPr>
              <a:t>	printf("a+1 = %p\n", a + 1);</a:t>
            </a:r>
          </a:p>
          <a:p>
            <a:pPr marL="0" indent="0">
              <a:spcBef>
                <a:spcPts val="0"/>
              </a:spcBef>
              <a:buNone/>
              <a:defRPr/>
            </a:pPr>
            <a:endParaRPr lang="en-US" altLang="zh-CN" sz="2600" b="1">
              <a:latin typeface="Consolas" pitchFamily="49" charset="0"/>
              <a:cs typeface="Consolas" pitchFamily="49" charset="0"/>
            </a:endParaRPr>
          </a:p>
          <a:p>
            <a:pPr marL="0" indent="0">
              <a:spcBef>
                <a:spcPts val="0"/>
              </a:spcBef>
              <a:buNone/>
              <a:defRPr/>
            </a:pPr>
            <a:r>
              <a:rPr lang="en-US" altLang="zh-CN" sz="2600" b="1">
                <a:latin typeface="Consolas" pitchFamily="49" charset="0"/>
                <a:cs typeface="Consolas" pitchFamily="49" charset="0"/>
              </a:rPr>
              <a:t>	printf("&amp;a   = %p\n", &amp;a); </a:t>
            </a:r>
          </a:p>
          <a:p>
            <a:pPr marL="0" indent="0">
              <a:spcBef>
                <a:spcPts val="0"/>
              </a:spcBef>
              <a:buNone/>
              <a:defRPr/>
            </a:pPr>
            <a:r>
              <a:rPr lang="en-US" altLang="zh-CN" sz="2600" b="1">
                <a:latin typeface="Consolas" pitchFamily="49" charset="0"/>
                <a:cs typeface="Consolas" pitchFamily="49" charset="0"/>
              </a:rPr>
              <a:t>	printf("&amp;a+1 = %p\n", &amp;a + 1);</a:t>
            </a:r>
          </a:p>
          <a:p>
            <a:pPr marL="0" indent="0">
              <a:spcBef>
                <a:spcPts val="0"/>
              </a:spcBef>
              <a:buNone/>
              <a:defRPr/>
            </a:pPr>
            <a:r>
              <a:rPr lang="en-US" altLang="zh-CN" sz="2600" b="1">
                <a:latin typeface="Consolas" pitchFamily="49" charset="0"/>
                <a:cs typeface="Consolas" pitchFamily="49" charset="0"/>
              </a:rPr>
              <a:t>	return 0;</a:t>
            </a:r>
          </a:p>
          <a:p>
            <a:pPr marL="0" indent="0">
              <a:spcBef>
                <a:spcPts val="0"/>
              </a:spcBef>
              <a:buNone/>
              <a:defRPr/>
            </a:pPr>
            <a:r>
              <a:rPr lang="en-US" altLang="zh-CN" sz="2600" b="1">
                <a:latin typeface="Consolas" pitchFamily="49" charset="0"/>
                <a:cs typeface="Consolas" pitchFamily="49" charset="0"/>
              </a:rPr>
              <a:t>}</a:t>
            </a:r>
          </a:p>
        </p:txBody>
      </p:sp>
      <p:sp>
        <p:nvSpPr>
          <p:cNvPr id="3" name="矩形 2"/>
          <p:cNvSpPr/>
          <p:nvPr/>
        </p:nvSpPr>
        <p:spPr>
          <a:xfrm>
            <a:off x="7740859" y="3674864"/>
            <a:ext cx="3466121" cy="2160240"/>
          </a:xfrm>
          <a:prstGeom prst="rect">
            <a:avLst/>
          </a:prstGeom>
          <a:solidFill>
            <a:schemeClr val="tx1">
              <a:lumMod val="75000"/>
            </a:schemeClr>
          </a:solidFill>
          <a:ln w="38100">
            <a:solidFill>
              <a:schemeClr val="tx1">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a:latin typeface="Consolas" pitchFamily="49" charset="0"/>
                <a:cs typeface="Consolas" pitchFamily="49" charset="0"/>
              </a:rPr>
              <a:t>&amp;a[0]   = 00BEFDD4</a:t>
            </a:r>
          </a:p>
          <a:p>
            <a:r>
              <a:rPr lang="en-US" altLang="zh-CN" sz="2400" b="1">
                <a:latin typeface="Consolas" pitchFamily="49" charset="0"/>
                <a:cs typeface="Consolas" pitchFamily="49" charset="0"/>
              </a:rPr>
              <a:t>&amp;a[0]+1 = 00BEFDD8</a:t>
            </a:r>
          </a:p>
          <a:p>
            <a:r>
              <a:rPr lang="en-US" altLang="zh-CN" sz="2400" b="1">
                <a:latin typeface="Consolas" pitchFamily="49" charset="0"/>
                <a:cs typeface="Consolas" pitchFamily="49" charset="0"/>
              </a:rPr>
              <a:t>a   = 00BEFDD4</a:t>
            </a:r>
          </a:p>
          <a:p>
            <a:r>
              <a:rPr lang="en-US" altLang="zh-CN" sz="2400" b="1">
                <a:latin typeface="Consolas" pitchFamily="49" charset="0"/>
                <a:cs typeface="Consolas" pitchFamily="49" charset="0"/>
              </a:rPr>
              <a:t>a+1 = 00BEFDD8</a:t>
            </a:r>
          </a:p>
          <a:p>
            <a:r>
              <a:rPr lang="en-US" altLang="zh-CN" sz="2400" b="1">
                <a:latin typeface="Consolas" pitchFamily="49" charset="0"/>
                <a:cs typeface="Consolas" pitchFamily="49" charset="0"/>
              </a:rPr>
              <a:t>&amp;a   = 00BEFDD4</a:t>
            </a:r>
          </a:p>
          <a:p>
            <a:r>
              <a:rPr lang="en-US" altLang="zh-CN" sz="2400" b="1">
                <a:latin typeface="Consolas" pitchFamily="49" charset="0"/>
                <a:cs typeface="Consolas" pitchFamily="49" charset="0"/>
              </a:rPr>
              <a:t>&amp;a+1 = 00BEFDE8</a:t>
            </a:r>
            <a:endParaRPr lang="zh-CN" altLang="en-US" sz="2400" b="1">
              <a:latin typeface="Consolas" pitchFamily="49" charset="0"/>
              <a:cs typeface="Consolas" pitchFamily="49" charset="0"/>
            </a:endParaRPr>
          </a:p>
        </p:txBody>
      </p:sp>
    </p:spTree>
    <p:extLst>
      <p:ext uri="{BB962C8B-B14F-4D97-AF65-F5344CB8AC3E}">
        <p14:creationId xmlns:p14="http://schemas.microsoft.com/office/powerpoint/2010/main" val="29561489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指针与数组</a:t>
            </a:r>
            <a:endParaRPr lang="zh-CN" altLang="en-US"/>
          </a:p>
        </p:txBody>
      </p:sp>
      <p:sp>
        <p:nvSpPr>
          <p:cNvPr id="5" name="内容占位符 2"/>
          <p:cNvSpPr txBox="1">
            <a:spLocks/>
          </p:cNvSpPr>
          <p:nvPr/>
        </p:nvSpPr>
        <p:spPr bwMode="auto">
          <a:xfrm>
            <a:off x="1325112" y="2925887"/>
            <a:ext cx="7217572" cy="23753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Font typeface="Wingdings" pitchFamily="2" charset="2"/>
              <a:buChar char="u"/>
            </a:pPr>
            <a:r>
              <a:rPr lang="en-US" altLang="zh-CN">
                <a:latin typeface="微软雅黑" pitchFamily="34" charset="-122"/>
                <a:ea typeface="微软雅黑" pitchFamily="34" charset="-122"/>
              </a:rPr>
              <a:t>p</a:t>
            </a:r>
            <a:r>
              <a:rPr lang="zh-CN" altLang="en-US">
                <a:latin typeface="微软雅黑" pitchFamily="34" charset="-122"/>
                <a:ea typeface="微软雅黑" pitchFamily="34" charset="-122"/>
              </a:rPr>
              <a:t>值增加多少？</a:t>
            </a:r>
          </a:p>
          <a:p>
            <a:pPr>
              <a:buClr>
                <a:schemeClr val="bg2">
                  <a:lumMod val="50000"/>
                </a:schemeClr>
              </a:buClr>
              <a:buFont typeface="Wingdings" pitchFamily="2" charset="2"/>
              <a:buChar char="u"/>
            </a:pPr>
            <a:r>
              <a:rPr lang="zh-CN" altLang="en-US">
                <a:latin typeface="微软雅黑" pitchFamily="34" charset="-122"/>
                <a:ea typeface="微软雅黑" pitchFamily="34" charset="-122"/>
              </a:rPr>
              <a:t>如果</a:t>
            </a:r>
            <a:r>
              <a:rPr lang="en-US" altLang="zh-CN">
                <a:latin typeface="微软雅黑" pitchFamily="34" charset="-122"/>
                <a:ea typeface="微软雅黑" pitchFamily="34" charset="-122"/>
              </a:rPr>
              <a:t>int</a:t>
            </a:r>
            <a:r>
              <a:rPr lang="zh-CN" altLang="en-US">
                <a:latin typeface="微软雅黑" pitchFamily="34" charset="-122"/>
                <a:ea typeface="微软雅黑" pitchFamily="34" charset="-122"/>
              </a:rPr>
              <a:t>改成</a:t>
            </a:r>
            <a:r>
              <a:rPr lang="en-US" altLang="zh-CN">
                <a:latin typeface="微软雅黑" pitchFamily="34" charset="-122"/>
                <a:ea typeface="微软雅黑" pitchFamily="34" charset="-122"/>
              </a:rPr>
              <a:t>double</a:t>
            </a:r>
            <a:r>
              <a:rPr lang="zh-CN" altLang="en-US">
                <a:latin typeface="微软雅黑" pitchFamily="34" charset="-122"/>
                <a:ea typeface="微软雅黑" pitchFamily="34" charset="-122"/>
              </a:rPr>
              <a:t>，</a:t>
            </a:r>
            <a:r>
              <a:rPr lang="en-US" altLang="zh-CN">
                <a:latin typeface="微软雅黑" pitchFamily="34" charset="-122"/>
                <a:ea typeface="微软雅黑" pitchFamily="34" charset="-122"/>
              </a:rPr>
              <a:t>p</a:t>
            </a:r>
            <a:r>
              <a:rPr lang="zh-CN" altLang="en-US">
                <a:latin typeface="微软雅黑" pitchFamily="34" charset="-122"/>
                <a:ea typeface="微软雅黑" pitchFamily="34" charset="-122"/>
              </a:rPr>
              <a:t>值增加多少呢？</a:t>
            </a:r>
          </a:p>
          <a:p>
            <a:pPr>
              <a:buClr>
                <a:schemeClr val="bg2">
                  <a:lumMod val="50000"/>
                </a:schemeClr>
              </a:buClr>
              <a:buFont typeface="Wingdings" pitchFamily="2" charset="2"/>
              <a:buChar char="u"/>
            </a:pPr>
            <a:r>
              <a:rPr lang="zh-CN" altLang="en-US">
                <a:latin typeface="微软雅黑" pitchFamily="34" charset="-122"/>
                <a:ea typeface="微软雅黑" pitchFamily="34" charset="-122"/>
              </a:rPr>
              <a:t>指针的加减运算是以</a:t>
            </a:r>
            <a:r>
              <a:rPr lang="zh-CN" altLang="en-US">
                <a:solidFill>
                  <a:srgbClr val="FF0000"/>
                </a:solidFill>
                <a:latin typeface="微软雅黑" pitchFamily="34" charset="-122"/>
                <a:ea typeface="微软雅黑" pitchFamily="34" charset="-122"/>
              </a:rPr>
              <a:t>其所指类型</a:t>
            </a:r>
            <a:r>
              <a:rPr lang="zh-CN" altLang="en-US">
                <a:latin typeface="微软雅黑" pitchFamily="34" charset="-122"/>
                <a:ea typeface="微软雅黑" pitchFamily="34" charset="-122"/>
              </a:rPr>
              <a:t>的字节长度为单位的</a:t>
            </a:r>
          </a:p>
        </p:txBody>
      </p:sp>
      <p:grpSp>
        <p:nvGrpSpPr>
          <p:cNvPr id="6" name="Group 102"/>
          <p:cNvGrpSpPr>
            <a:grpSpLocks/>
          </p:cNvGrpSpPr>
          <p:nvPr/>
        </p:nvGrpSpPr>
        <p:grpSpPr bwMode="auto">
          <a:xfrm>
            <a:off x="9982844" y="893665"/>
            <a:ext cx="1020762" cy="584201"/>
            <a:chOff x="4749" y="1525"/>
            <a:chExt cx="643" cy="368"/>
          </a:xfrm>
        </p:grpSpPr>
        <p:sp>
          <p:nvSpPr>
            <p:cNvPr id="7" name="Line 76"/>
            <p:cNvSpPr>
              <a:spLocks noChangeShapeType="1"/>
            </p:cNvSpPr>
            <p:nvPr/>
          </p:nvSpPr>
          <p:spPr bwMode="auto">
            <a:xfrm flipH="1">
              <a:off x="4749" y="1714"/>
              <a:ext cx="244" cy="0"/>
            </a:xfrm>
            <a:prstGeom prst="line">
              <a:avLst/>
            </a:prstGeom>
            <a:noFill/>
            <a:ln w="381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Text Box 78"/>
            <p:cNvSpPr txBox="1">
              <a:spLocks noChangeArrowheads="1"/>
            </p:cNvSpPr>
            <p:nvPr/>
          </p:nvSpPr>
          <p:spPr bwMode="auto">
            <a:xfrm>
              <a:off x="4960" y="1525"/>
              <a:ext cx="432"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itchFamily="34" charset="0"/>
                  <a:ea typeface="楷体_GB2312" pitchFamily="49" charset="-122"/>
                </a:defRPr>
              </a:lvl1pPr>
              <a:lvl2pPr marL="742950" indent="-285750" eaLnBrk="0" hangingPunct="0">
                <a:defRPr>
                  <a:solidFill>
                    <a:schemeClr val="tx1"/>
                  </a:solidFill>
                  <a:latin typeface="Arial" pitchFamily="34" charset="0"/>
                  <a:ea typeface="楷体_GB2312" pitchFamily="49" charset="-122"/>
                </a:defRPr>
              </a:lvl2pPr>
              <a:lvl3pPr marL="1143000" indent="-228600" eaLnBrk="0" hangingPunct="0">
                <a:defRPr>
                  <a:solidFill>
                    <a:schemeClr val="tx1"/>
                  </a:solidFill>
                  <a:latin typeface="Arial" pitchFamily="34" charset="0"/>
                  <a:ea typeface="楷体_GB2312" pitchFamily="49" charset="-122"/>
                </a:defRPr>
              </a:lvl3pPr>
              <a:lvl4pPr marL="1600200" indent="-228600" eaLnBrk="0" hangingPunct="0">
                <a:defRPr>
                  <a:solidFill>
                    <a:schemeClr val="tx1"/>
                  </a:solidFill>
                  <a:latin typeface="Arial" pitchFamily="34" charset="0"/>
                  <a:ea typeface="楷体_GB2312" pitchFamily="49" charset="-122"/>
                </a:defRPr>
              </a:lvl4pPr>
              <a:lvl5pPr marL="2057400" indent="-228600" eaLnBrk="0" hangingPunct="0">
                <a:defRPr>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itchFamily="34" charset="0"/>
                  <a:ea typeface="楷体_GB2312" pitchFamily="49" charset="-122"/>
                </a:defRPr>
              </a:lvl9pPr>
            </a:lstStyle>
            <a:p>
              <a:pPr eaLnBrk="1" hangingPunct="1">
                <a:spcBef>
                  <a:spcPct val="10000"/>
                </a:spcBef>
              </a:pPr>
              <a:r>
                <a:rPr kumimoji="1" lang="en-US" altLang="zh-CN" sz="3200" b="1">
                  <a:solidFill>
                    <a:schemeClr val="accent2"/>
                  </a:solidFill>
                  <a:latin typeface="Consolas" pitchFamily="49" charset="0"/>
                  <a:ea typeface="宋体" pitchFamily="2" charset="-122"/>
                  <a:cs typeface="Consolas" pitchFamily="49" charset="0"/>
                </a:rPr>
                <a:t>p</a:t>
              </a:r>
            </a:p>
          </p:txBody>
        </p:sp>
      </p:grpSp>
      <p:grpSp>
        <p:nvGrpSpPr>
          <p:cNvPr id="9" name="Group 103"/>
          <p:cNvGrpSpPr>
            <a:grpSpLocks/>
          </p:cNvGrpSpPr>
          <p:nvPr/>
        </p:nvGrpSpPr>
        <p:grpSpPr bwMode="auto">
          <a:xfrm>
            <a:off x="9951838" y="2420935"/>
            <a:ext cx="1327150" cy="584199"/>
            <a:chOff x="4720" y="2305"/>
            <a:chExt cx="836" cy="368"/>
          </a:xfrm>
        </p:grpSpPr>
        <p:sp>
          <p:nvSpPr>
            <p:cNvPr id="10" name="Text Box 80"/>
            <p:cNvSpPr txBox="1">
              <a:spLocks noChangeArrowheads="1"/>
            </p:cNvSpPr>
            <p:nvPr/>
          </p:nvSpPr>
          <p:spPr bwMode="auto">
            <a:xfrm>
              <a:off x="4955" y="2305"/>
              <a:ext cx="601"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itchFamily="34" charset="0"/>
                  <a:ea typeface="楷体_GB2312" pitchFamily="49" charset="-122"/>
                </a:defRPr>
              </a:lvl1pPr>
              <a:lvl2pPr marL="742950" indent="-285750" eaLnBrk="0" hangingPunct="0">
                <a:defRPr>
                  <a:solidFill>
                    <a:schemeClr val="tx1"/>
                  </a:solidFill>
                  <a:latin typeface="Arial" pitchFamily="34" charset="0"/>
                  <a:ea typeface="楷体_GB2312" pitchFamily="49" charset="-122"/>
                </a:defRPr>
              </a:lvl2pPr>
              <a:lvl3pPr marL="1143000" indent="-228600" eaLnBrk="0" hangingPunct="0">
                <a:defRPr>
                  <a:solidFill>
                    <a:schemeClr val="tx1"/>
                  </a:solidFill>
                  <a:latin typeface="Arial" pitchFamily="34" charset="0"/>
                  <a:ea typeface="楷体_GB2312" pitchFamily="49" charset="-122"/>
                </a:defRPr>
              </a:lvl3pPr>
              <a:lvl4pPr marL="1600200" indent="-228600" eaLnBrk="0" hangingPunct="0">
                <a:defRPr>
                  <a:solidFill>
                    <a:schemeClr val="tx1"/>
                  </a:solidFill>
                  <a:latin typeface="Arial" pitchFamily="34" charset="0"/>
                  <a:ea typeface="楷体_GB2312" pitchFamily="49" charset="-122"/>
                </a:defRPr>
              </a:lvl4pPr>
              <a:lvl5pPr marL="2057400" indent="-228600" eaLnBrk="0" hangingPunct="0">
                <a:defRPr>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itchFamily="34" charset="0"/>
                  <a:ea typeface="楷体_GB2312" pitchFamily="49" charset="-122"/>
                </a:defRPr>
              </a:lvl9pPr>
            </a:lstStyle>
            <a:p>
              <a:pPr eaLnBrk="1" hangingPunct="1">
                <a:spcBef>
                  <a:spcPct val="10000"/>
                </a:spcBef>
              </a:pPr>
              <a:r>
                <a:rPr kumimoji="1" lang="en-US" altLang="zh-CN" sz="3200" b="1">
                  <a:solidFill>
                    <a:schemeClr val="accent2"/>
                  </a:solidFill>
                  <a:latin typeface="Consolas" pitchFamily="49" charset="0"/>
                  <a:ea typeface="宋体" pitchFamily="2" charset="-122"/>
                  <a:cs typeface="Consolas" pitchFamily="49" charset="0"/>
                </a:rPr>
                <a:t>p+1</a:t>
              </a:r>
            </a:p>
          </p:txBody>
        </p:sp>
        <p:sp>
          <p:nvSpPr>
            <p:cNvPr id="11" name="Line 81"/>
            <p:cNvSpPr>
              <a:spLocks noChangeShapeType="1"/>
            </p:cNvSpPr>
            <p:nvPr/>
          </p:nvSpPr>
          <p:spPr bwMode="auto">
            <a:xfrm flipH="1">
              <a:off x="4720" y="2487"/>
              <a:ext cx="244" cy="0"/>
            </a:xfrm>
            <a:prstGeom prst="line">
              <a:avLst/>
            </a:prstGeom>
            <a:noFill/>
            <a:ln w="381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4" name="矩形​​ 35"/>
          <p:cNvSpPr>
            <a:spLocks noChangeArrowheads="1"/>
          </p:cNvSpPr>
          <p:nvPr/>
        </p:nvSpPr>
        <p:spPr bwMode="auto">
          <a:xfrm>
            <a:off x="1774750" y="1052736"/>
            <a:ext cx="511175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65125" indent="-255588">
              <a:spcBef>
                <a:spcPts val="0"/>
              </a:spcBef>
              <a:buSzPct val="100000"/>
            </a:pPr>
            <a:r>
              <a:rPr lang="en-US" altLang="zh-CN" sz="3200" b="1">
                <a:solidFill>
                  <a:srgbClr val="0033CC"/>
                </a:solidFill>
                <a:latin typeface="Consolas" pitchFamily="49" charset="0"/>
                <a:ea typeface="宋体" pitchFamily="2" charset="-122"/>
                <a:cs typeface="Consolas" pitchFamily="49" charset="0"/>
              </a:rPr>
              <a:t>  int</a:t>
            </a:r>
            <a:r>
              <a:rPr lang="en-US" altLang="zh-CN" sz="3200" b="1">
                <a:solidFill>
                  <a:srgbClr val="000000"/>
                </a:solidFill>
                <a:latin typeface="Consolas" pitchFamily="49" charset="0"/>
                <a:ea typeface="宋体" pitchFamily="2" charset="-122"/>
                <a:cs typeface="Consolas" pitchFamily="49" charset="0"/>
              </a:rPr>
              <a:t> *p, a[10];</a:t>
            </a:r>
          </a:p>
          <a:p>
            <a:pPr marL="365125" indent="-255588">
              <a:spcBef>
                <a:spcPts val="0"/>
              </a:spcBef>
              <a:buSzPct val="100000"/>
            </a:pPr>
            <a:r>
              <a:rPr lang="en-US" altLang="zh-CN" sz="3200" b="1">
                <a:solidFill>
                  <a:srgbClr val="000000"/>
                </a:solidFill>
                <a:latin typeface="Consolas" pitchFamily="49" charset="0"/>
                <a:ea typeface="宋体" pitchFamily="2" charset="-122"/>
                <a:cs typeface="Consolas" pitchFamily="49" charset="0"/>
              </a:rPr>
              <a:t>  p = a;</a:t>
            </a:r>
          </a:p>
          <a:p>
            <a:pPr marL="365125" indent="-255588">
              <a:spcBef>
                <a:spcPts val="0"/>
              </a:spcBef>
              <a:buSzPct val="100000"/>
            </a:pPr>
            <a:r>
              <a:rPr lang="en-US" altLang="zh-CN" sz="3200" b="1">
                <a:solidFill>
                  <a:srgbClr val="000000"/>
                </a:solidFill>
                <a:latin typeface="Consolas" pitchFamily="49" charset="0"/>
                <a:ea typeface="宋体" pitchFamily="2" charset="-122"/>
                <a:cs typeface="Consolas" pitchFamily="49" charset="0"/>
              </a:rPr>
              <a:t>  </a:t>
            </a:r>
            <a:r>
              <a:rPr lang="en-US" altLang="zh-CN" sz="3200" b="1">
                <a:solidFill>
                  <a:srgbClr val="FF0000"/>
                </a:solidFill>
                <a:latin typeface="Consolas" pitchFamily="49" charset="0"/>
                <a:ea typeface="宋体" pitchFamily="2" charset="-122"/>
                <a:cs typeface="Consolas" pitchFamily="49" charset="0"/>
              </a:rPr>
              <a:t>p++; </a:t>
            </a:r>
          </a:p>
        </p:txBody>
      </p:sp>
      <p:sp>
        <p:nvSpPr>
          <p:cNvPr id="35" name="TextBox 34"/>
          <p:cNvSpPr txBox="1">
            <a:spLocks noChangeArrowheads="1"/>
          </p:cNvSpPr>
          <p:nvPr/>
        </p:nvSpPr>
        <p:spPr bwMode="auto">
          <a:xfrm>
            <a:off x="1341883" y="5220489"/>
            <a:ext cx="802892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楷体_GB2312" pitchFamily="49" charset="-122"/>
              </a:defRPr>
            </a:lvl1pPr>
            <a:lvl2pPr marL="742950" indent="-285750" eaLnBrk="0" hangingPunct="0">
              <a:defRPr>
                <a:solidFill>
                  <a:schemeClr val="tx1"/>
                </a:solidFill>
                <a:latin typeface="Arial" pitchFamily="34" charset="0"/>
                <a:ea typeface="楷体_GB2312" pitchFamily="49" charset="-122"/>
              </a:defRPr>
            </a:lvl2pPr>
            <a:lvl3pPr marL="1143000" indent="-228600" eaLnBrk="0" hangingPunct="0">
              <a:defRPr>
                <a:solidFill>
                  <a:schemeClr val="tx1"/>
                </a:solidFill>
                <a:latin typeface="Arial" pitchFamily="34" charset="0"/>
                <a:ea typeface="楷体_GB2312" pitchFamily="49" charset="-122"/>
              </a:defRPr>
            </a:lvl3pPr>
            <a:lvl4pPr marL="1600200" indent="-228600" eaLnBrk="0" hangingPunct="0">
              <a:defRPr>
                <a:solidFill>
                  <a:schemeClr val="tx1"/>
                </a:solidFill>
                <a:latin typeface="Arial" pitchFamily="34" charset="0"/>
                <a:ea typeface="楷体_GB2312" pitchFamily="49" charset="-122"/>
              </a:defRPr>
            </a:lvl4pPr>
            <a:lvl5pPr marL="2057400" indent="-228600" eaLnBrk="0" hangingPunct="0">
              <a:defRPr>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itchFamily="34" charset="0"/>
                <a:ea typeface="楷体_GB2312" pitchFamily="49" charset="-122"/>
              </a:defRPr>
            </a:lvl9pPr>
          </a:lstStyle>
          <a:p>
            <a:pPr eaLnBrk="1" hangingPunct="1"/>
            <a:r>
              <a:rPr lang="en-US" altLang="zh-CN" sz="3200" b="1">
                <a:latin typeface="微软雅黑" pitchFamily="34" charset="-122"/>
                <a:ea typeface="微软雅黑" pitchFamily="34" charset="-122"/>
              </a:rPr>
              <a:t>p+1 &lt;==&gt; p </a:t>
            </a:r>
            <a:r>
              <a:rPr lang="zh-CN" altLang="en-US" sz="3200" b="1">
                <a:latin typeface="微软雅黑" pitchFamily="34" charset="-122"/>
                <a:ea typeface="微软雅黑" pitchFamily="34" charset="-122"/>
              </a:rPr>
              <a:t>移动</a:t>
            </a:r>
            <a:r>
              <a:rPr lang="en-US" altLang="zh-CN" sz="3200" b="1">
                <a:latin typeface="微软雅黑" pitchFamily="34" charset="-122"/>
                <a:ea typeface="微软雅黑" pitchFamily="34" charset="-122"/>
              </a:rPr>
              <a:t> </a:t>
            </a:r>
            <a:r>
              <a:rPr lang="en-US" altLang="zh-CN" sz="3200" b="1">
                <a:solidFill>
                  <a:srgbClr val="FF0000"/>
                </a:solidFill>
                <a:latin typeface="微软雅黑" pitchFamily="34" charset="-122"/>
                <a:ea typeface="微软雅黑" pitchFamily="34" charset="-122"/>
              </a:rPr>
              <a:t>sizoef(</a:t>
            </a:r>
            <a:r>
              <a:rPr lang="zh-CN" altLang="en-US" sz="3200" b="1">
                <a:solidFill>
                  <a:srgbClr val="FF0000"/>
                </a:solidFill>
                <a:latin typeface="微软雅黑" pitchFamily="34" charset="-122"/>
                <a:ea typeface="微软雅黑" pitchFamily="34" charset="-122"/>
              </a:rPr>
              <a:t>所指类型）</a:t>
            </a:r>
            <a:r>
              <a:rPr lang="zh-CN" altLang="en-US" sz="3200" b="1">
                <a:latin typeface="微软雅黑" pitchFamily="34" charset="-122"/>
                <a:ea typeface="微软雅黑" pitchFamily="34" charset="-122"/>
              </a:rPr>
              <a:t>字节</a:t>
            </a:r>
          </a:p>
        </p:txBody>
      </p:sp>
      <p:graphicFrame>
        <p:nvGraphicFramePr>
          <p:cNvPr id="36" name="表格 35"/>
          <p:cNvGraphicFramePr>
            <a:graphicFrameLocks noGrp="1"/>
          </p:cNvGraphicFramePr>
          <p:nvPr>
            <p:extLst>
              <p:ext uri="{D42A27DB-BD31-4B8C-83A1-F6EECF244321}">
                <p14:modId xmlns:p14="http://schemas.microsoft.com/office/powerpoint/2010/main" val="1743269046"/>
              </p:ext>
            </p:extLst>
          </p:nvPr>
        </p:nvGraphicFramePr>
        <p:xfrm>
          <a:off x="8686700" y="958850"/>
          <a:ext cx="1110613" cy="39624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110613">
                  <a:extLst>
                    <a:ext uri="{9D8B030D-6E8A-4147-A177-3AD203B41FA5}">
                      <a16:colId xmlns:a16="http://schemas.microsoft.com/office/drawing/2014/main" val="20000"/>
                    </a:ext>
                  </a:extLst>
                </a:gridCol>
              </a:tblGrid>
              <a:tr h="370840">
                <a:tc>
                  <a:txBody>
                    <a:bodyPr/>
                    <a:lstStyle/>
                    <a:p>
                      <a:pPr algn="ctr"/>
                      <a:r>
                        <a:rPr lang="en-US" altLang="zh-CN" sz="2000" b="1">
                          <a:solidFill>
                            <a:schemeClr val="tx1"/>
                          </a:solidFill>
                          <a:latin typeface="Consolas" pitchFamily="49" charset="0"/>
                          <a:cs typeface="Consolas" pitchFamily="49" charset="0"/>
                        </a:rPr>
                        <a:t>a[0]</a:t>
                      </a:r>
                      <a:endParaRPr lang="zh-CN" altLang="en-US" sz="2000" b="1">
                        <a:solidFill>
                          <a:schemeClr val="tx1"/>
                        </a:solidFill>
                        <a:latin typeface="Consolas" pitchFamily="49" charset="0"/>
                        <a:cs typeface="Consolas" pitchFamily="49" charset="0"/>
                      </a:endParaRPr>
                    </a:p>
                  </a:txBody>
                  <a:tcP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19050" cap="flat" cmpd="sng" algn="ctr">
                      <a:solidFill>
                        <a:schemeClr val="bg2">
                          <a:lumMod val="50000"/>
                        </a:schemeClr>
                      </a:solidFill>
                      <a:prstDash val="sysDash"/>
                      <a:round/>
                      <a:headEnd type="none" w="med" len="med"/>
                      <a:tailEnd type="none" w="med" len="med"/>
                    </a:lnB>
                    <a:solidFill>
                      <a:schemeClr val="tx1">
                        <a:lumMod val="40000"/>
                        <a:lumOff val="60000"/>
                      </a:schemeClr>
                    </a:solidFill>
                  </a:tcPr>
                </a:tc>
                <a:extLst>
                  <a:ext uri="{0D108BD9-81ED-4DB2-BD59-A6C34878D82A}">
                    <a16:rowId xmlns:a16="http://schemas.microsoft.com/office/drawing/2014/main" val="10000"/>
                  </a:ext>
                </a:extLst>
              </a:tr>
              <a:tr h="370840">
                <a:tc>
                  <a:txBody>
                    <a:bodyPr/>
                    <a:lstStyle/>
                    <a:p>
                      <a:pPr algn="ctr"/>
                      <a:endParaRPr lang="zh-CN" altLang="en-US" sz="2000" b="1">
                        <a:solidFill>
                          <a:schemeClr val="tx1"/>
                        </a:solidFill>
                        <a:latin typeface="Consolas" pitchFamily="49" charset="0"/>
                        <a:cs typeface="Consolas" pitchFamily="49" charset="0"/>
                      </a:endParaRPr>
                    </a:p>
                  </a:txBody>
                  <a:tcP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19050" cap="flat" cmpd="sng" algn="ctr">
                      <a:solidFill>
                        <a:schemeClr val="bg2">
                          <a:lumMod val="50000"/>
                        </a:schemeClr>
                      </a:solidFill>
                      <a:prstDash val="sysDash"/>
                      <a:round/>
                      <a:headEnd type="none" w="med" len="med"/>
                      <a:tailEnd type="none" w="med" len="med"/>
                    </a:lnT>
                    <a:lnB w="19050" cap="flat" cmpd="sng" algn="ctr">
                      <a:solidFill>
                        <a:schemeClr val="bg2">
                          <a:lumMod val="50000"/>
                        </a:schemeClr>
                      </a:solidFill>
                      <a:prstDash val="sysDash"/>
                      <a:round/>
                      <a:headEnd type="none" w="med" len="med"/>
                      <a:tailEnd type="none" w="med" len="med"/>
                    </a:lnB>
                    <a:solidFill>
                      <a:schemeClr val="tx1">
                        <a:lumMod val="40000"/>
                        <a:lumOff val="60000"/>
                      </a:schemeClr>
                    </a:solidFill>
                  </a:tcPr>
                </a:tc>
                <a:extLst>
                  <a:ext uri="{0D108BD9-81ED-4DB2-BD59-A6C34878D82A}">
                    <a16:rowId xmlns:a16="http://schemas.microsoft.com/office/drawing/2014/main" val="10001"/>
                  </a:ext>
                </a:extLst>
              </a:tr>
              <a:tr h="370840">
                <a:tc>
                  <a:txBody>
                    <a:bodyPr/>
                    <a:lstStyle/>
                    <a:p>
                      <a:pPr algn="ctr"/>
                      <a:endParaRPr lang="zh-CN" altLang="en-US" sz="2000" b="1">
                        <a:solidFill>
                          <a:schemeClr val="tx1"/>
                        </a:solidFill>
                        <a:latin typeface="Consolas" pitchFamily="49" charset="0"/>
                        <a:cs typeface="Consolas" pitchFamily="49" charset="0"/>
                      </a:endParaRPr>
                    </a:p>
                  </a:txBody>
                  <a:tcP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19050" cap="flat" cmpd="sng" algn="ctr">
                      <a:solidFill>
                        <a:schemeClr val="bg2">
                          <a:lumMod val="50000"/>
                        </a:schemeClr>
                      </a:solidFill>
                      <a:prstDash val="sysDash"/>
                      <a:round/>
                      <a:headEnd type="none" w="med" len="med"/>
                      <a:tailEnd type="none" w="med" len="med"/>
                    </a:lnT>
                    <a:lnB w="19050" cap="flat" cmpd="sng" algn="ctr">
                      <a:solidFill>
                        <a:schemeClr val="bg2">
                          <a:lumMod val="50000"/>
                        </a:schemeClr>
                      </a:solidFill>
                      <a:prstDash val="sysDash"/>
                      <a:round/>
                      <a:headEnd type="none" w="med" len="med"/>
                      <a:tailEnd type="none" w="med" len="med"/>
                    </a:lnB>
                    <a:solidFill>
                      <a:schemeClr val="tx1">
                        <a:lumMod val="40000"/>
                        <a:lumOff val="60000"/>
                      </a:schemeClr>
                    </a:solidFill>
                  </a:tcPr>
                </a:tc>
                <a:extLst>
                  <a:ext uri="{0D108BD9-81ED-4DB2-BD59-A6C34878D82A}">
                    <a16:rowId xmlns:a16="http://schemas.microsoft.com/office/drawing/2014/main" val="10002"/>
                  </a:ext>
                </a:extLst>
              </a:tr>
              <a:tr h="370840">
                <a:tc>
                  <a:txBody>
                    <a:bodyPr/>
                    <a:lstStyle/>
                    <a:p>
                      <a:pPr algn="ctr"/>
                      <a:endParaRPr lang="zh-CN" altLang="en-US" sz="2000" b="1">
                        <a:solidFill>
                          <a:schemeClr val="tx1"/>
                        </a:solidFill>
                        <a:latin typeface="Consolas" pitchFamily="49" charset="0"/>
                        <a:cs typeface="Consolas" pitchFamily="49" charset="0"/>
                      </a:endParaRPr>
                    </a:p>
                  </a:txBody>
                  <a:tcP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19050" cap="flat" cmpd="sng" algn="ctr">
                      <a:solidFill>
                        <a:schemeClr val="bg2">
                          <a:lumMod val="50000"/>
                        </a:schemeClr>
                      </a:solidFill>
                      <a:prstDash val="sysDash"/>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tx1">
                        <a:lumMod val="40000"/>
                        <a:lumOff val="60000"/>
                      </a:schemeClr>
                    </a:solidFill>
                  </a:tcPr>
                </a:tc>
                <a:extLst>
                  <a:ext uri="{0D108BD9-81ED-4DB2-BD59-A6C34878D82A}">
                    <a16:rowId xmlns:a16="http://schemas.microsoft.com/office/drawing/2014/main" val="10003"/>
                  </a:ext>
                </a:extLst>
              </a:tr>
              <a:tr h="370840">
                <a:tc>
                  <a:txBody>
                    <a:bodyPr/>
                    <a:lstStyle/>
                    <a:p>
                      <a:pPr algn="ctr"/>
                      <a:r>
                        <a:rPr lang="en-US" altLang="zh-CN" sz="2000" b="1">
                          <a:solidFill>
                            <a:schemeClr val="tx1"/>
                          </a:solidFill>
                          <a:latin typeface="Consolas" pitchFamily="49" charset="0"/>
                          <a:cs typeface="Consolas" pitchFamily="49" charset="0"/>
                        </a:rPr>
                        <a:t>a[1]</a:t>
                      </a:r>
                      <a:endParaRPr lang="zh-CN" altLang="en-US" sz="2000" b="1">
                        <a:solidFill>
                          <a:schemeClr val="tx1"/>
                        </a:solidFill>
                        <a:latin typeface="Consolas" pitchFamily="49" charset="0"/>
                        <a:cs typeface="Consolas" pitchFamily="49" charset="0"/>
                      </a:endParaRPr>
                    </a:p>
                  </a:txBody>
                  <a:tcP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19050" cap="flat" cmpd="sng" algn="ctr">
                      <a:solidFill>
                        <a:schemeClr val="bg2">
                          <a:lumMod val="50000"/>
                        </a:schemeClr>
                      </a:solidFill>
                      <a:prstDash val="sysDash"/>
                      <a:round/>
                      <a:headEnd type="none" w="med" len="med"/>
                      <a:tailEnd type="none" w="med" len="med"/>
                    </a:lnB>
                    <a:solidFill>
                      <a:schemeClr val="tx1">
                        <a:lumMod val="40000"/>
                        <a:lumOff val="60000"/>
                      </a:schemeClr>
                    </a:solidFill>
                  </a:tcPr>
                </a:tc>
                <a:extLst>
                  <a:ext uri="{0D108BD9-81ED-4DB2-BD59-A6C34878D82A}">
                    <a16:rowId xmlns:a16="http://schemas.microsoft.com/office/drawing/2014/main" val="10004"/>
                  </a:ext>
                </a:extLst>
              </a:tr>
              <a:tr h="370840">
                <a:tc>
                  <a:txBody>
                    <a:bodyPr/>
                    <a:lstStyle/>
                    <a:p>
                      <a:pPr algn="ctr"/>
                      <a:endParaRPr lang="zh-CN" altLang="en-US" sz="2000" b="1">
                        <a:solidFill>
                          <a:schemeClr val="tx1"/>
                        </a:solidFill>
                        <a:latin typeface="Consolas" pitchFamily="49" charset="0"/>
                        <a:cs typeface="Consolas" pitchFamily="49" charset="0"/>
                      </a:endParaRPr>
                    </a:p>
                  </a:txBody>
                  <a:tcP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19050" cap="flat" cmpd="sng" algn="ctr">
                      <a:solidFill>
                        <a:schemeClr val="bg2">
                          <a:lumMod val="50000"/>
                        </a:schemeClr>
                      </a:solidFill>
                      <a:prstDash val="sysDash"/>
                      <a:round/>
                      <a:headEnd type="none" w="med" len="med"/>
                      <a:tailEnd type="none" w="med" len="med"/>
                    </a:lnT>
                    <a:lnB w="19050" cap="flat" cmpd="sng" algn="ctr">
                      <a:solidFill>
                        <a:schemeClr val="bg2">
                          <a:lumMod val="50000"/>
                        </a:schemeClr>
                      </a:solidFill>
                      <a:prstDash val="sysDash"/>
                      <a:round/>
                      <a:headEnd type="none" w="med" len="med"/>
                      <a:tailEnd type="none" w="med" len="med"/>
                    </a:lnB>
                    <a:solidFill>
                      <a:schemeClr val="tx1">
                        <a:lumMod val="40000"/>
                        <a:lumOff val="60000"/>
                      </a:schemeClr>
                    </a:solidFill>
                  </a:tcPr>
                </a:tc>
                <a:extLst>
                  <a:ext uri="{0D108BD9-81ED-4DB2-BD59-A6C34878D82A}">
                    <a16:rowId xmlns:a16="http://schemas.microsoft.com/office/drawing/2014/main" val="10005"/>
                  </a:ext>
                </a:extLst>
              </a:tr>
              <a:tr h="370840">
                <a:tc>
                  <a:txBody>
                    <a:bodyPr/>
                    <a:lstStyle/>
                    <a:p>
                      <a:pPr algn="ctr"/>
                      <a:endParaRPr lang="zh-CN" altLang="en-US" sz="2000" b="1">
                        <a:solidFill>
                          <a:schemeClr val="tx1"/>
                        </a:solidFill>
                        <a:latin typeface="Consolas" pitchFamily="49" charset="0"/>
                        <a:cs typeface="Consolas" pitchFamily="49" charset="0"/>
                      </a:endParaRPr>
                    </a:p>
                  </a:txBody>
                  <a:tcP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19050" cap="flat" cmpd="sng" algn="ctr">
                      <a:solidFill>
                        <a:schemeClr val="bg2">
                          <a:lumMod val="50000"/>
                        </a:schemeClr>
                      </a:solidFill>
                      <a:prstDash val="sysDash"/>
                      <a:round/>
                      <a:headEnd type="none" w="med" len="med"/>
                      <a:tailEnd type="none" w="med" len="med"/>
                    </a:lnT>
                    <a:lnB w="19050" cap="flat" cmpd="sng" algn="ctr">
                      <a:solidFill>
                        <a:schemeClr val="bg2">
                          <a:lumMod val="50000"/>
                        </a:schemeClr>
                      </a:solidFill>
                      <a:prstDash val="sysDash"/>
                      <a:round/>
                      <a:headEnd type="none" w="med" len="med"/>
                      <a:tailEnd type="none" w="med" len="med"/>
                    </a:lnB>
                    <a:solidFill>
                      <a:schemeClr val="tx1">
                        <a:lumMod val="40000"/>
                        <a:lumOff val="60000"/>
                      </a:schemeClr>
                    </a:solidFill>
                  </a:tcPr>
                </a:tc>
                <a:extLst>
                  <a:ext uri="{0D108BD9-81ED-4DB2-BD59-A6C34878D82A}">
                    <a16:rowId xmlns:a16="http://schemas.microsoft.com/office/drawing/2014/main" val="10006"/>
                  </a:ext>
                </a:extLst>
              </a:tr>
              <a:tr h="370840">
                <a:tc>
                  <a:txBody>
                    <a:bodyPr/>
                    <a:lstStyle/>
                    <a:p>
                      <a:pPr algn="ctr"/>
                      <a:endParaRPr lang="zh-CN" altLang="en-US" sz="2000" b="1">
                        <a:solidFill>
                          <a:schemeClr val="tx1"/>
                        </a:solidFill>
                        <a:latin typeface="Consolas" pitchFamily="49" charset="0"/>
                        <a:cs typeface="Consolas" pitchFamily="49" charset="0"/>
                      </a:endParaRPr>
                    </a:p>
                  </a:txBody>
                  <a:tcP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19050" cap="flat" cmpd="sng" algn="ctr">
                      <a:solidFill>
                        <a:schemeClr val="bg2">
                          <a:lumMod val="50000"/>
                        </a:schemeClr>
                      </a:solidFill>
                      <a:prstDash val="sysDash"/>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tx1">
                        <a:lumMod val="40000"/>
                        <a:lumOff val="60000"/>
                      </a:schemeClr>
                    </a:solidFill>
                  </a:tcPr>
                </a:tc>
                <a:extLst>
                  <a:ext uri="{0D108BD9-81ED-4DB2-BD59-A6C34878D82A}">
                    <a16:rowId xmlns:a16="http://schemas.microsoft.com/office/drawing/2014/main" val="10007"/>
                  </a:ext>
                </a:extLst>
              </a:tr>
              <a:tr h="370840">
                <a:tc>
                  <a:txBody>
                    <a:bodyPr/>
                    <a:lstStyle/>
                    <a:p>
                      <a:pPr algn="ctr"/>
                      <a:endParaRPr lang="zh-CN" altLang="en-US" sz="2000" b="1">
                        <a:solidFill>
                          <a:schemeClr val="tx1"/>
                        </a:solidFill>
                        <a:latin typeface="Consolas" pitchFamily="49" charset="0"/>
                        <a:cs typeface="Consolas" pitchFamily="49" charset="0"/>
                      </a:endParaRPr>
                    </a:p>
                  </a:txBody>
                  <a:tcP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19050" cap="flat" cmpd="sng" algn="ctr">
                      <a:solidFill>
                        <a:schemeClr val="bg2">
                          <a:lumMod val="50000"/>
                        </a:schemeClr>
                      </a:solidFill>
                      <a:prstDash val="sysDash"/>
                      <a:round/>
                      <a:headEnd type="none" w="med" len="med"/>
                      <a:tailEnd type="none" w="med" len="med"/>
                    </a:lnB>
                    <a:solidFill>
                      <a:schemeClr val="tx1">
                        <a:lumMod val="40000"/>
                        <a:lumOff val="60000"/>
                      </a:schemeClr>
                    </a:solidFill>
                  </a:tcPr>
                </a:tc>
                <a:extLst>
                  <a:ext uri="{0D108BD9-81ED-4DB2-BD59-A6C34878D82A}">
                    <a16:rowId xmlns:a16="http://schemas.microsoft.com/office/drawing/2014/main" val="10008"/>
                  </a:ext>
                </a:extLst>
              </a:tr>
              <a:tr h="370840">
                <a:tc>
                  <a:txBody>
                    <a:bodyPr/>
                    <a:lstStyle/>
                    <a:p>
                      <a:pPr algn="ctr"/>
                      <a:endParaRPr lang="zh-CN" altLang="en-US" sz="2000" b="1">
                        <a:solidFill>
                          <a:schemeClr val="tx1"/>
                        </a:solidFill>
                        <a:latin typeface="Consolas" pitchFamily="49" charset="0"/>
                        <a:cs typeface="Consolas" pitchFamily="49" charset="0"/>
                      </a:endParaRPr>
                    </a:p>
                  </a:txBody>
                  <a:tcP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19050" cap="flat" cmpd="sng" algn="ctr">
                      <a:solidFill>
                        <a:schemeClr val="bg2">
                          <a:lumMod val="50000"/>
                        </a:schemeClr>
                      </a:solidFill>
                      <a:prstDash val="sysDash"/>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tx1">
                        <a:lumMod val="40000"/>
                        <a:lumOff val="60000"/>
                      </a:schemeClr>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26357033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500"/>
                            </p:stCondLst>
                            <p:childTnLst>
                              <p:par>
                                <p:cTn id="18" presetID="2" presetClass="entr" presetSubtype="4" fill="hold" grpId="0" nodeType="after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 calcmode="lin" valueType="num">
                                      <p:cBhvr additive="base">
                                        <p:cTn id="20"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5">
                                            <p:txEl>
                                              <p:pRg st="0" end="0"/>
                                            </p:txEl>
                                          </p:spTgt>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5">
                                            <p:txEl>
                                              <p:pRg st="1" end="1"/>
                                            </p:txEl>
                                          </p:spTgt>
                                        </p:tgtEl>
                                        <p:attrNameLst>
                                          <p:attrName>style.visibility</p:attrName>
                                        </p:attrNameLst>
                                      </p:cBhvr>
                                      <p:to>
                                        <p:strVal val="visible"/>
                                      </p:to>
                                    </p:set>
                                    <p:anim calcmode="lin" valueType="num">
                                      <p:cBhvr additive="base">
                                        <p:cTn id="24"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
                                            <p:txEl>
                                              <p:pRg st="1" end="1"/>
                                            </p:txEl>
                                          </p:spTgt>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5">
                                            <p:txEl>
                                              <p:pRg st="2" end="2"/>
                                            </p:txEl>
                                          </p:spTgt>
                                        </p:tgtEl>
                                        <p:attrNameLst>
                                          <p:attrName>style.visibility</p:attrName>
                                        </p:attrNameLst>
                                      </p:cBhvr>
                                      <p:to>
                                        <p:strVal val="visible"/>
                                      </p:to>
                                    </p:set>
                                    <p:anim calcmode="lin" valueType="num">
                                      <p:cBhvr additive="base">
                                        <p:cTn id="28"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6" presetClass="entr" presetSubtype="0" fill="hold" grpId="0" nodeType="click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wipe(down)">
                                      <p:cBhvr>
                                        <p:cTn id="34" dur="580">
                                          <p:stCondLst>
                                            <p:cond delay="0"/>
                                          </p:stCondLst>
                                        </p:cTn>
                                        <p:tgtEl>
                                          <p:spTgt spid="35"/>
                                        </p:tgtEl>
                                      </p:cBhvr>
                                    </p:animEffect>
                                    <p:anim calcmode="lin" valueType="num">
                                      <p:cBhvr>
                                        <p:cTn id="35" dur="1822" tmFilter="0,0; 0.14,0.36; 0.43,0.73; 0.71,0.91; 1.0,1.0">
                                          <p:stCondLst>
                                            <p:cond delay="0"/>
                                          </p:stCondLst>
                                        </p:cTn>
                                        <p:tgtEl>
                                          <p:spTgt spid="35"/>
                                        </p:tgtEl>
                                        <p:attrNameLst>
                                          <p:attrName>ppt_x</p:attrName>
                                        </p:attrNameLst>
                                      </p:cBhvr>
                                      <p:tavLst>
                                        <p:tav tm="0">
                                          <p:val>
                                            <p:strVal val="#ppt_x-0.25"/>
                                          </p:val>
                                        </p:tav>
                                        <p:tav tm="100000">
                                          <p:val>
                                            <p:strVal val="#ppt_x"/>
                                          </p:val>
                                        </p:tav>
                                      </p:tavLst>
                                    </p:anim>
                                    <p:anim calcmode="lin" valueType="num">
                                      <p:cBhvr>
                                        <p:cTn id="36" dur="664" tmFilter="0.0,0.0; 0.25,0.07; 0.50,0.2; 0.75,0.467; 1.0,1.0">
                                          <p:stCondLst>
                                            <p:cond delay="0"/>
                                          </p:stCondLst>
                                        </p:cTn>
                                        <p:tgtEl>
                                          <p:spTgt spid="35"/>
                                        </p:tgtEl>
                                        <p:attrNameLst>
                                          <p:attrName>ppt_y</p:attrName>
                                        </p:attrNameLst>
                                      </p:cBhvr>
                                      <p:tavLst>
                                        <p:tav tm="0" fmla="#ppt_y-sin(pi*$)/3">
                                          <p:val>
                                            <p:fltVal val="0.5"/>
                                          </p:val>
                                        </p:tav>
                                        <p:tav tm="100000">
                                          <p:val>
                                            <p:fltVal val="1"/>
                                          </p:val>
                                        </p:tav>
                                      </p:tavLst>
                                    </p:anim>
                                    <p:anim calcmode="lin" valueType="num">
                                      <p:cBhvr>
                                        <p:cTn id="37" dur="664" tmFilter="0, 0; 0.125,0.2665; 0.25,0.4; 0.375,0.465; 0.5,0.5;  0.625,0.535; 0.75,0.6; 0.875,0.7335; 1,1">
                                          <p:stCondLst>
                                            <p:cond delay="664"/>
                                          </p:stCondLst>
                                        </p:cTn>
                                        <p:tgtEl>
                                          <p:spTgt spid="35"/>
                                        </p:tgtEl>
                                        <p:attrNameLst>
                                          <p:attrName>ppt_y</p:attrName>
                                        </p:attrNameLst>
                                      </p:cBhvr>
                                      <p:tavLst>
                                        <p:tav tm="0" fmla="#ppt_y-sin(pi*$)/9">
                                          <p:val>
                                            <p:fltVal val="0"/>
                                          </p:val>
                                        </p:tav>
                                        <p:tav tm="100000">
                                          <p:val>
                                            <p:fltVal val="1"/>
                                          </p:val>
                                        </p:tav>
                                      </p:tavLst>
                                    </p:anim>
                                    <p:anim calcmode="lin" valueType="num">
                                      <p:cBhvr>
                                        <p:cTn id="38" dur="332" tmFilter="0, 0; 0.125,0.2665; 0.25,0.4; 0.375,0.465; 0.5,0.5;  0.625,0.535; 0.75,0.6; 0.875,0.7335; 1,1">
                                          <p:stCondLst>
                                            <p:cond delay="1324"/>
                                          </p:stCondLst>
                                        </p:cTn>
                                        <p:tgtEl>
                                          <p:spTgt spid="35"/>
                                        </p:tgtEl>
                                        <p:attrNameLst>
                                          <p:attrName>ppt_y</p:attrName>
                                        </p:attrNameLst>
                                      </p:cBhvr>
                                      <p:tavLst>
                                        <p:tav tm="0" fmla="#ppt_y-sin(pi*$)/27">
                                          <p:val>
                                            <p:fltVal val="0"/>
                                          </p:val>
                                        </p:tav>
                                        <p:tav tm="100000">
                                          <p:val>
                                            <p:fltVal val="1"/>
                                          </p:val>
                                        </p:tav>
                                      </p:tavLst>
                                    </p:anim>
                                    <p:anim calcmode="lin" valueType="num">
                                      <p:cBhvr>
                                        <p:cTn id="39" dur="164" tmFilter="0, 0; 0.125,0.2665; 0.25,0.4; 0.375,0.465; 0.5,0.5;  0.625,0.535; 0.75,0.6; 0.875,0.7335; 1,1">
                                          <p:stCondLst>
                                            <p:cond delay="1656"/>
                                          </p:stCondLst>
                                        </p:cTn>
                                        <p:tgtEl>
                                          <p:spTgt spid="35"/>
                                        </p:tgtEl>
                                        <p:attrNameLst>
                                          <p:attrName>ppt_y</p:attrName>
                                        </p:attrNameLst>
                                      </p:cBhvr>
                                      <p:tavLst>
                                        <p:tav tm="0" fmla="#ppt_y-sin(pi*$)/81">
                                          <p:val>
                                            <p:fltVal val="0"/>
                                          </p:val>
                                        </p:tav>
                                        <p:tav tm="100000">
                                          <p:val>
                                            <p:fltVal val="1"/>
                                          </p:val>
                                        </p:tav>
                                      </p:tavLst>
                                    </p:anim>
                                    <p:animScale>
                                      <p:cBhvr>
                                        <p:cTn id="40" dur="26">
                                          <p:stCondLst>
                                            <p:cond delay="650"/>
                                          </p:stCondLst>
                                        </p:cTn>
                                        <p:tgtEl>
                                          <p:spTgt spid="35"/>
                                        </p:tgtEl>
                                      </p:cBhvr>
                                      <p:to x="100000" y="60000"/>
                                    </p:animScale>
                                    <p:animScale>
                                      <p:cBhvr>
                                        <p:cTn id="41" dur="166" decel="50000">
                                          <p:stCondLst>
                                            <p:cond delay="676"/>
                                          </p:stCondLst>
                                        </p:cTn>
                                        <p:tgtEl>
                                          <p:spTgt spid="35"/>
                                        </p:tgtEl>
                                      </p:cBhvr>
                                      <p:to x="100000" y="100000"/>
                                    </p:animScale>
                                    <p:animScale>
                                      <p:cBhvr>
                                        <p:cTn id="42" dur="26">
                                          <p:stCondLst>
                                            <p:cond delay="1312"/>
                                          </p:stCondLst>
                                        </p:cTn>
                                        <p:tgtEl>
                                          <p:spTgt spid="35"/>
                                        </p:tgtEl>
                                      </p:cBhvr>
                                      <p:to x="100000" y="80000"/>
                                    </p:animScale>
                                    <p:animScale>
                                      <p:cBhvr>
                                        <p:cTn id="43" dur="166" decel="50000">
                                          <p:stCondLst>
                                            <p:cond delay="1338"/>
                                          </p:stCondLst>
                                        </p:cTn>
                                        <p:tgtEl>
                                          <p:spTgt spid="35"/>
                                        </p:tgtEl>
                                      </p:cBhvr>
                                      <p:to x="100000" y="100000"/>
                                    </p:animScale>
                                    <p:animScale>
                                      <p:cBhvr>
                                        <p:cTn id="44" dur="26">
                                          <p:stCondLst>
                                            <p:cond delay="1642"/>
                                          </p:stCondLst>
                                        </p:cTn>
                                        <p:tgtEl>
                                          <p:spTgt spid="35"/>
                                        </p:tgtEl>
                                      </p:cBhvr>
                                      <p:to x="100000" y="90000"/>
                                    </p:animScale>
                                    <p:animScale>
                                      <p:cBhvr>
                                        <p:cTn id="45" dur="166" decel="50000">
                                          <p:stCondLst>
                                            <p:cond delay="1668"/>
                                          </p:stCondLst>
                                        </p:cTn>
                                        <p:tgtEl>
                                          <p:spTgt spid="35"/>
                                        </p:tgtEl>
                                      </p:cBhvr>
                                      <p:to x="100000" y="100000"/>
                                    </p:animScale>
                                    <p:animScale>
                                      <p:cBhvr>
                                        <p:cTn id="46" dur="26">
                                          <p:stCondLst>
                                            <p:cond delay="1808"/>
                                          </p:stCondLst>
                                        </p:cTn>
                                        <p:tgtEl>
                                          <p:spTgt spid="35"/>
                                        </p:tgtEl>
                                      </p:cBhvr>
                                      <p:to x="100000" y="95000"/>
                                    </p:animScale>
                                    <p:animScale>
                                      <p:cBhvr>
                                        <p:cTn id="47" dur="166" decel="50000">
                                          <p:stCondLst>
                                            <p:cond delay="1834"/>
                                          </p:stCondLst>
                                        </p:cTn>
                                        <p:tgtEl>
                                          <p:spTgt spid="3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3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指针与数组</a:t>
            </a:r>
            <a:endParaRPr lang="zh-CN" altLang="en-US"/>
          </a:p>
        </p:txBody>
      </p:sp>
      <p:sp>
        <p:nvSpPr>
          <p:cNvPr id="34" name="矩形​​ 35"/>
          <p:cNvSpPr>
            <a:spLocks noChangeArrowheads="1"/>
          </p:cNvSpPr>
          <p:nvPr/>
        </p:nvSpPr>
        <p:spPr bwMode="auto">
          <a:xfrm>
            <a:off x="1629916" y="995244"/>
            <a:ext cx="7488014"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spcBef>
                <a:spcPts val="600"/>
              </a:spcBef>
              <a:spcAft>
                <a:spcPts val="600"/>
              </a:spcAft>
              <a:buClr>
                <a:schemeClr val="bg2">
                  <a:lumMod val="50000"/>
                </a:schemeClr>
              </a:buClr>
              <a:buFont typeface="Wingdings" pitchFamily="2" charset="2"/>
              <a:buChar char=""/>
            </a:pPr>
            <a:r>
              <a:rPr lang="zh-CN" altLang="en-US" sz="2800">
                <a:latin typeface="微软雅黑" pitchFamily="34" charset="-122"/>
                <a:ea typeface="微软雅黑" pitchFamily="34" charset="-122"/>
              </a:rPr>
              <a:t>条件：</a:t>
            </a:r>
            <a:r>
              <a:rPr lang="en-US" altLang="zh-CN" sz="2800">
                <a:latin typeface="微软雅黑" pitchFamily="34" charset="-122"/>
                <a:ea typeface="微软雅黑" pitchFamily="34" charset="-122"/>
              </a:rPr>
              <a:t>p,q</a:t>
            </a:r>
            <a:r>
              <a:rPr lang="zh-CN" altLang="en-US" sz="2800">
                <a:latin typeface="微软雅黑" pitchFamily="34" charset="-122"/>
                <a:ea typeface="微软雅黑" pitchFamily="34" charset="-122"/>
              </a:rPr>
              <a:t>是指向同一数组。</a:t>
            </a:r>
            <a:endParaRPr lang="en-US" altLang="zh-CN" sz="2800">
              <a:latin typeface="微软雅黑" pitchFamily="34" charset="-122"/>
              <a:ea typeface="微软雅黑" pitchFamily="34" charset="-122"/>
            </a:endParaRPr>
          </a:p>
          <a:p>
            <a:pPr marL="914400" lvl="1" indent="-457200">
              <a:spcBef>
                <a:spcPts val="600"/>
              </a:spcBef>
              <a:spcAft>
                <a:spcPts val="600"/>
              </a:spcAft>
              <a:buClr>
                <a:schemeClr val="bg2">
                  <a:lumMod val="50000"/>
                </a:schemeClr>
              </a:buClr>
              <a:buFont typeface="Wingdings" pitchFamily="2" charset="2"/>
              <a:buChar char="u"/>
            </a:pPr>
            <a:r>
              <a:rPr lang="zh-CN" altLang="en-US" sz="2400">
                <a:latin typeface="微软雅黑" pitchFamily="34" charset="-122"/>
                <a:ea typeface="微软雅黑" pitchFamily="34" charset="-122"/>
              </a:rPr>
              <a:t>可以进行</a:t>
            </a:r>
            <a:r>
              <a:rPr lang="zh-CN" altLang="en-US" sz="2400" b="1">
                <a:solidFill>
                  <a:srgbClr val="FF0000"/>
                </a:solidFill>
                <a:latin typeface="微软雅黑" pitchFamily="34" charset="-122"/>
                <a:ea typeface="微软雅黑" pitchFamily="34" charset="-122"/>
              </a:rPr>
              <a:t>指针和整数的加减运算</a:t>
            </a:r>
            <a:endParaRPr lang="en-US" altLang="zh-CN" sz="2400" b="1">
              <a:solidFill>
                <a:srgbClr val="FF0000"/>
              </a:solidFill>
              <a:latin typeface="微软雅黑" pitchFamily="34" charset="-122"/>
              <a:ea typeface="微软雅黑" pitchFamily="34" charset="-122"/>
            </a:endParaRPr>
          </a:p>
          <a:p>
            <a:pPr marL="914400" lvl="1" indent="-457200">
              <a:spcBef>
                <a:spcPts val="600"/>
              </a:spcBef>
              <a:spcAft>
                <a:spcPts val="600"/>
              </a:spcAft>
              <a:buClr>
                <a:schemeClr val="bg2">
                  <a:lumMod val="50000"/>
                </a:schemeClr>
              </a:buClr>
              <a:buFont typeface="Wingdings" pitchFamily="2" charset="2"/>
              <a:buChar char="u"/>
            </a:pPr>
            <a:r>
              <a:rPr lang="zh-CN" altLang="en-US" sz="2400" b="1">
                <a:solidFill>
                  <a:srgbClr val="FF0000"/>
                </a:solidFill>
                <a:latin typeface="微软雅黑" pitchFamily="34" charset="-122"/>
                <a:ea typeface="微软雅黑" pitchFamily="34" charset="-122"/>
              </a:rPr>
              <a:t>同类型指针之间的减法运算</a:t>
            </a:r>
          </a:p>
        </p:txBody>
      </p:sp>
      <p:graphicFrame>
        <p:nvGraphicFramePr>
          <p:cNvPr id="13" name="Group 101"/>
          <p:cNvGraphicFramePr>
            <a:graphicFrameLocks noGrp="1"/>
          </p:cNvGraphicFramePr>
          <p:nvPr>
            <p:extLst>
              <p:ext uri="{D42A27DB-BD31-4B8C-83A1-F6EECF244321}">
                <p14:modId xmlns:p14="http://schemas.microsoft.com/office/powerpoint/2010/main" val="3929528849"/>
              </p:ext>
            </p:extLst>
          </p:nvPr>
        </p:nvGraphicFramePr>
        <p:xfrm>
          <a:off x="1772035" y="2622396"/>
          <a:ext cx="8692034" cy="3657360"/>
        </p:xfrm>
        <a:graphic>
          <a:graphicData uri="http://schemas.openxmlformats.org/drawingml/2006/table">
            <a:tbl>
              <a:tblPr>
                <a:effectLst>
                  <a:outerShdw blurRad="50800" dist="38100" dir="2700000" algn="tl" rotWithShape="0">
                    <a:prstClr val="black">
                      <a:alpha val="40000"/>
                    </a:prstClr>
                  </a:outerShdw>
                </a:effectLst>
                <a:tableStyleId>{21E4AEA4-8DFA-4A89-87EB-49C32662AFE0}</a:tableStyleId>
              </a:tblPr>
              <a:tblGrid>
                <a:gridCol w="2050076">
                  <a:extLst>
                    <a:ext uri="{9D8B030D-6E8A-4147-A177-3AD203B41FA5}">
                      <a16:colId xmlns:a16="http://schemas.microsoft.com/office/drawing/2014/main" val="20000"/>
                    </a:ext>
                  </a:extLst>
                </a:gridCol>
                <a:gridCol w="6641958">
                  <a:extLst>
                    <a:ext uri="{9D8B030D-6E8A-4147-A177-3AD203B41FA5}">
                      <a16:colId xmlns:a16="http://schemas.microsoft.com/office/drawing/2014/main" val="20001"/>
                    </a:ext>
                  </a:extLst>
                </a:gridCol>
              </a:tblGrid>
              <a:tr h="441603">
                <a:tc>
                  <a:txBody>
                    <a:bodyPr/>
                    <a:lstStyle/>
                    <a:p>
                      <a:pPr marL="0" marR="0" lvl="0" indent="0" algn="ctr" defTabSz="914400" rtl="0" eaLnBrk="1" fontAlgn="base" latinLnBrk="0" hangingPunct="1">
                        <a:lnSpc>
                          <a:spcPct val="100000"/>
                        </a:lnSpc>
                        <a:spcBef>
                          <a:spcPct val="20000"/>
                        </a:spcBef>
                        <a:spcAft>
                          <a:spcPct val="0"/>
                        </a:spcAft>
                        <a:buClr>
                          <a:srgbClr val="00FF00"/>
                        </a:buClr>
                        <a:buSzPct val="60000"/>
                        <a:buFont typeface="Wingdings" pitchFamily="2" charset="2"/>
                        <a:buNone/>
                        <a:tabLst/>
                      </a:pPr>
                      <a:r>
                        <a:rPr kumimoji="0" lang="zh-CN" altLang="en-US" sz="2400" u="none" strike="noStrike" cap="none" normalizeH="0" baseline="0" dirty="0">
                          <a:ln>
                            <a:noFill/>
                          </a:ln>
                          <a:effectLst/>
                          <a:latin typeface="微软雅黑" pitchFamily="34" charset="-122"/>
                          <a:ea typeface="微软雅黑" pitchFamily="34" charset="-122"/>
                        </a:rPr>
                        <a:t>运算方式</a:t>
                      </a:r>
                      <a:endParaRPr kumimoji="0" lang="zh-CN" altLang="en-US" sz="2400" b="0" i="0" u="none" strike="noStrike" cap="none" normalizeH="0" baseline="0" dirty="0">
                        <a:ln>
                          <a:noFill/>
                        </a:ln>
                        <a:solidFill>
                          <a:schemeClr val="bg1"/>
                        </a:solidFill>
                        <a:effectLst/>
                        <a:latin typeface="微软雅黑" pitchFamily="34" charset="-122"/>
                        <a:ea typeface="微软雅黑" pitchFamily="34" charset="-122"/>
                      </a:endParaRPr>
                    </a:p>
                  </a:txBody>
                  <a:tcPr marL="91437" marR="91437" marT="45705" marB="45705"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00FF00"/>
                        </a:buClr>
                        <a:buSzPct val="60000"/>
                        <a:buFont typeface="Wingdings" pitchFamily="2" charset="2"/>
                        <a:buNone/>
                        <a:tabLst/>
                      </a:pPr>
                      <a:r>
                        <a:rPr kumimoji="0" lang="zh-CN" altLang="en-US" sz="2400" u="none" strike="noStrike" cap="none" normalizeH="0" baseline="0" dirty="0">
                          <a:ln>
                            <a:noFill/>
                          </a:ln>
                          <a:effectLst/>
                          <a:latin typeface="微软雅黑" pitchFamily="34" charset="-122"/>
                          <a:ea typeface="微软雅黑" pitchFamily="34" charset="-122"/>
                        </a:rPr>
                        <a:t>说        明</a:t>
                      </a:r>
                      <a:endParaRPr kumimoji="0" lang="zh-CN" altLang="en-US" sz="2400" b="0" i="0" u="none" strike="noStrike" cap="none" normalizeH="0" baseline="0" dirty="0">
                        <a:ln>
                          <a:noFill/>
                        </a:ln>
                        <a:solidFill>
                          <a:schemeClr val="bg1"/>
                        </a:solidFill>
                        <a:effectLst/>
                        <a:latin typeface="微软雅黑" pitchFamily="34" charset="-122"/>
                        <a:ea typeface="微软雅黑" pitchFamily="34" charset="-122"/>
                      </a:endParaRPr>
                    </a:p>
                  </a:txBody>
                  <a:tcPr marL="91437" marR="91437" marT="45705" marB="45705"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10000"/>
                  </a:ext>
                </a:extLst>
              </a:tr>
              <a:tr h="441603">
                <a:tc>
                  <a:txBody>
                    <a:bodyPr/>
                    <a:lstStyle/>
                    <a:p>
                      <a:pPr marL="0" marR="0" lvl="0" indent="0" algn="ctr" defTabSz="914400" rtl="0" eaLnBrk="1" fontAlgn="base" latinLnBrk="0" hangingPunct="1">
                        <a:lnSpc>
                          <a:spcPct val="100000"/>
                        </a:lnSpc>
                        <a:spcBef>
                          <a:spcPct val="20000"/>
                        </a:spcBef>
                        <a:spcAft>
                          <a:spcPct val="0"/>
                        </a:spcAft>
                        <a:buClr>
                          <a:srgbClr val="00FF00"/>
                        </a:buClr>
                        <a:buSzPct val="60000"/>
                        <a:buFont typeface="Wingdings" pitchFamily="2" charset="2"/>
                        <a:buNone/>
                        <a:tabLst/>
                      </a:pPr>
                      <a:r>
                        <a:rPr kumimoji="0" lang="en-US" altLang="zh-CN" sz="2400" b="1" u="none" strike="noStrike" cap="none" normalizeH="0" baseline="0" dirty="0" err="1">
                          <a:ln>
                            <a:noFill/>
                          </a:ln>
                          <a:solidFill>
                            <a:srgbClr val="FF0000"/>
                          </a:solidFill>
                          <a:effectLst/>
                          <a:latin typeface="微软雅黑" pitchFamily="34" charset="-122"/>
                          <a:ea typeface="微软雅黑" pitchFamily="34" charset="-122"/>
                        </a:rPr>
                        <a:t>p+n</a:t>
                      </a:r>
                      <a:endParaRPr kumimoji="0" lang="en-US" altLang="zh-CN" sz="2400" b="1" i="0" u="none" strike="noStrike" cap="none" normalizeH="0" baseline="0" dirty="0">
                        <a:ln>
                          <a:noFill/>
                        </a:ln>
                        <a:solidFill>
                          <a:srgbClr val="FF0000"/>
                        </a:solidFill>
                        <a:effectLst/>
                        <a:latin typeface="微软雅黑" pitchFamily="34" charset="-122"/>
                        <a:ea typeface="微软雅黑" pitchFamily="34" charset="-122"/>
                      </a:endParaRPr>
                    </a:p>
                  </a:txBody>
                  <a:tcPr marL="91437" marR="91437" marT="45705" marB="45705"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FF00"/>
                        </a:buClr>
                        <a:buSzPct val="60000"/>
                        <a:buFont typeface="Wingdings" pitchFamily="2" charset="2"/>
                        <a:buNone/>
                        <a:tabLst/>
                      </a:pPr>
                      <a:r>
                        <a:rPr kumimoji="0" lang="en-US" altLang="zh-CN" sz="2400" u="none" strike="noStrike" cap="none" normalizeH="0" baseline="0" dirty="0">
                          <a:ln>
                            <a:noFill/>
                          </a:ln>
                          <a:effectLst/>
                          <a:latin typeface="微软雅黑" pitchFamily="34" charset="-122"/>
                          <a:ea typeface="微软雅黑" pitchFamily="34" charset="-122"/>
                        </a:rPr>
                        <a:t>p</a:t>
                      </a:r>
                      <a:r>
                        <a:rPr kumimoji="0" lang="zh-CN" altLang="en-US" sz="2400" u="none" strike="noStrike" cap="none" normalizeH="0" baseline="0" dirty="0">
                          <a:ln>
                            <a:noFill/>
                          </a:ln>
                          <a:effectLst/>
                          <a:latin typeface="微软雅黑" pitchFamily="34" charset="-122"/>
                          <a:ea typeface="微软雅黑" pitchFamily="34" charset="-122"/>
                        </a:rPr>
                        <a:t>之后第</a:t>
                      </a:r>
                      <a:r>
                        <a:rPr kumimoji="0" lang="en-US" altLang="zh-CN" sz="2400" u="none" strike="noStrike" cap="none" normalizeH="0" baseline="0" dirty="0">
                          <a:ln>
                            <a:noFill/>
                          </a:ln>
                          <a:effectLst/>
                          <a:latin typeface="微软雅黑" pitchFamily="34" charset="-122"/>
                          <a:ea typeface="微软雅黑" pitchFamily="34" charset="-122"/>
                        </a:rPr>
                        <a:t>n</a:t>
                      </a:r>
                      <a:r>
                        <a:rPr kumimoji="0" lang="zh-CN" altLang="en-US" sz="2400" u="none" strike="noStrike" cap="none" normalizeH="0" baseline="0" dirty="0">
                          <a:ln>
                            <a:noFill/>
                          </a:ln>
                          <a:effectLst/>
                          <a:latin typeface="微软雅黑" pitchFamily="34" charset="-122"/>
                          <a:ea typeface="微软雅黑" pitchFamily="34" charset="-122"/>
                        </a:rPr>
                        <a:t>个元素的地址</a:t>
                      </a:r>
                      <a:endParaRPr kumimoji="0" lang="zh-CN" altLang="en-US" sz="2400" b="0" i="0" u="none" strike="noStrike" cap="none" normalizeH="0" baseline="0" dirty="0">
                        <a:ln>
                          <a:noFill/>
                        </a:ln>
                        <a:solidFill>
                          <a:schemeClr val="bg1"/>
                        </a:solidFill>
                        <a:effectLst/>
                        <a:latin typeface="微软雅黑" pitchFamily="34" charset="-122"/>
                        <a:ea typeface="微软雅黑" pitchFamily="34" charset="-122"/>
                      </a:endParaRPr>
                    </a:p>
                  </a:txBody>
                  <a:tcPr marL="91437" marR="91437" marT="45705" marB="45705"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10001"/>
                  </a:ext>
                </a:extLst>
              </a:tr>
              <a:tr h="441603">
                <a:tc>
                  <a:txBody>
                    <a:bodyPr/>
                    <a:lstStyle/>
                    <a:p>
                      <a:pPr marL="0" marR="0" lvl="0" indent="0" algn="ctr" defTabSz="914400" rtl="0" eaLnBrk="1" fontAlgn="base" latinLnBrk="0" hangingPunct="1">
                        <a:lnSpc>
                          <a:spcPct val="100000"/>
                        </a:lnSpc>
                        <a:spcBef>
                          <a:spcPct val="20000"/>
                        </a:spcBef>
                        <a:spcAft>
                          <a:spcPct val="0"/>
                        </a:spcAft>
                        <a:buClr>
                          <a:srgbClr val="00FF00"/>
                        </a:buClr>
                        <a:buSzPct val="60000"/>
                        <a:buFont typeface="Wingdings" pitchFamily="2" charset="2"/>
                        <a:buNone/>
                        <a:tabLst/>
                      </a:pPr>
                      <a:r>
                        <a:rPr kumimoji="0" lang="en-US" altLang="zh-CN" sz="2400" b="1" u="none" strike="noStrike" cap="none" normalizeH="0" baseline="0" dirty="0">
                          <a:ln>
                            <a:noFill/>
                          </a:ln>
                          <a:solidFill>
                            <a:srgbClr val="FF0000"/>
                          </a:solidFill>
                          <a:effectLst/>
                          <a:latin typeface="微软雅黑" pitchFamily="34" charset="-122"/>
                          <a:ea typeface="微软雅黑" pitchFamily="34" charset="-122"/>
                        </a:rPr>
                        <a:t>p-n</a:t>
                      </a:r>
                      <a:endParaRPr kumimoji="0" lang="en-US" altLang="zh-CN" sz="2400" b="1" i="0" u="none" strike="noStrike" cap="none" normalizeH="0" baseline="0" dirty="0">
                        <a:ln>
                          <a:noFill/>
                        </a:ln>
                        <a:solidFill>
                          <a:srgbClr val="FF0000"/>
                        </a:solidFill>
                        <a:effectLst/>
                        <a:latin typeface="微软雅黑" pitchFamily="34" charset="-122"/>
                        <a:ea typeface="微软雅黑" pitchFamily="34" charset="-122"/>
                      </a:endParaRPr>
                    </a:p>
                  </a:txBody>
                  <a:tcPr marL="91437" marR="91437" marT="45705" marB="45705"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FF00"/>
                        </a:buClr>
                        <a:buSzPct val="60000"/>
                        <a:buFont typeface="Wingdings" pitchFamily="2" charset="2"/>
                        <a:buNone/>
                        <a:tabLst/>
                      </a:pPr>
                      <a:r>
                        <a:rPr kumimoji="0" lang="en-US" altLang="zh-CN" sz="2400" u="none" strike="noStrike" cap="none" normalizeH="0" baseline="0" dirty="0">
                          <a:ln>
                            <a:noFill/>
                          </a:ln>
                          <a:effectLst/>
                          <a:latin typeface="微软雅黑" pitchFamily="34" charset="-122"/>
                          <a:ea typeface="微软雅黑" pitchFamily="34" charset="-122"/>
                        </a:rPr>
                        <a:t>p</a:t>
                      </a:r>
                      <a:r>
                        <a:rPr kumimoji="0" lang="zh-CN" altLang="en-US" sz="2400" u="none" strike="noStrike" cap="none" normalizeH="0" baseline="0" dirty="0">
                          <a:ln>
                            <a:noFill/>
                          </a:ln>
                          <a:effectLst/>
                          <a:latin typeface="微软雅黑" pitchFamily="34" charset="-122"/>
                          <a:ea typeface="微软雅黑" pitchFamily="34" charset="-122"/>
                        </a:rPr>
                        <a:t>之前第</a:t>
                      </a:r>
                      <a:r>
                        <a:rPr kumimoji="0" lang="en-US" altLang="zh-CN" sz="2400" u="none" strike="noStrike" cap="none" normalizeH="0" baseline="0" dirty="0">
                          <a:ln>
                            <a:noFill/>
                          </a:ln>
                          <a:effectLst/>
                          <a:latin typeface="微软雅黑" pitchFamily="34" charset="-122"/>
                          <a:ea typeface="微软雅黑" pitchFamily="34" charset="-122"/>
                        </a:rPr>
                        <a:t>n</a:t>
                      </a:r>
                      <a:r>
                        <a:rPr kumimoji="0" lang="zh-CN" altLang="en-US" sz="2400" u="none" strike="noStrike" cap="none" normalizeH="0" baseline="0" dirty="0">
                          <a:ln>
                            <a:noFill/>
                          </a:ln>
                          <a:effectLst/>
                          <a:latin typeface="微软雅黑" pitchFamily="34" charset="-122"/>
                          <a:ea typeface="微软雅黑" pitchFamily="34" charset="-122"/>
                        </a:rPr>
                        <a:t>个元素的地址</a:t>
                      </a:r>
                      <a:endParaRPr kumimoji="0" lang="zh-CN" altLang="en-US" sz="2400" b="0" i="0" u="none" strike="noStrike" cap="none" normalizeH="0" baseline="0" dirty="0">
                        <a:ln>
                          <a:noFill/>
                        </a:ln>
                        <a:solidFill>
                          <a:schemeClr val="bg1"/>
                        </a:solidFill>
                        <a:effectLst/>
                        <a:latin typeface="微软雅黑" pitchFamily="34" charset="-122"/>
                        <a:ea typeface="微软雅黑" pitchFamily="34" charset="-122"/>
                      </a:endParaRPr>
                    </a:p>
                  </a:txBody>
                  <a:tcPr marL="91437" marR="91437" marT="45705" marB="45705"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10002"/>
                  </a:ext>
                </a:extLst>
              </a:tr>
              <a:tr h="441603">
                <a:tc>
                  <a:txBody>
                    <a:bodyPr/>
                    <a:lstStyle/>
                    <a:p>
                      <a:pPr marL="0" marR="0" lvl="0" indent="0" algn="ctr" defTabSz="914400" rtl="0" eaLnBrk="1" fontAlgn="base" latinLnBrk="0" hangingPunct="1">
                        <a:lnSpc>
                          <a:spcPct val="100000"/>
                        </a:lnSpc>
                        <a:spcBef>
                          <a:spcPct val="20000"/>
                        </a:spcBef>
                        <a:spcAft>
                          <a:spcPct val="0"/>
                        </a:spcAft>
                        <a:buClr>
                          <a:srgbClr val="00FF00"/>
                        </a:buClr>
                        <a:buSzPct val="60000"/>
                        <a:buFont typeface="Wingdings" pitchFamily="2" charset="2"/>
                        <a:buNone/>
                        <a:tabLst/>
                      </a:pPr>
                      <a:r>
                        <a:rPr kumimoji="0" lang="en-US" altLang="zh-CN" sz="2400" b="1" u="none" strike="noStrike" cap="none" normalizeH="0" baseline="0" dirty="0">
                          <a:ln>
                            <a:noFill/>
                          </a:ln>
                          <a:solidFill>
                            <a:srgbClr val="FF0000"/>
                          </a:solidFill>
                          <a:effectLst/>
                          <a:latin typeface="微软雅黑" pitchFamily="34" charset="-122"/>
                          <a:ea typeface="微软雅黑" pitchFamily="34" charset="-122"/>
                        </a:rPr>
                        <a:t>p++</a:t>
                      </a:r>
                      <a:endParaRPr kumimoji="0" lang="en-US" altLang="zh-CN" sz="2400" b="1" i="0" u="none" strike="noStrike" cap="none" normalizeH="0" baseline="0" dirty="0">
                        <a:ln>
                          <a:noFill/>
                        </a:ln>
                        <a:solidFill>
                          <a:srgbClr val="FF0000"/>
                        </a:solidFill>
                        <a:effectLst/>
                        <a:latin typeface="微软雅黑" pitchFamily="34" charset="-122"/>
                        <a:ea typeface="微软雅黑" pitchFamily="34" charset="-122"/>
                      </a:endParaRPr>
                    </a:p>
                  </a:txBody>
                  <a:tcPr marL="91437" marR="91437" marT="45705" marB="45705"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FF00"/>
                        </a:buClr>
                        <a:buSzPct val="60000"/>
                        <a:buFont typeface="Wingdings" pitchFamily="2" charset="2"/>
                        <a:buNone/>
                        <a:tabLst/>
                      </a:pPr>
                      <a:r>
                        <a:rPr kumimoji="0" lang="en-US" altLang="zh-CN" sz="2400" u="none" strike="noStrike" cap="none" normalizeH="0" baseline="0" dirty="0">
                          <a:ln>
                            <a:noFill/>
                          </a:ln>
                          <a:effectLst/>
                          <a:latin typeface="微软雅黑" pitchFamily="34" charset="-122"/>
                          <a:ea typeface="微软雅黑" pitchFamily="34" charset="-122"/>
                        </a:rPr>
                        <a:t>p</a:t>
                      </a:r>
                      <a:r>
                        <a:rPr kumimoji="0" lang="zh-CN" altLang="en-US" sz="2400" u="none" strike="noStrike" cap="none" normalizeH="0" baseline="0" dirty="0">
                          <a:ln>
                            <a:noFill/>
                          </a:ln>
                          <a:effectLst/>
                          <a:latin typeface="微软雅黑" pitchFamily="34" charset="-122"/>
                          <a:ea typeface="微软雅黑" pitchFamily="34" charset="-122"/>
                        </a:rPr>
                        <a:t>作为当前操作数，然后后移一个元素</a:t>
                      </a:r>
                      <a:endParaRPr kumimoji="0" lang="zh-CN" altLang="en-US" sz="2400" b="0" i="0" u="none" strike="noStrike" cap="none" normalizeH="0" baseline="0" dirty="0">
                        <a:ln>
                          <a:noFill/>
                        </a:ln>
                        <a:solidFill>
                          <a:schemeClr val="bg1"/>
                        </a:solidFill>
                        <a:effectLst/>
                        <a:latin typeface="微软雅黑" pitchFamily="34" charset="-122"/>
                        <a:ea typeface="微软雅黑" pitchFamily="34" charset="-122"/>
                      </a:endParaRPr>
                    </a:p>
                  </a:txBody>
                  <a:tcPr marL="91437" marR="91437" marT="45705" marB="45705"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10003"/>
                  </a:ext>
                </a:extLst>
              </a:tr>
              <a:tr h="441603">
                <a:tc>
                  <a:txBody>
                    <a:bodyPr/>
                    <a:lstStyle/>
                    <a:p>
                      <a:pPr marL="0" marR="0" lvl="0" indent="0" algn="ctr" defTabSz="914400" rtl="0" eaLnBrk="1" fontAlgn="base" latinLnBrk="0" hangingPunct="1">
                        <a:lnSpc>
                          <a:spcPct val="100000"/>
                        </a:lnSpc>
                        <a:spcBef>
                          <a:spcPct val="20000"/>
                        </a:spcBef>
                        <a:spcAft>
                          <a:spcPct val="0"/>
                        </a:spcAft>
                        <a:buClr>
                          <a:srgbClr val="00FF00"/>
                        </a:buClr>
                        <a:buSzPct val="60000"/>
                        <a:buFont typeface="Wingdings" pitchFamily="2" charset="2"/>
                        <a:buNone/>
                        <a:tabLst/>
                      </a:pPr>
                      <a:r>
                        <a:rPr kumimoji="0" lang="en-US" altLang="zh-CN" sz="2400" b="1" u="none" strike="noStrike" cap="none" normalizeH="0" baseline="0" dirty="0">
                          <a:ln>
                            <a:noFill/>
                          </a:ln>
                          <a:solidFill>
                            <a:srgbClr val="FF0000"/>
                          </a:solidFill>
                          <a:effectLst/>
                          <a:latin typeface="微软雅黑" pitchFamily="34" charset="-122"/>
                          <a:ea typeface="微软雅黑" pitchFamily="34" charset="-122"/>
                        </a:rPr>
                        <a:t>++p</a:t>
                      </a:r>
                      <a:endParaRPr kumimoji="0" lang="en-US" altLang="zh-CN" sz="2400" b="1" i="0" u="none" strike="noStrike" cap="none" normalizeH="0" baseline="0" dirty="0">
                        <a:ln>
                          <a:noFill/>
                        </a:ln>
                        <a:solidFill>
                          <a:srgbClr val="FF0000"/>
                        </a:solidFill>
                        <a:effectLst/>
                        <a:latin typeface="微软雅黑" pitchFamily="34" charset="-122"/>
                        <a:ea typeface="微软雅黑" pitchFamily="34" charset="-122"/>
                      </a:endParaRPr>
                    </a:p>
                  </a:txBody>
                  <a:tcPr marL="91437" marR="91437" marT="45705" marB="45705"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FF00"/>
                        </a:buClr>
                        <a:buSzPct val="60000"/>
                        <a:buFont typeface="Wingdings" pitchFamily="2" charset="2"/>
                        <a:buNone/>
                        <a:tabLst/>
                      </a:pPr>
                      <a:r>
                        <a:rPr kumimoji="0" lang="en-US" altLang="zh-CN" sz="2400" u="none" strike="noStrike" cap="none" normalizeH="0" baseline="0" dirty="0">
                          <a:ln>
                            <a:noFill/>
                          </a:ln>
                          <a:effectLst/>
                          <a:latin typeface="微软雅黑" pitchFamily="34" charset="-122"/>
                          <a:ea typeface="微软雅黑" pitchFamily="34" charset="-122"/>
                        </a:rPr>
                        <a:t>p</a:t>
                      </a:r>
                      <a:r>
                        <a:rPr kumimoji="0" lang="zh-CN" altLang="en-US" sz="2400" u="none" strike="noStrike" cap="none" normalizeH="0" baseline="0" dirty="0">
                          <a:ln>
                            <a:noFill/>
                          </a:ln>
                          <a:effectLst/>
                          <a:latin typeface="微软雅黑" pitchFamily="34" charset="-122"/>
                          <a:ea typeface="微软雅黑" pitchFamily="34" charset="-122"/>
                        </a:rPr>
                        <a:t>后移一个元素，然后作为当前操作数</a:t>
                      </a:r>
                      <a:endParaRPr kumimoji="0" lang="zh-CN" altLang="en-US" sz="2400" b="0" i="0" u="none" strike="noStrike" cap="none" normalizeH="0" baseline="0" dirty="0">
                        <a:ln>
                          <a:noFill/>
                        </a:ln>
                        <a:solidFill>
                          <a:schemeClr val="bg1"/>
                        </a:solidFill>
                        <a:effectLst/>
                        <a:latin typeface="微软雅黑" pitchFamily="34" charset="-122"/>
                        <a:ea typeface="微软雅黑" pitchFamily="34" charset="-122"/>
                      </a:endParaRPr>
                    </a:p>
                  </a:txBody>
                  <a:tcPr marL="91437" marR="91437" marT="45705" marB="45705"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10004"/>
                  </a:ext>
                </a:extLst>
              </a:tr>
              <a:tr h="441603">
                <a:tc>
                  <a:txBody>
                    <a:bodyPr/>
                    <a:lstStyle/>
                    <a:p>
                      <a:pPr marL="0" marR="0" lvl="0" indent="0" algn="ctr" defTabSz="914400" rtl="0" eaLnBrk="1" fontAlgn="base" latinLnBrk="0" hangingPunct="1">
                        <a:lnSpc>
                          <a:spcPct val="100000"/>
                        </a:lnSpc>
                        <a:spcBef>
                          <a:spcPct val="20000"/>
                        </a:spcBef>
                        <a:spcAft>
                          <a:spcPct val="0"/>
                        </a:spcAft>
                        <a:buClr>
                          <a:srgbClr val="00FF00"/>
                        </a:buClr>
                        <a:buSzPct val="60000"/>
                        <a:buFont typeface="Wingdings" pitchFamily="2" charset="2"/>
                        <a:buNone/>
                        <a:tabLst/>
                      </a:pPr>
                      <a:r>
                        <a:rPr kumimoji="0" lang="en-US" altLang="zh-CN" sz="2400" b="1" u="none" strike="noStrike" cap="none" normalizeH="0" baseline="0" dirty="0">
                          <a:ln>
                            <a:noFill/>
                          </a:ln>
                          <a:solidFill>
                            <a:srgbClr val="FF0000"/>
                          </a:solidFill>
                          <a:effectLst/>
                          <a:latin typeface="微软雅黑" pitchFamily="34" charset="-122"/>
                          <a:ea typeface="微软雅黑" pitchFamily="34" charset="-122"/>
                        </a:rPr>
                        <a:t>p--</a:t>
                      </a:r>
                      <a:endParaRPr kumimoji="0" lang="en-US" altLang="zh-CN" sz="2400" b="1" i="0" u="none" strike="noStrike" cap="none" normalizeH="0" baseline="0" dirty="0">
                        <a:ln>
                          <a:noFill/>
                        </a:ln>
                        <a:solidFill>
                          <a:srgbClr val="FF0000"/>
                        </a:solidFill>
                        <a:effectLst/>
                        <a:latin typeface="微软雅黑" pitchFamily="34" charset="-122"/>
                        <a:ea typeface="微软雅黑" pitchFamily="34" charset="-122"/>
                      </a:endParaRPr>
                    </a:p>
                  </a:txBody>
                  <a:tcPr marL="91437" marR="91437" marT="45705" marB="45705"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FF00"/>
                        </a:buClr>
                        <a:buSzPct val="60000"/>
                        <a:buFont typeface="Wingdings" pitchFamily="2" charset="2"/>
                        <a:buNone/>
                        <a:tabLst/>
                      </a:pPr>
                      <a:r>
                        <a:rPr kumimoji="0" lang="en-US" altLang="zh-CN" sz="2400" u="none" strike="noStrike" cap="none" normalizeH="0" baseline="0" dirty="0">
                          <a:ln>
                            <a:noFill/>
                          </a:ln>
                          <a:effectLst/>
                          <a:latin typeface="微软雅黑" pitchFamily="34" charset="-122"/>
                          <a:ea typeface="微软雅黑" pitchFamily="34" charset="-122"/>
                        </a:rPr>
                        <a:t>p</a:t>
                      </a:r>
                      <a:r>
                        <a:rPr kumimoji="0" lang="zh-CN" altLang="en-US" sz="2400" u="none" strike="noStrike" cap="none" normalizeH="0" baseline="0" dirty="0">
                          <a:ln>
                            <a:noFill/>
                          </a:ln>
                          <a:effectLst/>
                          <a:latin typeface="微软雅黑" pitchFamily="34" charset="-122"/>
                          <a:ea typeface="微软雅黑" pitchFamily="34" charset="-122"/>
                        </a:rPr>
                        <a:t>作为当前操作数，然后前移一个元素</a:t>
                      </a:r>
                      <a:endParaRPr kumimoji="0" lang="zh-CN" altLang="en-US" sz="2400" b="0" i="0" u="none" strike="noStrike" cap="none" normalizeH="0" baseline="0" dirty="0">
                        <a:ln>
                          <a:noFill/>
                        </a:ln>
                        <a:solidFill>
                          <a:schemeClr val="bg1"/>
                        </a:solidFill>
                        <a:effectLst/>
                        <a:latin typeface="微软雅黑" pitchFamily="34" charset="-122"/>
                        <a:ea typeface="微软雅黑" pitchFamily="34" charset="-122"/>
                      </a:endParaRPr>
                    </a:p>
                  </a:txBody>
                  <a:tcPr marL="91437" marR="91437" marT="45705" marB="45705"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10005"/>
                  </a:ext>
                </a:extLst>
              </a:tr>
              <a:tr h="441603">
                <a:tc>
                  <a:txBody>
                    <a:bodyPr/>
                    <a:lstStyle/>
                    <a:p>
                      <a:pPr marL="0" marR="0" lvl="0" indent="0" algn="ctr" defTabSz="914400" rtl="0" eaLnBrk="1" fontAlgn="base" latinLnBrk="0" hangingPunct="1">
                        <a:lnSpc>
                          <a:spcPct val="100000"/>
                        </a:lnSpc>
                        <a:spcBef>
                          <a:spcPct val="20000"/>
                        </a:spcBef>
                        <a:spcAft>
                          <a:spcPct val="0"/>
                        </a:spcAft>
                        <a:buClr>
                          <a:srgbClr val="00FF00"/>
                        </a:buClr>
                        <a:buSzPct val="60000"/>
                        <a:buFont typeface="Wingdings" pitchFamily="2" charset="2"/>
                        <a:buNone/>
                        <a:tabLst/>
                      </a:pPr>
                      <a:r>
                        <a:rPr kumimoji="0" lang="en-US" altLang="zh-CN" sz="2400" b="1" u="none" strike="noStrike" cap="none" normalizeH="0" baseline="0" dirty="0">
                          <a:ln>
                            <a:noFill/>
                          </a:ln>
                          <a:solidFill>
                            <a:srgbClr val="FF0000"/>
                          </a:solidFill>
                          <a:effectLst/>
                          <a:latin typeface="微软雅黑" pitchFamily="34" charset="-122"/>
                          <a:ea typeface="微软雅黑" pitchFamily="34" charset="-122"/>
                        </a:rPr>
                        <a:t>--p</a:t>
                      </a:r>
                      <a:endParaRPr kumimoji="0" lang="en-US" altLang="zh-CN" sz="2400" b="1" i="0" u="none" strike="noStrike" cap="none" normalizeH="0" baseline="0" dirty="0">
                        <a:ln>
                          <a:noFill/>
                        </a:ln>
                        <a:solidFill>
                          <a:srgbClr val="FF0000"/>
                        </a:solidFill>
                        <a:effectLst/>
                        <a:latin typeface="微软雅黑" pitchFamily="34" charset="-122"/>
                        <a:ea typeface="微软雅黑" pitchFamily="34" charset="-122"/>
                      </a:endParaRPr>
                    </a:p>
                  </a:txBody>
                  <a:tcPr marL="91437" marR="91437" marT="45705" marB="45705"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FF00"/>
                        </a:buClr>
                        <a:buSzPct val="60000"/>
                        <a:buFont typeface="Wingdings" pitchFamily="2" charset="2"/>
                        <a:buNone/>
                        <a:tabLst/>
                      </a:pPr>
                      <a:r>
                        <a:rPr kumimoji="0" lang="en-US" altLang="zh-CN" sz="2400" u="none" strike="noStrike" cap="none" normalizeH="0" baseline="0" dirty="0">
                          <a:ln>
                            <a:noFill/>
                          </a:ln>
                          <a:effectLst/>
                          <a:latin typeface="微软雅黑" pitchFamily="34" charset="-122"/>
                          <a:ea typeface="微软雅黑" pitchFamily="34" charset="-122"/>
                        </a:rPr>
                        <a:t>p</a:t>
                      </a:r>
                      <a:r>
                        <a:rPr kumimoji="0" lang="zh-CN" altLang="en-US" sz="2400" u="none" strike="noStrike" cap="none" normalizeH="0" baseline="0" dirty="0">
                          <a:ln>
                            <a:noFill/>
                          </a:ln>
                          <a:effectLst/>
                          <a:latin typeface="微软雅黑" pitchFamily="34" charset="-122"/>
                          <a:ea typeface="微软雅黑" pitchFamily="34" charset="-122"/>
                        </a:rPr>
                        <a:t>前移一个元素，然后作为当前操作数</a:t>
                      </a:r>
                      <a:endParaRPr kumimoji="0" lang="zh-CN" altLang="en-US" sz="2400" b="0" i="0" u="none" strike="noStrike" cap="none" normalizeH="0" baseline="0" dirty="0">
                        <a:ln>
                          <a:noFill/>
                        </a:ln>
                        <a:solidFill>
                          <a:schemeClr val="bg1"/>
                        </a:solidFill>
                        <a:effectLst/>
                        <a:latin typeface="微软雅黑" pitchFamily="34" charset="-122"/>
                        <a:ea typeface="微软雅黑" pitchFamily="34" charset="-122"/>
                      </a:endParaRPr>
                    </a:p>
                  </a:txBody>
                  <a:tcPr marL="91437" marR="91437" marT="45705" marB="45705"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10006"/>
                  </a:ext>
                </a:extLst>
              </a:tr>
              <a:tr h="441603">
                <a:tc>
                  <a:txBody>
                    <a:bodyPr/>
                    <a:lstStyle/>
                    <a:p>
                      <a:pPr marL="0" marR="0" lvl="0" indent="0" algn="ctr" defTabSz="914400" rtl="0" eaLnBrk="1" fontAlgn="base" latinLnBrk="0" hangingPunct="1">
                        <a:lnSpc>
                          <a:spcPct val="100000"/>
                        </a:lnSpc>
                        <a:spcBef>
                          <a:spcPct val="20000"/>
                        </a:spcBef>
                        <a:spcAft>
                          <a:spcPct val="0"/>
                        </a:spcAft>
                        <a:buClr>
                          <a:srgbClr val="00FF00"/>
                        </a:buClr>
                        <a:buSzPct val="60000"/>
                        <a:buFont typeface="Wingdings" pitchFamily="2" charset="2"/>
                        <a:buNone/>
                        <a:tabLst/>
                      </a:pPr>
                      <a:r>
                        <a:rPr kumimoji="0" lang="en-US" altLang="zh-CN" sz="2400" b="1" u="none" strike="noStrike" cap="none" normalizeH="0" baseline="0" dirty="0">
                          <a:ln>
                            <a:noFill/>
                          </a:ln>
                          <a:solidFill>
                            <a:srgbClr val="FF0000"/>
                          </a:solidFill>
                          <a:effectLst/>
                          <a:latin typeface="微软雅黑" pitchFamily="34" charset="-122"/>
                          <a:ea typeface="微软雅黑" pitchFamily="34" charset="-122"/>
                        </a:rPr>
                        <a:t>p-q</a:t>
                      </a:r>
                      <a:endParaRPr kumimoji="0" lang="en-US" altLang="zh-CN" sz="2400" b="1" i="0" u="none" strike="noStrike" cap="none" normalizeH="0" baseline="0" dirty="0">
                        <a:ln>
                          <a:noFill/>
                        </a:ln>
                        <a:solidFill>
                          <a:srgbClr val="FF0000"/>
                        </a:solidFill>
                        <a:effectLst/>
                        <a:latin typeface="微软雅黑" pitchFamily="34" charset="-122"/>
                        <a:ea typeface="微软雅黑" pitchFamily="34" charset="-122"/>
                      </a:endParaRPr>
                    </a:p>
                  </a:txBody>
                  <a:tcPr marL="91437" marR="91437" marT="45705" marB="45705"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FF00"/>
                        </a:buClr>
                        <a:buSzPct val="60000"/>
                        <a:buFont typeface="Wingdings" pitchFamily="2" charset="2"/>
                        <a:buNone/>
                        <a:tabLst/>
                      </a:pPr>
                      <a:r>
                        <a:rPr kumimoji="0" lang="zh-CN" altLang="en-US" sz="2400" u="none" strike="noStrike" cap="none" normalizeH="0" baseline="0" dirty="0">
                          <a:ln>
                            <a:noFill/>
                          </a:ln>
                          <a:effectLst/>
                          <a:latin typeface="微软雅黑" pitchFamily="34" charset="-122"/>
                          <a:ea typeface="微软雅黑" pitchFamily="34" charset="-122"/>
                        </a:rPr>
                        <a:t>表示</a:t>
                      </a:r>
                      <a:r>
                        <a:rPr kumimoji="0" lang="en-US" altLang="zh-CN" sz="2400" u="none" strike="noStrike" cap="none" normalizeH="0" baseline="0" dirty="0">
                          <a:ln>
                            <a:noFill/>
                          </a:ln>
                          <a:effectLst/>
                          <a:latin typeface="微软雅黑" pitchFamily="34" charset="-122"/>
                          <a:ea typeface="微软雅黑" pitchFamily="34" charset="-122"/>
                        </a:rPr>
                        <a:t>p</a:t>
                      </a:r>
                      <a:r>
                        <a:rPr kumimoji="0" lang="zh-CN" altLang="en-US" sz="2400" u="none" strike="noStrike" cap="none" normalizeH="0" baseline="0" dirty="0">
                          <a:ln>
                            <a:noFill/>
                          </a:ln>
                          <a:effectLst/>
                          <a:latin typeface="微软雅黑" pitchFamily="34" charset="-122"/>
                          <a:ea typeface="微软雅黑" pitchFamily="34" charset="-122"/>
                        </a:rPr>
                        <a:t>和</a:t>
                      </a:r>
                      <a:r>
                        <a:rPr kumimoji="0" lang="en-US" altLang="zh-CN" sz="2400" u="none" strike="noStrike" cap="none" normalizeH="0" baseline="0" dirty="0">
                          <a:ln>
                            <a:noFill/>
                          </a:ln>
                          <a:effectLst/>
                          <a:latin typeface="微软雅黑" pitchFamily="34" charset="-122"/>
                          <a:ea typeface="微软雅黑" pitchFamily="34" charset="-122"/>
                        </a:rPr>
                        <a:t>q</a:t>
                      </a:r>
                      <a:r>
                        <a:rPr kumimoji="0" lang="zh-CN" altLang="en-US" sz="2400" u="none" strike="noStrike" cap="none" normalizeH="0" baseline="0" dirty="0">
                          <a:ln>
                            <a:noFill/>
                          </a:ln>
                          <a:effectLst/>
                          <a:latin typeface="微软雅黑" pitchFamily="34" charset="-122"/>
                          <a:ea typeface="微软雅黑" pitchFamily="34" charset="-122"/>
                        </a:rPr>
                        <a:t>两者之间的元素个数</a:t>
                      </a:r>
                      <a:endParaRPr kumimoji="0" lang="zh-CN" altLang="en-US" sz="2400" b="0" i="0" u="none" strike="noStrike" cap="none" normalizeH="0" baseline="0" dirty="0">
                        <a:ln>
                          <a:noFill/>
                        </a:ln>
                        <a:solidFill>
                          <a:schemeClr val="bg1"/>
                        </a:solidFill>
                        <a:effectLst/>
                        <a:latin typeface="微软雅黑" pitchFamily="34" charset="-122"/>
                        <a:ea typeface="微软雅黑" pitchFamily="34" charset="-122"/>
                      </a:endParaRPr>
                    </a:p>
                  </a:txBody>
                  <a:tcPr marL="91437" marR="91437" marT="45705" marB="45705"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340457550"/>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指针与数组</a:t>
            </a:r>
            <a:endParaRPr lang="zh-CN" altLang="en-US"/>
          </a:p>
        </p:txBody>
      </p:sp>
      <p:sp>
        <p:nvSpPr>
          <p:cNvPr id="34" name="矩形​​ 35"/>
          <p:cNvSpPr>
            <a:spLocks noChangeArrowheads="1"/>
          </p:cNvSpPr>
          <p:nvPr/>
        </p:nvSpPr>
        <p:spPr bwMode="auto">
          <a:xfrm>
            <a:off x="981844" y="995244"/>
            <a:ext cx="10297144"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spcBef>
                <a:spcPts val="600"/>
              </a:spcBef>
              <a:spcAft>
                <a:spcPts val="600"/>
              </a:spcAft>
              <a:buClr>
                <a:schemeClr val="bg2">
                  <a:lumMod val="50000"/>
                </a:schemeClr>
              </a:buClr>
              <a:buFont typeface="Wingdings" pitchFamily="2" charset="2"/>
              <a:buChar char=""/>
            </a:pPr>
            <a:r>
              <a:rPr lang="zh-CN" altLang="en-US" sz="2800">
                <a:latin typeface="微软雅黑" pitchFamily="34" charset="-122"/>
                <a:ea typeface="微软雅黑" pitchFamily="34" charset="-122"/>
              </a:rPr>
              <a:t>条件：指向同一数组的两个指针才能进行关系运算</a:t>
            </a:r>
            <a:endParaRPr lang="en-US" altLang="zh-CN" sz="2800">
              <a:latin typeface="微软雅黑" pitchFamily="34" charset="-122"/>
              <a:ea typeface="微软雅黑" pitchFamily="34" charset="-122"/>
            </a:endParaRPr>
          </a:p>
          <a:p>
            <a:pPr>
              <a:spcBef>
                <a:spcPts val="600"/>
              </a:spcBef>
              <a:spcAft>
                <a:spcPts val="600"/>
              </a:spcAft>
              <a:buClr>
                <a:schemeClr val="bg2">
                  <a:lumMod val="50000"/>
                </a:schemeClr>
              </a:buClr>
            </a:pPr>
            <a:r>
              <a:rPr lang="en-US" altLang="zh-CN" sz="2800">
                <a:latin typeface="微软雅黑" pitchFamily="34" charset="-122"/>
                <a:ea typeface="微软雅黑" pitchFamily="34" charset="-122"/>
              </a:rPr>
              <a:t>    p&lt;q</a:t>
            </a:r>
            <a:r>
              <a:rPr lang="zh-CN" altLang="en-US" sz="2800">
                <a:latin typeface="微软雅黑" pitchFamily="34" charset="-122"/>
                <a:ea typeface="微软雅黑" pitchFamily="34" charset="-122"/>
              </a:rPr>
              <a:t>、</a:t>
            </a:r>
            <a:r>
              <a:rPr lang="en-US" altLang="zh-CN" sz="2800">
                <a:latin typeface="微软雅黑" pitchFamily="34" charset="-122"/>
                <a:ea typeface="微软雅黑" pitchFamily="34" charset="-122"/>
              </a:rPr>
              <a:t>p&lt;=q</a:t>
            </a:r>
            <a:r>
              <a:rPr lang="zh-CN" altLang="en-US" sz="2800">
                <a:latin typeface="微软雅黑" pitchFamily="34" charset="-122"/>
                <a:ea typeface="微软雅黑" pitchFamily="34" charset="-122"/>
              </a:rPr>
              <a:t>、</a:t>
            </a:r>
            <a:r>
              <a:rPr lang="en-US" altLang="zh-CN" sz="2800">
                <a:latin typeface="微软雅黑" pitchFamily="34" charset="-122"/>
                <a:ea typeface="微软雅黑" pitchFamily="34" charset="-122"/>
              </a:rPr>
              <a:t>p==q</a:t>
            </a:r>
            <a:r>
              <a:rPr lang="zh-CN" altLang="en-US" sz="2800">
                <a:latin typeface="微软雅黑" pitchFamily="34" charset="-122"/>
                <a:ea typeface="微软雅黑" pitchFamily="34" charset="-122"/>
              </a:rPr>
              <a:t>、</a:t>
            </a:r>
            <a:r>
              <a:rPr lang="en-US" altLang="zh-CN" sz="2800">
                <a:latin typeface="微软雅黑" pitchFamily="34" charset="-122"/>
                <a:ea typeface="微软雅黑" pitchFamily="34" charset="-122"/>
              </a:rPr>
              <a:t>p!=q</a:t>
            </a:r>
            <a:r>
              <a:rPr lang="zh-CN" altLang="en-US" sz="2800">
                <a:latin typeface="微软雅黑" pitchFamily="34" charset="-122"/>
                <a:ea typeface="微软雅黑" pitchFamily="34" charset="-122"/>
              </a:rPr>
              <a:t>、</a:t>
            </a:r>
            <a:r>
              <a:rPr lang="en-US" altLang="zh-CN" sz="2800">
                <a:latin typeface="微软雅黑" pitchFamily="34" charset="-122"/>
                <a:ea typeface="微软雅黑" pitchFamily="34" charset="-122"/>
              </a:rPr>
              <a:t>p&gt;=q</a:t>
            </a:r>
            <a:r>
              <a:rPr lang="zh-CN" altLang="en-US" sz="2800">
                <a:latin typeface="微软雅黑" pitchFamily="34" charset="-122"/>
                <a:ea typeface="微软雅黑" pitchFamily="34" charset="-122"/>
              </a:rPr>
              <a:t>、</a:t>
            </a:r>
            <a:r>
              <a:rPr lang="en-US" altLang="zh-CN" sz="2800">
                <a:latin typeface="微软雅黑" pitchFamily="34" charset="-122"/>
                <a:ea typeface="微软雅黑" pitchFamily="34" charset="-122"/>
              </a:rPr>
              <a:t>p&gt;q</a:t>
            </a:r>
          </a:p>
          <a:p>
            <a:pPr marL="914400" lvl="1" indent="-457200">
              <a:spcBef>
                <a:spcPts val="600"/>
              </a:spcBef>
              <a:spcAft>
                <a:spcPts val="600"/>
              </a:spcAft>
              <a:buClr>
                <a:schemeClr val="bg2">
                  <a:lumMod val="50000"/>
                </a:schemeClr>
              </a:buClr>
              <a:buFont typeface="Wingdings" pitchFamily="2" charset="2"/>
              <a:buChar char="u"/>
            </a:pPr>
            <a:r>
              <a:rPr lang="en-US" altLang="zh-CN" sz="2800">
                <a:latin typeface="微软雅黑" pitchFamily="34" charset="-122"/>
                <a:ea typeface="微软雅黑" pitchFamily="34" charset="-122"/>
              </a:rPr>
              <a:t>p&lt;q:</a:t>
            </a:r>
            <a:r>
              <a:rPr lang="zh-CN" altLang="en-US" sz="2800">
                <a:latin typeface="微软雅黑" pitchFamily="34" charset="-122"/>
                <a:ea typeface="微软雅黑" pitchFamily="34" charset="-122"/>
              </a:rPr>
              <a:t>判断</a:t>
            </a:r>
            <a:r>
              <a:rPr lang="en-US" altLang="zh-CN" sz="2800">
                <a:latin typeface="微软雅黑" pitchFamily="34" charset="-122"/>
                <a:ea typeface="微软雅黑" pitchFamily="34" charset="-122"/>
              </a:rPr>
              <a:t>p</a:t>
            </a:r>
            <a:r>
              <a:rPr lang="zh-CN" altLang="en-US" sz="2800">
                <a:latin typeface="微软雅黑" pitchFamily="34" charset="-122"/>
                <a:ea typeface="微软雅黑" pitchFamily="34" charset="-122"/>
              </a:rPr>
              <a:t>所指元素是否在</a:t>
            </a:r>
            <a:r>
              <a:rPr lang="en-US" altLang="zh-CN" sz="2800">
                <a:latin typeface="微软雅黑" pitchFamily="34" charset="-122"/>
                <a:ea typeface="微软雅黑" pitchFamily="34" charset="-122"/>
              </a:rPr>
              <a:t>q</a:t>
            </a:r>
            <a:r>
              <a:rPr lang="zh-CN" altLang="en-US" sz="2800">
                <a:latin typeface="微软雅黑" pitchFamily="34" charset="-122"/>
                <a:ea typeface="微软雅黑" pitchFamily="34" charset="-122"/>
              </a:rPr>
              <a:t>所指元素之前</a:t>
            </a:r>
          </a:p>
          <a:p>
            <a:pPr marL="914400" lvl="1" indent="-457200">
              <a:spcBef>
                <a:spcPts val="600"/>
              </a:spcBef>
              <a:spcAft>
                <a:spcPts val="600"/>
              </a:spcAft>
              <a:buClr>
                <a:schemeClr val="bg2">
                  <a:lumMod val="50000"/>
                </a:schemeClr>
              </a:buClr>
              <a:buFont typeface="Wingdings" pitchFamily="2" charset="2"/>
              <a:buChar char="u"/>
            </a:pPr>
            <a:r>
              <a:rPr lang="zh-CN" altLang="en-US" sz="2800">
                <a:latin typeface="微软雅黑" pitchFamily="34" charset="-122"/>
                <a:ea typeface="微软雅黑" pitchFamily="34" charset="-122"/>
              </a:rPr>
              <a:t>其他运算的含义与上述类似</a:t>
            </a:r>
          </a:p>
          <a:p>
            <a:pPr marL="914400" lvl="1" indent="-457200">
              <a:spcBef>
                <a:spcPts val="600"/>
              </a:spcBef>
              <a:spcAft>
                <a:spcPts val="600"/>
              </a:spcAft>
              <a:buClr>
                <a:schemeClr val="bg2">
                  <a:lumMod val="50000"/>
                </a:schemeClr>
              </a:buClr>
              <a:buFont typeface="Wingdings" pitchFamily="2" charset="2"/>
              <a:buChar char="u"/>
            </a:pPr>
            <a:r>
              <a:rPr lang="zh-CN" altLang="en-US" sz="2800">
                <a:latin typeface="微软雅黑" pitchFamily="34" charset="-122"/>
                <a:ea typeface="微软雅黑" pitchFamily="34" charset="-122"/>
              </a:rPr>
              <a:t>若</a:t>
            </a:r>
            <a:r>
              <a:rPr lang="en-US" altLang="zh-CN" sz="2800">
                <a:latin typeface="微软雅黑" pitchFamily="34" charset="-122"/>
                <a:ea typeface="微软雅黑" pitchFamily="34" charset="-122"/>
              </a:rPr>
              <a:t>p</a:t>
            </a:r>
            <a:r>
              <a:rPr lang="zh-CN" altLang="en-US" sz="2800">
                <a:latin typeface="微软雅黑" pitchFamily="34" charset="-122"/>
                <a:ea typeface="微软雅黑" pitchFamily="34" charset="-122"/>
              </a:rPr>
              <a:t>，</a:t>
            </a:r>
            <a:r>
              <a:rPr lang="en-US" altLang="zh-CN" sz="2800">
                <a:latin typeface="微软雅黑" pitchFamily="34" charset="-122"/>
                <a:ea typeface="微软雅黑" pitchFamily="34" charset="-122"/>
              </a:rPr>
              <a:t>q</a:t>
            </a:r>
            <a:r>
              <a:rPr lang="zh-CN" altLang="en-US" sz="2800">
                <a:latin typeface="微软雅黑" pitchFamily="34" charset="-122"/>
                <a:ea typeface="微软雅黑" pitchFamily="34" charset="-122"/>
              </a:rPr>
              <a:t>不是指向同一数组的指针，则运算无意义</a:t>
            </a:r>
          </a:p>
          <a:p>
            <a:pPr marL="457200" indent="-457200">
              <a:spcBef>
                <a:spcPts val="600"/>
              </a:spcBef>
              <a:spcAft>
                <a:spcPts val="600"/>
              </a:spcAft>
              <a:buClr>
                <a:schemeClr val="bg2">
                  <a:lumMod val="50000"/>
                </a:schemeClr>
              </a:buClr>
              <a:buFont typeface="Wingdings" pitchFamily="2" charset="2"/>
              <a:buChar char=""/>
            </a:pPr>
            <a:r>
              <a:rPr lang="zh-CN" altLang="en-US" sz="2800">
                <a:latin typeface="微软雅黑" pitchFamily="34" charset="-122"/>
                <a:ea typeface="微软雅黑" pitchFamily="34" charset="-122"/>
              </a:rPr>
              <a:t>不能与非指针类型变量进行比较</a:t>
            </a:r>
            <a:r>
              <a:rPr lang="en-US" altLang="zh-CN" sz="2800">
                <a:latin typeface="微软雅黑" pitchFamily="34" charset="-122"/>
                <a:ea typeface="微软雅黑" pitchFamily="34" charset="-122"/>
              </a:rPr>
              <a:t>,</a:t>
            </a:r>
            <a:r>
              <a:rPr lang="zh-CN" altLang="en-US" sz="2800">
                <a:latin typeface="微软雅黑" pitchFamily="34" charset="-122"/>
                <a:ea typeface="微软雅黑" pitchFamily="34" charset="-122"/>
              </a:rPr>
              <a:t>但可与</a:t>
            </a:r>
            <a:r>
              <a:rPr lang="en-US" altLang="zh-CN" sz="2800">
                <a:latin typeface="微软雅黑" pitchFamily="34" charset="-122"/>
                <a:ea typeface="微软雅黑" pitchFamily="34" charset="-122"/>
              </a:rPr>
              <a:t>NULL(</a:t>
            </a:r>
            <a:r>
              <a:rPr lang="zh-CN" altLang="en-US" sz="2800">
                <a:latin typeface="微软雅黑" pitchFamily="34" charset="-122"/>
                <a:ea typeface="微软雅黑" pitchFamily="34" charset="-122"/>
              </a:rPr>
              <a:t>即</a:t>
            </a:r>
            <a:r>
              <a:rPr lang="en-US" altLang="zh-CN" sz="2800">
                <a:latin typeface="微软雅黑" pitchFamily="34" charset="-122"/>
                <a:ea typeface="微软雅黑" pitchFamily="34" charset="-122"/>
              </a:rPr>
              <a:t>0</a:t>
            </a:r>
            <a:r>
              <a:rPr lang="zh-CN" altLang="en-US" sz="2800">
                <a:latin typeface="微软雅黑" pitchFamily="34" charset="-122"/>
                <a:ea typeface="微软雅黑" pitchFamily="34" charset="-122"/>
              </a:rPr>
              <a:t>值</a:t>
            </a:r>
            <a:r>
              <a:rPr lang="en-US" altLang="zh-CN" sz="2800">
                <a:latin typeface="微软雅黑" pitchFamily="34" charset="-122"/>
                <a:ea typeface="微软雅黑" pitchFamily="34" charset="-122"/>
              </a:rPr>
              <a:t>)</a:t>
            </a:r>
            <a:r>
              <a:rPr lang="zh-CN" altLang="en-US" sz="2800">
                <a:latin typeface="微软雅黑" pitchFamily="34" charset="-122"/>
                <a:ea typeface="微软雅黑" pitchFamily="34" charset="-122"/>
              </a:rPr>
              <a:t>进行等或不等的关系运算</a:t>
            </a:r>
          </a:p>
          <a:p>
            <a:pPr marL="914400" lvl="1" indent="-457200">
              <a:spcBef>
                <a:spcPts val="600"/>
              </a:spcBef>
              <a:spcAft>
                <a:spcPts val="600"/>
              </a:spcAft>
              <a:buClr>
                <a:schemeClr val="bg2">
                  <a:lumMod val="50000"/>
                </a:schemeClr>
              </a:buClr>
              <a:buFont typeface="Wingdings" pitchFamily="2" charset="2"/>
              <a:buChar char="u"/>
            </a:pPr>
            <a:r>
              <a:rPr lang="zh-CN" altLang="en-US" sz="2800">
                <a:latin typeface="微软雅黑" pitchFamily="34" charset="-122"/>
                <a:ea typeface="微软雅黑" pitchFamily="34" charset="-122"/>
              </a:rPr>
              <a:t>判断</a:t>
            </a:r>
            <a:r>
              <a:rPr lang="en-US" altLang="zh-CN" sz="2800">
                <a:latin typeface="微软雅黑" pitchFamily="34" charset="-122"/>
                <a:ea typeface="微软雅黑" pitchFamily="34" charset="-122"/>
              </a:rPr>
              <a:t>p</a:t>
            </a:r>
            <a:r>
              <a:rPr lang="zh-CN" altLang="en-US" sz="2800">
                <a:latin typeface="微软雅黑" pitchFamily="34" charset="-122"/>
                <a:ea typeface="微软雅黑" pitchFamily="34" charset="-122"/>
              </a:rPr>
              <a:t>是否为空指针</a:t>
            </a:r>
          </a:p>
          <a:p>
            <a:pPr marL="914400" lvl="1" indent="-457200">
              <a:spcBef>
                <a:spcPts val="600"/>
              </a:spcBef>
              <a:spcAft>
                <a:spcPts val="600"/>
              </a:spcAft>
              <a:buClr>
                <a:schemeClr val="bg2">
                  <a:lumMod val="50000"/>
                </a:schemeClr>
              </a:buClr>
              <a:buFont typeface="Wingdings" pitchFamily="2" charset="2"/>
              <a:buChar char="u"/>
            </a:pPr>
            <a:r>
              <a:rPr lang="en-US" altLang="zh-CN" sz="2800">
                <a:latin typeface="微软雅黑" pitchFamily="34" charset="-122"/>
                <a:ea typeface="微软雅黑" pitchFamily="34" charset="-122"/>
              </a:rPr>
              <a:t>P == NULL</a:t>
            </a:r>
          </a:p>
          <a:p>
            <a:pPr marL="914400" lvl="1" indent="-457200">
              <a:spcBef>
                <a:spcPts val="600"/>
              </a:spcBef>
              <a:spcAft>
                <a:spcPts val="600"/>
              </a:spcAft>
              <a:buClr>
                <a:schemeClr val="bg2">
                  <a:lumMod val="50000"/>
                </a:schemeClr>
              </a:buClr>
              <a:buFont typeface="Wingdings" pitchFamily="2" charset="2"/>
              <a:buChar char="u"/>
            </a:pPr>
            <a:r>
              <a:rPr lang="en-US" altLang="zh-CN" sz="2800">
                <a:latin typeface="微软雅黑" pitchFamily="34" charset="-122"/>
                <a:ea typeface="微软雅黑" pitchFamily="34" charset="-122"/>
              </a:rPr>
              <a:t>p != NULL</a:t>
            </a:r>
          </a:p>
        </p:txBody>
      </p:sp>
    </p:spTree>
    <p:extLst>
      <p:ext uri="{BB962C8B-B14F-4D97-AF65-F5344CB8AC3E}">
        <p14:creationId xmlns:p14="http://schemas.microsoft.com/office/powerpoint/2010/main" val="4120601172"/>
      </p:ext>
    </p:extLst>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指针与数组</a:t>
            </a:r>
            <a:endParaRPr lang="zh-CN" altLang="en-US"/>
          </a:p>
        </p:txBody>
      </p:sp>
      <p:sp>
        <p:nvSpPr>
          <p:cNvPr id="4" name="矩形 18"/>
          <p:cNvSpPr/>
          <p:nvPr/>
        </p:nvSpPr>
        <p:spPr>
          <a:xfrm>
            <a:off x="7341368" y="1168673"/>
            <a:ext cx="2857500" cy="5500687"/>
          </a:xfrm>
          <a:prstGeom prst="rect">
            <a:avLst/>
          </a:prstGeom>
          <a:ln w="38100">
            <a:solidFill>
              <a:schemeClr val="tx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Rectangle 65"/>
          <p:cNvSpPr>
            <a:spLocks noChangeArrowheads="1"/>
          </p:cNvSpPr>
          <p:nvPr/>
        </p:nvSpPr>
        <p:spPr bwMode="auto">
          <a:xfrm>
            <a:off x="1486222" y="1268760"/>
            <a:ext cx="4482306" cy="5238750"/>
          </a:xfrm>
          <a:prstGeom prst="rect">
            <a:avLst/>
          </a:prstGeom>
          <a:solidFill>
            <a:schemeClr val="bg2">
              <a:lumMod val="60000"/>
              <a:lumOff val="40000"/>
            </a:schemeClr>
          </a:solidFill>
          <a:ln w="38100">
            <a:solidFill>
              <a:schemeClr val="bg2">
                <a:lumMod val="50000"/>
              </a:schemeClr>
            </a:solidFill>
            <a:miter lim="800000"/>
            <a:headEnd/>
            <a:tailEnd/>
          </a:ln>
          <a:effectLst>
            <a:outerShdw blurRad="50800" dist="38100" dir="2700000" algn="tl" rotWithShape="0">
              <a:prstClr val="black">
                <a:alpha val="40000"/>
              </a:prstClr>
            </a:outerShdw>
          </a:effectLst>
        </p:spPr>
        <p:txBody>
          <a:bodyPr wrap="none" anchor="ctr"/>
          <a:lstStyle/>
          <a:p>
            <a:pPr>
              <a:lnSpc>
                <a:spcPct val="125000"/>
              </a:lnSpc>
            </a:pPr>
            <a:r>
              <a:rPr lang="es-ES" altLang="zh-CN" sz="2400" b="1" dirty="0">
                <a:latin typeface="Consolas" pitchFamily="49" charset="0"/>
                <a:cs typeface="Consolas" pitchFamily="49" charset="0"/>
              </a:rPr>
              <a:t>short a[5] = {1</a:t>
            </a:r>
            <a:r>
              <a:rPr lang="en-US" altLang="zh-CN" sz="2400" b="1" dirty="0">
                <a:latin typeface="Consolas" pitchFamily="49" charset="0"/>
                <a:cs typeface="Consolas" pitchFamily="49" charset="0"/>
              </a:rPr>
              <a:t>,2,3,4,5</a:t>
            </a:r>
            <a:r>
              <a:rPr lang="es-ES" altLang="zh-CN" sz="2400" b="1" dirty="0">
                <a:latin typeface="Consolas" pitchFamily="49" charset="0"/>
                <a:cs typeface="Consolas" pitchFamily="49" charset="0"/>
              </a:rPr>
              <a:t>};</a:t>
            </a:r>
          </a:p>
          <a:p>
            <a:pPr>
              <a:lnSpc>
                <a:spcPct val="125000"/>
              </a:lnSpc>
            </a:pPr>
            <a:r>
              <a:rPr lang="es-ES" altLang="zh-CN" sz="2400" b="1">
                <a:latin typeface="Consolas" pitchFamily="49" charset="0"/>
                <a:cs typeface="Consolas" pitchFamily="49" charset="0"/>
              </a:rPr>
              <a:t>short *</a:t>
            </a:r>
            <a:r>
              <a:rPr lang="es-ES" altLang="zh-CN" sz="2400" b="1" dirty="0">
                <a:latin typeface="Consolas" pitchFamily="49" charset="0"/>
                <a:cs typeface="Consolas" pitchFamily="49" charset="0"/>
              </a:rPr>
              <a:t>p, *q;</a:t>
            </a:r>
          </a:p>
          <a:p>
            <a:pPr>
              <a:lnSpc>
                <a:spcPct val="125000"/>
              </a:lnSpc>
            </a:pPr>
            <a:r>
              <a:rPr lang="es-ES" altLang="zh-CN" sz="2400" b="1" dirty="0">
                <a:latin typeface="Consolas" pitchFamily="49" charset="0"/>
                <a:cs typeface="Consolas" pitchFamily="49" charset="0"/>
              </a:rPr>
              <a:t>p = &amp;a[0];</a:t>
            </a:r>
          </a:p>
          <a:p>
            <a:pPr>
              <a:lnSpc>
                <a:spcPct val="125000"/>
              </a:lnSpc>
            </a:pPr>
            <a:r>
              <a:rPr lang="en-US" altLang="zh-CN" sz="2400" b="1" dirty="0">
                <a:latin typeface="Consolas" pitchFamily="49" charset="0"/>
                <a:cs typeface="Consolas" pitchFamily="49" charset="0"/>
              </a:rPr>
              <a:t>q = p+2;</a:t>
            </a:r>
          </a:p>
          <a:p>
            <a:pPr>
              <a:lnSpc>
                <a:spcPct val="125000"/>
              </a:lnSpc>
            </a:pPr>
            <a:r>
              <a:rPr lang="en-US" altLang="zh-CN" sz="2400" b="1" dirty="0">
                <a:latin typeface="Consolas" pitchFamily="49" charset="0"/>
                <a:cs typeface="Consolas" pitchFamily="49" charset="0"/>
              </a:rPr>
              <a:t>p += 3;</a:t>
            </a:r>
          </a:p>
          <a:p>
            <a:pPr>
              <a:lnSpc>
                <a:spcPct val="125000"/>
              </a:lnSpc>
            </a:pPr>
            <a:r>
              <a:rPr lang="en-US" altLang="zh-CN" sz="2400" b="1" dirty="0" err="1">
                <a:latin typeface="Consolas" pitchFamily="49" charset="0"/>
                <a:cs typeface="Consolas" pitchFamily="49" charset="0"/>
              </a:rPr>
              <a:t>printf</a:t>
            </a:r>
            <a:r>
              <a:rPr lang="en-US" altLang="zh-CN" sz="2400" b="1" dirty="0">
                <a:latin typeface="Consolas" pitchFamily="49" charset="0"/>
                <a:cs typeface="Consolas" pitchFamily="49" charset="0"/>
              </a:rPr>
              <a:t>("%d", *p++);</a:t>
            </a:r>
          </a:p>
          <a:p>
            <a:pPr>
              <a:lnSpc>
                <a:spcPct val="125000"/>
              </a:lnSpc>
            </a:pPr>
            <a:r>
              <a:rPr lang="en-US" altLang="zh-CN" sz="2400" b="1" dirty="0" err="1">
                <a:latin typeface="Consolas" pitchFamily="49" charset="0"/>
                <a:cs typeface="Consolas" pitchFamily="49" charset="0"/>
              </a:rPr>
              <a:t>scanf</a:t>
            </a:r>
            <a:r>
              <a:rPr lang="en-US" altLang="zh-CN" sz="2400" b="1" dirty="0">
                <a:latin typeface="Consolas" pitchFamily="49" charset="0"/>
                <a:cs typeface="Consolas" pitchFamily="49" charset="0"/>
              </a:rPr>
              <a:t>("%d</a:t>
            </a:r>
            <a:r>
              <a:rPr lang="en-US" altLang="zh-CN" sz="2400" b="1">
                <a:latin typeface="Consolas" pitchFamily="49" charset="0"/>
                <a:cs typeface="Consolas" pitchFamily="49" charset="0"/>
              </a:rPr>
              <a:t>", --q);</a:t>
            </a:r>
            <a:endParaRPr lang="en-US" altLang="zh-CN" sz="2400" b="1" dirty="0">
              <a:latin typeface="Consolas" pitchFamily="49" charset="0"/>
              <a:cs typeface="Consolas" pitchFamily="49" charset="0"/>
            </a:endParaRPr>
          </a:p>
          <a:p>
            <a:pPr>
              <a:lnSpc>
                <a:spcPct val="125000"/>
              </a:lnSpc>
            </a:pPr>
            <a:r>
              <a:rPr lang="en-US" altLang="zh-CN" sz="2400" b="1" dirty="0">
                <a:latin typeface="Consolas" pitchFamily="49" charset="0"/>
                <a:cs typeface="Consolas" pitchFamily="49" charset="0"/>
              </a:rPr>
              <a:t>if (p&gt;q)</a:t>
            </a:r>
          </a:p>
          <a:p>
            <a:pPr>
              <a:lnSpc>
                <a:spcPct val="125000"/>
              </a:lnSpc>
            </a:pPr>
            <a:r>
              <a:rPr lang="en-US" altLang="zh-CN" sz="2400" b="1" dirty="0">
                <a:latin typeface="Consolas" pitchFamily="49" charset="0"/>
                <a:cs typeface="Consolas" pitchFamily="49" charset="0"/>
              </a:rPr>
              <a:t>  </a:t>
            </a:r>
            <a:r>
              <a:rPr lang="en-US" altLang="zh-CN" sz="2400" b="1" dirty="0" err="1">
                <a:latin typeface="Consolas" pitchFamily="49" charset="0"/>
                <a:cs typeface="Consolas" pitchFamily="49" charset="0"/>
              </a:rPr>
              <a:t>printf</a:t>
            </a:r>
            <a:r>
              <a:rPr lang="en-US" altLang="zh-CN" sz="2400" b="1" dirty="0">
                <a:latin typeface="Consolas" pitchFamily="49" charset="0"/>
                <a:cs typeface="Consolas" pitchFamily="49" charset="0"/>
              </a:rPr>
              <a:t>("%d", p-q);</a:t>
            </a:r>
          </a:p>
          <a:p>
            <a:pPr>
              <a:lnSpc>
                <a:spcPct val="125000"/>
              </a:lnSpc>
            </a:pPr>
            <a:r>
              <a:rPr lang="en-US" altLang="zh-CN" sz="2400" b="1" dirty="0">
                <a:latin typeface="Consolas" pitchFamily="49" charset="0"/>
                <a:cs typeface="Consolas" pitchFamily="49" charset="0"/>
              </a:rPr>
              <a:t>else</a:t>
            </a:r>
          </a:p>
          <a:p>
            <a:pPr>
              <a:lnSpc>
                <a:spcPct val="125000"/>
              </a:lnSpc>
            </a:pPr>
            <a:r>
              <a:rPr lang="en-US" altLang="zh-CN" sz="2400" b="1" dirty="0">
                <a:latin typeface="Consolas" pitchFamily="49" charset="0"/>
                <a:cs typeface="Consolas" pitchFamily="49" charset="0"/>
              </a:rPr>
              <a:t>  </a:t>
            </a:r>
            <a:r>
              <a:rPr lang="en-US" altLang="zh-CN" sz="2400" b="1" dirty="0" err="1">
                <a:latin typeface="Consolas" pitchFamily="49" charset="0"/>
                <a:cs typeface="Consolas" pitchFamily="49" charset="0"/>
              </a:rPr>
              <a:t>printf</a:t>
            </a:r>
            <a:r>
              <a:rPr lang="en-US" altLang="zh-CN" sz="2400" b="1" dirty="0">
                <a:latin typeface="Consolas" pitchFamily="49" charset="0"/>
                <a:cs typeface="Consolas" pitchFamily="49" charset="0"/>
              </a:rPr>
              <a:t>("%d", q-p);</a:t>
            </a:r>
          </a:p>
        </p:txBody>
      </p:sp>
      <p:sp>
        <p:nvSpPr>
          <p:cNvPr id="6" name="AutoShape 66"/>
          <p:cNvSpPr>
            <a:spLocks noChangeArrowheads="1"/>
          </p:cNvSpPr>
          <p:nvPr/>
        </p:nvSpPr>
        <p:spPr bwMode="auto">
          <a:xfrm>
            <a:off x="1125860" y="1898997"/>
            <a:ext cx="431800" cy="215900"/>
          </a:xfrm>
          <a:prstGeom prst="rightArrow">
            <a:avLst>
              <a:gd name="adj1" fmla="val 49454"/>
              <a:gd name="adj2" fmla="val 104972"/>
            </a:avLst>
          </a:prstGeom>
          <a:solidFill>
            <a:schemeClr val="bg2">
              <a:lumMod val="50000"/>
            </a:schemeClr>
          </a:solidFill>
          <a:ln w="9525">
            <a:solidFill>
              <a:schemeClr val="accent2">
                <a:lumMod val="50000"/>
              </a:schemeClr>
            </a:solidFill>
            <a:miter lim="800000"/>
            <a:headEnd/>
            <a:tailEnd/>
          </a:ln>
          <a:effectLst>
            <a:outerShdw dist="35921" dir="2700000" algn="ctr" rotWithShape="0">
              <a:schemeClr val="tx1"/>
            </a:outerShdw>
          </a:effectLst>
        </p:spPr>
        <p:txBody>
          <a:bodyPr wrap="none" anchor="ctr"/>
          <a:lstStyle/>
          <a:p>
            <a:endParaRPr lang="zh-CN" altLang="en-US"/>
          </a:p>
        </p:txBody>
      </p:sp>
      <p:pic>
        <p:nvPicPr>
          <p:cNvPr id="7" name="Picture 68" descr="绘图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4572" y="1222648"/>
            <a:ext cx="2457450" cy="532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71"/>
          <p:cNvGrpSpPr>
            <a:grpSpLocks/>
          </p:cNvGrpSpPr>
          <p:nvPr/>
        </p:nvGrpSpPr>
        <p:grpSpPr bwMode="auto">
          <a:xfrm>
            <a:off x="6492055" y="1783037"/>
            <a:ext cx="863600" cy="523876"/>
            <a:chOff x="3334" y="1071"/>
            <a:chExt cx="544" cy="330"/>
          </a:xfrm>
        </p:grpSpPr>
        <p:sp>
          <p:nvSpPr>
            <p:cNvPr id="9" name="Text Box 69"/>
            <p:cNvSpPr txBox="1">
              <a:spLocks noChangeArrowheads="1"/>
            </p:cNvSpPr>
            <p:nvPr/>
          </p:nvSpPr>
          <p:spPr bwMode="auto">
            <a:xfrm>
              <a:off x="3334" y="1071"/>
              <a:ext cx="267" cy="330"/>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楷体_GB2312" pitchFamily="49" charset="-122"/>
                </a:defRPr>
              </a:lvl1pPr>
              <a:lvl2pPr marL="742950" indent="-285750" eaLnBrk="0" hangingPunct="0">
                <a:defRPr>
                  <a:solidFill>
                    <a:schemeClr val="tx1"/>
                  </a:solidFill>
                  <a:latin typeface="Arial" pitchFamily="34" charset="0"/>
                  <a:ea typeface="楷体_GB2312" pitchFamily="49" charset="-122"/>
                </a:defRPr>
              </a:lvl2pPr>
              <a:lvl3pPr marL="1143000" indent="-228600" eaLnBrk="0" hangingPunct="0">
                <a:defRPr>
                  <a:solidFill>
                    <a:schemeClr val="tx1"/>
                  </a:solidFill>
                  <a:latin typeface="Arial" pitchFamily="34" charset="0"/>
                  <a:ea typeface="楷体_GB2312" pitchFamily="49" charset="-122"/>
                </a:defRPr>
              </a:lvl3pPr>
              <a:lvl4pPr marL="1600200" indent="-228600" eaLnBrk="0" hangingPunct="0">
                <a:defRPr>
                  <a:solidFill>
                    <a:schemeClr val="tx1"/>
                  </a:solidFill>
                  <a:latin typeface="Arial" pitchFamily="34" charset="0"/>
                  <a:ea typeface="楷体_GB2312" pitchFamily="49" charset="-122"/>
                </a:defRPr>
              </a:lvl4pPr>
              <a:lvl5pPr marL="2057400" indent="-228600" eaLnBrk="0" hangingPunct="0">
                <a:defRPr>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itchFamily="34" charset="0"/>
                  <a:ea typeface="楷体_GB2312" pitchFamily="49" charset="-122"/>
                </a:defRPr>
              </a:lvl9pPr>
            </a:lstStyle>
            <a:p>
              <a:pPr eaLnBrk="1" hangingPunct="1"/>
              <a:r>
                <a:rPr lang="en-US" altLang="zh-CN" sz="2800" b="1">
                  <a:solidFill>
                    <a:schemeClr val="bg2">
                      <a:lumMod val="75000"/>
                    </a:schemeClr>
                  </a:solidFill>
                  <a:latin typeface="微软雅黑" pitchFamily="34" charset="-122"/>
                  <a:ea typeface="微软雅黑" pitchFamily="34" charset="-122"/>
                </a:rPr>
                <a:t>p</a:t>
              </a:r>
            </a:p>
          </p:txBody>
        </p:sp>
        <p:sp>
          <p:nvSpPr>
            <p:cNvPr id="10" name="Line 70"/>
            <p:cNvSpPr>
              <a:spLocks noChangeShapeType="1"/>
            </p:cNvSpPr>
            <p:nvPr/>
          </p:nvSpPr>
          <p:spPr bwMode="auto">
            <a:xfrm>
              <a:off x="3560" y="1253"/>
              <a:ext cx="318" cy="0"/>
            </a:xfrm>
            <a:prstGeom prst="line">
              <a:avLst/>
            </a:prstGeom>
            <a:noFill/>
            <a:ln w="38100">
              <a:solidFill>
                <a:schemeClr val="bg2">
                  <a:lumMod val="50000"/>
                </a:schemeClr>
              </a:solidFill>
              <a:round/>
              <a:headEnd/>
              <a:tailEnd type="stealth" w="lg" len="lg"/>
            </a:ln>
            <a:effectLst>
              <a:outerShdw dist="35921" dir="2700000" algn="ctr" rotWithShape="0">
                <a:schemeClr val="tx1"/>
              </a:outerShdw>
            </a:effectLst>
            <a:extLst>
              <a:ext uri="{909E8E84-426E-40DD-AFC4-6F175D3DCCD1}">
                <a14:hiddenFill xmlns:a14="http://schemas.microsoft.com/office/drawing/2010/main">
                  <a:noFill/>
                </a14:hiddenFill>
              </a:ext>
            </a:extLst>
          </p:spPr>
          <p:txBody>
            <a:bodyPr/>
            <a:lstStyle/>
            <a:p>
              <a:endParaRPr lang="zh-CN" altLang="en-US"/>
            </a:p>
          </p:txBody>
        </p:sp>
      </p:grpSp>
      <p:grpSp>
        <p:nvGrpSpPr>
          <p:cNvPr id="11" name="Group 72"/>
          <p:cNvGrpSpPr>
            <a:grpSpLocks/>
          </p:cNvGrpSpPr>
          <p:nvPr/>
        </p:nvGrpSpPr>
        <p:grpSpPr bwMode="auto">
          <a:xfrm>
            <a:off x="6490468" y="3381646"/>
            <a:ext cx="863600" cy="523874"/>
            <a:chOff x="3334" y="1071"/>
            <a:chExt cx="544" cy="330"/>
          </a:xfrm>
        </p:grpSpPr>
        <p:sp>
          <p:nvSpPr>
            <p:cNvPr id="12" name="Text Box 73"/>
            <p:cNvSpPr txBox="1">
              <a:spLocks noChangeArrowheads="1"/>
            </p:cNvSpPr>
            <p:nvPr/>
          </p:nvSpPr>
          <p:spPr bwMode="auto">
            <a:xfrm>
              <a:off x="3334" y="1071"/>
              <a:ext cx="255" cy="330"/>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楷体_GB2312" pitchFamily="49" charset="-122"/>
                </a:defRPr>
              </a:lvl1pPr>
              <a:lvl2pPr marL="742950" indent="-285750" eaLnBrk="0" hangingPunct="0">
                <a:defRPr>
                  <a:solidFill>
                    <a:schemeClr val="tx1"/>
                  </a:solidFill>
                  <a:latin typeface="Arial" pitchFamily="34" charset="0"/>
                  <a:ea typeface="楷体_GB2312" pitchFamily="49" charset="-122"/>
                </a:defRPr>
              </a:lvl2pPr>
              <a:lvl3pPr marL="1143000" indent="-228600" eaLnBrk="0" hangingPunct="0">
                <a:defRPr>
                  <a:solidFill>
                    <a:schemeClr val="tx1"/>
                  </a:solidFill>
                  <a:latin typeface="Arial" pitchFamily="34" charset="0"/>
                  <a:ea typeface="楷体_GB2312" pitchFamily="49" charset="-122"/>
                </a:defRPr>
              </a:lvl3pPr>
              <a:lvl4pPr marL="1600200" indent="-228600" eaLnBrk="0" hangingPunct="0">
                <a:defRPr>
                  <a:solidFill>
                    <a:schemeClr val="tx1"/>
                  </a:solidFill>
                  <a:latin typeface="Arial" pitchFamily="34" charset="0"/>
                  <a:ea typeface="楷体_GB2312" pitchFamily="49" charset="-122"/>
                </a:defRPr>
              </a:lvl4pPr>
              <a:lvl5pPr marL="2057400" indent="-228600" eaLnBrk="0" hangingPunct="0">
                <a:defRPr>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itchFamily="34" charset="0"/>
                  <a:ea typeface="楷体_GB2312" pitchFamily="49" charset="-122"/>
                </a:defRPr>
              </a:lvl9pPr>
            </a:lstStyle>
            <a:p>
              <a:pPr eaLnBrk="1" hangingPunct="1"/>
              <a:r>
                <a:rPr lang="en-US" altLang="zh-CN" sz="2800" b="1">
                  <a:solidFill>
                    <a:schemeClr val="bg2">
                      <a:lumMod val="75000"/>
                    </a:schemeClr>
                  </a:solidFill>
                </a:rPr>
                <a:t>q</a:t>
              </a:r>
            </a:p>
          </p:txBody>
        </p:sp>
        <p:sp>
          <p:nvSpPr>
            <p:cNvPr id="13" name="Line 74"/>
            <p:cNvSpPr>
              <a:spLocks noChangeShapeType="1"/>
            </p:cNvSpPr>
            <p:nvPr/>
          </p:nvSpPr>
          <p:spPr bwMode="auto">
            <a:xfrm>
              <a:off x="3560" y="1253"/>
              <a:ext cx="318" cy="0"/>
            </a:xfrm>
            <a:prstGeom prst="line">
              <a:avLst/>
            </a:prstGeom>
            <a:noFill/>
            <a:ln w="38100">
              <a:solidFill>
                <a:schemeClr val="bg2">
                  <a:lumMod val="50000"/>
                </a:schemeClr>
              </a:solidFill>
              <a:round/>
              <a:headEnd/>
              <a:tailEnd type="stealth" w="lg" len="lg"/>
            </a:ln>
            <a:effectLst>
              <a:outerShdw dist="35921" dir="2700000" algn="ctr" rotWithShape="0">
                <a:schemeClr val="tx1"/>
              </a:outerShdw>
            </a:effectLst>
            <a:extLst>
              <a:ext uri="{909E8E84-426E-40DD-AFC4-6F175D3DCCD1}">
                <a14:hiddenFill xmlns:a14="http://schemas.microsoft.com/office/drawing/2010/main">
                  <a:noFill/>
                </a14:hiddenFill>
              </a:ext>
            </a:extLst>
          </p:spPr>
          <p:txBody>
            <a:bodyPr/>
            <a:lstStyle/>
            <a:p>
              <a:endParaRPr lang="zh-CN" altLang="en-US"/>
            </a:p>
          </p:txBody>
        </p:sp>
      </p:grpSp>
      <p:grpSp>
        <p:nvGrpSpPr>
          <p:cNvPr id="14" name="Group 77"/>
          <p:cNvGrpSpPr>
            <a:grpSpLocks/>
          </p:cNvGrpSpPr>
          <p:nvPr/>
        </p:nvGrpSpPr>
        <p:grpSpPr bwMode="auto">
          <a:xfrm>
            <a:off x="6415134" y="2997472"/>
            <a:ext cx="687386" cy="2257425"/>
            <a:chOff x="3354" y="1827"/>
            <a:chExt cx="433" cy="1422"/>
          </a:xfrm>
        </p:grpSpPr>
        <p:sp>
          <p:nvSpPr>
            <p:cNvPr id="15" name="Line 75"/>
            <p:cNvSpPr>
              <a:spLocks noChangeShapeType="1"/>
            </p:cNvSpPr>
            <p:nvPr/>
          </p:nvSpPr>
          <p:spPr bwMode="auto">
            <a:xfrm>
              <a:off x="3786" y="1827"/>
              <a:ext cx="1" cy="1422"/>
            </a:xfrm>
            <a:prstGeom prst="line">
              <a:avLst/>
            </a:prstGeom>
            <a:noFill/>
            <a:ln w="38100">
              <a:solidFill>
                <a:schemeClr val="bg2">
                  <a:lumMod val="75000"/>
                </a:schemeClr>
              </a:solidFill>
              <a:round/>
              <a:headEnd type="stealth" w="lg" len="lg"/>
              <a:tailEnd type="stealth" w="lg" len="lg"/>
            </a:ln>
            <a:effectLst>
              <a:outerShdw dist="35921" dir="2700000" algn="ctr" rotWithShape="0">
                <a:schemeClr val="tx1"/>
              </a:outerShdw>
            </a:effectLst>
            <a:extLst>
              <a:ext uri="{909E8E84-426E-40DD-AFC4-6F175D3DCCD1}">
                <a14:hiddenFill xmlns:a14="http://schemas.microsoft.com/office/drawing/2010/main">
                  <a:noFill/>
                </a14:hiddenFill>
              </a:ext>
            </a:extLst>
          </p:spPr>
          <p:txBody>
            <a:bodyPr/>
            <a:lstStyle/>
            <a:p>
              <a:endParaRPr lang="zh-CN" altLang="en-US"/>
            </a:p>
          </p:txBody>
        </p:sp>
        <p:sp>
          <p:nvSpPr>
            <p:cNvPr id="16" name="Text Box 76"/>
            <p:cNvSpPr txBox="1">
              <a:spLocks noChangeArrowheads="1"/>
            </p:cNvSpPr>
            <p:nvPr/>
          </p:nvSpPr>
          <p:spPr bwMode="auto">
            <a:xfrm>
              <a:off x="3354" y="1979"/>
              <a:ext cx="388" cy="1027"/>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a:solidFill>
                    <a:schemeClr val="tx1"/>
                  </a:solidFill>
                  <a:latin typeface="Arial" pitchFamily="34" charset="0"/>
                  <a:ea typeface="楷体_GB2312" pitchFamily="49" charset="-122"/>
                </a:defRPr>
              </a:lvl1pPr>
              <a:lvl2pPr marL="742950" indent="-285750" eaLnBrk="0" hangingPunct="0">
                <a:defRPr>
                  <a:solidFill>
                    <a:schemeClr val="tx1"/>
                  </a:solidFill>
                  <a:latin typeface="Arial" pitchFamily="34" charset="0"/>
                  <a:ea typeface="楷体_GB2312" pitchFamily="49" charset="-122"/>
                </a:defRPr>
              </a:lvl2pPr>
              <a:lvl3pPr marL="1143000" indent="-228600" eaLnBrk="0" hangingPunct="0">
                <a:defRPr>
                  <a:solidFill>
                    <a:schemeClr val="tx1"/>
                  </a:solidFill>
                  <a:latin typeface="Arial" pitchFamily="34" charset="0"/>
                  <a:ea typeface="楷体_GB2312" pitchFamily="49" charset="-122"/>
                </a:defRPr>
              </a:lvl3pPr>
              <a:lvl4pPr marL="1600200" indent="-228600" eaLnBrk="0" hangingPunct="0">
                <a:defRPr>
                  <a:solidFill>
                    <a:schemeClr val="tx1"/>
                  </a:solidFill>
                  <a:latin typeface="Arial" pitchFamily="34" charset="0"/>
                  <a:ea typeface="楷体_GB2312" pitchFamily="49" charset="-122"/>
                </a:defRPr>
              </a:lvl4pPr>
              <a:lvl5pPr marL="2057400" indent="-228600" eaLnBrk="0" hangingPunct="0">
                <a:defRPr>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itchFamily="34" charset="0"/>
                  <a:ea typeface="楷体_GB2312" pitchFamily="49" charset="-122"/>
                </a:defRPr>
              </a:lvl9pPr>
            </a:lstStyle>
            <a:p>
              <a:pPr eaLnBrk="1" hangingPunct="1"/>
              <a:r>
                <a:rPr lang="en-US" altLang="zh-CN" sz="2800" b="1">
                  <a:solidFill>
                    <a:schemeClr val="bg2">
                      <a:lumMod val="75000"/>
                    </a:schemeClr>
                  </a:solidFill>
                  <a:latin typeface="微软雅黑" pitchFamily="34" charset="-122"/>
                  <a:ea typeface="微软雅黑" pitchFamily="34" charset="-122"/>
                  <a:cs typeface="Consolas" pitchFamily="49" charset="0"/>
                </a:rPr>
                <a:t>3</a:t>
              </a:r>
              <a:r>
                <a:rPr lang="zh-CN" altLang="en-US" sz="2800" b="1">
                  <a:solidFill>
                    <a:schemeClr val="bg2">
                      <a:lumMod val="75000"/>
                    </a:schemeClr>
                  </a:solidFill>
                  <a:latin typeface="微软雅黑" pitchFamily="34" charset="-122"/>
                  <a:ea typeface="微软雅黑" pitchFamily="34" charset="-122"/>
                  <a:cs typeface="Consolas" pitchFamily="49" charset="0"/>
                </a:rPr>
                <a:t>个</a:t>
              </a:r>
              <a:r>
                <a:rPr lang="en-US" altLang="zh-CN" sz="2800" b="1">
                  <a:solidFill>
                    <a:schemeClr val="bg2">
                      <a:lumMod val="75000"/>
                    </a:schemeClr>
                  </a:solidFill>
                  <a:latin typeface="微软雅黑" pitchFamily="34" charset="-122"/>
                  <a:ea typeface="微软雅黑" pitchFamily="34" charset="-122"/>
                  <a:cs typeface="Consolas" pitchFamily="49" charset="0"/>
                </a:rPr>
                <a:t>short</a:t>
              </a:r>
            </a:p>
          </p:txBody>
        </p:sp>
      </p:grpSp>
    </p:spTree>
    <p:extLst>
      <p:ext uri="{BB962C8B-B14F-4D97-AF65-F5344CB8AC3E}">
        <p14:creationId xmlns:p14="http://schemas.microsoft.com/office/powerpoint/2010/main" val="133490703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38778E-17 -3.50601E-6 L 1.38778E-17 0.07887 " pathEditMode="relative" rAng="0" ptsTypes="AA">
                                      <p:cBhvr>
                                        <p:cTn id="6" dur="500" fill="hold"/>
                                        <p:tgtEl>
                                          <p:spTgt spid="6"/>
                                        </p:tgtEl>
                                        <p:attrNameLst>
                                          <p:attrName>ppt_x</p:attrName>
                                          <p:attrName>ppt_y</p:attrName>
                                        </p:attrNameLst>
                                      </p:cBhvr>
                                      <p:rCtr x="0" y="39"/>
                                    </p:animMotion>
                                  </p:childTnLst>
                                </p:cTn>
                              </p:par>
                              <p:par>
                                <p:cTn id="7" presetID="10"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path" presetSubtype="0" accel="50000" decel="50000" fill="hold" grpId="1" nodeType="clickEffect">
                                  <p:stCondLst>
                                    <p:cond delay="0"/>
                                  </p:stCondLst>
                                  <p:childTnLst>
                                    <p:animMotion origin="layout" path="M 1.38778E-17 0.07887 L 1.38778E-17 0.14177 " pathEditMode="relative" rAng="0" ptsTypes="AA">
                                      <p:cBhvr>
                                        <p:cTn id="13" dur="500" fill="hold"/>
                                        <p:tgtEl>
                                          <p:spTgt spid="6"/>
                                        </p:tgtEl>
                                        <p:attrNameLst>
                                          <p:attrName>ppt_x</p:attrName>
                                          <p:attrName>ppt_y</p:attrName>
                                        </p:attrNameLst>
                                      </p:cBhvr>
                                      <p:rCtr x="0" y="31"/>
                                    </p:animMotion>
                                  </p:childTnLst>
                                </p:cTn>
                              </p:par>
                              <p:par>
                                <p:cTn id="14" presetID="10"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2" nodeType="clickEffect">
                                  <p:stCondLst>
                                    <p:cond delay="0"/>
                                  </p:stCondLst>
                                  <p:childTnLst>
                                    <p:animMotion origin="layout" path="M 1.38778E-17 0.14177 L 1.38778E-17 0.21254 " pathEditMode="relative" rAng="0" ptsTypes="AA">
                                      <p:cBhvr>
                                        <p:cTn id="20" dur="500" fill="hold"/>
                                        <p:tgtEl>
                                          <p:spTgt spid="6"/>
                                        </p:tgtEl>
                                        <p:attrNameLst>
                                          <p:attrName>ppt_x</p:attrName>
                                          <p:attrName>ppt_y</p:attrName>
                                        </p:attrNameLst>
                                      </p:cBhvr>
                                      <p:rCtr x="0" y="35"/>
                                    </p:animMotion>
                                  </p:childTnLst>
                                </p:cTn>
                              </p:par>
                              <p:par>
                                <p:cTn id="21" presetID="42" presetClass="path" presetSubtype="0" accel="50000" decel="50000" fill="hold" nodeType="withEffect">
                                  <p:stCondLst>
                                    <p:cond delay="0"/>
                                  </p:stCondLst>
                                  <p:childTnLst>
                                    <p:animMotion origin="layout" path="M 3.33333E-6 2.01665E-6 L 3.33333E-6 0.35661 " pathEditMode="relative" rAng="0" ptsTypes="AA">
                                      <p:cBhvr>
                                        <p:cTn id="22" dur="500" fill="hold"/>
                                        <p:tgtEl>
                                          <p:spTgt spid="8"/>
                                        </p:tgtEl>
                                        <p:attrNameLst>
                                          <p:attrName>ppt_x</p:attrName>
                                          <p:attrName>ppt_y</p:attrName>
                                        </p:attrNameLst>
                                      </p:cBhvr>
                                      <p:rCtr x="0" y="178"/>
                                    </p:animMotion>
                                  </p:childTnLst>
                                </p:cTn>
                              </p:par>
                            </p:childTnLst>
                          </p:cTn>
                        </p:par>
                      </p:childTnLst>
                    </p:cTn>
                  </p:par>
                  <p:par>
                    <p:cTn id="23" fill="hold">
                      <p:stCondLst>
                        <p:cond delay="indefinite"/>
                      </p:stCondLst>
                      <p:childTnLst>
                        <p:par>
                          <p:cTn id="24" fill="hold">
                            <p:stCondLst>
                              <p:cond delay="0"/>
                            </p:stCondLst>
                            <p:childTnLst>
                              <p:par>
                                <p:cTn id="25" presetID="42" presetClass="path" presetSubtype="0" accel="50000" decel="50000" fill="hold" grpId="3" nodeType="clickEffect">
                                  <p:stCondLst>
                                    <p:cond delay="0"/>
                                  </p:stCondLst>
                                  <p:childTnLst>
                                    <p:animMotion origin="layout" path="M 1.38778E-17 0.21254 L 1.38778E-17 0.27799 " pathEditMode="relative" rAng="0" ptsTypes="AA">
                                      <p:cBhvr>
                                        <p:cTn id="26" dur="500" fill="hold"/>
                                        <p:tgtEl>
                                          <p:spTgt spid="6"/>
                                        </p:tgtEl>
                                        <p:attrNameLst>
                                          <p:attrName>ppt_x</p:attrName>
                                          <p:attrName>ppt_y</p:attrName>
                                        </p:attrNameLst>
                                      </p:cBhvr>
                                      <p:rCtr x="0" y="33"/>
                                    </p:animMotion>
                                  </p:childTnLst>
                                </p:cTn>
                              </p:par>
                              <p:par>
                                <p:cTn id="27" presetID="42" presetClass="path" presetSubtype="0" accel="50000" decel="50000" fill="hold" nodeType="withEffect">
                                  <p:stCondLst>
                                    <p:cond delay="0"/>
                                  </p:stCondLst>
                                  <p:childTnLst>
                                    <p:animMotion origin="layout" path="M 3.33333E-6 0.35662 L 3.33333E-6 0.47202 " pathEditMode="relative" rAng="0" ptsTypes="AA">
                                      <p:cBhvr>
                                        <p:cTn id="28" dur="500" fill="hold"/>
                                        <p:tgtEl>
                                          <p:spTgt spid="8"/>
                                        </p:tgtEl>
                                        <p:attrNameLst>
                                          <p:attrName>ppt_x</p:attrName>
                                          <p:attrName>ppt_y</p:attrName>
                                        </p:attrNameLst>
                                      </p:cBhvr>
                                      <p:rCtr x="0" y="58"/>
                                    </p:animMotion>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4" nodeType="clickEffect">
                                  <p:stCondLst>
                                    <p:cond delay="0"/>
                                  </p:stCondLst>
                                  <p:childTnLst>
                                    <p:animMotion origin="layout" path="M 1.38778E-17 0.27799 L 1.38778E-17 0.34112 " pathEditMode="relative" rAng="0" ptsTypes="AA">
                                      <p:cBhvr>
                                        <p:cTn id="32" dur="500" fill="hold"/>
                                        <p:tgtEl>
                                          <p:spTgt spid="6"/>
                                        </p:tgtEl>
                                        <p:attrNameLst>
                                          <p:attrName>ppt_x</p:attrName>
                                          <p:attrName>ppt_y</p:attrName>
                                        </p:attrNameLst>
                                      </p:cBhvr>
                                      <p:rCtr x="0" y="31"/>
                                    </p:animMotion>
                                  </p:childTnLst>
                                </p:cTn>
                              </p:par>
                              <p:par>
                                <p:cTn id="33" presetID="64" presetClass="path" presetSubtype="0" accel="50000" decel="50000" fill="hold" nodeType="withEffect">
                                  <p:stCondLst>
                                    <p:cond delay="0"/>
                                  </p:stCondLst>
                                  <p:childTnLst>
                                    <p:animMotion origin="layout" path="M 3.33333E-6 1.28585E-6 L 3.33333E-6 -0.11101 " pathEditMode="relative" rAng="0" ptsTypes="AA">
                                      <p:cBhvr>
                                        <p:cTn id="34" dur="500" fill="hold"/>
                                        <p:tgtEl>
                                          <p:spTgt spid="11"/>
                                        </p:tgtEl>
                                        <p:attrNameLst>
                                          <p:attrName>ppt_x</p:attrName>
                                          <p:attrName>ppt_y</p:attrName>
                                        </p:attrNameLst>
                                      </p:cBhvr>
                                      <p:rCtr x="0" y="-56"/>
                                    </p:animMotion>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grpId="5" nodeType="clickEffect">
                                  <p:stCondLst>
                                    <p:cond delay="0"/>
                                  </p:stCondLst>
                                  <p:childTnLst>
                                    <p:animMotion origin="layout" path="M 1.38778E-17 0.34112 L 1.38778E-17 0.40403 " pathEditMode="relative" rAng="0" ptsTypes="AA">
                                      <p:cBhvr>
                                        <p:cTn id="38" dur="500" fill="hold"/>
                                        <p:tgtEl>
                                          <p:spTgt spid="6"/>
                                        </p:tgtEl>
                                        <p:attrNameLst>
                                          <p:attrName>ppt_x</p:attrName>
                                          <p:attrName>ppt_y</p:attrName>
                                        </p:attrNameLst>
                                      </p:cBhvr>
                                      <p:rCtr x="0" y="31"/>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6" nodeType="clickEffect">
                                  <p:stCondLst>
                                    <p:cond delay="0"/>
                                  </p:stCondLst>
                                  <p:childTnLst>
                                    <p:animMotion origin="layout" path="M 1.38778E-17 0.40403 L 1.38778E-17 0.47734 " pathEditMode="relative" rAng="0" ptsTypes="AA">
                                      <p:cBhvr>
                                        <p:cTn id="42" dur="500" fill="hold"/>
                                        <p:tgtEl>
                                          <p:spTgt spid="6"/>
                                        </p:tgtEl>
                                        <p:attrNameLst>
                                          <p:attrName>ppt_x</p:attrName>
                                          <p:attrName>ppt_y</p:attrName>
                                        </p:attrNameLst>
                                      </p:cBhvr>
                                      <p:rCtr x="0" y="37"/>
                                    </p:animMotion>
                                  </p:childTnLst>
                                </p:cTn>
                              </p:par>
                              <p:par>
                                <p:cTn id="43" presetID="22" presetClass="entr" presetSubtype="1"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wipe(up)">
                                      <p:cBhvr>
                                        <p:cTn id="4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P spid="6" grpId="3" animBg="1"/>
      <p:bldP spid="6" grpId="4" animBg="1"/>
      <p:bldP spid="6" grpId="5" animBg="1"/>
      <p:bldP spid="6" grpId="6"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7"/>
          <p:cNvSpPr>
            <a:spLocks noChangeArrowheads="1"/>
          </p:cNvSpPr>
          <p:nvPr/>
        </p:nvSpPr>
        <p:spPr bwMode="auto">
          <a:xfrm>
            <a:off x="9428484" y="2374107"/>
            <a:ext cx="914400" cy="457200"/>
          </a:xfrm>
          <a:prstGeom prst="rect">
            <a:avLst/>
          </a:prstGeom>
          <a:noFill/>
          <a:ln w="12700">
            <a:noFill/>
            <a:miter lim="800000"/>
            <a:headEnd type="none" w="sm" len="sm"/>
            <a:tailEnd type="none" w="sm" len="sm"/>
          </a:ln>
          <a:effectLst/>
        </p:spPr>
        <p:txBody>
          <a:bodyPr wrap="none">
            <a:spAutoFit/>
          </a:bodyPr>
          <a:lstStyle/>
          <a:p>
            <a:pPr>
              <a:defRPr/>
            </a:pPr>
            <a:r>
              <a:rPr lang="en-US" altLang="zh-CN" b="1" dirty="0">
                <a:effectLst>
                  <a:outerShdw blurRad="38100" dist="38100" dir="2700000" algn="tl">
                    <a:srgbClr val="C0C0C0"/>
                  </a:outerShdw>
                </a:effectLst>
                <a:latin typeface="Courier New" pitchFamily="49" charset="0"/>
                <a:ea typeface="宋体" pitchFamily="2" charset="-122"/>
              </a:rPr>
              <a:t>a[1]</a:t>
            </a:r>
            <a:endParaRPr lang="zh-CN" altLang="en-US" b="1" dirty="0">
              <a:effectLst>
                <a:outerShdw blurRad="38100" dist="38100" dir="2700000" algn="tl">
                  <a:srgbClr val="C0C0C0"/>
                </a:outerShdw>
              </a:effectLst>
              <a:latin typeface="Courier New" pitchFamily="49" charset="0"/>
              <a:ea typeface="宋体" pitchFamily="2" charset="-122"/>
            </a:endParaRPr>
          </a:p>
        </p:txBody>
      </p:sp>
      <p:sp>
        <p:nvSpPr>
          <p:cNvPr id="45" name="Rectangle 48"/>
          <p:cNvSpPr>
            <a:spLocks noChangeArrowheads="1"/>
          </p:cNvSpPr>
          <p:nvPr/>
        </p:nvSpPr>
        <p:spPr bwMode="auto">
          <a:xfrm>
            <a:off x="9428484" y="3166269"/>
            <a:ext cx="914400" cy="457200"/>
          </a:xfrm>
          <a:prstGeom prst="rect">
            <a:avLst/>
          </a:prstGeom>
          <a:noFill/>
          <a:ln w="12700">
            <a:noFill/>
            <a:miter lim="800000"/>
            <a:headEnd type="none" w="sm" len="sm"/>
            <a:tailEnd type="none" w="sm" len="sm"/>
          </a:ln>
          <a:effectLst/>
        </p:spPr>
        <p:txBody>
          <a:bodyPr wrap="none">
            <a:spAutoFit/>
          </a:bodyPr>
          <a:lstStyle/>
          <a:p>
            <a:pPr>
              <a:defRPr/>
            </a:pPr>
            <a:r>
              <a:rPr lang="en-US" altLang="zh-CN" b="1">
                <a:effectLst>
                  <a:outerShdw blurRad="38100" dist="38100" dir="2700000" algn="tl">
                    <a:srgbClr val="C0C0C0"/>
                  </a:outerShdw>
                </a:effectLst>
                <a:latin typeface="Courier New" pitchFamily="49" charset="0"/>
                <a:ea typeface="宋体" pitchFamily="2" charset="-122"/>
              </a:rPr>
              <a:t>a[2]</a:t>
            </a:r>
            <a:endParaRPr lang="zh-CN" altLang="en-US" b="1">
              <a:effectLst>
                <a:outerShdw blurRad="38100" dist="38100" dir="2700000" algn="tl">
                  <a:srgbClr val="C0C0C0"/>
                </a:outerShdw>
              </a:effectLst>
              <a:latin typeface="Courier New" pitchFamily="49" charset="0"/>
              <a:ea typeface="宋体" pitchFamily="2" charset="-122"/>
            </a:endParaRPr>
          </a:p>
        </p:txBody>
      </p:sp>
      <p:sp>
        <p:nvSpPr>
          <p:cNvPr id="46" name="Rectangle 49"/>
          <p:cNvSpPr>
            <a:spLocks noChangeArrowheads="1"/>
          </p:cNvSpPr>
          <p:nvPr/>
        </p:nvSpPr>
        <p:spPr bwMode="auto">
          <a:xfrm>
            <a:off x="9428484" y="4010819"/>
            <a:ext cx="914400" cy="457200"/>
          </a:xfrm>
          <a:prstGeom prst="rect">
            <a:avLst/>
          </a:prstGeom>
          <a:noFill/>
          <a:ln w="12700">
            <a:noFill/>
            <a:miter lim="800000"/>
            <a:headEnd type="none" w="sm" len="sm"/>
            <a:tailEnd type="none" w="sm" len="sm"/>
          </a:ln>
          <a:effectLst/>
        </p:spPr>
        <p:txBody>
          <a:bodyPr wrap="none">
            <a:spAutoFit/>
          </a:bodyPr>
          <a:lstStyle/>
          <a:p>
            <a:pPr>
              <a:defRPr/>
            </a:pPr>
            <a:r>
              <a:rPr lang="en-US" altLang="zh-CN" b="1" dirty="0">
                <a:effectLst>
                  <a:outerShdw blurRad="38100" dist="38100" dir="2700000" algn="tl">
                    <a:srgbClr val="C0C0C0"/>
                  </a:outerShdw>
                </a:effectLst>
                <a:latin typeface="Courier New" pitchFamily="49" charset="0"/>
                <a:ea typeface="宋体" pitchFamily="2" charset="-122"/>
              </a:rPr>
              <a:t>a[3]</a:t>
            </a:r>
            <a:endParaRPr lang="zh-CN" altLang="en-US" b="1" dirty="0">
              <a:effectLst>
                <a:outerShdw blurRad="38100" dist="38100" dir="2700000" algn="tl">
                  <a:srgbClr val="C0C0C0"/>
                </a:outerShdw>
              </a:effectLst>
              <a:latin typeface="Courier New" pitchFamily="49" charset="0"/>
              <a:ea typeface="宋体" pitchFamily="2" charset="-122"/>
            </a:endParaRPr>
          </a:p>
        </p:txBody>
      </p:sp>
      <p:sp>
        <p:nvSpPr>
          <p:cNvPr id="2" name="标题 1"/>
          <p:cNvSpPr>
            <a:spLocks noGrp="1"/>
          </p:cNvSpPr>
          <p:nvPr>
            <p:ph type="title"/>
          </p:nvPr>
        </p:nvSpPr>
        <p:spPr/>
        <p:txBody>
          <a:bodyPr/>
          <a:lstStyle/>
          <a:p>
            <a:r>
              <a:rPr lang="zh-CN" altLang="en-US" b="1"/>
              <a:t>指针与数组</a:t>
            </a:r>
            <a:endParaRPr lang="zh-CN" altLang="en-US"/>
          </a:p>
        </p:txBody>
      </p:sp>
      <p:sp>
        <p:nvSpPr>
          <p:cNvPr id="4" name="内容占位符 2"/>
          <p:cNvSpPr txBox="1">
            <a:spLocks/>
          </p:cNvSpPr>
          <p:nvPr/>
        </p:nvSpPr>
        <p:spPr bwMode="auto">
          <a:xfrm>
            <a:off x="1485900" y="2145507"/>
            <a:ext cx="4883150" cy="42529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SzPct val="100000"/>
              <a:buFont typeface="Wingdings" pitchFamily="2" charset="2"/>
              <a:buChar char=""/>
            </a:pPr>
            <a:r>
              <a:rPr lang="zh-CN" altLang="en-US">
                <a:latin typeface="微软雅黑" pitchFamily="34" charset="-122"/>
                <a:ea typeface="微软雅黑" pitchFamily="34" charset="-122"/>
              </a:rPr>
              <a:t>数组名就是一个常量指针</a:t>
            </a:r>
            <a:endParaRPr lang="en-US" altLang="zh-CN">
              <a:latin typeface="微软雅黑" pitchFamily="34" charset="-122"/>
              <a:ea typeface="微软雅黑" pitchFamily="34" charset="-122"/>
            </a:endParaRPr>
          </a:p>
          <a:p>
            <a:pPr>
              <a:buClr>
                <a:schemeClr val="bg2">
                  <a:lumMod val="50000"/>
                </a:schemeClr>
              </a:buClr>
              <a:buSzPct val="100000"/>
              <a:buFont typeface="Wingdings" pitchFamily="2" charset="2"/>
              <a:buChar char=""/>
            </a:pPr>
            <a:r>
              <a:rPr lang="zh-CN" altLang="en-US">
                <a:latin typeface="微软雅黑" pitchFamily="34" charset="-122"/>
                <a:ea typeface="微软雅黑" pitchFamily="34" charset="-122"/>
              </a:rPr>
              <a:t>当一个指针</a:t>
            </a:r>
            <a:r>
              <a:rPr lang="en-US" altLang="zh-CN">
                <a:latin typeface="微软雅黑" pitchFamily="34" charset="-122"/>
                <a:ea typeface="微软雅黑" pitchFamily="34" charset="-122"/>
              </a:rPr>
              <a:t>p</a:t>
            </a:r>
            <a:r>
              <a:rPr lang="zh-CN" altLang="en-US">
                <a:latin typeface="微软雅黑" pitchFamily="34" charset="-122"/>
                <a:ea typeface="微软雅黑" pitchFamily="34" charset="-122"/>
              </a:rPr>
              <a:t>指向数组首元素，</a:t>
            </a:r>
            <a:r>
              <a:rPr lang="en-US" altLang="zh-CN">
                <a:latin typeface="微软雅黑" pitchFamily="34" charset="-122"/>
                <a:ea typeface="微软雅黑" pitchFamily="34" charset="-122"/>
              </a:rPr>
              <a:t>p</a:t>
            </a:r>
            <a:r>
              <a:rPr lang="zh-CN" altLang="en-US">
                <a:latin typeface="微软雅黑" pitchFamily="34" charset="-122"/>
                <a:ea typeface="微软雅黑" pitchFamily="34" charset="-122"/>
              </a:rPr>
              <a:t>也可以做数组名用</a:t>
            </a:r>
            <a:endParaRPr lang="en-US" altLang="zh-CN">
              <a:latin typeface="微软雅黑" pitchFamily="34" charset="-122"/>
              <a:ea typeface="微软雅黑" pitchFamily="34" charset="-122"/>
            </a:endParaRPr>
          </a:p>
          <a:p>
            <a:pPr>
              <a:buClr>
                <a:schemeClr val="bg2">
                  <a:lumMod val="50000"/>
                </a:schemeClr>
              </a:buClr>
              <a:buSzPct val="100000"/>
              <a:buFont typeface="Wingdings" pitchFamily="2" charset="2"/>
              <a:buChar char=""/>
            </a:pPr>
            <a:r>
              <a:rPr lang="zh-CN" altLang="en-US">
                <a:latin typeface="微软雅黑" pitchFamily="34" charset="-122"/>
                <a:ea typeface="微软雅黑" pitchFamily="34" charset="-122"/>
              </a:rPr>
              <a:t>数组元素的几种等价形式</a:t>
            </a:r>
            <a:endParaRPr lang="en-US" altLang="zh-CN">
              <a:latin typeface="微软雅黑" pitchFamily="34" charset="-122"/>
              <a:ea typeface="微软雅黑" pitchFamily="34" charset="-122"/>
            </a:endParaRPr>
          </a:p>
          <a:p>
            <a:pPr lvl="1">
              <a:buClr>
                <a:schemeClr val="bg2">
                  <a:lumMod val="50000"/>
                </a:schemeClr>
              </a:buClr>
              <a:buFont typeface="Wingdings" pitchFamily="2" charset="2"/>
              <a:buChar char="u"/>
            </a:pPr>
            <a:r>
              <a:rPr lang="en-US" altLang="zh-CN" b="1">
                <a:latin typeface="Consolas" pitchFamily="49" charset="0"/>
                <a:ea typeface="微软雅黑" pitchFamily="34" charset="-122"/>
                <a:cs typeface="Consolas" pitchFamily="49" charset="0"/>
              </a:rPr>
              <a:t>a[i]</a:t>
            </a:r>
          </a:p>
          <a:p>
            <a:pPr lvl="1">
              <a:buClr>
                <a:schemeClr val="bg2">
                  <a:lumMod val="50000"/>
                </a:schemeClr>
              </a:buClr>
              <a:buFont typeface="Wingdings" pitchFamily="2" charset="2"/>
              <a:buChar char="u"/>
            </a:pPr>
            <a:r>
              <a:rPr lang="en-US" altLang="zh-CN" b="1">
                <a:latin typeface="Consolas" pitchFamily="49" charset="0"/>
                <a:ea typeface="微软雅黑" pitchFamily="34" charset="-122"/>
                <a:cs typeface="Consolas" pitchFamily="49" charset="0"/>
              </a:rPr>
              <a:t>*(a+i)</a:t>
            </a:r>
          </a:p>
          <a:p>
            <a:pPr lvl="1">
              <a:buClr>
                <a:schemeClr val="bg2">
                  <a:lumMod val="50000"/>
                </a:schemeClr>
              </a:buClr>
              <a:buFont typeface="Wingdings" pitchFamily="2" charset="2"/>
              <a:buChar char="u"/>
            </a:pPr>
            <a:r>
              <a:rPr lang="en-US" altLang="zh-CN" b="1">
                <a:latin typeface="Consolas" pitchFamily="49" charset="0"/>
                <a:ea typeface="微软雅黑" pitchFamily="34" charset="-122"/>
                <a:cs typeface="Consolas" pitchFamily="49" charset="0"/>
              </a:rPr>
              <a:t>p[i]</a:t>
            </a:r>
          </a:p>
          <a:p>
            <a:pPr lvl="1">
              <a:buClr>
                <a:schemeClr val="bg2">
                  <a:lumMod val="50000"/>
                </a:schemeClr>
              </a:buClr>
              <a:buFont typeface="Wingdings" pitchFamily="2" charset="2"/>
              <a:buChar char="u"/>
            </a:pPr>
            <a:r>
              <a:rPr lang="en-US" altLang="zh-CN" b="1">
                <a:latin typeface="Consolas" pitchFamily="49" charset="0"/>
                <a:ea typeface="微软雅黑" pitchFamily="34" charset="-122"/>
                <a:cs typeface="Consolas" pitchFamily="49" charset="0"/>
              </a:rPr>
              <a:t>*(p+i)</a:t>
            </a:r>
            <a:endParaRPr lang="zh-CN" altLang="en-US" b="1">
              <a:latin typeface="Consolas" pitchFamily="49" charset="0"/>
              <a:ea typeface="微软雅黑" pitchFamily="34" charset="-122"/>
              <a:cs typeface="Consolas" pitchFamily="49" charset="0"/>
            </a:endParaRPr>
          </a:p>
          <a:p>
            <a:pPr lvl="1"/>
            <a:endParaRPr lang="zh-CN" altLang="en-US">
              <a:latin typeface="微软雅黑" pitchFamily="34" charset="-122"/>
              <a:ea typeface="微软雅黑" pitchFamily="34" charset="-122"/>
            </a:endParaRPr>
          </a:p>
        </p:txBody>
      </p:sp>
      <p:sp>
        <p:nvSpPr>
          <p:cNvPr id="5" name="Rectangle 4"/>
          <p:cNvSpPr>
            <a:spLocks noChangeArrowheads="1"/>
          </p:cNvSpPr>
          <p:nvPr/>
        </p:nvSpPr>
        <p:spPr bwMode="auto">
          <a:xfrm>
            <a:off x="6557172" y="1588730"/>
            <a:ext cx="1595309" cy="400110"/>
          </a:xfrm>
          <a:prstGeom prst="rect">
            <a:avLst/>
          </a:prstGeom>
          <a:noFill/>
          <a:ln w="12700">
            <a:noFill/>
            <a:miter lim="800000"/>
            <a:headEnd type="none" w="sm" len="sm"/>
            <a:tailEnd type="none" w="sm" len="sm"/>
          </a:ln>
          <a:effectLst/>
        </p:spPr>
        <p:txBody>
          <a:bodyPr wrap="none">
            <a:spAutoFit/>
          </a:bodyPr>
          <a:lstStyle/>
          <a:p>
            <a:pPr>
              <a:defRPr/>
            </a:pPr>
            <a:r>
              <a:rPr lang="zh-CN" altLang="en-US" sz="2000" b="1" dirty="0">
                <a:solidFill>
                  <a:srgbClr val="880000"/>
                </a:solidFill>
                <a:effectLst>
                  <a:outerShdw blurRad="38100" dist="38100" dir="2700000" algn="tl">
                    <a:srgbClr val="C0C0C0"/>
                  </a:outerShdw>
                </a:effectLst>
                <a:latin typeface="Consolas" pitchFamily="49" charset="0"/>
                <a:ea typeface="宋体" pitchFamily="2" charset="-122"/>
                <a:cs typeface="Consolas" pitchFamily="49" charset="0"/>
              </a:rPr>
              <a:t>0</a:t>
            </a:r>
            <a:r>
              <a:rPr lang="en-US" altLang="zh-CN" sz="2000" b="1" dirty="0">
                <a:solidFill>
                  <a:srgbClr val="880000"/>
                </a:solidFill>
                <a:effectLst>
                  <a:outerShdw blurRad="38100" dist="38100" dir="2700000" algn="tl">
                    <a:srgbClr val="C0C0C0"/>
                  </a:outerShdw>
                </a:effectLst>
                <a:latin typeface="Consolas" pitchFamily="49" charset="0"/>
                <a:ea typeface="宋体" pitchFamily="2" charset="-122"/>
                <a:cs typeface="Consolas" pitchFamily="49" charset="0"/>
              </a:rPr>
              <a:t>x0037b000</a:t>
            </a:r>
            <a:endParaRPr lang="zh-CN" altLang="en-US" sz="2000" b="1" dirty="0">
              <a:solidFill>
                <a:srgbClr val="880000"/>
              </a:solidFill>
              <a:effectLst>
                <a:outerShdw blurRad="38100" dist="38100" dir="2700000" algn="tl">
                  <a:srgbClr val="C0C0C0"/>
                </a:outerShdw>
              </a:effectLst>
              <a:latin typeface="Consolas" pitchFamily="49" charset="0"/>
              <a:ea typeface="宋体" pitchFamily="2" charset="-122"/>
              <a:cs typeface="Consolas" pitchFamily="49" charset="0"/>
            </a:endParaRPr>
          </a:p>
        </p:txBody>
      </p:sp>
      <p:sp>
        <p:nvSpPr>
          <p:cNvPr id="6" name="Rectangle 5"/>
          <p:cNvSpPr>
            <a:spLocks noChangeArrowheads="1"/>
          </p:cNvSpPr>
          <p:nvPr/>
        </p:nvSpPr>
        <p:spPr bwMode="auto">
          <a:xfrm>
            <a:off x="9409434" y="1569244"/>
            <a:ext cx="914400" cy="457200"/>
          </a:xfrm>
          <a:prstGeom prst="rect">
            <a:avLst/>
          </a:prstGeom>
          <a:noFill/>
          <a:ln w="12700">
            <a:noFill/>
            <a:miter lim="800000"/>
            <a:headEnd type="none" w="sm" len="sm"/>
            <a:tailEnd type="none" w="sm" len="sm"/>
          </a:ln>
          <a:effectLst/>
        </p:spPr>
        <p:txBody>
          <a:bodyPr wrap="none">
            <a:spAutoFit/>
          </a:bodyPr>
          <a:lstStyle/>
          <a:p>
            <a:pPr>
              <a:defRPr/>
            </a:pPr>
            <a:r>
              <a:rPr lang="en-US" altLang="zh-CN" b="1" dirty="0">
                <a:effectLst>
                  <a:outerShdw blurRad="38100" dist="38100" dir="2700000" algn="tl">
                    <a:srgbClr val="C0C0C0"/>
                  </a:outerShdw>
                </a:effectLst>
                <a:latin typeface="Courier New" pitchFamily="49" charset="0"/>
                <a:ea typeface="宋体" pitchFamily="2" charset="-122"/>
              </a:rPr>
              <a:t>a[0]</a:t>
            </a:r>
            <a:endParaRPr lang="zh-CN" altLang="en-US" b="1" dirty="0">
              <a:effectLst>
                <a:outerShdw blurRad="38100" dist="38100" dir="2700000" algn="tl">
                  <a:srgbClr val="C0C0C0"/>
                </a:outerShdw>
              </a:effectLst>
              <a:latin typeface="Courier New" pitchFamily="49" charset="0"/>
              <a:ea typeface="宋体" pitchFamily="2" charset="-122"/>
            </a:endParaRPr>
          </a:p>
        </p:txBody>
      </p:sp>
      <p:sp>
        <p:nvSpPr>
          <p:cNvPr id="7" name="Rectangle 6"/>
          <p:cNvSpPr>
            <a:spLocks noChangeArrowheads="1"/>
          </p:cNvSpPr>
          <p:nvPr/>
        </p:nvSpPr>
        <p:spPr bwMode="auto">
          <a:xfrm>
            <a:off x="6571460" y="2420392"/>
            <a:ext cx="1595309" cy="400110"/>
          </a:xfrm>
          <a:prstGeom prst="rect">
            <a:avLst/>
          </a:prstGeom>
          <a:noFill/>
          <a:ln w="12700">
            <a:noFill/>
            <a:miter lim="800000"/>
            <a:headEnd type="none" w="sm" len="sm"/>
            <a:tailEnd type="none" w="sm" len="sm"/>
          </a:ln>
          <a:effectLst/>
        </p:spPr>
        <p:txBody>
          <a:bodyPr wrap="none">
            <a:spAutoFit/>
          </a:bodyPr>
          <a:lstStyle/>
          <a:p>
            <a:pPr>
              <a:defRPr/>
            </a:pPr>
            <a:r>
              <a:rPr lang="zh-CN" altLang="en-US" sz="2000" b="1" dirty="0">
                <a:effectLst>
                  <a:outerShdw blurRad="38100" dist="38100" dir="2700000" algn="tl">
                    <a:srgbClr val="C0C0C0"/>
                  </a:outerShdw>
                </a:effectLst>
                <a:latin typeface="Consolas" pitchFamily="49" charset="0"/>
                <a:ea typeface="宋体" pitchFamily="2" charset="-122"/>
                <a:cs typeface="Consolas" pitchFamily="49" charset="0"/>
              </a:rPr>
              <a:t>0</a:t>
            </a:r>
            <a:r>
              <a:rPr lang="en-US" altLang="zh-CN" sz="2000" b="1" dirty="0">
                <a:effectLst>
                  <a:outerShdw blurRad="38100" dist="38100" dir="2700000" algn="tl">
                    <a:srgbClr val="C0C0C0"/>
                  </a:outerShdw>
                </a:effectLst>
                <a:latin typeface="Consolas" pitchFamily="49" charset="0"/>
                <a:ea typeface="宋体" pitchFamily="2" charset="-122"/>
                <a:cs typeface="Consolas" pitchFamily="49" charset="0"/>
              </a:rPr>
              <a:t>x0037b004</a:t>
            </a:r>
            <a:endParaRPr lang="zh-CN" altLang="en-US" sz="2000" b="1" dirty="0">
              <a:effectLst>
                <a:outerShdw blurRad="38100" dist="38100" dir="2700000" algn="tl">
                  <a:srgbClr val="C0C0C0"/>
                </a:outerShdw>
              </a:effectLst>
              <a:latin typeface="Consolas" pitchFamily="49" charset="0"/>
              <a:ea typeface="宋体" pitchFamily="2" charset="-122"/>
              <a:cs typeface="Consolas" pitchFamily="49" charset="0"/>
            </a:endParaRPr>
          </a:p>
        </p:txBody>
      </p:sp>
      <p:sp>
        <p:nvSpPr>
          <p:cNvPr id="8" name="Rectangle 7"/>
          <p:cNvSpPr>
            <a:spLocks noChangeArrowheads="1"/>
          </p:cNvSpPr>
          <p:nvPr/>
        </p:nvSpPr>
        <p:spPr bwMode="auto">
          <a:xfrm>
            <a:off x="6587335" y="3258592"/>
            <a:ext cx="1595309" cy="400110"/>
          </a:xfrm>
          <a:prstGeom prst="rect">
            <a:avLst/>
          </a:prstGeom>
          <a:noFill/>
          <a:ln w="12700">
            <a:noFill/>
            <a:miter lim="800000"/>
            <a:headEnd type="none" w="sm" len="sm"/>
            <a:tailEnd type="none" w="sm" len="sm"/>
          </a:ln>
          <a:effectLst/>
        </p:spPr>
        <p:txBody>
          <a:bodyPr wrap="none">
            <a:spAutoFit/>
          </a:bodyPr>
          <a:lstStyle/>
          <a:p>
            <a:pPr>
              <a:defRPr/>
            </a:pPr>
            <a:r>
              <a:rPr lang="zh-CN" altLang="en-US" sz="2000" b="1" dirty="0">
                <a:effectLst>
                  <a:outerShdw blurRad="38100" dist="38100" dir="2700000" algn="tl">
                    <a:srgbClr val="C0C0C0"/>
                  </a:outerShdw>
                </a:effectLst>
                <a:latin typeface="Consolas" pitchFamily="49" charset="0"/>
                <a:ea typeface="宋体" pitchFamily="2" charset="-122"/>
                <a:cs typeface="Consolas" pitchFamily="49" charset="0"/>
              </a:rPr>
              <a:t>0</a:t>
            </a:r>
            <a:r>
              <a:rPr lang="en-US" altLang="zh-CN" sz="2000" b="1" dirty="0">
                <a:effectLst>
                  <a:outerShdw blurRad="38100" dist="38100" dir="2700000" algn="tl">
                    <a:srgbClr val="C0C0C0"/>
                  </a:outerShdw>
                </a:effectLst>
                <a:latin typeface="Consolas" pitchFamily="49" charset="0"/>
                <a:ea typeface="宋体" pitchFamily="2" charset="-122"/>
                <a:cs typeface="Consolas" pitchFamily="49" charset="0"/>
              </a:rPr>
              <a:t>x0037b008</a:t>
            </a:r>
            <a:endParaRPr lang="zh-CN" altLang="en-US" sz="2000" b="1" dirty="0">
              <a:effectLst>
                <a:outerShdw blurRad="38100" dist="38100" dir="2700000" algn="tl">
                  <a:srgbClr val="C0C0C0"/>
                </a:outerShdw>
              </a:effectLst>
              <a:latin typeface="Consolas" pitchFamily="49" charset="0"/>
              <a:ea typeface="宋体" pitchFamily="2" charset="-122"/>
              <a:cs typeface="Consolas" pitchFamily="49" charset="0"/>
            </a:endParaRPr>
          </a:p>
        </p:txBody>
      </p:sp>
      <p:sp>
        <p:nvSpPr>
          <p:cNvPr id="9" name="Rectangle 8"/>
          <p:cNvSpPr>
            <a:spLocks noChangeArrowheads="1"/>
          </p:cNvSpPr>
          <p:nvPr/>
        </p:nvSpPr>
        <p:spPr bwMode="auto">
          <a:xfrm>
            <a:off x="6571460" y="4057104"/>
            <a:ext cx="1595309" cy="400110"/>
          </a:xfrm>
          <a:prstGeom prst="rect">
            <a:avLst/>
          </a:prstGeom>
          <a:noFill/>
          <a:ln w="12700">
            <a:noFill/>
            <a:miter lim="800000"/>
            <a:headEnd type="none" w="sm" len="sm"/>
            <a:tailEnd type="none" w="sm" len="sm"/>
          </a:ln>
          <a:effectLst/>
        </p:spPr>
        <p:txBody>
          <a:bodyPr wrap="none">
            <a:spAutoFit/>
          </a:bodyPr>
          <a:lstStyle/>
          <a:p>
            <a:pPr>
              <a:defRPr/>
            </a:pPr>
            <a:r>
              <a:rPr lang="zh-CN" altLang="en-US" sz="2000" b="1" dirty="0">
                <a:effectLst>
                  <a:outerShdw blurRad="38100" dist="38100" dir="2700000" algn="tl">
                    <a:srgbClr val="C0C0C0"/>
                  </a:outerShdw>
                </a:effectLst>
                <a:latin typeface="Consolas" pitchFamily="49" charset="0"/>
                <a:ea typeface="宋体" pitchFamily="2" charset="-122"/>
                <a:cs typeface="Consolas" pitchFamily="49" charset="0"/>
              </a:rPr>
              <a:t>0</a:t>
            </a:r>
            <a:r>
              <a:rPr lang="en-US" altLang="zh-CN" sz="2000" b="1" dirty="0">
                <a:effectLst>
                  <a:outerShdw blurRad="38100" dist="38100" dir="2700000" algn="tl">
                    <a:srgbClr val="C0C0C0"/>
                  </a:outerShdw>
                </a:effectLst>
                <a:latin typeface="Consolas" pitchFamily="49" charset="0"/>
                <a:ea typeface="宋体" pitchFamily="2" charset="-122"/>
                <a:cs typeface="Consolas" pitchFamily="49" charset="0"/>
              </a:rPr>
              <a:t>x0037b00B</a:t>
            </a:r>
            <a:endParaRPr lang="zh-CN" altLang="en-US" sz="2000" b="1" dirty="0">
              <a:effectLst>
                <a:outerShdw blurRad="38100" dist="38100" dir="2700000" algn="tl">
                  <a:srgbClr val="C0C0C0"/>
                </a:outerShdw>
              </a:effectLst>
              <a:latin typeface="Consolas" pitchFamily="49" charset="0"/>
              <a:ea typeface="宋体" pitchFamily="2" charset="-122"/>
              <a:cs typeface="Consolas" pitchFamily="49" charset="0"/>
            </a:endParaRPr>
          </a:p>
        </p:txBody>
      </p:sp>
      <p:sp>
        <p:nvSpPr>
          <p:cNvPr id="10" name="Freeform 10"/>
          <p:cNvSpPr>
            <a:spLocks/>
          </p:cNvSpPr>
          <p:nvPr/>
        </p:nvSpPr>
        <p:spPr bwMode="auto">
          <a:xfrm>
            <a:off x="8197850" y="5033169"/>
            <a:ext cx="1185863" cy="565150"/>
          </a:xfrm>
          <a:custGeom>
            <a:avLst/>
            <a:gdLst>
              <a:gd name="T0" fmla="*/ 0 w 1211"/>
              <a:gd name="T1" fmla="*/ 2147483647 h 456"/>
              <a:gd name="T2" fmla="*/ 2147483647 w 1211"/>
              <a:gd name="T3" fmla="*/ 2147483647 h 456"/>
              <a:gd name="T4" fmla="*/ 2147483647 w 1211"/>
              <a:gd name="T5" fmla="*/ 2147483647 h 456"/>
              <a:gd name="T6" fmla="*/ 2147483647 w 1211"/>
              <a:gd name="T7" fmla="*/ 2147483647 h 4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11" h="456">
                <a:moveTo>
                  <a:pt x="0" y="163"/>
                </a:moveTo>
                <a:cubicBezTo>
                  <a:pt x="159" y="81"/>
                  <a:pt x="318" y="0"/>
                  <a:pt x="500" y="41"/>
                </a:cubicBezTo>
                <a:cubicBezTo>
                  <a:pt x="682" y="82"/>
                  <a:pt x="970" y="360"/>
                  <a:pt x="1089" y="408"/>
                </a:cubicBezTo>
                <a:cubicBezTo>
                  <a:pt x="1208" y="456"/>
                  <a:pt x="1191" y="345"/>
                  <a:pt x="1211" y="330"/>
                </a:cubicBezTo>
              </a:path>
            </a:pathLst>
          </a:custGeom>
          <a:noFill/>
          <a:ln w="9525"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11" name="Group 11"/>
          <p:cNvGrpSpPr>
            <a:grpSpLocks/>
          </p:cNvGrpSpPr>
          <p:nvPr/>
        </p:nvGrpSpPr>
        <p:grpSpPr bwMode="auto">
          <a:xfrm>
            <a:off x="8185150" y="1302544"/>
            <a:ext cx="1193800" cy="4578350"/>
            <a:chOff x="1944" y="1218"/>
            <a:chExt cx="1219" cy="2884"/>
          </a:xfrm>
          <a:solidFill>
            <a:schemeClr val="bg2">
              <a:lumMod val="75000"/>
            </a:schemeClr>
          </a:solidFill>
        </p:grpSpPr>
        <p:sp>
          <p:nvSpPr>
            <p:cNvPr id="12" name="Freeform 12"/>
            <p:cNvSpPr>
              <a:spLocks/>
            </p:cNvSpPr>
            <p:nvPr/>
          </p:nvSpPr>
          <p:spPr bwMode="auto">
            <a:xfrm>
              <a:off x="1944" y="3430"/>
              <a:ext cx="1215" cy="672"/>
            </a:xfrm>
            <a:custGeom>
              <a:avLst/>
              <a:gdLst>
                <a:gd name="T0" fmla="*/ 12 w 1212"/>
                <a:gd name="T1" fmla="*/ 0 h 672"/>
                <a:gd name="T2" fmla="*/ 1233 w 1212"/>
                <a:gd name="T3" fmla="*/ 0 h 672"/>
                <a:gd name="T4" fmla="*/ 1233 w 1212"/>
                <a:gd name="T5" fmla="*/ 624 h 672"/>
                <a:gd name="T6" fmla="*/ 1161 w 1212"/>
                <a:gd name="T7" fmla="*/ 672 h 672"/>
                <a:gd name="T8" fmla="*/ 734 w 1212"/>
                <a:gd name="T9" fmla="*/ 468 h 672"/>
                <a:gd name="T10" fmla="*/ 547 w 1212"/>
                <a:gd name="T11" fmla="*/ 384 h 672"/>
                <a:gd name="T12" fmla="*/ 367 w 1212"/>
                <a:gd name="T13" fmla="*/ 372 h 672"/>
                <a:gd name="T14" fmla="*/ 223 w 1212"/>
                <a:gd name="T15" fmla="*/ 408 h 672"/>
                <a:gd name="T16" fmla="*/ 0 w 1212"/>
                <a:gd name="T17" fmla="*/ 468 h 672"/>
                <a:gd name="T18" fmla="*/ 12 w 1212"/>
                <a:gd name="T19" fmla="*/ 0 h 6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12" h="672">
                  <a:moveTo>
                    <a:pt x="12" y="0"/>
                  </a:moveTo>
                  <a:lnTo>
                    <a:pt x="1212" y="0"/>
                  </a:lnTo>
                  <a:lnTo>
                    <a:pt x="1212" y="624"/>
                  </a:lnTo>
                  <a:lnTo>
                    <a:pt x="1140" y="672"/>
                  </a:lnTo>
                  <a:lnTo>
                    <a:pt x="720" y="468"/>
                  </a:lnTo>
                  <a:lnTo>
                    <a:pt x="540" y="384"/>
                  </a:lnTo>
                  <a:lnTo>
                    <a:pt x="360" y="372"/>
                  </a:lnTo>
                  <a:lnTo>
                    <a:pt x="216" y="408"/>
                  </a:lnTo>
                  <a:lnTo>
                    <a:pt x="0" y="468"/>
                  </a:lnTo>
                  <a:lnTo>
                    <a:pt x="12" y="0"/>
                  </a:lnTo>
                  <a:close/>
                </a:path>
              </a:pathLst>
            </a:custGeom>
            <a:grpFill/>
            <a:ln w="38100" cmpd="sng">
              <a:solidFill>
                <a:schemeClr val="tx1"/>
              </a:solidFill>
              <a:round/>
              <a:headEnd/>
              <a:tailEnd/>
            </a:ln>
          </p:spPr>
          <p:txBody>
            <a:bodyPr wrap="none" anchor="ctr"/>
            <a:lstStyle/>
            <a:p>
              <a:endParaRPr lang="zh-CN" altLang="en-US"/>
            </a:p>
          </p:txBody>
        </p:sp>
        <p:sp>
          <p:nvSpPr>
            <p:cNvPr id="13" name="Rectangle 13"/>
            <p:cNvSpPr>
              <a:spLocks noChangeArrowheads="1"/>
            </p:cNvSpPr>
            <p:nvPr/>
          </p:nvSpPr>
          <p:spPr bwMode="auto">
            <a:xfrm>
              <a:off x="1952" y="1218"/>
              <a:ext cx="1211" cy="2212"/>
            </a:xfrm>
            <a:prstGeom prst="rect">
              <a:avLst/>
            </a:prstGeom>
            <a:grpFill/>
            <a:ln w="38100">
              <a:solidFill>
                <a:schemeClr val="tx1"/>
              </a:solidFill>
              <a:miter lim="800000"/>
              <a:headEnd/>
              <a:tailEnd/>
            </a:ln>
          </p:spPr>
          <p:txBody>
            <a:bodyPr wrap="none" anchor="ctr"/>
            <a:lstStyle/>
            <a:p>
              <a:pPr algn="ctr"/>
              <a:endParaRPr kumimoji="1" lang="zh-CN" altLang="en-US" sz="2000">
                <a:ea typeface="宋体" pitchFamily="2" charset="-122"/>
              </a:endParaRPr>
            </a:p>
          </p:txBody>
        </p:sp>
      </p:grpSp>
      <p:sp>
        <p:nvSpPr>
          <p:cNvPr id="14" name="Line 14"/>
          <p:cNvSpPr>
            <a:spLocks noChangeShapeType="1"/>
          </p:cNvSpPr>
          <p:nvPr/>
        </p:nvSpPr>
        <p:spPr bwMode="auto">
          <a:xfrm>
            <a:off x="8216900" y="1667669"/>
            <a:ext cx="11525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Line 15"/>
          <p:cNvSpPr>
            <a:spLocks noChangeShapeType="1"/>
          </p:cNvSpPr>
          <p:nvPr/>
        </p:nvSpPr>
        <p:spPr bwMode="auto">
          <a:xfrm>
            <a:off x="8216900" y="2443957"/>
            <a:ext cx="11525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16"/>
          <p:cNvSpPr>
            <a:spLocks noChangeShapeType="1"/>
          </p:cNvSpPr>
          <p:nvPr/>
        </p:nvSpPr>
        <p:spPr bwMode="auto">
          <a:xfrm>
            <a:off x="8197850" y="3258344"/>
            <a:ext cx="11858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17"/>
          <p:cNvSpPr>
            <a:spLocks noChangeShapeType="1"/>
          </p:cNvSpPr>
          <p:nvPr/>
        </p:nvSpPr>
        <p:spPr bwMode="auto">
          <a:xfrm>
            <a:off x="8216900" y="4118769"/>
            <a:ext cx="11525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Text Box 19"/>
          <p:cNvSpPr txBox="1">
            <a:spLocks noChangeArrowheads="1"/>
          </p:cNvSpPr>
          <p:nvPr/>
        </p:nvSpPr>
        <p:spPr bwMode="auto">
          <a:xfrm>
            <a:off x="8551704" y="1300865"/>
            <a:ext cx="492443" cy="412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nchor="ctr">
            <a:spAutoFit/>
          </a:bodyPr>
          <a:lstStyle>
            <a:lvl1pPr eaLnBrk="0" hangingPunct="0">
              <a:defRPr>
                <a:solidFill>
                  <a:schemeClr val="tx1"/>
                </a:solidFill>
                <a:latin typeface="Arial" pitchFamily="34" charset="0"/>
                <a:ea typeface="楷体_GB2312" pitchFamily="49" charset="-122"/>
              </a:defRPr>
            </a:lvl1pPr>
            <a:lvl2pPr marL="742950" indent="-285750" eaLnBrk="0" hangingPunct="0">
              <a:defRPr>
                <a:solidFill>
                  <a:schemeClr val="tx1"/>
                </a:solidFill>
                <a:latin typeface="Arial" pitchFamily="34" charset="0"/>
                <a:ea typeface="楷体_GB2312" pitchFamily="49" charset="-122"/>
              </a:defRPr>
            </a:lvl2pPr>
            <a:lvl3pPr marL="1143000" indent="-228600" eaLnBrk="0" hangingPunct="0">
              <a:defRPr>
                <a:solidFill>
                  <a:schemeClr val="tx1"/>
                </a:solidFill>
                <a:latin typeface="Arial" pitchFamily="34" charset="0"/>
                <a:ea typeface="楷体_GB2312" pitchFamily="49" charset="-122"/>
              </a:defRPr>
            </a:lvl3pPr>
            <a:lvl4pPr marL="1600200" indent="-228600" eaLnBrk="0" hangingPunct="0">
              <a:defRPr>
                <a:solidFill>
                  <a:schemeClr val="tx1"/>
                </a:solidFill>
                <a:latin typeface="Arial" pitchFamily="34" charset="0"/>
                <a:ea typeface="楷体_GB2312" pitchFamily="49" charset="-122"/>
              </a:defRPr>
            </a:lvl4pPr>
            <a:lvl5pPr marL="2057400" indent="-228600" eaLnBrk="0" hangingPunct="0">
              <a:defRPr>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itchFamily="34" charset="0"/>
                <a:ea typeface="楷体_GB2312" pitchFamily="49" charset="-122"/>
              </a:defRPr>
            </a:lvl9pPr>
          </a:lstStyle>
          <a:p>
            <a:pPr algn="ctr" eaLnBrk="1" hangingPunct="1"/>
            <a:r>
              <a:rPr kumimoji="1" lang="en-US" altLang="zh-CN" sz="2000" b="1">
                <a:latin typeface="微软雅黑" pitchFamily="34" charset="-122"/>
                <a:ea typeface="微软雅黑" pitchFamily="34" charset="-122"/>
              </a:rPr>
              <a:t>….</a:t>
            </a:r>
          </a:p>
        </p:txBody>
      </p:sp>
      <p:sp>
        <p:nvSpPr>
          <p:cNvPr id="20" name="Text Box 20"/>
          <p:cNvSpPr txBox="1">
            <a:spLocks noChangeArrowheads="1"/>
          </p:cNvSpPr>
          <p:nvPr/>
        </p:nvSpPr>
        <p:spPr bwMode="auto">
          <a:xfrm>
            <a:off x="8614692" y="4835514"/>
            <a:ext cx="492443" cy="560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nchor="ctr">
            <a:spAutoFit/>
          </a:bodyPr>
          <a:lstStyle>
            <a:lvl1pPr eaLnBrk="0" hangingPunct="0">
              <a:defRPr>
                <a:solidFill>
                  <a:schemeClr val="tx1"/>
                </a:solidFill>
                <a:latin typeface="Arial" pitchFamily="34" charset="0"/>
                <a:ea typeface="楷体_GB2312" pitchFamily="49" charset="-122"/>
              </a:defRPr>
            </a:lvl1pPr>
            <a:lvl2pPr marL="742950" indent="-285750" eaLnBrk="0" hangingPunct="0">
              <a:defRPr>
                <a:solidFill>
                  <a:schemeClr val="tx1"/>
                </a:solidFill>
                <a:latin typeface="Arial" pitchFamily="34" charset="0"/>
                <a:ea typeface="楷体_GB2312" pitchFamily="49" charset="-122"/>
              </a:defRPr>
            </a:lvl2pPr>
            <a:lvl3pPr marL="1143000" indent="-228600" eaLnBrk="0" hangingPunct="0">
              <a:defRPr>
                <a:solidFill>
                  <a:schemeClr val="tx1"/>
                </a:solidFill>
                <a:latin typeface="Arial" pitchFamily="34" charset="0"/>
                <a:ea typeface="楷体_GB2312" pitchFamily="49" charset="-122"/>
              </a:defRPr>
            </a:lvl3pPr>
            <a:lvl4pPr marL="1600200" indent="-228600" eaLnBrk="0" hangingPunct="0">
              <a:defRPr>
                <a:solidFill>
                  <a:schemeClr val="tx1"/>
                </a:solidFill>
                <a:latin typeface="Arial" pitchFamily="34" charset="0"/>
                <a:ea typeface="楷体_GB2312" pitchFamily="49" charset="-122"/>
              </a:defRPr>
            </a:lvl4pPr>
            <a:lvl5pPr marL="2057400" indent="-228600" eaLnBrk="0" hangingPunct="0">
              <a:defRPr>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itchFamily="34" charset="0"/>
                <a:ea typeface="楷体_GB2312" pitchFamily="49" charset="-122"/>
              </a:defRPr>
            </a:lvl9pPr>
          </a:lstStyle>
          <a:p>
            <a:pPr algn="ctr" eaLnBrk="1" hangingPunct="1"/>
            <a:r>
              <a:rPr kumimoji="1" lang="en-US" altLang="zh-CN" sz="2000" b="1">
                <a:latin typeface="微软雅黑" pitchFamily="34" charset="-122"/>
                <a:ea typeface="微软雅黑" pitchFamily="34" charset="-122"/>
              </a:rPr>
              <a:t>…...</a:t>
            </a:r>
          </a:p>
        </p:txBody>
      </p:sp>
      <p:sp>
        <p:nvSpPr>
          <p:cNvPr id="21" name="Text Box 21"/>
          <p:cNvSpPr txBox="1">
            <a:spLocks noChangeArrowheads="1"/>
          </p:cNvSpPr>
          <p:nvPr/>
        </p:nvSpPr>
        <p:spPr bwMode="auto">
          <a:xfrm>
            <a:off x="8624888" y="1837532"/>
            <a:ext cx="2079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itchFamily="34" charset="0"/>
                <a:ea typeface="楷体_GB2312" pitchFamily="49" charset="-122"/>
              </a:defRPr>
            </a:lvl1pPr>
            <a:lvl2pPr marL="742950" indent="-285750" eaLnBrk="0" hangingPunct="0">
              <a:defRPr>
                <a:solidFill>
                  <a:schemeClr val="tx1"/>
                </a:solidFill>
                <a:latin typeface="Arial" pitchFamily="34" charset="0"/>
                <a:ea typeface="楷体_GB2312" pitchFamily="49" charset="-122"/>
              </a:defRPr>
            </a:lvl2pPr>
            <a:lvl3pPr marL="1143000" indent="-228600" eaLnBrk="0" hangingPunct="0">
              <a:defRPr>
                <a:solidFill>
                  <a:schemeClr val="tx1"/>
                </a:solidFill>
                <a:latin typeface="Arial" pitchFamily="34" charset="0"/>
                <a:ea typeface="楷体_GB2312" pitchFamily="49" charset="-122"/>
              </a:defRPr>
            </a:lvl3pPr>
            <a:lvl4pPr marL="1600200" indent="-228600" eaLnBrk="0" hangingPunct="0">
              <a:defRPr>
                <a:solidFill>
                  <a:schemeClr val="tx1"/>
                </a:solidFill>
                <a:latin typeface="Arial" pitchFamily="34" charset="0"/>
                <a:ea typeface="楷体_GB2312" pitchFamily="49" charset="-122"/>
              </a:defRPr>
            </a:lvl4pPr>
            <a:lvl5pPr marL="2057400" indent="-228600" eaLnBrk="0" hangingPunct="0">
              <a:defRPr>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itchFamily="34" charset="0"/>
                <a:ea typeface="楷体_GB2312" pitchFamily="49" charset="-122"/>
              </a:defRPr>
            </a:lvl9pPr>
          </a:lstStyle>
          <a:p>
            <a:pPr algn="ctr" eaLnBrk="1" hangingPunct="1"/>
            <a:r>
              <a:rPr kumimoji="1" lang="en-US" altLang="zh-CN" b="1">
                <a:solidFill>
                  <a:srgbClr val="000066"/>
                </a:solidFill>
                <a:latin typeface="微软雅黑" pitchFamily="34" charset="-122"/>
                <a:ea typeface="微软雅黑" pitchFamily="34" charset="-122"/>
              </a:rPr>
              <a:t>1</a:t>
            </a:r>
          </a:p>
        </p:txBody>
      </p:sp>
      <p:grpSp>
        <p:nvGrpSpPr>
          <p:cNvPr id="22" name="Group 22"/>
          <p:cNvGrpSpPr>
            <a:grpSpLocks/>
          </p:cNvGrpSpPr>
          <p:nvPr/>
        </p:nvGrpSpPr>
        <p:grpSpPr bwMode="auto">
          <a:xfrm>
            <a:off x="8182644" y="1891507"/>
            <a:ext cx="1195388" cy="373062"/>
            <a:chOff x="1945" y="1589"/>
            <a:chExt cx="1221" cy="235"/>
          </a:xfrm>
        </p:grpSpPr>
        <p:sp>
          <p:nvSpPr>
            <p:cNvPr id="23" name="Line 23"/>
            <p:cNvSpPr>
              <a:spLocks noChangeShapeType="1"/>
            </p:cNvSpPr>
            <p:nvPr/>
          </p:nvSpPr>
          <p:spPr bwMode="auto">
            <a:xfrm>
              <a:off x="1955" y="1589"/>
              <a:ext cx="1211" cy="0"/>
            </a:xfrm>
            <a:prstGeom prst="line">
              <a:avLst/>
            </a:prstGeom>
            <a:noFill/>
            <a:ln w="9525">
              <a:solidFill>
                <a:schemeClr val="tx2">
                  <a:lumMod val="75000"/>
                  <a:lumOff val="25000"/>
                </a:schemeClr>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24"/>
            <p:cNvSpPr>
              <a:spLocks noChangeShapeType="1"/>
            </p:cNvSpPr>
            <p:nvPr/>
          </p:nvSpPr>
          <p:spPr bwMode="auto">
            <a:xfrm>
              <a:off x="1955" y="1707"/>
              <a:ext cx="1211" cy="0"/>
            </a:xfrm>
            <a:prstGeom prst="line">
              <a:avLst/>
            </a:prstGeom>
            <a:noFill/>
            <a:ln w="9525">
              <a:solidFill>
                <a:schemeClr val="tx2">
                  <a:lumMod val="75000"/>
                  <a:lumOff val="25000"/>
                </a:schemeClr>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25"/>
            <p:cNvSpPr>
              <a:spLocks noChangeShapeType="1"/>
            </p:cNvSpPr>
            <p:nvPr/>
          </p:nvSpPr>
          <p:spPr bwMode="auto">
            <a:xfrm>
              <a:off x="1945" y="1824"/>
              <a:ext cx="1211" cy="0"/>
            </a:xfrm>
            <a:prstGeom prst="line">
              <a:avLst/>
            </a:prstGeom>
            <a:noFill/>
            <a:ln w="9525">
              <a:solidFill>
                <a:schemeClr val="tx2">
                  <a:lumMod val="75000"/>
                  <a:lumOff val="25000"/>
                </a:schemeClr>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6" name="Group 26"/>
          <p:cNvGrpSpPr>
            <a:grpSpLocks/>
          </p:cNvGrpSpPr>
          <p:nvPr/>
        </p:nvGrpSpPr>
        <p:grpSpPr bwMode="auto">
          <a:xfrm>
            <a:off x="8182644" y="2682082"/>
            <a:ext cx="1195388" cy="373062"/>
            <a:chOff x="1945" y="1589"/>
            <a:chExt cx="1221" cy="235"/>
          </a:xfrm>
        </p:grpSpPr>
        <p:sp>
          <p:nvSpPr>
            <p:cNvPr id="27" name="Line 27"/>
            <p:cNvSpPr>
              <a:spLocks noChangeShapeType="1"/>
            </p:cNvSpPr>
            <p:nvPr/>
          </p:nvSpPr>
          <p:spPr bwMode="auto">
            <a:xfrm>
              <a:off x="1955" y="1589"/>
              <a:ext cx="1211" cy="0"/>
            </a:xfrm>
            <a:prstGeom prst="line">
              <a:avLst/>
            </a:prstGeom>
            <a:noFill/>
            <a:ln w="9525">
              <a:solidFill>
                <a:schemeClr val="tx2">
                  <a:lumMod val="75000"/>
                  <a:lumOff val="25000"/>
                </a:schemeClr>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Line 28"/>
            <p:cNvSpPr>
              <a:spLocks noChangeShapeType="1"/>
            </p:cNvSpPr>
            <p:nvPr/>
          </p:nvSpPr>
          <p:spPr bwMode="auto">
            <a:xfrm>
              <a:off x="1955" y="1707"/>
              <a:ext cx="1211" cy="0"/>
            </a:xfrm>
            <a:prstGeom prst="line">
              <a:avLst/>
            </a:prstGeom>
            <a:noFill/>
            <a:ln w="9525">
              <a:solidFill>
                <a:schemeClr val="tx2">
                  <a:lumMod val="75000"/>
                  <a:lumOff val="25000"/>
                </a:schemeClr>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 name="Line 29"/>
            <p:cNvSpPr>
              <a:spLocks noChangeShapeType="1"/>
            </p:cNvSpPr>
            <p:nvPr/>
          </p:nvSpPr>
          <p:spPr bwMode="auto">
            <a:xfrm>
              <a:off x="1945" y="1824"/>
              <a:ext cx="1211" cy="0"/>
            </a:xfrm>
            <a:prstGeom prst="line">
              <a:avLst/>
            </a:prstGeom>
            <a:noFill/>
            <a:ln w="9525">
              <a:solidFill>
                <a:schemeClr val="tx2">
                  <a:lumMod val="75000"/>
                  <a:lumOff val="25000"/>
                </a:schemeClr>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0" name="Group 30"/>
          <p:cNvGrpSpPr>
            <a:grpSpLocks/>
          </p:cNvGrpSpPr>
          <p:nvPr/>
        </p:nvGrpSpPr>
        <p:grpSpPr bwMode="auto">
          <a:xfrm>
            <a:off x="8182644" y="3518694"/>
            <a:ext cx="1195387" cy="373063"/>
            <a:chOff x="1945" y="1589"/>
            <a:chExt cx="1221" cy="235"/>
          </a:xfrm>
        </p:grpSpPr>
        <p:sp>
          <p:nvSpPr>
            <p:cNvPr id="31" name="Line 31"/>
            <p:cNvSpPr>
              <a:spLocks noChangeShapeType="1"/>
            </p:cNvSpPr>
            <p:nvPr/>
          </p:nvSpPr>
          <p:spPr bwMode="auto">
            <a:xfrm>
              <a:off x="1955" y="1589"/>
              <a:ext cx="1211" cy="0"/>
            </a:xfrm>
            <a:prstGeom prst="line">
              <a:avLst/>
            </a:prstGeom>
            <a:noFill/>
            <a:ln w="9525">
              <a:solidFill>
                <a:schemeClr val="tx2">
                  <a:lumMod val="75000"/>
                  <a:lumOff val="25000"/>
                </a:schemeClr>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32"/>
            <p:cNvSpPr>
              <a:spLocks noChangeShapeType="1"/>
            </p:cNvSpPr>
            <p:nvPr/>
          </p:nvSpPr>
          <p:spPr bwMode="auto">
            <a:xfrm>
              <a:off x="1955" y="1707"/>
              <a:ext cx="1211" cy="0"/>
            </a:xfrm>
            <a:prstGeom prst="line">
              <a:avLst/>
            </a:prstGeom>
            <a:noFill/>
            <a:ln w="9525">
              <a:solidFill>
                <a:schemeClr val="tx2">
                  <a:lumMod val="75000"/>
                  <a:lumOff val="25000"/>
                </a:schemeClr>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Line 33"/>
            <p:cNvSpPr>
              <a:spLocks noChangeShapeType="1"/>
            </p:cNvSpPr>
            <p:nvPr/>
          </p:nvSpPr>
          <p:spPr bwMode="auto">
            <a:xfrm>
              <a:off x="1945" y="1824"/>
              <a:ext cx="1211" cy="0"/>
            </a:xfrm>
            <a:prstGeom prst="line">
              <a:avLst/>
            </a:prstGeom>
            <a:noFill/>
            <a:ln w="9525">
              <a:solidFill>
                <a:schemeClr val="tx2">
                  <a:lumMod val="75000"/>
                  <a:lumOff val="25000"/>
                </a:schemeClr>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4" name="Group 34"/>
          <p:cNvGrpSpPr>
            <a:grpSpLocks/>
          </p:cNvGrpSpPr>
          <p:nvPr/>
        </p:nvGrpSpPr>
        <p:grpSpPr bwMode="auto">
          <a:xfrm>
            <a:off x="8182644" y="4282282"/>
            <a:ext cx="1195388" cy="373062"/>
            <a:chOff x="1945" y="1589"/>
            <a:chExt cx="1221" cy="235"/>
          </a:xfrm>
        </p:grpSpPr>
        <p:sp>
          <p:nvSpPr>
            <p:cNvPr id="35" name="Line 35"/>
            <p:cNvSpPr>
              <a:spLocks noChangeShapeType="1"/>
            </p:cNvSpPr>
            <p:nvPr/>
          </p:nvSpPr>
          <p:spPr bwMode="auto">
            <a:xfrm>
              <a:off x="1955" y="1589"/>
              <a:ext cx="1211" cy="0"/>
            </a:xfrm>
            <a:prstGeom prst="line">
              <a:avLst/>
            </a:prstGeom>
            <a:noFill/>
            <a:ln w="9525">
              <a:solidFill>
                <a:schemeClr val="tx2">
                  <a:lumMod val="75000"/>
                  <a:lumOff val="25000"/>
                </a:schemeClr>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 name="Line 36"/>
            <p:cNvSpPr>
              <a:spLocks noChangeShapeType="1"/>
            </p:cNvSpPr>
            <p:nvPr/>
          </p:nvSpPr>
          <p:spPr bwMode="auto">
            <a:xfrm>
              <a:off x="1955" y="1707"/>
              <a:ext cx="1211" cy="0"/>
            </a:xfrm>
            <a:prstGeom prst="line">
              <a:avLst/>
            </a:prstGeom>
            <a:noFill/>
            <a:ln w="9525">
              <a:solidFill>
                <a:schemeClr val="tx2">
                  <a:lumMod val="75000"/>
                  <a:lumOff val="25000"/>
                </a:schemeClr>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Line 37"/>
            <p:cNvSpPr>
              <a:spLocks noChangeShapeType="1"/>
            </p:cNvSpPr>
            <p:nvPr/>
          </p:nvSpPr>
          <p:spPr bwMode="auto">
            <a:xfrm>
              <a:off x="1945" y="1824"/>
              <a:ext cx="1211" cy="0"/>
            </a:xfrm>
            <a:prstGeom prst="line">
              <a:avLst/>
            </a:prstGeom>
            <a:noFill/>
            <a:ln w="9525">
              <a:solidFill>
                <a:schemeClr val="tx2">
                  <a:lumMod val="75000"/>
                  <a:lumOff val="25000"/>
                </a:schemeClr>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8" name="组合 37"/>
          <p:cNvGrpSpPr>
            <a:grpSpLocks/>
          </p:cNvGrpSpPr>
          <p:nvPr/>
        </p:nvGrpSpPr>
        <p:grpSpPr bwMode="auto">
          <a:xfrm>
            <a:off x="9402754" y="1484784"/>
            <a:ext cx="918641" cy="369332"/>
            <a:chOff x="8374446" y="1411323"/>
            <a:chExt cx="918114" cy="368817"/>
          </a:xfrm>
        </p:grpSpPr>
        <p:sp>
          <p:nvSpPr>
            <p:cNvPr id="39" name="Rectangle 40"/>
            <p:cNvSpPr>
              <a:spLocks noChangeArrowheads="1"/>
            </p:cNvSpPr>
            <p:nvPr/>
          </p:nvSpPr>
          <p:spPr bwMode="auto">
            <a:xfrm>
              <a:off x="8954201" y="1411323"/>
              <a:ext cx="338359" cy="368817"/>
            </a:xfrm>
            <a:prstGeom prst="rect">
              <a:avLst/>
            </a:prstGeom>
            <a:noFill/>
            <a:ln w="38100">
              <a:noFill/>
              <a:miter lim="800000"/>
              <a:headEnd type="none" w="sm" len="sm"/>
              <a:tailEnd type="none" w="sm" len="sm"/>
            </a:ln>
            <a:effectLst/>
          </p:spPr>
          <p:txBody>
            <a:bodyPr wrap="none">
              <a:spAutoFit/>
            </a:bodyPr>
            <a:lstStyle/>
            <a:p>
              <a:pPr>
                <a:defRPr/>
              </a:pPr>
              <a:r>
                <a:rPr lang="en-US" altLang="zh-CN" b="1" dirty="0">
                  <a:effectLst>
                    <a:outerShdw blurRad="38100" dist="38100" dir="2700000" algn="tl">
                      <a:srgbClr val="FFFFFF"/>
                    </a:outerShdw>
                  </a:effectLst>
                  <a:latin typeface="微软雅黑" pitchFamily="34" charset="-122"/>
                  <a:ea typeface="微软雅黑" pitchFamily="34" charset="-122"/>
                </a:rPr>
                <a:t>p</a:t>
              </a:r>
              <a:endParaRPr lang="zh-CN" altLang="en-US" b="1" dirty="0">
                <a:effectLst>
                  <a:outerShdw blurRad="38100" dist="38100" dir="2700000" algn="tl">
                    <a:srgbClr val="FFFFFF"/>
                  </a:outerShdw>
                </a:effectLst>
                <a:latin typeface="微软雅黑" pitchFamily="34" charset="-122"/>
                <a:ea typeface="微软雅黑" pitchFamily="34" charset="-122"/>
              </a:endParaRPr>
            </a:p>
          </p:txBody>
        </p:sp>
        <p:sp>
          <p:nvSpPr>
            <p:cNvPr id="40" name="Line 43"/>
            <p:cNvSpPr>
              <a:spLocks noChangeShapeType="1"/>
            </p:cNvSpPr>
            <p:nvPr/>
          </p:nvSpPr>
          <p:spPr bwMode="auto">
            <a:xfrm flipH="1">
              <a:off x="8374446" y="1664185"/>
              <a:ext cx="561652" cy="24884"/>
            </a:xfrm>
            <a:prstGeom prst="line">
              <a:avLst/>
            </a:prstGeom>
            <a:noFill/>
            <a:ln w="57150">
              <a:solidFill>
                <a:srgbClr val="FF0000"/>
              </a:solidFill>
              <a:round/>
              <a:headEnd type="none" w="sm" len="sm"/>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sp>
        <p:nvSpPr>
          <p:cNvPr id="41" name="Text Box 44"/>
          <p:cNvSpPr txBox="1">
            <a:spLocks noChangeArrowheads="1"/>
          </p:cNvSpPr>
          <p:nvPr/>
        </p:nvSpPr>
        <p:spPr bwMode="auto">
          <a:xfrm>
            <a:off x="8634413" y="2583657"/>
            <a:ext cx="2079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itchFamily="34" charset="0"/>
                <a:ea typeface="楷体_GB2312" pitchFamily="49" charset="-122"/>
              </a:defRPr>
            </a:lvl1pPr>
            <a:lvl2pPr marL="742950" indent="-285750" eaLnBrk="0" hangingPunct="0">
              <a:defRPr>
                <a:solidFill>
                  <a:schemeClr val="tx1"/>
                </a:solidFill>
                <a:latin typeface="Arial" pitchFamily="34" charset="0"/>
                <a:ea typeface="楷体_GB2312" pitchFamily="49" charset="-122"/>
              </a:defRPr>
            </a:lvl2pPr>
            <a:lvl3pPr marL="1143000" indent="-228600" eaLnBrk="0" hangingPunct="0">
              <a:defRPr>
                <a:solidFill>
                  <a:schemeClr val="tx1"/>
                </a:solidFill>
                <a:latin typeface="Arial" pitchFamily="34" charset="0"/>
                <a:ea typeface="楷体_GB2312" pitchFamily="49" charset="-122"/>
              </a:defRPr>
            </a:lvl3pPr>
            <a:lvl4pPr marL="1600200" indent="-228600" eaLnBrk="0" hangingPunct="0">
              <a:defRPr>
                <a:solidFill>
                  <a:schemeClr val="tx1"/>
                </a:solidFill>
                <a:latin typeface="Arial" pitchFamily="34" charset="0"/>
                <a:ea typeface="楷体_GB2312" pitchFamily="49" charset="-122"/>
              </a:defRPr>
            </a:lvl4pPr>
            <a:lvl5pPr marL="2057400" indent="-228600" eaLnBrk="0" hangingPunct="0">
              <a:defRPr>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itchFamily="34" charset="0"/>
                <a:ea typeface="楷体_GB2312" pitchFamily="49" charset="-122"/>
              </a:defRPr>
            </a:lvl9pPr>
          </a:lstStyle>
          <a:p>
            <a:pPr algn="ctr" eaLnBrk="1" hangingPunct="1"/>
            <a:r>
              <a:rPr kumimoji="1" lang="en-US" altLang="zh-CN" b="1">
                <a:solidFill>
                  <a:srgbClr val="000066"/>
                </a:solidFill>
                <a:latin typeface="微软雅黑" pitchFamily="34" charset="-122"/>
                <a:ea typeface="微软雅黑" pitchFamily="34" charset="-122"/>
              </a:rPr>
              <a:t>2</a:t>
            </a:r>
          </a:p>
        </p:txBody>
      </p:sp>
      <p:sp>
        <p:nvSpPr>
          <p:cNvPr id="42" name="Text Box 45"/>
          <p:cNvSpPr txBox="1">
            <a:spLocks noChangeArrowheads="1"/>
          </p:cNvSpPr>
          <p:nvPr/>
        </p:nvSpPr>
        <p:spPr bwMode="auto">
          <a:xfrm>
            <a:off x="8650288" y="3420269"/>
            <a:ext cx="2079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itchFamily="34" charset="0"/>
                <a:ea typeface="楷体_GB2312" pitchFamily="49" charset="-122"/>
              </a:defRPr>
            </a:lvl1pPr>
            <a:lvl2pPr marL="742950" indent="-285750" eaLnBrk="0" hangingPunct="0">
              <a:defRPr>
                <a:solidFill>
                  <a:schemeClr val="tx1"/>
                </a:solidFill>
                <a:latin typeface="Arial" pitchFamily="34" charset="0"/>
                <a:ea typeface="楷体_GB2312" pitchFamily="49" charset="-122"/>
              </a:defRPr>
            </a:lvl2pPr>
            <a:lvl3pPr marL="1143000" indent="-228600" eaLnBrk="0" hangingPunct="0">
              <a:defRPr>
                <a:solidFill>
                  <a:schemeClr val="tx1"/>
                </a:solidFill>
                <a:latin typeface="Arial" pitchFamily="34" charset="0"/>
                <a:ea typeface="楷体_GB2312" pitchFamily="49" charset="-122"/>
              </a:defRPr>
            </a:lvl3pPr>
            <a:lvl4pPr marL="1600200" indent="-228600" eaLnBrk="0" hangingPunct="0">
              <a:defRPr>
                <a:solidFill>
                  <a:schemeClr val="tx1"/>
                </a:solidFill>
                <a:latin typeface="Arial" pitchFamily="34" charset="0"/>
                <a:ea typeface="楷体_GB2312" pitchFamily="49" charset="-122"/>
              </a:defRPr>
            </a:lvl4pPr>
            <a:lvl5pPr marL="2057400" indent="-228600" eaLnBrk="0" hangingPunct="0">
              <a:defRPr>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itchFamily="34" charset="0"/>
                <a:ea typeface="楷体_GB2312" pitchFamily="49" charset="-122"/>
              </a:defRPr>
            </a:lvl9pPr>
          </a:lstStyle>
          <a:p>
            <a:pPr algn="ctr" eaLnBrk="1" hangingPunct="1"/>
            <a:r>
              <a:rPr kumimoji="1" lang="en-US" altLang="zh-CN" b="1">
                <a:solidFill>
                  <a:srgbClr val="000066"/>
                </a:solidFill>
                <a:latin typeface="微软雅黑" pitchFamily="34" charset="-122"/>
                <a:ea typeface="微软雅黑" pitchFamily="34" charset="-122"/>
              </a:rPr>
              <a:t>3</a:t>
            </a:r>
          </a:p>
        </p:txBody>
      </p:sp>
      <p:sp>
        <p:nvSpPr>
          <p:cNvPr id="43" name="Text Box 46"/>
          <p:cNvSpPr txBox="1">
            <a:spLocks noChangeArrowheads="1"/>
          </p:cNvSpPr>
          <p:nvPr/>
        </p:nvSpPr>
        <p:spPr bwMode="auto">
          <a:xfrm>
            <a:off x="8650288" y="4182269"/>
            <a:ext cx="2079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itchFamily="34" charset="0"/>
                <a:ea typeface="楷体_GB2312" pitchFamily="49" charset="-122"/>
              </a:defRPr>
            </a:lvl1pPr>
            <a:lvl2pPr marL="742950" indent="-285750" eaLnBrk="0" hangingPunct="0">
              <a:defRPr>
                <a:solidFill>
                  <a:schemeClr val="tx1"/>
                </a:solidFill>
                <a:latin typeface="Arial" pitchFamily="34" charset="0"/>
                <a:ea typeface="楷体_GB2312" pitchFamily="49" charset="-122"/>
              </a:defRPr>
            </a:lvl2pPr>
            <a:lvl3pPr marL="1143000" indent="-228600" eaLnBrk="0" hangingPunct="0">
              <a:defRPr>
                <a:solidFill>
                  <a:schemeClr val="tx1"/>
                </a:solidFill>
                <a:latin typeface="Arial" pitchFamily="34" charset="0"/>
                <a:ea typeface="楷体_GB2312" pitchFamily="49" charset="-122"/>
              </a:defRPr>
            </a:lvl3pPr>
            <a:lvl4pPr marL="1600200" indent="-228600" eaLnBrk="0" hangingPunct="0">
              <a:defRPr>
                <a:solidFill>
                  <a:schemeClr val="tx1"/>
                </a:solidFill>
                <a:latin typeface="Arial" pitchFamily="34" charset="0"/>
                <a:ea typeface="楷体_GB2312" pitchFamily="49" charset="-122"/>
              </a:defRPr>
            </a:lvl4pPr>
            <a:lvl5pPr marL="2057400" indent="-228600" eaLnBrk="0" hangingPunct="0">
              <a:defRPr>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itchFamily="34" charset="0"/>
                <a:ea typeface="楷体_GB2312" pitchFamily="49" charset="-122"/>
              </a:defRPr>
            </a:lvl9pPr>
          </a:lstStyle>
          <a:p>
            <a:pPr algn="ctr" eaLnBrk="1" hangingPunct="1"/>
            <a:r>
              <a:rPr kumimoji="1" lang="en-US" altLang="zh-CN" b="1">
                <a:solidFill>
                  <a:srgbClr val="000066"/>
                </a:solidFill>
                <a:latin typeface="微软雅黑" pitchFamily="34" charset="-122"/>
                <a:ea typeface="微软雅黑" pitchFamily="34" charset="-122"/>
              </a:rPr>
              <a:t>4</a:t>
            </a:r>
          </a:p>
        </p:txBody>
      </p:sp>
      <p:sp>
        <p:nvSpPr>
          <p:cNvPr id="47" name="矩形​​ 46"/>
          <p:cNvSpPr>
            <a:spLocks noChangeArrowheads="1"/>
          </p:cNvSpPr>
          <p:nvPr/>
        </p:nvSpPr>
        <p:spPr bwMode="auto">
          <a:xfrm>
            <a:off x="1197868" y="1106741"/>
            <a:ext cx="573405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a:latin typeface="Consolas" pitchFamily="49" charset="0"/>
                <a:cs typeface="Consolas" pitchFamily="49" charset="0"/>
              </a:rPr>
              <a:t>int *p, a[4] = {1,2,3,4};</a:t>
            </a:r>
            <a:br>
              <a:rPr lang="en-US" altLang="zh-CN" sz="2800" b="1">
                <a:latin typeface="Consolas" pitchFamily="49" charset="0"/>
                <a:cs typeface="Consolas" pitchFamily="49" charset="0"/>
              </a:rPr>
            </a:br>
            <a:r>
              <a:rPr lang="en-US" altLang="zh-CN" sz="2800" b="1">
                <a:latin typeface="Consolas" pitchFamily="49" charset="0"/>
                <a:cs typeface="Consolas" pitchFamily="49" charset="0"/>
              </a:rPr>
              <a:t>p = a;</a:t>
            </a:r>
            <a:endParaRPr lang="zh-CN" altLang="en-US" sz="2800" b="1">
              <a:latin typeface="Consolas" pitchFamily="49" charset="0"/>
              <a:cs typeface="Consolas" pitchFamily="49" charset="0"/>
            </a:endParaRPr>
          </a:p>
        </p:txBody>
      </p:sp>
      <p:grpSp>
        <p:nvGrpSpPr>
          <p:cNvPr id="48" name="组合 47"/>
          <p:cNvGrpSpPr>
            <a:grpSpLocks/>
          </p:cNvGrpSpPr>
          <p:nvPr/>
        </p:nvGrpSpPr>
        <p:grpSpPr bwMode="auto">
          <a:xfrm>
            <a:off x="6429375" y="1556792"/>
            <a:ext cx="1741488" cy="369332"/>
            <a:chOff x="5399953" y="1560060"/>
            <a:chExt cx="1741893" cy="369332"/>
          </a:xfrm>
        </p:grpSpPr>
        <p:sp>
          <p:nvSpPr>
            <p:cNvPr id="49" name="Rectangle 9"/>
            <p:cNvSpPr>
              <a:spLocks noChangeArrowheads="1"/>
            </p:cNvSpPr>
            <p:nvPr/>
          </p:nvSpPr>
          <p:spPr bwMode="auto">
            <a:xfrm>
              <a:off x="5399953" y="1560060"/>
              <a:ext cx="317790" cy="369332"/>
            </a:xfrm>
            <a:prstGeom prst="rect">
              <a:avLst/>
            </a:prstGeom>
            <a:noFill/>
            <a:ln w="12700">
              <a:noFill/>
              <a:miter lim="800000"/>
              <a:headEnd type="none" w="sm" len="sm"/>
              <a:tailEnd type="none" w="sm" len="sm"/>
            </a:ln>
            <a:effectLst/>
          </p:spPr>
          <p:txBody>
            <a:bodyPr wrap="none">
              <a:spAutoFit/>
            </a:bodyPr>
            <a:lstStyle/>
            <a:p>
              <a:pPr>
                <a:defRPr/>
              </a:pPr>
              <a:r>
                <a:rPr lang="en-US" altLang="zh-CN" b="1" dirty="0">
                  <a:effectLst>
                    <a:outerShdw blurRad="38100" dist="38100" dir="2700000" algn="tl">
                      <a:srgbClr val="C0C0C0"/>
                    </a:outerShdw>
                  </a:effectLst>
                  <a:latin typeface="微软雅黑" pitchFamily="34" charset="-122"/>
                  <a:ea typeface="微软雅黑" pitchFamily="34" charset="-122"/>
                </a:rPr>
                <a:t>a</a:t>
              </a:r>
              <a:endParaRPr lang="zh-CN" altLang="en-US" b="1" dirty="0">
                <a:effectLst>
                  <a:outerShdw blurRad="38100" dist="38100" dir="2700000" algn="tl">
                    <a:srgbClr val="C0C0C0"/>
                  </a:outerShdw>
                </a:effectLst>
                <a:latin typeface="微软雅黑" pitchFamily="34" charset="-122"/>
                <a:ea typeface="微软雅黑" pitchFamily="34" charset="-122"/>
              </a:endParaRPr>
            </a:p>
          </p:txBody>
        </p:sp>
        <p:sp>
          <p:nvSpPr>
            <p:cNvPr id="50" name="Line 43"/>
            <p:cNvSpPr>
              <a:spLocks noChangeShapeType="1"/>
            </p:cNvSpPr>
            <p:nvPr/>
          </p:nvSpPr>
          <p:spPr bwMode="auto">
            <a:xfrm flipV="1">
              <a:off x="5815981" y="1772816"/>
              <a:ext cx="1325865" cy="0"/>
            </a:xfrm>
            <a:prstGeom prst="line">
              <a:avLst/>
            </a:prstGeom>
            <a:noFill/>
            <a:ln w="57150">
              <a:solidFill>
                <a:srgbClr val="FF0000"/>
              </a:solidFill>
              <a:round/>
              <a:headEnd type="none" w="sm" len="sm"/>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103340965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88889E-6 1.96532E-6 L -3.88889E-6 0.11306 " pathEditMode="relative" rAng="0" ptsTypes="AA">
                                      <p:cBhvr>
                                        <p:cTn id="6" dur="2000" fill="hold"/>
                                        <p:tgtEl>
                                          <p:spTgt spid="48"/>
                                        </p:tgtEl>
                                        <p:attrNameLst>
                                          <p:attrName>ppt_x</p:attrName>
                                          <p:attrName>ppt_y</p:attrName>
                                        </p:attrNameLst>
                                      </p:cBhvr>
                                      <p:rCtr x="0" y="5642"/>
                                    </p:animMotion>
                                  </p:childTnLst>
                                </p:cTn>
                              </p:par>
                              <p:par>
                                <p:cTn id="7" presetID="42" presetClass="path" presetSubtype="0" accel="50000" decel="50000" fill="hold" nodeType="withEffect">
                                  <p:stCondLst>
                                    <p:cond delay="0"/>
                                  </p:stCondLst>
                                  <p:childTnLst>
                                    <p:animMotion origin="layout" path="M 2.22222E-6 -1.15607E-7 L 0.00225 0.1163 " pathEditMode="relative" rAng="0" ptsTypes="AA">
                                      <p:cBhvr>
                                        <p:cTn id="8" dur="2000" fill="hold"/>
                                        <p:tgtEl>
                                          <p:spTgt spid="38"/>
                                        </p:tgtEl>
                                        <p:attrNameLst>
                                          <p:attrName>ppt_x</p:attrName>
                                          <p:attrName>ppt_y</p:attrName>
                                        </p:attrNameLst>
                                      </p:cBhvr>
                                      <p:rCtr x="104" y="5803"/>
                                    </p:animMotion>
                                  </p:childTnLst>
                                </p:cTn>
                              </p:par>
                            </p:childTnLst>
                          </p:cTn>
                        </p:par>
                      </p:childTnLst>
                    </p:cTn>
                  </p:par>
                  <p:par>
                    <p:cTn id="9" fill="hold">
                      <p:stCondLst>
                        <p:cond delay="indefinite"/>
                      </p:stCondLst>
                      <p:childTnLst>
                        <p:par>
                          <p:cTn id="10" fill="hold">
                            <p:stCondLst>
                              <p:cond delay="0"/>
                            </p:stCondLst>
                            <p:childTnLst>
                              <p:par>
                                <p:cTn id="11" presetID="42" presetClass="path" presetSubtype="0" accel="50000" decel="50000" fill="hold" nodeType="clickEffect">
                                  <p:stCondLst>
                                    <p:cond delay="0"/>
                                  </p:stCondLst>
                                  <p:childTnLst>
                                    <p:animMotion origin="layout" path="M -3.88889E-6 0.11306 L 0.0033 0.23884 " pathEditMode="relative" rAng="0" ptsTypes="AA">
                                      <p:cBhvr>
                                        <p:cTn id="12" dur="2000" fill="hold"/>
                                        <p:tgtEl>
                                          <p:spTgt spid="48"/>
                                        </p:tgtEl>
                                        <p:attrNameLst>
                                          <p:attrName>ppt_x</p:attrName>
                                          <p:attrName>ppt_y</p:attrName>
                                        </p:attrNameLst>
                                      </p:cBhvr>
                                      <p:rCtr x="156" y="6289"/>
                                    </p:animMotion>
                                  </p:childTnLst>
                                </p:cTn>
                              </p:par>
                              <p:par>
                                <p:cTn id="13" presetID="42" presetClass="path" presetSubtype="0" accel="50000" decel="50000" fill="hold" nodeType="withEffect">
                                  <p:stCondLst>
                                    <p:cond delay="0"/>
                                  </p:stCondLst>
                                  <p:childTnLst>
                                    <p:animMotion origin="layout" path="M 0.00225 0.1163 L 0.00225 0.24231 " pathEditMode="relative" rAng="0" ptsTypes="AA">
                                      <p:cBhvr>
                                        <p:cTn id="14" dur="2000" fill="hold"/>
                                        <p:tgtEl>
                                          <p:spTgt spid="38"/>
                                        </p:tgtEl>
                                        <p:attrNameLst>
                                          <p:attrName>ppt_x</p:attrName>
                                          <p:attrName>ppt_y</p:attrName>
                                        </p:attrNameLst>
                                      </p:cBhvr>
                                      <p:rCtr x="0" y="6289"/>
                                    </p:animMotion>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nodeType="clickEffect">
                                  <p:stCondLst>
                                    <p:cond delay="0"/>
                                  </p:stCondLst>
                                  <p:childTnLst>
                                    <p:animMotion origin="layout" path="M 0.0033 0.23884 L 0.0033 0.34381 " pathEditMode="relative" rAng="0" ptsTypes="AA">
                                      <p:cBhvr>
                                        <p:cTn id="18" dur="2000" fill="hold"/>
                                        <p:tgtEl>
                                          <p:spTgt spid="48"/>
                                        </p:tgtEl>
                                        <p:attrNameLst>
                                          <p:attrName>ppt_x</p:attrName>
                                          <p:attrName>ppt_y</p:attrName>
                                        </p:attrNameLst>
                                      </p:cBhvr>
                                      <p:rCtr x="0" y="5249"/>
                                    </p:animMotion>
                                  </p:childTnLst>
                                </p:cTn>
                              </p:par>
                              <p:par>
                                <p:cTn id="19" presetID="42" presetClass="path" presetSubtype="0" accel="50000" decel="50000" fill="hold" nodeType="withEffect">
                                  <p:stCondLst>
                                    <p:cond delay="0"/>
                                  </p:stCondLst>
                                  <p:childTnLst>
                                    <p:animMotion origin="layout" path="M 0.00226 0.24231 L 0.00451 0.35006 " pathEditMode="relative" rAng="0" ptsTypes="AA">
                                      <p:cBhvr>
                                        <p:cTn id="20" dur="2000" fill="hold"/>
                                        <p:tgtEl>
                                          <p:spTgt spid="38"/>
                                        </p:tgtEl>
                                        <p:attrNameLst>
                                          <p:attrName>ppt_x</p:attrName>
                                          <p:attrName>ppt_y</p:attrName>
                                        </p:attrNameLst>
                                      </p:cBhvr>
                                      <p:rCtr x="104" y="5387"/>
                                    </p:animMotion>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Effect transition="in" filter="fade">
                                      <p:cBhvr>
                                        <p:cTn id="25" dur="500"/>
                                        <p:tgtEl>
                                          <p:spTgt spid="4">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txEl>
                                              <p:pRg st="1" end="1"/>
                                            </p:txEl>
                                          </p:spTgt>
                                        </p:tgtEl>
                                        <p:attrNameLst>
                                          <p:attrName>style.visibility</p:attrName>
                                        </p:attrNameLst>
                                      </p:cBhvr>
                                      <p:to>
                                        <p:strVal val="visible"/>
                                      </p:to>
                                    </p:set>
                                    <p:animEffect transition="in" filter="fade">
                                      <p:cBhvr>
                                        <p:cTn id="30" dur="500"/>
                                        <p:tgtEl>
                                          <p:spTgt spid="4">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animEffect transition="in" filter="fade">
                                      <p:cBhvr>
                                        <p:cTn id="35" dur="500"/>
                                        <p:tgtEl>
                                          <p:spTgt spid="4">
                                            <p:txEl>
                                              <p:pRg st="2" end="2"/>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
                                            <p:txEl>
                                              <p:pRg st="3" end="3"/>
                                            </p:txEl>
                                          </p:spTgt>
                                        </p:tgtEl>
                                        <p:attrNameLst>
                                          <p:attrName>style.visibility</p:attrName>
                                        </p:attrNameLst>
                                      </p:cBhvr>
                                      <p:to>
                                        <p:strVal val="visible"/>
                                      </p:to>
                                    </p:set>
                                    <p:animEffect transition="in" filter="fade">
                                      <p:cBhvr>
                                        <p:cTn id="38" dur="500"/>
                                        <p:tgtEl>
                                          <p:spTgt spid="4">
                                            <p:txEl>
                                              <p:pRg st="3" end="3"/>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
                                            <p:txEl>
                                              <p:pRg st="4" end="4"/>
                                            </p:txEl>
                                          </p:spTgt>
                                        </p:tgtEl>
                                        <p:attrNameLst>
                                          <p:attrName>style.visibility</p:attrName>
                                        </p:attrNameLst>
                                      </p:cBhvr>
                                      <p:to>
                                        <p:strVal val="visible"/>
                                      </p:to>
                                    </p:set>
                                    <p:animEffect transition="in" filter="fade">
                                      <p:cBhvr>
                                        <p:cTn id="41" dur="500"/>
                                        <p:tgtEl>
                                          <p:spTgt spid="4">
                                            <p:txEl>
                                              <p:pRg st="4" end="4"/>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
                                            <p:txEl>
                                              <p:pRg st="5" end="5"/>
                                            </p:txEl>
                                          </p:spTgt>
                                        </p:tgtEl>
                                        <p:attrNameLst>
                                          <p:attrName>style.visibility</p:attrName>
                                        </p:attrNameLst>
                                      </p:cBhvr>
                                      <p:to>
                                        <p:strVal val="visible"/>
                                      </p:to>
                                    </p:set>
                                    <p:animEffect transition="in" filter="fade">
                                      <p:cBhvr>
                                        <p:cTn id="44" dur="500"/>
                                        <p:tgtEl>
                                          <p:spTgt spid="4">
                                            <p:txEl>
                                              <p:pRg st="5" end="5"/>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animEffect transition="in" filter="fade">
                                      <p:cBhvr>
                                        <p:cTn id="4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指针与数组</a:t>
            </a:r>
            <a:endParaRPr lang="zh-CN" altLang="en-US"/>
          </a:p>
        </p:txBody>
      </p:sp>
      <p:sp>
        <p:nvSpPr>
          <p:cNvPr id="4" name="文本占位符 4"/>
          <p:cNvSpPr txBox="1">
            <a:spLocks/>
          </p:cNvSpPr>
          <p:nvPr/>
        </p:nvSpPr>
        <p:spPr bwMode="auto">
          <a:xfrm>
            <a:off x="693812" y="1133053"/>
            <a:ext cx="4040188" cy="6397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r>
              <a:rPr lang="zh-CN" altLang="en-US" b="1">
                <a:latin typeface="微软雅黑" pitchFamily="34" charset="-122"/>
                <a:ea typeface="微软雅黑" pitchFamily="34" charset="-122"/>
              </a:rPr>
              <a:t>方法</a:t>
            </a:r>
            <a:r>
              <a:rPr lang="en-US" altLang="zh-CN" b="1">
                <a:latin typeface="微软雅黑" pitchFamily="34" charset="-122"/>
                <a:ea typeface="微软雅黑" pitchFamily="34" charset="-122"/>
              </a:rPr>
              <a:t>1:</a:t>
            </a:r>
            <a:r>
              <a:rPr lang="zh-CN" altLang="en-US" b="1">
                <a:latin typeface="微软雅黑" pitchFamily="34" charset="-122"/>
                <a:ea typeface="微软雅黑" pitchFamily="34" charset="-122"/>
              </a:rPr>
              <a:t>下标法</a:t>
            </a:r>
          </a:p>
        </p:txBody>
      </p:sp>
      <p:sp>
        <p:nvSpPr>
          <p:cNvPr id="5" name="文本占位符 6"/>
          <p:cNvSpPr txBox="1">
            <a:spLocks/>
          </p:cNvSpPr>
          <p:nvPr/>
        </p:nvSpPr>
        <p:spPr bwMode="auto">
          <a:xfrm>
            <a:off x="6238428" y="1133053"/>
            <a:ext cx="4041775" cy="6397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r>
              <a:rPr lang="zh-CN" altLang="en-US" b="1">
                <a:latin typeface="微软雅黑" pitchFamily="34" charset="-122"/>
                <a:ea typeface="微软雅黑" pitchFamily="34" charset="-122"/>
              </a:rPr>
              <a:t>方法</a:t>
            </a:r>
            <a:r>
              <a:rPr lang="en-US" altLang="zh-CN" b="1">
                <a:latin typeface="微软雅黑" pitchFamily="34" charset="-122"/>
                <a:ea typeface="微软雅黑" pitchFamily="34" charset="-122"/>
              </a:rPr>
              <a:t>2:</a:t>
            </a:r>
            <a:r>
              <a:rPr lang="zh-CN" altLang="en-US" b="1">
                <a:latin typeface="微软雅黑" pitchFamily="34" charset="-122"/>
                <a:ea typeface="微软雅黑" pitchFamily="34" charset="-122"/>
              </a:rPr>
              <a:t>指针法</a:t>
            </a:r>
          </a:p>
        </p:txBody>
      </p:sp>
      <p:sp>
        <p:nvSpPr>
          <p:cNvPr id="6" name="Rectangle 4"/>
          <p:cNvSpPr>
            <a:spLocks noChangeArrowheads="1"/>
          </p:cNvSpPr>
          <p:nvPr/>
        </p:nvSpPr>
        <p:spPr bwMode="auto">
          <a:xfrm>
            <a:off x="693812" y="1700807"/>
            <a:ext cx="5292000" cy="4716000"/>
          </a:xfrm>
          <a:prstGeom prst="rect">
            <a:avLst/>
          </a:prstGeom>
          <a:solidFill>
            <a:schemeClr val="bg2">
              <a:lumMod val="20000"/>
              <a:lumOff val="80000"/>
            </a:schemeClr>
          </a:solidFill>
          <a:ln w="38100">
            <a:solidFill>
              <a:schemeClr val="bg2">
                <a:lumMod val="50000"/>
              </a:schemeClr>
            </a:solidFill>
            <a:miter lim="800000"/>
            <a:headEnd/>
            <a:tailEnd/>
          </a:ln>
          <a:effectLst>
            <a:outerShdw blurRad="50800" dist="38100" dir="2700000" algn="tl" rotWithShape="0">
              <a:prstClr val="black">
                <a:alpha val="40000"/>
              </a:prstClr>
            </a:outerShdw>
          </a:effectLst>
        </p:spPr>
        <p:txBody>
          <a:bodyPr wrap="none" anchor="ctr"/>
          <a:lstStyle/>
          <a:p>
            <a:r>
              <a:rPr lang="en-US" altLang="zh-CN" sz="2000" b="1">
                <a:latin typeface="Consolas" pitchFamily="49" charset="0"/>
                <a:cs typeface="Consolas" pitchFamily="49" charset="0"/>
              </a:rPr>
              <a:t>#include </a:t>
            </a:r>
            <a:r>
              <a:rPr lang="en-US" altLang="zh-CN" sz="2000" b="1" dirty="0">
                <a:latin typeface="Consolas" pitchFamily="49" charset="0"/>
                <a:cs typeface="Consolas" pitchFamily="49" charset="0"/>
              </a:rPr>
              <a:t>&lt;</a:t>
            </a:r>
            <a:r>
              <a:rPr lang="en-US" altLang="zh-CN" sz="2000" b="1" dirty="0" err="1">
                <a:latin typeface="Consolas" pitchFamily="49" charset="0"/>
                <a:cs typeface="Consolas" pitchFamily="49" charset="0"/>
              </a:rPr>
              <a:t>stdio.h</a:t>
            </a:r>
            <a:r>
              <a:rPr lang="en-US" altLang="zh-CN" sz="2000" b="1" dirty="0">
                <a:latin typeface="Consolas" pitchFamily="49" charset="0"/>
                <a:cs typeface="Consolas" pitchFamily="49" charset="0"/>
              </a:rPr>
              <a:t>&gt;</a:t>
            </a:r>
          </a:p>
          <a:p>
            <a:r>
              <a:rPr lang="en-US" altLang="zh-CN" sz="2000" b="1">
                <a:latin typeface="Consolas" pitchFamily="49" charset="0"/>
                <a:cs typeface="Consolas" pitchFamily="49" charset="0"/>
              </a:rPr>
              <a:t>int main(void)</a:t>
            </a:r>
            <a:endParaRPr lang="en-US" altLang="zh-CN" sz="2000" b="1" dirty="0">
              <a:latin typeface="Consolas" pitchFamily="49" charset="0"/>
              <a:cs typeface="Consolas" pitchFamily="49" charset="0"/>
            </a:endParaRPr>
          </a:p>
          <a:p>
            <a:r>
              <a:rPr lang="en-US" altLang="zh-CN" sz="2000" b="1" dirty="0">
                <a:latin typeface="Consolas" pitchFamily="49" charset="0"/>
                <a:cs typeface="Consolas" pitchFamily="49" charset="0"/>
              </a:rPr>
              <a:t>{</a:t>
            </a:r>
          </a:p>
          <a:p>
            <a:r>
              <a:rPr lang="en-US" altLang="zh-CN" sz="2000" b="1">
                <a:latin typeface="Consolas" pitchFamily="49" charset="0"/>
                <a:cs typeface="Consolas" pitchFamily="49" charset="0"/>
              </a:rPr>
              <a:t>  int </a:t>
            </a:r>
            <a:r>
              <a:rPr lang="en-US" altLang="zh-CN" sz="2000" b="1" dirty="0">
                <a:latin typeface="Consolas" pitchFamily="49" charset="0"/>
                <a:cs typeface="Consolas" pitchFamily="49" charset="0"/>
              </a:rPr>
              <a:t>a[4] = {1,2,3,4};</a:t>
            </a:r>
          </a:p>
          <a:p>
            <a:r>
              <a:rPr lang="en-US" altLang="zh-CN" sz="2000" b="1">
                <a:latin typeface="Consolas" pitchFamily="49" charset="0"/>
                <a:cs typeface="Consolas" pitchFamily="49" charset="0"/>
              </a:rPr>
              <a:t>  int * pa </a:t>
            </a:r>
            <a:r>
              <a:rPr lang="en-US" altLang="zh-CN" sz="2000" b="1" dirty="0">
                <a:latin typeface="Consolas" pitchFamily="49" charset="0"/>
                <a:cs typeface="Consolas" pitchFamily="49" charset="0"/>
              </a:rPr>
              <a:t>= a, i;</a:t>
            </a:r>
          </a:p>
          <a:p>
            <a:r>
              <a:rPr lang="en-US" altLang="zh-CN" sz="2000" b="1">
                <a:latin typeface="Consolas" pitchFamily="49" charset="0"/>
                <a:cs typeface="Consolas" pitchFamily="49" charset="0"/>
              </a:rPr>
              <a:t>  for(i=0;i&lt;4;i++)</a:t>
            </a:r>
          </a:p>
          <a:p>
            <a:r>
              <a:rPr lang="en-US" altLang="zh-CN" sz="2000" b="1">
                <a:latin typeface="Consolas" pitchFamily="49" charset="0"/>
                <a:cs typeface="Consolas" pitchFamily="49" charset="0"/>
              </a:rPr>
              <a:t>  {</a:t>
            </a:r>
            <a:endParaRPr lang="en-US" altLang="zh-CN" sz="2000" b="1" dirty="0">
              <a:latin typeface="Consolas" pitchFamily="49" charset="0"/>
              <a:cs typeface="Consolas" pitchFamily="49" charset="0"/>
            </a:endParaRPr>
          </a:p>
          <a:p>
            <a:r>
              <a:rPr lang="en-US" altLang="zh-CN" sz="2000" b="1">
                <a:latin typeface="Consolas" pitchFamily="49" charset="0"/>
                <a:cs typeface="Consolas" pitchFamily="49" charset="0"/>
              </a:rPr>
              <a:t>    printf</a:t>
            </a:r>
            <a:r>
              <a:rPr lang="en-US" altLang="zh-CN" sz="2000" b="1" dirty="0">
                <a:latin typeface="Consolas" pitchFamily="49" charset="0"/>
                <a:cs typeface="Consolas" pitchFamily="49" charset="0"/>
              </a:rPr>
              <a:t>("a[%d]:%d\n",</a:t>
            </a:r>
            <a:r>
              <a:rPr lang="en-US" altLang="zh-CN" sz="2000" b="1" dirty="0" err="1">
                <a:latin typeface="Consolas" pitchFamily="49" charset="0"/>
                <a:cs typeface="Consolas" pitchFamily="49" charset="0"/>
              </a:rPr>
              <a:t>i,</a:t>
            </a:r>
            <a:r>
              <a:rPr lang="en-US" altLang="zh-CN" sz="2000" b="1" dirty="0" err="1">
                <a:solidFill>
                  <a:srgbClr val="002060"/>
                </a:solidFill>
                <a:latin typeface="Consolas" pitchFamily="49" charset="0"/>
                <a:cs typeface="Consolas" pitchFamily="49" charset="0"/>
              </a:rPr>
              <a:t>a</a:t>
            </a:r>
            <a:r>
              <a:rPr lang="en-US" altLang="zh-CN" sz="2000" b="1" dirty="0">
                <a:solidFill>
                  <a:srgbClr val="002060"/>
                </a:solidFill>
                <a:latin typeface="Consolas" pitchFamily="49" charset="0"/>
                <a:cs typeface="Consolas" pitchFamily="49" charset="0"/>
              </a:rPr>
              <a:t>[i</a:t>
            </a:r>
            <a:r>
              <a:rPr lang="en-US" altLang="zh-CN" sz="2000" b="1">
                <a:solidFill>
                  <a:srgbClr val="002060"/>
                </a:solidFill>
                <a:latin typeface="Consolas" pitchFamily="49" charset="0"/>
                <a:cs typeface="Consolas" pitchFamily="49" charset="0"/>
              </a:rPr>
              <a:t>]</a:t>
            </a:r>
            <a:r>
              <a:rPr lang="en-US" altLang="zh-CN" sz="2000" b="1">
                <a:latin typeface="Consolas" pitchFamily="49" charset="0"/>
                <a:cs typeface="Consolas" pitchFamily="49" charset="0"/>
              </a:rPr>
              <a:t>);    </a:t>
            </a:r>
          </a:p>
          <a:p>
            <a:r>
              <a:rPr lang="en-US" altLang="zh-CN" sz="2000" b="1">
                <a:latin typeface="Consolas" pitchFamily="49" charset="0"/>
                <a:cs typeface="Consolas" pitchFamily="49" charset="0"/>
              </a:rPr>
              <a:t>  }</a:t>
            </a:r>
            <a:endParaRPr lang="en-US" altLang="zh-CN" sz="2000" b="1" dirty="0">
              <a:latin typeface="Consolas" pitchFamily="49" charset="0"/>
              <a:cs typeface="Consolas" pitchFamily="49" charset="0"/>
            </a:endParaRPr>
          </a:p>
          <a:p>
            <a:r>
              <a:rPr lang="en-US" altLang="zh-CN" sz="2000" b="1">
                <a:latin typeface="Consolas" pitchFamily="49" charset="0"/>
                <a:cs typeface="Consolas" pitchFamily="49" charset="0"/>
              </a:rPr>
              <a:t>  for(pa </a:t>
            </a:r>
            <a:r>
              <a:rPr lang="en-US" altLang="zh-CN" sz="2000" b="1" dirty="0">
                <a:latin typeface="Consolas" pitchFamily="49" charset="0"/>
                <a:cs typeface="Consolas" pitchFamily="49" charset="0"/>
              </a:rPr>
              <a:t>= </a:t>
            </a:r>
            <a:r>
              <a:rPr lang="en-US" altLang="zh-CN" sz="2000" b="1" dirty="0" err="1">
                <a:latin typeface="Consolas" pitchFamily="49" charset="0"/>
                <a:cs typeface="Consolas" pitchFamily="49" charset="0"/>
              </a:rPr>
              <a:t>a,i</a:t>
            </a:r>
            <a:r>
              <a:rPr lang="en-US" altLang="zh-CN" sz="2000" b="1" dirty="0">
                <a:latin typeface="Consolas" pitchFamily="49" charset="0"/>
                <a:cs typeface="Consolas" pitchFamily="49" charset="0"/>
              </a:rPr>
              <a:t> = 0; i &lt; </a:t>
            </a:r>
            <a:r>
              <a:rPr lang="en-US" altLang="zh-CN" sz="2000" b="1">
                <a:latin typeface="Consolas" pitchFamily="49" charset="0"/>
                <a:cs typeface="Consolas" pitchFamily="49" charset="0"/>
              </a:rPr>
              <a:t>4;i++)</a:t>
            </a:r>
          </a:p>
          <a:p>
            <a:r>
              <a:rPr lang="en-US" altLang="zh-CN" sz="2000" b="1">
                <a:latin typeface="Consolas" pitchFamily="49" charset="0"/>
                <a:cs typeface="Consolas" pitchFamily="49" charset="0"/>
              </a:rPr>
              <a:t>  {</a:t>
            </a:r>
            <a:endParaRPr lang="en-US" altLang="zh-CN" sz="2000" b="1" dirty="0">
              <a:latin typeface="Consolas" pitchFamily="49" charset="0"/>
              <a:cs typeface="Consolas" pitchFamily="49" charset="0"/>
            </a:endParaRPr>
          </a:p>
          <a:p>
            <a:r>
              <a:rPr lang="en-US" altLang="zh-CN" sz="2000" b="1">
                <a:latin typeface="Consolas" pitchFamily="49" charset="0"/>
                <a:cs typeface="Consolas" pitchFamily="49" charset="0"/>
              </a:rPr>
              <a:t>    printf</a:t>
            </a:r>
            <a:r>
              <a:rPr lang="en-US" altLang="zh-CN" sz="2000" b="1" dirty="0">
                <a:latin typeface="Consolas" pitchFamily="49" charset="0"/>
                <a:cs typeface="Consolas" pitchFamily="49" charset="0"/>
              </a:rPr>
              <a:t>("pa[%d]:%d\n",</a:t>
            </a:r>
            <a:r>
              <a:rPr lang="en-US" altLang="zh-CN" sz="2000" b="1" err="1">
                <a:latin typeface="Consolas" pitchFamily="49" charset="0"/>
                <a:cs typeface="Consolas" pitchFamily="49" charset="0"/>
              </a:rPr>
              <a:t>i,</a:t>
            </a:r>
            <a:r>
              <a:rPr lang="en-US" altLang="zh-CN" sz="2000" b="1" err="1">
                <a:solidFill>
                  <a:srgbClr val="002060"/>
                </a:solidFill>
                <a:latin typeface="Consolas" pitchFamily="49" charset="0"/>
                <a:cs typeface="Consolas" pitchFamily="49" charset="0"/>
              </a:rPr>
              <a:t>pa</a:t>
            </a:r>
            <a:r>
              <a:rPr lang="en-US" altLang="zh-CN" sz="2000" b="1">
                <a:solidFill>
                  <a:srgbClr val="002060"/>
                </a:solidFill>
                <a:latin typeface="Consolas" pitchFamily="49" charset="0"/>
                <a:cs typeface="Consolas" pitchFamily="49" charset="0"/>
              </a:rPr>
              <a:t>[i]</a:t>
            </a:r>
            <a:r>
              <a:rPr lang="en-US" altLang="zh-CN" sz="2000" b="1">
                <a:latin typeface="Consolas" pitchFamily="49" charset="0"/>
                <a:cs typeface="Consolas" pitchFamily="49" charset="0"/>
              </a:rPr>
              <a:t>);</a:t>
            </a:r>
          </a:p>
          <a:p>
            <a:r>
              <a:rPr lang="en-US" altLang="zh-CN" sz="2000" b="1">
                <a:latin typeface="Consolas" pitchFamily="49" charset="0"/>
                <a:cs typeface="Consolas" pitchFamily="49" charset="0"/>
              </a:rPr>
              <a:t>  }</a:t>
            </a:r>
            <a:endParaRPr lang="en-US" altLang="zh-CN" sz="2000" b="1" dirty="0">
              <a:latin typeface="Consolas" pitchFamily="49" charset="0"/>
              <a:cs typeface="Consolas" pitchFamily="49" charset="0"/>
            </a:endParaRPr>
          </a:p>
          <a:p>
            <a:r>
              <a:rPr lang="en-US" altLang="zh-CN" sz="2000" b="1">
                <a:latin typeface="Consolas" pitchFamily="49" charset="0"/>
                <a:cs typeface="Consolas" pitchFamily="49" charset="0"/>
              </a:rPr>
              <a:t>  return </a:t>
            </a:r>
            <a:r>
              <a:rPr lang="en-US" altLang="zh-CN" sz="2000" b="1" dirty="0">
                <a:latin typeface="Consolas" pitchFamily="49" charset="0"/>
                <a:cs typeface="Consolas" pitchFamily="49" charset="0"/>
              </a:rPr>
              <a:t>0;</a:t>
            </a:r>
          </a:p>
          <a:p>
            <a:r>
              <a:rPr lang="en-US" altLang="zh-CN" sz="2000" b="1" dirty="0">
                <a:latin typeface="Consolas" pitchFamily="49" charset="0"/>
                <a:cs typeface="Consolas" pitchFamily="49" charset="0"/>
              </a:rPr>
              <a:t>}</a:t>
            </a:r>
            <a:endParaRPr lang="zh-CN" altLang="en-US" sz="2000" b="1" dirty="0">
              <a:latin typeface="Consolas" pitchFamily="49" charset="0"/>
              <a:cs typeface="Consolas" pitchFamily="49" charset="0"/>
            </a:endParaRPr>
          </a:p>
        </p:txBody>
      </p:sp>
      <p:sp>
        <p:nvSpPr>
          <p:cNvPr id="7" name="Rectangle 4"/>
          <p:cNvSpPr>
            <a:spLocks noChangeArrowheads="1"/>
          </p:cNvSpPr>
          <p:nvPr/>
        </p:nvSpPr>
        <p:spPr bwMode="auto">
          <a:xfrm>
            <a:off x="6269214" y="1700807"/>
            <a:ext cx="5292000" cy="4716000"/>
          </a:xfrm>
          <a:prstGeom prst="rect">
            <a:avLst/>
          </a:prstGeom>
          <a:solidFill>
            <a:schemeClr val="bg2">
              <a:lumMod val="20000"/>
              <a:lumOff val="80000"/>
            </a:schemeClr>
          </a:solidFill>
          <a:ln w="38100">
            <a:solidFill>
              <a:schemeClr val="bg2">
                <a:lumMod val="50000"/>
              </a:schemeClr>
            </a:solidFill>
            <a:miter lim="800000"/>
            <a:headEnd/>
            <a:tailEnd/>
          </a:ln>
          <a:effectLst>
            <a:outerShdw blurRad="50800" dist="38100" dir="2700000" algn="tl" rotWithShape="0">
              <a:prstClr val="black">
                <a:alpha val="40000"/>
              </a:prstClr>
            </a:outerShdw>
          </a:effectLst>
        </p:spPr>
        <p:txBody>
          <a:bodyPr wrap="none" anchor="ctr"/>
          <a:lstStyle/>
          <a:p>
            <a:pPr>
              <a:defRPr/>
            </a:pPr>
            <a:r>
              <a:rPr lang="en-US" altLang="zh-CN" sz="2000" b="1" dirty="0">
                <a:latin typeface="Consolas" pitchFamily="49" charset="0"/>
                <a:cs typeface="Consolas" pitchFamily="49" charset="0"/>
              </a:rPr>
              <a:t>#include &lt;</a:t>
            </a:r>
            <a:r>
              <a:rPr lang="en-US" altLang="zh-CN" sz="2000" b="1" dirty="0" err="1">
                <a:latin typeface="Consolas" pitchFamily="49" charset="0"/>
                <a:cs typeface="Consolas" pitchFamily="49" charset="0"/>
              </a:rPr>
              <a:t>stdio.h</a:t>
            </a:r>
            <a:r>
              <a:rPr lang="en-US" altLang="zh-CN" sz="2000" b="1" dirty="0">
                <a:latin typeface="Consolas" pitchFamily="49" charset="0"/>
                <a:cs typeface="Consolas" pitchFamily="49" charset="0"/>
              </a:rPr>
              <a:t>&gt;</a:t>
            </a:r>
          </a:p>
          <a:p>
            <a:pPr>
              <a:defRPr/>
            </a:pPr>
            <a:r>
              <a:rPr lang="en-US" altLang="zh-CN" sz="2000" b="1">
                <a:latin typeface="Consolas" pitchFamily="49" charset="0"/>
                <a:cs typeface="Consolas" pitchFamily="49" charset="0"/>
              </a:rPr>
              <a:t>int main(void)</a:t>
            </a:r>
            <a:endParaRPr lang="en-US" altLang="zh-CN" sz="2000" b="1" dirty="0">
              <a:latin typeface="Consolas" pitchFamily="49" charset="0"/>
              <a:cs typeface="Consolas" pitchFamily="49" charset="0"/>
            </a:endParaRPr>
          </a:p>
          <a:p>
            <a:pPr>
              <a:defRPr/>
            </a:pPr>
            <a:r>
              <a:rPr lang="en-US" altLang="zh-CN" sz="2000" b="1" dirty="0">
                <a:latin typeface="Consolas" pitchFamily="49" charset="0"/>
                <a:cs typeface="Consolas" pitchFamily="49" charset="0"/>
              </a:rPr>
              <a:t>{</a:t>
            </a:r>
          </a:p>
          <a:p>
            <a:pPr>
              <a:defRPr/>
            </a:pPr>
            <a:r>
              <a:rPr lang="en-US" altLang="zh-CN" sz="2000" b="1">
                <a:latin typeface="Consolas" pitchFamily="49" charset="0"/>
                <a:cs typeface="Consolas" pitchFamily="49" charset="0"/>
              </a:rPr>
              <a:t>  int </a:t>
            </a:r>
            <a:r>
              <a:rPr lang="en-US" altLang="zh-CN" sz="2000" b="1" dirty="0">
                <a:latin typeface="Consolas" pitchFamily="49" charset="0"/>
                <a:cs typeface="Consolas" pitchFamily="49" charset="0"/>
              </a:rPr>
              <a:t>a[4] = {1,2,3,4};</a:t>
            </a:r>
          </a:p>
          <a:p>
            <a:pPr>
              <a:defRPr/>
            </a:pPr>
            <a:r>
              <a:rPr lang="en-US" altLang="zh-CN" sz="2000" b="1">
                <a:latin typeface="Consolas" pitchFamily="49" charset="0"/>
                <a:cs typeface="Consolas" pitchFamily="49" charset="0"/>
              </a:rPr>
              <a:t>  int </a:t>
            </a:r>
            <a:r>
              <a:rPr lang="en-US" altLang="zh-CN" sz="2000" b="1" dirty="0">
                <a:latin typeface="Consolas" pitchFamily="49" charset="0"/>
                <a:cs typeface="Consolas" pitchFamily="49" charset="0"/>
              </a:rPr>
              <a:t>*pa, </a:t>
            </a:r>
            <a:r>
              <a:rPr lang="en-US" altLang="zh-CN" sz="2000" b="1">
                <a:latin typeface="Consolas" pitchFamily="49" charset="0"/>
                <a:cs typeface="Consolas" pitchFamily="49" charset="0"/>
              </a:rPr>
              <a:t>i;</a:t>
            </a:r>
            <a:endParaRPr lang="en-US" altLang="zh-CN" sz="2000" b="1" dirty="0">
              <a:latin typeface="Consolas" pitchFamily="49" charset="0"/>
              <a:cs typeface="Consolas" pitchFamily="49" charset="0"/>
            </a:endParaRPr>
          </a:p>
          <a:p>
            <a:pPr>
              <a:defRPr/>
            </a:pPr>
            <a:r>
              <a:rPr lang="en-US" altLang="zh-CN" sz="2000" b="1">
                <a:latin typeface="Consolas" pitchFamily="49" charset="0"/>
                <a:cs typeface="Consolas" pitchFamily="49" charset="0"/>
              </a:rPr>
              <a:t>  for(i=0;i&lt;4;i++)</a:t>
            </a:r>
          </a:p>
          <a:p>
            <a:pPr>
              <a:defRPr/>
            </a:pPr>
            <a:r>
              <a:rPr lang="en-US" altLang="zh-CN" sz="2000" b="1">
                <a:latin typeface="Consolas" pitchFamily="49" charset="0"/>
                <a:cs typeface="Consolas" pitchFamily="49" charset="0"/>
              </a:rPr>
              <a:t>  {</a:t>
            </a:r>
            <a:endParaRPr lang="en-US" altLang="zh-CN" sz="2000" b="1" dirty="0">
              <a:latin typeface="Consolas" pitchFamily="49" charset="0"/>
              <a:cs typeface="Consolas" pitchFamily="49" charset="0"/>
            </a:endParaRPr>
          </a:p>
          <a:p>
            <a:pPr>
              <a:defRPr/>
            </a:pPr>
            <a:r>
              <a:rPr lang="en-US" altLang="zh-CN" sz="2000" b="1">
                <a:latin typeface="Consolas" pitchFamily="49" charset="0"/>
                <a:cs typeface="Consolas" pitchFamily="49" charset="0"/>
              </a:rPr>
              <a:t>    printf</a:t>
            </a:r>
            <a:r>
              <a:rPr lang="en-US" altLang="zh-CN" sz="2000" b="1" dirty="0">
                <a:latin typeface="Consolas" pitchFamily="49" charset="0"/>
                <a:cs typeface="Consolas" pitchFamily="49" charset="0"/>
              </a:rPr>
              <a:t>("*(a+%d):%d\</a:t>
            </a:r>
            <a:r>
              <a:rPr lang="en-US" altLang="zh-CN" sz="2000" b="1" dirty="0" err="1">
                <a:latin typeface="Consolas" pitchFamily="49" charset="0"/>
                <a:cs typeface="Consolas" pitchFamily="49" charset="0"/>
              </a:rPr>
              <a:t>n",i</a:t>
            </a:r>
            <a:r>
              <a:rPr lang="en-US" altLang="zh-CN" sz="2000" b="1" dirty="0">
                <a:latin typeface="Consolas" pitchFamily="49" charset="0"/>
                <a:cs typeface="Consolas" pitchFamily="49" charset="0"/>
              </a:rPr>
              <a:t>,*(</a:t>
            </a:r>
            <a:r>
              <a:rPr lang="en-US" altLang="zh-CN" sz="2000" b="1" dirty="0" err="1">
                <a:latin typeface="Consolas" pitchFamily="49" charset="0"/>
                <a:cs typeface="Consolas" pitchFamily="49" charset="0"/>
              </a:rPr>
              <a:t>a+i</a:t>
            </a:r>
            <a:r>
              <a:rPr lang="en-US" altLang="zh-CN" sz="2000" b="1" dirty="0">
                <a:latin typeface="Consolas" pitchFamily="49" charset="0"/>
                <a:cs typeface="Consolas" pitchFamily="49" charset="0"/>
              </a:rPr>
              <a:t>));</a:t>
            </a:r>
          </a:p>
          <a:p>
            <a:pPr>
              <a:defRPr/>
            </a:pPr>
            <a:r>
              <a:rPr lang="en-US" altLang="zh-CN" sz="2000" b="1">
                <a:latin typeface="Consolas" pitchFamily="49" charset="0"/>
                <a:cs typeface="Consolas" pitchFamily="49" charset="0"/>
              </a:rPr>
              <a:t>  }</a:t>
            </a:r>
          </a:p>
          <a:p>
            <a:pPr>
              <a:defRPr/>
            </a:pPr>
            <a:r>
              <a:rPr lang="en-US" altLang="zh-CN" sz="2000" b="1">
                <a:latin typeface="Consolas" pitchFamily="49" charset="0"/>
                <a:cs typeface="Consolas" pitchFamily="49" charset="0"/>
              </a:rPr>
              <a:t>  for(pa </a:t>
            </a:r>
            <a:r>
              <a:rPr lang="en-US" altLang="zh-CN" sz="2000" b="1" dirty="0">
                <a:latin typeface="Consolas" pitchFamily="49" charset="0"/>
                <a:cs typeface="Consolas" pitchFamily="49" charset="0"/>
              </a:rPr>
              <a:t>= </a:t>
            </a:r>
            <a:r>
              <a:rPr lang="en-US" altLang="zh-CN" sz="2000" b="1" dirty="0" err="1">
                <a:latin typeface="Consolas" pitchFamily="49" charset="0"/>
                <a:cs typeface="Consolas" pitchFamily="49" charset="0"/>
              </a:rPr>
              <a:t>a;pa</a:t>
            </a:r>
            <a:r>
              <a:rPr lang="en-US" altLang="zh-CN" sz="2000" b="1" dirty="0">
                <a:latin typeface="Consolas" pitchFamily="49" charset="0"/>
                <a:cs typeface="Consolas" pitchFamily="49" charset="0"/>
              </a:rPr>
              <a:t> &lt; a + 4;pa++)</a:t>
            </a:r>
          </a:p>
          <a:p>
            <a:pPr>
              <a:defRPr/>
            </a:pPr>
            <a:r>
              <a:rPr lang="en-US" altLang="zh-CN" sz="2000" b="1">
                <a:latin typeface="Consolas" pitchFamily="49" charset="0"/>
                <a:cs typeface="Consolas" pitchFamily="49" charset="0"/>
              </a:rPr>
              <a:t>  {</a:t>
            </a:r>
          </a:p>
          <a:p>
            <a:pPr>
              <a:defRPr/>
            </a:pPr>
            <a:r>
              <a:rPr lang="en-US" altLang="zh-CN" sz="2000" b="1">
                <a:latin typeface="Consolas" pitchFamily="49" charset="0"/>
                <a:cs typeface="Consolas" pitchFamily="49" charset="0"/>
              </a:rPr>
              <a:t>    </a:t>
            </a:r>
            <a:r>
              <a:rPr lang="en-US" altLang="zh-CN" sz="2000" b="1" dirty="0" err="1">
                <a:latin typeface="Consolas" pitchFamily="49" charset="0"/>
                <a:cs typeface="Consolas" pitchFamily="49" charset="0"/>
              </a:rPr>
              <a:t>printf</a:t>
            </a:r>
            <a:r>
              <a:rPr lang="en-US" altLang="zh-CN" sz="2000" b="1" dirty="0">
                <a:latin typeface="Consolas" pitchFamily="49" charset="0"/>
                <a:cs typeface="Consolas" pitchFamily="49" charset="0"/>
              </a:rPr>
              <a:t>("*pa:%d\n",*pa);  </a:t>
            </a:r>
          </a:p>
          <a:p>
            <a:pPr>
              <a:defRPr/>
            </a:pPr>
            <a:r>
              <a:rPr lang="en-US" altLang="zh-CN" sz="2000" b="1">
                <a:latin typeface="Consolas" pitchFamily="49" charset="0"/>
                <a:cs typeface="Consolas" pitchFamily="49" charset="0"/>
              </a:rPr>
              <a:t>  }</a:t>
            </a:r>
          </a:p>
          <a:p>
            <a:pPr>
              <a:defRPr/>
            </a:pPr>
            <a:r>
              <a:rPr lang="en-US" altLang="zh-CN" sz="2000" b="1">
                <a:latin typeface="Consolas" pitchFamily="49" charset="0"/>
                <a:cs typeface="Consolas" pitchFamily="49" charset="0"/>
              </a:rPr>
              <a:t>  return </a:t>
            </a:r>
            <a:r>
              <a:rPr lang="en-US" altLang="zh-CN" sz="2000" b="1" dirty="0">
                <a:latin typeface="Consolas" pitchFamily="49" charset="0"/>
                <a:cs typeface="Consolas" pitchFamily="49" charset="0"/>
              </a:rPr>
              <a:t>0;</a:t>
            </a:r>
          </a:p>
          <a:p>
            <a:pPr>
              <a:defRPr/>
            </a:pPr>
            <a:r>
              <a:rPr lang="en-US" altLang="zh-CN" sz="2000" b="1" dirty="0">
                <a:latin typeface="Consolas" pitchFamily="49" charset="0"/>
                <a:cs typeface="Consolas" pitchFamily="49" charset="0"/>
              </a:rPr>
              <a:t>}</a:t>
            </a:r>
            <a:endParaRPr lang="zh-CN" altLang="en-US" sz="2000" b="1" dirty="0">
              <a:latin typeface="Consolas" pitchFamily="49" charset="0"/>
              <a:cs typeface="Consolas" pitchFamily="49" charset="0"/>
            </a:endParaRPr>
          </a:p>
        </p:txBody>
      </p:sp>
    </p:spTree>
    <p:extLst>
      <p:ext uri="{BB962C8B-B14F-4D97-AF65-F5344CB8AC3E}">
        <p14:creationId xmlns:p14="http://schemas.microsoft.com/office/powerpoint/2010/main" val="3852631871"/>
      </p:ext>
    </p:extLst>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本章授课内容</a:t>
            </a:r>
          </a:p>
        </p:txBody>
      </p:sp>
      <p:sp>
        <p:nvSpPr>
          <p:cNvPr id="5" name="自选图形 3"/>
          <p:cNvSpPr>
            <a:spLocks noChangeArrowheads="1"/>
          </p:cNvSpPr>
          <p:nvPr/>
        </p:nvSpPr>
        <p:spPr bwMode="ltGray">
          <a:xfrm rot="5400000">
            <a:off x="-2462669" y="643840"/>
            <a:ext cx="4824413" cy="6432337"/>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flip="none" rotWithShape="1">
            <a:gsLst>
              <a:gs pos="0">
                <a:schemeClr val="bg2">
                  <a:shade val="30000"/>
                  <a:satMod val="115000"/>
                  <a:alpha val="75000"/>
                  <a:lumMod val="73000"/>
                </a:schemeClr>
              </a:gs>
              <a:gs pos="50000">
                <a:schemeClr val="bg2">
                  <a:lumMod val="50000"/>
                  <a:shade val="67500"/>
                  <a:satMod val="115000"/>
                </a:schemeClr>
              </a:gs>
              <a:gs pos="100000">
                <a:schemeClr val="bg2">
                  <a:lumMod val="50000"/>
                  <a:shade val="100000"/>
                  <a:satMod val="115000"/>
                </a:schemeClr>
              </a:gs>
            </a:gsLst>
            <a:lin ang="0" scaled="1"/>
            <a:tileRect/>
          </a:gradFill>
          <a:ln w="9525" algn="ctr">
            <a:noFill/>
            <a:miter lim="800000"/>
            <a:headEnd/>
            <a:tailEnd/>
          </a:ln>
          <a:effectLst>
            <a:outerShdw blurRad="50800" dist="38100" dir="2700000" algn="tl" rotWithShape="0">
              <a:prstClr val="black">
                <a:alpha val="40000"/>
              </a:prstClr>
            </a:outerShdw>
          </a:effectLst>
          <a:extLst/>
        </p:spPr>
        <p:txBody>
          <a:bodyPr wrap="none" anchor="ctr"/>
          <a:lstStyle/>
          <a:p>
            <a:pPr>
              <a:defRPr/>
            </a:pPr>
            <a:endParaRPr lang="zh-CN" altLang="en-US">
              <a:latin typeface="Arial" charset="0"/>
              <a:ea typeface="+mn-ea"/>
            </a:endParaRPr>
          </a:p>
        </p:txBody>
      </p:sp>
      <p:sp>
        <p:nvSpPr>
          <p:cNvPr id="6" name="自选图形 4"/>
          <p:cNvSpPr>
            <a:spLocks noChangeArrowheads="1"/>
          </p:cNvSpPr>
          <p:nvPr/>
        </p:nvSpPr>
        <p:spPr bwMode="ltGray">
          <a:xfrm rot="5400000" flipH="1">
            <a:off x="-2017182" y="1256395"/>
            <a:ext cx="4032250" cy="5237386"/>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bg2">
              <a:lumMod val="50000"/>
              <a:alpha val="75000"/>
            </a:schemeClr>
          </a:solidFill>
          <a:ln w="0" algn="ctr">
            <a:noFill/>
            <a:miter lim="800000"/>
            <a:headEnd/>
            <a:tailEnd/>
          </a:ln>
          <a:effectLst>
            <a:outerShdw blurRad="50800" dist="38100" dir="2700000" algn="tl" rotWithShape="0">
              <a:prstClr val="black">
                <a:alpha val="40000"/>
              </a:prstClr>
            </a:outerShdw>
          </a:effectLst>
        </p:spPr>
        <p:txBody>
          <a:bodyPr wrap="none" anchor="ctr"/>
          <a:lstStyle/>
          <a:p>
            <a:endParaRPr lang="zh-CN" altLang="en-US"/>
          </a:p>
        </p:txBody>
      </p:sp>
      <p:sp>
        <p:nvSpPr>
          <p:cNvPr id="7" name="自选图形 5"/>
          <p:cNvSpPr>
            <a:spLocks noChangeArrowheads="1"/>
          </p:cNvSpPr>
          <p:nvPr/>
        </p:nvSpPr>
        <p:spPr bwMode="gray">
          <a:xfrm>
            <a:off x="2886727" y="4758452"/>
            <a:ext cx="6160013"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指针与字符串</a:t>
            </a:r>
          </a:p>
        </p:txBody>
      </p:sp>
      <p:sp>
        <p:nvSpPr>
          <p:cNvPr id="8" name="自选图形 6"/>
          <p:cNvSpPr>
            <a:spLocks noChangeArrowheads="1"/>
          </p:cNvSpPr>
          <p:nvPr/>
        </p:nvSpPr>
        <p:spPr bwMode="gray">
          <a:xfrm>
            <a:off x="3220841" y="3994041"/>
            <a:ext cx="6365275"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指针与数组</a:t>
            </a:r>
          </a:p>
        </p:txBody>
      </p:sp>
      <p:sp>
        <p:nvSpPr>
          <p:cNvPr id="9" name="自选图形 7"/>
          <p:cNvSpPr>
            <a:spLocks noChangeArrowheads="1"/>
          </p:cNvSpPr>
          <p:nvPr/>
        </p:nvSpPr>
        <p:spPr bwMode="gray">
          <a:xfrm>
            <a:off x="3203144" y="3229630"/>
            <a:ext cx="6204451"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多重指针的声明及使用</a:t>
            </a:r>
          </a:p>
        </p:txBody>
      </p:sp>
      <p:sp>
        <p:nvSpPr>
          <p:cNvPr id="11" name="自选图形 9"/>
          <p:cNvSpPr>
            <a:spLocks noChangeArrowheads="1"/>
          </p:cNvSpPr>
          <p:nvPr/>
        </p:nvSpPr>
        <p:spPr bwMode="gray">
          <a:xfrm>
            <a:off x="2105480" y="1700808"/>
            <a:ext cx="6236193"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指针变量的声明及使用</a:t>
            </a:r>
          </a:p>
        </p:txBody>
      </p:sp>
      <p:grpSp>
        <p:nvGrpSpPr>
          <p:cNvPr id="12" name="组合 11"/>
          <p:cNvGrpSpPr/>
          <p:nvPr/>
        </p:nvGrpSpPr>
        <p:grpSpPr>
          <a:xfrm>
            <a:off x="2477516" y="4753948"/>
            <a:ext cx="520552" cy="519261"/>
            <a:chOff x="1984929" y="5010002"/>
            <a:chExt cx="520552" cy="519261"/>
          </a:xfrm>
        </p:grpSpPr>
        <p:sp>
          <p:nvSpPr>
            <p:cNvPr id="13"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4"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5" name="椭圆 42"/>
            <p:cNvSpPr>
              <a:spLocks noChangeArrowheads="1"/>
            </p:cNvSpPr>
            <p:nvPr/>
          </p:nvSpPr>
          <p:spPr bwMode="gray">
            <a:xfrm>
              <a:off x="2047798" y="5062802"/>
              <a:ext cx="406739" cy="405291"/>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square" anchor="ctr">
              <a:spAutoFit/>
            </a:bodyPr>
            <a:lstStyle/>
            <a:p>
              <a:endParaRPr lang="zh-CN" altLang="en-US"/>
            </a:p>
          </p:txBody>
        </p:sp>
        <p:sp>
          <p:nvSpPr>
            <p:cNvPr id="16" name="椭圆 44"/>
            <p:cNvSpPr>
              <a:spLocks noChangeArrowheads="1"/>
            </p:cNvSpPr>
            <p:nvPr/>
          </p:nvSpPr>
          <p:spPr bwMode="gray">
            <a:xfrm>
              <a:off x="2052414" y="5070283"/>
              <a:ext cx="385351" cy="390327"/>
            </a:xfrm>
            <a:prstGeom prst="ellipse">
              <a:avLst/>
            </a:prstGeom>
            <a:gradFill rotWithShape="1">
              <a:gsLst>
                <a:gs pos="0">
                  <a:srgbClr val="E35E23"/>
                </a:gs>
                <a:gs pos="100000">
                  <a:srgbClr val="6E2E11"/>
                </a:gs>
              </a:gsLst>
              <a:lin ang="2700000" scaled="1"/>
            </a:gradFill>
            <a:ln w="38100" algn="ctr">
              <a:noFill/>
              <a:round/>
              <a:headEnd/>
              <a:tailEnd/>
            </a:ln>
            <a:effectLst/>
          </p:spPr>
          <p:txBody>
            <a:bodyPr wrap="square" anchor="ctr">
              <a:spAutoFit/>
            </a:bodyPr>
            <a:lstStyle/>
            <a:p>
              <a:endParaRPr lang="zh-CN" altLang="en-US"/>
            </a:p>
          </p:txBody>
        </p:sp>
      </p:grpSp>
      <p:grpSp>
        <p:nvGrpSpPr>
          <p:cNvPr id="17" name="组合 16"/>
          <p:cNvGrpSpPr/>
          <p:nvPr/>
        </p:nvGrpSpPr>
        <p:grpSpPr>
          <a:xfrm>
            <a:off x="9130625" y="4788946"/>
            <a:ext cx="1684428" cy="449263"/>
            <a:chOff x="8589313" y="1800225"/>
            <a:chExt cx="1684428" cy="449263"/>
          </a:xfrm>
          <a:effectLst>
            <a:outerShdw blurRad="50800" dist="38100" dir="2700000" algn="tl" rotWithShape="0">
              <a:prstClr val="black">
                <a:alpha val="40000"/>
              </a:prstClr>
            </a:outerShdw>
          </a:effectLst>
        </p:grpSpPr>
        <p:sp>
          <p:nvSpPr>
            <p:cNvPr id="18" name="自选图形 45"/>
            <p:cNvSpPr>
              <a:spLocks noChangeArrowheads="1"/>
            </p:cNvSpPr>
            <p:nvPr/>
          </p:nvSpPr>
          <p:spPr bwMode="gray">
            <a:xfrm>
              <a:off x="8589313"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19" name="自选图形 46"/>
            <p:cNvSpPr>
              <a:spLocks noChangeArrowheads="1"/>
            </p:cNvSpPr>
            <p:nvPr/>
          </p:nvSpPr>
          <p:spPr bwMode="gray">
            <a:xfrm>
              <a:off x="9164897"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20" name="自选图形 47"/>
            <p:cNvSpPr>
              <a:spLocks noChangeArrowheads="1"/>
            </p:cNvSpPr>
            <p:nvPr/>
          </p:nvSpPr>
          <p:spPr bwMode="gray">
            <a:xfrm>
              <a:off x="9740480"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grpSp>
      <p:grpSp>
        <p:nvGrpSpPr>
          <p:cNvPr id="3" name="组合 2"/>
          <p:cNvGrpSpPr/>
          <p:nvPr/>
        </p:nvGrpSpPr>
        <p:grpSpPr>
          <a:xfrm>
            <a:off x="2782044" y="3990663"/>
            <a:ext cx="520552" cy="519261"/>
            <a:chOff x="2650732" y="4266333"/>
            <a:chExt cx="520552" cy="519261"/>
          </a:xfrm>
        </p:grpSpPr>
        <p:sp>
          <p:nvSpPr>
            <p:cNvPr id="21" name="椭圆 39"/>
            <p:cNvSpPr>
              <a:spLocks noChangeArrowheads="1"/>
            </p:cNvSpPr>
            <p:nvPr/>
          </p:nvSpPr>
          <p:spPr bwMode="gray">
            <a:xfrm>
              <a:off x="2650732" y="4266333"/>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2" name="椭圆 40"/>
            <p:cNvSpPr>
              <a:spLocks noChangeArrowheads="1"/>
            </p:cNvSpPr>
            <p:nvPr/>
          </p:nvSpPr>
          <p:spPr bwMode="gray">
            <a:xfrm>
              <a:off x="2700628" y="4319133"/>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3" name="椭圆 35"/>
            <p:cNvSpPr>
              <a:spLocks noChangeArrowheads="1"/>
            </p:cNvSpPr>
            <p:nvPr/>
          </p:nvSpPr>
          <p:spPr bwMode="gray">
            <a:xfrm>
              <a:off x="2723815" y="4319134"/>
              <a:ext cx="396525" cy="413660"/>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square" anchor="ctr">
              <a:spAutoFit/>
            </a:bodyPr>
            <a:lstStyle/>
            <a:p>
              <a:endParaRPr lang="zh-CN" altLang="en-US"/>
            </a:p>
          </p:txBody>
        </p:sp>
        <p:sp>
          <p:nvSpPr>
            <p:cNvPr id="24" name="椭圆 37"/>
            <p:cNvSpPr>
              <a:spLocks noChangeArrowheads="1"/>
            </p:cNvSpPr>
            <p:nvPr/>
          </p:nvSpPr>
          <p:spPr bwMode="gray">
            <a:xfrm>
              <a:off x="2727616" y="4332207"/>
              <a:ext cx="370916" cy="387511"/>
            </a:xfrm>
            <a:prstGeom prst="ellipse">
              <a:avLst/>
            </a:prstGeom>
            <a:gradFill rotWithShape="1">
              <a:gsLst>
                <a:gs pos="0">
                  <a:srgbClr val="8D67E1"/>
                </a:gs>
                <a:gs pos="100000">
                  <a:srgbClr val="45326D"/>
                </a:gs>
              </a:gsLst>
              <a:lin ang="2700000" scaled="1"/>
            </a:gradFill>
            <a:ln w="38100" algn="ctr">
              <a:noFill/>
              <a:round/>
              <a:headEnd/>
              <a:tailEnd/>
            </a:ln>
            <a:effectLst/>
          </p:spPr>
          <p:txBody>
            <a:bodyPr wrap="square" anchor="ctr">
              <a:spAutoFit/>
            </a:bodyPr>
            <a:lstStyle/>
            <a:p>
              <a:endParaRPr lang="zh-CN" altLang="en-US"/>
            </a:p>
          </p:txBody>
        </p:sp>
      </p:grpSp>
      <p:grpSp>
        <p:nvGrpSpPr>
          <p:cNvPr id="30" name="组合 29"/>
          <p:cNvGrpSpPr/>
          <p:nvPr/>
        </p:nvGrpSpPr>
        <p:grpSpPr>
          <a:xfrm>
            <a:off x="1701924" y="1700808"/>
            <a:ext cx="520552" cy="519261"/>
            <a:chOff x="1984929" y="5010002"/>
            <a:chExt cx="520552" cy="519261"/>
          </a:xfrm>
        </p:grpSpPr>
        <p:sp>
          <p:nvSpPr>
            <p:cNvPr id="31"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2"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3" name="椭圆 42"/>
            <p:cNvSpPr>
              <a:spLocks noChangeArrowheads="1"/>
            </p:cNvSpPr>
            <p:nvPr/>
          </p:nvSpPr>
          <p:spPr bwMode="gray">
            <a:xfrm>
              <a:off x="2047798" y="5062802"/>
              <a:ext cx="406739" cy="405291"/>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34" name="椭圆 44"/>
            <p:cNvSpPr>
              <a:spLocks noChangeArrowheads="1"/>
            </p:cNvSpPr>
            <p:nvPr/>
          </p:nvSpPr>
          <p:spPr bwMode="gray">
            <a:xfrm>
              <a:off x="2052414" y="5070283"/>
              <a:ext cx="385351" cy="390327"/>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nvGrpSpPr>
          <p:cNvPr id="35" name="组合 34"/>
          <p:cNvGrpSpPr/>
          <p:nvPr/>
        </p:nvGrpSpPr>
        <p:grpSpPr>
          <a:xfrm>
            <a:off x="2782044" y="3227378"/>
            <a:ext cx="520552" cy="519261"/>
            <a:chOff x="1984929" y="5010002"/>
            <a:chExt cx="520552" cy="519261"/>
          </a:xfrm>
        </p:grpSpPr>
        <p:sp>
          <p:nvSpPr>
            <p:cNvPr id="36"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7"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8" name="椭圆 42"/>
            <p:cNvSpPr>
              <a:spLocks noChangeArrowheads="1"/>
            </p:cNvSpPr>
            <p:nvPr/>
          </p:nvSpPr>
          <p:spPr bwMode="gray">
            <a:xfrm>
              <a:off x="2047798" y="5062802"/>
              <a:ext cx="406739" cy="405291"/>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39" name="椭圆 44"/>
            <p:cNvSpPr>
              <a:spLocks noChangeArrowheads="1"/>
            </p:cNvSpPr>
            <p:nvPr/>
          </p:nvSpPr>
          <p:spPr bwMode="gray">
            <a:xfrm>
              <a:off x="2052414" y="5070283"/>
              <a:ext cx="385351" cy="390327"/>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sp>
        <p:nvSpPr>
          <p:cNvPr id="45" name="自选图形 5"/>
          <p:cNvSpPr>
            <a:spLocks noChangeArrowheads="1"/>
          </p:cNvSpPr>
          <p:nvPr/>
        </p:nvSpPr>
        <p:spPr bwMode="gray">
          <a:xfrm>
            <a:off x="2077936" y="5522862"/>
            <a:ext cx="6160013"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几种特殊的指针变量</a:t>
            </a:r>
          </a:p>
        </p:txBody>
      </p:sp>
      <p:grpSp>
        <p:nvGrpSpPr>
          <p:cNvPr id="40" name="组合 39"/>
          <p:cNvGrpSpPr/>
          <p:nvPr/>
        </p:nvGrpSpPr>
        <p:grpSpPr>
          <a:xfrm>
            <a:off x="1701400" y="5517232"/>
            <a:ext cx="520552" cy="519261"/>
            <a:chOff x="1984929" y="5010002"/>
            <a:chExt cx="520552" cy="519261"/>
          </a:xfrm>
        </p:grpSpPr>
        <p:sp>
          <p:nvSpPr>
            <p:cNvPr id="41"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2"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3" name="椭圆 42"/>
            <p:cNvSpPr>
              <a:spLocks noChangeArrowheads="1"/>
            </p:cNvSpPr>
            <p:nvPr/>
          </p:nvSpPr>
          <p:spPr bwMode="gray">
            <a:xfrm>
              <a:off x="2047798" y="5062802"/>
              <a:ext cx="406739" cy="405291"/>
            </a:xfrm>
            <a:prstGeom prst="ellipse">
              <a:avLst/>
            </a:prstGeom>
            <a:gradFill flip="none" rotWithShape="1">
              <a:gsLst>
                <a:gs pos="0">
                  <a:srgbClr val="FF0066">
                    <a:shade val="30000"/>
                    <a:satMod val="115000"/>
                  </a:srgbClr>
                </a:gs>
                <a:gs pos="50000">
                  <a:srgbClr val="FF0066">
                    <a:shade val="67500"/>
                    <a:satMod val="115000"/>
                  </a:srgbClr>
                </a:gs>
                <a:gs pos="100000">
                  <a:srgbClr val="FF0066">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44" name="椭圆 44"/>
            <p:cNvSpPr>
              <a:spLocks noChangeArrowheads="1"/>
            </p:cNvSpPr>
            <p:nvPr/>
          </p:nvSpPr>
          <p:spPr bwMode="gray">
            <a:xfrm>
              <a:off x="2053068" y="5070283"/>
              <a:ext cx="385351" cy="390327"/>
            </a:xfrm>
            <a:prstGeom prst="ellipse">
              <a:avLst/>
            </a:prstGeom>
            <a:gradFill flip="none" rotWithShape="1">
              <a:gsLst>
                <a:gs pos="0">
                  <a:srgbClr val="FF0066">
                    <a:shade val="30000"/>
                    <a:satMod val="115000"/>
                  </a:srgbClr>
                </a:gs>
                <a:gs pos="50000">
                  <a:srgbClr val="FF0066">
                    <a:shade val="67500"/>
                    <a:satMod val="115000"/>
                  </a:srgbClr>
                </a:gs>
                <a:gs pos="100000">
                  <a:srgbClr val="FF0066">
                    <a:shade val="100000"/>
                    <a:satMod val="115000"/>
                  </a:srgbClr>
                </a:gs>
              </a:gsLst>
              <a:lin ang="13500000" scaled="1"/>
              <a:tileRect/>
            </a:gradFill>
            <a:ln w="38100" algn="ctr">
              <a:noFill/>
              <a:round/>
              <a:headEnd/>
              <a:tailEnd/>
            </a:ln>
            <a:effectLst/>
          </p:spPr>
          <p:txBody>
            <a:bodyPr wrap="square" anchor="ctr">
              <a:spAutoFit/>
            </a:bodyPr>
            <a:lstStyle/>
            <a:p>
              <a:endParaRPr lang="zh-CN" altLang="en-US"/>
            </a:p>
          </p:txBody>
        </p:sp>
      </p:grpSp>
      <p:sp>
        <p:nvSpPr>
          <p:cNvPr id="10" name="自选图形 8"/>
          <p:cNvSpPr>
            <a:spLocks noChangeArrowheads="1"/>
          </p:cNvSpPr>
          <p:nvPr/>
        </p:nvSpPr>
        <p:spPr bwMode="gray">
          <a:xfrm>
            <a:off x="2831708" y="2465219"/>
            <a:ext cx="6215032"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指针变量的运算</a:t>
            </a:r>
          </a:p>
        </p:txBody>
      </p:sp>
      <p:grpSp>
        <p:nvGrpSpPr>
          <p:cNvPr id="25" name="组合 24"/>
          <p:cNvGrpSpPr/>
          <p:nvPr/>
        </p:nvGrpSpPr>
        <p:grpSpPr>
          <a:xfrm>
            <a:off x="2477516" y="2464093"/>
            <a:ext cx="520552" cy="519261"/>
            <a:chOff x="1984929" y="5010002"/>
            <a:chExt cx="520552" cy="519261"/>
          </a:xfrm>
        </p:grpSpPr>
        <p:sp>
          <p:nvSpPr>
            <p:cNvPr id="26"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42"/>
            <p:cNvSpPr>
              <a:spLocks noChangeArrowheads="1"/>
            </p:cNvSpPr>
            <p:nvPr/>
          </p:nvSpPr>
          <p:spPr bwMode="gray">
            <a:xfrm>
              <a:off x="2047798" y="5062802"/>
              <a:ext cx="406739" cy="405291"/>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29" name="椭圆 44"/>
            <p:cNvSpPr>
              <a:spLocks noChangeArrowheads="1"/>
            </p:cNvSpPr>
            <p:nvPr/>
          </p:nvSpPr>
          <p:spPr bwMode="gray">
            <a:xfrm>
              <a:off x="2052414" y="5070283"/>
              <a:ext cx="385351" cy="390327"/>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spTree>
    <p:extLst>
      <p:ext uri="{BB962C8B-B14F-4D97-AF65-F5344CB8AC3E}">
        <p14:creationId xmlns:p14="http://schemas.microsoft.com/office/powerpoint/2010/main" val="360077778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指针与字符串</a:t>
            </a:r>
          </a:p>
        </p:txBody>
      </p:sp>
      <p:sp>
        <p:nvSpPr>
          <p:cNvPr id="4" name="矩形 3"/>
          <p:cNvSpPr/>
          <p:nvPr/>
        </p:nvSpPr>
        <p:spPr>
          <a:xfrm>
            <a:off x="1125860" y="1268760"/>
            <a:ext cx="9001000" cy="1769715"/>
          </a:xfrm>
          <a:prstGeom prst="rect">
            <a:avLst/>
          </a:prstGeom>
        </p:spPr>
        <p:txBody>
          <a:bodyPr wrap="square">
            <a:spAutoFit/>
          </a:bodyPr>
          <a:lstStyle/>
          <a:p>
            <a:pPr marL="342900" indent="-342900">
              <a:spcBef>
                <a:spcPts val="1800"/>
              </a:spcBef>
              <a:spcAft>
                <a:spcPts val="1200"/>
              </a:spcAft>
              <a:buClr>
                <a:schemeClr val="bg2">
                  <a:lumMod val="50000"/>
                </a:schemeClr>
              </a:buClr>
              <a:buFont typeface="Wingdings" pitchFamily="2" charset="2"/>
              <a:buChar char=""/>
            </a:pPr>
            <a:r>
              <a:rPr lang="zh-CN" altLang="en-US" sz="2800">
                <a:latin typeface="微软雅黑" pitchFamily="34" charset="-122"/>
                <a:ea typeface="微软雅黑" pitchFamily="34" charset="-122"/>
              </a:rPr>
              <a:t>在</a:t>
            </a:r>
            <a:r>
              <a:rPr lang="en-US" altLang="zh-CN" sz="2800">
                <a:latin typeface="微软雅黑" pitchFamily="34" charset="-122"/>
                <a:ea typeface="微软雅黑" pitchFamily="34" charset="-122"/>
              </a:rPr>
              <a:t>C</a:t>
            </a:r>
            <a:r>
              <a:rPr lang="zh-CN" altLang="en-US" sz="2800">
                <a:latin typeface="微软雅黑" pitchFamily="34" charset="-122"/>
                <a:ea typeface="微软雅黑" pitchFamily="34" charset="-122"/>
              </a:rPr>
              <a:t>语言中，可以将字符指针指向字符串</a:t>
            </a:r>
          </a:p>
          <a:p>
            <a:pPr marL="342900" indent="-342900">
              <a:spcBef>
                <a:spcPts val="1800"/>
              </a:spcBef>
              <a:spcAft>
                <a:spcPts val="1200"/>
              </a:spcAft>
              <a:buClr>
                <a:schemeClr val="bg2">
                  <a:lumMod val="50000"/>
                </a:schemeClr>
              </a:buClr>
              <a:buFont typeface="Wingdings" pitchFamily="2" charset="2"/>
              <a:buChar char=""/>
            </a:pPr>
            <a:r>
              <a:rPr lang="zh-CN" altLang="en-US" sz="2800">
                <a:latin typeface="微软雅黑" pitchFamily="34" charset="-122"/>
                <a:ea typeface="微软雅黑" pitchFamily="34" charset="-122"/>
              </a:rPr>
              <a:t>被指向的字符串可以是一个</a:t>
            </a:r>
            <a:r>
              <a:rPr lang="zh-CN" altLang="en-US" sz="2800" b="1">
                <a:solidFill>
                  <a:srgbClr val="FF0000"/>
                </a:solidFill>
                <a:latin typeface="微软雅黑" pitchFamily="34" charset="-122"/>
                <a:ea typeface="微软雅黑" pitchFamily="34" charset="-122"/>
              </a:rPr>
              <a:t>常量字符串</a:t>
            </a:r>
            <a:r>
              <a:rPr lang="zh-CN" altLang="en-US" sz="2800">
                <a:latin typeface="微软雅黑" pitchFamily="34" charset="-122"/>
                <a:ea typeface="微软雅黑" pitchFamily="34" charset="-122"/>
              </a:rPr>
              <a:t>，也可以是一个存储着字符串的</a:t>
            </a:r>
            <a:r>
              <a:rPr lang="zh-CN" altLang="en-US" sz="2800" b="1">
                <a:solidFill>
                  <a:srgbClr val="FF0000"/>
                </a:solidFill>
                <a:latin typeface="微软雅黑" pitchFamily="34" charset="-122"/>
                <a:ea typeface="微软雅黑" pitchFamily="34" charset="-122"/>
              </a:rPr>
              <a:t>字符数组</a:t>
            </a:r>
          </a:p>
        </p:txBody>
      </p:sp>
    </p:spTree>
    <p:extLst>
      <p:ext uri="{BB962C8B-B14F-4D97-AF65-F5344CB8AC3E}">
        <p14:creationId xmlns:p14="http://schemas.microsoft.com/office/powerpoint/2010/main" val="3589456016"/>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本章授课内容</a:t>
            </a:r>
          </a:p>
        </p:txBody>
      </p:sp>
      <p:sp>
        <p:nvSpPr>
          <p:cNvPr id="5" name="自选图形 3"/>
          <p:cNvSpPr>
            <a:spLocks noChangeArrowheads="1"/>
          </p:cNvSpPr>
          <p:nvPr/>
        </p:nvSpPr>
        <p:spPr bwMode="ltGray">
          <a:xfrm rot="5400000">
            <a:off x="-2462669" y="643840"/>
            <a:ext cx="4824413" cy="6432337"/>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flip="none" rotWithShape="1">
            <a:gsLst>
              <a:gs pos="0">
                <a:schemeClr val="bg2">
                  <a:shade val="30000"/>
                  <a:satMod val="115000"/>
                  <a:alpha val="75000"/>
                  <a:lumMod val="73000"/>
                </a:schemeClr>
              </a:gs>
              <a:gs pos="50000">
                <a:schemeClr val="bg2">
                  <a:lumMod val="50000"/>
                  <a:shade val="67500"/>
                  <a:satMod val="115000"/>
                </a:schemeClr>
              </a:gs>
              <a:gs pos="100000">
                <a:schemeClr val="bg2">
                  <a:lumMod val="50000"/>
                  <a:shade val="100000"/>
                  <a:satMod val="115000"/>
                </a:schemeClr>
              </a:gs>
            </a:gsLst>
            <a:lin ang="0" scaled="1"/>
            <a:tileRect/>
          </a:gradFill>
          <a:ln w="9525" algn="ctr">
            <a:noFill/>
            <a:miter lim="800000"/>
            <a:headEnd/>
            <a:tailEnd/>
          </a:ln>
          <a:effectLst>
            <a:outerShdw blurRad="50800" dist="38100" dir="2700000" algn="tl" rotWithShape="0">
              <a:prstClr val="black">
                <a:alpha val="40000"/>
              </a:prstClr>
            </a:outerShdw>
          </a:effectLst>
          <a:extLst/>
        </p:spPr>
        <p:txBody>
          <a:bodyPr wrap="none" anchor="ctr"/>
          <a:lstStyle/>
          <a:p>
            <a:pPr>
              <a:defRPr/>
            </a:pPr>
            <a:endParaRPr lang="zh-CN" altLang="en-US">
              <a:latin typeface="Arial" charset="0"/>
              <a:ea typeface="+mn-ea"/>
            </a:endParaRPr>
          </a:p>
        </p:txBody>
      </p:sp>
      <p:sp>
        <p:nvSpPr>
          <p:cNvPr id="6" name="自选图形 4"/>
          <p:cNvSpPr>
            <a:spLocks noChangeArrowheads="1"/>
          </p:cNvSpPr>
          <p:nvPr/>
        </p:nvSpPr>
        <p:spPr bwMode="ltGray">
          <a:xfrm rot="5400000" flipH="1">
            <a:off x="-2017182" y="1256395"/>
            <a:ext cx="4032250" cy="5237386"/>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bg2">
              <a:lumMod val="50000"/>
              <a:alpha val="75000"/>
            </a:schemeClr>
          </a:solidFill>
          <a:ln w="0" algn="ctr">
            <a:noFill/>
            <a:miter lim="800000"/>
            <a:headEnd/>
            <a:tailEnd/>
          </a:ln>
          <a:effectLst>
            <a:outerShdw blurRad="50800" dist="38100" dir="2700000" algn="tl" rotWithShape="0">
              <a:prstClr val="black">
                <a:alpha val="40000"/>
              </a:prstClr>
            </a:outerShdw>
          </a:effectLst>
        </p:spPr>
        <p:txBody>
          <a:bodyPr wrap="none" anchor="ctr"/>
          <a:lstStyle/>
          <a:p>
            <a:endParaRPr lang="zh-CN" altLang="en-US"/>
          </a:p>
        </p:txBody>
      </p:sp>
      <p:sp>
        <p:nvSpPr>
          <p:cNvPr id="7" name="自选图形 5"/>
          <p:cNvSpPr>
            <a:spLocks noChangeArrowheads="1"/>
          </p:cNvSpPr>
          <p:nvPr/>
        </p:nvSpPr>
        <p:spPr bwMode="gray">
          <a:xfrm>
            <a:off x="2886727" y="4758452"/>
            <a:ext cx="6160013"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指针与字符串</a:t>
            </a:r>
          </a:p>
        </p:txBody>
      </p:sp>
      <p:sp>
        <p:nvSpPr>
          <p:cNvPr id="8" name="自选图形 6"/>
          <p:cNvSpPr>
            <a:spLocks noChangeArrowheads="1"/>
          </p:cNvSpPr>
          <p:nvPr/>
        </p:nvSpPr>
        <p:spPr bwMode="gray">
          <a:xfrm>
            <a:off x="3220841" y="3994041"/>
            <a:ext cx="6365275"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指针与数组</a:t>
            </a:r>
          </a:p>
        </p:txBody>
      </p:sp>
      <p:sp>
        <p:nvSpPr>
          <p:cNvPr id="9" name="自选图形 7"/>
          <p:cNvSpPr>
            <a:spLocks noChangeArrowheads="1"/>
          </p:cNvSpPr>
          <p:nvPr/>
        </p:nvSpPr>
        <p:spPr bwMode="gray">
          <a:xfrm>
            <a:off x="3203144" y="3229630"/>
            <a:ext cx="6204451"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多重指针的声明及使用</a:t>
            </a:r>
          </a:p>
        </p:txBody>
      </p:sp>
      <p:sp>
        <p:nvSpPr>
          <p:cNvPr id="11" name="自选图形 9"/>
          <p:cNvSpPr>
            <a:spLocks noChangeArrowheads="1"/>
          </p:cNvSpPr>
          <p:nvPr/>
        </p:nvSpPr>
        <p:spPr bwMode="gray">
          <a:xfrm>
            <a:off x="2105480" y="1700808"/>
            <a:ext cx="6236193"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指针变量的声明及使用</a:t>
            </a:r>
          </a:p>
        </p:txBody>
      </p:sp>
      <p:grpSp>
        <p:nvGrpSpPr>
          <p:cNvPr id="12" name="组合 11"/>
          <p:cNvGrpSpPr/>
          <p:nvPr/>
        </p:nvGrpSpPr>
        <p:grpSpPr>
          <a:xfrm>
            <a:off x="2477516" y="4753948"/>
            <a:ext cx="520552" cy="519261"/>
            <a:chOff x="1984929" y="5010002"/>
            <a:chExt cx="520552" cy="519261"/>
          </a:xfrm>
        </p:grpSpPr>
        <p:sp>
          <p:nvSpPr>
            <p:cNvPr id="13"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4"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5" name="椭圆 42"/>
            <p:cNvSpPr>
              <a:spLocks noChangeArrowheads="1"/>
            </p:cNvSpPr>
            <p:nvPr/>
          </p:nvSpPr>
          <p:spPr bwMode="gray">
            <a:xfrm>
              <a:off x="2047798" y="5062802"/>
              <a:ext cx="406739" cy="405291"/>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square" anchor="ctr">
              <a:spAutoFit/>
            </a:bodyPr>
            <a:lstStyle/>
            <a:p>
              <a:endParaRPr lang="zh-CN" altLang="en-US"/>
            </a:p>
          </p:txBody>
        </p:sp>
        <p:sp>
          <p:nvSpPr>
            <p:cNvPr id="16" name="椭圆 44"/>
            <p:cNvSpPr>
              <a:spLocks noChangeArrowheads="1"/>
            </p:cNvSpPr>
            <p:nvPr/>
          </p:nvSpPr>
          <p:spPr bwMode="gray">
            <a:xfrm>
              <a:off x="2052414" y="5070283"/>
              <a:ext cx="385351" cy="390327"/>
            </a:xfrm>
            <a:prstGeom prst="ellipse">
              <a:avLst/>
            </a:prstGeom>
            <a:gradFill rotWithShape="1">
              <a:gsLst>
                <a:gs pos="0">
                  <a:srgbClr val="E35E23"/>
                </a:gs>
                <a:gs pos="100000">
                  <a:srgbClr val="6E2E11"/>
                </a:gs>
              </a:gsLst>
              <a:lin ang="2700000" scaled="1"/>
            </a:gradFill>
            <a:ln w="38100" algn="ctr">
              <a:noFill/>
              <a:round/>
              <a:headEnd/>
              <a:tailEnd/>
            </a:ln>
            <a:effectLst/>
          </p:spPr>
          <p:txBody>
            <a:bodyPr wrap="square" anchor="ctr">
              <a:spAutoFit/>
            </a:bodyPr>
            <a:lstStyle/>
            <a:p>
              <a:endParaRPr lang="zh-CN" altLang="en-US"/>
            </a:p>
          </p:txBody>
        </p:sp>
      </p:grpSp>
      <p:grpSp>
        <p:nvGrpSpPr>
          <p:cNvPr id="17" name="组合 16"/>
          <p:cNvGrpSpPr/>
          <p:nvPr/>
        </p:nvGrpSpPr>
        <p:grpSpPr>
          <a:xfrm>
            <a:off x="8470676" y="1700808"/>
            <a:ext cx="1684428" cy="449263"/>
            <a:chOff x="8589313" y="1800225"/>
            <a:chExt cx="1684428" cy="449263"/>
          </a:xfrm>
          <a:effectLst>
            <a:outerShdw blurRad="50800" dist="38100" dir="2700000" algn="tl" rotWithShape="0">
              <a:prstClr val="black">
                <a:alpha val="40000"/>
              </a:prstClr>
            </a:outerShdw>
          </a:effectLst>
        </p:grpSpPr>
        <p:sp>
          <p:nvSpPr>
            <p:cNvPr id="18" name="自选图形 45"/>
            <p:cNvSpPr>
              <a:spLocks noChangeArrowheads="1"/>
            </p:cNvSpPr>
            <p:nvPr/>
          </p:nvSpPr>
          <p:spPr bwMode="gray">
            <a:xfrm>
              <a:off x="8589313"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19" name="自选图形 46"/>
            <p:cNvSpPr>
              <a:spLocks noChangeArrowheads="1"/>
            </p:cNvSpPr>
            <p:nvPr/>
          </p:nvSpPr>
          <p:spPr bwMode="gray">
            <a:xfrm>
              <a:off x="9164897"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20" name="自选图形 47"/>
            <p:cNvSpPr>
              <a:spLocks noChangeArrowheads="1"/>
            </p:cNvSpPr>
            <p:nvPr/>
          </p:nvSpPr>
          <p:spPr bwMode="gray">
            <a:xfrm>
              <a:off x="9740480"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grpSp>
      <p:grpSp>
        <p:nvGrpSpPr>
          <p:cNvPr id="3" name="组合 2"/>
          <p:cNvGrpSpPr/>
          <p:nvPr/>
        </p:nvGrpSpPr>
        <p:grpSpPr>
          <a:xfrm>
            <a:off x="2782044" y="3990663"/>
            <a:ext cx="520552" cy="519261"/>
            <a:chOff x="2650732" y="4266333"/>
            <a:chExt cx="520552" cy="519261"/>
          </a:xfrm>
        </p:grpSpPr>
        <p:sp>
          <p:nvSpPr>
            <p:cNvPr id="21" name="椭圆 39"/>
            <p:cNvSpPr>
              <a:spLocks noChangeArrowheads="1"/>
            </p:cNvSpPr>
            <p:nvPr/>
          </p:nvSpPr>
          <p:spPr bwMode="gray">
            <a:xfrm>
              <a:off x="2650732" y="4266333"/>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2" name="椭圆 40"/>
            <p:cNvSpPr>
              <a:spLocks noChangeArrowheads="1"/>
            </p:cNvSpPr>
            <p:nvPr/>
          </p:nvSpPr>
          <p:spPr bwMode="gray">
            <a:xfrm>
              <a:off x="2700628" y="4319133"/>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3" name="椭圆 35"/>
            <p:cNvSpPr>
              <a:spLocks noChangeArrowheads="1"/>
            </p:cNvSpPr>
            <p:nvPr/>
          </p:nvSpPr>
          <p:spPr bwMode="gray">
            <a:xfrm>
              <a:off x="2723815" y="4319134"/>
              <a:ext cx="396525" cy="413660"/>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square" anchor="ctr">
              <a:spAutoFit/>
            </a:bodyPr>
            <a:lstStyle/>
            <a:p>
              <a:endParaRPr lang="zh-CN" altLang="en-US"/>
            </a:p>
          </p:txBody>
        </p:sp>
        <p:sp>
          <p:nvSpPr>
            <p:cNvPr id="24" name="椭圆 37"/>
            <p:cNvSpPr>
              <a:spLocks noChangeArrowheads="1"/>
            </p:cNvSpPr>
            <p:nvPr/>
          </p:nvSpPr>
          <p:spPr bwMode="gray">
            <a:xfrm>
              <a:off x="2727616" y="4332207"/>
              <a:ext cx="370916" cy="387511"/>
            </a:xfrm>
            <a:prstGeom prst="ellipse">
              <a:avLst/>
            </a:prstGeom>
            <a:gradFill rotWithShape="1">
              <a:gsLst>
                <a:gs pos="0">
                  <a:srgbClr val="8D67E1"/>
                </a:gs>
                <a:gs pos="100000">
                  <a:srgbClr val="45326D"/>
                </a:gs>
              </a:gsLst>
              <a:lin ang="2700000" scaled="1"/>
            </a:gradFill>
            <a:ln w="38100" algn="ctr">
              <a:noFill/>
              <a:round/>
              <a:headEnd/>
              <a:tailEnd/>
            </a:ln>
            <a:effectLst/>
          </p:spPr>
          <p:txBody>
            <a:bodyPr wrap="square" anchor="ctr">
              <a:spAutoFit/>
            </a:bodyPr>
            <a:lstStyle/>
            <a:p>
              <a:endParaRPr lang="zh-CN" altLang="en-US"/>
            </a:p>
          </p:txBody>
        </p:sp>
      </p:grpSp>
      <p:grpSp>
        <p:nvGrpSpPr>
          <p:cNvPr id="30" name="组合 29"/>
          <p:cNvGrpSpPr/>
          <p:nvPr/>
        </p:nvGrpSpPr>
        <p:grpSpPr>
          <a:xfrm>
            <a:off x="1701924" y="1700808"/>
            <a:ext cx="520552" cy="519261"/>
            <a:chOff x="1984929" y="5010002"/>
            <a:chExt cx="520552" cy="519261"/>
          </a:xfrm>
        </p:grpSpPr>
        <p:sp>
          <p:nvSpPr>
            <p:cNvPr id="31"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2"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3" name="椭圆 42"/>
            <p:cNvSpPr>
              <a:spLocks noChangeArrowheads="1"/>
            </p:cNvSpPr>
            <p:nvPr/>
          </p:nvSpPr>
          <p:spPr bwMode="gray">
            <a:xfrm>
              <a:off x="2047798" y="5062802"/>
              <a:ext cx="406739" cy="405291"/>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34" name="椭圆 44"/>
            <p:cNvSpPr>
              <a:spLocks noChangeArrowheads="1"/>
            </p:cNvSpPr>
            <p:nvPr/>
          </p:nvSpPr>
          <p:spPr bwMode="gray">
            <a:xfrm>
              <a:off x="2052414" y="5070283"/>
              <a:ext cx="385351" cy="390327"/>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nvGrpSpPr>
          <p:cNvPr id="35" name="组合 34"/>
          <p:cNvGrpSpPr/>
          <p:nvPr/>
        </p:nvGrpSpPr>
        <p:grpSpPr>
          <a:xfrm>
            <a:off x="2782044" y="3227378"/>
            <a:ext cx="520552" cy="519261"/>
            <a:chOff x="1984929" y="5010002"/>
            <a:chExt cx="520552" cy="519261"/>
          </a:xfrm>
        </p:grpSpPr>
        <p:sp>
          <p:nvSpPr>
            <p:cNvPr id="36"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7"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8" name="椭圆 42"/>
            <p:cNvSpPr>
              <a:spLocks noChangeArrowheads="1"/>
            </p:cNvSpPr>
            <p:nvPr/>
          </p:nvSpPr>
          <p:spPr bwMode="gray">
            <a:xfrm>
              <a:off x="2047798" y="5062802"/>
              <a:ext cx="406739" cy="405291"/>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39" name="椭圆 44"/>
            <p:cNvSpPr>
              <a:spLocks noChangeArrowheads="1"/>
            </p:cNvSpPr>
            <p:nvPr/>
          </p:nvSpPr>
          <p:spPr bwMode="gray">
            <a:xfrm>
              <a:off x="2052414" y="5070283"/>
              <a:ext cx="385351" cy="390327"/>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sp>
        <p:nvSpPr>
          <p:cNvPr id="45" name="自选图形 5"/>
          <p:cNvSpPr>
            <a:spLocks noChangeArrowheads="1"/>
          </p:cNvSpPr>
          <p:nvPr/>
        </p:nvSpPr>
        <p:spPr bwMode="gray">
          <a:xfrm>
            <a:off x="2077936" y="5522862"/>
            <a:ext cx="6160013"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几种特殊的指针变量</a:t>
            </a:r>
          </a:p>
        </p:txBody>
      </p:sp>
      <p:grpSp>
        <p:nvGrpSpPr>
          <p:cNvPr id="40" name="组合 39"/>
          <p:cNvGrpSpPr/>
          <p:nvPr/>
        </p:nvGrpSpPr>
        <p:grpSpPr>
          <a:xfrm>
            <a:off x="1701400" y="5517232"/>
            <a:ext cx="520552" cy="519261"/>
            <a:chOff x="1984929" y="5010002"/>
            <a:chExt cx="520552" cy="519261"/>
          </a:xfrm>
        </p:grpSpPr>
        <p:sp>
          <p:nvSpPr>
            <p:cNvPr id="41"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2"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3" name="椭圆 42"/>
            <p:cNvSpPr>
              <a:spLocks noChangeArrowheads="1"/>
            </p:cNvSpPr>
            <p:nvPr/>
          </p:nvSpPr>
          <p:spPr bwMode="gray">
            <a:xfrm>
              <a:off x="2047798" y="5062802"/>
              <a:ext cx="406739" cy="405291"/>
            </a:xfrm>
            <a:prstGeom prst="ellipse">
              <a:avLst/>
            </a:prstGeom>
            <a:gradFill flip="none" rotWithShape="1">
              <a:gsLst>
                <a:gs pos="0">
                  <a:srgbClr val="FF0066">
                    <a:shade val="30000"/>
                    <a:satMod val="115000"/>
                  </a:srgbClr>
                </a:gs>
                <a:gs pos="50000">
                  <a:srgbClr val="FF0066">
                    <a:shade val="67500"/>
                    <a:satMod val="115000"/>
                  </a:srgbClr>
                </a:gs>
                <a:gs pos="100000">
                  <a:srgbClr val="FF0066">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44" name="椭圆 44"/>
            <p:cNvSpPr>
              <a:spLocks noChangeArrowheads="1"/>
            </p:cNvSpPr>
            <p:nvPr/>
          </p:nvSpPr>
          <p:spPr bwMode="gray">
            <a:xfrm>
              <a:off x="2053068" y="5070283"/>
              <a:ext cx="385351" cy="390327"/>
            </a:xfrm>
            <a:prstGeom prst="ellipse">
              <a:avLst/>
            </a:prstGeom>
            <a:gradFill flip="none" rotWithShape="1">
              <a:gsLst>
                <a:gs pos="0">
                  <a:srgbClr val="FF0066">
                    <a:shade val="30000"/>
                    <a:satMod val="115000"/>
                  </a:srgbClr>
                </a:gs>
                <a:gs pos="50000">
                  <a:srgbClr val="FF0066">
                    <a:shade val="67500"/>
                    <a:satMod val="115000"/>
                  </a:srgbClr>
                </a:gs>
                <a:gs pos="100000">
                  <a:srgbClr val="FF0066">
                    <a:shade val="100000"/>
                    <a:satMod val="115000"/>
                  </a:srgbClr>
                </a:gs>
              </a:gsLst>
              <a:lin ang="13500000" scaled="1"/>
              <a:tileRect/>
            </a:gradFill>
            <a:ln w="38100" algn="ctr">
              <a:noFill/>
              <a:round/>
              <a:headEnd/>
              <a:tailEnd/>
            </a:ln>
            <a:effectLst/>
          </p:spPr>
          <p:txBody>
            <a:bodyPr wrap="square" anchor="ctr">
              <a:spAutoFit/>
            </a:bodyPr>
            <a:lstStyle/>
            <a:p>
              <a:endParaRPr lang="zh-CN" altLang="en-US"/>
            </a:p>
          </p:txBody>
        </p:sp>
      </p:grpSp>
      <p:sp>
        <p:nvSpPr>
          <p:cNvPr id="10" name="自选图形 8"/>
          <p:cNvSpPr>
            <a:spLocks noChangeArrowheads="1"/>
          </p:cNvSpPr>
          <p:nvPr/>
        </p:nvSpPr>
        <p:spPr bwMode="gray">
          <a:xfrm>
            <a:off x="2831708" y="2465219"/>
            <a:ext cx="6215032"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指针变量的运算</a:t>
            </a:r>
          </a:p>
        </p:txBody>
      </p:sp>
      <p:grpSp>
        <p:nvGrpSpPr>
          <p:cNvPr id="25" name="组合 24"/>
          <p:cNvGrpSpPr/>
          <p:nvPr/>
        </p:nvGrpSpPr>
        <p:grpSpPr>
          <a:xfrm>
            <a:off x="2477516" y="2464093"/>
            <a:ext cx="520552" cy="519261"/>
            <a:chOff x="1984929" y="5010002"/>
            <a:chExt cx="520552" cy="519261"/>
          </a:xfrm>
        </p:grpSpPr>
        <p:sp>
          <p:nvSpPr>
            <p:cNvPr id="26"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42"/>
            <p:cNvSpPr>
              <a:spLocks noChangeArrowheads="1"/>
            </p:cNvSpPr>
            <p:nvPr/>
          </p:nvSpPr>
          <p:spPr bwMode="gray">
            <a:xfrm>
              <a:off x="2047798" y="5062802"/>
              <a:ext cx="406739" cy="405291"/>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29" name="椭圆 44"/>
            <p:cNvSpPr>
              <a:spLocks noChangeArrowheads="1"/>
            </p:cNvSpPr>
            <p:nvPr/>
          </p:nvSpPr>
          <p:spPr bwMode="gray">
            <a:xfrm>
              <a:off x="2052414" y="5070283"/>
              <a:ext cx="385351" cy="390327"/>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spTree>
    <p:extLst>
      <p:ext uri="{BB962C8B-B14F-4D97-AF65-F5344CB8AC3E}">
        <p14:creationId xmlns:p14="http://schemas.microsoft.com/office/powerpoint/2010/main" val="326701191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指针与字符串</a:t>
            </a:r>
            <a:endParaRPr lang="zh-CN" altLang="en-US"/>
          </a:p>
        </p:txBody>
      </p:sp>
      <p:sp>
        <p:nvSpPr>
          <p:cNvPr id="4" name="矩形 4"/>
          <p:cNvSpPr>
            <a:spLocks noChangeArrowheads="1"/>
          </p:cNvSpPr>
          <p:nvPr/>
        </p:nvSpPr>
        <p:spPr bwMode="auto">
          <a:xfrm>
            <a:off x="2247900" y="1052736"/>
            <a:ext cx="5508000" cy="674031"/>
          </a:xfrm>
          <a:prstGeom prst="rect">
            <a:avLst/>
          </a:prstGeom>
          <a:solidFill>
            <a:schemeClr val="bg2">
              <a:lumMod val="20000"/>
              <a:lumOff val="80000"/>
            </a:schemeClr>
          </a:solidFill>
          <a:ln w="38100" algn="ctr">
            <a:solidFill>
              <a:schemeClr val="bg2">
                <a:lumMod val="50000"/>
              </a:schemeClr>
            </a:solidFill>
            <a:miter lim="800000"/>
            <a:headEnd/>
            <a:tailEnd/>
          </a:ln>
          <a:effectLst>
            <a:outerShdw blurRad="50800" dist="38100" dir="2700000" algn="tl" rotWithShape="0">
              <a:prstClr val="black">
                <a:alpha val="40000"/>
              </a:prstClr>
            </a:outerShdw>
          </a:effectLst>
          <a:extLst/>
        </p:spPr>
        <p:txBody>
          <a:bodyPr wrap="square">
            <a:spAutoFit/>
          </a:bodyPr>
          <a:lstStyle/>
          <a:p>
            <a:pPr>
              <a:lnSpc>
                <a:spcPct val="135000"/>
              </a:lnSpc>
            </a:pPr>
            <a:r>
              <a:rPr lang="en-US" altLang="zh-CN" sz="2800" b="1">
                <a:latin typeface="Consolas" pitchFamily="49" charset="0"/>
                <a:cs typeface="Consolas" pitchFamily="49" charset="0"/>
              </a:rPr>
              <a:t>char * ptr = "C Language"; </a:t>
            </a:r>
          </a:p>
        </p:txBody>
      </p:sp>
      <p:graphicFrame>
        <p:nvGraphicFramePr>
          <p:cNvPr id="5" name="组合 5"/>
          <p:cNvGraphicFramePr>
            <a:graphicFrameLocks/>
          </p:cNvGraphicFramePr>
          <p:nvPr>
            <p:extLst>
              <p:ext uri="{D42A27DB-BD31-4B8C-83A1-F6EECF244321}">
                <p14:modId xmlns:p14="http://schemas.microsoft.com/office/powerpoint/2010/main" val="4125635949"/>
              </p:ext>
            </p:extLst>
          </p:nvPr>
        </p:nvGraphicFramePr>
        <p:xfrm>
          <a:off x="3687763" y="2204864"/>
          <a:ext cx="5783263" cy="460375"/>
        </p:xfrm>
        <a:graphic>
          <a:graphicData uri="http://schemas.openxmlformats.org/drawingml/2006/table">
            <a:tbl>
              <a:tblPr>
                <a:effectLst>
                  <a:outerShdw blurRad="50800" dist="38100" dir="2700000" algn="tl" rotWithShape="0">
                    <a:prstClr val="black">
                      <a:alpha val="40000"/>
                    </a:prstClr>
                  </a:outerShdw>
                </a:effectLst>
              </a:tblPr>
              <a:tblGrid>
                <a:gridCol w="525463">
                  <a:extLst>
                    <a:ext uri="{9D8B030D-6E8A-4147-A177-3AD203B41FA5}">
                      <a16:colId xmlns:a16="http://schemas.microsoft.com/office/drawing/2014/main" val="20000"/>
                    </a:ext>
                  </a:extLst>
                </a:gridCol>
                <a:gridCol w="525462">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17525">
                  <a:extLst>
                    <a:ext uri="{9D8B030D-6E8A-4147-A177-3AD203B41FA5}">
                      <a16:colId xmlns:a16="http://schemas.microsoft.com/office/drawing/2014/main" val="20003"/>
                    </a:ext>
                  </a:extLst>
                </a:gridCol>
                <a:gridCol w="523875">
                  <a:extLst>
                    <a:ext uri="{9D8B030D-6E8A-4147-A177-3AD203B41FA5}">
                      <a16:colId xmlns:a16="http://schemas.microsoft.com/office/drawing/2014/main" val="20004"/>
                    </a:ext>
                  </a:extLst>
                </a:gridCol>
                <a:gridCol w="487363">
                  <a:extLst>
                    <a:ext uri="{9D8B030D-6E8A-4147-A177-3AD203B41FA5}">
                      <a16:colId xmlns:a16="http://schemas.microsoft.com/office/drawing/2014/main" val="20005"/>
                    </a:ext>
                  </a:extLst>
                </a:gridCol>
                <a:gridCol w="566737">
                  <a:extLst>
                    <a:ext uri="{9D8B030D-6E8A-4147-A177-3AD203B41FA5}">
                      <a16:colId xmlns:a16="http://schemas.microsoft.com/office/drawing/2014/main" val="20006"/>
                    </a:ext>
                  </a:extLst>
                </a:gridCol>
                <a:gridCol w="525463">
                  <a:extLst>
                    <a:ext uri="{9D8B030D-6E8A-4147-A177-3AD203B41FA5}">
                      <a16:colId xmlns:a16="http://schemas.microsoft.com/office/drawing/2014/main" val="20007"/>
                    </a:ext>
                  </a:extLst>
                </a:gridCol>
                <a:gridCol w="523875">
                  <a:extLst>
                    <a:ext uri="{9D8B030D-6E8A-4147-A177-3AD203B41FA5}">
                      <a16:colId xmlns:a16="http://schemas.microsoft.com/office/drawing/2014/main" val="20008"/>
                    </a:ext>
                  </a:extLst>
                </a:gridCol>
                <a:gridCol w="527050">
                  <a:extLst>
                    <a:ext uri="{9D8B030D-6E8A-4147-A177-3AD203B41FA5}">
                      <a16:colId xmlns:a16="http://schemas.microsoft.com/office/drawing/2014/main" val="20009"/>
                    </a:ext>
                  </a:extLst>
                </a:gridCol>
                <a:gridCol w="527050">
                  <a:extLst>
                    <a:ext uri="{9D8B030D-6E8A-4147-A177-3AD203B41FA5}">
                      <a16:colId xmlns:a16="http://schemas.microsoft.com/office/drawing/2014/main" val="20010"/>
                    </a:ext>
                  </a:extLst>
                </a:gridCol>
              </a:tblGrid>
              <a:tr h="460375">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altLang="zh-CN" sz="2400" b="1" i="0" u="none" strike="noStrike" cap="none" normalizeH="0" baseline="0" dirty="0">
                          <a:ln>
                            <a:noFill/>
                          </a:ln>
                          <a:solidFill>
                            <a:schemeClr val="tx1"/>
                          </a:solidFill>
                          <a:effectLst/>
                          <a:latin typeface="Arial" pitchFamily="34" charset="0"/>
                          <a:ea typeface="黑体" pitchFamily="49" charset="-122"/>
                        </a:rPr>
                        <a:t>C</a:t>
                      </a:r>
                    </a:p>
                  </a:txBody>
                  <a:tcP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itchFamily="2" charset="2"/>
                        <a:buNone/>
                        <a:tabLst/>
                      </a:pPr>
                      <a:endParaRPr kumimoji="0" lang="zh-CN" altLang="zh-CN" sz="2400" b="1" i="0" u="none" strike="noStrike" cap="none" normalizeH="0" baseline="0">
                        <a:ln>
                          <a:noFill/>
                        </a:ln>
                        <a:solidFill>
                          <a:schemeClr val="tx1"/>
                        </a:solidFill>
                        <a:effectLst/>
                        <a:latin typeface="Arial" pitchFamily="34" charset="0"/>
                        <a:ea typeface="黑体" pitchFamily="49" charset="-122"/>
                      </a:endParaRPr>
                    </a:p>
                  </a:txBody>
                  <a:tcP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altLang="zh-CN" sz="2400" b="1" i="0" u="none" strike="noStrike" cap="none" normalizeH="0" baseline="0">
                          <a:ln>
                            <a:noFill/>
                          </a:ln>
                          <a:solidFill>
                            <a:schemeClr val="tx1"/>
                          </a:solidFill>
                          <a:effectLst/>
                          <a:latin typeface="Arial" pitchFamily="34" charset="0"/>
                          <a:ea typeface="黑体" pitchFamily="49" charset="-122"/>
                        </a:rPr>
                        <a:t>L</a:t>
                      </a:r>
                    </a:p>
                  </a:txBody>
                  <a:tcP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altLang="zh-CN" sz="2400" b="1" i="0" u="none" strike="noStrike" cap="none" normalizeH="0" baseline="0">
                          <a:ln>
                            <a:noFill/>
                          </a:ln>
                          <a:solidFill>
                            <a:schemeClr val="tx1"/>
                          </a:solidFill>
                          <a:effectLst/>
                          <a:latin typeface="Arial" pitchFamily="34" charset="0"/>
                          <a:ea typeface="黑体" pitchFamily="49" charset="-122"/>
                        </a:rPr>
                        <a:t>a</a:t>
                      </a:r>
                    </a:p>
                  </a:txBody>
                  <a:tcP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altLang="zh-CN" sz="2400" b="1" i="0" u="none" strike="noStrike" cap="none" normalizeH="0" baseline="0">
                          <a:ln>
                            <a:noFill/>
                          </a:ln>
                          <a:solidFill>
                            <a:schemeClr val="tx1"/>
                          </a:solidFill>
                          <a:effectLst/>
                          <a:latin typeface="Arial" pitchFamily="34" charset="0"/>
                          <a:ea typeface="黑体" pitchFamily="49" charset="-122"/>
                        </a:rPr>
                        <a:t>n</a:t>
                      </a:r>
                    </a:p>
                  </a:txBody>
                  <a:tcP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altLang="zh-CN" sz="2400" b="1" i="0" u="none" strike="noStrike" cap="none" normalizeH="0" baseline="0" dirty="0">
                          <a:ln>
                            <a:noFill/>
                          </a:ln>
                          <a:solidFill>
                            <a:schemeClr val="tx1"/>
                          </a:solidFill>
                          <a:effectLst/>
                          <a:latin typeface="Arial" pitchFamily="34" charset="0"/>
                          <a:ea typeface="黑体" pitchFamily="49" charset="-122"/>
                        </a:rPr>
                        <a:t>g</a:t>
                      </a:r>
                    </a:p>
                  </a:txBody>
                  <a:tcP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altLang="zh-CN" sz="2400" b="1" i="0" u="none" strike="noStrike" cap="none" normalizeH="0" baseline="0">
                          <a:ln>
                            <a:noFill/>
                          </a:ln>
                          <a:solidFill>
                            <a:schemeClr val="tx1"/>
                          </a:solidFill>
                          <a:effectLst/>
                          <a:latin typeface="Arial" pitchFamily="34" charset="0"/>
                          <a:ea typeface="黑体" pitchFamily="49" charset="-122"/>
                        </a:rPr>
                        <a:t>u</a:t>
                      </a:r>
                    </a:p>
                  </a:txBody>
                  <a:tcP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altLang="zh-CN" sz="2400" b="1" i="0" u="none" strike="noStrike" cap="none" normalizeH="0" baseline="0">
                          <a:ln>
                            <a:noFill/>
                          </a:ln>
                          <a:solidFill>
                            <a:schemeClr val="tx1"/>
                          </a:solidFill>
                          <a:effectLst/>
                          <a:latin typeface="Arial" pitchFamily="34" charset="0"/>
                          <a:ea typeface="黑体" pitchFamily="49" charset="-122"/>
                        </a:rPr>
                        <a:t>a</a:t>
                      </a:r>
                    </a:p>
                  </a:txBody>
                  <a:tcP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altLang="zh-CN" sz="2400" b="1" i="0" u="none" strike="noStrike" cap="none" normalizeH="0" baseline="0">
                          <a:ln>
                            <a:noFill/>
                          </a:ln>
                          <a:solidFill>
                            <a:schemeClr val="tx1"/>
                          </a:solidFill>
                          <a:effectLst/>
                          <a:latin typeface="Arial" pitchFamily="34" charset="0"/>
                          <a:ea typeface="黑体" pitchFamily="49" charset="-122"/>
                        </a:rPr>
                        <a:t>g</a:t>
                      </a:r>
                    </a:p>
                  </a:txBody>
                  <a:tcP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altLang="zh-CN" sz="2400" b="1" i="0" u="none" strike="noStrike" cap="none" normalizeH="0" baseline="0">
                          <a:ln>
                            <a:noFill/>
                          </a:ln>
                          <a:solidFill>
                            <a:schemeClr val="tx1"/>
                          </a:solidFill>
                          <a:effectLst/>
                          <a:latin typeface="Arial" pitchFamily="34" charset="0"/>
                          <a:ea typeface="黑体" pitchFamily="49" charset="-122"/>
                        </a:rPr>
                        <a:t>e</a:t>
                      </a:r>
                    </a:p>
                  </a:txBody>
                  <a:tcP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altLang="zh-CN" sz="2400" b="1" i="0" u="none" strike="noStrike" cap="none" normalizeH="0" baseline="0" dirty="0">
                          <a:ln>
                            <a:noFill/>
                          </a:ln>
                          <a:solidFill>
                            <a:schemeClr val="tx1"/>
                          </a:solidFill>
                          <a:effectLst/>
                          <a:latin typeface="Arial" pitchFamily="34" charset="0"/>
                          <a:ea typeface="黑体" pitchFamily="49" charset="-122"/>
                        </a:rPr>
                        <a:t>\0</a:t>
                      </a:r>
                    </a:p>
                  </a:txBody>
                  <a:tcP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60000"/>
                        <a:lumOff val="40000"/>
                      </a:schemeClr>
                    </a:solidFill>
                  </a:tcPr>
                </a:tc>
                <a:extLst>
                  <a:ext uri="{0D108BD9-81ED-4DB2-BD59-A6C34878D82A}">
                    <a16:rowId xmlns:a16="http://schemas.microsoft.com/office/drawing/2014/main" val="10000"/>
                  </a:ext>
                </a:extLst>
              </a:tr>
            </a:tbl>
          </a:graphicData>
        </a:graphic>
      </p:graphicFrame>
      <p:sp>
        <p:nvSpPr>
          <p:cNvPr id="8" name="矩形 33"/>
          <p:cNvSpPr>
            <a:spLocks noChangeArrowheads="1"/>
          </p:cNvSpPr>
          <p:nvPr/>
        </p:nvSpPr>
        <p:spPr bwMode="auto">
          <a:xfrm>
            <a:off x="2422524" y="2204614"/>
            <a:ext cx="727075" cy="431800"/>
          </a:xfrm>
          <a:prstGeom prst="rect">
            <a:avLst/>
          </a:prstGeom>
          <a:solidFill>
            <a:schemeClr val="tx1">
              <a:lumMod val="20000"/>
              <a:lumOff val="80000"/>
            </a:schemeClr>
          </a:solidFill>
          <a:ln w="38100">
            <a:solidFill>
              <a:schemeClr val="bg2">
                <a:lumMod val="5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文本框 34"/>
          <p:cNvSpPr txBox="1">
            <a:spLocks noChangeArrowheads="1"/>
          </p:cNvSpPr>
          <p:nvPr/>
        </p:nvSpPr>
        <p:spPr bwMode="auto">
          <a:xfrm>
            <a:off x="2390774" y="1804814"/>
            <a:ext cx="7588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ea typeface="楷体_GB2312" pitchFamily="49" charset="-122"/>
              </a:defRPr>
            </a:lvl1pPr>
            <a:lvl2pPr marL="742950" indent="-285750" eaLnBrk="0" hangingPunct="0">
              <a:defRPr>
                <a:solidFill>
                  <a:schemeClr val="tx1"/>
                </a:solidFill>
                <a:latin typeface="Arial" pitchFamily="34" charset="0"/>
                <a:ea typeface="楷体_GB2312" pitchFamily="49" charset="-122"/>
              </a:defRPr>
            </a:lvl2pPr>
            <a:lvl3pPr marL="1143000" indent="-228600" eaLnBrk="0" hangingPunct="0">
              <a:defRPr>
                <a:solidFill>
                  <a:schemeClr val="tx1"/>
                </a:solidFill>
                <a:latin typeface="Arial" pitchFamily="34" charset="0"/>
                <a:ea typeface="楷体_GB2312" pitchFamily="49" charset="-122"/>
              </a:defRPr>
            </a:lvl3pPr>
            <a:lvl4pPr marL="1600200" indent="-228600" eaLnBrk="0" hangingPunct="0">
              <a:defRPr>
                <a:solidFill>
                  <a:schemeClr val="tx1"/>
                </a:solidFill>
                <a:latin typeface="Arial" pitchFamily="34" charset="0"/>
                <a:ea typeface="楷体_GB2312" pitchFamily="49" charset="-122"/>
              </a:defRPr>
            </a:lvl4pPr>
            <a:lvl5pPr marL="2057400" indent="-228600" eaLnBrk="0" hangingPunct="0">
              <a:defRPr>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itchFamily="34" charset="0"/>
                <a:ea typeface="楷体_GB2312" pitchFamily="49" charset="-122"/>
              </a:defRPr>
            </a:lvl9pPr>
          </a:lstStyle>
          <a:p>
            <a:pPr algn="ctr" eaLnBrk="1" hangingPunct="1">
              <a:spcBef>
                <a:spcPct val="50000"/>
              </a:spcBef>
            </a:pPr>
            <a:r>
              <a:rPr lang="en-US" altLang="zh-CN" sz="2000" b="1">
                <a:latin typeface="Consolas" pitchFamily="49" charset="0"/>
                <a:cs typeface="Consolas" pitchFamily="49" charset="0"/>
              </a:rPr>
              <a:t>ptr</a:t>
            </a:r>
          </a:p>
        </p:txBody>
      </p:sp>
      <p:sp>
        <p:nvSpPr>
          <p:cNvPr id="6" name="直线 31"/>
          <p:cNvSpPr>
            <a:spLocks noChangeShapeType="1"/>
          </p:cNvSpPr>
          <p:nvPr/>
        </p:nvSpPr>
        <p:spPr bwMode="auto">
          <a:xfrm flipV="1">
            <a:off x="2770187" y="2420516"/>
            <a:ext cx="847726" cy="794"/>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矩形 36"/>
          <p:cNvSpPr>
            <a:spLocks noChangeArrowheads="1"/>
          </p:cNvSpPr>
          <p:nvPr/>
        </p:nvSpPr>
        <p:spPr bwMode="auto">
          <a:xfrm>
            <a:off x="2247899" y="2907084"/>
            <a:ext cx="7921575" cy="1988237"/>
          </a:xfrm>
          <a:prstGeom prst="rect">
            <a:avLst/>
          </a:prstGeom>
          <a:solidFill>
            <a:schemeClr val="bg2">
              <a:lumMod val="20000"/>
              <a:lumOff val="80000"/>
            </a:schemeClr>
          </a:solidFill>
          <a:ln w="38100" algn="ctr">
            <a:solidFill>
              <a:schemeClr val="bg2">
                <a:lumMod val="50000"/>
              </a:schemeClr>
            </a:solidFill>
            <a:miter lim="800000"/>
            <a:headEnd/>
            <a:tailEnd/>
          </a:ln>
          <a:effectLst>
            <a:outerShdw blurRad="50800" dist="38100" dir="2700000" algn="tl" rotWithShape="0">
              <a:prstClr val="black">
                <a:alpha val="40000"/>
              </a:prstClr>
            </a:outerShdw>
          </a:effectLst>
          <a:extLst/>
        </p:spPr>
        <p:txBody>
          <a:bodyPr wrap="square">
            <a:spAutoFit/>
          </a:bodyPr>
          <a:lstStyle/>
          <a:p>
            <a:pPr>
              <a:lnSpc>
                <a:spcPct val="110000"/>
              </a:lnSpc>
            </a:pPr>
            <a:r>
              <a:rPr lang="en-US" altLang="zh-CN" sz="2800" b="1">
                <a:latin typeface="Consolas" pitchFamily="49" charset="0"/>
                <a:cs typeface="Consolas" pitchFamily="49" charset="0"/>
              </a:rPr>
              <a:t>char * ps="We change lives";</a:t>
            </a:r>
          </a:p>
          <a:p>
            <a:pPr>
              <a:lnSpc>
                <a:spcPct val="110000"/>
              </a:lnSpc>
            </a:pPr>
            <a:r>
              <a:rPr lang="en-US" altLang="zh-CN" sz="2800" b="1">
                <a:latin typeface="Consolas" pitchFamily="49" charset="0"/>
                <a:cs typeface="Consolas" pitchFamily="49" charset="0"/>
              </a:rPr>
              <a:t>int n=10;</a:t>
            </a:r>
          </a:p>
          <a:p>
            <a:pPr>
              <a:lnSpc>
                <a:spcPct val="110000"/>
              </a:lnSpc>
            </a:pPr>
            <a:r>
              <a:rPr lang="en-US" altLang="zh-CN" sz="2800" b="1">
                <a:latin typeface="Consolas" pitchFamily="49" charset="0"/>
                <a:cs typeface="Consolas" pitchFamily="49" charset="0"/>
              </a:rPr>
              <a:t>ps=ps+n;</a:t>
            </a:r>
          </a:p>
          <a:p>
            <a:pPr>
              <a:lnSpc>
                <a:spcPct val="110000"/>
              </a:lnSpc>
            </a:pPr>
            <a:r>
              <a:rPr lang="en-US" altLang="zh-CN" sz="2800" b="1">
                <a:latin typeface="Consolas" pitchFamily="49" charset="0"/>
                <a:cs typeface="Consolas" pitchFamily="49" charset="0"/>
              </a:rPr>
              <a:t>printf("%s\n",ps);</a:t>
            </a:r>
          </a:p>
        </p:txBody>
      </p:sp>
      <p:graphicFrame>
        <p:nvGraphicFramePr>
          <p:cNvPr id="12" name="组合 37"/>
          <p:cNvGraphicFramePr>
            <a:graphicFrameLocks noGrp="1"/>
          </p:cNvGraphicFramePr>
          <p:nvPr>
            <p:extLst>
              <p:ext uri="{D42A27DB-BD31-4B8C-83A1-F6EECF244321}">
                <p14:modId xmlns:p14="http://schemas.microsoft.com/office/powerpoint/2010/main" val="3157280304"/>
              </p:ext>
            </p:extLst>
          </p:nvPr>
        </p:nvGraphicFramePr>
        <p:xfrm>
          <a:off x="2278013" y="4977978"/>
          <a:ext cx="7891466" cy="457200"/>
        </p:xfrm>
        <a:graphic>
          <a:graphicData uri="http://schemas.openxmlformats.org/drawingml/2006/table">
            <a:tbl>
              <a:tblPr>
                <a:effectLst>
                  <a:outerShdw blurRad="50800" dist="38100" dir="2700000" algn="tl" rotWithShape="0">
                    <a:prstClr val="black">
                      <a:alpha val="40000"/>
                    </a:prstClr>
                  </a:outerShdw>
                </a:effectLst>
              </a:tblPr>
              <a:tblGrid>
                <a:gridCol w="492751">
                  <a:extLst>
                    <a:ext uri="{9D8B030D-6E8A-4147-A177-3AD203B41FA5}">
                      <a16:colId xmlns:a16="http://schemas.microsoft.com/office/drawing/2014/main" val="20000"/>
                    </a:ext>
                  </a:extLst>
                </a:gridCol>
                <a:gridCol w="492752">
                  <a:extLst>
                    <a:ext uri="{9D8B030D-6E8A-4147-A177-3AD203B41FA5}">
                      <a16:colId xmlns:a16="http://schemas.microsoft.com/office/drawing/2014/main" val="20001"/>
                    </a:ext>
                  </a:extLst>
                </a:gridCol>
                <a:gridCol w="500195">
                  <a:extLst>
                    <a:ext uri="{9D8B030D-6E8A-4147-A177-3AD203B41FA5}">
                      <a16:colId xmlns:a16="http://schemas.microsoft.com/office/drawing/2014/main" val="20002"/>
                    </a:ext>
                  </a:extLst>
                </a:gridCol>
                <a:gridCol w="485308">
                  <a:extLst>
                    <a:ext uri="{9D8B030D-6E8A-4147-A177-3AD203B41FA5}">
                      <a16:colId xmlns:a16="http://schemas.microsoft.com/office/drawing/2014/main" val="20003"/>
                    </a:ext>
                  </a:extLst>
                </a:gridCol>
                <a:gridCol w="491263">
                  <a:extLst>
                    <a:ext uri="{9D8B030D-6E8A-4147-A177-3AD203B41FA5}">
                      <a16:colId xmlns:a16="http://schemas.microsoft.com/office/drawing/2014/main" val="20004"/>
                    </a:ext>
                  </a:extLst>
                </a:gridCol>
                <a:gridCol w="457023">
                  <a:extLst>
                    <a:ext uri="{9D8B030D-6E8A-4147-A177-3AD203B41FA5}">
                      <a16:colId xmlns:a16="http://schemas.microsoft.com/office/drawing/2014/main" val="20005"/>
                    </a:ext>
                  </a:extLst>
                </a:gridCol>
                <a:gridCol w="531457">
                  <a:extLst>
                    <a:ext uri="{9D8B030D-6E8A-4147-A177-3AD203B41FA5}">
                      <a16:colId xmlns:a16="http://schemas.microsoft.com/office/drawing/2014/main" val="20006"/>
                    </a:ext>
                  </a:extLst>
                </a:gridCol>
                <a:gridCol w="492751">
                  <a:extLst>
                    <a:ext uri="{9D8B030D-6E8A-4147-A177-3AD203B41FA5}">
                      <a16:colId xmlns:a16="http://schemas.microsoft.com/office/drawing/2014/main" val="20007"/>
                    </a:ext>
                  </a:extLst>
                </a:gridCol>
                <a:gridCol w="491263">
                  <a:extLst>
                    <a:ext uri="{9D8B030D-6E8A-4147-A177-3AD203B41FA5}">
                      <a16:colId xmlns:a16="http://schemas.microsoft.com/office/drawing/2014/main" val="20008"/>
                    </a:ext>
                  </a:extLst>
                </a:gridCol>
                <a:gridCol w="491263">
                  <a:extLst>
                    <a:ext uri="{9D8B030D-6E8A-4147-A177-3AD203B41FA5}">
                      <a16:colId xmlns:a16="http://schemas.microsoft.com/office/drawing/2014/main" val="20009"/>
                    </a:ext>
                  </a:extLst>
                </a:gridCol>
                <a:gridCol w="494240">
                  <a:extLst>
                    <a:ext uri="{9D8B030D-6E8A-4147-A177-3AD203B41FA5}">
                      <a16:colId xmlns:a16="http://schemas.microsoft.com/office/drawing/2014/main" val="20010"/>
                    </a:ext>
                  </a:extLst>
                </a:gridCol>
                <a:gridCol w="494240">
                  <a:extLst>
                    <a:ext uri="{9D8B030D-6E8A-4147-A177-3AD203B41FA5}">
                      <a16:colId xmlns:a16="http://schemas.microsoft.com/office/drawing/2014/main" val="20011"/>
                    </a:ext>
                  </a:extLst>
                </a:gridCol>
                <a:gridCol w="494240">
                  <a:extLst>
                    <a:ext uri="{9D8B030D-6E8A-4147-A177-3AD203B41FA5}">
                      <a16:colId xmlns:a16="http://schemas.microsoft.com/office/drawing/2014/main" val="20012"/>
                    </a:ext>
                  </a:extLst>
                </a:gridCol>
                <a:gridCol w="494240">
                  <a:extLst>
                    <a:ext uri="{9D8B030D-6E8A-4147-A177-3AD203B41FA5}">
                      <a16:colId xmlns:a16="http://schemas.microsoft.com/office/drawing/2014/main" val="20013"/>
                    </a:ext>
                  </a:extLst>
                </a:gridCol>
                <a:gridCol w="494240">
                  <a:extLst>
                    <a:ext uri="{9D8B030D-6E8A-4147-A177-3AD203B41FA5}">
                      <a16:colId xmlns:a16="http://schemas.microsoft.com/office/drawing/2014/main" val="20014"/>
                    </a:ext>
                  </a:extLst>
                </a:gridCol>
                <a:gridCol w="494240">
                  <a:extLst>
                    <a:ext uri="{9D8B030D-6E8A-4147-A177-3AD203B41FA5}">
                      <a16:colId xmlns:a16="http://schemas.microsoft.com/office/drawing/2014/main" val="20015"/>
                    </a:ext>
                  </a:extLst>
                </a:gridCol>
              </a:tblGrid>
              <a:tr h="431800">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altLang="zh-CN" sz="2400" b="1" i="0" u="none" strike="noStrike" cap="none" normalizeH="0" baseline="0">
                          <a:ln>
                            <a:noFill/>
                          </a:ln>
                          <a:solidFill>
                            <a:schemeClr val="tx1"/>
                          </a:solidFill>
                          <a:effectLst/>
                          <a:latin typeface="Arial" pitchFamily="34" charset="0"/>
                          <a:ea typeface="黑体" pitchFamily="49" charset="-122"/>
                        </a:rPr>
                        <a:t>W</a:t>
                      </a:r>
                    </a:p>
                  </a:txBody>
                  <a:tcP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altLang="zh-CN" sz="2400" b="1" i="0" u="none" strike="noStrike" cap="none" normalizeH="0" baseline="0">
                          <a:ln>
                            <a:noFill/>
                          </a:ln>
                          <a:solidFill>
                            <a:schemeClr val="tx1"/>
                          </a:solidFill>
                          <a:effectLst/>
                          <a:latin typeface="Arial" pitchFamily="34" charset="0"/>
                          <a:ea typeface="黑体" pitchFamily="49" charset="-122"/>
                        </a:rPr>
                        <a:t>e</a:t>
                      </a:r>
                    </a:p>
                  </a:txBody>
                  <a:tcP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itchFamily="2" charset="2"/>
                        <a:buNone/>
                        <a:tabLst/>
                      </a:pPr>
                      <a:endParaRPr kumimoji="0" lang="zh-CN" altLang="zh-CN" sz="2400" b="1" i="0" u="none" strike="noStrike" cap="none" normalizeH="0" baseline="0">
                        <a:ln>
                          <a:noFill/>
                        </a:ln>
                        <a:solidFill>
                          <a:schemeClr val="tx1"/>
                        </a:solidFill>
                        <a:effectLst/>
                        <a:latin typeface="Arial" pitchFamily="34" charset="0"/>
                        <a:ea typeface="黑体" pitchFamily="49" charset="-122"/>
                      </a:endParaRPr>
                    </a:p>
                  </a:txBody>
                  <a:tcP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altLang="zh-CN" sz="2400" b="1" i="0" u="none" strike="noStrike" cap="none" normalizeH="0" baseline="0">
                          <a:ln>
                            <a:noFill/>
                          </a:ln>
                          <a:solidFill>
                            <a:schemeClr val="tx1"/>
                          </a:solidFill>
                          <a:effectLst/>
                          <a:latin typeface="Arial" pitchFamily="34" charset="0"/>
                          <a:ea typeface="黑体" pitchFamily="49" charset="-122"/>
                        </a:rPr>
                        <a:t>c</a:t>
                      </a:r>
                    </a:p>
                  </a:txBody>
                  <a:tcP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altLang="zh-CN" sz="2400" b="1" i="0" u="none" strike="noStrike" cap="none" normalizeH="0" baseline="0">
                          <a:ln>
                            <a:noFill/>
                          </a:ln>
                          <a:solidFill>
                            <a:schemeClr val="tx1"/>
                          </a:solidFill>
                          <a:effectLst/>
                          <a:latin typeface="Arial" pitchFamily="34" charset="0"/>
                          <a:ea typeface="黑体" pitchFamily="49" charset="-122"/>
                        </a:rPr>
                        <a:t>h</a:t>
                      </a:r>
                    </a:p>
                  </a:txBody>
                  <a:tcP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altLang="zh-CN" sz="2400" b="1" i="0" u="none" strike="noStrike" cap="none" normalizeH="0" baseline="0">
                          <a:ln>
                            <a:noFill/>
                          </a:ln>
                          <a:solidFill>
                            <a:schemeClr val="tx1"/>
                          </a:solidFill>
                          <a:effectLst/>
                          <a:latin typeface="Arial" pitchFamily="34" charset="0"/>
                          <a:ea typeface="黑体" pitchFamily="49" charset="-122"/>
                        </a:rPr>
                        <a:t>a</a:t>
                      </a:r>
                    </a:p>
                  </a:txBody>
                  <a:tcP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altLang="zh-CN" sz="2400" b="1" i="0" u="none" strike="noStrike" cap="none" normalizeH="0" baseline="0">
                          <a:ln>
                            <a:noFill/>
                          </a:ln>
                          <a:solidFill>
                            <a:schemeClr val="tx1"/>
                          </a:solidFill>
                          <a:effectLst/>
                          <a:latin typeface="Arial" pitchFamily="34" charset="0"/>
                          <a:ea typeface="黑体" pitchFamily="49" charset="-122"/>
                        </a:rPr>
                        <a:t>n</a:t>
                      </a:r>
                    </a:p>
                  </a:txBody>
                  <a:tcP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altLang="zh-CN" sz="2400" b="1" i="0" u="none" strike="noStrike" cap="none" normalizeH="0" baseline="0">
                          <a:ln>
                            <a:noFill/>
                          </a:ln>
                          <a:solidFill>
                            <a:schemeClr val="tx1"/>
                          </a:solidFill>
                          <a:effectLst/>
                          <a:latin typeface="Arial" pitchFamily="34" charset="0"/>
                          <a:ea typeface="黑体" pitchFamily="49" charset="-122"/>
                        </a:rPr>
                        <a:t>g</a:t>
                      </a:r>
                    </a:p>
                  </a:txBody>
                  <a:tcP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altLang="zh-CN" sz="2400" b="1" i="0" u="none" strike="noStrike" cap="none" normalizeH="0" baseline="0">
                          <a:ln>
                            <a:noFill/>
                          </a:ln>
                          <a:solidFill>
                            <a:schemeClr val="tx1"/>
                          </a:solidFill>
                          <a:effectLst/>
                          <a:latin typeface="Arial" pitchFamily="34" charset="0"/>
                          <a:ea typeface="黑体" pitchFamily="49" charset="-122"/>
                        </a:rPr>
                        <a:t>e</a:t>
                      </a:r>
                      <a:endParaRPr kumimoji="0" lang="zh-CN" altLang="zh-CN" sz="2400" b="1" i="0" u="none" strike="noStrike" cap="none" normalizeH="0" baseline="0">
                        <a:ln>
                          <a:noFill/>
                        </a:ln>
                        <a:solidFill>
                          <a:schemeClr val="tx1"/>
                        </a:solidFill>
                        <a:effectLst/>
                        <a:latin typeface="Arial" pitchFamily="34" charset="0"/>
                        <a:ea typeface="黑体" pitchFamily="49" charset="-122"/>
                      </a:endParaRPr>
                    </a:p>
                  </a:txBody>
                  <a:tcP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itchFamily="2" charset="2"/>
                        <a:buNone/>
                        <a:tabLst/>
                      </a:pPr>
                      <a:endParaRPr kumimoji="0" lang="zh-CN" altLang="zh-CN" sz="2400" b="1" i="0" u="none" strike="noStrike" cap="none" normalizeH="0" baseline="0">
                        <a:ln>
                          <a:noFill/>
                        </a:ln>
                        <a:solidFill>
                          <a:schemeClr val="tx1"/>
                        </a:solidFill>
                        <a:effectLst/>
                        <a:latin typeface="Arial" pitchFamily="34" charset="0"/>
                        <a:ea typeface="黑体" pitchFamily="49" charset="-122"/>
                      </a:endParaRPr>
                    </a:p>
                  </a:txBody>
                  <a:tcP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altLang="zh-CN" sz="2400" b="1" i="0" u="none" strike="noStrike" cap="none" normalizeH="0" baseline="0">
                          <a:ln>
                            <a:noFill/>
                          </a:ln>
                          <a:solidFill>
                            <a:schemeClr val="tx1"/>
                          </a:solidFill>
                          <a:effectLst/>
                          <a:latin typeface="Arial" pitchFamily="34" charset="0"/>
                          <a:ea typeface="黑体" pitchFamily="49" charset="-122"/>
                        </a:rPr>
                        <a:t>l</a:t>
                      </a:r>
                    </a:p>
                  </a:txBody>
                  <a:tcP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altLang="zh-CN" sz="2400" b="1" i="0" u="none" strike="noStrike" cap="none" normalizeH="0" baseline="0">
                          <a:ln>
                            <a:noFill/>
                          </a:ln>
                          <a:solidFill>
                            <a:schemeClr val="tx1"/>
                          </a:solidFill>
                          <a:effectLst/>
                          <a:latin typeface="Arial" pitchFamily="34" charset="0"/>
                          <a:ea typeface="黑体" pitchFamily="49" charset="-122"/>
                        </a:rPr>
                        <a:t>i</a:t>
                      </a:r>
                    </a:p>
                  </a:txBody>
                  <a:tcP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altLang="zh-CN" sz="2400" b="1" i="0" u="none" strike="noStrike" cap="none" normalizeH="0" baseline="0">
                          <a:ln>
                            <a:noFill/>
                          </a:ln>
                          <a:solidFill>
                            <a:schemeClr val="tx1"/>
                          </a:solidFill>
                          <a:effectLst/>
                          <a:latin typeface="Arial" pitchFamily="34" charset="0"/>
                          <a:ea typeface="黑体" pitchFamily="49" charset="-122"/>
                        </a:rPr>
                        <a:t>v</a:t>
                      </a:r>
                    </a:p>
                  </a:txBody>
                  <a:tcP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altLang="zh-CN" sz="2400" b="1" i="0" u="none" strike="noStrike" cap="none" normalizeH="0" baseline="0">
                          <a:ln>
                            <a:noFill/>
                          </a:ln>
                          <a:solidFill>
                            <a:schemeClr val="tx1"/>
                          </a:solidFill>
                          <a:effectLst/>
                          <a:latin typeface="Arial" pitchFamily="34" charset="0"/>
                          <a:ea typeface="黑体" pitchFamily="49" charset="-122"/>
                        </a:rPr>
                        <a:t>e</a:t>
                      </a:r>
                    </a:p>
                  </a:txBody>
                  <a:tcP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altLang="zh-CN" sz="2400" b="1" i="0" u="none" strike="noStrike" cap="none" normalizeH="0" baseline="0">
                          <a:ln>
                            <a:noFill/>
                          </a:ln>
                          <a:solidFill>
                            <a:schemeClr val="tx1"/>
                          </a:solidFill>
                          <a:effectLst/>
                          <a:latin typeface="Arial" pitchFamily="34" charset="0"/>
                          <a:ea typeface="黑体" pitchFamily="49" charset="-122"/>
                        </a:rPr>
                        <a:t>s</a:t>
                      </a:r>
                    </a:p>
                  </a:txBody>
                  <a:tcP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altLang="zh-CN" sz="2400" b="1" i="0" u="none" strike="noStrike" cap="none" normalizeH="0" baseline="0">
                          <a:ln>
                            <a:noFill/>
                          </a:ln>
                          <a:solidFill>
                            <a:schemeClr val="tx1"/>
                          </a:solidFill>
                          <a:effectLst/>
                          <a:latin typeface="Arial" pitchFamily="34" charset="0"/>
                          <a:ea typeface="黑体" pitchFamily="49" charset="-122"/>
                        </a:rPr>
                        <a:t>\0</a:t>
                      </a:r>
                    </a:p>
                  </a:txBody>
                  <a:tcP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60000"/>
                        <a:lumOff val="40000"/>
                      </a:schemeClr>
                    </a:solidFill>
                  </a:tcPr>
                </a:tc>
                <a:extLst>
                  <a:ext uri="{0D108BD9-81ED-4DB2-BD59-A6C34878D82A}">
                    <a16:rowId xmlns:a16="http://schemas.microsoft.com/office/drawing/2014/main" val="10000"/>
                  </a:ext>
                </a:extLst>
              </a:tr>
            </a:tbl>
          </a:graphicData>
        </a:graphic>
      </p:graphicFrame>
      <p:grpSp>
        <p:nvGrpSpPr>
          <p:cNvPr id="13" name="组合 71"/>
          <p:cNvGrpSpPr>
            <a:grpSpLocks/>
          </p:cNvGrpSpPr>
          <p:nvPr/>
        </p:nvGrpSpPr>
        <p:grpSpPr bwMode="auto">
          <a:xfrm>
            <a:off x="2061964" y="5405586"/>
            <a:ext cx="474663" cy="1047750"/>
            <a:chOff x="4241" y="2387"/>
            <a:chExt cx="299" cy="660"/>
          </a:xfrm>
        </p:grpSpPr>
        <p:sp>
          <p:nvSpPr>
            <p:cNvPr id="15" name="矩形 73"/>
            <p:cNvSpPr>
              <a:spLocks noChangeArrowheads="1"/>
            </p:cNvSpPr>
            <p:nvPr/>
          </p:nvSpPr>
          <p:spPr bwMode="auto">
            <a:xfrm>
              <a:off x="4286" y="2568"/>
              <a:ext cx="182" cy="227"/>
            </a:xfrm>
            <a:prstGeom prst="rect">
              <a:avLst/>
            </a:prstGeom>
            <a:solidFill>
              <a:schemeClr val="tx1">
                <a:lumMod val="20000"/>
                <a:lumOff val="80000"/>
              </a:schemeClr>
            </a:solidFill>
            <a:ln w="38100">
              <a:solidFill>
                <a:schemeClr val="bg2">
                  <a:lumMod val="50000"/>
                </a:schemeClr>
              </a:solidFill>
              <a:miter lim="800000"/>
              <a:headEnd/>
              <a:tailEnd/>
            </a:ln>
            <a:effectLst/>
            <a:extLst/>
          </p:spPr>
          <p:txBody>
            <a:bodyPr wrap="none" anchor="ctr"/>
            <a:lstStyle/>
            <a:p>
              <a:endParaRPr lang="zh-CN" altLang="en-US"/>
            </a:p>
          </p:txBody>
        </p:sp>
        <p:sp>
          <p:nvSpPr>
            <p:cNvPr id="14" name="直线 72"/>
            <p:cNvSpPr>
              <a:spLocks noChangeShapeType="1"/>
            </p:cNvSpPr>
            <p:nvPr/>
          </p:nvSpPr>
          <p:spPr bwMode="auto">
            <a:xfrm flipV="1">
              <a:off x="4377" y="2387"/>
              <a:ext cx="0" cy="272"/>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文本框 74"/>
            <p:cNvSpPr txBox="1">
              <a:spLocks noChangeArrowheads="1"/>
            </p:cNvSpPr>
            <p:nvPr/>
          </p:nvSpPr>
          <p:spPr bwMode="auto">
            <a:xfrm>
              <a:off x="4241" y="2795"/>
              <a:ext cx="29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ea typeface="楷体_GB2312" pitchFamily="49" charset="-122"/>
                </a:defRPr>
              </a:lvl1pPr>
              <a:lvl2pPr marL="742950" indent="-285750" eaLnBrk="0" hangingPunct="0">
                <a:defRPr>
                  <a:solidFill>
                    <a:schemeClr val="tx1"/>
                  </a:solidFill>
                  <a:latin typeface="Arial" pitchFamily="34" charset="0"/>
                  <a:ea typeface="楷体_GB2312" pitchFamily="49" charset="-122"/>
                </a:defRPr>
              </a:lvl2pPr>
              <a:lvl3pPr marL="1143000" indent="-228600" eaLnBrk="0" hangingPunct="0">
                <a:defRPr>
                  <a:solidFill>
                    <a:schemeClr val="tx1"/>
                  </a:solidFill>
                  <a:latin typeface="Arial" pitchFamily="34" charset="0"/>
                  <a:ea typeface="楷体_GB2312" pitchFamily="49" charset="-122"/>
                </a:defRPr>
              </a:lvl3pPr>
              <a:lvl4pPr marL="1600200" indent="-228600" eaLnBrk="0" hangingPunct="0">
                <a:defRPr>
                  <a:solidFill>
                    <a:schemeClr val="tx1"/>
                  </a:solidFill>
                  <a:latin typeface="Arial" pitchFamily="34" charset="0"/>
                  <a:ea typeface="楷体_GB2312" pitchFamily="49" charset="-122"/>
                </a:defRPr>
              </a:lvl4pPr>
              <a:lvl5pPr marL="2057400" indent="-228600" eaLnBrk="0" hangingPunct="0">
                <a:defRPr>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itchFamily="34" charset="0"/>
                  <a:ea typeface="楷体_GB2312" pitchFamily="49" charset="-122"/>
                </a:defRPr>
              </a:lvl9pPr>
            </a:lstStyle>
            <a:p>
              <a:pPr eaLnBrk="1" hangingPunct="1">
                <a:spcBef>
                  <a:spcPct val="50000"/>
                </a:spcBef>
              </a:pPr>
              <a:r>
                <a:rPr lang="en-US" altLang="zh-CN" sz="2000" b="1">
                  <a:latin typeface="Consolas" pitchFamily="49" charset="0"/>
                  <a:ea typeface="微软雅黑" pitchFamily="34" charset="-122"/>
                  <a:cs typeface="Consolas" pitchFamily="49" charset="0"/>
                </a:rPr>
                <a:t>ps</a:t>
              </a:r>
            </a:p>
          </p:txBody>
        </p:sp>
        <p:sp>
          <p:nvSpPr>
            <p:cNvPr id="17" name="椭圆 75"/>
            <p:cNvSpPr>
              <a:spLocks noChangeArrowheads="1"/>
            </p:cNvSpPr>
            <p:nvPr/>
          </p:nvSpPr>
          <p:spPr bwMode="auto">
            <a:xfrm>
              <a:off x="4332" y="2637"/>
              <a:ext cx="90" cy="91"/>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8" name="自选图形 76"/>
          <p:cNvSpPr>
            <a:spLocks noChangeArrowheads="1"/>
          </p:cNvSpPr>
          <p:nvPr/>
        </p:nvSpPr>
        <p:spPr bwMode="auto">
          <a:xfrm flipH="1">
            <a:off x="7848451" y="3137248"/>
            <a:ext cx="304800" cy="152400"/>
          </a:xfrm>
          <a:prstGeom prst="chevron">
            <a:avLst>
              <a:gd name="adj" fmla="val 50000"/>
            </a:avLst>
          </a:prstGeom>
          <a:solidFill>
            <a:schemeClr val="bg2">
              <a:lumMod val="50000"/>
            </a:schemeClr>
          </a:solidFill>
          <a:ln>
            <a:noFill/>
          </a:ln>
          <a:effectLst>
            <a:outerShdw dist="35921" dir="2700000" algn="ctr" rotWithShape="0">
              <a:schemeClr val="bg2"/>
            </a:outerShdw>
          </a:effectLst>
          <a:extLst/>
        </p:spPr>
        <p:txBody>
          <a:bodyPr anchor="ctr">
            <a:spAutoFit/>
          </a:bodyPr>
          <a:lstStyle/>
          <a:p>
            <a:endParaRPr lang="zh-CN" altLang="en-US"/>
          </a:p>
        </p:txBody>
      </p:sp>
      <p:sp>
        <p:nvSpPr>
          <p:cNvPr id="19" name="自选图形 77"/>
          <p:cNvSpPr>
            <a:spLocks noChangeArrowheads="1"/>
          </p:cNvSpPr>
          <p:nvPr/>
        </p:nvSpPr>
        <p:spPr bwMode="auto">
          <a:xfrm flipH="1">
            <a:off x="3960044" y="4077048"/>
            <a:ext cx="304800" cy="152400"/>
          </a:xfrm>
          <a:prstGeom prst="chevron">
            <a:avLst>
              <a:gd name="adj" fmla="val 50000"/>
            </a:avLst>
          </a:prstGeom>
          <a:solidFill>
            <a:schemeClr val="bg2">
              <a:lumMod val="50000"/>
            </a:schemeClr>
          </a:solidFill>
          <a:ln>
            <a:noFill/>
          </a:ln>
          <a:effectLst>
            <a:outerShdw dist="35921" dir="2700000" algn="ctr" rotWithShape="0">
              <a:schemeClr val="bg2"/>
            </a:outerShdw>
          </a:effectLst>
          <a:extLst/>
        </p:spPr>
        <p:txBody>
          <a:bodyPr anchor="ctr">
            <a:spAutoFit/>
          </a:bodyPr>
          <a:lstStyle/>
          <a:p>
            <a:endParaRPr lang="zh-CN" altLang="en-US"/>
          </a:p>
        </p:txBody>
      </p:sp>
      <p:sp>
        <p:nvSpPr>
          <p:cNvPr id="20" name="自选图形 78"/>
          <p:cNvSpPr>
            <a:spLocks noChangeArrowheads="1"/>
          </p:cNvSpPr>
          <p:nvPr/>
        </p:nvSpPr>
        <p:spPr bwMode="auto">
          <a:xfrm flipH="1">
            <a:off x="5848995" y="4589810"/>
            <a:ext cx="304800" cy="152400"/>
          </a:xfrm>
          <a:prstGeom prst="chevron">
            <a:avLst>
              <a:gd name="adj" fmla="val 50000"/>
            </a:avLst>
          </a:prstGeom>
          <a:solidFill>
            <a:schemeClr val="bg2">
              <a:lumMod val="50000"/>
            </a:schemeClr>
          </a:solidFill>
          <a:ln>
            <a:noFill/>
          </a:ln>
          <a:effectLst>
            <a:outerShdw dist="35921" dir="2700000" algn="ctr" rotWithShape="0">
              <a:schemeClr val="bg2"/>
            </a:outerShdw>
          </a:effectLst>
          <a:extLst/>
        </p:spPr>
        <p:txBody>
          <a:bodyPr anchor="ctr">
            <a:spAutoFit/>
          </a:bodyPr>
          <a:lstStyle/>
          <a:p>
            <a:endParaRPr lang="zh-CN" altLang="en-US"/>
          </a:p>
        </p:txBody>
      </p:sp>
      <p:sp>
        <p:nvSpPr>
          <p:cNvPr id="21" name="文本框 79"/>
          <p:cNvSpPr txBox="1">
            <a:spLocks noChangeArrowheads="1"/>
          </p:cNvSpPr>
          <p:nvPr/>
        </p:nvSpPr>
        <p:spPr bwMode="auto">
          <a:xfrm>
            <a:off x="7937227" y="4267944"/>
            <a:ext cx="1368152" cy="457200"/>
          </a:xfrm>
          <a:prstGeom prst="rect">
            <a:avLst/>
          </a:prstGeom>
          <a:solidFill>
            <a:schemeClr val="tx1">
              <a:lumMod val="75000"/>
            </a:schemeClr>
          </a:solidFill>
          <a:ln w="38100">
            <a:solidFill>
              <a:schemeClr val="tx2">
                <a:lumMod val="50000"/>
                <a:lumOff val="50000"/>
              </a:schemeClr>
            </a:solidFill>
          </a:ln>
          <a:effectLst>
            <a:outerShdw blurRad="50800" dist="38100" dir="2700000" algn="tl" rotWithShape="0">
              <a:prstClr val="black">
                <a:alpha val="40000"/>
              </a:prstClr>
            </a:outerShdw>
          </a:effectLst>
          <a:extLst/>
        </p:spPr>
        <p:txBody>
          <a:bodyPr wrap="square">
            <a:spAutoFit/>
          </a:bodyPr>
          <a:lstStyle>
            <a:lvl1pPr eaLnBrk="0" hangingPunct="0">
              <a:defRPr>
                <a:solidFill>
                  <a:schemeClr val="tx1"/>
                </a:solidFill>
                <a:latin typeface="Arial" pitchFamily="34" charset="0"/>
                <a:ea typeface="楷体_GB2312" pitchFamily="49" charset="-122"/>
              </a:defRPr>
            </a:lvl1pPr>
            <a:lvl2pPr marL="742950" indent="-285750" eaLnBrk="0" hangingPunct="0">
              <a:defRPr>
                <a:solidFill>
                  <a:schemeClr val="tx1"/>
                </a:solidFill>
                <a:latin typeface="Arial" pitchFamily="34" charset="0"/>
                <a:ea typeface="楷体_GB2312" pitchFamily="49" charset="-122"/>
              </a:defRPr>
            </a:lvl2pPr>
            <a:lvl3pPr marL="1143000" indent="-228600" eaLnBrk="0" hangingPunct="0">
              <a:defRPr>
                <a:solidFill>
                  <a:schemeClr val="tx1"/>
                </a:solidFill>
                <a:latin typeface="Arial" pitchFamily="34" charset="0"/>
                <a:ea typeface="楷体_GB2312" pitchFamily="49" charset="-122"/>
              </a:defRPr>
            </a:lvl3pPr>
            <a:lvl4pPr marL="1600200" indent="-228600" eaLnBrk="0" hangingPunct="0">
              <a:defRPr>
                <a:solidFill>
                  <a:schemeClr val="tx1"/>
                </a:solidFill>
                <a:latin typeface="Arial" pitchFamily="34" charset="0"/>
                <a:ea typeface="楷体_GB2312" pitchFamily="49" charset="-122"/>
              </a:defRPr>
            </a:lvl4pPr>
            <a:lvl5pPr marL="2057400" indent="-228600" eaLnBrk="0" hangingPunct="0">
              <a:defRPr>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itchFamily="34" charset="0"/>
                <a:ea typeface="楷体_GB2312" pitchFamily="49" charset="-122"/>
              </a:defRPr>
            </a:lvl9pPr>
          </a:lstStyle>
          <a:p>
            <a:pPr eaLnBrk="1" hangingPunct="1">
              <a:spcBef>
                <a:spcPct val="50000"/>
              </a:spcBef>
            </a:pPr>
            <a:r>
              <a:rPr lang="en-US" altLang="zh-CN" sz="2400" b="1">
                <a:solidFill>
                  <a:schemeClr val="bg1"/>
                </a:solidFill>
                <a:latin typeface="Consolas" pitchFamily="49" charset="0"/>
                <a:ea typeface="黑体" pitchFamily="49" charset="-122"/>
                <a:cs typeface="Consolas" pitchFamily="49" charset="0"/>
              </a:rPr>
              <a:t> lives</a:t>
            </a:r>
          </a:p>
        </p:txBody>
      </p:sp>
      <p:sp>
        <p:nvSpPr>
          <p:cNvPr id="10" name="椭圆 35"/>
          <p:cNvSpPr>
            <a:spLocks noChangeArrowheads="1"/>
          </p:cNvSpPr>
          <p:nvPr/>
        </p:nvSpPr>
        <p:spPr bwMode="auto">
          <a:xfrm>
            <a:off x="2681287" y="2349077"/>
            <a:ext cx="142875" cy="144463"/>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311990156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par>
                          <p:cTn id="18" fill="hold">
                            <p:stCondLst>
                              <p:cond delay="1000"/>
                            </p:stCondLst>
                            <p:childTnLst>
                              <p:par>
                                <p:cTn id="19" presetID="17" presetClass="entr" presetSubtype="8"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ppt_x</p:attrName>
                                        </p:attrNameLst>
                                      </p:cBhvr>
                                      <p:tavLst>
                                        <p:tav tm="0">
                                          <p:val>
                                            <p:strVal val="#ppt_x-#ppt_w/2"/>
                                          </p:val>
                                        </p:tav>
                                        <p:tav tm="100000">
                                          <p:val>
                                            <p:strVal val="#ppt_x"/>
                                          </p:val>
                                        </p:tav>
                                      </p:tavLst>
                                    </p:anim>
                                    <p:anim calcmode="lin" valueType="num">
                                      <p:cBhvr>
                                        <p:cTn id="22" dur="500" fill="hold"/>
                                        <p:tgtEl>
                                          <p:spTgt spid="6"/>
                                        </p:tgtEl>
                                        <p:attrNameLst>
                                          <p:attrName>ppt_y</p:attrName>
                                        </p:attrNameLst>
                                      </p:cBhvr>
                                      <p:tavLst>
                                        <p:tav tm="0">
                                          <p:val>
                                            <p:strVal val="#ppt_y"/>
                                          </p:val>
                                        </p:tav>
                                        <p:tav tm="100000">
                                          <p:val>
                                            <p:strVal val="#ppt_y"/>
                                          </p:val>
                                        </p:tav>
                                      </p:tavLst>
                                    </p:anim>
                                    <p:anim calcmode="lin" valueType="num">
                                      <p:cBhvr>
                                        <p:cTn id="23" dur="500" fill="hold"/>
                                        <p:tgtEl>
                                          <p:spTgt spid="6"/>
                                        </p:tgtEl>
                                        <p:attrNameLst>
                                          <p:attrName>ppt_w</p:attrName>
                                        </p:attrNameLst>
                                      </p:cBhvr>
                                      <p:tavLst>
                                        <p:tav tm="0">
                                          <p:val>
                                            <p:fltVal val="0"/>
                                          </p:val>
                                        </p:tav>
                                        <p:tav tm="100000">
                                          <p:val>
                                            <p:strVal val="#ppt_w"/>
                                          </p:val>
                                        </p:tav>
                                      </p:tavLst>
                                    </p:anim>
                                    <p:anim calcmode="lin" valueType="num">
                                      <p:cBhvr>
                                        <p:cTn id="24" dur="500" fill="hold"/>
                                        <p:tgtEl>
                                          <p:spTgt spid="6"/>
                                        </p:tgtEl>
                                        <p:attrNameLst>
                                          <p:attrName>ppt_h</p:attrName>
                                        </p:attrNameLst>
                                      </p:cBhvr>
                                      <p:tavLst>
                                        <p:tav tm="0">
                                          <p:val>
                                            <p:strVal val="#ppt_h"/>
                                          </p:val>
                                        </p:tav>
                                        <p:tav tm="100000">
                                          <p:val>
                                            <p:strVal val="#ppt_h"/>
                                          </p:val>
                                        </p:tav>
                                      </p:tavLst>
                                    </p:anim>
                                  </p:childTnLst>
                                </p:cTn>
                              </p:par>
                              <p:par>
                                <p:cTn id="25" presetID="35" presetClass="emph" presetSubtype="0" repeatCount="indefinite" fill="hold" grpId="1" nodeType="withEffect">
                                  <p:stCondLst>
                                    <p:cond delay="0"/>
                                  </p:stCondLst>
                                  <p:endCondLst>
                                    <p:cond evt="onNext" delay="0">
                                      <p:tgtEl>
                                        <p:sldTgt/>
                                      </p:tgtEl>
                                    </p:cond>
                                  </p:endCondLst>
                                  <p:childTnLst>
                                    <p:anim calcmode="discrete" valueType="str">
                                      <p:cBhvr>
                                        <p:cTn id="26" dur="1000" fill="hold"/>
                                        <p:tgtEl>
                                          <p:spTgt spid="6"/>
                                        </p:tgtEl>
                                        <p:attrNameLst>
                                          <p:attrName>style.visibility</p:attrName>
                                        </p:attrNameLst>
                                      </p:cBhvr>
                                      <p:tavLst>
                                        <p:tav tm="0">
                                          <p:val>
                                            <p:strVal val="hidden"/>
                                          </p:val>
                                        </p:tav>
                                        <p:tav tm="50000">
                                          <p:val>
                                            <p:strVal val="visible"/>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1000"/>
                                        <p:tgtEl>
                                          <p:spTgt spid="11"/>
                                        </p:tgtEl>
                                      </p:cBhvr>
                                    </p:animEffect>
                                  </p:childTnLst>
                                </p:cTn>
                              </p:par>
                            </p:childTnLst>
                          </p:cTn>
                        </p:par>
                        <p:par>
                          <p:cTn id="32" fill="hold">
                            <p:stCondLst>
                              <p:cond delay="1000"/>
                            </p:stCondLst>
                            <p:childTnLst>
                              <p:par>
                                <p:cTn id="33" presetID="1" presetClass="entr" presetSubtype="0"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35" presetClass="emph" presetSubtype="0" repeatCount="indefinite" fill="hold" grpId="1" nodeType="withEffect">
                                  <p:stCondLst>
                                    <p:cond delay="0"/>
                                  </p:stCondLst>
                                  <p:endCondLst>
                                    <p:cond evt="onNext" delay="0">
                                      <p:tgtEl>
                                        <p:sldTgt/>
                                      </p:tgtEl>
                                    </p:cond>
                                  </p:endCondLst>
                                  <p:childTnLst>
                                    <p:anim calcmode="discrete" valueType="str">
                                      <p:cBhvr>
                                        <p:cTn id="36" dur="1000" fill="hold"/>
                                        <p:tgtEl>
                                          <p:spTgt spid="18"/>
                                        </p:tgtEl>
                                        <p:attrNameLst>
                                          <p:attrName>style.visibility</p:attrName>
                                        </p:attrNameLst>
                                      </p:cBhvr>
                                      <p:tavLst>
                                        <p:tav tm="0">
                                          <p:val>
                                            <p:strVal val="hidden"/>
                                          </p:val>
                                        </p:tav>
                                        <p:tav tm="50000">
                                          <p:val>
                                            <p:strVal val="visible"/>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500"/>
                                        <p:tgtEl>
                                          <p:spTgt spid="12"/>
                                        </p:tgtEl>
                                      </p:cBhvr>
                                    </p:animEffect>
                                  </p:childTnLst>
                                </p:cTn>
                              </p:par>
                            </p:childTnLst>
                          </p:cTn>
                        </p:par>
                        <p:par>
                          <p:cTn id="42" fill="hold">
                            <p:stCondLst>
                              <p:cond delay="500"/>
                            </p:stCondLst>
                            <p:childTnLst>
                              <p:par>
                                <p:cTn id="43" presetID="17" presetClass="entr" presetSubtype="4" fill="hold" nodeType="after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p:cTn id="45" dur="500" fill="hold"/>
                                        <p:tgtEl>
                                          <p:spTgt spid="13"/>
                                        </p:tgtEl>
                                        <p:attrNameLst>
                                          <p:attrName>ppt_x</p:attrName>
                                        </p:attrNameLst>
                                      </p:cBhvr>
                                      <p:tavLst>
                                        <p:tav tm="0">
                                          <p:val>
                                            <p:strVal val="#ppt_x"/>
                                          </p:val>
                                        </p:tav>
                                        <p:tav tm="100000">
                                          <p:val>
                                            <p:strVal val="#ppt_x"/>
                                          </p:val>
                                        </p:tav>
                                      </p:tavLst>
                                    </p:anim>
                                    <p:anim calcmode="lin" valueType="num">
                                      <p:cBhvr>
                                        <p:cTn id="46" dur="500" fill="hold"/>
                                        <p:tgtEl>
                                          <p:spTgt spid="13"/>
                                        </p:tgtEl>
                                        <p:attrNameLst>
                                          <p:attrName>ppt_y</p:attrName>
                                        </p:attrNameLst>
                                      </p:cBhvr>
                                      <p:tavLst>
                                        <p:tav tm="0">
                                          <p:val>
                                            <p:strVal val="#ppt_y+#ppt_h/2"/>
                                          </p:val>
                                        </p:tav>
                                        <p:tav tm="100000">
                                          <p:val>
                                            <p:strVal val="#ppt_y"/>
                                          </p:val>
                                        </p:tav>
                                      </p:tavLst>
                                    </p:anim>
                                    <p:anim calcmode="lin" valueType="num">
                                      <p:cBhvr>
                                        <p:cTn id="47" dur="500" fill="hold"/>
                                        <p:tgtEl>
                                          <p:spTgt spid="13"/>
                                        </p:tgtEl>
                                        <p:attrNameLst>
                                          <p:attrName>ppt_w</p:attrName>
                                        </p:attrNameLst>
                                      </p:cBhvr>
                                      <p:tavLst>
                                        <p:tav tm="0">
                                          <p:val>
                                            <p:strVal val="#ppt_w"/>
                                          </p:val>
                                        </p:tav>
                                        <p:tav tm="100000">
                                          <p:val>
                                            <p:strVal val="#ppt_w"/>
                                          </p:val>
                                        </p:tav>
                                      </p:tavLst>
                                    </p:anim>
                                    <p:anim calcmode="lin" valueType="num">
                                      <p:cBhvr>
                                        <p:cTn id="48" dur="500" fill="hold"/>
                                        <p:tgtEl>
                                          <p:spTgt spid="13"/>
                                        </p:tgtEl>
                                        <p:attrNameLst>
                                          <p:attrName>ppt_h</p:attrName>
                                        </p:attrNameLst>
                                      </p:cBhvr>
                                      <p:tavLst>
                                        <p:tav tm="0">
                                          <p:val>
                                            <p:fltVal val="0"/>
                                          </p:val>
                                        </p:tav>
                                        <p:tav tm="100000">
                                          <p:val>
                                            <p:strVal val="#ppt_h"/>
                                          </p:val>
                                        </p:tav>
                                      </p:tavLst>
                                    </p:anim>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par>
                                <p:cTn id="53" presetID="35" presetClass="emph" presetSubtype="0" repeatCount="indefinite" fill="hold" grpId="1" nodeType="withEffect">
                                  <p:stCondLst>
                                    <p:cond delay="0"/>
                                  </p:stCondLst>
                                  <p:endCondLst>
                                    <p:cond evt="onNext" delay="0">
                                      <p:tgtEl>
                                        <p:sldTgt/>
                                      </p:tgtEl>
                                    </p:cond>
                                  </p:endCondLst>
                                  <p:childTnLst>
                                    <p:anim calcmode="discrete" valueType="str">
                                      <p:cBhvr>
                                        <p:cTn id="54" dur="1000" fill="hold"/>
                                        <p:tgtEl>
                                          <p:spTgt spid="19"/>
                                        </p:tgtEl>
                                        <p:attrNameLst>
                                          <p:attrName>style.visibility</p:attrName>
                                        </p:attrNameLst>
                                      </p:cBhvr>
                                      <p:tavLst>
                                        <p:tav tm="0">
                                          <p:val>
                                            <p:strVal val="hidden"/>
                                          </p:val>
                                        </p:tav>
                                        <p:tav tm="50000">
                                          <p:val>
                                            <p:strVal val="visible"/>
                                          </p:val>
                                        </p:tav>
                                      </p:tavLst>
                                    </p:anim>
                                  </p:childTnLst>
                                </p:cTn>
                              </p:par>
                              <p:par>
                                <p:cTn id="55" presetID="9" presetClass="exit" presetSubtype="0" fill="hold" grpId="2" nodeType="withEffect">
                                  <p:stCondLst>
                                    <p:cond delay="0"/>
                                  </p:stCondLst>
                                  <p:childTnLst>
                                    <p:animEffect transition="out" filter="dissolve">
                                      <p:cBhvr>
                                        <p:cTn id="56" dur="500"/>
                                        <p:tgtEl>
                                          <p:spTgt spid="18"/>
                                        </p:tgtEl>
                                      </p:cBhvr>
                                    </p:animEffect>
                                    <p:set>
                                      <p:cBhvr>
                                        <p:cTn id="57" dur="1" fill="hold">
                                          <p:stCondLst>
                                            <p:cond delay="499"/>
                                          </p:stCondLst>
                                        </p:cTn>
                                        <p:tgtEl>
                                          <p:spTgt spid="18"/>
                                        </p:tgtEl>
                                        <p:attrNameLst>
                                          <p:attrName>style.visibility</p:attrName>
                                        </p:attrNameLst>
                                      </p:cBhvr>
                                      <p:to>
                                        <p:strVal val="hidden"/>
                                      </p:to>
                                    </p:set>
                                  </p:childTnLst>
                                </p:cTn>
                              </p:par>
                            </p:childTnLst>
                          </p:cTn>
                        </p:par>
                        <p:par>
                          <p:cTn id="58" fill="hold">
                            <p:stCondLst>
                              <p:cond delay="1000"/>
                            </p:stCondLst>
                            <p:childTnLst>
                              <p:par>
                                <p:cTn id="59" presetID="0" presetClass="path" presetSubtype="0" accel="50000" decel="50000" fill="hold" nodeType="afterEffect">
                                  <p:stCondLst>
                                    <p:cond delay="0"/>
                                  </p:stCondLst>
                                  <p:childTnLst>
                                    <p:animMotion origin="layout" path="M 2.29167E-6 -3.33333E-6 L 0.40338 0.00301 " pathEditMode="relative" rAng="0" ptsTypes="AA">
                                      <p:cBhvr>
                                        <p:cTn id="60" dur="2000" fill="hold"/>
                                        <p:tgtEl>
                                          <p:spTgt spid="13"/>
                                        </p:tgtEl>
                                        <p:attrNameLst>
                                          <p:attrName>ppt_x</p:attrName>
                                          <p:attrName>ppt_y</p:attrName>
                                        </p:attrNameLst>
                                      </p:cBhvr>
                                      <p:rCtr x="20169" y="139"/>
                                    </p:animMotion>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0"/>
                                        </p:tgtEl>
                                        <p:attrNameLst>
                                          <p:attrName>style.visibility</p:attrName>
                                        </p:attrNameLst>
                                      </p:cBhvr>
                                      <p:to>
                                        <p:strVal val="visible"/>
                                      </p:to>
                                    </p:set>
                                  </p:childTnLst>
                                </p:cTn>
                              </p:par>
                              <p:par>
                                <p:cTn id="65" presetID="35" presetClass="emph" presetSubtype="0" repeatCount="indefinite" fill="hold" grpId="1" nodeType="withEffect">
                                  <p:stCondLst>
                                    <p:cond delay="0"/>
                                  </p:stCondLst>
                                  <p:endCondLst>
                                    <p:cond evt="onNext" delay="0">
                                      <p:tgtEl>
                                        <p:sldTgt/>
                                      </p:tgtEl>
                                    </p:cond>
                                  </p:endCondLst>
                                  <p:childTnLst>
                                    <p:anim calcmode="discrete" valueType="str">
                                      <p:cBhvr>
                                        <p:cTn id="66" dur="1000" fill="hold"/>
                                        <p:tgtEl>
                                          <p:spTgt spid="20"/>
                                        </p:tgtEl>
                                        <p:attrNameLst>
                                          <p:attrName>style.visibility</p:attrName>
                                        </p:attrNameLst>
                                      </p:cBhvr>
                                      <p:tavLst>
                                        <p:tav tm="0">
                                          <p:val>
                                            <p:strVal val="hidden"/>
                                          </p:val>
                                        </p:tav>
                                        <p:tav tm="50000">
                                          <p:val>
                                            <p:strVal val="visible"/>
                                          </p:val>
                                        </p:tav>
                                      </p:tavLst>
                                    </p:anim>
                                  </p:childTnLst>
                                </p:cTn>
                              </p:par>
                              <p:par>
                                <p:cTn id="67" presetID="9" presetClass="exit" presetSubtype="0" fill="hold" grpId="2" nodeType="withEffect">
                                  <p:stCondLst>
                                    <p:cond delay="0"/>
                                  </p:stCondLst>
                                  <p:childTnLst>
                                    <p:animEffect transition="out" filter="dissolve">
                                      <p:cBhvr>
                                        <p:cTn id="68" dur="500"/>
                                        <p:tgtEl>
                                          <p:spTgt spid="19"/>
                                        </p:tgtEl>
                                      </p:cBhvr>
                                    </p:animEffect>
                                    <p:set>
                                      <p:cBhvr>
                                        <p:cTn id="69" dur="1" fill="hold">
                                          <p:stCondLst>
                                            <p:cond delay="499"/>
                                          </p:stCondLst>
                                        </p:cTn>
                                        <p:tgtEl>
                                          <p:spTgt spid="19"/>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21"/>
                                        </p:tgtEl>
                                        <p:attrNameLst>
                                          <p:attrName>style.visibility</p:attrName>
                                        </p:attrNameLst>
                                      </p:cBhvr>
                                      <p:to>
                                        <p:strVal val="visible"/>
                                      </p:to>
                                    </p:set>
                                    <p:animEffect transition="in" filter="fade">
                                      <p:cBhvr>
                                        <p:cTn id="7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6" grpId="0" animBg="1"/>
      <p:bldP spid="6" grpId="1" animBg="1"/>
      <p:bldP spid="11" grpId="0" animBg="1"/>
      <p:bldP spid="18" grpId="0" animBg="1"/>
      <p:bldP spid="18" grpId="1" animBg="1"/>
      <p:bldP spid="18" grpId="2" animBg="1"/>
      <p:bldP spid="19" grpId="0" animBg="1"/>
      <p:bldP spid="19" grpId="1" animBg="1"/>
      <p:bldP spid="19" grpId="2" animBg="1"/>
      <p:bldP spid="20" grpId="0" animBg="1"/>
      <p:bldP spid="20" grpId="1" animBg="1"/>
      <p:bldP spid="21" grpId="0" animBg="1"/>
      <p:bldP spid="1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指针与字符串</a:t>
            </a:r>
            <a:endParaRPr lang="zh-CN" altLang="en-US"/>
          </a:p>
        </p:txBody>
      </p:sp>
      <p:sp>
        <p:nvSpPr>
          <p:cNvPr id="4" name="矩形 5"/>
          <p:cNvSpPr txBox="1">
            <a:spLocks noChangeArrowheads="1"/>
          </p:cNvSpPr>
          <p:nvPr/>
        </p:nvSpPr>
        <p:spPr bwMode="auto">
          <a:xfrm>
            <a:off x="684212" y="1268760"/>
            <a:ext cx="9298632" cy="5762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SzPct val="100000"/>
              <a:buFont typeface="Wingdings" pitchFamily="2" charset="2"/>
              <a:buChar char=""/>
            </a:pPr>
            <a:r>
              <a:rPr lang="zh-CN" altLang="en-US">
                <a:latin typeface="微软雅黑" pitchFamily="34" charset="-122"/>
                <a:ea typeface="微软雅黑" pitchFamily="34" charset="-122"/>
              </a:rPr>
              <a:t>字符指针数组：一个数组中的各个元素都是字符指针</a:t>
            </a:r>
          </a:p>
        </p:txBody>
      </p:sp>
      <p:sp>
        <p:nvSpPr>
          <p:cNvPr id="5" name="矩形 6"/>
          <p:cNvSpPr>
            <a:spLocks noChangeArrowheads="1"/>
          </p:cNvSpPr>
          <p:nvPr/>
        </p:nvSpPr>
        <p:spPr bwMode="auto">
          <a:xfrm>
            <a:off x="966689" y="1845023"/>
            <a:ext cx="9371210" cy="498598"/>
          </a:xfrm>
          <a:prstGeom prst="rect">
            <a:avLst/>
          </a:prstGeom>
          <a:solidFill>
            <a:schemeClr val="bg2">
              <a:lumMod val="20000"/>
              <a:lumOff val="80000"/>
            </a:schemeClr>
          </a:solidFill>
          <a:ln w="38100" algn="ctr">
            <a:solidFill>
              <a:schemeClr val="bg2">
                <a:lumMod val="50000"/>
              </a:schemeClr>
            </a:solidFill>
            <a:miter lim="800000"/>
            <a:headEnd/>
            <a:tailEnd/>
          </a:ln>
          <a:effectLst>
            <a:outerShdw blurRad="50800" dist="38100" dir="2700000" algn="tl" rotWithShape="0">
              <a:prstClr val="black">
                <a:alpha val="40000"/>
              </a:prstClr>
            </a:outerShdw>
          </a:effectLst>
          <a:extLst/>
        </p:spPr>
        <p:txBody>
          <a:bodyPr wrap="square">
            <a:spAutoFit/>
          </a:bodyPr>
          <a:lstStyle/>
          <a:p>
            <a:pPr>
              <a:lnSpc>
                <a:spcPct val="110000"/>
              </a:lnSpc>
            </a:pPr>
            <a:r>
              <a:rPr lang="en-US" altLang="zh-CN" sz="2400" b="1">
                <a:latin typeface="Consolas" pitchFamily="49" charset="0"/>
                <a:cs typeface="Consolas" pitchFamily="49" charset="0"/>
              </a:rPr>
              <a:t>char *names [] = {"Apple", "Pear", "Peach", "Banana"};</a:t>
            </a:r>
          </a:p>
        </p:txBody>
      </p:sp>
      <p:sp>
        <p:nvSpPr>
          <p:cNvPr id="6" name="矩形 9"/>
          <p:cNvSpPr>
            <a:spLocks noChangeArrowheads="1"/>
          </p:cNvSpPr>
          <p:nvPr/>
        </p:nvSpPr>
        <p:spPr bwMode="auto">
          <a:xfrm>
            <a:off x="7102821" y="3262089"/>
            <a:ext cx="1692000" cy="431800"/>
          </a:xfrm>
          <a:prstGeom prst="rect">
            <a:avLst/>
          </a:prstGeom>
          <a:solidFill>
            <a:schemeClr val="bg2">
              <a:lumMod val="60000"/>
              <a:lumOff val="40000"/>
            </a:schemeClr>
          </a:solidFill>
          <a:ln w="38100">
            <a:solidFill>
              <a:schemeClr val="bg2">
                <a:lumMod val="50000"/>
              </a:schemeClr>
            </a:solidFill>
            <a:miter lim="800000"/>
            <a:headEnd/>
            <a:tailEnd/>
          </a:ln>
          <a:effectLst>
            <a:outerShdw blurRad="50800" dist="38100" dir="2700000" algn="tl" rotWithShape="0">
              <a:prstClr val="black">
                <a:alpha val="40000"/>
              </a:prstClr>
            </a:outerShdw>
          </a:effectLst>
        </p:spPr>
        <p:txBody>
          <a:bodyPr/>
          <a:lstStyle/>
          <a:p>
            <a:r>
              <a:rPr lang="en-US" altLang="zh-CN" sz="2400" b="1">
                <a:latin typeface="Consolas" pitchFamily="49" charset="0"/>
                <a:cs typeface="Consolas" pitchFamily="49" charset="0"/>
              </a:rPr>
              <a:t>Apple\0</a:t>
            </a:r>
          </a:p>
        </p:txBody>
      </p:sp>
      <p:sp>
        <p:nvSpPr>
          <p:cNvPr id="7" name="矩形 10"/>
          <p:cNvSpPr>
            <a:spLocks noChangeArrowheads="1"/>
          </p:cNvSpPr>
          <p:nvPr/>
        </p:nvSpPr>
        <p:spPr bwMode="auto">
          <a:xfrm>
            <a:off x="7102697" y="3813737"/>
            <a:ext cx="1692000" cy="431800"/>
          </a:xfrm>
          <a:prstGeom prst="rect">
            <a:avLst/>
          </a:prstGeom>
          <a:solidFill>
            <a:schemeClr val="bg2">
              <a:lumMod val="60000"/>
              <a:lumOff val="40000"/>
            </a:schemeClr>
          </a:solidFill>
          <a:ln w="38100" algn="ctr">
            <a:solidFill>
              <a:schemeClr val="bg2">
                <a:lumMod val="50000"/>
              </a:schemeClr>
            </a:solidFill>
            <a:miter lim="800000"/>
            <a:headEnd/>
            <a:tailEnd/>
          </a:ln>
          <a:effectLst>
            <a:outerShdw blurRad="50800" dist="38100" dir="2700000" algn="tl" rotWithShape="0">
              <a:prstClr val="black">
                <a:alpha val="40000"/>
              </a:prstClr>
            </a:outerShdw>
          </a:effectLst>
          <a:extLst/>
        </p:spPr>
        <p:txBody>
          <a:bodyPr/>
          <a:lstStyle/>
          <a:p>
            <a:r>
              <a:rPr lang="en-US" altLang="zh-CN" sz="2400" b="1">
                <a:latin typeface="Consolas" pitchFamily="49" charset="0"/>
                <a:cs typeface="Consolas" pitchFamily="49" charset="0"/>
              </a:rPr>
              <a:t>Pear\0</a:t>
            </a:r>
          </a:p>
        </p:txBody>
      </p:sp>
      <p:sp>
        <p:nvSpPr>
          <p:cNvPr id="8" name="矩形 11"/>
          <p:cNvSpPr>
            <a:spLocks noChangeArrowheads="1"/>
          </p:cNvSpPr>
          <p:nvPr/>
        </p:nvSpPr>
        <p:spPr bwMode="auto">
          <a:xfrm>
            <a:off x="7101358" y="4917033"/>
            <a:ext cx="1692000" cy="431800"/>
          </a:xfrm>
          <a:prstGeom prst="rect">
            <a:avLst/>
          </a:prstGeom>
          <a:solidFill>
            <a:schemeClr val="bg2">
              <a:lumMod val="60000"/>
              <a:lumOff val="40000"/>
            </a:schemeClr>
          </a:solidFill>
          <a:ln w="38100" algn="ctr">
            <a:solidFill>
              <a:schemeClr val="bg2">
                <a:lumMod val="50000"/>
              </a:schemeClr>
            </a:solidFill>
            <a:miter lim="800000"/>
            <a:headEnd/>
            <a:tailEnd/>
          </a:ln>
          <a:effectLst>
            <a:outerShdw blurRad="50800" dist="38100" dir="2700000" algn="tl" rotWithShape="0">
              <a:prstClr val="black">
                <a:alpha val="40000"/>
              </a:prstClr>
            </a:outerShdw>
          </a:effectLst>
          <a:extLst/>
        </p:spPr>
        <p:txBody>
          <a:bodyPr/>
          <a:lstStyle/>
          <a:p>
            <a:r>
              <a:rPr lang="en-US" altLang="zh-CN" sz="2400" b="1">
                <a:latin typeface="Consolas" pitchFamily="49" charset="0"/>
                <a:cs typeface="Consolas" pitchFamily="49" charset="0"/>
              </a:rPr>
              <a:t>Banana\0</a:t>
            </a:r>
          </a:p>
        </p:txBody>
      </p:sp>
      <p:sp>
        <p:nvSpPr>
          <p:cNvPr id="9" name="矩形 12"/>
          <p:cNvSpPr>
            <a:spLocks noChangeArrowheads="1"/>
          </p:cNvSpPr>
          <p:nvPr/>
        </p:nvSpPr>
        <p:spPr bwMode="auto">
          <a:xfrm>
            <a:off x="7101928" y="4365385"/>
            <a:ext cx="1692000" cy="431800"/>
          </a:xfrm>
          <a:prstGeom prst="rect">
            <a:avLst/>
          </a:prstGeom>
          <a:solidFill>
            <a:schemeClr val="bg2">
              <a:lumMod val="60000"/>
              <a:lumOff val="40000"/>
            </a:schemeClr>
          </a:solidFill>
          <a:ln w="38100" algn="ctr">
            <a:solidFill>
              <a:schemeClr val="bg2">
                <a:lumMod val="50000"/>
              </a:schemeClr>
            </a:solidFill>
            <a:miter lim="800000"/>
            <a:headEnd/>
            <a:tailEnd/>
          </a:ln>
          <a:effectLst>
            <a:outerShdw blurRad="50800" dist="38100" dir="2700000" algn="tl" rotWithShape="0">
              <a:prstClr val="black">
                <a:alpha val="40000"/>
              </a:prstClr>
            </a:outerShdw>
          </a:effectLst>
          <a:extLst/>
        </p:spPr>
        <p:txBody>
          <a:bodyPr/>
          <a:lstStyle/>
          <a:p>
            <a:r>
              <a:rPr lang="en-US" altLang="zh-CN" sz="2400" b="1">
                <a:latin typeface="Consolas" pitchFamily="49" charset="0"/>
                <a:cs typeface="Consolas" pitchFamily="49" charset="0"/>
              </a:rPr>
              <a:t>Peach\0</a:t>
            </a:r>
          </a:p>
        </p:txBody>
      </p:sp>
      <p:graphicFrame>
        <p:nvGraphicFramePr>
          <p:cNvPr id="10" name="组合 82"/>
          <p:cNvGraphicFramePr>
            <a:graphicFrameLocks/>
          </p:cNvGraphicFramePr>
          <p:nvPr>
            <p:extLst>
              <p:ext uri="{D42A27DB-BD31-4B8C-83A1-F6EECF244321}">
                <p14:modId xmlns:p14="http://schemas.microsoft.com/office/powerpoint/2010/main" val="3278121718"/>
              </p:ext>
            </p:extLst>
          </p:nvPr>
        </p:nvGraphicFramePr>
        <p:xfrm>
          <a:off x="5374158" y="3212529"/>
          <a:ext cx="1136650" cy="2160588"/>
        </p:xfrm>
        <a:graphic>
          <a:graphicData uri="http://schemas.openxmlformats.org/drawingml/2006/table">
            <a:tbl>
              <a:tblPr>
                <a:effectLst>
                  <a:outerShdw blurRad="50800" dist="38100" dir="2700000" algn="tl" rotWithShape="0">
                    <a:prstClr val="black">
                      <a:alpha val="40000"/>
                    </a:prstClr>
                  </a:outerShdw>
                </a:effectLst>
              </a:tblPr>
              <a:tblGrid>
                <a:gridCol w="1136650">
                  <a:extLst>
                    <a:ext uri="{9D8B030D-6E8A-4147-A177-3AD203B41FA5}">
                      <a16:colId xmlns:a16="http://schemas.microsoft.com/office/drawing/2014/main" val="20000"/>
                    </a:ext>
                  </a:extLst>
                </a:gridCol>
              </a:tblGrid>
              <a:tr h="520700">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altLang="zh-CN" sz="2400" b="1" i="0" u="none" strike="noStrike" cap="none" normalizeH="0" baseline="0">
                          <a:ln>
                            <a:noFill/>
                          </a:ln>
                          <a:solidFill>
                            <a:schemeClr val="tx1"/>
                          </a:solidFill>
                          <a:effectLst/>
                          <a:latin typeface="Consolas" pitchFamily="49" charset="0"/>
                          <a:ea typeface="黑体" pitchFamily="49" charset="-122"/>
                          <a:cs typeface="Consolas" pitchFamily="49" charset="0"/>
                        </a:rPr>
                        <a:t>EE05</a:t>
                      </a:r>
                    </a:p>
                  </a:txBody>
                  <a:tcP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0"/>
                  </a:ext>
                </a:extLst>
              </a:tr>
              <a:tr h="546100">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altLang="zh-CN" sz="2400" b="1" i="0" u="none" strike="noStrike" cap="none" normalizeH="0" baseline="0">
                          <a:ln>
                            <a:noFill/>
                          </a:ln>
                          <a:solidFill>
                            <a:schemeClr val="tx1"/>
                          </a:solidFill>
                          <a:effectLst/>
                          <a:latin typeface="Consolas" pitchFamily="49" charset="0"/>
                          <a:ea typeface="黑体" pitchFamily="49" charset="-122"/>
                          <a:cs typeface="Consolas" pitchFamily="49" charset="0"/>
                        </a:rPr>
                        <a:t>EE20</a:t>
                      </a:r>
                    </a:p>
                  </a:txBody>
                  <a:tcP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1"/>
                  </a:ext>
                </a:extLst>
              </a:tr>
              <a:tr h="547688">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altLang="zh-CN" sz="2400" b="1" i="0" u="none" strike="noStrike" cap="none" normalizeH="0" baseline="0">
                          <a:ln>
                            <a:noFill/>
                          </a:ln>
                          <a:solidFill>
                            <a:schemeClr val="tx1"/>
                          </a:solidFill>
                          <a:effectLst/>
                          <a:latin typeface="Consolas" pitchFamily="49" charset="0"/>
                          <a:ea typeface="黑体" pitchFamily="49" charset="-122"/>
                          <a:cs typeface="Consolas" pitchFamily="49" charset="0"/>
                        </a:rPr>
                        <a:t>EE44</a:t>
                      </a:r>
                    </a:p>
                  </a:txBody>
                  <a:tcP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2"/>
                  </a:ext>
                </a:extLst>
              </a:tr>
              <a:tr h="546100">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altLang="zh-CN" sz="2400" b="1" i="0" u="none" strike="noStrike" cap="none" normalizeH="0" baseline="0">
                          <a:ln>
                            <a:noFill/>
                          </a:ln>
                          <a:solidFill>
                            <a:schemeClr val="tx1"/>
                          </a:solidFill>
                          <a:effectLst/>
                          <a:latin typeface="Consolas" pitchFamily="49" charset="0"/>
                          <a:ea typeface="黑体" pitchFamily="49" charset="-122"/>
                          <a:cs typeface="Consolas" pitchFamily="49" charset="0"/>
                        </a:rPr>
                        <a:t>EE87</a:t>
                      </a:r>
                    </a:p>
                  </a:txBody>
                  <a:tcP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3"/>
                  </a:ext>
                </a:extLst>
              </a:tr>
            </a:tbl>
          </a:graphicData>
        </a:graphic>
      </p:graphicFrame>
      <p:sp>
        <p:nvSpPr>
          <p:cNvPr id="11" name="文本框 75"/>
          <p:cNvSpPr txBox="1">
            <a:spLocks noChangeArrowheads="1"/>
          </p:cNvSpPr>
          <p:nvPr/>
        </p:nvSpPr>
        <p:spPr bwMode="auto">
          <a:xfrm>
            <a:off x="5373935" y="2752154"/>
            <a:ext cx="11525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楷体_GB2312" pitchFamily="49" charset="-122"/>
              </a:defRPr>
            </a:lvl1pPr>
            <a:lvl2pPr marL="742950" indent="-285750" eaLnBrk="0" hangingPunct="0">
              <a:defRPr>
                <a:solidFill>
                  <a:schemeClr val="tx1"/>
                </a:solidFill>
                <a:latin typeface="Arial" pitchFamily="34" charset="0"/>
                <a:ea typeface="楷体_GB2312" pitchFamily="49" charset="-122"/>
              </a:defRPr>
            </a:lvl2pPr>
            <a:lvl3pPr marL="1143000" indent="-228600" eaLnBrk="0" hangingPunct="0">
              <a:defRPr>
                <a:solidFill>
                  <a:schemeClr val="tx1"/>
                </a:solidFill>
                <a:latin typeface="Arial" pitchFamily="34" charset="0"/>
                <a:ea typeface="楷体_GB2312" pitchFamily="49" charset="-122"/>
              </a:defRPr>
            </a:lvl3pPr>
            <a:lvl4pPr marL="1600200" indent="-228600" eaLnBrk="0" hangingPunct="0">
              <a:defRPr>
                <a:solidFill>
                  <a:schemeClr val="tx1"/>
                </a:solidFill>
                <a:latin typeface="Arial" pitchFamily="34" charset="0"/>
                <a:ea typeface="楷体_GB2312" pitchFamily="49" charset="-122"/>
              </a:defRPr>
            </a:lvl4pPr>
            <a:lvl5pPr marL="2057400" indent="-228600" eaLnBrk="0" hangingPunct="0">
              <a:defRPr>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itchFamily="34" charset="0"/>
                <a:ea typeface="楷体_GB2312" pitchFamily="49" charset="-122"/>
              </a:defRPr>
            </a:lvl9pPr>
          </a:lstStyle>
          <a:p>
            <a:pPr algn="ctr" eaLnBrk="1" hangingPunct="1">
              <a:spcBef>
                <a:spcPct val="50000"/>
              </a:spcBef>
            </a:pPr>
            <a:r>
              <a:rPr lang="en-US" altLang="zh-CN" sz="2400" b="1">
                <a:latin typeface="Consolas" pitchFamily="49" charset="0"/>
                <a:cs typeface="Consolas" pitchFamily="49" charset="0"/>
              </a:rPr>
              <a:t>names</a:t>
            </a:r>
          </a:p>
        </p:txBody>
      </p:sp>
      <p:sp>
        <p:nvSpPr>
          <p:cNvPr id="12" name="直线 76"/>
          <p:cNvSpPr>
            <a:spLocks noChangeShapeType="1"/>
          </p:cNvSpPr>
          <p:nvPr/>
        </p:nvSpPr>
        <p:spPr bwMode="auto">
          <a:xfrm flipV="1">
            <a:off x="6454824" y="3477865"/>
            <a:ext cx="647700" cy="0"/>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直线 77"/>
          <p:cNvSpPr>
            <a:spLocks noChangeShapeType="1"/>
          </p:cNvSpPr>
          <p:nvPr/>
        </p:nvSpPr>
        <p:spPr bwMode="auto">
          <a:xfrm flipV="1">
            <a:off x="6454824" y="3981921"/>
            <a:ext cx="647700" cy="0"/>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直线 78"/>
          <p:cNvSpPr>
            <a:spLocks noChangeShapeType="1"/>
          </p:cNvSpPr>
          <p:nvPr/>
        </p:nvSpPr>
        <p:spPr bwMode="auto">
          <a:xfrm>
            <a:off x="6454824" y="4557984"/>
            <a:ext cx="647700" cy="1"/>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直线 79"/>
          <p:cNvSpPr>
            <a:spLocks noChangeShapeType="1"/>
          </p:cNvSpPr>
          <p:nvPr/>
        </p:nvSpPr>
        <p:spPr bwMode="auto">
          <a:xfrm flipV="1">
            <a:off x="6454824" y="5062041"/>
            <a:ext cx="647700" cy="0"/>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椭圆 83"/>
          <p:cNvSpPr>
            <a:spLocks noChangeArrowheads="1"/>
          </p:cNvSpPr>
          <p:nvPr/>
        </p:nvSpPr>
        <p:spPr bwMode="auto">
          <a:xfrm>
            <a:off x="5446389" y="3283966"/>
            <a:ext cx="1008062" cy="360363"/>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椭圆 84"/>
          <p:cNvSpPr>
            <a:spLocks noChangeArrowheads="1"/>
          </p:cNvSpPr>
          <p:nvPr/>
        </p:nvSpPr>
        <p:spPr bwMode="auto">
          <a:xfrm>
            <a:off x="5446389" y="3812075"/>
            <a:ext cx="1008063" cy="360363"/>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椭圆 85"/>
          <p:cNvSpPr>
            <a:spLocks noChangeArrowheads="1"/>
          </p:cNvSpPr>
          <p:nvPr/>
        </p:nvSpPr>
        <p:spPr bwMode="auto">
          <a:xfrm>
            <a:off x="5446389" y="4340184"/>
            <a:ext cx="1008062" cy="360362"/>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椭圆 86"/>
          <p:cNvSpPr>
            <a:spLocks noChangeArrowheads="1"/>
          </p:cNvSpPr>
          <p:nvPr/>
        </p:nvSpPr>
        <p:spPr bwMode="auto">
          <a:xfrm>
            <a:off x="5446389" y="4868291"/>
            <a:ext cx="1008062" cy="360363"/>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文本框 87"/>
          <p:cNvSpPr txBox="1">
            <a:spLocks noChangeArrowheads="1"/>
          </p:cNvSpPr>
          <p:nvPr/>
        </p:nvSpPr>
        <p:spPr bwMode="auto">
          <a:xfrm>
            <a:off x="1269479" y="4020925"/>
            <a:ext cx="2303462" cy="409575"/>
          </a:xfrm>
          <a:prstGeom prst="rect">
            <a:avLst/>
          </a:prstGeom>
          <a:solidFill>
            <a:schemeClr val="bg2">
              <a:lumMod val="60000"/>
              <a:lumOff val="40000"/>
            </a:schemeClr>
          </a:solidFill>
          <a:ln w="38100" algn="ctr">
            <a:solidFill>
              <a:schemeClr val="bg2">
                <a:lumMod val="50000"/>
              </a:schemeClr>
            </a:solidFill>
            <a:miter lim="800000"/>
            <a:headEnd/>
            <a:tailEnd/>
          </a:ln>
          <a:effectLst>
            <a:outerShdw blurRad="50800" dist="38100" dir="2700000" algn="tl" rotWithShape="0">
              <a:prstClr val="black">
                <a:alpha val="40000"/>
              </a:prstClr>
            </a:outerShdw>
          </a:effectLst>
        </p:spPr>
        <p:txBody>
          <a:bodyPr>
            <a:spAutoFit/>
          </a:bodyPr>
          <a:lstStyle>
            <a:lvl1pPr eaLnBrk="0" hangingPunct="0">
              <a:defRPr>
                <a:solidFill>
                  <a:schemeClr val="tx1"/>
                </a:solidFill>
                <a:latin typeface="Arial" pitchFamily="34" charset="0"/>
                <a:ea typeface="楷体_GB2312" pitchFamily="49" charset="-122"/>
              </a:defRPr>
            </a:lvl1pPr>
            <a:lvl2pPr marL="742950" indent="-285750" eaLnBrk="0" hangingPunct="0">
              <a:defRPr>
                <a:solidFill>
                  <a:schemeClr val="tx1"/>
                </a:solidFill>
                <a:latin typeface="Arial" pitchFamily="34" charset="0"/>
                <a:ea typeface="楷体_GB2312" pitchFamily="49" charset="-122"/>
              </a:defRPr>
            </a:lvl2pPr>
            <a:lvl3pPr marL="1143000" indent="-228600" eaLnBrk="0" hangingPunct="0">
              <a:defRPr>
                <a:solidFill>
                  <a:schemeClr val="tx1"/>
                </a:solidFill>
                <a:latin typeface="Arial" pitchFamily="34" charset="0"/>
                <a:ea typeface="楷体_GB2312" pitchFamily="49" charset="-122"/>
              </a:defRPr>
            </a:lvl3pPr>
            <a:lvl4pPr marL="1600200" indent="-228600" eaLnBrk="0" hangingPunct="0">
              <a:defRPr>
                <a:solidFill>
                  <a:schemeClr val="tx1"/>
                </a:solidFill>
                <a:latin typeface="Arial" pitchFamily="34" charset="0"/>
                <a:ea typeface="楷体_GB2312" pitchFamily="49" charset="-122"/>
              </a:defRPr>
            </a:lvl4pPr>
            <a:lvl5pPr marL="2057400" indent="-228600" eaLnBrk="0" hangingPunct="0">
              <a:defRPr>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itchFamily="34" charset="0"/>
                <a:ea typeface="楷体_GB2312" pitchFamily="49" charset="-122"/>
              </a:defRPr>
            </a:lvl9pPr>
          </a:lstStyle>
          <a:p>
            <a:pPr eaLnBrk="1" hangingPunct="1"/>
            <a:r>
              <a:rPr lang="zh-CN" altLang="en-US" sz="2000" b="1">
                <a:latin typeface="微软雅黑" pitchFamily="34" charset="-122"/>
                <a:ea typeface="微软雅黑" pitchFamily="34" charset="-122"/>
              </a:rPr>
              <a:t>各字符串的首地址</a:t>
            </a:r>
          </a:p>
        </p:txBody>
      </p:sp>
      <p:cxnSp>
        <p:nvCxnSpPr>
          <p:cNvPr id="26" name="直接箭头连接符 25"/>
          <p:cNvCxnSpPr>
            <a:stCxn id="16" idx="2"/>
            <a:endCxn id="20" idx="3"/>
          </p:cNvCxnSpPr>
          <p:nvPr/>
        </p:nvCxnSpPr>
        <p:spPr>
          <a:xfrm flipH="1">
            <a:off x="3572941" y="3464148"/>
            <a:ext cx="1873448" cy="761565"/>
          </a:xfrm>
          <a:prstGeom prst="straightConnector1">
            <a:avLst/>
          </a:prstGeom>
          <a:ln w="50800">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17" idx="2"/>
            <a:endCxn id="20" idx="3"/>
          </p:cNvCxnSpPr>
          <p:nvPr/>
        </p:nvCxnSpPr>
        <p:spPr>
          <a:xfrm flipH="1">
            <a:off x="3572941" y="3992257"/>
            <a:ext cx="1873448" cy="233456"/>
          </a:xfrm>
          <a:prstGeom prst="straightConnector1">
            <a:avLst/>
          </a:prstGeom>
          <a:ln w="50800">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8" idx="2"/>
            <a:endCxn id="20" idx="3"/>
          </p:cNvCxnSpPr>
          <p:nvPr/>
        </p:nvCxnSpPr>
        <p:spPr>
          <a:xfrm flipH="1" flipV="1">
            <a:off x="3572941" y="4225713"/>
            <a:ext cx="1873448" cy="294652"/>
          </a:xfrm>
          <a:prstGeom prst="straightConnector1">
            <a:avLst/>
          </a:prstGeom>
          <a:ln w="50800">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19" idx="2"/>
            <a:endCxn id="20" idx="3"/>
          </p:cNvCxnSpPr>
          <p:nvPr/>
        </p:nvCxnSpPr>
        <p:spPr>
          <a:xfrm flipH="1" flipV="1">
            <a:off x="3572941" y="4225713"/>
            <a:ext cx="1873448" cy="822760"/>
          </a:xfrm>
          <a:prstGeom prst="straightConnector1">
            <a:avLst/>
          </a:prstGeom>
          <a:ln w="50800">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065449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ppt_x</p:attrName>
                                        </p:attrNameLst>
                                      </p:cBhvr>
                                      <p:tavLst>
                                        <p:tav tm="0">
                                          <p:val>
                                            <p:strVal val="#ppt_x"/>
                                          </p:val>
                                        </p:tav>
                                        <p:tav tm="100000">
                                          <p:val>
                                            <p:strVal val="#ppt_x"/>
                                          </p:val>
                                        </p:tav>
                                      </p:tavLst>
                                    </p:anim>
                                    <p:anim calcmode="lin" valueType="num">
                                      <p:cBhvr>
                                        <p:cTn id="13" dur="500" fill="hold"/>
                                        <p:tgtEl>
                                          <p:spTgt spid="10"/>
                                        </p:tgtEl>
                                        <p:attrNameLst>
                                          <p:attrName>ppt_y</p:attrName>
                                        </p:attrNameLst>
                                      </p:cBhvr>
                                      <p:tavLst>
                                        <p:tav tm="0">
                                          <p:val>
                                            <p:strVal val="#ppt_y-#ppt_h/2"/>
                                          </p:val>
                                        </p:tav>
                                        <p:tav tm="100000">
                                          <p:val>
                                            <p:strVal val="#ppt_y"/>
                                          </p:val>
                                        </p:tav>
                                      </p:tavLst>
                                    </p:anim>
                                    <p:anim calcmode="lin" valueType="num">
                                      <p:cBhvr>
                                        <p:cTn id="14" dur="500" fill="hold"/>
                                        <p:tgtEl>
                                          <p:spTgt spid="10"/>
                                        </p:tgtEl>
                                        <p:attrNameLst>
                                          <p:attrName>ppt_w</p:attrName>
                                        </p:attrNameLst>
                                      </p:cBhvr>
                                      <p:tavLst>
                                        <p:tav tm="0">
                                          <p:val>
                                            <p:strVal val="#ppt_w"/>
                                          </p:val>
                                        </p:tav>
                                        <p:tav tm="100000">
                                          <p:val>
                                            <p:strVal val="#ppt_w"/>
                                          </p:val>
                                        </p:tav>
                                      </p:tavLst>
                                    </p:anim>
                                    <p:anim calcmode="lin" valueType="num">
                                      <p:cBhvr>
                                        <p:cTn id="15" dur="500" fill="hold"/>
                                        <p:tgtEl>
                                          <p:spTgt spid="10"/>
                                        </p:tgtEl>
                                        <p:attrNameLst>
                                          <p:attrName>ppt_h</p:attrName>
                                        </p:attrNameLst>
                                      </p:cBhvr>
                                      <p:tavLst>
                                        <p:tav tm="0">
                                          <p:val>
                                            <p:fltVal val="0"/>
                                          </p:val>
                                        </p:tav>
                                        <p:tav tm="100000">
                                          <p:val>
                                            <p:strVal val="#ppt_h"/>
                                          </p:val>
                                        </p:tav>
                                      </p:tavLst>
                                    </p:anim>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par>
                          <p:cTn id="19" fill="hold">
                            <p:stCondLst>
                              <p:cond delay="500"/>
                            </p:stCondLst>
                            <p:childTnLst>
                              <p:par>
                                <p:cTn id="20" presetID="17" presetClass="entr" presetSubtype="8" fill="hold" grpId="0" nodeType="after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p:cTn id="22" dur="500" fill="hold"/>
                                        <p:tgtEl>
                                          <p:spTgt spid="12"/>
                                        </p:tgtEl>
                                        <p:attrNameLst>
                                          <p:attrName>ppt_x</p:attrName>
                                        </p:attrNameLst>
                                      </p:cBhvr>
                                      <p:tavLst>
                                        <p:tav tm="0">
                                          <p:val>
                                            <p:strVal val="#ppt_x-#ppt_w/2"/>
                                          </p:val>
                                        </p:tav>
                                        <p:tav tm="100000">
                                          <p:val>
                                            <p:strVal val="#ppt_x"/>
                                          </p:val>
                                        </p:tav>
                                      </p:tavLst>
                                    </p:anim>
                                    <p:anim calcmode="lin" valueType="num">
                                      <p:cBhvr>
                                        <p:cTn id="23" dur="500" fill="hold"/>
                                        <p:tgtEl>
                                          <p:spTgt spid="12"/>
                                        </p:tgtEl>
                                        <p:attrNameLst>
                                          <p:attrName>ppt_y</p:attrName>
                                        </p:attrNameLst>
                                      </p:cBhvr>
                                      <p:tavLst>
                                        <p:tav tm="0">
                                          <p:val>
                                            <p:strVal val="#ppt_y"/>
                                          </p:val>
                                        </p:tav>
                                        <p:tav tm="100000">
                                          <p:val>
                                            <p:strVal val="#ppt_y"/>
                                          </p:val>
                                        </p:tav>
                                      </p:tavLst>
                                    </p:anim>
                                    <p:anim calcmode="lin" valueType="num">
                                      <p:cBhvr>
                                        <p:cTn id="24" dur="500" fill="hold"/>
                                        <p:tgtEl>
                                          <p:spTgt spid="12"/>
                                        </p:tgtEl>
                                        <p:attrNameLst>
                                          <p:attrName>ppt_w</p:attrName>
                                        </p:attrNameLst>
                                      </p:cBhvr>
                                      <p:tavLst>
                                        <p:tav tm="0">
                                          <p:val>
                                            <p:fltVal val="0"/>
                                          </p:val>
                                        </p:tav>
                                        <p:tav tm="100000">
                                          <p:val>
                                            <p:strVal val="#ppt_w"/>
                                          </p:val>
                                        </p:tav>
                                      </p:tavLst>
                                    </p:anim>
                                    <p:anim calcmode="lin" valueType="num">
                                      <p:cBhvr>
                                        <p:cTn id="25" dur="500" fill="hold"/>
                                        <p:tgtEl>
                                          <p:spTgt spid="12"/>
                                        </p:tgtEl>
                                        <p:attrNameLst>
                                          <p:attrName>ppt_h</p:attrName>
                                        </p:attrNameLst>
                                      </p:cBhvr>
                                      <p:tavLst>
                                        <p:tav tm="0">
                                          <p:val>
                                            <p:strVal val="#ppt_h"/>
                                          </p:val>
                                        </p:tav>
                                        <p:tav tm="100000">
                                          <p:val>
                                            <p:strVal val="#ppt_h"/>
                                          </p:val>
                                        </p:tav>
                                      </p:tavLst>
                                    </p:anim>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left)">
                                      <p:cBhvr>
                                        <p:cTn id="29" dur="1000"/>
                                        <p:tgtEl>
                                          <p:spTgt spid="6"/>
                                        </p:tgtEl>
                                      </p:cBhvr>
                                    </p:animEffect>
                                  </p:childTnLst>
                                </p:cTn>
                              </p:par>
                            </p:childTnLst>
                          </p:cTn>
                        </p:par>
                        <p:par>
                          <p:cTn id="30" fill="hold">
                            <p:stCondLst>
                              <p:cond delay="2000"/>
                            </p:stCondLst>
                            <p:childTnLst>
                              <p:par>
                                <p:cTn id="31" presetID="17" presetClass="entr" presetSubtype="8" fill="hold" grpId="0" nodeType="after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p:cTn id="33" dur="500" fill="hold"/>
                                        <p:tgtEl>
                                          <p:spTgt spid="13"/>
                                        </p:tgtEl>
                                        <p:attrNameLst>
                                          <p:attrName>ppt_x</p:attrName>
                                        </p:attrNameLst>
                                      </p:cBhvr>
                                      <p:tavLst>
                                        <p:tav tm="0">
                                          <p:val>
                                            <p:strVal val="#ppt_x-#ppt_w/2"/>
                                          </p:val>
                                        </p:tav>
                                        <p:tav tm="100000">
                                          <p:val>
                                            <p:strVal val="#ppt_x"/>
                                          </p:val>
                                        </p:tav>
                                      </p:tavLst>
                                    </p:anim>
                                    <p:anim calcmode="lin" valueType="num">
                                      <p:cBhvr>
                                        <p:cTn id="34" dur="500" fill="hold"/>
                                        <p:tgtEl>
                                          <p:spTgt spid="13"/>
                                        </p:tgtEl>
                                        <p:attrNameLst>
                                          <p:attrName>ppt_y</p:attrName>
                                        </p:attrNameLst>
                                      </p:cBhvr>
                                      <p:tavLst>
                                        <p:tav tm="0">
                                          <p:val>
                                            <p:strVal val="#ppt_y"/>
                                          </p:val>
                                        </p:tav>
                                        <p:tav tm="100000">
                                          <p:val>
                                            <p:strVal val="#ppt_y"/>
                                          </p:val>
                                        </p:tav>
                                      </p:tavLst>
                                    </p:anim>
                                    <p:anim calcmode="lin" valueType="num">
                                      <p:cBhvr>
                                        <p:cTn id="35" dur="500" fill="hold"/>
                                        <p:tgtEl>
                                          <p:spTgt spid="13"/>
                                        </p:tgtEl>
                                        <p:attrNameLst>
                                          <p:attrName>ppt_w</p:attrName>
                                        </p:attrNameLst>
                                      </p:cBhvr>
                                      <p:tavLst>
                                        <p:tav tm="0">
                                          <p:val>
                                            <p:fltVal val="0"/>
                                          </p:val>
                                        </p:tav>
                                        <p:tav tm="100000">
                                          <p:val>
                                            <p:strVal val="#ppt_w"/>
                                          </p:val>
                                        </p:tav>
                                      </p:tavLst>
                                    </p:anim>
                                    <p:anim calcmode="lin" valueType="num">
                                      <p:cBhvr>
                                        <p:cTn id="36" dur="500" fill="hold"/>
                                        <p:tgtEl>
                                          <p:spTgt spid="13"/>
                                        </p:tgtEl>
                                        <p:attrNameLst>
                                          <p:attrName>ppt_h</p:attrName>
                                        </p:attrNameLst>
                                      </p:cBhvr>
                                      <p:tavLst>
                                        <p:tav tm="0">
                                          <p:val>
                                            <p:strVal val="#ppt_h"/>
                                          </p:val>
                                        </p:tav>
                                        <p:tav tm="100000">
                                          <p:val>
                                            <p:strVal val="#ppt_h"/>
                                          </p:val>
                                        </p:tav>
                                      </p:tavLst>
                                    </p:anim>
                                  </p:childTnLst>
                                </p:cTn>
                              </p:par>
                            </p:childTnLst>
                          </p:cTn>
                        </p:par>
                        <p:par>
                          <p:cTn id="37" fill="hold">
                            <p:stCondLst>
                              <p:cond delay="2500"/>
                            </p:stCondLst>
                            <p:childTnLst>
                              <p:par>
                                <p:cTn id="38" presetID="22" presetClass="entr" presetSubtype="8" fill="hold" grpId="0" nodeType="after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wipe(left)">
                                      <p:cBhvr>
                                        <p:cTn id="40" dur="1000"/>
                                        <p:tgtEl>
                                          <p:spTgt spid="7"/>
                                        </p:tgtEl>
                                      </p:cBhvr>
                                    </p:animEffect>
                                  </p:childTnLst>
                                </p:cTn>
                              </p:par>
                            </p:childTnLst>
                          </p:cTn>
                        </p:par>
                        <p:par>
                          <p:cTn id="41" fill="hold">
                            <p:stCondLst>
                              <p:cond delay="3500"/>
                            </p:stCondLst>
                            <p:childTnLst>
                              <p:par>
                                <p:cTn id="42" presetID="17" presetClass="entr" presetSubtype="8"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anim calcmode="lin" valueType="num">
                                      <p:cBhvr>
                                        <p:cTn id="44" dur="500" fill="hold"/>
                                        <p:tgtEl>
                                          <p:spTgt spid="14"/>
                                        </p:tgtEl>
                                        <p:attrNameLst>
                                          <p:attrName>ppt_x</p:attrName>
                                        </p:attrNameLst>
                                      </p:cBhvr>
                                      <p:tavLst>
                                        <p:tav tm="0">
                                          <p:val>
                                            <p:strVal val="#ppt_x-#ppt_w/2"/>
                                          </p:val>
                                        </p:tav>
                                        <p:tav tm="100000">
                                          <p:val>
                                            <p:strVal val="#ppt_x"/>
                                          </p:val>
                                        </p:tav>
                                      </p:tavLst>
                                    </p:anim>
                                    <p:anim calcmode="lin" valueType="num">
                                      <p:cBhvr>
                                        <p:cTn id="45" dur="500" fill="hold"/>
                                        <p:tgtEl>
                                          <p:spTgt spid="14"/>
                                        </p:tgtEl>
                                        <p:attrNameLst>
                                          <p:attrName>ppt_y</p:attrName>
                                        </p:attrNameLst>
                                      </p:cBhvr>
                                      <p:tavLst>
                                        <p:tav tm="0">
                                          <p:val>
                                            <p:strVal val="#ppt_y"/>
                                          </p:val>
                                        </p:tav>
                                        <p:tav tm="100000">
                                          <p:val>
                                            <p:strVal val="#ppt_y"/>
                                          </p:val>
                                        </p:tav>
                                      </p:tavLst>
                                    </p:anim>
                                    <p:anim calcmode="lin" valueType="num">
                                      <p:cBhvr>
                                        <p:cTn id="46" dur="500" fill="hold"/>
                                        <p:tgtEl>
                                          <p:spTgt spid="14"/>
                                        </p:tgtEl>
                                        <p:attrNameLst>
                                          <p:attrName>ppt_w</p:attrName>
                                        </p:attrNameLst>
                                      </p:cBhvr>
                                      <p:tavLst>
                                        <p:tav tm="0">
                                          <p:val>
                                            <p:fltVal val="0"/>
                                          </p:val>
                                        </p:tav>
                                        <p:tav tm="100000">
                                          <p:val>
                                            <p:strVal val="#ppt_w"/>
                                          </p:val>
                                        </p:tav>
                                      </p:tavLst>
                                    </p:anim>
                                    <p:anim calcmode="lin" valueType="num">
                                      <p:cBhvr>
                                        <p:cTn id="47" dur="500" fill="hold"/>
                                        <p:tgtEl>
                                          <p:spTgt spid="14"/>
                                        </p:tgtEl>
                                        <p:attrNameLst>
                                          <p:attrName>ppt_h</p:attrName>
                                        </p:attrNameLst>
                                      </p:cBhvr>
                                      <p:tavLst>
                                        <p:tav tm="0">
                                          <p:val>
                                            <p:strVal val="#ppt_h"/>
                                          </p:val>
                                        </p:tav>
                                        <p:tav tm="100000">
                                          <p:val>
                                            <p:strVal val="#ppt_h"/>
                                          </p:val>
                                        </p:tav>
                                      </p:tavLst>
                                    </p:anim>
                                  </p:childTnLst>
                                </p:cTn>
                              </p:par>
                            </p:childTnLst>
                          </p:cTn>
                        </p:par>
                        <p:par>
                          <p:cTn id="48" fill="hold">
                            <p:stCondLst>
                              <p:cond delay="4000"/>
                            </p:stCondLst>
                            <p:childTnLst>
                              <p:par>
                                <p:cTn id="49" presetID="22" presetClass="entr" presetSubtype="8" fill="hold" grpId="0" nodeType="after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wipe(left)">
                                      <p:cBhvr>
                                        <p:cTn id="51" dur="1000"/>
                                        <p:tgtEl>
                                          <p:spTgt spid="9"/>
                                        </p:tgtEl>
                                      </p:cBhvr>
                                    </p:animEffect>
                                  </p:childTnLst>
                                </p:cTn>
                              </p:par>
                            </p:childTnLst>
                          </p:cTn>
                        </p:par>
                        <p:par>
                          <p:cTn id="52" fill="hold">
                            <p:stCondLst>
                              <p:cond delay="5000"/>
                            </p:stCondLst>
                            <p:childTnLst>
                              <p:par>
                                <p:cTn id="53" presetID="17" presetClass="entr" presetSubtype="8" fill="hold" grpId="0" nodeType="afterEffect">
                                  <p:stCondLst>
                                    <p:cond delay="0"/>
                                  </p:stCondLst>
                                  <p:childTnLst>
                                    <p:set>
                                      <p:cBhvr>
                                        <p:cTn id="54" dur="1" fill="hold">
                                          <p:stCondLst>
                                            <p:cond delay="0"/>
                                          </p:stCondLst>
                                        </p:cTn>
                                        <p:tgtEl>
                                          <p:spTgt spid="15"/>
                                        </p:tgtEl>
                                        <p:attrNameLst>
                                          <p:attrName>style.visibility</p:attrName>
                                        </p:attrNameLst>
                                      </p:cBhvr>
                                      <p:to>
                                        <p:strVal val="visible"/>
                                      </p:to>
                                    </p:set>
                                    <p:anim calcmode="lin" valueType="num">
                                      <p:cBhvr>
                                        <p:cTn id="55" dur="500" fill="hold"/>
                                        <p:tgtEl>
                                          <p:spTgt spid="15"/>
                                        </p:tgtEl>
                                        <p:attrNameLst>
                                          <p:attrName>ppt_x</p:attrName>
                                        </p:attrNameLst>
                                      </p:cBhvr>
                                      <p:tavLst>
                                        <p:tav tm="0">
                                          <p:val>
                                            <p:strVal val="#ppt_x-#ppt_w/2"/>
                                          </p:val>
                                        </p:tav>
                                        <p:tav tm="100000">
                                          <p:val>
                                            <p:strVal val="#ppt_x"/>
                                          </p:val>
                                        </p:tav>
                                      </p:tavLst>
                                    </p:anim>
                                    <p:anim calcmode="lin" valueType="num">
                                      <p:cBhvr>
                                        <p:cTn id="56" dur="500" fill="hold"/>
                                        <p:tgtEl>
                                          <p:spTgt spid="15"/>
                                        </p:tgtEl>
                                        <p:attrNameLst>
                                          <p:attrName>ppt_y</p:attrName>
                                        </p:attrNameLst>
                                      </p:cBhvr>
                                      <p:tavLst>
                                        <p:tav tm="0">
                                          <p:val>
                                            <p:strVal val="#ppt_y"/>
                                          </p:val>
                                        </p:tav>
                                        <p:tav tm="100000">
                                          <p:val>
                                            <p:strVal val="#ppt_y"/>
                                          </p:val>
                                        </p:tav>
                                      </p:tavLst>
                                    </p:anim>
                                    <p:anim calcmode="lin" valueType="num">
                                      <p:cBhvr>
                                        <p:cTn id="57" dur="500" fill="hold"/>
                                        <p:tgtEl>
                                          <p:spTgt spid="15"/>
                                        </p:tgtEl>
                                        <p:attrNameLst>
                                          <p:attrName>ppt_w</p:attrName>
                                        </p:attrNameLst>
                                      </p:cBhvr>
                                      <p:tavLst>
                                        <p:tav tm="0">
                                          <p:val>
                                            <p:fltVal val="0"/>
                                          </p:val>
                                        </p:tav>
                                        <p:tav tm="100000">
                                          <p:val>
                                            <p:strVal val="#ppt_w"/>
                                          </p:val>
                                        </p:tav>
                                      </p:tavLst>
                                    </p:anim>
                                    <p:anim calcmode="lin" valueType="num">
                                      <p:cBhvr>
                                        <p:cTn id="58" dur="500" fill="hold"/>
                                        <p:tgtEl>
                                          <p:spTgt spid="15"/>
                                        </p:tgtEl>
                                        <p:attrNameLst>
                                          <p:attrName>ppt_h</p:attrName>
                                        </p:attrNameLst>
                                      </p:cBhvr>
                                      <p:tavLst>
                                        <p:tav tm="0">
                                          <p:val>
                                            <p:strVal val="#ppt_h"/>
                                          </p:val>
                                        </p:tav>
                                        <p:tav tm="100000">
                                          <p:val>
                                            <p:strVal val="#ppt_h"/>
                                          </p:val>
                                        </p:tav>
                                      </p:tavLst>
                                    </p:anim>
                                  </p:childTnLst>
                                </p:cTn>
                              </p:par>
                            </p:childTnLst>
                          </p:cTn>
                        </p:par>
                        <p:par>
                          <p:cTn id="59" fill="hold">
                            <p:stCondLst>
                              <p:cond delay="5500"/>
                            </p:stCondLst>
                            <p:childTnLst>
                              <p:par>
                                <p:cTn id="60" presetID="22" presetClass="entr" presetSubtype="8" fill="hold" nodeType="afterEffect">
                                  <p:stCondLst>
                                    <p:cond delay="0"/>
                                  </p:stCondLst>
                                  <p:childTnLst>
                                    <p:set>
                                      <p:cBhvr>
                                        <p:cTn id="61" dur="1" fill="hold">
                                          <p:stCondLst>
                                            <p:cond delay="0"/>
                                          </p:stCondLst>
                                        </p:cTn>
                                        <p:tgtEl>
                                          <p:spTgt spid="8"/>
                                        </p:tgtEl>
                                        <p:attrNameLst>
                                          <p:attrName>style.visibility</p:attrName>
                                        </p:attrNameLst>
                                      </p:cBhvr>
                                      <p:to>
                                        <p:strVal val="visible"/>
                                      </p:to>
                                    </p:set>
                                    <p:animEffect transition="in" filter="wipe(left)">
                                      <p:cBhvr>
                                        <p:cTn id="62" dur="1000"/>
                                        <p:tgtEl>
                                          <p:spTgt spid="8"/>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fade">
                                      <p:cBhvr>
                                        <p:cTn id="67" dur="500"/>
                                        <p:tgtEl>
                                          <p:spTgt spid="16"/>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fade">
                                      <p:cBhvr>
                                        <p:cTn id="70" dur="500"/>
                                        <p:tgtEl>
                                          <p:spTgt spid="17"/>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fade">
                                      <p:cBhvr>
                                        <p:cTn id="73" dur="500"/>
                                        <p:tgtEl>
                                          <p:spTgt spid="18"/>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9"/>
                                        </p:tgtEl>
                                        <p:attrNameLst>
                                          <p:attrName>style.visibility</p:attrName>
                                        </p:attrNameLst>
                                      </p:cBhvr>
                                      <p:to>
                                        <p:strVal val="visible"/>
                                      </p:to>
                                    </p:set>
                                    <p:animEffect transition="in" filter="fade">
                                      <p:cBhvr>
                                        <p:cTn id="76" dur="500"/>
                                        <p:tgtEl>
                                          <p:spTgt spid="19"/>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20"/>
                                        </p:tgtEl>
                                        <p:attrNameLst>
                                          <p:attrName>style.visibility</p:attrName>
                                        </p:attrNameLst>
                                      </p:cBhvr>
                                      <p:to>
                                        <p:strVal val="visible"/>
                                      </p:to>
                                    </p:set>
                                    <p:animEffect transition="in" filter="fade">
                                      <p:cBhvr>
                                        <p:cTn id="81" dur="500"/>
                                        <p:tgtEl>
                                          <p:spTgt spid="20"/>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2" fill="hold" nodeType="clickEffect">
                                  <p:stCondLst>
                                    <p:cond delay="0"/>
                                  </p:stCondLst>
                                  <p:childTnLst>
                                    <p:set>
                                      <p:cBhvr>
                                        <p:cTn id="85" dur="1" fill="hold">
                                          <p:stCondLst>
                                            <p:cond delay="0"/>
                                          </p:stCondLst>
                                        </p:cTn>
                                        <p:tgtEl>
                                          <p:spTgt spid="26"/>
                                        </p:tgtEl>
                                        <p:attrNameLst>
                                          <p:attrName>style.visibility</p:attrName>
                                        </p:attrNameLst>
                                      </p:cBhvr>
                                      <p:to>
                                        <p:strVal val="visible"/>
                                      </p:to>
                                    </p:set>
                                    <p:animEffect transition="in" filter="wipe(right)">
                                      <p:cBhvr>
                                        <p:cTn id="86" dur="500"/>
                                        <p:tgtEl>
                                          <p:spTgt spid="26"/>
                                        </p:tgtEl>
                                      </p:cBhvr>
                                    </p:animEffect>
                                  </p:childTnLst>
                                </p:cTn>
                              </p:par>
                              <p:par>
                                <p:cTn id="87" presetID="22" presetClass="entr" presetSubtype="2" fill="hold" nodeType="withEffect">
                                  <p:stCondLst>
                                    <p:cond delay="0"/>
                                  </p:stCondLst>
                                  <p:childTnLst>
                                    <p:set>
                                      <p:cBhvr>
                                        <p:cTn id="88" dur="1" fill="hold">
                                          <p:stCondLst>
                                            <p:cond delay="0"/>
                                          </p:stCondLst>
                                        </p:cTn>
                                        <p:tgtEl>
                                          <p:spTgt spid="28"/>
                                        </p:tgtEl>
                                        <p:attrNameLst>
                                          <p:attrName>style.visibility</p:attrName>
                                        </p:attrNameLst>
                                      </p:cBhvr>
                                      <p:to>
                                        <p:strVal val="visible"/>
                                      </p:to>
                                    </p:set>
                                    <p:animEffect transition="in" filter="wipe(right)">
                                      <p:cBhvr>
                                        <p:cTn id="89" dur="500"/>
                                        <p:tgtEl>
                                          <p:spTgt spid="28"/>
                                        </p:tgtEl>
                                      </p:cBhvr>
                                    </p:animEffect>
                                  </p:childTnLst>
                                </p:cTn>
                              </p:par>
                              <p:par>
                                <p:cTn id="90" presetID="22" presetClass="entr" presetSubtype="2" fill="hold" nodeType="withEffect">
                                  <p:stCondLst>
                                    <p:cond delay="0"/>
                                  </p:stCondLst>
                                  <p:childTnLst>
                                    <p:set>
                                      <p:cBhvr>
                                        <p:cTn id="91" dur="1" fill="hold">
                                          <p:stCondLst>
                                            <p:cond delay="0"/>
                                          </p:stCondLst>
                                        </p:cTn>
                                        <p:tgtEl>
                                          <p:spTgt spid="30"/>
                                        </p:tgtEl>
                                        <p:attrNameLst>
                                          <p:attrName>style.visibility</p:attrName>
                                        </p:attrNameLst>
                                      </p:cBhvr>
                                      <p:to>
                                        <p:strVal val="visible"/>
                                      </p:to>
                                    </p:set>
                                    <p:animEffect transition="in" filter="wipe(right)">
                                      <p:cBhvr>
                                        <p:cTn id="92" dur="500"/>
                                        <p:tgtEl>
                                          <p:spTgt spid="30"/>
                                        </p:tgtEl>
                                      </p:cBhvr>
                                    </p:animEffect>
                                  </p:childTnLst>
                                </p:cTn>
                              </p:par>
                              <p:par>
                                <p:cTn id="93" presetID="22" presetClass="entr" presetSubtype="2" fill="hold" nodeType="withEffect">
                                  <p:stCondLst>
                                    <p:cond delay="0"/>
                                  </p:stCondLst>
                                  <p:childTnLst>
                                    <p:set>
                                      <p:cBhvr>
                                        <p:cTn id="94" dur="1" fill="hold">
                                          <p:stCondLst>
                                            <p:cond delay="0"/>
                                          </p:stCondLst>
                                        </p:cTn>
                                        <p:tgtEl>
                                          <p:spTgt spid="33"/>
                                        </p:tgtEl>
                                        <p:attrNameLst>
                                          <p:attrName>style.visibility</p:attrName>
                                        </p:attrNameLst>
                                      </p:cBhvr>
                                      <p:to>
                                        <p:strVal val="visible"/>
                                      </p:to>
                                    </p:set>
                                    <p:animEffect transition="in" filter="wipe(right)">
                                      <p:cBhvr>
                                        <p:cTn id="9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1" grpId="0"/>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指针与字符串</a:t>
            </a:r>
            <a:endParaRPr lang="zh-CN" altLang="en-US"/>
          </a:p>
        </p:txBody>
      </p:sp>
      <p:sp>
        <p:nvSpPr>
          <p:cNvPr id="4" name="矩形 5"/>
          <p:cNvSpPr>
            <a:spLocks noChangeArrowheads="1"/>
          </p:cNvSpPr>
          <p:nvPr/>
        </p:nvSpPr>
        <p:spPr bwMode="auto">
          <a:xfrm>
            <a:off x="765819" y="980728"/>
            <a:ext cx="10300047" cy="5616623"/>
          </a:xfrm>
          <a:prstGeom prst="rect">
            <a:avLst/>
          </a:prstGeom>
          <a:solidFill>
            <a:schemeClr val="bg2">
              <a:lumMod val="20000"/>
              <a:lumOff val="80000"/>
            </a:schemeClr>
          </a:solidFill>
          <a:ln w="38100" algn="ctr">
            <a:solidFill>
              <a:schemeClr val="bg2">
                <a:lumMod val="50000"/>
              </a:schemeClr>
            </a:solidFill>
            <a:miter lim="800000"/>
            <a:headEnd/>
            <a:tailEnd/>
          </a:ln>
          <a:effectLst>
            <a:outerShdw blurRad="50800" dist="38100" dir="2700000" algn="tl" rotWithShape="0">
              <a:prstClr val="black">
                <a:alpha val="40000"/>
              </a:prstClr>
            </a:outerShdw>
          </a:effectLst>
          <a:extLst/>
        </p:spPr>
        <p:txBody>
          <a:bodyPr wrap="none" anchor="ctr"/>
          <a:lstStyle/>
          <a:p>
            <a:r>
              <a:rPr lang="en-US" altLang="zh-CN" sz="2400" b="1" dirty="0" err="1">
                <a:solidFill>
                  <a:srgbClr val="000000"/>
                </a:solidFill>
                <a:latin typeface="Consolas" pitchFamily="49" charset="0"/>
                <a:ea typeface="黑体" pitchFamily="49" charset="-122"/>
                <a:cs typeface="Consolas" pitchFamily="49" charset="0"/>
              </a:rPr>
              <a:t>int</a:t>
            </a:r>
            <a:r>
              <a:rPr lang="en-US" altLang="zh-CN" sz="2400" b="1" dirty="0">
                <a:solidFill>
                  <a:srgbClr val="000000"/>
                </a:solidFill>
                <a:latin typeface="Consolas" pitchFamily="49" charset="0"/>
                <a:ea typeface="黑体" pitchFamily="49" charset="-122"/>
                <a:cs typeface="Consolas" pitchFamily="49" charset="0"/>
              </a:rPr>
              <a:t> main(void)</a:t>
            </a:r>
          </a:p>
          <a:p>
            <a:r>
              <a:rPr lang="en-US" altLang="zh-CN" sz="2400" b="1" dirty="0">
                <a:solidFill>
                  <a:srgbClr val="000000"/>
                </a:solidFill>
                <a:latin typeface="Consolas" pitchFamily="49" charset="0"/>
                <a:ea typeface="黑体" pitchFamily="49" charset="-122"/>
                <a:cs typeface="Consolas" pitchFamily="49" charset="0"/>
              </a:rPr>
              <a:t>{</a:t>
            </a:r>
          </a:p>
          <a:p>
            <a:r>
              <a:rPr lang="en-US" altLang="zh-CN" sz="2400" b="1">
                <a:solidFill>
                  <a:srgbClr val="000000"/>
                </a:solidFill>
                <a:latin typeface="Consolas" pitchFamily="49" charset="0"/>
                <a:ea typeface="黑体" pitchFamily="49" charset="-122"/>
                <a:cs typeface="Consolas" pitchFamily="49" charset="0"/>
              </a:rPr>
              <a:t>    char * names[6] </a:t>
            </a:r>
          </a:p>
          <a:p>
            <a:r>
              <a:rPr lang="en-US" altLang="zh-CN" sz="2400" b="1">
                <a:solidFill>
                  <a:srgbClr val="000000"/>
                </a:solidFill>
                <a:latin typeface="Consolas" pitchFamily="49" charset="0"/>
                <a:ea typeface="黑体" pitchFamily="49" charset="-122"/>
                <a:cs typeface="Consolas" pitchFamily="49" charset="0"/>
              </a:rPr>
              <a:t>      = {"Guanyu", "Zhangfei",</a:t>
            </a:r>
            <a:endParaRPr lang="en-US" altLang="zh-CN" sz="2400" b="1" dirty="0">
              <a:solidFill>
                <a:srgbClr val="000000"/>
              </a:solidFill>
              <a:latin typeface="Consolas" pitchFamily="49" charset="0"/>
              <a:ea typeface="黑体" pitchFamily="49" charset="-122"/>
              <a:cs typeface="Consolas" pitchFamily="49" charset="0"/>
            </a:endParaRPr>
          </a:p>
          <a:p>
            <a:r>
              <a:rPr lang="en-US" altLang="zh-CN" sz="2400" b="1">
                <a:solidFill>
                  <a:srgbClr val="000000"/>
                </a:solidFill>
                <a:latin typeface="Consolas" pitchFamily="49" charset="0"/>
                <a:ea typeface="黑体" pitchFamily="49" charset="-122"/>
                <a:cs typeface="Consolas" pitchFamily="49" charset="0"/>
              </a:rPr>
              <a:t>         "Zhaoyun", "Machao",</a:t>
            </a:r>
            <a:endParaRPr lang="en-US" altLang="zh-CN" sz="2400" b="1" dirty="0">
              <a:solidFill>
                <a:srgbClr val="000000"/>
              </a:solidFill>
              <a:latin typeface="Consolas" pitchFamily="49" charset="0"/>
              <a:ea typeface="黑体" pitchFamily="49" charset="-122"/>
              <a:cs typeface="Consolas" pitchFamily="49" charset="0"/>
            </a:endParaRPr>
          </a:p>
          <a:p>
            <a:r>
              <a:rPr lang="en-US" altLang="zh-CN" sz="2400" b="1">
                <a:solidFill>
                  <a:srgbClr val="000000"/>
                </a:solidFill>
                <a:latin typeface="Consolas" pitchFamily="49" charset="0"/>
                <a:ea typeface="黑体" pitchFamily="49" charset="-122"/>
                <a:cs typeface="Consolas" pitchFamily="49" charset="0"/>
              </a:rPr>
              <a:t>         "Huangzhong", "Liubei"};</a:t>
            </a:r>
            <a:endParaRPr lang="en-US" altLang="zh-CN" sz="2400" b="1" dirty="0">
              <a:solidFill>
                <a:srgbClr val="000000"/>
              </a:solidFill>
              <a:latin typeface="Consolas" pitchFamily="49" charset="0"/>
              <a:ea typeface="黑体" pitchFamily="49" charset="-122"/>
              <a:cs typeface="Consolas" pitchFamily="49" charset="0"/>
            </a:endParaRPr>
          </a:p>
          <a:p>
            <a:r>
              <a:rPr lang="en-US" altLang="zh-CN" sz="2400" b="1">
                <a:solidFill>
                  <a:srgbClr val="000000"/>
                </a:solidFill>
                <a:latin typeface="Consolas" pitchFamily="49" charset="0"/>
                <a:ea typeface="黑体" pitchFamily="49" charset="-122"/>
                <a:cs typeface="Consolas" pitchFamily="49" charset="0"/>
              </a:rPr>
              <a:t>    char * temp</a:t>
            </a:r>
            <a:r>
              <a:rPr lang="en-US" altLang="zh-CN" sz="2400" b="1" dirty="0">
                <a:solidFill>
                  <a:srgbClr val="000000"/>
                </a:solidFill>
                <a:latin typeface="Consolas" pitchFamily="49" charset="0"/>
                <a:ea typeface="黑体" pitchFamily="49" charset="-122"/>
                <a:cs typeface="Consolas" pitchFamily="49" charset="0"/>
              </a:rPr>
              <a:t>;</a:t>
            </a:r>
          </a:p>
          <a:p>
            <a:r>
              <a:rPr lang="en-US" altLang="zh-CN" sz="2400" b="1">
                <a:solidFill>
                  <a:srgbClr val="000000"/>
                </a:solidFill>
                <a:latin typeface="Consolas" pitchFamily="49" charset="0"/>
                <a:ea typeface="黑体" pitchFamily="49" charset="-122"/>
                <a:cs typeface="Consolas" pitchFamily="49" charset="0"/>
              </a:rPr>
              <a:t>    printf("%</a:t>
            </a:r>
            <a:r>
              <a:rPr lang="en-US" altLang="zh-CN" sz="2400" b="1" dirty="0">
                <a:solidFill>
                  <a:srgbClr val="000000"/>
                </a:solidFill>
                <a:latin typeface="Consolas" pitchFamily="49" charset="0"/>
                <a:ea typeface="黑体" pitchFamily="49" charset="-122"/>
                <a:cs typeface="Consolas" pitchFamily="49" charset="0"/>
              </a:rPr>
              <a:t>s </a:t>
            </a:r>
            <a:r>
              <a:rPr lang="en-US" altLang="zh-CN" sz="2400" b="1">
                <a:solidFill>
                  <a:srgbClr val="000000"/>
                </a:solidFill>
                <a:latin typeface="Consolas" pitchFamily="49" charset="0"/>
                <a:ea typeface="黑体" pitchFamily="49" charset="-122"/>
                <a:cs typeface="Consolas" pitchFamily="49" charset="0"/>
              </a:rPr>
              <a:t>%s\n",</a:t>
            </a:r>
            <a:r>
              <a:rPr lang="en-US" altLang="zh-CN" sz="2400" b="1" dirty="0" err="1">
                <a:solidFill>
                  <a:srgbClr val="000000"/>
                </a:solidFill>
                <a:latin typeface="Consolas" pitchFamily="49" charset="0"/>
                <a:ea typeface="黑体" pitchFamily="49" charset="-122"/>
                <a:cs typeface="Consolas" pitchFamily="49" charset="0"/>
              </a:rPr>
              <a:t>names</a:t>
            </a:r>
            <a:r>
              <a:rPr lang="en-US" altLang="zh-CN" sz="2400" b="1" dirty="0">
                <a:solidFill>
                  <a:srgbClr val="000000"/>
                </a:solidFill>
                <a:latin typeface="Consolas" pitchFamily="49" charset="0"/>
                <a:ea typeface="黑体" pitchFamily="49" charset="-122"/>
                <a:cs typeface="Consolas" pitchFamily="49" charset="0"/>
              </a:rPr>
              <a:t>[2],names[3]);</a:t>
            </a:r>
          </a:p>
          <a:p>
            <a:r>
              <a:rPr lang="en-US" altLang="zh-CN" sz="2400" b="1">
                <a:solidFill>
                  <a:srgbClr val="000000"/>
                </a:solidFill>
                <a:latin typeface="Consolas" pitchFamily="49" charset="0"/>
                <a:ea typeface="黑体" pitchFamily="49" charset="-122"/>
                <a:cs typeface="Consolas" pitchFamily="49" charset="0"/>
              </a:rPr>
              <a:t>    temp </a:t>
            </a:r>
            <a:r>
              <a:rPr lang="en-US" altLang="zh-CN" sz="2400" b="1" dirty="0">
                <a:solidFill>
                  <a:srgbClr val="000000"/>
                </a:solidFill>
                <a:latin typeface="Consolas" pitchFamily="49" charset="0"/>
                <a:ea typeface="黑体" pitchFamily="49" charset="-122"/>
                <a:cs typeface="Consolas" pitchFamily="49" charset="0"/>
              </a:rPr>
              <a:t>= names[2];</a:t>
            </a:r>
          </a:p>
          <a:p>
            <a:r>
              <a:rPr lang="en-US" altLang="zh-CN" sz="2400" b="1">
                <a:solidFill>
                  <a:srgbClr val="000000"/>
                </a:solidFill>
                <a:latin typeface="Consolas" pitchFamily="49" charset="0"/>
                <a:ea typeface="黑体" pitchFamily="49" charset="-122"/>
                <a:cs typeface="Consolas" pitchFamily="49" charset="0"/>
              </a:rPr>
              <a:t>    names[2</a:t>
            </a:r>
            <a:r>
              <a:rPr lang="en-US" altLang="zh-CN" sz="2400" b="1" dirty="0">
                <a:solidFill>
                  <a:srgbClr val="000000"/>
                </a:solidFill>
                <a:latin typeface="Consolas" pitchFamily="49" charset="0"/>
                <a:ea typeface="黑体" pitchFamily="49" charset="-122"/>
                <a:cs typeface="Consolas" pitchFamily="49" charset="0"/>
              </a:rPr>
              <a:t>] = names[3];</a:t>
            </a:r>
          </a:p>
          <a:p>
            <a:r>
              <a:rPr lang="en-US" altLang="zh-CN" sz="2400" b="1">
                <a:solidFill>
                  <a:srgbClr val="000000"/>
                </a:solidFill>
                <a:latin typeface="Consolas" pitchFamily="49" charset="0"/>
                <a:ea typeface="黑体" pitchFamily="49" charset="-122"/>
                <a:cs typeface="Consolas" pitchFamily="49" charset="0"/>
              </a:rPr>
              <a:t>    names[3</a:t>
            </a:r>
            <a:r>
              <a:rPr lang="en-US" altLang="zh-CN" sz="2400" b="1" dirty="0">
                <a:solidFill>
                  <a:srgbClr val="000000"/>
                </a:solidFill>
                <a:latin typeface="Consolas" pitchFamily="49" charset="0"/>
                <a:ea typeface="黑体" pitchFamily="49" charset="-122"/>
                <a:cs typeface="Consolas" pitchFamily="49" charset="0"/>
              </a:rPr>
              <a:t>] = temp;</a:t>
            </a:r>
          </a:p>
          <a:p>
            <a:r>
              <a:rPr lang="en-US" altLang="zh-CN" sz="2400" b="1">
                <a:solidFill>
                  <a:srgbClr val="000000"/>
                </a:solidFill>
                <a:latin typeface="Consolas" pitchFamily="49" charset="0"/>
                <a:ea typeface="黑体" pitchFamily="49" charset="-122"/>
                <a:cs typeface="Consolas" pitchFamily="49" charset="0"/>
              </a:rPr>
              <a:t>    printf("%</a:t>
            </a:r>
            <a:r>
              <a:rPr lang="en-US" altLang="zh-CN" sz="2400" b="1" dirty="0">
                <a:solidFill>
                  <a:srgbClr val="000000"/>
                </a:solidFill>
                <a:latin typeface="Consolas" pitchFamily="49" charset="0"/>
                <a:ea typeface="黑体" pitchFamily="49" charset="-122"/>
                <a:cs typeface="Consolas" pitchFamily="49" charset="0"/>
              </a:rPr>
              <a:t>s </a:t>
            </a:r>
            <a:r>
              <a:rPr lang="en-US" altLang="zh-CN" sz="2400" b="1">
                <a:solidFill>
                  <a:srgbClr val="000000"/>
                </a:solidFill>
                <a:latin typeface="Consolas" pitchFamily="49" charset="0"/>
                <a:ea typeface="黑体" pitchFamily="49" charset="-122"/>
                <a:cs typeface="Consolas" pitchFamily="49" charset="0"/>
              </a:rPr>
              <a:t>%s\n",</a:t>
            </a:r>
            <a:r>
              <a:rPr lang="en-US" altLang="zh-CN" sz="2400" b="1" dirty="0" err="1">
                <a:solidFill>
                  <a:srgbClr val="000000"/>
                </a:solidFill>
                <a:latin typeface="Consolas" pitchFamily="49" charset="0"/>
                <a:ea typeface="黑体" pitchFamily="49" charset="-122"/>
                <a:cs typeface="Consolas" pitchFamily="49" charset="0"/>
              </a:rPr>
              <a:t>names</a:t>
            </a:r>
            <a:r>
              <a:rPr lang="en-US" altLang="zh-CN" sz="2400" b="1" dirty="0">
                <a:solidFill>
                  <a:srgbClr val="000000"/>
                </a:solidFill>
                <a:latin typeface="Consolas" pitchFamily="49" charset="0"/>
                <a:ea typeface="黑体" pitchFamily="49" charset="-122"/>
                <a:cs typeface="Consolas" pitchFamily="49" charset="0"/>
              </a:rPr>
              <a:t>[2],names[3]);</a:t>
            </a:r>
          </a:p>
          <a:p>
            <a:r>
              <a:rPr lang="en-US" altLang="zh-CN" sz="2400" b="1">
                <a:solidFill>
                  <a:srgbClr val="000000"/>
                </a:solidFill>
                <a:latin typeface="Consolas" pitchFamily="49" charset="0"/>
                <a:ea typeface="黑体" pitchFamily="49" charset="-122"/>
                <a:cs typeface="Consolas" pitchFamily="49" charset="0"/>
              </a:rPr>
              <a:t>    printf</a:t>
            </a:r>
            <a:r>
              <a:rPr lang="en-US" altLang="zh-CN" sz="2400" b="1" dirty="0">
                <a:solidFill>
                  <a:srgbClr val="000000"/>
                </a:solidFill>
                <a:latin typeface="Consolas" pitchFamily="49" charset="0"/>
                <a:ea typeface="黑体" pitchFamily="49" charset="-122"/>
                <a:cs typeface="Consolas" pitchFamily="49" charset="0"/>
              </a:rPr>
              <a:t>("\n");</a:t>
            </a:r>
          </a:p>
          <a:p>
            <a:r>
              <a:rPr lang="en-US" altLang="zh-CN" sz="2400" b="1">
                <a:solidFill>
                  <a:srgbClr val="000000"/>
                </a:solidFill>
                <a:latin typeface="Consolas" pitchFamily="49" charset="0"/>
                <a:ea typeface="黑体" pitchFamily="49" charset="-122"/>
                <a:cs typeface="Consolas" pitchFamily="49" charset="0"/>
              </a:rPr>
              <a:t>    return </a:t>
            </a:r>
            <a:r>
              <a:rPr lang="en-US" altLang="zh-CN" sz="2400" b="1" dirty="0">
                <a:solidFill>
                  <a:srgbClr val="000000"/>
                </a:solidFill>
                <a:latin typeface="Consolas" pitchFamily="49" charset="0"/>
                <a:ea typeface="黑体" pitchFamily="49" charset="-122"/>
                <a:cs typeface="Consolas" pitchFamily="49" charset="0"/>
              </a:rPr>
              <a:t>0;</a:t>
            </a:r>
          </a:p>
          <a:p>
            <a:r>
              <a:rPr lang="en-US" altLang="zh-CN" sz="2400" b="1" dirty="0">
                <a:solidFill>
                  <a:srgbClr val="000000"/>
                </a:solidFill>
                <a:latin typeface="Consolas" pitchFamily="49" charset="0"/>
                <a:ea typeface="黑体" pitchFamily="49" charset="-122"/>
                <a:cs typeface="Consolas" pitchFamily="49" charset="0"/>
              </a:rPr>
              <a:t>}</a:t>
            </a:r>
          </a:p>
        </p:txBody>
      </p:sp>
      <p:sp>
        <p:nvSpPr>
          <p:cNvPr id="3" name="矩形 2"/>
          <p:cNvSpPr/>
          <p:nvPr/>
        </p:nvSpPr>
        <p:spPr>
          <a:xfrm>
            <a:off x="8038628" y="5311998"/>
            <a:ext cx="2883222" cy="1069330"/>
          </a:xfrm>
          <a:prstGeom prst="rect">
            <a:avLst/>
          </a:prstGeom>
          <a:solidFill>
            <a:schemeClr val="tx1"/>
          </a:solidFill>
          <a:ln w="3810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8"/>
          <p:cNvSpPr>
            <a:spLocks noChangeArrowheads="1"/>
          </p:cNvSpPr>
          <p:nvPr/>
        </p:nvSpPr>
        <p:spPr bwMode="auto">
          <a:xfrm>
            <a:off x="9731044" y="1299220"/>
            <a:ext cx="2052000" cy="431800"/>
          </a:xfrm>
          <a:prstGeom prst="rect">
            <a:avLst/>
          </a:prstGeom>
          <a:solidFill>
            <a:schemeClr val="bg2">
              <a:lumMod val="60000"/>
              <a:lumOff val="40000"/>
            </a:schemeClr>
          </a:solidFill>
          <a:ln w="38100">
            <a:solidFill>
              <a:schemeClr val="bg2">
                <a:lumMod val="50000"/>
              </a:schemeClr>
            </a:solidFill>
            <a:miter lim="800000"/>
            <a:headEnd/>
            <a:tailEnd/>
          </a:ln>
          <a:effectLst>
            <a:outerShdw blurRad="50800" dist="38100" dir="2700000" algn="tl" rotWithShape="0">
              <a:prstClr val="black">
                <a:alpha val="40000"/>
              </a:prstClr>
            </a:outerShdw>
          </a:effectLst>
        </p:spPr>
        <p:txBody>
          <a:bodyPr/>
          <a:lstStyle/>
          <a:p>
            <a:r>
              <a:rPr lang="en-US" altLang="zh-CN" b="1">
                <a:latin typeface="微软雅黑" pitchFamily="34" charset="-122"/>
                <a:ea typeface="微软雅黑" pitchFamily="34" charset="-122"/>
                <a:cs typeface="Consolas" pitchFamily="49" charset="0"/>
              </a:rPr>
              <a:t>Guanyu\0</a:t>
            </a:r>
          </a:p>
        </p:txBody>
      </p:sp>
      <p:sp>
        <p:nvSpPr>
          <p:cNvPr id="6" name="矩形 9"/>
          <p:cNvSpPr>
            <a:spLocks noChangeArrowheads="1"/>
          </p:cNvSpPr>
          <p:nvPr/>
        </p:nvSpPr>
        <p:spPr bwMode="auto">
          <a:xfrm>
            <a:off x="9731044" y="1875483"/>
            <a:ext cx="2052000" cy="431800"/>
          </a:xfrm>
          <a:prstGeom prst="rect">
            <a:avLst/>
          </a:prstGeom>
          <a:solidFill>
            <a:schemeClr val="bg2">
              <a:lumMod val="60000"/>
              <a:lumOff val="40000"/>
            </a:schemeClr>
          </a:solidFill>
          <a:ln w="38100" algn="ctr">
            <a:solidFill>
              <a:schemeClr val="bg2">
                <a:lumMod val="50000"/>
              </a:schemeClr>
            </a:solidFill>
            <a:miter lim="800000"/>
            <a:headEnd/>
            <a:tailEnd/>
          </a:ln>
          <a:effectLst>
            <a:outerShdw blurRad="50800" dist="38100" dir="2700000" algn="tl" rotWithShape="0">
              <a:prstClr val="black">
                <a:alpha val="40000"/>
              </a:prstClr>
            </a:outerShdw>
          </a:effectLst>
          <a:extLst/>
        </p:spPr>
        <p:txBody>
          <a:bodyPr/>
          <a:lstStyle/>
          <a:p>
            <a:r>
              <a:rPr lang="en-US" altLang="zh-CN" b="1">
                <a:latin typeface="微软雅黑" pitchFamily="34" charset="-122"/>
                <a:ea typeface="微软雅黑" pitchFamily="34" charset="-122"/>
                <a:cs typeface="Consolas" pitchFamily="49" charset="0"/>
              </a:rPr>
              <a:t>Zhangfei\0</a:t>
            </a:r>
          </a:p>
        </p:txBody>
      </p:sp>
      <p:sp>
        <p:nvSpPr>
          <p:cNvPr id="7" name="矩形 10"/>
          <p:cNvSpPr>
            <a:spLocks noChangeArrowheads="1"/>
          </p:cNvSpPr>
          <p:nvPr/>
        </p:nvSpPr>
        <p:spPr bwMode="auto">
          <a:xfrm>
            <a:off x="9731044" y="3026420"/>
            <a:ext cx="2052000" cy="431800"/>
          </a:xfrm>
          <a:prstGeom prst="rect">
            <a:avLst/>
          </a:prstGeom>
          <a:solidFill>
            <a:schemeClr val="bg2">
              <a:lumMod val="60000"/>
              <a:lumOff val="40000"/>
            </a:schemeClr>
          </a:solidFill>
          <a:ln w="38100" algn="ctr">
            <a:solidFill>
              <a:schemeClr val="bg2">
                <a:lumMod val="50000"/>
              </a:schemeClr>
            </a:solidFill>
            <a:miter lim="800000"/>
            <a:headEnd/>
            <a:tailEnd/>
          </a:ln>
          <a:effectLst>
            <a:outerShdw blurRad="50800" dist="38100" dir="2700000" algn="tl" rotWithShape="0">
              <a:prstClr val="black">
                <a:alpha val="40000"/>
              </a:prstClr>
            </a:outerShdw>
          </a:effectLst>
          <a:extLst/>
        </p:spPr>
        <p:txBody>
          <a:bodyPr/>
          <a:lstStyle/>
          <a:p>
            <a:r>
              <a:rPr lang="en-US" altLang="zh-CN" b="1">
                <a:latin typeface="微软雅黑" pitchFamily="34" charset="-122"/>
                <a:ea typeface="微软雅黑" pitchFamily="34" charset="-122"/>
                <a:cs typeface="Consolas" pitchFamily="49" charset="0"/>
              </a:rPr>
              <a:t>Machao\0</a:t>
            </a:r>
          </a:p>
        </p:txBody>
      </p:sp>
      <p:sp>
        <p:nvSpPr>
          <p:cNvPr id="8" name="矩形 11"/>
          <p:cNvSpPr>
            <a:spLocks noChangeArrowheads="1"/>
          </p:cNvSpPr>
          <p:nvPr/>
        </p:nvSpPr>
        <p:spPr bwMode="auto">
          <a:xfrm>
            <a:off x="9731043" y="2450158"/>
            <a:ext cx="2052000" cy="431800"/>
          </a:xfrm>
          <a:prstGeom prst="rect">
            <a:avLst/>
          </a:prstGeom>
          <a:solidFill>
            <a:schemeClr val="bg2">
              <a:lumMod val="60000"/>
              <a:lumOff val="40000"/>
            </a:schemeClr>
          </a:solidFill>
          <a:ln w="38100" algn="ctr">
            <a:solidFill>
              <a:schemeClr val="bg2">
                <a:lumMod val="50000"/>
              </a:schemeClr>
            </a:solidFill>
            <a:miter lim="800000"/>
            <a:headEnd/>
            <a:tailEnd/>
          </a:ln>
          <a:effectLst>
            <a:outerShdw blurRad="50800" dist="38100" dir="2700000" algn="tl" rotWithShape="0">
              <a:prstClr val="black">
                <a:alpha val="40000"/>
              </a:prstClr>
            </a:outerShdw>
          </a:effectLst>
          <a:extLst/>
        </p:spPr>
        <p:txBody>
          <a:bodyPr/>
          <a:lstStyle/>
          <a:p>
            <a:r>
              <a:rPr lang="en-US" altLang="zh-CN" b="1">
                <a:latin typeface="微软雅黑" pitchFamily="34" charset="-122"/>
                <a:ea typeface="微软雅黑" pitchFamily="34" charset="-122"/>
                <a:cs typeface="Consolas" pitchFamily="49" charset="0"/>
              </a:rPr>
              <a:t>Zhaoyun\0</a:t>
            </a:r>
          </a:p>
        </p:txBody>
      </p:sp>
      <p:graphicFrame>
        <p:nvGraphicFramePr>
          <p:cNvPr id="9" name="组合 54"/>
          <p:cNvGraphicFramePr>
            <a:graphicFrameLocks noGrp="1"/>
          </p:cNvGraphicFramePr>
          <p:nvPr>
            <p:extLst>
              <p:ext uri="{D42A27DB-BD31-4B8C-83A1-F6EECF244321}">
                <p14:modId xmlns:p14="http://schemas.microsoft.com/office/powerpoint/2010/main" val="895333167"/>
              </p:ext>
            </p:extLst>
          </p:nvPr>
        </p:nvGraphicFramePr>
        <p:xfrm>
          <a:off x="8398437" y="1370658"/>
          <a:ext cx="776287" cy="3208338"/>
        </p:xfrm>
        <a:graphic>
          <a:graphicData uri="http://schemas.openxmlformats.org/drawingml/2006/table">
            <a:tbl>
              <a:tblPr/>
              <a:tblGrid>
                <a:gridCol w="776287">
                  <a:extLst>
                    <a:ext uri="{9D8B030D-6E8A-4147-A177-3AD203B41FA5}">
                      <a16:colId xmlns:a16="http://schemas.microsoft.com/office/drawing/2014/main" val="20000"/>
                    </a:ext>
                  </a:extLst>
                </a:gridCol>
              </a:tblGrid>
              <a:tr h="476250">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endParaRPr kumimoji="0" lang="zh-CN" altLang="zh-CN" sz="2400" b="0" i="0" u="none" strike="noStrike" cap="none" normalizeH="0" baseline="0">
                        <a:ln>
                          <a:noFill/>
                        </a:ln>
                        <a:solidFill>
                          <a:schemeClr val="tx1"/>
                        </a:solidFill>
                        <a:effectLst/>
                        <a:latin typeface="Arial" pitchFamily="34" charset="0"/>
                        <a:ea typeface="黑体" pitchFamily="49" charset="-122"/>
                      </a:endParaRPr>
                    </a:p>
                  </a:txBody>
                  <a:tcP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tx1">
                        <a:lumMod val="20000"/>
                        <a:lumOff val="80000"/>
                      </a:schemeClr>
                    </a:solidFill>
                  </a:tcPr>
                </a:tc>
                <a:extLst>
                  <a:ext uri="{0D108BD9-81ED-4DB2-BD59-A6C34878D82A}">
                    <a16:rowId xmlns:a16="http://schemas.microsoft.com/office/drawing/2014/main" val="10000"/>
                  </a:ext>
                </a:extLst>
              </a:tr>
              <a:tr h="546100">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endParaRPr kumimoji="0" lang="zh-CN" altLang="zh-CN" sz="2400" b="0" i="0" u="none" strike="noStrike" cap="none" normalizeH="0" baseline="0">
                        <a:ln>
                          <a:noFill/>
                        </a:ln>
                        <a:solidFill>
                          <a:schemeClr val="tx1"/>
                        </a:solidFill>
                        <a:effectLst/>
                        <a:latin typeface="Arial" pitchFamily="34" charset="0"/>
                        <a:ea typeface="黑体" pitchFamily="49" charset="-122"/>
                      </a:endParaRPr>
                    </a:p>
                  </a:txBody>
                  <a:tcP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tx1">
                        <a:lumMod val="20000"/>
                        <a:lumOff val="80000"/>
                      </a:schemeClr>
                    </a:solidFill>
                  </a:tcPr>
                </a:tc>
                <a:extLst>
                  <a:ext uri="{0D108BD9-81ED-4DB2-BD59-A6C34878D82A}">
                    <a16:rowId xmlns:a16="http://schemas.microsoft.com/office/drawing/2014/main" val="10001"/>
                  </a:ext>
                </a:extLst>
              </a:tr>
              <a:tr h="547688">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endParaRPr kumimoji="0" lang="zh-CN" altLang="zh-CN" sz="2400" b="0" i="0" u="none" strike="noStrike" cap="none" normalizeH="0" baseline="0">
                        <a:ln>
                          <a:noFill/>
                        </a:ln>
                        <a:solidFill>
                          <a:schemeClr val="tx1"/>
                        </a:solidFill>
                        <a:effectLst/>
                        <a:latin typeface="Arial" pitchFamily="34" charset="0"/>
                        <a:ea typeface="黑体" pitchFamily="49" charset="-122"/>
                      </a:endParaRPr>
                    </a:p>
                  </a:txBody>
                  <a:tcP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tx1">
                        <a:lumMod val="20000"/>
                        <a:lumOff val="80000"/>
                      </a:schemeClr>
                    </a:solidFill>
                  </a:tcPr>
                </a:tc>
                <a:extLst>
                  <a:ext uri="{0D108BD9-81ED-4DB2-BD59-A6C34878D82A}">
                    <a16:rowId xmlns:a16="http://schemas.microsoft.com/office/drawing/2014/main" val="10002"/>
                  </a:ext>
                </a:extLst>
              </a:tr>
              <a:tr h="546100">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endParaRPr kumimoji="0" lang="zh-CN" altLang="zh-CN" sz="2400" b="0" i="0" u="none" strike="noStrike" cap="none" normalizeH="0" baseline="0">
                        <a:ln>
                          <a:noFill/>
                        </a:ln>
                        <a:solidFill>
                          <a:schemeClr val="tx1"/>
                        </a:solidFill>
                        <a:effectLst/>
                        <a:latin typeface="Arial" pitchFamily="34" charset="0"/>
                        <a:ea typeface="黑体" pitchFamily="49" charset="-122"/>
                      </a:endParaRPr>
                    </a:p>
                  </a:txBody>
                  <a:tcP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tx1">
                        <a:lumMod val="20000"/>
                        <a:lumOff val="80000"/>
                      </a:schemeClr>
                    </a:solidFill>
                  </a:tcPr>
                </a:tc>
                <a:extLst>
                  <a:ext uri="{0D108BD9-81ED-4DB2-BD59-A6C34878D82A}">
                    <a16:rowId xmlns:a16="http://schemas.microsoft.com/office/drawing/2014/main" val="10003"/>
                  </a:ext>
                </a:extLst>
              </a:tr>
              <a:tr h="546100">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endParaRPr kumimoji="0" lang="zh-CN" altLang="zh-CN" sz="2400" b="0" i="0" u="none" strike="noStrike" cap="none" normalizeH="0" baseline="0">
                        <a:ln>
                          <a:noFill/>
                        </a:ln>
                        <a:solidFill>
                          <a:schemeClr val="tx1"/>
                        </a:solidFill>
                        <a:effectLst/>
                        <a:latin typeface="Arial" pitchFamily="34" charset="0"/>
                        <a:ea typeface="黑体" pitchFamily="49" charset="-122"/>
                      </a:endParaRPr>
                    </a:p>
                  </a:txBody>
                  <a:tcP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tx1">
                        <a:lumMod val="20000"/>
                        <a:lumOff val="80000"/>
                      </a:schemeClr>
                    </a:solidFill>
                  </a:tcPr>
                </a:tc>
                <a:extLst>
                  <a:ext uri="{0D108BD9-81ED-4DB2-BD59-A6C34878D82A}">
                    <a16:rowId xmlns:a16="http://schemas.microsoft.com/office/drawing/2014/main" val="10004"/>
                  </a:ext>
                </a:extLst>
              </a:tr>
              <a:tr h="546100">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endParaRPr kumimoji="0" lang="zh-CN" altLang="zh-CN" sz="2400" b="0" i="0" u="none" strike="noStrike" cap="none" normalizeH="0" baseline="0">
                        <a:ln>
                          <a:noFill/>
                        </a:ln>
                        <a:solidFill>
                          <a:schemeClr val="tx1"/>
                        </a:solidFill>
                        <a:effectLst/>
                        <a:latin typeface="Arial" pitchFamily="34" charset="0"/>
                        <a:ea typeface="黑体" pitchFamily="49" charset="-122"/>
                      </a:endParaRPr>
                    </a:p>
                  </a:txBody>
                  <a:tcP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tx1">
                        <a:lumMod val="20000"/>
                        <a:lumOff val="80000"/>
                      </a:schemeClr>
                    </a:solidFill>
                  </a:tcPr>
                </a:tc>
                <a:extLst>
                  <a:ext uri="{0D108BD9-81ED-4DB2-BD59-A6C34878D82A}">
                    <a16:rowId xmlns:a16="http://schemas.microsoft.com/office/drawing/2014/main" val="10005"/>
                  </a:ext>
                </a:extLst>
              </a:tr>
            </a:tbl>
          </a:graphicData>
        </a:graphic>
      </p:graphicFrame>
      <p:sp>
        <p:nvSpPr>
          <p:cNvPr id="10" name="文本框 24"/>
          <p:cNvSpPr txBox="1">
            <a:spLocks noChangeArrowheads="1"/>
          </p:cNvSpPr>
          <p:nvPr/>
        </p:nvSpPr>
        <p:spPr bwMode="auto">
          <a:xfrm>
            <a:off x="8110636" y="908720"/>
            <a:ext cx="133042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ea typeface="楷体_GB2312" pitchFamily="49" charset="-122"/>
              </a:defRPr>
            </a:lvl1pPr>
            <a:lvl2pPr marL="742950" indent="-285750" eaLnBrk="0" hangingPunct="0">
              <a:defRPr>
                <a:solidFill>
                  <a:schemeClr val="tx1"/>
                </a:solidFill>
                <a:latin typeface="Arial" pitchFamily="34" charset="0"/>
                <a:ea typeface="楷体_GB2312" pitchFamily="49" charset="-122"/>
              </a:defRPr>
            </a:lvl2pPr>
            <a:lvl3pPr marL="1143000" indent="-228600" eaLnBrk="0" hangingPunct="0">
              <a:defRPr>
                <a:solidFill>
                  <a:schemeClr val="tx1"/>
                </a:solidFill>
                <a:latin typeface="Arial" pitchFamily="34" charset="0"/>
                <a:ea typeface="楷体_GB2312" pitchFamily="49" charset="-122"/>
              </a:defRPr>
            </a:lvl3pPr>
            <a:lvl4pPr marL="1600200" indent="-228600" eaLnBrk="0" hangingPunct="0">
              <a:defRPr>
                <a:solidFill>
                  <a:schemeClr val="tx1"/>
                </a:solidFill>
                <a:latin typeface="Arial" pitchFamily="34" charset="0"/>
                <a:ea typeface="楷体_GB2312" pitchFamily="49" charset="-122"/>
              </a:defRPr>
            </a:lvl4pPr>
            <a:lvl5pPr marL="2057400" indent="-228600" eaLnBrk="0" hangingPunct="0">
              <a:defRPr>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itchFamily="34" charset="0"/>
                <a:ea typeface="楷体_GB2312" pitchFamily="49" charset="-122"/>
              </a:defRPr>
            </a:lvl9pPr>
          </a:lstStyle>
          <a:p>
            <a:pPr algn="ctr" eaLnBrk="1" hangingPunct="1">
              <a:spcBef>
                <a:spcPct val="50000"/>
              </a:spcBef>
            </a:pPr>
            <a:r>
              <a:rPr lang="en-US" altLang="zh-CN" sz="2400" b="1">
                <a:latin typeface="Consolas" pitchFamily="49" charset="0"/>
                <a:cs typeface="Consolas" pitchFamily="49" charset="0"/>
              </a:rPr>
              <a:t>names</a:t>
            </a:r>
          </a:p>
        </p:txBody>
      </p:sp>
      <p:sp>
        <p:nvSpPr>
          <p:cNvPr id="11" name="直线 25"/>
          <p:cNvSpPr>
            <a:spLocks noChangeShapeType="1"/>
          </p:cNvSpPr>
          <p:nvPr/>
        </p:nvSpPr>
        <p:spPr bwMode="auto">
          <a:xfrm>
            <a:off x="9226219" y="1515120"/>
            <a:ext cx="504825" cy="0"/>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直线 26"/>
          <p:cNvSpPr>
            <a:spLocks noChangeShapeType="1"/>
          </p:cNvSpPr>
          <p:nvPr/>
        </p:nvSpPr>
        <p:spPr bwMode="auto">
          <a:xfrm>
            <a:off x="9226219" y="2091383"/>
            <a:ext cx="504825" cy="0"/>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直线 27"/>
          <p:cNvSpPr>
            <a:spLocks noChangeShapeType="1"/>
          </p:cNvSpPr>
          <p:nvPr/>
        </p:nvSpPr>
        <p:spPr bwMode="auto">
          <a:xfrm flipV="1">
            <a:off x="9226219" y="2666058"/>
            <a:ext cx="504825" cy="1587"/>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直线 28"/>
          <p:cNvSpPr>
            <a:spLocks noChangeShapeType="1"/>
          </p:cNvSpPr>
          <p:nvPr/>
        </p:nvSpPr>
        <p:spPr bwMode="auto">
          <a:xfrm flipV="1">
            <a:off x="9226219" y="3242320"/>
            <a:ext cx="504825" cy="1588"/>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矩形 29"/>
          <p:cNvSpPr>
            <a:spLocks noChangeArrowheads="1"/>
          </p:cNvSpPr>
          <p:nvPr/>
        </p:nvSpPr>
        <p:spPr bwMode="auto">
          <a:xfrm>
            <a:off x="9731043" y="3602683"/>
            <a:ext cx="2052000" cy="431800"/>
          </a:xfrm>
          <a:prstGeom prst="rect">
            <a:avLst/>
          </a:prstGeom>
          <a:solidFill>
            <a:schemeClr val="bg2">
              <a:lumMod val="60000"/>
              <a:lumOff val="40000"/>
            </a:schemeClr>
          </a:solidFill>
          <a:ln w="38100" algn="ctr">
            <a:solidFill>
              <a:schemeClr val="bg2">
                <a:lumMod val="50000"/>
              </a:schemeClr>
            </a:solidFill>
            <a:miter lim="800000"/>
            <a:headEnd/>
            <a:tailEnd/>
          </a:ln>
          <a:effectLst>
            <a:outerShdw blurRad="50800" dist="38100" dir="2700000" algn="tl" rotWithShape="0">
              <a:prstClr val="black">
                <a:alpha val="40000"/>
              </a:prstClr>
            </a:outerShdw>
          </a:effectLst>
          <a:extLst/>
        </p:spPr>
        <p:txBody>
          <a:bodyPr/>
          <a:lstStyle/>
          <a:p>
            <a:r>
              <a:rPr lang="en-US" altLang="zh-CN" b="1">
                <a:latin typeface="微软雅黑" pitchFamily="34" charset="-122"/>
                <a:ea typeface="微软雅黑" pitchFamily="34" charset="-122"/>
                <a:cs typeface="Consolas" pitchFamily="49" charset="0"/>
              </a:rPr>
              <a:t>Huangzhong\0</a:t>
            </a:r>
          </a:p>
        </p:txBody>
      </p:sp>
      <p:sp>
        <p:nvSpPr>
          <p:cNvPr id="16" name="直线 30"/>
          <p:cNvSpPr>
            <a:spLocks noChangeShapeType="1"/>
          </p:cNvSpPr>
          <p:nvPr/>
        </p:nvSpPr>
        <p:spPr bwMode="auto">
          <a:xfrm>
            <a:off x="9226219" y="3820170"/>
            <a:ext cx="504825" cy="0"/>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矩形 37"/>
          <p:cNvSpPr>
            <a:spLocks noChangeArrowheads="1"/>
          </p:cNvSpPr>
          <p:nvPr/>
        </p:nvSpPr>
        <p:spPr bwMode="auto">
          <a:xfrm>
            <a:off x="9731043" y="4178945"/>
            <a:ext cx="2052000" cy="431800"/>
          </a:xfrm>
          <a:prstGeom prst="rect">
            <a:avLst/>
          </a:prstGeom>
          <a:solidFill>
            <a:schemeClr val="bg2">
              <a:lumMod val="60000"/>
              <a:lumOff val="40000"/>
            </a:schemeClr>
          </a:solidFill>
          <a:ln w="38100" algn="ctr">
            <a:solidFill>
              <a:schemeClr val="bg2">
                <a:lumMod val="50000"/>
              </a:schemeClr>
            </a:solidFill>
            <a:miter lim="800000"/>
            <a:headEnd/>
            <a:tailEnd/>
          </a:ln>
          <a:effectLst>
            <a:outerShdw blurRad="50800" dist="38100" dir="2700000" algn="tl" rotWithShape="0">
              <a:prstClr val="black">
                <a:alpha val="40000"/>
              </a:prstClr>
            </a:outerShdw>
          </a:effectLst>
          <a:extLst/>
        </p:spPr>
        <p:txBody>
          <a:bodyPr/>
          <a:lstStyle/>
          <a:p>
            <a:r>
              <a:rPr lang="en-US" altLang="zh-CN" b="1">
                <a:latin typeface="微软雅黑" pitchFamily="34" charset="-122"/>
                <a:ea typeface="微软雅黑" pitchFamily="34" charset="-122"/>
                <a:cs typeface="Consolas" pitchFamily="49" charset="0"/>
              </a:rPr>
              <a:t>Liubei\0</a:t>
            </a:r>
          </a:p>
        </p:txBody>
      </p:sp>
      <p:sp>
        <p:nvSpPr>
          <p:cNvPr id="18" name="直线 38"/>
          <p:cNvSpPr>
            <a:spLocks noChangeShapeType="1"/>
          </p:cNvSpPr>
          <p:nvPr/>
        </p:nvSpPr>
        <p:spPr bwMode="auto">
          <a:xfrm>
            <a:off x="9226219" y="4396433"/>
            <a:ext cx="433387" cy="0"/>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自选图形 39"/>
          <p:cNvSpPr>
            <a:spLocks noChangeArrowheads="1"/>
          </p:cNvSpPr>
          <p:nvPr/>
        </p:nvSpPr>
        <p:spPr bwMode="auto">
          <a:xfrm flipH="1">
            <a:off x="6473295" y="3012914"/>
            <a:ext cx="304800" cy="152400"/>
          </a:xfrm>
          <a:prstGeom prst="chevron">
            <a:avLst>
              <a:gd name="adj" fmla="val 50000"/>
            </a:avLst>
          </a:prstGeom>
          <a:solidFill>
            <a:srgbClr val="FF0000"/>
          </a:solidFill>
          <a:ln>
            <a:noFill/>
          </a:ln>
          <a:effectLst>
            <a:outerShdw dist="35921"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zh-CN" altLang="en-US"/>
          </a:p>
        </p:txBody>
      </p:sp>
      <p:sp>
        <p:nvSpPr>
          <p:cNvPr id="20" name="自选图形 40"/>
          <p:cNvSpPr>
            <a:spLocks noChangeArrowheads="1"/>
          </p:cNvSpPr>
          <p:nvPr/>
        </p:nvSpPr>
        <p:spPr bwMode="auto">
          <a:xfrm flipH="1">
            <a:off x="3590106" y="3356992"/>
            <a:ext cx="304800" cy="152400"/>
          </a:xfrm>
          <a:prstGeom prst="chevron">
            <a:avLst>
              <a:gd name="adj" fmla="val 50000"/>
            </a:avLst>
          </a:prstGeom>
          <a:solidFill>
            <a:srgbClr val="FF0000"/>
          </a:solidFill>
          <a:ln>
            <a:noFill/>
          </a:ln>
          <a:effectLst>
            <a:outerShdw dist="35921"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zh-CN" altLang="en-US"/>
          </a:p>
        </p:txBody>
      </p:sp>
      <p:sp>
        <p:nvSpPr>
          <p:cNvPr id="21" name="文本框 41"/>
          <p:cNvSpPr txBox="1">
            <a:spLocks noChangeArrowheads="1"/>
          </p:cNvSpPr>
          <p:nvPr/>
        </p:nvSpPr>
        <p:spPr bwMode="auto">
          <a:xfrm>
            <a:off x="7606059" y="4653136"/>
            <a:ext cx="9366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ea typeface="楷体_GB2312" pitchFamily="49" charset="-122"/>
              </a:defRPr>
            </a:lvl1pPr>
            <a:lvl2pPr marL="742950" indent="-285750" eaLnBrk="0" hangingPunct="0">
              <a:defRPr>
                <a:solidFill>
                  <a:schemeClr val="tx1"/>
                </a:solidFill>
                <a:latin typeface="Arial" pitchFamily="34" charset="0"/>
                <a:ea typeface="楷体_GB2312" pitchFamily="49" charset="-122"/>
              </a:defRPr>
            </a:lvl2pPr>
            <a:lvl3pPr marL="1143000" indent="-228600" eaLnBrk="0" hangingPunct="0">
              <a:defRPr>
                <a:solidFill>
                  <a:schemeClr val="tx1"/>
                </a:solidFill>
                <a:latin typeface="Arial" pitchFamily="34" charset="0"/>
                <a:ea typeface="楷体_GB2312" pitchFamily="49" charset="-122"/>
              </a:defRPr>
            </a:lvl3pPr>
            <a:lvl4pPr marL="1600200" indent="-228600" eaLnBrk="0" hangingPunct="0">
              <a:defRPr>
                <a:solidFill>
                  <a:schemeClr val="tx1"/>
                </a:solidFill>
                <a:latin typeface="Arial" pitchFamily="34" charset="0"/>
                <a:ea typeface="楷体_GB2312" pitchFamily="49" charset="-122"/>
              </a:defRPr>
            </a:lvl4pPr>
            <a:lvl5pPr marL="2057400" indent="-228600" eaLnBrk="0" hangingPunct="0">
              <a:defRPr>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itchFamily="34" charset="0"/>
                <a:ea typeface="楷体_GB2312" pitchFamily="49" charset="-122"/>
              </a:defRPr>
            </a:lvl9pPr>
          </a:lstStyle>
          <a:p>
            <a:pPr eaLnBrk="1" hangingPunct="1">
              <a:spcBef>
                <a:spcPct val="50000"/>
              </a:spcBef>
            </a:pPr>
            <a:r>
              <a:rPr lang="en-US" altLang="zh-CN" sz="2400" b="1">
                <a:latin typeface="Consolas" pitchFamily="49" charset="0"/>
                <a:cs typeface="Consolas" pitchFamily="49" charset="0"/>
              </a:rPr>
              <a:t>temp</a:t>
            </a:r>
          </a:p>
        </p:txBody>
      </p:sp>
      <p:sp>
        <p:nvSpPr>
          <p:cNvPr id="22" name="矩形 42"/>
          <p:cNvSpPr>
            <a:spLocks noChangeArrowheads="1"/>
          </p:cNvSpPr>
          <p:nvPr/>
        </p:nvSpPr>
        <p:spPr bwMode="auto">
          <a:xfrm>
            <a:off x="8399917" y="4682679"/>
            <a:ext cx="790839" cy="431800"/>
          </a:xfrm>
          <a:prstGeom prst="rect">
            <a:avLst/>
          </a:prstGeom>
          <a:solidFill>
            <a:schemeClr val="tx1">
              <a:lumMod val="20000"/>
              <a:lumOff val="80000"/>
            </a:schemeClr>
          </a:solidFill>
          <a:ln w="38100">
            <a:solidFill>
              <a:schemeClr val="bg2">
                <a:lumMod val="50000"/>
              </a:schemeClr>
            </a:solidFill>
            <a:miter lim="800000"/>
            <a:headEnd/>
            <a:tailEnd/>
          </a:ln>
          <a:effectLst/>
          <a:extLst/>
        </p:spPr>
        <p:txBody>
          <a:bodyPr wrap="none" anchor="ctr"/>
          <a:lstStyle/>
          <a:p>
            <a:endParaRPr lang="zh-CN" altLang="en-US"/>
          </a:p>
        </p:txBody>
      </p:sp>
      <p:sp>
        <p:nvSpPr>
          <p:cNvPr id="23" name="自选图形 44"/>
          <p:cNvSpPr>
            <a:spLocks noChangeArrowheads="1"/>
          </p:cNvSpPr>
          <p:nvPr/>
        </p:nvSpPr>
        <p:spPr bwMode="auto">
          <a:xfrm flipH="1">
            <a:off x="7560817" y="3720530"/>
            <a:ext cx="304800" cy="152400"/>
          </a:xfrm>
          <a:prstGeom prst="chevron">
            <a:avLst>
              <a:gd name="adj" fmla="val 50000"/>
            </a:avLst>
          </a:prstGeom>
          <a:solidFill>
            <a:srgbClr val="FF0000"/>
          </a:solidFill>
          <a:ln>
            <a:noFill/>
          </a:ln>
          <a:effectLst>
            <a:outerShdw dist="35921"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zh-CN" altLang="en-US"/>
          </a:p>
        </p:txBody>
      </p:sp>
      <p:sp>
        <p:nvSpPr>
          <p:cNvPr id="24" name="文本框 45"/>
          <p:cNvSpPr txBox="1">
            <a:spLocks noChangeArrowheads="1"/>
          </p:cNvSpPr>
          <p:nvPr/>
        </p:nvSpPr>
        <p:spPr bwMode="auto">
          <a:xfrm>
            <a:off x="8110636" y="5373216"/>
            <a:ext cx="2592288" cy="461665"/>
          </a:xfrm>
          <a:prstGeom prst="rect">
            <a:avLst/>
          </a:prstGeom>
          <a:noFill/>
          <a:ln>
            <a:noFill/>
          </a:ln>
          <a:effectLst/>
          <a:extLst/>
        </p:spPr>
        <p:txBody>
          <a:bodyPr wrap="square">
            <a:spAutoFit/>
          </a:bodyPr>
          <a:lstStyle>
            <a:lvl1pPr eaLnBrk="0" hangingPunct="0">
              <a:defRPr>
                <a:solidFill>
                  <a:schemeClr val="tx1"/>
                </a:solidFill>
                <a:latin typeface="Arial" pitchFamily="34" charset="0"/>
                <a:ea typeface="楷体_GB2312" pitchFamily="49" charset="-122"/>
              </a:defRPr>
            </a:lvl1pPr>
            <a:lvl2pPr marL="742950" indent="-285750" eaLnBrk="0" hangingPunct="0">
              <a:defRPr>
                <a:solidFill>
                  <a:schemeClr val="tx1"/>
                </a:solidFill>
                <a:latin typeface="Arial" pitchFamily="34" charset="0"/>
                <a:ea typeface="楷体_GB2312" pitchFamily="49" charset="-122"/>
              </a:defRPr>
            </a:lvl2pPr>
            <a:lvl3pPr marL="1143000" indent="-228600" eaLnBrk="0" hangingPunct="0">
              <a:defRPr>
                <a:solidFill>
                  <a:schemeClr val="tx1"/>
                </a:solidFill>
                <a:latin typeface="Arial" pitchFamily="34" charset="0"/>
                <a:ea typeface="楷体_GB2312" pitchFamily="49" charset="-122"/>
              </a:defRPr>
            </a:lvl3pPr>
            <a:lvl4pPr marL="1600200" indent="-228600" eaLnBrk="0" hangingPunct="0">
              <a:defRPr>
                <a:solidFill>
                  <a:schemeClr val="tx1"/>
                </a:solidFill>
                <a:latin typeface="Arial" pitchFamily="34" charset="0"/>
                <a:ea typeface="楷体_GB2312" pitchFamily="49" charset="-122"/>
              </a:defRPr>
            </a:lvl4pPr>
            <a:lvl5pPr marL="2057400" indent="-228600" eaLnBrk="0" hangingPunct="0">
              <a:defRPr>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itchFamily="34" charset="0"/>
                <a:ea typeface="楷体_GB2312" pitchFamily="49" charset="-122"/>
              </a:defRPr>
            </a:lvl9pPr>
          </a:lstStyle>
          <a:p>
            <a:pPr eaLnBrk="1" hangingPunct="1">
              <a:spcBef>
                <a:spcPct val="50000"/>
              </a:spcBef>
            </a:pPr>
            <a:r>
              <a:rPr lang="en-US" altLang="zh-CN" sz="2400" b="1">
                <a:solidFill>
                  <a:schemeClr val="bg1"/>
                </a:solidFill>
                <a:latin typeface="Consolas" pitchFamily="49" charset="0"/>
                <a:ea typeface="黑体" pitchFamily="49" charset="-122"/>
                <a:cs typeface="Consolas" pitchFamily="49" charset="0"/>
              </a:rPr>
              <a:t>Zhaoyun Machao</a:t>
            </a:r>
          </a:p>
        </p:txBody>
      </p:sp>
      <p:sp>
        <p:nvSpPr>
          <p:cNvPr id="25" name="自选图形 46"/>
          <p:cNvSpPr>
            <a:spLocks noChangeArrowheads="1"/>
          </p:cNvSpPr>
          <p:nvPr/>
        </p:nvSpPr>
        <p:spPr bwMode="auto">
          <a:xfrm flipH="1">
            <a:off x="4208412" y="4085655"/>
            <a:ext cx="304800" cy="152400"/>
          </a:xfrm>
          <a:prstGeom prst="chevron">
            <a:avLst>
              <a:gd name="adj" fmla="val 50000"/>
            </a:avLst>
          </a:prstGeom>
          <a:solidFill>
            <a:srgbClr val="FF0000"/>
          </a:solidFill>
          <a:ln>
            <a:noFill/>
          </a:ln>
          <a:effectLst>
            <a:outerShdw dist="35921"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zh-CN" altLang="en-US"/>
          </a:p>
        </p:txBody>
      </p:sp>
      <p:sp>
        <p:nvSpPr>
          <p:cNvPr id="26" name="直线 47"/>
          <p:cNvSpPr>
            <a:spLocks noChangeShapeType="1"/>
          </p:cNvSpPr>
          <p:nvPr/>
        </p:nvSpPr>
        <p:spPr bwMode="auto">
          <a:xfrm flipV="1">
            <a:off x="9227542" y="2593529"/>
            <a:ext cx="433387" cy="2232025"/>
          </a:xfrm>
          <a:prstGeom prst="line">
            <a:avLst/>
          </a:prstGeom>
          <a:noFill/>
          <a:ln w="508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自选图形 48"/>
          <p:cNvSpPr>
            <a:spLocks noChangeArrowheads="1"/>
          </p:cNvSpPr>
          <p:nvPr/>
        </p:nvSpPr>
        <p:spPr bwMode="auto">
          <a:xfrm flipH="1">
            <a:off x="4870276" y="4436492"/>
            <a:ext cx="288925" cy="152400"/>
          </a:xfrm>
          <a:prstGeom prst="chevron">
            <a:avLst>
              <a:gd name="adj" fmla="val 47396"/>
            </a:avLst>
          </a:prstGeom>
          <a:solidFill>
            <a:srgbClr val="FF0000"/>
          </a:solidFill>
          <a:ln>
            <a:noFill/>
          </a:ln>
          <a:effectLst>
            <a:outerShdw dist="35921"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zh-CN" altLang="en-US"/>
          </a:p>
        </p:txBody>
      </p:sp>
      <p:sp>
        <p:nvSpPr>
          <p:cNvPr id="28" name="直线 49"/>
          <p:cNvSpPr>
            <a:spLocks noChangeShapeType="1"/>
          </p:cNvSpPr>
          <p:nvPr/>
        </p:nvSpPr>
        <p:spPr bwMode="auto">
          <a:xfrm>
            <a:off x="9226219" y="2739083"/>
            <a:ext cx="504825" cy="431800"/>
          </a:xfrm>
          <a:prstGeom prst="line">
            <a:avLst/>
          </a:prstGeom>
          <a:noFill/>
          <a:ln w="508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自选图形 50"/>
          <p:cNvSpPr>
            <a:spLocks noChangeArrowheads="1"/>
          </p:cNvSpPr>
          <p:nvPr/>
        </p:nvSpPr>
        <p:spPr bwMode="auto">
          <a:xfrm flipH="1">
            <a:off x="4224287" y="4859561"/>
            <a:ext cx="288925" cy="152400"/>
          </a:xfrm>
          <a:prstGeom prst="chevron">
            <a:avLst>
              <a:gd name="adj" fmla="val 47396"/>
            </a:avLst>
          </a:prstGeom>
          <a:solidFill>
            <a:srgbClr val="FF0000"/>
          </a:solidFill>
          <a:ln>
            <a:noFill/>
          </a:ln>
          <a:effectLst>
            <a:outerShdw dist="35921"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zh-CN" altLang="en-US"/>
          </a:p>
        </p:txBody>
      </p:sp>
      <p:sp>
        <p:nvSpPr>
          <p:cNvPr id="30" name="直线 51"/>
          <p:cNvSpPr>
            <a:spLocks noChangeShapeType="1"/>
          </p:cNvSpPr>
          <p:nvPr/>
        </p:nvSpPr>
        <p:spPr bwMode="auto">
          <a:xfrm flipV="1">
            <a:off x="9226219" y="2667645"/>
            <a:ext cx="433387" cy="576263"/>
          </a:xfrm>
          <a:prstGeom prst="line">
            <a:avLst/>
          </a:prstGeom>
          <a:noFill/>
          <a:ln w="508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自选图形 52"/>
          <p:cNvSpPr>
            <a:spLocks noChangeArrowheads="1"/>
          </p:cNvSpPr>
          <p:nvPr/>
        </p:nvSpPr>
        <p:spPr bwMode="auto">
          <a:xfrm flipH="1">
            <a:off x="7560817" y="5157192"/>
            <a:ext cx="288925" cy="152400"/>
          </a:xfrm>
          <a:prstGeom prst="chevron">
            <a:avLst>
              <a:gd name="adj" fmla="val 47396"/>
            </a:avLst>
          </a:prstGeom>
          <a:solidFill>
            <a:srgbClr val="FF0000"/>
          </a:solidFill>
          <a:ln>
            <a:noFill/>
          </a:ln>
          <a:effectLst>
            <a:outerShdw dist="35921"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zh-CN" altLang="en-US"/>
          </a:p>
        </p:txBody>
      </p:sp>
      <p:sp>
        <p:nvSpPr>
          <p:cNvPr id="32" name="文本框 53"/>
          <p:cNvSpPr txBox="1">
            <a:spLocks noChangeArrowheads="1"/>
          </p:cNvSpPr>
          <p:nvPr/>
        </p:nvSpPr>
        <p:spPr bwMode="auto">
          <a:xfrm>
            <a:off x="8110636" y="5768503"/>
            <a:ext cx="2592288" cy="461665"/>
          </a:xfrm>
          <a:prstGeom prst="rect">
            <a:avLst/>
          </a:prstGeom>
          <a:noFill/>
          <a:ln>
            <a:noFill/>
          </a:ln>
          <a:effectLst/>
          <a:extLst/>
        </p:spPr>
        <p:txBody>
          <a:bodyPr wrap="square">
            <a:spAutoFit/>
          </a:bodyPr>
          <a:lstStyle>
            <a:lvl1pPr eaLnBrk="0" hangingPunct="0">
              <a:defRPr>
                <a:solidFill>
                  <a:schemeClr val="tx1"/>
                </a:solidFill>
                <a:latin typeface="Arial" pitchFamily="34" charset="0"/>
                <a:ea typeface="楷体_GB2312" pitchFamily="49" charset="-122"/>
              </a:defRPr>
            </a:lvl1pPr>
            <a:lvl2pPr marL="742950" indent="-285750" eaLnBrk="0" hangingPunct="0">
              <a:defRPr>
                <a:solidFill>
                  <a:schemeClr val="tx1"/>
                </a:solidFill>
                <a:latin typeface="Arial" pitchFamily="34" charset="0"/>
                <a:ea typeface="楷体_GB2312" pitchFamily="49" charset="-122"/>
              </a:defRPr>
            </a:lvl2pPr>
            <a:lvl3pPr marL="1143000" indent="-228600" eaLnBrk="0" hangingPunct="0">
              <a:defRPr>
                <a:solidFill>
                  <a:schemeClr val="tx1"/>
                </a:solidFill>
                <a:latin typeface="Arial" pitchFamily="34" charset="0"/>
                <a:ea typeface="楷体_GB2312" pitchFamily="49" charset="-122"/>
              </a:defRPr>
            </a:lvl3pPr>
            <a:lvl4pPr marL="1600200" indent="-228600" eaLnBrk="0" hangingPunct="0">
              <a:defRPr>
                <a:solidFill>
                  <a:schemeClr val="tx1"/>
                </a:solidFill>
                <a:latin typeface="Arial" pitchFamily="34" charset="0"/>
                <a:ea typeface="楷体_GB2312" pitchFamily="49" charset="-122"/>
              </a:defRPr>
            </a:lvl4pPr>
            <a:lvl5pPr marL="2057400" indent="-228600" eaLnBrk="0" hangingPunct="0">
              <a:defRPr>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itchFamily="34" charset="0"/>
                <a:ea typeface="楷体_GB2312" pitchFamily="49" charset="-122"/>
              </a:defRPr>
            </a:lvl9pPr>
          </a:lstStyle>
          <a:p>
            <a:pPr eaLnBrk="1" hangingPunct="1">
              <a:spcBef>
                <a:spcPct val="50000"/>
              </a:spcBef>
            </a:pPr>
            <a:r>
              <a:rPr lang="en-US" altLang="zh-CN" sz="2400" b="1">
                <a:solidFill>
                  <a:schemeClr val="bg1"/>
                </a:solidFill>
                <a:latin typeface="Consolas" pitchFamily="49" charset="0"/>
                <a:ea typeface="黑体" pitchFamily="49" charset="-122"/>
                <a:cs typeface="Consolas" pitchFamily="49" charset="0"/>
              </a:rPr>
              <a:t>Machao Zhaoyun</a:t>
            </a:r>
          </a:p>
        </p:txBody>
      </p:sp>
      <p:sp>
        <p:nvSpPr>
          <p:cNvPr id="33" name="文本框 55"/>
          <p:cNvSpPr txBox="1">
            <a:spLocks noChangeArrowheads="1"/>
          </p:cNvSpPr>
          <p:nvPr/>
        </p:nvSpPr>
        <p:spPr bwMode="auto">
          <a:xfrm>
            <a:off x="8398437" y="1443683"/>
            <a:ext cx="798512" cy="36671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楷体_GB2312" pitchFamily="49" charset="-122"/>
              </a:defRPr>
            </a:lvl1pPr>
            <a:lvl2pPr marL="742950" indent="-285750" eaLnBrk="0" hangingPunct="0">
              <a:defRPr>
                <a:solidFill>
                  <a:schemeClr val="tx1"/>
                </a:solidFill>
                <a:latin typeface="Arial" pitchFamily="34" charset="0"/>
                <a:ea typeface="楷体_GB2312" pitchFamily="49" charset="-122"/>
              </a:defRPr>
            </a:lvl2pPr>
            <a:lvl3pPr marL="1143000" indent="-228600" eaLnBrk="0" hangingPunct="0">
              <a:defRPr>
                <a:solidFill>
                  <a:schemeClr val="tx1"/>
                </a:solidFill>
                <a:latin typeface="Arial" pitchFamily="34" charset="0"/>
                <a:ea typeface="楷体_GB2312" pitchFamily="49" charset="-122"/>
              </a:defRPr>
            </a:lvl3pPr>
            <a:lvl4pPr marL="1600200" indent="-228600" eaLnBrk="0" hangingPunct="0">
              <a:defRPr>
                <a:solidFill>
                  <a:schemeClr val="tx1"/>
                </a:solidFill>
                <a:latin typeface="Arial" pitchFamily="34" charset="0"/>
                <a:ea typeface="楷体_GB2312" pitchFamily="49" charset="-122"/>
              </a:defRPr>
            </a:lvl4pPr>
            <a:lvl5pPr marL="2057400" indent="-228600" eaLnBrk="0" hangingPunct="0">
              <a:defRPr>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itchFamily="34" charset="0"/>
                <a:ea typeface="楷体_GB2312" pitchFamily="49" charset="-122"/>
              </a:defRPr>
            </a:lvl9pPr>
          </a:lstStyle>
          <a:p>
            <a:pPr algn="ctr" eaLnBrk="1" hangingPunct="1"/>
            <a:r>
              <a:rPr lang="en-US" altLang="zh-CN" b="1">
                <a:latin typeface="Courier New" pitchFamily="49" charset="0"/>
              </a:rPr>
              <a:t>5548</a:t>
            </a:r>
          </a:p>
        </p:txBody>
      </p:sp>
      <p:sp>
        <p:nvSpPr>
          <p:cNvPr id="34" name="文本框 56"/>
          <p:cNvSpPr txBox="1">
            <a:spLocks noChangeArrowheads="1"/>
          </p:cNvSpPr>
          <p:nvPr/>
        </p:nvSpPr>
        <p:spPr bwMode="auto">
          <a:xfrm>
            <a:off x="8398437" y="1940570"/>
            <a:ext cx="798512" cy="36671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楷体_GB2312" pitchFamily="49" charset="-122"/>
              </a:defRPr>
            </a:lvl1pPr>
            <a:lvl2pPr marL="742950" indent="-285750" eaLnBrk="0" hangingPunct="0">
              <a:defRPr>
                <a:solidFill>
                  <a:schemeClr val="tx1"/>
                </a:solidFill>
                <a:latin typeface="Arial" pitchFamily="34" charset="0"/>
                <a:ea typeface="楷体_GB2312" pitchFamily="49" charset="-122"/>
              </a:defRPr>
            </a:lvl2pPr>
            <a:lvl3pPr marL="1143000" indent="-228600" eaLnBrk="0" hangingPunct="0">
              <a:defRPr>
                <a:solidFill>
                  <a:schemeClr val="tx1"/>
                </a:solidFill>
                <a:latin typeface="Arial" pitchFamily="34" charset="0"/>
                <a:ea typeface="楷体_GB2312" pitchFamily="49" charset="-122"/>
              </a:defRPr>
            </a:lvl3pPr>
            <a:lvl4pPr marL="1600200" indent="-228600" eaLnBrk="0" hangingPunct="0">
              <a:defRPr>
                <a:solidFill>
                  <a:schemeClr val="tx1"/>
                </a:solidFill>
                <a:latin typeface="Arial" pitchFamily="34" charset="0"/>
                <a:ea typeface="楷体_GB2312" pitchFamily="49" charset="-122"/>
              </a:defRPr>
            </a:lvl4pPr>
            <a:lvl5pPr marL="2057400" indent="-228600" eaLnBrk="0" hangingPunct="0">
              <a:defRPr>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itchFamily="34" charset="0"/>
                <a:ea typeface="楷体_GB2312" pitchFamily="49" charset="-122"/>
              </a:defRPr>
            </a:lvl9pPr>
          </a:lstStyle>
          <a:p>
            <a:pPr algn="ctr" eaLnBrk="1" hangingPunct="1"/>
            <a:r>
              <a:rPr lang="en-US" altLang="zh-CN" b="1">
                <a:latin typeface="Courier New" pitchFamily="49" charset="0"/>
              </a:rPr>
              <a:t>5562</a:t>
            </a:r>
          </a:p>
        </p:txBody>
      </p:sp>
      <p:sp>
        <p:nvSpPr>
          <p:cNvPr id="35" name="文本框 57"/>
          <p:cNvSpPr txBox="1">
            <a:spLocks noChangeArrowheads="1"/>
          </p:cNvSpPr>
          <p:nvPr/>
        </p:nvSpPr>
        <p:spPr bwMode="auto">
          <a:xfrm>
            <a:off x="8398437" y="2523183"/>
            <a:ext cx="798512" cy="36671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楷体_GB2312" pitchFamily="49" charset="-122"/>
              </a:defRPr>
            </a:lvl1pPr>
            <a:lvl2pPr marL="742950" indent="-285750" eaLnBrk="0" hangingPunct="0">
              <a:defRPr>
                <a:solidFill>
                  <a:schemeClr val="tx1"/>
                </a:solidFill>
                <a:latin typeface="Arial" pitchFamily="34" charset="0"/>
                <a:ea typeface="楷体_GB2312" pitchFamily="49" charset="-122"/>
              </a:defRPr>
            </a:lvl2pPr>
            <a:lvl3pPr marL="1143000" indent="-228600" eaLnBrk="0" hangingPunct="0">
              <a:defRPr>
                <a:solidFill>
                  <a:schemeClr val="tx1"/>
                </a:solidFill>
                <a:latin typeface="Arial" pitchFamily="34" charset="0"/>
                <a:ea typeface="楷体_GB2312" pitchFamily="49" charset="-122"/>
              </a:defRPr>
            </a:lvl3pPr>
            <a:lvl4pPr marL="1600200" indent="-228600" eaLnBrk="0" hangingPunct="0">
              <a:defRPr>
                <a:solidFill>
                  <a:schemeClr val="tx1"/>
                </a:solidFill>
                <a:latin typeface="Arial" pitchFamily="34" charset="0"/>
                <a:ea typeface="楷体_GB2312" pitchFamily="49" charset="-122"/>
              </a:defRPr>
            </a:lvl4pPr>
            <a:lvl5pPr marL="2057400" indent="-228600" eaLnBrk="0" hangingPunct="0">
              <a:defRPr>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itchFamily="34" charset="0"/>
                <a:ea typeface="楷体_GB2312" pitchFamily="49" charset="-122"/>
              </a:defRPr>
            </a:lvl9pPr>
          </a:lstStyle>
          <a:p>
            <a:pPr algn="ctr" eaLnBrk="1" hangingPunct="1"/>
            <a:r>
              <a:rPr lang="en-US" altLang="zh-CN" b="1">
                <a:latin typeface="Courier New" pitchFamily="49" charset="0"/>
              </a:rPr>
              <a:t>5583</a:t>
            </a:r>
          </a:p>
        </p:txBody>
      </p:sp>
      <p:sp>
        <p:nvSpPr>
          <p:cNvPr id="36" name="文本框 58"/>
          <p:cNvSpPr txBox="1">
            <a:spLocks noChangeArrowheads="1"/>
          </p:cNvSpPr>
          <p:nvPr/>
        </p:nvSpPr>
        <p:spPr bwMode="auto">
          <a:xfrm>
            <a:off x="8398437" y="3028008"/>
            <a:ext cx="798512" cy="36671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楷体_GB2312" pitchFamily="49" charset="-122"/>
              </a:defRPr>
            </a:lvl1pPr>
            <a:lvl2pPr marL="742950" indent="-285750" eaLnBrk="0" hangingPunct="0">
              <a:defRPr>
                <a:solidFill>
                  <a:schemeClr val="tx1"/>
                </a:solidFill>
                <a:latin typeface="Arial" pitchFamily="34" charset="0"/>
                <a:ea typeface="楷体_GB2312" pitchFamily="49" charset="-122"/>
              </a:defRPr>
            </a:lvl2pPr>
            <a:lvl3pPr marL="1143000" indent="-228600" eaLnBrk="0" hangingPunct="0">
              <a:defRPr>
                <a:solidFill>
                  <a:schemeClr val="tx1"/>
                </a:solidFill>
                <a:latin typeface="Arial" pitchFamily="34" charset="0"/>
                <a:ea typeface="楷体_GB2312" pitchFamily="49" charset="-122"/>
              </a:defRPr>
            </a:lvl3pPr>
            <a:lvl4pPr marL="1600200" indent="-228600" eaLnBrk="0" hangingPunct="0">
              <a:defRPr>
                <a:solidFill>
                  <a:schemeClr val="tx1"/>
                </a:solidFill>
                <a:latin typeface="Arial" pitchFamily="34" charset="0"/>
                <a:ea typeface="楷体_GB2312" pitchFamily="49" charset="-122"/>
              </a:defRPr>
            </a:lvl4pPr>
            <a:lvl5pPr marL="2057400" indent="-228600" eaLnBrk="0" hangingPunct="0">
              <a:defRPr>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itchFamily="34" charset="0"/>
                <a:ea typeface="楷体_GB2312" pitchFamily="49" charset="-122"/>
              </a:defRPr>
            </a:lvl9pPr>
          </a:lstStyle>
          <a:p>
            <a:pPr algn="ctr" eaLnBrk="1" hangingPunct="1"/>
            <a:r>
              <a:rPr lang="en-US" altLang="zh-CN" b="1">
                <a:latin typeface="Courier New" pitchFamily="49" charset="0"/>
              </a:rPr>
              <a:t>55A8</a:t>
            </a:r>
          </a:p>
        </p:txBody>
      </p:sp>
      <p:sp>
        <p:nvSpPr>
          <p:cNvPr id="37" name="文本框 59"/>
          <p:cNvSpPr txBox="1">
            <a:spLocks noChangeArrowheads="1"/>
          </p:cNvSpPr>
          <p:nvPr/>
        </p:nvSpPr>
        <p:spPr bwMode="auto">
          <a:xfrm>
            <a:off x="8398437" y="3531245"/>
            <a:ext cx="798512" cy="36671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楷体_GB2312" pitchFamily="49" charset="-122"/>
              </a:defRPr>
            </a:lvl1pPr>
            <a:lvl2pPr marL="742950" indent="-285750" eaLnBrk="0" hangingPunct="0">
              <a:defRPr>
                <a:solidFill>
                  <a:schemeClr val="tx1"/>
                </a:solidFill>
                <a:latin typeface="Arial" pitchFamily="34" charset="0"/>
                <a:ea typeface="楷体_GB2312" pitchFamily="49" charset="-122"/>
              </a:defRPr>
            </a:lvl2pPr>
            <a:lvl3pPr marL="1143000" indent="-228600" eaLnBrk="0" hangingPunct="0">
              <a:defRPr>
                <a:solidFill>
                  <a:schemeClr val="tx1"/>
                </a:solidFill>
                <a:latin typeface="Arial" pitchFamily="34" charset="0"/>
                <a:ea typeface="楷体_GB2312" pitchFamily="49" charset="-122"/>
              </a:defRPr>
            </a:lvl3pPr>
            <a:lvl4pPr marL="1600200" indent="-228600" eaLnBrk="0" hangingPunct="0">
              <a:defRPr>
                <a:solidFill>
                  <a:schemeClr val="tx1"/>
                </a:solidFill>
                <a:latin typeface="Arial" pitchFamily="34" charset="0"/>
                <a:ea typeface="楷体_GB2312" pitchFamily="49" charset="-122"/>
              </a:defRPr>
            </a:lvl4pPr>
            <a:lvl5pPr marL="2057400" indent="-228600" eaLnBrk="0" hangingPunct="0">
              <a:defRPr>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itchFamily="34" charset="0"/>
                <a:ea typeface="楷体_GB2312" pitchFamily="49" charset="-122"/>
              </a:defRPr>
            </a:lvl9pPr>
          </a:lstStyle>
          <a:p>
            <a:pPr algn="ctr" eaLnBrk="1" hangingPunct="1"/>
            <a:r>
              <a:rPr lang="en-US" altLang="zh-CN" b="1">
                <a:latin typeface="Courier New" pitchFamily="49" charset="0"/>
              </a:rPr>
              <a:t>55B3</a:t>
            </a:r>
          </a:p>
        </p:txBody>
      </p:sp>
      <p:sp>
        <p:nvSpPr>
          <p:cNvPr id="38" name="文本框 60"/>
          <p:cNvSpPr txBox="1">
            <a:spLocks noChangeArrowheads="1"/>
          </p:cNvSpPr>
          <p:nvPr/>
        </p:nvSpPr>
        <p:spPr bwMode="auto">
          <a:xfrm>
            <a:off x="8398437" y="4107508"/>
            <a:ext cx="798512" cy="36671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楷体_GB2312" pitchFamily="49" charset="-122"/>
              </a:defRPr>
            </a:lvl1pPr>
            <a:lvl2pPr marL="742950" indent="-285750" eaLnBrk="0" hangingPunct="0">
              <a:defRPr>
                <a:solidFill>
                  <a:schemeClr val="tx1"/>
                </a:solidFill>
                <a:latin typeface="Arial" pitchFamily="34" charset="0"/>
                <a:ea typeface="楷体_GB2312" pitchFamily="49" charset="-122"/>
              </a:defRPr>
            </a:lvl2pPr>
            <a:lvl3pPr marL="1143000" indent="-228600" eaLnBrk="0" hangingPunct="0">
              <a:defRPr>
                <a:solidFill>
                  <a:schemeClr val="tx1"/>
                </a:solidFill>
                <a:latin typeface="Arial" pitchFamily="34" charset="0"/>
                <a:ea typeface="楷体_GB2312" pitchFamily="49" charset="-122"/>
              </a:defRPr>
            </a:lvl3pPr>
            <a:lvl4pPr marL="1600200" indent="-228600" eaLnBrk="0" hangingPunct="0">
              <a:defRPr>
                <a:solidFill>
                  <a:schemeClr val="tx1"/>
                </a:solidFill>
                <a:latin typeface="Arial" pitchFamily="34" charset="0"/>
                <a:ea typeface="楷体_GB2312" pitchFamily="49" charset="-122"/>
              </a:defRPr>
            </a:lvl4pPr>
            <a:lvl5pPr marL="2057400" indent="-228600" eaLnBrk="0" hangingPunct="0">
              <a:defRPr>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itchFamily="34" charset="0"/>
                <a:ea typeface="楷体_GB2312" pitchFamily="49" charset="-122"/>
              </a:defRPr>
            </a:lvl9pPr>
          </a:lstStyle>
          <a:p>
            <a:pPr algn="ctr" eaLnBrk="1" hangingPunct="1"/>
            <a:r>
              <a:rPr lang="en-US" altLang="zh-CN" b="1">
                <a:latin typeface="Courier New" pitchFamily="49" charset="0"/>
              </a:rPr>
              <a:t>55C9</a:t>
            </a:r>
          </a:p>
        </p:txBody>
      </p:sp>
      <p:sp>
        <p:nvSpPr>
          <p:cNvPr id="39" name="文本框 61"/>
          <p:cNvSpPr txBox="1">
            <a:spLocks noChangeArrowheads="1"/>
          </p:cNvSpPr>
          <p:nvPr/>
        </p:nvSpPr>
        <p:spPr bwMode="auto">
          <a:xfrm>
            <a:off x="8392243" y="4748089"/>
            <a:ext cx="798513" cy="36671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楷体_GB2312" pitchFamily="49" charset="-122"/>
              </a:defRPr>
            </a:lvl1pPr>
            <a:lvl2pPr marL="742950" indent="-285750" eaLnBrk="0" hangingPunct="0">
              <a:defRPr>
                <a:solidFill>
                  <a:schemeClr val="tx1"/>
                </a:solidFill>
                <a:latin typeface="Arial" pitchFamily="34" charset="0"/>
                <a:ea typeface="楷体_GB2312" pitchFamily="49" charset="-122"/>
              </a:defRPr>
            </a:lvl2pPr>
            <a:lvl3pPr marL="1143000" indent="-228600" eaLnBrk="0" hangingPunct="0">
              <a:defRPr>
                <a:solidFill>
                  <a:schemeClr val="tx1"/>
                </a:solidFill>
                <a:latin typeface="Arial" pitchFamily="34" charset="0"/>
                <a:ea typeface="楷体_GB2312" pitchFamily="49" charset="-122"/>
              </a:defRPr>
            </a:lvl3pPr>
            <a:lvl4pPr marL="1600200" indent="-228600" eaLnBrk="0" hangingPunct="0">
              <a:defRPr>
                <a:solidFill>
                  <a:schemeClr val="tx1"/>
                </a:solidFill>
                <a:latin typeface="Arial" pitchFamily="34" charset="0"/>
                <a:ea typeface="楷体_GB2312" pitchFamily="49" charset="-122"/>
              </a:defRPr>
            </a:lvl4pPr>
            <a:lvl5pPr marL="2057400" indent="-228600" eaLnBrk="0" hangingPunct="0">
              <a:defRPr>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itchFamily="34" charset="0"/>
                <a:ea typeface="楷体_GB2312" pitchFamily="49" charset="-122"/>
              </a:defRPr>
            </a:lvl9pPr>
          </a:lstStyle>
          <a:p>
            <a:pPr algn="ctr" eaLnBrk="1" hangingPunct="1"/>
            <a:r>
              <a:rPr lang="en-US" altLang="zh-CN" b="1">
                <a:latin typeface="Courier New" pitchFamily="49" charset="0"/>
              </a:rPr>
              <a:t>5583</a:t>
            </a:r>
          </a:p>
        </p:txBody>
      </p:sp>
      <p:sp>
        <p:nvSpPr>
          <p:cNvPr id="40" name="文本框 62"/>
          <p:cNvSpPr txBox="1">
            <a:spLocks noChangeArrowheads="1"/>
          </p:cNvSpPr>
          <p:nvPr/>
        </p:nvSpPr>
        <p:spPr bwMode="auto">
          <a:xfrm>
            <a:off x="8398437" y="2523183"/>
            <a:ext cx="798512" cy="36671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楷体_GB2312" pitchFamily="49" charset="-122"/>
              </a:defRPr>
            </a:lvl1pPr>
            <a:lvl2pPr marL="742950" indent="-285750" eaLnBrk="0" hangingPunct="0">
              <a:defRPr>
                <a:solidFill>
                  <a:schemeClr val="tx1"/>
                </a:solidFill>
                <a:latin typeface="Arial" pitchFamily="34" charset="0"/>
                <a:ea typeface="楷体_GB2312" pitchFamily="49" charset="-122"/>
              </a:defRPr>
            </a:lvl2pPr>
            <a:lvl3pPr marL="1143000" indent="-228600" eaLnBrk="0" hangingPunct="0">
              <a:defRPr>
                <a:solidFill>
                  <a:schemeClr val="tx1"/>
                </a:solidFill>
                <a:latin typeface="Arial" pitchFamily="34" charset="0"/>
                <a:ea typeface="楷体_GB2312" pitchFamily="49" charset="-122"/>
              </a:defRPr>
            </a:lvl3pPr>
            <a:lvl4pPr marL="1600200" indent="-228600" eaLnBrk="0" hangingPunct="0">
              <a:defRPr>
                <a:solidFill>
                  <a:schemeClr val="tx1"/>
                </a:solidFill>
                <a:latin typeface="Arial" pitchFamily="34" charset="0"/>
                <a:ea typeface="楷体_GB2312" pitchFamily="49" charset="-122"/>
              </a:defRPr>
            </a:lvl4pPr>
            <a:lvl5pPr marL="2057400" indent="-228600" eaLnBrk="0" hangingPunct="0">
              <a:defRPr>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itchFamily="34" charset="0"/>
                <a:ea typeface="楷体_GB2312" pitchFamily="49" charset="-122"/>
              </a:defRPr>
            </a:lvl9pPr>
          </a:lstStyle>
          <a:p>
            <a:pPr algn="ctr" eaLnBrk="1" hangingPunct="1"/>
            <a:r>
              <a:rPr lang="en-US" altLang="zh-CN" b="1">
                <a:latin typeface="Courier New" pitchFamily="49" charset="0"/>
              </a:rPr>
              <a:t>55A8</a:t>
            </a:r>
          </a:p>
        </p:txBody>
      </p:sp>
      <p:sp>
        <p:nvSpPr>
          <p:cNvPr id="41" name="文本框 63"/>
          <p:cNvSpPr txBox="1">
            <a:spLocks noChangeArrowheads="1"/>
          </p:cNvSpPr>
          <p:nvPr/>
        </p:nvSpPr>
        <p:spPr bwMode="auto">
          <a:xfrm>
            <a:off x="8398437" y="3028008"/>
            <a:ext cx="798512" cy="36671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楷体_GB2312" pitchFamily="49" charset="-122"/>
              </a:defRPr>
            </a:lvl1pPr>
            <a:lvl2pPr marL="742950" indent="-285750" eaLnBrk="0" hangingPunct="0">
              <a:defRPr>
                <a:solidFill>
                  <a:schemeClr val="tx1"/>
                </a:solidFill>
                <a:latin typeface="Arial" pitchFamily="34" charset="0"/>
                <a:ea typeface="楷体_GB2312" pitchFamily="49" charset="-122"/>
              </a:defRPr>
            </a:lvl2pPr>
            <a:lvl3pPr marL="1143000" indent="-228600" eaLnBrk="0" hangingPunct="0">
              <a:defRPr>
                <a:solidFill>
                  <a:schemeClr val="tx1"/>
                </a:solidFill>
                <a:latin typeface="Arial" pitchFamily="34" charset="0"/>
                <a:ea typeface="楷体_GB2312" pitchFamily="49" charset="-122"/>
              </a:defRPr>
            </a:lvl3pPr>
            <a:lvl4pPr marL="1600200" indent="-228600" eaLnBrk="0" hangingPunct="0">
              <a:defRPr>
                <a:solidFill>
                  <a:schemeClr val="tx1"/>
                </a:solidFill>
                <a:latin typeface="Arial" pitchFamily="34" charset="0"/>
                <a:ea typeface="楷体_GB2312" pitchFamily="49" charset="-122"/>
              </a:defRPr>
            </a:lvl4pPr>
            <a:lvl5pPr marL="2057400" indent="-228600" eaLnBrk="0" hangingPunct="0">
              <a:defRPr>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itchFamily="34" charset="0"/>
                <a:ea typeface="楷体_GB2312" pitchFamily="49" charset="-122"/>
              </a:defRPr>
            </a:lvl9pPr>
          </a:lstStyle>
          <a:p>
            <a:pPr algn="ctr" eaLnBrk="1" hangingPunct="1"/>
            <a:r>
              <a:rPr lang="en-US" altLang="zh-CN" b="1">
                <a:latin typeface="Courier New" pitchFamily="49" charset="0"/>
              </a:rPr>
              <a:t>5583</a:t>
            </a:r>
          </a:p>
        </p:txBody>
      </p:sp>
    </p:spTree>
    <p:extLst>
      <p:ext uri="{BB962C8B-B14F-4D97-AF65-F5344CB8AC3E}">
        <p14:creationId xmlns:p14="http://schemas.microsoft.com/office/powerpoint/2010/main" val="385964442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35" presetClass="emph" presetSubtype="0" repeatCount="indefinite" fill="hold" grpId="1" nodeType="withEffect">
                                  <p:stCondLst>
                                    <p:cond delay="0"/>
                                  </p:stCondLst>
                                  <p:endCondLst>
                                    <p:cond evt="onNext" delay="0">
                                      <p:tgtEl>
                                        <p:sldTgt/>
                                      </p:tgtEl>
                                    </p:cond>
                                  </p:endCondLst>
                                  <p:childTnLst>
                                    <p:anim calcmode="discrete" valueType="str">
                                      <p:cBhvr>
                                        <p:cTn id="8" dur="1000" fill="hold"/>
                                        <p:tgtEl>
                                          <p:spTgt spid="19"/>
                                        </p:tgtEl>
                                        <p:attrNameLst>
                                          <p:attrName>style.visibility</p:attrName>
                                        </p:attrNameLst>
                                      </p:cBhvr>
                                      <p:tavLst>
                                        <p:tav tm="0">
                                          <p:val>
                                            <p:strVal val="hidden"/>
                                          </p:val>
                                        </p:tav>
                                        <p:tav tm="50000">
                                          <p:val>
                                            <p:strVal val="visible"/>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par>
                          <p:cTn id="13" fill="hold">
                            <p:stCondLst>
                              <p:cond delay="1500"/>
                            </p:stCondLst>
                            <p:childTnLst>
                              <p:par>
                                <p:cTn id="14" presetID="17" presetClass="entr" presetSubtype="1"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fill="hold"/>
                                        <p:tgtEl>
                                          <p:spTgt spid="9"/>
                                        </p:tgtEl>
                                        <p:attrNameLst>
                                          <p:attrName>ppt_x</p:attrName>
                                        </p:attrNameLst>
                                      </p:cBhvr>
                                      <p:tavLst>
                                        <p:tav tm="0">
                                          <p:val>
                                            <p:strVal val="#ppt_x"/>
                                          </p:val>
                                        </p:tav>
                                        <p:tav tm="100000">
                                          <p:val>
                                            <p:strVal val="#ppt_x"/>
                                          </p:val>
                                        </p:tav>
                                      </p:tavLst>
                                    </p:anim>
                                    <p:anim calcmode="lin" valueType="num">
                                      <p:cBhvr>
                                        <p:cTn id="17" dur="500" fill="hold"/>
                                        <p:tgtEl>
                                          <p:spTgt spid="9"/>
                                        </p:tgtEl>
                                        <p:attrNameLst>
                                          <p:attrName>ppt_y</p:attrName>
                                        </p:attrNameLst>
                                      </p:cBhvr>
                                      <p:tavLst>
                                        <p:tav tm="0">
                                          <p:val>
                                            <p:strVal val="#ppt_y-#ppt_h/2"/>
                                          </p:val>
                                        </p:tav>
                                        <p:tav tm="100000">
                                          <p:val>
                                            <p:strVal val="#ppt_y"/>
                                          </p:val>
                                        </p:tav>
                                      </p:tavLst>
                                    </p:anim>
                                    <p:anim calcmode="lin" valueType="num">
                                      <p:cBhvr>
                                        <p:cTn id="18" dur="500" fill="hold"/>
                                        <p:tgtEl>
                                          <p:spTgt spid="9"/>
                                        </p:tgtEl>
                                        <p:attrNameLst>
                                          <p:attrName>ppt_w</p:attrName>
                                        </p:attrNameLst>
                                      </p:cBhvr>
                                      <p:tavLst>
                                        <p:tav tm="0">
                                          <p:val>
                                            <p:strVal val="#ppt_w"/>
                                          </p:val>
                                        </p:tav>
                                        <p:tav tm="100000">
                                          <p:val>
                                            <p:strVal val="#ppt_w"/>
                                          </p:val>
                                        </p:tav>
                                      </p:tavLst>
                                    </p:anim>
                                    <p:anim calcmode="lin" valueType="num">
                                      <p:cBhvr>
                                        <p:cTn id="19" dur="500" fill="hold"/>
                                        <p:tgtEl>
                                          <p:spTgt spid="9"/>
                                        </p:tgtEl>
                                        <p:attrNameLst>
                                          <p:attrName>ppt_h</p:attrName>
                                        </p:attrNameLst>
                                      </p:cBhvr>
                                      <p:tavLst>
                                        <p:tav tm="0">
                                          <p:val>
                                            <p:fltVal val="0"/>
                                          </p:val>
                                        </p:tav>
                                        <p:tav tm="100000">
                                          <p:val>
                                            <p:strVal val="#ppt_h"/>
                                          </p:val>
                                        </p:tav>
                                      </p:tavLst>
                                    </p:anim>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500"/>
                                        <p:tgtEl>
                                          <p:spTgt spid="5"/>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left)">
                                      <p:cBhvr>
                                        <p:cTn id="35" dur="500"/>
                                        <p:tgtEl>
                                          <p:spTgt spid="7"/>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left)">
                                      <p:cBhvr>
                                        <p:cTn id="39" dur="500"/>
                                        <p:tgtEl>
                                          <p:spTgt spid="15"/>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left)">
                                      <p:cBhvr>
                                        <p:cTn id="43" dur="500"/>
                                        <p:tgtEl>
                                          <p:spTgt spid="17"/>
                                        </p:tgtEl>
                                      </p:cBhvr>
                                    </p:animEffect>
                                  </p:childTnLst>
                                </p:cTn>
                              </p:par>
                            </p:childTnLst>
                          </p:cTn>
                        </p:par>
                        <p:par>
                          <p:cTn id="44" fill="hold">
                            <p:stCondLst>
                              <p:cond delay="5000"/>
                            </p:stCondLst>
                            <p:childTnLst>
                              <p:par>
                                <p:cTn id="45" presetID="1" presetClass="entr" presetSubtype="0" fill="hold" grpId="0" nodeType="after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childTnLst>
                          </p:cTn>
                        </p:par>
                        <p:par>
                          <p:cTn id="47" fill="hold">
                            <p:stCondLst>
                              <p:cond delay="5000"/>
                            </p:stCondLst>
                            <p:childTnLst>
                              <p:par>
                                <p:cTn id="48" presetID="1" presetClass="entr" presetSubtype="0" fill="hold" grpId="0" nodeType="afterEffect">
                                  <p:stCondLst>
                                    <p:cond delay="0"/>
                                  </p:stCondLst>
                                  <p:childTnLst>
                                    <p:set>
                                      <p:cBhvr>
                                        <p:cTn id="49" dur="1" fill="hold">
                                          <p:stCondLst>
                                            <p:cond delay="0"/>
                                          </p:stCondLst>
                                        </p:cTn>
                                        <p:tgtEl>
                                          <p:spTgt spid="34"/>
                                        </p:tgtEl>
                                        <p:attrNameLst>
                                          <p:attrName>style.visibility</p:attrName>
                                        </p:attrNameLst>
                                      </p:cBhvr>
                                      <p:to>
                                        <p:strVal val="visible"/>
                                      </p:to>
                                    </p:set>
                                  </p:childTnLst>
                                </p:cTn>
                              </p:par>
                            </p:childTnLst>
                          </p:cTn>
                        </p:par>
                        <p:par>
                          <p:cTn id="50" fill="hold">
                            <p:stCondLst>
                              <p:cond delay="5000"/>
                            </p:stCondLst>
                            <p:childTnLst>
                              <p:par>
                                <p:cTn id="51" presetID="1" presetClass="entr" presetSubtype="0" fill="hold" grpId="0" nodeType="after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childTnLst>
                          </p:cTn>
                        </p:par>
                        <p:par>
                          <p:cTn id="53" fill="hold">
                            <p:stCondLst>
                              <p:cond delay="5000"/>
                            </p:stCondLst>
                            <p:childTnLst>
                              <p:par>
                                <p:cTn id="54" presetID="1" presetClass="entr" presetSubtype="0" fill="hold" grpId="0" nodeType="afterEffect">
                                  <p:stCondLst>
                                    <p:cond delay="0"/>
                                  </p:stCondLst>
                                  <p:childTnLst>
                                    <p:set>
                                      <p:cBhvr>
                                        <p:cTn id="55" dur="1" fill="hold">
                                          <p:stCondLst>
                                            <p:cond delay="0"/>
                                          </p:stCondLst>
                                        </p:cTn>
                                        <p:tgtEl>
                                          <p:spTgt spid="36"/>
                                        </p:tgtEl>
                                        <p:attrNameLst>
                                          <p:attrName>style.visibility</p:attrName>
                                        </p:attrNameLst>
                                      </p:cBhvr>
                                      <p:to>
                                        <p:strVal val="visible"/>
                                      </p:to>
                                    </p:set>
                                  </p:childTnLst>
                                </p:cTn>
                              </p:par>
                            </p:childTnLst>
                          </p:cTn>
                        </p:par>
                        <p:par>
                          <p:cTn id="56" fill="hold">
                            <p:stCondLst>
                              <p:cond delay="5000"/>
                            </p:stCondLst>
                            <p:childTnLst>
                              <p:par>
                                <p:cTn id="57" presetID="1" presetClass="entr" presetSubtype="0" fill="hold" grpId="0" nodeType="afterEffect">
                                  <p:stCondLst>
                                    <p:cond delay="0"/>
                                  </p:stCondLst>
                                  <p:childTnLst>
                                    <p:set>
                                      <p:cBhvr>
                                        <p:cTn id="58" dur="1" fill="hold">
                                          <p:stCondLst>
                                            <p:cond delay="0"/>
                                          </p:stCondLst>
                                        </p:cTn>
                                        <p:tgtEl>
                                          <p:spTgt spid="37"/>
                                        </p:tgtEl>
                                        <p:attrNameLst>
                                          <p:attrName>style.visibility</p:attrName>
                                        </p:attrNameLst>
                                      </p:cBhvr>
                                      <p:to>
                                        <p:strVal val="visible"/>
                                      </p:to>
                                    </p:set>
                                  </p:childTnLst>
                                </p:cTn>
                              </p:par>
                            </p:childTnLst>
                          </p:cTn>
                        </p:par>
                        <p:par>
                          <p:cTn id="59" fill="hold">
                            <p:stCondLst>
                              <p:cond delay="5000"/>
                            </p:stCondLst>
                            <p:childTnLst>
                              <p:par>
                                <p:cTn id="60" presetID="1" presetClass="entr" presetSubtype="0" fill="hold" grpId="0" nodeType="afterEffect">
                                  <p:stCondLst>
                                    <p:cond delay="0"/>
                                  </p:stCondLst>
                                  <p:childTnLst>
                                    <p:set>
                                      <p:cBhvr>
                                        <p:cTn id="61" dur="1" fill="hold">
                                          <p:stCondLst>
                                            <p:cond delay="0"/>
                                          </p:stCondLst>
                                        </p:cTn>
                                        <p:tgtEl>
                                          <p:spTgt spid="38"/>
                                        </p:tgtEl>
                                        <p:attrNameLst>
                                          <p:attrName>style.visibility</p:attrName>
                                        </p:attrNameLst>
                                      </p:cBhvr>
                                      <p:to>
                                        <p:strVal val="visible"/>
                                      </p:to>
                                    </p:set>
                                  </p:childTnLst>
                                </p:cTn>
                              </p:par>
                            </p:childTnLst>
                          </p:cTn>
                        </p:par>
                        <p:par>
                          <p:cTn id="62" fill="hold">
                            <p:stCondLst>
                              <p:cond delay="5000"/>
                            </p:stCondLst>
                            <p:childTnLst>
                              <p:par>
                                <p:cTn id="63" presetID="17" presetClass="entr" presetSubtype="8" fill="hold" grpId="0" nodeType="afterEffect">
                                  <p:stCondLst>
                                    <p:cond delay="0"/>
                                  </p:stCondLst>
                                  <p:childTnLst>
                                    <p:set>
                                      <p:cBhvr>
                                        <p:cTn id="64" dur="1" fill="hold">
                                          <p:stCondLst>
                                            <p:cond delay="0"/>
                                          </p:stCondLst>
                                        </p:cTn>
                                        <p:tgtEl>
                                          <p:spTgt spid="11"/>
                                        </p:tgtEl>
                                        <p:attrNameLst>
                                          <p:attrName>style.visibility</p:attrName>
                                        </p:attrNameLst>
                                      </p:cBhvr>
                                      <p:to>
                                        <p:strVal val="visible"/>
                                      </p:to>
                                    </p:set>
                                    <p:anim calcmode="lin" valueType="num">
                                      <p:cBhvr>
                                        <p:cTn id="65" dur="500" fill="hold"/>
                                        <p:tgtEl>
                                          <p:spTgt spid="11"/>
                                        </p:tgtEl>
                                        <p:attrNameLst>
                                          <p:attrName>ppt_x</p:attrName>
                                        </p:attrNameLst>
                                      </p:cBhvr>
                                      <p:tavLst>
                                        <p:tav tm="0">
                                          <p:val>
                                            <p:strVal val="#ppt_x-#ppt_w/2"/>
                                          </p:val>
                                        </p:tav>
                                        <p:tav tm="100000">
                                          <p:val>
                                            <p:strVal val="#ppt_x"/>
                                          </p:val>
                                        </p:tav>
                                      </p:tavLst>
                                    </p:anim>
                                    <p:anim calcmode="lin" valueType="num">
                                      <p:cBhvr>
                                        <p:cTn id="66" dur="500" fill="hold"/>
                                        <p:tgtEl>
                                          <p:spTgt spid="11"/>
                                        </p:tgtEl>
                                        <p:attrNameLst>
                                          <p:attrName>ppt_y</p:attrName>
                                        </p:attrNameLst>
                                      </p:cBhvr>
                                      <p:tavLst>
                                        <p:tav tm="0">
                                          <p:val>
                                            <p:strVal val="#ppt_y"/>
                                          </p:val>
                                        </p:tav>
                                        <p:tav tm="100000">
                                          <p:val>
                                            <p:strVal val="#ppt_y"/>
                                          </p:val>
                                        </p:tav>
                                      </p:tavLst>
                                    </p:anim>
                                    <p:anim calcmode="lin" valueType="num">
                                      <p:cBhvr>
                                        <p:cTn id="67" dur="500" fill="hold"/>
                                        <p:tgtEl>
                                          <p:spTgt spid="11"/>
                                        </p:tgtEl>
                                        <p:attrNameLst>
                                          <p:attrName>ppt_w</p:attrName>
                                        </p:attrNameLst>
                                      </p:cBhvr>
                                      <p:tavLst>
                                        <p:tav tm="0">
                                          <p:val>
                                            <p:fltVal val="0"/>
                                          </p:val>
                                        </p:tav>
                                        <p:tav tm="100000">
                                          <p:val>
                                            <p:strVal val="#ppt_w"/>
                                          </p:val>
                                        </p:tav>
                                      </p:tavLst>
                                    </p:anim>
                                    <p:anim calcmode="lin" valueType="num">
                                      <p:cBhvr>
                                        <p:cTn id="68" dur="500" fill="hold"/>
                                        <p:tgtEl>
                                          <p:spTgt spid="11"/>
                                        </p:tgtEl>
                                        <p:attrNameLst>
                                          <p:attrName>ppt_h</p:attrName>
                                        </p:attrNameLst>
                                      </p:cBhvr>
                                      <p:tavLst>
                                        <p:tav tm="0">
                                          <p:val>
                                            <p:strVal val="#ppt_h"/>
                                          </p:val>
                                        </p:tav>
                                        <p:tav tm="100000">
                                          <p:val>
                                            <p:strVal val="#ppt_h"/>
                                          </p:val>
                                        </p:tav>
                                      </p:tavLst>
                                    </p:anim>
                                  </p:childTnLst>
                                </p:cTn>
                              </p:par>
                            </p:childTnLst>
                          </p:cTn>
                        </p:par>
                        <p:par>
                          <p:cTn id="69" fill="hold">
                            <p:stCondLst>
                              <p:cond delay="5500"/>
                            </p:stCondLst>
                            <p:childTnLst>
                              <p:par>
                                <p:cTn id="70" presetID="17" presetClass="entr" presetSubtype="8" fill="hold" grpId="0" nodeType="afterEffect">
                                  <p:stCondLst>
                                    <p:cond delay="0"/>
                                  </p:stCondLst>
                                  <p:childTnLst>
                                    <p:set>
                                      <p:cBhvr>
                                        <p:cTn id="71" dur="1" fill="hold">
                                          <p:stCondLst>
                                            <p:cond delay="0"/>
                                          </p:stCondLst>
                                        </p:cTn>
                                        <p:tgtEl>
                                          <p:spTgt spid="12"/>
                                        </p:tgtEl>
                                        <p:attrNameLst>
                                          <p:attrName>style.visibility</p:attrName>
                                        </p:attrNameLst>
                                      </p:cBhvr>
                                      <p:to>
                                        <p:strVal val="visible"/>
                                      </p:to>
                                    </p:set>
                                    <p:anim calcmode="lin" valueType="num">
                                      <p:cBhvr>
                                        <p:cTn id="72" dur="500" fill="hold"/>
                                        <p:tgtEl>
                                          <p:spTgt spid="12"/>
                                        </p:tgtEl>
                                        <p:attrNameLst>
                                          <p:attrName>ppt_x</p:attrName>
                                        </p:attrNameLst>
                                      </p:cBhvr>
                                      <p:tavLst>
                                        <p:tav tm="0">
                                          <p:val>
                                            <p:strVal val="#ppt_x-#ppt_w/2"/>
                                          </p:val>
                                        </p:tav>
                                        <p:tav tm="100000">
                                          <p:val>
                                            <p:strVal val="#ppt_x"/>
                                          </p:val>
                                        </p:tav>
                                      </p:tavLst>
                                    </p:anim>
                                    <p:anim calcmode="lin" valueType="num">
                                      <p:cBhvr>
                                        <p:cTn id="73" dur="500" fill="hold"/>
                                        <p:tgtEl>
                                          <p:spTgt spid="12"/>
                                        </p:tgtEl>
                                        <p:attrNameLst>
                                          <p:attrName>ppt_y</p:attrName>
                                        </p:attrNameLst>
                                      </p:cBhvr>
                                      <p:tavLst>
                                        <p:tav tm="0">
                                          <p:val>
                                            <p:strVal val="#ppt_y"/>
                                          </p:val>
                                        </p:tav>
                                        <p:tav tm="100000">
                                          <p:val>
                                            <p:strVal val="#ppt_y"/>
                                          </p:val>
                                        </p:tav>
                                      </p:tavLst>
                                    </p:anim>
                                    <p:anim calcmode="lin" valueType="num">
                                      <p:cBhvr>
                                        <p:cTn id="74" dur="500" fill="hold"/>
                                        <p:tgtEl>
                                          <p:spTgt spid="12"/>
                                        </p:tgtEl>
                                        <p:attrNameLst>
                                          <p:attrName>ppt_w</p:attrName>
                                        </p:attrNameLst>
                                      </p:cBhvr>
                                      <p:tavLst>
                                        <p:tav tm="0">
                                          <p:val>
                                            <p:fltVal val="0"/>
                                          </p:val>
                                        </p:tav>
                                        <p:tav tm="100000">
                                          <p:val>
                                            <p:strVal val="#ppt_w"/>
                                          </p:val>
                                        </p:tav>
                                      </p:tavLst>
                                    </p:anim>
                                    <p:anim calcmode="lin" valueType="num">
                                      <p:cBhvr>
                                        <p:cTn id="75" dur="500" fill="hold"/>
                                        <p:tgtEl>
                                          <p:spTgt spid="12"/>
                                        </p:tgtEl>
                                        <p:attrNameLst>
                                          <p:attrName>ppt_h</p:attrName>
                                        </p:attrNameLst>
                                      </p:cBhvr>
                                      <p:tavLst>
                                        <p:tav tm="0">
                                          <p:val>
                                            <p:strVal val="#ppt_h"/>
                                          </p:val>
                                        </p:tav>
                                        <p:tav tm="100000">
                                          <p:val>
                                            <p:strVal val="#ppt_h"/>
                                          </p:val>
                                        </p:tav>
                                      </p:tavLst>
                                    </p:anim>
                                  </p:childTnLst>
                                </p:cTn>
                              </p:par>
                            </p:childTnLst>
                          </p:cTn>
                        </p:par>
                        <p:par>
                          <p:cTn id="76" fill="hold">
                            <p:stCondLst>
                              <p:cond delay="6000"/>
                            </p:stCondLst>
                            <p:childTnLst>
                              <p:par>
                                <p:cTn id="77" presetID="17" presetClass="entr" presetSubtype="8" fill="hold" grpId="0" nodeType="afterEffect">
                                  <p:stCondLst>
                                    <p:cond delay="0"/>
                                  </p:stCondLst>
                                  <p:childTnLst>
                                    <p:set>
                                      <p:cBhvr>
                                        <p:cTn id="78" dur="1" fill="hold">
                                          <p:stCondLst>
                                            <p:cond delay="0"/>
                                          </p:stCondLst>
                                        </p:cTn>
                                        <p:tgtEl>
                                          <p:spTgt spid="13"/>
                                        </p:tgtEl>
                                        <p:attrNameLst>
                                          <p:attrName>style.visibility</p:attrName>
                                        </p:attrNameLst>
                                      </p:cBhvr>
                                      <p:to>
                                        <p:strVal val="visible"/>
                                      </p:to>
                                    </p:set>
                                    <p:anim calcmode="lin" valueType="num">
                                      <p:cBhvr>
                                        <p:cTn id="79" dur="500" fill="hold"/>
                                        <p:tgtEl>
                                          <p:spTgt spid="13"/>
                                        </p:tgtEl>
                                        <p:attrNameLst>
                                          <p:attrName>ppt_x</p:attrName>
                                        </p:attrNameLst>
                                      </p:cBhvr>
                                      <p:tavLst>
                                        <p:tav tm="0">
                                          <p:val>
                                            <p:strVal val="#ppt_x-#ppt_w/2"/>
                                          </p:val>
                                        </p:tav>
                                        <p:tav tm="100000">
                                          <p:val>
                                            <p:strVal val="#ppt_x"/>
                                          </p:val>
                                        </p:tav>
                                      </p:tavLst>
                                    </p:anim>
                                    <p:anim calcmode="lin" valueType="num">
                                      <p:cBhvr>
                                        <p:cTn id="80" dur="500" fill="hold"/>
                                        <p:tgtEl>
                                          <p:spTgt spid="13"/>
                                        </p:tgtEl>
                                        <p:attrNameLst>
                                          <p:attrName>ppt_y</p:attrName>
                                        </p:attrNameLst>
                                      </p:cBhvr>
                                      <p:tavLst>
                                        <p:tav tm="0">
                                          <p:val>
                                            <p:strVal val="#ppt_y"/>
                                          </p:val>
                                        </p:tav>
                                        <p:tav tm="100000">
                                          <p:val>
                                            <p:strVal val="#ppt_y"/>
                                          </p:val>
                                        </p:tav>
                                      </p:tavLst>
                                    </p:anim>
                                    <p:anim calcmode="lin" valueType="num">
                                      <p:cBhvr>
                                        <p:cTn id="81" dur="500" fill="hold"/>
                                        <p:tgtEl>
                                          <p:spTgt spid="13"/>
                                        </p:tgtEl>
                                        <p:attrNameLst>
                                          <p:attrName>ppt_w</p:attrName>
                                        </p:attrNameLst>
                                      </p:cBhvr>
                                      <p:tavLst>
                                        <p:tav tm="0">
                                          <p:val>
                                            <p:fltVal val="0"/>
                                          </p:val>
                                        </p:tav>
                                        <p:tav tm="100000">
                                          <p:val>
                                            <p:strVal val="#ppt_w"/>
                                          </p:val>
                                        </p:tav>
                                      </p:tavLst>
                                    </p:anim>
                                    <p:anim calcmode="lin" valueType="num">
                                      <p:cBhvr>
                                        <p:cTn id="82" dur="500" fill="hold"/>
                                        <p:tgtEl>
                                          <p:spTgt spid="13"/>
                                        </p:tgtEl>
                                        <p:attrNameLst>
                                          <p:attrName>ppt_h</p:attrName>
                                        </p:attrNameLst>
                                      </p:cBhvr>
                                      <p:tavLst>
                                        <p:tav tm="0">
                                          <p:val>
                                            <p:strVal val="#ppt_h"/>
                                          </p:val>
                                        </p:tav>
                                        <p:tav tm="100000">
                                          <p:val>
                                            <p:strVal val="#ppt_h"/>
                                          </p:val>
                                        </p:tav>
                                      </p:tavLst>
                                    </p:anim>
                                  </p:childTnLst>
                                </p:cTn>
                              </p:par>
                            </p:childTnLst>
                          </p:cTn>
                        </p:par>
                        <p:par>
                          <p:cTn id="83" fill="hold">
                            <p:stCondLst>
                              <p:cond delay="6500"/>
                            </p:stCondLst>
                            <p:childTnLst>
                              <p:par>
                                <p:cTn id="84" presetID="17" presetClass="entr" presetSubtype="8" fill="hold" grpId="0" nodeType="afterEffect">
                                  <p:stCondLst>
                                    <p:cond delay="0"/>
                                  </p:stCondLst>
                                  <p:childTnLst>
                                    <p:set>
                                      <p:cBhvr>
                                        <p:cTn id="85" dur="1" fill="hold">
                                          <p:stCondLst>
                                            <p:cond delay="0"/>
                                          </p:stCondLst>
                                        </p:cTn>
                                        <p:tgtEl>
                                          <p:spTgt spid="14"/>
                                        </p:tgtEl>
                                        <p:attrNameLst>
                                          <p:attrName>style.visibility</p:attrName>
                                        </p:attrNameLst>
                                      </p:cBhvr>
                                      <p:to>
                                        <p:strVal val="visible"/>
                                      </p:to>
                                    </p:set>
                                    <p:anim calcmode="lin" valueType="num">
                                      <p:cBhvr>
                                        <p:cTn id="86" dur="500" fill="hold"/>
                                        <p:tgtEl>
                                          <p:spTgt spid="14"/>
                                        </p:tgtEl>
                                        <p:attrNameLst>
                                          <p:attrName>ppt_x</p:attrName>
                                        </p:attrNameLst>
                                      </p:cBhvr>
                                      <p:tavLst>
                                        <p:tav tm="0">
                                          <p:val>
                                            <p:strVal val="#ppt_x-#ppt_w/2"/>
                                          </p:val>
                                        </p:tav>
                                        <p:tav tm="100000">
                                          <p:val>
                                            <p:strVal val="#ppt_x"/>
                                          </p:val>
                                        </p:tav>
                                      </p:tavLst>
                                    </p:anim>
                                    <p:anim calcmode="lin" valueType="num">
                                      <p:cBhvr>
                                        <p:cTn id="87" dur="500" fill="hold"/>
                                        <p:tgtEl>
                                          <p:spTgt spid="14"/>
                                        </p:tgtEl>
                                        <p:attrNameLst>
                                          <p:attrName>ppt_y</p:attrName>
                                        </p:attrNameLst>
                                      </p:cBhvr>
                                      <p:tavLst>
                                        <p:tav tm="0">
                                          <p:val>
                                            <p:strVal val="#ppt_y"/>
                                          </p:val>
                                        </p:tav>
                                        <p:tav tm="100000">
                                          <p:val>
                                            <p:strVal val="#ppt_y"/>
                                          </p:val>
                                        </p:tav>
                                      </p:tavLst>
                                    </p:anim>
                                    <p:anim calcmode="lin" valueType="num">
                                      <p:cBhvr>
                                        <p:cTn id="88" dur="500" fill="hold"/>
                                        <p:tgtEl>
                                          <p:spTgt spid="14"/>
                                        </p:tgtEl>
                                        <p:attrNameLst>
                                          <p:attrName>ppt_w</p:attrName>
                                        </p:attrNameLst>
                                      </p:cBhvr>
                                      <p:tavLst>
                                        <p:tav tm="0">
                                          <p:val>
                                            <p:fltVal val="0"/>
                                          </p:val>
                                        </p:tav>
                                        <p:tav tm="100000">
                                          <p:val>
                                            <p:strVal val="#ppt_w"/>
                                          </p:val>
                                        </p:tav>
                                      </p:tavLst>
                                    </p:anim>
                                    <p:anim calcmode="lin" valueType="num">
                                      <p:cBhvr>
                                        <p:cTn id="89" dur="500" fill="hold"/>
                                        <p:tgtEl>
                                          <p:spTgt spid="14"/>
                                        </p:tgtEl>
                                        <p:attrNameLst>
                                          <p:attrName>ppt_h</p:attrName>
                                        </p:attrNameLst>
                                      </p:cBhvr>
                                      <p:tavLst>
                                        <p:tav tm="0">
                                          <p:val>
                                            <p:strVal val="#ppt_h"/>
                                          </p:val>
                                        </p:tav>
                                        <p:tav tm="100000">
                                          <p:val>
                                            <p:strVal val="#ppt_h"/>
                                          </p:val>
                                        </p:tav>
                                      </p:tavLst>
                                    </p:anim>
                                  </p:childTnLst>
                                </p:cTn>
                              </p:par>
                            </p:childTnLst>
                          </p:cTn>
                        </p:par>
                        <p:par>
                          <p:cTn id="90" fill="hold">
                            <p:stCondLst>
                              <p:cond delay="7000"/>
                            </p:stCondLst>
                            <p:childTnLst>
                              <p:par>
                                <p:cTn id="91" presetID="17" presetClass="entr" presetSubtype="8" fill="hold" grpId="0" nodeType="afterEffect">
                                  <p:stCondLst>
                                    <p:cond delay="0"/>
                                  </p:stCondLst>
                                  <p:childTnLst>
                                    <p:set>
                                      <p:cBhvr>
                                        <p:cTn id="92" dur="1" fill="hold">
                                          <p:stCondLst>
                                            <p:cond delay="0"/>
                                          </p:stCondLst>
                                        </p:cTn>
                                        <p:tgtEl>
                                          <p:spTgt spid="16"/>
                                        </p:tgtEl>
                                        <p:attrNameLst>
                                          <p:attrName>style.visibility</p:attrName>
                                        </p:attrNameLst>
                                      </p:cBhvr>
                                      <p:to>
                                        <p:strVal val="visible"/>
                                      </p:to>
                                    </p:set>
                                    <p:anim calcmode="lin" valueType="num">
                                      <p:cBhvr>
                                        <p:cTn id="93" dur="500" fill="hold"/>
                                        <p:tgtEl>
                                          <p:spTgt spid="16"/>
                                        </p:tgtEl>
                                        <p:attrNameLst>
                                          <p:attrName>ppt_x</p:attrName>
                                        </p:attrNameLst>
                                      </p:cBhvr>
                                      <p:tavLst>
                                        <p:tav tm="0">
                                          <p:val>
                                            <p:strVal val="#ppt_x-#ppt_w/2"/>
                                          </p:val>
                                        </p:tav>
                                        <p:tav tm="100000">
                                          <p:val>
                                            <p:strVal val="#ppt_x"/>
                                          </p:val>
                                        </p:tav>
                                      </p:tavLst>
                                    </p:anim>
                                    <p:anim calcmode="lin" valueType="num">
                                      <p:cBhvr>
                                        <p:cTn id="94" dur="500" fill="hold"/>
                                        <p:tgtEl>
                                          <p:spTgt spid="16"/>
                                        </p:tgtEl>
                                        <p:attrNameLst>
                                          <p:attrName>ppt_y</p:attrName>
                                        </p:attrNameLst>
                                      </p:cBhvr>
                                      <p:tavLst>
                                        <p:tav tm="0">
                                          <p:val>
                                            <p:strVal val="#ppt_y"/>
                                          </p:val>
                                        </p:tav>
                                        <p:tav tm="100000">
                                          <p:val>
                                            <p:strVal val="#ppt_y"/>
                                          </p:val>
                                        </p:tav>
                                      </p:tavLst>
                                    </p:anim>
                                    <p:anim calcmode="lin" valueType="num">
                                      <p:cBhvr>
                                        <p:cTn id="95" dur="500" fill="hold"/>
                                        <p:tgtEl>
                                          <p:spTgt spid="16"/>
                                        </p:tgtEl>
                                        <p:attrNameLst>
                                          <p:attrName>ppt_w</p:attrName>
                                        </p:attrNameLst>
                                      </p:cBhvr>
                                      <p:tavLst>
                                        <p:tav tm="0">
                                          <p:val>
                                            <p:fltVal val="0"/>
                                          </p:val>
                                        </p:tav>
                                        <p:tav tm="100000">
                                          <p:val>
                                            <p:strVal val="#ppt_w"/>
                                          </p:val>
                                        </p:tav>
                                      </p:tavLst>
                                    </p:anim>
                                    <p:anim calcmode="lin" valueType="num">
                                      <p:cBhvr>
                                        <p:cTn id="96" dur="500" fill="hold"/>
                                        <p:tgtEl>
                                          <p:spTgt spid="16"/>
                                        </p:tgtEl>
                                        <p:attrNameLst>
                                          <p:attrName>ppt_h</p:attrName>
                                        </p:attrNameLst>
                                      </p:cBhvr>
                                      <p:tavLst>
                                        <p:tav tm="0">
                                          <p:val>
                                            <p:strVal val="#ppt_h"/>
                                          </p:val>
                                        </p:tav>
                                        <p:tav tm="100000">
                                          <p:val>
                                            <p:strVal val="#ppt_h"/>
                                          </p:val>
                                        </p:tav>
                                      </p:tavLst>
                                    </p:anim>
                                  </p:childTnLst>
                                </p:cTn>
                              </p:par>
                            </p:childTnLst>
                          </p:cTn>
                        </p:par>
                        <p:par>
                          <p:cTn id="97" fill="hold">
                            <p:stCondLst>
                              <p:cond delay="7500"/>
                            </p:stCondLst>
                            <p:childTnLst>
                              <p:par>
                                <p:cTn id="98" presetID="17" presetClass="entr" presetSubtype="8" fill="hold" grpId="0" nodeType="afterEffect">
                                  <p:stCondLst>
                                    <p:cond delay="0"/>
                                  </p:stCondLst>
                                  <p:childTnLst>
                                    <p:set>
                                      <p:cBhvr>
                                        <p:cTn id="99" dur="1" fill="hold">
                                          <p:stCondLst>
                                            <p:cond delay="0"/>
                                          </p:stCondLst>
                                        </p:cTn>
                                        <p:tgtEl>
                                          <p:spTgt spid="18"/>
                                        </p:tgtEl>
                                        <p:attrNameLst>
                                          <p:attrName>style.visibility</p:attrName>
                                        </p:attrNameLst>
                                      </p:cBhvr>
                                      <p:to>
                                        <p:strVal val="visible"/>
                                      </p:to>
                                    </p:set>
                                    <p:anim calcmode="lin" valueType="num">
                                      <p:cBhvr>
                                        <p:cTn id="100" dur="500" fill="hold"/>
                                        <p:tgtEl>
                                          <p:spTgt spid="18"/>
                                        </p:tgtEl>
                                        <p:attrNameLst>
                                          <p:attrName>ppt_x</p:attrName>
                                        </p:attrNameLst>
                                      </p:cBhvr>
                                      <p:tavLst>
                                        <p:tav tm="0">
                                          <p:val>
                                            <p:strVal val="#ppt_x-#ppt_w/2"/>
                                          </p:val>
                                        </p:tav>
                                        <p:tav tm="100000">
                                          <p:val>
                                            <p:strVal val="#ppt_x"/>
                                          </p:val>
                                        </p:tav>
                                      </p:tavLst>
                                    </p:anim>
                                    <p:anim calcmode="lin" valueType="num">
                                      <p:cBhvr>
                                        <p:cTn id="101" dur="500" fill="hold"/>
                                        <p:tgtEl>
                                          <p:spTgt spid="18"/>
                                        </p:tgtEl>
                                        <p:attrNameLst>
                                          <p:attrName>ppt_y</p:attrName>
                                        </p:attrNameLst>
                                      </p:cBhvr>
                                      <p:tavLst>
                                        <p:tav tm="0">
                                          <p:val>
                                            <p:strVal val="#ppt_y"/>
                                          </p:val>
                                        </p:tav>
                                        <p:tav tm="100000">
                                          <p:val>
                                            <p:strVal val="#ppt_y"/>
                                          </p:val>
                                        </p:tav>
                                      </p:tavLst>
                                    </p:anim>
                                    <p:anim calcmode="lin" valueType="num">
                                      <p:cBhvr>
                                        <p:cTn id="102" dur="500" fill="hold"/>
                                        <p:tgtEl>
                                          <p:spTgt spid="18"/>
                                        </p:tgtEl>
                                        <p:attrNameLst>
                                          <p:attrName>ppt_w</p:attrName>
                                        </p:attrNameLst>
                                      </p:cBhvr>
                                      <p:tavLst>
                                        <p:tav tm="0">
                                          <p:val>
                                            <p:fltVal val="0"/>
                                          </p:val>
                                        </p:tav>
                                        <p:tav tm="100000">
                                          <p:val>
                                            <p:strVal val="#ppt_w"/>
                                          </p:val>
                                        </p:tav>
                                      </p:tavLst>
                                    </p:anim>
                                    <p:anim calcmode="lin" valueType="num">
                                      <p:cBhvr>
                                        <p:cTn id="103" dur="500" fill="hold"/>
                                        <p:tgtEl>
                                          <p:spTgt spid="18"/>
                                        </p:tgtEl>
                                        <p:attrNameLst>
                                          <p:attrName>ppt_h</p:attrName>
                                        </p:attrNameLst>
                                      </p:cBhvr>
                                      <p:tavLst>
                                        <p:tav tm="0">
                                          <p:val>
                                            <p:strVal val="#ppt_h"/>
                                          </p:val>
                                        </p:tav>
                                        <p:tav tm="100000">
                                          <p:val>
                                            <p:strVal val="#ppt_h"/>
                                          </p:val>
                                        </p:tav>
                                      </p:tavLst>
                                    </p:anim>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20"/>
                                        </p:tgtEl>
                                        <p:attrNameLst>
                                          <p:attrName>style.visibility</p:attrName>
                                        </p:attrNameLst>
                                      </p:cBhvr>
                                      <p:to>
                                        <p:strVal val="visible"/>
                                      </p:to>
                                    </p:set>
                                  </p:childTnLst>
                                </p:cTn>
                              </p:par>
                              <p:par>
                                <p:cTn id="108" presetID="35" presetClass="emph" presetSubtype="0" repeatCount="indefinite" fill="hold" grpId="1" nodeType="withEffect">
                                  <p:stCondLst>
                                    <p:cond delay="0"/>
                                  </p:stCondLst>
                                  <p:endCondLst>
                                    <p:cond evt="onNext" delay="0">
                                      <p:tgtEl>
                                        <p:sldTgt/>
                                      </p:tgtEl>
                                    </p:cond>
                                  </p:endCondLst>
                                  <p:childTnLst>
                                    <p:anim calcmode="discrete" valueType="str">
                                      <p:cBhvr>
                                        <p:cTn id="109" dur="1000" fill="hold"/>
                                        <p:tgtEl>
                                          <p:spTgt spid="20"/>
                                        </p:tgtEl>
                                        <p:attrNameLst>
                                          <p:attrName>style.visibility</p:attrName>
                                        </p:attrNameLst>
                                      </p:cBhvr>
                                      <p:tavLst>
                                        <p:tav tm="0">
                                          <p:val>
                                            <p:strVal val="hidden"/>
                                          </p:val>
                                        </p:tav>
                                        <p:tav tm="50000">
                                          <p:val>
                                            <p:strVal val="visible"/>
                                          </p:val>
                                        </p:tav>
                                      </p:tavLst>
                                    </p:anim>
                                  </p:childTnLst>
                                </p:cTn>
                              </p:par>
                              <p:par>
                                <p:cTn id="110" presetID="9" presetClass="exit" presetSubtype="0" fill="hold" grpId="2" nodeType="withEffect">
                                  <p:stCondLst>
                                    <p:cond delay="0"/>
                                  </p:stCondLst>
                                  <p:childTnLst>
                                    <p:animEffect transition="out" filter="dissolve">
                                      <p:cBhvr>
                                        <p:cTn id="111" dur="500"/>
                                        <p:tgtEl>
                                          <p:spTgt spid="19"/>
                                        </p:tgtEl>
                                      </p:cBhvr>
                                    </p:animEffect>
                                    <p:set>
                                      <p:cBhvr>
                                        <p:cTn id="112" dur="1" fill="hold">
                                          <p:stCondLst>
                                            <p:cond delay="499"/>
                                          </p:stCondLst>
                                        </p:cTn>
                                        <p:tgtEl>
                                          <p:spTgt spid="19"/>
                                        </p:tgtEl>
                                        <p:attrNameLst>
                                          <p:attrName>style.visibility</p:attrName>
                                        </p:attrNameLst>
                                      </p:cBhvr>
                                      <p:to>
                                        <p:strVal val="hidden"/>
                                      </p:to>
                                    </p:set>
                                  </p:childTnLst>
                                </p:cTn>
                              </p:par>
                            </p:childTnLst>
                          </p:cTn>
                        </p:par>
                        <p:par>
                          <p:cTn id="113" fill="hold">
                            <p:stCondLst>
                              <p:cond delay="1000"/>
                            </p:stCondLst>
                            <p:childTnLst>
                              <p:par>
                                <p:cTn id="114" presetID="10" presetClass="entr" presetSubtype="0" fill="hold" grpId="0" nodeType="afterEffect">
                                  <p:stCondLst>
                                    <p:cond delay="0"/>
                                  </p:stCondLst>
                                  <p:childTnLst>
                                    <p:set>
                                      <p:cBhvr>
                                        <p:cTn id="115" dur="1" fill="hold">
                                          <p:stCondLst>
                                            <p:cond delay="0"/>
                                          </p:stCondLst>
                                        </p:cTn>
                                        <p:tgtEl>
                                          <p:spTgt spid="21"/>
                                        </p:tgtEl>
                                        <p:attrNameLst>
                                          <p:attrName>style.visibility</p:attrName>
                                        </p:attrNameLst>
                                      </p:cBhvr>
                                      <p:to>
                                        <p:strVal val="visible"/>
                                      </p:to>
                                    </p:set>
                                    <p:animEffect transition="in" filter="fade">
                                      <p:cBhvr>
                                        <p:cTn id="116" dur="500"/>
                                        <p:tgtEl>
                                          <p:spTgt spid="21"/>
                                        </p:tgtEl>
                                      </p:cBhvr>
                                    </p:animEffect>
                                  </p:childTnLst>
                                </p:cTn>
                              </p:par>
                            </p:childTnLst>
                          </p:cTn>
                        </p:par>
                        <p:par>
                          <p:cTn id="117" fill="hold">
                            <p:stCondLst>
                              <p:cond delay="1500"/>
                            </p:stCondLst>
                            <p:childTnLst>
                              <p:par>
                                <p:cTn id="118" presetID="17" presetClass="entr" presetSubtype="8" fill="hold" grpId="0" nodeType="afterEffect">
                                  <p:stCondLst>
                                    <p:cond delay="0"/>
                                  </p:stCondLst>
                                  <p:childTnLst>
                                    <p:set>
                                      <p:cBhvr>
                                        <p:cTn id="119" dur="1" fill="hold">
                                          <p:stCondLst>
                                            <p:cond delay="0"/>
                                          </p:stCondLst>
                                        </p:cTn>
                                        <p:tgtEl>
                                          <p:spTgt spid="22"/>
                                        </p:tgtEl>
                                        <p:attrNameLst>
                                          <p:attrName>style.visibility</p:attrName>
                                        </p:attrNameLst>
                                      </p:cBhvr>
                                      <p:to>
                                        <p:strVal val="visible"/>
                                      </p:to>
                                    </p:set>
                                    <p:anim calcmode="lin" valueType="num">
                                      <p:cBhvr>
                                        <p:cTn id="120" dur="500" fill="hold"/>
                                        <p:tgtEl>
                                          <p:spTgt spid="22"/>
                                        </p:tgtEl>
                                        <p:attrNameLst>
                                          <p:attrName>ppt_x</p:attrName>
                                        </p:attrNameLst>
                                      </p:cBhvr>
                                      <p:tavLst>
                                        <p:tav tm="0">
                                          <p:val>
                                            <p:strVal val="#ppt_x-#ppt_w/2"/>
                                          </p:val>
                                        </p:tav>
                                        <p:tav tm="100000">
                                          <p:val>
                                            <p:strVal val="#ppt_x"/>
                                          </p:val>
                                        </p:tav>
                                      </p:tavLst>
                                    </p:anim>
                                    <p:anim calcmode="lin" valueType="num">
                                      <p:cBhvr>
                                        <p:cTn id="121" dur="500" fill="hold"/>
                                        <p:tgtEl>
                                          <p:spTgt spid="22"/>
                                        </p:tgtEl>
                                        <p:attrNameLst>
                                          <p:attrName>ppt_y</p:attrName>
                                        </p:attrNameLst>
                                      </p:cBhvr>
                                      <p:tavLst>
                                        <p:tav tm="0">
                                          <p:val>
                                            <p:strVal val="#ppt_y"/>
                                          </p:val>
                                        </p:tav>
                                        <p:tav tm="100000">
                                          <p:val>
                                            <p:strVal val="#ppt_y"/>
                                          </p:val>
                                        </p:tav>
                                      </p:tavLst>
                                    </p:anim>
                                    <p:anim calcmode="lin" valueType="num">
                                      <p:cBhvr>
                                        <p:cTn id="122" dur="500" fill="hold"/>
                                        <p:tgtEl>
                                          <p:spTgt spid="22"/>
                                        </p:tgtEl>
                                        <p:attrNameLst>
                                          <p:attrName>ppt_w</p:attrName>
                                        </p:attrNameLst>
                                      </p:cBhvr>
                                      <p:tavLst>
                                        <p:tav tm="0">
                                          <p:val>
                                            <p:fltVal val="0"/>
                                          </p:val>
                                        </p:tav>
                                        <p:tav tm="100000">
                                          <p:val>
                                            <p:strVal val="#ppt_w"/>
                                          </p:val>
                                        </p:tav>
                                      </p:tavLst>
                                    </p:anim>
                                    <p:anim calcmode="lin" valueType="num">
                                      <p:cBhvr>
                                        <p:cTn id="123" dur="500" fill="hold"/>
                                        <p:tgtEl>
                                          <p:spTgt spid="22"/>
                                        </p:tgtEl>
                                        <p:attrNameLst>
                                          <p:attrName>ppt_h</p:attrName>
                                        </p:attrNameLst>
                                      </p:cBhvr>
                                      <p:tavLst>
                                        <p:tav tm="0">
                                          <p:val>
                                            <p:strVal val="#ppt_h"/>
                                          </p:val>
                                        </p:tav>
                                        <p:tav tm="100000">
                                          <p:val>
                                            <p:strVal val="#ppt_h"/>
                                          </p:val>
                                        </p:tav>
                                      </p:tavLst>
                                    </p:anim>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grpId="0" nodeType="clickEffect">
                                  <p:stCondLst>
                                    <p:cond delay="0"/>
                                  </p:stCondLst>
                                  <p:childTnLst>
                                    <p:set>
                                      <p:cBhvr>
                                        <p:cTn id="127" dur="1" fill="hold">
                                          <p:stCondLst>
                                            <p:cond delay="0"/>
                                          </p:stCondLst>
                                        </p:cTn>
                                        <p:tgtEl>
                                          <p:spTgt spid="23"/>
                                        </p:tgtEl>
                                        <p:attrNameLst>
                                          <p:attrName>style.visibility</p:attrName>
                                        </p:attrNameLst>
                                      </p:cBhvr>
                                      <p:to>
                                        <p:strVal val="visible"/>
                                      </p:to>
                                    </p:set>
                                  </p:childTnLst>
                                </p:cTn>
                              </p:par>
                              <p:par>
                                <p:cTn id="128" presetID="35" presetClass="emph" presetSubtype="0" repeatCount="indefinite" fill="hold" grpId="1" nodeType="withEffect">
                                  <p:stCondLst>
                                    <p:cond delay="0"/>
                                  </p:stCondLst>
                                  <p:endCondLst>
                                    <p:cond evt="onNext" delay="0">
                                      <p:tgtEl>
                                        <p:sldTgt/>
                                      </p:tgtEl>
                                    </p:cond>
                                  </p:endCondLst>
                                  <p:childTnLst>
                                    <p:anim calcmode="discrete" valueType="str">
                                      <p:cBhvr>
                                        <p:cTn id="129" dur="1000" fill="hold"/>
                                        <p:tgtEl>
                                          <p:spTgt spid="23"/>
                                        </p:tgtEl>
                                        <p:attrNameLst>
                                          <p:attrName>style.visibility</p:attrName>
                                        </p:attrNameLst>
                                      </p:cBhvr>
                                      <p:tavLst>
                                        <p:tav tm="0">
                                          <p:val>
                                            <p:strVal val="hidden"/>
                                          </p:val>
                                        </p:tav>
                                        <p:tav tm="50000">
                                          <p:val>
                                            <p:strVal val="visible"/>
                                          </p:val>
                                        </p:tav>
                                      </p:tavLst>
                                    </p:anim>
                                  </p:childTnLst>
                                </p:cTn>
                              </p:par>
                              <p:par>
                                <p:cTn id="130" presetID="9" presetClass="exit" presetSubtype="0" fill="hold" grpId="2" nodeType="withEffect">
                                  <p:stCondLst>
                                    <p:cond delay="0"/>
                                  </p:stCondLst>
                                  <p:childTnLst>
                                    <p:animEffect transition="out" filter="dissolve">
                                      <p:cBhvr>
                                        <p:cTn id="131" dur="500"/>
                                        <p:tgtEl>
                                          <p:spTgt spid="20"/>
                                        </p:tgtEl>
                                      </p:cBhvr>
                                    </p:animEffect>
                                    <p:set>
                                      <p:cBhvr>
                                        <p:cTn id="132" dur="1" fill="hold">
                                          <p:stCondLst>
                                            <p:cond delay="499"/>
                                          </p:stCondLst>
                                        </p:cTn>
                                        <p:tgtEl>
                                          <p:spTgt spid="20"/>
                                        </p:tgtEl>
                                        <p:attrNameLst>
                                          <p:attrName>style.visibility</p:attrName>
                                        </p:attrNameLst>
                                      </p:cBhvr>
                                      <p:to>
                                        <p:strVal val="hidden"/>
                                      </p:to>
                                    </p:set>
                                  </p:childTnLst>
                                </p:cTn>
                              </p:par>
                            </p:childTnLst>
                          </p:cTn>
                        </p:par>
                        <p:par>
                          <p:cTn id="133" fill="hold">
                            <p:stCondLst>
                              <p:cond delay="1000"/>
                            </p:stCondLst>
                            <p:childTnLst>
                              <p:par>
                                <p:cTn id="134" presetID="22" presetClass="entr" presetSubtype="8" fill="hold" grpId="0" nodeType="afterEffect">
                                  <p:stCondLst>
                                    <p:cond delay="0"/>
                                  </p:stCondLst>
                                  <p:childTnLst>
                                    <p:set>
                                      <p:cBhvr>
                                        <p:cTn id="135" dur="1" fill="hold">
                                          <p:stCondLst>
                                            <p:cond delay="0"/>
                                          </p:stCondLst>
                                        </p:cTn>
                                        <p:tgtEl>
                                          <p:spTgt spid="24"/>
                                        </p:tgtEl>
                                        <p:attrNameLst>
                                          <p:attrName>style.visibility</p:attrName>
                                        </p:attrNameLst>
                                      </p:cBhvr>
                                      <p:to>
                                        <p:strVal val="visible"/>
                                      </p:to>
                                    </p:set>
                                    <p:animEffect transition="in" filter="wipe(left)">
                                      <p:cBhvr>
                                        <p:cTn id="136" dur="1000"/>
                                        <p:tgtEl>
                                          <p:spTgt spid="24"/>
                                        </p:tgtEl>
                                      </p:cBhvr>
                                    </p:animEffec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25"/>
                                        </p:tgtEl>
                                        <p:attrNameLst>
                                          <p:attrName>style.visibility</p:attrName>
                                        </p:attrNameLst>
                                      </p:cBhvr>
                                      <p:to>
                                        <p:strVal val="visible"/>
                                      </p:to>
                                    </p:set>
                                  </p:childTnLst>
                                </p:cTn>
                              </p:par>
                              <p:par>
                                <p:cTn id="141" presetID="35" presetClass="emph" presetSubtype="0" repeatCount="indefinite" fill="hold" grpId="1" nodeType="withEffect">
                                  <p:stCondLst>
                                    <p:cond delay="0"/>
                                  </p:stCondLst>
                                  <p:endCondLst>
                                    <p:cond evt="onNext" delay="0">
                                      <p:tgtEl>
                                        <p:sldTgt/>
                                      </p:tgtEl>
                                    </p:cond>
                                  </p:endCondLst>
                                  <p:childTnLst>
                                    <p:anim calcmode="discrete" valueType="str">
                                      <p:cBhvr>
                                        <p:cTn id="142" dur="1000" fill="hold"/>
                                        <p:tgtEl>
                                          <p:spTgt spid="25"/>
                                        </p:tgtEl>
                                        <p:attrNameLst>
                                          <p:attrName>style.visibility</p:attrName>
                                        </p:attrNameLst>
                                      </p:cBhvr>
                                      <p:tavLst>
                                        <p:tav tm="0">
                                          <p:val>
                                            <p:strVal val="hidden"/>
                                          </p:val>
                                        </p:tav>
                                        <p:tav tm="50000">
                                          <p:val>
                                            <p:strVal val="visible"/>
                                          </p:val>
                                        </p:tav>
                                      </p:tavLst>
                                    </p:anim>
                                  </p:childTnLst>
                                </p:cTn>
                              </p:par>
                              <p:par>
                                <p:cTn id="143" presetID="9" presetClass="exit" presetSubtype="0" fill="hold" grpId="2" nodeType="withEffect">
                                  <p:stCondLst>
                                    <p:cond delay="0"/>
                                  </p:stCondLst>
                                  <p:childTnLst>
                                    <p:animEffect transition="out" filter="dissolve">
                                      <p:cBhvr>
                                        <p:cTn id="144" dur="500"/>
                                        <p:tgtEl>
                                          <p:spTgt spid="23"/>
                                        </p:tgtEl>
                                      </p:cBhvr>
                                    </p:animEffect>
                                    <p:set>
                                      <p:cBhvr>
                                        <p:cTn id="145" dur="1" fill="hold">
                                          <p:stCondLst>
                                            <p:cond delay="499"/>
                                          </p:stCondLst>
                                        </p:cTn>
                                        <p:tgtEl>
                                          <p:spTgt spid="23"/>
                                        </p:tgtEl>
                                        <p:attrNameLst>
                                          <p:attrName>style.visibility</p:attrName>
                                        </p:attrNameLst>
                                      </p:cBhvr>
                                      <p:to>
                                        <p:strVal val="hidden"/>
                                      </p:to>
                                    </p:set>
                                  </p:childTnLst>
                                </p:cTn>
                              </p:par>
                            </p:childTnLst>
                          </p:cTn>
                        </p:par>
                        <p:par>
                          <p:cTn id="146" fill="hold">
                            <p:stCondLst>
                              <p:cond delay="1000"/>
                            </p:stCondLst>
                            <p:childTnLst>
                              <p:par>
                                <p:cTn id="147" presetID="1" presetClass="entr" presetSubtype="0" fill="hold" grpId="0" nodeType="afterEffect">
                                  <p:stCondLst>
                                    <p:cond delay="0"/>
                                  </p:stCondLst>
                                  <p:childTnLst>
                                    <p:set>
                                      <p:cBhvr>
                                        <p:cTn id="148" dur="1" fill="hold">
                                          <p:stCondLst>
                                            <p:cond delay="0"/>
                                          </p:stCondLst>
                                        </p:cTn>
                                        <p:tgtEl>
                                          <p:spTgt spid="39"/>
                                        </p:tgtEl>
                                        <p:attrNameLst>
                                          <p:attrName>style.visibility</p:attrName>
                                        </p:attrNameLst>
                                      </p:cBhvr>
                                      <p:to>
                                        <p:strVal val="visible"/>
                                      </p:to>
                                    </p:set>
                                  </p:childTnLst>
                                </p:cTn>
                              </p:par>
                            </p:childTnLst>
                          </p:cTn>
                        </p:par>
                        <p:par>
                          <p:cTn id="149" fill="hold">
                            <p:stCondLst>
                              <p:cond delay="1000"/>
                            </p:stCondLst>
                            <p:childTnLst>
                              <p:par>
                                <p:cTn id="150" presetID="17" presetClass="entr" presetSubtype="4" fill="hold" grpId="0" nodeType="afterEffect">
                                  <p:stCondLst>
                                    <p:cond delay="0"/>
                                  </p:stCondLst>
                                  <p:childTnLst>
                                    <p:set>
                                      <p:cBhvr>
                                        <p:cTn id="151" dur="1" fill="hold">
                                          <p:stCondLst>
                                            <p:cond delay="0"/>
                                          </p:stCondLst>
                                        </p:cTn>
                                        <p:tgtEl>
                                          <p:spTgt spid="26"/>
                                        </p:tgtEl>
                                        <p:attrNameLst>
                                          <p:attrName>style.visibility</p:attrName>
                                        </p:attrNameLst>
                                      </p:cBhvr>
                                      <p:to>
                                        <p:strVal val="visible"/>
                                      </p:to>
                                    </p:set>
                                    <p:anim calcmode="lin" valueType="num">
                                      <p:cBhvr>
                                        <p:cTn id="152" dur="500" fill="hold"/>
                                        <p:tgtEl>
                                          <p:spTgt spid="26"/>
                                        </p:tgtEl>
                                        <p:attrNameLst>
                                          <p:attrName>ppt_x</p:attrName>
                                        </p:attrNameLst>
                                      </p:cBhvr>
                                      <p:tavLst>
                                        <p:tav tm="0">
                                          <p:val>
                                            <p:strVal val="#ppt_x"/>
                                          </p:val>
                                        </p:tav>
                                        <p:tav tm="100000">
                                          <p:val>
                                            <p:strVal val="#ppt_x"/>
                                          </p:val>
                                        </p:tav>
                                      </p:tavLst>
                                    </p:anim>
                                    <p:anim calcmode="lin" valueType="num">
                                      <p:cBhvr>
                                        <p:cTn id="153" dur="500" fill="hold"/>
                                        <p:tgtEl>
                                          <p:spTgt spid="26"/>
                                        </p:tgtEl>
                                        <p:attrNameLst>
                                          <p:attrName>ppt_y</p:attrName>
                                        </p:attrNameLst>
                                      </p:cBhvr>
                                      <p:tavLst>
                                        <p:tav tm="0">
                                          <p:val>
                                            <p:strVal val="#ppt_y+#ppt_h/2"/>
                                          </p:val>
                                        </p:tav>
                                        <p:tav tm="100000">
                                          <p:val>
                                            <p:strVal val="#ppt_y"/>
                                          </p:val>
                                        </p:tav>
                                      </p:tavLst>
                                    </p:anim>
                                    <p:anim calcmode="lin" valueType="num">
                                      <p:cBhvr>
                                        <p:cTn id="154" dur="500" fill="hold"/>
                                        <p:tgtEl>
                                          <p:spTgt spid="26"/>
                                        </p:tgtEl>
                                        <p:attrNameLst>
                                          <p:attrName>ppt_w</p:attrName>
                                        </p:attrNameLst>
                                      </p:cBhvr>
                                      <p:tavLst>
                                        <p:tav tm="0">
                                          <p:val>
                                            <p:strVal val="#ppt_w"/>
                                          </p:val>
                                        </p:tav>
                                        <p:tav tm="100000">
                                          <p:val>
                                            <p:strVal val="#ppt_w"/>
                                          </p:val>
                                        </p:tav>
                                      </p:tavLst>
                                    </p:anim>
                                    <p:anim calcmode="lin" valueType="num">
                                      <p:cBhvr>
                                        <p:cTn id="155" dur="500" fill="hold"/>
                                        <p:tgtEl>
                                          <p:spTgt spid="26"/>
                                        </p:tgtEl>
                                        <p:attrNameLst>
                                          <p:attrName>ppt_h</p:attrName>
                                        </p:attrNameLst>
                                      </p:cBhvr>
                                      <p:tavLst>
                                        <p:tav tm="0">
                                          <p:val>
                                            <p:fltVal val="0"/>
                                          </p:val>
                                        </p:tav>
                                        <p:tav tm="100000">
                                          <p:val>
                                            <p:strVal val="#ppt_h"/>
                                          </p:val>
                                        </p:tav>
                                      </p:tavLst>
                                    </p:anim>
                                  </p:childTnLst>
                                </p:cTn>
                              </p:par>
                            </p:childTnLst>
                          </p:cTn>
                        </p:par>
                      </p:childTnLst>
                    </p:cTn>
                  </p:par>
                  <p:par>
                    <p:cTn id="156" fill="hold">
                      <p:stCondLst>
                        <p:cond delay="indefinite"/>
                      </p:stCondLst>
                      <p:childTnLst>
                        <p:par>
                          <p:cTn id="157" fill="hold">
                            <p:stCondLst>
                              <p:cond delay="0"/>
                            </p:stCondLst>
                            <p:childTnLst>
                              <p:par>
                                <p:cTn id="158" presetID="1" presetClass="entr" presetSubtype="0" fill="hold" grpId="0" nodeType="clickEffect">
                                  <p:stCondLst>
                                    <p:cond delay="0"/>
                                  </p:stCondLst>
                                  <p:childTnLst>
                                    <p:set>
                                      <p:cBhvr>
                                        <p:cTn id="159" dur="1" fill="hold">
                                          <p:stCondLst>
                                            <p:cond delay="0"/>
                                          </p:stCondLst>
                                        </p:cTn>
                                        <p:tgtEl>
                                          <p:spTgt spid="27"/>
                                        </p:tgtEl>
                                        <p:attrNameLst>
                                          <p:attrName>style.visibility</p:attrName>
                                        </p:attrNameLst>
                                      </p:cBhvr>
                                      <p:to>
                                        <p:strVal val="visible"/>
                                      </p:to>
                                    </p:set>
                                  </p:childTnLst>
                                </p:cTn>
                              </p:par>
                              <p:par>
                                <p:cTn id="160" presetID="35" presetClass="emph" presetSubtype="0" repeatCount="indefinite" fill="hold" grpId="1" nodeType="withEffect">
                                  <p:stCondLst>
                                    <p:cond delay="0"/>
                                  </p:stCondLst>
                                  <p:endCondLst>
                                    <p:cond evt="onNext" delay="0">
                                      <p:tgtEl>
                                        <p:sldTgt/>
                                      </p:tgtEl>
                                    </p:cond>
                                  </p:endCondLst>
                                  <p:childTnLst>
                                    <p:anim calcmode="discrete" valueType="str">
                                      <p:cBhvr>
                                        <p:cTn id="161" dur="1000" fill="hold"/>
                                        <p:tgtEl>
                                          <p:spTgt spid="27"/>
                                        </p:tgtEl>
                                        <p:attrNameLst>
                                          <p:attrName>style.visibility</p:attrName>
                                        </p:attrNameLst>
                                      </p:cBhvr>
                                      <p:tavLst>
                                        <p:tav tm="0">
                                          <p:val>
                                            <p:strVal val="hidden"/>
                                          </p:val>
                                        </p:tav>
                                        <p:tav tm="50000">
                                          <p:val>
                                            <p:strVal val="visible"/>
                                          </p:val>
                                        </p:tav>
                                      </p:tavLst>
                                    </p:anim>
                                  </p:childTnLst>
                                </p:cTn>
                              </p:par>
                              <p:par>
                                <p:cTn id="162" presetID="9" presetClass="exit" presetSubtype="0" fill="hold" grpId="2" nodeType="withEffect">
                                  <p:stCondLst>
                                    <p:cond delay="0"/>
                                  </p:stCondLst>
                                  <p:childTnLst>
                                    <p:animEffect transition="out" filter="dissolve">
                                      <p:cBhvr>
                                        <p:cTn id="163" dur="500"/>
                                        <p:tgtEl>
                                          <p:spTgt spid="25"/>
                                        </p:tgtEl>
                                      </p:cBhvr>
                                    </p:animEffect>
                                    <p:set>
                                      <p:cBhvr>
                                        <p:cTn id="164" dur="1" fill="hold">
                                          <p:stCondLst>
                                            <p:cond delay="499"/>
                                          </p:stCondLst>
                                        </p:cTn>
                                        <p:tgtEl>
                                          <p:spTgt spid="25"/>
                                        </p:tgtEl>
                                        <p:attrNameLst>
                                          <p:attrName>style.visibility</p:attrName>
                                        </p:attrNameLst>
                                      </p:cBhvr>
                                      <p:to>
                                        <p:strVal val="hidden"/>
                                      </p:to>
                                    </p:set>
                                  </p:childTnLst>
                                </p:cTn>
                              </p:par>
                            </p:childTnLst>
                          </p:cTn>
                        </p:par>
                        <p:par>
                          <p:cTn id="165" fill="hold">
                            <p:stCondLst>
                              <p:cond delay="1000"/>
                            </p:stCondLst>
                            <p:childTnLst>
                              <p:par>
                                <p:cTn id="166" presetID="1" presetClass="entr" presetSubtype="0" fill="hold" grpId="0" nodeType="afterEffect">
                                  <p:stCondLst>
                                    <p:cond delay="0"/>
                                  </p:stCondLst>
                                  <p:childTnLst>
                                    <p:set>
                                      <p:cBhvr>
                                        <p:cTn id="167" dur="1" fill="hold">
                                          <p:stCondLst>
                                            <p:cond delay="0"/>
                                          </p:stCondLst>
                                        </p:cTn>
                                        <p:tgtEl>
                                          <p:spTgt spid="40"/>
                                        </p:tgtEl>
                                        <p:attrNameLst>
                                          <p:attrName>style.visibility</p:attrName>
                                        </p:attrNameLst>
                                      </p:cBhvr>
                                      <p:to>
                                        <p:strVal val="visible"/>
                                      </p:to>
                                    </p:set>
                                  </p:childTnLst>
                                </p:cTn>
                              </p:par>
                              <p:par>
                                <p:cTn id="168" presetID="10" presetClass="exit" presetSubtype="0" fill="hold" grpId="1" nodeType="withEffect">
                                  <p:stCondLst>
                                    <p:cond delay="0"/>
                                  </p:stCondLst>
                                  <p:childTnLst>
                                    <p:animEffect transition="out" filter="fade">
                                      <p:cBhvr>
                                        <p:cTn id="169" dur="500"/>
                                        <p:tgtEl>
                                          <p:spTgt spid="35"/>
                                        </p:tgtEl>
                                      </p:cBhvr>
                                    </p:animEffect>
                                    <p:set>
                                      <p:cBhvr>
                                        <p:cTn id="170" dur="1" fill="hold">
                                          <p:stCondLst>
                                            <p:cond delay="499"/>
                                          </p:stCondLst>
                                        </p:cTn>
                                        <p:tgtEl>
                                          <p:spTgt spid="35"/>
                                        </p:tgtEl>
                                        <p:attrNameLst>
                                          <p:attrName>style.visibility</p:attrName>
                                        </p:attrNameLst>
                                      </p:cBhvr>
                                      <p:to>
                                        <p:strVal val="hidden"/>
                                      </p:to>
                                    </p:set>
                                  </p:childTnLst>
                                </p:cTn>
                              </p:par>
                            </p:childTnLst>
                          </p:cTn>
                        </p:par>
                        <p:par>
                          <p:cTn id="171" fill="hold">
                            <p:stCondLst>
                              <p:cond delay="1500"/>
                            </p:stCondLst>
                            <p:childTnLst>
                              <p:par>
                                <p:cTn id="172" presetID="17" presetClass="entr" presetSubtype="1" fill="hold" grpId="0" nodeType="afterEffect">
                                  <p:stCondLst>
                                    <p:cond delay="0"/>
                                  </p:stCondLst>
                                  <p:childTnLst>
                                    <p:set>
                                      <p:cBhvr>
                                        <p:cTn id="173" dur="1" fill="hold">
                                          <p:stCondLst>
                                            <p:cond delay="0"/>
                                          </p:stCondLst>
                                        </p:cTn>
                                        <p:tgtEl>
                                          <p:spTgt spid="28"/>
                                        </p:tgtEl>
                                        <p:attrNameLst>
                                          <p:attrName>style.visibility</p:attrName>
                                        </p:attrNameLst>
                                      </p:cBhvr>
                                      <p:to>
                                        <p:strVal val="visible"/>
                                      </p:to>
                                    </p:set>
                                    <p:anim calcmode="lin" valueType="num">
                                      <p:cBhvr>
                                        <p:cTn id="174" dur="500" fill="hold"/>
                                        <p:tgtEl>
                                          <p:spTgt spid="28"/>
                                        </p:tgtEl>
                                        <p:attrNameLst>
                                          <p:attrName>ppt_x</p:attrName>
                                        </p:attrNameLst>
                                      </p:cBhvr>
                                      <p:tavLst>
                                        <p:tav tm="0">
                                          <p:val>
                                            <p:strVal val="#ppt_x"/>
                                          </p:val>
                                        </p:tav>
                                        <p:tav tm="100000">
                                          <p:val>
                                            <p:strVal val="#ppt_x"/>
                                          </p:val>
                                        </p:tav>
                                      </p:tavLst>
                                    </p:anim>
                                    <p:anim calcmode="lin" valueType="num">
                                      <p:cBhvr>
                                        <p:cTn id="175" dur="500" fill="hold"/>
                                        <p:tgtEl>
                                          <p:spTgt spid="28"/>
                                        </p:tgtEl>
                                        <p:attrNameLst>
                                          <p:attrName>ppt_y</p:attrName>
                                        </p:attrNameLst>
                                      </p:cBhvr>
                                      <p:tavLst>
                                        <p:tav tm="0">
                                          <p:val>
                                            <p:strVal val="#ppt_y-#ppt_h/2"/>
                                          </p:val>
                                        </p:tav>
                                        <p:tav tm="100000">
                                          <p:val>
                                            <p:strVal val="#ppt_y"/>
                                          </p:val>
                                        </p:tav>
                                      </p:tavLst>
                                    </p:anim>
                                    <p:anim calcmode="lin" valueType="num">
                                      <p:cBhvr>
                                        <p:cTn id="176" dur="500" fill="hold"/>
                                        <p:tgtEl>
                                          <p:spTgt spid="28"/>
                                        </p:tgtEl>
                                        <p:attrNameLst>
                                          <p:attrName>ppt_w</p:attrName>
                                        </p:attrNameLst>
                                      </p:cBhvr>
                                      <p:tavLst>
                                        <p:tav tm="0">
                                          <p:val>
                                            <p:strVal val="#ppt_w"/>
                                          </p:val>
                                        </p:tav>
                                        <p:tav tm="100000">
                                          <p:val>
                                            <p:strVal val="#ppt_w"/>
                                          </p:val>
                                        </p:tav>
                                      </p:tavLst>
                                    </p:anim>
                                    <p:anim calcmode="lin" valueType="num">
                                      <p:cBhvr>
                                        <p:cTn id="177" dur="500" fill="hold"/>
                                        <p:tgtEl>
                                          <p:spTgt spid="28"/>
                                        </p:tgtEl>
                                        <p:attrNameLst>
                                          <p:attrName>ppt_h</p:attrName>
                                        </p:attrNameLst>
                                      </p:cBhvr>
                                      <p:tavLst>
                                        <p:tav tm="0">
                                          <p:val>
                                            <p:fltVal val="0"/>
                                          </p:val>
                                        </p:tav>
                                        <p:tav tm="100000">
                                          <p:val>
                                            <p:strVal val="#ppt_h"/>
                                          </p:val>
                                        </p:tav>
                                      </p:tavLst>
                                    </p:anim>
                                  </p:childTnLst>
                                </p:cTn>
                              </p:par>
                              <p:par>
                                <p:cTn id="178" presetID="10" presetClass="exit" presetSubtype="0" fill="hold" grpId="1" nodeType="withEffect">
                                  <p:stCondLst>
                                    <p:cond delay="0"/>
                                  </p:stCondLst>
                                  <p:childTnLst>
                                    <p:animEffect transition="out" filter="fade">
                                      <p:cBhvr>
                                        <p:cTn id="179" dur="500"/>
                                        <p:tgtEl>
                                          <p:spTgt spid="13"/>
                                        </p:tgtEl>
                                      </p:cBhvr>
                                    </p:animEffect>
                                    <p:set>
                                      <p:cBhvr>
                                        <p:cTn id="180" dur="1" fill="hold">
                                          <p:stCondLst>
                                            <p:cond delay="499"/>
                                          </p:stCondLst>
                                        </p:cTn>
                                        <p:tgtEl>
                                          <p:spTgt spid="13"/>
                                        </p:tgtEl>
                                        <p:attrNameLst>
                                          <p:attrName>style.visibility</p:attrName>
                                        </p:attrNameLst>
                                      </p:cBhvr>
                                      <p:to>
                                        <p:strVal val="hidden"/>
                                      </p:to>
                                    </p:set>
                                  </p:childTnLst>
                                </p:cTn>
                              </p:par>
                            </p:childTnLst>
                          </p:cTn>
                        </p:par>
                      </p:childTnLst>
                    </p:cTn>
                  </p:par>
                  <p:par>
                    <p:cTn id="181" fill="hold">
                      <p:stCondLst>
                        <p:cond delay="indefinite"/>
                      </p:stCondLst>
                      <p:childTnLst>
                        <p:par>
                          <p:cTn id="182" fill="hold">
                            <p:stCondLst>
                              <p:cond delay="0"/>
                            </p:stCondLst>
                            <p:childTnLst>
                              <p:par>
                                <p:cTn id="183" presetID="1" presetClass="entr" presetSubtype="0" fill="hold" grpId="0" nodeType="clickEffect">
                                  <p:stCondLst>
                                    <p:cond delay="0"/>
                                  </p:stCondLst>
                                  <p:childTnLst>
                                    <p:set>
                                      <p:cBhvr>
                                        <p:cTn id="184" dur="1" fill="hold">
                                          <p:stCondLst>
                                            <p:cond delay="0"/>
                                          </p:stCondLst>
                                        </p:cTn>
                                        <p:tgtEl>
                                          <p:spTgt spid="29"/>
                                        </p:tgtEl>
                                        <p:attrNameLst>
                                          <p:attrName>style.visibility</p:attrName>
                                        </p:attrNameLst>
                                      </p:cBhvr>
                                      <p:to>
                                        <p:strVal val="visible"/>
                                      </p:to>
                                    </p:set>
                                  </p:childTnLst>
                                </p:cTn>
                              </p:par>
                              <p:par>
                                <p:cTn id="185" presetID="35" presetClass="emph" presetSubtype="0" repeatCount="indefinite" fill="hold" grpId="1" nodeType="withEffect">
                                  <p:stCondLst>
                                    <p:cond delay="0"/>
                                  </p:stCondLst>
                                  <p:endCondLst>
                                    <p:cond evt="onNext" delay="0">
                                      <p:tgtEl>
                                        <p:sldTgt/>
                                      </p:tgtEl>
                                    </p:cond>
                                  </p:endCondLst>
                                  <p:childTnLst>
                                    <p:anim calcmode="discrete" valueType="str">
                                      <p:cBhvr>
                                        <p:cTn id="186" dur="1000" fill="hold"/>
                                        <p:tgtEl>
                                          <p:spTgt spid="29"/>
                                        </p:tgtEl>
                                        <p:attrNameLst>
                                          <p:attrName>style.visibility</p:attrName>
                                        </p:attrNameLst>
                                      </p:cBhvr>
                                      <p:tavLst>
                                        <p:tav tm="0">
                                          <p:val>
                                            <p:strVal val="hidden"/>
                                          </p:val>
                                        </p:tav>
                                        <p:tav tm="50000">
                                          <p:val>
                                            <p:strVal val="visible"/>
                                          </p:val>
                                        </p:tav>
                                      </p:tavLst>
                                    </p:anim>
                                  </p:childTnLst>
                                </p:cTn>
                              </p:par>
                              <p:par>
                                <p:cTn id="187" presetID="9" presetClass="exit" presetSubtype="0" fill="hold" grpId="2" nodeType="withEffect">
                                  <p:stCondLst>
                                    <p:cond delay="0"/>
                                  </p:stCondLst>
                                  <p:childTnLst>
                                    <p:animEffect transition="out" filter="dissolve">
                                      <p:cBhvr>
                                        <p:cTn id="188" dur="500"/>
                                        <p:tgtEl>
                                          <p:spTgt spid="27"/>
                                        </p:tgtEl>
                                      </p:cBhvr>
                                    </p:animEffect>
                                    <p:set>
                                      <p:cBhvr>
                                        <p:cTn id="189" dur="1" fill="hold">
                                          <p:stCondLst>
                                            <p:cond delay="499"/>
                                          </p:stCondLst>
                                        </p:cTn>
                                        <p:tgtEl>
                                          <p:spTgt spid="27"/>
                                        </p:tgtEl>
                                        <p:attrNameLst>
                                          <p:attrName>style.visibility</p:attrName>
                                        </p:attrNameLst>
                                      </p:cBhvr>
                                      <p:to>
                                        <p:strVal val="hidden"/>
                                      </p:to>
                                    </p:set>
                                  </p:childTnLst>
                                </p:cTn>
                              </p:par>
                            </p:childTnLst>
                          </p:cTn>
                        </p:par>
                        <p:par>
                          <p:cTn id="190" fill="hold">
                            <p:stCondLst>
                              <p:cond delay="1000"/>
                            </p:stCondLst>
                            <p:childTnLst>
                              <p:par>
                                <p:cTn id="191" presetID="1" presetClass="entr" presetSubtype="0" fill="hold" grpId="0" nodeType="afterEffect">
                                  <p:stCondLst>
                                    <p:cond delay="0"/>
                                  </p:stCondLst>
                                  <p:childTnLst>
                                    <p:set>
                                      <p:cBhvr>
                                        <p:cTn id="192" dur="1" fill="hold">
                                          <p:stCondLst>
                                            <p:cond delay="0"/>
                                          </p:stCondLst>
                                        </p:cTn>
                                        <p:tgtEl>
                                          <p:spTgt spid="41"/>
                                        </p:tgtEl>
                                        <p:attrNameLst>
                                          <p:attrName>style.visibility</p:attrName>
                                        </p:attrNameLst>
                                      </p:cBhvr>
                                      <p:to>
                                        <p:strVal val="visible"/>
                                      </p:to>
                                    </p:set>
                                  </p:childTnLst>
                                </p:cTn>
                              </p:par>
                              <p:par>
                                <p:cTn id="193" presetID="10" presetClass="exit" presetSubtype="0" fill="hold" grpId="1" nodeType="withEffect">
                                  <p:stCondLst>
                                    <p:cond delay="0"/>
                                  </p:stCondLst>
                                  <p:childTnLst>
                                    <p:animEffect transition="out" filter="fade">
                                      <p:cBhvr>
                                        <p:cTn id="194" dur="500"/>
                                        <p:tgtEl>
                                          <p:spTgt spid="36"/>
                                        </p:tgtEl>
                                      </p:cBhvr>
                                    </p:animEffect>
                                    <p:set>
                                      <p:cBhvr>
                                        <p:cTn id="195" dur="1" fill="hold">
                                          <p:stCondLst>
                                            <p:cond delay="499"/>
                                          </p:stCondLst>
                                        </p:cTn>
                                        <p:tgtEl>
                                          <p:spTgt spid="36"/>
                                        </p:tgtEl>
                                        <p:attrNameLst>
                                          <p:attrName>style.visibility</p:attrName>
                                        </p:attrNameLst>
                                      </p:cBhvr>
                                      <p:to>
                                        <p:strVal val="hidden"/>
                                      </p:to>
                                    </p:set>
                                  </p:childTnLst>
                                </p:cTn>
                              </p:par>
                            </p:childTnLst>
                          </p:cTn>
                        </p:par>
                        <p:par>
                          <p:cTn id="196" fill="hold">
                            <p:stCondLst>
                              <p:cond delay="1500"/>
                            </p:stCondLst>
                            <p:childTnLst>
                              <p:par>
                                <p:cTn id="197" presetID="17" presetClass="entr" presetSubtype="4" fill="hold" grpId="0" nodeType="afterEffect">
                                  <p:stCondLst>
                                    <p:cond delay="0"/>
                                  </p:stCondLst>
                                  <p:childTnLst>
                                    <p:set>
                                      <p:cBhvr>
                                        <p:cTn id="198" dur="1" fill="hold">
                                          <p:stCondLst>
                                            <p:cond delay="0"/>
                                          </p:stCondLst>
                                        </p:cTn>
                                        <p:tgtEl>
                                          <p:spTgt spid="30"/>
                                        </p:tgtEl>
                                        <p:attrNameLst>
                                          <p:attrName>style.visibility</p:attrName>
                                        </p:attrNameLst>
                                      </p:cBhvr>
                                      <p:to>
                                        <p:strVal val="visible"/>
                                      </p:to>
                                    </p:set>
                                    <p:anim calcmode="lin" valueType="num">
                                      <p:cBhvr>
                                        <p:cTn id="199" dur="500" fill="hold"/>
                                        <p:tgtEl>
                                          <p:spTgt spid="30"/>
                                        </p:tgtEl>
                                        <p:attrNameLst>
                                          <p:attrName>ppt_x</p:attrName>
                                        </p:attrNameLst>
                                      </p:cBhvr>
                                      <p:tavLst>
                                        <p:tav tm="0">
                                          <p:val>
                                            <p:strVal val="#ppt_x"/>
                                          </p:val>
                                        </p:tav>
                                        <p:tav tm="100000">
                                          <p:val>
                                            <p:strVal val="#ppt_x"/>
                                          </p:val>
                                        </p:tav>
                                      </p:tavLst>
                                    </p:anim>
                                    <p:anim calcmode="lin" valueType="num">
                                      <p:cBhvr>
                                        <p:cTn id="200" dur="500" fill="hold"/>
                                        <p:tgtEl>
                                          <p:spTgt spid="30"/>
                                        </p:tgtEl>
                                        <p:attrNameLst>
                                          <p:attrName>ppt_y</p:attrName>
                                        </p:attrNameLst>
                                      </p:cBhvr>
                                      <p:tavLst>
                                        <p:tav tm="0">
                                          <p:val>
                                            <p:strVal val="#ppt_y+#ppt_h/2"/>
                                          </p:val>
                                        </p:tav>
                                        <p:tav tm="100000">
                                          <p:val>
                                            <p:strVal val="#ppt_y"/>
                                          </p:val>
                                        </p:tav>
                                      </p:tavLst>
                                    </p:anim>
                                    <p:anim calcmode="lin" valueType="num">
                                      <p:cBhvr>
                                        <p:cTn id="201" dur="500" fill="hold"/>
                                        <p:tgtEl>
                                          <p:spTgt spid="30"/>
                                        </p:tgtEl>
                                        <p:attrNameLst>
                                          <p:attrName>ppt_w</p:attrName>
                                        </p:attrNameLst>
                                      </p:cBhvr>
                                      <p:tavLst>
                                        <p:tav tm="0">
                                          <p:val>
                                            <p:strVal val="#ppt_w"/>
                                          </p:val>
                                        </p:tav>
                                        <p:tav tm="100000">
                                          <p:val>
                                            <p:strVal val="#ppt_w"/>
                                          </p:val>
                                        </p:tav>
                                      </p:tavLst>
                                    </p:anim>
                                    <p:anim calcmode="lin" valueType="num">
                                      <p:cBhvr>
                                        <p:cTn id="202" dur="500" fill="hold"/>
                                        <p:tgtEl>
                                          <p:spTgt spid="30"/>
                                        </p:tgtEl>
                                        <p:attrNameLst>
                                          <p:attrName>ppt_h</p:attrName>
                                        </p:attrNameLst>
                                      </p:cBhvr>
                                      <p:tavLst>
                                        <p:tav tm="0">
                                          <p:val>
                                            <p:fltVal val="0"/>
                                          </p:val>
                                        </p:tav>
                                        <p:tav tm="100000">
                                          <p:val>
                                            <p:strVal val="#ppt_h"/>
                                          </p:val>
                                        </p:tav>
                                      </p:tavLst>
                                    </p:anim>
                                  </p:childTnLst>
                                </p:cTn>
                              </p:par>
                              <p:par>
                                <p:cTn id="203" presetID="10" presetClass="exit" presetSubtype="0" fill="hold" grpId="1" nodeType="withEffect">
                                  <p:stCondLst>
                                    <p:cond delay="0"/>
                                  </p:stCondLst>
                                  <p:childTnLst>
                                    <p:animEffect transition="out" filter="fade">
                                      <p:cBhvr>
                                        <p:cTn id="204" dur="500"/>
                                        <p:tgtEl>
                                          <p:spTgt spid="14"/>
                                        </p:tgtEl>
                                      </p:cBhvr>
                                    </p:animEffect>
                                    <p:set>
                                      <p:cBhvr>
                                        <p:cTn id="205" dur="1" fill="hold">
                                          <p:stCondLst>
                                            <p:cond delay="499"/>
                                          </p:stCondLst>
                                        </p:cTn>
                                        <p:tgtEl>
                                          <p:spTgt spid="14"/>
                                        </p:tgtEl>
                                        <p:attrNameLst>
                                          <p:attrName>style.visibility</p:attrName>
                                        </p:attrNameLst>
                                      </p:cBhvr>
                                      <p:to>
                                        <p:strVal val="hidden"/>
                                      </p:to>
                                    </p:set>
                                  </p:childTnLst>
                                </p:cTn>
                              </p:par>
                            </p:childTnLst>
                          </p:cTn>
                        </p:par>
                      </p:childTnLst>
                    </p:cTn>
                  </p:par>
                  <p:par>
                    <p:cTn id="206" fill="hold">
                      <p:stCondLst>
                        <p:cond delay="indefinite"/>
                      </p:stCondLst>
                      <p:childTnLst>
                        <p:par>
                          <p:cTn id="207" fill="hold">
                            <p:stCondLst>
                              <p:cond delay="0"/>
                            </p:stCondLst>
                            <p:childTnLst>
                              <p:par>
                                <p:cTn id="208" presetID="1" presetClass="entr" presetSubtype="0" fill="hold" grpId="0" nodeType="clickEffect">
                                  <p:stCondLst>
                                    <p:cond delay="0"/>
                                  </p:stCondLst>
                                  <p:childTnLst>
                                    <p:set>
                                      <p:cBhvr>
                                        <p:cTn id="209" dur="1" fill="hold">
                                          <p:stCondLst>
                                            <p:cond delay="0"/>
                                          </p:stCondLst>
                                        </p:cTn>
                                        <p:tgtEl>
                                          <p:spTgt spid="31"/>
                                        </p:tgtEl>
                                        <p:attrNameLst>
                                          <p:attrName>style.visibility</p:attrName>
                                        </p:attrNameLst>
                                      </p:cBhvr>
                                      <p:to>
                                        <p:strVal val="visible"/>
                                      </p:to>
                                    </p:set>
                                  </p:childTnLst>
                                </p:cTn>
                              </p:par>
                              <p:par>
                                <p:cTn id="210" presetID="35" presetClass="emph" presetSubtype="0" repeatCount="indefinite" fill="hold" grpId="1" nodeType="withEffect">
                                  <p:stCondLst>
                                    <p:cond delay="0"/>
                                  </p:stCondLst>
                                  <p:endCondLst>
                                    <p:cond evt="onNext" delay="0">
                                      <p:tgtEl>
                                        <p:sldTgt/>
                                      </p:tgtEl>
                                    </p:cond>
                                  </p:endCondLst>
                                  <p:childTnLst>
                                    <p:anim calcmode="discrete" valueType="str">
                                      <p:cBhvr>
                                        <p:cTn id="211" dur="1000" fill="hold"/>
                                        <p:tgtEl>
                                          <p:spTgt spid="31"/>
                                        </p:tgtEl>
                                        <p:attrNameLst>
                                          <p:attrName>style.visibility</p:attrName>
                                        </p:attrNameLst>
                                      </p:cBhvr>
                                      <p:tavLst>
                                        <p:tav tm="0">
                                          <p:val>
                                            <p:strVal val="hidden"/>
                                          </p:val>
                                        </p:tav>
                                        <p:tav tm="50000">
                                          <p:val>
                                            <p:strVal val="visible"/>
                                          </p:val>
                                        </p:tav>
                                      </p:tavLst>
                                    </p:anim>
                                  </p:childTnLst>
                                </p:cTn>
                              </p:par>
                              <p:par>
                                <p:cTn id="212" presetID="9" presetClass="exit" presetSubtype="0" fill="hold" grpId="2" nodeType="withEffect">
                                  <p:stCondLst>
                                    <p:cond delay="0"/>
                                  </p:stCondLst>
                                  <p:childTnLst>
                                    <p:animEffect transition="out" filter="dissolve">
                                      <p:cBhvr>
                                        <p:cTn id="213" dur="500"/>
                                        <p:tgtEl>
                                          <p:spTgt spid="29"/>
                                        </p:tgtEl>
                                      </p:cBhvr>
                                    </p:animEffect>
                                    <p:set>
                                      <p:cBhvr>
                                        <p:cTn id="214" dur="1" fill="hold">
                                          <p:stCondLst>
                                            <p:cond delay="499"/>
                                          </p:stCondLst>
                                        </p:cTn>
                                        <p:tgtEl>
                                          <p:spTgt spid="29"/>
                                        </p:tgtEl>
                                        <p:attrNameLst>
                                          <p:attrName>style.visibility</p:attrName>
                                        </p:attrNameLst>
                                      </p:cBhvr>
                                      <p:to>
                                        <p:strVal val="hidden"/>
                                      </p:to>
                                    </p:set>
                                  </p:childTnLst>
                                </p:cTn>
                              </p:par>
                            </p:childTnLst>
                          </p:cTn>
                        </p:par>
                        <p:par>
                          <p:cTn id="215" fill="hold">
                            <p:stCondLst>
                              <p:cond delay="1000"/>
                            </p:stCondLst>
                            <p:childTnLst>
                              <p:par>
                                <p:cTn id="216" presetID="22" presetClass="entr" presetSubtype="8" fill="hold" grpId="0" nodeType="afterEffect">
                                  <p:stCondLst>
                                    <p:cond delay="0"/>
                                  </p:stCondLst>
                                  <p:childTnLst>
                                    <p:set>
                                      <p:cBhvr>
                                        <p:cTn id="217" dur="1" fill="hold">
                                          <p:stCondLst>
                                            <p:cond delay="0"/>
                                          </p:stCondLst>
                                        </p:cTn>
                                        <p:tgtEl>
                                          <p:spTgt spid="32"/>
                                        </p:tgtEl>
                                        <p:attrNameLst>
                                          <p:attrName>style.visibility</p:attrName>
                                        </p:attrNameLst>
                                      </p:cBhvr>
                                      <p:to>
                                        <p:strVal val="visible"/>
                                      </p:to>
                                    </p:set>
                                    <p:animEffect transition="in" filter="wipe(left)">
                                      <p:cBhvr>
                                        <p:cTn id="218"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10" grpId="0"/>
      <p:bldP spid="11" grpId="0" animBg="1"/>
      <p:bldP spid="12" grpId="0" animBg="1"/>
      <p:bldP spid="13" grpId="0" animBg="1"/>
      <p:bldP spid="13" grpId="1" animBg="1"/>
      <p:bldP spid="14" grpId="0" animBg="1"/>
      <p:bldP spid="14" grpId="1" animBg="1"/>
      <p:bldP spid="15" grpId="0" animBg="1"/>
      <p:bldP spid="16" grpId="0" animBg="1"/>
      <p:bldP spid="17" grpId="0" animBg="1"/>
      <p:bldP spid="18" grpId="0" animBg="1"/>
      <p:bldP spid="19" grpId="0" animBg="1"/>
      <p:bldP spid="19" grpId="1" animBg="1"/>
      <p:bldP spid="19" grpId="2" animBg="1"/>
      <p:bldP spid="20" grpId="0" animBg="1"/>
      <p:bldP spid="20" grpId="1" animBg="1"/>
      <p:bldP spid="20" grpId="2" animBg="1"/>
      <p:bldP spid="21" grpId="0"/>
      <p:bldP spid="22" grpId="0" animBg="1"/>
      <p:bldP spid="23" grpId="0" animBg="1"/>
      <p:bldP spid="23" grpId="1" animBg="1"/>
      <p:bldP spid="23" grpId="2" animBg="1"/>
      <p:bldP spid="24" grpId="0"/>
      <p:bldP spid="25" grpId="0" animBg="1"/>
      <p:bldP spid="25" grpId="1" animBg="1"/>
      <p:bldP spid="25" grpId="2" animBg="1"/>
      <p:bldP spid="26" grpId="0" animBg="1"/>
      <p:bldP spid="27" grpId="0" animBg="1"/>
      <p:bldP spid="27" grpId="1" animBg="1"/>
      <p:bldP spid="27" grpId="2" animBg="1"/>
      <p:bldP spid="28" grpId="0" animBg="1"/>
      <p:bldP spid="29" grpId="0" animBg="1"/>
      <p:bldP spid="29" grpId="1" animBg="1"/>
      <p:bldP spid="29" grpId="2" animBg="1"/>
      <p:bldP spid="30" grpId="0" animBg="1"/>
      <p:bldP spid="31" grpId="0" animBg="1"/>
      <p:bldP spid="31" grpId="1" animBg="1"/>
      <p:bldP spid="32" grpId="0"/>
      <p:bldP spid="33" grpId="0"/>
      <p:bldP spid="34" grpId="0"/>
      <p:bldP spid="35" grpId="0"/>
      <p:bldP spid="35" grpId="1"/>
      <p:bldP spid="36" grpId="0"/>
      <p:bldP spid="36" grpId="1"/>
      <p:bldP spid="37" grpId="0"/>
      <p:bldP spid="38" grpId="0"/>
      <p:bldP spid="39" grpId="0"/>
      <p:bldP spid="40" grpId="0"/>
      <p:bldP spid="4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本章授课内容</a:t>
            </a:r>
          </a:p>
        </p:txBody>
      </p:sp>
      <p:sp>
        <p:nvSpPr>
          <p:cNvPr id="5" name="自选图形 3"/>
          <p:cNvSpPr>
            <a:spLocks noChangeArrowheads="1"/>
          </p:cNvSpPr>
          <p:nvPr/>
        </p:nvSpPr>
        <p:spPr bwMode="ltGray">
          <a:xfrm rot="5400000">
            <a:off x="-2462669" y="643840"/>
            <a:ext cx="4824413" cy="6432337"/>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flip="none" rotWithShape="1">
            <a:gsLst>
              <a:gs pos="0">
                <a:schemeClr val="bg2">
                  <a:shade val="30000"/>
                  <a:satMod val="115000"/>
                  <a:alpha val="75000"/>
                  <a:lumMod val="73000"/>
                </a:schemeClr>
              </a:gs>
              <a:gs pos="50000">
                <a:schemeClr val="bg2">
                  <a:lumMod val="50000"/>
                  <a:shade val="67500"/>
                  <a:satMod val="115000"/>
                </a:schemeClr>
              </a:gs>
              <a:gs pos="100000">
                <a:schemeClr val="bg2">
                  <a:lumMod val="50000"/>
                  <a:shade val="100000"/>
                  <a:satMod val="115000"/>
                </a:schemeClr>
              </a:gs>
            </a:gsLst>
            <a:lin ang="0" scaled="1"/>
            <a:tileRect/>
          </a:gradFill>
          <a:ln w="9525" algn="ctr">
            <a:noFill/>
            <a:miter lim="800000"/>
            <a:headEnd/>
            <a:tailEnd/>
          </a:ln>
          <a:effectLst>
            <a:outerShdw blurRad="50800" dist="38100" dir="2700000" algn="tl" rotWithShape="0">
              <a:prstClr val="black">
                <a:alpha val="40000"/>
              </a:prstClr>
            </a:outerShdw>
          </a:effectLst>
          <a:extLst/>
        </p:spPr>
        <p:txBody>
          <a:bodyPr wrap="none" anchor="ctr"/>
          <a:lstStyle/>
          <a:p>
            <a:pPr>
              <a:defRPr/>
            </a:pPr>
            <a:endParaRPr lang="zh-CN" altLang="en-US">
              <a:latin typeface="Arial" charset="0"/>
              <a:ea typeface="+mn-ea"/>
            </a:endParaRPr>
          </a:p>
        </p:txBody>
      </p:sp>
      <p:sp>
        <p:nvSpPr>
          <p:cNvPr id="6" name="自选图形 4"/>
          <p:cNvSpPr>
            <a:spLocks noChangeArrowheads="1"/>
          </p:cNvSpPr>
          <p:nvPr/>
        </p:nvSpPr>
        <p:spPr bwMode="ltGray">
          <a:xfrm rot="5400000" flipH="1">
            <a:off x="-2017182" y="1256395"/>
            <a:ext cx="4032250" cy="5237386"/>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bg2">
              <a:lumMod val="50000"/>
              <a:alpha val="75000"/>
            </a:schemeClr>
          </a:solidFill>
          <a:ln w="0" algn="ctr">
            <a:noFill/>
            <a:miter lim="800000"/>
            <a:headEnd/>
            <a:tailEnd/>
          </a:ln>
          <a:effectLst>
            <a:outerShdw blurRad="50800" dist="38100" dir="2700000" algn="tl" rotWithShape="0">
              <a:prstClr val="black">
                <a:alpha val="40000"/>
              </a:prstClr>
            </a:outerShdw>
          </a:effectLst>
        </p:spPr>
        <p:txBody>
          <a:bodyPr wrap="none" anchor="ctr"/>
          <a:lstStyle/>
          <a:p>
            <a:endParaRPr lang="zh-CN" altLang="en-US"/>
          </a:p>
        </p:txBody>
      </p:sp>
      <p:sp>
        <p:nvSpPr>
          <p:cNvPr id="7" name="自选图形 5"/>
          <p:cNvSpPr>
            <a:spLocks noChangeArrowheads="1"/>
          </p:cNvSpPr>
          <p:nvPr/>
        </p:nvSpPr>
        <p:spPr bwMode="gray">
          <a:xfrm>
            <a:off x="2886727" y="4758452"/>
            <a:ext cx="6160013"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指针与字符串</a:t>
            </a:r>
          </a:p>
        </p:txBody>
      </p:sp>
      <p:sp>
        <p:nvSpPr>
          <p:cNvPr id="8" name="自选图形 6"/>
          <p:cNvSpPr>
            <a:spLocks noChangeArrowheads="1"/>
          </p:cNvSpPr>
          <p:nvPr/>
        </p:nvSpPr>
        <p:spPr bwMode="gray">
          <a:xfrm>
            <a:off x="3220841" y="3994041"/>
            <a:ext cx="6365275"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指针与数组</a:t>
            </a:r>
          </a:p>
        </p:txBody>
      </p:sp>
      <p:sp>
        <p:nvSpPr>
          <p:cNvPr id="9" name="自选图形 7"/>
          <p:cNvSpPr>
            <a:spLocks noChangeArrowheads="1"/>
          </p:cNvSpPr>
          <p:nvPr/>
        </p:nvSpPr>
        <p:spPr bwMode="gray">
          <a:xfrm>
            <a:off x="3203144" y="3229630"/>
            <a:ext cx="6204451"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多重指针的声明及使用</a:t>
            </a:r>
          </a:p>
        </p:txBody>
      </p:sp>
      <p:sp>
        <p:nvSpPr>
          <p:cNvPr id="11" name="自选图形 9"/>
          <p:cNvSpPr>
            <a:spLocks noChangeArrowheads="1"/>
          </p:cNvSpPr>
          <p:nvPr/>
        </p:nvSpPr>
        <p:spPr bwMode="gray">
          <a:xfrm>
            <a:off x="2105480" y="1700808"/>
            <a:ext cx="6236193"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指针变量的声明及使用</a:t>
            </a:r>
          </a:p>
        </p:txBody>
      </p:sp>
      <p:grpSp>
        <p:nvGrpSpPr>
          <p:cNvPr id="12" name="组合 11"/>
          <p:cNvGrpSpPr/>
          <p:nvPr/>
        </p:nvGrpSpPr>
        <p:grpSpPr>
          <a:xfrm>
            <a:off x="2477516" y="4753948"/>
            <a:ext cx="520552" cy="519261"/>
            <a:chOff x="1984929" y="5010002"/>
            <a:chExt cx="520552" cy="519261"/>
          </a:xfrm>
        </p:grpSpPr>
        <p:sp>
          <p:nvSpPr>
            <p:cNvPr id="13"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4"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5" name="椭圆 42"/>
            <p:cNvSpPr>
              <a:spLocks noChangeArrowheads="1"/>
            </p:cNvSpPr>
            <p:nvPr/>
          </p:nvSpPr>
          <p:spPr bwMode="gray">
            <a:xfrm>
              <a:off x="2047798" y="5062802"/>
              <a:ext cx="406739" cy="405291"/>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square" anchor="ctr">
              <a:spAutoFit/>
            </a:bodyPr>
            <a:lstStyle/>
            <a:p>
              <a:endParaRPr lang="zh-CN" altLang="en-US"/>
            </a:p>
          </p:txBody>
        </p:sp>
        <p:sp>
          <p:nvSpPr>
            <p:cNvPr id="16" name="椭圆 44"/>
            <p:cNvSpPr>
              <a:spLocks noChangeArrowheads="1"/>
            </p:cNvSpPr>
            <p:nvPr/>
          </p:nvSpPr>
          <p:spPr bwMode="gray">
            <a:xfrm>
              <a:off x="2052414" y="5070283"/>
              <a:ext cx="385351" cy="390327"/>
            </a:xfrm>
            <a:prstGeom prst="ellipse">
              <a:avLst/>
            </a:prstGeom>
            <a:gradFill rotWithShape="1">
              <a:gsLst>
                <a:gs pos="0">
                  <a:srgbClr val="E35E23"/>
                </a:gs>
                <a:gs pos="100000">
                  <a:srgbClr val="6E2E11"/>
                </a:gs>
              </a:gsLst>
              <a:lin ang="2700000" scaled="1"/>
            </a:gradFill>
            <a:ln w="38100" algn="ctr">
              <a:noFill/>
              <a:round/>
              <a:headEnd/>
              <a:tailEnd/>
            </a:ln>
            <a:effectLst/>
          </p:spPr>
          <p:txBody>
            <a:bodyPr wrap="square" anchor="ctr">
              <a:spAutoFit/>
            </a:bodyPr>
            <a:lstStyle/>
            <a:p>
              <a:endParaRPr lang="zh-CN" altLang="en-US"/>
            </a:p>
          </p:txBody>
        </p:sp>
      </p:grpSp>
      <p:grpSp>
        <p:nvGrpSpPr>
          <p:cNvPr id="17" name="组合 16"/>
          <p:cNvGrpSpPr/>
          <p:nvPr/>
        </p:nvGrpSpPr>
        <p:grpSpPr>
          <a:xfrm>
            <a:off x="8341673" y="5552230"/>
            <a:ext cx="1684428" cy="449263"/>
            <a:chOff x="8589313" y="1800225"/>
            <a:chExt cx="1684428" cy="449263"/>
          </a:xfrm>
          <a:effectLst>
            <a:outerShdw blurRad="50800" dist="38100" dir="2700000" algn="tl" rotWithShape="0">
              <a:prstClr val="black">
                <a:alpha val="40000"/>
              </a:prstClr>
            </a:outerShdw>
          </a:effectLst>
        </p:grpSpPr>
        <p:sp>
          <p:nvSpPr>
            <p:cNvPr id="18" name="自选图形 45"/>
            <p:cNvSpPr>
              <a:spLocks noChangeArrowheads="1"/>
            </p:cNvSpPr>
            <p:nvPr/>
          </p:nvSpPr>
          <p:spPr bwMode="gray">
            <a:xfrm>
              <a:off x="8589313"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19" name="自选图形 46"/>
            <p:cNvSpPr>
              <a:spLocks noChangeArrowheads="1"/>
            </p:cNvSpPr>
            <p:nvPr/>
          </p:nvSpPr>
          <p:spPr bwMode="gray">
            <a:xfrm>
              <a:off x="9164897"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20" name="自选图形 47"/>
            <p:cNvSpPr>
              <a:spLocks noChangeArrowheads="1"/>
            </p:cNvSpPr>
            <p:nvPr/>
          </p:nvSpPr>
          <p:spPr bwMode="gray">
            <a:xfrm>
              <a:off x="9740480"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grpSp>
      <p:grpSp>
        <p:nvGrpSpPr>
          <p:cNvPr id="3" name="组合 2"/>
          <p:cNvGrpSpPr/>
          <p:nvPr/>
        </p:nvGrpSpPr>
        <p:grpSpPr>
          <a:xfrm>
            <a:off x="2782044" y="3990663"/>
            <a:ext cx="520552" cy="519261"/>
            <a:chOff x="2650732" y="4266333"/>
            <a:chExt cx="520552" cy="519261"/>
          </a:xfrm>
        </p:grpSpPr>
        <p:sp>
          <p:nvSpPr>
            <p:cNvPr id="21" name="椭圆 39"/>
            <p:cNvSpPr>
              <a:spLocks noChangeArrowheads="1"/>
            </p:cNvSpPr>
            <p:nvPr/>
          </p:nvSpPr>
          <p:spPr bwMode="gray">
            <a:xfrm>
              <a:off x="2650732" y="4266333"/>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2" name="椭圆 40"/>
            <p:cNvSpPr>
              <a:spLocks noChangeArrowheads="1"/>
            </p:cNvSpPr>
            <p:nvPr/>
          </p:nvSpPr>
          <p:spPr bwMode="gray">
            <a:xfrm>
              <a:off x="2700628" y="4319133"/>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3" name="椭圆 35"/>
            <p:cNvSpPr>
              <a:spLocks noChangeArrowheads="1"/>
            </p:cNvSpPr>
            <p:nvPr/>
          </p:nvSpPr>
          <p:spPr bwMode="gray">
            <a:xfrm>
              <a:off x="2723815" y="4319134"/>
              <a:ext cx="396525" cy="413660"/>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square" anchor="ctr">
              <a:spAutoFit/>
            </a:bodyPr>
            <a:lstStyle/>
            <a:p>
              <a:endParaRPr lang="zh-CN" altLang="en-US"/>
            </a:p>
          </p:txBody>
        </p:sp>
        <p:sp>
          <p:nvSpPr>
            <p:cNvPr id="24" name="椭圆 37"/>
            <p:cNvSpPr>
              <a:spLocks noChangeArrowheads="1"/>
            </p:cNvSpPr>
            <p:nvPr/>
          </p:nvSpPr>
          <p:spPr bwMode="gray">
            <a:xfrm>
              <a:off x="2727616" y="4332207"/>
              <a:ext cx="370916" cy="387511"/>
            </a:xfrm>
            <a:prstGeom prst="ellipse">
              <a:avLst/>
            </a:prstGeom>
            <a:gradFill rotWithShape="1">
              <a:gsLst>
                <a:gs pos="0">
                  <a:srgbClr val="8D67E1"/>
                </a:gs>
                <a:gs pos="100000">
                  <a:srgbClr val="45326D"/>
                </a:gs>
              </a:gsLst>
              <a:lin ang="2700000" scaled="1"/>
            </a:gradFill>
            <a:ln w="38100" algn="ctr">
              <a:noFill/>
              <a:round/>
              <a:headEnd/>
              <a:tailEnd/>
            </a:ln>
            <a:effectLst/>
          </p:spPr>
          <p:txBody>
            <a:bodyPr wrap="square" anchor="ctr">
              <a:spAutoFit/>
            </a:bodyPr>
            <a:lstStyle/>
            <a:p>
              <a:endParaRPr lang="zh-CN" altLang="en-US"/>
            </a:p>
          </p:txBody>
        </p:sp>
      </p:grpSp>
      <p:grpSp>
        <p:nvGrpSpPr>
          <p:cNvPr id="30" name="组合 29"/>
          <p:cNvGrpSpPr/>
          <p:nvPr/>
        </p:nvGrpSpPr>
        <p:grpSpPr>
          <a:xfrm>
            <a:off x="1701924" y="1700808"/>
            <a:ext cx="520552" cy="519261"/>
            <a:chOff x="1984929" y="5010002"/>
            <a:chExt cx="520552" cy="519261"/>
          </a:xfrm>
        </p:grpSpPr>
        <p:sp>
          <p:nvSpPr>
            <p:cNvPr id="31"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2"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3" name="椭圆 42"/>
            <p:cNvSpPr>
              <a:spLocks noChangeArrowheads="1"/>
            </p:cNvSpPr>
            <p:nvPr/>
          </p:nvSpPr>
          <p:spPr bwMode="gray">
            <a:xfrm>
              <a:off x="2047798" y="5062802"/>
              <a:ext cx="406739" cy="405291"/>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34" name="椭圆 44"/>
            <p:cNvSpPr>
              <a:spLocks noChangeArrowheads="1"/>
            </p:cNvSpPr>
            <p:nvPr/>
          </p:nvSpPr>
          <p:spPr bwMode="gray">
            <a:xfrm>
              <a:off x="2052414" y="5070283"/>
              <a:ext cx="385351" cy="390327"/>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nvGrpSpPr>
          <p:cNvPr id="35" name="组合 34"/>
          <p:cNvGrpSpPr/>
          <p:nvPr/>
        </p:nvGrpSpPr>
        <p:grpSpPr>
          <a:xfrm>
            <a:off x="2782044" y="3227378"/>
            <a:ext cx="520552" cy="519261"/>
            <a:chOff x="1984929" y="5010002"/>
            <a:chExt cx="520552" cy="519261"/>
          </a:xfrm>
        </p:grpSpPr>
        <p:sp>
          <p:nvSpPr>
            <p:cNvPr id="36"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7"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8" name="椭圆 42"/>
            <p:cNvSpPr>
              <a:spLocks noChangeArrowheads="1"/>
            </p:cNvSpPr>
            <p:nvPr/>
          </p:nvSpPr>
          <p:spPr bwMode="gray">
            <a:xfrm>
              <a:off x="2047798" y="5062802"/>
              <a:ext cx="406739" cy="405291"/>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39" name="椭圆 44"/>
            <p:cNvSpPr>
              <a:spLocks noChangeArrowheads="1"/>
            </p:cNvSpPr>
            <p:nvPr/>
          </p:nvSpPr>
          <p:spPr bwMode="gray">
            <a:xfrm>
              <a:off x="2052414" y="5070283"/>
              <a:ext cx="385351" cy="390327"/>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sp>
        <p:nvSpPr>
          <p:cNvPr id="45" name="自选图形 5"/>
          <p:cNvSpPr>
            <a:spLocks noChangeArrowheads="1"/>
          </p:cNvSpPr>
          <p:nvPr/>
        </p:nvSpPr>
        <p:spPr bwMode="gray">
          <a:xfrm>
            <a:off x="2077936" y="5522862"/>
            <a:ext cx="6160013"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几种特殊的指针变量</a:t>
            </a:r>
          </a:p>
        </p:txBody>
      </p:sp>
      <p:grpSp>
        <p:nvGrpSpPr>
          <p:cNvPr id="40" name="组合 39"/>
          <p:cNvGrpSpPr/>
          <p:nvPr/>
        </p:nvGrpSpPr>
        <p:grpSpPr>
          <a:xfrm>
            <a:off x="1701400" y="5517232"/>
            <a:ext cx="520552" cy="519261"/>
            <a:chOff x="1984929" y="5010002"/>
            <a:chExt cx="520552" cy="519261"/>
          </a:xfrm>
        </p:grpSpPr>
        <p:sp>
          <p:nvSpPr>
            <p:cNvPr id="41"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2"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3" name="椭圆 42"/>
            <p:cNvSpPr>
              <a:spLocks noChangeArrowheads="1"/>
            </p:cNvSpPr>
            <p:nvPr/>
          </p:nvSpPr>
          <p:spPr bwMode="gray">
            <a:xfrm>
              <a:off x="2047798" y="5062802"/>
              <a:ext cx="406739" cy="405291"/>
            </a:xfrm>
            <a:prstGeom prst="ellipse">
              <a:avLst/>
            </a:prstGeom>
            <a:gradFill flip="none" rotWithShape="1">
              <a:gsLst>
                <a:gs pos="0">
                  <a:srgbClr val="FF0066">
                    <a:shade val="30000"/>
                    <a:satMod val="115000"/>
                  </a:srgbClr>
                </a:gs>
                <a:gs pos="50000">
                  <a:srgbClr val="FF0066">
                    <a:shade val="67500"/>
                    <a:satMod val="115000"/>
                  </a:srgbClr>
                </a:gs>
                <a:gs pos="100000">
                  <a:srgbClr val="FF0066">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44" name="椭圆 44"/>
            <p:cNvSpPr>
              <a:spLocks noChangeArrowheads="1"/>
            </p:cNvSpPr>
            <p:nvPr/>
          </p:nvSpPr>
          <p:spPr bwMode="gray">
            <a:xfrm>
              <a:off x="2053068" y="5070283"/>
              <a:ext cx="385351" cy="390327"/>
            </a:xfrm>
            <a:prstGeom prst="ellipse">
              <a:avLst/>
            </a:prstGeom>
            <a:gradFill flip="none" rotWithShape="1">
              <a:gsLst>
                <a:gs pos="0">
                  <a:srgbClr val="FF0066">
                    <a:shade val="30000"/>
                    <a:satMod val="115000"/>
                  </a:srgbClr>
                </a:gs>
                <a:gs pos="50000">
                  <a:srgbClr val="FF0066">
                    <a:shade val="67500"/>
                    <a:satMod val="115000"/>
                  </a:srgbClr>
                </a:gs>
                <a:gs pos="100000">
                  <a:srgbClr val="FF0066">
                    <a:shade val="100000"/>
                    <a:satMod val="115000"/>
                  </a:srgbClr>
                </a:gs>
              </a:gsLst>
              <a:lin ang="13500000" scaled="1"/>
              <a:tileRect/>
            </a:gradFill>
            <a:ln w="38100" algn="ctr">
              <a:noFill/>
              <a:round/>
              <a:headEnd/>
              <a:tailEnd/>
            </a:ln>
            <a:effectLst/>
          </p:spPr>
          <p:txBody>
            <a:bodyPr wrap="square" anchor="ctr">
              <a:spAutoFit/>
            </a:bodyPr>
            <a:lstStyle/>
            <a:p>
              <a:endParaRPr lang="zh-CN" altLang="en-US"/>
            </a:p>
          </p:txBody>
        </p:sp>
      </p:grpSp>
      <p:sp>
        <p:nvSpPr>
          <p:cNvPr id="10" name="自选图形 8"/>
          <p:cNvSpPr>
            <a:spLocks noChangeArrowheads="1"/>
          </p:cNvSpPr>
          <p:nvPr/>
        </p:nvSpPr>
        <p:spPr bwMode="gray">
          <a:xfrm>
            <a:off x="2831708" y="2465219"/>
            <a:ext cx="6215032"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指针变量的运算</a:t>
            </a:r>
          </a:p>
        </p:txBody>
      </p:sp>
      <p:grpSp>
        <p:nvGrpSpPr>
          <p:cNvPr id="25" name="组合 24"/>
          <p:cNvGrpSpPr/>
          <p:nvPr/>
        </p:nvGrpSpPr>
        <p:grpSpPr>
          <a:xfrm>
            <a:off x="2477516" y="2464093"/>
            <a:ext cx="520552" cy="519261"/>
            <a:chOff x="1984929" y="5010002"/>
            <a:chExt cx="520552" cy="519261"/>
          </a:xfrm>
        </p:grpSpPr>
        <p:sp>
          <p:nvSpPr>
            <p:cNvPr id="26"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42"/>
            <p:cNvSpPr>
              <a:spLocks noChangeArrowheads="1"/>
            </p:cNvSpPr>
            <p:nvPr/>
          </p:nvSpPr>
          <p:spPr bwMode="gray">
            <a:xfrm>
              <a:off x="2047798" y="5062802"/>
              <a:ext cx="406739" cy="405291"/>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29" name="椭圆 44"/>
            <p:cNvSpPr>
              <a:spLocks noChangeArrowheads="1"/>
            </p:cNvSpPr>
            <p:nvPr/>
          </p:nvSpPr>
          <p:spPr bwMode="gray">
            <a:xfrm>
              <a:off x="2052414" y="5070283"/>
              <a:ext cx="385351" cy="390327"/>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spTree>
    <p:extLst>
      <p:ext uri="{BB962C8B-B14F-4D97-AF65-F5344CB8AC3E}">
        <p14:creationId xmlns:p14="http://schemas.microsoft.com/office/powerpoint/2010/main" val="360077778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几种特殊的指针变量</a:t>
            </a:r>
          </a:p>
        </p:txBody>
      </p:sp>
      <p:sp>
        <p:nvSpPr>
          <p:cNvPr id="4" name="矩形 3"/>
          <p:cNvSpPr/>
          <p:nvPr/>
        </p:nvSpPr>
        <p:spPr>
          <a:xfrm>
            <a:off x="1125860" y="1268760"/>
            <a:ext cx="9001000" cy="2339102"/>
          </a:xfrm>
          <a:prstGeom prst="rect">
            <a:avLst/>
          </a:prstGeom>
        </p:spPr>
        <p:txBody>
          <a:bodyPr wrap="square">
            <a:spAutoFit/>
          </a:bodyPr>
          <a:lstStyle/>
          <a:p>
            <a:pPr marL="342900" indent="-342900">
              <a:spcBef>
                <a:spcPts val="1800"/>
              </a:spcBef>
              <a:spcAft>
                <a:spcPts val="1200"/>
              </a:spcAft>
              <a:buClr>
                <a:schemeClr val="bg2">
                  <a:lumMod val="50000"/>
                </a:schemeClr>
              </a:buClr>
              <a:buFont typeface="Wingdings" pitchFamily="2" charset="2"/>
              <a:buChar char=""/>
            </a:pPr>
            <a:r>
              <a:rPr lang="en-US" altLang="zh-CN" sz="3200">
                <a:latin typeface="微软雅黑" pitchFamily="34" charset="-122"/>
                <a:ea typeface="微软雅黑" pitchFamily="34" charset="-122"/>
              </a:rPr>
              <a:t>const</a:t>
            </a:r>
            <a:r>
              <a:rPr lang="zh-CN" altLang="en-US" sz="3200">
                <a:latin typeface="微软雅黑" pitchFamily="34" charset="-122"/>
                <a:ea typeface="微软雅黑" pitchFamily="34" charset="-122"/>
              </a:rPr>
              <a:t>指针</a:t>
            </a:r>
          </a:p>
          <a:p>
            <a:pPr marL="342900" indent="-342900">
              <a:spcBef>
                <a:spcPts val="1800"/>
              </a:spcBef>
              <a:spcAft>
                <a:spcPts val="1200"/>
              </a:spcAft>
              <a:buClr>
                <a:schemeClr val="bg2">
                  <a:lumMod val="50000"/>
                </a:schemeClr>
              </a:buClr>
              <a:buFont typeface="Wingdings" pitchFamily="2" charset="2"/>
              <a:buChar char=""/>
            </a:pPr>
            <a:r>
              <a:rPr lang="zh-CN" altLang="en-US" sz="3200">
                <a:latin typeface="微软雅黑" pitchFamily="34" charset="-122"/>
                <a:ea typeface="微软雅黑" pitchFamily="34" charset="-122"/>
              </a:rPr>
              <a:t>空指针</a:t>
            </a:r>
          </a:p>
          <a:p>
            <a:pPr marL="342900" indent="-342900">
              <a:spcBef>
                <a:spcPts val="1800"/>
              </a:spcBef>
              <a:spcAft>
                <a:spcPts val="1200"/>
              </a:spcAft>
              <a:buClr>
                <a:schemeClr val="bg2">
                  <a:lumMod val="50000"/>
                </a:schemeClr>
              </a:buClr>
              <a:buFont typeface="Wingdings" pitchFamily="2" charset="2"/>
              <a:buChar char=""/>
            </a:pPr>
            <a:r>
              <a:rPr lang="zh-CN" altLang="en-US" sz="3200">
                <a:latin typeface="微软雅黑" pitchFamily="34" charset="-122"/>
                <a:ea typeface="微软雅黑" pitchFamily="34" charset="-122"/>
              </a:rPr>
              <a:t>通用指针</a:t>
            </a:r>
          </a:p>
        </p:txBody>
      </p:sp>
    </p:spTree>
    <p:extLst>
      <p:ext uri="{BB962C8B-B14F-4D97-AF65-F5344CB8AC3E}">
        <p14:creationId xmlns:p14="http://schemas.microsoft.com/office/powerpoint/2010/main" val="347724422"/>
      </p:ext>
    </p:extLst>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几种特殊的指针变量</a:t>
            </a:r>
          </a:p>
        </p:txBody>
      </p:sp>
      <p:sp>
        <p:nvSpPr>
          <p:cNvPr id="4" name="矩形 3"/>
          <p:cNvSpPr/>
          <p:nvPr/>
        </p:nvSpPr>
        <p:spPr>
          <a:xfrm>
            <a:off x="1125860" y="1124744"/>
            <a:ext cx="9001000" cy="4431983"/>
          </a:xfrm>
          <a:prstGeom prst="rect">
            <a:avLst/>
          </a:prstGeom>
        </p:spPr>
        <p:txBody>
          <a:bodyPr wrap="square">
            <a:spAutoFit/>
          </a:bodyPr>
          <a:lstStyle/>
          <a:p>
            <a:pPr marL="342900" indent="-342900">
              <a:spcBef>
                <a:spcPts val="1800"/>
              </a:spcBef>
              <a:spcAft>
                <a:spcPts val="1200"/>
              </a:spcAft>
              <a:buClr>
                <a:schemeClr val="bg2">
                  <a:lumMod val="50000"/>
                </a:schemeClr>
              </a:buClr>
              <a:buFont typeface="Wingdings" pitchFamily="2" charset="2"/>
              <a:buChar char=""/>
            </a:pPr>
            <a:r>
              <a:rPr lang="zh-CN" altLang="en-US" sz="3200">
                <a:latin typeface="微软雅黑" pitchFamily="34" charset="-122"/>
                <a:ea typeface="微软雅黑" pitchFamily="34" charset="-122"/>
              </a:rPr>
              <a:t>在</a:t>
            </a:r>
            <a:r>
              <a:rPr lang="zh-CN" altLang="en-US" sz="3200">
                <a:solidFill>
                  <a:srgbClr val="FF0000"/>
                </a:solidFill>
                <a:latin typeface="微软雅黑" pitchFamily="34" charset="-122"/>
                <a:ea typeface="微软雅黑" pitchFamily="34" charset="-122"/>
              </a:rPr>
              <a:t>指针声明符中</a:t>
            </a:r>
            <a:r>
              <a:rPr lang="zh-CN" altLang="en-US" sz="3200">
                <a:latin typeface="微软雅黑" pitchFamily="34" charset="-122"/>
                <a:ea typeface="微软雅黑" pitchFamily="34" charset="-122"/>
              </a:rPr>
              <a:t>，若使用了</a:t>
            </a:r>
            <a:r>
              <a:rPr lang="en-US" altLang="zh-CN" sz="3200">
                <a:latin typeface="微软雅黑" pitchFamily="34" charset="-122"/>
                <a:ea typeface="微软雅黑" pitchFamily="34" charset="-122"/>
              </a:rPr>
              <a:t>const</a:t>
            </a:r>
            <a:r>
              <a:rPr lang="zh-CN" altLang="en-US" sz="3200">
                <a:latin typeface="微软雅黑" pitchFamily="34" charset="-122"/>
                <a:ea typeface="微软雅黑" pitchFamily="34" charset="-122"/>
              </a:rPr>
              <a:t>关键字，该指针称为</a:t>
            </a:r>
            <a:r>
              <a:rPr lang="en-US" altLang="zh-CN" sz="3200">
                <a:latin typeface="微软雅黑" pitchFamily="34" charset="-122"/>
                <a:ea typeface="微软雅黑" pitchFamily="34" charset="-122"/>
              </a:rPr>
              <a:t>const</a:t>
            </a:r>
            <a:r>
              <a:rPr lang="zh-CN" altLang="en-US" sz="3200">
                <a:latin typeface="微软雅黑" pitchFamily="34" charset="-122"/>
                <a:ea typeface="微软雅黑" pitchFamily="34" charset="-122"/>
              </a:rPr>
              <a:t>指针。</a:t>
            </a:r>
          </a:p>
          <a:p>
            <a:pPr marL="914400" lvl="1" indent="-457200">
              <a:spcBef>
                <a:spcPts val="600"/>
              </a:spcBef>
              <a:spcAft>
                <a:spcPts val="600"/>
              </a:spcAft>
              <a:buClr>
                <a:schemeClr val="bg2">
                  <a:lumMod val="50000"/>
                </a:schemeClr>
              </a:buClr>
              <a:buFont typeface="Wingdings" pitchFamily="2" charset="2"/>
              <a:buChar char="u"/>
            </a:pPr>
            <a:r>
              <a:rPr lang="zh-CN" altLang="en-US" sz="2800">
                <a:latin typeface="微软雅黑" pitchFamily="34" charset="-122"/>
                <a:ea typeface="微软雅黑" pitchFamily="34" charset="-122"/>
              </a:rPr>
              <a:t>一重变量的</a:t>
            </a:r>
            <a:r>
              <a:rPr lang="en-US" altLang="zh-CN" sz="2800">
                <a:latin typeface="微软雅黑" pitchFamily="34" charset="-122"/>
                <a:ea typeface="微软雅黑" pitchFamily="34" charset="-122"/>
              </a:rPr>
              <a:t>const</a:t>
            </a:r>
            <a:r>
              <a:rPr lang="zh-CN" altLang="en-US" sz="2800">
                <a:latin typeface="微软雅黑" pitchFamily="34" charset="-122"/>
                <a:ea typeface="微软雅黑" pitchFamily="34" charset="-122"/>
              </a:rPr>
              <a:t>指针</a:t>
            </a:r>
          </a:p>
          <a:p>
            <a:pPr marL="914400" lvl="1" indent="-457200">
              <a:spcBef>
                <a:spcPts val="600"/>
              </a:spcBef>
              <a:spcAft>
                <a:spcPts val="600"/>
              </a:spcAft>
              <a:buClr>
                <a:schemeClr val="bg2">
                  <a:lumMod val="50000"/>
                </a:schemeClr>
              </a:buClr>
              <a:buFont typeface="Wingdings" pitchFamily="2" charset="2"/>
              <a:buChar char="u"/>
            </a:pPr>
            <a:r>
              <a:rPr lang="zh-CN" altLang="en-US" sz="2800">
                <a:latin typeface="微软雅黑" pitchFamily="34" charset="-122"/>
                <a:ea typeface="微软雅黑" pitchFamily="34" charset="-122"/>
              </a:rPr>
              <a:t>二重变量的</a:t>
            </a:r>
            <a:r>
              <a:rPr lang="en-US" altLang="zh-CN" sz="2800">
                <a:latin typeface="微软雅黑" pitchFamily="34" charset="-122"/>
                <a:ea typeface="微软雅黑" pitchFamily="34" charset="-122"/>
              </a:rPr>
              <a:t>const</a:t>
            </a:r>
            <a:r>
              <a:rPr lang="zh-CN" altLang="en-US" sz="2800">
                <a:latin typeface="微软雅黑" pitchFamily="34" charset="-122"/>
                <a:ea typeface="微软雅黑" pitchFamily="34" charset="-122"/>
              </a:rPr>
              <a:t>指针</a:t>
            </a:r>
          </a:p>
          <a:p>
            <a:pPr marL="914400" lvl="1" indent="-457200">
              <a:spcBef>
                <a:spcPts val="600"/>
              </a:spcBef>
              <a:spcAft>
                <a:spcPts val="600"/>
              </a:spcAft>
              <a:buClr>
                <a:schemeClr val="bg2">
                  <a:lumMod val="50000"/>
                </a:schemeClr>
              </a:buClr>
              <a:buFont typeface="Wingdings" pitchFamily="2" charset="2"/>
              <a:buChar char="u"/>
            </a:pPr>
            <a:r>
              <a:rPr lang="zh-CN" altLang="en-US" sz="2800">
                <a:latin typeface="微软雅黑" pitchFamily="34" charset="-122"/>
                <a:ea typeface="微软雅黑" pitchFamily="34" charset="-122"/>
              </a:rPr>
              <a:t>多重变量的</a:t>
            </a:r>
            <a:r>
              <a:rPr lang="en-US" altLang="zh-CN" sz="2800">
                <a:latin typeface="微软雅黑" pitchFamily="34" charset="-122"/>
                <a:ea typeface="微软雅黑" pitchFamily="34" charset="-122"/>
              </a:rPr>
              <a:t>const</a:t>
            </a:r>
            <a:r>
              <a:rPr lang="zh-CN" altLang="en-US" sz="2800">
                <a:latin typeface="微软雅黑" pitchFamily="34" charset="-122"/>
                <a:ea typeface="微软雅黑" pitchFamily="34" charset="-122"/>
              </a:rPr>
              <a:t>指针</a:t>
            </a:r>
          </a:p>
          <a:p>
            <a:pPr marL="342900" indent="-342900">
              <a:spcBef>
                <a:spcPts val="1800"/>
              </a:spcBef>
              <a:spcAft>
                <a:spcPts val="1200"/>
              </a:spcAft>
              <a:buClr>
                <a:schemeClr val="bg2">
                  <a:lumMod val="50000"/>
                </a:schemeClr>
              </a:buClr>
              <a:buFont typeface="Wingdings" pitchFamily="2" charset="2"/>
              <a:buChar char=""/>
            </a:pPr>
            <a:r>
              <a:rPr lang="zh-CN" altLang="en-US" sz="3200">
                <a:latin typeface="微软雅黑" pitchFamily="34" charset="-122"/>
                <a:ea typeface="微软雅黑" pitchFamily="34" charset="-122"/>
              </a:rPr>
              <a:t>作用：</a:t>
            </a:r>
          </a:p>
          <a:p>
            <a:pPr marL="914400" lvl="1" indent="-457200">
              <a:spcBef>
                <a:spcPts val="600"/>
              </a:spcBef>
              <a:spcAft>
                <a:spcPts val="600"/>
              </a:spcAft>
              <a:buClr>
                <a:schemeClr val="bg2">
                  <a:lumMod val="50000"/>
                </a:schemeClr>
              </a:buClr>
              <a:buFont typeface="Wingdings" pitchFamily="2" charset="2"/>
              <a:buChar char="u"/>
            </a:pPr>
            <a:r>
              <a:rPr lang="zh-CN" altLang="en-US" sz="2800">
                <a:latin typeface="微软雅黑" pitchFamily="34" charset="-122"/>
                <a:ea typeface="微软雅黑" pitchFamily="34" charset="-122"/>
              </a:rPr>
              <a:t>限定变量的可使用权限</a:t>
            </a:r>
          </a:p>
        </p:txBody>
      </p:sp>
    </p:spTree>
    <p:extLst>
      <p:ext uri="{BB962C8B-B14F-4D97-AF65-F5344CB8AC3E}">
        <p14:creationId xmlns:p14="http://schemas.microsoft.com/office/powerpoint/2010/main" val="507062254"/>
      </p:ext>
    </p:extLst>
  </p:cSld>
  <p:clrMapOvr>
    <a:masterClrMapping/>
  </p:clrMapOvr>
  <p:transition spd="med">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几种特殊的指针变量</a:t>
            </a:r>
          </a:p>
        </p:txBody>
      </p:sp>
      <p:sp>
        <p:nvSpPr>
          <p:cNvPr id="4" name="矩形 3"/>
          <p:cNvSpPr/>
          <p:nvPr/>
        </p:nvSpPr>
        <p:spPr>
          <a:xfrm>
            <a:off x="1125860" y="1124744"/>
            <a:ext cx="9361040" cy="2539157"/>
          </a:xfrm>
          <a:prstGeom prst="rect">
            <a:avLst/>
          </a:prstGeom>
        </p:spPr>
        <p:txBody>
          <a:bodyPr wrap="square">
            <a:spAutoFit/>
          </a:bodyPr>
          <a:lstStyle/>
          <a:p>
            <a:pPr marL="342900" indent="-342900">
              <a:spcBef>
                <a:spcPts val="1800"/>
              </a:spcBef>
              <a:spcAft>
                <a:spcPts val="0"/>
              </a:spcAft>
              <a:buClr>
                <a:schemeClr val="bg2">
                  <a:lumMod val="50000"/>
                </a:schemeClr>
              </a:buClr>
              <a:buFont typeface="Wingdings" pitchFamily="2" charset="2"/>
              <a:buChar char=""/>
            </a:pPr>
            <a:r>
              <a:rPr lang="en-US" altLang="zh-CN" sz="2800">
                <a:latin typeface="微软雅黑" pitchFamily="34" charset="-122"/>
                <a:ea typeface="微软雅黑" pitchFamily="34" charset="-122"/>
              </a:rPr>
              <a:t>const</a:t>
            </a:r>
            <a:r>
              <a:rPr lang="zh-CN" altLang="en-US" sz="2800">
                <a:latin typeface="微软雅黑" pitchFamily="34" charset="-122"/>
                <a:ea typeface="微软雅黑" pitchFamily="34" charset="-122"/>
              </a:rPr>
              <a:t>紧跟一重指针变量，表明该指针变量的值初始化后不可改变。</a:t>
            </a:r>
          </a:p>
          <a:p>
            <a:pPr marL="342900" indent="-342900">
              <a:spcBef>
                <a:spcPts val="600"/>
              </a:spcBef>
              <a:spcAft>
                <a:spcPts val="0"/>
              </a:spcAft>
              <a:buClr>
                <a:schemeClr val="bg2">
                  <a:lumMod val="50000"/>
                </a:schemeClr>
              </a:buClr>
              <a:buFont typeface="Wingdings" pitchFamily="2" charset="2"/>
              <a:buChar char=""/>
            </a:pPr>
            <a:r>
              <a:rPr lang="zh-CN" altLang="en-US" sz="2800">
                <a:latin typeface="微软雅黑" pitchFamily="34" charset="-122"/>
                <a:ea typeface="微软雅黑" pitchFamily="34" charset="-122"/>
              </a:rPr>
              <a:t>例</a:t>
            </a:r>
            <a:r>
              <a:rPr lang="en-US" altLang="zh-CN" sz="2800">
                <a:latin typeface="微软雅黑" pitchFamily="34" charset="-122"/>
                <a:ea typeface="微软雅黑" pitchFamily="34" charset="-122"/>
              </a:rPr>
              <a:t> </a:t>
            </a:r>
            <a:r>
              <a:rPr lang="zh-CN" altLang="en-US" sz="2800">
                <a:latin typeface="微软雅黑" pitchFamily="34" charset="-122"/>
                <a:ea typeface="微软雅黑" pitchFamily="34" charset="-122"/>
              </a:rPr>
              <a:t>设有</a:t>
            </a:r>
            <a:r>
              <a:rPr lang="en-US" altLang="zh-CN" sz="2800">
                <a:latin typeface="微软雅黑" pitchFamily="34" charset="-122"/>
                <a:ea typeface="微软雅黑" pitchFamily="34" charset="-122"/>
              </a:rPr>
              <a:t>int x = 3; int y = 4; </a:t>
            </a:r>
            <a:r>
              <a:rPr lang="zh-CN" altLang="en-US" sz="2800">
                <a:latin typeface="微软雅黑" pitchFamily="34" charset="-122"/>
                <a:ea typeface="微软雅黑" pitchFamily="34" charset="-122"/>
              </a:rPr>
              <a:t>请分析下面语句</a:t>
            </a:r>
            <a:r>
              <a:rPr lang="zh-CN" altLang="en-US" sz="3200">
                <a:latin typeface="微软雅黑" pitchFamily="34" charset="-122"/>
                <a:ea typeface="微软雅黑" pitchFamily="34" charset="-122"/>
              </a:rPr>
              <a:t>。</a:t>
            </a:r>
          </a:p>
          <a:p>
            <a:pPr lvl="2">
              <a:spcBef>
                <a:spcPts val="600"/>
              </a:spcBef>
              <a:spcAft>
                <a:spcPts val="0"/>
              </a:spcAft>
              <a:buClr>
                <a:schemeClr val="bg2">
                  <a:lumMod val="50000"/>
                </a:schemeClr>
              </a:buClr>
            </a:pPr>
            <a:r>
              <a:rPr lang="en-US" altLang="zh-CN" sz="2800">
                <a:latin typeface="微软雅黑" pitchFamily="34" charset="-122"/>
                <a:ea typeface="微软雅黑" pitchFamily="34" charset="-122"/>
              </a:rPr>
              <a:t>int * const q; </a:t>
            </a:r>
          </a:p>
          <a:p>
            <a:pPr lvl="2">
              <a:spcBef>
                <a:spcPts val="600"/>
              </a:spcBef>
              <a:spcAft>
                <a:spcPts val="0"/>
              </a:spcAft>
              <a:buClr>
                <a:schemeClr val="bg2">
                  <a:lumMod val="50000"/>
                </a:schemeClr>
              </a:buClr>
            </a:pPr>
            <a:r>
              <a:rPr lang="en-US" altLang="zh-CN" sz="2800">
                <a:latin typeface="微软雅黑" pitchFamily="34" charset="-122"/>
                <a:ea typeface="微软雅黑" pitchFamily="34" charset="-122"/>
              </a:rPr>
              <a:t>int * const p = &amp;x;    p = &amp;y;</a:t>
            </a:r>
            <a:endParaRPr lang="en-US" altLang="zh-CN" sz="3200">
              <a:latin typeface="微软雅黑" pitchFamily="34" charset="-122"/>
              <a:ea typeface="微软雅黑" pitchFamily="34" charset="-122"/>
            </a:endParaRPr>
          </a:p>
        </p:txBody>
      </p:sp>
      <p:pic>
        <p:nvPicPr>
          <p:cNvPr id="5" name="图片 5"/>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593340" y="3700030"/>
            <a:ext cx="6426080" cy="2537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C:\Users\Eetze\Desktop\delet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20616" y="2620565"/>
            <a:ext cx="521668" cy="52166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Eetze\Desktop\delet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02524" y="3136997"/>
            <a:ext cx="521668" cy="521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648881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几种特殊的指针变量</a:t>
            </a:r>
          </a:p>
        </p:txBody>
      </p:sp>
      <p:sp>
        <p:nvSpPr>
          <p:cNvPr id="4" name="矩形 3"/>
          <p:cNvSpPr/>
          <p:nvPr/>
        </p:nvSpPr>
        <p:spPr>
          <a:xfrm>
            <a:off x="1125860" y="980728"/>
            <a:ext cx="9865096" cy="2985433"/>
          </a:xfrm>
          <a:prstGeom prst="rect">
            <a:avLst/>
          </a:prstGeom>
        </p:spPr>
        <p:txBody>
          <a:bodyPr wrap="square">
            <a:spAutoFit/>
          </a:bodyPr>
          <a:lstStyle/>
          <a:p>
            <a:pPr marL="342900" indent="-342900">
              <a:spcBef>
                <a:spcPts val="1800"/>
              </a:spcBef>
              <a:spcAft>
                <a:spcPts val="0"/>
              </a:spcAft>
              <a:buClr>
                <a:schemeClr val="bg2">
                  <a:lumMod val="50000"/>
                </a:schemeClr>
              </a:buClr>
              <a:buFont typeface="Wingdings" pitchFamily="2" charset="2"/>
              <a:buChar char=""/>
            </a:pPr>
            <a:r>
              <a:rPr lang="en-US" altLang="zh-CN" sz="2800">
                <a:latin typeface="微软雅黑" pitchFamily="34" charset="-122"/>
                <a:ea typeface="微软雅黑" pitchFamily="34" charset="-122"/>
              </a:rPr>
              <a:t>const</a:t>
            </a:r>
            <a:r>
              <a:rPr lang="zh-CN" altLang="en-US" sz="2800">
                <a:latin typeface="微软雅黑" pitchFamily="34" charset="-122"/>
                <a:ea typeface="微软雅黑" pitchFamily="34" charset="-122"/>
              </a:rPr>
              <a:t>后面为 </a:t>
            </a:r>
            <a:r>
              <a:rPr lang="zh-CN" altLang="en-US" sz="2800" b="1">
                <a:solidFill>
                  <a:srgbClr val="FF0000"/>
                </a:solidFill>
                <a:latin typeface="微软雅黑" pitchFamily="34" charset="-122"/>
                <a:ea typeface="微软雅黑" pitchFamily="34" charset="-122"/>
              </a:rPr>
              <a:t>* 一重指针变量</a:t>
            </a:r>
            <a:r>
              <a:rPr lang="zh-CN" altLang="en-US" sz="2800">
                <a:latin typeface="微软雅黑" pitchFamily="34" charset="-122"/>
                <a:ea typeface="微软雅黑" pitchFamily="34" charset="-122"/>
              </a:rPr>
              <a:t>，表明</a:t>
            </a:r>
            <a:r>
              <a:rPr lang="zh-CN" altLang="en-US" sz="2800">
                <a:solidFill>
                  <a:srgbClr val="FF0000"/>
                </a:solidFill>
                <a:latin typeface="微软雅黑" pitchFamily="34" charset="-122"/>
                <a:ea typeface="微软雅黑" pitchFamily="34" charset="-122"/>
              </a:rPr>
              <a:t>限制指针</a:t>
            </a:r>
            <a:r>
              <a:rPr lang="en-US" altLang="zh-CN" sz="2800">
                <a:solidFill>
                  <a:srgbClr val="FF0000"/>
                </a:solidFill>
                <a:latin typeface="微软雅黑" pitchFamily="34" charset="-122"/>
                <a:ea typeface="微软雅黑" pitchFamily="34" charset="-122"/>
              </a:rPr>
              <a:t>p</a:t>
            </a:r>
            <a:r>
              <a:rPr lang="zh-CN" altLang="en-US" sz="2800">
                <a:solidFill>
                  <a:srgbClr val="FF0000"/>
                </a:solidFill>
                <a:latin typeface="微软雅黑" pitchFamily="34" charset="-122"/>
                <a:ea typeface="微软雅黑" pitchFamily="34" charset="-122"/>
              </a:rPr>
              <a:t>的权限</a:t>
            </a:r>
            <a:r>
              <a:rPr lang="zh-CN" altLang="en-US" sz="2800">
                <a:latin typeface="微软雅黑" pitchFamily="34" charset="-122"/>
                <a:ea typeface="微软雅黑" pitchFamily="34" charset="-122"/>
              </a:rPr>
              <a:t>，技巧是紧跟</a:t>
            </a:r>
            <a:r>
              <a:rPr lang="en-US" altLang="zh-CN" sz="2800">
                <a:solidFill>
                  <a:srgbClr val="FF0000"/>
                </a:solidFill>
                <a:latin typeface="微软雅黑" pitchFamily="34" charset="-122"/>
                <a:ea typeface="微软雅黑" pitchFamily="34" charset="-122"/>
              </a:rPr>
              <a:t>const</a:t>
            </a:r>
            <a:r>
              <a:rPr lang="zh-CN" altLang="en-US" sz="2800">
                <a:solidFill>
                  <a:srgbClr val="FF0000"/>
                </a:solidFill>
                <a:latin typeface="微软雅黑" pitchFamily="34" charset="-122"/>
                <a:ea typeface="微软雅黑" pitchFamily="34" charset="-122"/>
              </a:rPr>
              <a:t>后面的式子不可变</a:t>
            </a:r>
            <a:r>
              <a:rPr lang="zh-CN" altLang="en-US" sz="2800">
                <a:latin typeface="微软雅黑" pitchFamily="34" charset="-122"/>
                <a:ea typeface="微软雅黑" pitchFamily="34" charset="-122"/>
              </a:rPr>
              <a:t>。</a:t>
            </a:r>
          </a:p>
          <a:p>
            <a:pPr marL="342900" indent="-342900">
              <a:spcBef>
                <a:spcPts val="600"/>
              </a:spcBef>
              <a:spcAft>
                <a:spcPts val="0"/>
              </a:spcAft>
              <a:buClr>
                <a:schemeClr val="bg2">
                  <a:lumMod val="50000"/>
                </a:schemeClr>
              </a:buClr>
              <a:buFont typeface="Wingdings" pitchFamily="2" charset="2"/>
              <a:buChar char=""/>
            </a:pPr>
            <a:r>
              <a:rPr lang="zh-CN" altLang="en-US" sz="2800">
                <a:latin typeface="微软雅黑" pitchFamily="34" charset="-122"/>
                <a:ea typeface="微软雅黑" pitchFamily="34" charset="-122"/>
              </a:rPr>
              <a:t>例</a:t>
            </a:r>
            <a:r>
              <a:rPr lang="en-US" altLang="zh-CN" sz="2800">
                <a:latin typeface="微软雅黑" pitchFamily="34" charset="-122"/>
                <a:ea typeface="微软雅黑" pitchFamily="34" charset="-122"/>
              </a:rPr>
              <a:t>  </a:t>
            </a:r>
            <a:r>
              <a:rPr lang="zh-CN" altLang="en-US" sz="2800">
                <a:latin typeface="微软雅黑" pitchFamily="34" charset="-122"/>
                <a:ea typeface="微软雅黑" pitchFamily="34" charset="-122"/>
              </a:rPr>
              <a:t>设有</a:t>
            </a:r>
            <a:r>
              <a:rPr lang="en-US" altLang="zh-CN" sz="2800">
                <a:latin typeface="微软雅黑" pitchFamily="34" charset="-122"/>
                <a:ea typeface="微软雅黑" pitchFamily="34" charset="-122"/>
              </a:rPr>
              <a:t>int x = 3; int y = 4; </a:t>
            </a:r>
            <a:r>
              <a:rPr lang="zh-CN" altLang="en-US" sz="2800">
                <a:latin typeface="微软雅黑" pitchFamily="34" charset="-122"/>
                <a:ea typeface="微软雅黑" pitchFamily="34" charset="-122"/>
              </a:rPr>
              <a:t>请分析下面语句。</a:t>
            </a:r>
          </a:p>
          <a:p>
            <a:pPr lvl="2">
              <a:spcBef>
                <a:spcPts val="600"/>
              </a:spcBef>
              <a:spcAft>
                <a:spcPts val="0"/>
              </a:spcAft>
              <a:buClr>
                <a:schemeClr val="bg2">
                  <a:lumMod val="50000"/>
                </a:schemeClr>
              </a:buClr>
            </a:pPr>
            <a:r>
              <a:rPr lang="en-US" altLang="zh-CN" sz="2800">
                <a:latin typeface="微软雅黑" pitchFamily="34" charset="-122"/>
                <a:ea typeface="微软雅黑" pitchFamily="34" charset="-122"/>
              </a:rPr>
              <a:t>const int * p = &amp;x; </a:t>
            </a:r>
          </a:p>
          <a:p>
            <a:pPr lvl="2">
              <a:spcBef>
                <a:spcPts val="600"/>
              </a:spcBef>
              <a:spcAft>
                <a:spcPts val="0"/>
              </a:spcAft>
              <a:buClr>
                <a:schemeClr val="bg2">
                  <a:lumMod val="50000"/>
                </a:schemeClr>
              </a:buClr>
            </a:pPr>
            <a:r>
              <a:rPr lang="en-US" altLang="zh-CN" sz="2800">
                <a:latin typeface="微软雅黑" pitchFamily="34" charset="-122"/>
                <a:ea typeface="微软雅黑" pitchFamily="34" charset="-122"/>
              </a:rPr>
              <a:t>p = &amp;y;</a:t>
            </a:r>
          </a:p>
          <a:p>
            <a:pPr lvl="2">
              <a:spcBef>
                <a:spcPts val="600"/>
              </a:spcBef>
              <a:spcAft>
                <a:spcPts val="0"/>
              </a:spcAft>
              <a:buClr>
                <a:schemeClr val="bg2">
                  <a:lumMod val="50000"/>
                </a:schemeClr>
              </a:buClr>
            </a:pPr>
            <a:r>
              <a:rPr lang="en-US" altLang="zh-CN" sz="2800">
                <a:latin typeface="微软雅黑" pitchFamily="34" charset="-122"/>
                <a:ea typeface="微软雅黑" pitchFamily="34" charset="-122"/>
              </a:rPr>
              <a:t>*p = 10;</a:t>
            </a:r>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933385" y="3933056"/>
            <a:ext cx="8049459" cy="2127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descr="C:\Users\Eetze\Desktop\delet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4132" y="3429000"/>
            <a:ext cx="521668" cy="521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577820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几种特殊的指针变量</a:t>
            </a:r>
          </a:p>
        </p:txBody>
      </p:sp>
      <p:sp>
        <p:nvSpPr>
          <p:cNvPr id="4" name="矩形 3"/>
          <p:cNvSpPr/>
          <p:nvPr/>
        </p:nvSpPr>
        <p:spPr>
          <a:xfrm>
            <a:off x="1125860" y="980728"/>
            <a:ext cx="9865096" cy="1892826"/>
          </a:xfrm>
          <a:prstGeom prst="rect">
            <a:avLst/>
          </a:prstGeom>
        </p:spPr>
        <p:txBody>
          <a:bodyPr wrap="square">
            <a:spAutoFit/>
          </a:bodyPr>
          <a:lstStyle/>
          <a:p>
            <a:pPr marL="342900" indent="-342900">
              <a:spcBef>
                <a:spcPts val="1800"/>
              </a:spcBef>
              <a:spcAft>
                <a:spcPts val="0"/>
              </a:spcAft>
              <a:buClr>
                <a:schemeClr val="bg2">
                  <a:lumMod val="50000"/>
                </a:schemeClr>
              </a:buClr>
              <a:buFont typeface="Wingdings" pitchFamily="2" charset="2"/>
              <a:buChar char=""/>
            </a:pPr>
            <a:r>
              <a:rPr lang="zh-CN" altLang="en-US" sz="2800">
                <a:latin typeface="微软雅黑" pitchFamily="34" charset="-122"/>
                <a:ea typeface="微软雅黑" pitchFamily="34" charset="-122"/>
              </a:rPr>
              <a:t>例</a:t>
            </a:r>
            <a:r>
              <a:rPr lang="en-US" altLang="zh-CN" sz="2800">
                <a:latin typeface="微软雅黑" pitchFamily="34" charset="-122"/>
                <a:ea typeface="微软雅黑" pitchFamily="34" charset="-122"/>
              </a:rPr>
              <a:t>  </a:t>
            </a:r>
            <a:r>
              <a:rPr lang="zh-CN" altLang="en-US" sz="2800">
                <a:latin typeface="微软雅黑" pitchFamily="34" charset="-122"/>
                <a:ea typeface="微软雅黑" pitchFamily="34" charset="-122"/>
              </a:rPr>
              <a:t>请画出内存存储示意图，并分析</a:t>
            </a:r>
            <a:r>
              <a:rPr lang="en-US" altLang="zh-CN" sz="2800">
                <a:latin typeface="微软雅黑" pitchFamily="34" charset="-122"/>
                <a:ea typeface="微软雅黑" pitchFamily="34" charset="-122"/>
              </a:rPr>
              <a:t>const </a:t>
            </a:r>
            <a:r>
              <a:rPr lang="zh-CN" altLang="en-US" sz="2800">
                <a:latin typeface="微软雅黑" pitchFamily="34" charset="-122"/>
                <a:ea typeface="微软雅黑" pitchFamily="34" charset="-122"/>
              </a:rPr>
              <a:t>对</a:t>
            </a:r>
            <a:r>
              <a:rPr lang="en-US" altLang="zh-CN" sz="2800">
                <a:latin typeface="微软雅黑" pitchFamily="34" charset="-122"/>
                <a:ea typeface="微软雅黑" pitchFamily="34" charset="-122"/>
              </a:rPr>
              <a:t>p </a:t>
            </a:r>
            <a:r>
              <a:rPr lang="zh-CN" altLang="en-US" sz="2800">
                <a:latin typeface="微软雅黑" pitchFamily="34" charset="-122"/>
                <a:ea typeface="微软雅黑" pitchFamily="34" charset="-122"/>
              </a:rPr>
              <a:t>的作用。</a:t>
            </a:r>
            <a:endParaRPr lang="en-US" altLang="zh-CN" sz="2800">
              <a:latin typeface="微软雅黑" pitchFamily="34" charset="-122"/>
              <a:ea typeface="微软雅黑" pitchFamily="34" charset="-122"/>
            </a:endParaRPr>
          </a:p>
          <a:p>
            <a:pPr lvl="2">
              <a:spcBef>
                <a:spcPts val="600"/>
              </a:spcBef>
              <a:spcAft>
                <a:spcPts val="0"/>
              </a:spcAft>
              <a:buClr>
                <a:schemeClr val="bg2">
                  <a:lumMod val="50000"/>
                </a:schemeClr>
              </a:buClr>
            </a:pPr>
            <a:r>
              <a:rPr lang="en-US" altLang="zh-CN" sz="2800">
                <a:latin typeface="微软雅黑" pitchFamily="34" charset="-122"/>
                <a:ea typeface="微软雅黑" pitchFamily="34" charset="-122"/>
              </a:rPr>
              <a:t>int x = 3; </a:t>
            </a:r>
          </a:p>
          <a:p>
            <a:pPr lvl="2">
              <a:spcBef>
                <a:spcPts val="0"/>
              </a:spcBef>
              <a:spcAft>
                <a:spcPts val="0"/>
              </a:spcAft>
              <a:buClr>
                <a:schemeClr val="bg2">
                  <a:lumMod val="50000"/>
                </a:schemeClr>
              </a:buClr>
            </a:pPr>
            <a:r>
              <a:rPr lang="en-US" altLang="zh-CN" sz="2800">
                <a:latin typeface="微软雅黑" pitchFamily="34" charset="-122"/>
                <a:ea typeface="微软雅黑" pitchFamily="34" charset="-122"/>
              </a:rPr>
              <a:t>int * p1 = &amp;x; </a:t>
            </a:r>
          </a:p>
          <a:p>
            <a:pPr lvl="2">
              <a:spcBef>
                <a:spcPts val="0"/>
              </a:spcBef>
              <a:spcAft>
                <a:spcPts val="0"/>
              </a:spcAft>
              <a:buClr>
                <a:schemeClr val="bg2">
                  <a:lumMod val="50000"/>
                </a:schemeClr>
              </a:buClr>
            </a:pPr>
            <a:r>
              <a:rPr lang="en-US" altLang="zh-CN" sz="2800">
                <a:latin typeface="微软雅黑" pitchFamily="34" charset="-122"/>
                <a:ea typeface="微软雅黑" pitchFamily="34" charset="-122"/>
              </a:rPr>
              <a:t>int * const * p2 = &amp;p1;</a:t>
            </a:r>
            <a:endParaRPr lang="zh-CN" altLang="en-US" sz="2800">
              <a:latin typeface="微软雅黑" pitchFamily="34" charset="-122"/>
              <a:ea typeface="微软雅黑" pitchFamily="34" charset="-122"/>
            </a:endParaRPr>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782043" y="2943120"/>
            <a:ext cx="6192689" cy="3078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457201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几种特殊的指针变量</a:t>
            </a:r>
          </a:p>
        </p:txBody>
      </p:sp>
      <p:sp>
        <p:nvSpPr>
          <p:cNvPr id="4" name="矩形 3"/>
          <p:cNvSpPr/>
          <p:nvPr/>
        </p:nvSpPr>
        <p:spPr>
          <a:xfrm>
            <a:off x="1197868" y="1412776"/>
            <a:ext cx="9865096" cy="2215991"/>
          </a:xfrm>
          <a:prstGeom prst="rect">
            <a:avLst/>
          </a:prstGeom>
        </p:spPr>
        <p:txBody>
          <a:bodyPr wrap="square">
            <a:spAutoFit/>
          </a:bodyPr>
          <a:lstStyle/>
          <a:p>
            <a:pPr>
              <a:spcBef>
                <a:spcPts val="1800"/>
              </a:spcBef>
              <a:spcAft>
                <a:spcPts val="0"/>
              </a:spcAft>
              <a:buClr>
                <a:schemeClr val="bg2">
                  <a:lumMod val="50000"/>
                </a:schemeClr>
              </a:buClr>
            </a:pPr>
            <a:r>
              <a:rPr lang="zh-CN" altLang="en-US" sz="3600" b="1">
                <a:solidFill>
                  <a:srgbClr val="FF0000"/>
                </a:solidFill>
                <a:latin typeface="微软雅黑" pitchFamily="34" charset="-122"/>
                <a:ea typeface="微软雅黑" pitchFamily="34" charset="-122"/>
              </a:rPr>
              <a:t>注意</a:t>
            </a:r>
            <a:r>
              <a:rPr lang="zh-CN" altLang="en-US" sz="3600">
                <a:solidFill>
                  <a:srgbClr val="FF0000"/>
                </a:solidFill>
                <a:latin typeface="微软雅黑" pitchFamily="34" charset="-122"/>
                <a:ea typeface="微软雅黑" pitchFamily="34" charset="-122"/>
              </a:rPr>
              <a:t>：</a:t>
            </a:r>
          </a:p>
          <a:p>
            <a:pPr marL="971550" lvl="1" indent="-514350">
              <a:spcBef>
                <a:spcPts val="1800"/>
              </a:spcBef>
              <a:spcAft>
                <a:spcPts val="0"/>
              </a:spcAft>
              <a:buClr>
                <a:srgbClr val="FF0000"/>
              </a:buClr>
              <a:buFont typeface="+mj-lt"/>
              <a:buAutoNum type="arabicPeriod"/>
            </a:pPr>
            <a:r>
              <a:rPr lang="zh-CN" altLang="en-US" sz="3600">
                <a:solidFill>
                  <a:srgbClr val="FF0000"/>
                </a:solidFill>
                <a:latin typeface="微软雅黑" pitchFamily="34" charset="-122"/>
                <a:ea typeface="微软雅黑" pitchFamily="34" charset="-122"/>
              </a:rPr>
              <a:t> </a:t>
            </a:r>
            <a:r>
              <a:rPr lang="en-US" altLang="zh-CN" sz="3600">
                <a:solidFill>
                  <a:srgbClr val="FF0000"/>
                </a:solidFill>
                <a:latin typeface="微软雅黑" pitchFamily="34" charset="-122"/>
                <a:ea typeface="微软雅黑" pitchFamily="34" charset="-122"/>
              </a:rPr>
              <a:t>const</a:t>
            </a:r>
            <a:r>
              <a:rPr lang="zh-CN" altLang="en-US" sz="3600">
                <a:solidFill>
                  <a:srgbClr val="FF0000"/>
                </a:solidFill>
                <a:latin typeface="微软雅黑" pitchFamily="34" charset="-122"/>
                <a:ea typeface="微软雅黑" pitchFamily="34" charset="-122"/>
              </a:rPr>
              <a:t>的位置不同意义不同</a:t>
            </a:r>
          </a:p>
          <a:p>
            <a:pPr marL="971550" lvl="1" indent="-514350">
              <a:spcBef>
                <a:spcPts val="1800"/>
              </a:spcBef>
              <a:spcAft>
                <a:spcPts val="0"/>
              </a:spcAft>
              <a:buClr>
                <a:srgbClr val="FF0000"/>
              </a:buClr>
              <a:buFont typeface="+mj-lt"/>
              <a:buAutoNum type="arabicPeriod"/>
            </a:pPr>
            <a:r>
              <a:rPr lang="zh-CN" altLang="en-US" sz="3600">
                <a:solidFill>
                  <a:srgbClr val="FF0000"/>
                </a:solidFill>
                <a:latin typeface="微软雅黑" pitchFamily="34" charset="-122"/>
                <a:ea typeface="微软雅黑" pitchFamily="34" charset="-122"/>
              </a:rPr>
              <a:t> 紧跟</a:t>
            </a:r>
            <a:r>
              <a:rPr lang="en-US" altLang="zh-CN" sz="3600">
                <a:solidFill>
                  <a:srgbClr val="FF0000"/>
                </a:solidFill>
                <a:latin typeface="微软雅黑" pitchFamily="34" charset="-122"/>
                <a:ea typeface="微软雅黑" pitchFamily="34" charset="-122"/>
              </a:rPr>
              <a:t>const</a:t>
            </a:r>
            <a:r>
              <a:rPr lang="zh-CN" altLang="en-US" sz="3600">
                <a:solidFill>
                  <a:srgbClr val="FF0000"/>
                </a:solidFill>
                <a:latin typeface="微软雅黑" pitchFamily="34" charset="-122"/>
                <a:ea typeface="微软雅黑" pitchFamily="34" charset="-122"/>
              </a:rPr>
              <a:t>后面的部分代表的值不可变</a:t>
            </a:r>
          </a:p>
        </p:txBody>
      </p:sp>
    </p:spTree>
    <p:extLst>
      <p:ext uri="{BB962C8B-B14F-4D97-AF65-F5344CB8AC3E}">
        <p14:creationId xmlns:p14="http://schemas.microsoft.com/office/powerpoint/2010/main" val="3278303388"/>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p:nvPr/>
        </p:nvSpPr>
        <p:spPr>
          <a:xfrm>
            <a:off x="4078188" y="2348880"/>
            <a:ext cx="6120680" cy="3600400"/>
          </a:xfrm>
          <a:prstGeom prst="rect">
            <a:avLst/>
          </a:prstGeom>
          <a:solidFill>
            <a:schemeClr val="tx1">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b="1"/>
              <a:t>指针变量的声明及使用</a:t>
            </a:r>
          </a:p>
        </p:txBody>
      </p:sp>
      <p:sp>
        <p:nvSpPr>
          <p:cNvPr id="8" name="TextBox 7"/>
          <p:cNvSpPr txBox="1">
            <a:spLocks noChangeArrowheads="1"/>
          </p:cNvSpPr>
          <p:nvPr/>
        </p:nvSpPr>
        <p:spPr bwMode="auto">
          <a:xfrm>
            <a:off x="3790157" y="1340768"/>
            <a:ext cx="3240359" cy="707886"/>
          </a:xfrm>
          <a:prstGeom prst="rect">
            <a:avLst/>
          </a:prstGeom>
          <a:solidFill>
            <a:schemeClr val="bg2">
              <a:lumMod val="20000"/>
              <a:lumOff val="80000"/>
            </a:schemeClr>
          </a:solidFill>
          <a:ln w="38100">
            <a:solidFill>
              <a:schemeClr val="bg2">
                <a:lumMod val="50000"/>
              </a:schemeClr>
            </a:solidFill>
            <a:miter lim="800000"/>
            <a:headEnd/>
            <a:tailEnd/>
          </a:ln>
          <a:effectLst>
            <a:outerShdw blurRad="50800" dist="38100" dir="2700000" algn="tl" rotWithShape="0">
              <a:prstClr val="black">
                <a:alpha val="40000"/>
              </a:prstClr>
            </a:outerShdw>
          </a:effectLst>
        </p:spPr>
        <p:txBody>
          <a:bodyPr wrap="square">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r>
              <a:rPr lang="en-US" altLang="zh-CN" sz="4000" b="1">
                <a:latin typeface="Consolas" pitchFamily="49" charset="0"/>
                <a:cs typeface="Consolas" pitchFamily="49" charset="0"/>
              </a:rPr>
              <a:t>int a = 3;</a:t>
            </a:r>
            <a:endParaRPr lang="zh-CN" altLang="en-US" sz="4000" b="1">
              <a:latin typeface="Consolas" pitchFamily="49" charset="0"/>
              <a:cs typeface="Consolas" pitchFamily="49" charset="0"/>
            </a:endParaRPr>
          </a:p>
        </p:txBody>
      </p:sp>
      <p:sp>
        <p:nvSpPr>
          <p:cNvPr id="9" name="TextBox 9"/>
          <p:cNvSpPr txBox="1">
            <a:spLocks noChangeArrowheads="1"/>
          </p:cNvSpPr>
          <p:nvPr/>
        </p:nvSpPr>
        <p:spPr bwMode="auto">
          <a:xfrm>
            <a:off x="1989956" y="3697336"/>
            <a:ext cx="1643062"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eaLnBrk="1" hangingPunct="1"/>
            <a:r>
              <a:rPr lang="zh-CN" altLang="en-US" sz="2800" b="1" dirty="0">
                <a:latin typeface="微软雅黑" pitchFamily="34" charset="-122"/>
                <a:ea typeface="微软雅黑" pitchFamily="34" charset="-122"/>
                <a:cs typeface="Consolas" pitchFamily="49" charset="0"/>
              </a:rPr>
              <a:t>内存地址</a:t>
            </a:r>
            <a:endParaRPr lang="en-US" altLang="zh-CN" sz="2800" b="1" dirty="0">
              <a:latin typeface="微软雅黑" pitchFamily="34" charset="-122"/>
              <a:ea typeface="微软雅黑" pitchFamily="34" charset="-122"/>
              <a:cs typeface="Consolas" pitchFamily="49" charset="0"/>
            </a:endParaRPr>
          </a:p>
          <a:p>
            <a:pPr algn="ctr" eaLnBrk="1" hangingPunct="1"/>
            <a:r>
              <a:rPr lang="en-US" altLang="zh-CN" sz="2800" b="1" dirty="0">
                <a:latin typeface="微软雅黑" pitchFamily="34" charset="-122"/>
                <a:ea typeface="微软雅黑" pitchFamily="34" charset="-122"/>
                <a:cs typeface="Consolas" pitchFamily="49" charset="0"/>
              </a:rPr>
              <a:t>0X8F5B</a:t>
            </a:r>
            <a:endParaRPr lang="zh-CN" altLang="en-US" sz="2800" b="1" dirty="0">
              <a:latin typeface="微软雅黑" pitchFamily="34" charset="-122"/>
              <a:ea typeface="微软雅黑" pitchFamily="34" charset="-122"/>
              <a:cs typeface="Consolas" pitchFamily="49" charset="0"/>
            </a:endParaRPr>
          </a:p>
        </p:txBody>
      </p:sp>
      <p:sp>
        <p:nvSpPr>
          <p:cNvPr id="11" name="TextBox 7"/>
          <p:cNvSpPr txBox="1">
            <a:spLocks noChangeArrowheads="1"/>
          </p:cNvSpPr>
          <p:nvPr/>
        </p:nvSpPr>
        <p:spPr bwMode="auto">
          <a:xfrm>
            <a:off x="2283147" y="2924944"/>
            <a:ext cx="857250" cy="646112"/>
          </a:xfrm>
          <a:prstGeom prst="rect">
            <a:avLst/>
          </a:prstGeom>
          <a:solidFill>
            <a:schemeClr val="bg2">
              <a:lumMod val="20000"/>
              <a:lumOff val="80000"/>
            </a:schemeClr>
          </a:solidFill>
          <a:ln w="38100">
            <a:solidFill>
              <a:schemeClr val="bg2">
                <a:lumMod val="50000"/>
              </a:schemeClr>
            </a:solidFill>
            <a:miter lim="800000"/>
            <a:headEnd/>
            <a:tailEnd/>
          </a:ln>
          <a:effectLst>
            <a:outerShdw blurRad="50800" dist="38100" dir="2700000" algn="tl" rotWithShape="0">
              <a:prstClr val="black">
                <a:alpha val="40000"/>
              </a:prstClr>
            </a:outerShdw>
          </a:effec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r>
              <a:rPr lang="en-US" altLang="zh-CN" sz="3600" b="1">
                <a:latin typeface="Consolas" pitchFamily="49" charset="0"/>
                <a:cs typeface="Consolas" pitchFamily="49" charset="0"/>
              </a:rPr>
              <a:t>&amp;a</a:t>
            </a:r>
            <a:endParaRPr lang="zh-CN" altLang="en-US" sz="3600" b="1">
              <a:latin typeface="Consolas" pitchFamily="49" charset="0"/>
              <a:cs typeface="Consolas" pitchFamily="49" charset="0"/>
            </a:endParaRPr>
          </a:p>
        </p:txBody>
      </p:sp>
      <p:sp>
        <p:nvSpPr>
          <p:cNvPr id="14" name="矩形 13"/>
          <p:cNvSpPr/>
          <p:nvPr/>
        </p:nvSpPr>
        <p:spPr>
          <a:xfrm>
            <a:off x="5015458" y="3718198"/>
            <a:ext cx="934938" cy="934938"/>
          </a:xfrm>
          <a:prstGeom prst="rect">
            <a:avLst/>
          </a:prstGeom>
          <a:solidFill>
            <a:schemeClr val="bg1">
              <a:lumMod val="65000"/>
            </a:schemeClr>
          </a:solidFill>
          <a:ln w="38100">
            <a:solidFill>
              <a:schemeClr val="bg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b="1" dirty="0">
                <a:solidFill>
                  <a:schemeClr val="tx1"/>
                </a:solidFill>
                <a:latin typeface="Consolas" pitchFamily="49" charset="0"/>
                <a:cs typeface="Consolas" pitchFamily="49" charset="0"/>
              </a:rPr>
              <a:t>3</a:t>
            </a:r>
            <a:endParaRPr lang="zh-CN" altLang="en-US" sz="4800" b="1" dirty="0">
              <a:solidFill>
                <a:schemeClr val="tx1"/>
              </a:solidFill>
              <a:latin typeface="Consolas" pitchFamily="49" charset="0"/>
              <a:cs typeface="Consolas" pitchFamily="49" charset="0"/>
            </a:endParaRPr>
          </a:p>
        </p:txBody>
      </p:sp>
      <p:sp>
        <p:nvSpPr>
          <p:cNvPr id="15" name="TextBox 14"/>
          <p:cNvSpPr txBox="1"/>
          <p:nvPr/>
        </p:nvSpPr>
        <p:spPr>
          <a:xfrm>
            <a:off x="5230316" y="2887201"/>
            <a:ext cx="522900" cy="830997"/>
          </a:xfrm>
          <a:prstGeom prst="rect">
            <a:avLst/>
          </a:prstGeom>
          <a:noFill/>
        </p:spPr>
        <p:txBody>
          <a:bodyPr wrap="none" rtlCol="0">
            <a:spAutoFit/>
          </a:bodyPr>
          <a:lstStyle/>
          <a:p>
            <a:r>
              <a:rPr lang="en-US" altLang="zh-CN" sz="4800" b="1" dirty="0">
                <a:latin typeface="Consolas" pitchFamily="49" charset="0"/>
                <a:cs typeface="Consolas" pitchFamily="49" charset="0"/>
              </a:rPr>
              <a:t>a</a:t>
            </a:r>
            <a:endParaRPr lang="zh-CN" altLang="en-US" sz="4800" b="1" dirty="0">
              <a:latin typeface="Consolas" pitchFamily="49" charset="0"/>
              <a:cs typeface="Consolas" pitchFamily="49" charset="0"/>
            </a:endParaRPr>
          </a:p>
        </p:txBody>
      </p:sp>
      <p:sp>
        <p:nvSpPr>
          <p:cNvPr id="16" name="TextBox 15"/>
          <p:cNvSpPr txBox="1"/>
          <p:nvPr/>
        </p:nvSpPr>
        <p:spPr>
          <a:xfrm>
            <a:off x="7541150" y="2564904"/>
            <a:ext cx="1877437" cy="769441"/>
          </a:xfrm>
          <a:prstGeom prst="rect">
            <a:avLst/>
          </a:prstGeom>
          <a:noFill/>
        </p:spPr>
        <p:txBody>
          <a:bodyPr wrap="none" rtlCol="0">
            <a:spAutoFit/>
          </a:bodyPr>
          <a:lstStyle/>
          <a:p>
            <a:r>
              <a:rPr lang="zh-CN" altLang="en-US" sz="4400" b="1">
                <a:latin typeface="微软雅黑" pitchFamily="34" charset="-122"/>
                <a:ea typeface="微软雅黑" pitchFamily="34" charset="-122"/>
                <a:cs typeface="Consolas" pitchFamily="49" charset="0"/>
              </a:rPr>
              <a:t>变量名</a:t>
            </a:r>
          </a:p>
        </p:txBody>
      </p:sp>
      <p:sp>
        <p:nvSpPr>
          <p:cNvPr id="17" name="TextBox 16"/>
          <p:cNvSpPr txBox="1"/>
          <p:nvPr/>
        </p:nvSpPr>
        <p:spPr>
          <a:xfrm>
            <a:off x="7541150" y="3789040"/>
            <a:ext cx="1877437" cy="769441"/>
          </a:xfrm>
          <a:prstGeom prst="rect">
            <a:avLst/>
          </a:prstGeom>
          <a:noFill/>
        </p:spPr>
        <p:txBody>
          <a:bodyPr wrap="none" rtlCol="0">
            <a:spAutoFit/>
          </a:bodyPr>
          <a:lstStyle/>
          <a:p>
            <a:r>
              <a:rPr lang="zh-CN" altLang="en-US" sz="4400" b="1">
                <a:latin typeface="微软雅黑" pitchFamily="34" charset="-122"/>
                <a:ea typeface="微软雅黑" pitchFamily="34" charset="-122"/>
                <a:cs typeface="Consolas" pitchFamily="49" charset="0"/>
              </a:rPr>
              <a:t>变量值</a:t>
            </a:r>
          </a:p>
        </p:txBody>
      </p:sp>
      <p:sp>
        <p:nvSpPr>
          <p:cNvPr id="18" name="TextBox 17"/>
          <p:cNvSpPr txBox="1"/>
          <p:nvPr/>
        </p:nvSpPr>
        <p:spPr>
          <a:xfrm>
            <a:off x="7541150" y="4927507"/>
            <a:ext cx="2441694" cy="769441"/>
          </a:xfrm>
          <a:prstGeom prst="rect">
            <a:avLst/>
          </a:prstGeom>
          <a:noFill/>
        </p:spPr>
        <p:txBody>
          <a:bodyPr wrap="none" rtlCol="0">
            <a:spAutoFit/>
          </a:bodyPr>
          <a:lstStyle/>
          <a:p>
            <a:r>
              <a:rPr lang="zh-CN" altLang="en-US" sz="4400" b="1">
                <a:latin typeface="微软雅黑" pitchFamily="34" charset="-122"/>
                <a:ea typeface="微软雅黑" pitchFamily="34" charset="-122"/>
                <a:cs typeface="Consolas" pitchFamily="49" charset="0"/>
              </a:rPr>
              <a:t>存储单元</a:t>
            </a:r>
          </a:p>
        </p:txBody>
      </p:sp>
      <p:cxnSp>
        <p:nvCxnSpPr>
          <p:cNvPr id="22" name="直接箭头连接符 21"/>
          <p:cNvCxnSpPr>
            <a:stCxn id="16" idx="1"/>
            <a:endCxn id="15" idx="3"/>
          </p:cNvCxnSpPr>
          <p:nvPr/>
        </p:nvCxnSpPr>
        <p:spPr>
          <a:xfrm flipH="1">
            <a:off x="5753216" y="2949625"/>
            <a:ext cx="1787934" cy="353075"/>
          </a:xfrm>
          <a:prstGeom prst="straightConnector1">
            <a:avLst/>
          </a:prstGeom>
          <a:ln w="63500">
            <a:solidFill>
              <a:schemeClr val="bg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7" idx="1"/>
          </p:cNvCxnSpPr>
          <p:nvPr/>
        </p:nvCxnSpPr>
        <p:spPr>
          <a:xfrm flipH="1" flipV="1">
            <a:off x="5662364" y="4173760"/>
            <a:ext cx="1878786" cy="1"/>
          </a:xfrm>
          <a:prstGeom prst="straightConnector1">
            <a:avLst/>
          </a:prstGeom>
          <a:ln w="63500">
            <a:solidFill>
              <a:schemeClr val="bg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18" idx="1"/>
            <a:endCxn id="14" idx="2"/>
          </p:cNvCxnSpPr>
          <p:nvPr/>
        </p:nvCxnSpPr>
        <p:spPr>
          <a:xfrm flipH="1" flipV="1">
            <a:off x="5482927" y="4653136"/>
            <a:ext cx="2058223" cy="659092"/>
          </a:xfrm>
          <a:prstGeom prst="straightConnector1">
            <a:avLst/>
          </a:prstGeom>
          <a:ln w="63500">
            <a:solidFill>
              <a:schemeClr val="bg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46" name="右箭头 45"/>
          <p:cNvSpPr/>
          <p:nvPr/>
        </p:nvSpPr>
        <p:spPr>
          <a:xfrm>
            <a:off x="3616472" y="3854502"/>
            <a:ext cx="1109788" cy="565044"/>
          </a:xfrm>
          <a:prstGeom prst="rightArrow">
            <a:avLst/>
          </a:prstGeom>
          <a:solidFill>
            <a:schemeClr val="bg2">
              <a:lumMod val="75000"/>
            </a:schemeClr>
          </a:solidFill>
          <a:ln w="38100">
            <a:solidFill>
              <a:schemeClr val="bg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41019705"/>
      </p:ext>
    </p:extLst>
  </p:cSld>
  <p:clrMapOvr>
    <a:masterClrMapping/>
  </p:clrMapOvr>
  <p:transition spd="med">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几种特殊的指针变量</a:t>
            </a:r>
            <a:endParaRPr lang="zh-CN" altLang="en-US"/>
          </a:p>
        </p:txBody>
      </p:sp>
      <p:sp>
        <p:nvSpPr>
          <p:cNvPr id="4" name="内容占位符 2"/>
          <p:cNvSpPr txBox="1">
            <a:spLocks/>
          </p:cNvSpPr>
          <p:nvPr/>
        </p:nvSpPr>
        <p:spPr bwMode="auto">
          <a:xfrm>
            <a:off x="1269876" y="1052737"/>
            <a:ext cx="8506966" cy="40324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SzPct val="100000"/>
              <a:buFont typeface="Wingdings" pitchFamily="2" charset="2"/>
              <a:buChar char=""/>
            </a:pPr>
            <a:r>
              <a:rPr lang="zh-CN" altLang="en-US" b="1">
                <a:solidFill>
                  <a:srgbClr val="FF0000"/>
                </a:solidFill>
                <a:latin typeface="微软雅黑" pitchFamily="34" charset="-122"/>
                <a:ea typeface="微软雅黑" pitchFamily="34" charset="-122"/>
              </a:rPr>
              <a:t>空指针</a:t>
            </a:r>
            <a:r>
              <a:rPr lang="zh-CN" altLang="en-US">
                <a:latin typeface="微软雅黑" pitchFamily="34" charset="-122"/>
                <a:ea typeface="微软雅黑" pitchFamily="34" charset="-122"/>
              </a:rPr>
              <a:t>字面值的形式：</a:t>
            </a:r>
            <a:endParaRPr lang="en-US" altLang="zh-CN">
              <a:latin typeface="微软雅黑" pitchFamily="34" charset="-122"/>
              <a:ea typeface="微软雅黑" pitchFamily="34" charset="-122"/>
            </a:endParaRPr>
          </a:p>
          <a:p>
            <a:pPr lvl="1">
              <a:buClr>
                <a:schemeClr val="bg2">
                  <a:lumMod val="50000"/>
                </a:schemeClr>
              </a:buClr>
              <a:buFont typeface="Wingdings" pitchFamily="2" charset="2"/>
              <a:buChar char="u"/>
            </a:pPr>
            <a:r>
              <a:rPr lang="en-US" altLang="zh-CN" b="1">
                <a:solidFill>
                  <a:srgbClr val="FF0000"/>
                </a:solidFill>
                <a:latin typeface="微软雅黑" pitchFamily="34" charset="-122"/>
                <a:ea typeface="微软雅黑" pitchFamily="34" charset="-122"/>
              </a:rPr>
              <a:t>0</a:t>
            </a:r>
            <a:r>
              <a:rPr lang="zh-CN" altLang="en-US" b="1">
                <a:solidFill>
                  <a:srgbClr val="FF0000"/>
                </a:solidFill>
                <a:latin typeface="微软雅黑" pitchFamily="34" charset="-122"/>
                <a:ea typeface="微软雅黑" pitchFamily="34" charset="-122"/>
              </a:rPr>
              <a:t> </a:t>
            </a:r>
            <a:endParaRPr lang="en-US" altLang="zh-CN" b="1">
              <a:solidFill>
                <a:srgbClr val="FF0000"/>
              </a:solidFill>
              <a:latin typeface="微软雅黑" pitchFamily="34" charset="-122"/>
              <a:ea typeface="微软雅黑" pitchFamily="34" charset="-122"/>
            </a:endParaRPr>
          </a:p>
          <a:p>
            <a:pPr lvl="1">
              <a:buClr>
                <a:schemeClr val="bg2">
                  <a:lumMod val="50000"/>
                </a:schemeClr>
              </a:buClr>
              <a:buFont typeface="Wingdings" pitchFamily="2" charset="2"/>
              <a:buChar char="u"/>
            </a:pPr>
            <a:r>
              <a:rPr lang="en-US" altLang="zh-CN" b="1">
                <a:solidFill>
                  <a:srgbClr val="FF0000"/>
                </a:solidFill>
                <a:latin typeface="微软雅黑" pitchFamily="34" charset="-122"/>
                <a:ea typeface="微软雅黑" pitchFamily="34" charset="-122"/>
              </a:rPr>
              <a:t>NULL</a:t>
            </a:r>
          </a:p>
          <a:p>
            <a:pPr>
              <a:buClr>
                <a:schemeClr val="bg2">
                  <a:lumMod val="50000"/>
                </a:schemeClr>
              </a:buClr>
              <a:buSzPct val="100000"/>
              <a:buFont typeface="Wingdings" pitchFamily="2" charset="2"/>
              <a:buChar char=""/>
            </a:pPr>
            <a:r>
              <a:rPr lang="zh-CN" altLang="en-US">
                <a:latin typeface="微软雅黑" pitchFamily="34" charset="-122"/>
                <a:ea typeface="微软雅黑" pitchFamily="34" charset="-122"/>
              </a:rPr>
              <a:t>一个值为空指针字面值的指针变量被称为空指针</a:t>
            </a:r>
            <a:endParaRPr lang="en-US" altLang="zh-CN">
              <a:latin typeface="微软雅黑" pitchFamily="34" charset="-122"/>
              <a:ea typeface="微软雅黑" pitchFamily="34" charset="-122"/>
            </a:endParaRPr>
          </a:p>
          <a:p>
            <a:pPr>
              <a:buClr>
                <a:schemeClr val="bg2">
                  <a:lumMod val="50000"/>
                </a:schemeClr>
              </a:buClr>
              <a:buSzPct val="100000"/>
              <a:buFont typeface="Wingdings" pitchFamily="2" charset="2"/>
              <a:buChar char=""/>
            </a:pPr>
            <a:r>
              <a:rPr lang="zh-CN" altLang="en-US">
                <a:latin typeface="微软雅黑" pitchFamily="34" charset="-122"/>
                <a:ea typeface="微软雅黑" pitchFamily="34" charset="-122"/>
              </a:rPr>
              <a:t>例：</a:t>
            </a:r>
            <a:endParaRPr lang="en-US" altLang="zh-CN">
              <a:latin typeface="微软雅黑" pitchFamily="34" charset="-122"/>
              <a:ea typeface="微软雅黑" pitchFamily="34" charset="-122"/>
            </a:endParaRPr>
          </a:p>
          <a:p>
            <a:pPr marL="709613" lvl="2" indent="0">
              <a:buNone/>
            </a:pPr>
            <a:r>
              <a:rPr lang="en-US" altLang="zh-CN" sz="2800" b="1">
                <a:latin typeface="Consolas" pitchFamily="49" charset="0"/>
                <a:ea typeface="微软雅黑" pitchFamily="34" charset="-122"/>
                <a:cs typeface="Consolas" pitchFamily="49" charset="0"/>
              </a:rPr>
              <a:t>int * p = 0;</a:t>
            </a:r>
          </a:p>
          <a:p>
            <a:pPr marL="709613" lvl="2" indent="0">
              <a:buNone/>
            </a:pPr>
            <a:r>
              <a:rPr lang="en-US" altLang="zh-CN" sz="2800" b="1">
                <a:latin typeface="Consolas" pitchFamily="49" charset="0"/>
                <a:ea typeface="微软雅黑" pitchFamily="34" charset="-122"/>
                <a:cs typeface="Consolas" pitchFamily="49" charset="0"/>
              </a:rPr>
              <a:t>double * p = NULL;</a:t>
            </a:r>
          </a:p>
        </p:txBody>
      </p:sp>
      <p:sp>
        <p:nvSpPr>
          <p:cNvPr id="5" name="TextBox 4"/>
          <p:cNvSpPr txBox="1">
            <a:spLocks noChangeArrowheads="1"/>
          </p:cNvSpPr>
          <p:nvPr/>
        </p:nvSpPr>
        <p:spPr bwMode="auto">
          <a:xfrm>
            <a:off x="1376603" y="4653136"/>
            <a:ext cx="9254313"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r>
              <a:rPr lang="zh-CN" altLang="en-US" sz="2800" b="1">
                <a:solidFill>
                  <a:srgbClr val="FF0000"/>
                </a:solidFill>
                <a:latin typeface="微软雅黑" pitchFamily="34" charset="-122"/>
                <a:ea typeface="微软雅黑" pitchFamily="34" charset="-122"/>
              </a:rPr>
              <a:t>空指针注意：</a:t>
            </a:r>
            <a:endParaRPr lang="en-US" altLang="zh-CN" sz="2800" b="1">
              <a:solidFill>
                <a:srgbClr val="FF0000"/>
              </a:solidFill>
              <a:latin typeface="微软雅黑" pitchFamily="34" charset="-122"/>
              <a:ea typeface="微软雅黑" pitchFamily="34" charset="-122"/>
            </a:endParaRPr>
          </a:p>
          <a:p>
            <a:r>
              <a:rPr lang="zh-CN" altLang="en-US" sz="2800" b="1">
                <a:solidFill>
                  <a:srgbClr val="FF0000"/>
                </a:solidFill>
                <a:latin typeface="微软雅黑" pitchFamily="34" charset="-122"/>
                <a:ea typeface="微软雅黑" pitchFamily="34" charset="-122"/>
              </a:rPr>
              <a:t>    若声明一个指针变量时，如果不指定它所指向的变量，则将空指针字面值赋给该指针</a:t>
            </a:r>
            <a:r>
              <a:rPr lang="en-US" altLang="zh-CN" sz="2800" b="1">
                <a:solidFill>
                  <a:srgbClr val="FF0000"/>
                </a:solidFill>
                <a:latin typeface="微软雅黑" pitchFamily="34" charset="-122"/>
                <a:ea typeface="微软雅黑" pitchFamily="34" charset="-122"/>
              </a:rPr>
              <a:t>.</a:t>
            </a:r>
          </a:p>
        </p:txBody>
      </p:sp>
    </p:spTree>
    <p:extLst>
      <p:ext uri="{BB962C8B-B14F-4D97-AF65-F5344CB8AC3E}">
        <p14:creationId xmlns:p14="http://schemas.microsoft.com/office/powerpoint/2010/main" val="429425953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iterate type="lt">
                                    <p:tmPct val="0"/>
                                  </p:iterate>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几种特殊的指针变量</a:t>
            </a:r>
            <a:endParaRPr lang="zh-CN" altLang="en-US"/>
          </a:p>
        </p:txBody>
      </p:sp>
      <p:sp>
        <p:nvSpPr>
          <p:cNvPr id="4" name="TextBox 3"/>
          <p:cNvSpPr txBox="1"/>
          <p:nvPr/>
        </p:nvSpPr>
        <p:spPr>
          <a:xfrm>
            <a:off x="2843560" y="980728"/>
            <a:ext cx="6275188" cy="3785652"/>
          </a:xfrm>
          <a:prstGeom prst="rect">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txBody>
          <a:bodyPr wrap="square">
            <a:spAutoFit/>
          </a:bodyPr>
          <a:lstStyle/>
          <a:p>
            <a:pPr>
              <a:defRPr/>
            </a:pPr>
            <a:r>
              <a:rPr lang="en-US" altLang="zh-CN" sz="2400" b="1">
                <a:latin typeface="Consolas" pitchFamily="49" charset="0"/>
                <a:cs typeface="Consolas" pitchFamily="49" charset="0"/>
              </a:rPr>
              <a:t>#</a:t>
            </a:r>
            <a:r>
              <a:rPr lang="en-US" altLang="zh-CN" sz="2400" b="1" dirty="0">
                <a:latin typeface="Consolas" pitchFamily="49" charset="0"/>
                <a:cs typeface="Consolas" pitchFamily="49" charset="0"/>
              </a:rPr>
              <a:t>include &lt;</a:t>
            </a:r>
            <a:r>
              <a:rPr lang="en-US" altLang="zh-CN" sz="2400" b="1" dirty="0" err="1">
                <a:latin typeface="Consolas" pitchFamily="49" charset="0"/>
                <a:cs typeface="Consolas" pitchFamily="49" charset="0"/>
              </a:rPr>
              <a:t>stdio.h</a:t>
            </a:r>
            <a:r>
              <a:rPr lang="en-US" altLang="zh-CN" sz="2400" b="1" dirty="0">
                <a:latin typeface="Consolas" pitchFamily="49" charset="0"/>
                <a:cs typeface="Consolas" pitchFamily="49" charset="0"/>
              </a:rPr>
              <a:t>&gt;</a:t>
            </a:r>
          </a:p>
          <a:p>
            <a:pPr>
              <a:defRPr/>
            </a:pPr>
            <a:r>
              <a:rPr lang="en-US" altLang="zh-CN" sz="2400" b="1">
                <a:latin typeface="Consolas" pitchFamily="49" charset="0"/>
                <a:cs typeface="Consolas" pitchFamily="49" charset="0"/>
              </a:rPr>
              <a:t>int </a:t>
            </a:r>
            <a:r>
              <a:rPr lang="en-US" altLang="zh-CN" sz="2400" b="1" dirty="0">
                <a:latin typeface="Consolas" pitchFamily="49" charset="0"/>
                <a:cs typeface="Consolas" pitchFamily="49" charset="0"/>
              </a:rPr>
              <a:t>main(void)</a:t>
            </a:r>
          </a:p>
          <a:p>
            <a:pPr>
              <a:defRPr/>
            </a:pPr>
            <a:r>
              <a:rPr lang="en-US" altLang="zh-CN" sz="2400" b="1" dirty="0">
                <a:latin typeface="Consolas" pitchFamily="49" charset="0"/>
                <a:cs typeface="Consolas" pitchFamily="49" charset="0"/>
              </a:rPr>
              <a:t>{</a:t>
            </a:r>
          </a:p>
          <a:p>
            <a:pPr>
              <a:defRPr/>
            </a:pPr>
            <a:r>
              <a:rPr lang="en-US" altLang="zh-CN" sz="2400" b="1">
                <a:latin typeface="Consolas" pitchFamily="49" charset="0"/>
                <a:cs typeface="Consolas" pitchFamily="49" charset="0"/>
              </a:rPr>
              <a:t>    int * p </a:t>
            </a:r>
            <a:r>
              <a:rPr lang="en-US" altLang="zh-CN" sz="2400" b="1" dirty="0">
                <a:latin typeface="Consolas" pitchFamily="49" charset="0"/>
                <a:cs typeface="Consolas" pitchFamily="49" charset="0"/>
              </a:rPr>
              <a:t>= NULL; </a:t>
            </a:r>
          </a:p>
          <a:p>
            <a:pPr>
              <a:defRPr/>
            </a:pPr>
            <a:r>
              <a:rPr lang="en-US" altLang="zh-CN" sz="2400" b="1">
                <a:latin typeface="Consolas" pitchFamily="49" charset="0"/>
                <a:cs typeface="Consolas" pitchFamily="49" charset="0"/>
              </a:rPr>
              <a:t>    if(p)</a:t>
            </a:r>
          </a:p>
          <a:p>
            <a:pPr>
              <a:defRPr/>
            </a:pPr>
            <a:r>
              <a:rPr lang="en-US" altLang="zh-CN" sz="2400" b="1">
                <a:latin typeface="Consolas" pitchFamily="49" charset="0"/>
                <a:cs typeface="Consolas" pitchFamily="49" charset="0"/>
              </a:rPr>
              <a:t>    {</a:t>
            </a:r>
            <a:endParaRPr lang="en-US" altLang="zh-CN" sz="2400" b="1" dirty="0">
              <a:latin typeface="Consolas" pitchFamily="49" charset="0"/>
              <a:cs typeface="Consolas" pitchFamily="49" charset="0"/>
            </a:endParaRPr>
          </a:p>
          <a:p>
            <a:pPr>
              <a:defRPr/>
            </a:pPr>
            <a:r>
              <a:rPr lang="en-US" altLang="zh-CN" sz="2400" b="1">
                <a:latin typeface="Consolas" pitchFamily="49" charset="0"/>
                <a:cs typeface="Consolas" pitchFamily="49" charset="0"/>
              </a:rPr>
              <a:t>        printf</a:t>
            </a:r>
            <a:r>
              <a:rPr lang="en-US" altLang="zh-CN" sz="2400" b="1" dirty="0">
                <a:latin typeface="Consolas" pitchFamily="49" charset="0"/>
                <a:cs typeface="Consolas" pitchFamily="49" charset="0"/>
              </a:rPr>
              <a:t>("%d\n", *p);</a:t>
            </a:r>
          </a:p>
          <a:p>
            <a:pPr>
              <a:defRPr/>
            </a:pPr>
            <a:r>
              <a:rPr lang="en-US" altLang="zh-CN" sz="2400" b="1">
                <a:latin typeface="Consolas" pitchFamily="49" charset="0"/>
                <a:cs typeface="Consolas" pitchFamily="49" charset="0"/>
              </a:rPr>
              <a:t>    }</a:t>
            </a:r>
            <a:endParaRPr lang="en-US" altLang="zh-CN" sz="2400" b="1" dirty="0">
              <a:latin typeface="Consolas" pitchFamily="49" charset="0"/>
              <a:cs typeface="Consolas" pitchFamily="49" charset="0"/>
            </a:endParaRPr>
          </a:p>
          <a:p>
            <a:pPr>
              <a:defRPr/>
            </a:pPr>
            <a:r>
              <a:rPr lang="en-US" altLang="zh-CN" sz="2400" b="1">
                <a:latin typeface="Consolas" pitchFamily="49" charset="0"/>
                <a:cs typeface="Consolas" pitchFamily="49" charset="0"/>
              </a:rPr>
              <a:t>    return </a:t>
            </a:r>
            <a:r>
              <a:rPr lang="en-US" altLang="zh-CN" sz="2400" b="1" dirty="0">
                <a:latin typeface="Consolas" pitchFamily="49" charset="0"/>
                <a:cs typeface="Consolas" pitchFamily="49" charset="0"/>
              </a:rPr>
              <a:t>0;</a:t>
            </a:r>
          </a:p>
          <a:p>
            <a:pPr>
              <a:defRPr/>
            </a:pPr>
            <a:r>
              <a:rPr lang="en-US" altLang="zh-CN" sz="2400" b="1" dirty="0">
                <a:latin typeface="Consolas" pitchFamily="49" charset="0"/>
                <a:cs typeface="Consolas" pitchFamily="49" charset="0"/>
              </a:rPr>
              <a:t>}</a:t>
            </a:r>
            <a:endParaRPr lang="zh-CN" altLang="en-US" sz="2400" b="1" dirty="0">
              <a:solidFill>
                <a:srgbClr val="000066"/>
              </a:solidFill>
              <a:latin typeface="Consolas" pitchFamily="49" charset="0"/>
              <a:cs typeface="Consolas" pitchFamily="49" charset="0"/>
            </a:endParaRPr>
          </a:p>
        </p:txBody>
      </p:sp>
      <p:sp>
        <p:nvSpPr>
          <p:cNvPr id="5" name="TextBox 4"/>
          <p:cNvSpPr txBox="1">
            <a:spLocks noChangeArrowheads="1"/>
          </p:cNvSpPr>
          <p:nvPr/>
        </p:nvSpPr>
        <p:spPr bwMode="auto">
          <a:xfrm>
            <a:off x="1773932" y="4869160"/>
            <a:ext cx="784887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r>
              <a:rPr lang="zh-CN" altLang="en-US" sz="2800" b="1">
                <a:solidFill>
                  <a:srgbClr val="FF0000"/>
                </a:solidFill>
                <a:latin typeface="微软雅黑" pitchFamily="34" charset="-122"/>
                <a:ea typeface="微软雅黑" pitchFamily="34" charset="-122"/>
              </a:rPr>
              <a:t>空指针注意：</a:t>
            </a:r>
            <a:endParaRPr lang="en-US" altLang="zh-CN" sz="2800" b="1">
              <a:solidFill>
                <a:srgbClr val="FF0000"/>
              </a:solidFill>
              <a:latin typeface="微软雅黑" pitchFamily="34" charset="-122"/>
              <a:ea typeface="微软雅黑" pitchFamily="34" charset="-122"/>
            </a:endParaRPr>
          </a:p>
          <a:p>
            <a:pPr lvl="1"/>
            <a:r>
              <a:rPr lang="zh-CN" altLang="en-US" sz="2800">
                <a:solidFill>
                  <a:srgbClr val="FF0000"/>
                </a:solidFill>
                <a:latin typeface="微软雅黑" pitchFamily="34" charset="-122"/>
                <a:ea typeface="微软雅黑" pitchFamily="34" charset="-122"/>
              </a:rPr>
              <a:t>建议使用</a:t>
            </a:r>
            <a:r>
              <a:rPr lang="en-US" altLang="zh-CN" sz="2800">
                <a:solidFill>
                  <a:srgbClr val="FF0000"/>
                </a:solidFill>
                <a:latin typeface="微软雅黑" pitchFamily="34" charset="-122"/>
                <a:ea typeface="微软雅黑" pitchFamily="34" charset="-122"/>
              </a:rPr>
              <a:t>if(p)</a:t>
            </a:r>
            <a:r>
              <a:rPr lang="zh-CN" altLang="en-US" sz="2800">
                <a:solidFill>
                  <a:srgbClr val="FF0000"/>
                </a:solidFill>
                <a:latin typeface="微软雅黑" pitchFamily="34" charset="-122"/>
                <a:ea typeface="微软雅黑" pitchFamily="34" charset="-122"/>
              </a:rPr>
              <a:t>的形式</a:t>
            </a:r>
            <a:endParaRPr lang="en-US" altLang="zh-CN" sz="2800">
              <a:solidFill>
                <a:srgbClr val="FF0000"/>
              </a:solidFill>
              <a:latin typeface="微软雅黑" pitchFamily="34" charset="-122"/>
              <a:ea typeface="微软雅黑" pitchFamily="34" charset="-122"/>
            </a:endParaRPr>
          </a:p>
          <a:p>
            <a:pPr lvl="1"/>
            <a:r>
              <a:rPr lang="zh-CN" altLang="en-US" sz="2800">
                <a:solidFill>
                  <a:srgbClr val="FF0000"/>
                </a:solidFill>
                <a:latin typeface="微软雅黑" pitchFamily="34" charset="-122"/>
                <a:ea typeface="微软雅黑" pitchFamily="34" charset="-122"/>
              </a:rPr>
              <a:t>建议使用</a:t>
            </a:r>
            <a:r>
              <a:rPr lang="en-US" altLang="zh-CN" sz="2800">
                <a:solidFill>
                  <a:srgbClr val="FF0000"/>
                </a:solidFill>
                <a:latin typeface="微软雅黑" pitchFamily="34" charset="-122"/>
                <a:ea typeface="微软雅黑" pitchFamily="34" charset="-122"/>
              </a:rPr>
              <a:t>if(NULL != p)</a:t>
            </a:r>
            <a:r>
              <a:rPr lang="zh-CN" altLang="en-US" sz="2800">
                <a:solidFill>
                  <a:srgbClr val="FF0000"/>
                </a:solidFill>
                <a:latin typeface="微软雅黑" pitchFamily="34" charset="-122"/>
                <a:ea typeface="微软雅黑" pitchFamily="34" charset="-122"/>
              </a:rPr>
              <a:t>的形式</a:t>
            </a:r>
            <a:endParaRPr lang="en-US" altLang="zh-CN" sz="2800">
              <a:solidFill>
                <a:srgbClr val="FF0000"/>
              </a:solidFill>
              <a:latin typeface="微软雅黑" pitchFamily="34" charset="-122"/>
              <a:ea typeface="微软雅黑" pitchFamily="34" charset="-122"/>
            </a:endParaRPr>
          </a:p>
        </p:txBody>
      </p:sp>
      <p:sp>
        <p:nvSpPr>
          <p:cNvPr id="6" name="TextBox 5"/>
          <p:cNvSpPr txBox="1"/>
          <p:nvPr/>
        </p:nvSpPr>
        <p:spPr>
          <a:xfrm>
            <a:off x="4510236" y="2463279"/>
            <a:ext cx="2903359" cy="461665"/>
          </a:xfrm>
          <a:prstGeom prst="rect">
            <a:avLst/>
          </a:prstGeom>
          <a:noFill/>
        </p:spPr>
        <p:txBody>
          <a:bodyPr wrap="none" rtlCol="0">
            <a:spAutoFit/>
          </a:bodyPr>
          <a:lstStyle/>
          <a:p>
            <a:r>
              <a:rPr lang="en-US" altLang="zh-CN" sz="2400" b="1">
                <a:solidFill>
                  <a:schemeClr val="bg2">
                    <a:lumMod val="50000"/>
                  </a:schemeClr>
                </a:solidFill>
                <a:latin typeface="Consolas" pitchFamily="49" charset="0"/>
                <a:cs typeface="Consolas" pitchFamily="49" charset="0"/>
              </a:rPr>
              <a:t>// if(NULL != p)</a:t>
            </a:r>
            <a:endParaRPr lang="zh-CN" altLang="en-US" sz="2400" b="1">
              <a:solidFill>
                <a:schemeClr val="bg2">
                  <a:lumMod val="50000"/>
                </a:schemeClr>
              </a:solidFill>
              <a:latin typeface="Consolas" pitchFamily="49" charset="0"/>
              <a:cs typeface="Consolas" pitchFamily="49" charset="0"/>
            </a:endParaRPr>
          </a:p>
        </p:txBody>
      </p:sp>
    </p:spTree>
    <p:extLst>
      <p:ext uri="{BB962C8B-B14F-4D97-AF65-F5344CB8AC3E}">
        <p14:creationId xmlns:p14="http://schemas.microsoft.com/office/powerpoint/2010/main" val="197248961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iterate type="lt">
                                    <p:tmPct val="0"/>
                                  </p:iterate>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几种特殊的指针变量</a:t>
            </a:r>
          </a:p>
        </p:txBody>
      </p:sp>
      <p:sp>
        <p:nvSpPr>
          <p:cNvPr id="4" name="矩形 3"/>
          <p:cNvSpPr/>
          <p:nvPr/>
        </p:nvSpPr>
        <p:spPr>
          <a:xfrm>
            <a:off x="1125860" y="980728"/>
            <a:ext cx="9865096" cy="5047536"/>
          </a:xfrm>
          <a:prstGeom prst="rect">
            <a:avLst/>
          </a:prstGeom>
        </p:spPr>
        <p:txBody>
          <a:bodyPr wrap="square">
            <a:spAutoFit/>
          </a:bodyPr>
          <a:lstStyle/>
          <a:p>
            <a:pPr marL="342900" indent="-342900">
              <a:spcBef>
                <a:spcPts val="600"/>
              </a:spcBef>
              <a:spcAft>
                <a:spcPts val="0"/>
              </a:spcAft>
              <a:buClr>
                <a:schemeClr val="bg2">
                  <a:lumMod val="50000"/>
                </a:schemeClr>
              </a:buClr>
              <a:buFont typeface="Wingdings" pitchFamily="2" charset="2"/>
              <a:buChar char=""/>
            </a:pPr>
            <a:r>
              <a:rPr lang="zh-CN" altLang="en-US" sz="2800">
                <a:latin typeface="微软雅黑" pitchFamily="34" charset="-122"/>
                <a:ea typeface="微软雅黑" pitchFamily="34" charset="-122"/>
              </a:rPr>
              <a:t>声明指针变量时，如果声明说明符为 </a:t>
            </a:r>
            <a:r>
              <a:rPr lang="en-US" altLang="zh-CN" sz="2800" b="1">
                <a:solidFill>
                  <a:srgbClr val="FF0000"/>
                </a:solidFill>
                <a:latin typeface="微软雅黑" pitchFamily="34" charset="-122"/>
                <a:ea typeface="微软雅黑" pitchFamily="34" charset="-122"/>
              </a:rPr>
              <a:t>void</a:t>
            </a:r>
            <a:r>
              <a:rPr lang="zh-CN" altLang="en-US" sz="2800">
                <a:latin typeface="微软雅黑" pitchFamily="34" charset="-122"/>
                <a:ea typeface="微软雅黑" pitchFamily="34" charset="-122"/>
              </a:rPr>
              <a:t>，则该指针为</a:t>
            </a:r>
            <a:r>
              <a:rPr lang="zh-CN" altLang="en-US" sz="2800" b="1">
                <a:solidFill>
                  <a:srgbClr val="FF0000"/>
                </a:solidFill>
                <a:latin typeface="微软雅黑" pitchFamily="34" charset="-122"/>
                <a:ea typeface="微软雅黑" pitchFamily="34" charset="-122"/>
              </a:rPr>
              <a:t>通用指针</a:t>
            </a:r>
            <a:r>
              <a:rPr lang="zh-CN" altLang="en-US" sz="2800">
                <a:latin typeface="微软雅黑" pitchFamily="34" charset="-122"/>
                <a:ea typeface="微软雅黑" pitchFamily="34" charset="-122"/>
              </a:rPr>
              <a:t>。</a:t>
            </a:r>
          </a:p>
          <a:p>
            <a:pPr marL="342900" indent="-342900">
              <a:spcBef>
                <a:spcPts val="600"/>
              </a:spcBef>
              <a:spcAft>
                <a:spcPts val="0"/>
              </a:spcAft>
              <a:buClr>
                <a:schemeClr val="bg2">
                  <a:lumMod val="50000"/>
                </a:schemeClr>
              </a:buClr>
              <a:buFont typeface="Wingdings" pitchFamily="2" charset="2"/>
              <a:buChar char=""/>
            </a:pPr>
            <a:r>
              <a:rPr lang="zh-CN" altLang="en-US" sz="2800">
                <a:latin typeface="微软雅黑" pitchFamily="34" charset="-122"/>
                <a:ea typeface="微软雅黑" pitchFamily="34" charset="-122"/>
              </a:rPr>
              <a:t>注意：</a:t>
            </a:r>
          </a:p>
          <a:p>
            <a:pPr marL="914400" lvl="1" indent="-457200">
              <a:spcBef>
                <a:spcPts val="600"/>
              </a:spcBef>
              <a:spcAft>
                <a:spcPts val="0"/>
              </a:spcAft>
              <a:buClr>
                <a:schemeClr val="bg2">
                  <a:lumMod val="50000"/>
                </a:schemeClr>
              </a:buClr>
              <a:buFont typeface="Wingdings" pitchFamily="2" charset="2"/>
              <a:buChar char="u"/>
            </a:pPr>
            <a:r>
              <a:rPr lang="zh-CN" altLang="en-US" sz="2400">
                <a:latin typeface="微软雅黑" pitchFamily="34" charset="-122"/>
                <a:ea typeface="微软雅黑" pitchFamily="34" charset="-122"/>
              </a:rPr>
              <a:t>对通用指针，不能使用*或下标运算符，也不能作为加减运算的操作数。</a:t>
            </a:r>
          </a:p>
          <a:p>
            <a:pPr marL="914400" lvl="1" indent="-457200">
              <a:spcBef>
                <a:spcPts val="600"/>
              </a:spcBef>
              <a:spcAft>
                <a:spcPts val="0"/>
              </a:spcAft>
              <a:buClr>
                <a:schemeClr val="bg2">
                  <a:lumMod val="50000"/>
                </a:schemeClr>
              </a:buClr>
              <a:buFont typeface="Wingdings" pitchFamily="2" charset="2"/>
              <a:buChar char="u"/>
            </a:pPr>
            <a:r>
              <a:rPr lang="zh-CN" altLang="en-US" sz="2400">
                <a:latin typeface="微软雅黑" pitchFamily="34" charset="-122"/>
                <a:ea typeface="微软雅黑" pitchFamily="34" charset="-122"/>
              </a:rPr>
              <a:t>任何指针都可以转换为</a:t>
            </a:r>
            <a:r>
              <a:rPr lang="en-US" altLang="zh-CN" sz="2400">
                <a:latin typeface="微软雅黑" pitchFamily="34" charset="-122"/>
                <a:ea typeface="微软雅黑" pitchFamily="34" charset="-122"/>
              </a:rPr>
              <a:t>void *</a:t>
            </a:r>
            <a:r>
              <a:rPr lang="zh-CN" altLang="en-US" sz="2400">
                <a:latin typeface="微软雅黑" pitchFamily="34" charset="-122"/>
                <a:ea typeface="微软雅黑" pitchFamily="34" charset="-122"/>
              </a:rPr>
              <a:t>类型，然后再转换为原类型，值保持不变。</a:t>
            </a:r>
          </a:p>
          <a:p>
            <a:pPr marL="342900" indent="-342900">
              <a:spcBef>
                <a:spcPts val="600"/>
              </a:spcBef>
              <a:spcAft>
                <a:spcPts val="0"/>
              </a:spcAft>
              <a:buClr>
                <a:schemeClr val="bg2">
                  <a:lumMod val="50000"/>
                </a:schemeClr>
              </a:buClr>
              <a:buFont typeface="Wingdings" pitchFamily="2" charset="2"/>
              <a:buChar char=""/>
            </a:pPr>
            <a:r>
              <a:rPr lang="zh-CN" altLang="en-US" sz="2800">
                <a:latin typeface="微软雅黑" pitchFamily="34" charset="-122"/>
                <a:ea typeface="微软雅黑" pitchFamily="34" charset="-122"/>
              </a:rPr>
              <a:t>例</a:t>
            </a:r>
            <a:r>
              <a:rPr lang="en-US" altLang="zh-CN" sz="2800">
                <a:latin typeface="微软雅黑" pitchFamily="34" charset="-122"/>
                <a:ea typeface="微软雅黑" pitchFamily="34" charset="-122"/>
              </a:rPr>
              <a:t>  </a:t>
            </a:r>
            <a:r>
              <a:rPr lang="zh-CN" altLang="en-US" sz="2800">
                <a:latin typeface="微软雅黑" pitchFamily="34" charset="-122"/>
                <a:ea typeface="微软雅黑" pitchFamily="34" charset="-122"/>
              </a:rPr>
              <a:t>设有</a:t>
            </a:r>
            <a:r>
              <a:rPr lang="en-US" altLang="zh-CN" sz="2800">
                <a:latin typeface="微软雅黑" pitchFamily="34" charset="-122"/>
                <a:ea typeface="微软雅黑" pitchFamily="34" charset="-122"/>
              </a:rPr>
              <a:t>int x = 3; int * p = &amp;x; void * q;</a:t>
            </a:r>
            <a:r>
              <a:rPr lang="zh-CN" altLang="en-US" sz="2800">
                <a:latin typeface="微软雅黑" pitchFamily="34" charset="-122"/>
                <a:ea typeface="微软雅黑" pitchFamily="34" charset="-122"/>
              </a:rPr>
              <a:t>，请分别观察下面的语句。</a:t>
            </a:r>
          </a:p>
          <a:p>
            <a:pPr lvl="2">
              <a:spcBef>
                <a:spcPts val="600"/>
              </a:spcBef>
              <a:spcAft>
                <a:spcPts val="0"/>
              </a:spcAft>
              <a:buClr>
                <a:schemeClr val="bg2">
                  <a:lumMod val="50000"/>
                </a:schemeClr>
              </a:buClr>
            </a:pPr>
            <a:r>
              <a:rPr lang="en-US" altLang="zh-CN" sz="2800" b="1">
                <a:latin typeface="Consolas" pitchFamily="49" charset="0"/>
                <a:ea typeface="微软雅黑" pitchFamily="34" charset="-122"/>
                <a:cs typeface="Consolas" pitchFamily="49" charset="0"/>
              </a:rPr>
              <a:t>q = p; </a:t>
            </a:r>
          </a:p>
          <a:p>
            <a:pPr lvl="2">
              <a:spcBef>
                <a:spcPts val="600"/>
              </a:spcBef>
              <a:spcAft>
                <a:spcPts val="0"/>
              </a:spcAft>
              <a:buClr>
                <a:schemeClr val="bg2">
                  <a:lumMod val="50000"/>
                </a:schemeClr>
              </a:buClr>
            </a:pPr>
            <a:r>
              <a:rPr lang="en-US" altLang="zh-CN" sz="2800" b="1">
                <a:latin typeface="Consolas" pitchFamily="49" charset="0"/>
                <a:ea typeface="微软雅黑" pitchFamily="34" charset="-122"/>
                <a:cs typeface="Consolas" pitchFamily="49" charset="0"/>
              </a:rPr>
              <a:t>p = (int *)q;</a:t>
            </a:r>
          </a:p>
        </p:txBody>
      </p:sp>
    </p:spTree>
    <p:extLst>
      <p:ext uri="{BB962C8B-B14F-4D97-AF65-F5344CB8AC3E}">
        <p14:creationId xmlns:p14="http://schemas.microsoft.com/office/powerpoint/2010/main" val="126688307"/>
      </p:ext>
    </p:extLst>
  </p:cSld>
  <p:clrMapOvr>
    <a:masterClrMapping/>
  </p:clrMapOvr>
  <p:transition spd="med">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WordArt 4"/>
          <p:cNvSpPr>
            <a:spLocks noChangeArrowheads="1" noChangeShapeType="1" noTextEdit="1"/>
          </p:cNvSpPr>
          <p:nvPr/>
        </p:nvSpPr>
        <p:spPr bwMode="gray">
          <a:xfrm>
            <a:off x="2061964" y="1916832"/>
            <a:ext cx="8352928" cy="1872208"/>
          </a:xfrm>
          <a:prstGeom prst="rect">
            <a:avLst/>
          </a:prstGeom>
        </p:spPr>
        <p:txBody>
          <a:bodyPr wrap="none" fromWordArt="1">
            <a:prstTxWarp prst="textDeflate">
              <a:avLst>
                <a:gd name="adj" fmla="val 0"/>
              </a:avLst>
            </a:prstTxWarp>
            <a:scene3d>
              <a:camera prst="orthographicFront"/>
              <a:lightRig rig="threePt" dir="t"/>
            </a:scene3d>
            <a:sp3d extrusionH="57150">
              <a:bevelT w="38100" h="38100"/>
            </a:sp3d>
          </a:bodyPr>
          <a:lstStyle/>
          <a:p>
            <a:pPr algn="ctr"/>
            <a:r>
              <a:rPr lang="en-US" altLang="zh-CN" sz="3600" b="1" kern="10">
                <a:ln w="19050">
                  <a:solidFill>
                    <a:schemeClr val="bg2">
                      <a:lumMod val="50000"/>
                    </a:schemeClr>
                  </a:solidFill>
                  <a:round/>
                  <a:headEnd/>
                  <a:tailEnd/>
                </a:ln>
                <a:solidFill>
                  <a:schemeClr val="bg2">
                    <a:lumMod val="75000"/>
                  </a:schemeClr>
                </a:solidFill>
                <a:effectLst>
                  <a:outerShdw blurRad="50800" dist="38100" dir="2700000" algn="tl" rotWithShape="0">
                    <a:prstClr val="black">
                      <a:alpha val="40000"/>
                    </a:prstClr>
                  </a:outerShdw>
                </a:effectLst>
                <a:latin typeface="微软雅黑" pitchFamily="34" charset="-122"/>
                <a:ea typeface="微软雅黑" pitchFamily="34" charset="-122"/>
                <a:cs typeface="Arial"/>
              </a:rPr>
              <a:t>Thank You !</a:t>
            </a:r>
            <a:endParaRPr lang="zh-CN" altLang="en-US" sz="3600" b="1" kern="10">
              <a:ln w="19050">
                <a:solidFill>
                  <a:schemeClr val="bg2">
                    <a:lumMod val="50000"/>
                  </a:schemeClr>
                </a:solidFill>
                <a:round/>
                <a:headEnd/>
                <a:tailEnd/>
              </a:ln>
              <a:solidFill>
                <a:schemeClr val="bg2">
                  <a:lumMod val="75000"/>
                </a:schemeClr>
              </a:solidFill>
              <a:effectLst>
                <a:outerShdw blurRad="50800" dist="38100" dir="2700000" algn="tl" rotWithShape="0">
                  <a:prstClr val="black">
                    <a:alpha val="40000"/>
                  </a:prstClr>
                </a:outerShdw>
              </a:effectLst>
              <a:latin typeface="微软雅黑" pitchFamily="34" charset="-122"/>
              <a:ea typeface="微软雅黑" pitchFamily="34" charset="-122"/>
              <a:cs typeface="Arial"/>
            </a:endParaRPr>
          </a:p>
        </p:txBody>
      </p:sp>
    </p:spTree>
    <p:extLst>
      <p:ext uri="{BB962C8B-B14F-4D97-AF65-F5344CB8AC3E}">
        <p14:creationId xmlns:p14="http://schemas.microsoft.com/office/powerpoint/2010/main" val="326494680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8068"/>
                                        </p:tgtEl>
                                        <p:attrNameLst>
                                          <p:attrName>style.visibility</p:attrName>
                                        </p:attrNameLst>
                                      </p:cBhvr>
                                      <p:to>
                                        <p:strVal val="visible"/>
                                      </p:to>
                                    </p:set>
                                    <p:anim calcmode="lin" valueType="num">
                                      <p:cBhvr>
                                        <p:cTn id="7" dur="500" fill="hold"/>
                                        <p:tgtEl>
                                          <p:spTgt spid="88068"/>
                                        </p:tgtEl>
                                        <p:attrNameLst>
                                          <p:attrName>ppt_w</p:attrName>
                                        </p:attrNameLst>
                                      </p:cBhvr>
                                      <p:tavLst>
                                        <p:tav tm="0">
                                          <p:val>
                                            <p:fltVal val="0"/>
                                          </p:val>
                                        </p:tav>
                                        <p:tav tm="100000">
                                          <p:val>
                                            <p:strVal val="#ppt_w"/>
                                          </p:val>
                                        </p:tav>
                                      </p:tavLst>
                                    </p:anim>
                                    <p:anim calcmode="lin" valueType="num">
                                      <p:cBhvr>
                                        <p:cTn id="8" dur="500" fill="hold"/>
                                        <p:tgtEl>
                                          <p:spTgt spid="88068"/>
                                        </p:tgtEl>
                                        <p:attrNameLst>
                                          <p:attrName>ppt_h</p:attrName>
                                        </p:attrNameLst>
                                      </p:cBhvr>
                                      <p:tavLst>
                                        <p:tav tm="0">
                                          <p:val>
                                            <p:fltVal val="0"/>
                                          </p:val>
                                        </p:tav>
                                        <p:tav tm="100000">
                                          <p:val>
                                            <p:strVal val="#ppt_h"/>
                                          </p:val>
                                        </p:tav>
                                      </p:tavLst>
                                    </p:anim>
                                    <p:animEffect transition="in" filter="fade">
                                      <p:cBhvr>
                                        <p:cTn id="9" dur="500"/>
                                        <p:tgtEl>
                                          <p:spTgt spid="880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指针变量的声明及使用</a:t>
            </a:r>
          </a:p>
        </p:txBody>
      </p:sp>
      <p:graphicFrame>
        <p:nvGraphicFramePr>
          <p:cNvPr id="29" name="表格 28"/>
          <p:cNvGraphicFramePr>
            <a:graphicFrameLocks noGrp="1"/>
          </p:cNvGraphicFramePr>
          <p:nvPr>
            <p:extLst>
              <p:ext uri="{D42A27DB-BD31-4B8C-83A1-F6EECF244321}">
                <p14:modId xmlns:p14="http://schemas.microsoft.com/office/powerpoint/2010/main" val="2410296565"/>
              </p:ext>
            </p:extLst>
          </p:nvPr>
        </p:nvGraphicFramePr>
        <p:xfrm>
          <a:off x="4364804" y="1816298"/>
          <a:ext cx="5834064" cy="1036638"/>
        </p:xfrm>
        <a:graphic>
          <a:graphicData uri="http://schemas.openxmlformats.org/drawingml/2006/table">
            <a:tbl>
              <a:tblPr firstRow="1" bandRow="1">
                <a:effectLst>
                  <a:outerShdw blurRad="50800" dist="38100" dir="2700000" algn="tl" rotWithShape="0">
                    <a:prstClr val="black">
                      <a:alpha val="40000"/>
                    </a:prstClr>
                  </a:outerShdw>
                </a:effectLst>
                <a:tableStyleId>{5940675A-B579-460E-94D1-54222C63F5DA}</a:tableStyleId>
              </a:tblPr>
              <a:tblGrid>
                <a:gridCol w="1458516">
                  <a:extLst>
                    <a:ext uri="{9D8B030D-6E8A-4147-A177-3AD203B41FA5}">
                      <a16:colId xmlns:a16="http://schemas.microsoft.com/office/drawing/2014/main" val="20000"/>
                    </a:ext>
                  </a:extLst>
                </a:gridCol>
                <a:gridCol w="1458516">
                  <a:extLst>
                    <a:ext uri="{9D8B030D-6E8A-4147-A177-3AD203B41FA5}">
                      <a16:colId xmlns:a16="http://schemas.microsoft.com/office/drawing/2014/main" val="20001"/>
                    </a:ext>
                  </a:extLst>
                </a:gridCol>
                <a:gridCol w="1458516">
                  <a:extLst>
                    <a:ext uri="{9D8B030D-6E8A-4147-A177-3AD203B41FA5}">
                      <a16:colId xmlns:a16="http://schemas.microsoft.com/office/drawing/2014/main" val="20002"/>
                    </a:ext>
                  </a:extLst>
                </a:gridCol>
                <a:gridCol w="1458516">
                  <a:extLst>
                    <a:ext uri="{9D8B030D-6E8A-4147-A177-3AD203B41FA5}">
                      <a16:colId xmlns:a16="http://schemas.microsoft.com/office/drawing/2014/main" val="20003"/>
                    </a:ext>
                  </a:extLst>
                </a:gridCol>
              </a:tblGrid>
              <a:tr h="518319">
                <a:tc>
                  <a:txBody>
                    <a:bodyPr/>
                    <a:lstStyle/>
                    <a:p>
                      <a:pPr algn="ctr"/>
                      <a:r>
                        <a:rPr lang="en-US" altLang="zh-CN" sz="2800" b="1">
                          <a:latin typeface="Consolas" pitchFamily="49" charset="0"/>
                          <a:cs typeface="Consolas" pitchFamily="49" charset="0"/>
                        </a:rPr>
                        <a:t>8F5B</a:t>
                      </a:r>
                      <a:endParaRPr lang="zh-CN" altLang="en-US" sz="2800" b="1" dirty="0">
                        <a:latin typeface="Consolas" pitchFamily="49" charset="0"/>
                        <a:cs typeface="Consolas" pitchFamily="49" charset="0"/>
                      </a:endParaRPr>
                    </a:p>
                  </a:txBody>
                  <a:tcPr marT="45734" marB="45734">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US" altLang="zh-CN" sz="2800" b="1">
                          <a:latin typeface="Consolas" pitchFamily="49" charset="0"/>
                          <a:cs typeface="Consolas" pitchFamily="49" charset="0"/>
                        </a:rPr>
                        <a:t>8F5C</a:t>
                      </a:r>
                      <a:endParaRPr lang="zh-CN" altLang="en-US" sz="2800" b="1" dirty="0">
                        <a:latin typeface="Consolas" pitchFamily="49" charset="0"/>
                        <a:cs typeface="Consolas" pitchFamily="49" charset="0"/>
                      </a:endParaRPr>
                    </a:p>
                  </a:txBody>
                  <a:tcPr marT="45734" marB="45734">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US" altLang="zh-CN" sz="2800" b="1">
                          <a:latin typeface="Consolas" pitchFamily="49" charset="0"/>
                          <a:cs typeface="Consolas" pitchFamily="49" charset="0"/>
                        </a:rPr>
                        <a:t>8F5D</a:t>
                      </a:r>
                      <a:endParaRPr lang="zh-CN" altLang="en-US" sz="2800" b="1" dirty="0">
                        <a:latin typeface="Consolas" pitchFamily="49" charset="0"/>
                        <a:cs typeface="Consolas" pitchFamily="49" charset="0"/>
                      </a:endParaRPr>
                    </a:p>
                  </a:txBody>
                  <a:tcPr marT="45734" marB="45734">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US" altLang="zh-CN" sz="2800" b="1">
                          <a:latin typeface="Consolas" pitchFamily="49" charset="0"/>
                          <a:cs typeface="Consolas" pitchFamily="49" charset="0"/>
                        </a:rPr>
                        <a:t>8F5E</a:t>
                      </a:r>
                      <a:endParaRPr lang="zh-CN" altLang="en-US" sz="2800" b="1" dirty="0">
                        <a:latin typeface="Consolas" pitchFamily="49" charset="0"/>
                        <a:cs typeface="Consolas" pitchFamily="49" charset="0"/>
                      </a:endParaRPr>
                    </a:p>
                  </a:txBody>
                  <a:tcPr marT="45734" marB="45734">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10000"/>
                  </a:ext>
                </a:extLst>
              </a:tr>
              <a:tr h="518319">
                <a:tc>
                  <a:txBody>
                    <a:bodyPr/>
                    <a:lstStyle/>
                    <a:p>
                      <a:pPr algn="ctr"/>
                      <a:r>
                        <a:rPr lang="en-US" altLang="zh-CN" sz="2800" b="1" dirty="0">
                          <a:latin typeface="Consolas" pitchFamily="49" charset="0"/>
                          <a:cs typeface="Consolas" pitchFamily="49" charset="0"/>
                        </a:rPr>
                        <a:t>0</a:t>
                      </a:r>
                      <a:endParaRPr lang="zh-CN" altLang="en-US" sz="2800" b="1" dirty="0">
                        <a:latin typeface="Consolas" pitchFamily="49" charset="0"/>
                        <a:cs typeface="Consolas" pitchFamily="49" charset="0"/>
                      </a:endParaRPr>
                    </a:p>
                  </a:txBody>
                  <a:tcPr marT="45734" marB="45734">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US" altLang="zh-CN" sz="2800" b="1" dirty="0">
                          <a:latin typeface="Consolas" pitchFamily="49" charset="0"/>
                          <a:cs typeface="Consolas" pitchFamily="49" charset="0"/>
                        </a:rPr>
                        <a:t>0</a:t>
                      </a:r>
                      <a:endParaRPr lang="zh-CN" altLang="en-US" sz="2800" b="1" dirty="0">
                        <a:latin typeface="Consolas" pitchFamily="49" charset="0"/>
                        <a:cs typeface="Consolas" pitchFamily="49" charset="0"/>
                      </a:endParaRPr>
                    </a:p>
                  </a:txBody>
                  <a:tcPr marT="45734" marB="45734">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US" altLang="zh-CN" sz="2800" b="1" dirty="0">
                          <a:latin typeface="Consolas" pitchFamily="49" charset="0"/>
                          <a:cs typeface="Consolas" pitchFamily="49" charset="0"/>
                        </a:rPr>
                        <a:t>0</a:t>
                      </a:r>
                      <a:endParaRPr lang="zh-CN" altLang="en-US" sz="2800" b="1" dirty="0">
                        <a:latin typeface="Consolas" pitchFamily="49" charset="0"/>
                        <a:cs typeface="Consolas" pitchFamily="49" charset="0"/>
                      </a:endParaRPr>
                    </a:p>
                  </a:txBody>
                  <a:tcPr marT="45734" marB="45734">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US" altLang="zh-CN" sz="2800" b="1" dirty="0">
                          <a:latin typeface="Consolas" pitchFamily="49" charset="0"/>
                          <a:cs typeface="Consolas" pitchFamily="49" charset="0"/>
                        </a:rPr>
                        <a:t>3</a:t>
                      </a:r>
                      <a:endParaRPr lang="zh-CN" altLang="en-US" sz="2800" b="1" dirty="0">
                        <a:latin typeface="Consolas" pitchFamily="49" charset="0"/>
                        <a:cs typeface="Consolas" pitchFamily="49" charset="0"/>
                      </a:endParaRPr>
                    </a:p>
                  </a:txBody>
                  <a:tcPr marT="45734" marB="45734">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10001"/>
                  </a:ext>
                </a:extLst>
              </a:tr>
            </a:tbl>
          </a:graphicData>
        </a:graphic>
      </p:graphicFrame>
      <p:sp>
        <p:nvSpPr>
          <p:cNvPr id="30" name="TextBox 7"/>
          <p:cNvSpPr txBox="1">
            <a:spLocks noChangeArrowheads="1"/>
          </p:cNvSpPr>
          <p:nvPr/>
        </p:nvSpPr>
        <p:spPr bwMode="auto">
          <a:xfrm>
            <a:off x="1503660" y="2000398"/>
            <a:ext cx="2576314" cy="646331"/>
          </a:xfrm>
          <a:prstGeom prst="rect">
            <a:avLst/>
          </a:prstGeom>
          <a:solidFill>
            <a:schemeClr val="bg2">
              <a:lumMod val="20000"/>
              <a:lumOff val="80000"/>
            </a:schemeClr>
          </a:solidFill>
          <a:ln w="38100">
            <a:solidFill>
              <a:schemeClr val="bg2">
                <a:lumMod val="50000"/>
              </a:schemeClr>
            </a:solidFill>
            <a:miter lim="800000"/>
            <a:headEnd/>
            <a:tailEnd/>
          </a:ln>
          <a:effectLst>
            <a:outerShdw blurRad="50800" dist="38100" dir="2700000" algn="tl" rotWithShape="0">
              <a:prstClr val="black">
                <a:alpha val="40000"/>
              </a:prstClr>
            </a:outerShdw>
          </a:effectLst>
        </p:spPr>
        <p:txBody>
          <a:bodyPr wrap="square">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eaLnBrk="1" hangingPunct="1"/>
            <a:r>
              <a:rPr lang="en-US" altLang="zh-CN" sz="3600" b="1">
                <a:latin typeface="Consolas" pitchFamily="49" charset="0"/>
                <a:cs typeface="Consolas" pitchFamily="49" charset="0"/>
              </a:rPr>
              <a:t>int a = 3;</a:t>
            </a:r>
            <a:endParaRPr lang="zh-CN" altLang="en-US" sz="3600" b="1">
              <a:latin typeface="Consolas" pitchFamily="49" charset="0"/>
              <a:cs typeface="Consolas" pitchFamily="49" charset="0"/>
            </a:endParaRPr>
          </a:p>
        </p:txBody>
      </p:sp>
      <p:sp>
        <p:nvSpPr>
          <p:cNvPr id="31" name="TextBox 5"/>
          <p:cNvSpPr txBox="1">
            <a:spLocks noChangeArrowheads="1"/>
          </p:cNvSpPr>
          <p:nvPr/>
        </p:nvSpPr>
        <p:spPr bwMode="auto">
          <a:xfrm>
            <a:off x="2349997" y="3284984"/>
            <a:ext cx="4176464" cy="2508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eaLnBrk="1" hangingPunct="1">
              <a:spcAft>
                <a:spcPts val="1800"/>
              </a:spcAft>
            </a:pPr>
            <a:r>
              <a:rPr lang="zh-CN" altLang="en-US" sz="2800">
                <a:latin typeface="微软雅黑" pitchFamily="34" charset="-122"/>
                <a:ea typeface="微软雅黑" pitchFamily="34" charset="-122"/>
              </a:rPr>
              <a:t>什么是指针？            </a:t>
            </a:r>
            <a:endParaRPr lang="en-US" altLang="zh-CN" sz="2800">
              <a:latin typeface="微软雅黑" pitchFamily="34" charset="-122"/>
              <a:ea typeface="微软雅黑" pitchFamily="34" charset="-122"/>
            </a:endParaRPr>
          </a:p>
          <a:p>
            <a:pPr eaLnBrk="1" hangingPunct="1">
              <a:spcAft>
                <a:spcPts val="1800"/>
              </a:spcAft>
            </a:pPr>
            <a:r>
              <a:rPr lang="zh-CN" altLang="en-US" sz="2800">
                <a:latin typeface="微软雅黑" pitchFamily="34" charset="-122"/>
                <a:ea typeface="微软雅黑" pitchFamily="34" charset="-122"/>
              </a:rPr>
              <a:t>什么决定了数据的长度？ </a:t>
            </a:r>
            <a:endParaRPr lang="en-US" altLang="zh-CN" sz="2800">
              <a:latin typeface="微软雅黑" pitchFamily="34" charset="-122"/>
              <a:ea typeface="微软雅黑" pitchFamily="34" charset="-122"/>
            </a:endParaRPr>
          </a:p>
          <a:p>
            <a:pPr eaLnBrk="1" hangingPunct="1">
              <a:spcAft>
                <a:spcPts val="1800"/>
              </a:spcAft>
            </a:pPr>
            <a:r>
              <a:rPr lang="zh-CN" altLang="en-US" sz="2800">
                <a:latin typeface="微软雅黑" pitchFamily="34" charset="-122"/>
                <a:ea typeface="微软雅黑" pitchFamily="34" charset="-122"/>
              </a:rPr>
              <a:t>指针是否有类型？          </a:t>
            </a:r>
            <a:endParaRPr lang="en-US" altLang="zh-CN" sz="2800">
              <a:latin typeface="微软雅黑" pitchFamily="34" charset="-122"/>
              <a:ea typeface="微软雅黑" pitchFamily="34" charset="-122"/>
            </a:endParaRPr>
          </a:p>
          <a:p>
            <a:pPr eaLnBrk="1" hangingPunct="1">
              <a:spcAft>
                <a:spcPts val="1800"/>
              </a:spcAft>
            </a:pPr>
            <a:r>
              <a:rPr lang="en-US" altLang="zh-CN" sz="2800">
                <a:latin typeface="微软雅黑" pitchFamily="34" charset="-122"/>
                <a:ea typeface="微软雅黑" pitchFamily="34" charset="-122"/>
              </a:rPr>
              <a:t>&amp;a</a:t>
            </a:r>
            <a:r>
              <a:rPr lang="zh-CN" altLang="en-US" sz="2800">
                <a:latin typeface="微软雅黑" pitchFamily="34" charset="-122"/>
                <a:ea typeface="微软雅黑" pitchFamily="34" charset="-122"/>
              </a:rPr>
              <a:t>是指针吗？                </a:t>
            </a:r>
          </a:p>
        </p:txBody>
      </p:sp>
      <p:sp>
        <p:nvSpPr>
          <p:cNvPr id="32" name="TextBox 7"/>
          <p:cNvSpPr txBox="1">
            <a:spLocks noChangeArrowheads="1"/>
          </p:cNvSpPr>
          <p:nvPr/>
        </p:nvSpPr>
        <p:spPr bwMode="auto">
          <a:xfrm>
            <a:off x="4294212" y="1124744"/>
            <a:ext cx="857250" cy="707886"/>
          </a:xfrm>
          <a:prstGeom prst="rect">
            <a:avLst/>
          </a:prstGeom>
          <a:noFill/>
          <a:ln w="317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eaLnBrk="1" hangingPunct="1"/>
            <a:r>
              <a:rPr lang="en-US" altLang="zh-CN" sz="4000" b="1">
                <a:latin typeface="Consolas" pitchFamily="49" charset="0"/>
                <a:cs typeface="Consolas" pitchFamily="49" charset="0"/>
              </a:rPr>
              <a:t>&amp;a</a:t>
            </a:r>
            <a:endParaRPr lang="zh-CN" altLang="en-US" sz="4000" b="1">
              <a:latin typeface="Consolas" pitchFamily="49" charset="0"/>
              <a:cs typeface="Consolas" pitchFamily="49" charset="0"/>
            </a:endParaRPr>
          </a:p>
        </p:txBody>
      </p:sp>
      <p:sp>
        <p:nvSpPr>
          <p:cNvPr id="33" name="TextBox 5"/>
          <p:cNvSpPr txBox="1">
            <a:spLocks noChangeArrowheads="1"/>
          </p:cNvSpPr>
          <p:nvPr/>
        </p:nvSpPr>
        <p:spPr bwMode="auto">
          <a:xfrm>
            <a:off x="6526460" y="3284984"/>
            <a:ext cx="27363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eaLnBrk="1" hangingPunct="1">
              <a:spcAft>
                <a:spcPts val="1800"/>
              </a:spcAft>
            </a:pPr>
            <a:r>
              <a:rPr lang="zh-CN" altLang="en-US" sz="2800" b="1">
                <a:latin typeface="微软雅黑" pitchFamily="34" charset="-122"/>
                <a:ea typeface="微软雅黑" pitchFamily="34" charset="-122"/>
              </a:rPr>
              <a:t>地址就是指针！</a:t>
            </a:r>
            <a:endParaRPr lang="en-US" altLang="zh-CN" sz="2800" b="1">
              <a:latin typeface="微软雅黑" pitchFamily="34" charset="-122"/>
              <a:ea typeface="微软雅黑" pitchFamily="34" charset="-122"/>
            </a:endParaRPr>
          </a:p>
        </p:txBody>
      </p:sp>
      <p:sp>
        <p:nvSpPr>
          <p:cNvPr id="34" name="TextBox 5"/>
          <p:cNvSpPr txBox="1">
            <a:spLocks noChangeArrowheads="1"/>
          </p:cNvSpPr>
          <p:nvPr/>
        </p:nvSpPr>
        <p:spPr bwMode="auto">
          <a:xfrm>
            <a:off x="6526460" y="3933056"/>
            <a:ext cx="27363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eaLnBrk="1" hangingPunct="1">
              <a:spcAft>
                <a:spcPts val="1800"/>
              </a:spcAft>
            </a:pPr>
            <a:r>
              <a:rPr lang="zh-CN" altLang="en-US" sz="2800" b="1">
                <a:latin typeface="微软雅黑" pitchFamily="34" charset="-122"/>
                <a:ea typeface="微软雅黑" pitchFamily="34" charset="-122"/>
              </a:rPr>
              <a:t>类型！</a:t>
            </a:r>
            <a:endParaRPr lang="en-US" altLang="zh-CN" sz="2800" b="1">
              <a:latin typeface="微软雅黑" pitchFamily="34" charset="-122"/>
              <a:ea typeface="微软雅黑" pitchFamily="34" charset="-122"/>
            </a:endParaRPr>
          </a:p>
        </p:txBody>
      </p:sp>
      <p:sp>
        <p:nvSpPr>
          <p:cNvPr id="35" name="TextBox 5"/>
          <p:cNvSpPr txBox="1">
            <a:spLocks noChangeArrowheads="1"/>
          </p:cNvSpPr>
          <p:nvPr/>
        </p:nvSpPr>
        <p:spPr bwMode="auto">
          <a:xfrm>
            <a:off x="6526460" y="4581128"/>
            <a:ext cx="27363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eaLnBrk="1" hangingPunct="1">
              <a:spcAft>
                <a:spcPts val="1800"/>
              </a:spcAft>
            </a:pPr>
            <a:r>
              <a:rPr lang="zh-CN" altLang="en-US" sz="2800" b="1">
                <a:latin typeface="微软雅黑" pitchFamily="34" charset="-122"/>
                <a:ea typeface="微软雅黑" pitchFamily="34" charset="-122"/>
              </a:rPr>
              <a:t>有！</a:t>
            </a:r>
            <a:endParaRPr lang="en-US" altLang="zh-CN" sz="2800" b="1">
              <a:latin typeface="微软雅黑" pitchFamily="34" charset="-122"/>
              <a:ea typeface="微软雅黑" pitchFamily="34" charset="-122"/>
            </a:endParaRPr>
          </a:p>
        </p:txBody>
      </p:sp>
      <p:sp>
        <p:nvSpPr>
          <p:cNvPr id="36" name="TextBox 5"/>
          <p:cNvSpPr txBox="1">
            <a:spLocks noChangeArrowheads="1"/>
          </p:cNvSpPr>
          <p:nvPr/>
        </p:nvSpPr>
        <p:spPr bwMode="auto">
          <a:xfrm>
            <a:off x="6526460" y="5229200"/>
            <a:ext cx="27363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eaLnBrk="1" hangingPunct="1">
              <a:spcAft>
                <a:spcPts val="1800"/>
              </a:spcAft>
            </a:pPr>
            <a:r>
              <a:rPr lang="zh-CN" altLang="en-US" sz="2800" b="1">
                <a:latin typeface="微软雅黑" pitchFamily="34" charset="-122"/>
                <a:ea typeface="微软雅黑" pitchFamily="34" charset="-122"/>
              </a:rPr>
              <a:t>是！</a:t>
            </a:r>
            <a:endParaRPr lang="en-US" altLang="zh-CN" sz="2800" b="1">
              <a:latin typeface="微软雅黑" pitchFamily="34" charset="-122"/>
              <a:ea typeface="微软雅黑" pitchFamily="34" charset="-122"/>
            </a:endParaRPr>
          </a:p>
        </p:txBody>
      </p:sp>
    </p:spTree>
    <p:extLst>
      <p:ext uri="{BB962C8B-B14F-4D97-AF65-F5344CB8AC3E}">
        <p14:creationId xmlns:p14="http://schemas.microsoft.com/office/powerpoint/2010/main" val="240389292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P spid="3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指针变量的声明及使用</a:t>
            </a:r>
          </a:p>
        </p:txBody>
      </p:sp>
      <p:sp>
        <p:nvSpPr>
          <p:cNvPr id="11" name="TextBox 10"/>
          <p:cNvSpPr txBox="1"/>
          <p:nvPr/>
        </p:nvSpPr>
        <p:spPr>
          <a:xfrm>
            <a:off x="611188" y="981075"/>
            <a:ext cx="10595792" cy="5509200"/>
          </a:xfrm>
          <a:prstGeom prst="rect">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txBody>
          <a:bodyPr wrap="square">
            <a:spAutoFit/>
          </a:bodyPr>
          <a:lstStyle/>
          <a:p>
            <a:pPr>
              <a:defRPr/>
            </a:pPr>
            <a:r>
              <a:rPr lang="en-US" altLang="zh-CN" sz="2200" b="1" dirty="0">
                <a:latin typeface="Consolas" pitchFamily="49" charset="0"/>
                <a:cs typeface="Consolas" pitchFamily="49" charset="0"/>
              </a:rPr>
              <a:t>#include &lt;</a:t>
            </a:r>
            <a:r>
              <a:rPr lang="en-US" altLang="zh-CN" sz="2200" b="1" dirty="0" err="1">
                <a:latin typeface="Consolas" pitchFamily="49" charset="0"/>
                <a:cs typeface="Consolas" pitchFamily="49" charset="0"/>
              </a:rPr>
              <a:t>stdio.h</a:t>
            </a:r>
            <a:r>
              <a:rPr lang="en-US" altLang="zh-CN" sz="2200" b="1" dirty="0">
                <a:latin typeface="Consolas" pitchFamily="49" charset="0"/>
                <a:cs typeface="Consolas" pitchFamily="49" charset="0"/>
              </a:rPr>
              <a:t>&gt;</a:t>
            </a:r>
          </a:p>
          <a:p>
            <a:pPr>
              <a:defRPr/>
            </a:pPr>
            <a:r>
              <a:rPr lang="en-US" altLang="zh-CN" sz="2200" b="1" dirty="0" err="1">
                <a:latin typeface="Consolas" pitchFamily="49" charset="0"/>
                <a:cs typeface="Consolas" pitchFamily="49" charset="0"/>
              </a:rPr>
              <a:t>int</a:t>
            </a:r>
            <a:r>
              <a:rPr lang="en-US" altLang="zh-CN" sz="2200" b="1" dirty="0">
                <a:latin typeface="Consolas" pitchFamily="49" charset="0"/>
                <a:cs typeface="Consolas" pitchFamily="49" charset="0"/>
              </a:rPr>
              <a:t> main(void)</a:t>
            </a:r>
          </a:p>
          <a:p>
            <a:pPr>
              <a:defRPr/>
            </a:pPr>
            <a:r>
              <a:rPr lang="en-US" altLang="zh-CN" sz="2200" b="1" dirty="0">
                <a:latin typeface="Consolas" pitchFamily="49" charset="0"/>
                <a:cs typeface="Consolas" pitchFamily="49" charset="0"/>
              </a:rPr>
              <a:t>{</a:t>
            </a:r>
          </a:p>
          <a:p>
            <a:pPr>
              <a:defRPr/>
            </a:pPr>
            <a:r>
              <a:rPr lang="en-US" altLang="zh-CN" sz="2200" b="1" dirty="0">
                <a:latin typeface="Consolas" pitchFamily="49" charset="0"/>
                <a:cs typeface="Consolas" pitchFamily="49" charset="0"/>
              </a:rPr>
              <a:t>    </a:t>
            </a:r>
            <a:r>
              <a:rPr lang="en-US" altLang="zh-CN" sz="2200" b="1" dirty="0" err="1">
                <a:latin typeface="Consolas" pitchFamily="49" charset="0"/>
                <a:cs typeface="Consolas" pitchFamily="49" charset="0"/>
              </a:rPr>
              <a:t>int</a:t>
            </a:r>
            <a:r>
              <a:rPr lang="en-US" altLang="zh-CN" sz="2200" b="1" dirty="0">
                <a:latin typeface="Consolas" pitchFamily="49" charset="0"/>
                <a:cs typeface="Consolas" pitchFamily="49" charset="0"/>
              </a:rPr>
              <a:t> a = 3;</a:t>
            </a:r>
          </a:p>
          <a:p>
            <a:pPr>
              <a:defRPr/>
            </a:pPr>
            <a:r>
              <a:rPr lang="en-US" altLang="zh-CN" sz="2200" b="1" dirty="0">
                <a:latin typeface="Consolas" pitchFamily="49" charset="0"/>
                <a:cs typeface="Consolas" pitchFamily="49" charset="0"/>
              </a:rPr>
              <a:t>    double b = 3.14;</a:t>
            </a:r>
          </a:p>
          <a:p>
            <a:pPr>
              <a:defRPr/>
            </a:pPr>
            <a:endParaRPr lang="en-US" altLang="zh-CN" sz="2200" b="1" dirty="0">
              <a:latin typeface="Consolas" pitchFamily="49" charset="0"/>
              <a:cs typeface="Consolas" pitchFamily="49" charset="0"/>
            </a:endParaRPr>
          </a:p>
          <a:p>
            <a:pPr>
              <a:defRPr/>
            </a:pPr>
            <a:r>
              <a:rPr lang="en-US" altLang="zh-CN" sz="2200" b="1" dirty="0">
                <a:latin typeface="Consolas" pitchFamily="49" charset="0"/>
                <a:cs typeface="Consolas" pitchFamily="49" charset="0"/>
              </a:rPr>
              <a:t>    </a:t>
            </a:r>
            <a:r>
              <a:rPr lang="en-US" altLang="zh-CN" sz="2200" b="1" dirty="0" err="1">
                <a:latin typeface="Consolas" pitchFamily="49" charset="0"/>
                <a:cs typeface="Consolas" pitchFamily="49" charset="0"/>
              </a:rPr>
              <a:t>printf</a:t>
            </a:r>
            <a:r>
              <a:rPr lang="en-US" altLang="zh-CN" sz="2200" b="1" dirty="0">
                <a:latin typeface="Consolas" pitchFamily="49" charset="0"/>
                <a:cs typeface="Consolas" pitchFamily="49" charset="0"/>
              </a:rPr>
              <a:t>("</a:t>
            </a:r>
            <a:r>
              <a:rPr lang="en-US" altLang="zh-CN" sz="2200" b="1" dirty="0" err="1">
                <a:latin typeface="Consolas" pitchFamily="49" charset="0"/>
                <a:cs typeface="Consolas" pitchFamily="49" charset="0"/>
              </a:rPr>
              <a:t>int</a:t>
            </a:r>
            <a:r>
              <a:rPr lang="en-US" altLang="zh-CN" sz="2200" b="1" dirty="0">
                <a:latin typeface="Consolas" pitchFamily="49" charset="0"/>
                <a:cs typeface="Consolas" pitchFamily="49" charset="0"/>
              </a:rPr>
              <a:t> a </a:t>
            </a:r>
            <a:r>
              <a:rPr lang="zh-CN" altLang="en-US" sz="2200" b="1" dirty="0">
                <a:latin typeface="Consolas" pitchFamily="49" charset="0"/>
                <a:cs typeface="Consolas" pitchFamily="49" charset="0"/>
              </a:rPr>
              <a:t>内存中存储的数据为：</a:t>
            </a:r>
            <a:r>
              <a:rPr lang="en-US" altLang="zh-CN" sz="2200" b="1" dirty="0">
                <a:latin typeface="Consolas" pitchFamily="49" charset="0"/>
                <a:cs typeface="Consolas" pitchFamily="49" charset="0"/>
              </a:rPr>
              <a:t>%d\n", a);</a:t>
            </a:r>
          </a:p>
          <a:p>
            <a:pPr>
              <a:defRPr/>
            </a:pPr>
            <a:r>
              <a:rPr lang="en-US" altLang="zh-CN" sz="2200" b="1" dirty="0">
                <a:latin typeface="Consolas" pitchFamily="49" charset="0"/>
                <a:cs typeface="Consolas" pitchFamily="49" charset="0"/>
              </a:rPr>
              <a:t>    </a:t>
            </a:r>
            <a:r>
              <a:rPr lang="en-US" altLang="zh-CN" sz="2200" b="1" dirty="0" err="1">
                <a:latin typeface="Consolas" pitchFamily="49" charset="0"/>
                <a:cs typeface="Consolas" pitchFamily="49" charset="0"/>
              </a:rPr>
              <a:t>printf</a:t>
            </a:r>
            <a:r>
              <a:rPr lang="en-US" altLang="zh-CN" sz="2200" b="1" dirty="0">
                <a:latin typeface="Consolas" pitchFamily="49" charset="0"/>
                <a:cs typeface="Consolas" pitchFamily="49" charset="0"/>
              </a:rPr>
              <a:t>("</a:t>
            </a:r>
            <a:r>
              <a:rPr lang="en-US" altLang="zh-CN" sz="2200" b="1" dirty="0" err="1">
                <a:latin typeface="Consolas" pitchFamily="49" charset="0"/>
                <a:cs typeface="Consolas" pitchFamily="49" charset="0"/>
              </a:rPr>
              <a:t>int</a:t>
            </a:r>
            <a:r>
              <a:rPr lang="en-US" altLang="zh-CN" sz="2200" b="1" dirty="0">
                <a:latin typeface="Consolas" pitchFamily="49" charset="0"/>
                <a:cs typeface="Consolas" pitchFamily="49" charset="0"/>
              </a:rPr>
              <a:t> a </a:t>
            </a:r>
            <a:r>
              <a:rPr lang="zh-CN" altLang="en-US" sz="2200" b="1" dirty="0">
                <a:latin typeface="Consolas" pitchFamily="49" charset="0"/>
                <a:cs typeface="Consolas" pitchFamily="49" charset="0"/>
              </a:rPr>
              <a:t>内存中占用的字节数为：</a:t>
            </a:r>
            <a:r>
              <a:rPr lang="en-US" altLang="zh-CN" sz="2200" b="1" dirty="0">
                <a:latin typeface="Consolas" pitchFamily="49" charset="0"/>
                <a:cs typeface="Consolas" pitchFamily="49" charset="0"/>
              </a:rPr>
              <a:t>%d\n", </a:t>
            </a:r>
            <a:r>
              <a:rPr lang="en-US" altLang="zh-CN" sz="2200" b="1" dirty="0" err="1">
                <a:latin typeface="Consolas" pitchFamily="49" charset="0"/>
                <a:cs typeface="Consolas" pitchFamily="49" charset="0"/>
              </a:rPr>
              <a:t>sizeof</a:t>
            </a:r>
            <a:r>
              <a:rPr lang="en-US" altLang="zh-CN" sz="2200" b="1" dirty="0">
                <a:latin typeface="Consolas" pitchFamily="49" charset="0"/>
                <a:cs typeface="Consolas" pitchFamily="49" charset="0"/>
              </a:rPr>
              <a:t>(a));</a:t>
            </a:r>
          </a:p>
          <a:p>
            <a:pPr>
              <a:defRPr/>
            </a:pPr>
            <a:r>
              <a:rPr lang="en-US" altLang="zh-CN" sz="2200" b="1" dirty="0">
                <a:latin typeface="Consolas" pitchFamily="49" charset="0"/>
                <a:cs typeface="Consolas" pitchFamily="49" charset="0"/>
              </a:rPr>
              <a:t>    </a:t>
            </a:r>
            <a:r>
              <a:rPr lang="en-US" altLang="zh-CN" sz="2200" b="1" dirty="0" err="1">
                <a:latin typeface="Consolas" pitchFamily="49" charset="0"/>
                <a:cs typeface="Consolas" pitchFamily="49" charset="0"/>
              </a:rPr>
              <a:t>printf</a:t>
            </a:r>
            <a:r>
              <a:rPr lang="en-US" altLang="zh-CN" sz="2200" b="1" dirty="0">
                <a:latin typeface="Consolas" pitchFamily="49" charset="0"/>
                <a:cs typeface="Consolas" pitchFamily="49" charset="0"/>
              </a:rPr>
              <a:t>("</a:t>
            </a:r>
            <a:r>
              <a:rPr lang="en-US" altLang="zh-CN" sz="2200" b="1" dirty="0" err="1">
                <a:latin typeface="Consolas" pitchFamily="49" charset="0"/>
                <a:cs typeface="Consolas" pitchFamily="49" charset="0"/>
              </a:rPr>
              <a:t>int</a:t>
            </a:r>
            <a:r>
              <a:rPr lang="en-US" altLang="zh-CN" sz="2200" b="1" dirty="0">
                <a:latin typeface="Consolas" pitchFamily="49" charset="0"/>
                <a:cs typeface="Consolas" pitchFamily="49" charset="0"/>
              </a:rPr>
              <a:t> a </a:t>
            </a:r>
            <a:r>
              <a:rPr lang="zh-CN" altLang="en-US" sz="2200" b="1" dirty="0">
                <a:latin typeface="Consolas" pitchFamily="49" charset="0"/>
                <a:cs typeface="Consolas" pitchFamily="49" charset="0"/>
              </a:rPr>
              <a:t>内存中存储的首地址为：</a:t>
            </a:r>
            <a:r>
              <a:rPr lang="en-US" altLang="zh-CN" sz="2200" b="1" dirty="0">
                <a:latin typeface="Consolas" pitchFamily="49" charset="0"/>
                <a:cs typeface="Consolas" pitchFamily="49" charset="0"/>
              </a:rPr>
              <a:t>%p\n", &amp;a);</a:t>
            </a:r>
          </a:p>
          <a:p>
            <a:pPr>
              <a:defRPr/>
            </a:pPr>
            <a:endParaRPr lang="en-US" altLang="zh-CN" sz="2200" b="1" dirty="0">
              <a:latin typeface="Consolas" pitchFamily="49" charset="0"/>
              <a:cs typeface="Consolas" pitchFamily="49" charset="0"/>
            </a:endParaRPr>
          </a:p>
          <a:p>
            <a:pPr>
              <a:defRPr/>
            </a:pPr>
            <a:r>
              <a:rPr lang="en-US" altLang="zh-CN" sz="2200" b="1" dirty="0">
                <a:latin typeface="Consolas" pitchFamily="49" charset="0"/>
                <a:cs typeface="Consolas" pitchFamily="49" charset="0"/>
              </a:rPr>
              <a:t>    </a:t>
            </a:r>
            <a:r>
              <a:rPr lang="en-US" altLang="zh-CN" sz="2200" b="1" dirty="0" err="1">
                <a:latin typeface="Consolas" pitchFamily="49" charset="0"/>
                <a:cs typeface="Consolas" pitchFamily="49" charset="0"/>
              </a:rPr>
              <a:t>printf</a:t>
            </a:r>
            <a:r>
              <a:rPr lang="en-US" altLang="zh-CN" sz="2200" b="1" dirty="0">
                <a:latin typeface="Consolas" pitchFamily="49" charset="0"/>
                <a:cs typeface="Consolas" pitchFamily="49" charset="0"/>
              </a:rPr>
              <a:t>("double b </a:t>
            </a:r>
            <a:r>
              <a:rPr lang="zh-CN" altLang="en-US" sz="2200" b="1" dirty="0">
                <a:latin typeface="Consolas" pitchFamily="49" charset="0"/>
                <a:cs typeface="Consolas" pitchFamily="49" charset="0"/>
              </a:rPr>
              <a:t>内存中存储的数据为：</a:t>
            </a:r>
            <a:r>
              <a:rPr lang="en-US" altLang="zh-CN" sz="2200" b="1" dirty="0">
                <a:latin typeface="Consolas" pitchFamily="49" charset="0"/>
                <a:cs typeface="Consolas" pitchFamily="49" charset="0"/>
              </a:rPr>
              <a:t>%</a:t>
            </a:r>
            <a:r>
              <a:rPr lang="en-US" altLang="zh-CN" sz="2200" b="1" dirty="0" err="1">
                <a:latin typeface="Consolas" pitchFamily="49" charset="0"/>
                <a:cs typeface="Consolas" pitchFamily="49" charset="0"/>
              </a:rPr>
              <a:t>lf</a:t>
            </a:r>
            <a:r>
              <a:rPr lang="en-US" altLang="zh-CN" sz="2200" b="1" dirty="0">
                <a:latin typeface="Consolas" pitchFamily="49" charset="0"/>
                <a:cs typeface="Consolas" pitchFamily="49" charset="0"/>
              </a:rPr>
              <a:t>\n", b);</a:t>
            </a:r>
          </a:p>
          <a:p>
            <a:pPr>
              <a:defRPr/>
            </a:pPr>
            <a:r>
              <a:rPr lang="en-US" altLang="zh-CN" sz="2200" b="1" dirty="0">
                <a:latin typeface="Consolas" pitchFamily="49" charset="0"/>
                <a:cs typeface="Consolas" pitchFamily="49" charset="0"/>
              </a:rPr>
              <a:t>    </a:t>
            </a:r>
            <a:r>
              <a:rPr lang="en-US" altLang="zh-CN" sz="2200" b="1" dirty="0" err="1">
                <a:latin typeface="Consolas" pitchFamily="49" charset="0"/>
                <a:cs typeface="Consolas" pitchFamily="49" charset="0"/>
              </a:rPr>
              <a:t>printf</a:t>
            </a:r>
            <a:r>
              <a:rPr lang="en-US" altLang="zh-CN" sz="2200" b="1" dirty="0">
                <a:latin typeface="Consolas" pitchFamily="49" charset="0"/>
                <a:cs typeface="Consolas" pitchFamily="49" charset="0"/>
              </a:rPr>
              <a:t>("double b </a:t>
            </a:r>
            <a:r>
              <a:rPr lang="zh-CN" altLang="en-US" sz="2200" b="1" dirty="0">
                <a:latin typeface="Consolas" pitchFamily="49" charset="0"/>
                <a:cs typeface="Consolas" pitchFamily="49" charset="0"/>
              </a:rPr>
              <a:t>内存中占用的字节数为：</a:t>
            </a:r>
            <a:r>
              <a:rPr lang="en-US" altLang="zh-CN" sz="2200" b="1" dirty="0">
                <a:latin typeface="Consolas" pitchFamily="49" charset="0"/>
                <a:cs typeface="Consolas" pitchFamily="49" charset="0"/>
              </a:rPr>
              <a:t>%d\n", </a:t>
            </a:r>
            <a:r>
              <a:rPr lang="en-US" altLang="zh-CN" sz="2200" b="1" dirty="0" err="1">
                <a:latin typeface="Consolas" pitchFamily="49" charset="0"/>
                <a:cs typeface="Consolas" pitchFamily="49" charset="0"/>
              </a:rPr>
              <a:t>sizeof</a:t>
            </a:r>
            <a:r>
              <a:rPr lang="en-US" altLang="zh-CN" sz="2200" b="1" dirty="0">
                <a:latin typeface="Consolas" pitchFamily="49" charset="0"/>
                <a:cs typeface="Consolas" pitchFamily="49" charset="0"/>
              </a:rPr>
              <a:t>(b));</a:t>
            </a:r>
          </a:p>
          <a:p>
            <a:pPr>
              <a:defRPr/>
            </a:pPr>
            <a:r>
              <a:rPr lang="en-US" altLang="zh-CN" sz="2200" b="1" dirty="0">
                <a:latin typeface="Consolas" pitchFamily="49" charset="0"/>
                <a:cs typeface="Consolas" pitchFamily="49" charset="0"/>
              </a:rPr>
              <a:t>    </a:t>
            </a:r>
            <a:r>
              <a:rPr lang="en-US" altLang="zh-CN" sz="2200" b="1" dirty="0" err="1">
                <a:latin typeface="Consolas" pitchFamily="49" charset="0"/>
                <a:cs typeface="Consolas" pitchFamily="49" charset="0"/>
              </a:rPr>
              <a:t>printf</a:t>
            </a:r>
            <a:r>
              <a:rPr lang="en-US" altLang="zh-CN" sz="2200" b="1" dirty="0">
                <a:latin typeface="Consolas" pitchFamily="49" charset="0"/>
                <a:cs typeface="Consolas" pitchFamily="49" charset="0"/>
              </a:rPr>
              <a:t>("double b </a:t>
            </a:r>
            <a:r>
              <a:rPr lang="zh-CN" altLang="en-US" sz="2200" b="1" dirty="0">
                <a:latin typeface="Consolas" pitchFamily="49" charset="0"/>
                <a:cs typeface="Consolas" pitchFamily="49" charset="0"/>
              </a:rPr>
              <a:t>内存中存储的首地址为：</a:t>
            </a:r>
            <a:r>
              <a:rPr lang="en-US" altLang="zh-CN" sz="2200" b="1" dirty="0">
                <a:latin typeface="Consolas" pitchFamily="49" charset="0"/>
                <a:cs typeface="Consolas" pitchFamily="49" charset="0"/>
              </a:rPr>
              <a:t>%p\n", &amp;b);</a:t>
            </a:r>
          </a:p>
          <a:p>
            <a:pPr>
              <a:defRPr/>
            </a:pPr>
            <a:endParaRPr lang="en-US" altLang="zh-CN" sz="2200" b="1" dirty="0">
              <a:latin typeface="Consolas" pitchFamily="49" charset="0"/>
              <a:cs typeface="Consolas" pitchFamily="49" charset="0"/>
            </a:endParaRPr>
          </a:p>
          <a:p>
            <a:pPr>
              <a:defRPr/>
            </a:pPr>
            <a:r>
              <a:rPr lang="en-US" altLang="zh-CN" sz="2200" b="1" dirty="0">
                <a:latin typeface="Consolas" pitchFamily="49" charset="0"/>
                <a:cs typeface="Consolas" pitchFamily="49" charset="0"/>
              </a:rPr>
              <a:t>    return 0;</a:t>
            </a:r>
          </a:p>
          <a:p>
            <a:pPr>
              <a:defRPr/>
            </a:pPr>
            <a:r>
              <a:rPr lang="en-US" altLang="zh-CN" sz="2200" b="1" dirty="0">
                <a:latin typeface="Consolas" pitchFamily="49" charset="0"/>
                <a:cs typeface="Consolas" pitchFamily="49" charset="0"/>
              </a:rPr>
              <a:t>}</a:t>
            </a:r>
            <a:endParaRPr lang="zh-CN" altLang="en-US" sz="2200" b="1" dirty="0">
              <a:solidFill>
                <a:srgbClr val="000066"/>
              </a:solidFill>
              <a:latin typeface="Consolas" pitchFamily="49" charset="0"/>
              <a:cs typeface="Consolas" pitchFamily="49" charset="0"/>
            </a:endParaRPr>
          </a:p>
        </p:txBody>
      </p:sp>
      <p:sp>
        <p:nvSpPr>
          <p:cNvPr id="12" name="TextBox 7"/>
          <p:cNvSpPr txBox="1">
            <a:spLocks noChangeArrowheads="1"/>
          </p:cNvSpPr>
          <p:nvPr/>
        </p:nvSpPr>
        <p:spPr bwMode="auto">
          <a:xfrm>
            <a:off x="7623222" y="1681644"/>
            <a:ext cx="3284537" cy="523220"/>
          </a:xfrm>
          <a:prstGeom prst="rect">
            <a:avLst/>
          </a:prstGeom>
          <a:solidFill>
            <a:schemeClr val="bg2">
              <a:lumMod val="40000"/>
              <a:lumOff val="60000"/>
            </a:schemeClr>
          </a:solidFill>
          <a:ln w="38100">
            <a:solidFill>
              <a:schemeClr val="bg2">
                <a:lumMod val="50000"/>
              </a:schemeClr>
            </a:solidFill>
            <a:miter lim="800000"/>
            <a:headEnd/>
            <a:tailEnd/>
          </a:ln>
          <a:effectLst>
            <a:outerShdw blurRad="50800" dist="38100" dir="2700000" algn="tl" rotWithShape="0">
              <a:prstClr val="black">
                <a:alpha val="40000"/>
              </a:prstClr>
            </a:outerShdw>
          </a:effectLs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r>
              <a:rPr lang="en-US" altLang="zh-CN" sz="2800">
                <a:latin typeface="微软雅黑" pitchFamily="34" charset="-122"/>
                <a:ea typeface="微软雅黑" pitchFamily="34" charset="-122"/>
              </a:rPr>
              <a:t>&amp;a,&amp;b</a:t>
            </a:r>
            <a:r>
              <a:rPr lang="zh-CN" altLang="en-US" sz="2800">
                <a:latin typeface="微软雅黑" pitchFamily="34" charset="-122"/>
                <a:ea typeface="微软雅黑" pitchFamily="34" charset="-122"/>
              </a:rPr>
              <a:t>是指针吗？</a:t>
            </a:r>
          </a:p>
        </p:txBody>
      </p:sp>
      <p:cxnSp>
        <p:nvCxnSpPr>
          <p:cNvPr id="13" name="直接箭头连接符 12"/>
          <p:cNvCxnSpPr/>
          <p:nvPr/>
        </p:nvCxnSpPr>
        <p:spPr>
          <a:xfrm flipH="1">
            <a:off x="7878515" y="2276872"/>
            <a:ext cx="1204663" cy="145880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a:off x="8307139" y="2276872"/>
            <a:ext cx="776039" cy="280831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6526460" y="3645024"/>
            <a:ext cx="432048" cy="432048"/>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6969992" y="5013176"/>
            <a:ext cx="432048" cy="432048"/>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7"/>
          <p:cNvSpPr txBox="1">
            <a:spLocks noChangeArrowheads="1"/>
          </p:cNvSpPr>
          <p:nvPr/>
        </p:nvSpPr>
        <p:spPr bwMode="auto">
          <a:xfrm>
            <a:off x="5759771" y="5589240"/>
            <a:ext cx="3070945" cy="523220"/>
          </a:xfrm>
          <a:prstGeom prst="rect">
            <a:avLst/>
          </a:prstGeom>
          <a:solidFill>
            <a:schemeClr val="bg2">
              <a:lumMod val="40000"/>
              <a:lumOff val="60000"/>
            </a:schemeClr>
          </a:solidFill>
          <a:ln w="38100">
            <a:solidFill>
              <a:schemeClr val="bg2">
                <a:lumMod val="50000"/>
              </a:schemeClr>
            </a:solidFill>
            <a:miter lim="800000"/>
            <a:headEnd/>
            <a:tailEnd/>
          </a:ln>
          <a:effectLst>
            <a:outerShdw blurRad="50800" dist="38100" dir="2700000" algn="tl" rotWithShape="0">
              <a:prstClr val="black">
                <a:alpha val="40000"/>
              </a:prstClr>
            </a:outerShdw>
          </a:effectLst>
          <a:extLst/>
        </p:spPr>
        <p:txBody>
          <a:bodyPr wrap="square">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r>
              <a:rPr lang="zh-CN" altLang="en-US" sz="2800">
                <a:latin typeface="微软雅黑" pitchFamily="34" charset="-122"/>
                <a:ea typeface="微软雅黑" pitchFamily="34" charset="-122"/>
              </a:rPr>
              <a:t>打印地址使用</a:t>
            </a:r>
            <a:r>
              <a:rPr lang="en-US" altLang="zh-CN" sz="2800" b="1">
                <a:latin typeface="微软雅黑" pitchFamily="34" charset="-122"/>
                <a:ea typeface="微软雅黑" pitchFamily="34" charset="-122"/>
              </a:rPr>
              <a:t>%p</a:t>
            </a:r>
            <a:endParaRPr lang="zh-CN" altLang="en-US" sz="2800" b="1">
              <a:latin typeface="微软雅黑" pitchFamily="34" charset="-122"/>
              <a:ea typeface="微软雅黑" pitchFamily="34" charset="-122"/>
            </a:endParaRPr>
          </a:p>
        </p:txBody>
      </p:sp>
    </p:spTree>
    <p:extLst>
      <p:ext uri="{BB962C8B-B14F-4D97-AF65-F5344CB8AC3E}">
        <p14:creationId xmlns:p14="http://schemas.microsoft.com/office/powerpoint/2010/main" val="14100996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heel(1)">
                                      <p:cBhvr>
                                        <p:cTn id="7" dur="1000"/>
                                        <p:tgtEl>
                                          <p:spTgt spid="17"/>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heel(1)">
                                      <p:cBhvr>
                                        <p:cTn id="10" dur="1000"/>
                                        <p:tgtEl>
                                          <p:spTgt spid="26"/>
                                        </p:tgtEl>
                                      </p:cBhvr>
                                    </p:animEffect>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500"/>
                                        <p:tgtEl>
                                          <p:spTgt spid="2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up)">
                                      <p:cBhvr>
                                        <p:cTn id="19" dur="500"/>
                                        <p:tgtEl>
                                          <p:spTgt spid="13"/>
                                        </p:tgtEl>
                                      </p:cBhvr>
                                    </p:animEffect>
                                  </p:childTnLst>
                                </p:cTn>
                              </p:par>
                              <p:par>
                                <p:cTn id="20" presetID="22" presetClass="entr" presetSubtype="1"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up)">
                                      <p:cBhvr>
                                        <p:cTn id="22" dur="500"/>
                                        <p:tgtEl>
                                          <p:spTgt spid="14"/>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7" grpId="0" animBg="1"/>
      <p:bldP spid="26" grpId="0" animBg="1"/>
      <p:bldP spid="2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指针变量的声明及使用</a:t>
            </a:r>
          </a:p>
        </p:txBody>
      </p:sp>
      <p:sp>
        <p:nvSpPr>
          <p:cNvPr id="4" name="内容占位符 1"/>
          <p:cNvSpPr txBox="1">
            <a:spLocks/>
          </p:cNvSpPr>
          <p:nvPr/>
        </p:nvSpPr>
        <p:spPr bwMode="auto">
          <a:xfrm>
            <a:off x="1341884" y="1277069"/>
            <a:ext cx="9577064" cy="32320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50000"/>
              </a:lnSpc>
              <a:spcAft>
                <a:spcPts val="1200"/>
              </a:spcAft>
              <a:buClr>
                <a:schemeClr val="bg2">
                  <a:lumMod val="50000"/>
                </a:schemeClr>
              </a:buClr>
              <a:buSzPct val="100000"/>
              <a:buFont typeface="Wingdings" pitchFamily="2" charset="2"/>
              <a:buChar char=""/>
            </a:pPr>
            <a:r>
              <a:rPr lang="zh-CN" altLang="en-US" b="1">
                <a:latin typeface="微软雅黑" pitchFamily="34" charset="-122"/>
                <a:ea typeface="微软雅黑" pitchFamily="34" charset="-122"/>
              </a:rPr>
              <a:t>注：</a:t>
            </a:r>
            <a:r>
              <a:rPr lang="en-US" altLang="zh-CN" b="1">
                <a:latin typeface="微软雅黑" pitchFamily="34" charset="-122"/>
                <a:ea typeface="微软雅黑" pitchFamily="34" charset="-122"/>
              </a:rPr>
              <a:t>C</a:t>
            </a:r>
            <a:r>
              <a:rPr lang="zh-CN" altLang="en-US" b="1">
                <a:latin typeface="微软雅黑" pitchFamily="34" charset="-122"/>
                <a:ea typeface="微软雅黑" pitchFamily="34" charset="-122"/>
              </a:rPr>
              <a:t>语言中所有的变量都是要占据内存的，并且其占据内存大小是由变量类型所决定的。</a:t>
            </a:r>
          </a:p>
          <a:p>
            <a:pPr>
              <a:lnSpc>
                <a:spcPct val="150000"/>
              </a:lnSpc>
              <a:spcAft>
                <a:spcPts val="1200"/>
              </a:spcAft>
              <a:buClr>
                <a:schemeClr val="bg2">
                  <a:lumMod val="50000"/>
                </a:schemeClr>
              </a:buClr>
              <a:buSzPct val="100000"/>
              <a:buFont typeface="Wingdings" pitchFamily="2" charset="2"/>
              <a:buChar char=""/>
            </a:pPr>
            <a:r>
              <a:rPr lang="zh-CN" altLang="en-US" b="1">
                <a:latin typeface="微软雅黑" pitchFamily="34" charset="-122"/>
                <a:ea typeface="微软雅黑" pitchFamily="34" charset="-122"/>
              </a:rPr>
              <a:t>注：所有的指针变量都占据相同大小的内存，在</a:t>
            </a:r>
            <a:r>
              <a:rPr lang="en-US" altLang="zh-CN" b="1">
                <a:latin typeface="微软雅黑" pitchFamily="34" charset="-122"/>
                <a:ea typeface="微软雅黑" pitchFamily="34" charset="-122"/>
              </a:rPr>
              <a:t>32</a:t>
            </a:r>
            <a:r>
              <a:rPr lang="zh-CN" altLang="en-US" b="1">
                <a:latin typeface="微软雅黑" pitchFamily="34" charset="-122"/>
                <a:ea typeface="微软雅黑" pitchFamily="34" charset="-122"/>
              </a:rPr>
              <a:t>位电脑上，指针变量占</a:t>
            </a:r>
            <a:r>
              <a:rPr lang="en-US" altLang="zh-CN" b="1">
                <a:latin typeface="微软雅黑" pitchFamily="34" charset="-122"/>
                <a:ea typeface="微软雅黑" pitchFamily="34" charset="-122"/>
              </a:rPr>
              <a:t>4</a:t>
            </a:r>
            <a:r>
              <a:rPr lang="zh-CN" altLang="en-US" b="1">
                <a:latin typeface="微软雅黑" pitchFamily="34" charset="-122"/>
                <a:ea typeface="微软雅黑" pitchFamily="34" charset="-122"/>
              </a:rPr>
              <a:t>个字节。</a:t>
            </a:r>
          </a:p>
        </p:txBody>
      </p:sp>
    </p:spTree>
    <p:extLst>
      <p:ext uri="{BB962C8B-B14F-4D97-AF65-F5344CB8AC3E}">
        <p14:creationId xmlns:p14="http://schemas.microsoft.com/office/powerpoint/2010/main" val="2634088596"/>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指针变量的声明及使用</a:t>
            </a:r>
          </a:p>
        </p:txBody>
      </p:sp>
      <p:sp>
        <p:nvSpPr>
          <p:cNvPr id="4" name="矩形 3"/>
          <p:cNvSpPr txBox="1">
            <a:spLocks noChangeArrowheads="1"/>
          </p:cNvSpPr>
          <p:nvPr/>
        </p:nvSpPr>
        <p:spPr bwMode="auto">
          <a:xfrm>
            <a:off x="1341884" y="1049990"/>
            <a:ext cx="9433048" cy="5248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spcBef>
                <a:spcPts val="1200"/>
              </a:spcBef>
              <a:spcAft>
                <a:spcPts val="1200"/>
              </a:spcAft>
              <a:buClr>
                <a:schemeClr val="bg2">
                  <a:lumMod val="50000"/>
                </a:schemeClr>
              </a:buClr>
              <a:buFont typeface="Wingdings" pitchFamily="2" charset="2"/>
              <a:buChar char=""/>
            </a:pPr>
            <a:r>
              <a:rPr lang="zh-CN" altLang="en-US" sz="3200" dirty="0">
                <a:latin typeface="微软雅黑" pitchFamily="34" charset="-122"/>
                <a:ea typeface="微软雅黑" pitchFamily="34" charset="-122"/>
              </a:rPr>
              <a:t>指针变量的声明语法：</a:t>
            </a:r>
          </a:p>
          <a:p>
            <a:pPr lvl="1">
              <a:spcBef>
                <a:spcPts val="5400"/>
              </a:spcBef>
              <a:spcAft>
                <a:spcPts val="600"/>
              </a:spcAft>
              <a:buClr>
                <a:schemeClr val="bg2">
                  <a:lumMod val="50000"/>
                </a:schemeClr>
              </a:buClr>
              <a:buFont typeface="Wingdings" pitchFamily="2" charset="2"/>
              <a:buChar char="u"/>
            </a:pPr>
            <a:r>
              <a:rPr lang="zh-CN" altLang="en-US" dirty="0">
                <a:solidFill>
                  <a:srgbClr val="FF0000"/>
                </a:solidFill>
                <a:latin typeface="微软雅黑" pitchFamily="34" charset="-122"/>
                <a:ea typeface="微软雅黑" pitchFamily="34" charset="-122"/>
              </a:rPr>
              <a:t>指针变量是用来存储地址的</a:t>
            </a:r>
          </a:p>
          <a:p>
            <a:pPr lvl="1">
              <a:spcAft>
                <a:spcPts val="600"/>
              </a:spcAft>
              <a:buClr>
                <a:schemeClr val="bg2">
                  <a:lumMod val="50000"/>
                </a:schemeClr>
              </a:buClr>
              <a:buFont typeface="Wingdings" pitchFamily="2" charset="2"/>
              <a:buChar char="u"/>
            </a:pPr>
            <a:r>
              <a:rPr lang="zh-CN" altLang="en-US" dirty="0">
                <a:solidFill>
                  <a:srgbClr val="FF0000"/>
                </a:solidFill>
                <a:latin typeface="微软雅黑" pitchFamily="34" charset="-122"/>
                <a:ea typeface="微软雅黑" pitchFamily="34" charset="-122"/>
              </a:rPr>
              <a:t>类型说明符决定了指针存储的地址的类型</a:t>
            </a:r>
          </a:p>
          <a:p>
            <a:pPr>
              <a:spcBef>
                <a:spcPts val="1200"/>
              </a:spcBef>
              <a:spcAft>
                <a:spcPts val="1200"/>
              </a:spcAft>
              <a:buClr>
                <a:schemeClr val="bg2">
                  <a:lumMod val="50000"/>
                </a:schemeClr>
              </a:buClr>
              <a:buFont typeface="Wingdings" pitchFamily="2" charset="2"/>
              <a:buChar char=""/>
            </a:pPr>
            <a:r>
              <a:rPr lang="zh-CN" altLang="en-US" sz="3200" dirty="0">
                <a:latin typeface="微软雅黑" pitchFamily="34" charset="-122"/>
                <a:ea typeface="微软雅黑" pitchFamily="34" charset="-122"/>
              </a:rPr>
              <a:t>关于指针的两种基本操作：</a:t>
            </a:r>
          </a:p>
          <a:p>
            <a:pPr lvl="1">
              <a:spcAft>
                <a:spcPts val="600"/>
              </a:spcAft>
              <a:buClr>
                <a:schemeClr val="bg2">
                  <a:lumMod val="50000"/>
                </a:schemeClr>
              </a:buClr>
              <a:buFont typeface="Wingdings" pitchFamily="2" charset="2"/>
              <a:buChar char="u"/>
            </a:pPr>
            <a:r>
              <a:rPr lang="en-US" altLang="zh-CN" b="1" dirty="0">
                <a:solidFill>
                  <a:srgbClr val="FF0000"/>
                </a:solidFill>
                <a:latin typeface="微软雅黑" pitchFamily="34" charset="-122"/>
                <a:ea typeface="微软雅黑" pitchFamily="34" charset="-122"/>
              </a:rPr>
              <a:t>&amp;</a:t>
            </a:r>
            <a:r>
              <a:rPr lang="zh-CN" altLang="en-US" b="1" dirty="0">
                <a:solidFill>
                  <a:srgbClr val="FF0000"/>
                </a:solidFill>
                <a:latin typeface="微软雅黑" pitchFamily="34" charset="-122"/>
                <a:ea typeface="微软雅黑" pitchFamily="34" charset="-122"/>
              </a:rPr>
              <a:t>变量</a:t>
            </a:r>
            <a:r>
              <a:rPr lang="zh-CN" altLang="en-US" dirty="0">
                <a:latin typeface="微软雅黑" pitchFamily="34" charset="-122"/>
                <a:ea typeface="微软雅黑" pitchFamily="34" charset="-122"/>
              </a:rPr>
              <a:t>：取出变量本身所在的内存首地址</a:t>
            </a:r>
          </a:p>
          <a:p>
            <a:pPr lvl="1">
              <a:spcAft>
                <a:spcPts val="600"/>
              </a:spcAft>
              <a:buClr>
                <a:schemeClr val="bg2">
                  <a:lumMod val="50000"/>
                </a:schemeClr>
              </a:buClr>
              <a:buFont typeface="Wingdings" pitchFamily="2" charset="2"/>
              <a:buChar char="u"/>
            </a:pPr>
            <a:r>
              <a:rPr lang="zh-CN" altLang="en-US" b="1" dirty="0">
                <a:solidFill>
                  <a:srgbClr val="FF0000"/>
                </a:solidFill>
                <a:latin typeface="微软雅黑" pitchFamily="34" charset="-122"/>
                <a:ea typeface="微软雅黑" pitchFamily="34" charset="-122"/>
              </a:rPr>
              <a:t>*地址</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变量地址</a:t>
            </a:r>
            <a:r>
              <a:rPr lang="en-US" altLang="zh-CN" dirty="0">
                <a:latin typeface="微软雅黑" pitchFamily="34" charset="-122"/>
                <a:ea typeface="微软雅黑" pitchFamily="34" charset="-122"/>
              </a:rPr>
              <a:t>) </a:t>
            </a:r>
            <a:r>
              <a:rPr lang="en-US" altLang="zh-CN" b="1" dirty="0">
                <a:latin typeface="微软雅黑" pitchFamily="34" charset="-122"/>
                <a:ea typeface="微软雅黑" pitchFamily="34" charset="-122"/>
                <a:sym typeface="Wingdings" pitchFamily="2" charset="2"/>
              </a:rPr>
              <a:t></a:t>
            </a:r>
            <a:r>
              <a:rPr lang="en-US" altLang="zh-CN" dirty="0">
                <a:latin typeface="微软雅黑" pitchFamily="34" charset="-122"/>
                <a:ea typeface="微软雅黑" pitchFamily="34" charset="-122"/>
                <a:sym typeface="Wingdings" pitchFamily="2" charset="2"/>
              </a:rPr>
              <a:t> </a:t>
            </a:r>
            <a:r>
              <a:rPr lang="zh-CN" altLang="en-US" dirty="0">
                <a:latin typeface="微软雅黑" pitchFamily="34" charset="-122"/>
                <a:ea typeface="微软雅黑" pitchFamily="34" charset="-122"/>
              </a:rPr>
              <a:t>变量</a:t>
            </a:r>
          </a:p>
          <a:p>
            <a:pPr lvl="2">
              <a:spcAft>
                <a:spcPts val="600"/>
              </a:spcAft>
              <a:buClr>
                <a:schemeClr val="bg2">
                  <a:lumMod val="50000"/>
                </a:schemeClr>
              </a:buClr>
              <a:buFont typeface="Wingdings" pitchFamily="2" charset="2"/>
              <a:buChar char="l"/>
            </a:pPr>
            <a:r>
              <a:rPr lang="zh-CN" altLang="en-US" sz="2400" dirty="0">
                <a:latin typeface="微软雅黑" pitchFamily="34" charset="-122"/>
                <a:ea typeface="微软雅黑" pitchFamily="34" charset="-122"/>
              </a:rPr>
              <a:t>修改存储的变量地址中的数据值（出现在等号左边）</a:t>
            </a:r>
          </a:p>
          <a:p>
            <a:pPr lvl="2">
              <a:spcAft>
                <a:spcPts val="600"/>
              </a:spcAft>
              <a:buClr>
                <a:schemeClr val="bg2">
                  <a:lumMod val="50000"/>
                </a:schemeClr>
              </a:buClr>
              <a:buFont typeface="Wingdings" pitchFamily="2" charset="2"/>
              <a:buChar char="l"/>
            </a:pPr>
            <a:r>
              <a:rPr lang="zh-CN" altLang="en-US" sz="2400" dirty="0">
                <a:latin typeface="微软雅黑" pitchFamily="34" charset="-122"/>
                <a:ea typeface="微软雅黑" pitchFamily="34" charset="-122"/>
              </a:rPr>
              <a:t>取出存储的变量地址中的数据值</a:t>
            </a:r>
          </a:p>
        </p:txBody>
      </p:sp>
      <p:sp>
        <p:nvSpPr>
          <p:cNvPr id="12" name="TextBox 11"/>
          <p:cNvSpPr txBox="1">
            <a:spLocks noChangeArrowheads="1"/>
          </p:cNvSpPr>
          <p:nvPr/>
        </p:nvSpPr>
        <p:spPr bwMode="auto">
          <a:xfrm>
            <a:off x="3503340" y="1628800"/>
            <a:ext cx="38152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eaLnBrk="1" hangingPunct="1"/>
            <a:r>
              <a:rPr lang="en-US" altLang="zh-CN" sz="3600" b="1" dirty="0" err="1">
                <a:latin typeface="Consolas" pitchFamily="49" charset="0"/>
                <a:cs typeface="Consolas" pitchFamily="49" charset="0"/>
              </a:rPr>
              <a:t>int</a:t>
            </a:r>
            <a:r>
              <a:rPr lang="en-US" altLang="zh-CN" sz="3600" b="1" dirty="0">
                <a:latin typeface="Consolas" pitchFamily="49" charset="0"/>
                <a:cs typeface="Consolas" pitchFamily="49" charset="0"/>
              </a:rPr>
              <a:t> *p = &amp;x;</a:t>
            </a:r>
            <a:endParaRPr lang="zh-CN" altLang="en-US" sz="3600" b="1" dirty="0">
              <a:latin typeface="Consolas" pitchFamily="49" charset="0"/>
              <a:cs typeface="Consolas" pitchFamily="49" charset="0"/>
            </a:endParaRPr>
          </a:p>
        </p:txBody>
      </p:sp>
      <p:sp>
        <p:nvSpPr>
          <p:cNvPr id="3" name="圆角矩形标注 2"/>
          <p:cNvSpPr/>
          <p:nvPr/>
        </p:nvSpPr>
        <p:spPr>
          <a:xfrm>
            <a:off x="7606580" y="1268760"/>
            <a:ext cx="3024336" cy="1006262"/>
          </a:xfrm>
          <a:prstGeom prst="wedgeRoundRectCallout">
            <a:avLst>
              <a:gd name="adj1" fmla="val -70356"/>
              <a:gd name="adj2" fmla="val 20852"/>
              <a:gd name="adj3" fmla="val 16667"/>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a:solidFill>
                  <a:schemeClr val="tx1"/>
                </a:solidFill>
                <a:latin typeface="微软雅黑" pitchFamily="34" charset="-122"/>
                <a:ea typeface="微软雅黑" pitchFamily="34" charset="-122"/>
              </a:rPr>
              <a:t>在变量前加 * 即可</a:t>
            </a:r>
          </a:p>
        </p:txBody>
      </p:sp>
    </p:spTree>
    <p:extLst>
      <p:ext uri="{BB962C8B-B14F-4D97-AF65-F5344CB8AC3E}">
        <p14:creationId xmlns:p14="http://schemas.microsoft.com/office/powerpoint/2010/main" val="367162305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theme1.xml><?xml version="1.0" encoding="utf-8"?>
<a:theme xmlns:a="http://schemas.openxmlformats.org/drawingml/2006/main" name="Marketing 16x9">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theme>
</file>

<file path=ppt/theme/theme2.xml><?xml version="1.0" encoding="utf-8"?>
<a:theme xmlns:a="http://schemas.openxmlformats.org/drawingml/2006/main" name="Office Theme">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theme>
</file>

<file path=ppt/theme/theme3.xml><?xml version="1.0" encoding="utf-8"?>
<a:theme xmlns:a="http://schemas.openxmlformats.org/drawingml/2006/main" name="Office Theme">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3229</TotalTime>
  <Words>3881</Words>
  <Application>Microsoft Office PowerPoint</Application>
  <PresentationFormat>自定义</PresentationFormat>
  <Paragraphs>617</Paragraphs>
  <Slides>53</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53</vt:i4>
      </vt:variant>
    </vt:vector>
  </HeadingPairs>
  <TitlesOfParts>
    <vt:vector size="64" baseType="lpstr">
      <vt:lpstr>黑体</vt:lpstr>
      <vt:lpstr>楷体_GB2312</vt:lpstr>
      <vt:lpstr>宋体</vt:lpstr>
      <vt:lpstr>微软雅黑</vt:lpstr>
      <vt:lpstr>幼圆</vt:lpstr>
      <vt:lpstr>Arial</vt:lpstr>
      <vt:lpstr>Consolas</vt:lpstr>
      <vt:lpstr>Corbel</vt:lpstr>
      <vt:lpstr>Courier New</vt:lpstr>
      <vt:lpstr>Wingdings</vt:lpstr>
      <vt:lpstr>Marketing 16x9</vt:lpstr>
      <vt:lpstr>《 C语言程序设计》</vt:lpstr>
      <vt:lpstr>上一讲知识复习</vt:lpstr>
      <vt:lpstr>本讲教学目标</vt:lpstr>
      <vt:lpstr>本章授课内容</vt:lpstr>
      <vt:lpstr>指针变量的声明及使用</vt:lpstr>
      <vt:lpstr>指针变量的声明及使用</vt:lpstr>
      <vt:lpstr>指针变量的声明及使用</vt:lpstr>
      <vt:lpstr>指针变量的声明及使用</vt:lpstr>
      <vt:lpstr>指针变量的声明及使用</vt:lpstr>
      <vt:lpstr>指针变量的声明及使用</vt:lpstr>
      <vt:lpstr>指针变量的声明及使用</vt:lpstr>
      <vt:lpstr>指针变量的声明及使用</vt:lpstr>
      <vt:lpstr>指针变量的声明及使用</vt:lpstr>
      <vt:lpstr>指针变量的声明及使用</vt:lpstr>
      <vt:lpstr>本章授课内容</vt:lpstr>
      <vt:lpstr>指针变量的运算</vt:lpstr>
      <vt:lpstr>指针变量的运算</vt:lpstr>
      <vt:lpstr>指针变量的运算</vt:lpstr>
      <vt:lpstr>指针变量的运算</vt:lpstr>
      <vt:lpstr>指针变量的运算</vt:lpstr>
      <vt:lpstr>指针变量的运算</vt:lpstr>
      <vt:lpstr>本章授课内容</vt:lpstr>
      <vt:lpstr>多重指针的声明及使用</vt:lpstr>
      <vt:lpstr>多重指针的声明及使用</vt:lpstr>
      <vt:lpstr>多重指针的声明及使用</vt:lpstr>
      <vt:lpstr>多重指针的声明及使用</vt:lpstr>
      <vt:lpstr>多重指针的声明及使用</vt:lpstr>
      <vt:lpstr>多重指针的声明及使用</vt:lpstr>
      <vt:lpstr>本章授课内容</vt:lpstr>
      <vt:lpstr>指针与数组</vt:lpstr>
      <vt:lpstr>指针与数组</vt:lpstr>
      <vt:lpstr>指针与数组</vt:lpstr>
      <vt:lpstr>指针与数组</vt:lpstr>
      <vt:lpstr>指针与数组</vt:lpstr>
      <vt:lpstr>指针与数组</vt:lpstr>
      <vt:lpstr>指针与数组</vt:lpstr>
      <vt:lpstr>指针与数组</vt:lpstr>
      <vt:lpstr>本章授课内容</vt:lpstr>
      <vt:lpstr>指针与字符串</vt:lpstr>
      <vt:lpstr>指针与字符串</vt:lpstr>
      <vt:lpstr>指针与字符串</vt:lpstr>
      <vt:lpstr>指针与字符串</vt:lpstr>
      <vt:lpstr>本章授课内容</vt:lpstr>
      <vt:lpstr>几种特殊的指针变量</vt:lpstr>
      <vt:lpstr>几种特殊的指针变量</vt:lpstr>
      <vt:lpstr>几种特殊的指针变量</vt:lpstr>
      <vt:lpstr>几种特殊的指针变量</vt:lpstr>
      <vt:lpstr>几种特殊的指针变量</vt:lpstr>
      <vt:lpstr>几种特殊的指针变量</vt:lpstr>
      <vt:lpstr>几种特殊的指针变量</vt:lpstr>
      <vt:lpstr>几种特殊的指针变量</vt:lpstr>
      <vt:lpstr>几种特殊的指针变量</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Administrator</dc:creator>
  <cp:lastModifiedBy>杨伟彬</cp:lastModifiedBy>
  <cp:revision>379</cp:revision>
  <dcterms:created xsi:type="dcterms:W3CDTF">2014-04-17T22:00:45Z</dcterms:created>
  <dcterms:modified xsi:type="dcterms:W3CDTF">2018-02-24T09:51:15Z</dcterms:modified>
</cp:coreProperties>
</file>