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7" r:id="rId2"/>
    <p:sldId id="343" r:id="rId3"/>
    <p:sldId id="483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1" r:id="rId15"/>
    <p:sldId id="522" r:id="rId16"/>
    <p:sldId id="523" r:id="rId17"/>
    <p:sldId id="524" r:id="rId18"/>
    <p:sldId id="356" r:id="rId19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0CB13"/>
    <a:srgbClr val="CC9900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 autoAdjust="0"/>
    <p:restoredTop sz="95110" autoAdjust="0"/>
  </p:normalViewPr>
  <p:slideViewPr>
    <p:cSldViewPr>
      <p:cViewPr varScale="1">
        <p:scale>
          <a:sx n="124" d="100"/>
          <a:sy n="124" d="100"/>
        </p:scale>
        <p:origin x="90" y="1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建立链表后，只要知道第一个结点的存储首地址（或说拥有指向第一个结点的指针），就可以顺着指针链访问的链表中的每一个结点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13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7" y="908720"/>
            <a:ext cx="6552728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链表末尾添加数据</a:t>
            </a:r>
          </a:p>
        </p:txBody>
      </p:sp>
      <p:sp>
        <p:nvSpPr>
          <p:cNvPr id="3" name="矩形 2"/>
          <p:cNvSpPr/>
          <p:nvPr/>
        </p:nvSpPr>
        <p:spPr>
          <a:xfrm>
            <a:off x="4798268" y="1412776"/>
            <a:ext cx="7128792" cy="4680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void pushBackList(Node ** list, int data)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head = *list;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newNode = (Node *)malloc(sizeof(Node));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newNode-&gt;data = data;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newNode-&gt;next = NULL;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if(*list == NULL)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*list = newNode;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while(head -&gt;next != NULL)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    head = head-&gt;next;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head-&gt;next = newNode;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562968"/>
            <a:ext cx="4248471" cy="43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malloc ( 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函数向系统申请分配一个结点。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将新结点的指针成员赋值为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。若是空表，将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指向新结点；若是非空表，循环找到链表尾结点，并使尾结点的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指针指向新结点。</a:t>
            </a:r>
          </a:p>
        </p:txBody>
      </p:sp>
    </p:spTree>
    <p:extLst>
      <p:ext uri="{BB962C8B-B14F-4D97-AF65-F5344CB8AC3E}">
        <p14:creationId xmlns:p14="http://schemas.microsoft.com/office/powerpoint/2010/main" val="351358006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7" y="908720"/>
            <a:ext cx="6552728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链表数据打印</a:t>
            </a:r>
          </a:p>
        </p:txBody>
      </p:sp>
      <p:sp>
        <p:nvSpPr>
          <p:cNvPr id="3" name="矩形 2"/>
          <p:cNvSpPr/>
          <p:nvPr/>
        </p:nvSpPr>
        <p:spPr>
          <a:xfrm>
            <a:off x="2638028" y="3861048"/>
            <a:ext cx="7128792" cy="2376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void printList(Node * head)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temp = head;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for(; temp != NULL; temp=temp-&gt;next)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printf("%d ", temp-&gt;data);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printf("\n");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562968"/>
            <a:ext cx="10755188" cy="24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结点指针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，使其指向链表头结点。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是否为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，如果为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则结束，不为空打印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指向结点的数据。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指向当前结点的下一个结点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(head &gt;next)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744453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8856983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统计链表链表长度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（元素个数）</a:t>
            </a:r>
          </a:p>
        </p:txBody>
      </p:sp>
      <p:sp>
        <p:nvSpPr>
          <p:cNvPr id="3" name="矩形 2"/>
          <p:cNvSpPr/>
          <p:nvPr/>
        </p:nvSpPr>
        <p:spPr>
          <a:xfrm>
            <a:off x="2638028" y="3789040"/>
            <a:ext cx="7128792" cy="24482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int sizeList(Node * head)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temp = head;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int len;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for(len=0; temp!=NULL; len++)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temp=temp-&gt;next;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return len;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562968"/>
            <a:ext cx="10755188" cy="24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结点指针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，使其指向链表头结点。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是否为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，如果为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则结束。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不为空计数器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，使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指向当前结点的下一个结点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(head &gt;next)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858044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清空链表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得到的内存需手动释放）</a:t>
            </a:r>
          </a:p>
        </p:txBody>
      </p:sp>
      <p:sp>
        <p:nvSpPr>
          <p:cNvPr id="3" name="矩形 2"/>
          <p:cNvSpPr/>
          <p:nvPr/>
        </p:nvSpPr>
        <p:spPr>
          <a:xfrm>
            <a:off x="7462564" y="1628800"/>
            <a:ext cx="4199469" cy="3744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void freeList(Node ** list)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head = *list;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Node * temp = NULL;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while(head != NULL)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temp = head;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head = head-&gt;next;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    free(temp);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    *list = NULL;</a:t>
            </a:r>
          </a:p>
          <a:p>
            <a:r>
              <a:rPr lang="en-US" altLang="zh-CN" sz="20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562968"/>
            <a:ext cx="6696743" cy="402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结点指针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，使其指向链表头结点。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是否为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，如果为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则结束，并使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不为空计数器使用结点指针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赋值为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，使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指向当前结点的下一个结点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(temp-&gt;next)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，释放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指针（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free(temp)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464625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删除链表结点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（数据匹配的结点）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412776"/>
            <a:ext cx="9577063" cy="22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首先找到要删除结点的前驱结点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-&gt;next-&gt;data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指向要删除的结点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temp =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-&gt;next;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-&gt;next = temp-&gt;next;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free(temp);</a:t>
            </a:r>
          </a:p>
        </p:txBody>
      </p:sp>
      <p:grpSp>
        <p:nvGrpSpPr>
          <p:cNvPr id="28" name="组合 2"/>
          <p:cNvGrpSpPr>
            <a:grpSpLocks/>
          </p:cNvGrpSpPr>
          <p:nvPr/>
        </p:nvGrpSpPr>
        <p:grpSpPr bwMode="auto">
          <a:xfrm>
            <a:off x="2687190" y="4501134"/>
            <a:ext cx="1852612" cy="504825"/>
            <a:chOff x="749561" y="2852936"/>
            <a:chExt cx="1411885" cy="504056"/>
          </a:xfrm>
          <a:solidFill>
            <a:schemeClr val="bg2">
              <a:lumMod val="20000"/>
              <a:lumOff val="80000"/>
            </a:schemeClr>
          </a:solidFill>
          <a:effectLst/>
        </p:grpSpPr>
        <p:sp>
          <p:nvSpPr>
            <p:cNvPr id="29" name="矩形​​ 8"/>
            <p:cNvSpPr/>
            <p:nvPr/>
          </p:nvSpPr>
          <p:spPr>
            <a:xfrm>
              <a:off x="749561" y="2852936"/>
              <a:ext cx="83410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Data</a:t>
              </a:r>
              <a:r>
                <a:rPr lang="en-US" altLang="zh-CN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i-1</a:t>
              </a:r>
              <a:endParaRPr lang="zh-CN" altLang="en-US" baseline="-250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" name="矩形​​ 9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next</a:t>
              </a:r>
              <a:endParaRPr lang="zh-CN" alt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11"/>
          <p:cNvGrpSpPr>
            <a:grpSpLocks/>
          </p:cNvGrpSpPr>
          <p:nvPr/>
        </p:nvGrpSpPr>
        <p:grpSpPr bwMode="auto">
          <a:xfrm>
            <a:off x="4973184" y="4501142"/>
            <a:ext cx="1857388" cy="504825"/>
            <a:chOff x="745934" y="2852936"/>
            <a:chExt cx="1415512" cy="504056"/>
          </a:xfrm>
          <a:solidFill>
            <a:schemeClr val="bg2">
              <a:lumMod val="20000"/>
              <a:lumOff val="80000"/>
            </a:schemeClr>
          </a:solidFill>
          <a:effectLst/>
        </p:grpSpPr>
        <p:sp>
          <p:nvSpPr>
            <p:cNvPr id="32" name="矩形​​ 12"/>
            <p:cNvSpPr/>
            <p:nvPr/>
          </p:nvSpPr>
          <p:spPr>
            <a:xfrm>
              <a:off x="745934" y="2852936"/>
              <a:ext cx="837734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 err="1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Data</a:t>
              </a:r>
              <a:r>
                <a:rPr lang="en-US" altLang="zh-CN" b="1" baseline="-25000" dirty="0" err="1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zh-CN" altLang="en-US" b="1" baseline="-250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矩形​​ 13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next</a:t>
              </a:r>
              <a:endParaRPr lang="zh-CN" alt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14"/>
          <p:cNvGrpSpPr>
            <a:grpSpLocks/>
          </p:cNvGrpSpPr>
          <p:nvPr/>
        </p:nvGrpSpPr>
        <p:grpSpPr bwMode="auto">
          <a:xfrm>
            <a:off x="7259191" y="4501134"/>
            <a:ext cx="1798637" cy="504825"/>
            <a:chOff x="790706" y="2852936"/>
            <a:chExt cx="1370740" cy="504056"/>
          </a:xfrm>
          <a:solidFill>
            <a:schemeClr val="bg2">
              <a:lumMod val="20000"/>
              <a:lumOff val="80000"/>
            </a:schemeClr>
          </a:solidFill>
          <a:effectLst/>
        </p:grpSpPr>
        <p:sp>
          <p:nvSpPr>
            <p:cNvPr id="35" name="矩形​​ 15"/>
            <p:cNvSpPr/>
            <p:nvPr/>
          </p:nvSpPr>
          <p:spPr>
            <a:xfrm>
              <a:off x="790706" y="2852936"/>
              <a:ext cx="792961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Data</a:t>
              </a:r>
              <a:r>
                <a:rPr lang="en-US" altLang="zh-CN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i+1</a:t>
              </a:r>
              <a:endParaRPr lang="zh-CN" altLang="en-US" baseline="-250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" name="矩形​​ 16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next</a:t>
              </a:r>
              <a:endParaRPr lang="zh-CN" alt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直接箭头​​连接符 7"/>
          <p:cNvCxnSpPr/>
          <p:nvPr/>
        </p:nvCxnSpPr>
        <p:spPr>
          <a:xfrm>
            <a:off x="4539802" y="4753545"/>
            <a:ext cx="43338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​​连接符 25"/>
          <p:cNvCxnSpPr/>
          <p:nvPr/>
        </p:nvCxnSpPr>
        <p:spPr>
          <a:xfrm>
            <a:off x="6830565" y="4767833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​​连接符 25"/>
          <p:cNvCxnSpPr/>
          <p:nvPr/>
        </p:nvCxnSpPr>
        <p:spPr>
          <a:xfrm>
            <a:off x="9045127" y="4715445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​​连接符 25"/>
          <p:cNvCxnSpPr/>
          <p:nvPr/>
        </p:nvCxnSpPr>
        <p:spPr>
          <a:xfrm>
            <a:off x="2258565" y="4715445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9516616" y="4458270"/>
            <a:ext cx="511175" cy="4000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….</a:t>
            </a:r>
            <a:endParaRPr lang="zh-CN" altLang="en-US" sz="2000" b="1"/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1629916" y="4443983"/>
            <a:ext cx="511175" cy="4000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….</a:t>
            </a:r>
            <a:endParaRPr lang="zh-CN" altLang="en-US" sz="2000" b="1"/>
          </a:p>
        </p:txBody>
      </p:sp>
      <p:grpSp>
        <p:nvGrpSpPr>
          <p:cNvPr id="43" name="组合 23"/>
          <p:cNvGrpSpPr>
            <a:grpSpLocks/>
          </p:cNvGrpSpPr>
          <p:nvPr/>
        </p:nvGrpSpPr>
        <p:grpSpPr bwMode="auto">
          <a:xfrm>
            <a:off x="2734666" y="3572446"/>
            <a:ext cx="649537" cy="938213"/>
            <a:chOff x="1547065" y="2071678"/>
            <a:chExt cx="650121" cy="938211"/>
          </a:xfrm>
          <a:effectLst/>
        </p:grpSpPr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858642" y="2433627"/>
              <a:ext cx="0" cy="576262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TextBox 22"/>
            <p:cNvSpPr txBox="1">
              <a:spLocks noChangeArrowheads="1"/>
            </p:cNvSpPr>
            <p:nvPr/>
          </p:nvSpPr>
          <p:spPr bwMode="auto">
            <a:xfrm>
              <a:off x="1547065" y="2071678"/>
              <a:ext cx="650121" cy="369331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前驱</a:t>
              </a:r>
            </a:p>
          </p:txBody>
        </p:sp>
      </p:grpSp>
      <p:grpSp>
        <p:nvGrpSpPr>
          <p:cNvPr id="46" name="组合 24"/>
          <p:cNvGrpSpPr>
            <a:grpSpLocks/>
          </p:cNvGrpSpPr>
          <p:nvPr/>
        </p:nvGrpSpPr>
        <p:grpSpPr bwMode="auto">
          <a:xfrm>
            <a:off x="4966914" y="3501008"/>
            <a:ext cx="736099" cy="938212"/>
            <a:chOff x="1511689" y="2071678"/>
            <a:chExt cx="736763" cy="938211"/>
          </a:xfrm>
          <a:effectLst/>
        </p:grpSpPr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859589" y="2433628"/>
              <a:ext cx="0" cy="576261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TextBox 26"/>
            <p:cNvSpPr txBox="1">
              <a:spLocks noChangeArrowheads="1"/>
            </p:cNvSpPr>
            <p:nvPr/>
          </p:nvSpPr>
          <p:spPr bwMode="auto">
            <a:xfrm>
              <a:off x="1511689" y="2071678"/>
              <a:ext cx="736763" cy="36933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temp</a:t>
              </a:r>
              <a:endParaRPr lang="zh-CN" altLang="en-US" b="1"/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4511228" y="5017071"/>
            <a:ext cx="2786063" cy="696913"/>
          </a:xfrm>
          <a:custGeom>
            <a:avLst/>
            <a:gdLst>
              <a:gd name="connsiteX0" fmla="*/ 0 w 2786743"/>
              <a:gd name="connsiteY0" fmla="*/ 0 h 696686"/>
              <a:gd name="connsiteX1" fmla="*/ 1161143 w 2786743"/>
              <a:gd name="connsiteY1" fmla="*/ 696686 h 696686"/>
              <a:gd name="connsiteX2" fmla="*/ 2786743 w 2786743"/>
              <a:gd name="connsiteY2" fmla="*/ 0 h 696686"/>
              <a:gd name="connsiteX3" fmla="*/ 2786743 w 2786743"/>
              <a:gd name="connsiteY3" fmla="*/ 0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743" h="696686">
                <a:moveTo>
                  <a:pt x="0" y="0"/>
                </a:moveTo>
                <a:cubicBezTo>
                  <a:pt x="348343" y="348343"/>
                  <a:pt x="696686" y="696686"/>
                  <a:pt x="1161143" y="696686"/>
                </a:cubicBezTo>
                <a:cubicBezTo>
                  <a:pt x="1625600" y="696686"/>
                  <a:pt x="2786743" y="0"/>
                  <a:pt x="2786743" y="0"/>
                </a:cubicBezTo>
                <a:lnTo>
                  <a:pt x="2786743" y="0"/>
                </a:lnTo>
              </a:path>
            </a:pathLst>
          </a:cu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24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删除链表结点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（数据匹配的结点）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8153" y="1517971"/>
            <a:ext cx="10585176" cy="4838327"/>
            <a:chOff x="909836" y="1217644"/>
            <a:chExt cx="10585176" cy="4947660"/>
          </a:xfrm>
        </p:grpSpPr>
        <p:sp>
          <p:nvSpPr>
            <p:cNvPr id="50" name="矩形 49"/>
            <p:cNvSpPr/>
            <p:nvPr/>
          </p:nvSpPr>
          <p:spPr>
            <a:xfrm>
              <a:off x="909836" y="1217644"/>
              <a:ext cx="10585176" cy="494766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2"/>
            <p:cNvSpPr>
              <a:spLocks noChangeArrowheads="1"/>
            </p:cNvSpPr>
            <p:nvPr/>
          </p:nvSpPr>
          <p:spPr bwMode="auto">
            <a:xfrm>
              <a:off x="1053852" y="1332050"/>
              <a:ext cx="4720655" cy="481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void deleteList(Node ** list, int data)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Node * head = *list;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Node * temp;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while(head-&gt;next!=NULL)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if(head-&gt;next-&gt;data != data)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    head=head-&gt;next;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    continue;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}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temp = head-&gt;next;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</p:txBody>
        </p:sp>
        <p:sp>
          <p:nvSpPr>
            <p:cNvPr id="52" name="矩形 3"/>
            <p:cNvSpPr>
              <a:spLocks noChangeArrowheads="1"/>
            </p:cNvSpPr>
            <p:nvPr/>
          </p:nvSpPr>
          <p:spPr bwMode="auto">
            <a:xfrm>
              <a:off x="5982270" y="1312307"/>
              <a:ext cx="5472180" cy="481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        if(head-&gt;next-&gt;next == NULL)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    head-&gt;next = NULL;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else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    head-&gt;next = temp-&gt;next;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free(temp);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head = *list;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if(head-&gt;data == data)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temp = head;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*list = 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head = 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free(temp);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}</a:t>
              </a:r>
              <a:endParaRPr lang="zh-CN" altLang="en-US" sz="2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878388" y="1217644"/>
              <a:ext cx="0" cy="49476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6382444" y="3501008"/>
            <a:ext cx="3960440" cy="2592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58908" y="3501008"/>
            <a:ext cx="576064" cy="2592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如果头结点需删除</a:t>
            </a:r>
          </a:p>
        </p:txBody>
      </p:sp>
      <p:sp>
        <p:nvSpPr>
          <p:cNvPr id="54" name="矩形 53"/>
          <p:cNvSpPr/>
          <p:nvPr/>
        </p:nvSpPr>
        <p:spPr>
          <a:xfrm>
            <a:off x="6928640" y="1629849"/>
            <a:ext cx="4206331" cy="647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031805" y="1039089"/>
            <a:ext cx="2280962" cy="50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如果尾结点需删除</a:t>
            </a:r>
          </a:p>
        </p:txBody>
      </p:sp>
    </p:spTree>
    <p:extLst>
      <p:ext uri="{BB962C8B-B14F-4D97-AF65-F5344CB8AC3E}">
        <p14:creationId xmlns:p14="http://schemas.microsoft.com/office/powerpoint/2010/main" val="177335832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链表插入结点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（指定位置插入结点）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1805" y="1412776"/>
            <a:ext cx="1008111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首先查找第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个结点（前驱结点）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（前驱满足条件）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给新结点分配空间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=(Node *)malloc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(Node)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newNode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数据域赋值。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-&gt;next =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-&gt;next;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前驱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-&gt;next =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grpSp>
        <p:nvGrpSpPr>
          <p:cNvPr id="27" name="组合 2"/>
          <p:cNvGrpSpPr>
            <a:grpSpLocks/>
          </p:cNvGrpSpPr>
          <p:nvPr/>
        </p:nvGrpSpPr>
        <p:grpSpPr bwMode="auto">
          <a:xfrm>
            <a:off x="2687190" y="4624388"/>
            <a:ext cx="1852612" cy="504825"/>
            <a:chOff x="749561" y="2852936"/>
            <a:chExt cx="1411885" cy="504056"/>
          </a:xfrm>
        </p:grpSpPr>
        <p:sp>
          <p:nvSpPr>
            <p:cNvPr id="50" name="矩形​​ 8"/>
            <p:cNvSpPr/>
            <p:nvPr/>
          </p:nvSpPr>
          <p:spPr>
            <a:xfrm>
              <a:off x="749561" y="2852936"/>
              <a:ext cx="834108" cy="50405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2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i-1</a:t>
              </a:r>
              <a:endParaRPr lang="zh-CN" altLang="en-US" sz="2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​​ 9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11"/>
          <p:cNvGrpSpPr>
            <a:grpSpLocks/>
          </p:cNvGrpSpPr>
          <p:nvPr/>
        </p:nvGrpSpPr>
        <p:grpSpPr bwMode="auto">
          <a:xfrm>
            <a:off x="5116060" y="5405455"/>
            <a:ext cx="1857388" cy="504825"/>
            <a:chOff x="745934" y="2852936"/>
            <a:chExt cx="1415512" cy="504056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矩形​​ 12"/>
            <p:cNvSpPr/>
            <p:nvPr/>
          </p:nvSpPr>
          <p:spPr>
            <a:xfrm>
              <a:off x="745934" y="2852936"/>
              <a:ext cx="837734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endParaRPr lang="zh-CN" altLang="en-US" sz="2000" b="1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矩形​​ 13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14"/>
          <p:cNvGrpSpPr>
            <a:grpSpLocks/>
          </p:cNvGrpSpPr>
          <p:nvPr/>
        </p:nvGrpSpPr>
        <p:grpSpPr bwMode="auto">
          <a:xfrm>
            <a:off x="7541766" y="4624388"/>
            <a:ext cx="1798637" cy="504825"/>
            <a:chOff x="790706" y="2852936"/>
            <a:chExt cx="1370740" cy="504056"/>
          </a:xfrm>
        </p:grpSpPr>
        <p:sp>
          <p:nvSpPr>
            <p:cNvPr id="56" name="矩形​​ 15"/>
            <p:cNvSpPr/>
            <p:nvPr/>
          </p:nvSpPr>
          <p:spPr>
            <a:xfrm>
              <a:off x="790706" y="2852936"/>
              <a:ext cx="792961" cy="50405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20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zh-CN" altLang="en-US" sz="2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矩形​​ 16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8" name="直接箭头​​连接符 25"/>
          <p:cNvCxnSpPr>
            <a:stCxn id="51" idx="3"/>
          </p:cNvCxnSpPr>
          <p:nvPr/>
        </p:nvCxnSpPr>
        <p:spPr>
          <a:xfrm>
            <a:off x="4539803" y="4876799"/>
            <a:ext cx="298767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​​连接符 25"/>
          <p:cNvCxnSpPr/>
          <p:nvPr/>
        </p:nvCxnSpPr>
        <p:spPr>
          <a:xfrm>
            <a:off x="9327702" y="4838699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​​连接符 25"/>
          <p:cNvCxnSpPr/>
          <p:nvPr/>
        </p:nvCxnSpPr>
        <p:spPr>
          <a:xfrm>
            <a:off x="2258565" y="4838699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9730928" y="4581524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</a:rPr>
              <a:t>….</a:t>
            </a:r>
            <a:endParaRPr lang="zh-CN" altLang="en-US" sz="2000" b="1">
              <a:latin typeface="Consolas" panose="020B0609020204030204" pitchFamily="49" charset="0"/>
            </a:endParaRPr>
          </a:p>
        </p:txBody>
      </p:sp>
      <p:sp>
        <p:nvSpPr>
          <p:cNvPr id="62" name="TextBox 17"/>
          <p:cNvSpPr txBox="1">
            <a:spLocks noChangeArrowheads="1"/>
          </p:cNvSpPr>
          <p:nvPr/>
        </p:nvSpPr>
        <p:spPr bwMode="auto">
          <a:xfrm>
            <a:off x="1629916" y="4567237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</a:rPr>
              <a:t>….</a:t>
            </a:r>
            <a:endParaRPr lang="zh-CN" altLang="en-US" sz="2000" b="1">
              <a:latin typeface="Consolas" panose="020B0609020204030204" pitchFamily="49" charset="0"/>
            </a:endParaRPr>
          </a:p>
        </p:txBody>
      </p:sp>
      <p:grpSp>
        <p:nvGrpSpPr>
          <p:cNvPr id="63" name="组合 18"/>
          <p:cNvGrpSpPr>
            <a:grpSpLocks/>
          </p:cNvGrpSpPr>
          <p:nvPr/>
        </p:nvGrpSpPr>
        <p:grpSpPr bwMode="auto">
          <a:xfrm>
            <a:off x="2710036" y="3748970"/>
            <a:ext cx="700833" cy="884943"/>
            <a:chOff x="1522413" y="2124948"/>
            <a:chExt cx="701463" cy="884941"/>
          </a:xfrm>
        </p:grpSpPr>
        <p:sp>
          <p:nvSpPr>
            <p:cNvPr id="64" name="Line 43"/>
            <p:cNvSpPr>
              <a:spLocks noChangeShapeType="1"/>
            </p:cNvSpPr>
            <p:nvPr/>
          </p:nvSpPr>
          <p:spPr bwMode="auto">
            <a:xfrm>
              <a:off x="1858642" y="2433627"/>
              <a:ext cx="0" cy="576262"/>
            </a:xfrm>
            <a:prstGeom prst="lin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65" name="TextBox 20"/>
            <p:cNvSpPr txBox="1">
              <a:spLocks noChangeArrowheads="1"/>
            </p:cNvSpPr>
            <p:nvPr/>
          </p:nvSpPr>
          <p:spPr bwMode="auto">
            <a:xfrm>
              <a:off x="1522413" y="2124948"/>
              <a:ext cx="701463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onsolas" panose="020B0609020204030204" pitchFamily="49" charset="0"/>
                </a:rPr>
                <a:t>前驱</a:t>
              </a:r>
            </a:p>
          </p:txBody>
        </p:sp>
      </p:grpSp>
      <p:grpSp>
        <p:nvGrpSpPr>
          <p:cNvPr id="66" name="组合 29"/>
          <p:cNvGrpSpPr>
            <a:grpSpLocks/>
          </p:cNvGrpSpPr>
          <p:nvPr/>
        </p:nvGrpSpPr>
        <p:grpSpPr bwMode="auto">
          <a:xfrm>
            <a:off x="5158308" y="5981710"/>
            <a:ext cx="1172116" cy="687653"/>
            <a:chOff x="3970913" y="6000768"/>
            <a:chExt cx="1172981" cy="686787"/>
          </a:xfrm>
        </p:grpSpPr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H="1" flipV="1">
              <a:off x="4500562" y="6000768"/>
              <a:ext cx="0" cy="359910"/>
            </a:xfrm>
            <a:prstGeom prst="lin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68" name="TextBox 23"/>
            <p:cNvSpPr txBox="1">
              <a:spLocks noChangeArrowheads="1"/>
            </p:cNvSpPr>
            <p:nvPr/>
          </p:nvSpPr>
          <p:spPr bwMode="auto">
            <a:xfrm>
              <a:off x="3970913" y="6287948"/>
              <a:ext cx="1172981" cy="399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newNode</a:t>
              </a:r>
              <a:endParaRPr lang="zh-CN" altLang="en-US" sz="2000" b="1">
                <a:latin typeface="Consolas" panose="020B0609020204030204" pitchFamily="49" charset="0"/>
              </a:endParaRPr>
            </a:p>
          </p:txBody>
        </p:sp>
      </p:grpSp>
      <p:sp>
        <p:nvSpPr>
          <p:cNvPr id="69" name="任意多边形 68"/>
          <p:cNvSpPr/>
          <p:nvPr/>
        </p:nvSpPr>
        <p:spPr>
          <a:xfrm>
            <a:off x="4336603" y="5221287"/>
            <a:ext cx="708025" cy="546100"/>
          </a:xfrm>
          <a:custGeom>
            <a:avLst/>
            <a:gdLst>
              <a:gd name="connsiteX0" fmla="*/ 0 w 130629"/>
              <a:gd name="connsiteY0" fmla="*/ 0 h 508000"/>
              <a:gd name="connsiteX1" fmla="*/ 130629 w 130629"/>
              <a:gd name="connsiteY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29" h="508000">
                <a:moveTo>
                  <a:pt x="0" y="0"/>
                </a:moveTo>
                <a:cubicBezTo>
                  <a:pt x="21771" y="203200"/>
                  <a:pt x="43543" y="406400"/>
                  <a:pt x="130629" y="508000"/>
                </a:cubicBezTo>
              </a:path>
            </a:pathLst>
          </a:cu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Consolas" panose="020B0609020204030204" pitchFamily="49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7065515" y="5235574"/>
            <a:ext cx="869950" cy="579438"/>
          </a:xfrm>
          <a:custGeom>
            <a:avLst/>
            <a:gdLst>
              <a:gd name="connsiteX0" fmla="*/ 0 w 870857"/>
              <a:gd name="connsiteY0" fmla="*/ 580572 h 580572"/>
              <a:gd name="connsiteX1" fmla="*/ 493485 w 870857"/>
              <a:gd name="connsiteY1" fmla="*/ 449943 h 580572"/>
              <a:gd name="connsiteX2" fmla="*/ 870857 w 870857"/>
              <a:gd name="connsiteY2" fmla="*/ 0 h 5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57" h="580572">
                <a:moveTo>
                  <a:pt x="0" y="580572"/>
                </a:moveTo>
                <a:cubicBezTo>
                  <a:pt x="174171" y="563638"/>
                  <a:pt x="348342" y="546705"/>
                  <a:pt x="493485" y="449943"/>
                </a:cubicBezTo>
                <a:cubicBezTo>
                  <a:pt x="638628" y="353181"/>
                  <a:pt x="754742" y="176590"/>
                  <a:pt x="870857" y="0"/>
                </a:cubicBezTo>
              </a:path>
            </a:pathLst>
          </a:cu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22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0"/>
            <a:ext cx="10009112" cy="6034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链表插入结点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（指定位置插入结点）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8153" y="1517971"/>
            <a:ext cx="10585176" cy="4838327"/>
            <a:chOff x="909836" y="1217644"/>
            <a:chExt cx="10585176" cy="4947660"/>
          </a:xfrm>
        </p:grpSpPr>
        <p:sp>
          <p:nvSpPr>
            <p:cNvPr id="50" name="矩形 49"/>
            <p:cNvSpPr/>
            <p:nvPr/>
          </p:nvSpPr>
          <p:spPr>
            <a:xfrm>
              <a:off x="909836" y="1217644"/>
              <a:ext cx="10585176" cy="494766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2"/>
            <p:cNvSpPr>
              <a:spLocks noChangeArrowheads="1"/>
            </p:cNvSpPr>
            <p:nvPr/>
          </p:nvSpPr>
          <p:spPr bwMode="auto">
            <a:xfrm>
              <a:off x="1053852" y="1332050"/>
              <a:ext cx="4720655" cy="481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int insertList(Node ** list, int index, int data)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int n;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int size = sizeList(*list);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Node * head = *list;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Node * newNode, * temp;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if(index&lt;0 || index&gt;size)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return 0;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newNode = (Node *)malloc(sizeof(Node));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newNode-&gt;data = data;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newNode-&gt;next = NULL;</a:t>
              </a:r>
            </a:p>
          </p:txBody>
        </p:sp>
        <p:sp>
          <p:nvSpPr>
            <p:cNvPr id="52" name="矩形 3"/>
            <p:cNvSpPr>
              <a:spLocks noChangeArrowheads="1"/>
            </p:cNvSpPr>
            <p:nvPr/>
          </p:nvSpPr>
          <p:spPr bwMode="auto">
            <a:xfrm>
              <a:off x="5982270" y="1312307"/>
              <a:ext cx="5472180" cy="481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    if(index == 0)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newNode-&gt;next = head;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*list = newNode;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return 1;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}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for(n=1; n&lt;index; n++)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head = 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if(index != size)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    newNode-&gt;next = head-&gt;next;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head-&gt;next = newNode;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return 1;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}</a:t>
              </a:r>
              <a:endParaRPr lang="zh-CN" altLang="en-US" sz="2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878388" y="1217644"/>
              <a:ext cx="0" cy="49476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6382444" y="5301208"/>
            <a:ext cx="3126887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71607" y="5013176"/>
            <a:ext cx="4142685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075" y="45457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创建新结点</a:t>
            </a:r>
          </a:p>
        </p:txBody>
      </p:sp>
      <p:sp>
        <p:nvSpPr>
          <p:cNvPr id="15" name="矩形 14"/>
          <p:cNvSpPr/>
          <p:nvPr/>
        </p:nvSpPr>
        <p:spPr>
          <a:xfrm>
            <a:off x="6382444" y="1629849"/>
            <a:ext cx="3960440" cy="1871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15057" y="116818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链表头部插入结点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66620" y="5645413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链表尾部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不需指定</a:t>
            </a:r>
          </a:p>
        </p:txBody>
      </p:sp>
    </p:spTree>
    <p:extLst>
      <p:ext uri="{BB962C8B-B14F-4D97-AF65-F5344CB8AC3E}">
        <p14:creationId xmlns:p14="http://schemas.microsoft.com/office/powerpoint/2010/main" val="243101101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结构体与动态链表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467167" y="3236206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1844" y="973932"/>
            <a:ext cx="10585176" cy="425526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在前面使用结构体数组存储学生信息，但这样会存在以下问题：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一旦定义好数组，则学生人数不能超过数组上限。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如果学生数目远低于数组上限，则大量内存浪费。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当频繁的插入、删除学生时需要移动大量元素。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能否有一个办法，保证系统资源的最合理运用？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当我们需要添加一个学生时，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手工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分配内存。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当我们需要删除一个学生时，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手工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删除该学生原来占有的内存。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14092" y="5373216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动态数据结构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36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88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1844" y="973932"/>
            <a:ext cx="10585176" cy="1806996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动态链表的构成：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动态链表有一个或者多个结点构成，每个结点都是一个结构体对象。</a:t>
            </a:r>
          </a:p>
          <a:p>
            <a:pPr marL="730250" lvl="1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每个结点有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指针域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044360" y="5064200"/>
            <a:ext cx="1655763" cy="504825"/>
            <a:chOff x="899592" y="2852936"/>
            <a:chExt cx="1261854" cy="504056"/>
          </a:xfrm>
          <a:solidFill>
            <a:schemeClr val="bg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​​ 8"/>
            <p:cNvSpPr/>
            <p:nvPr/>
          </p:nvSpPr>
          <p:spPr>
            <a:xfrm>
              <a:off x="899592" y="2852936"/>
              <a:ext cx="684076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Data1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​​ 9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4133510" y="5064200"/>
            <a:ext cx="1655763" cy="504825"/>
            <a:chOff x="899592" y="2852936"/>
            <a:chExt cx="1261854" cy="504056"/>
          </a:xfrm>
          <a:solidFill>
            <a:schemeClr val="bg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​​ 12"/>
            <p:cNvSpPr/>
            <p:nvPr/>
          </p:nvSpPr>
          <p:spPr>
            <a:xfrm>
              <a:off x="899592" y="2852936"/>
              <a:ext cx="684076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Data2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​​ 13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6221072" y="5064200"/>
            <a:ext cx="1655762" cy="504825"/>
            <a:chOff x="899592" y="2852936"/>
            <a:chExt cx="1261854" cy="504056"/>
          </a:xfrm>
          <a:solidFill>
            <a:schemeClr val="bg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矩形​​ 15"/>
            <p:cNvSpPr/>
            <p:nvPr/>
          </p:nvSpPr>
          <p:spPr>
            <a:xfrm>
              <a:off x="899592" y="2852936"/>
              <a:ext cx="684076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Data3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​​ 16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next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矩形​​ 19"/>
          <p:cNvSpPr/>
          <p:nvPr/>
        </p:nvSpPr>
        <p:spPr>
          <a:xfrm>
            <a:off x="8165846" y="5047668"/>
            <a:ext cx="758333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组合 20"/>
          <p:cNvGrpSpPr>
            <a:grpSpLocks/>
          </p:cNvGrpSpPr>
          <p:nvPr/>
        </p:nvGrpSpPr>
        <p:grpSpPr bwMode="auto">
          <a:xfrm>
            <a:off x="9245260" y="5048324"/>
            <a:ext cx="1655763" cy="503238"/>
            <a:chOff x="899592" y="2852936"/>
            <a:chExt cx="1261854" cy="504056"/>
          </a:xfrm>
          <a:solidFill>
            <a:schemeClr val="bg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​​ 21"/>
            <p:cNvSpPr/>
            <p:nvPr/>
          </p:nvSpPr>
          <p:spPr>
            <a:xfrm>
              <a:off x="899592" y="2852936"/>
              <a:ext cx="684076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2000" b="1" baseline="-25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zh-CN" alt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矩形​​ 22"/>
            <p:cNvSpPr/>
            <p:nvPr/>
          </p:nvSpPr>
          <p:spPr>
            <a:xfrm>
              <a:off x="1583668" y="2852936"/>
              <a:ext cx="577778" cy="504056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NULL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直接箭头​​连接符 7"/>
          <p:cNvCxnSpPr/>
          <p:nvPr/>
        </p:nvCxnSpPr>
        <p:spPr>
          <a:xfrm>
            <a:off x="3700123" y="5316612"/>
            <a:ext cx="43338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​​连接符 25"/>
          <p:cNvCxnSpPr/>
          <p:nvPr/>
        </p:nvCxnSpPr>
        <p:spPr>
          <a:xfrm>
            <a:off x="5789272" y="5330899"/>
            <a:ext cx="4318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​​连接符 26"/>
          <p:cNvCxnSpPr/>
          <p:nvPr/>
        </p:nvCxnSpPr>
        <p:spPr>
          <a:xfrm>
            <a:off x="7876834" y="5318199"/>
            <a:ext cx="32543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​​连接符 27"/>
          <p:cNvCxnSpPr/>
          <p:nvPr/>
        </p:nvCxnSpPr>
        <p:spPr>
          <a:xfrm>
            <a:off x="8922998" y="5316612"/>
            <a:ext cx="32543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4268905" y="5807496"/>
            <a:ext cx="359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不带头结点的动态链表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879895" y="2582708"/>
            <a:ext cx="496887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620713" lvl="1" indent="-228600">
              <a:spcBef>
                <a:spcPts val="325"/>
              </a:spcBef>
              <a:defRPr/>
            </a:pPr>
            <a:r>
              <a:rPr lang="en-US" altLang="zh-CN" sz="2600" b="1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600" b="1">
                <a:solidFill>
                  <a:srgbClr val="000000"/>
                </a:solidFill>
                <a:latin typeface="Consolas" panose="020B0609020204030204" pitchFamily="49" charset="0"/>
              </a:rPr>
              <a:t> node</a:t>
            </a:r>
            <a:endParaRPr lang="en-US" altLang="zh-CN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0713" lvl="1" indent="-228600">
              <a:spcBef>
                <a:spcPts val="325"/>
              </a:spcBef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2600" b="1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600" b="1">
                <a:solidFill>
                  <a:srgbClr val="000000"/>
                </a:solidFill>
                <a:latin typeface="Consolas" panose="020B0609020204030204" pitchFamily="49" charset="0"/>
              </a:rPr>
              <a:t>  data</a:t>
            </a: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2600" b="1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600" b="1">
                <a:solidFill>
                  <a:srgbClr val="000000"/>
                </a:solidFill>
                <a:latin typeface="Consolas" panose="020B0609020204030204" pitchFamily="49" charset="0"/>
              </a:rPr>
              <a:t> node * next</a:t>
            </a: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20713" lvl="1" indent="-228600">
              <a:spcBef>
                <a:spcPts val="325"/>
              </a:spcBef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077826" y="3356992"/>
            <a:ext cx="382319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数据域：存储数据元素信息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7077827" y="3889218"/>
            <a:ext cx="3823196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指针域：存储直接后继的结点地址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3200041" y="3503535"/>
            <a:ext cx="35274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200040" y="3861048"/>
            <a:ext cx="3527425" cy="3587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组合 57"/>
          <p:cNvGrpSpPr>
            <a:grpSpLocks/>
          </p:cNvGrpSpPr>
          <p:nvPr/>
        </p:nvGrpSpPr>
        <p:grpSpPr bwMode="auto">
          <a:xfrm>
            <a:off x="692228" y="4688017"/>
            <a:ext cx="1297728" cy="553998"/>
            <a:chOff x="-320121" y="4852063"/>
            <a:chExt cx="1297187" cy="554004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656117" y="5129065"/>
              <a:ext cx="320949" cy="991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56"/>
            <p:cNvSpPr txBox="1">
              <a:spLocks noChangeArrowheads="1"/>
            </p:cNvSpPr>
            <p:nvPr/>
          </p:nvSpPr>
          <p:spPr bwMode="auto">
            <a:xfrm>
              <a:off x="-320121" y="4852063"/>
              <a:ext cx="1030621" cy="554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latin typeface="Consolas" panose="020B0609020204030204" pitchFamily="49" charset="0"/>
                  <a:cs typeface="Arial" panose="020B0604020202020204" pitchFamily="34" charset="0"/>
                </a:rPr>
                <a:t>head</a:t>
              </a:r>
              <a:endParaRPr lang="zh-CN" altLang="en-US" sz="3000" b="1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621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78103"/>
              </p:ext>
            </p:extLst>
          </p:nvPr>
        </p:nvGraphicFramePr>
        <p:xfrm>
          <a:off x="2345482" y="1166156"/>
          <a:ext cx="1190389" cy="548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>
                          <a:latin typeface="Consolas" panose="020B0609020204030204" pitchFamily="49" charset="0"/>
                        </a:rPr>
                        <a:t>0x12</a:t>
                      </a:r>
                      <a:endParaRPr lang="zh-CN" altLang="en-US" sz="3000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641" marB="4564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44632"/>
              </p:ext>
            </p:extLst>
          </p:nvPr>
        </p:nvGraphicFramePr>
        <p:xfrm>
          <a:off x="3430116" y="1895548"/>
          <a:ext cx="1189819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0x23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71352"/>
              </p:ext>
            </p:extLst>
          </p:nvPr>
        </p:nvGraphicFramePr>
        <p:xfrm>
          <a:off x="5302324" y="1895548"/>
          <a:ext cx="1073844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0x87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20322"/>
              </p:ext>
            </p:extLst>
          </p:nvPr>
        </p:nvGraphicFramePr>
        <p:xfrm>
          <a:off x="7023820" y="1895548"/>
          <a:ext cx="1086816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0x59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3183"/>
              </p:ext>
            </p:extLst>
          </p:nvPr>
        </p:nvGraphicFramePr>
        <p:xfrm>
          <a:off x="8764983" y="1908227"/>
          <a:ext cx="1073845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>
            <a:cxnSpLocks noChangeShapeType="1"/>
            <a:stCxn id="6" idx="3"/>
            <a:endCxn id="8" idx="0"/>
          </p:cNvCxnSpPr>
          <p:nvPr/>
        </p:nvCxnSpPr>
        <p:spPr bwMode="auto">
          <a:xfrm>
            <a:off x="3535871" y="1440397"/>
            <a:ext cx="489154" cy="4551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9"/>
          <p:cNvCxnSpPr>
            <a:cxnSpLocks noChangeShapeType="1"/>
          </p:cNvCxnSpPr>
          <p:nvPr/>
        </p:nvCxnSpPr>
        <p:spPr bwMode="auto">
          <a:xfrm flipV="1">
            <a:off x="4619935" y="2279724"/>
            <a:ext cx="678396" cy="3571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肘形连接符 20"/>
          <p:cNvCxnSpPr>
            <a:cxnSpLocks noChangeShapeType="1"/>
          </p:cNvCxnSpPr>
          <p:nvPr/>
        </p:nvCxnSpPr>
        <p:spPr bwMode="auto">
          <a:xfrm flipV="1">
            <a:off x="6382444" y="2279725"/>
            <a:ext cx="641092" cy="3571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肘形连接符 21"/>
          <p:cNvCxnSpPr>
            <a:cxnSpLocks noChangeShapeType="1"/>
          </p:cNvCxnSpPr>
          <p:nvPr/>
        </p:nvCxnSpPr>
        <p:spPr bwMode="auto">
          <a:xfrm flipV="1">
            <a:off x="8110636" y="2279726"/>
            <a:ext cx="642367" cy="357186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1251031" y="1196752"/>
            <a:ext cx="10269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 dirty="0">
                <a:latin typeface="Consolas" panose="020B0609020204030204" pitchFamily="49" charset="0"/>
              </a:rPr>
              <a:t>head</a:t>
            </a:r>
            <a:endParaRPr lang="zh-CN" altLang="en-US" sz="3000" dirty="0">
              <a:latin typeface="Consolas" panose="020B0609020204030204" pitchFamily="49" charset="0"/>
            </a:endParaRPr>
          </a:p>
        </p:txBody>
      </p:sp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1599642" y="3354569"/>
            <a:ext cx="1000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2780060" y="3308721"/>
            <a:ext cx="777884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链表有一个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，存放第一个结点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由数据域和指针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域构成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最后一个结点指针域为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称为“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表尾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结点通常就是一个结构体变量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4958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345482" y="1166156"/>
          <a:ext cx="1190389" cy="548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>
                          <a:latin typeface="Consolas" panose="020B0609020204030204" pitchFamily="49" charset="0"/>
                        </a:rPr>
                        <a:t>0x12</a:t>
                      </a:r>
                      <a:endParaRPr lang="zh-CN" altLang="en-US" sz="3000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641" marB="4564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430116" y="1895548"/>
          <a:ext cx="1189819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0x23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302324" y="1895548"/>
          <a:ext cx="1073844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0x87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7023820" y="1895548"/>
          <a:ext cx="1086816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0x59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764983" y="1908227"/>
          <a:ext cx="1073845" cy="1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>
            <a:cxnSpLocks noChangeShapeType="1"/>
            <a:stCxn id="6" idx="3"/>
            <a:endCxn id="8" idx="0"/>
          </p:cNvCxnSpPr>
          <p:nvPr/>
        </p:nvCxnSpPr>
        <p:spPr bwMode="auto">
          <a:xfrm>
            <a:off x="3535871" y="1440397"/>
            <a:ext cx="489154" cy="4551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9"/>
          <p:cNvCxnSpPr>
            <a:cxnSpLocks noChangeShapeType="1"/>
          </p:cNvCxnSpPr>
          <p:nvPr/>
        </p:nvCxnSpPr>
        <p:spPr bwMode="auto">
          <a:xfrm flipV="1">
            <a:off x="4619935" y="2279724"/>
            <a:ext cx="678396" cy="3571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肘形连接符 20"/>
          <p:cNvCxnSpPr>
            <a:cxnSpLocks noChangeShapeType="1"/>
          </p:cNvCxnSpPr>
          <p:nvPr/>
        </p:nvCxnSpPr>
        <p:spPr bwMode="auto">
          <a:xfrm flipV="1">
            <a:off x="6382444" y="2279725"/>
            <a:ext cx="641092" cy="3571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肘形连接符 21"/>
          <p:cNvCxnSpPr>
            <a:cxnSpLocks noChangeShapeType="1"/>
          </p:cNvCxnSpPr>
          <p:nvPr/>
        </p:nvCxnSpPr>
        <p:spPr bwMode="auto">
          <a:xfrm flipV="1">
            <a:off x="8110636" y="2279726"/>
            <a:ext cx="642367" cy="357186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1251031" y="1196752"/>
            <a:ext cx="10269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 dirty="0">
                <a:latin typeface="Consolas" panose="020B0609020204030204" pitchFamily="49" charset="0"/>
              </a:rPr>
              <a:t>head</a:t>
            </a:r>
            <a:endParaRPr lang="zh-CN" altLang="en-US" sz="3000" dirty="0">
              <a:latin typeface="Consolas" panose="020B0609020204030204" pitchFamily="49" charset="0"/>
            </a:endParaRPr>
          </a:p>
        </p:txBody>
      </p:sp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876089" y="3354569"/>
            <a:ext cx="19059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链表特点：</a:t>
            </a: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2780060" y="3308721"/>
            <a:ext cx="777884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链表中各元素可以不是连续存放的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要找某结点必须先找到上个结点因此必须提供头指针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汉鼎简特黑" pitchFamily="49" charset="-122"/>
              <a:buAutoNum type="circleNumDbPlai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创建结点就是创建结构体和利用指针做成员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563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1844" y="973932"/>
            <a:ext cx="10585176" cy="497534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动态链表</a:t>
            </a:r>
          </a:p>
          <a:p>
            <a:pPr marL="730250" lvl="1" indent="-3429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动态链表的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结点是临时生成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的。</a:t>
            </a:r>
          </a:p>
          <a:p>
            <a:pPr marL="730250" lvl="1" indent="-3429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根据需要添加或者删除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元素。</a:t>
            </a:r>
          </a:p>
          <a:p>
            <a:pPr marL="730250" lvl="1" indent="-3429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程序员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手工分配内存与释放内存（堆区）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malloc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calloc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800" b="1">
                <a:latin typeface="Consolas" panose="020B0609020204030204" pitchFamily="49" charset="0"/>
                <a:ea typeface="微软雅黑" pitchFamily="34" charset="-122"/>
              </a:rPr>
              <a:t>realloc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free</a:t>
            </a:r>
            <a:endParaRPr lang="zh-CN" altLang="en-US" sz="2800" b="1">
              <a:solidFill>
                <a:srgbClr val="FF0000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1898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09836" y="1326976"/>
            <a:ext cx="10585176" cy="4838327"/>
            <a:chOff x="909836" y="1217644"/>
            <a:chExt cx="10585176" cy="4947660"/>
          </a:xfrm>
        </p:grpSpPr>
        <p:sp>
          <p:nvSpPr>
            <p:cNvPr id="6" name="矩形 5"/>
            <p:cNvSpPr/>
            <p:nvPr/>
          </p:nvSpPr>
          <p:spPr>
            <a:xfrm>
              <a:off x="909836" y="1217644"/>
              <a:ext cx="10585176" cy="494766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1053852" y="1332051"/>
              <a:ext cx="4302795" cy="440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latin typeface="Consolas" panose="020B0609020204030204" pitchFamily="49" charset="0"/>
                </a:rPr>
                <a:t>#include &lt;stdio.h&gt;</a:t>
              </a:r>
            </a:p>
            <a:p>
              <a:endParaRPr lang="zh-CN" altLang="en-US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struct node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int data;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struct node * next;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};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int main(void)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struct node d1, d2, d3;</a:t>
              </a:r>
            </a:p>
            <a:p>
              <a:r>
                <a:rPr lang="en-US" altLang="zh-CN" sz="2000" b="1">
                  <a:latin typeface="Consolas" panose="020B0609020204030204" pitchFamily="49" charset="0"/>
                </a:rPr>
                <a:t>    struct node * head, * p;</a:t>
              </a:r>
            </a:p>
            <a:p>
              <a:r>
                <a:rPr lang="zh-CN" altLang="en-US" sz="2000" b="1">
                  <a:latin typeface="Consolas" panose="020B0609020204030204" pitchFamily="49" charset="0"/>
                </a:rPr>
                <a:t>    </a:t>
              </a:r>
            </a:p>
            <a:p>
              <a:endParaRPr lang="en-US" altLang="zh-CN" sz="2000" b="1">
                <a:latin typeface="Consolas" panose="020B0609020204030204" pitchFamily="49" charset="0"/>
              </a:endParaRPr>
            </a:p>
          </p:txBody>
        </p: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5982270" y="1312307"/>
              <a:ext cx="5472180" cy="470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    d1.data = 11;</a:t>
              </a: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d2.data = 22;</a:t>
              </a: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d3.data = 33;</a:t>
              </a:r>
            </a:p>
            <a:p>
              <a:endParaRPr lang="zh-CN" altLang="en-US" sz="2000" b="1" dirty="0">
                <a:latin typeface="Consolas" panose="020B0609020204030204" pitchFamily="49" charset="0"/>
              </a:endParaRP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head = &amp;d1;</a:t>
              </a: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d1.next = &amp;d2;</a:t>
              </a: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d2.next = &amp;d3;</a:t>
              </a: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d3.next = NULL;</a:t>
              </a:r>
            </a:p>
            <a:p>
              <a:endParaRPr lang="zh-CN" altLang="en-US" sz="2000" b="1" dirty="0">
                <a:latin typeface="Consolas" panose="020B0609020204030204" pitchFamily="49" charset="0"/>
              </a:endParaRP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for(p = head; p!=NULL; p=p-&gt;next)</a:t>
              </a:r>
            </a:p>
            <a:p>
              <a:r>
                <a:rPr lang="zh-CN" altLang="en-US" sz="2000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    </a:t>
              </a:r>
              <a:r>
                <a:rPr lang="en-US" altLang="zh-CN" sz="2000" b="1" dirty="0" err="1">
                  <a:latin typeface="Consolas" panose="020B0609020204030204" pitchFamily="49" charset="0"/>
                </a:rPr>
                <a:t>printf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("%d\n", p-&gt;data);</a:t>
              </a:r>
            </a:p>
            <a:p>
              <a:r>
                <a:rPr lang="zh-CN" altLang="en-US" sz="2000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2000" b="1" dirty="0">
                  <a:latin typeface="Consolas" panose="020B0609020204030204" pitchFamily="49" charset="0"/>
                </a:rPr>
                <a:t>}</a:t>
              </a:r>
              <a:endParaRPr lang="zh-CN" altLang="en-US" sz="2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878388" y="1217644"/>
              <a:ext cx="0" cy="49476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98839"/>
              </p:ext>
            </p:extLst>
          </p:nvPr>
        </p:nvGraphicFramePr>
        <p:xfrm>
          <a:off x="4726260" y="268077"/>
          <a:ext cx="1190389" cy="548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>
                          <a:latin typeface="Consolas" panose="020B0609020204030204" pitchFamily="49" charset="0"/>
                        </a:rPr>
                        <a:t>head</a:t>
                      </a:r>
                      <a:endParaRPr lang="zh-CN" altLang="en-US" sz="3000" b="1" dirty="0">
                        <a:latin typeface="Consolas" panose="020B0609020204030204" pitchFamily="49" charset="0"/>
                      </a:endParaRPr>
                    </a:p>
                  </a:txBody>
                  <a:tcPr marL="91442" marR="91442" marT="45641" marB="4564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5219"/>
              </p:ext>
            </p:extLst>
          </p:nvPr>
        </p:nvGraphicFramePr>
        <p:xfrm>
          <a:off x="6531654" y="260648"/>
          <a:ext cx="1149346" cy="9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>
                          <a:latin typeface="Consolas" panose="020B0609020204030204" pitchFamily="49" charset="0"/>
                        </a:rPr>
                        <a:t>&amp;d2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20954"/>
              </p:ext>
            </p:extLst>
          </p:nvPr>
        </p:nvGraphicFramePr>
        <p:xfrm>
          <a:off x="8280422" y="260648"/>
          <a:ext cx="1121163" cy="9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26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>
                          <a:latin typeface="Consolas" panose="020B0609020204030204" pitchFamily="49" charset="0"/>
                        </a:rPr>
                        <a:t>&amp;d3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9" marR="91439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67344"/>
              </p:ext>
            </p:extLst>
          </p:nvPr>
        </p:nvGraphicFramePr>
        <p:xfrm>
          <a:off x="10055933" y="273327"/>
          <a:ext cx="1223055" cy="9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>
                          <a:latin typeface="Consolas" panose="020B0609020204030204" pitchFamily="49" charset="0"/>
                        </a:rPr>
                        <a:t>33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sz="2600" b="1" dirty="0">
                        <a:latin typeface="Consolas" panose="020B0609020204030204" pitchFamily="49" charset="0"/>
                      </a:endParaRPr>
                    </a:p>
                  </a:txBody>
                  <a:tcPr marL="91438" marR="91438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cxnSpLocks noChangeShapeType="1"/>
            <a:stCxn id="10" idx="3"/>
          </p:cNvCxnSpPr>
          <p:nvPr/>
        </p:nvCxnSpPr>
        <p:spPr bwMode="auto">
          <a:xfrm>
            <a:off x="5916649" y="542318"/>
            <a:ext cx="609811" cy="1379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肘形连接符 20"/>
          <p:cNvCxnSpPr>
            <a:cxnSpLocks noChangeShapeType="1"/>
          </p:cNvCxnSpPr>
          <p:nvPr/>
        </p:nvCxnSpPr>
        <p:spPr bwMode="auto">
          <a:xfrm flipV="1">
            <a:off x="7685568" y="644825"/>
            <a:ext cx="641092" cy="3571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肘形连接符 21"/>
          <p:cNvCxnSpPr>
            <a:cxnSpLocks noChangeShapeType="1"/>
          </p:cNvCxnSpPr>
          <p:nvPr/>
        </p:nvCxnSpPr>
        <p:spPr bwMode="auto">
          <a:xfrm flipV="1">
            <a:off x="9401586" y="644826"/>
            <a:ext cx="642367" cy="357186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7"/>
          <p:cNvSpPr/>
          <p:nvPr/>
        </p:nvSpPr>
        <p:spPr>
          <a:xfrm>
            <a:off x="9745590" y="1844824"/>
            <a:ext cx="1340195" cy="16561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500" b="1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CN" sz="3500" b="1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US" altLang="zh-CN" sz="3500" b="1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zh-CN" altLang="en-US" sz="35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4439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结构体与动态链表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1804" y="1045940"/>
            <a:ext cx="6768752" cy="1734988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链表的使用：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创建空链表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定义链表结点的数据结构。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创建一个结点指针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，使其指向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7429551" y="1045940"/>
            <a:ext cx="3960440" cy="48965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链表结点</a:t>
            </a:r>
            <a:endParaRPr lang="en-US" altLang="zh-CN" sz="2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typedef struct node</a:t>
            </a: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    struct node * next;</a:t>
            </a: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} Node;</a:t>
            </a:r>
          </a:p>
          <a:p>
            <a:endParaRPr lang="en-US" altLang="zh-CN" sz="2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 main(void)</a:t>
            </a: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r>
              <a:rPr lang="zh-CN" alt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指针</a:t>
            </a:r>
            <a:endParaRPr lang="en-US" altLang="zh-CN" sz="2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    Node * head = NULL;</a:t>
            </a:r>
          </a:p>
          <a:p>
            <a:endParaRPr lang="en-US" altLang="zh-CN" sz="2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60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3560</TotalTime>
  <Words>1663</Words>
  <Application>Microsoft Office PowerPoint</Application>
  <PresentationFormat>自定义</PresentationFormat>
  <Paragraphs>293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汉鼎简特黑</vt:lpstr>
      <vt:lpstr>宋体</vt:lpstr>
      <vt:lpstr>微软雅黑</vt:lpstr>
      <vt:lpstr>幼圆</vt:lpstr>
      <vt:lpstr>Arial</vt:lpstr>
      <vt:lpstr>Consolas</vt:lpstr>
      <vt:lpstr>Corbel</vt:lpstr>
      <vt:lpstr>Wingdings</vt:lpstr>
      <vt:lpstr>Marketing 16x9</vt:lpstr>
      <vt:lpstr>《 C语言程序设计》</vt:lpstr>
      <vt:lpstr>本章授课内容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结构体与动态链表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杨伟彬</cp:lastModifiedBy>
  <cp:revision>426</cp:revision>
  <dcterms:created xsi:type="dcterms:W3CDTF">2014-04-17T22:00:45Z</dcterms:created>
  <dcterms:modified xsi:type="dcterms:W3CDTF">2018-02-26T01:03:59Z</dcterms:modified>
</cp:coreProperties>
</file>