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57" r:id="rId2"/>
    <p:sldId id="370" r:id="rId3"/>
    <p:sldId id="344" r:id="rId4"/>
    <p:sldId id="473" r:id="rId5"/>
    <p:sldId id="477" r:id="rId6"/>
    <p:sldId id="478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497" r:id="rId17"/>
    <p:sldId id="499" r:id="rId18"/>
    <p:sldId id="528" r:id="rId19"/>
    <p:sldId id="527" r:id="rId20"/>
    <p:sldId id="530" r:id="rId21"/>
    <p:sldId id="529" r:id="rId22"/>
    <p:sldId id="531" r:id="rId23"/>
    <p:sldId id="532" r:id="rId24"/>
    <p:sldId id="533" r:id="rId25"/>
    <p:sldId id="534" r:id="rId26"/>
    <p:sldId id="535" r:id="rId27"/>
    <p:sldId id="501" r:id="rId28"/>
    <p:sldId id="356" r:id="rId29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20CB13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773" autoAdjust="0"/>
  </p:normalViewPr>
  <p:slideViewPr>
    <p:cSldViewPr>
      <p:cViewPr varScale="1">
        <p:scale>
          <a:sx n="117" d="100"/>
          <a:sy n="117" d="100"/>
        </p:scale>
        <p:origin x="32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291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预处理是在编译前所作的一项工作。预处理由预处理器负责完成。预处理根据原始源文件中的预处理指令行对源文件进行处理，并输出经过预处理后的源文件给编译器。预处理指令行以字符</a:t>
            </a:r>
            <a:r>
              <a:rPr lang="en-US" altLang="zh-CN"/>
              <a:t>#</a:t>
            </a:r>
            <a:r>
              <a:rPr lang="zh-CN" altLang="en-US"/>
              <a:t>开头，如前面章节中看到了</a:t>
            </a:r>
            <a:r>
              <a:rPr lang="en-US" altLang="zh-CN"/>
              <a:t>#include &lt;stdio.h&gt;</a:t>
            </a:r>
            <a:r>
              <a:rPr lang="zh-CN" altLang="en-US"/>
              <a:t>即是一个预处理指令行，</a:t>
            </a:r>
            <a:r>
              <a:rPr lang="en-US" altLang="zh-CN"/>
              <a:t>#include</a:t>
            </a:r>
            <a:r>
              <a:rPr lang="zh-CN" altLang="en-US"/>
              <a:t>被称为预处理指令。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84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对无参宏，预处理器在处理时将会用宏体替换宏。对有参宏，宏调用时需要给定实际参数。预处理器在处理时用宏体替换宏的同时，用实际参数替换宏体中的形式参数。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58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预处理器遇到宏名时，将其换成宏体。对象式宏非常有用，如：给“数字字面值”取一个顾名思义的名字。在用到该数字的地方，调用宏即可。而且，今后要修改该数字，仅需要修改宏体中的数字即可。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16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从逻辑的角度来讲，</a:t>
            </a:r>
            <a:r>
              <a:rPr lang="en-US" altLang="zh-CN"/>
              <a:t>#if</a:t>
            </a:r>
            <a:r>
              <a:rPr lang="zh-CN" altLang="en-US"/>
              <a:t>、</a:t>
            </a:r>
            <a:r>
              <a:rPr lang="en-US" altLang="zh-CN"/>
              <a:t>#else</a:t>
            </a:r>
            <a:r>
              <a:rPr lang="zh-CN" altLang="en-US"/>
              <a:t>、</a:t>
            </a:r>
            <a:r>
              <a:rPr lang="en-US" altLang="zh-CN"/>
              <a:t>#elif</a:t>
            </a:r>
            <a:r>
              <a:rPr lang="zh-CN" altLang="en-US"/>
              <a:t>、</a:t>
            </a:r>
            <a:r>
              <a:rPr lang="en-US" altLang="zh-CN"/>
              <a:t>#endif </a:t>
            </a:r>
            <a:r>
              <a:rPr lang="zh-CN" altLang="en-US"/>
              <a:t>的使用形式与</a:t>
            </a:r>
            <a:r>
              <a:rPr lang="en-US" altLang="zh-CN"/>
              <a:t>if-else </a:t>
            </a:r>
            <a:r>
              <a:rPr lang="zh-CN" altLang="en-US"/>
              <a:t>语句的使用形式是一样的，但功能上还是有所差别的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9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495121" y="4078750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85337" y="4973717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条件编译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758752" y="3028146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文件包含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285337" y="2068560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预处理器与预处理指令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807088" y="4049382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宏定义与宏替换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610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1125860" y="1196604"/>
            <a:ext cx="9577064" cy="410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#define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预处理指令把标识符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定义为宏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，出现宏的地方被视为对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宏的调用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#define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可以定义的两类宏：</a:t>
            </a:r>
          </a:p>
          <a:p>
            <a:pPr lvl="1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对象宏（无参宏）</a:t>
            </a:r>
          </a:p>
          <a:p>
            <a:pPr lvl="1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函数式宏（有参宏）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0261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981844" y="980728"/>
            <a:ext cx="1058517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简单对象式宏定义的格式如下：</a:t>
            </a:r>
          </a:p>
          <a:p>
            <a:pPr marL="0" lvl="1" indent="0"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None/>
              <a:defRPr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#define  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宏名  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宏体</a:t>
            </a:r>
            <a:endParaRPr lang="zh-CN" altLang="en-US" sz="3200" b="1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注意：</a:t>
            </a: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把源程序中相应宏名用宏体予以替换，仅是简单的字符串替换，没有任何语法正确性检查</a:t>
            </a: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宏名和宏体之间有空格，宏体最好用括号括起来</a:t>
            </a: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宏定义与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函数在同一层，行末没有分号，如有分号将会被一起替换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#undef 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命令则可以取消宏定义，其形式如下：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None/>
              <a:defRPr/>
            </a:pPr>
            <a:r>
              <a:rPr lang="en-US" altLang="zh-CN" sz="2800"/>
              <a:t>		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#undef   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宏名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126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1133053"/>
            <a:ext cx="913072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阅读下面的宏定义语句，指出宏名与宏体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#define UNIVERSITY "He Bei Normal University" 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#define PI 3.145926f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#define ERRMSG "Error: %s\n"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#define BLOCK_SIZE 0x100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#define TRACK_SIZE (16*BLOCK_SIZE)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#define AREA   "2*PI*r"</a:t>
            </a:r>
            <a:endParaRPr lang="zh-CN" altLang="en-US" sz="24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16212" y="4293096"/>
            <a:ext cx="69704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宏定义语句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可以嵌套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不能递归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宏名一般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习惯大写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，但这不是语法规定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宏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不替换双引号里面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的内容</a:t>
            </a:r>
          </a:p>
        </p:txBody>
      </p:sp>
    </p:spTree>
    <p:extLst>
      <p:ext uri="{BB962C8B-B14F-4D97-AF65-F5344CB8AC3E}">
        <p14:creationId xmlns:p14="http://schemas.microsoft.com/office/powerpoint/2010/main" val="27192210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24086" y="980728"/>
            <a:ext cx="8862814" cy="56166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marL="365125" indent="-255588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2400" b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宏定义的作用域</a:t>
            </a:r>
            <a:endParaRPr lang="en-US" altLang="zh-CN" sz="2400" b="1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400" b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define  A  "This is the first macro"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 f1(void)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printf( “A\n” );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#define  B  "This is the second macro"</a:t>
            </a: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zh-CN" altLang="en-US" sz="2400" b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 f2(void)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printf( </a:t>
            </a:r>
            <a:r>
              <a:rPr lang="en-US" altLang="zh-CN" sz="2400" b="1">
                <a:solidFill>
                  <a:srgbClr val="CA1204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) ;		</a:t>
            </a:r>
            <a:endParaRPr lang="zh-CN" altLang="en-US" sz="2400" b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4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undef  B</a:t>
            </a:r>
            <a:endParaRPr lang="en-US" altLang="zh-CN" sz="2400" b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 main(void)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f1( );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f2( );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5950396" y="3140968"/>
            <a:ext cx="0" cy="495300"/>
          </a:xfrm>
          <a:prstGeom prst="line">
            <a:avLst/>
          </a:prstGeom>
          <a:noFill/>
          <a:ln w="50800">
            <a:solidFill>
              <a:schemeClr val="bg2">
                <a:lumMod val="50000"/>
              </a:schemeClr>
            </a:solidFill>
            <a:round/>
            <a:headEnd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5950396" y="4077072"/>
            <a:ext cx="0" cy="373063"/>
          </a:xfrm>
          <a:prstGeom prst="line">
            <a:avLst/>
          </a:prstGeom>
          <a:noFill/>
          <a:ln w="50800">
            <a:solidFill>
              <a:schemeClr val="bg2">
                <a:lumMod val="50000"/>
              </a:schemeClr>
            </a:solidFill>
            <a:round/>
            <a:headEnd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8470676" y="1826518"/>
            <a:ext cx="0" cy="1314450"/>
          </a:xfrm>
          <a:prstGeom prst="line">
            <a:avLst/>
          </a:prstGeom>
          <a:noFill/>
          <a:ln w="50800">
            <a:solidFill>
              <a:schemeClr val="bg2">
                <a:lumMod val="50000"/>
              </a:schemeClr>
            </a:solidFill>
            <a:round/>
            <a:headEnd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8470676" y="3663528"/>
            <a:ext cx="0" cy="2717800"/>
          </a:xfrm>
          <a:prstGeom prst="line">
            <a:avLst/>
          </a:prstGeom>
          <a:noFill/>
          <a:ln w="50800">
            <a:solidFill>
              <a:schemeClr val="bg2">
                <a:lumMod val="50000"/>
              </a:schemeClr>
            </a:solidFill>
            <a:round/>
            <a:headEnd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583253" y="3212976"/>
            <a:ext cx="1774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的有效范围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78809" y="3645024"/>
            <a:ext cx="17027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的有效范围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8869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45232" y="980728"/>
            <a:ext cx="959765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函数式宏定义的常用格式如下：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00000"/>
              </a:lnSpc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#define  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宏名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参数表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)   </a:t>
            </a:r>
            <a:r>
              <a:rPr lang="zh-CN" altLang="en-US" sz="3200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宏体</a:t>
            </a:r>
            <a:endParaRPr lang="en-US" altLang="zh-CN" sz="3200" b="1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注意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宏名和括号之间的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不能有空格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，参数表可为空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参数表里的参数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无类型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，多个参数用“，”分开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宏体最好使用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小括号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括起，以防歧义产生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请分析下面的语句</a:t>
            </a:r>
          </a:p>
          <a:p>
            <a:pPr marL="70961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latin typeface="Consolas" panose="020B0609020204030204" pitchFamily="49" charset="0"/>
                <a:ea typeface="微软雅黑" pitchFamily="34" charset="-122"/>
              </a:rPr>
              <a:t>#define product(x, y) ((x) * (y))</a:t>
            </a:r>
          </a:p>
          <a:p>
            <a:pPr marL="70961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latin typeface="Consolas" panose="020B0609020204030204" pitchFamily="49" charset="0"/>
                <a:ea typeface="微软雅黑" pitchFamily="34" charset="-122"/>
              </a:rPr>
              <a:t>double x = product(3, 4);</a:t>
            </a:r>
          </a:p>
          <a:p>
            <a:pPr marL="330200" lvl="1" indent="0">
              <a:spcBef>
                <a:spcPts val="18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196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765820" y="836712"/>
            <a:ext cx="986509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阅读下面的程序，体会函数式宏调用的扩展及宏扩展的过程。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269876" y="1412776"/>
            <a:ext cx="9577065" cy="52927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#include &lt;stdio.h&gt;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#define ARRAY_SIZE 10</a:t>
            </a:r>
          </a:p>
          <a:p>
            <a:pPr eaLnBrk="1" hangingPunct="1"/>
            <a:r>
              <a:rPr lang="nn-NO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#define LOOP_PRINT(i, startPos, endPos) </a:t>
            </a:r>
          </a:p>
          <a:p>
            <a:pPr eaLnBrk="1" hangingPunct="1"/>
            <a:r>
              <a:rPr lang="nn-NO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for((i) = (startPos); (i) &lt; (endPos); (i)++)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#define PRINT_CONTROL "%d "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main(void)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int a[ARRAY_SIZE] = {0, 1, 2, 3, 4, 5, 6, 7, 8, 9};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int j = 0;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LOOP_PRINT(j, 0, ARRAY_SIZE)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printf(PRINT_CONTROL, a[j]);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printf(“\n”);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return 0;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80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6" y="908721"/>
            <a:ext cx="8229600" cy="576064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下面的程序段，给出输出结果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1341884" y="1412776"/>
            <a:ext cx="7665070" cy="2880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zh-CN" altLang="en-US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define F(x)  x - 2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#define D(x)  x*F(x)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main(void)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printf("%d,%d", D(3), D(D(3))) ;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return 0;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zh-CN" sz="2600" b="1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9234" y="4349650"/>
            <a:ext cx="10277705" cy="224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交换两个数的值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定义宏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LOWCASE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，判断字符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是否为小写字母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定义宏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CTOD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将数字字符（‘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0’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～‘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9’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）转换为相应的十进制整数，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表示出错。 </a:t>
            </a:r>
          </a:p>
        </p:txBody>
      </p:sp>
    </p:spTree>
    <p:extLst>
      <p:ext uri="{BB962C8B-B14F-4D97-AF65-F5344CB8AC3E}">
        <p14:creationId xmlns:p14="http://schemas.microsoft.com/office/powerpoint/2010/main" val="8289312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69234" y="908720"/>
            <a:ext cx="6192688" cy="33843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#define  MAX(x,y)  (x)&gt;(y)?(x):(y)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……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main(void)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   int  a,b,c,d,t;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…….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t=MAX(a+b,c+d);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……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宏展开：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t=(a+b)&gt;(c+d)?(a+b):(c+d);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9234" y="4637682"/>
            <a:ext cx="10565738" cy="181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功能简单，代码短小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，则可以使用函数宏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如果要求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效率较高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，可以采用函数宏，函数宏没有函数调用的代价。</a:t>
            </a: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925376" y="908720"/>
            <a:ext cx="4857668" cy="33843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max(int x,int y)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 return(x&gt;y?x:y);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 main(void)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   int a,b,c,d,t;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…….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t=max(a+b,c+d); 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………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2249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1125860" y="836712"/>
            <a:ext cx="986509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语言指定了某些对象式宏，这些宏不能被取消定义或由编程人员重新定义，含义也是固定的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787352"/>
            <a:ext cx="10015026" cy="4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1421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125860" y="1052736"/>
            <a:ext cx="1051316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结构体的定义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结构体变量的声明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结构体指针的声明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通过结构体变量名来引用其分量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通过指向结构体的指针来应用其分量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结构体数组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链表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共同体、枚举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上一讲知识复习</a:t>
            </a:r>
          </a:p>
        </p:txBody>
      </p:sp>
    </p:spTree>
    <p:extLst>
      <p:ext uri="{BB962C8B-B14F-4D97-AF65-F5344CB8AC3E}">
        <p14:creationId xmlns:p14="http://schemas.microsoft.com/office/powerpoint/2010/main" val="300604087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765820" y="836712"/>
            <a:ext cx="986509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阅读下面程序体会预定义宏的作用。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269876" y="1412777"/>
            <a:ext cx="9577065" cy="52553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#include &lt;stdio.h&gt;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void foo(void)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printf( "foo()</a:t>
            </a:r>
            <a:r>
              <a:rPr lang="zh-CN" altLang="en-US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所在的文件为：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%s.\n", __FILE__ ); 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printf( "</a:t>
            </a:r>
            <a:r>
              <a:rPr lang="zh-CN" altLang="en-US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当前行号：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%d.\n", __LINE__ );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main(void)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printf( "main()</a:t>
            </a:r>
            <a:r>
              <a:rPr lang="zh-CN" altLang="en-US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所在的文件为：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%s.\n", __FILE__ );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printf( "</a:t>
            </a:r>
            <a:r>
              <a:rPr lang="zh-CN" altLang="en-US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编译的日期为：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%s.\n", __DATE__ );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printf( "</a:t>
            </a:r>
            <a:r>
              <a:rPr lang="zh-CN" altLang="en-US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编译的时间为：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%s.\n", __TIME__ );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printf( "</a:t>
            </a:r>
            <a:r>
              <a:rPr lang="zh-CN" altLang="en-US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当前行号：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%d.\n", __LINE__ ); 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foo();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return 0;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2757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1125860" y="1052736"/>
            <a:ext cx="986509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1"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宏替换在程序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编译前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进行；</a:t>
            </a:r>
          </a:p>
          <a:p>
            <a:pPr lvl="1"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宏替换不是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语句，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不用以分号结尾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宏替换只是简单的字符串替换，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不做语法检查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宏替换不替换双引号内的字符串；</a:t>
            </a:r>
          </a:p>
          <a:p>
            <a:pPr lvl="1"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宏定义可以嵌套，但不允许递归；</a:t>
            </a:r>
          </a:p>
          <a:p>
            <a:pPr lvl="1"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函数宏定义时，参数最好加括号，尽量多使用括号</a:t>
            </a:r>
          </a:p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13000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195907" y="499596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85337" y="4973717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条件编译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758752" y="3028146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文件包含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285337" y="2068560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预处理器与预处理指令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807088" y="4049382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宏定义与宏替换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3741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条件编译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836712"/>
            <a:ext cx="9577064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预处理器条件指令（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#if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#else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#elif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#endif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等）允许预处理器根据计算条件处理和替换宏。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处理形式：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BQ200951317403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952" y="4591967"/>
            <a:ext cx="13589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自选图形 4"/>
          <p:cNvSpPr>
            <a:spLocks noChangeArrowheads="1"/>
          </p:cNvSpPr>
          <p:nvPr/>
        </p:nvSpPr>
        <p:spPr bwMode="auto">
          <a:xfrm>
            <a:off x="6598468" y="2187915"/>
            <a:ext cx="3360291" cy="1873250"/>
          </a:xfrm>
          <a:prstGeom prst="cloudCallout">
            <a:avLst>
              <a:gd name="adj1" fmla="val 25588"/>
              <a:gd name="adj2" fmla="val 76480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85725" indent="-85725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问题：</a:t>
            </a:r>
          </a:p>
          <a:p>
            <a:pPr marL="85725" indent="-85725">
              <a:buFontTx/>
              <a:buChar char="•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能否根据条件决定哪些宏需要处理和替换呢？</a:t>
            </a: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2566020" y="2749565"/>
            <a:ext cx="3643312" cy="3631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>
            <a:spAutoFit/>
          </a:bodyPr>
          <a:lstStyle/>
          <a:p>
            <a:pPr lvl="1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#if  </a:t>
            </a: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常量表达式</a:t>
            </a: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457200" lvl="2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语句块</a:t>
            </a: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lvl="1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#elif  </a:t>
            </a: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常量表达式</a:t>
            </a: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457200" lvl="2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语句块</a:t>
            </a: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#else</a:t>
            </a:r>
          </a:p>
          <a:p>
            <a:pPr marL="457200" lvl="2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最后一个语句块</a:t>
            </a:r>
          </a:p>
          <a:p>
            <a:pPr lvl="1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#endif</a:t>
            </a:r>
            <a:endParaRPr lang="zh-CN" altLang="en-US" sz="2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96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6" grpId="1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35818" y="1556792"/>
            <a:ext cx="8707066" cy="46085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条件编译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980728"/>
            <a:ext cx="8229600" cy="6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阅读下面的程序，比较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#if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语句的相同与不同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4660" y="1606060"/>
            <a:ext cx="8713451" cy="450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768319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24682" y="1988840"/>
            <a:ext cx="9694266" cy="46399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条件编译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041925"/>
            <a:ext cx="9165704" cy="96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设有一个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源程序将分别在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平台上编译，并设有两个函数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w_foo()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l_foo()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0706" y="2154336"/>
            <a:ext cx="5760640" cy="4493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eaLnBrk="1" hangingPunct="1"/>
            <a:endParaRPr lang="en-US" altLang="zh-CN" sz="2200" b="1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#define WINDOWS  1</a:t>
            </a: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#define LIUNX  0</a:t>
            </a:r>
          </a:p>
          <a:p>
            <a:pPr eaLnBrk="1" hangingPunct="1"/>
            <a:endParaRPr lang="en-US" altLang="zh-CN" sz="2200" b="1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void w_foo()</a:t>
            </a: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{    </a:t>
            </a: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printf("w_foo() is called!\n");  </a:t>
            </a: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void l_foo()</a:t>
            </a: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{    </a:t>
            </a: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printf("l_foo() is called!\n");  </a:t>
            </a: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7489378" y="2132856"/>
            <a:ext cx="3357562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int main(void</a:t>
            </a:r>
            <a:r>
              <a:rPr lang="en-US" altLang="zh-CN" sz="2200" b="1" dirty="0">
                <a:latin typeface="Consolas" pitchFamily="49" charset="0"/>
                <a:ea typeface="楷体_GB2312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    #if WINDOWS</a:t>
            </a:r>
            <a:endParaRPr lang="en-US" altLang="zh-CN" sz="2200" b="1" dirty="0">
              <a:latin typeface="Consolas" pitchFamily="49" charset="0"/>
              <a:ea typeface="楷体_GB2312"/>
              <a:cs typeface="Consolas" pitchFamily="49" charset="0"/>
            </a:endParaRPr>
          </a:p>
          <a:p>
            <a:pPr>
              <a:defRPr/>
            </a:pP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    w_foo();</a:t>
            </a:r>
          </a:p>
          <a:p>
            <a:pPr>
              <a:defRPr/>
            </a:pP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    #</a:t>
            </a:r>
            <a:r>
              <a:rPr lang="en-US" altLang="zh-CN" sz="2200" b="1" err="1">
                <a:latin typeface="Consolas" pitchFamily="49" charset="0"/>
                <a:ea typeface="楷体_GB2312"/>
                <a:cs typeface="Consolas" pitchFamily="49" charset="0"/>
              </a:rPr>
              <a:t>elif</a:t>
            </a: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 LIUNX</a:t>
            </a:r>
          </a:p>
          <a:p>
            <a:pPr>
              <a:defRPr/>
            </a:pP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    l_foo();</a:t>
            </a:r>
          </a:p>
          <a:p>
            <a:pPr>
              <a:defRPr/>
            </a:pP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    #endif</a:t>
            </a:r>
            <a:endParaRPr lang="en-US" altLang="zh-CN" sz="2200" b="1" dirty="0">
              <a:latin typeface="Consolas" pitchFamily="49" charset="0"/>
              <a:ea typeface="楷体_GB2312"/>
              <a:cs typeface="Consolas" pitchFamily="49" charset="0"/>
            </a:endParaRPr>
          </a:p>
          <a:p>
            <a:pPr>
              <a:defRPr/>
            </a:pPr>
            <a:endParaRPr lang="en-US" altLang="zh-CN" sz="2200" b="1" dirty="0">
              <a:latin typeface="Consolas" pitchFamily="49" charset="0"/>
              <a:ea typeface="楷体_GB2312"/>
              <a:cs typeface="Consolas" pitchFamily="49" charset="0"/>
            </a:endParaRPr>
          </a:p>
          <a:p>
            <a:pPr>
              <a:defRPr/>
            </a:pP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    return </a:t>
            </a:r>
            <a:r>
              <a:rPr lang="en-US" altLang="zh-CN" sz="2200" b="1" dirty="0">
                <a:latin typeface="Consolas" pitchFamily="49" charset="0"/>
                <a:ea typeface="楷体_GB2312"/>
                <a:cs typeface="Consolas" pitchFamily="49" charset="0"/>
              </a:rPr>
              <a:t>0;</a:t>
            </a:r>
          </a:p>
          <a:p>
            <a:pPr>
              <a:defRPr/>
            </a:pPr>
            <a:r>
              <a:rPr lang="en-US" altLang="zh-CN" sz="2200" b="1" dirty="0">
                <a:latin typeface="Consolas" pitchFamily="49" charset="0"/>
                <a:ea typeface="楷体_GB2312"/>
                <a:cs typeface="Consolas" pitchFamily="49" charset="0"/>
              </a:rPr>
              <a:t>}</a:t>
            </a:r>
            <a:endParaRPr lang="zh-CN" altLang="en-US" sz="2200" b="1" dirty="0">
              <a:solidFill>
                <a:srgbClr val="000066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129338" y="2007960"/>
            <a:ext cx="45194" cy="463991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3065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条件编译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220341"/>
            <a:ext cx="9577064" cy="148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#ifdef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#ifndef 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用于测试一个名称是否被定义为预处理宏。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主要用来解决头文件重复包含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5987604" y="3212976"/>
            <a:ext cx="4071937" cy="21431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tabLst>
                <a:tab pos="542925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//#ifndef 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的基本形式为：</a:t>
            </a:r>
          </a:p>
          <a:p>
            <a:pPr lvl="1" indent="-195263">
              <a:lnSpc>
                <a:spcPct val="200000"/>
              </a:lnSpc>
              <a:tabLst>
                <a:tab pos="542925" algn="l"/>
              </a:tabLst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#ifndef  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宏名</a:t>
            </a:r>
          </a:p>
          <a:p>
            <a:pPr marL="457200" lvl="2" indent="-195263">
              <a:tabLst>
                <a:tab pos="542925" algn="l"/>
              </a:tabLst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语句块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195263">
              <a:tabLst>
                <a:tab pos="542925" algn="l"/>
              </a:tabLst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#endif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1629916" y="3212976"/>
            <a:ext cx="4071938" cy="21431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87313">
              <a:tabLst>
                <a:tab pos="542925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//#ifdef 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的基本形式为：</a:t>
            </a:r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7313" lvl="1" indent="174625">
              <a:lnSpc>
                <a:spcPct val="200000"/>
              </a:lnSpc>
              <a:tabLst>
                <a:tab pos="542925" algn="l"/>
              </a:tabLst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#ifdef  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宏名</a:t>
            </a:r>
          </a:p>
          <a:p>
            <a:pPr marL="87313" lvl="2" indent="174625">
              <a:tabLst>
                <a:tab pos="542925" algn="l"/>
              </a:tabLst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语句块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7313" lvl="2" indent="174625">
              <a:tabLst>
                <a:tab pos="542925" algn="l"/>
              </a:tabLst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#endif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249197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条件编译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909836" y="980728"/>
            <a:ext cx="10225136" cy="1287835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a.h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b.h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a.c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，其文件内容大致如下，请分析编译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a.c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时将会产生什么样的编译错误，并利用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#ifdef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#define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#endif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解决这一问题。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197868" y="3717032"/>
            <a:ext cx="9151388" cy="2952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2075" tIns="46037" rIns="92075" bIns="46037"/>
          <a:lstStyle/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/* </a:t>
            </a:r>
            <a:r>
              <a:rPr lang="zh-CN" altLang="en-US" sz="2400" b="1">
                <a:latin typeface="Consolas" panose="020B0609020204030204" pitchFamily="49" charset="0"/>
                <a:ea typeface="楷体_GB2312"/>
                <a:cs typeface="楷体_GB2312"/>
              </a:rPr>
              <a:t>源文件</a:t>
            </a: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 a.c */</a:t>
            </a:r>
          </a:p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#include "a.h"</a:t>
            </a:r>
          </a:p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#include "b.h"</a:t>
            </a:r>
          </a:p>
          <a:p>
            <a:pPr>
              <a:defRPr/>
            </a:pPr>
            <a:endParaRPr lang="en-US" altLang="zh-CN" sz="2400" b="1">
              <a:latin typeface="Consolas" panose="020B0609020204030204" pitchFamily="49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int main(void)</a:t>
            </a:r>
          </a:p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{</a:t>
            </a:r>
          </a:p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    return 0;</a:t>
            </a:r>
          </a:p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};</a:t>
            </a:r>
            <a:endParaRPr lang="zh-CN" altLang="en-US" sz="2400" b="1" dirty="0">
              <a:solidFill>
                <a:srgbClr val="000066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1197868" y="2303339"/>
            <a:ext cx="4464496" cy="12696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2075" tIns="46037" rIns="92075" bIns="46037"/>
          <a:lstStyle/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/* </a:t>
            </a:r>
            <a:r>
              <a:rPr lang="zh-CN" altLang="en-US" sz="2400" b="1">
                <a:latin typeface="Consolas" panose="020B0609020204030204" pitchFamily="49" charset="0"/>
                <a:ea typeface="楷体_GB2312"/>
                <a:cs typeface="楷体_GB2312"/>
              </a:rPr>
              <a:t>头文件</a:t>
            </a: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 a.h */</a:t>
            </a:r>
          </a:p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int x = 10;</a:t>
            </a:r>
          </a:p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void foo();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5892052" y="2303339"/>
            <a:ext cx="4464496" cy="12349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2075" tIns="46037" rIns="92075" bIns="46037"/>
          <a:lstStyle/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/* </a:t>
            </a:r>
            <a:r>
              <a:rPr lang="zh-CN" altLang="en-US" sz="2400" b="1">
                <a:latin typeface="Consolas" panose="020B0609020204030204" pitchFamily="49" charset="0"/>
                <a:ea typeface="楷体_GB2312"/>
                <a:cs typeface="楷体_GB2312"/>
              </a:rPr>
              <a:t>头文件</a:t>
            </a: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 b.h */</a:t>
            </a:r>
          </a:p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#include "a.h"</a:t>
            </a:r>
          </a:p>
        </p:txBody>
      </p:sp>
    </p:spTree>
    <p:extLst>
      <p:ext uri="{BB962C8B-B14F-4D97-AF65-F5344CB8AC3E}">
        <p14:creationId xmlns:p14="http://schemas.microsoft.com/office/powerpoint/2010/main" val="3271965851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986509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理解预处理指令的作用及给程序员带来的好处。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#include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#define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预处理指令。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掌握宏定义的方法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学会分析宏替换的详细过程。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掌握条件编译指令的作用及给程序移植、调试等带来的好处。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了解预定义宏，学会使用预定义宏。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089409" y="2085757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85337" y="4973717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条件编译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758752" y="3028146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文件包含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285337" y="2068560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预处理器与预处理指令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807088" y="4049382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宏定义与宏替换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6114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预处理器与预处理指令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1629916" y="1196752"/>
            <a:ext cx="8137525" cy="5217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tabLst>
                <a:tab pos="542925" algn="l"/>
              </a:tabLst>
              <a:defRPr/>
            </a:pP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b="1">
                <a:latin typeface="Consolas" panose="020B0609020204030204" pitchFamily="49" charset="0"/>
              </a:rPr>
              <a:t>&lt;stdio.h&gt;</a:t>
            </a:r>
          </a:p>
          <a:p>
            <a:pPr>
              <a:tabLst>
                <a:tab pos="542925" algn="l"/>
              </a:tabLst>
              <a:defRPr/>
            </a:pPr>
            <a:endParaRPr lang="en-US" altLang="zh-CN" sz="2800" b="1">
              <a:latin typeface="Consolas" panose="020B0609020204030204" pitchFamily="49" charset="0"/>
            </a:endParaRP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>
                <a:latin typeface="Consolas" panose="020B0609020204030204" pitchFamily="49" charset="0"/>
              </a:rPr>
              <a:t>void sayHello(void)</a:t>
            </a: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>
                <a:latin typeface="Consolas" panose="020B0609020204030204" pitchFamily="49" charset="0"/>
              </a:rPr>
              <a:t>{ </a:t>
            </a: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>
                <a:latin typeface="Consolas" panose="020B0609020204030204" pitchFamily="49" charset="0"/>
              </a:rPr>
              <a:t> </a:t>
            </a:r>
            <a:r>
              <a:rPr lang="zh-CN" altLang="en-US" sz="2800" b="1">
                <a:latin typeface="Consolas" panose="020B0609020204030204" pitchFamily="49" charset="0"/>
              </a:rPr>
              <a:t>　 </a:t>
            </a:r>
            <a:r>
              <a:rPr lang="en-US" altLang="zh-CN" sz="2800" b="1">
                <a:latin typeface="Consolas" panose="020B0609020204030204" pitchFamily="49" charset="0"/>
              </a:rPr>
              <a:t>printf("Hello World!\n");</a:t>
            </a: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>
                <a:latin typeface="Consolas" panose="020B0609020204030204" pitchFamily="49" charset="0"/>
              </a:rPr>
              <a:t>} </a:t>
            </a:r>
          </a:p>
          <a:p>
            <a:pPr>
              <a:tabLst>
                <a:tab pos="542925" algn="l"/>
              </a:tabLst>
              <a:defRPr/>
            </a:pPr>
            <a:endParaRPr lang="en-US" altLang="zh-CN" sz="2800" b="1">
              <a:latin typeface="Consolas" panose="020B0609020204030204" pitchFamily="49" charset="0"/>
            </a:endParaRP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>
                <a:latin typeface="Consolas" panose="020B0609020204030204" pitchFamily="49" charset="0"/>
              </a:rPr>
              <a:t>int main(void)</a:t>
            </a: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>
                <a:latin typeface="Consolas" panose="020B0609020204030204" pitchFamily="49" charset="0"/>
              </a:rPr>
              <a:t>    sayHello();</a:t>
            </a: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>
                <a:latin typeface="Consolas" panose="020B0609020204030204" pitchFamily="49" charset="0"/>
              </a:rPr>
              <a:t>    return 0;</a:t>
            </a: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>
                <a:latin typeface="Consolas" panose="020B0609020204030204" pitchFamily="49" charset="0"/>
              </a:rPr>
              <a:t>} </a:t>
            </a:r>
            <a:endParaRPr lang="en-US" altLang="zh-CN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740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预处理器与预处理指令</a:t>
            </a: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174862" y="925498"/>
            <a:ext cx="9570714" cy="1207358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预处理是在编译前所作的一项工作，一般预处理命令行都是以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开头的。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62" y="1784408"/>
            <a:ext cx="9856726" cy="48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3030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461476" y="3058958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85337" y="4973717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条件编译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758752" y="3028146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文件包含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285337" y="2068560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预处理器与预处理指令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807088" y="4049382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宏定义与宏替换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56443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文件包含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1125860" y="908721"/>
            <a:ext cx="9793088" cy="410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#include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预处理指令在标准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语言中的形式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#include &lt;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文件名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#include “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文件名”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两种形式的使用区别：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#include &lt;stdio.h&gt;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将导致预处理器根据实现定义的搜索规则从某个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指定的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文件夹寻找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#include “stdio.h”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将导致预处理器先搜索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本地文件夹，如果未找到的话，在去系统路径查找。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592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文件包含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90355" y="1384685"/>
            <a:ext cx="6218685" cy="138499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“”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形式引用编程人员自己写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的头文件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HAKUYOXingShu3500" pitchFamily="2" charset="-122"/>
            </a:endParaRPr>
          </a:p>
          <a:p>
            <a:pPr eaLnBrk="1" hangingPunct="1">
              <a:defRPr/>
            </a:pP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           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而 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&lt;&gt;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形式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引用标准实现文件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89349" y="3414479"/>
            <a:ext cx="590566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注意：在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&lt;&gt;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或“”中，有时会出现  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..  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  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，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..  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表示当前文件所在目录的上一级目录；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   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则表示当前文件所在的目录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37" y="980728"/>
            <a:ext cx="423427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1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1856</Words>
  <Application>Microsoft Office PowerPoint</Application>
  <PresentationFormat>自定义</PresentationFormat>
  <Paragraphs>276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 Unicode MS</vt:lpstr>
      <vt:lpstr>HAKUYOXingShu3500</vt:lpstr>
      <vt:lpstr>楷体_GB2312</vt:lpstr>
      <vt:lpstr>宋体</vt:lpstr>
      <vt:lpstr>微软雅黑</vt:lpstr>
      <vt:lpstr>幼圆</vt:lpstr>
      <vt:lpstr>Arial</vt:lpstr>
      <vt:lpstr>Consolas</vt:lpstr>
      <vt:lpstr>Corbel</vt:lpstr>
      <vt:lpstr>Wingdings</vt:lpstr>
      <vt:lpstr>Marketing 16x9</vt:lpstr>
      <vt:lpstr>《 C语言程序设计》</vt:lpstr>
      <vt:lpstr>上一讲知识复习</vt:lpstr>
      <vt:lpstr>本讲教学目标</vt:lpstr>
      <vt:lpstr>本讲授课内容</vt:lpstr>
      <vt:lpstr>预处理器与预处理指令</vt:lpstr>
      <vt:lpstr>预处理器与预处理指令</vt:lpstr>
      <vt:lpstr>本讲授课内容</vt:lpstr>
      <vt:lpstr>文件包含</vt:lpstr>
      <vt:lpstr>文件包含</vt:lpstr>
      <vt:lpstr>本讲授课内容</vt:lpstr>
      <vt:lpstr>宏定义与宏替换</vt:lpstr>
      <vt:lpstr>宏定义与宏替换</vt:lpstr>
      <vt:lpstr>宏定义与宏替换</vt:lpstr>
      <vt:lpstr>宏定义与宏替换</vt:lpstr>
      <vt:lpstr>宏定义与宏替换</vt:lpstr>
      <vt:lpstr>宏定义与宏替换</vt:lpstr>
      <vt:lpstr>宏定义与宏替换</vt:lpstr>
      <vt:lpstr>宏定义与宏替换</vt:lpstr>
      <vt:lpstr>宏定义与宏替换</vt:lpstr>
      <vt:lpstr>宏定义与宏替换</vt:lpstr>
      <vt:lpstr>宏定义与宏替换</vt:lpstr>
      <vt:lpstr>本讲授课内容</vt:lpstr>
      <vt:lpstr>条件编译</vt:lpstr>
      <vt:lpstr>条件编译</vt:lpstr>
      <vt:lpstr>条件编译</vt:lpstr>
      <vt:lpstr>条件编译</vt:lpstr>
      <vt:lpstr>条件编译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杨伟彬</cp:lastModifiedBy>
  <cp:revision>497</cp:revision>
  <dcterms:created xsi:type="dcterms:W3CDTF">2014-04-17T22:00:45Z</dcterms:created>
  <dcterms:modified xsi:type="dcterms:W3CDTF">2018-02-24T09:52:47Z</dcterms:modified>
</cp:coreProperties>
</file>