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8"/>
  </p:notesMasterIdLst>
  <p:handoutMasterIdLst>
    <p:handoutMasterId r:id="rId69"/>
  </p:handoutMasterIdLst>
  <p:sldIdLst>
    <p:sldId id="357" r:id="rId2"/>
    <p:sldId id="344" r:id="rId3"/>
    <p:sldId id="473" r:id="rId4"/>
    <p:sldId id="477" r:id="rId5"/>
    <p:sldId id="478" r:id="rId6"/>
    <p:sldId id="536" r:id="rId7"/>
    <p:sldId id="538" r:id="rId8"/>
    <p:sldId id="539" r:id="rId9"/>
    <p:sldId id="540" r:id="rId10"/>
    <p:sldId id="519" r:id="rId11"/>
    <p:sldId id="542" r:id="rId12"/>
    <p:sldId id="541" r:id="rId13"/>
    <p:sldId id="543" r:id="rId14"/>
    <p:sldId id="544" r:id="rId15"/>
    <p:sldId id="545" r:id="rId16"/>
    <p:sldId id="522" r:id="rId17"/>
    <p:sldId id="523" r:id="rId18"/>
    <p:sldId id="524" r:id="rId19"/>
    <p:sldId id="546" r:id="rId20"/>
    <p:sldId id="547" r:id="rId21"/>
    <p:sldId id="548" r:id="rId22"/>
    <p:sldId id="549" r:id="rId23"/>
    <p:sldId id="550" r:id="rId24"/>
    <p:sldId id="532" r:id="rId25"/>
    <p:sldId id="551" r:id="rId26"/>
    <p:sldId id="533" r:id="rId27"/>
    <p:sldId id="534" r:id="rId28"/>
    <p:sldId id="535" r:id="rId29"/>
    <p:sldId id="552" r:id="rId30"/>
    <p:sldId id="553" r:id="rId31"/>
    <p:sldId id="554" r:id="rId32"/>
    <p:sldId id="555" r:id="rId33"/>
    <p:sldId id="556" r:id="rId34"/>
    <p:sldId id="557" r:id="rId35"/>
    <p:sldId id="558" r:id="rId36"/>
    <p:sldId id="559" r:id="rId37"/>
    <p:sldId id="560" r:id="rId38"/>
    <p:sldId id="561" r:id="rId39"/>
    <p:sldId id="562" r:id="rId40"/>
    <p:sldId id="501" r:id="rId41"/>
    <p:sldId id="563" r:id="rId42"/>
    <p:sldId id="564" r:id="rId43"/>
    <p:sldId id="565" r:id="rId44"/>
    <p:sldId id="566" r:id="rId45"/>
    <p:sldId id="567" r:id="rId46"/>
    <p:sldId id="568" r:id="rId47"/>
    <p:sldId id="569" r:id="rId48"/>
    <p:sldId id="570" r:id="rId49"/>
    <p:sldId id="571" r:id="rId50"/>
    <p:sldId id="572" r:id="rId51"/>
    <p:sldId id="573" r:id="rId52"/>
    <p:sldId id="574" r:id="rId53"/>
    <p:sldId id="575" r:id="rId54"/>
    <p:sldId id="576" r:id="rId55"/>
    <p:sldId id="577" r:id="rId56"/>
    <p:sldId id="578" r:id="rId57"/>
    <p:sldId id="579" r:id="rId58"/>
    <p:sldId id="580" r:id="rId59"/>
    <p:sldId id="581" r:id="rId60"/>
    <p:sldId id="582" r:id="rId61"/>
    <p:sldId id="583" r:id="rId62"/>
    <p:sldId id="584" r:id="rId63"/>
    <p:sldId id="585" r:id="rId64"/>
    <p:sldId id="586" r:id="rId65"/>
    <p:sldId id="587" r:id="rId66"/>
    <p:sldId id="356" r:id="rId67"/>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20CB13"/>
    <a:srgbClr val="CC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6447" autoAdjust="0"/>
  </p:normalViewPr>
  <p:slideViewPr>
    <p:cSldViewPr>
      <p:cViewPr varScale="1">
        <p:scale>
          <a:sx n="56" d="100"/>
          <a:sy n="56" d="100"/>
        </p:scale>
        <p:origin x="1047" y="36"/>
      </p:cViewPr>
      <p:guideLst>
        <p:guide orient="horz" pos="2160"/>
        <p:guide pos="3839"/>
      </p:guideLst>
    </p:cSldViewPr>
  </p:slideViewPr>
  <p:outlineViewPr>
    <p:cViewPr>
      <p:scale>
        <a:sx n="33" d="100"/>
        <a:sy n="33" d="100"/>
      </p:scale>
      <p:origin x="0" y="2916"/>
    </p:cViewPr>
  </p:outlineViewPr>
  <p:notesTextViewPr>
    <p:cViewPr>
      <p:scale>
        <a:sx n="100" d="100"/>
        <a:sy n="100" d="100"/>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728D2-9EC5-43A7-8CD0-2B22A7072B45}" type="doc">
      <dgm:prSet loTypeId="urn:microsoft.com/office/officeart/2008/layout/AlternatingHexagons" loCatId="list" qsTypeId="urn:microsoft.com/office/officeart/2005/8/quickstyle/simple1" qsCatId="simple" csTypeId="urn:microsoft.com/office/officeart/2005/8/colors/colorful5" csCatId="colorful" phldr="1"/>
      <dgm:spPr/>
      <dgm:t>
        <a:bodyPr/>
        <a:lstStyle/>
        <a:p>
          <a:endParaRPr lang="zh-CN" altLang="en-US"/>
        </a:p>
      </dgm:t>
    </dgm:pt>
    <dgm:pt modelId="{84E3B087-606A-45D7-90E2-2D1E5EF3C431}">
      <dgm:prSet phldrT="[文本]" custT="1"/>
      <dgm:spPr/>
      <dgm:t>
        <a:bodyPr/>
        <a:lstStyle/>
        <a:p>
          <a:r>
            <a:rPr lang="zh-CN" altLang="en-US" sz="2400" b="1" dirty="0" smtClean="0">
              <a:latin typeface="+mn-ea"/>
              <a:ea typeface="+mn-ea"/>
            </a:rPr>
            <a:t>数学计算</a:t>
          </a:r>
          <a:endParaRPr lang="zh-CN" altLang="en-US" sz="2400" b="1" dirty="0">
            <a:latin typeface="+mn-ea"/>
            <a:ea typeface="+mn-ea"/>
          </a:endParaRPr>
        </a:p>
      </dgm:t>
    </dgm:pt>
    <dgm:pt modelId="{036F4DCA-7652-477F-ABF6-414A77D80249}" type="parTrans" cxnId="{2202219E-ADD6-4204-972A-9DA88E7F882A}">
      <dgm:prSet/>
      <dgm:spPr/>
      <dgm:t>
        <a:bodyPr/>
        <a:lstStyle/>
        <a:p>
          <a:endParaRPr lang="zh-CN" altLang="en-US" sz="2400" b="1">
            <a:latin typeface="+mn-ea"/>
            <a:ea typeface="+mn-ea"/>
          </a:endParaRPr>
        </a:p>
      </dgm:t>
    </dgm:pt>
    <dgm:pt modelId="{67D533E1-5AB9-41C7-8B6F-E8931DC0C005}" type="sibTrans" cxnId="{2202219E-ADD6-4204-972A-9DA88E7F882A}">
      <dgm:prSet custT="1"/>
      <dgm:spPr/>
      <dgm:t>
        <a:bodyPr/>
        <a:lstStyle/>
        <a:p>
          <a:r>
            <a:rPr lang="zh-CN" altLang="en-US" sz="2400" b="1" dirty="0" smtClean="0">
              <a:latin typeface="+mn-ea"/>
              <a:ea typeface="+mn-ea"/>
            </a:rPr>
            <a:t>日期转换</a:t>
          </a:r>
          <a:endParaRPr lang="zh-CN" altLang="en-US" sz="2400" b="1" dirty="0">
            <a:latin typeface="+mn-ea"/>
            <a:ea typeface="+mn-ea"/>
          </a:endParaRPr>
        </a:p>
      </dgm:t>
    </dgm:pt>
    <dgm:pt modelId="{DD44D0D7-1438-4929-A3C4-B5C02DDE2964}">
      <dgm:prSet phldrT="[文本]" custT="1"/>
      <dgm:spPr/>
      <dgm:t>
        <a:bodyPr/>
        <a:lstStyle/>
        <a:p>
          <a:r>
            <a:rPr lang="zh-CN" altLang="en-US" sz="2400" b="1" dirty="0" smtClean="0">
              <a:latin typeface="+mn-ea"/>
              <a:ea typeface="+mn-ea"/>
            </a:rPr>
            <a:t>输入输出</a:t>
          </a:r>
          <a:endParaRPr lang="zh-CN" altLang="en-US" sz="2400" b="1" dirty="0">
            <a:latin typeface="+mn-ea"/>
            <a:ea typeface="+mn-ea"/>
          </a:endParaRPr>
        </a:p>
      </dgm:t>
    </dgm:pt>
    <dgm:pt modelId="{6681D764-321C-47F7-8111-0E0C60DAB71D}" type="parTrans" cxnId="{1EE119EA-210F-442A-BD6F-A5AC696797E0}">
      <dgm:prSet/>
      <dgm:spPr/>
      <dgm:t>
        <a:bodyPr/>
        <a:lstStyle/>
        <a:p>
          <a:endParaRPr lang="zh-CN" altLang="en-US" sz="2400" b="1">
            <a:latin typeface="+mn-ea"/>
            <a:ea typeface="+mn-ea"/>
          </a:endParaRPr>
        </a:p>
      </dgm:t>
    </dgm:pt>
    <dgm:pt modelId="{A14C792B-0E4B-40B1-A5A2-50CCEAF3102F}" type="sibTrans" cxnId="{1EE119EA-210F-442A-BD6F-A5AC696797E0}">
      <dgm:prSet custT="1"/>
      <dgm:spPr/>
      <dgm:t>
        <a:bodyPr/>
        <a:lstStyle/>
        <a:p>
          <a:r>
            <a:rPr lang="zh-CN" altLang="en-US" sz="2400" b="1" dirty="0" smtClean="0">
              <a:latin typeface="+mn-ea"/>
              <a:ea typeface="+mn-ea"/>
            </a:rPr>
            <a:t>内存管理</a:t>
          </a:r>
          <a:endParaRPr lang="zh-CN" altLang="en-US" sz="2400" b="1" dirty="0">
            <a:latin typeface="+mn-ea"/>
            <a:ea typeface="+mn-ea"/>
          </a:endParaRPr>
        </a:p>
      </dgm:t>
    </dgm:pt>
    <dgm:pt modelId="{D3A86F10-29C6-4E60-9E84-8CF20DB4C1F7}">
      <dgm:prSet phldrT="[文本]" custT="1"/>
      <dgm:spPr/>
      <dgm:t>
        <a:bodyPr/>
        <a:lstStyle/>
        <a:p>
          <a:r>
            <a:rPr lang="zh-CN" altLang="en-US" sz="2400" b="1" dirty="0" smtClean="0">
              <a:latin typeface="+mn-ea"/>
              <a:ea typeface="+mn-ea"/>
            </a:rPr>
            <a:t>文件读写</a:t>
          </a:r>
          <a:endParaRPr lang="zh-CN" altLang="en-US" sz="2400" b="1" dirty="0">
            <a:latin typeface="+mn-ea"/>
            <a:ea typeface="+mn-ea"/>
          </a:endParaRPr>
        </a:p>
      </dgm:t>
    </dgm:pt>
    <dgm:pt modelId="{71F8DB45-2549-417F-8554-8EDEC3A9809E}" type="parTrans" cxnId="{69E036C7-898F-451F-84BA-3312A44DC31F}">
      <dgm:prSet/>
      <dgm:spPr/>
      <dgm:t>
        <a:bodyPr/>
        <a:lstStyle/>
        <a:p>
          <a:endParaRPr lang="zh-CN" altLang="en-US" sz="2400" b="1">
            <a:latin typeface="+mn-ea"/>
            <a:ea typeface="+mn-ea"/>
          </a:endParaRPr>
        </a:p>
      </dgm:t>
    </dgm:pt>
    <dgm:pt modelId="{1D9FF589-9400-47E8-A6D9-0AD1DC07274A}" type="sibTrans" cxnId="{69E036C7-898F-451F-84BA-3312A44DC31F}">
      <dgm:prSet custT="1"/>
      <dgm:spPr/>
      <dgm:t>
        <a:bodyPr/>
        <a:lstStyle/>
        <a:p>
          <a:r>
            <a:rPr lang="zh-CN" altLang="en-US" sz="2400" b="1" dirty="0" smtClean="0">
              <a:latin typeface="+mn-ea"/>
              <a:ea typeface="+mn-ea"/>
            </a:rPr>
            <a:t>游戏开发</a:t>
          </a:r>
          <a:endParaRPr lang="zh-CN" altLang="en-US" sz="2400" b="1" dirty="0">
            <a:latin typeface="+mn-ea"/>
            <a:ea typeface="+mn-ea"/>
          </a:endParaRPr>
        </a:p>
      </dgm:t>
    </dgm:pt>
    <dgm:pt modelId="{0A79B1B5-ABDC-4338-8416-BCC354235A52}">
      <dgm:prSet custT="1"/>
      <dgm:spPr/>
      <dgm:t>
        <a:bodyPr/>
        <a:lstStyle/>
        <a:p>
          <a:r>
            <a:rPr lang="en-US" altLang="zh-CN" sz="2400" b="1" dirty="0" smtClean="0">
              <a:latin typeface="+mn-ea"/>
              <a:ea typeface="+mn-ea"/>
            </a:rPr>
            <a:t>…</a:t>
          </a:r>
          <a:endParaRPr lang="zh-CN" altLang="en-US" sz="2400" b="1" dirty="0">
            <a:latin typeface="+mn-ea"/>
            <a:ea typeface="+mn-ea"/>
          </a:endParaRPr>
        </a:p>
      </dgm:t>
    </dgm:pt>
    <dgm:pt modelId="{A11AAF34-B121-4C71-AC60-1B2B33C8869F}" type="parTrans" cxnId="{CFF93B5F-88CA-46B8-8BA2-814DBBC81166}">
      <dgm:prSet/>
      <dgm:spPr/>
      <dgm:t>
        <a:bodyPr/>
        <a:lstStyle/>
        <a:p>
          <a:endParaRPr lang="zh-CN" altLang="en-US" sz="2400" b="1">
            <a:latin typeface="+mn-ea"/>
            <a:ea typeface="+mn-ea"/>
          </a:endParaRPr>
        </a:p>
      </dgm:t>
    </dgm:pt>
    <dgm:pt modelId="{7120B3BB-F714-4E3D-A4CE-C7C21545B3FF}" type="sibTrans" cxnId="{CFF93B5F-88CA-46B8-8BA2-814DBBC81166}">
      <dgm:prSet custT="1"/>
      <dgm:spPr/>
      <dgm:t>
        <a:bodyPr/>
        <a:lstStyle/>
        <a:p>
          <a:r>
            <a:rPr lang="zh-CN" altLang="en-US" sz="2400" b="1" dirty="0" smtClean="0">
              <a:latin typeface="+mn-ea"/>
              <a:ea typeface="+mn-ea"/>
            </a:rPr>
            <a:t>游戏开发</a:t>
          </a:r>
          <a:endParaRPr lang="zh-CN" altLang="en-US" sz="2400" b="1" dirty="0">
            <a:latin typeface="+mn-ea"/>
            <a:ea typeface="+mn-ea"/>
          </a:endParaRPr>
        </a:p>
      </dgm:t>
    </dgm:pt>
    <dgm:pt modelId="{57E6BD22-63EC-4B60-BC33-348EA49D967A}" type="pres">
      <dgm:prSet presAssocID="{6C1728D2-9EC5-43A7-8CD0-2B22A7072B45}" presName="Name0" presStyleCnt="0">
        <dgm:presLayoutVars>
          <dgm:chMax/>
          <dgm:chPref/>
          <dgm:dir/>
          <dgm:animLvl val="lvl"/>
        </dgm:presLayoutVars>
      </dgm:prSet>
      <dgm:spPr/>
      <dgm:t>
        <a:bodyPr/>
        <a:lstStyle/>
        <a:p>
          <a:endParaRPr lang="zh-CN" altLang="en-US"/>
        </a:p>
      </dgm:t>
    </dgm:pt>
    <dgm:pt modelId="{A04AABA6-3D3E-4494-B12F-ACC5315FD81D}" type="pres">
      <dgm:prSet presAssocID="{84E3B087-606A-45D7-90E2-2D1E5EF3C431}" presName="composite" presStyleCnt="0"/>
      <dgm:spPr/>
    </dgm:pt>
    <dgm:pt modelId="{6D369521-A923-441D-BAF5-295360167AB9}" type="pres">
      <dgm:prSet presAssocID="{84E3B087-606A-45D7-90E2-2D1E5EF3C431}" presName="Parent1" presStyleLbl="node1" presStyleIdx="0" presStyleCnt="8">
        <dgm:presLayoutVars>
          <dgm:chMax val="1"/>
          <dgm:chPref val="1"/>
          <dgm:bulletEnabled val="1"/>
        </dgm:presLayoutVars>
      </dgm:prSet>
      <dgm:spPr/>
      <dgm:t>
        <a:bodyPr/>
        <a:lstStyle/>
        <a:p>
          <a:endParaRPr lang="zh-CN" altLang="en-US"/>
        </a:p>
      </dgm:t>
    </dgm:pt>
    <dgm:pt modelId="{51A28878-B91F-4D18-BA7C-E10B4719F077}" type="pres">
      <dgm:prSet presAssocID="{84E3B087-606A-45D7-90E2-2D1E5EF3C431}" presName="Childtext1" presStyleLbl="revTx" presStyleIdx="0" presStyleCnt="4">
        <dgm:presLayoutVars>
          <dgm:chMax val="0"/>
          <dgm:chPref val="0"/>
          <dgm:bulletEnabled val="1"/>
        </dgm:presLayoutVars>
      </dgm:prSet>
      <dgm:spPr/>
      <dgm:t>
        <a:bodyPr/>
        <a:lstStyle/>
        <a:p>
          <a:endParaRPr lang="zh-CN" altLang="en-US"/>
        </a:p>
      </dgm:t>
    </dgm:pt>
    <dgm:pt modelId="{C2EB7C03-5659-40AB-8239-89B90B154F56}" type="pres">
      <dgm:prSet presAssocID="{84E3B087-606A-45D7-90E2-2D1E5EF3C431}" presName="BalanceSpacing" presStyleCnt="0"/>
      <dgm:spPr/>
    </dgm:pt>
    <dgm:pt modelId="{14EAA4E1-336B-4D92-AD0A-382E14930C92}" type="pres">
      <dgm:prSet presAssocID="{84E3B087-606A-45D7-90E2-2D1E5EF3C431}" presName="BalanceSpacing1" presStyleCnt="0"/>
      <dgm:spPr/>
    </dgm:pt>
    <dgm:pt modelId="{48FF6240-9467-406E-9C9F-6CB31393E381}" type="pres">
      <dgm:prSet presAssocID="{67D533E1-5AB9-41C7-8B6F-E8931DC0C005}" presName="Accent1Text" presStyleLbl="node1" presStyleIdx="1" presStyleCnt="8"/>
      <dgm:spPr/>
      <dgm:t>
        <a:bodyPr/>
        <a:lstStyle/>
        <a:p>
          <a:endParaRPr lang="zh-CN" altLang="en-US"/>
        </a:p>
      </dgm:t>
    </dgm:pt>
    <dgm:pt modelId="{FF16265D-0AE2-4A0A-94FC-23C6F3DCC253}" type="pres">
      <dgm:prSet presAssocID="{67D533E1-5AB9-41C7-8B6F-E8931DC0C005}" presName="spaceBetweenRectangles" presStyleCnt="0"/>
      <dgm:spPr/>
    </dgm:pt>
    <dgm:pt modelId="{A3FCBE81-7D6D-4ACF-B587-D0C48FC9C743}" type="pres">
      <dgm:prSet presAssocID="{DD44D0D7-1438-4929-A3C4-B5C02DDE2964}" presName="composite" presStyleCnt="0"/>
      <dgm:spPr/>
    </dgm:pt>
    <dgm:pt modelId="{147FA62E-6626-40B5-A529-0B8697B74687}" type="pres">
      <dgm:prSet presAssocID="{DD44D0D7-1438-4929-A3C4-B5C02DDE2964}" presName="Parent1" presStyleLbl="node1" presStyleIdx="2" presStyleCnt="8">
        <dgm:presLayoutVars>
          <dgm:chMax val="1"/>
          <dgm:chPref val="1"/>
          <dgm:bulletEnabled val="1"/>
        </dgm:presLayoutVars>
      </dgm:prSet>
      <dgm:spPr/>
      <dgm:t>
        <a:bodyPr/>
        <a:lstStyle/>
        <a:p>
          <a:endParaRPr lang="zh-CN" altLang="en-US"/>
        </a:p>
      </dgm:t>
    </dgm:pt>
    <dgm:pt modelId="{A3708702-7E76-4761-981A-13F9B257D692}" type="pres">
      <dgm:prSet presAssocID="{DD44D0D7-1438-4929-A3C4-B5C02DDE2964}" presName="Childtext1" presStyleLbl="revTx" presStyleIdx="1" presStyleCnt="4">
        <dgm:presLayoutVars>
          <dgm:chMax val="0"/>
          <dgm:chPref val="0"/>
          <dgm:bulletEnabled val="1"/>
        </dgm:presLayoutVars>
      </dgm:prSet>
      <dgm:spPr/>
      <dgm:t>
        <a:bodyPr/>
        <a:lstStyle/>
        <a:p>
          <a:endParaRPr lang="zh-CN" altLang="en-US"/>
        </a:p>
      </dgm:t>
    </dgm:pt>
    <dgm:pt modelId="{9F8423C4-F054-418D-90FF-4B8E732181AF}" type="pres">
      <dgm:prSet presAssocID="{DD44D0D7-1438-4929-A3C4-B5C02DDE2964}" presName="BalanceSpacing" presStyleCnt="0"/>
      <dgm:spPr/>
    </dgm:pt>
    <dgm:pt modelId="{6C488614-829E-4FDC-9DDD-3549DEECC72E}" type="pres">
      <dgm:prSet presAssocID="{DD44D0D7-1438-4929-A3C4-B5C02DDE2964}" presName="BalanceSpacing1" presStyleCnt="0"/>
      <dgm:spPr/>
    </dgm:pt>
    <dgm:pt modelId="{55481E9A-38B3-47D5-82DD-74FB79A8FAF7}" type="pres">
      <dgm:prSet presAssocID="{A14C792B-0E4B-40B1-A5A2-50CCEAF3102F}" presName="Accent1Text" presStyleLbl="node1" presStyleIdx="3" presStyleCnt="8"/>
      <dgm:spPr/>
      <dgm:t>
        <a:bodyPr/>
        <a:lstStyle/>
        <a:p>
          <a:endParaRPr lang="zh-CN" altLang="en-US"/>
        </a:p>
      </dgm:t>
    </dgm:pt>
    <dgm:pt modelId="{BC0D1409-3F82-4028-9612-F9BE638D8B2D}" type="pres">
      <dgm:prSet presAssocID="{A14C792B-0E4B-40B1-A5A2-50CCEAF3102F}" presName="spaceBetweenRectangles" presStyleCnt="0"/>
      <dgm:spPr/>
    </dgm:pt>
    <dgm:pt modelId="{864F94C6-1B74-4038-8074-8420C7F6112A}" type="pres">
      <dgm:prSet presAssocID="{D3A86F10-29C6-4E60-9E84-8CF20DB4C1F7}" presName="composite" presStyleCnt="0"/>
      <dgm:spPr/>
    </dgm:pt>
    <dgm:pt modelId="{081FE763-9085-42A4-9C5F-3EBCD58503D4}" type="pres">
      <dgm:prSet presAssocID="{D3A86F10-29C6-4E60-9E84-8CF20DB4C1F7}" presName="Parent1" presStyleLbl="node1" presStyleIdx="4" presStyleCnt="8">
        <dgm:presLayoutVars>
          <dgm:chMax val="1"/>
          <dgm:chPref val="1"/>
          <dgm:bulletEnabled val="1"/>
        </dgm:presLayoutVars>
      </dgm:prSet>
      <dgm:spPr/>
      <dgm:t>
        <a:bodyPr/>
        <a:lstStyle/>
        <a:p>
          <a:endParaRPr lang="zh-CN" altLang="en-US"/>
        </a:p>
      </dgm:t>
    </dgm:pt>
    <dgm:pt modelId="{712EBD2E-57C5-4541-931C-AF9464C50D80}" type="pres">
      <dgm:prSet presAssocID="{D3A86F10-29C6-4E60-9E84-8CF20DB4C1F7}" presName="Childtext1" presStyleLbl="revTx" presStyleIdx="2" presStyleCnt="4">
        <dgm:presLayoutVars>
          <dgm:chMax val="0"/>
          <dgm:chPref val="0"/>
          <dgm:bulletEnabled val="1"/>
        </dgm:presLayoutVars>
      </dgm:prSet>
      <dgm:spPr/>
      <dgm:t>
        <a:bodyPr/>
        <a:lstStyle/>
        <a:p>
          <a:endParaRPr lang="zh-CN" altLang="en-US"/>
        </a:p>
      </dgm:t>
    </dgm:pt>
    <dgm:pt modelId="{11593BC4-9B0A-422C-B912-4EAA8801E175}" type="pres">
      <dgm:prSet presAssocID="{D3A86F10-29C6-4E60-9E84-8CF20DB4C1F7}" presName="BalanceSpacing" presStyleCnt="0"/>
      <dgm:spPr/>
    </dgm:pt>
    <dgm:pt modelId="{BBE446C4-A8A4-4313-A065-293AACF36D0B}" type="pres">
      <dgm:prSet presAssocID="{D3A86F10-29C6-4E60-9E84-8CF20DB4C1F7}" presName="BalanceSpacing1" presStyleCnt="0"/>
      <dgm:spPr/>
    </dgm:pt>
    <dgm:pt modelId="{DBD12FFC-9635-4CCA-A69A-281176F7954A}" type="pres">
      <dgm:prSet presAssocID="{1D9FF589-9400-47E8-A6D9-0AD1DC07274A}" presName="Accent1Text" presStyleLbl="node1" presStyleIdx="5" presStyleCnt="8"/>
      <dgm:spPr/>
      <dgm:t>
        <a:bodyPr/>
        <a:lstStyle/>
        <a:p>
          <a:endParaRPr lang="zh-CN" altLang="en-US"/>
        </a:p>
      </dgm:t>
    </dgm:pt>
    <dgm:pt modelId="{77F83F21-0567-47B0-93CB-18D9E1989C0E}" type="pres">
      <dgm:prSet presAssocID="{1D9FF589-9400-47E8-A6D9-0AD1DC07274A}" presName="spaceBetweenRectangles" presStyleCnt="0"/>
      <dgm:spPr/>
    </dgm:pt>
    <dgm:pt modelId="{87E9BA00-A567-4A2E-B338-39F4C71EC69A}" type="pres">
      <dgm:prSet presAssocID="{0A79B1B5-ABDC-4338-8416-BCC354235A52}" presName="composite" presStyleCnt="0"/>
      <dgm:spPr/>
    </dgm:pt>
    <dgm:pt modelId="{4C597DB3-50F8-4948-9259-62A1D817A755}" type="pres">
      <dgm:prSet presAssocID="{0A79B1B5-ABDC-4338-8416-BCC354235A52}" presName="Parent1" presStyleLbl="node1" presStyleIdx="6" presStyleCnt="8">
        <dgm:presLayoutVars>
          <dgm:chMax val="1"/>
          <dgm:chPref val="1"/>
          <dgm:bulletEnabled val="1"/>
        </dgm:presLayoutVars>
      </dgm:prSet>
      <dgm:spPr/>
      <dgm:t>
        <a:bodyPr/>
        <a:lstStyle/>
        <a:p>
          <a:endParaRPr lang="zh-CN" altLang="en-US"/>
        </a:p>
      </dgm:t>
    </dgm:pt>
    <dgm:pt modelId="{18BF3303-F653-4308-88BE-5932806D5C4A}" type="pres">
      <dgm:prSet presAssocID="{0A79B1B5-ABDC-4338-8416-BCC354235A52}" presName="Childtext1" presStyleLbl="revTx" presStyleIdx="3" presStyleCnt="4">
        <dgm:presLayoutVars>
          <dgm:chMax val="0"/>
          <dgm:chPref val="0"/>
          <dgm:bulletEnabled val="1"/>
        </dgm:presLayoutVars>
      </dgm:prSet>
      <dgm:spPr/>
    </dgm:pt>
    <dgm:pt modelId="{C17BFD83-2D5D-4451-BEDF-A1F544E80D56}" type="pres">
      <dgm:prSet presAssocID="{0A79B1B5-ABDC-4338-8416-BCC354235A52}" presName="BalanceSpacing" presStyleCnt="0"/>
      <dgm:spPr/>
    </dgm:pt>
    <dgm:pt modelId="{BF171F49-741E-4353-B52E-FBF4B8636034}" type="pres">
      <dgm:prSet presAssocID="{0A79B1B5-ABDC-4338-8416-BCC354235A52}" presName="BalanceSpacing1" presStyleCnt="0"/>
      <dgm:spPr/>
    </dgm:pt>
    <dgm:pt modelId="{BD7D5029-47C1-46CF-80E2-246987C2DA47}" type="pres">
      <dgm:prSet presAssocID="{7120B3BB-F714-4E3D-A4CE-C7C21545B3FF}" presName="Accent1Text" presStyleLbl="node1" presStyleIdx="7" presStyleCnt="8" custLinFactX="-100000" custLinFactNeighborX="-110202" custLinFactNeighborY="-1808"/>
      <dgm:spPr/>
      <dgm:t>
        <a:bodyPr/>
        <a:lstStyle/>
        <a:p>
          <a:endParaRPr lang="zh-CN" altLang="en-US"/>
        </a:p>
      </dgm:t>
    </dgm:pt>
  </dgm:ptLst>
  <dgm:cxnLst>
    <dgm:cxn modelId="{2202219E-ADD6-4204-972A-9DA88E7F882A}" srcId="{6C1728D2-9EC5-43A7-8CD0-2B22A7072B45}" destId="{84E3B087-606A-45D7-90E2-2D1E5EF3C431}" srcOrd="0" destOrd="0" parTransId="{036F4DCA-7652-477F-ABF6-414A77D80249}" sibTransId="{67D533E1-5AB9-41C7-8B6F-E8931DC0C005}"/>
    <dgm:cxn modelId="{896169BE-0D61-4A4C-8D1C-63D5548887D3}" type="presOf" srcId="{D3A86F10-29C6-4E60-9E84-8CF20DB4C1F7}" destId="{081FE763-9085-42A4-9C5F-3EBCD58503D4}" srcOrd="0" destOrd="0" presId="urn:microsoft.com/office/officeart/2008/layout/AlternatingHexagons"/>
    <dgm:cxn modelId="{CFF93B5F-88CA-46B8-8BA2-814DBBC81166}" srcId="{6C1728D2-9EC5-43A7-8CD0-2B22A7072B45}" destId="{0A79B1B5-ABDC-4338-8416-BCC354235A52}" srcOrd="3" destOrd="0" parTransId="{A11AAF34-B121-4C71-AC60-1B2B33C8869F}" sibTransId="{7120B3BB-F714-4E3D-A4CE-C7C21545B3FF}"/>
    <dgm:cxn modelId="{C57663C0-2A06-4C16-99DD-ACC386883CB7}" type="presOf" srcId="{1D9FF589-9400-47E8-A6D9-0AD1DC07274A}" destId="{DBD12FFC-9635-4CCA-A69A-281176F7954A}" srcOrd="0" destOrd="0" presId="urn:microsoft.com/office/officeart/2008/layout/AlternatingHexagons"/>
    <dgm:cxn modelId="{7B38CF1A-AC85-45EC-BDEB-E0CEEE1FB7B3}" type="presOf" srcId="{6C1728D2-9EC5-43A7-8CD0-2B22A7072B45}" destId="{57E6BD22-63EC-4B60-BC33-348EA49D967A}" srcOrd="0" destOrd="0" presId="urn:microsoft.com/office/officeart/2008/layout/AlternatingHexagons"/>
    <dgm:cxn modelId="{C75489D3-7D81-4A5B-A71B-7EC8F46BF7DC}" type="presOf" srcId="{67D533E1-5AB9-41C7-8B6F-E8931DC0C005}" destId="{48FF6240-9467-406E-9C9F-6CB31393E381}" srcOrd="0" destOrd="0" presId="urn:microsoft.com/office/officeart/2008/layout/AlternatingHexagons"/>
    <dgm:cxn modelId="{FE5FE4BD-482B-4B50-ABA8-1215F5DE0B9A}" type="presOf" srcId="{84E3B087-606A-45D7-90E2-2D1E5EF3C431}" destId="{6D369521-A923-441D-BAF5-295360167AB9}" srcOrd="0" destOrd="0" presId="urn:microsoft.com/office/officeart/2008/layout/AlternatingHexagons"/>
    <dgm:cxn modelId="{AF579246-230F-4F65-BFD8-F48834E64BCF}" type="presOf" srcId="{7120B3BB-F714-4E3D-A4CE-C7C21545B3FF}" destId="{BD7D5029-47C1-46CF-80E2-246987C2DA47}" srcOrd="0" destOrd="0" presId="urn:microsoft.com/office/officeart/2008/layout/AlternatingHexagons"/>
    <dgm:cxn modelId="{69E036C7-898F-451F-84BA-3312A44DC31F}" srcId="{6C1728D2-9EC5-43A7-8CD0-2B22A7072B45}" destId="{D3A86F10-29C6-4E60-9E84-8CF20DB4C1F7}" srcOrd="2" destOrd="0" parTransId="{71F8DB45-2549-417F-8554-8EDEC3A9809E}" sibTransId="{1D9FF589-9400-47E8-A6D9-0AD1DC07274A}"/>
    <dgm:cxn modelId="{CF450579-B28E-4B21-8F8B-58002D82FB7D}" type="presOf" srcId="{A14C792B-0E4B-40B1-A5A2-50CCEAF3102F}" destId="{55481E9A-38B3-47D5-82DD-74FB79A8FAF7}" srcOrd="0" destOrd="0" presId="urn:microsoft.com/office/officeart/2008/layout/AlternatingHexagons"/>
    <dgm:cxn modelId="{7FD312BB-9DFE-4145-82C0-E178436EADA1}" type="presOf" srcId="{0A79B1B5-ABDC-4338-8416-BCC354235A52}" destId="{4C597DB3-50F8-4948-9259-62A1D817A755}" srcOrd="0" destOrd="0" presId="urn:microsoft.com/office/officeart/2008/layout/AlternatingHexagons"/>
    <dgm:cxn modelId="{1EE119EA-210F-442A-BD6F-A5AC696797E0}" srcId="{6C1728D2-9EC5-43A7-8CD0-2B22A7072B45}" destId="{DD44D0D7-1438-4929-A3C4-B5C02DDE2964}" srcOrd="1" destOrd="0" parTransId="{6681D764-321C-47F7-8111-0E0C60DAB71D}" sibTransId="{A14C792B-0E4B-40B1-A5A2-50CCEAF3102F}"/>
    <dgm:cxn modelId="{2BEA6092-E4F7-4783-AC42-3492B1CFFA13}" type="presOf" srcId="{DD44D0D7-1438-4929-A3C4-B5C02DDE2964}" destId="{147FA62E-6626-40B5-A529-0B8697B74687}" srcOrd="0" destOrd="0" presId="urn:microsoft.com/office/officeart/2008/layout/AlternatingHexagons"/>
    <dgm:cxn modelId="{FCF752D6-DB07-42DA-8525-C01E9E455A6C}" type="presParOf" srcId="{57E6BD22-63EC-4B60-BC33-348EA49D967A}" destId="{A04AABA6-3D3E-4494-B12F-ACC5315FD81D}" srcOrd="0" destOrd="0" presId="urn:microsoft.com/office/officeart/2008/layout/AlternatingHexagons"/>
    <dgm:cxn modelId="{A98DF363-2DB8-42CA-83AC-0553DF3762E9}" type="presParOf" srcId="{A04AABA6-3D3E-4494-B12F-ACC5315FD81D}" destId="{6D369521-A923-441D-BAF5-295360167AB9}" srcOrd="0" destOrd="0" presId="urn:microsoft.com/office/officeart/2008/layout/AlternatingHexagons"/>
    <dgm:cxn modelId="{B6621886-DAC6-4D1D-931B-D874D73125AC}" type="presParOf" srcId="{A04AABA6-3D3E-4494-B12F-ACC5315FD81D}" destId="{51A28878-B91F-4D18-BA7C-E10B4719F077}" srcOrd="1" destOrd="0" presId="urn:microsoft.com/office/officeart/2008/layout/AlternatingHexagons"/>
    <dgm:cxn modelId="{D1079906-288F-456C-8697-A33F250705CB}" type="presParOf" srcId="{A04AABA6-3D3E-4494-B12F-ACC5315FD81D}" destId="{C2EB7C03-5659-40AB-8239-89B90B154F56}" srcOrd="2" destOrd="0" presId="urn:microsoft.com/office/officeart/2008/layout/AlternatingHexagons"/>
    <dgm:cxn modelId="{0D854DC4-35AE-44C1-BF80-E4080C4F37F9}" type="presParOf" srcId="{A04AABA6-3D3E-4494-B12F-ACC5315FD81D}" destId="{14EAA4E1-336B-4D92-AD0A-382E14930C92}" srcOrd="3" destOrd="0" presId="urn:microsoft.com/office/officeart/2008/layout/AlternatingHexagons"/>
    <dgm:cxn modelId="{61709A48-AEB9-4847-AB9B-40036EF0331F}" type="presParOf" srcId="{A04AABA6-3D3E-4494-B12F-ACC5315FD81D}" destId="{48FF6240-9467-406E-9C9F-6CB31393E381}" srcOrd="4" destOrd="0" presId="urn:microsoft.com/office/officeart/2008/layout/AlternatingHexagons"/>
    <dgm:cxn modelId="{9C8A0402-519A-4A79-9B68-1399798DA100}" type="presParOf" srcId="{57E6BD22-63EC-4B60-BC33-348EA49D967A}" destId="{FF16265D-0AE2-4A0A-94FC-23C6F3DCC253}" srcOrd="1" destOrd="0" presId="urn:microsoft.com/office/officeart/2008/layout/AlternatingHexagons"/>
    <dgm:cxn modelId="{BDE9D15F-7624-46D8-805B-B565426F8147}" type="presParOf" srcId="{57E6BD22-63EC-4B60-BC33-348EA49D967A}" destId="{A3FCBE81-7D6D-4ACF-B587-D0C48FC9C743}" srcOrd="2" destOrd="0" presId="urn:microsoft.com/office/officeart/2008/layout/AlternatingHexagons"/>
    <dgm:cxn modelId="{6DE1C4DF-A0BF-4BC4-8862-79AB3E9B604A}" type="presParOf" srcId="{A3FCBE81-7D6D-4ACF-B587-D0C48FC9C743}" destId="{147FA62E-6626-40B5-A529-0B8697B74687}" srcOrd="0" destOrd="0" presId="urn:microsoft.com/office/officeart/2008/layout/AlternatingHexagons"/>
    <dgm:cxn modelId="{E1352BD1-7BA1-43E5-8225-87B6B4C0D3A8}" type="presParOf" srcId="{A3FCBE81-7D6D-4ACF-B587-D0C48FC9C743}" destId="{A3708702-7E76-4761-981A-13F9B257D692}" srcOrd="1" destOrd="0" presId="urn:microsoft.com/office/officeart/2008/layout/AlternatingHexagons"/>
    <dgm:cxn modelId="{6CEA7EEB-3FC9-4215-81A6-48BE43456E5D}" type="presParOf" srcId="{A3FCBE81-7D6D-4ACF-B587-D0C48FC9C743}" destId="{9F8423C4-F054-418D-90FF-4B8E732181AF}" srcOrd="2" destOrd="0" presId="urn:microsoft.com/office/officeart/2008/layout/AlternatingHexagons"/>
    <dgm:cxn modelId="{57080022-2ED6-4BD4-81E0-1C516C680BAD}" type="presParOf" srcId="{A3FCBE81-7D6D-4ACF-B587-D0C48FC9C743}" destId="{6C488614-829E-4FDC-9DDD-3549DEECC72E}" srcOrd="3" destOrd="0" presId="urn:microsoft.com/office/officeart/2008/layout/AlternatingHexagons"/>
    <dgm:cxn modelId="{8625DA53-CBAB-4C93-8748-F2D9A73A147E}" type="presParOf" srcId="{A3FCBE81-7D6D-4ACF-B587-D0C48FC9C743}" destId="{55481E9A-38B3-47D5-82DD-74FB79A8FAF7}" srcOrd="4" destOrd="0" presId="urn:microsoft.com/office/officeart/2008/layout/AlternatingHexagons"/>
    <dgm:cxn modelId="{639386E8-FCA1-4B45-A79C-58A1AEA399AA}" type="presParOf" srcId="{57E6BD22-63EC-4B60-BC33-348EA49D967A}" destId="{BC0D1409-3F82-4028-9612-F9BE638D8B2D}" srcOrd="3" destOrd="0" presId="urn:microsoft.com/office/officeart/2008/layout/AlternatingHexagons"/>
    <dgm:cxn modelId="{7B81217F-E231-4355-83D0-AFB467CF4B8B}" type="presParOf" srcId="{57E6BD22-63EC-4B60-BC33-348EA49D967A}" destId="{864F94C6-1B74-4038-8074-8420C7F6112A}" srcOrd="4" destOrd="0" presId="urn:microsoft.com/office/officeart/2008/layout/AlternatingHexagons"/>
    <dgm:cxn modelId="{7DBC3B3B-219A-40DA-86FB-F18374D08D84}" type="presParOf" srcId="{864F94C6-1B74-4038-8074-8420C7F6112A}" destId="{081FE763-9085-42A4-9C5F-3EBCD58503D4}" srcOrd="0" destOrd="0" presId="urn:microsoft.com/office/officeart/2008/layout/AlternatingHexagons"/>
    <dgm:cxn modelId="{909BF098-C4B8-4F3A-A9D1-CE2D30E1A1E3}" type="presParOf" srcId="{864F94C6-1B74-4038-8074-8420C7F6112A}" destId="{712EBD2E-57C5-4541-931C-AF9464C50D80}" srcOrd="1" destOrd="0" presId="urn:microsoft.com/office/officeart/2008/layout/AlternatingHexagons"/>
    <dgm:cxn modelId="{65C16C1D-BE08-4E3F-B465-93C85DCFBA0D}" type="presParOf" srcId="{864F94C6-1B74-4038-8074-8420C7F6112A}" destId="{11593BC4-9B0A-422C-B912-4EAA8801E175}" srcOrd="2" destOrd="0" presId="urn:microsoft.com/office/officeart/2008/layout/AlternatingHexagons"/>
    <dgm:cxn modelId="{47042A15-8A5B-4158-9AAF-35A358C07E9D}" type="presParOf" srcId="{864F94C6-1B74-4038-8074-8420C7F6112A}" destId="{BBE446C4-A8A4-4313-A065-293AACF36D0B}" srcOrd="3" destOrd="0" presId="urn:microsoft.com/office/officeart/2008/layout/AlternatingHexagons"/>
    <dgm:cxn modelId="{B646F044-6840-4664-A45E-ED53844D9BC5}" type="presParOf" srcId="{864F94C6-1B74-4038-8074-8420C7F6112A}" destId="{DBD12FFC-9635-4CCA-A69A-281176F7954A}" srcOrd="4" destOrd="0" presId="urn:microsoft.com/office/officeart/2008/layout/AlternatingHexagons"/>
    <dgm:cxn modelId="{C2896B11-C271-46FB-87F5-39BE70F2C196}" type="presParOf" srcId="{57E6BD22-63EC-4B60-BC33-348EA49D967A}" destId="{77F83F21-0567-47B0-93CB-18D9E1989C0E}" srcOrd="5" destOrd="0" presId="urn:microsoft.com/office/officeart/2008/layout/AlternatingHexagons"/>
    <dgm:cxn modelId="{7CF6B0EE-2A6A-4251-842D-A88EA573E665}" type="presParOf" srcId="{57E6BD22-63EC-4B60-BC33-348EA49D967A}" destId="{87E9BA00-A567-4A2E-B338-39F4C71EC69A}" srcOrd="6" destOrd="0" presId="urn:microsoft.com/office/officeart/2008/layout/AlternatingHexagons"/>
    <dgm:cxn modelId="{0783E932-1A2A-4B17-92BE-B3C3DFE8CD42}" type="presParOf" srcId="{87E9BA00-A567-4A2E-B338-39F4C71EC69A}" destId="{4C597DB3-50F8-4948-9259-62A1D817A755}" srcOrd="0" destOrd="0" presId="urn:microsoft.com/office/officeart/2008/layout/AlternatingHexagons"/>
    <dgm:cxn modelId="{73FB68C1-01DF-43C2-91A2-E50809EE6865}" type="presParOf" srcId="{87E9BA00-A567-4A2E-B338-39F4C71EC69A}" destId="{18BF3303-F653-4308-88BE-5932806D5C4A}" srcOrd="1" destOrd="0" presId="urn:microsoft.com/office/officeart/2008/layout/AlternatingHexagons"/>
    <dgm:cxn modelId="{1E57AE72-BE0E-493D-9F4D-682FBBFD22AE}" type="presParOf" srcId="{87E9BA00-A567-4A2E-B338-39F4C71EC69A}" destId="{C17BFD83-2D5D-4451-BEDF-A1F544E80D56}" srcOrd="2" destOrd="0" presId="urn:microsoft.com/office/officeart/2008/layout/AlternatingHexagons"/>
    <dgm:cxn modelId="{E9250502-4DDA-4300-9F41-4EADC7C5BC7D}" type="presParOf" srcId="{87E9BA00-A567-4A2E-B338-39F4C71EC69A}" destId="{BF171F49-741E-4353-B52E-FBF4B8636034}" srcOrd="3" destOrd="0" presId="urn:microsoft.com/office/officeart/2008/layout/AlternatingHexagons"/>
    <dgm:cxn modelId="{BBDFADE3-E88B-49B9-8AF2-5300C641DB34}" type="presParOf" srcId="{87E9BA00-A567-4A2E-B338-39F4C71EC69A}" destId="{BD7D5029-47C1-46CF-80E2-246987C2DA47}"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98E7DE-BEC1-4590-BAD0-31340EF796BF}" type="doc">
      <dgm:prSet loTypeId="urn:microsoft.com/office/officeart/2005/8/layout/equation2" loCatId="relationship" qsTypeId="urn:microsoft.com/office/officeart/2005/8/quickstyle/simple1" qsCatId="simple" csTypeId="urn:microsoft.com/office/officeart/2005/8/colors/colorful5" csCatId="colorful" phldr="1"/>
      <dgm:spPr/>
    </dgm:pt>
    <dgm:pt modelId="{C1DBFE03-67E4-4340-861D-8474B919CC3B}">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字符</a:t>
          </a:r>
          <a:r>
            <a:rPr lang="en-US" altLang="zh-CN" sz="2400" dirty="0" smtClean="0">
              <a:latin typeface="微软雅黑" panose="020B0503020204020204" pitchFamily="34" charset="-122"/>
              <a:ea typeface="微软雅黑" panose="020B0503020204020204" pitchFamily="34" charset="-122"/>
            </a:rPr>
            <a:t/>
          </a:r>
          <a:br>
            <a:rPr lang="en-US" altLang="zh-CN" sz="2400" dirty="0" smtClean="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判断</a:t>
          </a:r>
          <a:endParaRPr lang="zh-CN" altLang="en-US" sz="2400" dirty="0">
            <a:latin typeface="微软雅黑" panose="020B0503020204020204" pitchFamily="34" charset="-122"/>
            <a:ea typeface="微软雅黑" panose="020B0503020204020204" pitchFamily="34" charset="-122"/>
          </a:endParaRPr>
        </a:p>
      </dgm:t>
    </dgm:pt>
    <dgm:pt modelId="{B7FCB815-8D7D-4DEB-997C-0243E7D686FD}" type="parTrans" cxnId="{9D761FD6-A37A-4538-94F9-AF389AD8D3B0}">
      <dgm:prSet/>
      <dgm:spPr/>
      <dgm:t>
        <a:bodyPr/>
        <a:lstStyle/>
        <a:p>
          <a:endParaRPr lang="zh-CN" altLang="en-US" sz="1400"/>
        </a:p>
      </dgm:t>
    </dgm:pt>
    <dgm:pt modelId="{3ACAB05A-67C7-4860-83EE-E0E9562F012D}" type="sibTrans" cxnId="{9D761FD6-A37A-4538-94F9-AF389AD8D3B0}">
      <dgm:prSet custT="1"/>
      <dgm:spPr/>
      <dgm:t>
        <a:bodyPr/>
        <a:lstStyle/>
        <a:p>
          <a:endParaRPr lang="zh-CN" altLang="en-US" sz="1200"/>
        </a:p>
      </dgm:t>
    </dgm:pt>
    <dgm:pt modelId="{F4A081AD-C1E3-42AD-9FB9-47434316FC92}">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字符</a:t>
          </a:r>
          <a:r>
            <a:rPr lang="en-US" altLang="zh-CN" sz="2400" dirty="0" smtClean="0">
              <a:latin typeface="微软雅黑" panose="020B0503020204020204" pitchFamily="34" charset="-122"/>
              <a:ea typeface="微软雅黑" panose="020B0503020204020204" pitchFamily="34" charset="-122"/>
            </a:rPr>
            <a:t/>
          </a:r>
          <a:br>
            <a:rPr lang="en-US" altLang="zh-CN" sz="2400" dirty="0" smtClean="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转换</a:t>
          </a:r>
          <a:endParaRPr lang="zh-CN" altLang="en-US" sz="2400" dirty="0">
            <a:latin typeface="微软雅黑" panose="020B0503020204020204" pitchFamily="34" charset="-122"/>
            <a:ea typeface="微软雅黑" panose="020B0503020204020204" pitchFamily="34" charset="-122"/>
          </a:endParaRPr>
        </a:p>
      </dgm:t>
    </dgm:pt>
    <dgm:pt modelId="{2EEB9889-6C27-41C6-933B-7C1E16C8EA28}" type="parTrans" cxnId="{43C29EBE-BF37-4D4B-A5CD-720F90D95824}">
      <dgm:prSet/>
      <dgm:spPr/>
      <dgm:t>
        <a:bodyPr/>
        <a:lstStyle/>
        <a:p>
          <a:endParaRPr lang="zh-CN" altLang="en-US" sz="1400"/>
        </a:p>
      </dgm:t>
    </dgm:pt>
    <dgm:pt modelId="{537E6809-B409-43E3-8838-1EF6D6CA3EBE}" type="sibTrans" cxnId="{43C29EBE-BF37-4D4B-A5CD-720F90D95824}">
      <dgm:prSet custT="1"/>
      <dgm:spPr/>
      <dgm:t>
        <a:bodyPr/>
        <a:lstStyle/>
        <a:p>
          <a:endParaRPr lang="zh-CN" altLang="en-US" sz="1800"/>
        </a:p>
      </dgm:t>
    </dgm:pt>
    <dgm:pt modelId="{6C1E9EC2-A2DF-46DA-AEDF-5282E6FD583B}">
      <dgm:prSet phldrT="[文本]" custT="1"/>
      <dgm:spPr/>
      <dgm:t>
        <a:bodyPr/>
        <a:lstStyle/>
        <a:p>
          <a:pPr>
            <a:spcAft>
              <a:spcPts val="0"/>
            </a:spcAft>
          </a:pPr>
          <a:r>
            <a:rPr lang="zh-CN" altLang="en-US" sz="5400" dirty="0" smtClean="0">
              <a:latin typeface="微软雅黑" panose="020B0503020204020204" pitchFamily="34" charset="-122"/>
              <a:ea typeface="微软雅黑" panose="020B0503020204020204" pitchFamily="34" charset="-122"/>
            </a:rPr>
            <a:t>字符</a:t>
          </a:r>
          <a:endParaRPr lang="en-US" altLang="zh-CN" sz="5400" dirty="0" smtClean="0">
            <a:latin typeface="微软雅黑" panose="020B0503020204020204" pitchFamily="34" charset="-122"/>
            <a:ea typeface="微软雅黑" panose="020B0503020204020204" pitchFamily="34" charset="-122"/>
          </a:endParaRPr>
        </a:p>
        <a:p>
          <a:pPr>
            <a:spcAft>
              <a:spcPts val="0"/>
            </a:spcAft>
          </a:pPr>
          <a:r>
            <a:rPr lang="zh-CN" altLang="en-US" sz="5400" dirty="0" smtClean="0">
              <a:latin typeface="微软雅黑" panose="020B0503020204020204" pitchFamily="34" charset="-122"/>
              <a:ea typeface="微软雅黑" panose="020B0503020204020204" pitchFamily="34" charset="-122"/>
            </a:rPr>
            <a:t>处理</a:t>
          </a:r>
          <a:endParaRPr lang="zh-CN" altLang="en-US" sz="5400" dirty="0">
            <a:latin typeface="微软雅黑" panose="020B0503020204020204" pitchFamily="34" charset="-122"/>
            <a:ea typeface="微软雅黑" panose="020B0503020204020204" pitchFamily="34" charset="-122"/>
          </a:endParaRPr>
        </a:p>
      </dgm:t>
    </dgm:pt>
    <dgm:pt modelId="{2DDBE7B0-9FA9-4B4B-BC06-499016517D87}" type="parTrans" cxnId="{44C16CEC-E252-4014-AC6A-59009E8A786A}">
      <dgm:prSet/>
      <dgm:spPr/>
      <dgm:t>
        <a:bodyPr/>
        <a:lstStyle/>
        <a:p>
          <a:endParaRPr lang="zh-CN" altLang="en-US" sz="1400"/>
        </a:p>
      </dgm:t>
    </dgm:pt>
    <dgm:pt modelId="{34B18E68-E55F-4808-BD32-19C25F84C93F}" type="sibTrans" cxnId="{44C16CEC-E252-4014-AC6A-59009E8A786A}">
      <dgm:prSet/>
      <dgm:spPr/>
      <dgm:t>
        <a:bodyPr/>
        <a:lstStyle/>
        <a:p>
          <a:endParaRPr lang="zh-CN" altLang="en-US" sz="1400"/>
        </a:p>
      </dgm:t>
    </dgm:pt>
    <dgm:pt modelId="{8C683E96-C2C0-4C81-8022-B0C290D465B1}" type="pres">
      <dgm:prSet presAssocID="{DA98E7DE-BEC1-4590-BAD0-31340EF796BF}" presName="Name0" presStyleCnt="0">
        <dgm:presLayoutVars>
          <dgm:dir/>
          <dgm:resizeHandles val="exact"/>
        </dgm:presLayoutVars>
      </dgm:prSet>
      <dgm:spPr/>
    </dgm:pt>
    <dgm:pt modelId="{D4055F9E-40AB-4744-98A8-10EF2C7C7EA4}" type="pres">
      <dgm:prSet presAssocID="{DA98E7DE-BEC1-4590-BAD0-31340EF796BF}" presName="vNodes" presStyleCnt="0"/>
      <dgm:spPr/>
    </dgm:pt>
    <dgm:pt modelId="{2CC454C6-37C4-4A9F-A556-DE671DE8371C}" type="pres">
      <dgm:prSet presAssocID="{C1DBFE03-67E4-4340-861D-8474B919CC3B}" presName="node" presStyleLbl="node1" presStyleIdx="0" presStyleCnt="3">
        <dgm:presLayoutVars>
          <dgm:bulletEnabled val="1"/>
        </dgm:presLayoutVars>
      </dgm:prSet>
      <dgm:spPr/>
      <dgm:t>
        <a:bodyPr/>
        <a:lstStyle/>
        <a:p>
          <a:endParaRPr lang="zh-CN" altLang="en-US"/>
        </a:p>
      </dgm:t>
    </dgm:pt>
    <dgm:pt modelId="{B49943F4-4DDF-468F-863A-25034B2BB406}" type="pres">
      <dgm:prSet presAssocID="{3ACAB05A-67C7-4860-83EE-E0E9562F012D}" presName="spacerT" presStyleCnt="0"/>
      <dgm:spPr/>
    </dgm:pt>
    <dgm:pt modelId="{0EC1329F-65C9-442A-8A09-453F32E3E325}" type="pres">
      <dgm:prSet presAssocID="{3ACAB05A-67C7-4860-83EE-E0E9562F012D}" presName="sibTrans" presStyleLbl="sibTrans2D1" presStyleIdx="0" presStyleCnt="2"/>
      <dgm:spPr/>
      <dgm:t>
        <a:bodyPr/>
        <a:lstStyle/>
        <a:p>
          <a:endParaRPr lang="zh-CN" altLang="en-US"/>
        </a:p>
      </dgm:t>
    </dgm:pt>
    <dgm:pt modelId="{1DC291C9-D5A0-409F-8298-3FA637BAB8BD}" type="pres">
      <dgm:prSet presAssocID="{3ACAB05A-67C7-4860-83EE-E0E9562F012D}" presName="spacerB" presStyleCnt="0"/>
      <dgm:spPr/>
    </dgm:pt>
    <dgm:pt modelId="{62EF8C87-AD97-4B9F-80F6-6F05533838BD}" type="pres">
      <dgm:prSet presAssocID="{F4A081AD-C1E3-42AD-9FB9-47434316FC92}" presName="node" presStyleLbl="node1" presStyleIdx="1" presStyleCnt="3">
        <dgm:presLayoutVars>
          <dgm:bulletEnabled val="1"/>
        </dgm:presLayoutVars>
      </dgm:prSet>
      <dgm:spPr/>
      <dgm:t>
        <a:bodyPr/>
        <a:lstStyle/>
        <a:p>
          <a:endParaRPr lang="zh-CN" altLang="en-US"/>
        </a:p>
      </dgm:t>
    </dgm:pt>
    <dgm:pt modelId="{EA90AD23-78C0-44FF-B5BB-A8F653D0223B}" type="pres">
      <dgm:prSet presAssocID="{DA98E7DE-BEC1-4590-BAD0-31340EF796BF}" presName="sibTransLast" presStyleLbl="sibTrans2D1" presStyleIdx="1" presStyleCnt="2"/>
      <dgm:spPr/>
      <dgm:t>
        <a:bodyPr/>
        <a:lstStyle/>
        <a:p>
          <a:endParaRPr lang="zh-CN" altLang="en-US"/>
        </a:p>
      </dgm:t>
    </dgm:pt>
    <dgm:pt modelId="{27DF8BA5-4F8E-4943-AC41-50467EB1B7C4}" type="pres">
      <dgm:prSet presAssocID="{DA98E7DE-BEC1-4590-BAD0-31340EF796BF}" presName="connectorText" presStyleLbl="sibTrans2D1" presStyleIdx="1" presStyleCnt="2"/>
      <dgm:spPr/>
      <dgm:t>
        <a:bodyPr/>
        <a:lstStyle/>
        <a:p>
          <a:endParaRPr lang="zh-CN" altLang="en-US"/>
        </a:p>
      </dgm:t>
    </dgm:pt>
    <dgm:pt modelId="{76BE852A-AE10-4D2A-A657-021721DCCF70}" type="pres">
      <dgm:prSet presAssocID="{DA98E7DE-BEC1-4590-BAD0-31340EF796BF}" presName="lastNode" presStyleLbl="node1" presStyleIdx="2" presStyleCnt="3">
        <dgm:presLayoutVars>
          <dgm:bulletEnabled val="1"/>
        </dgm:presLayoutVars>
      </dgm:prSet>
      <dgm:spPr/>
      <dgm:t>
        <a:bodyPr/>
        <a:lstStyle/>
        <a:p>
          <a:endParaRPr lang="zh-CN" altLang="en-US"/>
        </a:p>
      </dgm:t>
    </dgm:pt>
  </dgm:ptLst>
  <dgm:cxnLst>
    <dgm:cxn modelId="{9D761FD6-A37A-4538-94F9-AF389AD8D3B0}" srcId="{DA98E7DE-BEC1-4590-BAD0-31340EF796BF}" destId="{C1DBFE03-67E4-4340-861D-8474B919CC3B}" srcOrd="0" destOrd="0" parTransId="{B7FCB815-8D7D-4DEB-997C-0243E7D686FD}" sibTransId="{3ACAB05A-67C7-4860-83EE-E0E9562F012D}"/>
    <dgm:cxn modelId="{8A58339A-A546-4A1E-B22A-F98EF0E58599}" type="presOf" srcId="{537E6809-B409-43E3-8838-1EF6D6CA3EBE}" destId="{EA90AD23-78C0-44FF-B5BB-A8F653D0223B}" srcOrd="0" destOrd="0" presId="urn:microsoft.com/office/officeart/2005/8/layout/equation2"/>
    <dgm:cxn modelId="{73F48B74-1A28-4165-8131-DE7F27D36BFF}" type="presOf" srcId="{537E6809-B409-43E3-8838-1EF6D6CA3EBE}" destId="{27DF8BA5-4F8E-4943-AC41-50467EB1B7C4}" srcOrd="1" destOrd="0" presId="urn:microsoft.com/office/officeart/2005/8/layout/equation2"/>
    <dgm:cxn modelId="{43C29EBE-BF37-4D4B-A5CD-720F90D95824}" srcId="{DA98E7DE-BEC1-4590-BAD0-31340EF796BF}" destId="{F4A081AD-C1E3-42AD-9FB9-47434316FC92}" srcOrd="1" destOrd="0" parTransId="{2EEB9889-6C27-41C6-933B-7C1E16C8EA28}" sibTransId="{537E6809-B409-43E3-8838-1EF6D6CA3EBE}"/>
    <dgm:cxn modelId="{653D0497-BF0C-4C84-9B7D-3F23D36E1AFA}" type="presOf" srcId="{6C1E9EC2-A2DF-46DA-AEDF-5282E6FD583B}" destId="{76BE852A-AE10-4D2A-A657-021721DCCF70}" srcOrd="0" destOrd="0" presId="urn:microsoft.com/office/officeart/2005/8/layout/equation2"/>
    <dgm:cxn modelId="{44C16CEC-E252-4014-AC6A-59009E8A786A}" srcId="{DA98E7DE-BEC1-4590-BAD0-31340EF796BF}" destId="{6C1E9EC2-A2DF-46DA-AEDF-5282E6FD583B}" srcOrd="2" destOrd="0" parTransId="{2DDBE7B0-9FA9-4B4B-BC06-499016517D87}" sibTransId="{34B18E68-E55F-4808-BD32-19C25F84C93F}"/>
    <dgm:cxn modelId="{B45FE0F3-C79F-41EF-B549-1C4180DE7B6E}" type="presOf" srcId="{C1DBFE03-67E4-4340-861D-8474B919CC3B}" destId="{2CC454C6-37C4-4A9F-A556-DE671DE8371C}" srcOrd="0" destOrd="0" presId="urn:microsoft.com/office/officeart/2005/8/layout/equation2"/>
    <dgm:cxn modelId="{2E9A5AE3-9819-40B2-95C3-22280BE985C5}" type="presOf" srcId="{DA98E7DE-BEC1-4590-BAD0-31340EF796BF}" destId="{8C683E96-C2C0-4C81-8022-B0C290D465B1}" srcOrd="0" destOrd="0" presId="urn:microsoft.com/office/officeart/2005/8/layout/equation2"/>
    <dgm:cxn modelId="{A699BDB3-940F-487F-AEAA-F5E55496DF3E}" type="presOf" srcId="{3ACAB05A-67C7-4860-83EE-E0E9562F012D}" destId="{0EC1329F-65C9-442A-8A09-453F32E3E325}" srcOrd="0" destOrd="0" presId="urn:microsoft.com/office/officeart/2005/8/layout/equation2"/>
    <dgm:cxn modelId="{2283E284-FC71-4AC7-8BA9-931E1088FD18}" type="presOf" srcId="{F4A081AD-C1E3-42AD-9FB9-47434316FC92}" destId="{62EF8C87-AD97-4B9F-80F6-6F05533838BD}" srcOrd="0" destOrd="0" presId="urn:microsoft.com/office/officeart/2005/8/layout/equation2"/>
    <dgm:cxn modelId="{07FD59A3-B1C9-44E3-B2D5-7DDA18609A68}" type="presParOf" srcId="{8C683E96-C2C0-4C81-8022-B0C290D465B1}" destId="{D4055F9E-40AB-4744-98A8-10EF2C7C7EA4}" srcOrd="0" destOrd="0" presId="urn:microsoft.com/office/officeart/2005/8/layout/equation2"/>
    <dgm:cxn modelId="{3DE890B7-2DBE-4B65-AD04-DE6CB3F33A0C}" type="presParOf" srcId="{D4055F9E-40AB-4744-98A8-10EF2C7C7EA4}" destId="{2CC454C6-37C4-4A9F-A556-DE671DE8371C}" srcOrd="0" destOrd="0" presId="urn:microsoft.com/office/officeart/2005/8/layout/equation2"/>
    <dgm:cxn modelId="{702A9220-8B6A-4D00-9C6C-E89233D284E6}" type="presParOf" srcId="{D4055F9E-40AB-4744-98A8-10EF2C7C7EA4}" destId="{B49943F4-4DDF-468F-863A-25034B2BB406}" srcOrd="1" destOrd="0" presId="urn:microsoft.com/office/officeart/2005/8/layout/equation2"/>
    <dgm:cxn modelId="{5F2A4EAE-E821-4321-B50A-F3649EF98920}" type="presParOf" srcId="{D4055F9E-40AB-4744-98A8-10EF2C7C7EA4}" destId="{0EC1329F-65C9-442A-8A09-453F32E3E325}" srcOrd="2" destOrd="0" presId="urn:microsoft.com/office/officeart/2005/8/layout/equation2"/>
    <dgm:cxn modelId="{3B8DF3B0-D694-4379-8CFA-311C305D7F3C}" type="presParOf" srcId="{D4055F9E-40AB-4744-98A8-10EF2C7C7EA4}" destId="{1DC291C9-D5A0-409F-8298-3FA637BAB8BD}" srcOrd="3" destOrd="0" presId="urn:microsoft.com/office/officeart/2005/8/layout/equation2"/>
    <dgm:cxn modelId="{E0D9C592-107E-4961-A858-5A68BBB7F8B0}" type="presParOf" srcId="{D4055F9E-40AB-4744-98A8-10EF2C7C7EA4}" destId="{62EF8C87-AD97-4B9F-80F6-6F05533838BD}" srcOrd="4" destOrd="0" presId="urn:microsoft.com/office/officeart/2005/8/layout/equation2"/>
    <dgm:cxn modelId="{E0A6A43B-0AB7-44DB-96AB-5F746AC81F41}" type="presParOf" srcId="{8C683E96-C2C0-4C81-8022-B0C290D465B1}" destId="{EA90AD23-78C0-44FF-B5BB-A8F653D0223B}" srcOrd="1" destOrd="0" presId="urn:microsoft.com/office/officeart/2005/8/layout/equation2"/>
    <dgm:cxn modelId="{2163BD41-39C9-4D42-961B-9B8AAC316EAA}" type="presParOf" srcId="{EA90AD23-78C0-44FF-B5BB-A8F653D0223B}" destId="{27DF8BA5-4F8E-4943-AC41-50467EB1B7C4}" srcOrd="0" destOrd="0" presId="urn:microsoft.com/office/officeart/2005/8/layout/equation2"/>
    <dgm:cxn modelId="{75A0010B-37A6-4667-A1F3-CD2E9733064E}" type="presParOf" srcId="{8C683E96-C2C0-4C81-8022-B0C290D465B1}" destId="{76BE852A-AE10-4D2A-A657-021721DCCF70}"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69521-A923-441D-BAF5-295360167AB9}">
      <dsp:nvSpPr>
        <dsp:cNvPr id="0" name=""/>
        <dsp:cNvSpPr/>
      </dsp:nvSpPr>
      <dsp:spPr>
        <a:xfrm rot="5400000">
          <a:off x="2190504" y="91744"/>
          <a:ext cx="1400615" cy="1218535"/>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数学计算</a:t>
          </a:r>
          <a:endParaRPr lang="zh-CN" altLang="en-US" sz="2400" b="1" kern="1200" dirty="0">
            <a:latin typeface="+mn-ea"/>
            <a:ea typeface="+mn-ea"/>
          </a:endParaRPr>
        </a:p>
      </dsp:txBody>
      <dsp:txXfrm rot="-5400000">
        <a:off x="2471432" y="218968"/>
        <a:ext cx="838759" cy="964090"/>
      </dsp:txXfrm>
    </dsp:sp>
    <dsp:sp modelId="{51A28878-B91F-4D18-BA7C-E10B4719F077}">
      <dsp:nvSpPr>
        <dsp:cNvPr id="0" name=""/>
        <dsp:cNvSpPr/>
      </dsp:nvSpPr>
      <dsp:spPr>
        <a:xfrm>
          <a:off x="3537056" y="280827"/>
          <a:ext cx="1563086" cy="840369"/>
        </a:xfrm>
        <a:prstGeom prst="rect">
          <a:avLst/>
        </a:prstGeom>
        <a:noFill/>
        <a:ln>
          <a:noFill/>
        </a:ln>
        <a:effectLst/>
      </dsp:spPr>
      <dsp:style>
        <a:lnRef idx="0">
          <a:scrgbClr r="0" g="0" b="0"/>
        </a:lnRef>
        <a:fillRef idx="0">
          <a:scrgbClr r="0" g="0" b="0"/>
        </a:fillRef>
        <a:effectRef idx="0">
          <a:scrgbClr r="0" g="0" b="0"/>
        </a:effectRef>
        <a:fontRef idx="minor"/>
      </dsp:style>
    </dsp:sp>
    <dsp:sp modelId="{48FF6240-9467-406E-9C9F-6CB31393E381}">
      <dsp:nvSpPr>
        <dsp:cNvPr id="0" name=""/>
        <dsp:cNvSpPr/>
      </dsp:nvSpPr>
      <dsp:spPr>
        <a:xfrm rot="5400000">
          <a:off x="874486" y="91744"/>
          <a:ext cx="1400615" cy="1218535"/>
        </a:xfrm>
        <a:prstGeom prst="hexagon">
          <a:avLst>
            <a:gd name="adj" fmla="val 25000"/>
            <a:gd name="vf" fmla="val 115470"/>
          </a:avLst>
        </a:prstGeom>
        <a:solidFill>
          <a:schemeClr val="accent5">
            <a:hueOff val="1063450"/>
            <a:satOff val="-5385"/>
            <a:lumOff val="6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日期转换</a:t>
          </a:r>
          <a:endParaRPr lang="zh-CN" altLang="en-US" sz="2400" b="1" kern="1200" dirty="0">
            <a:latin typeface="+mn-ea"/>
            <a:ea typeface="+mn-ea"/>
          </a:endParaRPr>
        </a:p>
      </dsp:txBody>
      <dsp:txXfrm rot="-5400000">
        <a:off x="1155414" y="218968"/>
        <a:ext cx="838759" cy="964090"/>
      </dsp:txXfrm>
    </dsp:sp>
    <dsp:sp modelId="{147FA62E-6626-40B5-A529-0B8697B74687}">
      <dsp:nvSpPr>
        <dsp:cNvPr id="0" name=""/>
        <dsp:cNvSpPr/>
      </dsp:nvSpPr>
      <dsp:spPr>
        <a:xfrm rot="5400000">
          <a:off x="1529974" y="1280587"/>
          <a:ext cx="1400615" cy="1218535"/>
        </a:xfrm>
        <a:prstGeom prst="hexagon">
          <a:avLst>
            <a:gd name="adj" fmla="val 25000"/>
            <a:gd name="vf" fmla="val 115470"/>
          </a:avLst>
        </a:prstGeom>
        <a:solidFill>
          <a:schemeClr val="accent5">
            <a:hueOff val="2126900"/>
            <a:satOff val="-10769"/>
            <a:lumOff val="13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输入输出</a:t>
          </a:r>
          <a:endParaRPr lang="zh-CN" altLang="en-US" sz="2400" b="1" kern="1200" dirty="0">
            <a:latin typeface="+mn-ea"/>
            <a:ea typeface="+mn-ea"/>
          </a:endParaRPr>
        </a:p>
      </dsp:txBody>
      <dsp:txXfrm rot="-5400000">
        <a:off x="1810902" y="1407811"/>
        <a:ext cx="838759" cy="964090"/>
      </dsp:txXfrm>
    </dsp:sp>
    <dsp:sp modelId="{A3708702-7E76-4761-981A-13F9B257D692}">
      <dsp:nvSpPr>
        <dsp:cNvPr id="0" name=""/>
        <dsp:cNvSpPr/>
      </dsp:nvSpPr>
      <dsp:spPr>
        <a:xfrm>
          <a:off x="57927" y="1469670"/>
          <a:ext cx="1512664" cy="840369"/>
        </a:xfrm>
        <a:prstGeom prst="rect">
          <a:avLst/>
        </a:prstGeom>
        <a:noFill/>
        <a:ln>
          <a:noFill/>
        </a:ln>
        <a:effectLst/>
      </dsp:spPr>
      <dsp:style>
        <a:lnRef idx="0">
          <a:scrgbClr r="0" g="0" b="0"/>
        </a:lnRef>
        <a:fillRef idx="0">
          <a:scrgbClr r="0" g="0" b="0"/>
        </a:fillRef>
        <a:effectRef idx="0">
          <a:scrgbClr r="0" g="0" b="0"/>
        </a:effectRef>
        <a:fontRef idx="minor"/>
      </dsp:style>
    </dsp:sp>
    <dsp:sp modelId="{55481E9A-38B3-47D5-82DD-74FB79A8FAF7}">
      <dsp:nvSpPr>
        <dsp:cNvPr id="0" name=""/>
        <dsp:cNvSpPr/>
      </dsp:nvSpPr>
      <dsp:spPr>
        <a:xfrm rot="5400000">
          <a:off x="2845992" y="1280587"/>
          <a:ext cx="1400615" cy="1218535"/>
        </a:xfrm>
        <a:prstGeom prst="hexagon">
          <a:avLst>
            <a:gd name="adj" fmla="val 25000"/>
            <a:gd name="vf" fmla="val 115470"/>
          </a:avLst>
        </a:prstGeom>
        <a:solidFill>
          <a:schemeClr val="accent5">
            <a:hueOff val="3190350"/>
            <a:satOff val="-16154"/>
            <a:lumOff val="2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内存管理</a:t>
          </a:r>
          <a:endParaRPr lang="zh-CN" altLang="en-US" sz="2400" b="1" kern="1200" dirty="0">
            <a:latin typeface="+mn-ea"/>
            <a:ea typeface="+mn-ea"/>
          </a:endParaRPr>
        </a:p>
      </dsp:txBody>
      <dsp:txXfrm rot="-5400000">
        <a:off x="3126920" y="1407811"/>
        <a:ext cx="838759" cy="964090"/>
      </dsp:txXfrm>
    </dsp:sp>
    <dsp:sp modelId="{081FE763-9085-42A4-9C5F-3EBCD58503D4}">
      <dsp:nvSpPr>
        <dsp:cNvPr id="0" name=""/>
        <dsp:cNvSpPr/>
      </dsp:nvSpPr>
      <dsp:spPr>
        <a:xfrm rot="5400000">
          <a:off x="2190504" y="2469429"/>
          <a:ext cx="1400615" cy="1218535"/>
        </a:xfrm>
        <a:prstGeom prst="hexagon">
          <a:avLst>
            <a:gd name="adj" fmla="val 25000"/>
            <a:gd name="vf" fmla="val 115470"/>
          </a:avLst>
        </a:prstGeom>
        <a:solidFill>
          <a:schemeClr val="accent5">
            <a:hueOff val="4253801"/>
            <a:satOff val="-21539"/>
            <a:lumOff val="26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文件读写</a:t>
          </a:r>
          <a:endParaRPr lang="zh-CN" altLang="en-US" sz="2400" b="1" kern="1200" dirty="0">
            <a:latin typeface="+mn-ea"/>
            <a:ea typeface="+mn-ea"/>
          </a:endParaRPr>
        </a:p>
      </dsp:txBody>
      <dsp:txXfrm rot="-5400000">
        <a:off x="2471432" y="2596653"/>
        <a:ext cx="838759" cy="964090"/>
      </dsp:txXfrm>
    </dsp:sp>
    <dsp:sp modelId="{712EBD2E-57C5-4541-931C-AF9464C50D80}">
      <dsp:nvSpPr>
        <dsp:cNvPr id="0" name=""/>
        <dsp:cNvSpPr/>
      </dsp:nvSpPr>
      <dsp:spPr>
        <a:xfrm>
          <a:off x="3537056" y="2658512"/>
          <a:ext cx="1563086" cy="840369"/>
        </a:xfrm>
        <a:prstGeom prst="rect">
          <a:avLst/>
        </a:prstGeom>
        <a:noFill/>
        <a:ln>
          <a:noFill/>
        </a:ln>
        <a:effectLst/>
      </dsp:spPr>
      <dsp:style>
        <a:lnRef idx="0">
          <a:scrgbClr r="0" g="0" b="0"/>
        </a:lnRef>
        <a:fillRef idx="0">
          <a:scrgbClr r="0" g="0" b="0"/>
        </a:fillRef>
        <a:effectRef idx="0">
          <a:scrgbClr r="0" g="0" b="0"/>
        </a:effectRef>
        <a:fontRef idx="minor"/>
      </dsp:style>
    </dsp:sp>
    <dsp:sp modelId="{DBD12FFC-9635-4CCA-A69A-281176F7954A}">
      <dsp:nvSpPr>
        <dsp:cNvPr id="0" name=""/>
        <dsp:cNvSpPr/>
      </dsp:nvSpPr>
      <dsp:spPr>
        <a:xfrm rot="5400000">
          <a:off x="874486" y="2469429"/>
          <a:ext cx="1400615" cy="1218535"/>
        </a:xfrm>
        <a:prstGeom prst="hexagon">
          <a:avLst>
            <a:gd name="adj" fmla="val 25000"/>
            <a:gd name="vf" fmla="val 115470"/>
          </a:avLst>
        </a:prstGeom>
        <a:solidFill>
          <a:schemeClr val="accent5">
            <a:hueOff val="5317251"/>
            <a:satOff val="-26924"/>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游戏开发</a:t>
          </a:r>
          <a:endParaRPr lang="zh-CN" altLang="en-US" sz="2400" b="1" kern="1200" dirty="0">
            <a:latin typeface="+mn-ea"/>
            <a:ea typeface="+mn-ea"/>
          </a:endParaRPr>
        </a:p>
      </dsp:txBody>
      <dsp:txXfrm rot="-5400000">
        <a:off x="1155414" y="2596653"/>
        <a:ext cx="838759" cy="964090"/>
      </dsp:txXfrm>
    </dsp:sp>
    <dsp:sp modelId="{4C597DB3-50F8-4948-9259-62A1D817A755}">
      <dsp:nvSpPr>
        <dsp:cNvPr id="0" name=""/>
        <dsp:cNvSpPr/>
      </dsp:nvSpPr>
      <dsp:spPr>
        <a:xfrm rot="5400000">
          <a:off x="1529974" y="3658271"/>
          <a:ext cx="1400615" cy="1218535"/>
        </a:xfrm>
        <a:prstGeom prst="hexagon">
          <a:avLst>
            <a:gd name="adj" fmla="val 25000"/>
            <a:gd name="vf" fmla="val 115470"/>
          </a:avLst>
        </a:prstGeom>
        <a:solidFill>
          <a:schemeClr val="accent5">
            <a:hueOff val="6380701"/>
            <a:satOff val="-32308"/>
            <a:lumOff val="40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b="1" kern="1200" dirty="0" smtClean="0">
              <a:latin typeface="+mn-ea"/>
              <a:ea typeface="+mn-ea"/>
            </a:rPr>
            <a:t>…</a:t>
          </a:r>
          <a:endParaRPr lang="zh-CN" altLang="en-US" sz="2400" b="1" kern="1200" dirty="0">
            <a:latin typeface="+mn-ea"/>
            <a:ea typeface="+mn-ea"/>
          </a:endParaRPr>
        </a:p>
      </dsp:txBody>
      <dsp:txXfrm rot="-5400000">
        <a:off x="1810902" y="3785495"/>
        <a:ext cx="838759" cy="964090"/>
      </dsp:txXfrm>
    </dsp:sp>
    <dsp:sp modelId="{18BF3303-F653-4308-88BE-5932806D5C4A}">
      <dsp:nvSpPr>
        <dsp:cNvPr id="0" name=""/>
        <dsp:cNvSpPr/>
      </dsp:nvSpPr>
      <dsp:spPr>
        <a:xfrm>
          <a:off x="57927" y="3847355"/>
          <a:ext cx="1512664" cy="840369"/>
        </a:xfrm>
        <a:prstGeom prst="rect">
          <a:avLst/>
        </a:prstGeom>
        <a:noFill/>
        <a:ln>
          <a:noFill/>
        </a:ln>
        <a:effectLst/>
      </dsp:spPr>
      <dsp:style>
        <a:lnRef idx="0">
          <a:scrgbClr r="0" g="0" b="0"/>
        </a:lnRef>
        <a:fillRef idx="0">
          <a:scrgbClr r="0" g="0" b="0"/>
        </a:fillRef>
        <a:effectRef idx="0">
          <a:scrgbClr r="0" g="0" b="0"/>
        </a:effectRef>
        <a:fontRef idx="minor"/>
      </dsp:style>
    </dsp:sp>
    <dsp:sp modelId="{BD7D5029-47C1-46CF-80E2-246987C2DA47}">
      <dsp:nvSpPr>
        <dsp:cNvPr id="0" name=""/>
        <dsp:cNvSpPr/>
      </dsp:nvSpPr>
      <dsp:spPr>
        <a:xfrm rot="5400000">
          <a:off x="284606" y="3632948"/>
          <a:ext cx="1400615" cy="1218535"/>
        </a:xfrm>
        <a:prstGeom prst="hexagon">
          <a:avLst>
            <a:gd name="adj" fmla="val 25000"/>
            <a:gd name="vf" fmla="val 115470"/>
          </a:avLst>
        </a:prstGeom>
        <a:solidFill>
          <a:schemeClr val="accent5">
            <a:hueOff val="7444151"/>
            <a:satOff val="-37693"/>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mn-ea"/>
              <a:ea typeface="+mn-ea"/>
            </a:rPr>
            <a:t>游戏开发</a:t>
          </a:r>
          <a:endParaRPr lang="zh-CN" altLang="en-US" sz="2400" b="1" kern="1200" dirty="0">
            <a:latin typeface="+mn-ea"/>
            <a:ea typeface="+mn-ea"/>
          </a:endParaRPr>
        </a:p>
      </dsp:txBody>
      <dsp:txXfrm rot="-5400000">
        <a:off x="565534" y="3760172"/>
        <a:ext cx="838759" cy="964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454C6-37C4-4A9F-A556-DE671DE8371C}">
      <dsp:nvSpPr>
        <dsp:cNvPr id="0" name=""/>
        <dsp:cNvSpPr/>
      </dsp:nvSpPr>
      <dsp:spPr>
        <a:xfrm>
          <a:off x="458277" y="1514"/>
          <a:ext cx="1705619" cy="170561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字符</a:t>
          </a:r>
          <a:r>
            <a:rPr lang="en-US" altLang="zh-CN" sz="2400" kern="1200" dirty="0" smtClean="0">
              <a:latin typeface="微软雅黑" panose="020B0503020204020204" pitchFamily="34" charset="-122"/>
              <a:ea typeface="微软雅黑" panose="020B0503020204020204" pitchFamily="34" charset="-122"/>
            </a:rPr>
            <a:t/>
          </a:r>
          <a:br>
            <a:rPr lang="en-US" altLang="zh-CN" sz="2400" kern="1200" dirty="0" smtClean="0">
              <a:latin typeface="微软雅黑" panose="020B0503020204020204" pitchFamily="34" charset="-122"/>
              <a:ea typeface="微软雅黑" panose="020B0503020204020204" pitchFamily="34" charset="-122"/>
            </a:rPr>
          </a:br>
          <a:r>
            <a:rPr lang="zh-CN" altLang="en-US" sz="2400" kern="1200" dirty="0" smtClean="0">
              <a:latin typeface="微软雅黑" panose="020B0503020204020204" pitchFamily="34" charset="-122"/>
              <a:ea typeface="微软雅黑" panose="020B0503020204020204" pitchFamily="34" charset="-122"/>
            </a:rPr>
            <a:t>判断</a:t>
          </a:r>
          <a:endParaRPr lang="zh-CN" altLang="en-US" sz="2400" kern="1200" dirty="0">
            <a:latin typeface="微软雅黑" panose="020B0503020204020204" pitchFamily="34" charset="-122"/>
            <a:ea typeface="微软雅黑" panose="020B0503020204020204" pitchFamily="34" charset="-122"/>
          </a:endParaRPr>
        </a:p>
      </dsp:txBody>
      <dsp:txXfrm>
        <a:off x="708059" y="251296"/>
        <a:ext cx="1206055" cy="1206055"/>
      </dsp:txXfrm>
    </dsp:sp>
    <dsp:sp modelId="{0EC1329F-65C9-442A-8A09-453F32E3E325}">
      <dsp:nvSpPr>
        <dsp:cNvPr id="0" name=""/>
        <dsp:cNvSpPr/>
      </dsp:nvSpPr>
      <dsp:spPr>
        <a:xfrm>
          <a:off x="816457" y="1845630"/>
          <a:ext cx="989259" cy="989259"/>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947583" y="2223923"/>
        <a:ext cx="727007" cy="232673"/>
      </dsp:txXfrm>
    </dsp:sp>
    <dsp:sp modelId="{62EF8C87-AD97-4B9F-80F6-6F05533838BD}">
      <dsp:nvSpPr>
        <dsp:cNvPr id="0" name=""/>
        <dsp:cNvSpPr/>
      </dsp:nvSpPr>
      <dsp:spPr>
        <a:xfrm>
          <a:off x="458277" y="2973385"/>
          <a:ext cx="1705619" cy="1705619"/>
        </a:xfrm>
        <a:prstGeom prst="ellipse">
          <a:avLst/>
        </a:prstGeom>
        <a:solidFill>
          <a:schemeClr val="accent5">
            <a:hueOff val="3722076"/>
            <a:satOff val="-18846"/>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字符</a:t>
          </a:r>
          <a:r>
            <a:rPr lang="en-US" altLang="zh-CN" sz="2400" kern="1200" dirty="0" smtClean="0">
              <a:latin typeface="微软雅黑" panose="020B0503020204020204" pitchFamily="34" charset="-122"/>
              <a:ea typeface="微软雅黑" panose="020B0503020204020204" pitchFamily="34" charset="-122"/>
            </a:rPr>
            <a:t/>
          </a:r>
          <a:br>
            <a:rPr lang="en-US" altLang="zh-CN" sz="2400" kern="1200" dirty="0" smtClean="0">
              <a:latin typeface="微软雅黑" panose="020B0503020204020204" pitchFamily="34" charset="-122"/>
              <a:ea typeface="微软雅黑" panose="020B0503020204020204" pitchFamily="34" charset="-122"/>
            </a:rPr>
          </a:br>
          <a:r>
            <a:rPr lang="zh-CN" altLang="en-US" sz="2400" kern="1200" dirty="0" smtClean="0">
              <a:latin typeface="微软雅黑" panose="020B0503020204020204" pitchFamily="34" charset="-122"/>
              <a:ea typeface="微软雅黑" panose="020B0503020204020204" pitchFamily="34" charset="-122"/>
            </a:rPr>
            <a:t>转换</a:t>
          </a:r>
          <a:endParaRPr lang="zh-CN" altLang="en-US" sz="2400" kern="1200" dirty="0">
            <a:latin typeface="微软雅黑" panose="020B0503020204020204" pitchFamily="34" charset="-122"/>
            <a:ea typeface="微软雅黑" panose="020B0503020204020204" pitchFamily="34" charset="-122"/>
          </a:endParaRPr>
        </a:p>
      </dsp:txBody>
      <dsp:txXfrm>
        <a:off x="708059" y="3223167"/>
        <a:ext cx="1206055" cy="1206055"/>
      </dsp:txXfrm>
    </dsp:sp>
    <dsp:sp modelId="{EA90AD23-78C0-44FF-B5BB-A8F653D0223B}">
      <dsp:nvSpPr>
        <dsp:cNvPr id="0" name=""/>
        <dsp:cNvSpPr/>
      </dsp:nvSpPr>
      <dsp:spPr>
        <a:xfrm>
          <a:off x="2419739" y="2023014"/>
          <a:ext cx="542386" cy="634490"/>
        </a:xfrm>
        <a:prstGeom prst="rightArrow">
          <a:avLst>
            <a:gd name="adj1" fmla="val 60000"/>
            <a:gd name="adj2" fmla="val 50000"/>
          </a:avLst>
        </a:prstGeom>
        <a:solidFill>
          <a:schemeClr val="accent5">
            <a:hueOff val="7444151"/>
            <a:satOff val="-37693"/>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2419739" y="2149912"/>
        <a:ext cx="379670" cy="380694"/>
      </dsp:txXfrm>
    </dsp:sp>
    <dsp:sp modelId="{76BE852A-AE10-4D2A-A657-021721DCCF70}">
      <dsp:nvSpPr>
        <dsp:cNvPr id="0" name=""/>
        <dsp:cNvSpPr/>
      </dsp:nvSpPr>
      <dsp:spPr>
        <a:xfrm>
          <a:off x="3187268" y="634640"/>
          <a:ext cx="3411238" cy="3411238"/>
        </a:xfrm>
        <a:prstGeom prst="ellipse">
          <a:avLst/>
        </a:prstGeom>
        <a:solidFill>
          <a:schemeClr val="accent5">
            <a:hueOff val="7444151"/>
            <a:satOff val="-37693"/>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2400300">
            <a:lnSpc>
              <a:spcPct val="90000"/>
            </a:lnSpc>
            <a:spcBef>
              <a:spcPct val="0"/>
            </a:spcBef>
            <a:spcAft>
              <a:spcPts val="0"/>
            </a:spcAft>
          </a:pPr>
          <a:r>
            <a:rPr lang="zh-CN" altLang="en-US" sz="5400" kern="1200" dirty="0" smtClean="0">
              <a:latin typeface="微软雅黑" panose="020B0503020204020204" pitchFamily="34" charset="-122"/>
              <a:ea typeface="微软雅黑" panose="020B0503020204020204" pitchFamily="34" charset="-122"/>
            </a:rPr>
            <a:t>字符</a:t>
          </a:r>
          <a:endParaRPr lang="en-US" altLang="zh-CN" sz="5400" kern="1200" dirty="0" smtClean="0">
            <a:latin typeface="微软雅黑" panose="020B0503020204020204" pitchFamily="34" charset="-122"/>
            <a:ea typeface="微软雅黑" panose="020B0503020204020204" pitchFamily="34" charset="-122"/>
          </a:endParaRPr>
        </a:p>
        <a:p>
          <a:pPr lvl="0" algn="ctr" defTabSz="2400300">
            <a:lnSpc>
              <a:spcPct val="90000"/>
            </a:lnSpc>
            <a:spcBef>
              <a:spcPct val="0"/>
            </a:spcBef>
            <a:spcAft>
              <a:spcPts val="0"/>
            </a:spcAft>
          </a:pPr>
          <a:r>
            <a:rPr lang="zh-CN" altLang="en-US" sz="5400" kern="1200" dirty="0" smtClean="0">
              <a:latin typeface="微软雅黑" panose="020B0503020204020204" pitchFamily="34" charset="-122"/>
              <a:ea typeface="微软雅黑" panose="020B0503020204020204" pitchFamily="34" charset="-122"/>
            </a:rPr>
            <a:t>处理</a:t>
          </a:r>
          <a:endParaRPr lang="zh-CN" altLang="en-US" sz="5400" kern="1200" dirty="0">
            <a:latin typeface="微软雅黑" panose="020B0503020204020204" pitchFamily="34" charset="-122"/>
            <a:ea typeface="微软雅黑" panose="020B0503020204020204" pitchFamily="34" charset="-122"/>
          </a:endParaRPr>
        </a:p>
      </dsp:txBody>
      <dsp:txXfrm>
        <a:off x="3686832" y="1134204"/>
        <a:ext cx="2412110" cy="241211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310994A-D9D6-45BB-BF4A-14339808A1A4}" type="datetimeFigureOut">
              <a:rPr lang="en-US"/>
              <a:pPr>
                <a:defRPr/>
              </a:pPr>
              <a:t>7/3/2018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2D0D88C-9335-44B6-B806-50A6EF6D802C}" type="slidenum">
              <a:rPr/>
              <a:pPr>
                <a:defRPr/>
              </a:pPr>
              <a:t>‹#›</a:t>
            </a:fld>
            <a:endParaRPr/>
          </a:p>
        </p:txBody>
      </p:sp>
    </p:spTree>
    <p:extLst>
      <p:ext uri="{BB962C8B-B14F-4D97-AF65-F5344CB8AC3E}">
        <p14:creationId xmlns:p14="http://schemas.microsoft.com/office/powerpoint/2010/main" val="1291547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B8305A0-012E-4CA3-9BDD-C21A18A976E8}" type="datetimeFigureOut">
              <a:rPr lang="en-US"/>
              <a:pPr>
                <a:defRPr/>
              </a:pPr>
              <a:t>7/3/2018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805123A-5685-498F-AC7F-D0275DAA2210}" type="slidenum">
              <a:rPr/>
              <a:pPr>
                <a:defRPr/>
              </a:pPr>
              <a:t>‹#›</a:t>
            </a:fld>
            <a:endParaRPr/>
          </a:p>
        </p:txBody>
      </p:sp>
    </p:spTree>
    <p:extLst>
      <p:ext uri="{BB962C8B-B14F-4D97-AF65-F5344CB8AC3E}">
        <p14:creationId xmlns:p14="http://schemas.microsoft.com/office/powerpoint/2010/main" val="366382036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2"/>
        </a:solidFill>
        <a:latin typeface="+mn-lt"/>
        <a:ea typeface="+mn-ea"/>
        <a:cs typeface="+mn-cs"/>
      </a:defRPr>
    </a:lvl1pPr>
    <a:lvl2pPr marL="457200" algn="l" rtl="0" fontAlgn="base">
      <a:spcBef>
        <a:spcPct val="30000"/>
      </a:spcBef>
      <a:spcAft>
        <a:spcPct val="0"/>
      </a:spcAft>
      <a:defRPr sz="1200" kern="1200">
        <a:solidFill>
          <a:schemeClr val="tx2"/>
        </a:solidFill>
        <a:latin typeface="+mn-lt"/>
        <a:ea typeface="+mn-ea"/>
        <a:cs typeface="+mn-cs"/>
      </a:defRPr>
    </a:lvl2pPr>
    <a:lvl3pPr marL="914400" algn="l" rtl="0" fontAlgn="base">
      <a:spcBef>
        <a:spcPct val="30000"/>
      </a:spcBef>
      <a:spcAft>
        <a:spcPct val="0"/>
      </a:spcAft>
      <a:defRPr sz="1200" kern="1200">
        <a:solidFill>
          <a:schemeClr val="tx2"/>
        </a:solidFill>
        <a:latin typeface="+mn-lt"/>
        <a:ea typeface="+mn-ea"/>
        <a:cs typeface="+mn-cs"/>
      </a:defRPr>
    </a:lvl3pPr>
    <a:lvl4pPr marL="1371600" algn="l" rtl="0" fontAlgn="base">
      <a:spcBef>
        <a:spcPct val="30000"/>
      </a:spcBef>
      <a:spcAft>
        <a:spcPct val="0"/>
      </a:spcAft>
      <a:defRPr sz="1200" kern="1200">
        <a:solidFill>
          <a:schemeClr val="tx2"/>
        </a:solidFill>
        <a:latin typeface="+mn-lt"/>
        <a:ea typeface="+mn-ea"/>
        <a:cs typeface="+mn-cs"/>
      </a:defRPr>
    </a:lvl4pPr>
    <a:lvl5pPr marL="1828800" algn="l" rtl="0" fontAlgn="base">
      <a:spcBef>
        <a:spcPct val="30000"/>
      </a:spcBef>
      <a:spcAft>
        <a:spcPct val="0"/>
      </a:spcAft>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a:t>
            </a:fld>
            <a:endParaRPr lang="en-US" altLang="zh-CN"/>
          </a:p>
        </p:txBody>
      </p:sp>
    </p:spTree>
    <p:extLst>
      <p:ext uri="{BB962C8B-B14F-4D97-AF65-F5344CB8AC3E}">
        <p14:creationId xmlns:p14="http://schemas.microsoft.com/office/powerpoint/2010/main" val="58184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如果想找存在外部介质上的数据，必须先按文件名找到指定的文件，然后再从该文件中读取数据。反之，要向外部介质上存储数据也必须先建立一个文件（以文件名标识），才能向它输出数据。</a:t>
            </a:r>
            <a:endParaRPr lang="en-US" altLang="zh-CN" smtClean="0"/>
          </a:p>
          <a:p>
            <a:r>
              <a:rPr lang="zh-CN" altLang="en-US" smtClean="0"/>
              <a:t>在程序运行时，常常需要将一些数据（运行的最终结果或中间数据）输出到磁盘上存放起来，以后需要时再从磁盘中输入到计算机的内存</a:t>
            </a:r>
            <a:endParaRPr lang="en-US" altLang="zh-CN" smtClean="0"/>
          </a:p>
          <a:p>
            <a:r>
              <a:rPr lang="zh-CN" altLang="en-US" smtClean="0"/>
              <a:t>介绍一些常用的与“文件”有关的标准库函数，值得提醒的是，由于篇幅关系，本书未能全面介绍标准库函数，希望读者通过阅读其他书籍较全面地掌握标准库函数的用法，只有这样，才称得上合格的</a:t>
            </a:r>
            <a:r>
              <a:rPr lang="en-US" altLang="zh-CN" smtClean="0"/>
              <a:t>C</a:t>
            </a:r>
            <a:r>
              <a:rPr lang="zh-CN" altLang="en-US" smtClean="0"/>
              <a:t>程序员呀</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23</a:t>
            </a:fld>
            <a:endParaRPr lang="en-US" altLang="zh-CN"/>
          </a:p>
        </p:txBody>
      </p:sp>
    </p:spTree>
    <p:extLst>
      <p:ext uri="{BB962C8B-B14F-4D97-AF65-F5344CB8AC3E}">
        <p14:creationId xmlns:p14="http://schemas.microsoft.com/office/powerpoint/2010/main" val="14389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对文件进行读</a:t>
            </a:r>
            <a:r>
              <a:rPr lang="en-US" altLang="zh-CN" smtClean="0"/>
              <a:t>/</a:t>
            </a:r>
            <a:r>
              <a:rPr lang="zh-CN" altLang="en-US" smtClean="0"/>
              <a:t>写操作之前，要先使用相应的库函数打开文件。对文件操作完成后，需要使用相应的库函数关闭文件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24</a:t>
            </a:fld>
            <a:endParaRPr lang="en-US" altLang="zh-CN"/>
          </a:p>
        </p:txBody>
      </p:sp>
    </p:spTree>
    <p:extLst>
      <p:ext uri="{BB962C8B-B14F-4D97-AF65-F5344CB8AC3E}">
        <p14:creationId xmlns:p14="http://schemas.microsoft.com/office/powerpoint/2010/main" val="2185794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fopen </a:t>
            </a:r>
            <a:r>
              <a:rPr lang="zh-CN" altLang="en-US" smtClean="0"/>
              <a:t>将返回一个非空指针，否则，返回空指针。关闭文件操作则非常简单，</a:t>
            </a:r>
            <a:r>
              <a:rPr lang="en-US" altLang="zh-CN" smtClean="0"/>
              <a:t>fclose(fp);</a:t>
            </a:r>
            <a:r>
              <a:rPr lang="zh-CN" altLang="en-US" smtClean="0"/>
              <a:t>即表示关闭文件指针</a:t>
            </a:r>
            <a:r>
              <a:rPr lang="en-US" altLang="zh-CN" smtClean="0"/>
              <a:t>fp </a:t>
            </a:r>
            <a:r>
              <a:rPr lang="zh-CN" altLang="en-US" smtClean="0"/>
              <a:t>代表的文件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25</a:t>
            </a:fld>
            <a:endParaRPr lang="en-US" altLang="zh-CN"/>
          </a:p>
        </p:txBody>
      </p:sp>
    </p:spTree>
    <p:extLst>
      <p:ext uri="{BB962C8B-B14F-4D97-AF65-F5344CB8AC3E}">
        <p14:creationId xmlns:p14="http://schemas.microsoft.com/office/powerpoint/2010/main" val="1860644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当打开方式中有“</a:t>
            </a:r>
            <a:r>
              <a:rPr lang="en-US" altLang="zh-CN" smtClean="0"/>
              <a:t>+”</a:t>
            </a:r>
            <a:r>
              <a:rPr lang="zh-CN" altLang="en-US" smtClean="0"/>
              <a:t>时，表示将对打开的文件进行更新</a:t>
            </a:r>
            <a:r>
              <a:rPr lang="en-US" altLang="zh-CN" smtClean="0"/>
              <a:t>(</a:t>
            </a:r>
            <a:r>
              <a:rPr lang="zh-CN" altLang="en-US" smtClean="0"/>
              <a:t>读或写</a:t>
            </a:r>
            <a:r>
              <a:rPr lang="en-US" altLang="zh-CN" smtClean="0"/>
              <a:t>)</a:t>
            </a:r>
            <a:r>
              <a:rPr lang="zh-CN" altLang="en-US" smtClean="0"/>
              <a:t>。试想：写入数据后又想读取或读取后又想写入，将会出现什么情况呢？写数据会导致文件内部状态指针后移，如果想读的内容不位于内部状态指针所指的位置，则显然需要移动文件内部状态指针。同理，读数据也会导致文件内部状态指针后移，如果不在当前指针位置写入新的内容，则同样需要</a:t>
            </a:r>
          </a:p>
          <a:p>
            <a:r>
              <a:rPr lang="zh-CN" altLang="en-US" smtClean="0"/>
              <a:t>移动文件内部状态指针。内部状态指针“封装”在结构体</a:t>
            </a:r>
            <a:r>
              <a:rPr lang="en-US" altLang="zh-CN" smtClean="0"/>
              <a:t>FILE </a:t>
            </a:r>
            <a:r>
              <a:rPr lang="zh-CN" altLang="en-US" smtClean="0"/>
              <a:t>内。下文中，称“文件指针”指向文件的什么位置，这里的“文件指针”就是内部状态指针。</a:t>
            </a:r>
            <a:endParaRPr lang="zh-CN" altLang="en-US" b="1" smtClean="0"/>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26</a:t>
            </a:fld>
            <a:endParaRPr lang="en-US" altLang="zh-CN"/>
          </a:p>
        </p:txBody>
      </p:sp>
    </p:spTree>
    <p:extLst>
      <p:ext uri="{BB962C8B-B14F-4D97-AF65-F5344CB8AC3E}">
        <p14:creationId xmlns:p14="http://schemas.microsoft.com/office/powerpoint/2010/main" val="328514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对文件进行读</a:t>
            </a:r>
            <a:r>
              <a:rPr lang="en-US" altLang="zh-CN" smtClean="0"/>
              <a:t>/</a:t>
            </a:r>
            <a:r>
              <a:rPr lang="zh-CN" altLang="en-US" smtClean="0"/>
              <a:t>写操作之前，要先使用相应的库函数打开文件。对文件操作完成后，需要使用相应的库函数关闭文件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29</a:t>
            </a:fld>
            <a:endParaRPr lang="en-US" altLang="zh-CN"/>
          </a:p>
        </p:txBody>
      </p:sp>
    </p:spTree>
    <p:extLst>
      <p:ext uri="{BB962C8B-B14F-4D97-AF65-F5344CB8AC3E}">
        <p14:creationId xmlns:p14="http://schemas.microsoft.com/office/powerpoint/2010/main" val="319101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fopen </a:t>
            </a:r>
            <a:r>
              <a:rPr lang="zh-CN" altLang="en-US" smtClean="0"/>
              <a:t>将返回一个非空指针，否则，返回空指针。关闭文件操作则非常简单，</a:t>
            </a:r>
            <a:r>
              <a:rPr lang="en-US" altLang="zh-CN" smtClean="0"/>
              <a:t>fclose(fp);</a:t>
            </a:r>
            <a:r>
              <a:rPr lang="zh-CN" altLang="en-US" smtClean="0"/>
              <a:t>即表示关闭文件指针</a:t>
            </a:r>
            <a:r>
              <a:rPr lang="en-US" altLang="zh-CN" smtClean="0"/>
              <a:t>fp </a:t>
            </a:r>
            <a:r>
              <a:rPr lang="zh-CN" altLang="en-US" smtClean="0"/>
              <a:t>代表的文件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30</a:t>
            </a:fld>
            <a:endParaRPr lang="en-US" altLang="zh-CN"/>
          </a:p>
        </p:txBody>
      </p:sp>
    </p:spTree>
    <p:extLst>
      <p:ext uri="{BB962C8B-B14F-4D97-AF65-F5344CB8AC3E}">
        <p14:creationId xmlns:p14="http://schemas.microsoft.com/office/powerpoint/2010/main" val="122367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对文件进行读</a:t>
            </a:r>
            <a:r>
              <a:rPr lang="en-US" altLang="zh-CN" smtClean="0"/>
              <a:t>/</a:t>
            </a:r>
            <a:r>
              <a:rPr lang="zh-CN" altLang="en-US" smtClean="0"/>
              <a:t>写操作之前，要先使用相应的库函数打开文件。对文件操作完成后，需要使用相应的库函数关闭文件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34</a:t>
            </a:fld>
            <a:endParaRPr lang="en-US" altLang="zh-CN"/>
          </a:p>
        </p:txBody>
      </p:sp>
    </p:spTree>
    <p:extLst>
      <p:ext uri="{BB962C8B-B14F-4D97-AF65-F5344CB8AC3E}">
        <p14:creationId xmlns:p14="http://schemas.microsoft.com/office/powerpoint/2010/main" val="973791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fopen </a:t>
            </a:r>
            <a:r>
              <a:rPr lang="zh-CN" altLang="en-US" smtClean="0"/>
              <a:t>将返回一个非空指针，否则，返回空指针。关闭文件操作则非常简单，</a:t>
            </a:r>
            <a:r>
              <a:rPr lang="en-US" altLang="zh-CN" smtClean="0"/>
              <a:t>fclose(fp);</a:t>
            </a:r>
            <a:r>
              <a:rPr lang="zh-CN" altLang="en-US" smtClean="0"/>
              <a:t>即表示关闭文件指针</a:t>
            </a:r>
            <a:r>
              <a:rPr lang="en-US" altLang="zh-CN" smtClean="0"/>
              <a:t>fp </a:t>
            </a:r>
            <a:r>
              <a:rPr lang="zh-CN" altLang="en-US" smtClean="0"/>
              <a:t>代表的文件</a:t>
            </a:r>
            <a:endParaRPr lang="zh-CN" altLang="en-US" b="1"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35</a:t>
            </a:fld>
            <a:endParaRPr lang="en-US" altLang="zh-CN"/>
          </a:p>
        </p:txBody>
      </p:sp>
    </p:spTree>
    <p:extLst>
      <p:ext uri="{BB962C8B-B14F-4D97-AF65-F5344CB8AC3E}">
        <p14:creationId xmlns:p14="http://schemas.microsoft.com/office/powerpoint/2010/main" val="1741360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mtClean="0"/>
              <a:t>前者用于输出错误信息或其他意外信息；而后者用于输出“正常信息”。</a:t>
            </a:r>
            <a:endParaRPr lang="zh-CN" altLang="en-US" b="1" smtClean="0"/>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39</a:t>
            </a:fld>
            <a:endParaRPr lang="en-US" altLang="zh-CN"/>
          </a:p>
        </p:txBody>
      </p:sp>
    </p:spTree>
    <p:extLst>
      <p:ext uri="{BB962C8B-B14F-4D97-AF65-F5344CB8AC3E}">
        <p14:creationId xmlns:p14="http://schemas.microsoft.com/office/powerpoint/2010/main" val="3840169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40</a:t>
            </a:fld>
            <a:endParaRPr lang="en-US" altLang="zh-CN"/>
          </a:p>
        </p:txBody>
      </p:sp>
    </p:spTree>
    <p:extLst>
      <p:ext uri="{BB962C8B-B14F-4D97-AF65-F5344CB8AC3E}">
        <p14:creationId xmlns:p14="http://schemas.microsoft.com/office/powerpoint/2010/main" val="260855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标准 </a:t>
            </a:r>
            <a:r>
              <a:rPr lang="en-US" altLang="zh-CN" smtClean="0"/>
              <a:t>C </a:t>
            </a:r>
            <a:r>
              <a:rPr lang="zh-CN" altLang="en-US" smtClean="0"/>
              <a:t>语言不仅仅包括语言标准，还包括一组标准库。这些库支持字符和字符串、输入</a:t>
            </a:r>
            <a:r>
              <a:rPr lang="en-US" altLang="zh-CN" smtClean="0"/>
              <a:t>/</a:t>
            </a:r>
            <a:r>
              <a:rPr lang="zh-CN" altLang="en-US" smtClean="0"/>
              <a:t>输出、数学计算、日期与时间转换、动态存储分配和其他特性。</a:t>
            </a:r>
            <a:r>
              <a:rPr lang="en-US" altLang="zh-CN" smtClean="0"/>
              <a:t>C </a:t>
            </a:r>
            <a:r>
              <a:rPr lang="zh-CN" altLang="en-US" smtClean="0"/>
              <a:t>的库文件主要指以下两类文件。一类是扩展名为“</a:t>
            </a:r>
            <a:r>
              <a:rPr lang="en-US" altLang="zh-CN" smtClean="0"/>
              <a:t>.h</a:t>
            </a:r>
            <a:r>
              <a:rPr lang="zh-CN" altLang="en-US" smtClean="0"/>
              <a:t>”的文件，称为头文件。头文件中包含了常量定义、 类型定义、宏定义、函数原型以及各种编译选择设置等信息。另一类是函数库，包括了各种函数的目标代码，供用户在程序中调用。 通常在程序中调用一个库函数时，要在调用之前包含该函数原型所在的“</a:t>
            </a:r>
            <a:r>
              <a:rPr lang="en-US" altLang="zh-CN" smtClean="0"/>
              <a:t>.h</a:t>
            </a:r>
            <a:r>
              <a:rPr lang="zh-CN" altLang="en-US" smtClean="0"/>
              <a:t>”文件。头文件在预处理或编译时被用到，而函数库在连接时被用到。</a:t>
            </a:r>
          </a:p>
          <a:p>
            <a:endParaRPr lang="en-US" altLang="zh-CN" smtClean="0"/>
          </a:p>
          <a:p>
            <a:r>
              <a:rPr lang="zh-CN" altLang="en-US" smtClean="0"/>
              <a:t>头文件的内容是被“展开”到相应的</a:t>
            </a:r>
            <a:r>
              <a:rPr lang="en-US" altLang="zh-CN" smtClean="0"/>
              <a:t>#include </a:t>
            </a:r>
            <a:r>
              <a:rPr lang="zh-CN" altLang="en-US" smtClean="0"/>
              <a:t>语句处。在编译阶段，编译器将根据函数原型检查调用时给出的实际参数与原型声明中的形式参数是否匹配，如果不匹配则将报错。</a:t>
            </a:r>
            <a:endParaRPr lang="en-US" altLang="zh-CN" smtClean="0"/>
          </a:p>
          <a:p>
            <a:r>
              <a:rPr lang="zh-CN" altLang="en-US" smtClean="0"/>
              <a:t>如果调用的是标准库函数，由于这些函数的目标代码在库文件中，则将用从库文件中寻找相应的目标代码，连接到生成的可执行文件中</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a:t>
            </a:fld>
            <a:endParaRPr lang="en-US" altLang="zh-CN"/>
          </a:p>
        </p:txBody>
      </p:sp>
    </p:spTree>
    <p:extLst>
      <p:ext uri="{BB962C8B-B14F-4D97-AF65-F5344CB8AC3E}">
        <p14:creationId xmlns:p14="http://schemas.microsoft.com/office/powerpoint/2010/main" val="1005663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某些标准库被视为 </a:t>
            </a:r>
            <a:r>
              <a:rPr lang="en-US" altLang="zh-CN" smtClean="0"/>
              <a:t>C </a:t>
            </a:r>
            <a:r>
              <a:rPr lang="zh-CN" altLang="en-US" smtClean="0"/>
              <a:t>语言的一部分，它们被称为是标准</a:t>
            </a:r>
            <a:r>
              <a:rPr lang="en-US" altLang="zh-CN" smtClean="0"/>
              <a:t>C </a:t>
            </a:r>
            <a:r>
              <a:rPr lang="zh-CN" altLang="en-US" smtClean="0"/>
              <a:t>语言的补充。因此，学习</a:t>
            </a:r>
            <a:r>
              <a:rPr lang="en-US" altLang="zh-CN" smtClean="0"/>
              <a:t>C</a:t>
            </a:r>
            <a:r>
              <a:rPr lang="zh-CN" altLang="en-US" smtClean="0"/>
              <a:t>语言必须掌握这些被视为</a:t>
            </a:r>
            <a:r>
              <a:rPr lang="en-US" altLang="zh-CN" smtClean="0"/>
              <a:t>C </a:t>
            </a:r>
            <a:r>
              <a:rPr lang="zh-CN" altLang="en-US" smtClean="0"/>
              <a:t>语言组成部分的标准库的使用。根本上，就是要掌握与这些标准库相关的头文件中的宏定义、函数原型等，以及对它们的使用方法。</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42</a:t>
            </a:fld>
            <a:endParaRPr lang="en-US" altLang="zh-CN"/>
          </a:p>
        </p:txBody>
      </p:sp>
    </p:spTree>
    <p:extLst>
      <p:ext uri="{BB962C8B-B14F-4D97-AF65-F5344CB8AC3E}">
        <p14:creationId xmlns:p14="http://schemas.microsoft.com/office/powerpoint/2010/main" val="1009252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某些标准库被视为 </a:t>
            </a:r>
            <a:r>
              <a:rPr lang="en-US" altLang="zh-CN" smtClean="0"/>
              <a:t>C </a:t>
            </a:r>
            <a:r>
              <a:rPr lang="zh-CN" altLang="en-US" smtClean="0"/>
              <a:t>语言的一部分，它们被称为是标准</a:t>
            </a:r>
            <a:r>
              <a:rPr lang="en-US" altLang="zh-CN" smtClean="0"/>
              <a:t>C </a:t>
            </a:r>
            <a:r>
              <a:rPr lang="zh-CN" altLang="en-US" smtClean="0"/>
              <a:t>语言的补充。因此，学习</a:t>
            </a:r>
            <a:r>
              <a:rPr lang="en-US" altLang="zh-CN" smtClean="0"/>
              <a:t>C</a:t>
            </a:r>
            <a:r>
              <a:rPr lang="zh-CN" altLang="en-US" smtClean="0"/>
              <a:t>语言必须掌握这些被视为</a:t>
            </a:r>
            <a:r>
              <a:rPr lang="en-US" altLang="zh-CN" smtClean="0"/>
              <a:t>C </a:t>
            </a:r>
            <a:r>
              <a:rPr lang="zh-CN" altLang="en-US" smtClean="0"/>
              <a:t>语言组成部分的标准库的使用。根本上，就是要掌握与这些标准库相关的头文件中的宏定义、函数原型等，以及对它们的使用方法。</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43</a:t>
            </a:fld>
            <a:endParaRPr lang="en-US" altLang="zh-CN"/>
          </a:p>
        </p:txBody>
      </p:sp>
    </p:spTree>
    <p:extLst>
      <p:ext uri="{BB962C8B-B14F-4D97-AF65-F5344CB8AC3E}">
        <p14:creationId xmlns:p14="http://schemas.microsoft.com/office/powerpoint/2010/main" val="299024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某些标准库被视为 </a:t>
            </a:r>
            <a:r>
              <a:rPr lang="en-US" altLang="zh-CN" smtClean="0"/>
              <a:t>C </a:t>
            </a:r>
            <a:r>
              <a:rPr lang="zh-CN" altLang="en-US" smtClean="0"/>
              <a:t>语言的一部分，它们被称为是标准</a:t>
            </a:r>
            <a:r>
              <a:rPr lang="en-US" altLang="zh-CN" smtClean="0"/>
              <a:t>C </a:t>
            </a:r>
            <a:r>
              <a:rPr lang="zh-CN" altLang="en-US" smtClean="0"/>
              <a:t>语言的补充。因此，学习</a:t>
            </a:r>
            <a:r>
              <a:rPr lang="en-US" altLang="zh-CN" smtClean="0"/>
              <a:t>C</a:t>
            </a:r>
            <a:r>
              <a:rPr lang="zh-CN" altLang="en-US" smtClean="0"/>
              <a:t>语言必须掌握这些被视为</a:t>
            </a:r>
            <a:r>
              <a:rPr lang="en-US" altLang="zh-CN" smtClean="0"/>
              <a:t>C </a:t>
            </a:r>
            <a:r>
              <a:rPr lang="zh-CN" altLang="en-US" smtClean="0"/>
              <a:t>语言组成部分的标准库的使用。根本上，就是要掌握与这些标准库相关的头文件中的宏定义、函数原型等，以及对它们的使用方法。</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44</a:t>
            </a:fld>
            <a:endParaRPr lang="en-US" altLang="zh-CN"/>
          </a:p>
        </p:txBody>
      </p:sp>
    </p:spTree>
    <p:extLst>
      <p:ext uri="{BB962C8B-B14F-4D97-AF65-F5344CB8AC3E}">
        <p14:creationId xmlns:p14="http://schemas.microsoft.com/office/powerpoint/2010/main" val="3660452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45</a:t>
            </a:fld>
            <a:endParaRPr lang="en-US" altLang="zh-CN"/>
          </a:p>
        </p:txBody>
      </p:sp>
    </p:spTree>
    <p:extLst>
      <p:ext uri="{BB962C8B-B14F-4D97-AF65-F5344CB8AC3E}">
        <p14:creationId xmlns:p14="http://schemas.microsoft.com/office/powerpoint/2010/main" val="3972512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46</a:t>
            </a:fld>
            <a:endParaRPr lang="en-US" altLang="zh-CN"/>
          </a:p>
        </p:txBody>
      </p:sp>
    </p:spTree>
    <p:extLst>
      <p:ext uri="{BB962C8B-B14F-4D97-AF65-F5344CB8AC3E}">
        <p14:creationId xmlns:p14="http://schemas.microsoft.com/office/powerpoint/2010/main" val="573349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47</a:t>
            </a:fld>
            <a:endParaRPr lang="en-US" altLang="zh-CN"/>
          </a:p>
        </p:txBody>
      </p:sp>
    </p:spTree>
    <p:extLst>
      <p:ext uri="{BB962C8B-B14F-4D97-AF65-F5344CB8AC3E}">
        <p14:creationId xmlns:p14="http://schemas.microsoft.com/office/powerpoint/2010/main" val="1284697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va_list</a:t>
            </a:r>
            <a:r>
              <a:rPr lang="zh-CN" altLang="en-US" smtClean="0"/>
              <a:t>：该类型用于声明局部状态变量（以下称为</a:t>
            </a:r>
            <a:r>
              <a:rPr lang="en-US" altLang="zh-CN" smtClean="0"/>
              <a:t>ap</a:t>
            </a:r>
            <a:r>
              <a:rPr lang="zh-CN" altLang="en-US" smtClean="0"/>
              <a:t>），用于遍历可变参数列表。</a:t>
            </a:r>
          </a:p>
          <a:p>
            <a:r>
              <a:rPr lang="en-US" altLang="zh-CN" smtClean="0"/>
              <a:t>va_start</a:t>
            </a:r>
            <a:r>
              <a:rPr lang="zh-CN" altLang="en-US" smtClean="0"/>
              <a:t>：它有两个参数：</a:t>
            </a:r>
            <a:r>
              <a:rPr lang="en-US" altLang="zh-CN" smtClean="0"/>
              <a:t>ap</a:t>
            </a:r>
            <a:r>
              <a:rPr lang="zh-CN" altLang="en-US" smtClean="0"/>
              <a:t>、可变参数的个数。该宏用于对</a:t>
            </a:r>
            <a:r>
              <a:rPr lang="en-US" altLang="zh-CN" smtClean="0"/>
              <a:t>ap </a:t>
            </a:r>
            <a:r>
              <a:rPr lang="zh-CN" altLang="en-US" smtClean="0"/>
              <a:t>进行初始化。必须先调用</a:t>
            </a:r>
            <a:r>
              <a:rPr lang="en-US" altLang="zh-CN" smtClean="0"/>
              <a:t>va_start </a:t>
            </a:r>
            <a:r>
              <a:rPr lang="zh-CN" altLang="en-US" smtClean="0"/>
              <a:t>后才能调用</a:t>
            </a:r>
            <a:r>
              <a:rPr lang="en-US" altLang="zh-CN" smtClean="0"/>
              <a:t>va_arg </a:t>
            </a:r>
            <a:r>
              <a:rPr lang="zh-CN" altLang="en-US" smtClean="0"/>
              <a:t>和</a:t>
            </a:r>
            <a:r>
              <a:rPr lang="en-US" altLang="zh-CN" smtClean="0"/>
              <a:t>va_end</a:t>
            </a:r>
            <a:r>
              <a:rPr lang="zh-CN" altLang="en-US" smtClean="0"/>
              <a:t>。在标准</a:t>
            </a:r>
            <a:r>
              <a:rPr lang="en-US" altLang="zh-CN" smtClean="0"/>
              <a:t>C </a:t>
            </a:r>
            <a:r>
              <a:rPr lang="zh-CN" altLang="en-US" smtClean="0"/>
              <a:t>语言中，其主要作用是将</a:t>
            </a:r>
            <a:r>
              <a:rPr lang="en-US" altLang="zh-CN" smtClean="0"/>
              <a:t>ap </a:t>
            </a:r>
            <a:r>
              <a:rPr lang="zh-CN" altLang="en-US" smtClean="0"/>
              <a:t>中的内部指针指向第一个可变参数。</a:t>
            </a:r>
          </a:p>
          <a:p>
            <a:r>
              <a:rPr lang="en-US" altLang="zh-CN" smtClean="0"/>
              <a:t>va_arg</a:t>
            </a:r>
            <a:r>
              <a:rPr lang="zh-CN" altLang="en-US" smtClean="0"/>
              <a:t>：它有两个参数：</a:t>
            </a:r>
            <a:r>
              <a:rPr lang="en-US" altLang="zh-CN" smtClean="0"/>
              <a:t>ap</a:t>
            </a:r>
            <a:r>
              <a:rPr lang="zh-CN" altLang="en-US" smtClean="0"/>
              <a:t>、通过</a:t>
            </a:r>
            <a:r>
              <a:rPr lang="en-US" altLang="zh-CN" smtClean="0"/>
              <a:t>ap </a:t>
            </a:r>
            <a:r>
              <a:rPr lang="zh-CN" altLang="en-US" smtClean="0"/>
              <a:t>的内部指针获取的当前的可变参数的类型。这个宏首先将</a:t>
            </a:r>
            <a:r>
              <a:rPr lang="en-US" altLang="zh-CN" smtClean="0"/>
              <a:t>ap </a:t>
            </a:r>
            <a:r>
              <a:rPr lang="zh-CN" altLang="en-US" smtClean="0"/>
              <a:t>的内部指针指向下一可变参数，此后返回前一可变参数的值。</a:t>
            </a:r>
          </a:p>
          <a:p>
            <a:r>
              <a:rPr lang="en-US" altLang="zh-CN" smtClean="0"/>
              <a:t>va_end</a:t>
            </a:r>
            <a:r>
              <a:rPr lang="zh-CN" altLang="en-US" smtClean="0"/>
              <a:t>：这个宏有一个参数：</a:t>
            </a:r>
            <a:r>
              <a:rPr lang="en-US" altLang="zh-CN" smtClean="0"/>
              <a:t>ap</a:t>
            </a:r>
            <a:r>
              <a:rPr lang="zh-CN" altLang="en-US" smtClean="0"/>
              <a:t>。在用</a:t>
            </a:r>
            <a:r>
              <a:rPr lang="en-US" altLang="zh-CN" smtClean="0"/>
              <a:t>va_arg </a:t>
            </a:r>
            <a:r>
              <a:rPr lang="zh-CN" altLang="en-US" smtClean="0"/>
              <a:t>读取所有参数之后调用，用于对</a:t>
            </a:r>
            <a:r>
              <a:rPr lang="en-US" altLang="zh-CN" smtClean="0"/>
              <a:t>ap</a:t>
            </a:r>
            <a:r>
              <a:rPr lang="zh-CN" altLang="en-US" smtClean="0"/>
              <a:t>进行必要的整理操作</a:t>
            </a:r>
          </a:p>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48</a:t>
            </a:fld>
            <a:endParaRPr lang="en-US" altLang="zh-CN"/>
          </a:p>
        </p:txBody>
      </p:sp>
    </p:spTree>
    <p:extLst>
      <p:ext uri="{BB962C8B-B14F-4D97-AF65-F5344CB8AC3E}">
        <p14:creationId xmlns:p14="http://schemas.microsoft.com/office/powerpoint/2010/main" val="2596808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一般来说，这种形式至少需要一个普通的形式参数，可变参数就是通过三个‘</a:t>
            </a:r>
            <a:r>
              <a:rPr lang="en-US" altLang="zh-CN" smtClean="0"/>
              <a:t>.</a:t>
            </a:r>
            <a:r>
              <a:rPr lang="zh-CN" altLang="en-US" smtClean="0"/>
              <a:t>’来说明的，这三个点是函数原型的一部分，不能省略。如：</a:t>
            </a:r>
            <a:r>
              <a:rPr lang="en-US" altLang="zh-CN" smtClean="0"/>
              <a:t>void foo(int i, …);</a:t>
            </a:r>
            <a:r>
              <a:rPr lang="zh-CN" altLang="en-US" smtClean="0"/>
              <a:t>声明了一个可变参数的函数</a:t>
            </a:r>
            <a:r>
              <a:rPr lang="en-US" altLang="zh-CN" smtClean="0"/>
              <a:t>foo</a:t>
            </a:r>
            <a:r>
              <a:rPr lang="zh-CN" altLang="en-US" smtClean="0"/>
              <a:t>，其返回值类型是</a:t>
            </a:r>
            <a:r>
              <a:rPr lang="en-US" altLang="zh-CN" smtClean="0"/>
              <a:t>int</a:t>
            </a:r>
            <a:r>
              <a:rPr lang="zh-CN" altLang="en-US" smtClean="0"/>
              <a:t>。</a:t>
            </a:r>
          </a:p>
          <a:p>
            <a:r>
              <a:rPr lang="zh-CN" altLang="en-US" smtClean="0"/>
              <a:t> 可变参数只能位于形式参数列表的最后。如：</a:t>
            </a:r>
            <a:r>
              <a:rPr lang="en-US" altLang="zh-CN" smtClean="0"/>
              <a:t>void foo(…, int i);</a:t>
            </a:r>
            <a:r>
              <a:rPr lang="zh-CN" altLang="en-US" smtClean="0"/>
              <a:t>是错误的函数声明</a:t>
            </a:r>
            <a:endParaRPr lang="en-US" altLang="zh-CN" smtClean="0"/>
          </a:p>
          <a:p>
            <a:r>
              <a:rPr lang="en-US" altLang="zh-CN" smtClean="0"/>
              <a:t>stdarg.h </a:t>
            </a:r>
            <a:r>
              <a:rPr lang="zh-CN" altLang="en-US" smtClean="0"/>
              <a:t>是标准库函数，对传统</a:t>
            </a:r>
            <a:r>
              <a:rPr lang="en-US" altLang="zh-CN" smtClean="0"/>
              <a:t>C </a:t>
            </a:r>
            <a:r>
              <a:rPr lang="zh-CN" altLang="en-US" smtClean="0"/>
              <a:t>语言而言，相应的头文件为：</a:t>
            </a:r>
            <a:r>
              <a:rPr lang="en-US" altLang="zh-CN" smtClean="0"/>
              <a:t>varargs.h</a:t>
            </a:r>
            <a:r>
              <a:rPr lang="zh-CN" altLang="en-US" smtClean="0"/>
              <a:t>。</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49</a:t>
            </a:fld>
            <a:endParaRPr lang="en-US" altLang="zh-CN"/>
          </a:p>
        </p:txBody>
      </p:sp>
    </p:spTree>
    <p:extLst>
      <p:ext uri="{BB962C8B-B14F-4D97-AF65-F5344CB8AC3E}">
        <p14:creationId xmlns:p14="http://schemas.microsoft.com/office/powerpoint/2010/main" val="228302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50</a:t>
            </a:fld>
            <a:endParaRPr lang="en-US" altLang="zh-CN"/>
          </a:p>
        </p:txBody>
      </p:sp>
    </p:spTree>
    <p:extLst>
      <p:ext uri="{BB962C8B-B14F-4D97-AF65-F5344CB8AC3E}">
        <p14:creationId xmlns:p14="http://schemas.microsoft.com/office/powerpoint/2010/main" val="651529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51</a:t>
            </a:fld>
            <a:endParaRPr lang="en-US" altLang="zh-CN"/>
          </a:p>
        </p:txBody>
      </p:sp>
    </p:spTree>
    <p:extLst>
      <p:ext uri="{BB962C8B-B14F-4D97-AF65-F5344CB8AC3E}">
        <p14:creationId xmlns:p14="http://schemas.microsoft.com/office/powerpoint/2010/main" val="203838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mtClean="0"/>
              <a:t>标准库的功能毕竟是有限的，网上有许多特定功能的非标准库可供下载，比如：将在后面用到的</a:t>
            </a:r>
            <a:r>
              <a:rPr lang="en-US" altLang="zh-CN" smtClean="0"/>
              <a:t>SDL </a:t>
            </a:r>
            <a:r>
              <a:rPr lang="zh-CN" altLang="en-US" smtClean="0"/>
              <a:t>库。再如：访问数据库的非标准库；网络编程的非标准库等。关于非标准库的使用，在此不多做介绍。希望读者在实际编程过程中，在对标准库掌握的同时，也多关注有哪些非标准库，都能满足什么样的需要。如此一来，会极大加快你的开发速度。</a:t>
            </a:r>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7</a:t>
            </a:fld>
            <a:endParaRPr lang="en-US" altLang="zh-CN"/>
          </a:p>
        </p:txBody>
      </p:sp>
    </p:spTree>
    <p:extLst>
      <p:ext uri="{BB962C8B-B14F-4D97-AF65-F5344CB8AC3E}">
        <p14:creationId xmlns:p14="http://schemas.microsoft.com/office/powerpoint/2010/main" val="3682604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52</a:t>
            </a:fld>
            <a:endParaRPr lang="en-US" altLang="zh-CN"/>
          </a:p>
        </p:txBody>
      </p:sp>
    </p:spTree>
    <p:extLst>
      <p:ext uri="{BB962C8B-B14F-4D97-AF65-F5344CB8AC3E}">
        <p14:creationId xmlns:p14="http://schemas.microsoft.com/office/powerpoint/2010/main" val="92915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53</a:t>
            </a:fld>
            <a:endParaRPr lang="en-US" altLang="zh-CN"/>
          </a:p>
        </p:txBody>
      </p:sp>
    </p:spTree>
    <p:extLst>
      <p:ext uri="{BB962C8B-B14F-4D97-AF65-F5344CB8AC3E}">
        <p14:creationId xmlns:p14="http://schemas.microsoft.com/office/powerpoint/2010/main" val="1653574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54</a:t>
            </a:fld>
            <a:endParaRPr lang="en-US" altLang="zh-CN"/>
          </a:p>
        </p:txBody>
      </p:sp>
    </p:spTree>
    <p:extLst>
      <p:ext uri="{BB962C8B-B14F-4D97-AF65-F5344CB8AC3E}">
        <p14:creationId xmlns:p14="http://schemas.microsoft.com/office/powerpoint/2010/main" val="4268068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55</a:t>
            </a:fld>
            <a:endParaRPr lang="en-US" altLang="zh-CN"/>
          </a:p>
        </p:txBody>
      </p:sp>
    </p:spTree>
    <p:extLst>
      <p:ext uri="{BB962C8B-B14F-4D97-AF65-F5344CB8AC3E}">
        <p14:creationId xmlns:p14="http://schemas.microsoft.com/office/powerpoint/2010/main" val="2391806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56</a:t>
            </a:fld>
            <a:endParaRPr lang="en-US" altLang="zh-CN"/>
          </a:p>
        </p:txBody>
      </p:sp>
    </p:spTree>
    <p:extLst>
      <p:ext uri="{BB962C8B-B14F-4D97-AF65-F5344CB8AC3E}">
        <p14:creationId xmlns:p14="http://schemas.microsoft.com/office/powerpoint/2010/main" val="621054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57</a:t>
            </a:fld>
            <a:endParaRPr lang="en-US" altLang="zh-CN"/>
          </a:p>
        </p:txBody>
      </p:sp>
    </p:spTree>
    <p:extLst>
      <p:ext uri="{BB962C8B-B14F-4D97-AF65-F5344CB8AC3E}">
        <p14:creationId xmlns:p14="http://schemas.microsoft.com/office/powerpoint/2010/main" val="2472527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58</a:t>
            </a:fld>
            <a:endParaRPr lang="en-US" altLang="zh-CN"/>
          </a:p>
        </p:txBody>
      </p:sp>
    </p:spTree>
    <p:extLst>
      <p:ext uri="{BB962C8B-B14F-4D97-AF65-F5344CB8AC3E}">
        <p14:creationId xmlns:p14="http://schemas.microsoft.com/office/powerpoint/2010/main" val="2679099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59</a:t>
            </a:fld>
            <a:endParaRPr lang="en-US" altLang="zh-CN"/>
          </a:p>
        </p:txBody>
      </p:sp>
    </p:spTree>
    <p:extLst>
      <p:ext uri="{BB962C8B-B14F-4D97-AF65-F5344CB8AC3E}">
        <p14:creationId xmlns:p14="http://schemas.microsoft.com/office/powerpoint/2010/main" val="3785179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60</a:t>
            </a:fld>
            <a:endParaRPr lang="en-US" altLang="zh-CN"/>
          </a:p>
        </p:txBody>
      </p:sp>
    </p:spTree>
    <p:extLst>
      <p:ext uri="{BB962C8B-B14F-4D97-AF65-F5344CB8AC3E}">
        <p14:creationId xmlns:p14="http://schemas.microsoft.com/office/powerpoint/2010/main" val="27316536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61</a:t>
            </a:fld>
            <a:endParaRPr lang="en-US" altLang="zh-CN"/>
          </a:p>
        </p:txBody>
      </p:sp>
    </p:spTree>
    <p:extLst>
      <p:ext uri="{BB962C8B-B14F-4D97-AF65-F5344CB8AC3E}">
        <p14:creationId xmlns:p14="http://schemas.microsoft.com/office/powerpoint/2010/main" val="35478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mtClean="0"/>
              <a:t>字符处理函数分为两类：判断和转换。顾名思义，前一类函数用于对字符进行判断，比如：判断一个字符是数字类字符、还是字母类字符等。后一类函数用于实现字符的转换，比如：将数字字符转换成数字。判断类函数的名称以“</a:t>
            </a:r>
            <a:r>
              <a:rPr lang="en-US" altLang="zh-CN" smtClean="0"/>
              <a:t>is</a:t>
            </a:r>
            <a:r>
              <a:rPr lang="zh-CN" altLang="en-US" smtClean="0"/>
              <a:t>”开头，而转换类函数的名称以“</a:t>
            </a:r>
            <a:r>
              <a:rPr lang="en-US" altLang="zh-CN" smtClean="0"/>
              <a:t>to</a:t>
            </a:r>
            <a:r>
              <a:rPr lang="zh-CN" altLang="en-US" smtClean="0"/>
              <a:t>”开头。表</a:t>
            </a:r>
            <a:r>
              <a:rPr lang="en-US" altLang="zh-CN" smtClean="0"/>
              <a:t>11-1</a:t>
            </a:r>
            <a:r>
              <a:rPr lang="zh-CN" altLang="en-US" smtClean="0"/>
              <a:t>、</a:t>
            </a:r>
            <a:r>
              <a:rPr lang="en-US" altLang="zh-CN" smtClean="0"/>
              <a:t>11-2 </a:t>
            </a:r>
            <a:r>
              <a:rPr lang="zh-CN" altLang="en-US" smtClean="0"/>
              <a:t>分别给出了在</a:t>
            </a:r>
            <a:r>
              <a:rPr lang="en-US" altLang="zh-CN" smtClean="0"/>
              <a:t>ctype.h </a:t>
            </a:r>
            <a:r>
              <a:rPr lang="zh-CN" altLang="en-US" smtClean="0"/>
              <a:t>中声明的用于判断或转换的部分标准库函数，对宽字符处理的函数（在</a:t>
            </a:r>
            <a:r>
              <a:rPr lang="en-US" altLang="zh-CN" smtClean="0"/>
              <a:t>wctyle.h </a:t>
            </a:r>
            <a:r>
              <a:rPr lang="zh-CN" altLang="en-US" smtClean="0"/>
              <a:t>中声明）未给出，请读者自行阅读这些函数的资料。</a:t>
            </a:r>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9</a:t>
            </a:fld>
            <a:endParaRPr lang="en-US" altLang="zh-CN"/>
          </a:p>
        </p:txBody>
      </p:sp>
    </p:spTree>
    <p:extLst>
      <p:ext uri="{BB962C8B-B14F-4D97-AF65-F5344CB8AC3E}">
        <p14:creationId xmlns:p14="http://schemas.microsoft.com/office/powerpoint/2010/main" val="3347530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62</a:t>
            </a:fld>
            <a:endParaRPr lang="en-US" altLang="zh-CN"/>
          </a:p>
        </p:txBody>
      </p:sp>
    </p:spTree>
    <p:extLst>
      <p:ext uri="{BB962C8B-B14F-4D97-AF65-F5344CB8AC3E}">
        <p14:creationId xmlns:p14="http://schemas.microsoft.com/office/powerpoint/2010/main" val="37362870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mtClean="0"/>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63</a:t>
            </a:fld>
            <a:endParaRPr lang="en-US" altLang="zh-CN"/>
          </a:p>
        </p:txBody>
      </p:sp>
    </p:spTree>
    <p:extLst>
      <p:ext uri="{BB962C8B-B14F-4D97-AF65-F5344CB8AC3E}">
        <p14:creationId xmlns:p14="http://schemas.microsoft.com/office/powerpoint/2010/main" val="334688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字符处理函数分为两类：判断和转换。顾名思义，前一类函数用于对字符进行判断，比如：判断一个字符是数字类字符、还是字母类字符等。后一类函数用于实现字符的转换，比如：将数字字符转换成数字。判断类函数的名称以“</a:t>
            </a:r>
            <a:r>
              <a:rPr lang="en-US" altLang="zh-CN" smtClean="0"/>
              <a:t>is</a:t>
            </a:r>
            <a:r>
              <a:rPr lang="zh-CN" altLang="en-US" smtClean="0"/>
              <a:t>”开头，而转换类函数的名称以“</a:t>
            </a:r>
            <a:r>
              <a:rPr lang="en-US" altLang="zh-CN" smtClean="0"/>
              <a:t>to</a:t>
            </a:r>
            <a:r>
              <a:rPr lang="zh-CN" altLang="en-US" smtClean="0"/>
              <a:t>”开头。表</a:t>
            </a:r>
            <a:r>
              <a:rPr lang="en-US" altLang="zh-CN" smtClean="0"/>
              <a:t>11-1</a:t>
            </a:r>
            <a:r>
              <a:rPr lang="zh-CN" altLang="en-US" smtClean="0"/>
              <a:t>、</a:t>
            </a:r>
            <a:r>
              <a:rPr lang="en-US" altLang="zh-CN" smtClean="0"/>
              <a:t>11-2 </a:t>
            </a:r>
            <a:r>
              <a:rPr lang="zh-CN" altLang="en-US" smtClean="0"/>
              <a:t>分别给出了在</a:t>
            </a:r>
            <a:r>
              <a:rPr lang="en-US" altLang="zh-CN" smtClean="0"/>
              <a:t>ctype.h </a:t>
            </a:r>
            <a:r>
              <a:rPr lang="zh-CN" altLang="en-US" smtClean="0"/>
              <a:t>中声明的用于判断或转换的部分标准库函数，对宽字符处理的函数（在</a:t>
            </a:r>
            <a:r>
              <a:rPr lang="en-US" altLang="zh-CN" smtClean="0"/>
              <a:t>wctyle.h </a:t>
            </a:r>
            <a:r>
              <a:rPr lang="zh-CN" altLang="en-US" smtClean="0"/>
              <a:t>中声明）未给出，请读者自行阅读这些函数的资料。</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10</a:t>
            </a:fld>
            <a:endParaRPr lang="en-US" altLang="zh-CN"/>
          </a:p>
        </p:txBody>
      </p:sp>
    </p:spTree>
    <p:extLst>
      <p:ext uri="{BB962C8B-B14F-4D97-AF65-F5344CB8AC3E}">
        <p14:creationId xmlns:p14="http://schemas.microsoft.com/office/powerpoint/2010/main" val="378389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注：</a:t>
            </a:r>
            <a:r>
              <a:rPr lang="en-US" altLang="zh-CN" smtClean="0"/>
              <a:t>assert </a:t>
            </a:r>
            <a:r>
              <a:rPr lang="zh-CN" altLang="en-US" smtClean="0"/>
              <a:t>的用法是 ：</a:t>
            </a:r>
          </a:p>
          <a:p>
            <a:r>
              <a:rPr lang="en-US" altLang="zh-CN" i="1" smtClean="0"/>
              <a:t>assert </a:t>
            </a:r>
            <a:r>
              <a:rPr lang="zh-CN" altLang="en-US" smtClean="0"/>
              <a:t>表达式 </a:t>
            </a:r>
            <a:r>
              <a:rPr lang="en-US" altLang="zh-CN" i="1" smtClean="0"/>
              <a:t>;</a:t>
            </a:r>
            <a:r>
              <a:rPr lang="zh-CN" altLang="en-US" smtClean="0"/>
              <a:t>或</a:t>
            </a:r>
            <a:r>
              <a:rPr lang="en-US" altLang="zh-CN" i="1" smtClean="0"/>
              <a:t>assert </a:t>
            </a:r>
            <a:r>
              <a:rPr lang="zh-CN" altLang="en-US" smtClean="0"/>
              <a:t>表达式</a:t>
            </a:r>
            <a:r>
              <a:rPr lang="en-US" altLang="zh-CN" i="1" smtClean="0"/>
              <a:t>1 : </a:t>
            </a:r>
            <a:r>
              <a:rPr lang="zh-CN" altLang="en-US" smtClean="0"/>
              <a:t>表达式</a:t>
            </a:r>
            <a:r>
              <a:rPr lang="en-US" altLang="zh-CN" i="1" smtClean="0"/>
              <a:t>2 ;</a:t>
            </a:r>
          </a:p>
          <a:p>
            <a:r>
              <a:rPr lang="zh-CN" altLang="en-US" smtClean="0"/>
              <a:t>若表达式</a:t>
            </a:r>
            <a:r>
              <a:rPr lang="en-US" altLang="zh-CN" smtClean="0"/>
              <a:t>1 </a:t>
            </a:r>
            <a:r>
              <a:rPr lang="zh-CN" altLang="en-US" smtClean="0"/>
              <a:t>的值为非零值，则不抛出错误，程序正常运行。</a:t>
            </a:r>
          </a:p>
          <a:p>
            <a:r>
              <a:rPr lang="zh-CN" altLang="en-US" smtClean="0"/>
              <a:t>若表达式</a:t>
            </a:r>
            <a:r>
              <a:rPr lang="en-US" altLang="zh-CN" smtClean="0"/>
              <a:t>1 </a:t>
            </a:r>
            <a:r>
              <a:rPr lang="zh-CN" altLang="en-US" smtClean="0"/>
              <a:t>的值为</a:t>
            </a:r>
            <a:r>
              <a:rPr lang="en-US" altLang="zh-CN" smtClean="0"/>
              <a:t>0</a:t>
            </a:r>
            <a:r>
              <a:rPr lang="zh-CN" altLang="en-US" smtClean="0"/>
              <a:t>，则抛出异常，程序中断跳出，若有表达式</a:t>
            </a:r>
            <a:r>
              <a:rPr lang="en-US" altLang="zh-CN" smtClean="0"/>
              <a:t>2</a:t>
            </a:r>
            <a:r>
              <a:rPr lang="zh-CN" altLang="en-US" smtClean="0"/>
              <a:t>，则表达式</a:t>
            </a:r>
            <a:r>
              <a:rPr lang="en-US" altLang="zh-CN" smtClean="0"/>
              <a:t>2 </a:t>
            </a:r>
            <a:r>
              <a:rPr lang="zh-CN" altLang="en-US" smtClean="0"/>
              <a:t>将执行。</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12</a:t>
            </a:fld>
            <a:endParaRPr lang="en-US" altLang="zh-CN"/>
          </a:p>
        </p:txBody>
      </p:sp>
    </p:spTree>
    <p:extLst>
      <p:ext uri="{BB962C8B-B14F-4D97-AF65-F5344CB8AC3E}">
        <p14:creationId xmlns:p14="http://schemas.microsoft.com/office/powerpoint/2010/main" val="271277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注：</a:t>
            </a:r>
            <a:r>
              <a:rPr lang="en-US" altLang="zh-CN" smtClean="0"/>
              <a:t>assert </a:t>
            </a:r>
            <a:r>
              <a:rPr lang="zh-CN" altLang="en-US" smtClean="0"/>
              <a:t>的用法是 ：</a:t>
            </a:r>
          </a:p>
          <a:p>
            <a:r>
              <a:rPr lang="en-US" altLang="zh-CN" i="1" smtClean="0"/>
              <a:t>assert </a:t>
            </a:r>
            <a:r>
              <a:rPr lang="zh-CN" altLang="en-US" smtClean="0"/>
              <a:t>表达式 </a:t>
            </a:r>
            <a:r>
              <a:rPr lang="en-US" altLang="zh-CN" i="1" smtClean="0"/>
              <a:t>;</a:t>
            </a:r>
            <a:r>
              <a:rPr lang="zh-CN" altLang="en-US" smtClean="0"/>
              <a:t>或</a:t>
            </a:r>
            <a:r>
              <a:rPr lang="en-US" altLang="zh-CN" i="1" smtClean="0"/>
              <a:t>assert </a:t>
            </a:r>
            <a:r>
              <a:rPr lang="zh-CN" altLang="en-US" smtClean="0"/>
              <a:t>表达式</a:t>
            </a:r>
            <a:r>
              <a:rPr lang="en-US" altLang="zh-CN" i="1" smtClean="0"/>
              <a:t>1 : </a:t>
            </a:r>
            <a:r>
              <a:rPr lang="zh-CN" altLang="en-US" smtClean="0"/>
              <a:t>表达式</a:t>
            </a:r>
            <a:r>
              <a:rPr lang="en-US" altLang="zh-CN" i="1" smtClean="0"/>
              <a:t>2 ;</a:t>
            </a:r>
          </a:p>
          <a:p>
            <a:r>
              <a:rPr lang="zh-CN" altLang="en-US" smtClean="0"/>
              <a:t>若表达式</a:t>
            </a:r>
            <a:r>
              <a:rPr lang="en-US" altLang="zh-CN" smtClean="0"/>
              <a:t>1 </a:t>
            </a:r>
            <a:r>
              <a:rPr lang="zh-CN" altLang="en-US" smtClean="0"/>
              <a:t>的值为非零值，则不抛出错误，程序正常运行。</a:t>
            </a:r>
          </a:p>
          <a:p>
            <a:r>
              <a:rPr lang="zh-CN" altLang="en-US" smtClean="0"/>
              <a:t>若表达式</a:t>
            </a:r>
            <a:r>
              <a:rPr lang="en-US" altLang="zh-CN" smtClean="0"/>
              <a:t>1 </a:t>
            </a:r>
            <a:r>
              <a:rPr lang="zh-CN" altLang="en-US" smtClean="0"/>
              <a:t>的值为</a:t>
            </a:r>
            <a:r>
              <a:rPr lang="en-US" altLang="zh-CN" smtClean="0"/>
              <a:t>0</a:t>
            </a:r>
            <a:r>
              <a:rPr lang="zh-CN" altLang="en-US" smtClean="0"/>
              <a:t>，则抛出异常，程序中断跳出，若有表达式</a:t>
            </a:r>
            <a:r>
              <a:rPr lang="en-US" altLang="zh-CN" smtClean="0"/>
              <a:t>2</a:t>
            </a:r>
            <a:r>
              <a:rPr lang="zh-CN" altLang="en-US" smtClean="0"/>
              <a:t>，则表达式</a:t>
            </a:r>
            <a:r>
              <a:rPr lang="en-US" altLang="zh-CN" smtClean="0"/>
              <a:t>2 </a:t>
            </a:r>
            <a:r>
              <a:rPr lang="zh-CN" altLang="en-US" smtClean="0"/>
              <a:t>将执行。</a:t>
            </a:r>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13</a:t>
            </a:fld>
            <a:endParaRPr lang="en-US" altLang="zh-CN"/>
          </a:p>
        </p:txBody>
      </p:sp>
    </p:spTree>
    <p:extLst>
      <p:ext uri="{BB962C8B-B14F-4D97-AF65-F5344CB8AC3E}">
        <p14:creationId xmlns:p14="http://schemas.microsoft.com/office/powerpoint/2010/main" val="109860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15</a:t>
            </a:fld>
            <a:endParaRPr lang="en-US" altLang="zh-CN"/>
          </a:p>
        </p:txBody>
      </p:sp>
    </p:spTree>
    <p:extLst>
      <p:ext uri="{BB962C8B-B14F-4D97-AF65-F5344CB8AC3E}">
        <p14:creationId xmlns:p14="http://schemas.microsoft.com/office/powerpoint/2010/main" val="270758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mtClean="0"/>
              <a:t>标准库提供了一系列方便字符串进行操作的函数，他们中的大多数在</a:t>
            </a:r>
            <a:r>
              <a:rPr lang="en-US" altLang="zh-CN" smtClean="0"/>
              <a:t>string.h </a:t>
            </a:r>
            <a:r>
              <a:rPr lang="zh-CN" altLang="en-US" smtClean="0"/>
              <a:t>中声明，一些标准</a:t>
            </a:r>
            <a:r>
              <a:rPr lang="en-US" altLang="zh-CN" smtClean="0"/>
              <a:t>C </a:t>
            </a:r>
            <a:r>
              <a:rPr lang="zh-CN" altLang="en-US" smtClean="0"/>
              <a:t>语言转换函数则在</a:t>
            </a:r>
            <a:r>
              <a:rPr lang="en-US" altLang="zh-CN" smtClean="0"/>
              <a:t>stdlib.h </a:t>
            </a:r>
            <a:r>
              <a:rPr lang="zh-CN" altLang="en-US" smtClean="0"/>
              <a:t>中声明。值得注意的是，字符串操作的函数中，表示字符串长度的形式参数或返回值类型为</a:t>
            </a:r>
            <a:r>
              <a:rPr lang="en-US" altLang="zh-CN" smtClean="0"/>
              <a:t>size_t</a:t>
            </a:r>
            <a:r>
              <a:rPr lang="zh-CN" altLang="en-US" smtClean="0"/>
              <a:t>，而不是</a:t>
            </a:r>
            <a:r>
              <a:rPr lang="en-US" altLang="zh-CN" smtClean="0"/>
              <a:t>int</a:t>
            </a:r>
            <a:r>
              <a:rPr lang="zh-CN" altLang="en-US" smtClean="0"/>
              <a:t>，如：求字符串长度的函数为</a:t>
            </a:r>
            <a:r>
              <a:rPr lang="en-US" altLang="zh-CN" smtClean="0"/>
              <a:t>strlen</a:t>
            </a:r>
            <a:r>
              <a:rPr lang="zh-CN" altLang="en-US" smtClean="0"/>
              <a:t>，其函数原型为：</a:t>
            </a:r>
            <a:r>
              <a:rPr lang="en-US" altLang="zh-CN" smtClean="0"/>
              <a:t>size_t strlen(const char *s);</a:t>
            </a:r>
            <a:r>
              <a:rPr lang="zh-CN" altLang="en-US" smtClean="0"/>
              <a:t>。实质上，</a:t>
            </a:r>
            <a:r>
              <a:rPr lang="en-US" altLang="zh-CN" smtClean="0"/>
              <a:t>size_t </a:t>
            </a:r>
            <a:r>
              <a:rPr lang="zh-CN" altLang="en-US" smtClean="0"/>
              <a:t>是用</a:t>
            </a:r>
            <a:r>
              <a:rPr lang="en-US" altLang="zh-CN" smtClean="0"/>
              <a:t>typedef“</a:t>
            </a:r>
            <a:r>
              <a:rPr lang="zh-CN" altLang="en-US" smtClean="0"/>
              <a:t>改名”后的</a:t>
            </a:r>
            <a:r>
              <a:rPr lang="en-US" altLang="zh-CN" smtClean="0"/>
              <a:t>unsigned  int</a:t>
            </a:r>
            <a:r>
              <a:rPr lang="zh-CN" altLang="en-US" smtClean="0"/>
              <a:t>。</a:t>
            </a:r>
          </a:p>
          <a:p>
            <a:endParaRPr lang="zh-CN" altLang="en-US"/>
          </a:p>
        </p:txBody>
      </p:sp>
      <p:sp>
        <p:nvSpPr>
          <p:cNvPr id="4" name="灯片编号占位符 3"/>
          <p:cNvSpPr>
            <a:spLocks noGrp="1"/>
          </p:cNvSpPr>
          <p:nvPr>
            <p:ph type="sldNum" sz="quarter" idx="10"/>
          </p:nvPr>
        </p:nvSpPr>
        <p:spPr/>
        <p:txBody>
          <a:bodyPr/>
          <a:lstStyle/>
          <a:p>
            <a:pPr>
              <a:defRPr/>
            </a:pPr>
            <a:fld id="{6805123A-5685-498F-AC7F-D0275DAA2210}" type="slidenum">
              <a:rPr lang="en-US" altLang="zh-CN" smtClean="0"/>
              <a:pPr>
                <a:defRPr/>
              </a:pPr>
              <a:t>16</a:t>
            </a:fld>
            <a:endParaRPr lang="en-US" altLang="zh-CN"/>
          </a:p>
        </p:txBody>
      </p:sp>
    </p:spTree>
    <p:extLst>
      <p:ext uri="{BB962C8B-B14F-4D97-AF65-F5344CB8AC3E}">
        <p14:creationId xmlns:p14="http://schemas.microsoft.com/office/powerpoint/2010/main" val="18891675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Texturizer trans="80000" scaling="54"/>
                    </a14:imgEffect>
                    <a14:imgEffect>
                      <a14:sharpenSoften amount="43000"/>
                    </a14:imgEffect>
                    <a14:imgEffect>
                      <a14:colorTemperature colorTemp="7250"/>
                    </a14:imgEffect>
                    <a14:imgEffect>
                      <a14:brightnessContrast bright="6000"/>
                    </a14:imgEffect>
                  </a14:imgLayer>
                </a14:imgProps>
              </a:ext>
              <a:ext uri="{28A0092B-C50C-407E-A947-70E740481C1C}">
                <a14:useLocalDpi xmlns:a14="http://schemas.microsoft.com/office/drawing/2010/main" val="0"/>
              </a:ext>
            </a:extLst>
          </a:blip>
          <a:stretch>
            <a:fillRect/>
          </a:stretch>
        </p:blipFill>
        <p:spPr bwMode="auto">
          <a:xfrm>
            <a:off x="6094412" y="-99392"/>
            <a:ext cx="626469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49796" y="1117848"/>
            <a:ext cx="5544616" cy="1732180"/>
          </a:xfrm>
          <a:prstGeom prst="rect">
            <a:avLst/>
          </a:prstGeom>
        </p:spPr>
        <p:txBody>
          <a:bodyPr>
            <a:normAutofit/>
          </a:bodyPr>
          <a:lstStyle>
            <a:lvl1pPr>
              <a:defRPr sz="4800"/>
            </a:lvl1pPr>
          </a:lstStyle>
          <a:p>
            <a:r>
              <a:rPr/>
              <a:t>Click to edit Master title style</a:t>
            </a:r>
          </a:p>
        </p:txBody>
      </p:sp>
      <p:sp>
        <p:nvSpPr>
          <p:cNvPr id="3" name="Subtitle 2"/>
          <p:cNvSpPr>
            <a:spLocks noGrp="1"/>
          </p:cNvSpPr>
          <p:nvPr>
            <p:ph type="subTitle" idx="1"/>
          </p:nvPr>
        </p:nvSpPr>
        <p:spPr>
          <a:xfrm>
            <a:off x="765820" y="2996952"/>
            <a:ext cx="5112568"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7/3/2018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7545284"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a:r>
              <a:rPr lang="en-US" altLang="zh-CN" sz="35000" b="1" i="0" cap="none" spc="0" smtClean="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1542256"/>
            <a:ext cx="10287000" cy="41910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7/3/2018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a:prstGeom prst="rect">
            <a:avLst/>
          </a:prstGeom>
        </p:spPr>
        <p:txBody>
          <a:bodyPr vert="eaVert"/>
          <a:lstStyle/>
          <a:p>
            <a:r>
              <a:rPr/>
              <a:t>Click to edit Master title style</a:t>
            </a: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7/3/2018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
        <p:nvSpPr>
          <p:cNvPr id="3" name="Content Placeholder 2"/>
          <p:cNvSpPr>
            <a:spLocks noGrp="1"/>
          </p:cNvSpPr>
          <p:nvPr>
            <p:ph idx="1"/>
          </p:nvPr>
        </p:nvSpPr>
        <p:spPr>
          <a:xfrm>
            <a:off x="1053852" y="1628800"/>
            <a:ext cx="10287000" cy="4464496"/>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7/3/2018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a:prstGeom prst="rect">
            <a:avLst/>
          </a:prstGeom>
        </p:spPr>
        <p:txBody>
          <a:bodyPr>
            <a:normAutofit/>
          </a:bodyPr>
          <a:lstStyle>
            <a:lvl1pPr algn="l">
              <a:defRPr sz="4800" b="0" cap="none" baseline="0"/>
            </a:lvl1pPr>
          </a:lstStyle>
          <a:p>
            <a:r>
              <a:rPr/>
              <a:t>Click to edit Master title style</a:t>
            </a:r>
          </a:p>
        </p:txBody>
      </p:sp>
      <p:sp>
        <p:nvSpPr>
          <p:cNvPr id="3" name="Text Placeholder 2"/>
          <p:cNvSpPr>
            <a:spLocks noGrp="1"/>
          </p:cNvSpPr>
          <p:nvPr>
            <p:ph type="body" idx="1"/>
          </p:nvPr>
        </p:nvSpPr>
        <p:spPr>
          <a:xfrm>
            <a:off x="606425" y="5410200"/>
            <a:ext cx="8231187"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7/3/2018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405780" y="332656"/>
            <a:ext cx="1097121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smtClean="0"/>
              <a:t>Click to edit Master title style</a:t>
            </a:r>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7868" y="1412776"/>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455669" y="1412776"/>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7/3/2018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3664"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293664"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551613"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550025"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7/3/2018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7/3/2018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7/3/2018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Autofit/>
          </a:bodyPr>
          <a:lstStyle>
            <a:lvl1pPr algn="l">
              <a:defRPr sz="3600" b="0"/>
            </a:lvl1pPr>
          </a:lstStyle>
          <a:p>
            <a:r>
              <a:rPr/>
              <a:t>Click to edit Master title style</a:t>
            </a: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7/3/2018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rmAutofit/>
          </a:bodyPr>
          <a:lstStyle>
            <a:lvl1pPr algn="l">
              <a:defRPr sz="3600" b="0"/>
            </a:lvl1pPr>
          </a:lstStyle>
          <a:p>
            <a:r>
              <a:rPr/>
              <a:t>Click to edit Master title style</a:t>
            </a: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7/3/2018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293813" y="1398240"/>
            <a:ext cx="10287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7/3/2018</a:t>
            </a:fld>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8758708" y="6376243"/>
            <a:ext cx="284321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fade/>
  </p:transition>
  <p:timing>
    <p:tnLst>
      <p:par>
        <p:cTn id="1" dur="indefinite" restart="never" nodeType="tmRoot"/>
      </p:par>
    </p:tnLst>
  </p:timing>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gif"/><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smtClean="0">
                <a:latin typeface="+mj-ea"/>
              </a:rPr>
              <a:t>《 C</a:t>
            </a:r>
            <a:r>
              <a:rPr lang="zh-CN" altLang="en-US" b="1" smtClean="0">
                <a:latin typeface="+mj-ea"/>
              </a:rPr>
              <a:t>语言程序设计</a:t>
            </a:r>
            <a:r>
              <a:rPr lang="en-US" altLang="zh-CN" b="1" smtClean="0">
                <a:latin typeface="+mj-ea"/>
              </a:rPr>
              <a:t>》</a:t>
            </a:r>
            <a:endParaRPr lang="zh-CN" altLang="en-US" b="1">
              <a:latin typeface="+mj-ea"/>
            </a:endParaRPr>
          </a:p>
        </p:txBody>
      </p:sp>
      <p:sp>
        <p:nvSpPr>
          <p:cNvPr id="5" name="副标题 4"/>
          <p:cNvSpPr>
            <a:spLocks noGrp="1"/>
          </p:cNvSpPr>
          <p:nvPr>
            <p:ph type="subTitle" idx="1"/>
          </p:nvPr>
        </p:nvSpPr>
        <p:spPr>
          <a:xfrm>
            <a:off x="981844" y="2996952"/>
            <a:ext cx="5112568" cy="762000"/>
          </a:xfrm>
        </p:spPr>
        <p:txBody>
          <a:bodyPr/>
          <a:lstStyle/>
          <a:p>
            <a:r>
              <a:rPr lang="en-US" altLang="zh-CN" dirty="0" smtClean="0">
                <a:latin typeface="微软雅黑" pitchFamily="34" charset="-122"/>
                <a:ea typeface="微软雅黑" pitchFamily="34" charset="-122"/>
              </a:rPr>
              <a:t>C</a:t>
            </a:r>
            <a:r>
              <a:rPr lang="zh-CN" altLang="en-US" dirty="0">
                <a:latin typeface="微软雅黑" pitchFamily="34" charset="-122"/>
                <a:ea typeface="微软雅黑" pitchFamily="34" charset="-122"/>
              </a:rPr>
              <a:t>语言课程组</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7534424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p>
        </p:txBody>
      </p:sp>
      <p:graphicFrame>
        <p:nvGraphicFramePr>
          <p:cNvPr id="5" name="图示 4"/>
          <p:cNvGraphicFramePr/>
          <p:nvPr>
            <p:extLst>
              <p:ext uri="{D42A27DB-BD31-4B8C-83A1-F6EECF244321}">
                <p14:modId xmlns:p14="http://schemas.microsoft.com/office/powerpoint/2010/main" val="1681092737"/>
              </p:ext>
            </p:extLst>
          </p:nvPr>
        </p:nvGraphicFramePr>
        <p:xfrm>
          <a:off x="2362994" y="1173694"/>
          <a:ext cx="7056784"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159279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401" y="692696"/>
            <a:ext cx="10153128" cy="6048672"/>
          </a:xfrm>
          <a:prstGeom prst="rect">
            <a:avLst/>
          </a:prstGeom>
        </p:spPr>
      </p:pic>
    </p:spTree>
    <p:extLst>
      <p:ext uri="{BB962C8B-B14F-4D97-AF65-F5344CB8AC3E}">
        <p14:creationId xmlns:p14="http://schemas.microsoft.com/office/powerpoint/2010/main" val="133118847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p>
        </p:txBody>
      </p:sp>
      <p:sp>
        <p:nvSpPr>
          <p:cNvPr id="4" name="内容占位符 3"/>
          <p:cNvSpPr txBox="1">
            <a:spLocks/>
          </p:cNvSpPr>
          <p:nvPr/>
        </p:nvSpPr>
        <p:spPr bwMode="auto">
          <a:xfrm>
            <a:off x="1125860" y="908721"/>
            <a:ext cx="9793088" cy="34563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bg2">
                  <a:lumMod val="50000"/>
                </a:schemeClr>
              </a:buClr>
              <a:buSzPct val="100000"/>
              <a:buFont typeface="Wingdings" pitchFamily="2" charset="2"/>
              <a:buChar char=""/>
              <a:defRPr/>
            </a:pPr>
            <a:r>
              <a:rPr lang="zh-CN" altLang="en-US" sz="3600" smtClean="0">
                <a:latin typeface="微软雅黑" pitchFamily="34" charset="-122"/>
                <a:ea typeface="微软雅黑" pitchFamily="34" charset="-122"/>
              </a:rPr>
              <a:t>例 </a:t>
            </a:r>
            <a:r>
              <a:rPr lang="en-US" altLang="zh-CN" sz="3600" smtClean="0">
                <a:latin typeface="微软雅黑" pitchFamily="34" charset="-122"/>
                <a:ea typeface="微软雅黑" pitchFamily="34" charset="-122"/>
              </a:rPr>
              <a:t> </a:t>
            </a:r>
            <a:r>
              <a:rPr lang="zh-CN" altLang="en-US" sz="3600">
                <a:latin typeface="微软雅黑" pitchFamily="34" charset="-122"/>
                <a:ea typeface="微软雅黑" pitchFamily="34" charset="-122"/>
              </a:rPr>
              <a:t>编写一个对字符串进行加密的函数，形参为待加密的字符串及存放加密后的字符串。加密的规则为：对于英文字母则大写变小写、小写变大写；对非英文字符则保持不变</a:t>
            </a:r>
          </a:p>
        </p:txBody>
      </p:sp>
    </p:spTree>
    <p:extLst>
      <p:ext uri="{BB962C8B-B14F-4D97-AF65-F5344CB8AC3E}">
        <p14:creationId xmlns:p14="http://schemas.microsoft.com/office/powerpoint/2010/main" val="15043082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endParaRPr lang="zh-CN" altLang="en-US"/>
          </a:p>
        </p:txBody>
      </p:sp>
      <p:sp>
        <p:nvSpPr>
          <p:cNvPr id="4" name="Rectangle 2"/>
          <p:cNvSpPr txBox="1">
            <a:spLocks noChangeArrowheads="1"/>
          </p:cNvSpPr>
          <p:nvPr/>
        </p:nvSpPr>
        <p:spPr bwMode="auto">
          <a:xfrm>
            <a:off x="1624086" y="908720"/>
            <a:ext cx="8862814" cy="5760640"/>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eaLnBrk="1" hangingPunct="1">
              <a:lnSpc>
                <a:spcPct val="80000"/>
              </a:lnSpc>
              <a:buSzPct val="100000"/>
              <a:buFont typeface="Wingdings" pitchFamily="2" charset="2"/>
              <a:buNone/>
            </a:pPr>
            <a:r>
              <a:rPr lang="en-US" altLang="zh-CN" sz="2200" b="1" smtClean="0">
                <a:latin typeface="Consolas" pitchFamily="49" charset="0"/>
                <a:cs typeface="Consolas" pitchFamily="49" charset="0"/>
              </a:rPr>
              <a:t>#</a:t>
            </a:r>
            <a:r>
              <a:rPr lang="en-US" altLang="zh-CN" sz="2200" b="1">
                <a:latin typeface="Consolas" pitchFamily="49" charset="0"/>
                <a:cs typeface="Consolas" pitchFamily="49" charset="0"/>
              </a:rPr>
              <a:t>include &lt;stdio.h&gt;   </a:t>
            </a:r>
            <a:endParaRPr lang="en-US" altLang="zh-CN" sz="2200" b="1" smtClean="0">
              <a:latin typeface="Consolas" pitchFamily="49" charset="0"/>
              <a:cs typeface="Consolas" pitchFamily="49" charset="0"/>
            </a:endParaRPr>
          </a:p>
          <a:p>
            <a:pPr eaLnBrk="1" hangingPunct="1">
              <a:lnSpc>
                <a:spcPct val="80000"/>
              </a:lnSpc>
              <a:buSzPct val="100000"/>
              <a:buFont typeface="Wingdings" pitchFamily="2" charset="2"/>
              <a:buNone/>
            </a:pPr>
            <a:r>
              <a:rPr lang="en-US" altLang="zh-CN" sz="2200" b="1" smtClean="0">
                <a:latin typeface="Consolas" pitchFamily="49" charset="0"/>
                <a:cs typeface="Consolas" pitchFamily="49" charset="0"/>
              </a:rPr>
              <a:t>#</a:t>
            </a:r>
            <a:r>
              <a:rPr lang="en-US" altLang="zh-CN" sz="2200" b="1">
                <a:latin typeface="Consolas" pitchFamily="49" charset="0"/>
                <a:cs typeface="Consolas" pitchFamily="49" charset="0"/>
              </a:rPr>
              <a:t>include &lt;stdlib.h&gt;   </a:t>
            </a:r>
            <a:endParaRPr lang="en-US" altLang="zh-CN" sz="2200" b="1" smtClean="0">
              <a:latin typeface="Consolas" pitchFamily="49" charset="0"/>
              <a:cs typeface="Consolas" pitchFamily="49" charset="0"/>
            </a:endParaRPr>
          </a:p>
          <a:p>
            <a:pPr eaLnBrk="1" hangingPunct="1">
              <a:lnSpc>
                <a:spcPct val="80000"/>
              </a:lnSpc>
              <a:buSzPct val="100000"/>
              <a:buFont typeface="Wingdings" pitchFamily="2" charset="2"/>
              <a:buNone/>
            </a:pPr>
            <a:r>
              <a:rPr lang="en-US" altLang="zh-CN" sz="2200" b="1" smtClean="0">
                <a:latin typeface="Consolas" pitchFamily="49" charset="0"/>
                <a:cs typeface="Consolas" pitchFamily="49" charset="0"/>
              </a:rPr>
              <a:t>#</a:t>
            </a:r>
            <a:r>
              <a:rPr lang="en-US" altLang="zh-CN" sz="2200" b="1">
                <a:latin typeface="Consolas" pitchFamily="49" charset="0"/>
                <a:cs typeface="Consolas" pitchFamily="49" charset="0"/>
              </a:rPr>
              <a:t>include &lt;assert.h&gt;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#include &lt;ctype.h&gt;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#define MAX_LENGTH 1000</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char * encrypt(const char *src, char *dest)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char c = *src; </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assert(src &amp;&amp; dest);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do</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c =*src++;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if(isalpha(c) &amp;&amp; isupper(c))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*dest++ = tolower(c);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elseif(isalpha(c) &amp;&amp; islower(c))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*dest++ = toupper(c);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else</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*dest++ = c;</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}while('\0' != c); </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       return dest;</a:t>
            </a:r>
          </a:p>
          <a:p>
            <a:pPr eaLnBrk="1" hangingPunct="1">
              <a:lnSpc>
                <a:spcPct val="80000"/>
              </a:lnSpc>
              <a:buSzPct val="100000"/>
              <a:buFont typeface="Wingdings" pitchFamily="2" charset="2"/>
              <a:buNone/>
            </a:pPr>
            <a:r>
              <a:rPr lang="en-US" altLang="zh-CN" sz="2200" b="1">
                <a:latin typeface="Consolas" pitchFamily="49" charset="0"/>
                <a:cs typeface="Consolas" pitchFamily="49" charset="0"/>
              </a:rPr>
              <a:t>}</a:t>
            </a:r>
          </a:p>
        </p:txBody>
      </p:sp>
    </p:spTree>
    <p:extLst>
      <p:ext uri="{BB962C8B-B14F-4D97-AF65-F5344CB8AC3E}">
        <p14:creationId xmlns:p14="http://schemas.microsoft.com/office/powerpoint/2010/main" val="123523840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字符处理</a:t>
            </a:r>
            <a:endParaRPr lang="zh-CN" altLang="en-US"/>
          </a:p>
        </p:txBody>
      </p:sp>
      <p:sp>
        <p:nvSpPr>
          <p:cNvPr id="4" name="Rectangle 2"/>
          <p:cNvSpPr txBox="1">
            <a:spLocks noChangeArrowheads="1"/>
          </p:cNvSpPr>
          <p:nvPr/>
        </p:nvSpPr>
        <p:spPr bwMode="auto">
          <a:xfrm>
            <a:off x="1624086" y="1412776"/>
            <a:ext cx="8862814" cy="3744416"/>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400" b="1">
                <a:latin typeface="Consolas" panose="020B0609020204030204" pitchFamily="49" charset="0"/>
              </a:rPr>
              <a:t>int main(void)</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char src[MAX_LENGTH] = "abCDef14G";</a:t>
            </a:r>
          </a:p>
          <a:p>
            <a:pPr>
              <a:defRPr/>
            </a:pPr>
            <a:r>
              <a:rPr lang="en-US" altLang="zh-CN" sz="2400" b="1">
                <a:latin typeface="Consolas" panose="020B0609020204030204" pitchFamily="49" charset="0"/>
              </a:rPr>
              <a:t>     char dest[MAX_LENGTH]; </a:t>
            </a:r>
          </a:p>
          <a:p>
            <a:pPr>
              <a:defRPr/>
            </a:pPr>
            <a:r>
              <a:rPr lang="en-US" altLang="zh-CN" sz="2400" b="1">
                <a:latin typeface="Consolas" panose="020B0609020204030204" pitchFamily="49" charset="0"/>
              </a:rPr>
              <a:t>     encrypt(src, dest); </a:t>
            </a:r>
          </a:p>
          <a:p>
            <a:pPr>
              <a:defRPr/>
            </a:pPr>
            <a:r>
              <a:rPr lang="en-US" altLang="zh-CN" sz="2400" b="1">
                <a:latin typeface="Consolas" panose="020B0609020204030204" pitchFamily="49" charset="0"/>
              </a:rPr>
              <a:t>     printf("%s</a:t>
            </a:r>
            <a:r>
              <a:rPr lang="zh-CN" altLang="en-US" sz="2400" b="1">
                <a:latin typeface="Consolas" panose="020B0609020204030204" pitchFamily="49" charset="0"/>
              </a:rPr>
              <a:t>加密后：</a:t>
            </a:r>
            <a:r>
              <a:rPr lang="en-US" altLang="zh-CN" sz="2400" b="1">
                <a:latin typeface="Consolas" panose="020B0609020204030204" pitchFamily="49" charset="0"/>
              </a:rPr>
              <a:t>%s\n",src,dest); </a:t>
            </a:r>
          </a:p>
          <a:p>
            <a:pPr>
              <a:defRPr/>
            </a:pPr>
            <a:r>
              <a:rPr lang="en-US" altLang="zh-CN" sz="2400" b="1">
                <a:latin typeface="Consolas" panose="020B0609020204030204" pitchFamily="49" charset="0"/>
              </a:rPr>
              <a:t>     system("PAUSE");</a:t>
            </a:r>
          </a:p>
          <a:p>
            <a:pPr>
              <a:defRPr/>
            </a:pPr>
            <a:r>
              <a:rPr lang="en-US" altLang="zh-CN" sz="2400" b="1">
                <a:latin typeface="Consolas" panose="020B0609020204030204" pitchFamily="49" charset="0"/>
              </a:rPr>
              <a:t>     return 0;</a:t>
            </a:r>
          </a:p>
          <a:p>
            <a:pPr>
              <a:defRPr/>
            </a:pPr>
            <a:r>
              <a:rPr lang="en-US" altLang="zh-CN" sz="2400" b="1">
                <a:latin typeface="Consolas" panose="020B0609020204030204" pitchFamily="49" charset="0"/>
              </a:rPr>
              <a:t>}</a:t>
            </a:r>
            <a:endParaRPr lang="zh-CN" altLang="en-US" sz="2400" b="1" dirty="0">
              <a:solidFill>
                <a:srgbClr val="000066"/>
              </a:solidFill>
              <a:latin typeface="Consolas" panose="020B0609020204030204" pitchFamily="49" charset="0"/>
            </a:endParaRPr>
          </a:p>
        </p:txBody>
      </p:sp>
    </p:spTree>
    <p:extLst>
      <p:ext uri="{BB962C8B-B14F-4D97-AF65-F5344CB8AC3E}">
        <p14:creationId xmlns:p14="http://schemas.microsoft.com/office/powerpoint/2010/main" val="222885643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692565" y="3623703"/>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41451516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p>
        </p:txBody>
      </p:sp>
      <p:sp>
        <p:nvSpPr>
          <p:cNvPr id="4" name="内容占位符 3"/>
          <p:cNvSpPr txBox="1">
            <a:spLocks/>
          </p:cNvSpPr>
          <p:nvPr/>
        </p:nvSpPr>
        <p:spPr bwMode="auto">
          <a:xfrm>
            <a:off x="1125859" y="1124596"/>
            <a:ext cx="10251133" cy="51847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Aft>
                <a:spcPts val="1200"/>
              </a:spcAft>
              <a:buClr>
                <a:schemeClr val="bg2">
                  <a:lumMod val="50000"/>
                </a:schemeClr>
              </a:buClr>
              <a:buSzPct val="100000"/>
              <a:buFont typeface="Wingdings" pitchFamily="2" charset="2"/>
              <a:buChar char=""/>
              <a:defRPr/>
            </a:pPr>
            <a:r>
              <a:rPr lang="zh-CN" altLang="en-US" sz="3200">
                <a:latin typeface="微软雅黑" pitchFamily="34" charset="-122"/>
                <a:ea typeface="微软雅黑" pitchFamily="34" charset="-122"/>
              </a:rPr>
              <a:t>字符串指：</a:t>
            </a:r>
            <a:r>
              <a:rPr lang="zh-CN" altLang="en-US" sz="3200">
                <a:solidFill>
                  <a:srgbClr val="FF0000"/>
                </a:solidFill>
                <a:latin typeface="微软雅黑" pitchFamily="34" charset="-122"/>
                <a:ea typeface="微软雅黑" pitchFamily="34" charset="-122"/>
              </a:rPr>
              <a:t>字符串字面值</a:t>
            </a:r>
            <a:r>
              <a:rPr lang="zh-CN" altLang="en-US" sz="3200">
                <a:latin typeface="微软雅黑" pitchFamily="34" charset="-122"/>
                <a:ea typeface="微软雅黑" pitchFamily="34" charset="-122"/>
              </a:rPr>
              <a:t>或</a:t>
            </a:r>
            <a:r>
              <a:rPr lang="zh-CN" altLang="en-US" sz="3200" smtClean="0">
                <a:latin typeface="微软雅黑" pitchFamily="34" charset="-122"/>
                <a:ea typeface="微软雅黑" pitchFamily="34" charset="-122"/>
              </a:rPr>
              <a:t>以</a:t>
            </a:r>
            <a:r>
              <a:rPr lang="en-US" altLang="zh-CN" sz="3200" smtClean="0">
                <a:solidFill>
                  <a:srgbClr val="FF0000"/>
                </a:solidFill>
                <a:latin typeface="微软雅黑" pitchFamily="34" charset="-122"/>
                <a:ea typeface="微软雅黑" pitchFamily="34" charset="-122"/>
              </a:rPr>
              <a:t>'\0'</a:t>
            </a:r>
            <a:r>
              <a:rPr lang="zh-CN" altLang="en-US" sz="3200" smtClean="0">
                <a:latin typeface="微软雅黑" pitchFamily="34" charset="-122"/>
                <a:ea typeface="微软雅黑" pitchFamily="34" charset="-122"/>
              </a:rPr>
              <a:t>为</a:t>
            </a:r>
            <a:r>
              <a:rPr lang="zh-CN" altLang="en-US" sz="3200">
                <a:latin typeface="微软雅黑" pitchFamily="34" charset="-122"/>
                <a:ea typeface="微软雅黑" pitchFamily="34" charset="-122"/>
              </a:rPr>
              <a:t>最后一个元素的</a:t>
            </a:r>
            <a:r>
              <a:rPr lang="zh-CN" altLang="en-US" sz="3200">
                <a:solidFill>
                  <a:srgbClr val="FF0000"/>
                </a:solidFill>
                <a:latin typeface="微软雅黑" pitchFamily="34" charset="-122"/>
                <a:ea typeface="微软雅黑" pitchFamily="34" charset="-122"/>
              </a:rPr>
              <a:t>字符数组</a:t>
            </a:r>
            <a:r>
              <a:rPr lang="en-US" altLang="zh-CN" sz="3200">
                <a:latin typeface="微软雅黑" pitchFamily="34" charset="-122"/>
                <a:ea typeface="微软雅黑" pitchFamily="34" charset="-122"/>
              </a:rPr>
              <a:t>.</a:t>
            </a:r>
          </a:p>
          <a:p>
            <a:pPr>
              <a:spcAft>
                <a:spcPts val="1200"/>
              </a:spcAft>
              <a:buClr>
                <a:schemeClr val="bg2">
                  <a:lumMod val="50000"/>
                </a:schemeClr>
              </a:buClr>
              <a:buSzPct val="100000"/>
              <a:buFont typeface="Wingdings" pitchFamily="2" charset="2"/>
              <a:buChar char=""/>
              <a:defRPr/>
            </a:pPr>
            <a:r>
              <a:rPr lang="zh-CN" altLang="en-US" sz="3200" smtClean="0">
                <a:latin typeface="微软雅黑" pitchFamily="34" charset="-122"/>
                <a:ea typeface="微软雅黑" pitchFamily="34" charset="-122"/>
              </a:rPr>
              <a:t>例 </a:t>
            </a:r>
            <a:r>
              <a:rPr lang="en-US" altLang="zh-CN" sz="3200" smtClean="0">
                <a:latin typeface="微软雅黑" pitchFamily="34" charset="-122"/>
                <a:ea typeface="微软雅黑" pitchFamily="34" charset="-122"/>
              </a:rPr>
              <a:t> </a:t>
            </a:r>
            <a:r>
              <a:rPr lang="zh-CN" altLang="en-US" sz="3200">
                <a:latin typeface="微软雅黑" pitchFamily="34" charset="-122"/>
                <a:ea typeface="微软雅黑" pitchFamily="34" charset="-122"/>
              </a:rPr>
              <a:t>观察下面的字符串。</a:t>
            </a:r>
          </a:p>
          <a:p>
            <a:pPr lvl="1">
              <a:spcAft>
                <a:spcPts val="1200"/>
              </a:spcAft>
              <a:buClr>
                <a:schemeClr val="bg2">
                  <a:lumMod val="50000"/>
                </a:schemeClr>
              </a:buClr>
              <a:buSzPct val="100000"/>
              <a:buFont typeface="Wingdings" pitchFamily="2" charset="2"/>
              <a:buChar char=""/>
              <a:defRPr/>
            </a:pPr>
            <a:r>
              <a:rPr lang="zh-CN" altLang="en-US" sz="2800">
                <a:latin typeface="微软雅黑" pitchFamily="34" charset="-122"/>
                <a:ea typeface="微软雅黑" pitchFamily="34" charset="-122"/>
              </a:rPr>
              <a:t>字符串字面值：”</a:t>
            </a:r>
            <a:r>
              <a:rPr lang="en-US" altLang="zh-CN" sz="2800">
                <a:latin typeface="微软雅黑" pitchFamily="34" charset="-122"/>
                <a:ea typeface="微软雅黑" pitchFamily="34" charset="-122"/>
              </a:rPr>
              <a:t>abcd”</a:t>
            </a:r>
            <a:r>
              <a:rPr lang="zh-CN" altLang="en-US" sz="2800">
                <a:latin typeface="微软雅黑" pitchFamily="34" charset="-122"/>
                <a:ea typeface="微软雅黑" pitchFamily="34" charset="-122"/>
              </a:rPr>
              <a:t>。编译器会自动在字面值“</a:t>
            </a:r>
            <a:r>
              <a:rPr lang="en-US" altLang="zh-CN" sz="2800">
                <a:latin typeface="微软雅黑" pitchFamily="34" charset="-122"/>
                <a:ea typeface="微软雅黑" pitchFamily="34" charset="-122"/>
              </a:rPr>
              <a:t>abcd”</a:t>
            </a:r>
            <a:r>
              <a:rPr lang="zh-CN" altLang="en-US" sz="2800">
                <a:latin typeface="微软雅黑" pitchFamily="34" charset="-122"/>
                <a:ea typeface="微软雅黑" pitchFamily="34" charset="-122"/>
              </a:rPr>
              <a:t>最后加上’</a:t>
            </a:r>
            <a:r>
              <a:rPr lang="en-US" altLang="zh-CN" sz="2800">
                <a:latin typeface="微软雅黑" pitchFamily="34" charset="-122"/>
                <a:ea typeface="微软雅黑" pitchFamily="34" charset="-122"/>
              </a:rPr>
              <a:t>\0’</a:t>
            </a:r>
            <a:r>
              <a:rPr lang="zh-CN" altLang="en-US" sz="2800">
                <a:latin typeface="微软雅黑" pitchFamily="34" charset="-122"/>
                <a:ea typeface="微软雅黑" pitchFamily="34" charset="-122"/>
              </a:rPr>
              <a:t>。</a:t>
            </a:r>
          </a:p>
          <a:p>
            <a:pPr lvl="1">
              <a:spcAft>
                <a:spcPts val="1200"/>
              </a:spcAft>
              <a:buClr>
                <a:schemeClr val="bg2">
                  <a:lumMod val="50000"/>
                </a:schemeClr>
              </a:buClr>
              <a:buSzPct val="100000"/>
              <a:buFont typeface="Wingdings" pitchFamily="2" charset="2"/>
              <a:buChar char=""/>
              <a:defRPr/>
            </a:pPr>
            <a:r>
              <a:rPr lang="zh-CN" altLang="en-US" sz="2800">
                <a:latin typeface="微软雅黑" pitchFamily="34" charset="-122"/>
                <a:ea typeface="微软雅黑" pitchFamily="34" charset="-122"/>
              </a:rPr>
              <a:t>字符数组：</a:t>
            </a:r>
            <a:r>
              <a:rPr lang="en-US" altLang="zh-CN" sz="2800">
                <a:latin typeface="微软雅黑" pitchFamily="34" charset="-122"/>
                <a:ea typeface="微软雅黑" pitchFamily="34" charset="-122"/>
              </a:rPr>
              <a:t>char str1[] = “abcd”; </a:t>
            </a:r>
            <a:r>
              <a:rPr lang="zh-CN" altLang="en-US" sz="2800">
                <a:latin typeface="微软雅黑" pitchFamily="34" charset="-122"/>
                <a:ea typeface="微软雅黑" pitchFamily="34" charset="-122"/>
              </a:rPr>
              <a:t>，编译器会在字面值”</a:t>
            </a:r>
            <a:r>
              <a:rPr lang="en-US" altLang="zh-CN" sz="2800">
                <a:latin typeface="微软雅黑" pitchFamily="34" charset="-122"/>
                <a:ea typeface="微软雅黑" pitchFamily="34" charset="-122"/>
              </a:rPr>
              <a:t>abcd”</a:t>
            </a:r>
            <a:r>
              <a:rPr lang="zh-CN" altLang="en-US" sz="2800">
                <a:latin typeface="微软雅黑" pitchFamily="34" charset="-122"/>
                <a:ea typeface="微软雅黑" pitchFamily="34" charset="-122"/>
              </a:rPr>
              <a:t>最后加上’</a:t>
            </a:r>
            <a:r>
              <a:rPr lang="en-US" altLang="zh-CN" sz="2800">
                <a:latin typeface="微软雅黑" pitchFamily="34" charset="-122"/>
                <a:ea typeface="微软雅黑" pitchFamily="34" charset="-122"/>
              </a:rPr>
              <a:t>\0’</a:t>
            </a:r>
          </a:p>
          <a:p>
            <a:pPr lvl="1">
              <a:spcAft>
                <a:spcPts val="1200"/>
              </a:spcAft>
              <a:buClr>
                <a:schemeClr val="bg2">
                  <a:lumMod val="50000"/>
                </a:schemeClr>
              </a:buClr>
              <a:buSzPct val="100000"/>
              <a:buFont typeface="Wingdings" pitchFamily="2" charset="2"/>
              <a:buChar char=""/>
              <a:defRPr/>
            </a:pPr>
            <a:r>
              <a:rPr lang="zh-CN" altLang="en-US" sz="2800">
                <a:latin typeface="微软雅黑" pitchFamily="34" charset="-122"/>
                <a:ea typeface="微软雅黑" pitchFamily="34" charset="-122"/>
              </a:rPr>
              <a:t>字符数组：</a:t>
            </a:r>
            <a:r>
              <a:rPr lang="en-US" altLang="zh-CN" sz="2800">
                <a:latin typeface="微软雅黑" pitchFamily="34" charset="-122"/>
                <a:ea typeface="微软雅黑" pitchFamily="34" charset="-122"/>
              </a:rPr>
              <a:t>char str2[] ={‘a’, ‘b’, ‘c’, ‘d’, ‘\0’};</a:t>
            </a:r>
            <a:r>
              <a:rPr lang="zh-CN" altLang="en-US" sz="2800">
                <a:latin typeface="微软雅黑" pitchFamily="34" charset="-122"/>
                <a:ea typeface="微软雅黑" pitchFamily="34" charset="-122"/>
              </a:rPr>
              <a:t>，这种初始化方式要自己置’</a:t>
            </a:r>
            <a:r>
              <a:rPr lang="en-US" altLang="zh-CN" sz="2800">
                <a:latin typeface="微软雅黑" pitchFamily="34" charset="-122"/>
                <a:ea typeface="微软雅黑" pitchFamily="34" charset="-122"/>
              </a:rPr>
              <a:t>\0’</a:t>
            </a:r>
            <a:r>
              <a:rPr lang="zh-CN" altLang="en-US" sz="2800">
                <a:latin typeface="微软雅黑" pitchFamily="34" charset="-122"/>
                <a:ea typeface="微软雅黑" pitchFamily="34" charset="-122"/>
              </a:rPr>
              <a:t>。</a:t>
            </a:r>
          </a:p>
        </p:txBody>
      </p:sp>
    </p:spTree>
    <p:extLst>
      <p:ext uri="{BB962C8B-B14F-4D97-AF65-F5344CB8AC3E}">
        <p14:creationId xmlns:p14="http://schemas.microsoft.com/office/powerpoint/2010/main" val="13920261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p>
        </p:txBody>
      </p:sp>
      <p:sp>
        <p:nvSpPr>
          <p:cNvPr id="4" name="内容占位符 3"/>
          <p:cNvSpPr txBox="1">
            <a:spLocks/>
          </p:cNvSpPr>
          <p:nvPr/>
        </p:nvSpPr>
        <p:spPr bwMode="auto">
          <a:xfrm>
            <a:off x="981844" y="836712"/>
            <a:ext cx="10585176"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600"/>
              </a:spcBef>
              <a:spcAft>
                <a:spcPts val="600"/>
              </a:spcAft>
              <a:buClr>
                <a:schemeClr val="bg2">
                  <a:lumMod val="50000"/>
                </a:schemeClr>
              </a:buClr>
              <a:buSzPct val="100000"/>
              <a:buFont typeface="Wingdings" pitchFamily="2" charset="2"/>
              <a:buChar char=""/>
              <a:defRPr/>
            </a:pPr>
            <a:r>
              <a:rPr lang="zh-CN" altLang="en-US" sz="3200">
                <a:latin typeface="微软雅黑" pitchFamily="34" charset="-122"/>
                <a:ea typeface="微软雅黑" pitchFamily="34" charset="-122"/>
              </a:rPr>
              <a:t>字符串处理函数大多数在</a:t>
            </a:r>
            <a:r>
              <a:rPr lang="en-US" altLang="zh-CN" sz="3200">
                <a:latin typeface="微软雅黑" pitchFamily="34" charset="-122"/>
                <a:ea typeface="微软雅黑" pitchFamily="34" charset="-122"/>
              </a:rPr>
              <a:t>string.h</a:t>
            </a:r>
            <a:r>
              <a:rPr lang="zh-CN" altLang="en-US" sz="3200">
                <a:latin typeface="微软雅黑" pitchFamily="34" charset="-122"/>
                <a:ea typeface="微软雅黑" pitchFamily="34" charset="-122"/>
              </a:rPr>
              <a:t>文件中声明</a:t>
            </a: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defRPr/>
            </a:pPr>
            <a:endParaRPr lang="zh-CN" altLang="en-US" sz="3200">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76" y="1340768"/>
            <a:ext cx="9217024" cy="5256584"/>
          </a:xfrm>
          <a:prstGeom prst="rect">
            <a:avLst/>
          </a:prstGeom>
        </p:spPr>
      </p:pic>
    </p:spTree>
    <p:extLst>
      <p:ext uri="{BB962C8B-B14F-4D97-AF65-F5344CB8AC3E}">
        <p14:creationId xmlns:p14="http://schemas.microsoft.com/office/powerpoint/2010/main" val="31171269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4" name="内容占位符 2"/>
          <p:cNvSpPr txBox="1">
            <a:spLocks/>
          </p:cNvSpPr>
          <p:nvPr/>
        </p:nvSpPr>
        <p:spPr bwMode="auto">
          <a:xfrm>
            <a:off x="1269876" y="836712"/>
            <a:ext cx="9505056" cy="999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a:latin typeface="微软雅黑" pitchFamily="34" charset="-122"/>
                <a:ea typeface="微软雅黑" pitchFamily="34" charset="-122"/>
              </a:rPr>
              <a:t>编一个函数，从给定字符串（由形式参数给出）中去掉标点符号（由形式参数给出）</a:t>
            </a:r>
            <a:r>
              <a:rPr lang="zh-CN" altLang="en-US" smtClean="0">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
        <p:nvSpPr>
          <p:cNvPr id="6" name="Rectangle 2"/>
          <p:cNvSpPr txBox="1">
            <a:spLocks noChangeArrowheads="1"/>
          </p:cNvSpPr>
          <p:nvPr/>
        </p:nvSpPr>
        <p:spPr bwMode="auto">
          <a:xfrm>
            <a:off x="1125860" y="1700808"/>
            <a:ext cx="9937104" cy="5040560"/>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smtClean="0">
                <a:latin typeface="Consolas" panose="020B0609020204030204" pitchFamily="49" charset="0"/>
              </a:rPr>
              <a:t>#include </a:t>
            </a:r>
            <a:r>
              <a:rPr lang="en-US" altLang="zh-CN" sz="2200" b="1">
                <a:latin typeface="Consolas" panose="020B0609020204030204" pitchFamily="49" charset="0"/>
              </a:rPr>
              <a:t>&lt;stdio.h&gt;</a:t>
            </a:r>
          </a:p>
          <a:p>
            <a:pPr>
              <a:defRPr/>
            </a:pPr>
            <a:r>
              <a:rPr lang="en-US" altLang="zh-CN" sz="2200" b="1">
                <a:latin typeface="Consolas" panose="020B0609020204030204" pitchFamily="49" charset="0"/>
              </a:rPr>
              <a:t>#include &lt;stdlib.h&gt;</a:t>
            </a:r>
          </a:p>
          <a:p>
            <a:pPr>
              <a:defRPr/>
            </a:pPr>
            <a:r>
              <a:rPr lang="en-US" altLang="zh-CN" sz="2200" b="1">
                <a:latin typeface="Consolas" panose="020B0609020204030204" pitchFamily="49" charset="0"/>
              </a:rPr>
              <a:t>#include &lt;assert.h&gt;</a:t>
            </a:r>
          </a:p>
          <a:p>
            <a:pPr>
              <a:defRPr/>
            </a:pPr>
            <a:r>
              <a:rPr lang="en-US" altLang="zh-CN" sz="2200" b="1">
                <a:latin typeface="Consolas" panose="020B0609020204030204" pitchFamily="49" charset="0"/>
              </a:rPr>
              <a:t>#include &lt;string.h&gt;</a:t>
            </a:r>
          </a:p>
          <a:p>
            <a:pPr>
              <a:defRPr/>
            </a:pPr>
            <a:r>
              <a:rPr lang="en-US" altLang="zh-CN" sz="2200" b="1">
                <a:latin typeface="Consolas" panose="020B0609020204030204" pitchFamily="49" charset="0"/>
              </a:rPr>
              <a:t>#include &lt;memory.h&gt;</a:t>
            </a:r>
          </a:p>
          <a:p>
            <a:pPr>
              <a:defRPr/>
            </a:pPr>
            <a:r>
              <a:rPr lang="en-US" altLang="zh-CN" sz="2200" b="1">
                <a:latin typeface="Consolas" panose="020B0609020204030204" pitchFamily="49" charset="0"/>
              </a:rPr>
              <a:t>#define MAX_LENGTH 1000 </a:t>
            </a:r>
            <a:r>
              <a:rPr lang="zh-CN" altLang="en-US" sz="2200" b="1">
                <a:latin typeface="Consolas" panose="020B0609020204030204" pitchFamily="49" charset="0"/>
              </a:rPr>
              <a:t>、</a:t>
            </a:r>
            <a:endParaRPr lang="en-US" altLang="zh-CN" sz="2200" b="1">
              <a:latin typeface="Consolas" panose="020B0609020204030204" pitchFamily="49" charset="0"/>
            </a:endParaRPr>
          </a:p>
          <a:p>
            <a:pPr>
              <a:defRPr/>
            </a:pPr>
            <a:r>
              <a:rPr lang="en-US" altLang="zh-CN" sz="2200" b="1">
                <a:latin typeface="Consolas" panose="020B0609020204030204" pitchFamily="49" charset="0"/>
              </a:rPr>
              <a:t>char * erase(char *src, const char *set)</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    char *word;</a:t>
            </a:r>
          </a:p>
          <a:p>
            <a:pPr>
              <a:defRPr/>
            </a:pPr>
            <a:r>
              <a:rPr lang="en-US" altLang="zh-CN" sz="2200" b="1">
                <a:latin typeface="Consolas" panose="020B0609020204030204" pitchFamily="49" charset="0"/>
              </a:rPr>
              <a:t>    char *tmpDest =(char *) malloc(strlen(src) + 1);</a:t>
            </a:r>
          </a:p>
          <a:p>
            <a:pPr>
              <a:defRPr/>
            </a:pPr>
            <a:r>
              <a:rPr lang="en-US" altLang="zh-CN" sz="2200" b="1">
                <a:latin typeface="Consolas" panose="020B0609020204030204" pitchFamily="49" charset="0"/>
              </a:rPr>
              <a:t>    tmpDest[0] = '\0';</a:t>
            </a:r>
          </a:p>
          <a:p>
            <a:pPr>
              <a:defRPr/>
            </a:pPr>
            <a:r>
              <a:rPr lang="en-US" altLang="zh-CN" sz="2200" b="1">
                <a:latin typeface="Consolas" panose="020B0609020204030204" pitchFamily="49" charset="0"/>
              </a:rPr>
              <a:t>    assert(src); </a:t>
            </a:r>
          </a:p>
          <a:p>
            <a:pPr>
              <a:defRPr/>
            </a:pPr>
            <a:r>
              <a:rPr lang="en-US" altLang="zh-CN" sz="2200" b="1">
                <a:latin typeface="Consolas" panose="020B0609020204030204" pitchFamily="49" charset="0"/>
              </a:rPr>
              <a:t>    if(!set)</a:t>
            </a:r>
          </a:p>
          <a:p>
            <a:pPr>
              <a:defRPr/>
            </a:pPr>
            <a:r>
              <a:rPr lang="en-US" altLang="zh-CN" sz="2200" b="1">
                <a:latin typeface="Consolas" panose="020B0609020204030204" pitchFamily="49" charset="0"/>
              </a:rPr>
              <a:t>        return src;</a:t>
            </a:r>
          </a:p>
          <a:p>
            <a:pPr>
              <a:defRPr/>
            </a:pPr>
            <a:r>
              <a:rPr lang="en-US" altLang="zh-CN" sz="2200" b="1">
                <a:latin typeface="Consolas" panose="020B0609020204030204" pitchFamily="49" charset="0"/>
              </a:rPr>
              <a:t>    word = strtok(src, set); </a:t>
            </a:r>
            <a:endParaRPr lang="en-US" altLang="zh-CN" sz="2200" b="1" dirty="0">
              <a:latin typeface="Consolas" panose="020B0609020204030204" pitchFamily="49" charset="0"/>
            </a:endParaRPr>
          </a:p>
        </p:txBody>
      </p:sp>
    </p:spTree>
    <p:extLst>
      <p:ext uri="{BB962C8B-B14F-4D97-AF65-F5344CB8AC3E}">
        <p14:creationId xmlns:p14="http://schemas.microsoft.com/office/powerpoint/2010/main" val="271922101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6" name="Rectangle 2"/>
          <p:cNvSpPr txBox="1">
            <a:spLocks noChangeArrowheads="1"/>
          </p:cNvSpPr>
          <p:nvPr/>
        </p:nvSpPr>
        <p:spPr bwMode="auto">
          <a:xfrm>
            <a:off x="1053852" y="908720"/>
            <a:ext cx="10081120" cy="5760640"/>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a:latin typeface="Consolas" panose="020B0609020204030204" pitchFamily="49" charset="0"/>
              </a:rPr>
              <a:t> while(NULL != word)</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strcat(tmpDest, word); </a:t>
            </a:r>
          </a:p>
          <a:p>
            <a:pPr>
              <a:defRPr/>
            </a:pPr>
            <a:r>
              <a:rPr lang="en-US" altLang="zh-CN" sz="2200" b="1">
                <a:latin typeface="Consolas" panose="020B0609020204030204" pitchFamily="49" charset="0"/>
              </a:rPr>
              <a:t>        word = strtok(NULL, set);</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strcpy(src, tmpDest);</a:t>
            </a:r>
          </a:p>
          <a:p>
            <a:pPr>
              <a:defRPr/>
            </a:pPr>
            <a:r>
              <a:rPr lang="en-US" altLang="zh-CN" sz="2200" b="1">
                <a:latin typeface="Consolas" panose="020B0609020204030204" pitchFamily="49" charset="0"/>
              </a:rPr>
              <a:t>    free(tmpDest);</a:t>
            </a:r>
          </a:p>
          <a:p>
            <a:pPr>
              <a:defRPr/>
            </a:pPr>
            <a:r>
              <a:rPr lang="en-US" altLang="zh-CN" sz="2200" b="1">
                <a:latin typeface="Consolas" panose="020B0609020204030204" pitchFamily="49" charset="0"/>
              </a:rPr>
              <a:t>    return src;</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int main(void)</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    char src[MAX_LENGTH</a:t>
            </a:r>
            <a:r>
              <a:rPr lang="en-US" altLang="zh-CN" sz="2200" b="1" smtClean="0">
                <a:latin typeface="Consolas" panose="020B0609020204030204" pitchFamily="49" charset="0"/>
              </a:rPr>
              <a:t>]="</a:t>
            </a:r>
            <a:r>
              <a:rPr lang="en-US" altLang="zh-CN" sz="2200" b="1">
                <a:latin typeface="Consolas" panose="020B0609020204030204" pitchFamily="49" charset="0"/>
              </a:rPr>
              <a:t>This is an example, given by Wenbin."; </a:t>
            </a:r>
          </a:p>
          <a:p>
            <a:pPr>
              <a:defRPr/>
            </a:pPr>
            <a:r>
              <a:rPr lang="en-US" altLang="zh-CN" sz="2200" b="1">
                <a:latin typeface="Consolas" panose="020B0609020204030204" pitchFamily="49" charset="0"/>
              </a:rPr>
              <a:t>    puts(src); </a:t>
            </a:r>
          </a:p>
          <a:p>
            <a:pPr>
              <a:defRPr/>
            </a:pPr>
            <a:r>
              <a:rPr lang="en-US" altLang="zh-CN" sz="2200" b="1">
                <a:latin typeface="Consolas" panose="020B0609020204030204" pitchFamily="49" charset="0"/>
              </a:rPr>
              <a:t>    erase(src, ",.");</a:t>
            </a:r>
          </a:p>
          <a:p>
            <a:pPr>
              <a:defRPr/>
            </a:pPr>
            <a:r>
              <a:rPr lang="en-US" altLang="zh-CN" sz="2200" b="1">
                <a:latin typeface="Consolas" panose="020B0609020204030204" pitchFamily="49" charset="0"/>
              </a:rPr>
              <a:t>    puts(src); </a:t>
            </a:r>
          </a:p>
          <a:p>
            <a:pPr>
              <a:defRPr/>
            </a:pPr>
            <a:r>
              <a:rPr lang="en-US" altLang="zh-CN" sz="2200" b="1" smtClean="0">
                <a:latin typeface="Consolas" panose="020B0609020204030204" pitchFamily="49" charset="0"/>
              </a:rPr>
              <a:t>    return </a:t>
            </a:r>
            <a:r>
              <a:rPr lang="en-US" altLang="zh-CN" sz="2200" b="1">
                <a:latin typeface="Consolas" panose="020B0609020204030204" pitchFamily="49" charset="0"/>
              </a:rPr>
              <a:t>0;</a:t>
            </a:r>
          </a:p>
          <a:p>
            <a:pPr>
              <a:defRPr/>
            </a:pPr>
            <a:r>
              <a:rPr lang="en-US" altLang="zh-CN" sz="2200" b="1">
                <a:latin typeface="Consolas" panose="020B0609020204030204" pitchFamily="49" charset="0"/>
              </a:rPr>
              <a:t>}</a:t>
            </a:r>
            <a:endParaRPr lang="en-US" altLang="zh-CN" sz="2200" b="1" dirty="0">
              <a:latin typeface="Consolas" panose="020B0609020204030204" pitchFamily="49" charset="0"/>
            </a:endParaRPr>
          </a:p>
        </p:txBody>
      </p:sp>
    </p:spTree>
    <p:extLst>
      <p:ext uri="{BB962C8B-B14F-4D97-AF65-F5344CB8AC3E}">
        <p14:creationId xmlns:p14="http://schemas.microsoft.com/office/powerpoint/2010/main" val="181576218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196752"/>
            <a:ext cx="986509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掌握标准库的作用。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了解有哪些标准头文件，各头文件中主要声明什么样的函数。</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掌握字符及字符串处理的标准库函数的用法。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掌握内存管理方面的标准库函数的用法。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掌握文件操作的标准库函数，掌握文件与内存间数据“交换”的方法。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掌握标准输入输出函数的使用方法及区别。</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了解标准语言补充方面的相关知识。</a:t>
            </a:r>
          </a:p>
        </p:txBody>
      </p:sp>
      <p:sp>
        <p:nvSpPr>
          <p:cNvPr id="2" name="标题 1"/>
          <p:cNvSpPr>
            <a:spLocks noGrp="1"/>
          </p:cNvSpPr>
          <p:nvPr>
            <p:ph type="title"/>
          </p:nvPr>
        </p:nvSpPr>
        <p:spPr/>
        <p:txBody>
          <a:bodyPr/>
          <a:lstStyle/>
          <a:p>
            <a:r>
              <a:rPr lang="zh-CN" altLang="en-US" b="1"/>
              <a:t>本讲教学目标</a:t>
            </a:r>
          </a:p>
        </p:txBody>
      </p:sp>
    </p:spTree>
    <p:extLst>
      <p:ext uri="{BB962C8B-B14F-4D97-AF65-F5344CB8AC3E}">
        <p14:creationId xmlns:p14="http://schemas.microsoft.com/office/powerpoint/2010/main" val="144921304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4" name="内容占位符 2"/>
          <p:cNvSpPr txBox="1">
            <a:spLocks/>
          </p:cNvSpPr>
          <p:nvPr/>
        </p:nvSpPr>
        <p:spPr bwMode="auto">
          <a:xfrm>
            <a:off x="1269876" y="836712"/>
            <a:ext cx="9505056" cy="999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例  有</a:t>
            </a:r>
            <a:r>
              <a:rPr lang="en-US" altLang="zh-CN">
                <a:latin typeface="微软雅黑" pitchFamily="34" charset="-122"/>
                <a:ea typeface="微软雅黑" pitchFamily="34" charset="-122"/>
              </a:rPr>
              <a:t>5</a:t>
            </a:r>
            <a:r>
              <a:rPr lang="zh-CN" altLang="en-US">
                <a:latin typeface="微软雅黑" pitchFamily="34" charset="-122"/>
                <a:ea typeface="微软雅黑" pitchFamily="34" charset="-122"/>
              </a:rPr>
              <a:t>个国家的名称，存放在字符数组中，请编写函数按从大到小的顺序排列并输出它们。</a:t>
            </a:r>
          </a:p>
        </p:txBody>
      </p:sp>
      <p:sp>
        <p:nvSpPr>
          <p:cNvPr id="6" name="Rectangle 2"/>
          <p:cNvSpPr txBox="1">
            <a:spLocks noChangeArrowheads="1"/>
          </p:cNvSpPr>
          <p:nvPr/>
        </p:nvSpPr>
        <p:spPr bwMode="auto">
          <a:xfrm>
            <a:off x="1125860" y="1700808"/>
            <a:ext cx="9937104" cy="4824536"/>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smtClean="0">
                <a:latin typeface="Consolas" panose="020B0609020204030204" pitchFamily="49" charset="0"/>
              </a:rPr>
              <a:t>#</a:t>
            </a:r>
            <a:r>
              <a:rPr lang="en-US" altLang="zh-CN" sz="2200" b="1">
                <a:latin typeface="Consolas" panose="020B0609020204030204" pitchFamily="49" charset="0"/>
              </a:rPr>
              <a:t>include &lt;stdio.h&gt;  </a:t>
            </a:r>
            <a:r>
              <a:rPr lang="en-US" altLang="zh-CN" sz="2200" b="1" smtClean="0">
                <a:latin typeface="Consolas" panose="020B0609020204030204" pitchFamily="49" charset="0"/>
              </a:rPr>
              <a:t> #</a:t>
            </a:r>
            <a:r>
              <a:rPr lang="en-US" altLang="zh-CN" sz="2200" b="1">
                <a:latin typeface="Consolas" panose="020B0609020204030204" pitchFamily="49" charset="0"/>
              </a:rPr>
              <a:t>include &lt;stdlib.h&gt;   #include &lt;assert.h&gt;</a:t>
            </a:r>
          </a:p>
          <a:p>
            <a:pPr>
              <a:defRPr/>
            </a:pPr>
            <a:r>
              <a:rPr lang="en-US" altLang="zh-CN" sz="2200" b="1">
                <a:latin typeface="Consolas" panose="020B0609020204030204" pitchFamily="49" charset="0"/>
              </a:rPr>
              <a:t>#include &lt;string.h&gt;  #include &lt;memory.h&gt;</a:t>
            </a:r>
          </a:p>
          <a:p>
            <a:pPr>
              <a:defRPr/>
            </a:pPr>
            <a:r>
              <a:rPr lang="en-US" altLang="zh-CN" sz="2200" b="1">
                <a:latin typeface="Consolas" panose="020B0609020204030204" pitchFamily="49" charset="0"/>
              </a:rPr>
              <a:t>#define MAX_LENGTH 100</a:t>
            </a:r>
          </a:p>
          <a:p>
            <a:pPr>
              <a:defRPr/>
            </a:pPr>
            <a:r>
              <a:rPr lang="en-US" altLang="zh-CN" sz="2200" b="1">
                <a:latin typeface="Consolas" panose="020B0609020204030204" pitchFamily="49" charset="0"/>
              </a:rPr>
              <a:t>void sortCountry(char (*country)[MAX_LENGTH], int countryCount)</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     int i = 0;</a:t>
            </a:r>
          </a:p>
          <a:p>
            <a:pPr>
              <a:defRPr/>
            </a:pPr>
            <a:r>
              <a:rPr lang="en-US" altLang="zh-CN" sz="2200" b="1">
                <a:latin typeface="Consolas" panose="020B0609020204030204" pitchFamily="49" charset="0"/>
              </a:rPr>
              <a:t>     int j = 0;</a:t>
            </a:r>
          </a:p>
          <a:p>
            <a:pPr>
              <a:defRPr/>
            </a:pPr>
            <a:r>
              <a:rPr lang="en-US" altLang="zh-CN" sz="2200" b="1">
                <a:latin typeface="Consolas" panose="020B0609020204030204" pitchFamily="49" charset="0"/>
              </a:rPr>
              <a:t>     char *c = (char *)malloc(MAX_LENGTH + 1);</a:t>
            </a:r>
          </a:p>
          <a:p>
            <a:pPr>
              <a:defRPr/>
            </a:pPr>
            <a:r>
              <a:rPr lang="en-US" altLang="zh-CN" sz="2200" b="1">
                <a:latin typeface="Consolas" panose="020B0609020204030204" pitchFamily="49" charset="0"/>
              </a:rPr>
              <a:t>     assert(country);</a:t>
            </a:r>
          </a:p>
          <a:p>
            <a:pPr>
              <a:defRPr/>
            </a:pPr>
            <a:r>
              <a:rPr lang="en-US" altLang="zh-CN" sz="2200" b="1">
                <a:latin typeface="Consolas" panose="020B0609020204030204" pitchFamily="49" charset="0"/>
              </a:rPr>
              <a:t>     if(0 &gt;= countryCount || MAX_LENGTH &lt;= countryCount)</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printf("</a:t>
            </a:r>
            <a:r>
              <a:rPr lang="zh-CN" altLang="en-US" sz="2200" b="1">
                <a:latin typeface="Consolas" panose="020B0609020204030204" pitchFamily="49" charset="0"/>
              </a:rPr>
              <a:t>国家数超过了处理的范围</a:t>
            </a:r>
            <a:r>
              <a:rPr lang="en-US" altLang="zh-CN" sz="2200" b="1">
                <a:latin typeface="Consolas" panose="020B0609020204030204" pitchFamily="49" charset="0"/>
              </a:rPr>
              <a:t>");</a:t>
            </a:r>
          </a:p>
          <a:p>
            <a:pPr>
              <a:defRPr/>
            </a:pPr>
            <a:r>
              <a:rPr lang="en-US" altLang="zh-CN" sz="2200" b="1">
                <a:latin typeface="Consolas" panose="020B0609020204030204" pitchFamily="49" charset="0"/>
              </a:rPr>
              <a:t>          return;</a:t>
            </a:r>
          </a:p>
          <a:p>
            <a:pPr>
              <a:defRPr/>
            </a:pPr>
            <a:r>
              <a:rPr lang="en-US" altLang="zh-CN" sz="2200" b="1">
                <a:latin typeface="Consolas" panose="020B0609020204030204" pitchFamily="49" charset="0"/>
              </a:rPr>
              <a:t>     }</a:t>
            </a:r>
          </a:p>
        </p:txBody>
      </p:sp>
    </p:spTree>
    <p:extLst>
      <p:ext uri="{BB962C8B-B14F-4D97-AF65-F5344CB8AC3E}">
        <p14:creationId xmlns:p14="http://schemas.microsoft.com/office/powerpoint/2010/main" val="326747862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6" name="Rectangle 2"/>
          <p:cNvSpPr txBox="1">
            <a:spLocks noChangeArrowheads="1"/>
          </p:cNvSpPr>
          <p:nvPr/>
        </p:nvSpPr>
        <p:spPr bwMode="auto">
          <a:xfrm>
            <a:off x="1125860" y="1230183"/>
            <a:ext cx="10081120" cy="4941168"/>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a:latin typeface="Consolas" panose="020B0609020204030204" pitchFamily="49" charset="0"/>
              </a:rPr>
              <a:t> </a:t>
            </a:r>
            <a:r>
              <a:rPr lang="en-US" altLang="zh-CN" sz="2200" b="1" smtClean="0">
                <a:latin typeface="Consolas" panose="020B0609020204030204" pitchFamily="49" charset="0"/>
              </a:rPr>
              <a:t>    for(i </a:t>
            </a:r>
            <a:r>
              <a:rPr lang="en-US" altLang="zh-CN" sz="2200" b="1">
                <a:latin typeface="Consolas" panose="020B0609020204030204" pitchFamily="49" charset="0"/>
              </a:rPr>
              <a:t>= 0; i &lt; countryCount - 1; i++)</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for(j = 0; j &lt; countryCount - 1 - i; j++)</a:t>
            </a:r>
          </a:p>
          <a:p>
            <a:pPr>
              <a:defRPr/>
            </a:pPr>
            <a:r>
              <a:rPr lang="en-US" altLang="zh-CN" sz="2200" b="1">
                <a:latin typeface="Consolas" panose="020B0609020204030204" pitchFamily="49" charset="0"/>
              </a:rPr>
              <a:t>           { </a:t>
            </a:r>
          </a:p>
          <a:p>
            <a:pPr>
              <a:defRPr/>
            </a:pPr>
            <a:r>
              <a:rPr lang="en-US" altLang="zh-CN" sz="2200" b="1">
                <a:latin typeface="Consolas" panose="020B0609020204030204" pitchFamily="49" charset="0"/>
              </a:rPr>
              <a:t>                if(strcmp(country[j], country[j+1]) &gt; 0)</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strcpy(c, country[j]);</a:t>
            </a:r>
          </a:p>
          <a:p>
            <a:pPr>
              <a:defRPr/>
            </a:pPr>
            <a:r>
              <a:rPr lang="en-US" altLang="zh-CN" sz="2200" b="1">
                <a:latin typeface="Consolas" panose="020B0609020204030204" pitchFamily="49" charset="0"/>
              </a:rPr>
              <a:t>                       strcpy(country[j], country[j+1]);</a:t>
            </a:r>
          </a:p>
          <a:p>
            <a:pPr>
              <a:defRPr/>
            </a:pPr>
            <a:r>
              <a:rPr lang="en-US" altLang="zh-CN" sz="2200" b="1">
                <a:latin typeface="Consolas" panose="020B0609020204030204" pitchFamily="49" charset="0"/>
              </a:rPr>
              <a:t>                       strcpy(country[j+1], c);</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a:t>
            </a:r>
          </a:p>
          <a:p>
            <a:pPr>
              <a:defRPr/>
            </a:pPr>
            <a:r>
              <a:rPr lang="en-US" altLang="zh-CN" sz="2200" b="1">
                <a:latin typeface="Consolas" panose="020B0609020204030204" pitchFamily="49" charset="0"/>
              </a:rPr>
              <a:t>     free(c);</a:t>
            </a:r>
          </a:p>
          <a:p>
            <a:pPr>
              <a:defRPr/>
            </a:pPr>
            <a:r>
              <a:rPr lang="en-US" altLang="zh-CN" sz="2200" b="1">
                <a:latin typeface="Consolas" panose="020B0609020204030204" pitchFamily="49" charset="0"/>
              </a:rPr>
              <a:t>}</a:t>
            </a:r>
            <a:endParaRPr lang="en-US" altLang="zh-CN" sz="2200" b="1" dirty="0">
              <a:latin typeface="Consolas" panose="020B0609020204030204" pitchFamily="49" charset="0"/>
            </a:endParaRPr>
          </a:p>
        </p:txBody>
      </p:sp>
    </p:spTree>
    <p:extLst>
      <p:ext uri="{BB962C8B-B14F-4D97-AF65-F5344CB8AC3E}">
        <p14:creationId xmlns:p14="http://schemas.microsoft.com/office/powerpoint/2010/main" val="3912237017"/>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字符串处理</a:t>
            </a:r>
            <a:endParaRPr lang="zh-CN" altLang="en-US"/>
          </a:p>
        </p:txBody>
      </p:sp>
      <p:sp>
        <p:nvSpPr>
          <p:cNvPr id="6" name="Rectangle 2"/>
          <p:cNvSpPr txBox="1">
            <a:spLocks noChangeArrowheads="1"/>
          </p:cNvSpPr>
          <p:nvPr/>
        </p:nvSpPr>
        <p:spPr bwMode="auto">
          <a:xfrm>
            <a:off x="1125860" y="1412776"/>
            <a:ext cx="10081120" cy="4326527"/>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a:defRPr/>
            </a:pPr>
            <a:r>
              <a:rPr lang="en-US" altLang="zh-CN" sz="2200" b="1">
                <a:latin typeface="Consolas" panose="020B0609020204030204" pitchFamily="49" charset="0"/>
              </a:rPr>
              <a:t>int main(void)</a:t>
            </a:r>
          </a:p>
          <a:p>
            <a:pPr>
              <a:defRPr/>
            </a:pPr>
            <a:r>
              <a:rPr lang="en-US" altLang="zh-CN" sz="2200" b="1">
                <a:latin typeface="Consolas" panose="020B0609020204030204" pitchFamily="49" charset="0"/>
              </a:rPr>
              <a:t>{</a:t>
            </a:r>
          </a:p>
          <a:p>
            <a:pPr>
              <a:defRPr/>
            </a:pPr>
            <a:r>
              <a:rPr lang="en-US" altLang="zh-CN" sz="2200" b="1">
                <a:latin typeface="Consolas" panose="020B0609020204030204" pitchFamily="49" charset="0"/>
              </a:rPr>
              <a:t>     char country[][MAX_LENGTH</a:t>
            </a:r>
            <a:r>
              <a:rPr lang="en-US" altLang="zh-CN" sz="2200" b="1" smtClean="0">
                <a:latin typeface="Consolas" panose="020B0609020204030204" pitchFamily="49" charset="0"/>
              </a:rPr>
              <a:t>]={"</a:t>
            </a:r>
            <a:r>
              <a:rPr lang="en-US" altLang="zh-CN" sz="2200" b="1">
                <a:latin typeface="Consolas" panose="020B0609020204030204" pitchFamily="49" charset="0"/>
              </a:rPr>
              <a:t>Papua New Guinea", </a:t>
            </a:r>
            <a:endParaRPr lang="en-US" altLang="zh-CN" sz="2200" b="1" smtClean="0">
              <a:latin typeface="Consolas" panose="020B0609020204030204" pitchFamily="49" charset="0"/>
            </a:endParaRPr>
          </a:p>
          <a:p>
            <a:pPr>
              <a:defRPr/>
            </a:pPr>
            <a:r>
              <a:rPr lang="en-US" altLang="zh-CN" sz="2200" b="1">
                <a:latin typeface="Consolas" panose="020B0609020204030204" pitchFamily="49" charset="0"/>
              </a:rPr>
              <a:t> </a:t>
            </a:r>
            <a:r>
              <a:rPr lang="en-US" altLang="zh-CN" sz="2200" b="1" smtClean="0">
                <a:latin typeface="Consolas" panose="020B0609020204030204" pitchFamily="49" charset="0"/>
              </a:rPr>
              <a:t>        "</a:t>
            </a:r>
            <a:r>
              <a:rPr lang="en-US" altLang="zh-CN" sz="2200" b="1">
                <a:latin typeface="Consolas" panose="020B0609020204030204" pitchFamily="49" charset="0"/>
              </a:rPr>
              <a:t>Albania", </a:t>
            </a:r>
            <a:r>
              <a:rPr lang="en-US" altLang="zh-CN" sz="2200" b="1" smtClean="0">
                <a:latin typeface="Consolas" panose="020B0609020204030204" pitchFamily="49" charset="0"/>
              </a:rPr>
              <a:t>"</a:t>
            </a:r>
            <a:r>
              <a:rPr lang="en-US" altLang="zh-CN" sz="2200" b="1">
                <a:latin typeface="Consolas" panose="020B0609020204030204" pitchFamily="49" charset="0"/>
              </a:rPr>
              <a:t>Colombia", "Kyrgyzstan", "China"};</a:t>
            </a:r>
          </a:p>
          <a:p>
            <a:pPr>
              <a:defRPr/>
            </a:pPr>
            <a:r>
              <a:rPr lang="en-US" altLang="zh-CN" sz="2200" b="1">
                <a:latin typeface="Consolas" panose="020B0609020204030204" pitchFamily="49" charset="0"/>
              </a:rPr>
              <a:t>     int countryCount = 5;</a:t>
            </a:r>
          </a:p>
          <a:p>
            <a:pPr>
              <a:defRPr/>
            </a:pPr>
            <a:r>
              <a:rPr lang="en-US" altLang="zh-CN" sz="2200" b="1">
                <a:latin typeface="Consolas" panose="020B0609020204030204" pitchFamily="49" charset="0"/>
              </a:rPr>
              <a:t>     int i = 0</a:t>
            </a:r>
            <a:r>
              <a:rPr lang="en-US" altLang="zh-CN" sz="2200" b="1" smtClean="0">
                <a:latin typeface="Consolas" panose="020B0609020204030204" pitchFamily="49" charset="0"/>
              </a:rPr>
              <a:t>;</a:t>
            </a:r>
          </a:p>
          <a:p>
            <a:pPr>
              <a:defRPr/>
            </a:pPr>
            <a:r>
              <a:rPr lang="en-US" altLang="zh-CN" sz="2200" b="1" smtClean="0">
                <a:latin typeface="Consolas" panose="020B0609020204030204" pitchFamily="49" charset="0"/>
              </a:rPr>
              <a:t>     </a:t>
            </a:r>
            <a:r>
              <a:rPr lang="en-US" altLang="zh-CN" sz="2200" b="1">
                <a:latin typeface="Consolas" panose="020B0609020204030204" pitchFamily="49" charset="0"/>
              </a:rPr>
              <a:t>/*</a:t>
            </a:r>
            <a:r>
              <a:rPr lang="zh-CN" altLang="en-US" sz="2200" b="1">
                <a:latin typeface="Consolas" panose="020B0609020204030204" pitchFamily="49" charset="0"/>
              </a:rPr>
              <a:t>排序*</a:t>
            </a:r>
            <a:r>
              <a:rPr lang="en-US" altLang="zh-CN" sz="2200" b="1">
                <a:latin typeface="Consolas" panose="020B0609020204030204" pitchFamily="49" charset="0"/>
              </a:rPr>
              <a:t>/</a:t>
            </a:r>
          </a:p>
          <a:p>
            <a:pPr>
              <a:defRPr/>
            </a:pPr>
            <a:r>
              <a:rPr lang="en-US" altLang="zh-CN" sz="2200" b="1">
                <a:latin typeface="Consolas" panose="020B0609020204030204" pitchFamily="49" charset="0"/>
              </a:rPr>
              <a:t>     sortCountry(&amp;country[0], countryCount); </a:t>
            </a:r>
            <a:endParaRPr lang="en-US" altLang="zh-CN" sz="2200" b="1" smtClean="0">
              <a:latin typeface="Consolas" panose="020B0609020204030204" pitchFamily="49" charset="0"/>
            </a:endParaRPr>
          </a:p>
          <a:p>
            <a:pPr>
              <a:defRPr/>
            </a:pPr>
            <a:r>
              <a:rPr lang="en-US" altLang="zh-CN" sz="2200" b="1" smtClean="0">
                <a:latin typeface="Consolas" panose="020B0609020204030204" pitchFamily="49" charset="0"/>
              </a:rPr>
              <a:t>     for(i </a:t>
            </a:r>
            <a:r>
              <a:rPr lang="en-US" altLang="zh-CN" sz="2200" b="1">
                <a:latin typeface="Consolas" panose="020B0609020204030204" pitchFamily="49" charset="0"/>
              </a:rPr>
              <a:t>= 0; i &lt; countryCount; i++)</a:t>
            </a:r>
          </a:p>
          <a:p>
            <a:pPr>
              <a:defRPr/>
            </a:pPr>
            <a:r>
              <a:rPr lang="en-US" altLang="zh-CN" sz="2200" b="1">
                <a:latin typeface="Consolas" panose="020B0609020204030204" pitchFamily="49" charset="0"/>
              </a:rPr>
              <a:t>           puts(country[i]);</a:t>
            </a:r>
          </a:p>
          <a:p>
            <a:pPr>
              <a:defRPr/>
            </a:pPr>
            <a:r>
              <a:rPr lang="en-US" altLang="zh-CN" sz="2200" b="1" smtClean="0">
                <a:latin typeface="Consolas" panose="020B0609020204030204" pitchFamily="49" charset="0"/>
              </a:rPr>
              <a:t>   </a:t>
            </a:r>
          </a:p>
          <a:p>
            <a:pPr>
              <a:defRPr/>
            </a:pPr>
            <a:r>
              <a:rPr lang="en-US" altLang="zh-CN" sz="2200" b="1">
                <a:latin typeface="Consolas" panose="020B0609020204030204" pitchFamily="49" charset="0"/>
              </a:rPr>
              <a:t> </a:t>
            </a:r>
            <a:r>
              <a:rPr lang="en-US" altLang="zh-CN" sz="2200" b="1" smtClean="0">
                <a:latin typeface="Consolas" panose="020B0609020204030204" pitchFamily="49" charset="0"/>
              </a:rPr>
              <a:t>    return </a:t>
            </a:r>
            <a:r>
              <a:rPr lang="en-US" altLang="zh-CN" sz="2200" b="1">
                <a:latin typeface="Consolas" panose="020B0609020204030204" pitchFamily="49" charset="0"/>
              </a:rPr>
              <a:t>0;</a:t>
            </a:r>
          </a:p>
          <a:p>
            <a:pPr>
              <a:defRPr/>
            </a:pPr>
            <a:r>
              <a:rPr lang="en-US" altLang="zh-CN" sz="2200" b="1">
                <a:latin typeface="Consolas" panose="020B0609020204030204" pitchFamily="49" charset="0"/>
              </a:rPr>
              <a:t>}</a:t>
            </a:r>
          </a:p>
        </p:txBody>
      </p:sp>
    </p:spTree>
    <p:extLst>
      <p:ext uri="{BB962C8B-B14F-4D97-AF65-F5344CB8AC3E}">
        <p14:creationId xmlns:p14="http://schemas.microsoft.com/office/powerpoint/2010/main" val="381977998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574196" y="4480948"/>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20136325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97868" y="836712"/>
            <a:ext cx="9577064"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所谓“文件”一般是指存储在外部介质上数据的集合</a:t>
            </a:r>
            <a:r>
              <a:rPr lang="en-US" altLang="zh-CN" sz="3200">
                <a:latin typeface="微软雅黑" pitchFamily="34" charset="-122"/>
                <a:ea typeface="微软雅黑" pitchFamily="34" charset="-122"/>
              </a:rPr>
              <a:t>.</a:t>
            </a:r>
          </a:p>
          <a:p>
            <a:pPr>
              <a:lnSpc>
                <a:spcPct val="120000"/>
              </a:lnSpc>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基于数据流的概念，</a:t>
            </a: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语言提供了丰富的输入</a:t>
            </a:r>
            <a:r>
              <a:rPr lang="en-US" altLang="zh-CN" sz="3200">
                <a:latin typeface="微软雅黑" pitchFamily="34" charset="-122"/>
                <a:ea typeface="微软雅黑" pitchFamily="34" charset="-122"/>
              </a:rPr>
              <a:t>/</a:t>
            </a:r>
            <a:r>
              <a:rPr lang="zh-CN" altLang="en-US" sz="3200">
                <a:latin typeface="微软雅黑" pitchFamily="34" charset="-122"/>
                <a:ea typeface="微软雅黑" pitchFamily="34" charset="-122"/>
              </a:rPr>
              <a:t>输出函数</a:t>
            </a:r>
          </a:p>
          <a:p>
            <a:pPr lvl="1">
              <a:lnSpc>
                <a:spcPct val="120000"/>
              </a:lnSpc>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文本流</a:t>
            </a:r>
          </a:p>
          <a:p>
            <a:pPr lvl="1">
              <a:lnSpc>
                <a:spcPct val="120000"/>
              </a:lnSpc>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二进制流</a:t>
            </a:r>
          </a:p>
          <a:p>
            <a:pPr>
              <a:lnSpc>
                <a:spcPct val="120000"/>
              </a:lnSpc>
              <a:buClr>
                <a:schemeClr val="bg2">
                  <a:lumMod val="50000"/>
                </a:schemeClr>
              </a:buClr>
              <a:buSzPct val="100000"/>
              <a:buFont typeface="Wingdings" pitchFamily="2" charset="2"/>
              <a:buChar char=""/>
            </a:pPr>
            <a:endParaRPr lang="zh-CN" altLang="en-US">
              <a:latin typeface="微软雅黑" pitchFamily="34" charset="-122"/>
              <a:ea typeface="微软雅黑" pitchFamily="34" charset="-122"/>
            </a:endParaRPr>
          </a:p>
          <a:p>
            <a:pPr>
              <a:lnSpc>
                <a:spcPct val="120000"/>
              </a:lnSpc>
              <a:buClr>
                <a:schemeClr val="bg2">
                  <a:lumMod val="50000"/>
                </a:schemeClr>
              </a:buClr>
              <a:buSzPct val="100000"/>
              <a:buFont typeface="Wingdings" pitchFamily="2" charset="2"/>
              <a:buChar char=""/>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9739621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97868" y="764704"/>
            <a:ext cx="9577064"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文件的打开与关闭函数：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884" y="1340768"/>
            <a:ext cx="9001000" cy="5464092"/>
          </a:xfrm>
          <a:prstGeom prst="rect">
            <a:avLst/>
          </a:prstGeom>
        </p:spPr>
      </p:pic>
      <p:sp>
        <p:nvSpPr>
          <p:cNvPr id="5" name="TextBox 6"/>
          <p:cNvSpPr txBox="1">
            <a:spLocks noChangeArrowheads="1"/>
          </p:cNvSpPr>
          <p:nvPr/>
        </p:nvSpPr>
        <p:spPr bwMode="auto">
          <a:xfrm>
            <a:off x="5422616" y="125497"/>
            <a:ext cx="61206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eaLnBrk="1" hangingPunct="1"/>
            <a:r>
              <a:rPr lang="zh-CN" altLang="en-US" sz="2200" b="1" dirty="0">
                <a:solidFill>
                  <a:srgbClr val="FF0000"/>
                </a:solidFill>
                <a:latin typeface="微软雅黑" panose="020B0503020204020204" pitchFamily="34" charset="-122"/>
                <a:ea typeface="微软雅黑" panose="020B0503020204020204" pitchFamily="34" charset="-122"/>
              </a:rPr>
              <a:t>注意：</a:t>
            </a:r>
            <a:endParaRPr lang="en-US" altLang="zh-CN" sz="2200" b="1" dirty="0">
              <a:solidFill>
                <a:srgbClr val="FF0000"/>
              </a:solidFill>
              <a:latin typeface="微软雅黑" panose="020B0503020204020204" pitchFamily="34" charset="-122"/>
              <a:ea typeface="微软雅黑" panose="020B0503020204020204" pitchFamily="34" charset="-122"/>
            </a:endParaRPr>
          </a:p>
          <a:p>
            <a:r>
              <a:rPr lang="zh-CN" altLang="en-US" sz="2200" b="1" smtClean="0">
                <a:solidFill>
                  <a:srgbClr val="FF0000"/>
                </a:solidFill>
                <a:latin typeface="微软雅黑" panose="020B0503020204020204" pitchFamily="34" charset="-122"/>
                <a:ea typeface="微软雅黑" panose="020B0503020204020204" pitchFamily="34" charset="-122"/>
              </a:rPr>
              <a:t>虽然可以</a:t>
            </a:r>
            <a:r>
              <a:rPr lang="zh-CN" altLang="en-US" sz="2200" b="1" dirty="0">
                <a:solidFill>
                  <a:srgbClr val="FF0000"/>
                </a:solidFill>
                <a:latin typeface="微软雅黑" panose="020B0503020204020204" pitchFamily="34" charset="-122"/>
                <a:ea typeface="微软雅黑" panose="020B0503020204020204" pitchFamily="34" charset="-122"/>
              </a:rPr>
              <a:t>利用</a:t>
            </a:r>
            <a:r>
              <a:rPr lang="en-US" altLang="zh-CN" sz="2200" b="1" dirty="0">
                <a:solidFill>
                  <a:srgbClr val="FF0000"/>
                </a:solidFill>
                <a:latin typeface="微软雅黑" panose="020B0503020204020204" pitchFamily="34" charset="-122"/>
                <a:ea typeface="微软雅黑" panose="020B0503020204020204" pitchFamily="34" charset="-122"/>
              </a:rPr>
              <a:t>FILE </a:t>
            </a:r>
            <a:r>
              <a:rPr lang="zh-CN" altLang="en-US" sz="2200" b="1" dirty="0">
                <a:solidFill>
                  <a:srgbClr val="FF0000"/>
                </a:solidFill>
                <a:latin typeface="微软雅黑" panose="020B0503020204020204" pitchFamily="34" charset="-122"/>
                <a:ea typeface="微软雅黑" panose="020B0503020204020204" pitchFamily="34" charset="-122"/>
              </a:rPr>
              <a:t>类型定义变量</a:t>
            </a:r>
            <a:r>
              <a:rPr lang="en-US" altLang="zh-CN" sz="2200" b="1" dirty="0">
                <a:solidFill>
                  <a:srgbClr val="FF0000"/>
                </a:solidFill>
                <a:latin typeface="微软雅黑" panose="020B0503020204020204" pitchFamily="34" charset="-122"/>
                <a:ea typeface="微软雅黑" panose="020B0503020204020204" pitchFamily="34" charset="-122"/>
              </a:rPr>
              <a:t>,</a:t>
            </a:r>
            <a:r>
              <a:rPr lang="zh-CN" altLang="en-US" sz="2200" b="1" dirty="0">
                <a:solidFill>
                  <a:srgbClr val="FF0000"/>
                </a:solidFill>
                <a:latin typeface="微软雅黑" panose="020B0503020204020204" pitchFamily="34" charset="-122"/>
                <a:ea typeface="微软雅黑" panose="020B0503020204020204" pitchFamily="34" charset="-122"/>
              </a:rPr>
              <a:t>但只有通过</a:t>
            </a:r>
            <a:r>
              <a:rPr lang="en-US" altLang="zh-CN" sz="2200" b="1" dirty="0" err="1">
                <a:solidFill>
                  <a:srgbClr val="FF0000"/>
                </a:solidFill>
                <a:latin typeface="微软雅黑" panose="020B0503020204020204" pitchFamily="34" charset="-122"/>
                <a:ea typeface="微软雅黑" panose="020B0503020204020204" pitchFamily="34" charset="-122"/>
              </a:rPr>
              <a:t>fopen</a:t>
            </a:r>
            <a:r>
              <a:rPr lang="en-US" altLang="zh-CN" sz="2200" b="1" dirty="0">
                <a:solidFill>
                  <a:srgbClr val="FF0000"/>
                </a:solidFill>
                <a:latin typeface="微软雅黑" panose="020B0503020204020204" pitchFamily="34" charset="-122"/>
                <a:ea typeface="微软雅黑" panose="020B0503020204020204" pitchFamily="34" charset="-122"/>
              </a:rPr>
              <a:t> </a:t>
            </a:r>
            <a:r>
              <a:rPr lang="zh-CN" altLang="en-US" sz="2200" b="1" dirty="0">
                <a:solidFill>
                  <a:srgbClr val="FF0000"/>
                </a:solidFill>
                <a:latin typeface="微软雅黑" panose="020B0503020204020204" pitchFamily="34" charset="-122"/>
                <a:ea typeface="微软雅黑" panose="020B0503020204020204" pitchFamily="34" charset="-122"/>
              </a:rPr>
              <a:t>生成的</a:t>
            </a:r>
            <a:r>
              <a:rPr lang="en-US" altLang="zh-CN" sz="2200" b="1" dirty="0">
                <a:solidFill>
                  <a:srgbClr val="FF0000"/>
                </a:solidFill>
                <a:latin typeface="微软雅黑" panose="020B0503020204020204" pitchFamily="34" charset="-122"/>
                <a:ea typeface="微软雅黑" panose="020B0503020204020204" pitchFamily="34" charset="-122"/>
              </a:rPr>
              <a:t>FILE </a:t>
            </a:r>
            <a:r>
              <a:rPr lang="zh-CN" altLang="en-US" sz="2200" b="1" dirty="0">
                <a:solidFill>
                  <a:srgbClr val="FF0000"/>
                </a:solidFill>
                <a:latin typeface="微软雅黑" panose="020B0503020204020204" pitchFamily="34" charset="-122"/>
                <a:ea typeface="微软雅黑" panose="020B0503020204020204" pitchFamily="34" charset="-122"/>
              </a:rPr>
              <a:t>类型的对象才是有意义的.</a:t>
            </a: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61849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iterate type="lt">
                                    <p:tmPct val="0"/>
                                  </p:iterate>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4" presetClass="emph" presetSubtype="0" fill="hold" grpId="1" nodeType="afterEffect">
                                  <p:stCondLst>
                                    <p:cond delay="5000"/>
                                  </p:stCondLst>
                                  <p:iterate type="lt">
                                    <p:tmPct val="10000"/>
                                  </p:iterate>
                                  <p:childTnLst>
                                    <p:animMotion origin="layout" path="M 0.0 0.0 L 0.0 -0.07213" pathEditMode="relative" ptsTypes="">
                                      <p:cBhvr>
                                        <p:cTn id="17" dur="250" accel="50000" decel="50000" autoRev="1" fill="hold">
                                          <p:stCondLst>
                                            <p:cond delay="0"/>
                                          </p:stCondLst>
                                        </p:cTn>
                                        <p:tgtEl>
                                          <p:spTgt spid="5"/>
                                        </p:tgtEl>
                                        <p:attrNameLst>
                                          <p:attrName>ppt_x</p:attrName>
                                          <p:attrName>ppt_y</p:attrName>
                                        </p:attrNameLst>
                                      </p:cBhvr>
                                    </p:animMotion>
                                    <p:animRot by="1500000">
                                      <p:cBhvr>
                                        <p:cTn id="18" dur="125" fill="hold">
                                          <p:stCondLst>
                                            <p:cond delay="0"/>
                                          </p:stCondLst>
                                        </p:cTn>
                                        <p:tgtEl>
                                          <p:spTgt spid="5"/>
                                        </p:tgtEl>
                                        <p:attrNameLst>
                                          <p:attrName>r</p:attrName>
                                        </p:attrNameLst>
                                      </p:cBhvr>
                                    </p:animRot>
                                    <p:animRot by="-1500000">
                                      <p:cBhvr>
                                        <p:cTn id="19" dur="125" fill="hold">
                                          <p:stCondLst>
                                            <p:cond delay="125"/>
                                          </p:stCondLst>
                                        </p:cTn>
                                        <p:tgtEl>
                                          <p:spTgt spid="5"/>
                                        </p:tgtEl>
                                        <p:attrNameLst>
                                          <p:attrName>r</p:attrName>
                                        </p:attrNameLst>
                                      </p:cBhvr>
                                    </p:animRot>
                                    <p:animRot by="-1500000">
                                      <p:cBhvr>
                                        <p:cTn id="20" dur="125" fill="hold">
                                          <p:stCondLst>
                                            <p:cond delay="250"/>
                                          </p:stCondLst>
                                        </p:cTn>
                                        <p:tgtEl>
                                          <p:spTgt spid="5"/>
                                        </p:tgtEl>
                                        <p:attrNameLst>
                                          <p:attrName>r</p:attrName>
                                        </p:attrNameLst>
                                      </p:cBhvr>
                                    </p:animRot>
                                    <p:animRot by="1500000">
                                      <p:cBhvr>
                                        <p:cTn id="21" dur="125" fill="hold">
                                          <p:stCondLst>
                                            <p:cond delay="375"/>
                                          </p:stCondLst>
                                        </p:cTn>
                                        <p:tgtEl>
                                          <p:spTgt spid="5"/>
                                        </p:tgtEl>
                                        <p:attrNameLst>
                                          <p:attrName>r</p:attrName>
                                        </p:attrNameLst>
                                      </p:cBhvr>
                                    </p:animRot>
                                  </p:childTnLst>
                                </p:cTn>
                              </p:par>
                            </p:childTnLst>
                          </p:cTn>
                        </p:par>
                        <p:par>
                          <p:cTn id="22" fill="hold">
                            <p:stCondLst>
                              <p:cond delay="8900"/>
                            </p:stCondLst>
                            <p:childTnLst>
                              <p:par>
                                <p:cTn id="23" presetID="2" presetClass="exit" presetSubtype="4" fill="hold" grpId="2" nodeType="afterEffect">
                                  <p:stCondLst>
                                    <p:cond delay="0"/>
                                  </p:stCondLst>
                                  <p:iterate type="lt">
                                    <p:tmPct val="0"/>
                                  </p:iterate>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5" grpId="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97868" y="980728"/>
            <a:ext cx="9433048" cy="696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smtClean="0">
                <a:latin typeface="微软雅黑" pitchFamily="34" charset="-122"/>
                <a:ea typeface="微软雅黑" pitchFamily="34" charset="-122"/>
              </a:rPr>
              <a:t>例</a:t>
            </a:r>
            <a:r>
              <a:rPr lang="en-US" altLang="zh-CN" sz="3200" smtClean="0">
                <a:latin typeface="微软雅黑" pitchFamily="34" charset="-122"/>
                <a:ea typeface="微软雅黑" pitchFamily="34" charset="-122"/>
              </a:rPr>
              <a:t>  </a:t>
            </a: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FILE *fp;</a:t>
            </a:r>
            <a:r>
              <a:rPr lang="zh-CN" altLang="en-US" sz="3200">
                <a:latin typeface="微软雅黑" pitchFamily="34" charset="-122"/>
                <a:ea typeface="微软雅黑" pitchFamily="34" charset="-122"/>
              </a:rPr>
              <a:t>，且</a:t>
            </a:r>
            <a:r>
              <a:rPr lang="en-US" altLang="zh-CN" sz="3200">
                <a:latin typeface="微软雅黑" pitchFamily="34" charset="-122"/>
                <a:ea typeface="微软雅黑" pitchFamily="34" charset="-122"/>
              </a:rPr>
              <a:t>c </a:t>
            </a:r>
            <a:r>
              <a:rPr lang="zh-CN" altLang="en-US" sz="3200">
                <a:latin typeface="微软雅黑" pitchFamily="34" charset="-122"/>
                <a:ea typeface="微软雅黑" pitchFamily="34" charset="-122"/>
              </a:rPr>
              <a:t>盘根目录下存在</a:t>
            </a:r>
            <a:r>
              <a:rPr lang="en-US" altLang="zh-CN" sz="3200">
                <a:latin typeface="微软雅黑" pitchFamily="34" charset="-122"/>
                <a:ea typeface="微软雅黑" pitchFamily="34" charset="-122"/>
              </a:rPr>
              <a:t>a.txt </a:t>
            </a:r>
            <a:r>
              <a:rPr lang="zh-CN" altLang="en-US" sz="3200">
                <a:latin typeface="微软雅黑" pitchFamily="34" charset="-122"/>
                <a:ea typeface="微软雅黑" pitchFamily="34" charset="-122"/>
              </a:rPr>
              <a:t>文件，文件内容为“</a:t>
            </a:r>
            <a:r>
              <a:rPr lang="en-US" altLang="zh-CN" sz="3200">
                <a:latin typeface="微软雅黑" pitchFamily="34" charset="-122"/>
                <a:ea typeface="微软雅黑" pitchFamily="34" charset="-122"/>
              </a:rPr>
              <a:t>This is an example.”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12" y="2325291"/>
            <a:ext cx="10967603" cy="936104"/>
          </a:xfrm>
          <a:prstGeom prst="rect">
            <a:avLst/>
          </a:prstGeom>
        </p:spPr>
      </p:pic>
    </p:spTree>
    <p:extLst>
      <p:ext uri="{BB962C8B-B14F-4D97-AF65-F5344CB8AC3E}">
        <p14:creationId xmlns:p14="http://schemas.microsoft.com/office/powerpoint/2010/main" val="52676831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73440" y="796360"/>
            <a:ext cx="9165704" cy="1408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Font typeface="Wingdings" pitchFamily="2" charset="2"/>
              <a:buChar char=""/>
            </a:pPr>
            <a:r>
              <a:rPr lang="zh-CN" altLang="en-US">
                <a:latin typeface="微软雅黑" pitchFamily="34" charset="-122"/>
                <a:ea typeface="微软雅黑" pitchFamily="34" charset="-122"/>
              </a:rPr>
              <a:t>标准库提供了定位函数以帮助用户实现对文件的随机定位读写</a:t>
            </a:r>
            <a:r>
              <a:rPr lang="en-US" altLang="zh-CN">
                <a:latin typeface="微软雅黑" pitchFamily="34" charset="-122"/>
                <a:ea typeface="微软雅黑" pitchFamily="34" charset="-122"/>
              </a:rPr>
              <a:t>.</a:t>
            </a:r>
          </a:p>
          <a:p>
            <a:pPr>
              <a:lnSpc>
                <a:spcPct val="100000"/>
              </a:lnSpc>
              <a:spcBef>
                <a:spcPts val="0"/>
              </a:spcBef>
              <a:buClr>
                <a:schemeClr val="bg2">
                  <a:lumMod val="50000"/>
                </a:schemeClr>
              </a:buClr>
              <a:buFont typeface="Wingdings" pitchFamily="2" charset="2"/>
              <a:buChar char=""/>
            </a:pP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语言中的文件定位函数：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52" y="2060848"/>
            <a:ext cx="9849934" cy="248713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420" y="4869160"/>
            <a:ext cx="4485874" cy="1296144"/>
          </a:xfrm>
          <a:prstGeom prst="rect">
            <a:avLst/>
          </a:prstGeom>
        </p:spPr>
      </p:pic>
      <p:cxnSp>
        <p:nvCxnSpPr>
          <p:cNvPr id="36" name="直接箭头连接符 35"/>
          <p:cNvCxnSpPr/>
          <p:nvPr/>
        </p:nvCxnSpPr>
        <p:spPr>
          <a:xfrm>
            <a:off x="4510236" y="3140968"/>
            <a:ext cx="2592288" cy="208823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3065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909836" y="908721"/>
            <a:ext cx="10225136"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请</a:t>
            </a:r>
            <a:r>
              <a:rPr lang="zh-CN" altLang="en-US">
                <a:latin typeface="微软雅黑" pitchFamily="34" charset="-122"/>
                <a:ea typeface="微软雅黑" pitchFamily="34" charset="-122"/>
              </a:rPr>
              <a:t>在</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盘根目录下建立一个名为</a:t>
            </a:r>
            <a:r>
              <a:rPr lang="en-US" altLang="zh-CN">
                <a:latin typeface="微软雅黑" pitchFamily="34" charset="-122"/>
                <a:ea typeface="微软雅黑" pitchFamily="34" charset="-122"/>
              </a:rPr>
              <a:t>a.txt </a:t>
            </a:r>
            <a:r>
              <a:rPr lang="zh-CN" altLang="en-US">
                <a:latin typeface="微软雅黑" pitchFamily="34" charset="-122"/>
                <a:ea typeface="微软雅黑" pitchFamily="34" charset="-122"/>
              </a:rPr>
              <a:t>的文本文件，其内容设置为：</a:t>
            </a:r>
            <a:r>
              <a:rPr lang="en-US" altLang="zh-CN">
                <a:latin typeface="微软雅黑" pitchFamily="34" charset="-122"/>
                <a:ea typeface="微软雅黑" pitchFamily="34" charset="-122"/>
              </a:rPr>
              <a:t>This ia an example, given by Wenbin.</a:t>
            </a:r>
            <a:r>
              <a:rPr lang="zh-CN" altLang="en-US">
                <a:latin typeface="微软雅黑" pitchFamily="34" charset="-122"/>
                <a:ea typeface="微软雅黑" pitchFamily="34" charset="-122"/>
              </a:rPr>
              <a:t>。</a:t>
            </a:r>
          </a:p>
        </p:txBody>
      </p:sp>
      <p:sp>
        <p:nvSpPr>
          <p:cNvPr id="6" name="矩形 6"/>
          <p:cNvSpPr>
            <a:spLocks noChangeArrowheads="1"/>
          </p:cNvSpPr>
          <p:nvPr/>
        </p:nvSpPr>
        <p:spPr bwMode="auto">
          <a:xfrm>
            <a:off x="1197868" y="1772817"/>
            <a:ext cx="9937104" cy="4968551"/>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&lt;stdio.h&gt;   #include &lt;stdlib.h&gt;   #include &lt;memory.h&gt;</a:t>
            </a:r>
          </a:p>
          <a:p>
            <a:pPr>
              <a:defRPr/>
            </a:pPr>
            <a:r>
              <a:rPr lang="en-US" altLang="zh-CN" sz="2000" b="1">
                <a:latin typeface="Consolas" panose="020B0609020204030204" pitchFamily="49" charset="0"/>
              </a:rPr>
              <a:t>#include &lt;string.h&gt;   #include &lt;assert.h&gt;</a:t>
            </a:r>
          </a:p>
          <a:p>
            <a:pPr>
              <a:defRPr/>
            </a:pPr>
            <a:r>
              <a:rPr lang="en-US" altLang="zh-CN" sz="2000" b="1">
                <a:latin typeface="Consolas" panose="020B0609020204030204" pitchFamily="49" charset="0"/>
              </a:rPr>
              <a:t>#define MAX_LENGTH 1000 </a:t>
            </a:r>
          </a:p>
          <a:p>
            <a:pPr>
              <a:defRPr/>
            </a:pPr>
            <a:r>
              <a:rPr lang="en-US" altLang="zh-CN" sz="2000" b="1">
                <a:latin typeface="Consolas" panose="020B0609020204030204" pitchFamily="49" charset="0"/>
              </a:rPr>
              <a:t>int main(void)</a:t>
            </a:r>
          </a:p>
          <a:p>
            <a:pPr>
              <a:defRPr/>
            </a:pPr>
            <a:r>
              <a:rPr lang="en-US" altLang="zh-CN" sz="2000" b="1">
                <a:latin typeface="Consolas" panose="020B0609020204030204" pitchFamily="49" charset="0"/>
              </a:rPr>
              <a:t>{</a:t>
            </a:r>
          </a:p>
          <a:p>
            <a:pPr>
              <a:defRPr/>
            </a:pPr>
            <a:r>
              <a:rPr lang="en-US" altLang="zh-CN" sz="2000" b="1">
                <a:latin typeface="Consolas" panose="020B0609020204030204" pitchFamily="49" charset="0"/>
              </a:rPr>
              <a:t>    FILE </a:t>
            </a:r>
            <a:r>
              <a:rPr lang="en-US" altLang="zh-CN" sz="2000" b="1" smtClean="0">
                <a:latin typeface="Consolas" panose="020B0609020204030204" pitchFamily="49" charset="0"/>
              </a:rPr>
              <a:t>* fp </a:t>
            </a:r>
            <a:r>
              <a:rPr lang="en-US" altLang="zh-CN" sz="2000" b="1">
                <a:latin typeface="Consolas" panose="020B0609020204030204" pitchFamily="49" charset="0"/>
              </a:rPr>
              <a:t>= fopen("c:\\a.txt", "r"); </a:t>
            </a:r>
          </a:p>
          <a:p>
            <a:pPr>
              <a:defRPr/>
            </a:pPr>
            <a:r>
              <a:rPr lang="en-US" altLang="zh-CN" sz="2000" b="1">
                <a:latin typeface="Consolas" panose="020B0609020204030204" pitchFamily="49" charset="0"/>
              </a:rPr>
              <a:t>    long int pos;</a:t>
            </a:r>
          </a:p>
          <a:p>
            <a:pPr>
              <a:defRPr/>
            </a:pPr>
            <a:r>
              <a:rPr lang="en-US" altLang="zh-CN" sz="2000" b="1">
                <a:latin typeface="Consolas" panose="020B0609020204030204" pitchFamily="49" charset="0"/>
              </a:rPr>
              <a:t>    char </a:t>
            </a:r>
            <a:r>
              <a:rPr lang="en-US" altLang="zh-CN" sz="2000" b="1" smtClean="0">
                <a:latin typeface="Consolas" panose="020B0609020204030204" pitchFamily="49" charset="0"/>
              </a:rPr>
              <a:t>* str </a:t>
            </a:r>
            <a:r>
              <a:rPr lang="en-US" altLang="zh-CN" sz="2000" b="1">
                <a:latin typeface="Consolas" panose="020B0609020204030204" pitchFamily="49" charset="0"/>
              </a:rPr>
              <a:t>= (char *)malloc(MAX_LENGTH);</a:t>
            </a:r>
          </a:p>
          <a:p>
            <a:pPr>
              <a:defRPr/>
            </a:pPr>
            <a:r>
              <a:rPr lang="en-US" altLang="zh-CN" sz="2000" b="1">
                <a:latin typeface="Consolas" panose="020B0609020204030204" pitchFamily="49" charset="0"/>
              </a:rPr>
              <a:t>    assert(str);</a:t>
            </a:r>
          </a:p>
          <a:p>
            <a:pPr>
              <a:defRPr/>
            </a:pPr>
            <a:r>
              <a:rPr lang="en-US" altLang="zh-CN" sz="2000" b="1">
                <a:latin typeface="Consolas" panose="020B0609020204030204" pitchFamily="49" charset="0"/>
              </a:rPr>
              <a:t>    errno = 0;</a:t>
            </a:r>
          </a:p>
          <a:p>
            <a:pPr>
              <a:defRPr/>
            </a:pPr>
            <a:r>
              <a:rPr lang="en-US" altLang="zh-CN" sz="2000" b="1">
                <a:latin typeface="Consolas" panose="020B0609020204030204" pitchFamily="49" charset="0"/>
              </a:rPr>
              <a:t>    if(!fp)</a:t>
            </a:r>
          </a:p>
          <a:p>
            <a:pPr>
              <a:defRPr/>
            </a:pPr>
            <a:r>
              <a:rPr lang="en-US" altLang="zh-CN" sz="2000" b="1">
                <a:latin typeface="Consolas" panose="020B0609020204030204" pitchFamily="49" charset="0"/>
              </a:rPr>
              <a:t>    {</a:t>
            </a:r>
          </a:p>
          <a:p>
            <a:pPr>
              <a:defRPr/>
            </a:pPr>
            <a:r>
              <a:rPr lang="en-US" altLang="zh-CN" sz="2000" b="1">
                <a:latin typeface="Consolas" panose="020B0609020204030204" pitchFamily="49" charset="0"/>
              </a:rPr>
              <a:t>        fprintf(stderr, </a:t>
            </a:r>
            <a:endParaRPr lang="en-US" altLang="zh-CN" sz="2000" b="1" smtClean="0">
              <a:latin typeface="Consolas" panose="020B0609020204030204" pitchFamily="49" charset="0"/>
            </a:endParaRP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a:t>
            </a:r>
            <a:r>
              <a:rPr lang="en-US" altLang="zh-CN" sz="2000" b="1">
                <a:latin typeface="Consolas" panose="020B0609020204030204" pitchFamily="49" charset="0"/>
              </a:rPr>
              <a:t>open c:\a.txt failed. Error code: %s\n", strerror(errno));</a:t>
            </a:r>
          </a:p>
          <a:p>
            <a:pPr>
              <a:defRPr/>
            </a:pPr>
            <a:r>
              <a:rPr lang="en-US" altLang="zh-CN" sz="2000" b="1">
                <a:latin typeface="Consolas" panose="020B0609020204030204" pitchFamily="49" charset="0"/>
              </a:rPr>
              <a:t>        return -1;</a:t>
            </a:r>
          </a:p>
          <a:p>
            <a:pPr>
              <a:defRPr/>
            </a:pPr>
            <a:r>
              <a:rPr lang="en-US" altLang="zh-CN" sz="2000" b="1">
                <a:latin typeface="Consolas" panose="020B0609020204030204" pitchFamily="49" charset="0"/>
              </a:rPr>
              <a:t>    }</a:t>
            </a:r>
            <a:endParaRPr lang="en-US" altLang="zh-CN" sz="2000" b="1" dirty="0">
              <a:latin typeface="Consolas" panose="020B0609020204030204" pitchFamily="49" charset="0"/>
            </a:endParaRPr>
          </a:p>
        </p:txBody>
      </p:sp>
    </p:spTree>
    <p:extLst>
      <p:ext uri="{BB962C8B-B14F-4D97-AF65-F5344CB8AC3E}">
        <p14:creationId xmlns:p14="http://schemas.microsoft.com/office/powerpoint/2010/main" val="392324919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1197868" y="908720"/>
            <a:ext cx="10009112" cy="5805264"/>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a:latin typeface="Consolas" panose="020B0609020204030204" pitchFamily="49" charset="0"/>
              </a:rPr>
              <a:t> fscanf(fp, "%s", str);</a:t>
            </a:r>
          </a:p>
          <a:p>
            <a:pPr>
              <a:defRPr/>
            </a:pPr>
            <a:r>
              <a:rPr lang="en-US" altLang="zh-CN" sz="2000" b="1">
                <a:latin typeface="Consolas" panose="020B0609020204030204" pitchFamily="49" charset="0"/>
              </a:rPr>
              <a:t>    puts(str);</a:t>
            </a:r>
          </a:p>
          <a:p>
            <a:pPr>
              <a:defRPr/>
            </a:pPr>
            <a:r>
              <a:rPr lang="en-US" altLang="zh-CN" sz="2000" b="1">
                <a:latin typeface="Consolas" panose="020B0609020204030204" pitchFamily="49" charset="0"/>
              </a:rPr>
              <a:t>    fseek(fp, 8L, SEEK_SET); </a:t>
            </a:r>
            <a:r>
              <a:rPr lang="en-US" altLang="zh-CN" sz="2000" b="1" smtClean="0">
                <a:latin typeface="Consolas" panose="020B0609020204030204" pitchFamily="49" charset="0"/>
              </a:rPr>
              <a:t>   pos </a:t>
            </a:r>
            <a:r>
              <a:rPr lang="en-US" altLang="zh-CN" sz="2000" b="1">
                <a:latin typeface="Consolas" panose="020B0609020204030204" pitchFamily="49" charset="0"/>
              </a:rPr>
              <a:t>= ftell(fp);</a:t>
            </a:r>
          </a:p>
          <a:p>
            <a:pPr>
              <a:defRPr/>
            </a:pPr>
            <a:r>
              <a:rPr lang="en-US" altLang="zh-CN" sz="2000" b="1">
                <a:latin typeface="Consolas" panose="020B0609020204030204" pitchFamily="49" charset="0"/>
              </a:rPr>
              <a:t>    if(-1L == pos &amp;&amp; errno &lt;= 0)</a:t>
            </a:r>
          </a:p>
          <a:p>
            <a:pPr>
              <a:defRPr/>
            </a:pPr>
            <a:r>
              <a:rPr lang="en-US" altLang="zh-CN" sz="2000" b="1">
                <a:latin typeface="Consolas" panose="020B0609020204030204" pitchFamily="49" charset="0"/>
              </a:rPr>
              <a:t>    {</a:t>
            </a:r>
          </a:p>
          <a:p>
            <a:pPr>
              <a:defRPr/>
            </a:pPr>
            <a:r>
              <a:rPr lang="en-US" altLang="zh-CN" sz="2000" b="1">
                <a:latin typeface="Consolas" panose="020B0609020204030204" pitchFamily="49" charset="0"/>
              </a:rPr>
              <a:t>         fprintf(stderr, </a:t>
            </a:r>
            <a:endParaRPr lang="en-US" altLang="zh-CN" sz="2000" b="1" smtClean="0">
              <a:latin typeface="Consolas" panose="020B0609020204030204" pitchFamily="49" charset="0"/>
            </a:endParaRPr>
          </a:p>
          <a:p>
            <a:pPr>
              <a:defRPr/>
            </a:pPr>
            <a:r>
              <a:rPr lang="en-US" altLang="zh-CN" sz="2000" b="1" smtClean="0">
                <a:latin typeface="Consolas" panose="020B0609020204030204" pitchFamily="49" charset="0"/>
              </a:rPr>
              <a:t>"</a:t>
            </a:r>
            <a:r>
              <a:rPr lang="zh-CN" altLang="en-US" sz="2000" b="1">
                <a:latin typeface="Consolas" panose="020B0609020204030204" pitchFamily="49" charset="0"/>
              </a:rPr>
              <a:t>返回</a:t>
            </a:r>
            <a:r>
              <a:rPr lang="en-US" altLang="zh-CN" sz="2000" b="1">
                <a:latin typeface="Consolas" panose="020B0609020204030204" pitchFamily="49" charset="0"/>
              </a:rPr>
              <a:t>c:\a.txt</a:t>
            </a:r>
            <a:r>
              <a:rPr lang="zh-CN" altLang="en-US" sz="2000" b="1">
                <a:latin typeface="Consolas" panose="020B0609020204030204" pitchFamily="49" charset="0"/>
              </a:rPr>
              <a:t>的指针当前读取位置失败</a:t>
            </a:r>
            <a:r>
              <a:rPr lang="en-US" altLang="zh-CN" sz="2000" b="1">
                <a:latin typeface="Consolas" panose="020B0609020204030204" pitchFamily="49" charset="0"/>
              </a:rPr>
              <a:t>. Error code: %s\n", strerror(errno));</a:t>
            </a:r>
          </a:p>
          <a:p>
            <a:pPr>
              <a:defRPr/>
            </a:pPr>
            <a:r>
              <a:rPr lang="en-US" altLang="zh-CN" sz="2000" b="1">
                <a:latin typeface="Consolas" panose="020B0609020204030204" pitchFamily="49" charset="0"/>
              </a:rPr>
              <a:t>         return -1;</a:t>
            </a:r>
          </a:p>
          <a:p>
            <a:pPr>
              <a:defRPr/>
            </a:pPr>
            <a:r>
              <a:rPr lang="en-US" altLang="zh-CN" sz="2000" b="1">
                <a:latin typeface="Consolas" panose="020B0609020204030204" pitchFamily="49" charset="0"/>
              </a:rPr>
              <a:t>    }</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指针当前位置为：</a:t>
            </a:r>
            <a:r>
              <a:rPr lang="en-US" altLang="zh-CN" sz="2000" b="1">
                <a:latin typeface="Consolas" panose="020B0609020204030204" pitchFamily="49" charset="0"/>
              </a:rPr>
              <a:t>%ld\n", pos);</a:t>
            </a:r>
          </a:p>
          <a:p>
            <a:pPr>
              <a:defRPr/>
            </a:pPr>
            <a:r>
              <a:rPr lang="en-US" altLang="zh-CN" sz="2000" b="1">
                <a:latin typeface="Consolas" panose="020B0609020204030204" pitchFamily="49" charset="0"/>
              </a:rPr>
              <a:t>    fscanf(fp, "%s", str);     puts(str);</a:t>
            </a:r>
          </a:p>
          <a:p>
            <a:pPr>
              <a:defRPr/>
            </a:pPr>
            <a:r>
              <a:rPr lang="en-US" altLang="zh-CN" sz="2000" b="1">
                <a:latin typeface="Consolas" panose="020B0609020204030204" pitchFamily="49" charset="0"/>
              </a:rPr>
              <a:t>    fseek(fp, 20L, SEEK_SET);</a:t>
            </a:r>
          </a:p>
          <a:p>
            <a:pPr>
              <a:defRPr/>
            </a:pPr>
            <a:r>
              <a:rPr lang="en-US" altLang="zh-CN" sz="2000" b="1">
                <a:latin typeface="Consolas" panose="020B0609020204030204" pitchFamily="49" charset="0"/>
              </a:rPr>
              <a:t>    fscanf(fp, "%s", str);     puts(str);</a:t>
            </a:r>
          </a:p>
          <a:p>
            <a:pPr>
              <a:defRPr/>
            </a:pPr>
            <a:r>
              <a:rPr lang="en-US" altLang="zh-CN" sz="2000" b="1">
                <a:latin typeface="Consolas" panose="020B0609020204030204" pitchFamily="49" charset="0"/>
              </a:rPr>
              <a:t>    fseek(fp, pos, SEEK_SET); </a:t>
            </a:r>
          </a:p>
          <a:p>
            <a:pPr>
              <a:defRPr/>
            </a:pPr>
            <a:r>
              <a:rPr lang="en-US" altLang="zh-CN" sz="2000" b="1">
                <a:latin typeface="Consolas" panose="020B0609020204030204" pitchFamily="49" charset="0"/>
              </a:rPr>
              <a:t>    fscanf(fp, "%s", str);    puts(str);</a:t>
            </a:r>
          </a:p>
          <a:p>
            <a:pPr>
              <a:defRPr/>
            </a:pPr>
            <a:r>
              <a:rPr lang="en-US" altLang="zh-CN" sz="2000" b="1">
                <a:latin typeface="Consolas" panose="020B0609020204030204" pitchFamily="49" charset="0"/>
              </a:rPr>
              <a:t>    fclose(fp); /*</a:t>
            </a:r>
            <a:r>
              <a:rPr lang="zh-CN" altLang="en-US" sz="2000" b="1">
                <a:latin typeface="Consolas" panose="020B0609020204030204" pitchFamily="49" charset="0"/>
              </a:rPr>
              <a:t>关闭文件*</a:t>
            </a:r>
            <a:r>
              <a:rPr lang="en-US" altLang="zh-CN" sz="2000" b="1">
                <a:latin typeface="Consolas" panose="020B0609020204030204" pitchFamily="49" charset="0"/>
              </a:rPr>
              <a:t>/</a:t>
            </a:r>
          </a:p>
          <a:p>
            <a:pPr>
              <a:defRPr/>
            </a:pPr>
            <a:r>
              <a:rPr lang="en-US" altLang="zh-CN" sz="2000" b="1">
                <a:latin typeface="Consolas" panose="020B0609020204030204" pitchFamily="49" charset="0"/>
              </a:rPr>
              <a:t>    free(str);</a:t>
            </a:r>
          </a:p>
          <a:p>
            <a:pPr>
              <a:defRPr/>
            </a:pPr>
            <a:r>
              <a:rPr lang="en-US" altLang="zh-CN" sz="2000" b="1" smtClean="0">
                <a:latin typeface="Consolas" panose="020B0609020204030204" pitchFamily="49" charset="0"/>
              </a:rPr>
              <a:t>    return </a:t>
            </a:r>
            <a:r>
              <a:rPr lang="en-US" altLang="zh-CN" sz="2000" b="1">
                <a:latin typeface="Consolas" panose="020B0609020204030204" pitchFamily="49" charset="0"/>
              </a:rPr>
              <a:t>0;</a:t>
            </a:r>
          </a:p>
          <a:p>
            <a:pPr>
              <a:defRPr/>
            </a:pPr>
            <a:r>
              <a:rPr lang="en-US" altLang="zh-CN" sz="2000" b="1">
                <a:latin typeface="Consolas" panose="020B0609020204030204" pitchFamily="49" charset="0"/>
              </a:rPr>
              <a:t>}</a:t>
            </a:r>
            <a:endParaRPr lang="en-US" altLang="zh-CN" sz="2000" b="1" dirty="0">
              <a:latin typeface="Consolas" panose="020B0609020204030204" pitchFamily="49" charset="0"/>
            </a:endParaRPr>
          </a:p>
        </p:txBody>
      </p:sp>
    </p:spTree>
    <p:extLst>
      <p:ext uri="{BB962C8B-B14F-4D97-AF65-F5344CB8AC3E}">
        <p14:creationId xmlns:p14="http://schemas.microsoft.com/office/powerpoint/2010/main" val="331334359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089409" y="2085757"/>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1326114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73440" y="908720"/>
            <a:ext cx="9165704" cy="616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Font typeface="Wingdings" pitchFamily="2" charset="2"/>
              <a:buChar char=""/>
            </a:pPr>
            <a:r>
              <a:rPr lang="zh-CN" altLang="en-US" sz="3600">
                <a:latin typeface="微软雅黑" pitchFamily="34" charset="-122"/>
                <a:ea typeface="微软雅黑" pitchFamily="34" charset="-122"/>
              </a:rPr>
              <a:t>文件的读取函数：</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53" y="1700808"/>
            <a:ext cx="10743640" cy="3272368"/>
          </a:xfrm>
          <a:prstGeom prst="rect">
            <a:avLst/>
          </a:prstGeom>
        </p:spPr>
      </p:pic>
    </p:spTree>
    <p:extLst>
      <p:ext uri="{BB962C8B-B14F-4D97-AF65-F5344CB8AC3E}">
        <p14:creationId xmlns:p14="http://schemas.microsoft.com/office/powerpoint/2010/main" val="23128298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97868" y="836712"/>
            <a:ext cx="10081120" cy="3240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盘根目录下有一名为</a:t>
            </a:r>
            <a:r>
              <a:rPr lang="en-US" altLang="zh-CN">
                <a:latin typeface="微软雅黑" pitchFamily="34" charset="-122"/>
                <a:ea typeface="微软雅黑" pitchFamily="34" charset="-122"/>
              </a:rPr>
              <a:t>a.txt </a:t>
            </a:r>
            <a:r>
              <a:rPr lang="zh-CN" altLang="en-US">
                <a:latin typeface="微软雅黑" pitchFamily="34" charset="-122"/>
                <a:ea typeface="微软雅黑" pitchFamily="34" charset="-122"/>
              </a:rPr>
              <a:t>的文件，用于存放学生成绩，部分内容如下：</a:t>
            </a:r>
          </a:p>
          <a:p>
            <a:pPr lvl="2">
              <a:lnSpc>
                <a:spcPct val="100000"/>
              </a:lnSpc>
              <a:spcBef>
                <a:spcPts val="0"/>
              </a:spcBef>
              <a:buClr>
                <a:schemeClr val="bg2">
                  <a:lumMod val="50000"/>
                </a:schemeClr>
              </a:buClr>
              <a:buSzPct val="100000"/>
              <a:buFont typeface="Wingdings" panose="05000000000000000000" pitchFamily="2" charset="2"/>
              <a:buChar char="u"/>
            </a:pPr>
            <a:r>
              <a:rPr lang="zh-CN" altLang="en-US" sz="2400">
                <a:latin typeface="微软雅黑" pitchFamily="34" charset="-122"/>
                <a:ea typeface="微软雅黑" pitchFamily="34" charset="-122"/>
              </a:rPr>
              <a:t>学号 </a:t>
            </a:r>
            <a:r>
              <a:rPr lang="zh-CN" altLang="en-US" sz="2400" smtClean="0">
                <a:latin typeface="微软雅黑" pitchFamily="34" charset="-122"/>
                <a:ea typeface="微软雅黑" pitchFamily="34" charset="-122"/>
              </a:rPr>
              <a:t>   姓名      数学  英语  语文</a:t>
            </a:r>
            <a:endParaRPr lang="zh-CN" altLang="en-US" sz="2400">
              <a:latin typeface="微软雅黑" pitchFamily="34" charset="-122"/>
              <a:ea typeface="微软雅黑" pitchFamily="34" charset="-122"/>
            </a:endParaRPr>
          </a:p>
          <a:p>
            <a:pPr lvl="2">
              <a:lnSpc>
                <a:spcPct val="100000"/>
              </a:lnSpc>
              <a:spcBef>
                <a:spcPts val="0"/>
              </a:spcBef>
              <a:buClr>
                <a:schemeClr val="bg2">
                  <a:lumMod val="50000"/>
                </a:schemeClr>
              </a:buClr>
              <a:buSzPct val="100000"/>
              <a:buFont typeface="Wingdings" panose="05000000000000000000" pitchFamily="2" charset="2"/>
              <a:buChar char="u"/>
            </a:pPr>
            <a:r>
              <a:rPr lang="en-US" altLang="zh-CN" sz="2400">
                <a:latin typeface="微软雅黑" pitchFamily="34" charset="-122"/>
                <a:ea typeface="微软雅黑" pitchFamily="34" charset="-122"/>
              </a:rPr>
              <a:t>9801 </a:t>
            </a:r>
            <a:r>
              <a:rPr lang="en-US" altLang="zh-CN" sz="240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张飞      </a:t>
            </a:r>
            <a:r>
              <a:rPr lang="en-US" altLang="zh-CN" sz="2400" smtClean="0">
                <a:latin typeface="微软雅黑" pitchFamily="34" charset="-122"/>
                <a:ea typeface="微软雅黑" pitchFamily="34" charset="-122"/>
              </a:rPr>
              <a:t>98     89     90</a:t>
            </a:r>
            <a:endParaRPr lang="en-US" altLang="zh-CN" sz="2400">
              <a:latin typeface="微软雅黑" pitchFamily="34" charset="-122"/>
              <a:ea typeface="微软雅黑" pitchFamily="34" charset="-122"/>
            </a:endParaRPr>
          </a:p>
          <a:p>
            <a:pPr lvl="2">
              <a:lnSpc>
                <a:spcPct val="100000"/>
              </a:lnSpc>
              <a:spcBef>
                <a:spcPts val="0"/>
              </a:spcBef>
              <a:buClr>
                <a:schemeClr val="bg2">
                  <a:lumMod val="50000"/>
                </a:schemeClr>
              </a:buClr>
              <a:buSzPct val="100000"/>
              <a:buFont typeface="Wingdings" panose="05000000000000000000" pitchFamily="2" charset="2"/>
              <a:buChar char="u"/>
            </a:pPr>
            <a:r>
              <a:rPr lang="en-US" altLang="zh-CN" sz="2400">
                <a:latin typeface="微软雅黑" pitchFamily="34" charset="-122"/>
                <a:ea typeface="微软雅黑" pitchFamily="34" charset="-122"/>
              </a:rPr>
              <a:t>9802 </a:t>
            </a:r>
            <a:r>
              <a:rPr lang="en-US" altLang="zh-CN" sz="240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关羽      </a:t>
            </a:r>
            <a:r>
              <a:rPr lang="en-US" altLang="zh-CN" sz="2400" smtClean="0">
                <a:latin typeface="微软雅黑" pitchFamily="34" charset="-122"/>
                <a:ea typeface="微软雅黑" pitchFamily="34" charset="-122"/>
              </a:rPr>
              <a:t>99     87     92</a:t>
            </a:r>
            <a:endParaRPr lang="en-US" altLang="zh-CN" sz="2400">
              <a:latin typeface="微软雅黑" pitchFamily="34" charset="-122"/>
              <a:ea typeface="微软雅黑" pitchFamily="34" charset="-122"/>
            </a:endParaRPr>
          </a:p>
          <a:p>
            <a:pPr>
              <a:lnSpc>
                <a:spcPct val="100000"/>
              </a:lnSpc>
              <a:spcBef>
                <a:spcPts val="0"/>
              </a:spcBef>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请编写程序读取该文件中的内容到一个结构体数组中并打印。</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956" y="3212976"/>
            <a:ext cx="7776864" cy="3334870"/>
          </a:xfrm>
          <a:prstGeom prst="rect">
            <a:avLst/>
          </a:prstGeom>
        </p:spPr>
      </p:pic>
    </p:spTree>
    <p:extLst>
      <p:ext uri="{BB962C8B-B14F-4D97-AF65-F5344CB8AC3E}">
        <p14:creationId xmlns:p14="http://schemas.microsoft.com/office/powerpoint/2010/main" val="44414288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981844" y="980728"/>
            <a:ext cx="10225136" cy="5616624"/>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&lt;stdio.h&gt;</a:t>
            </a:r>
          </a:p>
          <a:p>
            <a:pPr>
              <a:defRPr/>
            </a:pPr>
            <a:r>
              <a:rPr lang="en-US" altLang="zh-CN" sz="2400" b="1">
                <a:latin typeface="Consolas" panose="020B0609020204030204" pitchFamily="49" charset="0"/>
              </a:rPr>
              <a:t>#include &lt;stdlib.h&gt;</a:t>
            </a:r>
          </a:p>
          <a:p>
            <a:pPr>
              <a:defRPr/>
            </a:pPr>
            <a:r>
              <a:rPr lang="en-US" altLang="zh-CN" sz="2400" b="1">
                <a:latin typeface="Consolas" panose="020B0609020204030204" pitchFamily="49" charset="0"/>
              </a:rPr>
              <a:t>#include &lt;string.h&gt; </a:t>
            </a:r>
          </a:p>
          <a:p>
            <a:pPr>
              <a:defRPr/>
            </a:pPr>
            <a:r>
              <a:rPr lang="en-US" altLang="zh-CN" sz="2400" b="1">
                <a:latin typeface="Consolas" panose="020B0609020204030204" pitchFamily="49" charset="0"/>
              </a:rPr>
              <a:t>#define HEAD_OF_FORM "</a:t>
            </a:r>
            <a:r>
              <a:rPr lang="zh-CN" altLang="en-US" sz="2400" b="1">
                <a:latin typeface="Consolas" panose="020B0609020204030204" pitchFamily="49" charset="0"/>
              </a:rPr>
              <a:t>学号 姓名 数学英语语文</a:t>
            </a:r>
            <a:r>
              <a:rPr lang="en-US" altLang="zh-CN" sz="2400" b="1">
                <a:latin typeface="Consolas" panose="020B0609020204030204" pitchFamily="49" charset="0"/>
              </a:rPr>
              <a:t>\n"</a:t>
            </a:r>
          </a:p>
          <a:p>
            <a:pPr>
              <a:defRPr/>
            </a:pPr>
            <a:r>
              <a:rPr lang="en-US" altLang="zh-CN" sz="2400" b="1">
                <a:latin typeface="Consolas" panose="020B0609020204030204" pitchFamily="49" charset="0"/>
              </a:rPr>
              <a:t>#define STUDENT_COUNT 1000</a:t>
            </a:r>
          </a:p>
          <a:p>
            <a:pPr>
              <a:defRPr/>
            </a:pPr>
            <a:r>
              <a:rPr lang="en-US" altLang="zh-CN" sz="2400" b="1">
                <a:latin typeface="Consolas" panose="020B0609020204030204" pitchFamily="49" charset="0"/>
              </a:rPr>
              <a:t>#define STU_NO_LENGTH 10</a:t>
            </a:r>
          </a:p>
          <a:p>
            <a:pPr>
              <a:defRPr/>
            </a:pPr>
            <a:r>
              <a:rPr lang="en-US" altLang="zh-CN" sz="2400" b="1">
                <a:latin typeface="Consolas" panose="020B0609020204030204" pitchFamily="49" charset="0"/>
              </a:rPr>
              <a:t>#define NAME_LENGTH </a:t>
            </a:r>
            <a:r>
              <a:rPr lang="en-US" altLang="zh-CN" sz="2400" b="1" smtClean="0">
                <a:latin typeface="Consolas" panose="020B0609020204030204" pitchFamily="49" charset="0"/>
              </a:rPr>
              <a:t>20</a:t>
            </a:r>
          </a:p>
          <a:p>
            <a:pPr>
              <a:defRPr/>
            </a:pPr>
            <a:endParaRPr lang="en-US" altLang="zh-CN" sz="2400" b="1">
              <a:latin typeface="Consolas" panose="020B0609020204030204" pitchFamily="49" charset="0"/>
            </a:endParaRPr>
          </a:p>
          <a:p>
            <a:pPr>
              <a:defRPr/>
            </a:pPr>
            <a:r>
              <a:rPr lang="en-US" altLang="zh-CN" sz="2400" b="1">
                <a:latin typeface="Consolas" panose="020B0609020204030204" pitchFamily="49" charset="0"/>
              </a:rPr>
              <a:t>typedef struct{</a:t>
            </a:r>
          </a:p>
          <a:p>
            <a:pPr>
              <a:defRPr/>
            </a:pPr>
            <a:r>
              <a:rPr lang="en-US" altLang="zh-CN" sz="2400" b="1">
                <a:latin typeface="Consolas" panose="020B0609020204030204" pitchFamily="49" charset="0"/>
              </a:rPr>
              <a:t>   char stuNo[STU_NO_LENGTH];</a:t>
            </a:r>
          </a:p>
          <a:p>
            <a:pPr>
              <a:defRPr/>
            </a:pPr>
            <a:r>
              <a:rPr lang="en-US" altLang="zh-CN" sz="2400" b="1">
                <a:latin typeface="Consolas" panose="020B0609020204030204" pitchFamily="49" charset="0"/>
              </a:rPr>
              <a:t>   char name[NAME_LENGTH];</a:t>
            </a:r>
          </a:p>
          <a:p>
            <a:pPr>
              <a:defRPr/>
            </a:pPr>
            <a:r>
              <a:rPr lang="en-US" altLang="zh-CN" sz="2400" b="1">
                <a:latin typeface="Consolas" panose="020B0609020204030204" pitchFamily="49" charset="0"/>
              </a:rPr>
              <a:t>   float mathScore;</a:t>
            </a:r>
          </a:p>
          <a:p>
            <a:pPr>
              <a:defRPr/>
            </a:pPr>
            <a:r>
              <a:rPr lang="en-US" altLang="zh-CN" sz="2400" b="1">
                <a:latin typeface="Consolas" panose="020B0609020204030204" pitchFamily="49" charset="0"/>
              </a:rPr>
              <a:t>   float engScore;</a:t>
            </a:r>
          </a:p>
          <a:p>
            <a:pPr>
              <a:defRPr/>
            </a:pPr>
            <a:r>
              <a:rPr lang="en-US" altLang="zh-CN" sz="2400" b="1">
                <a:latin typeface="Consolas" panose="020B0609020204030204" pitchFamily="49" charset="0"/>
              </a:rPr>
              <a:t>   float literaScore;</a:t>
            </a:r>
          </a:p>
          <a:p>
            <a:pPr>
              <a:defRPr/>
            </a:pPr>
            <a:r>
              <a:rPr lang="en-US" altLang="zh-CN" sz="2400" b="1" smtClean="0">
                <a:latin typeface="Consolas" panose="020B0609020204030204" pitchFamily="49" charset="0"/>
              </a:rPr>
              <a:t>} STUDENT_SCORE</a:t>
            </a:r>
            <a:r>
              <a:rPr lang="en-US" altLang="zh-CN" sz="2400" b="1">
                <a:latin typeface="Consolas" panose="020B0609020204030204" pitchFamily="49" charset="0"/>
              </a:rPr>
              <a:t>;</a:t>
            </a:r>
          </a:p>
        </p:txBody>
      </p:sp>
    </p:spTree>
    <p:extLst>
      <p:ext uri="{BB962C8B-B14F-4D97-AF65-F5344CB8AC3E}">
        <p14:creationId xmlns:p14="http://schemas.microsoft.com/office/powerpoint/2010/main" val="3648164114"/>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419080" y="836712"/>
            <a:ext cx="11507980" cy="554461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a:latin typeface="Consolas" panose="020B0609020204030204" pitchFamily="49" charset="0"/>
              </a:rPr>
              <a:t>int main(void)</a:t>
            </a:r>
          </a:p>
          <a:p>
            <a:pPr>
              <a:defRPr/>
            </a:pPr>
            <a:r>
              <a:rPr lang="en-US" altLang="zh-CN" sz="2000" b="1">
                <a:latin typeface="Consolas" panose="020B0609020204030204" pitchFamily="49" charset="0"/>
              </a:rPr>
              <a:t>{</a:t>
            </a:r>
          </a:p>
          <a:p>
            <a:pPr>
              <a:defRPr/>
            </a:pPr>
            <a:r>
              <a:rPr lang="en-US" altLang="zh-CN" sz="2000" b="1">
                <a:latin typeface="Consolas" panose="020B0609020204030204" pitchFamily="49" charset="0"/>
              </a:rPr>
              <a:t>    int i = </a:t>
            </a:r>
            <a:r>
              <a:rPr lang="en-US" altLang="zh-CN" sz="2000" b="1" smtClean="0">
                <a:latin typeface="Consolas" panose="020B0609020204030204" pitchFamily="49" charset="0"/>
              </a:rPr>
              <a:t>0, j </a:t>
            </a:r>
            <a:r>
              <a:rPr lang="en-US" altLang="zh-CN" sz="2000" b="1">
                <a:latin typeface="Consolas" panose="020B0609020204030204" pitchFamily="49" charset="0"/>
              </a:rPr>
              <a:t>= 0;</a:t>
            </a:r>
          </a:p>
          <a:p>
            <a:pPr>
              <a:defRPr/>
            </a:pPr>
            <a:r>
              <a:rPr lang="en-US" altLang="zh-CN" sz="2000" b="1">
                <a:latin typeface="Consolas" panose="020B0609020204030204" pitchFamily="49" charset="0"/>
              </a:rPr>
              <a:t>    char *fileName = "c:\\a.txt";</a:t>
            </a:r>
          </a:p>
          <a:p>
            <a:pPr>
              <a:defRPr/>
            </a:pPr>
            <a:r>
              <a:rPr lang="en-US" altLang="zh-CN" sz="2000" b="1">
                <a:latin typeface="Consolas" panose="020B0609020204030204" pitchFamily="49" charset="0"/>
              </a:rPr>
              <a:t>    STUDENT_SCORE stuScores[STUDENT_COUNT];</a:t>
            </a:r>
          </a:p>
          <a:p>
            <a:pPr>
              <a:defRPr/>
            </a:pPr>
            <a:r>
              <a:rPr lang="en-US" altLang="zh-CN" sz="2000" b="1">
                <a:latin typeface="Consolas" panose="020B0609020204030204" pitchFamily="49" charset="0"/>
              </a:rPr>
              <a:t>    FILE *fp = fopen(fileName, "r");</a:t>
            </a:r>
          </a:p>
          <a:p>
            <a:pPr>
              <a:defRPr/>
            </a:pPr>
            <a:r>
              <a:rPr lang="en-US" altLang="zh-CN" sz="2000" b="1">
                <a:latin typeface="Consolas" panose="020B0609020204030204" pitchFamily="49" charset="0"/>
              </a:rPr>
              <a:t>    errno = 0;</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if</a:t>
            </a:r>
            <a:r>
              <a:rPr lang="en-US" altLang="zh-CN" sz="2000" b="1">
                <a:latin typeface="Consolas" panose="020B0609020204030204" pitchFamily="49" charset="0"/>
              </a:rPr>
              <a:t>(!fp</a:t>
            </a:r>
            <a:r>
              <a:rPr lang="en-US" altLang="zh-CN" sz="2000" b="1" smtClean="0">
                <a:latin typeface="Consolas" panose="020B0609020204030204" pitchFamily="49" charset="0"/>
              </a:rPr>
              <a: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fprintf(stderr</a:t>
            </a:r>
            <a:r>
              <a:rPr lang="en-US" altLang="zh-CN" sz="2000" b="1">
                <a:latin typeface="Consolas" panose="020B0609020204030204" pitchFamily="49" charset="0"/>
              </a:rPr>
              <a:t>, "open </a:t>
            </a:r>
            <a:r>
              <a:rPr lang="en-US" altLang="zh-CN" sz="2000" b="1" smtClean="0">
                <a:latin typeface="Consolas" panose="020B0609020204030204" pitchFamily="49" charset="0"/>
              </a:rPr>
              <a:t>failed</a:t>
            </a:r>
            <a:r>
              <a:rPr lang="en-US" altLang="zh-CN" sz="2000" b="1">
                <a:latin typeface="Consolas" panose="020B0609020204030204" pitchFamily="49" charset="0"/>
              </a:rPr>
              <a:t>. Error code: %s\n", strerror(errno));</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return </a:t>
            </a:r>
            <a:r>
              <a:rPr lang="en-US" altLang="zh-CN" sz="2000" b="1">
                <a:latin typeface="Consolas" panose="020B0609020204030204" pitchFamily="49" charset="0"/>
              </a:rPr>
              <a:t>-1;</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fseek(fp</a:t>
            </a:r>
            <a:r>
              <a:rPr lang="en-US" altLang="zh-CN" sz="2000" b="1">
                <a:latin typeface="Consolas" panose="020B0609020204030204" pitchFamily="49" charset="0"/>
              </a:rPr>
              <a:t>, sizeof(HEAD_OF_FORM), SEEK_SET);</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i </a:t>
            </a:r>
            <a:r>
              <a:rPr lang="en-US" altLang="zh-CN" sz="2000" b="1">
                <a:latin typeface="Consolas" panose="020B0609020204030204" pitchFamily="49" charset="0"/>
              </a:rPr>
              <a:t>= 0;</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while</a:t>
            </a:r>
            <a:r>
              <a:rPr lang="en-US" altLang="zh-CN" sz="2000" b="1">
                <a:latin typeface="Consolas" panose="020B0609020204030204" pitchFamily="49" charset="0"/>
              </a:rPr>
              <a:t>(!feof(fp) &amp;&amp; i &lt; STUDENT_COUNT</a:t>
            </a:r>
            <a:r>
              <a:rPr lang="en-US" altLang="zh-CN" sz="2000" b="1" smtClean="0">
                <a:latin typeface="Consolas" panose="020B0609020204030204" pitchFamily="49" charset="0"/>
              </a:rPr>
              <a: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fscanf(fp</a:t>
            </a:r>
            <a:r>
              <a:rPr lang="en-US" altLang="zh-CN" sz="2000" b="1">
                <a:latin typeface="Consolas" panose="020B0609020204030204" pitchFamily="49" charset="0"/>
              </a:rPr>
              <a:t>, "%s %s %f %f %f\n", stuScores[i].stuNo, stuScores[i].name,</a:t>
            </a:r>
          </a:p>
          <a:p>
            <a:pPr>
              <a:defRPr/>
            </a:pPr>
            <a:r>
              <a:rPr lang="en-US" altLang="zh-CN" sz="2000" b="1">
                <a:latin typeface="Consolas" panose="020B0609020204030204" pitchFamily="49" charset="0"/>
              </a:rPr>
              <a:t>&amp;(stuScores[i].mathScore),&amp;(stuScores[i].engScore),&amp;(stuScores[i].literaScore));</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i</a:t>
            </a:r>
            <a:r>
              <a:rPr lang="en-US" altLang="zh-CN" sz="2000" b="1">
                <a:latin typeface="Consolas" panose="020B0609020204030204" pitchFamily="49" charset="0"/>
              </a:rPr>
              <a:t>++;</a:t>
            </a:r>
          </a:p>
          <a:p>
            <a:pPr>
              <a:defRPr/>
            </a:pPr>
            <a:r>
              <a:rPr lang="en-US" altLang="zh-CN" sz="2000" b="1">
                <a:latin typeface="Consolas" panose="020B0609020204030204" pitchFamily="49" charset="0"/>
              </a:rPr>
              <a:t>   </a:t>
            </a:r>
            <a:r>
              <a:rPr lang="en-US" altLang="zh-CN" sz="2000" b="1" smtClean="0">
                <a:latin typeface="Consolas" panose="020B0609020204030204" pitchFamily="49" charset="0"/>
              </a:rPr>
              <a:t> }</a:t>
            </a:r>
            <a:endParaRPr lang="en-US" altLang="zh-CN" sz="2000" b="1">
              <a:latin typeface="Consolas" panose="020B0609020204030204" pitchFamily="49" charset="0"/>
            </a:endParaRPr>
          </a:p>
        </p:txBody>
      </p:sp>
    </p:spTree>
    <p:extLst>
      <p:ext uri="{BB962C8B-B14F-4D97-AF65-F5344CB8AC3E}">
        <p14:creationId xmlns:p14="http://schemas.microsoft.com/office/powerpoint/2010/main" val="1437064748"/>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419080" y="1196752"/>
            <a:ext cx="11507980" cy="4320480"/>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printf</a:t>
            </a:r>
            <a:r>
              <a:rPr lang="en-US" altLang="zh-CN" sz="2400" b="1">
                <a:latin typeface="Consolas" panose="020B0609020204030204" pitchFamily="49" charset="0"/>
              </a:rPr>
              <a:t>("</a:t>
            </a:r>
            <a:r>
              <a:rPr lang="zh-CN" altLang="en-US" sz="2400" b="1">
                <a:latin typeface="Consolas" panose="020B0609020204030204" pitchFamily="49" charset="0"/>
              </a:rPr>
              <a:t>从文件中读出的数据如下：</a:t>
            </a:r>
            <a:r>
              <a:rPr lang="en-US" altLang="zh-CN" sz="2400" b="1">
                <a:latin typeface="Consolas" panose="020B0609020204030204" pitchFamily="49" charset="0"/>
              </a:rPr>
              <a:t>\n");</a:t>
            </a:r>
          </a:p>
          <a:p>
            <a:pPr>
              <a:defRPr/>
            </a:pPr>
            <a:r>
              <a:rPr lang="en-US" altLang="zh-CN" sz="2400" b="1">
                <a:latin typeface="Consolas" panose="020B0609020204030204" pitchFamily="49" charset="0"/>
              </a:rPr>
              <a:t>    for(j = 0; j &lt; i; j++)</a:t>
            </a:r>
          </a:p>
          <a:p>
            <a:pPr>
              <a:defRPr/>
            </a:pPr>
            <a:r>
              <a:rPr lang="en-US" altLang="zh-CN" sz="2400" b="1">
                <a:latin typeface="Consolas" panose="020B0609020204030204" pitchFamily="49" charset="0"/>
              </a:rPr>
              <a:t>    {</a:t>
            </a:r>
          </a:p>
          <a:p>
            <a:pPr>
              <a:defRPr/>
            </a:pPr>
            <a:r>
              <a:rPr lang="en-US" altLang="zh-CN" sz="2400" b="1">
                <a:latin typeface="Consolas" panose="020B0609020204030204" pitchFamily="49" charset="0"/>
              </a:rPr>
              <a:t>        printf("%s %s %.2f %.2f %.2f\n", stuScores[j].stuNo, </a:t>
            </a:r>
            <a:endParaRPr lang="en-US" altLang="zh-CN" sz="2400" b="1" smtClean="0">
              <a:latin typeface="Consolas" panose="020B0609020204030204" pitchFamily="49" charset="0"/>
            </a:endParaRP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stuScores[j</a:t>
            </a:r>
            <a:r>
              <a:rPr lang="en-US" altLang="zh-CN" sz="2400" b="1">
                <a:latin typeface="Consolas" panose="020B0609020204030204" pitchFamily="49" charset="0"/>
              </a:rPr>
              <a:t>].</a:t>
            </a:r>
            <a:r>
              <a:rPr lang="en-US" altLang="zh-CN" sz="2400" b="1" smtClean="0">
                <a:latin typeface="Consolas" panose="020B0609020204030204" pitchFamily="49" charset="0"/>
              </a:rPr>
              <a:t>name,stuScores[j</a:t>
            </a:r>
            <a:r>
              <a:rPr lang="en-US" altLang="zh-CN" sz="2400" b="1">
                <a:latin typeface="Consolas" panose="020B0609020204030204" pitchFamily="49" charset="0"/>
              </a:rPr>
              <a:t>].mathScore</a:t>
            </a:r>
            <a:r>
              <a:rPr lang="en-US" altLang="zh-CN" sz="2400" b="1" smtClean="0">
                <a:latin typeface="Consolas" panose="020B0609020204030204" pitchFamily="49" charset="0"/>
              </a:rPr>
              <a:t>,</a:t>
            </a: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stuScores[j</a:t>
            </a:r>
            <a:r>
              <a:rPr lang="en-US" altLang="zh-CN" sz="2400" b="1">
                <a:latin typeface="Consolas" panose="020B0609020204030204" pitchFamily="49" charset="0"/>
              </a:rPr>
              <a:t>].engScore, stuScores[j].literaScore);</a:t>
            </a:r>
          </a:p>
          <a:p>
            <a:pPr>
              <a:defRPr/>
            </a:pPr>
            <a:r>
              <a:rPr lang="en-US" altLang="zh-CN" sz="2400" b="1">
                <a:latin typeface="Consolas" panose="020B0609020204030204" pitchFamily="49" charset="0"/>
              </a:rPr>
              <a:t>    }</a:t>
            </a:r>
          </a:p>
          <a:p>
            <a:pPr>
              <a:defRPr/>
            </a:pPr>
            <a:r>
              <a:rPr lang="en-US" altLang="zh-CN" sz="2400" b="1">
                <a:latin typeface="Consolas" panose="020B0609020204030204" pitchFamily="49" charset="0"/>
              </a:rPr>
              <a:t>    fclose(fp);</a:t>
            </a:r>
          </a:p>
          <a:p>
            <a:pPr>
              <a:defRPr/>
            </a:pPr>
            <a:r>
              <a:rPr lang="en-US" altLang="zh-CN" sz="2400" b="1">
                <a:latin typeface="Consolas" panose="020B0609020204030204" pitchFamily="49" charset="0"/>
              </a:rPr>
              <a:t>    system("PAUSE");</a:t>
            </a:r>
          </a:p>
          <a:p>
            <a:pPr>
              <a:defRPr/>
            </a:pPr>
            <a:r>
              <a:rPr lang="en-US" altLang="zh-CN" sz="2400" b="1">
                <a:latin typeface="Consolas" panose="020B0609020204030204" pitchFamily="49" charset="0"/>
              </a:rPr>
              <a:t>    return 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4806304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73440" y="908720"/>
            <a:ext cx="9165704" cy="616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Font typeface="Wingdings" pitchFamily="2" charset="2"/>
              <a:buChar char=""/>
            </a:pPr>
            <a:r>
              <a:rPr lang="zh-CN" altLang="en-US" sz="3600">
                <a:latin typeface="微软雅黑" pitchFamily="34" charset="-122"/>
                <a:ea typeface="微软雅黑" pitchFamily="34" charset="-122"/>
              </a:rPr>
              <a:t>文件的写入函数：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1628800"/>
            <a:ext cx="11117377" cy="2520280"/>
          </a:xfrm>
          <a:prstGeom prst="rect">
            <a:avLst/>
          </a:prstGeom>
        </p:spPr>
      </p:pic>
    </p:spTree>
    <p:extLst>
      <p:ext uri="{BB962C8B-B14F-4D97-AF65-F5344CB8AC3E}">
        <p14:creationId xmlns:p14="http://schemas.microsoft.com/office/powerpoint/2010/main" val="17083688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1173440" y="908719"/>
            <a:ext cx="9313460" cy="1184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bg2">
                  <a:lumMod val="50000"/>
                </a:schemeClr>
              </a:buClr>
              <a:buFont typeface="Wingdings" pitchFamily="2" charset="2"/>
              <a:buChar char=""/>
            </a:pPr>
            <a:r>
              <a:rPr lang="zh-CN" altLang="en-US" sz="3600" smtClean="0">
                <a:latin typeface="微软雅黑" pitchFamily="34" charset="-122"/>
                <a:ea typeface="微软雅黑" pitchFamily="34" charset="-122"/>
              </a:rPr>
              <a:t>例</a:t>
            </a:r>
            <a:r>
              <a:rPr lang="en-US" altLang="zh-CN" sz="3600" smtClean="0">
                <a:latin typeface="微软雅黑" pitchFamily="34" charset="-122"/>
                <a:ea typeface="微软雅黑" pitchFamily="34" charset="-122"/>
              </a:rPr>
              <a:t>   </a:t>
            </a:r>
            <a:r>
              <a:rPr lang="zh-CN" altLang="en-US" sz="3600" smtClean="0">
                <a:latin typeface="微软雅黑" pitchFamily="34" charset="-122"/>
                <a:ea typeface="微软雅黑" pitchFamily="34" charset="-122"/>
              </a:rPr>
              <a:t>将</a:t>
            </a:r>
            <a:r>
              <a:rPr lang="zh-CN" altLang="en-US" sz="3600">
                <a:latin typeface="微软雅黑" pitchFamily="34" charset="-122"/>
                <a:ea typeface="微软雅黑" pitchFamily="34" charset="-122"/>
              </a:rPr>
              <a:t>通讯录中的数据写入到一个文件中，通讯录结构体如下：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972" y="2092754"/>
            <a:ext cx="7125660" cy="3496486"/>
          </a:xfrm>
          <a:prstGeom prst="rect">
            <a:avLst/>
          </a:prstGeom>
        </p:spPr>
      </p:pic>
    </p:spTree>
    <p:extLst>
      <p:ext uri="{BB962C8B-B14F-4D97-AF65-F5344CB8AC3E}">
        <p14:creationId xmlns:p14="http://schemas.microsoft.com/office/powerpoint/2010/main" val="34576536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851128" y="980728"/>
            <a:ext cx="10283844" cy="554461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&lt;stdio.h&gt;</a:t>
            </a:r>
          </a:p>
          <a:p>
            <a:pPr>
              <a:defRPr/>
            </a:pPr>
            <a:r>
              <a:rPr lang="en-US" altLang="zh-CN" sz="2400" b="1">
                <a:latin typeface="Consolas" panose="020B0609020204030204" pitchFamily="49" charset="0"/>
              </a:rPr>
              <a:t>#include &lt;stdlib.h&gt;</a:t>
            </a:r>
          </a:p>
          <a:p>
            <a:pPr>
              <a:defRPr/>
            </a:pPr>
            <a:r>
              <a:rPr lang="en-US" altLang="zh-CN" sz="2400" b="1">
                <a:latin typeface="Consolas" panose="020B0609020204030204" pitchFamily="49" charset="0"/>
              </a:rPr>
              <a:t>#include &lt;string.h&gt; </a:t>
            </a:r>
          </a:p>
          <a:p>
            <a:pPr>
              <a:defRPr/>
            </a:pPr>
            <a:r>
              <a:rPr lang="en-US" altLang="zh-CN" sz="2400" b="1">
                <a:latin typeface="Consolas" panose="020B0609020204030204" pitchFamily="49" charset="0"/>
              </a:rPr>
              <a:t>#define HEAD_OF_FORM "</a:t>
            </a:r>
            <a:r>
              <a:rPr lang="zh-CN" altLang="en-US" sz="2400" b="1">
                <a:latin typeface="Consolas" panose="020B0609020204030204" pitchFamily="49" charset="0"/>
              </a:rPr>
              <a:t>姓名 地址 电话号码 电子邮件</a:t>
            </a:r>
            <a:r>
              <a:rPr lang="en-US" altLang="zh-CN" sz="2400" b="1">
                <a:latin typeface="Consolas" panose="020B0609020204030204" pitchFamily="49" charset="0"/>
              </a:rPr>
              <a:t>"</a:t>
            </a:r>
          </a:p>
          <a:p>
            <a:pPr>
              <a:defRPr/>
            </a:pPr>
            <a:r>
              <a:rPr lang="en-US" altLang="zh-CN" sz="2400" b="1">
                <a:latin typeface="Consolas" panose="020B0609020204030204" pitchFamily="49" charset="0"/>
              </a:rPr>
              <a:t>#define NAME_LENGTH 20</a:t>
            </a:r>
          </a:p>
          <a:p>
            <a:pPr>
              <a:defRPr/>
            </a:pPr>
            <a:r>
              <a:rPr lang="en-US" altLang="zh-CN" sz="2400" b="1">
                <a:latin typeface="Consolas" panose="020B0609020204030204" pitchFamily="49" charset="0"/>
              </a:rPr>
              <a:t>#define ADDRESS_LENGTH 200</a:t>
            </a:r>
          </a:p>
          <a:p>
            <a:pPr>
              <a:defRPr/>
            </a:pPr>
            <a:r>
              <a:rPr lang="en-US" altLang="zh-CN" sz="2400" b="1">
                <a:latin typeface="Consolas" panose="020B0609020204030204" pitchFamily="49" charset="0"/>
              </a:rPr>
              <a:t>#define MOBILE_LENGTH 12</a:t>
            </a:r>
          </a:p>
          <a:p>
            <a:pPr>
              <a:defRPr/>
            </a:pPr>
            <a:r>
              <a:rPr lang="en-US" altLang="zh-CN" sz="2400" b="1">
                <a:latin typeface="Consolas" panose="020B0609020204030204" pitchFamily="49" charset="0"/>
              </a:rPr>
              <a:t>#define EMAIL_LENGTH 50</a:t>
            </a:r>
          </a:p>
          <a:p>
            <a:pPr>
              <a:defRPr/>
            </a:pPr>
            <a:r>
              <a:rPr lang="en-US" altLang="zh-CN" sz="2400" b="1">
                <a:latin typeface="Consolas" panose="020B0609020204030204" pitchFamily="49" charset="0"/>
              </a:rPr>
              <a:t>#define PERSON_COUNT 100</a:t>
            </a:r>
          </a:p>
          <a:p>
            <a:pPr>
              <a:defRPr/>
            </a:pPr>
            <a:r>
              <a:rPr lang="en-US" altLang="zh-CN" sz="2400" b="1">
                <a:latin typeface="Consolas" panose="020B0609020204030204" pitchFamily="49" charset="0"/>
              </a:rPr>
              <a:t>typedef struct{</a:t>
            </a:r>
          </a:p>
          <a:p>
            <a:pPr>
              <a:defRPr/>
            </a:pPr>
            <a:r>
              <a:rPr lang="en-US" altLang="zh-CN" sz="2400" b="1">
                <a:latin typeface="Consolas" panose="020B0609020204030204" pitchFamily="49" charset="0"/>
              </a:rPr>
              <a:t>    char name[NAME_LENGTH];</a:t>
            </a:r>
          </a:p>
          <a:p>
            <a:pPr>
              <a:defRPr/>
            </a:pPr>
            <a:r>
              <a:rPr lang="en-US" altLang="zh-CN" sz="2400" b="1">
                <a:latin typeface="Consolas" panose="020B0609020204030204" pitchFamily="49" charset="0"/>
              </a:rPr>
              <a:t>    char address[ADDRESS_LENGTH];</a:t>
            </a:r>
          </a:p>
          <a:p>
            <a:pPr>
              <a:defRPr/>
            </a:pPr>
            <a:r>
              <a:rPr lang="en-US" altLang="zh-CN" sz="2400" b="1">
                <a:latin typeface="Consolas" panose="020B0609020204030204" pitchFamily="49" charset="0"/>
              </a:rPr>
              <a:t>    char mobileNo[MOBILE_LENGTH];</a:t>
            </a:r>
          </a:p>
          <a:p>
            <a:pPr>
              <a:defRPr/>
            </a:pPr>
            <a:r>
              <a:rPr lang="en-US" altLang="zh-CN" sz="2400" b="1">
                <a:latin typeface="Consolas" panose="020B0609020204030204" pitchFamily="49" charset="0"/>
              </a:rPr>
              <a:t>    char email[EMAIL_LENGTH]; </a:t>
            </a:r>
          </a:p>
          <a:p>
            <a:pPr>
              <a:defRPr/>
            </a:pPr>
            <a:r>
              <a:rPr lang="en-US" altLang="zh-CN" sz="2400" b="1">
                <a:latin typeface="Consolas" panose="020B0609020204030204" pitchFamily="49" charset="0"/>
              </a:rPr>
              <a:t>}PERSON;</a:t>
            </a:r>
          </a:p>
        </p:txBody>
      </p:sp>
    </p:spTree>
    <p:extLst>
      <p:ext uri="{BB962C8B-B14F-4D97-AF65-F5344CB8AC3E}">
        <p14:creationId xmlns:p14="http://schemas.microsoft.com/office/powerpoint/2010/main" val="208571473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851128" y="908720"/>
            <a:ext cx="10787900" cy="554461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a:latin typeface="Consolas" panose="020B0609020204030204" pitchFamily="49" charset="0"/>
              </a:rPr>
              <a:t>int main(void</a:t>
            </a:r>
            <a:r>
              <a:rPr lang="en-US" altLang="zh-CN" sz="2400" b="1" smtClean="0">
                <a:latin typeface="Consolas" panose="020B0609020204030204" pitchFamily="49" charset="0"/>
              </a:rPr>
              <a:t>){</a:t>
            </a:r>
            <a:endParaRPr lang="en-US" altLang="zh-CN" sz="2400" b="1">
              <a:latin typeface="Consolas" panose="020B0609020204030204" pitchFamily="49" charset="0"/>
            </a:endParaRPr>
          </a:p>
          <a:p>
            <a:pPr>
              <a:defRPr/>
            </a:pPr>
            <a:r>
              <a:rPr lang="en-US" altLang="zh-CN" sz="2400" b="1">
                <a:latin typeface="Consolas" panose="020B0609020204030204" pitchFamily="49" charset="0"/>
              </a:rPr>
              <a:t>    int i = 0;</a:t>
            </a:r>
          </a:p>
          <a:p>
            <a:pPr>
              <a:defRPr/>
            </a:pPr>
            <a:r>
              <a:rPr lang="en-US" altLang="zh-CN" sz="2400" b="1">
                <a:latin typeface="Consolas" panose="020B0609020204030204" pitchFamily="49" charset="0"/>
              </a:rPr>
              <a:t>    char *fileName = "c:\\contact.txt"; /*</a:t>
            </a:r>
            <a:r>
              <a:rPr lang="zh-CN" altLang="en-US" sz="2400" b="1">
                <a:latin typeface="Consolas" panose="020B0609020204030204" pitchFamily="49" charset="0"/>
              </a:rPr>
              <a:t>写入的文件名*</a:t>
            </a:r>
            <a:r>
              <a:rPr lang="en-US" altLang="zh-CN" sz="2400" b="1">
                <a:latin typeface="Consolas" panose="020B0609020204030204" pitchFamily="49" charset="0"/>
              </a:rPr>
              <a:t>/</a:t>
            </a:r>
          </a:p>
          <a:p>
            <a:pPr>
              <a:defRPr/>
            </a:pPr>
            <a:r>
              <a:rPr lang="en-US" altLang="zh-CN" sz="2400" b="1">
                <a:latin typeface="Consolas" panose="020B0609020204030204" pitchFamily="49" charset="0"/>
              </a:rPr>
              <a:t>    PERSON persons[PERSON_COUNT] = {</a:t>
            </a:r>
          </a:p>
          <a:p>
            <a:pPr>
              <a:defRPr/>
            </a:pPr>
            <a:r>
              <a:rPr lang="en-US" altLang="zh-CN" sz="2400" b="1" smtClean="0">
                <a:latin typeface="Consolas" panose="020B0609020204030204" pitchFamily="49" charset="0"/>
              </a:rPr>
              <a:t>{"zhaoyun", "zy's </a:t>
            </a:r>
            <a:r>
              <a:rPr lang="en-US" altLang="zh-CN" sz="2400" b="1">
                <a:latin typeface="Consolas" panose="020B0609020204030204" pitchFamily="49" charset="0"/>
              </a:rPr>
              <a:t>address", "</a:t>
            </a:r>
            <a:r>
              <a:rPr lang="en-US" altLang="zh-CN" sz="2400" b="1" smtClean="0">
                <a:latin typeface="Consolas" panose="020B0609020204030204" pitchFamily="49" charset="0"/>
              </a:rPr>
              <a:t>13666666666", "zy@163.com</a:t>
            </a:r>
            <a:r>
              <a:rPr lang="en-US" altLang="zh-CN" sz="2400" b="1">
                <a:latin typeface="Consolas" panose="020B0609020204030204" pitchFamily="49" charset="0"/>
              </a:rPr>
              <a:t>"},</a:t>
            </a:r>
          </a:p>
          <a:p>
            <a:pPr>
              <a:defRPr/>
            </a:pPr>
            <a:r>
              <a:rPr lang="en-US" altLang="zh-CN" sz="2400" b="1" smtClean="0">
                <a:latin typeface="Consolas" panose="020B0609020204030204" pitchFamily="49" charset="0"/>
              </a:rPr>
              <a:t>{"guanyu", "gy's </a:t>
            </a:r>
            <a:r>
              <a:rPr lang="en-US" altLang="zh-CN" sz="2400" b="1">
                <a:latin typeface="Consolas" panose="020B0609020204030204" pitchFamily="49" charset="0"/>
              </a:rPr>
              <a:t>address", "</a:t>
            </a:r>
            <a:r>
              <a:rPr lang="en-US" altLang="zh-CN" sz="2400" b="1" smtClean="0">
                <a:latin typeface="Consolas" panose="020B0609020204030204" pitchFamily="49" charset="0"/>
              </a:rPr>
              <a:t>13888888888", "gy@163.com</a:t>
            </a:r>
            <a:r>
              <a:rPr lang="en-US" altLang="zh-CN" sz="2400" b="1">
                <a:latin typeface="Consolas" panose="020B0609020204030204" pitchFamily="49" charset="0"/>
              </a:rPr>
              <a:t>"},</a:t>
            </a:r>
          </a:p>
          <a:p>
            <a:pPr>
              <a:defRPr/>
            </a:pPr>
            <a:r>
              <a:rPr lang="en-US" altLang="zh-CN" sz="2400" b="1" smtClean="0">
                <a:latin typeface="Consolas" panose="020B0609020204030204" pitchFamily="49" charset="0"/>
              </a:rPr>
              <a:t>{"machao", "mc's </a:t>
            </a:r>
            <a:r>
              <a:rPr lang="en-US" altLang="zh-CN" sz="2400" b="1">
                <a:latin typeface="Consolas" panose="020B0609020204030204" pitchFamily="49" charset="0"/>
              </a:rPr>
              <a:t>address", "</a:t>
            </a:r>
            <a:r>
              <a:rPr lang="en-US" altLang="zh-CN" sz="2400" b="1" smtClean="0">
                <a:latin typeface="Consolas" panose="020B0609020204030204" pitchFamily="49" charset="0"/>
              </a:rPr>
              <a:t>13777777777", "mc@263.com"}};</a:t>
            </a:r>
            <a:endParaRPr lang="en-US" altLang="zh-CN" sz="2400" b="1">
              <a:latin typeface="Consolas" panose="020B0609020204030204" pitchFamily="49" charset="0"/>
            </a:endParaRPr>
          </a:p>
          <a:p>
            <a:pPr>
              <a:defRPr/>
            </a:pPr>
            <a:r>
              <a:rPr lang="en-US" altLang="zh-CN" sz="2400" b="1">
                <a:latin typeface="Consolas" panose="020B0609020204030204" pitchFamily="49" charset="0"/>
              </a:rPr>
              <a:t>    int personCount = 3; </a:t>
            </a:r>
          </a:p>
          <a:p>
            <a:pPr>
              <a:defRPr/>
            </a:pPr>
            <a:r>
              <a:rPr lang="en-US" altLang="zh-CN" sz="2400" b="1">
                <a:latin typeface="Consolas" panose="020B0609020204030204" pitchFamily="49" charset="0"/>
              </a:rPr>
              <a:t>    FILE *fp = fopen(fileName, "w");</a:t>
            </a:r>
          </a:p>
          <a:p>
            <a:pPr>
              <a:defRPr/>
            </a:pPr>
            <a:r>
              <a:rPr lang="en-US" altLang="zh-CN" sz="2400" b="1">
                <a:latin typeface="Consolas" panose="020B0609020204030204" pitchFamily="49" charset="0"/>
              </a:rPr>
              <a:t>    errno = 0;</a:t>
            </a:r>
          </a:p>
          <a:p>
            <a:pPr>
              <a:defRPr/>
            </a:pPr>
            <a:r>
              <a:rPr lang="en-US" altLang="zh-CN" sz="2400" b="1">
                <a:latin typeface="Consolas" panose="020B0609020204030204" pitchFamily="49" charset="0"/>
              </a:rPr>
              <a:t>    if(!fp</a:t>
            </a:r>
            <a:r>
              <a:rPr lang="en-US" altLang="zh-CN" sz="2400" b="1" smtClean="0">
                <a:latin typeface="Consolas" panose="020B0609020204030204" pitchFamily="49" charset="0"/>
              </a:rPr>
              <a:t>){</a:t>
            </a:r>
            <a:endParaRPr lang="en-US" altLang="zh-CN" sz="2400" b="1">
              <a:latin typeface="Consolas" panose="020B0609020204030204" pitchFamily="49" charset="0"/>
            </a:endParaRPr>
          </a:p>
          <a:p>
            <a:pPr>
              <a:defRPr/>
            </a:pPr>
            <a:r>
              <a:rPr lang="en-US" altLang="zh-CN" sz="2400" b="1">
                <a:latin typeface="Consolas" panose="020B0609020204030204" pitchFamily="49" charset="0"/>
              </a:rPr>
              <a:t>        fprintf(stderr, "</a:t>
            </a:r>
            <a:r>
              <a:rPr lang="en-US" altLang="zh-CN" sz="2400" b="1" smtClean="0">
                <a:latin typeface="Consolas" panose="020B0609020204030204" pitchFamily="49" charset="0"/>
              </a:rPr>
              <a:t>Creat/Open failed</a:t>
            </a:r>
            <a:r>
              <a:rPr lang="en-US" altLang="zh-CN" sz="2400" b="1">
                <a:latin typeface="Consolas" panose="020B0609020204030204" pitchFamily="49" charset="0"/>
              </a:rPr>
              <a:t>. Error code: %s\n</a:t>
            </a:r>
            <a:r>
              <a:rPr lang="en-US" altLang="zh-CN" sz="2400" b="1" smtClean="0">
                <a:latin typeface="Consolas" panose="020B0609020204030204" pitchFamily="49" charset="0"/>
              </a:rPr>
              <a:t>",</a:t>
            </a: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a:t>
            </a:r>
            <a:r>
              <a:rPr lang="en-US" altLang="zh-CN" sz="2400" b="1">
                <a:latin typeface="Consolas" panose="020B0609020204030204" pitchFamily="49" charset="0"/>
              </a:rPr>
              <a:t>strerror(errno));</a:t>
            </a:r>
          </a:p>
          <a:p>
            <a:pPr>
              <a:defRPr/>
            </a:pPr>
            <a:r>
              <a:rPr lang="en-US" altLang="zh-CN" sz="2400" b="1">
                <a:latin typeface="Consolas" panose="020B0609020204030204" pitchFamily="49" charset="0"/>
              </a:rPr>
              <a:t>        return -1;</a:t>
            </a:r>
          </a:p>
          <a:p>
            <a:pPr>
              <a:defRPr/>
            </a:pPr>
            <a:r>
              <a:rPr lang="en-US" altLang="zh-CN" sz="2400" b="1">
                <a:latin typeface="Consolas" panose="020B0609020204030204" pitchFamily="49" charset="0"/>
              </a:rPr>
              <a:t>    }</a:t>
            </a:r>
          </a:p>
        </p:txBody>
      </p:sp>
    </p:spTree>
    <p:extLst>
      <p:ext uri="{BB962C8B-B14F-4D97-AF65-F5344CB8AC3E}">
        <p14:creationId xmlns:p14="http://schemas.microsoft.com/office/powerpoint/2010/main" val="422445821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6" name="矩形 6"/>
          <p:cNvSpPr>
            <a:spLocks noChangeArrowheads="1"/>
          </p:cNvSpPr>
          <p:nvPr/>
        </p:nvSpPr>
        <p:spPr bwMode="auto">
          <a:xfrm>
            <a:off x="909836" y="1200200"/>
            <a:ext cx="10283844" cy="4392488"/>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fprintf(fp</a:t>
            </a:r>
            <a:r>
              <a:rPr lang="en-US" altLang="zh-CN" sz="2400" b="1">
                <a:latin typeface="Consolas" panose="020B0609020204030204" pitchFamily="49" charset="0"/>
              </a:rPr>
              <a:t>, "%s\n", HEAD_OF_FORM); </a:t>
            </a:r>
          </a:p>
          <a:p>
            <a:pPr>
              <a:defRPr/>
            </a:pPr>
            <a:r>
              <a:rPr lang="en-US" altLang="zh-CN" sz="2400" b="1">
                <a:latin typeface="Consolas" panose="020B0609020204030204" pitchFamily="49" charset="0"/>
              </a:rPr>
              <a:t>    for(i = 0; i &lt; personCount; i++)</a:t>
            </a:r>
          </a:p>
          <a:p>
            <a:pPr>
              <a:defRPr/>
            </a:pPr>
            <a:r>
              <a:rPr lang="en-US" altLang="zh-CN" sz="2400" b="1">
                <a:latin typeface="Consolas" panose="020B0609020204030204" pitchFamily="49" charset="0"/>
              </a:rPr>
              <a:t>    {</a:t>
            </a:r>
          </a:p>
          <a:p>
            <a:pPr>
              <a:defRPr/>
            </a:pPr>
            <a:r>
              <a:rPr lang="en-US" altLang="zh-CN" sz="2400" b="1">
                <a:latin typeface="Consolas" panose="020B0609020204030204" pitchFamily="49" charset="0"/>
              </a:rPr>
              <a:t>         fprintf(fp, "%-10s %-20s %-13s %-20s\n", </a:t>
            </a:r>
            <a:endParaRPr lang="en-US" altLang="zh-CN" sz="2400" b="1" smtClean="0">
              <a:latin typeface="Consolas" panose="020B0609020204030204" pitchFamily="49" charset="0"/>
            </a:endParaRP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persons[i</a:t>
            </a:r>
            <a:r>
              <a:rPr lang="en-US" altLang="zh-CN" sz="2400" b="1">
                <a:latin typeface="Consolas" panose="020B0609020204030204" pitchFamily="49" charset="0"/>
              </a:rPr>
              <a:t>].name, persons[i].address</a:t>
            </a:r>
            <a:r>
              <a:rPr lang="en-US" altLang="zh-CN" sz="2400" b="1" smtClean="0">
                <a:latin typeface="Consolas" panose="020B0609020204030204" pitchFamily="49" charset="0"/>
              </a:rPr>
              <a:t>,</a:t>
            </a:r>
          </a:p>
          <a:p>
            <a:pPr>
              <a:defRPr/>
            </a:pPr>
            <a:r>
              <a:rPr lang="en-US" altLang="zh-CN" sz="2400" b="1">
                <a:latin typeface="Consolas" panose="020B0609020204030204" pitchFamily="49" charset="0"/>
              </a:rPr>
              <a:t> </a:t>
            </a:r>
            <a:r>
              <a:rPr lang="en-US" altLang="zh-CN" sz="2400" b="1" smtClean="0">
                <a:latin typeface="Consolas" panose="020B0609020204030204" pitchFamily="49" charset="0"/>
              </a:rPr>
              <a:t>            persons[i</a:t>
            </a:r>
            <a:r>
              <a:rPr lang="en-US" altLang="zh-CN" sz="2400" b="1">
                <a:latin typeface="Consolas" panose="020B0609020204030204" pitchFamily="49" charset="0"/>
              </a:rPr>
              <a:t>].mobileNo, persons[i].email);</a:t>
            </a:r>
          </a:p>
          <a:p>
            <a:pPr>
              <a:defRPr/>
            </a:pPr>
            <a:r>
              <a:rPr lang="en-US" altLang="zh-CN" sz="2400" b="1">
                <a:latin typeface="Consolas" panose="020B0609020204030204" pitchFamily="49" charset="0"/>
              </a:rPr>
              <a:t>    }</a:t>
            </a:r>
          </a:p>
          <a:p>
            <a:pPr>
              <a:defRPr/>
            </a:pPr>
            <a:r>
              <a:rPr lang="en-US" altLang="zh-CN" sz="2400" b="1">
                <a:latin typeface="Consolas" panose="020B0609020204030204" pitchFamily="49" charset="0"/>
              </a:rPr>
              <a:t>    fclose(fp);</a:t>
            </a:r>
          </a:p>
          <a:p>
            <a:pPr>
              <a:defRPr/>
            </a:pPr>
            <a:r>
              <a:rPr lang="en-US" altLang="zh-CN" sz="2400" b="1">
                <a:latin typeface="Consolas" panose="020B0609020204030204" pitchFamily="49" charset="0"/>
              </a:rPr>
              <a:t>    system("PAUSE");</a:t>
            </a:r>
          </a:p>
          <a:p>
            <a:pPr>
              <a:defRPr/>
            </a:pPr>
            <a:r>
              <a:rPr lang="en-US" altLang="zh-CN" sz="2400" b="1">
                <a:latin typeface="Consolas" panose="020B0609020204030204" pitchFamily="49" charset="0"/>
              </a:rPr>
              <a:t>    return 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123931672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pic>
        <p:nvPicPr>
          <p:cNvPr id="4" name="图片 3" descr="BQ200951317403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4602" y="4204168"/>
            <a:ext cx="1688607" cy="1686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图示 4"/>
          <p:cNvGraphicFramePr/>
          <p:nvPr>
            <p:extLst>
              <p:ext uri="{D42A27DB-BD31-4B8C-83A1-F6EECF244321}">
                <p14:modId xmlns:p14="http://schemas.microsoft.com/office/powerpoint/2010/main" val="1215865246"/>
              </p:ext>
            </p:extLst>
          </p:nvPr>
        </p:nvGraphicFramePr>
        <p:xfrm>
          <a:off x="5723209" y="1196752"/>
          <a:ext cx="5158071"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自选图形 4"/>
          <p:cNvSpPr>
            <a:spLocks noChangeArrowheads="1"/>
          </p:cNvSpPr>
          <p:nvPr/>
        </p:nvSpPr>
        <p:spPr bwMode="auto">
          <a:xfrm>
            <a:off x="940023" y="1052736"/>
            <a:ext cx="4248943" cy="2303462"/>
          </a:xfrm>
          <a:prstGeom prst="cloudCallout">
            <a:avLst>
              <a:gd name="adj1" fmla="val 28023"/>
              <a:gd name="adj2" fmla="val 88387"/>
            </a:avLst>
          </a:prstGeom>
          <a:solidFill>
            <a:schemeClr val="bg2">
              <a:lumMod val="20000"/>
              <a:lumOff val="80000"/>
            </a:schemeClr>
          </a:solidFill>
          <a:ln w="38100">
            <a:solidFill>
              <a:schemeClr val="bg2">
                <a:lumMod val="50000"/>
              </a:schemeClr>
            </a:solidFill>
            <a:round/>
            <a:headEnd/>
            <a:tailEnd/>
          </a:ln>
          <a:effectLst/>
          <a:extLst/>
        </p:spPr>
        <p:txBody>
          <a:bodyPr/>
          <a:lstStyle/>
          <a:p>
            <a:pPr marL="85725" indent="-85725"/>
            <a:r>
              <a:rPr lang="zh-CN" altLang="en-US" sz="2800" b="1">
                <a:latin typeface="微软雅黑" panose="020B0503020204020204" pitchFamily="34" charset="-122"/>
                <a:ea typeface="微软雅黑" panose="020B0503020204020204" pitchFamily="34" charset="-122"/>
              </a:rPr>
              <a:t>问题</a:t>
            </a:r>
            <a:r>
              <a:rPr lang="zh-CN" altLang="en-US" sz="2800" b="1" smtClean="0">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a:p>
            <a:pPr marL="85725" indent="-85725">
              <a:buFontTx/>
              <a:buChar char="•"/>
            </a:pPr>
            <a:r>
              <a:rPr lang="en-US" altLang="zh-CN" sz="2800" b="1">
                <a:latin typeface="微软雅黑" panose="020B0503020204020204" pitchFamily="34" charset="-122"/>
                <a:ea typeface="微软雅黑" panose="020B0503020204020204" pitchFamily="34" charset="-122"/>
              </a:rPr>
              <a:t>C</a:t>
            </a:r>
            <a:r>
              <a:rPr lang="zh-CN" altLang="en-US" sz="2800" b="1">
                <a:latin typeface="微软雅黑" panose="020B0503020204020204" pitchFamily="34" charset="-122"/>
                <a:ea typeface="微软雅黑" panose="020B0503020204020204" pitchFamily="34" charset="-122"/>
              </a:rPr>
              <a:t>语言还能做什么呢？</a:t>
            </a:r>
          </a:p>
        </p:txBody>
      </p:sp>
    </p:spTree>
    <p:extLst>
      <p:ext uri="{BB962C8B-B14F-4D97-AF65-F5344CB8AC3E}">
        <p14:creationId xmlns:p14="http://schemas.microsoft.com/office/powerpoint/2010/main" val="913174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5" name="内容占位符 3"/>
          <p:cNvSpPr>
            <a:spLocks noGrp="1"/>
          </p:cNvSpPr>
          <p:nvPr>
            <p:ph idx="1"/>
          </p:nvPr>
        </p:nvSpPr>
        <p:spPr>
          <a:xfrm>
            <a:off x="909836" y="980728"/>
            <a:ext cx="10225136" cy="3312368"/>
          </a:xfrm>
        </p:spPr>
        <p:txBody>
          <a:bodyPr/>
          <a:lstStyle/>
          <a:p>
            <a:pPr>
              <a:buClr>
                <a:schemeClr val="bg2">
                  <a:lumMod val="50000"/>
                </a:schemeClr>
              </a:buClr>
              <a:buFont typeface="Wingdings" pitchFamily="2" charset="2"/>
              <a:buChar char=""/>
            </a:pP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提供了五种标准输入</a:t>
            </a:r>
            <a:r>
              <a:rPr lang="en-US" altLang="zh-CN" sz="3200">
                <a:latin typeface="微软雅黑" pitchFamily="34" charset="-122"/>
                <a:ea typeface="微软雅黑" pitchFamily="34" charset="-122"/>
              </a:rPr>
              <a:t>/</a:t>
            </a:r>
            <a:r>
              <a:rPr lang="zh-CN" altLang="en-US" sz="3200">
                <a:latin typeface="微软雅黑" pitchFamily="34" charset="-122"/>
                <a:ea typeface="微软雅黑" pitchFamily="34" charset="-122"/>
              </a:rPr>
              <a:t>输出数据：</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stdin:</a:t>
            </a:r>
            <a:r>
              <a:rPr lang="zh-CN" altLang="en-US" sz="2800">
                <a:latin typeface="微软雅黑" pitchFamily="34" charset="-122"/>
                <a:ea typeface="微软雅黑" pitchFamily="34" charset="-122"/>
              </a:rPr>
              <a:t>代表键盘</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stdout:</a:t>
            </a:r>
            <a:r>
              <a:rPr lang="zh-CN" altLang="en-US" sz="2800">
                <a:latin typeface="微软雅黑" pitchFamily="34" charset="-122"/>
                <a:ea typeface="微软雅黑" pitchFamily="34" charset="-122"/>
              </a:rPr>
              <a:t>代表屏幕</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stderr:</a:t>
            </a:r>
            <a:r>
              <a:rPr lang="zh-CN" altLang="en-US" sz="2800">
                <a:latin typeface="微软雅黑" pitchFamily="34" charset="-122"/>
                <a:ea typeface="微软雅黑" pitchFamily="34" charset="-122"/>
              </a:rPr>
              <a:t>代表屏幕</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stdoux:</a:t>
            </a:r>
            <a:r>
              <a:rPr lang="zh-CN" altLang="en-US" sz="2800">
                <a:latin typeface="微软雅黑" pitchFamily="34" charset="-122"/>
                <a:ea typeface="微软雅黑" pitchFamily="34" charset="-122"/>
              </a:rPr>
              <a:t>代表串行口</a:t>
            </a:r>
          </a:p>
          <a:p>
            <a:pPr lvl="1">
              <a:spcAft>
                <a:spcPts val="60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stdprn:</a:t>
            </a:r>
            <a:r>
              <a:rPr lang="zh-CN" altLang="en-US" sz="2800">
                <a:latin typeface="微软雅黑" pitchFamily="34" charset="-122"/>
                <a:ea typeface="微软雅黑" pitchFamily="34" charset="-122"/>
              </a:rPr>
              <a:t>代表打印机</a:t>
            </a:r>
          </a:p>
        </p:txBody>
      </p:sp>
      <p:pic>
        <p:nvPicPr>
          <p:cNvPr id="7" name="图片 6" descr="BQ200951317403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2284" y="3983253"/>
            <a:ext cx="1918071" cy="191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自选图形 4"/>
          <p:cNvSpPr>
            <a:spLocks noChangeArrowheads="1"/>
          </p:cNvSpPr>
          <p:nvPr/>
        </p:nvSpPr>
        <p:spPr bwMode="auto">
          <a:xfrm>
            <a:off x="7894612" y="1060849"/>
            <a:ext cx="3024187" cy="1873250"/>
          </a:xfrm>
          <a:prstGeom prst="cloudCallout">
            <a:avLst>
              <a:gd name="adj1" fmla="val -83981"/>
              <a:gd name="adj2" fmla="val 118011"/>
            </a:avLst>
          </a:prstGeom>
          <a:solidFill>
            <a:schemeClr val="bg2">
              <a:lumMod val="20000"/>
              <a:lumOff val="80000"/>
            </a:schemeClr>
          </a:solidFill>
          <a:ln w="38100">
            <a:solidFill>
              <a:schemeClr val="bg2">
                <a:lumMod val="50000"/>
              </a:schemeClr>
            </a:solidFill>
            <a:round/>
            <a:headEnd/>
            <a:tailEnd/>
          </a:ln>
          <a:effectLst/>
          <a:extLst/>
        </p:spPr>
        <p:txBody>
          <a:bodyPr/>
          <a:lstStyle/>
          <a:p>
            <a:pPr marL="85725" indent="-85725"/>
            <a:r>
              <a:rPr lang="zh-CN" altLang="en-US" sz="2400" b="1">
                <a:latin typeface="微软雅黑" panose="020B0503020204020204" pitchFamily="34" charset="-122"/>
                <a:ea typeface="微软雅黑" panose="020B0503020204020204" pitchFamily="34" charset="-122"/>
              </a:rPr>
              <a:t>问题</a:t>
            </a:r>
            <a:r>
              <a:rPr lang="zh-CN" altLang="en-US" sz="2400" b="1" smtClean="0">
                <a:latin typeface="微软雅黑" panose="020B0503020204020204" pitchFamily="34" charset="-122"/>
                <a:ea typeface="微软雅黑" panose="020B0503020204020204" pitchFamily="34" charset="-122"/>
              </a:rPr>
              <a:t>：</a:t>
            </a:r>
            <a:endParaRPr lang="zh-CN" altLang="en-US" sz="2400" b="1">
              <a:latin typeface="微软雅黑" panose="020B0503020204020204" pitchFamily="34" charset="-122"/>
              <a:ea typeface="微软雅黑" panose="020B0503020204020204" pitchFamily="34" charset="-122"/>
            </a:endParaRPr>
          </a:p>
          <a:p>
            <a:pPr marL="85725" indent="-85725">
              <a:buFontTx/>
              <a:buChar char="•"/>
            </a:pPr>
            <a:r>
              <a:rPr lang="en-US" altLang="zh-CN" sz="2400" b="1">
                <a:latin typeface="微软雅黑" panose="020B0503020204020204" pitchFamily="34" charset="-122"/>
                <a:ea typeface="微软雅黑" panose="020B0503020204020204" pitchFamily="34" charset="-122"/>
              </a:rPr>
              <a:t>stderr</a:t>
            </a:r>
            <a:r>
              <a:rPr lang="zh-CN" altLang="en-US" sz="2400" b="1">
                <a:latin typeface="微软雅黑" panose="020B0503020204020204" pitchFamily="34" charset="-122"/>
                <a:ea typeface="微软雅黑" panose="020B0503020204020204" pitchFamily="34" charset="-122"/>
              </a:rPr>
              <a:t>是什么文件啊？</a:t>
            </a:r>
          </a:p>
        </p:txBody>
      </p:sp>
    </p:spTree>
    <p:extLst>
      <p:ext uri="{BB962C8B-B14F-4D97-AF65-F5344CB8AC3E}">
        <p14:creationId xmlns:p14="http://schemas.microsoft.com/office/powerpoint/2010/main" val="32719658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文件操作</a:t>
            </a:r>
          </a:p>
        </p:txBody>
      </p:sp>
      <p:sp>
        <p:nvSpPr>
          <p:cNvPr id="4" name="内容占位符 2"/>
          <p:cNvSpPr txBox="1">
            <a:spLocks/>
          </p:cNvSpPr>
          <p:nvPr/>
        </p:nvSpPr>
        <p:spPr bwMode="auto">
          <a:xfrm>
            <a:off x="909836" y="908721"/>
            <a:ext cx="10225136"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请阅读</a:t>
            </a:r>
            <a:r>
              <a:rPr lang="zh-CN" altLang="en-US">
                <a:latin typeface="微软雅黑" pitchFamily="34" charset="-122"/>
                <a:ea typeface="微软雅黑" pitchFamily="34" charset="-122"/>
              </a:rPr>
              <a:t>如下代码</a:t>
            </a:r>
            <a:r>
              <a:rPr lang="zh-CN" altLang="en-US" smtClean="0">
                <a:latin typeface="微软雅黑" pitchFamily="34" charset="-122"/>
                <a:ea typeface="微软雅黑" pitchFamily="34" charset="-122"/>
              </a:rPr>
              <a:t>，</a:t>
            </a:r>
            <a:r>
              <a:rPr lang="zh-CN" altLang="en-US">
                <a:latin typeface="微软雅黑" pitchFamily="34" charset="-122"/>
                <a:ea typeface="微软雅黑" pitchFamily="34" charset="-122"/>
              </a:rPr>
              <a:t>并体会其中</a:t>
            </a:r>
            <a:r>
              <a:rPr lang="en-US" altLang="zh-CN">
                <a:latin typeface="微软雅黑" pitchFamily="34" charset="-122"/>
                <a:ea typeface="微软雅黑" pitchFamily="34" charset="-122"/>
              </a:rPr>
              <a:t>fprintf </a:t>
            </a:r>
            <a:r>
              <a:rPr lang="zh-CN" altLang="en-US">
                <a:latin typeface="微软雅黑" pitchFamily="34" charset="-122"/>
                <a:ea typeface="微软雅黑" pitchFamily="34" charset="-122"/>
              </a:rPr>
              <a:t>与</a:t>
            </a:r>
            <a:r>
              <a:rPr lang="en-US" altLang="zh-CN">
                <a:latin typeface="微软雅黑" pitchFamily="34" charset="-122"/>
                <a:ea typeface="微软雅黑" pitchFamily="34" charset="-122"/>
              </a:rPr>
              <a:t>printf</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fscanf </a:t>
            </a:r>
            <a:r>
              <a:rPr lang="zh-CN" altLang="en-US">
                <a:latin typeface="微软雅黑" pitchFamily="34" charset="-122"/>
                <a:ea typeface="微软雅黑" pitchFamily="34" charset="-122"/>
              </a:rPr>
              <a:t>与</a:t>
            </a:r>
            <a:r>
              <a:rPr lang="en-US" altLang="zh-CN">
                <a:latin typeface="微软雅黑" pitchFamily="34" charset="-122"/>
                <a:ea typeface="微软雅黑" pitchFamily="34" charset="-122"/>
              </a:rPr>
              <a:t>scanf </a:t>
            </a:r>
            <a:r>
              <a:rPr lang="zh-CN" altLang="en-US">
                <a:latin typeface="微软雅黑" pitchFamily="34" charset="-122"/>
                <a:ea typeface="微软雅黑" pitchFamily="34" charset="-122"/>
              </a:rPr>
              <a:t>在使用上的相同之处。</a:t>
            </a:r>
          </a:p>
        </p:txBody>
      </p:sp>
      <p:sp>
        <p:nvSpPr>
          <p:cNvPr id="6" name="矩形 6"/>
          <p:cNvSpPr>
            <a:spLocks noChangeArrowheads="1"/>
          </p:cNvSpPr>
          <p:nvPr/>
        </p:nvSpPr>
        <p:spPr bwMode="auto">
          <a:xfrm>
            <a:off x="1197868" y="1772817"/>
            <a:ext cx="9937104" cy="4968551"/>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&lt;stdio.h&gt;</a:t>
            </a:r>
          </a:p>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&lt;string.h&gt;</a:t>
            </a:r>
          </a:p>
          <a:p>
            <a:pPr>
              <a:defRPr/>
            </a:pPr>
            <a:r>
              <a:rPr lang="en-US" altLang="zh-CN" sz="2000" b="1">
                <a:latin typeface="Consolas" panose="020B0609020204030204" pitchFamily="49" charset="0"/>
              </a:rPr>
              <a:t>#define MAX_LENGTH 1000</a:t>
            </a:r>
          </a:p>
          <a:p>
            <a:pPr>
              <a:defRPr/>
            </a:pPr>
            <a:r>
              <a:rPr lang="en-US" altLang="zh-CN" sz="2000" b="1">
                <a:latin typeface="Consolas" panose="020B0609020204030204" pitchFamily="49" charset="0"/>
              </a:rPr>
              <a:t>int main(void</a:t>
            </a:r>
            <a:r>
              <a:rPr lang="en-US" altLang="zh-CN" sz="2000" b="1" smtClean="0">
                <a:latin typeface="Consolas" panose="020B0609020204030204" pitchFamily="49" charset="0"/>
              </a:rPr>
              <a: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char str1[MAX_LENGTH] = "Hello world!";</a:t>
            </a:r>
          </a:p>
          <a:p>
            <a:pPr>
              <a:defRPr/>
            </a:pPr>
            <a:r>
              <a:rPr lang="en-US" altLang="zh-CN" sz="2000" b="1">
                <a:latin typeface="Consolas" panose="020B0609020204030204" pitchFamily="49" charset="0"/>
              </a:rPr>
              <a:t>    char str2[MAX_LENGTH];</a:t>
            </a:r>
          </a:p>
          <a:p>
            <a:pPr>
              <a:defRPr/>
            </a:pPr>
            <a:r>
              <a:rPr lang="en-US" altLang="zh-CN" sz="2000" b="1">
                <a:latin typeface="Consolas" panose="020B0609020204030204" pitchFamily="49" charset="0"/>
              </a:rPr>
              <a:t>    fprintf(stdout, "</a:t>
            </a:r>
            <a:r>
              <a:rPr lang="zh-CN" altLang="en-US" sz="2000" b="1">
                <a:latin typeface="Consolas" panose="020B0609020204030204" pitchFamily="49" charset="0"/>
              </a:rPr>
              <a:t>由</a:t>
            </a:r>
            <a:r>
              <a:rPr lang="en-US" altLang="zh-CN" sz="2000" b="1">
                <a:latin typeface="Consolas" panose="020B0609020204030204" pitchFamily="49" charset="0"/>
              </a:rPr>
              <a:t>fprintf</a:t>
            </a:r>
            <a:r>
              <a:rPr lang="zh-CN" altLang="en-US" sz="2000" b="1">
                <a:latin typeface="Consolas" panose="020B0609020204030204" pitchFamily="49" charset="0"/>
              </a:rPr>
              <a:t>输出的：</a:t>
            </a:r>
            <a:r>
              <a:rPr lang="en-US" altLang="zh-CN" sz="2000" b="1">
                <a:latin typeface="Consolas" panose="020B0609020204030204" pitchFamily="49" charset="0"/>
              </a:rPr>
              <a:t>%s\n", str1);</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由</a:t>
            </a:r>
            <a:r>
              <a:rPr lang="en-US" altLang="zh-CN" sz="2000" b="1">
                <a:latin typeface="Consolas" panose="020B0609020204030204" pitchFamily="49" charset="0"/>
              </a:rPr>
              <a:t>printf</a:t>
            </a:r>
            <a:r>
              <a:rPr lang="zh-CN" altLang="en-US" sz="2000" b="1">
                <a:latin typeface="Consolas" panose="020B0609020204030204" pitchFamily="49" charset="0"/>
              </a:rPr>
              <a:t>输出的：</a:t>
            </a:r>
            <a:r>
              <a:rPr lang="en-US" altLang="zh-CN" sz="2000" b="1">
                <a:latin typeface="Consolas" panose="020B0609020204030204" pitchFamily="49" charset="0"/>
              </a:rPr>
              <a:t>%s\n", str1);</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请输入一个字符串</a:t>
            </a:r>
            <a:r>
              <a:rPr lang="en-US" altLang="zh-CN" sz="2000" b="1">
                <a:latin typeface="Consolas" panose="020B0609020204030204" pitchFamily="49" charset="0"/>
              </a:rPr>
              <a:t>(</a:t>
            </a:r>
            <a:r>
              <a:rPr lang="zh-CN" altLang="en-US" sz="2000" b="1">
                <a:latin typeface="Consolas" panose="020B0609020204030204" pitchFamily="49" charset="0"/>
              </a:rPr>
              <a:t>将用</a:t>
            </a:r>
            <a:r>
              <a:rPr lang="en-US" altLang="zh-CN" sz="2000" b="1">
                <a:latin typeface="Consolas" panose="020B0609020204030204" pitchFamily="49" charset="0"/>
              </a:rPr>
              <a:t>fscanf</a:t>
            </a:r>
            <a:r>
              <a:rPr lang="zh-CN" altLang="en-US" sz="2000" b="1">
                <a:latin typeface="Consolas" panose="020B0609020204030204" pitchFamily="49" charset="0"/>
              </a:rPr>
              <a:t>接收到内存</a:t>
            </a:r>
            <a:r>
              <a:rPr lang="en-US" altLang="zh-CN" sz="2000" b="1">
                <a:latin typeface="Consolas" panose="020B0609020204030204" pitchFamily="49" charset="0"/>
              </a:rPr>
              <a:t>)</a:t>
            </a:r>
            <a:r>
              <a:rPr lang="zh-CN" altLang="en-US" sz="2000" b="1">
                <a:latin typeface="Consolas" panose="020B0609020204030204" pitchFamily="49" charset="0"/>
              </a:rPr>
              <a:t>：</a:t>
            </a:r>
            <a:r>
              <a:rPr lang="en-US" altLang="zh-CN" sz="2000" b="1">
                <a:latin typeface="Consolas" panose="020B0609020204030204" pitchFamily="49" charset="0"/>
              </a:rPr>
              <a:t>");</a:t>
            </a:r>
          </a:p>
          <a:p>
            <a:pPr>
              <a:defRPr/>
            </a:pPr>
            <a:r>
              <a:rPr lang="en-US" altLang="zh-CN" sz="2000" b="1">
                <a:latin typeface="Consolas" panose="020B0609020204030204" pitchFamily="49" charset="0"/>
              </a:rPr>
              <a:t>    fscanf(stdin, "%s", str2); </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你刚才输入的字符串为：</a:t>
            </a:r>
            <a:r>
              <a:rPr lang="en-US" altLang="zh-CN" sz="2000" b="1">
                <a:latin typeface="Consolas" panose="020B0609020204030204" pitchFamily="49" charset="0"/>
              </a:rPr>
              <a:t>%s\n", str2);</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请输入一个字符串</a:t>
            </a:r>
            <a:r>
              <a:rPr lang="en-US" altLang="zh-CN" sz="2000" b="1">
                <a:latin typeface="Consolas" panose="020B0609020204030204" pitchFamily="49" charset="0"/>
              </a:rPr>
              <a:t>(</a:t>
            </a:r>
            <a:r>
              <a:rPr lang="zh-CN" altLang="en-US" sz="2000" b="1">
                <a:latin typeface="Consolas" panose="020B0609020204030204" pitchFamily="49" charset="0"/>
              </a:rPr>
              <a:t>将用</a:t>
            </a:r>
            <a:r>
              <a:rPr lang="en-US" altLang="zh-CN" sz="2000" b="1">
                <a:latin typeface="Consolas" panose="020B0609020204030204" pitchFamily="49" charset="0"/>
              </a:rPr>
              <a:t>scanf</a:t>
            </a:r>
            <a:r>
              <a:rPr lang="zh-CN" altLang="en-US" sz="2000" b="1">
                <a:latin typeface="Consolas" panose="020B0609020204030204" pitchFamily="49" charset="0"/>
              </a:rPr>
              <a:t>接收到内存</a:t>
            </a:r>
            <a:r>
              <a:rPr lang="en-US" altLang="zh-CN" sz="2000" b="1">
                <a:latin typeface="Consolas" panose="020B0609020204030204" pitchFamily="49" charset="0"/>
              </a:rPr>
              <a:t>)</a:t>
            </a:r>
            <a:r>
              <a:rPr lang="zh-CN" altLang="en-US" sz="2000" b="1">
                <a:latin typeface="Consolas" panose="020B0609020204030204" pitchFamily="49" charset="0"/>
              </a:rPr>
              <a:t>：</a:t>
            </a:r>
            <a:r>
              <a:rPr lang="en-US" altLang="zh-CN" sz="2000" b="1">
                <a:latin typeface="Consolas" panose="020B0609020204030204" pitchFamily="49" charset="0"/>
              </a:rPr>
              <a:t>");</a:t>
            </a:r>
          </a:p>
          <a:p>
            <a:pPr>
              <a:defRPr/>
            </a:pPr>
            <a:r>
              <a:rPr lang="en-US" altLang="zh-CN" sz="2000" b="1">
                <a:latin typeface="Consolas" panose="020B0609020204030204" pitchFamily="49" charset="0"/>
              </a:rPr>
              <a:t>    scanf("%s", str2);</a:t>
            </a:r>
          </a:p>
          <a:p>
            <a:pPr>
              <a:defRPr/>
            </a:pPr>
            <a:r>
              <a:rPr lang="en-US" altLang="zh-CN" sz="2000" b="1">
                <a:latin typeface="Consolas" panose="020B0609020204030204" pitchFamily="49" charset="0"/>
              </a:rPr>
              <a:t>    printf("</a:t>
            </a:r>
            <a:r>
              <a:rPr lang="zh-CN" altLang="en-US" sz="2000" b="1">
                <a:latin typeface="Consolas" panose="020B0609020204030204" pitchFamily="49" charset="0"/>
              </a:rPr>
              <a:t>你刚才输入的字符串为：</a:t>
            </a:r>
            <a:r>
              <a:rPr lang="en-US" altLang="zh-CN" sz="2000" b="1">
                <a:latin typeface="Consolas" panose="020B0609020204030204" pitchFamily="49" charset="0"/>
              </a:rPr>
              <a:t>%s\n", str2);</a:t>
            </a:r>
          </a:p>
          <a:p>
            <a:pPr>
              <a:defRPr/>
            </a:pPr>
            <a:r>
              <a:rPr lang="en-US" altLang="zh-CN" sz="2000" b="1" smtClean="0">
                <a:latin typeface="Consolas" panose="020B0609020204030204" pitchFamily="49" charset="0"/>
              </a:rPr>
              <a:t>    return </a:t>
            </a:r>
            <a:r>
              <a:rPr lang="en-US" altLang="zh-CN" sz="2000" b="1">
                <a:latin typeface="Consolas" panose="020B0609020204030204" pitchFamily="49" charset="0"/>
              </a:rPr>
              <a:t>0;</a:t>
            </a:r>
          </a:p>
          <a:p>
            <a:pPr>
              <a:defRPr/>
            </a:pPr>
            <a:r>
              <a:rPr lang="en-US" altLang="zh-CN" sz="2000" b="1">
                <a:latin typeface="Consolas" panose="020B0609020204030204" pitchFamily="49" charset="0"/>
              </a:rPr>
              <a:t>}</a:t>
            </a:r>
          </a:p>
        </p:txBody>
      </p:sp>
    </p:spTree>
    <p:extLst>
      <p:ext uri="{BB962C8B-B14F-4D97-AF65-F5344CB8AC3E}">
        <p14:creationId xmlns:p14="http://schemas.microsoft.com/office/powerpoint/2010/main" val="127985571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104783" y="521382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35809205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“标准语言补充”的标准库对应的头文件有：</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float.h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iso646.h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limits.h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stdarg.h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stdbool.h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stddef.h</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stdint.h</a:t>
            </a:r>
          </a:p>
        </p:txBody>
      </p:sp>
    </p:spTree>
    <p:extLst>
      <p:ext uri="{BB962C8B-B14F-4D97-AF65-F5344CB8AC3E}">
        <p14:creationId xmlns:p14="http://schemas.microsoft.com/office/powerpoint/2010/main" val="245282610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iso646.h </a:t>
            </a:r>
            <a:r>
              <a:rPr lang="zh-CN" altLang="en-US" sz="3200">
                <a:latin typeface="微软雅黑" pitchFamily="34" charset="-122"/>
                <a:ea typeface="微软雅黑" pitchFamily="34" charset="-122"/>
              </a:rPr>
              <a:t>中的内容大致有：</a:t>
            </a:r>
          </a:p>
          <a:p>
            <a:pPr lvl="1">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定义了某些运算符的助记符</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516" y="1000512"/>
            <a:ext cx="3384376" cy="5584595"/>
          </a:xfrm>
          <a:prstGeom prst="rect">
            <a:avLst/>
          </a:prstGeom>
        </p:spPr>
      </p:pic>
    </p:spTree>
    <p:extLst>
      <p:ext uri="{BB962C8B-B14F-4D97-AF65-F5344CB8AC3E}">
        <p14:creationId xmlns:p14="http://schemas.microsoft.com/office/powerpoint/2010/main" val="349526822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smtClean="0">
                <a:latin typeface="微软雅黑" pitchFamily="34" charset="-122"/>
                <a:ea typeface="微软雅黑" pitchFamily="34" charset="-122"/>
              </a:rPr>
              <a:t>例</a:t>
            </a:r>
            <a:r>
              <a:rPr lang="en-US" altLang="zh-CN" sz="3200">
                <a:latin typeface="微软雅黑" pitchFamily="34" charset="-122"/>
                <a:ea typeface="微软雅黑" pitchFamily="34" charset="-122"/>
              </a:rPr>
              <a:t> </a:t>
            </a:r>
            <a:r>
              <a:rPr lang="en-US" altLang="zh-CN" sz="3200" smtClean="0">
                <a:latin typeface="微软雅黑" pitchFamily="34" charset="-122"/>
                <a:ea typeface="微软雅黑" pitchFamily="34" charset="-122"/>
              </a:rPr>
              <a:t>  </a:t>
            </a:r>
            <a:r>
              <a:rPr lang="zh-CN" altLang="en-US" sz="3200">
                <a:latin typeface="微软雅黑" pitchFamily="34" charset="-122"/>
                <a:ea typeface="微软雅黑" pitchFamily="34" charset="-122"/>
              </a:rPr>
              <a:t>阅读下面的程序，体会“助记符”。</a:t>
            </a:r>
          </a:p>
        </p:txBody>
      </p:sp>
      <p:sp>
        <p:nvSpPr>
          <p:cNvPr id="6" name="矩形 6"/>
          <p:cNvSpPr>
            <a:spLocks noChangeArrowheads="1"/>
          </p:cNvSpPr>
          <p:nvPr/>
        </p:nvSpPr>
        <p:spPr bwMode="auto">
          <a:xfrm>
            <a:off x="1173048" y="1550720"/>
            <a:ext cx="9937104" cy="4968551"/>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&lt;stdio.h&gt;</a:t>
            </a:r>
          </a:p>
          <a:p>
            <a:pPr>
              <a:defRPr/>
            </a:pPr>
            <a:r>
              <a:rPr lang="en-US" altLang="zh-CN" sz="2400" b="1">
                <a:latin typeface="Consolas" panose="020B0609020204030204" pitchFamily="49" charset="0"/>
              </a:rPr>
              <a:t>#include &lt;stdlib.h&gt;</a:t>
            </a:r>
          </a:p>
          <a:p>
            <a:pPr>
              <a:defRPr/>
            </a:pPr>
            <a:r>
              <a:rPr lang="en-US" altLang="zh-CN" sz="2400" b="1">
                <a:latin typeface="Consolas" panose="020B0609020204030204" pitchFamily="49" charset="0"/>
              </a:rPr>
              <a:t>#include &lt;iso646.h&gt;</a:t>
            </a:r>
          </a:p>
          <a:p>
            <a:pPr>
              <a:defRPr/>
            </a:pPr>
            <a:r>
              <a:rPr lang="en-US" altLang="zh-CN" sz="2400" b="1">
                <a:latin typeface="Consolas" panose="020B0609020204030204" pitchFamily="49" charset="0"/>
              </a:rPr>
              <a:t>int main(void)</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int a = 3, b = 4, c = 0;</a:t>
            </a:r>
          </a:p>
          <a:p>
            <a:pPr>
              <a:defRPr/>
            </a:pPr>
            <a:r>
              <a:rPr lang="en-US" altLang="zh-CN" sz="2400" b="1">
                <a:latin typeface="Consolas" panose="020B0609020204030204" pitchFamily="49" charset="0"/>
              </a:rPr>
              <a:t>     if(a and b) </a:t>
            </a:r>
          </a:p>
          <a:p>
            <a:pPr>
              <a:defRPr/>
            </a:pPr>
            <a:r>
              <a:rPr lang="en-US" altLang="zh-CN" sz="2400" b="1">
                <a:latin typeface="Consolas" panose="020B0609020204030204" pitchFamily="49" charset="0"/>
              </a:rPr>
              <a:t>           printf("a &amp;&amp; b </a:t>
            </a:r>
            <a:r>
              <a:rPr lang="zh-CN" altLang="en-US" sz="2400" b="1">
                <a:latin typeface="Consolas" panose="020B0609020204030204" pitchFamily="49" charset="0"/>
              </a:rPr>
              <a:t>的值为：</a:t>
            </a:r>
            <a:r>
              <a:rPr lang="en-US" altLang="zh-CN" sz="2400" b="1">
                <a:latin typeface="Consolas" panose="020B0609020204030204" pitchFamily="49" charset="0"/>
              </a:rPr>
              <a:t>%d\n", a and b);</a:t>
            </a:r>
          </a:p>
          <a:p>
            <a:pPr>
              <a:defRPr/>
            </a:pPr>
            <a:r>
              <a:rPr lang="en-US" altLang="zh-CN" sz="2400" b="1">
                <a:latin typeface="Consolas" panose="020B0609020204030204" pitchFamily="49" charset="0"/>
              </a:rPr>
              <a:t>     c = a bitor b; </a:t>
            </a:r>
          </a:p>
          <a:p>
            <a:pPr>
              <a:defRPr/>
            </a:pPr>
            <a:r>
              <a:rPr lang="en-US" altLang="zh-CN" sz="2400" b="1">
                <a:latin typeface="Consolas" panose="020B0609020204030204" pitchFamily="49" charset="0"/>
              </a:rPr>
              <a:t>     printf("a bitor b </a:t>
            </a:r>
            <a:r>
              <a:rPr lang="zh-CN" altLang="en-US" sz="2400" b="1">
                <a:latin typeface="Consolas" panose="020B0609020204030204" pitchFamily="49" charset="0"/>
              </a:rPr>
              <a:t>的值为：</a:t>
            </a:r>
            <a:r>
              <a:rPr lang="en-US" altLang="zh-CN" sz="2400" b="1">
                <a:latin typeface="Consolas" panose="020B0609020204030204" pitchFamily="49" charset="0"/>
              </a:rPr>
              <a:t>%d\n", c);</a:t>
            </a:r>
          </a:p>
          <a:p>
            <a:pPr>
              <a:defRPr/>
            </a:pPr>
            <a:r>
              <a:rPr lang="en-US" altLang="zh-CN" sz="2400" b="1" smtClean="0">
                <a:latin typeface="Consolas" panose="020B0609020204030204" pitchFamily="49" charset="0"/>
              </a:rPr>
              <a:t>     return </a:t>
            </a:r>
            <a:r>
              <a:rPr lang="en-US" altLang="zh-CN" sz="2400" b="1">
                <a:latin typeface="Consolas" panose="020B0609020204030204" pitchFamily="49" charset="0"/>
              </a:rPr>
              <a:t>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1803507567"/>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stdarg.h </a:t>
            </a:r>
            <a:r>
              <a:rPr lang="zh-CN" altLang="en-US" sz="3200">
                <a:latin typeface="微软雅黑" pitchFamily="34" charset="-122"/>
                <a:ea typeface="微软雅黑" pitchFamily="34" charset="-122"/>
              </a:rPr>
              <a:t>中包含的函数为编程人员提供了访问可变参数表的方式</a:t>
            </a:r>
          </a:p>
        </p:txBody>
      </p:sp>
      <p:pic>
        <p:nvPicPr>
          <p:cNvPr id="5" name="图片 4" descr="BQ200951317403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7988" y="3780518"/>
            <a:ext cx="1728192" cy="172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自选图形 4"/>
          <p:cNvSpPr>
            <a:spLocks noChangeArrowheads="1"/>
          </p:cNvSpPr>
          <p:nvPr/>
        </p:nvSpPr>
        <p:spPr bwMode="auto">
          <a:xfrm>
            <a:off x="6166420" y="1744802"/>
            <a:ext cx="3312368" cy="2332270"/>
          </a:xfrm>
          <a:prstGeom prst="cloudCallout">
            <a:avLst>
              <a:gd name="adj1" fmla="val -119433"/>
              <a:gd name="adj2" fmla="val 50503"/>
            </a:avLst>
          </a:prstGeom>
          <a:solidFill>
            <a:schemeClr val="bg2">
              <a:lumMod val="20000"/>
              <a:lumOff val="80000"/>
            </a:schemeClr>
          </a:solidFill>
          <a:ln w="38100">
            <a:solidFill>
              <a:schemeClr val="bg2">
                <a:lumMod val="50000"/>
              </a:schemeClr>
            </a:solidFill>
            <a:round/>
            <a:headEnd/>
            <a:tailEnd/>
          </a:ln>
          <a:effectLst/>
          <a:extLst/>
        </p:spPr>
        <p:txBody>
          <a:bodyPr/>
          <a:lstStyle/>
          <a:p>
            <a:pPr marL="85725" indent="-85725"/>
            <a:r>
              <a:rPr lang="zh-CN" altLang="en-US" sz="2400" b="1">
                <a:latin typeface="微软雅黑" panose="020B0503020204020204" pitchFamily="34" charset="-122"/>
                <a:ea typeface="微软雅黑" panose="020B0503020204020204" pitchFamily="34" charset="-122"/>
              </a:rPr>
              <a:t>问题：</a:t>
            </a:r>
          </a:p>
          <a:p>
            <a:pPr marL="85725" indent="-85725"/>
            <a:endParaRPr lang="zh-CN" altLang="en-US" sz="2400" b="1">
              <a:latin typeface="微软雅黑" panose="020B0503020204020204" pitchFamily="34" charset="-122"/>
              <a:ea typeface="微软雅黑" panose="020B0503020204020204" pitchFamily="34" charset="-122"/>
            </a:endParaRPr>
          </a:p>
          <a:p>
            <a:pPr marL="85725" indent="-85725">
              <a:buFontTx/>
              <a:buChar char="•"/>
            </a:pPr>
            <a:r>
              <a:rPr lang="zh-CN" altLang="en-US" sz="2400" b="1">
                <a:latin typeface="微软雅黑" panose="020B0503020204020204" pitchFamily="34" charset="-122"/>
                <a:ea typeface="微软雅黑" panose="020B0503020204020204" pitchFamily="34" charset="-122"/>
              </a:rPr>
              <a:t>什么叫函数的可变参数啊？</a:t>
            </a:r>
          </a:p>
        </p:txBody>
      </p:sp>
    </p:spTree>
    <p:extLst>
      <p:ext uri="{BB962C8B-B14F-4D97-AF65-F5344CB8AC3E}">
        <p14:creationId xmlns:p14="http://schemas.microsoft.com/office/powerpoint/2010/main" val="20768547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a:latin typeface="微软雅黑" pitchFamily="34" charset="-122"/>
                <a:ea typeface="微软雅黑" pitchFamily="34" charset="-122"/>
              </a:rPr>
              <a:t>请编写一个可变参数的函数，能对多个整数求和。</a:t>
            </a:r>
          </a:p>
        </p:txBody>
      </p:sp>
      <p:sp>
        <p:nvSpPr>
          <p:cNvPr id="6" name="矩形 6"/>
          <p:cNvSpPr>
            <a:spLocks noChangeArrowheads="1"/>
          </p:cNvSpPr>
          <p:nvPr/>
        </p:nvSpPr>
        <p:spPr bwMode="auto">
          <a:xfrm>
            <a:off x="1173048" y="1484784"/>
            <a:ext cx="9937104" cy="518457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&lt;stdio.h&gt;</a:t>
            </a:r>
          </a:p>
          <a:p>
            <a:pPr>
              <a:defRPr/>
            </a:pPr>
            <a:r>
              <a:rPr lang="en-US" altLang="zh-CN" sz="2400" b="1" smtClean="0">
                <a:latin typeface="Consolas" panose="020B0609020204030204" pitchFamily="49" charset="0"/>
              </a:rPr>
              <a:t>#include &lt;</a:t>
            </a:r>
            <a:r>
              <a:rPr lang="en-US" altLang="zh-CN" sz="2400" b="1">
                <a:latin typeface="Consolas" panose="020B0609020204030204" pitchFamily="49" charset="0"/>
              </a:rPr>
              <a:t>stdarg.h&gt;</a:t>
            </a:r>
          </a:p>
          <a:p>
            <a:pPr>
              <a:defRPr/>
            </a:pPr>
            <a:r>
              <a:rPr lang="en-US" altLang="zh-CN" sz="2400" b="1">
                <a:latin typeface="Consolas" panose="020B0609020204030204" pitchFamily="49" charset="0"/>
              </a:rPr>
              <a:t>void sum(char *string, int num_args, ...)</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int s = 0;</a:t>
            </a:r>
          </a:p>
          <a:p>
            <a:pPr>
              <a:defRPr/>
            </a:pPr>
            <a:r>
              <a:rPr lang="en-US" altLang="zh-CN" sz="2400" b="1">
                <a:latin typeface="Consolas" panose="020B0609020204030204" pitchFamily="49" charset="0"/>
              </a:rPr>
              <a:t>    va_list ap; </a:t>
            </a:r>
          </a:p>
          <a:p>
            <a:pPr>
              <a:defRPr/>
            </a:pPr>
            <a:r>
              <a:rPr lang="en-US" altLang="zh-CN" sz="2400" b="1">
                <a:latin typeface="Consolas" panose="020B0609020204030204" pitchFamily="49" charset="0"/>
              </a:rPr>
              <a:t>    int i;</a:t>
            </a:r>
          </a:p>
          <a:p>
            <a:pPr>
              <a:defRPr/>
            </a:pPr>
            <a:r>
              <a:rPr lang="en-US" altLang="zh-CN" sz="2400" b="1">
                <a:latin typeface="Consolas" panose="020B0609020204030204" pitchFamily="49" charset="0"/>
              </a:rPr>
              <a:t>    va_start(ap, num_args); </a:t>
            </a:r>
          </a:p>
          <a:p>
            <a:pPr>
              <a:defRPr/>
            </a:pPr>
            <a:r>
              <a:rPr lang="en-US" altLang="zh-CN" sz="2400" b="1">
                <a:latin typeface="Consolas" panose="020B0609020204030204" pitchFamily="49" charset="0"/>
              </a:rPr>
              <a:t>    for(i = 0; i &lt; num_args; i++)</a:t>
            </a:r>
          </a:p>
          <a:p>
            <a:pPr>
              <a:defRPr/>
            </a:pPr>
            <a:r>
              <a:rPr lang="en-US" altLang="zh-CN" sz="2400" b="1">
                <a:latin typeface="Consolas" panose="020B0609020204030204" pitchFamily="49" charset="0"/>
              </a:rPr>
              <a:t>        s += va_arg(ap, int); </a:t>
            </a:r>
          </a:p>
          <a:p>
            <a:pPr>
              <a:defRPr/>
            </a:pPr>
            <a:r>
              <a:rPr lang="en-US" altLang="zh-CN" sz="2400" b="1">
                <a:latin typeface="Consolas" panose="020B0609020204030204" pitchFamily="49" charset="0"/>
              </a:rPr>
              <a:t>    printf(string, s);</a:t>
            </a:r>
          </a:p>
          <a:p>
            <a:pPr>
              <a:defRPr/>
            </a:pPr>
            <a:r>
              <a:rPr lang="en-US" altLang="zh-CN" sz="2400" b="1">
                <a:latin typeface="Consolas" panose="020B0609020204030204" pitchFamily="49" charset="0"/>
              </a:rPr>
              <a:t>    va_end(ap);</a:t>
            </a:r>
          </a:p>
          <a:p>
            <a:pPr>
              <a:defRPr/>
            </a:pPr>
            <a:r>
              <a:rPr lang="en-US" altLang="zh-CN" sz="2400" b="1">
                <a:latin typeface="Consolas" panose="020B0609020204030204" pitchFamily="49" charset="0"/>
              </a:rPr>
              <a:t>    return;</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2341548151"/>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6" name="矩形 6"/>
          <p:cNvSpPr>
            <a:spLocks noChangeArrowheads="1"/>
          </p:cNvSpPr>
          <p:nvPr/>
        </p:nvSpPr>
        <p:spPr bwMode="auto">
          <a:xfrm>
            <a:off x="1197868" y="1556792"/>
            <a:ext cx="10081120" cy="3240360"/>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a:latin typeface="Consolas" panose="020B0609020204030204" pitchFamily="49" charset="0"/>
              </a:rPr>
              <a:t>int main(void)</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sum("The sum of 10 + 15 is %d.\n", 2, 10, 15); </a:t>
            </a:r>
          </a:p>
          <a:p>
            <a:pPr>
              <a:defRPr/>
            </a:pPr>
            <a:r>
              <a:rPr lang="en-US" altLang="zh-CN" sz="2400" b="1">
                <a:latin typeface="Consolas" panose="020B0609020204030204" pitchFamily="49" charset="0"/>
              </a:rPr>
              <a:t>    sum("The sum of 10 + 15 + 13 is %d.\n", 3, 10, 15, 13); </a:t>
            </a:r>
          </a:p>
          <a:p>
            <a:pPr>
              <a:defRPr/>
            </a:pPr>
            <a:r>
              <a:rPr lang="en-US" altLang="zh-CN" sz="2400" b="1" smtClean="0">
                <a:latin typeface="Consolas" panose="020B0609020204030204" pitchFamily="49" charset="0"/>
              </a:rPr>
              <a:t>     </a:t>
            </a:r>
            <a:endParaRPr lang="en-US" altLang="zh-CN" sz="2400" b="1">
              <a:latin typeface="Consolas" panose="020B0609020204030204" pitchFamily="49" charset="0"/>
            </a:endParaRPr>
          </a:p>
          <a:p>
            <a:pPr>
              <a:defRPr/>
            </a:pPr>
            <a:r>
              <a:rPr lang="en-US" altLang="zh-CN" sz="2400" b="1">
                <a:latin typeface="Consolas" panose="020B0609020204030204" pitchFamily="49" charset="0"/>
              </a:rPr>
              <a:t>    return 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396329933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stdarg.h </a:t>
            </a:r>
            <a:r>
              <a:rPr lang="zh-CN" altLang="en-US" sz="3200">
                <a:latin typeface="微软雅黑" pitchFamily="34" charset="-122"/>
                <a:ea typeface="微软雅黑" pitchFamily="34" charset="-122"/>
              </a:rPr>
              <a:t>中包含的类型和宏：</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va_list</a:t>
            </a:r>
            <a:r>
              <a:rPr lang="zh-CN" altLang="en-US" sz="2800">
                <a:latin typeface="微软雅黑" pitchFamily="34" charset="-122"/>
                <a:ea typeface="微软雅黑" pitchFamily="34" charset="-122"/>
              </a:rPr>
              <a:t>：该类型用于声明局部状态变量（</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），用于遍历可变参数列表。</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va_start</a:t>
            </a:r>
            <a:r>
              <a:rPr lang="zh-CN" altLang="en-US" sz="2800">
                <a:latin typeface="微软雅黑" pitchFamily="34" charset="-122"/>
                <a:ea typeface="微软雅黑" pitchFamily="34" charset="-122"/>
              </a:rPr>
              <a:t>：它有两个参数：</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、可变参数的个数。该宏用于对</a:t>
            </a:r>
            <a:r>
              <a:rPr lang="en-US" altLang="zh-CN" sz="2800">
                <a:latin typeface="微软雅黑" pitchFamily="34" charset="-122"/>
                <a:ea typeface="微软雅黑" pitchFamily="34" charset="-122"/>
              </a:rPr>
              <a:t>ap </a:t>
            </a:r>
            <a:r>
              <a:rPr lang="zh-CN" altLang="en-US" sz="2800">
                <a:latin typeface="微软雅黑" pitchFamily="34" charset="-122"/>
                <a:ea typeface="微软雅黑" pitchFamily="34" charset="-122"/>
              </a:rPr>
              <a:t>进行初始化。在标准</a:t>
            </a:r>
            <a:r>
              <a:rPr lang="en-US" altLang="zh-CN" sz="2800">
                <a:latin typeface="微软雅黑" pitchFamily="34" charset="-122"/>
                <a:ea typeface="微软雅黑" pitchFamily="34" charset="-122"/>
              </a:rPr>
              <a:t>C </a:t>
            </a:r>
            <a:r>
              <a:rPr lang="zh-CN" altLang="en-US" sz="2800">
                <a:latin typeface="微软雅黑" pitchFamily="34" charset="-122"/>
                <a:ea typeface="微软雅黑" pitchFamily="34" charset="-122"/>
              </a:rPr>
              <a:t>语言中，其主要作用是将</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中的内部指针</a:t>
            </a:r>
            <a:r>
              <a:rPr lang="zh-CN" altLang="en-US" sz="2800">
                <a:solidFill>
                  <a:srgbClr val="FF0000"/>
                </a:solidFill>
                <a:latin typeface="微软雅黑" pitchFamily="34" charset="-122"/>
                <a:ea typeface="微软雅黑" pitchFamily="34" charset="-122"/>
              </a:rPr>
              <a:t>指向第一个可变参数</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va_arg</a:t>
            </a:r>
            <a:r>
              <a:rPr lang="zh-CN" altLang="en-US" sz="2800">
                <a:latin typeface="微软雅黑" pitchFamily="34" charset="-122"/>
                <a:ea typeface="微软雅黑" pitchFamily="34" charset="-122"/>
              </a:rPr>
              <a:t>：它有两个参数：</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、通过</a:t>
            </a:r>
            <a:r>
              <a:rPr lang="en-US" altLang="zh-CN" sz="2800">
                <a:latin typeface="微软雅黑" pitchFamily="34" charset="-122"/>
                <a:ea typeface="微软雅黑" pitchFamily="34" charset="-122"/>
              </a:rPr>
              <a:t>ap </a:t>
            </a:r>
            <a:r>
              <a:rPr lang="zh-CN" altLang="en-US" sz="2800">
                <a:latin typeface="微软雅黑" pitchFamily="34" charset="-122"/>
                <a:ea typeface="微软雅黑" pitchFamily="34" charset="-122"/>
              </a:rPr>
              <a:t>的内部指针获取的当前的可变参数的类型。这个宏首先将</a:t>
            </a:r>
            <a:r>
              <a:rPr lang="en-US" altLang="zh-CN" sz="2800">
                <a:latin typeface="微软雅黑" pitchFamily="34" charset="-122"/>
                <a:ea typeface="微软雅黑" pitchFamily="34" charset="-122"/>
              </a:rPr>
              <a:t>ap </a:t>
            </a:r>
            <a:r>
              <a:rPr lang="zh-CN" altLang="en-US" sz="2800">
                <a:latin typeface="微软雅黑" pitchFamily="34" charset="-122"/>
                <a:ea typeface="微软雅黑" pitchFamily="34" charset="-122"/>
              </a:rPr>
              <a:t>的内部指针</a:t>
            </a:r>
            <a:r>
              <a:rPr lang="zh-CN" altLang="en-US" sz="2800">
                <a:solidFill>
                  <a:srgbClr val="FF0000"/>
                </a:solidFill>
                <a:latin typeface="微软雅黑" pitchFamily="34" charset="-122"/>
                <a:ea typeface="微软雅黑" pitchFamily="34" charset="-122"/>
              </a:rPr>
              <a:t>指向下</a:t>
            </a:r>
            <a:r>
              <a:rPr lang="zh-CN" altLang="en-US" sz="2800">
                <a:latin typeface="微软雅黑" pitchFamily="34" charset="-122"/>
                <a:ea typeface="微软雅黑" pitchFamily="34" charset="-122"/>
              </a:rPr>
              <a:t>一可变参数，此后</a:t>
            </a:r>
            <a:r>
              <a:rPr lang="zh-CN" altLang="en-US" sz="2800">
                <a:solidFill>
                  <a:srgbClr val="FF0000"/>
                </a:solidFill>
                <a:latin typeface="微软雅黑" pitchFamily="34" charset="-122"/>
                <a:ea typeface="微软雅黑" pitchFamily="34" charset="-122"/>
              </a:rPr>
              <a:t>返回前</a:t>
            </a:r>
            <a:r>
              <a:rPr lang="zh-CN" altLang="en-US" sz="2800">
                <a:latin typeface="微软雅黑" pitchFamily="34" charset="-122"/>
                <a:ea typeface="微软雅黑" pitchFamily="34" charset="-122"/>
              </a:rPr>
              <a:t>一可变参数的值</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va_end</a:t>
            </a:r>
            <a:r>
              <a:rPr lang="zh-CN" altLang="en-US" sz="2800">
                <a:latin typeface="微软雅黑" pitchFamily="34" charset="-122"/>
                <a:ea typeface="微软雅黑" pitchFamily="34" charset="-122"/>
              </a:rPr>
              <a:t>：这个宏有一个参数：</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。在用</a:t>
            </a:r>
            <a:r>
              <a:rPr lang="en-US" altLang="zh-CN" sz="2800">
                <a:latin typeface="微软雅黑" pitchFamily="34" charset="-122"/>
                <a:ea typeface="微软雅黑" pitchFamily="34" charset="-122"/>
              </a:rPr>
              <a:t>va_arg </a:t>
            </a:r>
            <a:r>
              <a:rPr lang="zh-CN" altLang="en-US" sz="2800">
                <a:latin typeface="微软雅黑" pitchFamily="34" charset="-122"/>
                <a:ea typeface="微软雅黑" pitchFamily="34" charset="-122"/>
              </a:rPr>
              <a:t>读取所有参数之后调用，用于对</a:t>
            </a:r>
            <a:r>
              <a:rPr lang="en-US" altLang="zh-CN" sz="2800">
                <a:latin typeface="微软雅黑" pitchFamily="34" charset="-122"/>
                <a:ea typeface="微软雅黑" pitchFamily="34" charset="-122"/>
              </a:rPr>
              <a:t>ap</a:t>
            </a:r>
            <a:r>
              <a:rPr lang="zh-CN" altLang="en-US" sz="2800">
                <a:latin typeface="微软雅黑" pitchFamily="34" charset="-122"/>
                <a:ea typeface="微软雅黑" pitchFamily="34" charset="-122"/>
              </a:rPr>
              <a:t>进行必要的整理</a:t>
            </a:r>
            <a:r>
              <a:rPr lang="zh-CN" altLang="en-US" sz="2800" smtClean="0">
                <a:latin typeface="微软雅黑" pitchFamily="34" charset="-122"/>
                <a:ea typeface="微软雅黑" pitchFamily="34" charset="-122"/>
              </a:rPr>
              <a:t>操作</a:t>
            </a:r>
            <a:endParaRPr lang="zh-CN" altLang="en-US" sz="2800">
              <a:latin typeface="微软雅黑" pitchFamily="34" charset="-122"/>
              <a:ea typeface="微软雅黑" pitchFamily="34" charset="-122"/>
            </a:endParaRPr>
          </a:p>
        </p:txBody>
      </p:sp>
    </p:spTree>
    <p:extLst>
      <p:ext uri="{BB962C8B-B14F-4D97-AF65-F5344CB8AC3E}">
        <p14:creationId xmlns:p14="http://schemas.microsoft.com/office/powerpoint/2010/main" val="161234220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sp>
        <p:nvSpPr>
          <p:cNvPr id="7" name="内容占位符 3"/>
          <p:cNvSpPr>
            <a:spLocks noGrp="1"/>
          </p:cNvSpPr>
          <p:nvPr>
            <p:ph idx="1"/>
          </p:nvPr>
        </p:nvSpPr>
        <p:spPr>
          <a:xfrm>
            <a:off x="1174862" y="836712"/>
            <a:ext cx="9570714" cy="1423382"/>
          </a:xfrm>
        </p:spPr>
        <p:txBody>
          <a:bodyPr/>
          <a:lstStyle/>
          <a:p>
            <a:pPr>
              <a:buClr>
                <a:schemeClr val="bg2">
                  <a:lumMod val="50000"/>
                </a:schemeClr>
              </a:buClr>
              <a:buFont typeface="Wingdings" panose="05000000000000000000" pitchFamily="2" charset="2"/>
              <a:buChar char="v"/>
            </a:pP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语言的标准库：</a:t>
            </a:r>
          </a:p>
          <a:p>
            <a:pPr lvl="1">
              <a:buClr>
                <a:schemeClr val="bg2">
                  <a:lumMod val="50000"/>
                </a:schemeClr>
              </a:buClr>
              <a:buFont typeface="Wingdings" panose="05000000000000000000" pitchFamily="2" charset="2"/>
              <a:buChar char="u"/>
            </a:pPr>
            <a:r>
              <a:rPr lang="zh-CN" altLang="en-US" sz="2800" smtClean="0">
                <a:latin typeface="微软雅黑" pitchFamily="34" charset="-122"/>
                <a:ea typeface="微软雅黑" pitchFamily="34" charset="-122"/>
              </a:rPr>
              <a:t>“</a:t>
            </a:r>
            <a:r>
              <a:rPr lang="en-US" altLang="zh-CN" sz="2800" smtClean="0">
                <a:latin typeface="微软雅黑" pitchFamily="34" charset="-122"/>
                <a:ea typeface="微软雅黑" pitchFamily="34" charset="-122"/>
              </a:rPr>
              <a:t>.h”</a:t>
            </a:r>
            <a:r>
              <a:rPr lang="zh-CN" altLang="en-US" sz="2800">
                <a:latin typeface="微软雅黑" pitchFamily="34" charset="-122"/>
                <a:ea typeface="微软雅黑" pitchFamily="34" charset="-122"/>
              </a:rPr>
              <a:t>的头文件</a:t>
            </a:r>
          </a:p>
          <a:p>
            <a:pPr lvl="1">
              <a:buClr>
                <a:schemeClr val="bg2">
                  <a:lumMod val="50000"/>
                </a:schemeClr>
              </a:buClr>
              <a:buFont typeface="Wingdings" panose="05000000000000000000" pitchFamily="2" charset="2"/>
              <a:buChar char="u"/>
            </a:pPr>
            <a:r>
              <a:rPr lang="zh-CN" altLang="en-US" sz="2800" smtClean="0">
                <a:latin typeface="微软雅黑" pitchFamily="34" charset="-122"/>
                <a:ea typeface="微软雅黑" pitchFamily="34" charset="-122"/>
              </a:rPr>
              <a:t>  函数</a:t>
            </a:r>
            <a:r>
              <a:rPr lang="zh-CN" altLang="en-US" sz="2800">
                <a:latin typeface="微软雅黑" pitchFamily="34" charset="-122"/>
                <a:ea typeface="微软雅黑" pitchFamily="34" charset="-122"/>
              </a:rPr>
              <a:t>库</a:t>
            </a:r>
          </a:p>
        </p:txBody>
      </p:sp>
      <p:sp>
        <p:nvSpPr>
          <p:cNvPr id="5" name="Rectangle 2"/>
          <p:cNvSpPr txBox="1">
            <a:spLocks noChangeArrowheads="1"/>
          </p:cNvSpPr>
          <p:nvPr/>
        </p:nvSpPr>
        <p:spPr bwMode="auto">
          <a:xfrm>
            <a:off x="1125860" y="2276872"/>
            <a:ext cx="9867100" cy="4248472"/>
          </a:xfrm>
          <a:prstGeom prst="rect">
            <a:avLst/>
          </a:prstGeom>
          <a:solidFill>
            <a:schemeClr val="bg2">
              <a:lumMod val="20000"/>
              <a:lumOff val="80000"/>
            </a:schemeClr>
          </a:solidFill>
          <a:ln w="38100">
            <a:solidFill>
              <a:schemeClr val="accent1"/>
            </a:solidFill>
            <a:miter lim="800000"/>
            <a:headEnd/>
            <a:tailEnd/>
          </a:ln>
          <a:effectLst>
            <a:outerShdw blurRad="50800" dist="38100" dir="2700000" algn="tl" rotWithShape="0">
              <a:prstClr val="black">
                <a:alpha val="40000"/>
              </a:prstClr>
            </a:outerShdw>
          </a:effectLst>
        </p:spPr>
        <p:txBody>
          <a:bodyPr wrap="none" anchor="ctr"/>
          <a:lstStyle>
            <a:lvl1pPr marL="365125" indent="-255588" eaLnBrk="0" hangingPunct="0">
              <a:tabLst>
                <a:tab pos="542925" algn="l"/>
              </a:tabLst>
              <a:defRPr>
                <a:solidFill>
                  <a:schemeClr val="tx1"/>
                </a:solidFill>
                <a:latin typeface="Arial" charset="0"/>
                <a:ea typeface="楷体_GB2312" pitchFamily="49" charset="-122"/>
              </a:defRPr>
            </a:lvl1pPr>
            <a:lvl2pPr marL="742950" indent="-285750" eaLnBrk="0" hangingPunct="0">
              <a:tabLst>
                <a:tab pos="542925" algn="l"/>
              </a:tabLst>
              <a:defRPr>
                <a:solidFill>
                  <a:schemeClr val="tx1"/>
                </a:solidFill>
                <a:latin typeface="Arial" charset="0"/>
                <a:ea typeface="楷体_GB2312" pitchFamily="49" charset="-122"/>
              </a:defRPr>
            </a:lvl2pPr>
            <a:lvl3pPr marL="1143000" indent="-228600" eaLnBrk="0" hangingPunct="0">
              <a:tabLst>
                <a:tab pos="542925" algn="l"/>
              </a:tabLst>
              <a:defRPr>
                <a:solidFill>
                  <a:schemeClr val="tx1"/>
                </a:solidFill>
                <a:latin typeface="Arial" charset="0"/>
                <a:ea typeface="楷体_GB2312" pitchFamily="49" charset="-122"/>
              </a:defRPr>
            </a:lvl3pPr>
            <a:lvl4pPr marL="1600200" indent="-228600" eaLnBrk="0" hangingPunct="0">
              <a:tabLst>
                <a:tab pos="542925" algn="l"/>
              </a:tabLst>
              <a:defRPr>
                <a:solidFill>
                  <a:schemeClr val="tx1"/>
                </a:solidFill>
                <a:latin typeface="Arial" charset="0"/>
                <a:ea typeface="楷体_GB2312" pitchFamily="49" charset="-122"/>
              </a:defRPr>
            </a:lvl4pPr>
            <a:lvl5pPr marL="2057400" indent="-228600" eaLnBrk="0" hangingPunct="0">
              <a:tabLst>
                <a:tab pos="542925" algn="l"/>
              </a:tabLst>
              <a:defRPr>
                <a:solidFill>
                  <a:schemeClr val="tx1"/>
                </a:solidFill>
                <a:latin typeface="Arial" charset="0"/>
                <a:ea typeface="楷体_GB2312" pitchFamily="49" charset="-122"/>
              </a:defRPr>
            </a:lvl5pPr>
            <a:lvl6pPr marL="25146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6pPr>
            <a:lvl7pPr marL="29718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7pPr>
            <a:lvl8pPr marL="34290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8pPr>
            <a:lvl9pPr marL="3886200" indent="-228600" eaLnBrk="0" fontAlgn="base" hangingPunct="0">
              <a:spcBef>
                <a:spcPct val="0"/>
              </a:spcBef>
              <a:spcAft>
                <a:spcPct val="0"/>
              </a:spcAft>
              <a:tabLst>
                <a:tab pos="542925" algn="l"/>
              </a:tabLst>
              <a:defRPr>
                <a:solidFill>
                  <a:schemeClr val="tx1"/>
                </a:solidFill>
                <a:latin typeface="Arial" charset="0"/>
                <a:ea typeface="楷体_GB2312" pitchFamily="49" charset="-122"/>
              </a:defRPr>
            </a:lvl9pPr>
          </a:lstStyle>
          <a:p>
            <a:pPr eaLnBrk="1" hangingPunct="1">
              <a:lnSpc>
                <a:spcPct val="80000"/>
              </a:lnSpc>
              <a:buSzPct val="100000"/>
              <a:buFont typeface="Wingdings" pitchFamily="2" charset="2"/>
              <a:buNone/>
            </a:pPr>
            <a:r>
              <a:rPr lang="en-US" altLang="zh-CN" sz="2400" b="1" smtClean="0">
                <a:latin typeface="Consolas" panose="020B0609020204030204" pitchFamily="49" charset="0"/>
                <a:ea typeface="微软雅黑" panose="020B0503020204020204" pitchFamily="34" charset="-122"/>
                <a:cs typeface="Consolas" pitchFamily="49" charset="0"/>
              </a:rPr>
              <a:t>#</a:t>
            </a:r>
            <a:r>
              <a:rPr lang="en-US" altLang="zh-CN" sz="2400" b="1">
                <a:latin typeface="Consolas" panose="020B0609020204030204" pitchFamily="49" charset="0"/>
                <a:ea typeface="微软雅黑" panose="020B0503020204020204" pitchFamily="34" charset="-122"/>
                <a:cs typeface="Consolas" pitchFamily="49" charset="0"/>
              </a:rPr>
              <a:t>include &lt;stdio.h&gt; </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#include &lt;stdlib.h&gt;</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#include &lt;math.h</a:t>
            </a:r>
            <a:r>
              <a:rPr lang="en-US" altLang="zh-CN" sz="2400" b="1" smtClean="0">
                <a:latin typeface="Consolas" panose="020B0609020204030204" pitchFamily="49" charset="0"/>
                <a:ea typeface="微软雅黑" panose="020B0503020204020204" pitchFamily="34" charset="-122"/>
                <a:cs typeface="Consolas" pitchFamily="49" charset="0"/>
              </a:rPr>
              <a:t>&gt;</a:t>
            </a:r>
            <a:endParaRPr lang="en-US" altLang="zh-CN" sz="2400" b="1">
              <a:latin typeface="Consolas" panose="020B0609020204030204" pitchFamily="49" charset="0"/>
              <a:ea typeface="微软雅黑" panose="020B0503020204020204" pitchFamily="34" charset="-122"/>
              <a:cs typeface="Consolas" pitchFamily="49" charset="0"/>
            </a:endParaRP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int main(void)</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     int x = -9</a:t>
            </a:r>
            <a:r>
              <a:rPr lang="en-US" altLang="zh-CN" sz="2400" b="1" smtClean="0">
                <a:latin typeface="Consolas" panose="020B0609020204030204" pitchFamily="49" charset="0"/>
                <a:ea typeface="微软雅黑" panose="020B0503020204020204" pitchFamily="34" charset="-122"/>
                <a:cs typeface="Consolas" pitchFamily="49" charset="0"/>
              </a:rPr>
              <a:t>;</a:t>
            </a:r>
          </a:p>
          <a:p>
            <a:pPr eaLnBrk="1" hangingPunct="1">
              <a:lnSpc>
                <a:spcPct val="80000"/>
              </a:lnSpc>
              <a:buSzPct val="100000"/>
            </a:pPr>
            <a:r>
              <a:rPr lang="en-US" altLang="zh-CN" sz="2400" b="1" smtClean="0">
                <a:latin typeface="Consolas" panose="020B0609020204030204" pitchFamily="49" charset="0"/>
                <a:ea typeface="微软雅黑" panose="020B0503020204020204" pitchFamily="34" charset="-122"/>
                <a:cs typeface="Consolas" pitchFamily="49" charset="0"/>
              </a:rPr>
              <a:t>     /* printf</a:t>
            </a:r>
            <a:r>
              <a:rPr lang="zh-CN" altLang="en-US" sz="2400">
                <a:latin typeface="Consolas" panose="020B0609020204030204" pitchFamily="49" charset="0"/>
                <a:ea typeface="微软雅黑" panose="020B0503020204020204" pitchFamily="34" charset="-122"/>
                <a:cs typeface="Consolas" pitchFamily="49" charset="0"/>
              </a:rPr>
              <a:t>是标准库</a:t>
            </a:r>
            <a:r>
              <a:rPr lang="zh-CN" altLang="en-US" sz="2400" smtClean="0">
                <a:latin typeface="Consolas" panose="020B0609020204030204" pitchFamily="49" charset="0"/>
                <a:ea typeface="微软雅黑" panose="020B0503020204020204" pitchFamily="34" charset="-122"/>
                <a:cs typeface="Consolas" pitchFamily="49" charset="0"/>
              </a:rPr>
              <a:t>函数 </a:t>
            </a:r>
            <a:r>
              <a:rPr lang="zh-CN" altLang="en-US" sz="2400" b="1" smtClean="0">
                <a:latin typeface="Consolas" panose="020B0609020204030204" pitchFamily="49" charset="0"/>
                <a:ea typeface="微软雅黑" panose="020B0503020204020204" pitchFamily="34" charset="-122"/>
                <a:cs typeface="Consolas" pitchFamily="49" charset="0"/>
              </a:rPr>
              <a:t>*</a:t>
            </a:r>
            <a:r>
              <a:rPr lang="en-US" altLang="zh-CN" sz="2400" b="1" smtClean="0">
                <a:latin typeface="Consolas" panose="020B0609020204030204" pitchFamily="49" charset="0"/>
                <a:ea typeface="微软雅黑" panose="020B0503020204020204" pitchFamily="34" charset="-122"/>
                <a:cs typeface="Consolas" pitchFamily="49" charset="0"/>
              </a:rPr>
              <a:t>/</a:t>
            </a:r>
            <a:endParaRPr lang="en-US" altLang="zh-CN" sz="2400" b="1">
              <a:latin typeface="Consolas" panose="020B0609020204030204" pitchFamily="49" charset="0"/>
              <a:ea typeface="微软雅黑" panose="020B0503020204020204" pitchFamily="34" charset="-122"/>
              <a:cs typeface="Consolas" pitchFamily="49" charset="0"/>
            </a:endParaRPr>
          </a:p>
          <a:p>
            <a:pPr eaLnBrk="1" hangingPunct="1">
              <a:lnSpc>
                <a:spcPct val="80000"/>
              </a:lnSpc>
              <a:buSzPct val="100000"/>
              <a:buFont typeface="Wingdings" pitchFamily="2" charset="2"/>
              <a:buNone/>
            </a:pPr>
            <a:r>
              <a:rPr lang="en-US" altLang="zh-CN" sz="2400" b="1" smtClean="0">
                <a:latin typeface="Consolas" panose="020B0609020204030204" pitchFamily="49" charset="0"/>
                <a:ea typeface="微软雅黑" panose="020B0503020204020204" pitchFamily="34" charset="-122"/>
                <a:cs typeface="Consolas" pitchFamily="49" charset="0"/>
              </a:rPr>
              <a:t>     </a:t>
            </a:r>
            <a:r>
              <a:rPr lang="en-US" altLang="zh-CN" sz="2400" b="1">
                <a:latin typeface="Consolas" panose="020B0609020204030204" pitchFamily="49" charset="0"/>
                <a:ea typeface="微软雅黑" panose="020B0503020204020204" pitchFamily="34" charset="-122"/>
                <a:cs typeface="Consolas" pitchFamily="49" charset="0"/>
              </a:rPr>
              <a:t>printf("x</a:t>
            </a:r>
            <a:r>
              <a:rPr lang="zh-CN" altLang="en-US" sz="2400">
                <a:latin typeface="Consolas" panose="020B0609020204030204" pitchFamily="49" charset="0"/>
                <a:ea typeface="微软雅黑" panose="020B0503020204020204" pitchFamily="34" charset="-122"/>
                <a:cs typeface="Consolas" pitchFamily="49" charset="0"/>
              </a:rPr>
              <a:t>的绝对值是</a:t>
            </a:r>
            <a:r>
              <a:rPr lang="zh-CN" altLang="en-US" sz="2400" b="1">
                <a:latin typeface="Consolas" panose="020B0609020204030204" pitchFamily="49" charset="0"/>
                <a:ea typeface="微软雅黑" panose="020B0503020204020204" pitchFamily="34" charset="-122"/>
                <a:cs typeface="Consolas" pitchFamily="49" charset="0"/>
              </a:rPr>
              <a:t>：</a:t>
            </a:r>
            <a:r>
              <a:rPr lang="en-US" altLang="zh-CN" sz="2400" b="1">
                <a:latin typeface="Consolas" panose="020B0609020204030204" pitchFamily="49" charset="0"/>
                <a:ea typeface="微软雅黑" panose="020B0503020204020204" pitchFamily="34" charset="-122"/>
                <a:cs typeface="Consolas" pitchFamily="49" charset="0"/>
              </a:rPr>
              <a:t>%d\n", abs(x)); </a:t>
            </a:r>
            <a:endParaRPr lang="en-US" altLang="zh-CN" sz="2400" b="1" smtClean="0">
              <a:latin typeface="Consolas" panose="020B0609020204030204" pitchFamily="49" charset="0"/>
              <a:ea typeface="微软雅黑" panose="020B0503020204020204" pitchFamily="34" charset="-122"/>
              <a:cs typeface="Consolas" pitchFamily="49" charset="0"/>
            </a:endParaRP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 </a:t>
            </a:r>
            <a:r>
              <a:rPr lang="en-US" altLang="zh-CN" sz="2400" b="1" smtClean="0">
                <a:latin typeface="Consolas" panose="020B0609020204030204" pitchFamily="49" charset="0"/>
                <a:ea typeface="微软雅黑" panose="020B0503020204020204" pitchFamily="34" charset="-122"/>
                <a:cs typeface="Consolas" pitchFamily="49" charset="0"/>
              </a:rPr>
              <a:t>    printf("x</a:t>
            </a:r>
            <a:r>
              <a:rPr lang="zh-CN" altLang="en-US" sz="2400" smtClean="0">
                <a:latin typeface="Consolas" panose="020B0609020204030204" pitchFamily="49" charset="0"/>
                <a:ea typeface="微软雅黑" panose="020B0503020204020204" pitchFamily="34" charset="-122"/>
                <a:cs typeface="Consolas" pitchFamily="49" charset="0"/>
              </a:rPr>
              <a:t>绝对值开根号的结果是</a:t>
            </a:r>
            <a:r>
              <a:rPr lang="zh-CN" altLang="en-US" sz="2400" b="1" smtClean="0">
                <a:latin typeface="Consolas" panose="020B0609020204030204" pitchFamily="49" charset="0"/>
                <a:ea typeface="微软雅黑" panose="020B0503020204020204" pitchFamily="34" charset="-122"/>
                <a:cs typeface="Consolas" pitchFamily="49" charset="0"/>
              </a:rPr>
              <a:t>：</a:t>
            </a:r>
            <a:r>
              <a:rPr lang="en-US" altLang="zh-CN" sz="2400" b="1" smtClean="0">
                <a:latin typeface="Consolas" panose="020B0609020204030204" pitchFamily="49" charset="0"/>
                <a:ea typeface="微软雅黑" panose="020B0503020204020204" pitchFamily="34" charset="-122"/>
                <a:cs typeface="Consolas" pitchFamily="49" charset="0"/>
              </a:rPr>
              <a:t>%.2f\n", sqrt(abs(x))); </a:t>
            </a:r>
          </a:p>
          <a:p>
            <a:pPr eaLnBrk="1" hangingPunct="1">
              <a:lnSpc>
                <a:spcPct val="80000"/>
              </a:lnSpc>
              <a:buSzPct val="100000"/>
            </a:pPr>
            <a:r>
              <a:rPr lang="en-US" altLang="zh-CN" sz="2400" b="1" smtClean="0">
                <a:latin typeface="Consolas" panose="020B0609020204030204" pitchFamily="49" charset="0"/>
                <a:ea typeface="微软雅黑" panose="020B0503020204020204" pitchFamily="34" charset="-122"/>
                <a:cs typeface="Consolas" pitchFamily="49" charset="0"/>
              </a:rPr>
              <a:t>     </a:t>
            </a:r>
          </a:p>
          <a:p>
            <a:pPr eaLnBrk="1" hangingPunct="1">
              <a:lnSpc>
                <a:spcPct val="80000"/>
              </a:lnSpc>
              <a:buSzPct val="100000"/>
            </a:pPr>
            <a:r>
              <a:rPr lang="en-US" altLang="zh-CN" sz="2400" b="1">
                <a:latin typeface="Consolas" panose="020B0609020204030204" pitchFamily="49" charset="0"/>
                <a:ea typeface="微软雅黑" panose="020B0503020204020204" pitchFamily="34" charset="-122"/>
                <a:cs typeface="Consolas" pitchFamily="49" charset="0"/>
              </a:rPr>
              <a:t> </a:t>
            </a:r>
            <a:r>
              <a:rPr lang="en-US" altLang="zh-CN" sz="2400" b="1" smtClean="0">
                <a:latin typeface="Consolas" panose="020B0609020204030204" pitchFamily="49" charset="0"/>
                <a:ea typeface="微软雅黑" panose="020B0503020204020204" pitchFamily="34" charset="-122"/>
                <a:cs typeface="Consolas" pitchFamily="49" charset="0"/>
              </a:rPr>
              <a:t>    /* system</a:t>
            </a:r>
            <a:r>
              <a:rPr lang="zh-CN" altLang="en-US" sz="2400">
                <a:latin typeface="Consolas" panose="020B0609020204030204" pitchFamily="49" charset="0"/>
                <a:ea typeface="微软雅黑" panose="020B0503020204020204" pitchFamily="34" charset="-122"/>
                <a:cs typeface="Consolas" pitchFamily="49" charset="0"/>
              </a:rPr>
              <a:t>是标准库</a:t>
            </a:r>
            <a:r>
              <a:rPr lang="zh-CN" altLang="en-US" sz="2400" smtClean="0">
                <a:latin typeface="Consolas" panose="020B0609020204030204" pitchFamily="49" charset="0"/>
                <a:ea typeface="微软雅黑" panose="020B0503020204020204" pitchFamily="34" charset="-122"/>
                <a:cs typeface="Consolas" pitchFamily="49" charset="0"/>
              </a:rPr>
              <a:t>函数 </a:t>
            </a:r>
            <a:r>
              <a:rPr lang="zh-CN" altLang="en-US" sz="2400" b="1" smtClean="0">
                <a:latin typeface="Consolas" panose="020B0609020204030204" pitchFamily="49" charset="0"/>
                <a:ea typeface="微软雅黑" panose="020B0503020204020204" pitchFamily="34" charset="-122"/>
                <a:cs typeface="Consolas" pitchFamily="49" charset="0"/>
              </a:rPr>
              <a:t>*</a:t>
            </a:r>
            <a:r>
              <a:rPr lang="en-US" altLang="zh-CN" sz="2400" b="1" smtClean="0">
                <a:latin typeface="Consolas" panose="020B0609020204030204" pitchFamily="49" charset="0"/>
                <a:ea typeface="微软雅黑" panose="020B0503020204020204" pitchFamily="34" charset="-122"/>
                <a:cs typeface="Consolas" pitchFamily="49" charset="0"/>
              </a:rPr>
              <a:t>/</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 </a:t>
            </a:r>
            <a:r>
              <a:rPr lang="en-US" altLang="zh-CN" sz="2400" b="1" smtClean="0">
                <a:latin typeface="Consolas" panose="020B0609020204030204" pitchFamily="49" charset="0"/>
                <a:ea typeface="微软雅黑" panose="020B0503020204020204" pitchFamily="34" charset="-122"/>
                <a:cs typeface="Consolas" pitchFamily="49" charset="0"/>
              </a:rPr>
              <a:t>    system</a:t>
            </a:r>
            <a:r>
              <a:rPr lang="en-US" altLang="zh-CN" sz="2400" b="1">
                <a:latin typeface="Consolas" panose="020B0609020204030204" pitchFamily="49" charset="0"/>
                <a:ea typeface="微软雅黑" panose="020B0503020204020204" pitchFamily="34" charset="-122"/>
                <a:cs typeface="Consolas" pitchFamily="49" charset="0"/>
              </a:rPr>
              <a:t>("PAUSE"); </a:t>
            </a:r>
            <a:endParaRPr lang="en-US" altLang="zh-CN" sz="2400" b="1" smtClean="0">
              <a:latin typeface="Consolas" panose="020B0609020204030204" pitchFamily="49" charset="0"/>
              <a:ea typeface="微软雅黑" panose="020B0503020204020204" pitchFamily="34" charset="-122"/>
              <a:cs typeface="Consolas" pitchFamily="49" charset="0"/>
            </a:endParaRP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 </a:t>
            </a:r>
            <a:r>
              <a:rPr lang="en-US" altLang="zh-CN" sz="2400" b="1" smtClean="0">
                <a:latin typeface="Consolas" panose="020B0609020204030204" pitchFamily="49" charset="0"/>
                <a:ea typeface="微软雅黑" panose="020B0503020204020204" pitchFamily="34" charset="-122"/>
                <a:cs typeface="Consolas" pitchFamily="49" charset="0"/>
              </a:rPr>
              <a:t>    return </a:t>
            </a:r>
            <a:r>
              <a:rPr lang="en-US" altLang="zh-CN" sz="2400" b="1">
                <a:latin typeface="Consolas" panose="020B0609020204030204" pitchFamily="49" charset="0"/>
                <a:ea typeface="微软雅黑" panose="020B0503020204020204" pitchFamily="34" charset="-122"/>
                <a:cs typeface="Consolas" pitchFamily="49" charset="0"/>
              </a:rPr>
              <a:t>0;</a:t>
            </a:r>
          </a:p>
          <a:p>
            <a:pPr eaLnBrk="1" hangingPunct="1">
              <a:lnSpc>
                <a:spcPct val="80000"/>
              </a:lnSpc>
              <a:buSzPct val="100000"/>
              <a:buFont typeface="Wingdings" pitchFamily="2" charset="2"/>
              <a:buNone/>
            </a:pPr>
            <a:r>
              <a:rPr lang="en-US" altLang="zh-CN" sz="2400" b="1">
                <a:latin typeface="Consolas" panose="020B0609020204030204" pitchFamily="49" charset="0"/>
                <a:ea typeface="微软雅黑" panose="020B0503020204020204" pitchFamily="34" charset="-122"/>
                <a:cs typeface="Consolas" pitchFamily="49" charset="0"/>
              </a:rPr>
              <a:t>}</a:t>
            </a:r>
          </a:p>
        </p:txBody>
      </p:sp>
    </p:spTree>
    <p:extLst>
      <p:ext uri="{BB962C8B-B14F-4D97-AF65-F5344CB8AC3E}">
        <p14:creationId xmlns:p14="http://schemas.microsoft.com/office/powerpoint/2010/main" val="3231230304"/>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ANSI C </a:t>
            </a:r>
            <a:r>
              <a:rPr lang="zh-CN" altLang="en-US" sz="3200">
                <a:latin typeface="微软雅黑" pitchFamily="34" charset="-122"/>
                <a:ea typeface="微软雅黑" pitchFamily="34" charset="-122"/>
              </a:rPr>
              <a:t>的格式中的可变参数函数，基本形式：</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返回值类型函数名</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形式参数</a:t>
            </a:r>
            <a:r>
              <a:rPr lang="en-US" altLang="zh-CN" sz="2800">
                <a:latin typeface="微软雅黑" pitchFamily="34" charset="-122"/>
                <a:ea typeface="微软雅黑" pitchFamily="34" charset="-122"/>
              </a:rPr>
              <a:t>1 </a:t>
            </a:r>
            <a:r>
              <a:rPr lang="zh-CN" altLang="en-US" sz="2800">
                <a:latin typeface="微软雅黑" pitchFamily="34" charset="-122"/>
                <a:ea typeface="微软雅黑" pitchFamily="34" charset="-122"/>
              </a:rPr>
              <a:t>类型形式参数</a:t>
            </a:r>
            <a:r>
              <a:rPr lang="en-US" altLang="zh-CN" sz="2800">
                <a:latin typeface="微软雅黑" pitchFamily="34" charset="-122"/>
                <a:ea typeface="微软雅黑" pitchFamily="34" charset="-122"/>
              </a:rPr>
              <a:t>1, …);</a:t>
            </a:r>
          </a:p>
          <a:p>
            <a:pPr>
              <a:spcAft>
                <a:spcPts val="600"/>
              </a:spcAft>
              <a:buClr>
                <a:schemeClr val="bg2">
                  <a:lumMod val="50000"/>
                </a:schemeClr>
              </a:buClr>
              <a:buSzPct val="100000"/>
              <a:buFont typeface="Wingdings" panose="05000000000000000000" pitchFamily="2" charset="2"/>
              <a:buChar char="v"/>
            </a:pPr>
            <a:r>
              <a:rPr lang="zh-CN" altLang="en-US" sz="3200">
                <a:solidFill>
                  <a:srgbClr val="FF0000"/>
                </a:solidFill>
                <a:latin typeface="微软雅黑" pitchFamily="34" charset="-122"/>
                <a:ea typeface="微软雅黑" pitchFamily="34" charset="-122"/>
              </a:rPr>
              <a:t>注意</a:t>
            </a:r>
            <a:r>
              <a:rPr lang="en-US" altLang="zh-CN" sz="3200">
                <a:solidFill>
                  <a:srgbClr val="FF0000"/>
                </a:solidFill>
                <a:latin typeface="微软雅黑" pitchFamily="34" charset="-122"/>
                <a:ea typeface="微软雅黑" pitchFamily="34" charset="-122"/>
              </a:rPr>
              <a:t>:</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至少需要一个普通的形式参数，可变参数就是通过 ‘</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来说明的，这三个点是函数原型的一部分，不能省略。</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可变参数只能位于形式参数列表的最后。</a:t>
            </a:r>
          </a:p>
        </p:txBody>
      </p:sp>
    </p:spTree>
    <p:extLst>
      <p:ext uri="{BB962C8B-B14F-4D97-AF65-F5344CB8AC3E}">
        <p14:creationId xmlns:p14="http://schemas.microsoft.com/office/powerpoint/2010/main" val="2064675834"/>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16561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stdbool.h</a:t>
            </a:r>
            <a:r>
              <a:rPr lang="zh-CN" altLang="en-US" sz="3200">
                <a:latin typeface="微软雅黑" pitchFamily="34" charset="-122"/>
                <a:ea typeface="微软雅黑" pitchFamily="34" charset="-122"/>
              </a:rPr>
              <a:t>中定义了</a:t>
            </a:r>
            <a:r>
              <a:rPr lang="en-US" altLang="zh-CN" sz="3200">
                <a:latin typeface="微软雅黑" pitchFamily="34" charset="-122"/>
                <a:ea typeface="微软雅黑" pitchFamily="34" charset="-122"/>
              </a:rPr>
              <a:t>bool</a:t>
            </a:r>
            <a:r>
              <a:rPr lang="zh-CN" altLang="en-US" sz="3200">
                <a:latin typeface="微软雅黑" pitchFamily="34" charset="-122"/>
                <a:ea typeface="微软雅黑" pitchFamily="34" charset="-122"/>
              </a:rPr>
              <a:t>型变量的值：</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false</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0</a:t>
            </a:r>
            <a:r>
              <a:rPr lang="zh-CN" altLang="en-US" sz="2800">
                <a:latin typeface="微软雅黑" pitchFamily="34" charset="-122"/>
                <a:ea typeface="微软雅黑" pitchFamily="34" charset="-122"/>
              </a:rPr>
              <a:t>）</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true</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1</a:t>
            </a:r>
            <a:r>
              <a:rPr lang="zh-CN" altLang="en-US" sz="2800" smtClean="0">
                <a:latin typeface="微软雅黑" pitchFamily="34" charset="-122"/>
                <a:ea typeface="微软雅黑" pitchFamily="34" charset="-122"/>
              </a:rPr>
              <a:t>）</a:t>
            </a:r>
            <a:endParaRPr lang="zh-CN" altLang="en-US" sz="2800">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822" y="2780928"/>
            <a:ext cx="10466171" cy="2304256"/>
          </a:xfrm>
          <a:prstGeom prst="rect">
            <a:avLst/>
          </a:prstGeom>
        </p:spPr>
      </p:pic>
    </p:spTree>
    <p:extLst>
      <p:ext uri="{BB962C8B-B14F-4D97-AF65-F5344CB8AC3E}">
        <p14:creationId xmlns:p14="http://schemas.microsoft.com/office/powerpoint/2010/main" val="2099932984"/>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97868" y="980728"/>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例</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阅读</a:t>
            </a:r>
            <a:r>
              <a:rPr lang="zh-CN" altLang="en-US">
                <a:latin typeface="微软雅黑" pitchFamily="34" charset="-122"/>
                <a:ea typeface="微软雅黑" pitchFamily="34" charset="-122"/>
              </a:rPr>
              <a:t>下面的程序，体会</a:t>
            </a:r>
            <a:r>
              <a:rPr lang="en-US" altLang="zh-CN">
                <a:latin typeface="微软雅黑" pitchFamily="34" charset="-122"/>
                <a:ea typeface="微软雅黑" pitchFamily="34" charset="-122"/>
              </a:rPr>
              <a:t>bool </a:t>
            </a:r>
            <a:r>
              <a:rPr lang="zh-CN" altLang="en-US">
                <a:latin typeface="微软雅黑" pitchFamily="34" charset="-122"/>
                <a:ea typeface="微软雅黑" pitchFamily="34" charset="-122"/>
              </a:rPr>
              <a:t>型变量的使用。</a:t>
            </a:r>
          </a:p>
        </p:txBody>
      </p:sp>
      <p:sp>
        <p:nvSpPr>
          <p:cNvPr id="6" name="矩形 6"/>
          <p:cNvSpPr>
            <a:spLocks noChangeArrowheads="1"/>
          </p:cNvSpPr>
          <p:nvPr/>
        </p:nvSpPr>
        <p:spPr bwMode="auto">
          <a:xfrm>
            <a:off x="1173048" y="1484784"/>
            <a:ext cx="9937104" cy="518457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400" b="1" smtClean="0">
                <a:latin typeface="Consolas" panose="020B0609020204030204" pitchFamily="49" charset="0"/>
              </a:rPr>
              <a:t>#include </a:t>
            </a:r>
            <a:r>
              <a:rPr lang="en-US" altLang="zh-CN" sz="2400" b="1">
                <a:latin typeface="Consolas" panose="020B0609020204030204" pitchFamily="49" charset="0"/>
              </a:rPr>
              <a:t>&lt;stdio.h&gt;</a:t>
            </a:r>
          </a:p>
          <a:p>
            <a:pPr>
              <a:defRPr/>
            </a:pPr>
            <a:r>
              <a:rPr lang="en-US" altLang="zh-CN" sz="2400" b="1" smtClean="0">
                <a:latin typeface="Consolas" panose="020B0609020204030204" pitchFamily="49" charset="0"/>
              </a:rPr>
              <a:t>#</a:t>
            </a:r>
            <a:r>
              <a:rPr lang="en-US" altLang="zh-CN" sz="2400" b="1">
                <a:latin typeface="Consolas" panose="020B0609020204030204" pitchFamily="49" charset="0"/>
              </a:rPr>
              <a:t>include &lt;stdbool.h&gt;</a:t>
            </a:r>
          </a:p>
          <a:p>
            <a:pPr>
              <a:defRPr/>
            </a:pPr>
            <a:r>
              <a:rPr lang="en-US" altLang="zh-CN" sz="2400" b="1">
                <a:latin typeface="Consolas" panose="020B0609020204030204" pitchFamily="49" charset="0"/>
              </a:rPr>
              <a:t>int main(void)</a:t>
            </a:r>
          </a:p>
          <a:p>
            <a:pPr>
              <a:defRPr/>
            </a:pPr>
            <a:r>
              <a:rPr lang="en-US" altLang="zh-CN" sz="2400" b="1">
                <a:latin typeface="Consolas" panose="020B0609020204030204" pitchFamily="49" charset="0"/>
              </a:rPr>
              <a:t>{</a:t>
            </a:r>
          </a:p>
          <a:p>
            <a:pPr>
              <a:defRPr/>
            </a:pPr>
            <a:r>
              <a:rPr lang="en-US" altLang="zh-CN" sz="2400" b="1">
                <a:latin typeface="Consolas" panose="020B0609020204030204" pitchFamily="49" charset="0"/>
              </a:rPr>
              <a:t>    bool x = true;</a:t>
            </a:r>
          </a:p>
          <a:p>
            <a:pPr>
              <a:defRPr/>
            </a:pPr>
            <a:r>
              <a:rPr lang="en-US" altLang="zh-CN" sz="2400" b="1">
                <a:latin typeface="Consolas" panose="020B0609020204030204" pitchFamily="49" charset="0"/>
              </a:rPr>
              <a:t>    bool y;</a:t>
            </a:r>
          </a:p>
          <a:p>
            <a:pPr>
              <a:defRPr/>
            </a:pPr>
            <a:r>
              <a:rPr lang="en-US" altLang="zh-CN" sz="2400" b="1">
                <a:latin typeface="Consolas" panose="020B0609020204030204" pitchFamily="49" charset="0"/>
              </a:rPr>
              <a:t>    if(x)</a:t>
            </a:r>
          </a:p>
          <a:p>
            <a:pPr>
              <a:defRPr/>
            </a:pPr>
            <a:r>
              <a:rPr lang="en-US" altLang="zh-CN" sz="2400" b="1">
                <a:latin typeface="Consolas" panose="020B0609020204030204" pitchFamily="49" charset="0"/>
              </a:rPr>
              <a:t>       printf("x = %d\n", x);</a:t>
            </a:r>
          </a:p>
          <a:p>
            <a:pPr>
              <a:defRPr/>
            </a:pPr>
            <a:r>
              <a:rPr lang="en-US" altLang="zh-CN" sz="2400" b="1">
                <a:latin typeface="Consolas" panose="020B0609020204030204" pitchFamily="49" charset="0"/>
              </a:rPr>
              <a:t>    y = !x;</a:t>
            </a:r>
          </a:p>
          <a:p>
            <a:pPr>
              <a:defRPr/>
            </a:pPr>
            <a:r>
              <a:rPr lang="en-US" altLang="zh-CN" sz="2400" b="1">
                <a:latin typeface="Consolas" panose="020B0609020204030204" pitchFamily="49" charset="0"/>
              </a:rPr>
              <a:t>    if(!y)</a:t>
            </a:r>
          </a:p>
          <a:p>
            <a:pPr>
              <a:defRPr/>
            </a:pPr>
            <a:r>
              <a:rPr lang="en-US" altLang="zh-CN" sz="2400" b="1">
                <a:latin typeface="Consolas" panose="020B0609020204030204" pitchFamily="49" charset="0"/>
              </a:rPr>
              <a:t>       printf("y = %d\n", y);</a:t>
            </a:r>
          </a:p>
          <a:p>
            <a:pPr>
              <a:defRPr/>
            </a:pPr>
            <a:r>
              <a:rPr lang="en-US" altLang="zh-CN" sz="2400" b="1">
                <a:latin typeface="Consolas" panose="020B0609020204030204" pitchFamily="49" charset="0"/>
              </a:rPr>
              <a:t>    y = 3; </a:t>
            </a:r>
          </a:p>
          <a:p>
            <a:pPr>
              <a:defRPr/>
            </a:pPr>
            <a:r>
              <a:rPr lang="en-US" altLang="zh-CN" sz="2400" b="1" smtClean="0">
                <a:latin typeface="Consolas" panose="020B0609020204030204" pitchFamily="49" charset="0"/>
              </a:rPr>
              <a:t>    return </a:t>
            </a:r>
            <a:r>
              <a:rPr lang="en-US" altLang="zh-CN" sz="2400" b="1">
                <a:latin typeface="Consolas" panose="020B0609020204030204" pitchFamily="49" charset="0"/>
              </a:rPr>
              <a:t>0;</a:t>
            </a:r>
          </a:p>
          <a:p>
            <a:pPr>
              <a:defRPr/>
            </a:pPr>
            <a:r>
              <a:rPr lang="en-US" altLang="zh-CN" sz="2400" b="1">
                <a:latin typeface="Consolas" panose="020B0609020204030204" pitchFamily="49" charset="0"/>
              </a:rPr>
              <a:t>}</a:t>
            </a:r>
          </a:p>
        </p:txBody>
      </p:sp>
    </p:spTree>
    <p:extLst>
      <p:ext uri="{BB962C8B-B14F-4D97-AF65-F5344CB8AC3E}">
        <p14:creationId xmlns:p14="http://schemas.microsoft.com/office/powerpoint/2010/main" val="3030275185"/>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stddef.h</a:t>
            </a:r>
            <a:r>
              <a:rPr lang="zh-CN" altLang="en-US" sz="3200">
                <a:latin typeface="微软雅黑" pitchFamily="34" charset="-122"/>
                <a:ea typeface="微软雅黑" pitchFamily="34" charset="-122"/>
              </a:rPr>
              <a:t>中定义了几种常见的宏：</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NULL</a:t>
            </a:r>
            <a:r>
              <a:rPr lang="zh-CN" altLang="en-US" sz="2800">
                <a:latin typeface="微软雅黑" pitchFamily="34" charset="-122"/>
                <a:ea typeface="微软雅黑" pitchFamily="34" charset="-122"/>
              </a:rPr>
              <a:t>，该宏代表空指针的字面值</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ptrdiff_t</a:t>
            </a:r>
            <a:r>
              <a:rPr lang="zh-CN" altLang="en-US" sz="2800">
                <a:latin typeface="微软雅黑" pitchFamily="34" charset="-122"/>
                <a:ea typeface="微软雅黑" pitchFamily="34" charset="-122"/>
              </a:rPr>
              <a:t>，是两个指针相减结果的类型</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size_t</a:t>
            </a:r>
            <a:r>
              <a:rPr lang="zh-CN" altLang="en-US" sz="2800">
                <a:latin typeface="微软雅黑" pitchFamily="34" charset="-122"/>
                <a:ea typeface="微软雅黑" pitchFamily="34" charset="-122"/>
              </a:rPr>
              <a:t>，是</a:t>
            </a:r>
            <a:r>
              <a:rPr lang="en-US" altLang="zh-CN" sz="2800">
                <a:latin typeface="微软雅黑" pitchFamily="34" charset="-122"/>
                <a:ea typeface="微软雅黑" pitchFamily="34" charset="-122"/>
              </a:rPr>
              <a:t>sizeof </a:t>
            </a:r>
            <a:r>
              <a:rPr lang="zh-CN" altLang="en-US" sz="2800">
                <a:latin typeface="微软雅黑" pitchFamily="34" charset="-122"/>
                <a:ea typeface="微软雅黑" pitchFamily="34" charset="-122"/>
              </a:rPr>
              <a:t>运算返回值的类型</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offsetof</a:t>
            </a:r>
            <a:r>
              <a:rPr lang="zh-CN" altLang="en-US" sz="2800">
                <a:latin typeface="微软雅黑" pitchFamily="34" charset="-122"/>
                <a:ea typeface="微软雅黑" pitchFamily="34" charset="-122"/>
              </a:rPr>
              <a:t>，是一个函数式宏：</a:t>
            </a:r>
          </a:p>
          <a:p>
            <a:pPr lvl="2">
              <a:spcAft>
                <a:spcPts val="600"/>
              </a:spcAft>
              <a:buClr>
                <a:schemeClr val="bg2">
                  <a:lumMod val="50000"/>
                </a:schemeClr>
              </a:buClr>
              <a:buSzPct val="100000"/>
              <a:buFont typeface="Wingdings" panose="05000000000000000000" pitchFamily="2" charset="2"/>
              <a:buChar char="Ø"/>
            </a:pPr>
            <a:r>
              <a:rPr lang="zh-CN" altLang="en-US" sz="2400">
                <a:latin typeface="微软雅黑" pitchFamily="34" charset="-122"/>
                <a:ea typeface="微软雅黑" pitchFamily="34" charset="-122"/>
              </a:rPr>
              <a:t>参数：结构体类型；结构体类型的成员名称</a:t>
            </a:r>
          </a:p>
          <a:p>
            <a:pPr lvl="2">
              <a:spcAft>
                <a:spcPts val="600"/>
              </a:spcAft>
              <a:buClr>
                <a:schemeClr val="bg2">
                  <a:lumMod val="50000"/>
                </a:schemeClr>
              </a:buClr>
              <a:buSzPct val="100000"/>
              <a:buFont typeface="Wingdings" panose="05000000000000000000" pitchFamily="2" charset="2"/>
              <a:buChar char="Ø"/>
            </a:pPr>
            <a:r>
              <a:rPr lang="zh-CN" altLang="en-US" sz="2400">
                <a:latin typeface="微软雅黑" pitchFamily="34" charset="-122"/>
                <a:ea typeface="微软雅黑" pitchFamily="34" charset="-122"/>
              </a:rPr>
              <a:t>返回值：该结构体成员相对结构体对象的存储首地址而言的偏移</a:t>
            </a:r>
            <a:r>
              <a:rPr lang="zh-CN" altLang="en-US" sz="2400" smtClean="0">
                <a:latin typeface="微软雅黑" pitchFamily="34" charset="-122"/>
                <a:ea typeface="微软雅黑" pitchFamily="34" charset="-122"/>
              </a:rPr>
              <a:t>量</a:t>
            </a:r>
            <a:endParaRPr lang="en-US" altLang="zh-CN" sz="2400" smtClean="0">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sz="3200">
                <a:solidFill>
                  <a:srgbClr val="FF0000"/>
                </a:solidFill>
                <a:latin typeface="微软雅黑" pitchFamily="34" charset="-122"/>
                <a:ea typeface="微软雅黑" pitchFamily="34" charset="-122"/>
              </a:rPr>
              <a:t>注意：</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以上的所有宏用已有的变量类型通过</a:t>
            </a:r>
            <a:r>
              <a:rPr lang="en-US" altLang="zh-CN" sz="2800">
                <a:latin typeface="微软雅黑" pitchFamily="34" charset="-122"/>
                <a:ea typeface="微软雅黑" pitchFamily="34" charset="-122"/>
              </a:rPr>
              <a:t>typedef</a:t>
            </a:r>
            <a:r>
              <a:rPr lang="zh-CN" altLang="en-US" sz="2800">
                <a:latin typeface="微软雅黑" pitchFamily="34" charset="-122"/>
                <a:ea typeface="微软雅黑" pitchFamily="34" charset="-122"/>
              </a:rPr>
              <a:t>的来的</a:t>
            </a:r>
          </a:p>
          <a:p>
            <a:pPr marL="766763" lvl="2" indent="0">
              <a:spcAft>
                <a:spcPts val="600"/>
              </a:spcAft>
              <a:buClr>
                <a:schemeClr val="bg2">
                  <a:lumMod val="50000"/>
                </a:schemeClr>
              </a:buClr>
              <a:buSzPct val="100000"/>
              <a:buNone/>
            </a:pPr>
            <a:endParaRPr lang="en-US" altLang="zh-CN" sz="2400" smtClean="0">
              <a:latin typeface="微软雅黑" pitchFamily="34" charset="-122"/>
              <a:ea typeface="微软雅黑" pitchFamily="34" charset="-122"/>
            </a:endParaRPr>
          </a:p>
        </p:txBody>
      </p:sp>
    </p:spTree>
    <p:extLst>
      <p:ext uri="{BB962C8B-B14F-4D97-AF65-F5344CB8AC3E}">
        <p14:creationId xmlns:p14="http://schemas.microsoft.com/office/powerpoint/2010/main" val="2314638660"/>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74862" y="836712"/>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2400" smtClean="0">
                <a:latin typeface="微软雅黑" pitchFamily="34" charset="-122"/>
                <a:ea typeface="微软雅黑" pitchFamily="34" charset="-122"/>
              </a:rPr>
              <a:t>例   阅读</a:t>
            </a:r>
            <a:r>
              <a:rPr lang="zh-CN" altLang="en-US" sz="2400">
                <a:latin typeface="微软雅黑" pitchFamily="34" charset="-122"/>
                <a:ea typeface="微软雅黑" pitchFamily="34" charset="-122"/>
              </a:rPr>
              <a:t>下面的程序，体会</a:t>
            </a:r>
            <a:r>
              <a:rPr lang="en-US" altLang="zh-CN" sz="2400">
                <a:latin typeface="微软雅黑" pitchFamily="34" charset="-122"/>
                <a:ea typeface="微软雅黑" pitchFamily="34" charset="-122"/>
              </a:rPr>
              <a:t>NULL</a:t>
            </a: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prtdiff_t</a:t>
            </a: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size_t</a:t>
            </a:r>
            <a:r>
              <a:rPr lang="zh-CN" altLang="en-US" sz="2400">
                <a:latin typeface="微软雅黑" pitchFamily="34" charset="-122"/>
                <a:ea typeface="微软雅黑" pitchFamily="34" charset="-122"/>
              </a:rPr>
              <a:t>、</a:t>
            </a:r>
            <a:r>
              <a:rPr lang="en-US" altLang="zh-CN" sz="2400">
                <a:latin typeface="微软雅黑" pitchFamily="34" charset="-122"/>
                <a:ea typeface="微软雅黑" pitchFamily="34" charset="-122"/>
              </a:rPr>
              <a:t>offsetof </a:t>
            </a:r>
            <a:r>
              <a:rPr lang="zh-CN" altLang="en-US" sz="2400">
                <a:latin typeface="微软雅黑" pitchFamily="34" charset="-122"/>
                <a:ea typeface="微软雅黑" pitchFamily="34" charset="-122"/>
              </a:rPr>
              <a:t>的使用</a:t>
            </a:r>
          </a:p>
        </p:txBody>
      </p:sp>
      <p:sp>
        <p:nvSpPr>
          <p:cNvPr id="6" name="矩形 6"/>
          <p:cNvSpPr>
            <a:spLocks noChangeArrowheads="1"/>
          </p:cNvSpPr>
          <p:nvPr/>
        </p:nvSpPr>
        <p:spPr bwMode="auto">
          <a:xfrm>
            <a:off x="909836" y="1556792"/>
            <a:ext cx="10369152" cy="518457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&lt;stdio.h&gt;  #include &lt;stdlib.h&gt;  #include &lt;stddef.h&gt;</a:t>
            </a:r>
          </a:p>
          <a:p>
            <a:pPr>
              <a:defRPr/>
            </a:pPr>
            <a:r>
              <a:rPr lang="en-US" altLang="zh-CN" sz="2000" b="1">
                <a:latin typeface="Consolas" panose="020B0609020204030204" pitchFamily="49" charset="0"/>
              </a:rPr>
              <a:t>struct </a:t>
            </a:r>
            <a:r>
              <a:rPr lang="en-US" altLang="zh-CN" sz="2000" b="1" smtClean="0">
                <a:latin typeface="Consolas" panose="020B0609020204030204" pitchFamily="49" charset="0"/>
              </a:rPr>
              <a:t>Test{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char x;</a:t>
            </a:r>
          </a:p>
          <a:p>
            <a:pPr>
              <a:defRPr/>
            </a:pPr>
            <a:r>
              <a:rPr lang="en-US" altLang="zh-CN" sz="2000" b="1">
                <a:latin typeface="Consolas" panose="020B0609020204030204" pitchFamily="49" charset="0"/>
              </a:rPr>
              <a:t>     int y;</a:t>
            </a:r>
          </a:p>
          <a:p>
            <a:pPr>
              <a:defRPr/>
            </a:pPr>
            <a:r>
              <a:rPr lang="en-US" altLang="zh-CN" sz="2000" b="1">
                <a:latin typeface="Consolas" panose="020B0609020204030204" pitchFamily="49" charset="0"/>
              </a:rPr>
              <a:t>};</a:t>
            </a:r>
          </a:p>
          <a:p>
            <a:pPr>
              <a:defRPr/>
            </a:pPr>
            <a:r>
              <a:rPr lang="en-US" altLang="zh-CN" sz="2000" b="1">
                <a:latin typeface="Consolas" panose="020B0609020204030204" pitchFamily="49" charset="0"/>
              </a:rPr>
              <a:t>int main(void</a:t>
            </a:r>
            <a:r>
              <a:rPr lang="en-US" altLang="zh-CN" sz="2000" b="1" smtClean="0">
                <a:latin typeface="Consolas" panose="020B0609020204030204" pitchFamily="49" charset="0"/>
              </a:rPr>
              <a:t>){</a:t>
            </a:r>
            <a:endParaRPr lang="en-US" altLang="zh-CN" sz="2000" b="1">
              <a:latin typeface="Consolas" panose="020B0609020204030204" pitchFamily="49" charset="0"/>
            </a:endParaRPr>
          </a:p>
          <a:p>
            <a:pPr>
              <a:defRPr/>
            </a:pPr>
            <a:r>
              <a:rPr lang="en-US" altLang="zh-CN" sz="2000" b="1">
                <a:latin typeface="Consolas" panose="020B0609020204030204" pitchFamily="49" charset="0"/>
              </a:rPr>
              <a:t>     int a[] = {1, 2, 3, 4}; </a:t>
            </a:r>
          </a:p>
          <a:p>
            <a:pPr>
              <a:defRPr/>
            </a:pPr>
            <a:r>
              <a:rPr lang="en-US" altLang="zh-CN" sz="2000" b="1">
                <a:latin typeface="Consolas" panose="020B0609020204030204" pitchFamily="49" charset="0"/>
              </a:rPr>
              <a:t>     int *p = </a:t>
            </a:r>
            <a:r>
              <a:rPr lang="en-US" altLang="zh-CN" sz="2000" b="1" smtClean="0">
                <a:latin typeface="Consolas" panose="020B0609020204030204" pitchFamily="49" charset="0"/>
              </a:rPr>
              <a:t>NULL, *q </a:t>
            </a:r>
            <a:r>
              <a:rPr lang="en-US" altLang="zh-CN" sz="2000" b="1">
                <a:latin typeface="Consolas" panose="020B0609020204030204" pitchFamily="49" charset="0"/>
              </a:rPr>
              <a:t>= NULL; </a:t>
            </a:r>
          </a:p>
          <a:p>
            <a:pPr>
              <a:defRPr/>
            </a:pPr>
            <a:r>
              <a:rPr lang="en-US" altLang="zh-CN" sz="2000" b="1">
                <a:latin typeface="Consolas" panose="020B0609020204030204" pitchFamily="49" charset="0"/>
              </a:rPr>
              <a:t>     ptrdiff_t num = 0;</a:t>
            </a:r>
          </a:p>
          <a:p>
            <a:pPr>
              <a:defRPr/>
            </a:pPr>
            <a:r>
              <a:rPr lang="en-US" altLang="zh-CN" sz="2000" b="1">
                <a:latin typeface="Consolas" panose="020B0609020204030204" pitchFamily="49" charset="0"/>
              </a:rPr>
              <a:t>     size_t st = 0; </a:t>
            </a:r>
          </a:p>
          <a:p>
            <a:pPr>
              <a:defRPr/>
            </a:pPr>
            <a:r>
              <a:rPr lang="en-US" altLang="zh-CN" sz="2000" b="1">
                <a:latin typeface="Consolas" panose="020B0609020204030204" pitchFamily="49" charset="0"/>
              </a:rPr>
              <a:t>     p = &amp;a[1</a:t>
            </a:r>
            <a:r>
              <a:rPr lang="en-US" altLang="zh-CN" sz="2000" b="1" smtClean="0">
                <a:latin typeface="Consolas" panose="020B0609020204030204" pitchFamily="49" charset="0"/>
              </a:rPr>
              <a:t>];    q </a:t>
            </a:r>
            <a:r>
              <a:rPr lang="en-US" altLang="zh-CN" sz="2000" b="1">
                <a:latin typeface="Consolas" panose="020B0609020204030204" pitchFamily="49" charset="0"/>
              </a:rPr>
              <a:t>= &amp;a[3]; </a:t>
            </a:r>
          </a:p>
          <a:p>
            <a:pPr>
              <a:defRPr/>
            </a:pPr>
            <a:r>
              <a:rPr lang="en-US" altLang="zh-CN" sz="2000" b="1">
                <a:latin typeface="Consolas" panose="020B0609020204030204" pitchFamily="49" charset="0"/>
              </a:rPr>
              <a:t>     num = q - p; </a:t>
            </a:r>
          </a:p>
          <a:p>
            <a:pPr>
              <a:defRPr/>
            </a:pPr>
            <a:r>
              <a:rPr lang="en-US" altLang="zh-CN" sz="2000" b="1">
                <a:latin typeface="Consolas" panose="020B0609020204030204" pitchFamily="49" charset="0"/>
              </a:rPr>
              <a:t>     st = sizeof(num); </a:t>
            </a:r>
          </a:p>
          <a:p>
            <a:pPr>
              <a:defRPr/>
            </a:pPr>
            <a:r>
              <a:rPr lang="en-US" altLang="zh-CN" sz="2000" b="1">
                <a:latin typeface="Consolas" panose="020B0609020204030204" pitchFamily="49" charset="0"/>
              </a:rPr>
              <a:t>     printf("sizeof(num) = %d, num = %d\n", st, num);</a:t>
            </a:r>
          </a:p>
          <a:p>
            <a:pPr>
              <a:defRPr/>
            </a:pPr>
            <a:r>
              <a:rPr lang="en-US" altLang="zh-CN" sz="2000" b="1">
                <a:latin typeface="Consolas" panose="020B0609020204030204" pitchFamily="49" charset="0"/>
              </a:rPr>
              <a:t>     printf("offsetof(struct Test, y) = %d\n", offsetof(struct Test, y));</a:t>
            </a:r>
          </a:p>
          <a:p>
            <a:pPr>
              <a:defRPr/>
            </a:pPr>
            <a:r>
              <a:rPr lang="en-US" altLang="zh-CN" sz="2000" b="1" smtClean="0">
                <a:latin typeface="Consolas" panose="020B0609020204030204" pitchFamily="49" charset="0"/>
              </a:rPr>
              <a:t>     return </a:t>
            </a:r>
            <a:r>
              <a:rPr lang="en-US" altLang="zh-CN" sz="2000" b="1">
                <a:latin typeface="Consolas" panose="020B0609020204030204" pitchFamily="49" charset="0"/>
              </a:rPr>
              <a:t>0;</a:t>
            </a:r>
          </a:p>
          <a:p>
            <a:pPr>
              <a:defRPr/>
            </a:pPr>
            <a:r>
              <a:rPr lang="en-US" altLang="zh-CN" sz="2000" b="1">
                <a:latin typeface="Consolas" panose="020B0609020204030204" pitchFamily="49" charset="0"/>
              </a:rPr>
              <a:t>}</a:t>
            </a:r>
          </a:p>
        </p:txBody>
      </p:sp>
    </p:spTree>
    <p:extLst>
      <p:ext uri="{BB962C8B-B14F-4D97-AF65-F5344CB8AC3E}">
        <p14:creationId xmlns:p14="http://schemas.microsoft.com/office/powerpoint/2010/main" val="3751988329"/>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35283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stdint.h</a:t>
            </a:r>
            <a:r>
              <a:rPr lang="zh-CN" altLang="en-US" sz="3200">
                <a:latin typeface="微软雅黑" pitchFamily="34" charset="-122"/>
                <a:ea typeface="微软雅黑" pitchFamily="34" charset="-122"/>
              </a:rPr>
              <a:t>中定义了五类数据类型：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准确长度类型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最小长度类型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快速长度类型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指针长度类型</a:t>
            </a:r>
          </a:p>
          <a:p>
            <a:pPr lvl="1">
              <a:spcAft>
                <a:spcPts val="600"/>
              </a:spcAft>
              <a:buClr>
                <a:schemeClr val="bg2">
                  <a:lumMod val="50000"/>
                </a:schemeClr>
              </a:buClr>
              <a:buSzPct val="100000"/>
              <a:buFont typeface="Wingdings" panose="05000000000000000000" pitchFamily="2" charset="2"/>
              <a:buChar char="u"/>
            </a:pPr>
            <a:r>
              <a:rPr lang="zh-CN" altLang="en-US" sz="2800">
                <a:latin typeface="微软雅黑" pitchFamily="34" charset="-122"/>
                <a:ea typeface="微软雅黑" pitchFamily="34" charset="-122"/>
              </a:rPr>
              <a:t>最大长度类型</a:t>
            </a:r>
          </a:p>
        </p:txBody>
      </p:sp>
    </p:spTree>
    <p:extLst>
      <p:ext uri="{BB962C8B-B14F-4D97-AF65-F5344CB8AC3E}">
        <p14:creationId xmlns:p14="http://schemas.microsoft.com/office/powerpoint/2010/main" val="1709292463"/>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981844" y="980728"/>
            <a:ext cx="10179125"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准确长度</a:t>
            </a:r>
            <a:r>
              <a:rPr lang="zh-CN" altLang="en-US" sz="3200" smtClean="0">
                <a:latin typeface="微软雅黑" pitchFamily="34" charset="-122"/>
                <a:ea typeface="微软雅黑" pitchFamily="34" charset="-122"/>
              </a:rPr>
              <a:t>类型：</a:t>
            </a:r>
            <a:endParaRPr lang="zh-CN" altLang="en-US" sz="3200">
              <a:latin typeface="微软雅黑" pitchFamily="34" charset="-122"/>
              <a:ea typeface="微软雅黑" pitchFamily="34" charset="-122"/>
            </a:endParaRP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int8_t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int64_t</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uint8_t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uint64_t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884" y="2564904"/>
            <a:ext cx="10052637" cy="3672408"/>
          </a:xfrm>
          <a:prstGeom prst="rect">
            <a:avLst/>
          </a:prstGeom>
        </p:spPr>
      </p:pic>
    </p:spTree>
    <p:extLst>
      <p:ext uri="{BB962C8B-B14F-4D97-AF65-F5344CB8AC3E}">
        <p14:creationId xmlns:p14="http://schemas.microsoft.com/office/powerpoint/2010/main" val="4227536942"/>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870" y="980728"/>
            <a:ext cx="9289032" cy="5432183"/>
          </a:xfrm>
          <a:prstGeom prst="rect">
            <a:avLst/>
          </a:prstGeom>
        </p:spPr>
      </p:pic>
    </p:spTree>
    <p:extLst>
      <p:ext uri="{BB962C8B-B14F-4D97-AF65-F5344CB8AC3E}">
        <p14:creationId xmlns:p14="http://schemas.microsoft.com/office/powerpoint/2010/main" val="2926943263"/>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980728"/>
            <a:ext cx="11305256"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最小长度</a:t>
            </a:r>
            <a:r>
              <a:rPr lang="zh-CN" altLang="en-US" sz="3200" smtClean="0">
                <a:latin typeface="微软雅黑" pitchFamily="34" charset="-122"/>
                <a:ea typeface="微软雅黑" pitchFamily="34" charset="-122"/>
              </a:rPr>
              <a:t>类型：</a:t>
            </a:r>
            <a:endParaRPr lang="zh-CN" altLang="en-US" sz="3200">
              <a:latin typeface="微软雅黑" pitchFamily="34" charset="-122"/>
              <a:ea typeface="微软雅黑" pitchFamily="34" charset="-122"/>
            </a:endParaRP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int_least8_t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int_least16_t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int_least32_t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int_least64_t</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uint_least8_t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uint_least16_t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uint_least32_t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uint_least64_t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847" y="2564904"/>
            <a:ext cx="10539165" cy="3798540"/>
          </a:xfrm>
          <a:prstGeom prst="rect">
            <a:avLst/>
          </a:prstGeom>
        </p:spPr>
      </p:pic>
    </p:spTree>
    <p:extLst>
      <p:ext uri="{BB962C8B-B14F-4D97-AF65-F5344CB8AC3E}">
        <p14:creationId xmlns:p14="http://schemas.microsoft.com/office/powerpoint/2010/main" val="283753502"/>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76" y="836712"/>
            <a:ext cx="9217024" cy="5685545"/>
          </a:xfrm>
          <a:prstGeom prst="rect">
            <a:avLst/>
          </a:prstGeom>
        </p:spPr>
      </p:pic>
    </p:spTree>
    <p:extLst>
      <p:ext uri="{BB962C8B-B14F-4D97-AF65-F5344CB8AC3E}">
        <p14:creationId xmlns:p14="http://schemas.microsoft.com/office/powerpoint/2010/main" val="14278159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sp>
        <p:nvSpPr>
          <p:cNvPr id="7" name="内容占位符 3"/>
          <p:cNvSpPr>
            <a:spLocks noGrp="1"/>
          </p:cNvSpPr>
          <p:nvPr>
            <p:ph idx="1"/>
          </p:nvPr>
        </p:nvSpPr>
        <p:spPr>
          <a:xfrm>
            <a:off x="1174861" y="925498"/>
            <a:ext cx="10202131" cy="5671854"/>
          </a:xfrm>
        </p:spPr>
        <p:txBody>
          <a:bodyPr/>
          <a:lstStyle/>
          <a:p>
            <a:pPr>
              <a:buClr>
                <a:schemeClr val="bg2">
                  <a:lumMod val="50000"/>
                </a:schemeClr>
              </a:buClr>
              <a:buFont typeface="Wingdings" panose="05000000000000000000" pitchFamily="2" charset="2"/>
              <a:buChar char="v"/>
            </a:pP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语言的标准头文件</a:t>
            </a:r>
            <a:r>
              <a:rPr lang="en-US" altLang="zh-CN" sz="3200">
                <a:latin typeface="微软雅黑" pitchFamily="34" charset="-122"/>
                <a:ea typeface="微软雅黑" pitchFamily="34" charset="-122"/>
              </a:rPr>
              <a: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assert.h </a:t>
            </a:r>
            <a:r>
              <a:rPr lang="zh-CN" altLang="en-US" sz="2800">
                <a:latin typeface="微软雅黑" pitchFamily="34" charset="-122"/>
                <a:ea typeface="微软雅黑" pitchFamily="34" charset="-122"/>
              </a:rPr>
              <a:t>：包含定义 </a:t>
            </a:r>
            <a:r>
              <a:rPr lang="en-US" altLang="zh-CN" sz="2800">
                <a:latin typeface="微软雅黑" pitchFamily="34" charset="-122"/>
                <a:ea typeface="微软雅黑" pitchFamily="34" charset="-122"/>
              </a:rPr>
              <a:t>assert </a:t>
            </a:r>
            <a:r>
              <a:rPr lang="zh-CN" altLang="en-US" sz="2800">
                <a:latin typeface="微软雅黑" pitchFamily="34" charset="-122"/>
                <a:ea typeface="微软雅黑" pitchFamily="34" charset="-122"/>
              </a:rPr>
              <a:t>调试宏。</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complex.h (C99 </a:t>
            </a:r>
            <a:r>
              <a:rPr lang="zh-CN" altLang="en-US" sz="2800">
                <a:latin typeface="微软雅黑" pitchFamily="34" charset="-122"/>
                <a:ea typeface="微软雅黑" pitchFamily="34" charset="-122"/>
              </a:rPr>
              <a:t>新增）：包含复数算术运算函数</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ctype.h (ANSI C)</a:t>
            </a:r>
            <a:r>
              <a:rPr lang="zh-CN" altLang="en-US" sz="2800">
                <a:latin typeface="微软雅黑" pitchFamily="34" charset="-122"/>
                <a:ea typeface="微软雅黑" pitchFamily="34" charset="-122"/>
              </a:rPr>
              <a:t>：包含有关字符分类及转换的函数</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如 </a:t>
            </a:r>
            <a:r>
              <a:rPr lang="en-US" altLang="zh-CN" sz="2800">
                <a:latin typeface="微软雅黑" pitchFamily="34" charset="-122"/>
                <a:ea typeface="微软雅黑" pitchFamily="34" charset="-122"/>
              </a:rPr>
              <a:t>isalpha </a:t>
            </a:r>
            <a:r>
              <a:rPr lang="zh-CN" altLang="en-US" sz="2800">
                <a:latin typeface="微软雅黑" pitchFamily="34" charset="-122"/>
                <a:ea typeface="微软雅黑" pitchFamily="34" charset="-122"/>
              </a:rPr>
              <a:t>和</a:t>
            </a:r>
            <a:r>
              <a:rPr lang="en-US" altLang="zh-CN" sz="2800">
                <a:latin typeface="微软雅黑" pitchFamily="34" charset="-122"/>
                <a:ea typeface="微软雅黑" pitchFamily="34" charset="-122"/>
              </a:rPr>
              <a:t>toascii </a:t>
            </a:r>
            <a:r>
              <a:rPr lang="zh-CN" altLang="en-US" sz="2800">
                <a:latin typeface="微软雅黑" pitchFamily="34" charset="-122"/>
                <a:ea typeface="微软雅黑" pitchFamily="34" charset="-122"/>
              </a:rPr>
              <a:t>等</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errno.h</a:t>
            </a:r>
            <a:r>
              <a:rPr lang="zh-CN" altLang="en-US" sz="2800">
                <a:latin typeface="微软雅黑" pitchFamily="34" charset="-122"/>
                <a:ea typeface="微软雅黑" pitchFamily="34" charset="-122"/>
              </a:rPr>
              <a:t>：包含通过错误代码报告错误发生条件的宏定义。</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fenv.h</a:t>
            </a:r>
            <a:r>
              <a:rPr lang="zh-CN" altLang="en-US" sz="2800">
                <a:latin typeface="微软雅黑" pitchFamily="34" charset="-122"/>
                <a:ea typeface="微软雅黑" pitchFamily="34" charset="-122"/>
              </a:rPr>
              <a:t>：包含各种操作浮点环境的函数及宏。</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float.h</a:t>
            </a:r>
            <a:r>
              <a:rPr lang="zh-CN" altLang="en-US" sz="2800">
                <a:latin typeface="微软雅黑" pitchFamily="34" charset="-122"/>
                <a:ea typeface="微软雅黑" pitchFamily="34" charset="-122"/>
              </a:rPr>
              <a:t>：包含有关浮点运算的一些宏和函数原型。</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inttype.h (C99)</a:t>
            </a:r>
            <a:r>
              <a:rPr lang="zh-CN" altLang="en-US" sz="2800">
                <a:latin typeface="微软雅黑" pitchFamily="34" charset="-122"/>
                <a:ea typeface="微软雅黑" pitchFamily="34" charset="-122"/>
              </a:rPr>
              <a:t>：包含大量有关</a:t>
            </a:r>
            <a:r>
              <a:rPr lang="en-US" altLang="zh-CN" sz="2800">
                <a:latin typeface="微软雅黑" pitchFamily="34" charset="-122"/>
                <a:ea typeface="微软雅黑" pitchFamily="34" charset="-122"/>
              </a:rPr>
              <a:t>printf</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scanf </a:t>
            </a:r>
            <a:r>
              <a:rPr lang="zh-CN" altLang="en-US" sz="2800">
                <a:latin typeface="微软雅黑" pitchFamily="34" charset="-122"/>
                <a:ea typeface="微软雅黑" pitchFamily="34" charset="-122"/>
              </a:rPr>
              <a:t>系列函数使用的宏定义，及与</a:t>
            </a:r>
            <a:r>
              <a:rPr lang="en-US" altLang="zh-CN" sz="2800">
                <a:latin typeface="微软雅黑" pitchFamily="34" charset="-122"/>
                <a:ea typeface="微软雅黑" pitchFamily="34" charset="-122"/>
              </a:rPr>
              <a:t>intmax_t</a:t>
            </a:r>
            <a:r>
              <a:rPr lang="zh-CN" altLang="en-US" sz="2800">
                <a:latin typeface="微软雅黑" pitchFamily="34" charset="-122"/>
                <a:ea typeface="微软雅黑" pitchFamily="34" charset="-122"/>
              </a:rPr>
              <a:t>类型有关的函数原型。</a:t>
            </a:r>
          </a:p>
        </p:txBody>
      </p:sp>
    </p:spTree>
    <p:extLst>
      <p:ext uri="{BB962C8B-B14F-4D97-AF65-F5344CB8AC3E}">
        <p14:creationId xmlns:p14="http://schemas.microsoft.com/office/powerpoint/2010/main" val="38917356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980728"/>
            <a:ext cx="10585176"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快速长度类型</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int_fast8_t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int_fast16_t</a:t>
            </a:r>
            <a:r>
              <a:rPr lang="zh-CN" altLang="en-US" sz="2800" smtClean="0">
                <a:latin typeface="微软雅黑" pitchFamily="34" charset="-122"/>
                <a:ea typeface="微软雅黑" pitchFamily="34" charset="-122"/>
              </a:rPr>
              <a:t>、 </a:t>
            </a:r>
            <a:r>
              <a:rPr lang="en-US" altLang="zh-CN" sz="2800" smtClean="0">
                <a:latin typeface="微软雅黑" pitchFamily="34" charset="-122"/>
                <a:ea typeface="微软雅黑" pitchFamily="34" charset="-122"/>
              </a:rPr>
              <a:t>int_fast32_t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int_fast64_t</a:t>
            </a:r>
            <a:r>
              <a:rPr lang="zh-CN" altLang="en-US" sz="2800">
                <a:latin typeface="微软雅黑" pitchFamily="34" charset="-122"/>
                <a:ea typeface="微软雅黑" pitchFamily="34" charset="-122"/>
              </a:rPr>
              <a:t>、</a:t>
            </a:r>
          </a:p>
          <a:p>
            <a:pPr lvl="1">
              <a:spcAft>
                <a:spcPts val="600"/>
              </a:spcAft>
              <a:buClr>
                <a:schemeClr val="bg2">
                  <a:lumMod val="50000"/>
                </a:schemeClr>
              </a:buClr>
              <a:buSzPct val="100000"/>
              <a:buFont typeface="Wingdings" panose="05000000000000000000" pitchFamily="2" charset="2"/>
              <a:buChar char="u"/>
            </a:pPr>
            <a:r>
              <a:rPr lang="en-US" altLang="zh-CN" sz="2800">
                <a:latin typeface="微软雅黑" pitchFamily="34" charset="-122"/>
                <a:ea typeface="微软雅黑" pitchFamily="34" charset="-122"/>
              </a:rPr>
              <a:t>uint_fast8_t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uint_fast16_t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uint_fast32_t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uint_fast64_t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868" y="2564904"/>
            <a:ext cx="8165500" cy="3600400"/>
          </a:xfrm>
          <a:prstGeom prst="rect">
            <a:avLst/>
          </a:prstGeom>
        </p:spPr>
      </p:pic>
    </p:spTree>
    <p:extLst>
      <p:ext uri="{BB962C8B-B14F-4D97-AF65-F5344CB8AC3E}">
        <p14:creationId xmlns:p14="http://schemas.microsoft.com/office/powerpoint/2010/main" val="2564269891"/>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980728"/>
            <a:ext cx="1058517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指针长度类型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844" y="1583080"/>
            <a:ext cx="9818044" cy="3574112"/>
          </a:xfrm>
          <a:prstGeom prst="rect">
            <a:avLst/>
          </a:prstGeom>
        </p:spPr>
      </p:pic>
    </p:spTree>
    <p:extLst>
      <p:ext uri="{BB962C8B-B14F-4D97-AF65-F5344CB8AC3E}">
        <p14:creationId xmlns:p14="http://schemas.microsoft.com/office/powerpoint/2010/main" val="280232463"/>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980728"/>
            <a:ext cx="1058517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最大长度类型</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27" y="1567840"/>
            <a:ext cx="11398495" cy="3733368"/>
          </a:xfrm>
          <a:prstGeom prst="rect">
            <a:avLst/>
          </a:prstGeom>
        </p:spPr>
      </p:pic>
    </p:spTree>
    <p:extLst>
      <p:ext uri="{BB962C8B-B14F-4D97-AF65-F5344CB8AC3E}">
        <p14:creationId xmlns:p14="http://schemas.microsoft.com/office/powerpoint/2010/main" val="3004518258"/>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1174862" y="836712"/>
            <a:ext cx="943304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2600" smtClean="0">
                <a:latin typeface="微软雅黑" pitchFamily="34" charset="-122"/>
                <a:ea typeface="微软雅黑" pitchFamily="34" charset="-122"/>
              </a:rPr>
              <a:t>例</a:t>
            </a:r>
            <a:r>
              <a:rPr lang="en-US" altLang="zh-CN" sz="2600" smtClean="0">
                <a:latin typeface="微软雅黑" pitchFamily="34" charset="-122"/>
                <a:ea typeface="微软雅黑" pitchFamily="34" charset="-122"/>
              </a:rPr>
              <a:t>   </a:t>
            </a:r>
            <a:r>
              <a:rPr lang="zh-CN" altLang="en-US" sz="2600">
                <a:latin typeface="微软雅黑" pitchFamily="34" charset="-122"/>
                <a:ea typeface="微软雅黑" pitchFamily="34" charset="-122"/>
              </a:rPr>
              <a:t>阅读下面的</a:t>
            </a:r>
            <a:r>
              <a:rPr lang="zh-CN" altLang="en-US" sz="2600" smtClean="0">
                <a:latin typeface="微软雅黑" pitchFamily="34" charset="-122"/>
                <a:ea typeface="微软雅黑" pitchFamily="34" charset="-122"/>
              </a:rPr>
              <a:t>程序，</a:t>
            </a:r>
            <a:r>
              <a:rPr lang="zh-CN" altLang="en-US" sz="2600">
                <a:latin typeface="微软雅黑" pitchFamily="34" charset="-122"/>
                <a:ea typeface="微软雅黑" pitchFamily="34" charset="-122"/>
              </a:rPr>
              <a:t>体会</a:t>
            </a:r>
            <a:r>
              <a:rPr lang="en-US" altLang="zh-CN" sz="2600">
                <a:latin typeface="微软雅黑" pitchFamily="34" charset="-122"/>
                <a:ea typeface="微软雅黑" pitchFamily="34" charset="-122"/>
              </a:rPr>
              <a:t>stdint.h </a:t>
            </a:r>
            <a:r>
              <a:rPr lang="zh-CN" altLang="en-US" sz="2600">
                <a:latin typeface="微软雅黑" pitchFamily="34" charset="-122"/>
                <a:ea typeface="微软雅黑" pitchFamily="34" charset="-122"/>
              </a:rPr>
              <a:t>中定义的类型及宏的</a:t>
            </a:r>
            <a:r>
              <a:rPr lang="zh-CN" altLang="en-US" sz="2600" smtClean="0">
                <a:latin typeface="微软雅黑" pitchFamily="34" charset="-122"/>
                <a:ea typeface="微软雅黑" pitchFamily="34" charset="-122"/>
              </a:rPr>
              <a:t>使用</a:t>
            </a:r>
            <a:endParaRPr lang="zh-CN" altLang="en-US" sz="2600">
              <a:latin typeface="微软雅黑" pitchFamily="34" charset="-122"/>
              <a:ea typeface="微软雅黑" pitchFamily="34" charset="-122"/>
            </a:endParaRPr>
          </a:p>
        </p:txBody>
      </p:sp>
      <p:sp>
        <p:nvSpPr>
          <p:cNvPr id="6" name="矩形 6"/>
          <p:cNvSpPr>
            <a:spLocks noChangeArrowheads="1"/>
          </p:cNvSpPr>
          <p:nvPr/>
        </p:nvSpPr>
        <p:spPr bwMode="auto">
          <a:xfrm>
            <a:off x="1125860" y="1340768"/>
            <a:ext cx="9937104" cy="5184576"/>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&lt;stdio.h&gt;</a:t>
            </a:r>
          </a:p>
          <a:p>
            <a:pPr>
              <a:defRPr/>
            </a:pPr>
            <a:r>
              <a:rPr lang="en-US" altLang="zh-CN" sz="2000" b="1" smtClean="0">
                <a:latin typeface="Consolas" panose="020B0609020204030204" pitchFamily="49" charset="0"/>
              </a:rPr>
              <a:t>#</a:t>
            </a:r>
            <a:r>
              <a:rPr lang="en-US" altLang="zh-CN" sz="2000" b="1">
                <a:latin typeface="Consolas" panose="020B0609020204030204" pitchFamily="49" charset="0"/>
              </a:rPr>
              <a:t>include &lt;stdint.h&gt;</a:t>
            </a:r>
          </a:p>
          <a:p>
            <a:pPr>
              <a:defRPr/>
            </a:pPr>
            <a:r>
              <a:rPr lang="en-US" altLang="zh-CN" sz="2000" b="1">
                <a:latin typeface="Consolas" panose="020B0609020204030204" pitchFamily="49" charset="0"/>
              </a:rPr>
              <a:t>int main(void)</a:t>
            </a:r>
          </a:p>
          <a:p>
            <a:pPr>
              <a:defRPr/>
            </a:pPr>
            <a:r>
              <a:rPr lang="en-US" altLang="zh-CN" sz="2000" b="1">
                <a:latin typeface="Consolas" panose="020B0609020204030204" pitchFamily="49" charset="0"/>
              </a:rPr>
              <a:t>{</a:t>
            </a:r>
          </a:p>
          <a:p>
            <a:pPr>
              <a:defRPr/>
            </a:pPr>
            <a:r>
              <a:rPr lang="en-US" altLang="zh-CN" sz="2000" b="1">
                <a:latin typeface="Consolas" panose="020B0609020204030204" pitchFamily="49" charset="0"/>
              </a:rPr>
              <a:t>   int8_t x = 4;</a:t>
            </a:r>
          </a:p>
          <a:p>
            <a:pPr>
              <a:defRPr/>
            </a:pPr>
            <a:r>
              <a:rPr lang="en-US" altLang="zh-CN" sz="2000" b="1">
                <a:latin typeface="Consolas" panose="020B0609020204030204" pitchFamily="49" charset="0"/>
              </a:rPr>
              <a:t>   intmax_t mv = 5;</a:t>
            </a:r>
          </a:p>
          <a:p>
            <a:pPr>
              <a:defRPr/>
            </a:pPr>
            <a:r>
              <a:rPr lang="en-US" altLang="zh-CN" sz="2000" b="1">
                <a:latin typeface="Consolas" panose="020B0609020204030204" pitchFamily="49" charset="0"/>
              </a:rPr>
              <a:t>   intptr_t ptr = (intptr_t)&amp;x;</a:t>
            </a:r>
          </a:p>
          <a:p>
            <a:pPr>
              <a:defRPr/>
            </a:pPr>
            <a:r>
              <a:rPr lang="en-US" altLang="zh-CN" sz="2000" b="1">
                <a:latin typeface="Consolas" panose="020B0609020204030204" pitchFamily="49" charset="0"/>
              </a:rPr>
              <a:t>   printf("x </a:t>
            </a:r>
            <a:r>
              <a:rPr lang="zh-CN" altLang="en-US" sz="2000" b="1">
                <a:latin typeface="Consolas" panose="020B0609020204030204" pitchFamily="49" charset="0"/>
              </a:rPr>
              <a:t>的宽度为：</a:t>
            </a:r>
            <a:r>
              <a:rPr lang="en-US" altLang="zh-CN" sz="2000" b="1">
                <a:latin typeface="Consolas" panose="020B0609020204030204" pitchFamily="49" charset="0"/>
              </a:rPr>
              <a:t>%d\n", sizeof(int8_t)); </a:t>
            </a:r>
          </a:p>
          <a:p>
            <a:pPr>
              <a:defRPr/>
            </a:pPr>
            <a:r>
              <a:rPr lang="en-US" altLang="zh-CN" sz="2000" b="1">
                <a:latin typeface="Consolas" panose="020B0609020204030204" pitchFamily="49" charset="0"/>
              </a:rPr>
              <a:t>   printf("x </a:t>
            </a:r>
            <a:r>
              <a:rPr lang="zh-CN" altLang="en-US" sz="2000" b="1">
                <a:latin typeface="Consolas" panose="020B0609020204030204" pitchFamily="49" charset="0"/>
              </a:rPr>
              <a:t>的值为：</a:t>
            </a:r>
            <a:r>
              <a:rPr lang="en-US" altLang="zh-CN" sz="2000" b="1">
                <a:latin typeface="Consolas" panose="020B0609020204030204" pitchFamily="49" charset="0"/>
              </a:rPr>
              <a:t>%d\n", *(int8_t *)ptr); </a:t>
            </a:r>
          </a:p>
          <a:p>
            <a:pPr>
              <a:defRPr/>
            </a:pPr>
            <a:r>
              <a:rPr lang="en-US" altLang="zh-CN" sz="2000" b="1">
                <a:latin typeface="Consolas" panose="020B0609020204030204" pitchFamily="49" charset="0"/>
              </a:rPr>
              <a:t>   printf("int8_t </a:t>
            </a:r>
            <a:r>
              <a:rPr lang="zh-CN" altLang="en-US" sz="2000" b="1">
                <a:latin typeface="Consolas" panose="020B0609020204030204" pitchFamily="49" charset="0"/>
              </a:rPr>
              <a:t>类型的最小值为：</a:t>
            </a:r>
            <a:r>
              <a:rPr lang="en-US" altLang="zh-CN" sz="2000" b="1">
                <a:latin typeface="Consolas" panose="020B0609020204030204" pitchFamily="49" charset="0"/>
              </a:rPr>
              <a:t>%d\n", INT8_MIN); </a:t>
            </a:r>
          </a:p>
          <a:p>
            <a:pPr>
              <a:defRPr/>
            </a:pPr>
            <a:r>
              <a:rPr lang="en-US" altLang="zh-CN" sz="2000" b="1">
                <a:latin typeface="Consolas" panose="020B0609020204030204" pitchFamily="49" charset="0"/>
              </a:rPr>
              <a:t>   printf("int8_t </a:t>
            </a:r>
            <a:r>
              <a:rPr lang="zh-CN" altLang="en-US" sz="2000" b="1">
                <a:latin typeface="Consolas" panose="020B0609020204030204" pitchFamily="49" charset="0"/>
              </a:rPr>
              <a:t>类型的最大值为：</a:t>
            </a:r>
            <a:r>
              <a:rPr lang="en-US" altLang="zh-CN" sz="2000" b="1">
                <a:latin typeface="Consolas" panose="020B0609020204030204" pitchFamily="49" charset="0"/>
              </a:rPr>
              <a:t>%d\n", INT8_MAX);</a:t>
            </a:r>
          </a:p>
          <a:p>
            <a:pPr>
              <a:defRPr/>
            </a:pPr>
            <a:r>
              <a:rPr lang="en-US" altLang="zh-CN" sz="2000" b="1">
                <a:latin typeface="Consolas" panose="020B0609020204030204" pitchFamily="49" charset="0"/>
              </a:rPr>
              <a:t>   printf("mv </a:t>
            </a:r>
            <a:r>
              <a:rPr lang="zh-CN" altLang="en-US" sz="2000" b="1">
                <a:latin typeface="Consolas" panose="020B0609020204030204" pitchFamily="49" charset="0"/>
              </a:rPr>
              <a:t>的宽度为：</a:t>
            </a:r>
            <a:r>
              <a:rPr lang="en-US" altLang="zh-CN" sz="2000" b="1">
                <a:latin typeface="Consolas" panose="020B0609020204030204" pitchFamily="49" charset="0"/>
              </a:rPr>
              <a:t>%d\n", sizeof(intmax_t));</a:t>
            </a:r>
          </a:p>
          <a:p>
            <a:pPr>
              <a:defRPr/>
            </a:pPr>
            <a:r>
              <a:rPr lang="en-US" altLang="zh-CN" sz="2000" b="1">
                <a:latin typeface="Consolas" panose="020B0609020204030204" pitchFamily="49" charset="0"/>
              </a:rPr>
              <a:t>   printf("mv </a:t>
            </a:r>
            <a:r>
              <a:rPr lang="zh-CN" altLang="en-US" sz="2000" b="1">
                <a:latin typeface="Consolas" panose="020B0609020204030204" pitchFamily="49" charset="0"/>
              </a:rPr>
              <a:t>的值为：</a:t>
            </a:r>
            <a:r>
              <a:rPr lang="en-US" altLang="zh-CN" sz="2000" b="1">
                <a:latin typeface="Consolas" panose="020B0609020204030204" pitchFamily="49" charset="0"/>
              </a:rPr>
              <a:t>%d\n", mv);</a:t>
            </a:r>
          </a:p>
          <a:p>
            <a:pPr>
              <a:defRPr/>
            </a:pPr>
            <a:r>
              <a:rPr lang="en-US" altLang="zh-CN" sz="2000" b="1">
                <a:latin typeface="Consolas" panose="020B0609020204030204" pitchFamily="49" charset="0"/>
              </a:rPr>
              <a:t>   printf("intmax_t </a:t>
            </a:r>
            <a:r>
              <a:rPr lang="zh-CN" altLang="en-US" sz="2000" b="1">
                <a:latin typeface="Consolas" panose="020B0609020204030204" pitchFamily="49" charset="0"/>
              </a:rPr>
              <a:t>类型的最小值为：</a:t>
            </a:r>
            <a:r>
              <a:rPr lang="en-US" altLang="zh-CN" sz="2000" b="1">
                <a:latin typeface="Consolas" panose="020B0609020204030204" pitchFamily="49" charset="0"/>
              </a:rPr>
              <a:t>%llu\n", INTMAX_MIN);</a:t>
            </a:r>
          </a:p>
          <a:p>
            <a:pPr>
              <a:defRPr/>
            </a:pPr>
            <a:r>
              <a:rPr lang="en-US" altLang="zh-CN" sz="2000" b="1">
                <a:latin typeface="Consolas" panose="020B0609020204030204" pitchFamily="49" charset="0"/>
              </a:rPr>
              <a:t>   printf("intmax_t </a:t>
            </a:r>
            <a:r>
              <a:rPr lang="zh-CN" altLang="en-US" sz="2000" b="1">
                <a:latin typeface="Consolas" panose="020B0609020204030204" pitchFamily="49" charset="0"/>
              </a:rPr>
              <a:t>类型的最大值为：</a:t>
            </a:r>
            <a:r>
              <a:rPr lang="en-US" altLang="zh-CN" sz="2000" b="1">
                <a:latin typeface="Consolas" panose="020B0609020204030204" pitchFamily="49" charset="0"/>
              </a:rPr>
              <a:t>%llu\n", INTMAX_MAX);</a:t>
            </a:r>
          </a:p>
          <a:p>
            <a:pPr>
              <a:defRPr/>
            </a:pPr>
            <a:r>
              <a:rPr lang="en-US" altLang="zh-CN" sz="2000" b="1" smtClean="0">
                <a:latin typeface="Consolas" panose="020B0609020204030204" pitchFamily="49" charset="0"/>
              </a:rPr>
              <a:t>   return </a:t>
            </a:r>
            <a:r>
              <a:rPr lang="en-US" altLang="zh-CN" sz="2000" b="1">
                <a:latin typeface="Consolas" panose="020B0609020204030204" pitchFamily="49" charset="0"/>
              </a:rPr>
              <a:t>0;</a:t>
            </a:r>
          </a:p>
          <a:p>
            <a:pPr>
              <a:defRPr/>
            </a:pPr>
            <a:r>
              <a:rPr lang="en-US" altLang="zh-CN" sz="2000" b="1">
                <a:latin typeface="Consolas" panose="020B0609020204030204" pitchFamily="49" charset="0"/>
              </a:rPr>
              <a:t>}</a:t>
            </a:r>
          </a:p>
        </p:txBody>
      </p:sp>
    </p:spTree>
    <p:extLst>
      <p:ext uri="{BB962C8B-B14F-4D97-AF65-F5344CB8AC3E}">
        <p14:creationId xmlns:p14="http://schemas.microsoft.com/office/powerpoint/2010/main" val="2975111883"/>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标准语言补充</a:t>
            </a:r>
          </a:p>
        </p:txBody>
      </p:sp>
      <p:sp>
        <p:nvSpPr>
          <p:cNvPr id="4" name="内容占位符 2"/>
          <p:cNvSpPr txBox="1">
            <a:spLocks/>
          </p:cNvSpPr>
          <p:nvPr/>
        </p:nvSpPr>
        <p:spPr bwMode="auto">
          <a:xfrm>
            <a:off x="621804" y="1161688"/>
            <a:ext cx="9865096" cy="34563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solidFill>
                  <a:srgbClr val="FF0000"/>
                </a:solidFill>
                <a:latin typeface="微软雅黑" pitchFamily="34" charset="-122"/>
                <a:ea typeface="微软雅黑" pitchFamily="34" charset="-122"/>
              </a:rPr>
              <a:t>注意：</a:t>
            </a:r>
          </a:p>
          <a:p>
            <a:pPr marL="844550" lvl="1" indent="-514350">
              <a:spcAft>
                <a:spcPts val="1200"/>
              </a:spcAft>
              <a:buClr>
                <a:schemeClr val="bg2">
                  <a:lumMod val="50000"/>
                </a:schemeClr>
              </a:buClr>
              <a:buSzPct val="100000"/>
              <a:buFont typeface="+mj-lt"/>
              <a:buAutoNum type="arabicPeriod"/>
            </a:pPr>
            <a:r>
              <a:rPr lang="en-US" altLang="zh-CN" sz="3200" smtClean="0">
                <a:solidFill>
                  <a:srgbClr val="FF0000"/>
                </a:solidFill>
                <a:latin typeface="微软雅黑" pitchFamily="34" charset="-122"/>
                <a:ea typeface="微软雅黑" pitchFamily="34" charset="-122"/>
              </a:rPr>
              <a:t>C</a:t>
            </a:r>
            <a:r>
              <a:rPr lang="zh-CN" altLang="en-US" sz="3200">
                <a:solidFill>
                  <a:srgbClr val="FF0000"/>
                </a:solidFill>
                <a:latin typeface="微软雅黑" pitchFamily="34" charset="-122"/>
                <a:ea typeface="微软雅黑" pitchFamily="34" charset="-122"/>
              </a:rPr>
              <a:t>语言可以干很多事儿，需要相应的库</a:t>
            </a:r>
          </a:p>
          <a:p>
            <a:pPr marL="844550" lvl="1" indent="-514350">
              <a:spcAft>
                <a:spcPts val="1200"/>
              </a:spcAft>
              <a:buClr>
                <a:schemeClr val="bg2">
                  <a:lumMod val="50000"/>
                </a:schemeClr>
              </a:buClr>
              <a:buSzPct val="100000"/>
              <a:buFont typeface="+mj-lt"/>
              <a:buAutoNum type="arabicPeriod"/>
            </a:pPr>
            <a:r>
              <a:rPr lang="en-US" altLang="zh-CN" sz="3200" smtClean="0">
                <a:solidFill>
                  <a:srgbClr val="FF0000"/>
                </a:solidFill>
                <a:latin typeface="微软雅黑" pitchFamily="34" charset="-122"/>
                <a:ea typeface="微软雅黑" pitchFamily="34" charset="-122"/>
              </a:rPr>
              <a:t>C</a:t>
            </a:r>
            <a:r>
              <a:rPr lang="zh-CN" altLang="en-US" sz="3200">
                <a:solidFill>
                  <a:srgbClr val="FF0000"/>
                </a:solidFill>
                <a:latin typeface="微软雅黑" pitchFamily="34" charset="-122"/>
                <a:ea typeface="微软雅黑" pitchFamily="34" charset="-122"/>
              </a:rPr>
              <a:t>语言中常用的字符处理函数</a:t>
            </a:r>
          </a:p>
          <a:p>
            <a:pPr marL="844550" lvl="1" indent="-514350">
              <a:spcAft>
                <a:spcPts val="1200"/>
              </a:spcAft>
              <a:buClr>
                <a:schemeClr val="bg2">
                  <a:lumMod val="50000"/>
                </a:schemeClr>
              </a:buClr>
              <a:buSzPct val="100000"/>
              <a:buFont typeface="+mj-lt"/>
              <a:buAutoNum type="arabicPeriod"/>
            </a:pPr>
            <a:r>
              <a:rPr lang="en-US" altLang="zh-CN" sz="3200" smtClean="0">
                <a:solidFill>
                  <a:srgbClr val="FF0000"/>
                </a:solidFill>
                <a:latin typeface="微软雅黑" pitchFamily="34" charset="-122"/>
                <a:ea typeface="微软雅黑" pitchFamily="34" charset="-122"/>
              </a:rPr>
              <a:t>C</a:t>
            </a:r>
            <a:r>
              <a:rPr lang="zh-CN" altLang="en-US" sz="3200">
                <a:solidFill>
                  <a:srgbClr val="FF0000"/>
                </a:solidFill>
                <a:latin typeface="微软雅黑" pitchFamily="34" charset="-122"/>
                <a:ea typeface="微软雅黑" pitchFamily="34" charset="-122"/>
              </a:rPr>
              <a:t>语言中常用的字符串处理函数</a:t>
            </a:r>
          </a:p>
          <a:p>
            <a:pPr marL="844550" lvl="1" indent="-514350">
              <a:spcAft>
                <a:spcPts val="1200"/>
              </a:spcAft>
              <a:buClr>
                <a:schemeClr val="bg2">
                  <a:lumMod val="50000"/>
                </a:schemeClr>
              </a:buClr>
              <a:buSzPct val="100000"/>
              <a:buFont typeface="+mj-lt"/>
              <a:buAutoNum type="arabicPeriod"/>
            </a:pPr>
            <a:r>
              <a:rPr lang="en-US" altLang="zh-CN" sz="3200" smtClean="0">
                <a:solidFill>
                  <a:srgbClr val="FF0000"/>
                </a:solidFill>
                <a:latin typeface="微软雅黑" pitchFamily="34" charset="-122"/>
                <a:ea typeface="微软雅黑" pitchFamily="34" charset="-122"/>
              </a:rPr>
              <a:t>C</a:t>
            </a:r>
            <a:r>
              <a:rPr lang="zh-CN" altLang="en-US" sz="3200">
                <a:solidFill>
                  <a:srgbClr val="FF0000"/>
                </a:solidFill>
                <a:latin typeface="微软雅黑" pitchFamily="34" charset="-122"/>
                <a:ea typeface="微软雅黑" pitchFamily="34" charset="-122"/>
              </a:rPr>
              <a:t>语言中常用的文件操作函数</a:t>
            </a:r>
            <a:endParaRPr lang="en-US" altLang="zh-CN" sz="320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685157565"/>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196752"/>
            <a:ext cx="986509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讲述了标准库的作用。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简单阐述了有哪些标准头文件，各头文件中主要声明什么样的函数。</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讲述了字符及字符串处理的标准库函数的用法。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讲述了内存管理方面的标准库函数的用法。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讲述了文件操作的标准库函数，掌握文件与内存间数据“交换”的方法。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讲述了标准输入输出函数的使用方法及区别。</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简单阐述了标准语言补充方面的相关知识。</a:t>
            </a:r>
          </a:p>
        </p:txBody>
      </p:sp>
      <p:sp>
        <p:nvSpPr>
          <p:cNvPr id="2" name="标题 1"/>
          <p:cNvSpPr>
            <a:spLocks noGrp="1"/>
          </p:cNvSpPr>
          <p:nvPr>
            <p:ph type="title"/>
          </p:nvPr>
        </p:nvSpPr>
        <p:spPr/>
        <p:txBody>
          <a:bodyPr/>
          <a:lstStyle/>
          <a:p>
            <a:r>
              <a:rPr lang="zh-CN" altLang="en-US" b="1"/>
              <a:t>本章小结</a:t>
            </a:r>
          </a:p>
        </p:txBody>
      </p:sp>
    </p:spTree>
    <p:extLst>
      <p:ext uri="{BB962C8B-B14F-4D97-AF65-F5344CB8AC3E}">
        <p14:creationId xmlns:p14="http://schemas.microsoft.com/office/powerpoint/2010/main" val="3070732223"/>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WordArt 4"/>
          <p:cNvSpPr>
            <a:spLocks noChangeArrowheads="1" noChangeShapeType="1" noTextEdit="1"/>
          </p:cNvSpPr>
          <p:nvPr/>
        </p:nvSpPr>
        <p:spPr bwMode="gray">
          <a:xfrm>
            <a:off x="2061964" y="1916832"/>
            <a:ext cx="8352928" cy="1872208"/>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a:r>
              <a:rPr lang="en-US" altLang="zh-CN"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rPr>
              <a:t>Thank You !</a:t>
            </a:r>
            <a:endParaRPr lang="zh-CN" altLang="en-US"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endParaRPr>
          </a:p>
        </p:txBody>
      </p:sp>
    </p:spTree>
    <p:extLst>
      <p:ext uri="{BB962C8B-B14F-4D97-AF65-F5344CB8AC3E}">
        <p14:creationId xmlns:p14="http://schemas.microsoft.com/office/powerpoint/2010/main" val="32649468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ppt_w</p:attrName>
                                        </p:attrNameLst>
                                      </p:cBhvr>
                                      <p:tavLst>
                                        <p:tav tm="0">
                                          <p:val>
                                            <p:fltVal val="0"/>
                                          </p:val>
                                        </p:tav>
                                        <p:tav tm="100000">
                                          <p:val>
                                            <p:strVal val="#ppt_w"/>
                                          </p:val>
                                        </p:tav>
                                      </p:tavLst>
                                    </p:anim>
                                    <p:anim calcmode="lin" valueType="num">
                                      <p:cBhvr>
                                        <p:cTn id="8" dur="500" fill="hold"/>
                                        <p:tgtEl>
                                          <p:spTgt spid="88068"/>
                                        </p:tgtEl>
                                        <p:attrNameLst>
                                          <p:attrName>ppt_h</p:attrName>
                                        </p:attrNameLst>
                                      </p:cBhvr>
                                      <p:tavLst>
                                        <p:tav tm="0">
                                          <p:val>
                                            <p:fltVal val="0"/>
                                          </p:val>
                                        </p:tav>
                                        <p:tav tm="100000">
                                          <p:val>
                                            <p:strVal val="#ppt_h"/>
                                          </p:val>
                                        </p:tav>
                                      </p:tavLst>
                                    </p:anim>
                                    <p:animEffect transition="in" filter="fade">
                                      <p:cBhvr>
                                        <p:cTn id="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sp>
        <p:nvSpPr>
          <p:cNvPr id="7" name="内容占位符 3"/>
          <p:cNvSpPr>
            <a:spLocks noGrp="1"/>
          </p:cNvSpPr>
          <p:nvPr>
            <p:ph idx="1"/>
          </p:nvPr>
        </p:nvSpPr>
        <p:spPr>
          <a:xfrm>
            <a:off x="1174861" y="925498"/>
            <a:ext cx="10202131" cy="5671854"/>
          </a:xfrm>
        </p:spPr>
        <p:txBody>
          <a:bodyPr/>
          <a:lstStyle/>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iso646.h (C95)</a:t>
            </a:r>
            <a:r>
              <a:rPr lang="zh-CN" altLang="en-US" sz="2800">
                <a:latin typeface="微软雅黑" pitchFamily="34" charset="-122"/>
                <a:ea typeface="微软雅黑" pitchFamily="34" charset="-122"/>
              </a:rPr>
              <a:t>：包含大量的宏定义以允许程序员方便地使用</a:t>
            </a:r>
            <a:r>
              <a:rPr lang="en-US" altLang="zh-CN" sz="2800">
                <a:latin typeface="微软雅黑" pitchFamily="34" charset="-122"/>
                <a:ea typeface="微软雅黑" pitchFamily="34" charset="-122"/>
              </a:rPr>
              <a:t>C </a:t>
            </a:r>
            <a:r>
              <a:rPr lang="zh-CN" altLang="en-US" sz="2800">
                <a:latin typeface="微软雅黑" pitchFamily="34" charset="-122"/>
                <a:ea typeface="微软雅黑" pitchFamily="34" charset="-122"/>
              </a:rPr>
              <a:t>语言的位及逻辑操作符。</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limits.h</a:t>
            </a:r>
            <a:r>
              <a:rPr lang="zh-CN" altLang="en-US" sz="2800">
                <a:latin typeface="微软雅黑" pitchFamily="34" charset="-122"/>
                <a:ea typeface="微软雅黑" pitchFamily="34" charset="-122"/>
              </a:rPr>
              <a:t>：包含各环境参数、编译时间限制、数的范围等信息。</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locale.h</a:t>
            </a:r>
            <a:r>
              <a:rPr lang="zh-CN" altLang="en-US" sz="2800">
                <a:latin typeface="微软雅黑" pitchFamily="34" charset="-122"/>
                <a:ea typeface="微软雅黑" pitchFamily="34" charset="-122"/>
              </a:rPr>
              <a:t>：提供两个关键函数：</a:t>
            </a:r>
            <a:r>
              <a:rPr lang="en-US" altLang="zh-CN" sz="2800">
                <a:latin typeface="微软雅黑" pitchFamily="34" charset="-122"/>
                <a:ea typeface="微软雅黑" pitchFamily="34" charset="-122"/>
              </a:rPr>
              <a:t>localconv </a:t>
            </a:r>
            <a:r>
              <a:rPr lang="zh-CN" altLang="en-US" sz="2800">
                <a:latin typeface="微软雅黑" pitchFamily="34" charset="-122"/>
                <a:ea typeface="微软雅黑" pitchFamily="34" charset="-122"/>
              </a:rPr>
              <a:t>和</a:t>
            </a:r>
            <a:r>
              <a:rPr lang="en-US" altLang="zh-CN" sz="2800">
                <a:latin typeface="微软雅黑" pitchFamily="34" charset="-122"/>
                <a:ea typeface="微软雅黑" pitchFamily="34" charset="-122"/>
              </a:rPr>
              <a:t>setlocale</a:t>
            </a:r>
            <a:r>
              <a:rPr lang="zh-CN" altLang="en-US" sz="2800">
                <a:latin typeface="微软雅黑" pitchFamily="34" charset="-122"/>
                <a:ea typeface="微软雅黑" pitchFamily="34" charset="-122"/>
              </a:rPr>
              <a:t>。以及，定义了一个结构体</a:t>
            </a:r>
            <a:r>
              <a:rPr lang="en-US" altLang="zh-CN" sz="2800">
                <a:latin typeface="微软雅黑" pitchFamily="34" charset="-122"/>
                <a:ea typeface="微软雅黑" pitchFamily="34" charset="-122"/>
              </a:rPr>
              <a:t>struct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lconv</a:t>
            </a:r>
            <a:r>
              <a:rPr lang="zh-CN" altLang="en-US" sz="2800">
                <a:latin typeface="微软雅黑" pitchFamily="34" charset="-122"/>
                <a:ea typeface="微软雅黑" pitchFamily="34" charset="-122"/>
              </a:rPr>
              <a:t>。这两个函数及结构体都与区域设置有关。</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math.h</a:t>
            </a:r>
            <a:r>
              <a:rPr lang="zh-CN" altLang="en-US" sz="2800">
                <a:latin typeface="微软雅黑" pitchFamily="34" charset="-122"/>
                <a:ea typeface="微软雅黑" pitchFamily="34" charset="-122"/>
              </a:rPr>
              <a:t>：包含数学运算函数原型，大多数函数涉及到浮点类型的数。</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setjmp.h</a:t>
            </a:r>
            <a:r>
              <a:rPr lang="zh-CN" altLang="en-US" sz="2800">
                <a:latin typeface="微软雅黑" pitchFamily="34" charset="-122"/>
                <a:ea typeface="微软雅黑" pitchFamily="34" charset="-122"/>
              </a:rPr>
              <a:t>：主要包含两个函数：</a:t>
            </a:r>
            <a:r>
              <a:rPr lang="en-US" altLang="zh-CN" sz="2800">
                <a:latin typeface="微软雅黑" pitchFamily="34" charset="-122"/>
                <a:ea typeface="微软雅黑" pitchFamily="34" charset="-122"/>
              </a:rPr>
              <a:t>setjmp</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longjmp</a:t>
            </a:r>
            <a:r>
              <a:rPr lang="zh-CN" altLang="en-US" sz="2800">
                <a:latin typeface="微软雅黑" pitchFamily="34" charset="-122"/>
                <a:ea typeface="微软雅黑" pitchFamily="34" charset="-122"/>
              </a:rPr>
              <a:t>用于实现“非本地跳转”。主要用于进行异常处理</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singal.h</a:t>
            </a:r>
            <a:r>
              <a:rPr lang="zh-CN" altLang="en-US" sz="2800">
                <a:latin typeface="微软雅黑" pitchFamily="34" charset="-122"/>
                <a:ea typeface="微软雅黑" pitchFamily="34" charset="-122"/>
              </a:rPr>
              <a:t>：包含程序在执行过程中如何处理信号的函数原型。</a:t>
            </a:r>
          </a:p>
        </p:txBody>
      </p:sp>
    </p:spTree>
    <p:extLst>
      <p:ext uri="{BB962C8B-B14F-4D97-AF65-F5344CB8AC3E}">
        <p14:creationId xmlns:p14="http://schemas.microsoft.com/office/powerpoint/2010/main" val="193308982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标准库与非标准库</a:t>
            </a:r>
          </a:p>
        </p:txBody>
      </p:sp>
      <p:sp>
        <p:nvSpPr>
          <p:cNvPr id="7" name="内容占位符 3"/>
          <p:cNvSpPr>
            <a:spLocks noGrp="1"/>
          </p:cNvSpPr>
          <p:nvPr>
            <p:ph idx="1"/>
          </p:nvPr>
        </p:nvSpPr>
        <p:spPr>
          <a:xfrm>
            <a:off x="1174861" y="925498"/>
            <a:ext cx="10202131" cy="5671854"/>
          </a:xfrm>
        </p:spPr>
        <p:txBody>
          <a:bodyPr/>
          <a:lstStyle/>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stdarg.h</a:t>
            </a:r>
            <a:r>
              <a:rPr lang="zh-CN" altLang="en-US" sz="2800">
                <a:latin typeface="微软雅黑" pitchFamily="34" charset="-122"/>
                <a:ea typeface="微软雅黑" pitchFamily="34" charset="-122"/>
              </a:rPr>
              <a:t>：包含与可变参数有关的宏及函数定义。这使得</a:t>
            </a:r>
            <a:r>
              <a:rPr lang="en-US" altLang="zh-CN" sz="2800">
                <a:latin typeface="微软雅黑" pitchFamily="34" charset="-122"/>
                <a:ea typeface="微软雅黑" pitchFamily="34" charset="-122"/>
              </a:rPr>
              <a:t>C </a:t>
            </a:r>
            <a:r>
              <a:rPr lang="zh-CN" altLang="en-US" sz="2800">
                <a:latin typeface="微软雅黑" pitchFamily="34" charset="-122"/>
                <a:ea typeface="微软雅黑" pitchFamily="34" charset="-122"/>
              </a:rPr>
              <a:t>语言的函数形参个数可以是不确定的。</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stdbool.h (C99)</a:t>
            </a:r>
            <a:r>
              <a:rPr lang="zh-CN" altLang="en-US" sz="2800">
                <a:latin typeface="微软雅黑" pitchFamily="34" charset="-122"/>
                <a:ea typeface="微软雅黑" pitchFamily="34" charset="-122"/>
              </a:rPr>
              <a:t>：包含</a:t>
            </a:r>
            <a:r>
              <a:rPr lang="en-US" altLang="zh-CN" sz="2800">
                <a:latin typeface="微软雅黑" pitchFamily="34" charset="-122"/>
                <a:ea typeface="微软雅黑" pitchFamily="34" charset="-122"/>
              </a:rPr>
              <a:t>4 </a:t>
            </a:r>
            <a:r>
              <a:rPr lang="zh-CN" altLang="en-US" sz="2800">
                <a:latin typeface="微软雅黑" pitchFamily="34" charset="-122"/>
                <a:ea typeface="微软雅黑" pitchFamily="34" charset="-122"/>
              </a:rPr>
              <a:t>个宏：</a:t>
            </a:r>
            <a:r>
              <a:rPr lang="en-US" altLang="zh-CN" sz="2800">
                <a:latin typeface="微软雅黑" pitchFamily="34" charset="-122"/>
                <a:ea typeface="微软雅黑" pitchFamily="34" charset="-122"/>
              </a:rPr>
              <a:t>bool</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true</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false</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__bool_true_false_are_defined</a:t>
            </a:r>
            <a:r>
              <a:rPr lang="zh-CN" altLang="en-US" sz="2800">
                <a:latin typeface="微软雅黑" pitchFamily="34" charset="-122"/>
                <a:ea typeface="微软雅黑" pitchFamily="34" charset="-122"/>
              </a:rPr>
              <a: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stddef.h</a:t>
            </a:r>
            <a:r>
              <a:rPr lang="zh-CN" altLang="en-US" sz="2800">
                <a:latin typeface="微软雅黑" pitchFamily="34" charset="-122"/>
                <a:ea typeface="微软雅黑" pitchFamily="34" charset="-122"/>
              </a:rPr>
              <a:t>：包含宏：</a:t>
            </a:r>
            <a:r>
              <a:rPr lang="en-US" altLang="zh-CN" sz="2800">
                <a:latin typeface="微软雅黑" pitchFamily="34" charset="-122"/>
                <a:ea typeface="微软雅黑" pitchFamily="34" charset="-122"/>
              </a:rPr>
              <a:t>NULL</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offsetof </a:t>
            </a:r>
            <a:r>
              <a:rPr lang="zh-CN" altLang="en-US" sz="2800">
                <a:latin typeface="微软雅黑" pitchFamily="34" charset="-122"/>
                <a:ea typeface="微软雅黑" pitchFamily="34" charset="-122"/>
              </a:rPr>
              <a:t>及类型：</a:t>
            </a:r>
            <a:r>
              <a:rPr lang="en-US" altLang="zh-CN" sz="2800">
                <a:latin typeface="微软雅黑" pitchFamily="34" charset="-122"/>
                <a:ea typeface="微软雅黑" pitchFamily="34" charset="-122"/>
              </a:rPr>
              <a:t>ptrdiff_t</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wchar_t </a:t>
            </a:r>
            <a:r>
              <a:rPr lang="zh-CN" altLang="en-US" sz="2800">
                <a:latin typeface="微软雅黑" pitchFamily="34" charset="-122"/>
                <a:ea typeface="微软雅黑" pitchFamily="34" charset="-122"/>
              </a:rPr>
              <a:t>及</a:t>
            </a:r>
            <a:r>
              <a:rPr lang="en-US" altLang="zh-CN" sz="2800">
                <a:latin typeface="微软雅黑" pitchFamily="34" charset="-122"/>
                <a:ea typeface="微软雅黑" pitchFamily="34" charset="-122"/>
              </a:rPr>
              <a:t>size_t</a:t>
            </a:r>
            <a:r>
              <a:rPr lang="zh-CN" altLang="en-US" sz="2800">
                <a:latin typeface="微软雅黑" pitchFamily="34" charset="-122"/>
                <a:ea typeface="微软雅黑" pitchFamily="34" charset="-122"/>
              </a:rPr>
              <a:t>。</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stdint.h (C99)</a:t>
            </a:r>
            <a:r>
              <a:rPr lang="zh-CN" altLang="en-US" sz="2800">
                <a:latin typeface="微软雅黑" pitchFamily="34" charset="-122"/>
                <a:ea typeface="微软雅黑" pitchFamily="34" charset="-122"/>
              </a:rPr>
              <a:t>：包含精确宽度的整型类型，及每一种整型类型的最大、最小值的宏定义。</a:t>
            </a:r>
          </a:p>
          <a:p>
            <a:pPr lvl="1">
              <a:lnSpc>
                <a:spcPct val="100000"/>
              </a:lnSpc>
              <a:spcAft>
                <a:spcPts val="600"/>
              </a:spcAft>
              <a:buClr>
                <a:schemeClr val="bg2">
                  <a:lumMod val="50000"/>
                </a:schemeClr>
              </a:buClr>
              <a:buFont typeface="Wingdings" panose="05000000000000000000" pitchFamily="2" charset="2"/>
              <a:buChar char="u"/>
            </a:pPr>
            <a:r>
              <a:rPr lang="en-US" altLang="zh-CN" sz="2800">
                <a:latin typeface="微软雅黑" pitchFamily="34" charset="-122"/>
                <a:ea typeface="微软雅黑" pitchFamily="34" charset="-122"/>
              </a:rPr>
              <a:t>stdio.h</a:t>
            </a:r>
            <a:r>
              <a:rPr lang="zh-CN" altLang="en-US" sz="2800">
                <a:latin typeface="微软雅黑" pitchFamily="34" charset="-122"/>
                <a:ea typeface="微软雅黑" pitchFamily="34" charset="-122"/>
              </a:rPr>
              <a:t>：包含针对各种输入输出操作的宏定义、字面值、函数原型及类型定义。</a:t>
            </a:r>
          </a:p>
        </p:txBody>
      </p:sp>
    </p:spTree>
    <p:extLst>
      <p:ext uri="{BB962C8B-B14F-4D97-AF65-F5344CB8AC3E}">
        <p14:creationId xmlns:p14="http://schemas.microsoft.com/office/powerpoint/2010/main" val="25289165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本讲授课</a:t>
            </a:r>
            <a:r>
              <a:rPr lang="zh-CN" altLang="en-US" b="1"/>
              <a:t>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492965" y="2811740"/>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688893" y="4445951"/>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文件操作</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10036" y="2780928"/>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字符处理</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标准库与非标准库</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948645" y="3594335"/>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字符串处理</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3" name="组合 2"/>
          <p:cNvGrpSpPr/>
          <p:nvPr/>
        </p:nvGrpSpPr>
        <p:grpSpPr>
          <a:xfrm>
            <a:off x="2355862" y="5140509"/>
            <a:ext cx="6569224" cy="537071"/>
            <a:chOff x="2189484" y="5556225"/>
            <a:chExt cx="6569224" cy="537071"/>
          </a:xfrm>
        </p:grpSpPr>
        <p:sp>
          <p:nvSpPr>
            <p:cNvPr id="42" name="自选图形 5"/>
            <p:cNvSpPr>
              <a:spLocks noChangeArrowheads="1"/>
            </p:cNvSpPr>
            <p:nvPr/>
          </p:nvSpPr>
          <p:spPr bwMode="gray">
            <a:xfrm>
              <a:off x="2598695" y="5585296"/>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标准语言补充</a:t>
              </a:r>
            </a:p>
          </p:txBody>
        </p:sp>
        <p:grpSp>
          <p:nvGrpSpPr>
            <p:cNvPr id="43" name="组合 42"/>
            <p:cNvGrpSpPr/>
            <p:nvPr/>
          </p:nvGrpSpPr>
          <p:grpSpPr>
            <a:xfrm>
              <a:off x="2189484" y="5556225"/>
              <a:ext cx="520552" cy="519261"/>
              <a:chOff x="1984929" y="5010002"/>
              <a:chExt cx="520552" cy="519261"/>
            </a:xfrm>
          </p:grpSpPr>
          <p:sp>
            <p:nvSpPr>
              <p:cNvPr id="47"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8"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9"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50"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30718673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3923</TotalTime>
  <Words>5771</Words>
  <Application>Microsoft Office PowerPoint</Application>
  <PresentationFormat>自定义</PresentationFormat>
  <Paragraphs>660</Paragraphs>
  <Slides>66</Slides>
  <Notes>41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66</vt:i4>
      </vt:variant>
    </vt:vector>
  </HeadingPairs>
  <TitlesOfParts>
    <vt:vector size="75" baseType="lpstr">
      <vt:lpstr>楷体_GB2312</vt:lpstr>
      <vt:lpstr>宋体</vt:lpstr>
      <vt:lpstr>微软雅黑</vt:lpstr>
      <vt:lpstr>幼圆</vt:lpstr>
      <vt:lpstr>Arial</vt:lpstr>
      <vt:lpstr>Consolas</vt:lpstr>
      <vt:lpstr>Corbel</vt:lpstr>
      <vt:lpstr>Wingdings</vt:lpstr>
      <vt:lpstr>Marketing 16x9</vt:lpstr>
      <vt:lpstr>《 C语言程序设计》</vt:lpstr>
      <vt:lpstr>本讲教学目标</vt:lpstr>
      <vt:lpstr>本讲授课内容</vt:lpstr>
      <vt:lpstr>标准库与非标准库</vt:lpstr>
      <vt:lpstr>标准库与非标准库</vt:lpstr>
      <vt:lpstr>标准库与非标准库</vt:lpstr>
      <vt:lpstr>标准库与非标准库</vt:lpstr>
      <vt:lpstr>标准库与非标准库</vt:lpstr>
      <vt:lpstr>本讲授课内容</vt:lpstr>
      <vt:lpstr>字符处理</vt:lpstr>
      <vt:lpstr>字符处理</vt:lpstr>
      <vt:lpstr>字符处理</vt:lpstr>
      <vt:lpstr>字符处理</vt:lpstr>
      <vt:lpstr>字符处理</vt:lpstr>
      <vt:lpstr>本讲授课内容</vt:lpstr>
      <vt:lpstr>字符串处理</vt:lpstr>
      <vt:lpstr>字符串处理</vt:lpstr>
      <vt:lpstr>字符串处理</vt:lpstr>
      <vt:lpstr>字符串处理</vt:lpstr>
      <vt:lpstr>字符串处理</vt:lpstr>
      <vt:lpstr>字符串处理</vt:lpstr>
      <vt:lpstr>字符串处理</vt:lpstr>
      <vt:lpstr>本讲授课内容</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文件操作</vt:lpstr>
      <vt:lpstr>本讲授课内容</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标准语言补充</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Administrator</dc:creator>
  <cp:lastModifiedBy>Eetze</cp:lastModifiedBy>
  <cp:revision>596</cp:revision>
  <dcterms:created xsi:type="dcterms:W3CDTF">2014-04-17T22:00:45Z</dcterms:created>
  <dcterms:modified xsi:type="dcterms:W3CDTF">2018-07-03T05:54:09Z</dcterms:modified>
</cp:coreProperties>
</file>