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7" r:id="rId2"/>
    <p:sldId id="343" r:id="rId3"/>
    <p:sldId id="483" r:id="rId4"/>
    <p:sldId id="485" r:id="rId5"/>
    <p:sldId id="484" r:id="rId6"/>
    <p:sldId id="486" r:id="rId7"/>
    <p:sldId id="487" r:id="rId8"/>
    <p:sldId id="489" r:id="rId9"/>
    <p:sldId id="488" r:id="rId10"/>
    <p:sldId id="356" r:id="rId11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20CB13"/>
    <a:srgbClr val="CC9900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2" autoAdjust="0"/>
    <p:restoredTop sz="94660" autoAdjust="0"/>
  </p:normalViewPr>
  <p:slideViewPr>
    <p:cSldViewPr>
      <p:cViewPr varScale="1">
        <p:scale>
          <a:sx n="123" d="100"/>
          <a:sy n="123" d="100"/>
        </p:scale>
        <p:origin x="90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23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指针与二维数组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9467167" y="3236206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1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指针与二维数组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81844" y="973932"/>
            <a:ext cx="9361040" cy="5479404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指向由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个元素组成的一维数组的指针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[m];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a[4];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(*p)[4] =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是一个指向由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个整型元素构成的数组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错误的赋值方式：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错号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5727321"/>
            <a:ext cx="9286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03202" y="5501008"/>
            <a:ext cx="18373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/>
              <a:t>p = a;</a:t>
            </a:r>
          </a:p>
          <a:p>
            <a:pPr eaLnBrk="1" hangingPunct="1"/>
            <a:r>
              <a:rPr lang="en-US" altLang="zh-CN" sz="2400"/>
              <a:t>p = &amp;a[0]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6688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指针与二维数组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37828" y="1133053"/>
            <a:ext cx="690139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 a[3][4];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代表二维数组的首地址，第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的地址，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行地址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+ i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代表第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行的地址，但并非增加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个字节！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行地址表示的是一个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指向由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列元素组成的一维数组的指针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(*p)[4];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可以这样赋值：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 = a;</a:t>
            </a:r>
            <a:endParaRPr lang="zh-CN" altLang="en-US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7822604" y="692696"/>
            <a:ext cx="384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8542684" y="953295"/>
            <a:ext cx="714485" cy="5184775"/>
            <a:chOff x="1415" y="864"/>
            <a:chExt cx="700" cy="3266"/>
          </a:xfrm>
        </p:grpSpPr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1415" y="1978"/>
              <a:ext cx="68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429" y="2989"/>
              <a:ext cx="68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13" name="Group 68"/>
            <p:cNvGrpSpPr>
              <a:grpSpLocks/>
            </p:cNvGrpSpPr>
            <p:nvPr/>
          </p:nvGrpSpPr>
          <p:grpSpPr bwMode="auto">
            <a:xfrm>
              <a:off x="1415" y="864"/>
              <a:ext cx="686" cy="3266"/>
              <a:chOff x="1043" y="852"/>
              <a:chExt cx="686" cy="3266"/>
            </a:xfrm>
          </p:grpSpPr>
          <p:sp>
            <p:nvSpPr>
              <p:cNvPr id="14" name="Rectangle 2"/>
              <p:cNvSpPr>
                <a:spLocks noChangeArrowheads="1"/>
              </p:cNvSpPr>
              <p:nvPr/>
            </p:nvSpPr>
            <p:spPr bwMode="auto">
              <a:xfrm>
                <a:off x="1043" y="852"/>
                <a:ext cx="686" cy="3266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chemeClr val="tx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1102" y="1239"/>
                <a:ext cx="607" cy="252"/>
              </a:xfrm>
              <a:prstGeom prst="rect">
                <a:avLst/>
              </a:prstGeom>
              <a:noFill/>
              <a:ln w="38100" cap="rnd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a+0</a:t>
                </a:r>
              </a:p>
            </p:txBody>
          </p:sp>
          <p:sp>
            <p:nvSpPr>
              <p:cNvPr id="16" name="Text Box 24"/>
              <p:cNvSpPr txBox="1">
                <a:spLocks noChangeArrowheads="1"/>
              </p:cNvSpPr>
              <p:nvPr/>
            </p:nvSpPr>
            <p:spPr bwMode="auto">
              <a:xfrm>
                <a:off x="1082" y="2258"/>
                <a:ext cx="607" cy="252"/>
              </a:xfrm>
              <a:prstGeom prst="rect">
                <a:avLst/>
              </a:prstGeom>
              <a:noFill/>
              <a:ln w="38100" cap="rnd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a+1</a:t>
                </a:r>
              </a:p>
            </p:txBody>
          </p:sp>
          <p:sp>
            <p:nvSpPr>
              <p:cNvPr id="17" name="Text Box 25"/>
              <p:cNvSpPr txBox="1">
                <a:spLocks noChangeArrowheads="1"/>
              </p:cNvSpPr>
              <p:nvPr/>
            </p:nvSpPr>
            <p:spPr bwMode="auto">
              <a:xfrm>
                <a:off x="1114" y="3389"/>
                <a:ext cx="607" cy="252"/>
              </a:xfrm>
              <a:prstGeom prst="rect">
                <a:avLst/>
              </a:prstGeom>
              <a:noFill/>
              <a:ln w="38100" cap="rnd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a+2</a:t>
                </a:r>
              </a:p>
            </p:txBody>
          </p:sp>
        </p:grpSp>
      </p:grpSp>
      <p:grpSp>
        <p:nvGrpSpPr>
          <p:cNvPr id="18" name="Group 94"/>
          <p:cNvGrpSpPr>
            <a:grpSpLocks/>
          </p:cNvGrpSpPr>
          <p:nvPr/>
        </p:nvGrpSpPr>
        <p:grpSpPr bwMode="auto">
          <a:xfrm>
            <a:off x="9768384" y="940595"/>
            <a:ext cx="1071562" cy="5132387"/>
            <a:chOff x="3355" y="853"/>
            <a:chExt cx="774" cy="3233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3355" y="853"/>
              <a:ext cx="747" cy="3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4"/>
            <p:cNvSpPr>
              <a:spLocks noChangeShapeType="1"/>
            </p:cNvSpPr>
            <p:nvPr/>
          </p:nvSpPr>
          <p:spPr bwMode="auto">
            <a:xfrm>
              <a:off x="3370" y="110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3358" y="137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358" y="192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3358" y="2204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3358" y="2479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3358" y="3030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358" y="3305"/>
              <a:ext cx="7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3358" y="3581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3483" y="854"/>
              <a:ext cx="6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</a:rPr>
                <a:t>a[0]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483" y="1124"/>
              <a:ext cx="6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</a:rPr>
                <a:t>a[0]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3483" y="1935"/>
              <a:ext cx="6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a[1]</a:t>
              </a:r>
              <a:r>
                <a:rPr lang="en-US" altLang="zh-CN" sz="2000" dirty="0"/>
                <a:t>[0]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3483" y="2205"/>
              <a:ext cx="6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a[1]</a:t>
              </a:r>
              <a:r>
                <a:rPr lang="en-US" altLang="zh-CN" sz="2000" dirty="0"/>
                <a:t>[1]</a:t>
              </a: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3483" y="3016"/>
              <a:ext cx="6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</a:rPr>
                <a:t>a[2]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3483" y="3287"/>
              <a:ext cx="6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</a:rPr>
                <a:t>a[2]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34" name="Line 69"/>
            <p:cNvSpPr>
              <a:spLocks noChangeShapeType="1"/>
            </p:cNvSpPr>
            <p:nvPr/>
          </p:nvSpPr>
          <p:spPr bwMode="auto">
            <a:xfrm>
              <a:off x="3358" y="165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70"/>
            <p:cNvSpPr>
              <a:spLocks noChangeShapeType="1"/>
            </p:cNvSpPr>
            <p:nvPr/>
          </p:nvSpPr>
          <p:spPr bwMode="auto">
            <a:xfrm>
              <a:off x="3358" y="2754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71"/>
            <p:cNvSpPr>
              <a:spLocks noChangeShapeType="1"/>
            </p:cNvSpPr>
            <p:nvPr/>
          </p:nvSpPr>
          <p:spPr bwMode="auto">
            <a:xfrm>
              <a:off x="3370" y="3857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3483" y="1394"/>
              <a:ext cx="6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</a:rPr>
                <a:t>a[0]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38" name="Text Box 73"/>
            <p:cNvSpPr txBox="1">
              <a:spLocks noChangeArrowheads="1"/>
            </p:cNvSpPr>
            <p:nvPr/>
          </p:nvSpPr>
          <p:spPr bwMode="auto">
            <a:xfrm>
              <a:off x="3483" y="1665"/>
              <a:ext cx="6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</a:rPr>
                <a:t>a[0]</a:t>
              </a:r>
              <a:r>
                <a:rPr lang="en-US" altLang="zh-CN" sz="2000"/>
                <a:t>[3]</a:t>
              </a:r>
            </a:p>
          </p:txBody>
        </p:sp>
        <p:sp>
          <p:nvSpPr>
            <p:cNvPr id="39" name="Text Box 74"/>
            <p:cNvSpPr txBox="1">
              <a:spLocks noChangeArrowheads="1"/>
            </p:cNvSpPr>
            <p:nvPr/>
          </p:nvSpPr>
          <p:spPr bwMode="auto">
            <a:xfrm>
              <a:off x="3483" y="2476"/>
              <a:ext cx="6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a[1]</a:t>
              </a:r>
              <a:r>
                <a:rPr lang="en-US" altLang="zh-CN" sz="2000" dirty="0"/>
                <a:t>[2]</a:t>
              </a:r>
            </a:p>
          </p:txBody>
        </p:sp>
        <p:sp>
          <p:nvSpPr>
            <p:cNvPr id="40" name="Text Box 75"/>
            <p:cNvSpPr txBox="1">
              <a:spLocks noChangeArrowheads="1"/>
            </p:cNvSpPr>
            <p:nvPr/>
          </p:nvSpPr>
          <p:spPr bwMode="auto">
            <a:xfrm>
              <a:off x="3483" y="2746"/>
              <a:ext cx="6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a[1]</a:t>
              </a:r>
              <a:r>
                <a:rPr lang="en-US" altLang="zh-CN" sz="2000" dirty="0"/>
                <a:t>[3]</a:t>
              </a:r>
            </a:p>
          </p:txBody>
        </p:sp>
        <p:sp>
          <p:nvSpPr>
            <p:cNvPr id="41" name="Text Box 76"/>
            <p:cNvSpPr txBox="1">
              <a:spLocks noChangeArrowheads="1"/>
            </p:cNvSpPr>
            <p:nvPr/>
          </p:nvSpPr>
          <p:spPr bwMode="auto">
            <a:xfrm>
              <a:off x="3483" y="3557"/>
              <a:ext cx="6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</a:rPr>
                <a:t>a[2]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42" name="Text Box 77"/>
            <p:cNvSpPr txBox="1">
              <a:spLocks noChangeArrowheads="1"/>
            </p:cNvSpPr>
            <p:nvPr/>
          </p:nvSpPr>
          <p:spPr bwMode="auto">
            <a:xfrm>
              <a:off x="3483" y="3828"/>
              <a:ext cx="6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</a:rPr>
                <a:t>a[2]</a:t>
              </a:r>
              <a:r>
                <a:rPr lang="en-US" altLang="zh-CN" sz="2000"/>
                <a:t>[3]</a:t>
              </a:r>
            </a:p>
          </p:txBody>
        </p:sp>
      </p:grpSp>
      <p:sp>
        <p:nvSpPr>
          <p:cNvPr id="43" name="左大括号 42"/>
          <p:cNvSpPr/>
          <p:nvPr/>
        </p:nvSpPr>
        <p:spPr>
          <a:xfrm>
            <a:off x="9444534" y="1086645"/>
            <a:ext cx="323850" cy="15716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左大括号 42"/>
          <p:cNvSpPr/>
          <p:nvPr/>
        </p:nvSpPr>
        <p:spPr>
          <a:xfrm>
            <a:off x="9393734" y="2736057"/>
            <a:ext cx="322262" cy="15716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左大括号 42"/>
          <p:cNvSpPr/>
          <p:nvPr/>
        </p:nvSpPr>
        <p:spPr>
          <a:xfrm>
            <a:off x="9346109" y="4447382"/>
            <a:ext cx="323850" cy="15716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9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指针与二维数组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6933356" cy="5248275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 a[3][4];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b="1">
                <a:solidFill>
                  <a:srgbClr val="CA12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a[i]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*(a+i)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代表第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列元素的地址，</a:t>
            </a:r>
            <a:r>
              <a:rPr lang="zh-CN" altLang="en-US" b="1">
                <a:solidFill>
                  <a:srgbClr val="CA12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行首元素地址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(a+i)+j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a[i]+j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代表第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列的地址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&amp;a[i][j]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*(*(a+i)+j)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a[i][j]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代表第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列的内容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7839669" y="134076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7677744" y="2904456"/>
            <a:ext cx="7072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a+1</a:t>
            </a: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7677744" y="4622131"/>
            <a:ext cx="7072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a+2</a:t>
            </a:r>
          </a:p>
        </p:txBody>
      </p: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8404373" y="908520"/>
            <a:ext cx="714375" cy="5184775"/>
            <a:chOff x="1415" y="864"/>
            <a:chExt cx="700" cy="3266"/>
          </a:xfrm>
        </p:grpSpPr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415" y="1978"/>
              <a:ext cx="68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429" y="2989"/>
              <a:ext cx="68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2" name="Group 68"/>
            <p:cNvGrpSpPr>
              <a:grpSpLocks/>
            </p:cNvGrpSpPr>
            <p:nvPr/>
          </p:nvGrpSpPr>
          <p:grpSpPr bwMode="auto">
            <a:xfrm>
              <a:off x="1415" y="864"/>
              <a:ext cx="686" cy="3266"/>
              <a:chOff x="1043" y="852"/>
              <a:chExt cx="686" cy="3266"/>
            </a:xfrm>
          </p:grpSpPr>
          <p:sp>
            <p:nvSpPr>
              <p:cNvPr id="13" name="Rectangle 2"/>
              <p:cNvSpPr>
                <a:spLocks noChangeArrowheads="1"/>
              </p:cNvSpPr>
              <p:nvPr/>
            </p:nvSpPr>
            <p:spPr bwMode="auto">
              <a:xfrm>
                <a:off x="1043" y="852"/>
                <a:ext cx="686" cy="3266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" name="Text Box 23"/>
              <p:cNvSpPr txBox="1">
                <a:spLocks noChangeArrowheads="1"/>
              </p:cNvSpPr>
              <p:nvPr/>
            </p:nvSpPr>
            <p:spPr bwMode="auto">
              <a:xfrm>
                <a:off x="1102" y="1124"/>
                <a:ext cx="599" cy="252"/>
              </a:xfrm>
              <a:prstGeom prst="rect">
                <a:avLst/>
              </a:prstGeom>
              <a:noFill/>
              <a:ln w="38100" cap="rnd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a[0]</a:t>
                </a:r>
              </a:p>
            </p:txBody>
          </p:sp>
          <p:sp>
            <p:nvSpPr>
              <p:cNvPr id="15" name="Text Box 24"/>
              <p:cNvSpPr txBox="1">
                <a:spLocks noChangeArrowheads="1"/>
              </p:cNvSpPr>
              <p:nvPr/>
            </p:nvSpPr>
            <p:spPr bwMode="auto">
              <a:xfrm>
                <a:off x="1046" y="2249"/>
                <a:ext cx="599" cy="252"/>
              </a:xfrm>
              <a:prstGeom prst="rect">
                <a:avLst/>
              </a:prstGeom>
              <a:noFill/>
              <a:ln w="38100" cap="rnd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a[1]</a:t>
                </a: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1046" y="3276"/>
                <a:ext cx="599" cy="252"/>
              </a:xfrm>
              <a:prstGeom prst="rect">
                <a:avLst/>
              </a:prstGeom>
              <a:noFill/>
              <a:ln w="38100" cap="rnd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a[2]</a:t>
                </a:r>
              </a:p>
            </p:txBody>
          </p:sp>
        </p:grpSp>
      </p:grpSp>
      <p:grpSp>
        <p:nvGrpSpPr>
          <p:cNvPr id="17" name="Group 94"/>
          <p:cNvGrpSpPr>
            <a:grpSpLocks/>
          </p:cNvGrpSpPr>
          <p:nvPr/>
        </p:nvGrpSpPr>
        <p:grpSpPr bwMode="auto">
          <a:xfrm>
            <a:off x="9317583" y="895821"/>
            <a:ext cx="1863725" cy="5132387"/>
            <a:chOff x="2771" y="853"/>
            <a:chExt cx="1345" cy="3233"/>
          </a:xfrm>
        </p:grpSpPr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2775" y="907"/>
              <a:ext cx="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2771" y="1986"/>
              <a:ext cx="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42"/>
            <p:cNvSpPr>
              <a:spLocks noChangeShapeType="1"/>
            </p:cNvSpPr>
            <p:nvPr/>
          </p:nvSpPr>
          <p:spPr bwMode="auto">
            <a:xfrm>
              <a:off x="2771" y="3069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3355" y="853"/>
              <a:ext cx="747" cy="3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>
              <a:off x="3370" y="110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3358" y="137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3358" y="192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3358" y="2204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358" y="2479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3358" y="3030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3358" y="3305"/>
              <a:ext cx="7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3358" y="3581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3483" y="854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483" y="1124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3483" y="1935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3483" y="2205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3483" y="3016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3483" y="328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36" name="Line 69"/>
            <p:cNvSpPr>
              <a:spLocks noChangeShapeType="1"/>
            </p:cNvSpPr>
            <p:nvPr/>
          </p:nvSpPr>
          <p:spPr bwMode="auto">
            <a:xfrm>
              <a:off x="3358" y="165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70"/>
            <p:cNvSpPr>
              <a:spLocks noChangeShapeType="1"/>
            </p:cNvSpPr>
            <p:nvPr/>
          </p:nvSpPr>
          <p:spPr bwMode="auto">
            <a:xfrm>
              <a:off x="3358" y="2754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71"/>
            <p:cNvSpPr>
              <a:spLocks noChangeShapeType="1"/>
            </p:cNvSpPr>
            <p:nvPr/>
          </p:nvSpPr>
          <p:spPr bwMode="auto">
            <a:xfrm>
              <a:off x="3370" y="3857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72"/>
            <p:cNvSpPr txBox="1">
              <a:spLocks noChangeArrowheads="1"/>
            </p:cNvSpPr>
            <p:nvPr/>
          </p:nvSpPr>
          <p:spPr bwMode="auto">
            <a:xfrm>
              <a:off x="3483" y="1394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40" name="Text Box 73"/>
            <p:cNvSpPr txBox="1">
              <a:spLocks noChangeArrowheads="1"/>
            </p:cNvSpPr>
            <p:nvPr/>
          </p:nvSpPr>
          <p:spPr bwMode="auto">
            <a:xfrm>
              <a:off x="3483" y="1665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[3]</a:t>
              </a:r>
            </a:p>
          </p:txBody>
        </p:sp>
        <p:sp>
          <p:nvSpPr>
            <p:cNvPr id="41" name="Text Box 74"/>
            <p:cNvSpPr txBox="1">
              <a:spLocks noChangeArrowheads="1"/>
            </p:cNvSpPr>
            <p:nvPr/>
          </p:nvSpPr>
          <p:spPr bwMode="auto">
            <a:xfrm>
              <a:off x="3483" y="2476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42" name="Text Box 75"/>
            <p:cNvSpPr txBox="1">
              <a:spLocks noChangeArrowheads="1"/>
            </p:cNvSpPr>
            <p:nvPr/>
          </p:nvSpPr>
          <p:spPr bwMode="auto">
            <a:xfrm>
              <a:off x="3483" y="2746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[3]</a:t>
              </a:r>
            </a:p>
          </p:txBody>
        </p:sp>
        <p:sp>
          <p:nvSpPr>
            <p:cNvPr id="43" name="Text Box 76"/>
            <p:cNvSpPr txBox="1">
              <a:spLocks noChangeArrowheads="1"/>
            </p:cNvSpPr>
            <p:nvPr/>
          </p:nvSpPr>
          <p:spPr bwMode="auto">
            <a:xfrm>
              <a:off x="3483" y="35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44" name="Text Box 77"/>
            <p:cNvSpPr txBox="1">
              <a:spLocks noChangeArrowheads="1"/>
            </p:cNvSpPr>
            <p:nvPr/>
          </p:nvSpPr>
          <p:spPr bwMode="auto">
            <a:xfrm>
              <a:off x="3483" y="382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[3]</a:t>
              </a:r>
            </a:p>
          </p:txBody>
        </p:sp>
      </p:grpSp>
      <p:sp>
        <p:nvSpPr>
          <p:cNvPr id="45" name="TextBox 43"/>
          <p:cNvSpPr txBox="1">
            <a:spLocks noChangeArrowheads="1"/>
          </p:cNvSpPr>
          <p:nvPr/>
        </p:nvSpPr>
        <p:spPr bwMode="auto">
          <a:xfrm>
            <a:off x="9109620" y="1048221"/>
            <a:ext cx="1004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&amp;a[0][0]</a:t>
            </a:r>
            <a:endParaRPr lang="zh-CN" altLang="en-US"/>
          </a:p>
        </p:txBody>
      </p:sp>
      <p:sp>
        <p:nvSpPr>
          <p:cNvPr id="46" name="TextBox 44"/>
          <p:cNvSpPr txBox="1">
            <a:spLocks noChangeArrowheads="1"/>
          </p:cNvSpPr>
          <p:nvPr/>
        </p:nvSpPr>
        <p:spPr bwMode="auto">
          <a:xfrm>
            <a:off x="9181058" y="2762721"/>
            <a:ext cx="1004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&amp;a[1][0]</a:t>
            </a:r>
            <a:endParaRPr lang="zh-CN" altLang="en-US"/>
          </a:p>
        </p:txBody>
      </p:sp>
      <p:sp>
        <p:nvSpPr>
          <p:cNvPr id="47" name="TextBox 45"/>
          <p:cNvSpPr txBox="1">
            <a:spLocks noChangeArrowheads="1"/>
          </p:cNvSpPr>
          <p:nvPr/>
        </p:nvSpPr>
        <p:spPr bwMode="auto">
          <a:xfrm>
            <a:off x="9236620" y="4437533"/>
            <a:ext cx="917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600"/>
              <a:t>&amp;a[2][0]</a:t>
            </a:r>
            <a:endParaRPr lang="zh-CN" altLang="en-US" sz="1600"/>
          </a:p>
        </p:txBody>
      </p:sp>
      <p:sp>
        <p:nvSpPr>
          <p:cNvPr id="48" name="TextBox 46"/>
          <p:cNvSpPr txBox="1">
            <a:spLocks noChangeArrowheads="1"/>
          </p:cNvSpPr>
          <p:nvPr/>
        </p:nvSpPr>
        <p:spPr bwMode="auto">
          <a:xfrm>
            <a:off x="1116013" y="4321175"/>
            <a:ext cx="4706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/>
              <a:t>a[i]  &lt;=&gt; </a:t>
            </a:r>
            <a:r>
              <a:rPr lang="zh-CN" altLang="en-US" sz="2800"/>
              <a:t> </a:t>
            </a:r>
            <a:r>
              <a:rPr lang="en-US" altLang="zh-CN" sz="2800"/>
              <a:t>*(a+i)</a:t>
            </a:r>
            <a:r>
              <a:rPr lang="zh-CN" altLang="en-US" sz="2800"/>
              <a:t>  </a:t>
            </a:r>
            <a:r>
              <a:rPr lang="en-US" altLang="zh-CN" sz="2800"/>
              <a:t>&lt;=&gt;</a:t>
            </a:r>
            <a:r>
              <a:rPr lang="zh-CN" altLang="en-US" sz="2800"/>
              <a:t>  </a:t>
            </a:r>
            <a:r>
              <a:rPr lang="en-US" altLang="zh-CN" sz="2800"/>
              <a:t>&amp;a[i][0]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648777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指针与二维数组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2341513" y="5763666"/>
            <a:ext cx="1592659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</a:t>
            </a:r>
          </a:p>
          <a:p>
            <a:pPr algn="just" eaLnBrk="0" hangingPunct="0"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</a:p>
          <a:p>
            <a:pPr algn="just" eaLnBrk="0" hangingPunct="0"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660277" y="3700933"/>
            <a:ext cx="992188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lang="en-US" altLang="zh-CN" sz="2400" b="1">
                <a:latin typeface="Times New Roman" pitchFamily="18" charset="0"/>
              </a:rPr>
              <a:t>a[1]</a:t>
            </a:r>
          </a:p>
          <a:p>
            <a:pPr algn="just" eaLnBrk="0" hangingPunct="0">
              <a:defRPr/>
            </a:pPr>
            <a:endParaRPr lang="en-US" altLang="zh-CN" sz="2400" b="1">
              <a:latin typeface="Times New Roman" pitchFamily="18" charset="0"/>
            </a:endParaRPr>
          </a:p>
          <a:p>
            <a:pPr algn="just" eaLnBrk="0" hangingPunct="0">
              <a:defRPr/>
            </a:pPr>
            <a:r>
              <a:rPr lang="en-US" altLang="zh-CN" sz="1000" b="1">
                <a:latin typeface="Times New Roman" pitchFamily="18" charset="0"/>
              </a:rPr>
              <a:t>            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2563440" y="3450108"/>
            <a:ext cx="9159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2547565" y="4594696"/>
            <a:ext cx="9159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>
            <a:off x="2068140" y="2708746"/>
            <a:ext cx="495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2068140" y="3772371"/>
            <a:ext cx="495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2068140" y="5013796"/>
            <a:ext cx="495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" name="Group 12"/>
          <p:cNvGrpSpPr>
            <a:grpSpLocks/>
          </p:cNvGrpSpPr>
          <p:nvPr/>
        </p:nvGrpSpPr>
        <p:grpSpPr bwMode="auto">
          <a:xfrm>
            <a:off x="5786065" y="2521421"/>
            <a:ext cx="4268787" cy="630237"/>
            <a:chOff x="4860" y="2220"/>
            <a:chExt cx="4320" cy="624"/>
          </a:xfrm>
        </p:grpSpPr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4860" y="2220"/>
              <a:ext cx="432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000" b="1">
                  <a:latin typeface="Times New Roman" pitchFamily="18" charset="0"/>
                </a:rPr>
                <a:t>  </a:t>
              </a:r>
              <a:r>
                <a:rPr lang="en-US" altLang="zh-CN" sz="2000" b="1">
                  <a:latin typeface="Times New Roman" pitchFamily="18" charset="0"/>
                </a:rPr>
                <a:t>a[0][0]     a[0][1]     a[0][2]      a[0][3]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7020" y="222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5940" y="222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>
              <a:off x="8100" y="222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5786065" y="3893021"/>
            <a:ext cx="4268787" cy="630237"/>
            <a:chOff x="4860" y="2220"/>
            <a:chExt cx="4320" cy="624"/>
          </a:xfrm>
        </p:grpSpPr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4860" y="2220"/>
              <a:ext cx="432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000" b="1">
                  <a:latin typeface="Times New Roman" pitchFamily="18" charset="0"/>
                </a:rPr>
                <a:t>  </a:t>
              </a:r>
              <a:r>
                <a:rPr lang="en-US" altLang="zh-CN" sz="2000" b="1">
                  <a:latin typeface="Times New Roman" pitchFamily="18" charset="0"/>
                </a:rPr>
                <a:t>a[1][0]    a[1][1]      a[1][2]      a[1][3]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7020" y="222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5940" y="222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8100" y="222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Group 22"/>
          <p:cNvGrpSpPr>
            <a:grpSpLocks/>
          </p:cNvGrpSpPr>
          <p:nvPr/>
        </p:nvGrpSpPr>
        <p:grpSpPr bwMode="auto">
          <a:xfrm>
            <a:off x="5786065" y="5293196"/>
            <a:ext cx="4268787" cy="630237"/>
            <a:chOff x="4860" y="2220"/>
            <a:chExt cx="4320" cy="624"/>
          </a:xfrm>
        </p:grpSpPr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4860" y="2220"/>
              <a:ext cx="432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000" b="1">
                  <a:latin typeface="Times New Roman" pitchFamily="18" charset="0"/>
                </a:rPr>
                <a:t>  </a:t>
              </a:r>
              <a:r>
                <a:rPr lang="en-US" altLang="zh-CN" sz="2000" b="1">
                  <a:latin typeface="Times New Roman" pitchFamily="18" charset="0"/>
                </a:rPr>
                <a:t>a[2][0]    a[2][1]      a[2][2]      a[2][3]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7020" y="222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40" y="222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8100" y="222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AutoShape 40"/>
          <p:cNvSpPr>
            <a:spLocks noChangeArrowheads="1"/>
          </p:cNvSpPr>
          <p:nvPr/>
        </p:nvSpPr>
        <p:spPr bwMode="auto">
          <a:xfrm>
            <a:off x="1356940" y="1152996"/>
            <a:ext cx="1206500" cy="627062"/>
          </a:xfrm>
          <a:prstGeom prst="wedgeRoundRectCallout">
            <a:avLst>
              <a:gd name="adj1" fmla="val 6840"/>
              <a:gd name="adj2" fmla="val 158293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lang="zh-CN" altLang="en-US" sz="2400" b="1">
                <a:solidFill>
                  <a:srgbClr val="88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行地址</a:t>
            </a:r>
            <a:endParaRPr lang="zh-CN" altLang="en-US" sz="2400" b="1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AutoShape 41"/>
          <p:cNvSpPr>
            <a:spLocks noChangeArrowheads="1"/>
          </p:cNvSpPr>
          <p:nvPr/>
        </p:nvSpPr>
        <p:spPr bwMode="auto">
          <a:xfrm>
            <a:off x="2730127" y="1133946"/>
            <a:ext cx="2282825" cy="625475"/>
          </a:xfrm>
          <a:prstGeom prst="wedgeRoundRectCallout">
            <a:avLst>
              <a:gd name="adj1" fmla="val -35551"/>
              <a:gd name="adj2" fmla="val 137863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lang="zh-CN" altLang="en-US" sz="2400" b="1" dirty="0">
                <a:solidFill>
                  <a:srgbClr val="88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行首元素地址</a:t>
            </a:r>
            <a:endParaRPr lang="zh-CN" altLang="en-US" sz="2400" b="1" dirty="0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44"/>
          <p:cNvSpPr txBox="1">
            <a:spLocks noChangeArrowheads="1"/>
          </p:cNvSpPr>
          <p:nvPr/>
        </p:nvSpPr>
        <p:spPr bwMode="auto">
          <a:xfrm>
            <a:off x="5754315" y="1980083"/>
            <a:ext cx="4122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defRPr/>
            </a:pPr>
            <a:r>
              <a:rPr lang="en-US" altLang="zh-CN" sz="2000" b="1" dirty="0">
                <a:latin typeface="Times New Roman" pitchFamily="18" charset="0"/>
              </a:rPr>
              <a:t>a[0]+0      a[0]+1      a[0]+2      a[0]+3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4" name="Text Box 45"/>
          <p:cNvSpPr txBox="1">
            <a:spLocks noChangeArrowheads="1"/>
          </p:cNvSpPr>
          <p:nvPr/>
        </p:nvSpPr>
        <p:spPr bwMode="auto">
          <a:xfrm>
            <a:off x="5859090" y="4783608"/>
            <a:ext cx="4122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defRPr/>
            </a:pPr>
            <a:r>
              <a:rPr lang="en-US" altLang="zh-CN" sz="2000" b="1" dirty="0">
                <a:latin typeface="Times New Roman" pitchFamily="18" charset="0"/>
              </a:rPr>
              <a:t>a[2]+0     a[2]+1      a[2]+2     a[2]+3</a:t>
            </a:r>
          </a:p>
          <a:p>
            <a:pPr eaLnBrk="0" hangingPunct="0"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5754315" y="3367558"/>
            <a:ext cx="4122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defRPr/>
            </a:pPr>
            <a:r>
              <a:rPr lang="en-US" altLang="zh-CN" sz="2000" b="1" dirty="0">
                <a:latin typeface="Times New Roman" pitchFamily="18" charset="0"/>
              </a:rPr>
              <a:t>a[1]+0     a[1]+1      a[1]+2      a[1]+3</a:t>
            </a:r>
          </a:p>
          <a:p>
            <a:pPr eaLnBrk="0" hangingPunct="0"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6" name="Text Box 47"/>
          <p:cNvSpPr txBox="1">
            <a:spLocks noChangeArrowheads="1"/>
          </p:cNvSpPr>
          <p:nvPr/>
        </p:nvSpPr>
        <p:spPr bwMode="auto">
          <a:xfrm>
            <a:off x="3762002" y="5142383"/>
            <a:ext cx="169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defRPr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</a:p>
          <a:p>
            <a:pPr eaLnBrk="0" hangingPunct="0"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 Box 48"/>
          <p:cNvSpPr txBox="1">
            <a:spLocks noChangeArrowheads="1"/>
          </p:cNvSpPr>
          <p:nvPr/>
        </p:nvSpPr>
        <p:spPr bwMode="auto">
          <a:xfrm>
            <a:off x="3762002" y="3896196"/>
            <a:ext cx="16049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defRPr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</a:p>
          <a:p>
            <a:pPr eaLnBrk="0" hangingPunct="0"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49"/>
          <p:cNvSpPr txBox="1">
            <a:spLocks noChangeArrowheads="1"/>
          </p:cNvSpPr>
          <p:nvPr/>
        </p:nvSpPr>
        <p:spPr bwMode="auto">
          <a:xfrm>
            <a:off x="3762002" y="2484908"/>
            <a:ext cx="172561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defRPr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ectangle 50"/>
          <p:cNvSpPr>
            <a:spLocks noChangeArrowheads="1"/>
          </p:cNvSpPr>
          <p:nvPr/>
        </p:nvSpPr>
        <p:spPr bwMode="auto">
          <a:xfrm>
            <a:off x="2536452" y="2353146"/>
            <a:ext cx="969963" cy="3338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Text Box 51"/>
          <p:cNvSpPr txBox="1">
            <a:spLocks noChangeArrowheads="1"/>
          </p:cNvSpPr>
          <p:nvPr/>
        </p:nvSpPr>
        <p:spPr bwMode="auto">
          <a:xfrm>
            <a:off x="2633290" y="2594446"/>
            <a:ext cx="99218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lang="en-US" altLang="zh-CN" sz="2400" b="1">
                <a:latin typeface="Times New Roman" pitchFamily="18" charset="0"/>
              </a:rPr>
              <a:t>a[0]</a:t>
            </a:r>
          </a:p>
          <a:p>
            <a:pPr algn="just" eaLnBrk="0" hangingPunct="0">
              <a:defRPr/>
            </a:pPr>
            <a:endParaRPr lang="en-US" altLang="zh-CN" sz="700" b="1">
              <a:latin typeface="Times New Roman" pitchFamily="18" charset="0"/>
            </a:endParaRPr>
          </a:p>
          <a:p>
            <a:pPr algn="just" eaLnBrk="0" hangingPunct="0">
              <a:defRPr/>
            </a:pPr>
            <a:endParaRPr lang="en-US" altLang="zh-CN" sz="700" b="1">
              <a:latin typeface="Times New Roman" pitchFamily="18" charset="0"/>
            </a:endParaRPr>
          </a:p>
          <a:p>
            <a:pPr algn="just" eaLnBrk="0" hangingPunct="0">
              <a:defRPr/>
            </a:pPr>
            <a:r>
              <a:rPr lang="en-US" altLang="zh-CN" sz="1000" b="1">
                <a:latin typeface="Times New Roman" pitchFamily="18" charset="0"/>
              </a:rPr>
              <a:t>            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1" name="Text Box 52"/>
          <p:cNvSpPr txBox="1">
            <a:spLocks noChangeArrowheads="1"/>
          </p:cNvSpPr>
          <p:nvPr/>
        </p:nvSpPr>
        <p:spPr bwMode="auto">
          <a:xfrm>
            <a:off x="2682502" y="4793133"/>
            <a:ext cx="9906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lang="en-US" altLang="zh-CN" sz="2400" b="1">
                <a:latin typeface="Times New Roman" pitchFamily="18" charset="0"/>
              </a:rPr>
              <a:t>a[2]</a:t>
            </a:r>
          </a:p>
          <a:p>
            <a:pPr algn="just" eaLnBrk="0" hangingPunct="0">
              <a:defRPr/>
            </a:pPr>
            <a:endParaRPr lang="en-US" altLang="zh-CN" sz="2400" b="1">
              <a:latin typeface="Times New Roman" pitchFamily="18" charset="0"/>
            </a:endParaRPr>
          </a:p>
          <a:p>
            <a:pPr algn="just" eaLnBrk="0" hangingPunct="0">
              <a:defRPr/>
            </a:pPr>
            <a:r>
              <a:rPr lang="en-US" altLang="zh-CN" sz="1000" b="1">
                <a:latin typeface="Times New Roman" pitchFamily="18" charset="0"/>
              </a:rPr>
              <a:t>            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2" name="Text Box 53"/>
          <p:cNvSpPr txBox="1">
            <a:spLocks noChangeArrowheads="1"/>
          </p:cNvSpPr>
          <p:nvPr/>
        </p:nvSpPr>
        <p:spPr bwMode="auto">
          <a:xfrm>
            <a:off x="1345827" y="2386483"/>
            <a:ext cx="148113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lang="en-US" altLang="zh-CN" sz="2000" b="1" dirty="0">
                <a:latin typeface="Times New Roman" pitchFamily="18" charset="0"/>
              </a:rPr>
              <a:t>  a+0                        </a:t>
            </a:r>
          </a:p>
          <a:p>
            <a:pPr algn="just" eaLnBrk="0" hangingPunct="0">
              <a:defRPr/>
            </a:pPr>
            <a:r>
              <a:rPr lang="en-US" altLang="zh-CN" sz="2000" b="1" dirty="0">
                <a:latin typeface="Times New Roman" pitchFamily="18" charset="0"/>
              </a:rPr>
              <a:t>&amp;a[0]</a:t>
            </a:r>
          </a:p>
          <a:p>
            <a:pPr algn="just" eaLnBrk="0" hangingPunct="0">
              <a:defRPr/>
            </a:pPr>
            <a:r>
              <a:rPr lang="en-US" altLang="zh-CN" sz="700" b="1" dirty="0">
                <a:latin typeface="Times New Roman" pitchFamily="18" charset="0"/>
              </a:rPr>
              <a:t>                               </a:t>
            </a:r>
          </a:p>
          <a:p>
            <a:pPr algn="just" eaLnBrk="0" hangingPunct="0">
              <a:defRPr/>
            </a:pPr>
            <a:r>
              <a:rPr lang="en-US" altLang="zh-CN" sz="700" b="1" dirty="0">
                <a:latin typeface="Times New Roman" pitchFamily="18" charset="0"/>
              </a:rPr>
              <a:t>             </a:t>
            </a:r>
            <a:r>
              <a:rPr lang="en-US" altLang="zh-CN" sz="1000" b="1" dirty="0">
                <a:latin typeface="Times New Roman" pitchFamily="18" charset="0"/>
              </a:rPr>
              <a:t>          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3" name="Text Box 54"/>
          <p:cNvSpPr txBox="1">
            <a:spLocks noChangeArrowheads="1"/>
          </p:cNvSpPr>
          <p:nvPr/>
        </p:nvSpPr>
        <p:spPr bwMode="auto">
          <a:xfrm>
            <a:off x="1356941" y="3461221"/>
            <a:ext cx="1503362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lang="en-US" altLang="zh-CN" sz="2000" b="1" dirty="0">
                <a:latin typeface="Times New Roman" pitchFamily="18" charset="0"/>
              </a:rPr>
              <a:t>  a+1                                         </a:t>
            </a:r>
          </a:p>
          <a:p>
            <a:pPr algn="just" eaLnBrk="0" hangingPunct="0">
              <a:defRPr/>
            </a:pPr>
            <a:r>
              <a:rPr lang="en-US" altLang="zh-CN" sz="2000" b="1" dirty="0">
                <a:latin typeface="Times New Roman" pitchFamily="18" charset="0"/>
              </a:rPr>
              <a:t>&amp;a[1]</a:t>
            </a:r>
          </a:p>
          <a:p>
            <a:pPr algn="just" eaLnBrk="0" hangingPunct="0">
              <a:defRPr/>
            </a:pPr>
            <a:r>
              <a:rPr lang="en-US" altLang="zh-CN" sz="2000" b="1" dirty="0">
                <a:latin typeface="Times New Roman" pitchFamily="18" charset="0"/>
              </a:rPr>
              <a:t>               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4" name="Text Box 55"/>
          <p:cNvSpPr txBox="1">
            <a:spLocks noChangeArrowheads="1"/>
          </p:cNvSpPr>
          <p:nvPr/>
        </p:nvSpPr>
        <p:spPr bwMode="auto">
          <a:xfrm>
            <a:off x="1345827" y="4696296"/>
            <a:ext cx="1546225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lang="en-US" altLang="zh-CN" sz="2000" b="1" dirty="0">
                <a:latin typeface="Times New Roman" pitchFamily="18" charset="0"/>
              </a:rPr>
              <a:t>  a+2</a:t>
            </a:r>
          </a:p>
          <a:p>
            <a:pPr algn="just" eaLnBrk="0" hangingPunct="0">
              <a:defRPr/>
            </a:pPr>
            <a:r>
              <a:rPr lang="en-US" altLang="zh-CN" sz="2000" b="1" dirty="0">
                <a:latin typeface="Times New Roman" pitchFamily="18" charset="0"/>
              </a:rPr>
              <a:t>&amp;a[2]                              </a:t>
            </a:r>
          </a:p>
          <a:p>
            <a:pPr algn="just" eaLnBrk="0" hangingPunct="0">
              <a:defRPr/>
            </a:pPr>
            <a:r>
              <a:rPr lang="en-US" altLang="zh-CN" sz="2000" b="1" dirty="0">
                <a:latin typeface="Times New Roman" pitchFamily="18" charset="0"/>
              </a:rPr>
              <a:t>                                        </a:t>
            </a:r>
          </a:p>
          <a:p>
            <a:pPr algn="just" eaLnBrk="0" hangingPunct="0">
              <a:defRPr/>
            </a:pPr>
            <a:r>
              <a:rPr lang="en-US" altLang="zh-CN" sz="2000" b="1" dirty="0">
                <a:latin typeface="Times New Roman" pitchFamily="18" charset="0"/>
              </a:rPr>
              <a:t>                       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85" name="直接箭头​​连接符 57"/>
          <p:cNvCxnSpPr/>
          <p:nvPr/>
        </p:nvCxnSpPr>
        <p:spPr>
          <a:xfrm>
            <a:off x="3506415" y="2907183"/>
            <a:ext cx="2295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​​连接符 60"/>
          <p:cNvCxnSpPr/>
          <p:nvPr/>
        </p:nvCxnSpPr>
        <p:spPr>
          <a:xfrm>
            <a:off x="3506415" y="4231158"/>
            <a:ext cx="2295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​​连接符 61"/>
          <p:cNvCxnSpPr/>
          <p:nvPr/>
        </p:nvCxnSpPr>
        <p:spPr>
          <a:xfrm>
            <a:off x="3501652" y="5528146"/>
            <a:ext cx="2295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0435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指针与二维数组</a:t>
            </a:r>
          </a:p>
        </p:txBody>
      </p:sp>
      <p:sp>
        <p:nvSpPr>
          <p:cNvPr id="49" name="内容占位符 2"/>
          <p:cNvSpPr txBox="1">
            <a:spLocks/>
          </p:cNvSpPr>
          <p:nvPr/>
        </p:nvSpPr>
        <p:spPr bwMode="auto">
          <a:xfrm>
            <a:off x="765820" y="1052736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 a[2][3];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下列各表达式的含义：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&amp;a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&amp;a[0]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a[0][0]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&amp;a[0][0]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83778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指针与二维数组</a:t>
            </a:r>
          </a:p>
        </p:txBody>
      </p:sp>
      <p:sp>
        <p:nvSpPr>
          <p:cNvPr id="49" name="内容占位符 2"/>
          <p:cNvSpPr txBox="1">
            <a:spLocks/>
          </p:cNvSpPr>
          <p:nvPr/>
        </p:nvSpPr>
        <p:spPr bwMode="auto">
          <a:xfrm>
            <a:off x="765820" y="1052736"/>
            <a:ext cx="1015312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 a[3][4]={{1,3,5,7},{9,11,13,15},{17,19,21,23}};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a[1]+2 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*(a+1)+2 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*(a[1]+2) 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*(*(a+1)+2) 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(*(a+1))[2]</a:t>
            </a:r>
          </a:p>
          <a:p>
            <a:pPr marL="330200" lvl="1" indent="0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以上表达上表示什么？</a:t>
            </a:r>
          </a:p>
        </p:txBody>
      </p:sp>
    </p:spTree>
    <p:extLst>
      <p:ext uri="{BB962C8B-B14F-4D97-AF65-F5344CB8AC3E}">
        <p14:creationId xmlns:p14="http://schemas.microsoft.com/office/powerpoint/2010/main" val="162186883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指针与二维数组</a:t>
            </a:r>
          </a:p>
        </p:txBody>
      </p:sp>
      <p:sp>
        <p:nvSpPr>
          <p:cNvPr id="49" name="内容占位符 2"/>
          <p:cNvSpPr txBox="1">
            <a:spLocks/>
          </p:cNvSpPr>
          <p:nvPr/>
        </p:nvSpPr>
        <p:spPr bwMode="auto">
          <a:xfrm>
            <a:off x="765819" y="1052736"/>
            <a:ext cx="1061117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 a[3][4]  ={{1,3,5,7}, {9,11,13,15}, {17,19,21,23}};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int (*p)[4] = a;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int *q = &amp;a[0][0];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请用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p,q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分别表示下面的表达式：</a:t>
            </a:r>
          </a:p>
          <a:p>
            <a:pPr lvl="1">
              <a:lnSpc>
                <a:spcPct val="150000"/>
              </a:lnSpc>
            </a:pPr>
            <a:r>
              <a:rPr lang="pt-BR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a[1]</a:t>
            </a:r>
          </a:p>
          <a:p>
            <a:pPr lvl="1">
              <a:lnSpc>
                <a:spcPct val="150000"/>
              </a:lnSpc>
            </a:pPr>
            <a:r>
              <a:rPr lang="pt-BR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a+2</a:t>
            </a:r>
          </a:p>
          <a:p>
            <a:pPr lvl="1">
              <a:lnSpc>
                <a:spcPct val="150000"/>
              </a:lnSpc>
            </a:pPr>
            <a:r>
              <a:rPr lang="pt-BR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a[2][2]</a:t>
            </a:r>
          </a:p>
          <a:p>
            <a:pPr lvl="1">
              <a:lnSpc>
                <a:spcPct val="150000"/>
              </a:lnSpc>
            </a:pPr>
            <a:r>
              <a:rPr lang="pt-BR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a[3][1]</a:t>
            </a:r>
          </a:p>
        </p:txBody>
      </p:sp>
    </p:spTree>
    <p:extLst>
      <p:ext uri="{BB962C8B-B14F-4D97-AF65-F5344CB8AC3E}">
        <p14:creationId xmlns:p14="http://schemas.microsoft.com/office/powerpoint/2010/main" val="94704856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</TotalTime>
  <Words>878</Words>
  <Application>Microsoft Office PowerPoint</Application>
  <PresentationFormat>自定义</PresentationFormat>
  <Paragraphs>126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楷体_GB2312</vt:lpstr>
      <vt:lpstr>宋体</vt:lpstr>
      <vt:lpstr>微软雅黑</vt:lpstr>
      <vt:lpstr>幼圆</vt:lpstr>
      <vt:lpstr>Arial</vt:lpstr>
      <vt:lpstr>Consolas</vt:lpstr>
      <vt:lpstr>Corbel</vt:lpstr>
      <vt:lpstr>Times New Roman</vt:lpstr>
      <vt:lpstr>Wingdings</vt:lpstr>
      <vt:lpstr>Marketing 16x9</vt:lpstr>
      <vt:lpstr>《 C语言程序设计》</vt:lpstr>
      <vt:lpstr>本章授课内容</vt:lpstr>
      <vt:lpstr>指针与二维数组</vt:lpstr>
      <vt:lpstr>指针与二维数组</vt:lpstr>
      <vt:lpstr>指针与二维数组</vt:lpstr>
      <vt:lpstr>指针与二维数组</vt:lpstr>
      <vt:lpstr>指针与二维数组</vt:lpstr>
      <vt:lpstr>指针与二维数组</vt:lpstr>
      <vt:lpstr>指针与二维数组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杨伟彬</cp:lastModifiedBy>
  <cp:revision>380</cp:revision>
  <dcterms:created xsi:type="dcterms:W3CDTF">2014-04-17T22:00:45Z</dcterms:created>
  <dcterms:modified xsi:type="dcterms:W3CDTF">2018-02-24T09:51:35Z</dcterms:modified>
</cp:coreProperties>
</file>