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68"/>
  </p:notesMasterIdLst>
  <p:handoutMasterIdLst>
    <p:handoutMasterId r:id="rId69"/>
  </p:handoutMasterIdLst>
  <p:sldIdLst>
    <p:sldId id="357" r:id="rId2"/>
    <p:sldId id="370" r:id="rId3"/>
    <p:sldId id="344" r:id="rId4"/>
    <p:sldId id="343" r:id="rId5"/>
    <p:sldId id="371" r:id="rId6"/>
    <p:sldId id="439" r:id="rId7"/>
    <p:sldId id="372" r:id="rId8"/>
    <p:sldId id="440" r:id="rId9"/>
    <p:sldId id="373" r:id="rId10"/>
    <p:sldId id="441" r:id="rId11"/>
    <p:sldId id="442" r:id="rId12"/>
    <p:sldId id="374" r:id="rId13"/>
    <p:sldId id="443" r:id="rId14"/>
    <p:sldId id="422" r:id="rId15"/>
    <p:sldId id="444" r:id="rId16"/>
    <p:sldId id="445" r:id="rId17"/>
    <p:sldId id="446" r:id="rId18"/>
    <p:sldId id="448" r:id="rId19"/>
    <p:sldId id="447" r:id="rId20"/>
    <p:sldId id="449" r:id="rId21"/>
    <p:sldId id="450" r:id="rId22"/>
    <p:sldId id="451" r:id="rId23"/>
    <p:sldId id="452" r:id="rId24"/>
    <p:sldId id="453" r:id="rId25"/>
    <p:sldId id="454" r:id="rId26"/>
    <p:sldId id="455" r:id="rId27"/>
    <p:sldId id="457" r:id="rId28"/>
    <p:sldId id="456" r:id="rId29"/>
    <p:sldId id="458" r:id="rId30"/>
    <p:sldId id="459" r:id="rId31"/>
    <p:sldId id="460" r:id="rId32"/>
    <p:sldId id="461" r:id="rId33"/>
    <p:sldId id="462" r:id="rId34"/>
    <p:sldId id="463" r:id="rId35"/>
    <p:sldId id="464" r:id="rId36"/>
    <p:sldId id="465" r:id="rId37"/>
    <p:sldId id="466" r:id="rId38"/>
    <p:sldId id="467" r:id="rId39"/>
    <p:sldId id="468" r:id="rId40"/>
    <p:sldId id="469" r:id="rId41"/>
    <p:sldId id="470" r:id="rId42"/>
    <p:sldId id="471" r:id="rId43"/>
    <p:sldId id="473" r:id="rId44"/>
    <p:sldId id="477" r:id="rId45"/>
    <p:sldId id="478" r:id="rId46"/>
    <p:sldId id="479" r:id="rId47"/>
    <p:sldId id="480" r:id="rId48"/>
    <p:sldId id="481" r:id="rId49"/>
    <p:sldId id="482" r:id="rId50"/>
    <p:sldId id="483" r:id="rId51"/>
    <p:sldId id="484" r:id="rId52"/>
    <p:sldId id="474" r:id="rId53"/>
    <p:sldId id="485" r:id="rId54"/>
    <p:sldId id="475" r:id="rId55"/>
    <p:sldId id="486" r:id="rId56"/>
    <p:sldId id="487" r:id="rId57"/>
    <p:sldId id="488" r:id="rId58"/>
    <p:sldId id="489" r:id="rId59"/>
    <p:sldId id="490" r:id="rId60"/>
    <p:sldId id="491" r:id="rId61"/>
    <p:sldId id="492" r:id="rId62"/>
    <p:sldId id="493" r:id="rId63"/>
    <p:sldId id="476" r:id="rId64"/>
    <p:sldId id="494" r:id="rId65"/>
    <p:sldId id="495" r:id="rId66"/>
    <p:sldId id="356" r:id="rId67"/>
  </p:sldIdLst>
  <p:sldSz cx="12188825"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20CB13"/>
    <a:srgbClr val="CC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2" autoAdjust="0"/>
    <p:restoredTop sz="94660" autoAdjust="0"/>
  </p:normalViewPr>
  <p:slideViewPr>
    <p:cSldViewPr>
      <p:cViewPr varScale="1">
        <p:scale>
          <a:sx n="124" d="100"/>
          <a:sy n="124" d="100"/>
        </p:scale>
        <p:origin x="132" y="126"/>
      </p:cViewPr>
      <p:guideLst>
        <p:guide orient="horz" pos="2160"/>
        <p:guide pos="3839"/>
      </p:guideLst>
    </p:cSldViewPr>
  </p:slideViewPr>
  <p:outlineViewPr>
    <p:cViewPr>
      <p:scale>
        <a:sx n="33" d="100"/>
        <a:sy n="33" d="100"/>
      </p:scale>
      <p:origin x="0" y="2916"/>
    </p:cViewPr>
  </p:outlin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310994A-D9D6-45BB-BF4A-14339808A1A4}" type="datetimeFigureOut">
              <a:rPr lang="en-US"/>
              <a:pPr>
                <a:defRPr/>
              </a:pPr>
              <a:t>2/27/2018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02D0D88C-9335-44B6-B806-50A6EF6D802C}" type="slidenum">
              <a:rPr/>
              <a:pPr>
                <a:defRPr/>
              </a:pPr>
              <a:t>‹#›</a:t>
            </a:fld>
            <a:endParaRPr/>
          </a:p>
        </p:txBody>
      </p:sp>
    </p:spTree>
    <p:extLst>
      <p:ext uri="{BB962C8B-B14F-4D97-AF65-F5344CB8AC3E}">
        <p14:creationId xmlns:p14="http://schemas.microsoft.com/office/powerpoint/2010/main" val="12915474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8B8305A0-012E-4CA3-9BDD-C21A18A976E8}" type="datetimeFigureOut">
              <a:rPr lang="en-US"/>
              <a:pPr>
                <a:defRPr/>
              </a:pPr>
              <a:t>2/27/2018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6805123A-5685-498F-AC7F-D0275DAA2210}" type="slidenum">
              <a:rPr/>
              <a:pPr>
                <a:defRPr/>
              </a:pPr>
              <a:t>‹#›</a:t>
            </a:fld>
            <a:endParaRPr/>
          </a:p>
        </p:txBody>
      </p:sp>
    </p:spTree>
    <p:extLst>
      <p:ext uri="{BB962C8B-B14F-4D97-AF65-F5344CB8AC3E}">
        <p14:creationId xmlns:p14="http://schemas.microsoft.com/office/powerpoint/2010/main" val="366382036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2"/>
        </a:solidFill>
        <a:latin typeface="+mn-lt"/>
        <a:ea typeface="+mn-ea"/>
        <a:cs typeface="+mn-cs"/>
      </a:defRPr>
    </a:lvl1pPr>
    <a:lvl2pPr marL="457200" algn="l" rtl="0" fontAlgn="base">
      <a:spcBef>
        <a:spcPct val="30000"/>
      </a:spcBef>
      <a:spcAft>
        <a:spcPct val="0"/>
      </a:spcAft>
      <a:defRPr sz="1200" kern="1200">
        <a:solidFill>
          <a:schemeClr val="tx2"/>
        </a:solidFill>
        <a:latin typeface="+mn-lt"/>
        <a:ea typeface="+mn-ea"/>
        <a:cs typeface="+mn-cs"/>
      </a:defRPr>
    </a:lvl2pPr>
    <a:lvl3pPr marL="914400" algn="l" rtl="0" fontAlgn="base">
      <a:spcBef>
        <a:spcPct val="30000"/>
      </a:spcBef>
      <a:spcAft>
        <a:spcPct val="0"/>
      </a:spcAft>
      <a:defRPr sz="1200" kern="1200">
        <a:solidFill>
          <a:schemeClr val="tx2"/>
        </a:solidFill>
        <a:latin typeface="+mn-lt"/>
        <a:ea typeface="+mn-ea"/>
        <a:cs typeface="+mn-cs"/>
      </a:defRPr>
    </a:lvl3pPr>
    <a:lvl4pPr marL="1371600" algn="l" rtl="0" fontAlgn="base">
      <a:spcBef>
        <a:spcPct val="30000"/>
      </a:spcBef>
      <a:spcAft>
        <a:spcPct val="0"/>
      </a:spcAft>
      <a:defRPr sz="1200" kern="1200">
        <a:solidFill>
          <a:schemeClr val="tx2"/>
        </a:solidFill>
        <a:latin typeface="+mn-lt"/>
        <a:ea typeface="+mn-ea"/>
        <a:cs typeface="+mn-cs"/>
      </a:defRPr>
    </a:lvl4pPr>
    <a:lvl5pPr marL="1828800" algn="l" rtl="0" fontAlgn="base">
      <a:spcBef>
        <a:spcPct val="30000"/>
      </a:spcBef>
      <a:spcAft>
        <a:spcPct val="0"/>
      </a:spcAft>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pic>
        <p:nvPicPr>
          <p:cNvPr id="6146" name="Picture 2"/>
          <p:cNvPicPr>
            <a:picLocks noChangeAspect="1" noChangeArrowheads="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Texturizer trans="80000" scaling="54"/>
                    </a14:imgEffect>
                    <a14:imgEffect>
                      <a14:sharpenSoften amount="43000"/>
                    </a14:imgEffect>
                    <a14:imgEffect>
                      <a14:colorTemperature colorTemp="7250"/>
                    </a14:imgEffect>
                    <a14:imgEffect>
                      <a14:brightnessContrast bright="6000"/>
                    </a14:imgEffect>
                  </a14:imgLayer>
                </a14:imgProps>
              </a:ext>
              <a:ext uri="{28A0092B-C50C-407E-A947-70E740481C1C}">
                <a14:useLocalDpi xmlns:a14="http://schemas.microsoft.com/office/drawing/2010/main" val="0"/>
              </a:ext>
            </a:extLst>
          </a:blip>
          <a:stretch>
            <a:fillRect/>
          </a:stretch>
        </p:blipFill>
        <p:spPr bwMode="auto">
          <a:xfrm>
            <a:off x="6094412" y="-99392"/>
            <a:ext cx="6264696" cy="7056784"/>
          </a:xfrm>
          <a:prstGeom prst="rect">
            <a:avLst/>
          </a:prstGeom>
          <a:ln>
            <a:noFill/>
          </a:ln>
          <a:effectLst>
            <a:outerShdw blurRad="50800" dist="50800" dir="5400000" algn="ctr" rotWithShape="0">
              <a:srgbClr val="000000"/>
            </a:outerShdw>
            <a:softEdge rad="889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549796" y="1117848"/>
            <a:ext cx="5544616" cy="1732180"/>
          </a:xfrm>
          <a:prstGeom prst="rect">
            <a:avLst/>
          </a:prstGeom>
        </p:spPr>
        <p:txBody>
          <a:bodyPr>
            <a:normAutofit/>
          </a:bodyPr>
          <a:lstStyle>
            <a:lvl1pPr>
              <a:defRPr sz="4800"/>
            </a:lvl1pPr>
          </a:lstStyle>
          <a:p>
            <a:r>
              <a:t>Click to edit Master title style</a:t>
            </a:r>
          </a:p>
        </p:txBody>
      </p:sp>
      <p:sp>
        <p:nvSpPr>
          <p:cNvPr id="3" name="Subtitle 2"/>
          <p:cNvSpPr>
            <a:spLocks noGrp="1"/>
          </p:cNvSpPr>
          <p:nvPr>
            <p:ph type="subTitle" idx="1"/>
          </p:nvPr>
        </p:nvSpPr>
        <p:spPr>
          <a:xfrm>
            <a:off x="765820" y="2996952"/>
            <a:ext cx="5112568" cy="762000"/>
          </a:xfrm>
        </p:spPr>
        <p:txBody>
          <a:bodyPr>
            <a:no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sp>
        <p:nvSpPr>
          <p:cNvPr id="5" name="Date Placeholder 7"/>
          <p:cNvSpPr>
            <a:spLocks noGrp="1"/>
          </p:cNvSpPr>
          <p:nvPr>
            <p:ph type="dt" sz="half" idx="10"/>
          </p:nvPr>
        </p:nvSpPr>
        <p:spPr/>
        <p:txBody>
          <a:bodyPr/>
          <a:lstStyle>
            <a:lvl1pPr>
              <a:defRPr/>
            </a:lvl1pPr>
          </a:lstStyle>
          <a:p>
            <a:pPr>
              <a:defRPr/>
            </a:pPr>
            <a:fld id="{93153767-4FC8-4F7C-81DC-BD195C78A58F}" type="datetimeFigureOut">
              <a:rPr lang="en-US"/>
              <a:pPr>
                <a:defRPr/>
              </a:pPr>
              <a:t>2/27/2018</a:t>
            </a:fld>
            <a:endParaRPr/>
          </a:p>
        </p:txBody>
      </p:sp>
      <p:sp>
        <p:nvSpPr>
          <p:cNvPr id="6" name="Footer Placeholder 8"/>
          <p:cNvSpPr>
            <a:spLocks noGrp="1"/>
          </p:cNvSpPr>
          <p:nvPr>
            <p:ph type="ftr" sz="quarter" idx="11"/>
          </p:nvPr>
        </p:nvSpPr>
        <p:spPr/>
        <p:txBody>
          <a:bodyPr/>
          <a:lstStyle>
            <a:lvl1pPr>
              <a:defRPr/>
            </a:lvl1pPr>
          </a:lstStyle>
          <a:p>
            <a:pPr>
              <a:defRPr/>
            </a:pPr>
            <a:endParaRPr/>
          </a:p>
        </p:txBody>
      </p:sp>
      <p:sp>
        <p:nvSpPr>
          <p:cNvPr id="4" name="矩形 3"/>
          <p:cNvSpPr/>
          <p:nvPr userDrawn="1"/>
        </p:nvSpPr>
        <p:spPr>
          <a:xfrm>
            <a:off x="7545284" y="110817"/>
            <a:ext cx="3206327" cy="5478423"/>
          </a:xfrm>
          <a:prstGeom prst="rect">
            <a:avLst/>
          </a:prstGeom>
          <a:noFill/>
        </p:spPr>
        <p:txBody>
          <a:bodyPr wrap="none" lIns="91440" tIns="45720" rIns="91440" bIns="45720">
            <a:spAutoFit/>
            <a:scene3d>
              <a:camera prst="perspectiveLeft"/>
              <a:lightRig rig="threePt" dir="t"/>
            </a:scene3d>
            <a:sp3d extrusionH="57150">
              <a:bevelT w="82550" h="38100" prst="coolSlant"/>
            </a:sp3d>
          </a:bodyPr>
          <a:lstStyle/>
          <a:p>
            <a:pPr algn="ctr"/>
            <a:r>
              <a:rPr lang="en-US" altLang="zh-CN" sz="35000" b="1" i="0" cap="none" spc="0">
                <a:ln w="12700">
                  <a:solidFill>
                    <a:schemeClr val="accent1">
                      <a:lumMod val="50000"/>
                    </a:schemeClr>
                  </a:solidFill>
                  <a:prstDash val="solid"/>
                </a:ln>
                <a:solidFill>
                  <a:schemeClr val="bg2">
                    <a:lumMod val="75000"/>
                  </a:schemeClr>
                </a:solidFill>
                <a:effectLst>
                  <a:glow rad="101600">
                    <a:schemeClr val="accent1">
                      <a:satMod val="175000"/>
                      <a:alpha val="40000"/>
                    </a:schemeClr>
                  </a:glow>
                  <a:outerShdw blurRad="1270000" dist="63500" dir="2700000" algn="tl" rotWithShape="0">
                    <a:schemeClr val="tx2">
                      <a:alpha val="0"/>
                    </a:schemeClr>
                  </a:outerShdw>
                  <a:reflection blurRad="6350" stA="22000" endPos="20000" dir="5400000" sy="-100000" algn="bl" rotWithShape="0"/>
                </a:effectLst>
                <a:latin typeface="微软雅黑" pitchFamily="34" charset="-122"/>
                <a:ea typeface="微软雅黑" pitchFamily="34" charset="-122"/>
                <a:cs typeface="Consolas" pitchFamily="49" charset="0"/>
              </a:rPr>
              <a:t>C</a:t>
            </a:r>
            <a:endParaRPr lang="zh-CN" altLang="en-US" sz="35000" b="1" i="0" cap="none" spc="0">
              <a:ln w="12700">
                <a:solidFill>
                  <a:schemeClr val="accent1">
                    <a:lumMod val="50000"/>
                  </a:schemeClr>
                </a:solidFill>
                <a:prstDash val="solid"/>
              </a:ln>
              <a:solidFill>
                <a:schemeClr val="bg2">
                  <a:lumMod val="75000"/>
                </a:schemeClr>
              </a:solidFill>
              <a:effectLst>
                <a:glow rad="101600">
                  <a:schemeClr val="accent1">
                    <a:satMod val="175000"/>
                    <a:alpha val="40000"/>
                  </a:schemeClr>
                </a:glow>
                <a:outerShdw blurRad="1270000" dist="63500" dir="2700000" algn="tl" rotWithShape="0">
                  <a:schemeClr val="tx2">
                    <a:alpha val="0"/>
                  </a:schemeClr>
                </a:outerShdw>
                <a:reflection blurRad="6350" stA="22000" endPos="20000" dir="5400000" sy="-100000" algn="bl" rotWithShape="0"/>
              </a:effectLst>
              <a:latin typeface="微软雅黑" pitchFamily="34" charset="-122"/>
              <a:ea typeface="微软雅黑" pitchFamily="34" charset="-122"/>
              <a:cs typeface="Consolas" pitchFamily="49" charset="0"/>
            </a:endParaRPr>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93813" y="1542256"/>
            <a:ext cx="10287000" cy="4191000"/>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CA91F94C-04A9-49B4-9F8E-3248285880B9}" type="datetimeFigureOut">
              <a:rPr lang="en-US"/>
              <a:pPr>
                <a:defRPr/>
              </a:pPr>
              <a:t>2/27/2018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8" name="Title 1"/>
          <p:cNvSpPr>
            <a:spLocks noGrp="1"/>
          </p:cNvSpPr>
          <p:nvPr>
            <p:ph type="title"/>
          </p:nvPr>
        </p:nvSpPr>
        <p:spPr>
          <a:xfrm>
            <a:off x="405780" y="332656"/>
            <a:ext cx="10971213" cy="864096"/>
          </a:xfrm>
          <a:prstGeom prst="rect">
            <a:avLst/>
          </a:prstGeom>
        </p:spPr>
        <p:txBody>
          <a:bodyPr/>
          <a:lstStyle/>
          <a:p>
            <a:r>
              <a:t>Click to edit Master title style</a:t>
            </a: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a:prstGeom prst="rect">
            <a:avLst/>
          </a:prstGeom>
        </p:spPr>
        <p:txBody>
          <a:bodyPr vert="eaVert"/>
          <a:lstStyle/>
          <a:p>
            <a:r>
              <a:t>Click to edit Master title style</a:t>
            </a:r>
          </a:p>
        </p:txBody>
      </p:sp>
      <p:sp>
        <p:nvSpPr>
          <p:cNvPr id="3" name="Vertical Text Placeholder 2"/>
          <p:cNvSpPr>
            <a:spLocks noGrp="1"/>
          </p:cNvSpPr>
          <p:nvPr>
            <p:ph type="body" orient="vert" idx="1"/>
          </p:nvPr>
        </p:nvSpPr>
        <p:spPr>
          <a:xfrm>
            <a:off x="608012" y="685800"/>
            <a:ext cx="9474253" cy="5486400"/>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3A888D16-42AC-4890-870E-C38CF60D8899}" type="datetimeFigureOut">
              <a:rPr lang="en-US"/>
              <a:pPr>
                <a:defRPr/>
              </a:pPr>
              <a:t>2/27/2018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5780" y="332656"/>
            <a:ext cx="10971213" cy="864096"/>
          </a:xfrm>
          <a:prstGeom prst="rect">
            <a:avLst/>
          </a:prstGeom>
        </p:spPr>
        <p:txBody>
          <a:bodyPr/>
          <a:lstStyle/>
          <a:p>
            <a:r>
              <a:t>Click to edit Master title style</a:t>
            </a:r>
          </a:p>
        </p:txBody>
      </p:sp>
      <p:sp>
        <p:nvSpPr>
          <p:cNvPr id="3" name="Content Placeholder 2"/>
          <p:cNvSpPr>
            <a:spLocks noGrp="1"/>
          </p:cNvSpPr>
          <p:nvPr>
            <p:ph idx="1"/>
          </p:nvPr>
        </p:nvSpPr>
        <p:spPr>
          <a:xfrm>
            <a:off x="1053852" y="1628800"/>
            <a:ext cx="10287000" cy="4464496"/>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lvl1pPr>
              <a:defRPr/>
            </a:lvl1pPr>
          </a:lstStyle>
          <a:p>
            <a:pPr>
              <a:defRPr/>
            </a:pPr>
            <a:fld id="{7B6E90CC-62C7-44CD-8DFE-E094F3B07BE4}" type="datetimeFigureOut">
              <a:rPr lang="en-US"/>
              <a:pPr>
                <a:defRPr/>
              </a:pPr>
              <a:t>2/27/2018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90800"/>
            <a:ext cx="8229599" cy="2819400"/>
          </a:xfrm>
          <a:prstGeom prst="rect">
            <a:avLst/>
          </a:prstGeom>
        </p:spPr>
        <p:txBody>
          <a:bodyPr>
            <a:normAutofit/>
          </a:bodyPr>
          <a:lstStyle>
            <a:lvl1pPr algn="l">
              <a:defRPr sz="4800" b="0" cap="none" baseline="0"/>
            </a:lvl1pPr>
          </a:lstStyle>
          <a:p>
            <a:r>
              <a:t>Click to edit Master title style</a:t>
            </a:r>
          </a:p>
        </p:txBody>
      </p:sp>
      <p:sp>
        <p:nvSpPr>
          <p:cNvPr id="3" name="Text Placeholder 2"/>
          <p:cNvSpPr>
            <a:spLocks noGrp="1"/>
          </p:cNvSpPr>
          <p:nvPr>
            <p:ph type="body" idx="1"/>
          </p:nvPr>
        </p:nvSpPr>
        <p:spPr>
          <a:xfrm>
            <a:off x="606425" y="5410200"/>
            <a:ext cx="8231187" cy="762000"/>
          </a:xfrm>
        </p:spPr>
        <p:txBody>
          <a:bodyPr>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lvl1pPr>
              <a:defRPr/>
            </a:lvl1pPr>
          </a:lstStyle>
          <a:p>
            <a:pPr>
              <a:defRPr/>
            </a:pPr>
            <a:fld id="{AAC83C11-37EA-4C67-A719-3A70D2B6FC4E}" type="datetimeFigureOut">
              <a:rPr lang="en-US"/>
              <a:pPr>
                <a:defRPr/>
              </a:pPr>
              <a:t>2/27/2018</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9" name="Title 1"/>
          <p:cNvSpPr txBox="1">
            <a:spLocks/>
          </p:cNvSpPr>
          <p:nvPr userDrawn="1"/>
        </p:nvSpPr>
        <p:spPr>
          <a:xfrm>
            <a:off x="405780" y="332656"/>
            <a:ext cx="10971213" cy="864096"/>
          </a:xfrm>
          <a:prstGeom prst="rect">
            <a:avLst/>
          </a:prstGeom>
        </p:spPr>
        <p:txBody>
          <a:bodyPr/>
          <a:lst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a:lstStyle>
          <a:p>
            <a:r>
              <a:rPr lang="en-US"/>
              <a:t>Click to edit Master title style</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97868" y="1412776"/>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455669" y="1412776"/>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3"/>
          <p:cNvSpPr>
            <a:spLocks noGrp="1"/>
          </p:cNvSpPr>
          <p:nvPr>
            <p:ph type="dt" sz="half" idx="10"/>
          </p:nvPr>
        </p:nvSpPr>
        <p:spPr/>
        <p:txBody>
          <a:bodyPr/>
          <a:lstStyle>
            <a:lvl1pPr>
              <a:defRPr/>
            </a:lvl1pPr>
          </a:lstStyle>
          <a:p>
            <a:pPr>
              <a:defRPr/>
            </a:pPr>
            <a:fld id="{49C822DD-EAA9-439E-8AB1-0B873012FBB3}" type="datetimeFigureOut">
              <a:rPr lang="en-US"/>
              <a:pPr>
                <a:defRPr/>
              </a:pPr>
              <a:t>2/27/2018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9" name="Title 1"/>
          <p:cNvSpPr>
            <a:spLocks noGrp="1"/>
          </p:cNvSpPr>
          <p:nvPr>
            <p:ph type="title"/>
          </p:nvPr>
        </p:nvSpPr>
        <p:spPr>
          <a:xfrm>
            <a:off x="405780" y="332656"/>
            <a:ext cx="10971213" cy="864096"/>
          </a:xfrm>
          <a:prstGeom prst="rect">
            <a:avLst/>
          </a:prstGeom>
        </p:spPr>
        <p:txBody>
          <a:bodyPr/>
          <a:lstStyle/>
          <a:p>
            <a:r>
              <a:t>Click to edit Master title style</a:t>
            </a: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3664" y="1502296"/>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293664" y="2636912"/>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551613" y="1502296"/>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550025" y="2636912"/>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3"/>
          <p:cNvSpPr>
            <a:spLocks noGrp="1"/>
          </p:cNvSpPr>
          <p:nvPr>
            <p:ph type="dt" sz="half" idx="10"/>
          </p:nvPr>
        </p:nvSpPr>
        <p:spPr/>
        <p:txBody>
          <a:bodyPr/>
          <a:lstStyle>
            <a:lvl1pPr>
              <a:defRPr/>
            </a:lvl1pPr>
          </a:lstStyle>
          <a:p>
            <a:pPr>
              <a:defRPr/>
            </a:pPr>
            <a:fld id="{EEA3E244-7AAD-4668-887C-457B456B5561}" type="datetimeFigureOut">
              <a:rPr lang="en-US"/>
              <a:pPr>
                <a:defRPr/>
              </a:pPr>
              <a:t>2/27/2018</a:t>
            </a:fld>
            <a:endParaRPr/>
          </a:p>
        </p:txBody>
      </p:sp>
      <p:sp>
        <p:nvSpPr>
          <p:cNvPr id="8" name="Footer Placeholder 4"/>
          <p:cNvSpPr>
            <a:spLocks noGrp="1"/>
          </p:cNvSpPr>
          <p:nvPr>
            <p:ph type="ftr" sz="quarter" idx="11"/>
          </p:nvPr>
        </p:nvSpPr>
        <p:spPr/>
        <p:txBody>
          <a:bodyPr/>
          <a:lstStyle>
            <a:lvl1pPr>
              <a:defRPr/>
            </a:lvl1pPr>
          </a:lstStyle>
          <a:p>
            <a:pPr>
              <a:defRPr/>
            </a:pPr>
            <a:endParaRPr/>
          </a:p>
        </p:txBody>
      </p:sp>
      <p:sp>
        <p:nvSpPr>
          <p:cNvPr id="11" name="Title 1"/>
          <p:cNvSpPr>
            <a:spLocks noGrp="1"/>
          </p:cNvSpPr>
          <p:nvPr>
            <p:ph type="title"/>
          </p:nvPr>
        </p:nvSpPr>
        <p:spPr>
          <a:xfrm>
            <a:off x="405780" y="332656"/>
            <a:ext cx="10971213" cy="864096"/>
          </a:xfrm>
          <a:prstGeom prst="rect">
            <a:avLst/>
          </a:prstGeom>
        </p:spPr>
        <p:txBody>
          <a:bodyPr/>
          <a:lstStyle/>
          <a:p>
            <a:r>
              <a:t>Click to edit Master title style</a:t>
            </a: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63A97BD6-F9F3-4A25-9F69-D3EAD888290D}" type="datetimeFigureOut">
              <a:rPr lang="en-US"/>
              <a:pPr>
                <a:defRPr/>
              </a:pPr>
              <a:t>2/27/2018</a:t>
            </a:fld>
            <a:endParaRPr/>
          </a:p>
        </p:txBody>
      </p:sp>
      <p:sp>
        <p:nvSpPr>
          <p:cNvPr id="4" name="Footer Placeholder 4"/>
          <p:cNvSpPr>
            <a:spLocks noGrp="1"/>
          </p:cNvSpPr>
          <p:nvPr>
            <p:ph type="ftr" sz="quarter" idx="11"/>
          </p:nvPr>
        </p:nvSpPr>
        <p:spPr/>
        <p:txBody>
          <a:bodyPr/>
          <a:lstStyle>
            <a:lvl1pPr>
              <a:defRPr/>
            </a:lvl1pPr>
          </a:lstStyle>
          <a:p>
            <a:pPr>
              <a:defRPr/>
            </a:pPr>
            <a:endParaRPr/>
          </a:p>
        </p:txBody>
      </p:sp>
      <p:sp>
        <p:nvSpPr>
          <p:cNvPr id="7" name="Title 1"/>
          <p:cNvSpPr>
            <a:spLocks noGrp="1"/>
          </p:cNvSpPr>
          <p:nvPr>
            <p:ph type="title"/>
          </p:nvPr>
        </p:nvSpPr>
        <p:spPr>
          <a:xfrm>
            <a:off x="405780" y="332656"/>
            <a:ext cx="10971213" cy="864096"/>
          </a:xfrm>
          <a:prstGeom prst="rect">
            <a:avLst/>
          </a:prstGeom>
        </p:spPr>
        <p:txBody>
          <a:bodyPr/>
          <a:lstStyle/>
          <a:p>
            <a:r>
              <a:t>Click to edit Master title style</a:t>
            </a: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7527FAC-F845-4A1D-B266-4299BF2E6ED7}" type="datetimeFigureOut">
              <a:rPr lang="en-US"/>
              <a:pPr>
                <a:defRPr/>
              </a:pPr>
              <a:t>2/27/2018</a:t>
            </a:fld>
            <a:endParaRPr/>
          </a:p>
        </p:txBody>
      </p:sp>
      <p:sp>
        <p:nvSpPr>
          <p:cNvPr id="3"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a:prstGeom prst="rect">
            <a:avLst/>
          </a:prstGeom>
        </p:spPr>
        <p:txBody>
          <a:bodyPr>
            <a:noAutofit/>
          </a:bodyPr>
          <a:lstStyle>
            <a:lvl1pPr algn="l">
              <a:defRPr sz="3600" b="0"/>
            </a:lvl1pPr>
          </a:lstStyle>
          <a:p>
            <a:r>
              <a:t>Click to edit Master title style</a:t>
            </a:r>
          </a:p>
        </p:txBody>
      </p:sp>
      <p:sp>
        <p:nvSpPr>
          <p:cNvPr id="3" name="Content Placeholder 2"/>
          <p:cNvSpPr>
            <a:spLocks noGrp="1"/>
          </p:cNvSpPr>
          <p:nvPr>
            <p:ph idx="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3"/>
          <p:cNvSpPr>
            <a:spLocks noGrp="1"/>
          </p:cNvSpPr>
          <p:nvPr>
            <p:ph type="dt" sz="half" idx="10"/>
          </p:nvPr>
        </p:nvSpPr>
        <p:spPr/>
        <p:txBody>
          <a:bodyPr/>
          <a:lstStyle>
            <a:lvl1pPr>
              <a:defRPr/>
            </a:lvl1pPr>
          </a:lstStyle>
          <a:p>
            <a:pPr>
              <a:defRPr/>
            </a:pPr>
            <a:fld id="{216823B7-A18E-47B0-938B-805489A1434A}" type="datetimeFigureOut">
              <a:rPr lang="en-US"/>
              <a:pPr>
                <a:defRPr/>
              </a:pPr>
              <a:t>2/27/2018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724400"/>
          </a:xfrm>
          <a:prstGeom prst="rect">
            <a:avLst/>
          </a:prstGeom>
        </p:spPr>
        <p:txBody>
          <a:bodyPr>
            <a:normAutofit/>
          </a:bodyPr>
          <a:lstStyle>
            <a:lvl1pPr algn="l">
              <a:defRPr sz="3600" b="0"/>
            </a:lvl1pPr>
          </a:lstStyle>
          <a:p>
            <a:r>
              <a:t>Click to edit Master title style</a:t>
            </a:r>
          </a:p>
        </p:txBody>
      </p:sp>
      <p:sp>
        <p:nvSpPr>
          <p:cNvPr id="3" name="Picture Placeholder 2"/>
          <p:cNvSpPr>
            <a:spLocks noGrp="1"/>
          </p:cNvSpPr>
          <p:nvPr>
            <p:ph type="pic" idx="1"/>
          </p:nvPr>
        </p:nvSpPr>
        <p:spPr>
          <a:xfrm>
            <a:off x="4875213" y="685800"/>
            <a:ext cx="6705600" cy="5486400"/>
          </a:xfrm>
          <a:ln w="63500">
            <a:solidFill>
              <a:schemeClr val="bg1"/>
            </a:solidFill>
            <a:miter lim="800000"/>
          </a:ln>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noProof="0"/>
              <a:t>Click icon to add picture</a:t>
            </a: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3"/>
          <p:cNvSpPr>
            <a:spLocks noGrp="1"/>
          </p:cNvSpPr>
          <p:nvPr>
            <p:ph type="dt" sz="half" idx="10"/>
          </p:nvPr>
        </p:nvSpPr>
        <p:spPr/>
        <p:txBody>
          <a:bodyPr/>
          <a:lstStyle>
            <a:lvl1pPr>
              <a:defRPr/>
            </a:lvl1pPr>
          </a:lstStyle>
          <a:p>
            <a:pPr>
              <a:defRPr/>
            </a:pPr>
            <a:fld id="{ED40EAAA-B21E-42BA-B9C5-AE951C054F0D}" type="datetimeFigureOut">
              <a:rPr lang="en-US"/>
              <a:pPr>
                <a:defRPr/>
              </a:pPr>
              <a:t>2/27/2018</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1293813" y="1398240"/>
            <a:ext cx="102870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a:t>Click to edit Master text styles</a:t>
            </a:r>
          </a:p>
          <a:p>
            <a:pPr lvl="1"/>
            <a:r>
              <a:rPr lang="zh-CN" altLang="zh-CN"/>
              <a:t>Second level</a:t>
            </a:r>
          </a:p>
          <a:p>
            <a:pPr lvl="2"/>
            <a:r>
              <a:rPr lang="zh-CN" altLang="zh-CN"/>
              <a:t>Third level</a:t>
            </a:r>
          </a:p>
          <a:p>
            <a:pPr lvl="3"/>
            <a:r>
              <a:rPr lang="zh-CN" altLang="zh-CN"/>
              <a:t>Fourth level</a:t>
            </a:r>
          </a:p>
          <a:p>
            <a:pPr lvl="4"/>
            <a:r>
              <a:rPr lang="zh-CN" altLang="zh-CN"/>
              <a:t>Fifth level</a:t>
            </a:r>
          </a:p>
        </p:txBody>
      </p:sp>
      <p:sp>
        <p:nvSpPr>
          <p:cNvPr id="4" name="Date Placeholder 3"/>
          <p:cNvSpPr>
            <a:spLocks noGrp="1"/>
          </p:cNvSpPr>
          <p:nvPr>
            <p:ph type="dt" sz="half" idx="2"/>
          </p:nvPr>
        </p:nvSpPr>
        <p:spPr>
          <a:xfrm>
            <a:off x="609600" y="6356350"/>
            <a:ext cx="2843213" cy="365125"/>
          </a:xfrm>
          <a:prstGeom prst="rect">
            <a:avLst/>
          </a:prstGeom>
        </p:spPr>
        <p:txBody>
          <a:bodyPr vert="horz" lIns="91440" tIns="45720" rIns="91440" bIns="45720" rtlCol="0" anchor="ctr"/>
          <a:lstStyle>
            <a:lvl1pPr algn="l" fontAlgn="auto">
              <a:spcBef>
                <a:spcPts val="0"/>
              </a:spcBef>
              <a:spcAft>
                <a:spcPts val="0"/>
              </a:spcAft>
              <a:defRPr sz="1200">
                <a:solidFill>
                  <a:srgbClr val="8C8C8C"/>
                </a:solidFill>
                <a:latin typeface="+mn-lt"/>
                <a:ea typeface="+mn-ea"/>
              </a:defRPr>
            </a:lvl1pPr>
          </a:lstStyle>
          <a:p>
            <a:pPr>
              <a:defRPr/>
            </a:pPr>
            <a:fld id="{1F00C1DE-EA82-48C2-9C11-642FE3C6084E}" type="datetimeFigureOut">
              <a:rPr lang="en-US"/>
              <a:pPr>
                <a:defRPr/>
              </a:pPr>
              <a:t>2/27/2018</a:t>
            </a:fld>
            <a:endParaRPr/>
          </a:p>
        </p:txBody>
      </p:sp>
      <p:sp>
        <p:nvSpPr>
          <p:cNvPr id="5" name="Footer Placeholder 4"/>
          <p:cNvSpPr>
            <a:spLocks noGrp="1"/>
          </p:cNvSpPr>
          <p:nvPr>
            <p:ph type="ftr" sz="quarter" idx="3"/>
          </p:nvPr>
        </p:nvSpPr>
        <p:spPr>
          <a:xfrm>
            <a:off x="4164013" y="6356350"/>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rgbClr val="8C8C8C"/>
                </a:solidFill>
                <a:latin typeface="+mn-lt"/>
                <a:ea typeface="+mn-ea"/>
              </a:defRPr>
            </a:lvl1pPr>
          </a:lstStyle>
          <a:p>
            <a:pPr>
              <a:defRPr/>
            </a:pPr>
            <a:endParaRPr/>
          </a:p>
        </p:txBody>
      </p:sp>
      <p:sp>
        <p:nvSpPr>
          <p:cNvPr id="10" name="Slide Number Placeholder 5"/>
          <p:cNvSpPr txBox="1">
            <a:spLocks/>
          </p:cNvSpPr>
          <p:nvPr userDrawn="1"/>
        </p:nvSpPr>
        <p:spPr>
          <a:xfrm>
            <a:off x="8758708" y="6376243"/>
            <a:ext cx="2843212"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rgbClr val="8C8C8C"/>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defRPr/>
            </a:pPr>
            <a:fld id="{7D8FC858-655E-4B47-89A3-6D5457E537AB}" type="slidenum">
              <a:rPr lang="en-US" altLang="zh-CN"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med">
    <p:fade/>
  </p:transition>
  <p:hf hdr="0" ftr="0" dt="0"/>
  <p:txStyles>
    <p:titleStyle>
      <a:lvl1pPr algn="l" rtl="0" fontAlgn="base">
        <a:lnSpc>
          <a:spcPct val="80000"/>
        </a:lnSpc>
        <a:spcBef>
          <a:spcPct val="0"/>
        </a:spcBef>
        <a:spcAft>
          <a:spcPct val="0"/>
        </a:spcAft>
        <a:defRPr sz="3600" kern="1200">
          <a:solidFill>
            <a:schemeClr val="accent1"/>
          </a:solidFill>
          <a:latin typeface="+mj-lt"/>
          <a:ea typeface="+mj-ea"/>
          <a:cs typeface="+mj-cs"/>
        </a:defRPr>
      </a:lvl1pPr>
      <a:lvl2pPr algn="l" rtl="0" fontAlgn="base">
        <a:lnSpc>
          <a:spcPct val="80000"/>
        </a:lnSpc>
        <a:spcBef>
          <a:spcPct val="0"/>
        </a:spcBef>
        <a:spcAft>
          <a:spcPct val="0"/>
        </a:spcAft>
        <a:defRPr sz="3600">
          <a:solidFill>
            <a:schemeClr val="accent1"/>
          </a:solidFill>
          <a:latin typeface="Corbel" pitchFamily="34" charset="0"/>
        </a:defRPr>
      </a:lvl2pPr>
      <a:lvl3pPr algn="l" rtl="0" fontAlgn="base">
        <a:lnSpc>
          <a:spcPct val="80000"/>
        </a:lnSpc>
        <a:spcBef>
          <a:spcPct val="0"/>
        </a:spcBef>
        <a:spcAft>
          <a:spcPct val="0"/>
        </a:spcAft>
        <a:defRPr sz="3600">
          <a:solidFill>
            <a:schemeClr val="accent1"/>
          </a:solidFill>
          <a:latin typeface="Corbel" pitchFamily="34" charset="0"/>
        </a:defRPr>
      </a:lvl3pPr>
      <a:lvl4pPr algn="l" rtl="0" fontAlgn="base">
        <a:lnSpc>
          <a:spcPct val="80000"/>
        </a:lnSpc>
        <a:spcBef>
          <a:spcPct val="0"/>
        </a:spcBef>
        <a:spcAft>
          <a:spcPct val="0"/>
        </a:spcAft>
        <a:defRPr sz="3600">
          <a:solidFill>
            <a:schemeClr val="accent1"/>
          </a:solidFill>
          <a:latin typeface="Corbel" pitchFamily="34" charset="0"/>
        </a:defRPr>
      </a:lvl4pPr>
      <a:lvl5pPr algn="l" rtl="0" fontAlgn="base">
        <a:lnSpc>
          <a:spcPct val="80000"/>
        </a:lnSpc>
        <a:spcBef>
          <a:spcPct val="0"/>
        </a:spcBef>
        <a:spcAft>
          <a:spcPct val="0"/>
        </a:spcAft>
        <a:defRPr sz="3600">
          <a:solidFill>
            <a:schemeClr val="accent1"/>
          </a:solidFill>
          <a:latin typeface="Corbel" pitchFamily="34" charset="0"/>
        </a:defRPr>
      </a:lvl5pPr>
      <a:lvl6pPr marL="457200" algn="l" rtl="0" fontAlgn="base">
        <a:lnSpc>
          <a:spcPct val="80000"/>
        </a:lnSpc>
        <a:spcBef>
          <a:spcPct val="0"/>
        </a:spcBef>
        <a:spcAft>
          <a:spcPct val="0"/>
        </a:spcAft>
        <a:defRPr sz="3600">
          <a:solidFill>
            <a:schemeClr val="accent1"/>
          </a:solidFill>
          <a:latin typeface="Corbel" pitchFamily="34" charset="0"/>
        </a:defRPr>
      </a:lvl6pPr>
      <a:lvl7pPr marL="914400" algn="l" rtl="0" fontAlgn="base">
        <a:lnSpc>
          <a:spcPct val="80000"/>
        </a:lnSpc>
        <a:spcBef>
          <a:spcPct val="0"/>
        </a:spcBef>
        <a:spcAft>
          <a:spcPct val="0"/>
        </a:spcAft>
        <a:defRPr sz="3600">
          <a:solidFill>
            <a:schemeClr val="accent1"/>
          </a:solidFill>
          <a:latin typeface="Corbel" pitchFamily="34" charset="0"/>
        </a:defRPr>
      </a:lvl7pPr>
      <a:lvl8pPr marL="1371600" algn="l" rtl="0" fontAlgn="base">
        <a:lnSpc>
          <a:spcPct val="80000"/>
        </a:lnSpc>
        <a:spcBef>
          <a:spcPct val="0"/>
        </a:spcBef>
        <a:spcAft>
          <a:spcPct val="0"/>
        </a:spcAft>
        <a:defRPr sz="3600">
          <a:solidFill>
            <a:schemeClr val="accent1"/>
          </a:solidFill>
          <a:latin typeface="Corbel" pitchFamily="34" charset="0"/>
        </a:defRPr>
      </a:lvl8pPr>
      <a:lvl9pPr marL="1828800" algn="l" rtl="0" fontAlgn="base">
        <a:lnSpc>
          <a:spcPct val="80000"/>
        </a:lnSpc>
        <a:spcBef>
          <a:spcPct val="0"/>
        </a:spcBef>
        <a:spcAft>
          <a:spcPct val="0"/>
        </a:spcAft>
        <a:defRPr sz="3600">
          <a:solidFill>
            <a:schemeClr val="accent1"/>
          </a:solidFill>
          <a:latin typeface="Corbel" pitchFamily="34" charset="0"/>
        </a:defRPr>
      </a:lvl9pPr>
    </p:titleStyle>
    <p:body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b="1">
                <a:latin typeface="+mj-ea"/>
              </a:rPr>
              <a:t>《 C</a:t>
            </a:r>
            <a:r>
              <a:rPr lang="zh-CN" altLang="en-US" b="1">
                <a:latin typeface="+mj-ea"/>
              </a:rPr>
              <a:t>语言程序设计</a:t>
            </a:r>
            <a:r>
              <a:rPr lang="en-US" altLang="zh-CN" b="1">
                <a:latin typeface="+mj-ea"/>
              </a:rPr>
              <a:t>》</a:t>
            </a:r>
            <a:endParaRPr lang="zh-CN" altLang="en-US" b="1">
              <a:latin typeface="+mj-ea"/>
            </a:endParaRPr>
          </a:p>
        </p:txBody>
      </p:sp>
      <p:sp>
        <p:nvSpPr>
          <p:cNvPr id="5" name="副标题 4"/>
          <p:cNvSpPr>
            <a:spLocks noGrp="1"/>
          </p:cNvSpPr>
          <p:nvPr>
            <p:ph type="subTitle" idx="1"/>
          </p:nvPr>
        </p:nvSpPr>
        <p:spPr>
          <a:xfrm>
            <a:off x="981844" y="2996952"/>
            <a:ext cx="5112568" cy="762000"/>
          </a:xfrm>
        </p:spPr>
        <p:txBody>
          <a:bodyPr/>
          <a:lstStyle/>
          <a:p>
            <a:r>
              <a:rPr lang="en-US" altLang="zh-CN">
                <a:latin typeface="微软雅黑" pitchFamily="34" charset="-122"/>
                <a:ea typeface="微软雅黑" pitchFamily="34" charset="-122"/>
              </a:rPr>
              <a:t>C</a:t>
            </a:r>
            <a:r>
              <a:rPr lang="zh-CN" altLang="en-US" dirty="0">
                <a:latin typeface="微软雅黑" pitchFamily="34" charset="-122"/>
                <a:ea typeface="微软雅黑" pitchFamily="34" charset="-122"/>
              </a:rPr>
              <a:t>语言课程组</a:t>
            </a:r>
          </a:p>
          <a:p>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275344245"/>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024250" y="1988840"/>
            <a:ext cx="7636268" cy="2308324"/>
          </a:xfrm>
          <a:prstGeom prst="rect">
            <a:avLst/>
          </a:prstGeom>
        </p:spPr>
        <p:txBody>
          <a:bodyPr wrap="square">
            <a:spAutoFit/>
          </a:bodyPr>
          <a:lstStyle/>
          <a:p>
            <a:r>
              <a:rPr lang="en-US" altLang="zh-CN" sz="3600" b="1">
                <a:latin typeface="Consolas" pitchFamily="49" charset="0"/>
                <a:cs typeface="Consolas" pitchFamily="49" charset="0"/>
              </a:rPr>
              <a:t>int add(int x, int y)</a:t>
            </a:r>
          </a:p>
          <a:p>
            <a:r>
              <a:rPr lang="en-US" altLang="zh-CN" sz="3600" b="1">
                <a:latin typeface="Consolas" pitchFamily="49" charset="0"/>
                <a:cs typeface="Consolas" pitchFamily="49" charset="0"/>
              </a:rPr>
              <a:t>{</a:t>
            </a:r>
          </a:p>
          <a:p>
            <a:r>
              <a:rPr lang="en-US" altLang="zh-CN" sz="3600" b="1">
                <a:latin typeface="Consolas" pitchFamily="49" charset="0"/>
                <a:cs typeface="Consolas" pitchFamily="49" charset="0"/>
              </a:rPr>
              <a:t>     return x+y;</a:t>
            </a:r>
          </a:p>
          <a:p>
            <a:r>
              <a:rPr lang="en-US" altLang="zh-CN" sz="3600" b="1">
                <a:latin typeface="Consolas" pitchFamily="49" charset="0"/>
                <a:cs typeface="Consolas" pitchFamily="49" charset="0"/>
              </a:rPr>
              <a:t>} </a:t>
            </a:r>
          </a:p>
        </p:txBody>
      </p:sp>
      <p:sp>
        <p:nvSpPr>
          <p:cNvPr id="2" name="标题 1"/>
          <p:cNvSpPr>
            <a:spLocks noGrp="1"/>
          </p:cNvSpPr>
          <p:nvPr>
            <p:ph type="title"/>
          </p:nvPr>
        </p:nvSpPr>
        <p:spPr/>
        <p:txBody>
          <a:bodyPr/>
          <a:lstStyle/>
          <a:p>
            <a:r>
              <a:rPr lang="zh-CN" altLang="en-US" b="1"/>
              <a:t>函数定义与声明</a:t>
            </a:r>
          </a:p>
        </p:txBody>
      </p:sp>
      <p:sp>
        <p:nvSpPr>
          <p:cNvPr id="4" name="矩形 3"/>
          <p:cNvSpPr txBox="1">
            <a:spLocks noChangeArrowheads="1"/>
          </p:cNvSpPr>
          <p:nvPr/>
        </p:nvSpPr>
        <p:spPr bwMode="auto">
          <a:xfrm>
            <a:off x="1125860" y="1049991"/>
            <a:ext cx="9433048" cy="6870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请指出下面函数定义中的各种成分</a:t>
            </a:r>
          </a:p>
        </p:txBody>
      </p:sp>
    </p:spTree>
    <p:extLst>
      <p:ext uri="{BB962C8B-B14F-4D97-AF65-F5344CB8AC3E}">
        <p14:creationId xmlns:p14="http://schemas.microsoft.com/office/powerpoint/2010/main" val="4063495088"/>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函数定义与声明</a:t>
            </a:r>
          </a:p>
        </p:txBody>
      </p:sp>
      <p:pic>
        <p:nvPicPr>
          <p:cNvPr id="4" name="图片 9"/>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24993" y="620688"/>
            <a:ext cx="8532785" cy="346070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矩形 3"/>
          <p:cNvSpPr>
            <a:spLocks noChangeArrowheads="1"/>
          </p:cNvSpPr>
          <p:nvPr/>
        </p:nvSpPr>
        <p:spPr bwMode="auto">
          <a:xfrm>
            <a:off x="0" y="2500313"/>
            <a:ext cx="9144000" cy="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spAutoFit/>
          </a:bodyPr>
          <a:lstStyle/>
          <a:p>
            <a:endParaRPr lang="zh-CN" altLang="en-US"/>
          </a:p>
        </p:txBody>
      </p:sp>
      <p:sp>
        <p:nvSpPr>
          <p:cNvPr id="6" name="TextBox 5"/>
          <p:cNvSpPr txBox="1">
            <a:spLocks noChangeArrowheads="1"/>
          </p:cNvSpPr>
          <p:nvPr/>
        </p:nvSpPr>
        <p:spPr bwMode="auto">
          <a:xfrm>
            <a:off x="1095711" y="4221088"/>
            <a:ext cx="10183277"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defRPr/>
            </a:pPr>
            <a:r>
              <a:rPr lang="zh-CN" altLang="en-US" sz="3000" b="1" dirty="0">
                <a:solidFill>
                  <a:srgbClr val="FF0000"/>
                </a:solidFill>
                <a:latin typeface="微软雅黑" pitchFamily="34" charset="-122"/>
                <a:ea typeface="微软雅黑" pitchFamily="34" charset="-122"/>
                <a:cs typeface="HAKUYOXingShu3500" pitchFamily="2" charset="-122"/>
              </a:rPr>
              <a:t>注意：</a:t>
            </a:r>
            <a:endParaRPr lang="en-US" altLang="zh-CN" sz="3000" b="1" dirty="0">
              <a:solidFill>
                <a:srgbClr val="FF0000"/>
              </a:solidFill>
              <a:latin typeface="微软雅黑" pitchFamily="34" charset="-122"/>
              <a:ea typeface="微软雅黑" pitchFamily="34" charset="-122"/>
              <a:cs typeface="HAKUYOXingShu3500" pitchFamily="2" charset="-122"/>
            </a:endParaRPr>
          </a:p>
          <a:p>
            <a:pPr eaLnBrk="1" hangingPunct="1">
              <a:spcBef>
                <a:spcPts val="600"/>
              </a:spcBef>
              <a:spcAft>
                <a:spcPts val="600"/>
              </a:spcAft>
              <a:defRPr/>
            </a:pPr>
            <a:r>
              <a:rPr lang="en-US" altLang="zh-CN" sz="3200" dirty="0">
                <a:solidFill>
                  <a:srgbClr val="FF0000"/>
                </a:solidFill>
                <a:latin typeface="微软雅黑" pitchFamily="34" charset="-122"/>
                <a:ea typeface="微软雅黑" pitchFamily="34" charset="-122"/>
                <a:cs typeface="HAKUYOXingShu3500" pitchFamily="2" charset="-122"/>
              </a:rPr>
              <a:t>   </a:t>
            </a:r>
            <a:r>
              <a:rPr lang="en-US" altLang="zh-CN" sz="2800" b="1" dirty="0">
                <a:solidFill>
                  <a:srgbClr val="FF0000"/>
                </a:solidFill>
                <a:latin typeface="微软雅黑" pitchFamily="34" charset="-122"/>
                <a:ea typeface="微软雅黑" pitchFamily="34" charset="-122"/>
                <a:cs typeface="HAKUYOXingShu3500" pitchFamily="2" charset="-122"/>
              </a:rPr>
              <a:t>1.</a:t>
            </a:r>
            <a:r>
              <a:rPr lang="zh-CN" altLang="en-US" sz="2800" b="1" dirty="0">
                <a:solidFill>
                  <a:srgbClr val="FF0000"/>
                </a:solidFill>
                <a:latin typeface="微软雅黑" pitchFamily="34" charset="-122"/>
                <a:ea typeface="微软雅黑" pitchFamily="34" charset="-122"/>
                <a:cs typeface="HAKUYOXingShu3500" pitchFamily="2" charset="-122"/>
              </a:rPr>
              <a:t>在函数定义中若有参数，写明参数类型及参数名，称作有参函数</a:t>
            </a:r>
            <a:r>
              <a:rPr lang="en-US" altLang="zh-CN" sz="2800" b="1" dirty="0">
                <a:solidFill>
                  <a:srgbClr val="FF0000"/>
                </a:solidFill>
                <a:latin typeface="微软雅黑" pitchFamily="34" charset="-122"/>
                <a:ea typeface="微软雅黑" pitchFamily="34" charset="-122"/>
                <a:cs typeface="HAKUYOXingShu3500" pitchFamily="2" charset="-122"/>
              </a:rPr>
              <a:t>.</a:t>
            </a:r>
            <a:r>
              <a:rPr lang="zh-CN" altLang="en-US" sz="2800" b="1" dirty="0">
                <a:solidFill>
                  <a:srgbClr val="FF0000"/>
                </a:solidFill>
                <a:latin typeface="微软雅黑" pitchFamily="34" charset="-122"/>
                <a:ea typeface="微软雅黑" pitchFamily="34" charset="-122"/>
                <a:cs typeface="HAKUYOXingShu3500" pitchFamily="2" charset="-122"/>
              </a:rPr>
              <a:t>若无参数称作无参函数，需写</a:t>
            </a:r>
            <a:r>
              <a:rPr lang="en-US" altLang="zh-CN" sz="2800" b="1" dirty="0">
                <a:solidFill>
                  <a:srgbClr val="FF0000"/>
                </a:solidFill>
                <a:latin typeface="微软雅黑" pitchFamily="34" charset="-122"/>
                <a:ea typeface="微软雅黑" pitchFamily="34" charset="-122"/>
                <a:cs typeface="HAKUYOXingShu3500" pitchFamily="2" charset="-122"/>
              </a:rPr>
              <a:t>void.</a:t>
            </a:r>
          </a:p>
          <a:p>
            <a:pPr eaLnBrk="1" hangingPunct="1">
              <a:spcBef>
                <a:spcPts val="600"/>
              </a:spcBef>
              <a:spcAft>
                <a:spcPts val="600"/>
              </a:spcAft>
              <a:defRPr/>
            </a:pPr>
            <a:r>
              <a:rPr lang="en-US" altLang="zh-CN" sz="2800" b="1" dirty="0">
                <a:solidFill>
                  <a:srgbClr val="FF0000"/>
                </a:solidFill>
                <a:latin typeface="微软雅黑" pitchFamily="34" charset="-122"/>
                <a:ea typeface="微软雅黑" pitchFamily="34" charset="-122"/>
                <a:cs typeface="HAKUYOXingShu3500" pitchFamily="2" charset="-122"/>
              </a:rPr>
              <a:t>   2.</a:t>
            </a:r>
            <a:r>
              <a:rPr lang="zh-CN" altLang="en-US" sz="2800" b="1" dirty="0">
                <a:solidFill>
                  <a:srgbClr val="FF0000"/>
                </a:solidFill>
                <a:latin typeface="微软雅黑" pitchFamily="34" charset="-122"/>
                <a:ea typeface="微软雅黑" pitchFamily="34" charset="-122"/>
                <a:cs typeface="HAKUYOXingShu3500" pitchFamily="2" charset="-122"/>
              </a:rPr>
              <a:t>若函数有返回值，写明类型，否则写</a:t>
            </a:r>
            <a:r>
              <a:rPr lang="en-US" altLang="zh-CN" sz="2800" b="1" dirty="0">
                <a:solidFill>
                  <a:srgbClr val="FF0000"/>
                </a:solidFill>
                <a:latin typeface="微软雅黑" pitchFamily="34" charset="-122"/>
                <a:ea typeface="微软雅黑" pitchFamily="34" charset="-122"/>
                <a:cs typeface="HAKUYOXingShu3500" pitchFamily="2" charset="-122"/>
              </a:rPr>
              <a:t>void.</a:t>
            </a:r>
          </a:p>
        </p:txBody>
      </p:sp>
    </p:spTree>
    <p:extLst>
      <p:ext uri="{BB962C8B-B14F-4D97-AF65-F5344CB8AC3E}">
        <p14:creationId xmlns:p14="http://schemas.microsoft.com/office/powerpoint/2010/main" val="182036104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1" nodeType="clickEffect">
                                  <p:stCondLst>
                                    <p:cond delay="0"/>
                                  </p:stCondLst>
                                  <p:childTnLst>
                                    <p:animRot by="120000">
                                      <p:cBhvr>
                                        <p:cTn id="11" dur="100" fill="hold">
                                          <p:stCondLst>
                                            <p:cond delay="0"/>
                                          </p:stCondLst>
                                        </p:cTn>
                                        <p:tgtEl>
                                          <p:spTgt spid="6"/>
                                        </p:tgtEl>
                                        <p:attrNameLst>
                                          <p:attrName>r</p:attrName>
                                        </p:attrNameLst>
                                      </p:cBhvr>
                                    </p:animRot>
                                    <p:animRot by="-240000">
                                      <p:cBhvr>
                                        <p:cTn id="12" dur="200" fill="hold">
                                          <p:stCondLst>
                                            <p:cond delay="200"/>
                                          </p:stCondLst>
                                        </p:cTn>
                                        <p:tgtEl>
                                          <p:spTgt spid="6"/>
                                        </p:tgtEl>
                                        <p:attrNameLst>
                                          <p:attrName>r</p:attrName>
                                        </p:attrNameLst>
                                      </p:cBhvr>
                                    </p:animRot>
                                    <p:animRot by="240000">
                                      <p:cBhvr>
                                        <p:cTn id="13" dur="200" fill="hold">
                                          <p:stCondLst>
                                            <p:cond delay="400"/>
                                          </p:stCondLst>
                                        </p:cTn>
                                        <p:tgtEl>
                                          <p:spTgt spid="6"/>
                                        </p:tgtEl>
                                        <p:attrNameLst>
                                          <p:attrName>r</p:attrName>
                                        </p:attrNameLst>
                                      </p:cBhvr>
                                    </p:animRot>
                                    <p:animRot by="-240000">
                                      <p:cBhvr>
                                        <p:cTn id="14" dur="200" fill="hold">
                                          <p:stCondLst>
                                            <p:cond delay="600"/>
                                          </p:stCondLst>
                                        </p:cTn>
                                        <p:tgtEl>
                                          <p:spTgt spid="6"/>
                                        </p:tgtEl>
                                        <p:attrNameLst>
                                          <p:attrName>r</p:attrName>
                                        </p:attrNameLst>
                                      </p:cBhvr>
                                    </p:animRot>
                                    <p:animRot by="120000">
                                      <p:cBhvr>
                                        <p:cTn id="15"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函数定义与声明</a:t>
            </a:r>
          </a:p>
        </p:txBody>
      </p:sp>
      <p:sp>
        <p:nvSpPr>
          <p:cNvPr id="6" name="文本框 11"/>
          <p:cNvSpPr txBox="1">
            <a:spLocks noChangeArrowheads="1"/>
          </p:cNvSpPr>
          <p:nvPr/>
        </p:nvSpPr>
        <p:spPr bwMode="auto">
          <a:xfrm>
            <a:off x="2638028" y="1162236"/>
            <a:ext cx="6192837" cy="3108543"/>
          </a:xfrm>
          <a:prstGeom prst="rect">
            <a:avLst/>
          </a:prstGeom>
          <a:solidFill>
            <a:schemeClr val="bg2">
              <a:lumMod val="20000"/>
              <a:lumOff val="8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anchor="ctr">
            <a:spAutoFit/>
          </a:bodyPr>
          <a:lstStyle/>
          <a:p>
            <a:r>
              <a:rPr lang="fr-FR" altLang="zh-CN" sz="2800" b="1">
                <a:latin typeface="Consolas" pitchFamily="49" charset="0"/>
                <a:ea typeface="黑体" pitchFamily="2" charset="-122"/>
                <a:cs typeface="Consolas" pitchFamily="49" charset="0"/>
              </a:rPr>
              <a:t>int max(int x, int y)</a:t>
            </a:r>
          </a:p>
          <a:p>
            <a:r>
              <a:rPr lang="fr-FR" altLang="zh-CN" sz="2800" b="1">
                <a:latin typeface="Consolas" pitchFamily="49" charset="0"/>
                <a:ea typeface="黑体" pitchFamily="2" charset="-122"/>
                <a:cs typeface="Consolas" pitchFamily="49" charset="0"/>
              </a:rPr>
              <a:t>{</a:t>
            </a:r>
          </a:p>
          <a:p>
            <a:r>
              <a:rPr lang="fr-FR" altLang="zh-CN" sz="2800" b="1">
                <a:latin typeface="Consolas" pitchFamily="49" charset="0"/>
                <a:ea typeface="黑体" pitchFamily="2" charset="-122"/>
                <a:cs typeface="Consolas" pitchFamily="49" charset="0"/>
              </a:rPr>
              <a:t>   int m;</a:t>
            </a:r>
          </a:p>
          <a:p>
            <a:r>
              <a:rPr lang="fr-FR" altLang="zh-CN" sz="2800" b="1">
                <a:latin typeface="Consolas" pitchFamily="49" charset="0"/>
                <a:ea typeface="黑体" pitchFamily="2" charset="-122"/>
                <a:cs typeface="Consolas" pitchFamily="49" charset="0"/>
              </a:rPr>
              <a:t>   m = x&gt;y ? x : y;</a:t>
            </a:r>
          </a:p>
          <a:p>
            <a:endParaRPr lang="fr-FR" altLang="zh-CN" sz="2800" b="1">
              <a:latin typeface="Consolas" pitchFamily="49" charset="0"/>
              <a:ea typeface="黑体" pitchFamily="2" charset="-122"/>
              <a:cs typeface="Consolas" pitchFamily="49" charset="0"/>
            </a:endParaRPr>
          </a:p>
          <a:p>
            <a:r>
              <a:rPr lang="fr-FR" altLang="zh-CN" sz="2800" b="1">
                <a:latin typeface="Consolas" pitchFamily="49" charset="0"/>
                <a:ea typeface="黑体" pitchFamily="2" charset="-122"/>
                <a:cs typeface="Consolas" pitchFamily="49" charset="0"/>
              </a:rPr>
              <a:t>   return m;</a:t>
            </a:r>
          </a:p>
          <a:p>
            <a:r>
              <a:rPr lang="fr-FR" altLang="zh-CN" sz="2800" b="1">
                <a:latin typeface="Consolas" pitchFamily="49" charset="0"/>
                <a:ea typeface="黑体" pitchFamily="2" charset="-122"/>
                <a:cs typeface="Consolas" pitchFamily="49" charset="0"/>
              </a:rPr>
              <a:t>}</a:t>
            </a:r>
            <a:endParaRPr lang="en-US" altLang="zh-CN" sz="2800" b="1">
              <a:latin typeface="Consolas" pitchFamily="49" charset="0"/>
              <a:ea typeface="黑体" pitchFamily="2" charset="-122"/>
              <a:cs typeface="Consolas" pitchFamily="49" charset="0"/>
            </a:endParaRPr>
          </a:p>
        </p:txBody>
      </p:sp>
      <p:sp>
        <p:nvSpPr>
          <p:cNvPr id="7" name="文本框 13"/>
          <p:cNvSpPr txBox="1">
            <a:spLocks noChangeArrowheads="1"/>
          </p:cNvSpPr>
          <p:nvPr/>
        </p:nvSpPr>
        <p:spPr bwMode="auto">
          <a:xfrm>
            <a:off x="1547812" y="4686235"/>
            <a:ext cx="8795072" cy="830997"/>
          </a:xfrm>
          <a:prstGeom prst="rect">
            <a:avLst/>
          </a:prstGeom>
          <a:noFill/>
          <a:ln w="12700">
            <a:noFill/>
            <a:miter lim="800000"/>
            <a:headEnd/>
            <a:tailEnd/>
          </a:ln>
          <a:effectLst/>
        </p:spPr>
        <p:txBody>
          <a:bodyPr wrap="square">
            <a:spAutoFit/>
          </a:bodyPr>
          <a:lstStyle/>
          <a:p>
            <a:r>
              <a:rPr lang="zh-CN" altLang="en-US" sz="2400" b="0">
                <a:latin typeface="微软雅黑" pitchFamily="34" charset="-122"/>
                <a:ea typeface="微软雅黑" pitchFamily="34" charset="-122"/>
              </a:rPr>
              <a:t>    该</a:t>
            </a:r>
            <a:r>
              <a:rPr lang="zh-CN" altLang="en-US" sz="2400" b="0" dirty="0">
                <a:latin typeface="微软雅黑" pitchFamily="34" charset="-122"/>
                <a:ea typeface="微软雅黑" pitchFamily="34" charset="-122"/>
              </a:rPr>
              <a:t>函数名为</a:t>
            </a:r>
            <a:r>
              <a:rPr lang="en-US" altLang="zh-CN" sz="2400" b="0" dirty="0">
                <a:latin typeface="微软雅黑" pitchFamily="34" charset="-122"/>
                <a:ea typeface="微软雅黑" pitchFamily="34" charset="-122"/>
              </a:rPr>
              <a:t>max</a:t>
            </a:r>
            <a:r>
              <a:rPr lang="zh-CN" altLang="en-US" sz="2400" b="0" dirty="0">
                <a:latin typeface="微软雅黑" pitchFamily="34" charset="-122"/>
                <a:ea typeface="微软雅黑" pitchFamily="34" charset="-122"/>
              </a:rPr>
              <a:t>，它有</a:t>
            </a:r>
            <a:r>
              <a:rPr lang="zh-CN" altLang="en-US" sz="2400" b="0">
                <a:latin typeface="微软雅黑" pitchFamily="34" charset="-122"/>
                <a:ea typeface="微软雅黑" pitchFamily="34" charset="-122"/>
              </a:rPr>
              <a:t>两个</a:t>
            </a:r>
            <a:r>
              <a:rPr lang="en-US" altLang="zh-CN" sz="2400">
                <a:solidFill>
                  <a:srgbClr val="FF0000"/>
                </a:solidFill>
                <a:latin typeface="微软雅黑" pitchFamily="34" charset="-122"/>
                <a:ea typeface="微软雅黑" pitchFamily="34" charset="-122"/>
              </a:rPr>
              <a:t>int</a:t>
            </a:r>
            <a:r>
              <a:rPr lang="zh-CN" altLang="en-US" sz="2400" b="0">
                <a:solidFill>
                  <a:srgbClr val="FF0000"/>
                </a:solidFill>
                <a:latin typeface="微软雅黑" pitchFamily="34" charset="-122"/>
                <a:ea typeface="微软雅黑" pitchFamily="34" charset="-122"/>
              </a:rPr>
              <a:t>类型</a:t>
            </a:r>
            <a:r>
              <a:rPr lang="zh-CN" altLang="en-US" sz="2400" b="0" dirty="0">
                <a:solidFill>
                  <a:srgbClr val="FF0000"/>
                </a:solidFill>
                <a:latin typeface="微软雅黑" pitchFamily="34" charset="-122"/>
                <a:ea typeface="微软雅黑" pitchFamily="34" charset="-122"/>
              </a:rPr>
              <a:t>的参数</a:t>
            </a:r>
            <a:r>
              <a:rPr lang="zh-CN" altLang="en-US" sz="2400" b="0" dirty="0">
                <a:latin typeface="微软雅黑" pitchFamily="34" charset="-122"/>
                <a:ea typeface="微软雅黑" pitchFamily="34" charset="-122"/>
              </a:rPr>
              <a:t>，</a:t>
            </a:r>
            <a:r>
              <a:rPr lang="zh-CN" altLang="en-US" sz="2400" b="0" dirty="0">
                <a:solidFill>
                  <a:srgbClr val="FF0000"/>
                </a:solidFill>
                <a:latin typeface="微软雅黑" pitchFamily="34" charset="-122"/>
                <a:ea typeface="微软雅黑" pitchFamily="34" charset="-122"/>
              </a:rPr>
              <a:t>返回</a:t>
            </a:r>
            <a:r>
              <a:rPr lang="zh-CN" altLang="en-US" sz="2400" b="0">
                <a:solidFill>
                  <a:srgbClr val="FF0000"/>
                </a:solidFill>
                <a:latin typeface="微软雅黑" pitchFamily="34" charset="-122"/>
                <a:ea typeface="微软雅黑" pitchFamily="34" charset="-122"/>
              </a:rPr>
              <a:t>值</a:t>
            </a:r>
            <a:r>
              <a:rPr lang="zh-CN" altLang="en-US" sz="2400" b="0">
                <a:latin typeface="微软雅黑" pitchFamily="34" charset="-122"/>
                <a:ea typeface="微软雅黑" pitchFamily="34" charset="-122"/>
              </a:rPr>
              <a:t>为</a:t>
            </a:r>
            <a:r>
              <a:rPr lang="en-US" altLang="zh-CN" sz="2400" b="0">
                <a:latin typeface="微软雅黑" pitchFamily="34" charset="-122"/>
                <a:ea typeface="微软雅黑" pitchFamily="34" charset="-122"/>
              </a:rPr>
              <a:t>int</a:t>
            </a:r>
            <a:r>
              <a:rPr lang="zh-CN" altLang="en-US" sz="2400" b="0">
                <a:latin typeface="微软雅黑" pitchFamily="34" charset="-122"/>
                <a:ea typeface="微软雅黑" pitchFamily="34" charset="-122"/>
              </a:rPr>
              <a:t>类型</a:t>
            </a:r>
            <a:r>
              <a:rPr lang="zh-CN" altLang="en-US" sz="2400" b="0" dirty="0">
                <a:latin typeface="微软雅黑" pitchFamily="34" charset="-122"/>
                <a:ea typeface="微软雅黑" pitchFamily="34" charset="-122"/>
              </a:rPr>
              <a:t>。在函数体内有三条语句实现了求两个数中较大的数，并将它返回。</a:t>
            </a:r>
          </a:p>
        </p:txBody>
      </p:sp>
    </p:spTree>
    <p:extLst>
      <p:ext uri="{BB962C8B-B14F-4D97-AF65-F5344CB8AC3E}">
        <p14:creationId xmlns:p14="http://schemas.microsoft.com/office/powerpoint/2010/main" val="64106445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iterate type="lt">
                                    <p:tmPct val="0"/>
                                  </p:iterate>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函数定义与声明</a:t>
            </a:r>
          </a:p>
        </p:txBody>
      </p:sp>
      <p:sp>
        <p:nvSpPr>
          <p:cNvPr id="6" name="文本框 11"/>
          <p:cNvSpPr txBox="1">
            <a:spLocks noChangeArrowheads="1"/>
          </p:cNvSpPr>
          <p:nvPr/>
        </p:nvSpPr>
        <p:spPr bwMode="auto">
          <a:xfrm>
            <a:off x="2638028" y="1377679"/>
            <a:ext cx="6192837" cy="2677656"/>
          </a:xfrm>
          <a:prstGeom prst="rect">
            <a:avLst/>
          </a:prstGeom>
          <a:solidFill>
            <a:schemeClr val="bg2">
              <a:lumMod val="20000"/>
              <a:lumOff val="80000"/>
            </a:schemeClr>
          </a:solidFill>
          <a:ln w="38100" algn="ctr">
            <a:solidFill>
              <a:schemeClr val="bg2">
                <a:lumMod val="50000"/>
              </a:schemeClr>
            </a:solidFill>
            <a:miter lim="800000"/>
            <a:headEnd/>
            <a:tailEnd/>
          </a:ln>
          <a:effectLst>
            <a:outerShdw blurRad="50800" dist="38100" dir="2700000" algn="tl" rotWithShape="0">
              <a:prstClr val="black">
                <a:alpha val="40000"/>
              </a:prstClr>
            </a:outerShdw>
          </a:effectLst>
          <a:extLst/>
        </p:spPr>
        <p:txBody>
          <a:bodyPr anchor="ctr">
            <a:spAutoFit/>
          </a:bodyPr>
          <a:lstStyle/>
          <a:p>
            <a:r>
              <a:rPr lang="fr-FR" altLang="zh-CN" sz="2800" b="1">
                <a:latin typeface="Consolas" pitchFamily="49" charset="0"/>
                <a:ea typeface="黑体" pitchFamily="2" charset="-122"/>
                <a:cs typeface="Consolas" pitchFamily="49" charset="0"/>
              </a:rPr>
              <a:t>void printHello(void)</a:t>
            </a:r>
          </a:p>
          <a:p>
            <a:r>
              <a:rPr lang="fr-FR" altLang="zh-CN" sz="2800" b="1">
                <a:latin typeface="Consolas" pitchFamily="49" charset="0"/>
                <a:ea typeface="黑体" pitchFamily="2" charset="-122"/>
                <a:cs typeface="Consolas" pitchFamily="49" charset="0"/>
              </a:rPr>
              <a:t>{</a:t>
            </a:r>
          </a:p>
          <a:p>
            <a:r>
              <a:rPr lang="fr-FR" altLang="zh-CN" sz="2800" b="1">
                <a:latin typeface="Consolas" pitchFamily="49" charset="0"/>
                <a:ea typeface="黑体" pitchFamily="2" charset="-122"/>
                <a:cs typeface="Consolas" pitchFamily="49" charset="0"/>
              </a:rPr>
              <a:t>   printf(</a:t>
            </a:r>
            <a:r>
              <a:rPr lang="en-US" altLang="zh-CN" sz="2800" b="1">
                <a:latin typeface="Consolas" pitchFamily="49" charset="0"/>
                <a:ea typeface="黑体" pitchFamily="2" charset="-122"/>
                <a:cs typeface="Consolas" pitchFamily="49" charset="0"/>
              </a:rPr>
              <a:t>"Hello\n"</a:t>
            </a:r>
            <a:r>
              <a:rPr lang="fr-FR" altLang="zh-CN" sz="2800" b="1">
                <a:latin typeface="Consolas" pitchFamily="49" charset="0"/>
                <a:ea typeface="黑体" pitchFamily="2" charset="-122"/>
                <a:cs typeface="Consolas" pitchFamily="49" charset="0"/>
              </a:rPr>
              <a:t>);</a:t>
            </a:r>
          </a:p>
          <a:p>
            <a:endParaRPr lang="fr-FR" altLang="zh-CN" sz="2800" b="1">
              <a:latin typeface="Consolas" pitchFamily="49" charset="0"/>
              <a:ea typeface="黑体" pitchFamily="2" charset="-122"/>
              <a:cs typeface="Consolas" pitchFamily="49" charset="0"/>
            </a:endParaRPr>
          </a:p>
          <a:p>
            <a:r>
              <a:rPr lang="fr-FR" altLang="zh-CN" sz="2800" b="1">
                <a:latin typeface="Consolas" pitchFamily="49" charset="0"/>
                <a:ea typeface="黑体" pitchFamily="2" charset="-122"/>
                <a:cs typeface="Consolas" pitchFamily="49" charset="0"/>
              </a:rPr>
              <a:t>   return;</a:t>
            </a:r>
          </a:p>
          <a:p>
            <a:r>
              <a:rPr lang="fr-FR" altLang="zh-CN" sz="2800" b="1">
                <a:latin typeface="Consolas" pitchFamily="49" charset="0"/>
                <a:ea typeface="黑体" pitchFamily="2" charset="-122"/>
                <a:cs typeface="Consolas" pitchFamily="49" charset="0"/>
              </a:rPr>
              <a:t>}</a:t>
            </a:r>
            <a:endParaRPr lang="en-US" altLang="zh-CN" sz="2800" b="1">
              <a:latin typeface="Consolas" pitchFamily="49" charset="0"/>
              <a:ea typeface="黑体" pitchFamily="2" charset="-122"/>
              <a:cs typeface="Consolas" pitchFamily="49" charset="0"/>
            </a:endParaRPr>
          </a:p>
        </p:txBody>
      </p:sp>
      <p:sp>
        <p:nvSpPr>
          <p:cNvPr id="7" name="文本框 13"/>
          <p:cNvSpPr txBox="1">
            <a:spLocks noChangeArrowheads="1"/>
          </p:cNvSpPr>
          <p:nvPr/>
        </p:nvSpPr>
        <p:spPr bwMode="auto">
          <a:xfrm>
            <a:off x="1547812" y="4686235"/>
            <a:ext cx="8795072" cy="1200329"/>
          </a:xfrm>
          <a:prstGeom prst="rect">
            <a:avLst/>
          </a:prstGeom>
          <a:noFill/>
          <a:ln w="12700">
            <a:noFill/>
            <a:miter lim="800000"/>
            <a:headEnd/>
            <a:tailEnd/>
          </a:ln>
          <a:effectLst/>
        </p:spPr>
        <p:txBody>
          <a:bodyPr wrap="square">
            <a:spAutoFit/>
          </a:bodyPr>
          <a:lstStyle/>
          <a:p>
            <a:r>
              <a:rPr lang="zh-CN" altLang="en-US" sz="2400" b="0">
                <a:latin typeface="微软雅黑" pitchFamily="34" charset="-122"/>
                <a:ea typeface="微软雅黑" pitchFamily="34" charset="-122"/>
              </a:rPr>
              <a:t>    该</a:t>
            </a:r>
            <a:r>
              <a:rPr lang="zh-CN" altLang="en-US" sz="2400" b="0" dirty="0">
                <a:latin typeface="微软雅黑" pitchFamily="34" charset="-122"/>
                <a:ea typeface="微软雅黑" pitchFamily="34" charset="-122"/>
              </a:rPr>
              <a:t>函数</a:t>
            </a:r>
            <a:r>
              <a:rPr lang="zh-CN" altLang="en-US" sz="2400" b="0">
                <a:latin typeface="微软雅黑" pitchFamily="34" charset="-122"/>
                <a:ea typeface="微软雅黑" pitchFamily="34" charset="-122"/>
              </a:rPr>
              <a:t>名为</a:t>
            </a:r>
            <a:r>
              <a:rPr lang="en-US" altLang="zh-CN" sz="2400" b="0">
                <a:latin typeface="微软雅黑" pitchFamily="34" charset="-122"/>
                <a:ea typeface="微软雅黑" pitchFamily="34" charset="-122"/>
              </a:rPr>
              <a:t>printHello</a:t>
            </a:r>
            <a:r>
              <a:rPr lang="zh-CN" altLang="en-US" sz="2400" b="0">
                <a:latin typeface="微软雅黑" pitchFamily="34" charset="-122"/>
                <a:ea typeface="微软雅黑" pitchFamily="34" charset="-122"/>
              </a:rPr>
              <a:t>，</a:t>
            </a:r>
            <a:r>
              <a:rPr lang="zh-CN" altLang="en-US" sz="2400" b="0">
                <a:solidFill>
                  <a:srgbClr val="FF0000"/>
                </a:solidFill>
                <a:latin typeface="微软雅黑" pitchFamily="34" charset="-122"/>
                <a:ea typeface="微软雅黑" pitchFamily="34" charset="-122"/>
              </a:rPr>
              <a:t>无参数</a:t>
            </a:r>
            <a:r>
              <a:rPr lang="zh-CN" altLang="en-US" sz="2400" b="0">
                <a:latin typeface="微软雅黑" pitchFamily="34" charset="-122"/>
                <a:ea typeface="微软雅黑" pitchFamily="34" charset="-122"/>
              </a:rPr>
              <a:t>，</a:t>
            </a:r>
            <a:r>
              <a:rPr lang="zh-CN" altLang="en-US" sz="2400">
                <a:latin typeface="微软雅黑" pitchFamily="34" charset="-122"/>
                <a:ea typeface="微软雅黑" pitchFamily="34" charset="-122"/>
              </a:rPr>
              <a:t>使用</a:t>
            </a:r>
            <a:r>
              <a:rPr lang="en-US" altLang="zh-CN" sz="2400">
                <a:latin typeface="微软雅黑" pitchFamily="34" charset="-122"/>
                <a:ea typeface="微软雅黑" pitchFamily="34" charset="-122"/>
              </a:rPr>
              <a:t>void</a:t>
            </a:r>
            <a:r>
              <a:rPr lang="zh-CN" altLang="en-US" sz="2400">
                <a:latin typeface="微软雅黑" pitchFamily="34" charset="-122"/>
                <a:ea typeface="微软雅黑" pitchFamily="34" charset="-122"/>
              </a:rPr>
              <a:t>说明</a:t>
            </a:r>
            <a:r>
              <a:rPr lang="zh-CN" altLang="en-US" sz="2400">
                <a:solidFill>
                  <a:srgbClr val="FF0000"/>
                </a:solidFill>
                <a:latin typeface="微软雅黑" pitchFamily="34" charset="-122"/>
                <a:ea typeface="微软雅黑" pitchFamily="34" charset="-122"/>
              </a:rPr>
              <a:t>无返回值</a:t>
            </a:r>
            <a:r>
              <a:rPr lang="zh-CN" altLang="en-US" sz="2400">
                <a:latin typeface="微软雅黑" pitchFamily="34" charset="-122"/>
                <a:ea typeface="微软雅黑" pitchFamily="34" charset="-122"/>
              </a:rPr>
              <a:t>，参数为</a:t>
            </a:r>
            <a:r>
              <a:rPr lang="en-US" altLang="zh-CN" sz="2400">
                <a:latin typeface="微软雅黑" pitchFamily="34" charset="-122"/>
                <a:ea typeface="微软雅黑" pitchFamily="34" charset="-122"/>
              </a:rPr>
              <a:t>void</a:t>
            </a:r>
            <a:r>
              <a:rPr lang="zh-CN" altLang="en-US" sz="2400">
                <a:latin typeface="微软雅黑" pitchFamily="34" charset="-122"/>
                <a:ea typeface="微软雅黑" pitchFamily="34" charset="-122"/>
              </a:rPr>
              <a:t>，说明无参数。函数体内的语句用于根据产品的价格求折扣后的价格。</a:t>
            </a:r>
          </a:p>
        </p:txBody>
      </p:sp>
    </p:spTree>
    <p:extLst>
      <p:ext uri="{BB962C8B-B14F-4D97-AF65-F5344CB8AC3E}">
        <p14:creationId xmlns:p14="http://schemas.microsoft.com/office/powerpoint/2010/main" val="21844642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iterate type="lt">
                                    <p:tmPct val="0"/>
                                  </p:iterate>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函数定义与声明</a:t>
            </a:r>
          </a:p>
        </p:txBody>
      </p:sp>
      <p:sp>
        <p:nvSpPr>
          <p:cNvPr id="4" name="内容占位符 1"/>
          <p:cNvSpPr txBox="1">
            <a:spLocks/>
          </p:cNvSpPr>
          <p:nvPr/>
        </p:nvSpPr>
        <p:spPr bwMode="auto">
          <a:xfrm>
            <a:off x="1125860" y="1133052"/>
            <a:ext cx="10297144"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1200"/>
              </a:spcAft>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函数定义</a:t>
            </a:r>
          </a:p>
          <a:p>
            <a:pPr marL="901700" lvl="1" indent="-514350">
              <a:spcBef>
                <a:spcPts val="1200"/>
              </a:spcBef>
              <a:spcAft>
                <a:spcPts val="1200"/>
              </a:spcAft>
              <a:buClr>
                <a:schemeClr val="bg2">
                  <a:lumMod val="50000"/>
                </a:schemeClr>
              </a:buClr>
              <a:buSzPct val="100000"/>
              <a:buFont typeface="+mj-lt"/>
              <a:buAutoNum type="arabicPeriod"/>
            </a:pPr>
            <a:r>
              <a:rPr lang="zh-CN" altLang="en-US">
                <a:latin typeface="微软雅黑" pitchFamily="34" charset="-122"/>
                <a:ea typeface="微软雅黑" pitchFamily="34" charset="-122"/>
              </a:rPr>
              <a:t> </a:t>
            </a:r>
            <a:r>
              <a:rPr lang="zh-CN" altLang="en-US" sz="2800">
                <a:latin typeface="微软雅黑" pitchFamily="34" charset="-122"/>
                <a:ea typeface="微软雅黑" pitchFamily="34" charset="-122"/>
              </a:rPr>
              <a:t>函数定义不可嵌套</a:t>
            </a:r>
            <a:r>
              <a:rPr lang="en-US" altLang="zh-CN" sz="2800">
                <a:latin typeface="微软雅黑" pitchFamily="34" charset="-122"/>
                <a:ea typeface="微软雅黑" pitchFamily="34" charset="-122"/>
              </a:rPr>
              <a:t>.</a:t>
            </a:r>
          </a:p>
          <a:p>
            <a:pPr marL="901700" lvl="1" indent="-514350">
              <a:spcBef>
                <a:spcPts val="1200"/>
              </a:spcBef>
              <a:spcAft>
                <a:spcPts val="1200"/>
              </a:spcAft>
              <a:buClr>
                <a:schemeClr val="bg2">
                  <a:lumMod val="50000"/>
                </a:schemeClr>
              </a:buClr>
              <a:buSzPct val="100000"/>
              <a:buFont typeface="+mj-lt"/>
              <a:buAutoNum type="arabicPeriod"/>
            </a:pPr>
            <a:r>
              <a:rPr lang="en-US" altLang="zh-CN" sz="2800">
                <a:latin typeface="微软雅黑" pitchFamily="34" charset="-122"/>
                <a:ea typeface="微软雅黑" pitchFamily="34" charset="-122"/>
              </a:rPr>
              <a:t> </a:t>
            </a:r>
            <a:r>
              <a:rPr lang="zh-CN" altLang="en-US" sz="2800">
                <a:latin typeface="微软雅黑" pitchFamily="34" charset="-122"/>
                <a:ea typeface="微软雅黑" pitchFamily="34" charset="-122"/>
              </a:rPr>
              <a:t>在函数定义中若有参数，写明参数类型及参数名，称作有参函数</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若无参数称作无参函数，需写</a:t>
            </a:r>
            <a:r>
              <a:rPr lang="en-US" altLang="zh-CN" sz="2800">
                <a:latin typeface="微软雅黑" pitchFamily="34" charset="-122"/>
                <a:ea typeface="微软雅黑" pitchFamily="34" charset="-122"/>
              </a:rPr>
              <a:t>void.</a:t>
            </a:r>
          </a:p>
          <a:p>
            <a:pPr marL="901700" lvl="1" indent="-514350">
              <a:spcBef>
                <a:spcPts val="1200"/>
              </a:spcBef>
              <a:spcAft>
                <a:spcPts val="1200"/>
              </a:spcAft>
              <a:buClr>
                <a:schemeClr val="bg2">
                  <a:lumMod val="50000"/>
                </a:schemeClr>
              </a:buClr>
              <a:buSzPct val="100000"/>
              <a:buFont typeface="+mj-lt"/>
              <a:buAutoNum type="arabicPeriod"/>
            </a:pPr>
            <a:r>
              <a:rPr lang="en-US" altLang="zh-CN" sz="2800">
                <a:latin typeface="微软雅黑" pitchFamily="34" charset="-122"/>
                <a:ea typeface="微软雅黑" pitchFamily="34" charset="-122"/>
              </a:rPr>
              <a:t> </a:t>
            </a:r>
            <a:r>
              <a:rPr lang="zh-CN" altLang="en-US" sz="2800">
                <a:latin typeface="微软雅黑" pitchFamily="34" charset="-122"/>
                <a:ea typeface="微软雅黑" pitchFamily="34" charset="-122"/>
              </a:rPr>
              <a:t>若函数有返回值，写明类型，否则写</a:t>
            </a:r>
            <a:r>
              <a:rPr lang="en-US" altLang="zh-CN" sz="2800">
                <a:latin typeface="微软雅黑" pitchFamily="34" charset="-122"/>
                <a:ea typeface="微软雅黑" pitchFamily="34" charset="-122"/>
              </a:rPr>
              <a:t>void.</a:t>
            </a:r>
          </a:p>
          <a:p>
            <a:pPr marL="901700" lvl="1" indent="-514350">
              <a:spcBef>
                <a:spcPts val="1200"/>
              </a:spcBef>
              <a:spcAft>
                <a:spcPts val="1200"/>
              </a:spcAft>
              <a:buClr>
                <a:schemeClr val="bg2">
                  <a:lumMod val="50000"/>
                </a:schemeClr>
              </a:buClr>
              <a:buSzPct val="100000"/>
              <a:buFont typeface="+mj-lt"/>
              <a:buAutoNum type="arabicPeriod"/>
            </a:pPr>
            <a:r>
              <a:rPr lang="en-US" altLang="zh-CN" sz="2800">
                <a:latin typeface="微软雅黑" pitchFamily="34" charset="-122"/>
                <a:ea typeface="微软雅黑" pitchFamily="34" charset="-122"/>
              </a:rPr>
              <a:t> </a:t>
            </a:r>
            <a:r>
              <a:rPr lang="zh-CN" altLang="en-US" sz="2800">
                <a:latin typeface="微软雅黑" pitchFamily="34" charset="-122"/>
                <a:ea typeface="微软雅黑" pitchFamily="34" charset="-122"/>
              </a:rPr>
              <a:t>函数的命名规范，从第二个单词起首字母大写</a:t>
            </a:r>
            <a:r>
              <a:rPr lang="en-US" altLang="zh-CN" sz="2800">
                <a:latin typeface="微软雅黑" pitchFamily="34" charset="-122"/>
                <a:ea typeface="微软雅黑" pitchFamily="34" charset="-122"/>
              </a:rPr>
              <a:t>.</a:t>
            </a:r>
          </a:p>
        </p:txBody>
      </p:sp>
    </p:spTree>
    <p:extLst>
      <p:ext uri="{BB962C8B-B14F-4D97-AF65-F5344CB8AC3E}">
        <p14:creationId xmlns:p14="http://schemas.microsoft.com/office/powerpoint/2010/main" val="28964678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函数定义与声明</a:t>
            </a:r>
          </a:p>
        </p:txBody>
      </p:sp>
      <p:sp>
        <p:nvSpPr>
          <p:cNvPr id="4" name="内容占位符 1"/>
          <p:cNvSpPr txBox="1">
            <a:spLocks/>
          </p:cNvSpPr>
          <p:nvPr/>
        </p:nvSpPr>
        <p:spPr bwMode="auto">
          <a:xfrm>
            <a:off x="1197868" y="980729"/>
            <a:ext cx="10297144" cy="1224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1200"/>
              </a:spcAft>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形参：定义函数时函数名后面括号中的变量列表</a:t>
            </a:r>
          </a:p>
          <a:p>
            <a:pPr>
              <a:spcBef>
                <a:spcPts val="0"/>
              </a:spcBef>
              <a:spcAft>
                <a:spcPts val="1200"/>
              </a:spcAft>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实参：调用函数时函数名后面括号中的表达式列表</a:t>
            </a:r>
          </a:p>
        </p:txBody>
      </p:sp>
      <p:sp>
        <p:nvSpPr>
          <p:cNvPr id="5" name="矩形 4"/>
          <p:cNvSpPr/>
          <p:nvPr/>
        </p:nvSpPr>
        <p:spPr>
          <a:xfrm>
            <a:off x="2032280" y="2204864"/>
            <a:ext cx="6222371" cy="415498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b="1" dirty="0">
                <a:latin typeface="Consolas" pitchFamily="49" charset="0"/>
                <a:cs typeface="Consolas" pitchFamily="49" charset="0"/>
              </a:rPr>
              <a:t>#include &lt;</a:t>
            </a:r>
            <a:r>
              <a:rPr lang="en-US" altLang="zh-CN" sz="2400" b="1" dirty="0" err="1">
                <a:latin typeface="Consolas" pitchFamily="49" charset="0"/>
                <a:cs typeface="Consolas" pitchFamily="49" charset="0"/>
              </a:rPr>
              <a:t>stdio.h</a:t>
            </a:r>
            <a:r>
              <a:rPr lang="en-US" altLang="zh-CN" sz="2400" b="1" dirty="0">
                <a:latin typeface="Consolas" pitchFamily="49" charset="0"/>
                <a:cs typeface="Consolas" pitchFamily="49" charset="0"/>
              </a:rPr>
              <a:t>&gt;</a:t>
            </a:r>
          </a:p>
          <a:p>
            <a:r>
              <a:rPr lang="en-US" altLang="zh-CN" sz="2400" b="1">
                <a:latin typeface="Consolas" pitchFamily="49" charset="0"/>
                <a:cs typeface="Consolas" pitchFamily="49" charset="0"/>
              </a:rPr>
              <a:t>int add(int x, int y)</a:t>
            </a:r>
            <a:endParaRPr lang="en-US" altLang="zh-CN" sz="2400" b="1" dirty="0">
              <a:latin typeface="Consolas" pitchFamily="49" charset="0"/>
              <a:cs typeface="Consolas" pitchFamily="49" charset="0"/>
            </a:endParaRPr>
          </a:p>
          <a:p>
            <a:r>
              <a:rPr lang="en-US" altLang="zh-CN" sz="2400" b="1">
                <a:latin typeface="Consolas" pitchFamily="49" charset="0"/>
                <a:cs typeface="Consolas" pitchFamily="49" charset="0"/>
              </a:rPr>
              <a:t>{</a:t>
            </a:r>
            <a:endParaRPr lang="en-US" altLang="zh-CN" sz="2400" b="1" dirty="0">
              <a:latin typeface="Consolas" pitchFamily="49" charset="0"/>
              <a:cs typeface="Consolas" pitchFamily="49" charset="0"/>
            </a:endParaRPr>
          </a:p>
          <a:p>
            <a:r>
              <a:rPr lang="en-US" altLang="zh-CN" sz="2400" b="1" dirty="0">
                <a:latin typeface="Consolas" pitchFamily="49" charset="0"/>
                <a:cs typeface="Consolas" pitchFamily="49" charset="0"/>
              </a:rPr>
              <a:t>    </a:t>
            </a:r>
            <a:r>
              <a:rPr lang="en-US" altLang="zh-CN" sz="2400" b="1">
                <a:latin typeface="Consolas" pitchFamily="49" charset="0"/>
                <a:cs typeface="Consolas" pitchFamily="49" charset="0"/>
              </a:rPr>
              <a:t>return x + y;</a:t>
            </a:r>
            <a:endParaRPr lang="en-US" altLang="zh-CN" sz="2400" b="1" dirty="0">
              <a:latin typeface="Consolas" pitchFamily="49" charset="0"/>
              <a:cs typeface="Consolas" pitchFamily="49" charset="0"/>
            </a:endParaRPr>
          </a:p>
          <a:p>
            <a:r>
              <a:rPr lang="en-US" altLang="zh-CN" sz="2400" b="1" dirty="0">
                <a:latin typeface="Consolas" pitchFamily="49" charset="0"/>
                <a:cs typeface="Consolas" pitchFamily="49" charset="0"/>
              </a:rPr>
              <a:t>} </a:t>
            </a:r>
          </a:p>
          <a:p>
            <a:r>
              <a:rPr lang="en-US" altLang="zh-CN" sz="2400" b="1" dirty="0" err="1">
                <a:latin typeface="Consolas" pitchFamily="49" charset="0"/>
                <a:cs typeface="Consolas" pitchFamily="49" charset="0"/>
              </a:rPr>
              <a:t>int</a:t>
            </a:r>
            <a:r>
              <a:rPr lang="en-US" altLang="zh-CN" sz="2400" b="1" dirty="0">
                <a:latin typeface="Consolas" pitchFamily="49" charset="0"/>
                <a:cs typeface="Consolas" pitchFamily="49" charset="0"/>
              </a:rPr>
              <a:t> main(void)</a:t>
            </a:r>
          </a:p>
          <a:p>
            <a:r>
              <a:rPr lang="en-US" altLang="zh-CN" sz="2400" b="1" dirty="0">
                <a:latin typeface="Consolas" pitchFamily="49" charset="0"/>
                <a:cs typeface="Consolas" pitchFamily="49" charset="0"/>
              </a:rPr>
              <a:t>{</a:t>
            </a:r>
          </a:p>
          <a:p>
            <a:r>
              <a:rPr lang="en-US" altLang="zh-CN" sz="2400" b="1">
                <a:latin typeface="Consolas" pitchFamily="49" charset="0"/>
                <a:cs typeface="Consolas" pitchFamily="49" charset="0"/>
              </a:rPr>
              <a:t>    int a = 3, b = 4; </a:t>
            </a:r>
            <a:endParaRPr lang="en-US" altLang="zh-CN" sz="2400" b="1" dirty="0">
              <a:latin typeface="Consolas" pitchFamily="49" charset="0"/>
              <a:cs typeface="Consolas" pitchFamily="49" charset="0"/>
            </a:endParaRPr>
          </a:p>
          <a:p>
            <a:r>
              <a:rPr lang="en-US" altLang="zh-CN" sz="2400" b="1">
                <a:latin typeface="Consolas" pitchFamily="49" charset="0"/>
                <a:cs typeface="Consolas" pitchFamily="49" charset="0"/>
              </a:rPr>
              <a:t>    printf(</a:t>
            </a:r>
            <a:r>
              <a:rPr lang="en-US" altLang="zh-CN" sz="2400" b="1">
                <a:latin typeface="Consolas" pitchFamily="49" charset="0"/>
                <a:ea typeface="黑体" pitchFamily="2" charset="-122"/>
                <a:cs typeface="Consolas" pitchFamily="49" charset="0"/>
              </a:rPr>
              <a:t>"%d\n", add( a, b )</a:t>
            </a:r>
            <a:r>
              <a:rPr lang="en-US" altLang="zh-CN" sz="2400" b="1">
                <a:latin typeface="Consolas" pitchFamily="49" charset="0"/>
                <a:cs typeface="Consolas" pitchFamily="49" charset="0"/>
              </a:rPr>
              <a:t>);</a:t>
            </a:r>
          </a:p>
          <a:p>
            <a:r>
              <a:rPr lang="en-US" altLang="zh-CN" sz="2400" b="1">
                <a:latin typeface="Consolas" pitchFamily="49" charset="0"/>
                <a:cs typeface="Consolas" pitchFamily="49" charset="0"/>
              </a:rPr>
              <a:t>    return </a:t>
            </a:r>
            <a:r>
              <a:rPr lang="en-US" altLang="zh-CN" sz="2400" b="1" dirty="0">
                <a:latin typeface="Consolas" pitchFamily="49" charset="0"/>
                <a:cs typeface="Consolas" pitchFamily="49" charset="0"/>
              </a:rPr>
              <a:t>0;</a:t>
            </a:r>
          </a:p>
          <a:p>
            <a:r>
              <a:rPr lang="en-US" altLang="zh-CN" sz="2400" b="1" dirty="0">
                <a:latin typeface="Consolas" pitchFamily="49" charset="0"/>
                <a:cs typeface="Consolas" pitchFamily="49" charset="0"/>
              </a:rPr>
              <a:t>}</a:t>
            </a:r>
            <a:endParaRPr lang="zh-CN" altLang="en-US" sz="2400" b="1" dirty="0">
              <a:latin typeface="Consolas" pitchFamily="49" charset="0"/>
              <a:cs typeface="Consolas" pitchFamily="49" charset="0"/>
            </a:endParaRPr>
          </a:p>
        </p:txBody>
      </p:sp>
      <p:sp>
        <p:nvSpPr>
          <p:cNvPr id="6" name="矩形 5"/>
          <p:cNvSpPr/>
          <p:nvPr/>
        </p:nvSpPr>
        <p:spPr>
          <a:xfrm>
            <a:off x="3502124" y="2605538"/>
            <a:ext cx="2030619" cy="463422"/>
          </a:xfrm>
          <a:prstGeom prst="rect">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H="1">
            <a:off x="5532744" y="2837249"/>
            <a:ext cx="2874272" cy="1"/>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094412" y="5099458"/>
            <a:ext cx="846281" cy="489782"/>
          </a:xfrm>
          <a:prstGeom prst="rect">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flipH="1">
            <a:off x="6940693" y="5385780"/>
            <a:ext cx="1502032"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407016" y="2564904"/>
            <a:ext cx="800219" cy="461665"/>
          </a:xfrm>
          <a:prstGeom prst="rect">
            <a:avLst/>
          </a:prstGeom>
          <a:noFill/>
        </p:spPr>
        <p:txBody>
          <a:bodyPr wrap="none" rtlCol="0">
            <a:spAutoFit/>
          </a:bodyPr>
          <a:lstStyle/>
          <a:p>
            <a:r>
              <a:rPr lang="zh-CN" altLang="en-US" sz="2400" b="1" dirty="0">
                <a:latin typeface="微软雅黑" pitchFamily="34" charset="-122"/>
                <a:ea typeface="微软雅黑" pitchFamily="34" charset="-122"/>
              </a:rPr>
              <a:t>形参</a:t>
            </a:r>
          </a:p>
        </p:txBody>
      </p:sp>
      <p:sp>
        <p:nvSpPr>
          <p:cNvPr id="11" name="TextBox 10"/>
          <p:cNvSpPr txBox="1"/>
          <p:nvPr/>
        </p:nvSpPr>
        <p:spPr>
          <a:xfrm>
            <a:off x="8475248" y="5128546"/>
            <a:ext cx="800219" cy="461665"/>
          </a:xfrm>
          <a:prstGeom prst="rect">
            <a:avLst/>
          </a:prstGeom>
          <a:noFill/>
        </p:spPr>
        <p:txBody>
          <a:bodyPr wrap="none" rtlCol="0">
            <a:spAutoFit/>
          </a:bodyPr>
          <a:lstStyle/>
          <a:p>
            <a:r>
              <a:rPr lang="zh-CN" altLang="en-US" sz="2400" b="1" dirty="0">
                <a:latin typeface="微软雅黑" pitchFamily="34" charset="-122"/>
                <a:ea typeface="微软雅黑" pitchFamily="34" charset="-122"/>
              </a:rPr>
              <a:t>实参</a:t>
            </a:r>
          </a:p>
        </p:txBody>
      </p:sp>
      <p:cxnSp>
        <p:nvCxnSpPr>
          <p:cNvPr id="12" name="直接箭头连接符 11"/>
          <p:cNvCxnSpPr/>
          <p:nvPr/>
        </p:nvCxnSpPr>
        <p:spPr>
          <a:xfrm rot="5400000" flipH="1" flipV="1">
            <a:off x="8354544" y="3420441"/>
            <a:ext cx="785818" cy="1588"/>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5400000">
            <a:off x="8368659" y="4728996"/>
            <a:ext cx="756000"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318548" y="3885582"/>
            <a:ext cx="3262432" cy="461665"/>
          </a:xfrm>
          <a:prstGeom prst="rect">
            <a:avLst/>
          </a:prstGeom>
          <a:noFill/>
        </p:spPr>
        <p:txBody>
          <a:bodyPr wrap="none" rtlCol="0">
            <a:spAutoFit/>
          </a:bodyPr>
          <a:lstStyle/>
          <a:p>
            <a:r>
              <a:rPr lang="zh-CN" altLang="en-US" sz="2400" b="1" dirty="0">
                <a:solidFill>
                  <a:srgbClr val="FF0000"/>
                </a:solidFill>
                <a:latin typeface="微软雅黑" pitchFamily="34" charset="-122"/>
                <a:ea typeface="微软雅黑" pitchFamily="34" charset="-122"/>
              </a:rPr>
              <a:t>个数、类型、顺序一致</a:t>
            </a:r>
          </a:p>
        </p:txBody>
      </p:sp>
    </p:spTree>
    <p:extLst>
      <p:ext uri="{BB962C8B-B14F-4D97-AF65-F5344CB8AC3E}">
        <p14:creationId xmlns:p14="http://schemas.microsoft.com/office/powerpoint/2010/main" val="201349090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8" presetClass="entr" presetSubtype="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childTnLst>
                                </p:cTn>
                              </p:par>
                            </p:childTnLst>
                          </p:cTn>
                        </p:par>
                        <p:par>
                          <p:cTn id="22" fill="hold">
                            <p:stCondLst>
                              <p:cond delay="500"/>
                            </p:stCondLst>
                            <p:childTnLst>
                              <p:par>
                                <p:cTn id="23" presetID="18" presetClass="entr" presetSubtype="6"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strips(downRight)">
                                      <p:cBhvr>
                                        <p:cTn id="25" dur="500"/>
                                        <p:tgtEl>
                                          <p:spTgt spid="9"/>
                                        </p:tgtEl>
                                      </p:cBhvr>
                                    </p:animEffec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par>
                                <p:cTn id="38" presetID="22" presetClass="entr" presetSubtype="1"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up)">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p:bldP spid="11"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函数定义与声明</a:t>
            </a:r>
          </a:p>
        </p:txBody>
      </p:sp>
      <p:sp>
        <p:nvSpPr>
          <p:cNvPr id="4" name="内容占位符 1"/>
          <p:cNvSpPr txBox="1">
            <a:spLocks/>
          </p:cNvSpPr>
          <p:nvPr/>
        </p:nvSpPr>
        <p:spPr bwMode="auto">
          <a:xfrm>
            <a:off x="1053852" y="1052737"/>
            <a:ext cx="10297144" cy="47525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1200"/>
              </a:spcAft>
              <a:buClr>
                <a:schemeClr val="bg2">
                  <a:lumMod val="50000"/>
                </a:schemeClr>
              </a:buClr>
              <a:buSzPct val="100000"/>
              <a:buFont typeface="Wingdings" pitchFamily="2" charset="2"/>
              <a:buChar char=""/>
            </a:pPr>
            <a:r>
              <a:rPr lang="zh-CN" altLang="en-US" sz="3200" dirty="0">
                <a:latin typeface="微软雅黑" pitchFamily="34" charset="-122"/>
                <a:ea typeface="微软雅黑" pitchFamily="34" charset="-122"/>
              </a:rPr>
              <a:t>形参和实参</a:t>
            </a:r>
          </a:p>
          <a:p>
            <a:pPr lvl="1">
              <a:lnSpc>
                <a:spcPct val="150000"/>
              </a:lnSpc>
              <a:spcAft>
                <a:spcPts val="1200"/>
              </a:spcAft>
              <a:buClr>
                <a:schemeClr val="bg2">
                  <a:lumMod val="50000"/>
                </a:schemeClr>
              </a:buClr>
              <a:buSzPct val="100000"/>
              <a:buFont typeface="Wingdings" pitchFamily="2" charset="2"/>
              <a:buChar char="u"/>
            </a:pPr>
            <a:r>
              <a:rPr lang="zh-CN" altLang="en-US" sz="2800" dirty="0">
                <a:latin typeface="微软雅黑" pitchFamily="34" charset="-122"/>
                <a:ea typeface="微软雅黑" pitchFamily="34" charset="-122"/>
              </a:rPr>
              <a:t>形参是局部变量，调用时分配内存，调用结束后系统自动回收形参所占内存。</a:t>
            </a:r>
          </a:p>
          <a:p>
            <a:pPr lvl="1">
              <a:lnSpc>
                <a:spcPct val="150000"/>
              </a:lnSpc>
              <a:spcAft>
                <a:spcPts val="1200"/>
              </a:spcAft>
              <a:buClr>
                <a:schemeClr val="bg2">
                  <a:lumMod val="50000"/>
                </a:schemeClr>
              </a:buClr>
              <a:buSzPct val="100000"/>
              <a:buFont typeface="Wingdings" pitchFamily="2" charset="2"/>
              <a:buChar char="u"/>
            </a:pPr>
            <a:r>
              <a:rPr lang="zh-CN" altLang="en-US" sz="2800" dirty="0">
                <a:latin typeface="微软雅黑" pitchFamily="34" charset="-122"/>
                <a:ea typeface="微软雅黑" pitchFamily="34" charset="-122"/>
              </a:rPr>
              <a:t>实参可以是任意合法的常量、变量、表达式。</a:t>
            </a:r>
          </a:p>
          <a:p>
            <a:pPr lvl="1">
              <a:lnSpc>
                <a:spcPct val="150000"/>
              </a:lnSpc>
              <a:spcAft>
                <a:spcPts val="1200"/>
              </a:spcAft>
              <a:buClr>
                <a:schemeClr val="bg2">
                  <a:lumMod val="50000"/>
                </a:schemeClr>
              </a:buClr>
              <a:buSzPct val="100000"/>
              <a:buFont typeface="Wingdings" pitchFamily="2" charset="2"/>
              <a:buChar char="u"/>
            </a:pPr>
            <a:r>
              <a:rPr lang="zh-CN" altLang="en-US" sz="2800" dirty="0">
                <a:latin typeface="微软雅黑" pitchFamily="34" charset="-122"/>
                <a:ea typeface="微软雅黑" pitchFamily="34" charset="-122"/>
              </a:rPr>
              <a:t>实参与形参个数一致，类型一致（可能会发生类型转换），顺序一致。</a:t>
            </a:r>
          </a:p>
          <a:p>
            <a:pPr>
              <a:spcBef>
                <a:spcPts val="1200"/>
              </a:spcBef>
              <a:spcAft>
                <a:spcPts val="1200"/>
              </a:spcAft>
              <a:buClr>
                <a:schemeClr val="bg2">
                  <a:lumMod val="50000"/>
                </a:schemeClr>
              </a:buClr>
              <a:buSzPct val="100000"/>
              <a:buFont typeface="Wingdings" pitchFamily="2" charset="2"/>
              <a:buChar char=""/>
            </a:pPr>
            <a:endParaRPr lang="en-US" altLang="zh-CN" sz="3200" dirty="0">
              <a:latin typeface="微软雅黑" pitchFamily="34" charset="-122"/>
              <a:ea typeface="微软雅黑" pitchFamily="34" charset="-122"/>
            </a:endParaRPr>
          </a:p>
        </p:txBody>
      </p:sp>
    </p:spTree>
    <p:extLst>
      <p:ext uri="{BB962C8B-B14F-4D97-AF65-F5344CB8AC3E}">
        <p14:creationId xmlns:p14="http://schemas.microsoft.com/office/powerpoint/2010/main" val="159776293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函数定义与声明</a:t>
            </a:r>
            <a:endParaRPr lang="zh-CN" altLang="en-US"/>
          </a:p>
        </p:txBody>
      </p:sp>
      <p:sp>
        <p:nvSpPr>
          <p:cNvPr id="4" name="内容占位符 3"/>
          <p:cNvSpPr txBox="1">
            <a:spLocks/>
          </p:cNvSpPr>
          <p:nvPr/>
        </p:nvSpPr>
        <p:spPr bwMode="auto">
          <a:xfrm>
            <a:off x="1000100" y="1316325"/>
            <a:ext cx="8229600" cy="7003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阅读下面的代码，指出其中错误</a:t>
            </a:r>
            <a:endParaRPr lang="en-US" altLang="zh-CN">
              <a:latin typeface="微软雅黑" pitchFamily="34" charset="-122"/>
              <a:ea typeface="微软雅黑" pitchFamily="34" charset="-122"/>
            </a:endParaRPr>
          </a:p>
        </p:txBody>
      </p:sp>
      <p:sp>
        <p:nvSpPr>
          <p:cNvPr id="5" name="矩形 4"/>
          <p:cNvSpPr/>
          <p:nvPr/>
        </p:nvSpPr>
        <p:spPr>
          <a:xfrm>
            <a:off x="2257380" y="1996420"/>
            <a:ext cx="5715040" cy="2826415"/>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pPr marL="365125" lvl="0" indent="-255588">
              <a:lnSpc>
                <a:spcPct val="200000"/>
              </a:lnSpc>
              <a:spcBef>
                <a:spcPts val="400"/>
              </a:spcBef>
              <a:buSzPct val="100000"/>
              <a:defRPr/>
            </a:pPr>
            <a:r>
              <a:rPr lang="fr-FR" altLang="zh-CN" sz="2800" b="1" dirty="0">
                <a:solidFill>
                  <a:srgbClr val="FF0000"/>
                </a:solidFill>
                <a:latin typeface="Consolas" pitchFamily="49" charset="0"/>
                <a:ea typeface="宋体" pitchFamily="2" charset="-122"/>
                <a:cs typeface="Consolas" pitchFamily="49" charset="0"/>
              </a:rPr>
              <a:t>int</a:t>
            </a:r>
            <a:r>
              <a:rPr lang="fr-FR" altLang="zh-CN" sz="2800" b="1" dirty="0">
                <a:latin typeface="Consolas" pitchFamily="49" charset="0"/>
                <a:ea typeface="宋体" pitchFamily="2" charset="-122"/>
                <a:cs typeface="Consolas" pitchFamily="49" charset="0"/>
              </a:rPr>
              <a:t> * </a:t>
            </a:r>
            <a:r>
              <a:rPr lang="en-US" altLang="zh-CN" sz="2800" b="1" dirty="0" err="1">
                <a:latin typeface="Consolas" pitchFamily="49" charset="0"/>
                <a:ea typeface="宋体" pitchFamily="2" charset="-122"/>
                <a:cs typeface="Consolas" pitchFamily="49" charset="0"/>
              </a:rPr>
              <a:t>foo</a:t>
            </a:r>
            <a:r>
              <a:rPr lang="fr-FR" altLang="zh-CN" sz="2800" b="1" dirty="0">
                <a:latin typeface="Consolas" pitchFamily="49" charset="0"/>
                <a:ea typeface="宋体" pitchFamily="2" charset="-122"/>
                <a:cs typeface="Consolas" pitchFamily="49" charset="0"/>
              </a:rPr>
              <a:t>(</a:t>
            </a:r>
            <a:r>
              <a:rPr lang="fr-FR" altLang="zh-CN" sz="2800" b="1" dirty="0">
                <a:solidFill>
                  <a:srgbClr val="0070C0"/>
                </a:solidFill>
                <a:effectLst>
                  <a:outerShdw blurRad="38100" dist="38100" dir="2700000" algn="tl">
                    <a:srgbClr val="000000">
                      <a:alpha val="43137"/>
                    </a:srgbClr>
                  </a:outerShdw>
                </a:effectLst>
                <a:latin typeface="Consolas" pitchFamily="49" charset="0"/>
                <a:ea typeface="宋体" pitchFamily="2" charset="-122"/>
                <a:cs typeface="Consolas" pitchFamily="49" charset="0"/>
              </a:rPr>
              <a:t>void</a:t>
            </a:r>
            <a:r>
              <a:rPr lang="fr-FR" altLang="zh-CN" sz="2800" b="1" dirty="0">
                <a:latin typeface="Consolas" pitchFamily="49" charset="0"/>
                <a:ea typeface="宋体" pitchFamily="2" charset="-122"/>
                <a:cs typeface="Consolas" pitchFamily="49" charset="0"/>
              </a:rPr>
              <a:t>)</a:t>
            </a:r>
          </a:p>
          <a:p>
            <a:pPr marL="365125" lvl="0" indent="-255588">
              <a:lnSpc>
                <a:spcPct val="75000"/>
              </a:lnSpc>
              <a:spcBef>
                <a:spcPts val="400"/>
              </a:spcBef>
              <a:buSzPct val="100000"/>
              <a:defRPr/>
            </a:pPr>
            <a:r>
              <a:rPr lang="fr-FR" altLang="zh-CN" sz="2800" b="1" dirty="0">
                <a:latin typeface="Consolas" pitchFamily="49" charset="0"/>
                <a:ea typeface="宋体" pitchFamily="2" charset="-122"/>
                <a:cs typeface="Consolas" pitchFamily="49" charset="0"/>
              </a:rPr>
              <a:t>{</a:t>
            </a:r>
          </a:p>
          <a:p>
            <a:pPr marL="365125" lvl="0" indent="-255588">
              <a:lnSpc>
                <a:spcPct val="75000"/>
              </a:lnSpc>
              <a:spcBef>
                <a:spcPts val="400"/>
              </a:spcBef>
              <a:buSzPct val="100000"/>
              <a:defRPr/>
            </a:pPr>
            <a:r>
              <a:rPr lang="fr-FR" altLang="zh-CN" sz="2800" b="1" dirty="0">
                <a:latin typeface="Consolas" pitchFamily="49" charset="0"/>
                <a:ea typeface="宋体" pitchFamily="2" charset="-122"/>
                <a:cs typeface="Consolas" pitchFamily="49" charset="0"/>
              </a:rPr>
              <a:t>	  </a:t>
            </a:r>
            <a:r>
              <a:rPr lang="en-US" altLang="zh-CN" sz="2800" b="1" dirty="0" err="1">
                <a:latin typeface="Consolas" pitchFamily="49" charset="0"/>
                <a:ea typeface="宋体" pitchFamily="2" charset="-122"/>
                <a:cs typeface="Consolas" pitchFamily="49" charset="0"/>
              </a:rPr>
              <a:t>int</a:t>
            </a:r>
            <a:r>
              <a:rPr lang="en-US" altLang="zh-CN" sz="2800" b="1" dirty="0">
                <a:latin typeface="Consolas" pitchFamily="49" charset="0"/>
                <a:ea typeface="宋体" pitchFamily="2" charset="-122"/>
                <a:cs typeface="Consolas" pitchFamily="49" charset="0"/>
              </a:rPr>
              <a:t> a</a:t>
            </a:r>
            <a:r>
              <a:rPr lang="fr-FR" altLang="zh-CN" sz="2800" b="1" dirty="0">
                <a:latin typeface="Consolas" pitchFamily="49" charset="0"/>
                <a:ea typeface="宋体" pitchFamily="2" charset="-122"/>
                <a:cs typeface="Consolas" pitchFamily="49" charset="0"/>
              </a:rPr>
              <a:t>;</a:t>
            </a:r>
          </a:p>
          <a:p>
            <a:pPr marL="365125" lvl="0" indent="-255588">
              <a:lnSpc>
                <a:spcPct val="75000"/>
              </a:lnSpc>
              <a:spcBef>
                <a:spcPts val="400"/>
              </a:spcBef>
              <a:buSzPct val="100000"/>
              <a:defRPr/>
            </a:pPr>
            <a:endParaRPr lang="fr-FR" altLang="zh-CN" sz="2800" b="1" dirty="0">
              <a:latin typeface="Consolas" pitchFamily="49" charset="0"/>
              <a:ea typeface="宋体" pitchFamily="2" charset="-122"/>
              <a:cs typeface="Consolas" pitchFamily="49" charset="0"/>
            </a:endParaRPr>
          </a:p>
          <a:p>
            <a:pPr marL="365125" lvl="0" indent="-255588">
              <a:lnSpc>
                <a:spcPct val="75000"/>
              </a:lnSpc>
              <a:spcBef>
                <a:spcPts val="400"/>
              </a:spcBef>
              <a:buSzPct val="100000"/>
              <a:defRPr/>
            </a:pPr>
            <a:r>
              <a:rPr lang="fr-FR" altLang="zh-CN" sz="2800" b="1" dirty="0">
                <a:latin typeface="Consolas" pitchFamily="49" charset="0"/>
                <a:ea typeface="宋体" pitchFamily="2" charset="-122"/>
                <a:cs typeface="Consolas" pitchFamily="49" charset="0"/>
              </a:rPr>
              <a:t>	  return &amp;a;</a:t>
            </a:r>
          </a:p>
          <a:p>
            <a:pPr marL="365125" lvl="0" indent="-255588">
              <a:lnSpc>
                <a:spcPct val="75000"/>
              </a:lnSpc>
              <a:spcBef>
                <a:spcPts val="400"/>
              </a:spcBef>
              <a:buSzPct val="100000"/>
              <a:defRPr/>
            </a:pPr>
            <a:r>
              <a:rPr lang="fr-FR" altLang="zh-CN" sz="2800" b="1" dirty="0">
                <a:latin typeface="Consolas" pitchFamily="49" charset="0"/>
                <a:ea typeface="宋体" pitchFamily="2" charset="-122"/>
                <a:cs typeface="Consolas" pitchFamily="49" charset="0"/>
              </a:rPr>
              <a:t>}</a:t>
            </a:r>
            <a:endParaRPr lang="zh-CN" altLang="en-US" sz="2800" b="1" dirty="0">
              <a:latin typeface="Consolas" pitchFamily="49" charset="0"/>
              <a:ea typeface="宋体" pitchFamily="2" charset="-122"/>
              <a:cs typeface="Consolas" pitchFamily="49" charset="0"/>
            </a:endParaRPr>
          </a:p>
        </p:txBody>
      </p:sp>
      <p:sp>
        <p:nvSpPr>
          <p:cNvPr id="6" name="矩形 5"/>
          <p:cNvSpPr/>
          <p:nvPr/>
        </p:nvSpPr>
        <p:spPr>
          <a:xfrm>
            <a:off x="2257380" y="5163858"/>
            <a:ext cx="5929828" cy="523220"/>
          </a:xfrm>
          <a:prstGeom prst="rect">
            <a:avLst/>
          </a:prstGeom>
        </p:spPr>
        <p:txBody>
          <a:bodyPr wrap="none">
            <a:spAutoFit/>
          </a:bodyPr>
          <a:lstStyle/>
          <a:p>
            <a:r>
              <a:rPr lang="zh-CN" altLang="en-US" sz="2800" dirty="0">
                <a:latin typeface="微软雅黑" pitchFamily="34" charset="-122"/>
                <a:ea typeface="微软雅黑" pitchFamily="34" charset="-122"/>
              </a:rPr>
              <a:t>函数返回值</a:t>
            </a:r>
            <a:r>
              <a:rPr lang="zh-CN" altLang="en-US" sz="2800" b="1" dirty="0">
                <a:solidFill>
                  <a:srgbClr val="FF0000"/>
                </a:solidFill>
                <a:latin typeface="微软雅黑" pitchFamily="34" charset="-122"/>
                <a:ea typeface="微软雅黑" pitchFamily="34" charset="-122"/>
              </a:rPr>
              <a:t>不能是局部变量的地址！</a:t>
            </a:r>
          </a:p>
        </p:txBody>
      </p:sp>
    </p:spTree>
    <p:extLst>
      <p:ext uri="{BB962C8B-B14F-4D97-AF65-F5344CB8AC3E}">
        <p14:creationId xmlns:p14="http://schemas.microsoft.com/office/powerpoint/2010/main" val="42791689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函数定义与声明</a:t>
            </a:r>
          </a:p>
        </p:txBody>
      </p:sp>
      <p:sp>
        <p:nvSpPr>
          <p:cNvPr id="4" name="内容占位符 1"/>
          <p:cNvSpPr txBox="1">
            <a:spLocks/>
          </p:cNvSpPr>
          <p:nvPr/>
        </p:nvSpPr>
        <p:spPr bwMode="auto">
          <a:xfrm>
            <a:off x="837828" y="1052736"/>
            <a:ext cx="10297144" cy="47525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1200"/>
              </a:spcAft>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返回值</a:t>
            </a:r>
          </a:p>
          <a:p>
            <a:pPr marL="787400" lvl="1" indent="-457200">
              <a:spcBef>
                <a:spcPts val="1200"/>
              </a:spcBef>
              <a:spcAft>
                <a:spcPts val="1200"/>
              </a:spcAft>
              <a:buClr>
                <a:schemeClr val="bg2">
                  <a:lumMod val="50000"/>
                </a:schemeClr>
              </a:buClr>
              <a:buSzPct val="100000"/>
              <a:buFont typeface="+mj-lt"/>
              <a:buAutoNum type="arabicPeriod"/>
            </a:pPr>
            <a:r>
              <a:rPr lang="zh-CN" altLang="en-US">
                <a:latin typeface="微软雅黑" pitchFamily="34" charset="-122"/>
                <a:ea typeface="微软雅黑" pitchFamily="34" charset="-122"/>
              </a:rPr>
              <a:t> </a:t>
            </a:r>
            <a:r>
              <a:rPr lang="zh-CN" altLang="en-US" sz="2800">
                <a:latin typeface="微软雅黑" pitchFamily="34" charset="-122"/>
                <a:ea typeface="微软雅黑" pitchFamily="34" charset="-122"/>
              </a:rPr>
              <a:t>如果函数没有返回值一定要注意写</a:t>
            </a:r>
            <a:r>
              <a:rPr lang="en-US" altLang="zh-CN" sz="2800">
                <a:latin typeface="微软雅黑" pitchFamily="34" charset="-122"/>
                <a:ea typeface="微软雅黑" pitchFamily="34" charset="-122"/>
              </a:rPr>
              <a:t>void</a:t>
            </a:r>
            <a:r>
              <a:rPr lang="zh-CN" altLang="en-US" sz="2800">
                <a:latin typeface="微软雅黑" pitchFamily="34" charset="-122"/>
                <a:ea typeface="微软雅黑" pitchFamily="34" charset="-122"/>
              </a:rPr>
              <a:t>类型</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不需</a:t>
            </a:r>
            <a:r>
              <a:rPr lang="en-US" altLang="zh-CN" sz="2800">
                <a:latin typeface="微软雅黑" pitchFamily="34" charset="-122"/>
                <a:ea typeface="微软雅黑" pitchFamily="34" charset="-122"/>
              </a:rPr>
              <a:t>return.</a:t>
            </a:r>
          </a:p>
          <a:p>
            <a:pPr marL="787400" lvl="1" indent="-457200">
              <a:spcBef>
                <a:spcPts val="1200"/>
              </a:spcBef>
              <a:spcAft>
                <a:spcPts val="1200"/>
              </a:spcAft>
              <a:buClr>
                <a:schemeClr val="bg2">
                  <a:lumMod val="50000"/>
                </a:schemeClr>
              </a:buClr>
              <a:buSzPct val="100000"/>
              <a:buFont typeface="+mj-lt"/>
              <a:buAutoNum type="arabicPeriod"/>
            </a:pPr>
            <a:r>
              <a:rPr lang="en-US" altLang="zh-CN" sz="2800">
                <a:latin typeface="微软雅黑" pitchFamily="34" charset="-122"/>
                <a:ea typeface="微软雅黑" pitchFamily="34" charset="-122"/>
              </a:rPr>
              <a:t> </a:t>
            </a:r>
            <a:r>
              <a:rPr lang="zh-CN" altLang="en-US" sz="2800">
                <a:latin typeface="微软雅黑" pitchFamily="34" charset="-122"/>
                <a:ea typeface="微软雅黑" pitchFamily="34" charset="-122"/>
              </a:rPr>
              <a:t>如果函数有返回值的话一定要注意返回值的类型与接收函数返回值变量的类型</a:t>
            </a:r>
            <a:r>
              <a:rPr lang="en-US" altLang="zh-CN" sz="2800">
                <a:latin typeface="微软雅黑" pitchFamily="34" charset="-122"/>
                <a:ea typeface="微软雅黑" pitchFamily="34" charset="-122"/>
              </a:rPr>
              <a:t>.</a:t>
            </a:r>
          </a:p>
          <a:p>
            <a:pPr marL="787400" lvl="1" indent="-457200">
              <a:spcBef>
                <a:spcPts val="1200"/>
              </a:spcBef>
              <a:spcAft>
                <a:spcPts val="1200"/>
              </a:spcAft>
              <a:buClr>
                <a:schemeClr val="bg2">
                  <a:lumMod val="50000"/>
                </a:schemeClr>
              </a:buClr>
              <a:buSzPct val="100000"/>
              <a:buFont typeface="+mj-lt"/>
              <a:buAutoNum type="arabicPeriod"/>
            </a:pPr>
            <a:r>
              <a:rPr lang="en-US" altLang="zh-CN" sz="2800">
                <a:latin typeface="微软雅黑" pitchFamily="34" charset="-122"/>
                <a:ea typeface="微软雅黑" pitchFamily="34" charset="-122"/>
              </a:rPr>
              <a:t> </a:t>
            </a:r>
            <a:r>
              <a:rPr lang="zh-CN" altLang="en-US" sz="2800">
                <a:latin typeface="微软雅黑" pitchFamily="34" charset="-122"/>
                <a:ea typeface="微软雅黑" pitchFamily="34" charset="-122"/>
              </a:rPr>
              <a:t>接收函数返回的变量的类型需同返回值类型相同</a:t>
            </a:r>
            <a:r>
              <a:rPr lang="en-US" altLang="zh-CN" sz="2800">
                <a:latin typeface="微软雅黑" pitchFamily="34" charset="-122"/>
                <a:ea typeface="微软雅黑" pitchFamily="34" charset="-122"/>
              </a:rPr>
              <a:t>.</a:t>
            </a:r>
          </a:p>
          <a:p>
            <a:pPr marL="787400" lvl="1" indent="-457200">
              <a:spcBef>
                <a:spcPts val="1200"/>
              </a:spcBef>
              <a:spcAft>
                <a:spcPts val="1200"/>
              </a:spcAft>
              <a:buClr>
                <a:schemeClr val="bg2">
                  <a:lumMod val="50000"/>
                </a:schemeClr>
              </a:buClr>
              <a:buSzPct val="100000"/>
              <a:buFont typeface="+mj-lt"/>
              <a:buAutoNum type="arabicPeriod"/>
            </a:pPr>
            <a:r>
              <a:rPr lang="en-US" altLang="zh-CN" sz="2800">
                <a:latin typeface="微软雅黑" pitchFamily="34" charset="-122"/>
                <a:ea typeface="微软雅黑" pitchFamily="34" charset="-122"/>
              </a:rPr>
              <a:t> </a:t>
            </a:r>
            <a:r>
              <a:rPr lang="zh-CN" altLang="en-US" sz="2800">
                <a:latin typeface="微软雅黑" pitchFamily="34" charset="-122"/>
                <a:ea typeface="微软雅黑" pitchFamily="34" charset="-122"/>
              </a:rPr>
              <a:t>一个函数可能有零个或者多个参数，最多只能由一个返回值</a:t>
            </a:r>
            <a:r>
              <a:rPr lang="en-US" altLang="zh-CN" sz="2800">
                <a:latin typeface="微软雅黑" pitchFamily="34" charset="-122"/>
                <a:ea typeface="微软雅黑" pitchFamily="34" charset="-122"/>
              </a:rPr>
              <a:t>.</a:t>
            </a:r>
          </a:p>
        </p:txBody>
      </p:sp>
    </p:spTree>
    <p:extLst>
      <p:ext uri="{BB962C8B-B14F-4D97-AF65-F5344CB8AC3E}">
        <p14:creationId xmlns:p14="http://schemas.microsoft.com/office/powerpoint/2010/main" val="1221191299"/>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本章授课内容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 name="自选图形 5"/>
          <p:cNvSpPr>
            <a:spLocks noChangeArrowheads="1"/>
          </p:cNvSpPr>
          <p:nvPr/>
        </p:nvSpPr>
        <p:spPr bwMode="gray">
          <a:xfrm>
            <a:off x="2526687" y="5099050"/>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生存周期与声明作用域</a:t>
            </a:r>
          </a:p>
        </p:txBody>
      </p:sp>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函数嵌套调用和递归调用</a:t>
            </a:r>
          </a:p>
        </p:txBody>
      </p:sp>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函数调用</a:t>
            </a:r>
          </a:p>
        </p:txBody>
      </p:sp>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函数定义与声明</a:t>
            </a:r>
          </a:p>
        </p:txBody>
      </p:sp>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en-US" altLang="zh-CN" b="1">
                <a:latin typeface="微软雅黑" pitchFamily="34" charset="-122"/>
                <a:ea typeface="微软雅黑" pitchFamily="34" charset="-122"/>
              </a:rPr>
              <a:t>C</a:t>
            </a:r>
            <a:r>
              <a:rPr lang="zh-CN" altLang="en-US" b="1">
                <a:latin typeface="微软雅黑" pitchFamily="34" charset="-122"/>
                <a:ea typeface="微软雅黑" pitchFamily="34" charset="-122"/>
              </a:rPr>
              <a:t>程序基本结构</a:t>
            </a:r>
          </a:p>
        </p:txBody>
      </p:sp>
      <p:grpSp>
        <p:nvGrpSpPr>
          <p:cNvPr id="12" name="组合 11"/>
          <p:cNvGrpSpPr/>
          <p:nvPr/>
        </p:nvGrpSpPr>
        <p:grpSpPr>
          <a:xfrm>
            <a:off x="2117476" y="5069979"/>
            <a:ext cx="520552" cy="519261"/>
            <a:chOff x="1984929" y="5010002"/>
            <a:chExt cx="520552" cy="519261"/>
          </a:xfrm>
        </p:grpSpPr>
        <p:sp>
          <p:nvSpPr>
            <p:cNvPr id="13"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4"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5"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16"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nvGrpSpPr>
          <p:cNvPr id="17" name="组合 16"/>
          <p:cNvGrpSpPr/>
          <p:nvPr/>
        </p:nvGrpSpPr>
        <p:grpSpPr>
          <a:xfrm>
            <a:off x="9573158" y="3491943"/>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415311822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txBox="1">
            <a:spLocks noChangeArrowheads="1"/>
          </p:cNvSpPr>
          <p:nvPr/>
        </p:nvSpPr>
        <p:spPr bwMode="auto">
          <a:xfrm>
            <a:off x="1125860" y="1052736"/>
            <a:ext cx="10513168"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掌握指针变量的声明方法。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理解指针变量的两个关键点：</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存放地址</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“捆绑”一块内存空间</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它是有类型的</a:t>
            </a:r>
            <a:r>
              <a:rPr lang="en-US" altLang="zh-CN">
                <a:latin typeface="微软雅黑" pitchFamily="34" charset="-122"/>
                <a:ea typeface="微软雅黑" pitchFamily="34" charset="-122"/>
              </a:rPr>
              <a:t>)</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掌握多重指针的声明及初始化。</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掌握通过指针访问所指内存空间中数据对象的方法。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理解</a:t>
            </a:r>
            <a:r>
              <a:rPr lang="en-US" altLang="zh-CN">
                <a:latin typeface="微软雅黑" pitchFamily="34" charset="-122"/>
                <a:ea typeface="微软雅黑" pitchFamily="34" charset="-122"/>
              </a:rPr>
              <a:t>const</a:t>
            </a:r>
            <a:r>
              <a:rPr lang="zh-CN" altLang="en-US">
                <a:latin typeface="微软雅黑" pitchFamily="34" charset="-122"/>
                <a:ea typeface="微软雅黑" pitchFamily="34" charset="-122"/>
              </a:rPr>
              <a:t>指针。</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了解空指针及通用指针的作用。</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了解指针变量的运算。</a:t>
            </a:r>
          </a:p>
          <a:p>
            <a:pPr>
              <a:buClr>
                <a:schemeClr val="bg2">
                  <a:lumMod val="50000"/>
                </a:schemeClr>
              </a:buClr>
              <a:buSzPct val="100000"/>
              <a:buFont typeface="Wingdings" pitchFamily="2" charset="2"/>
              <a:buChar char="u"/>
            </a:pPr>
            <a:endParaRPr lang="zh-CN" altLang="en-US">
              <a:latin typeface="微软雅黑" pitchFamily="34" charset="-122"/>
              <a:ea typeface="微软雅黑" pitchFamily="34" charset="-122"/>
            </a:endParaRPr>
          </a:p>
        </p:txBody>
      </p:sp>
      <p:sp>
        <p:nvSpPr>
          <p:cNvPr id="2" name="标题 1"/>
          <p:cNvSpPr>
            <a:spLocks noGrp="1"/>
          </p:cNvSpPr>
          <p:nvPr>
            <p:ph type="title"/>
          </p:nvPr>
        </p:nvSpPr>
        <p:spPr/>
        <p:txBody>
          <a:bodyPr/>
          <a:lstStyle/>
          <a:p>
            <a:r>
              <a:rPr lang="zh-CN" altLang="en-US" b="1"/>
              <a:t>上一讲知识复习</a:t>
            </a:r>
          </a:p>
        </p:txBody>
      </p:sp>
    </p:spTree>
    <p:extLst>
      <p:ext uri="{BB962C8B-B14F-4D97-AF65-F5344CB8AC3E}">
        <p14:creationId xmlns:p14="http://schemas.microsoft.com/office/powerpoint/2010/main" val="3006040871"/>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函数调用</a:t>
            </a:r>
          </a:p>
        </p:txBody>
      </p:sp>
      <p:sp>
        <p:nvSpPr>
          <p:cNvPr id="4" name="内容占位符 2"/>
          <p:cNvSpPr txBox="1">
            <a:spLocks/>
          </p:cNvSpPr>
          <p:nvPr/>
        </p:nvSpPr>
        <p:spPr bwMode="auto">
          <a:xfrm>
            <a:off x="1308807" y="1001231"/>
            <a:ext cx="8962069" cy="20101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dirty="0">
                <a:latin typeface="微软雅黑" pitchFamily="34" charset="-122"/>
                <a:ea typeface="微软雅黑" pitchFamily="34" charset="-122"/>
              </a:rPr>
              <a:t>定义一个函数后，就可以在程序中调用这个函数。</a:t>
            </a:r>
            <a:endParaRPr lang="en-US" altLang="zh-CN" dirty="0">
              <a:latin typeface="微软雅黑" pitchFamily="34" charset="-122"/>
              <a:ea typeface="微软雅黑" pitchFamily="34" charset="-122"/>
            </a:endParaRPr>
          </a:p>
          <a:p>
            <a:pPr lvl="1">
              <a:buClr>
                <a:schemeClr val="bg2">
                  <a:lumMod val="50000"/>
                </a:schemeClr>
              </a:buClr>
              <a:buFont typeface="Wingdings" pitchFamily="2" charset="2"/>
              <a:buChar char="u"/>
            </a:pPr>
            <a:r>
              <a:rPr lang="zh-CN" altLang="en-US" dirty="0">
                <a:latin typeface="微软雅黑" pitchFamily="34" charset="-122"/>
                <a:ea typeface="微软雅黑" pitchFamily="34" charset="-122"/>
              </a:rPr>
              <a:t>自定义函数必须</a:t>
            </a:r>
            <a:r>
              <a:rPr lang="zh-CN" altLang="en-US" dirty="0">
                <a:solidFill>
                  <a:srgbClr val="FF0000"/>
                </a:solidFill>
                <a:latin typeface="微软雅黑" pitchFamily="34" charset="-122"/>
                <a:ea typeface="微软雅黑" pitchFamily="34" charset="-122"/>
              </a:rPr>
              <a:t>先定义后调用</a:t>
            </a:r>
            <a:endParaRPr lang="en-US" altLang="zh-CN" dirty="0">
              <a:solidFill>
                <a:srgbClr val="FF0000"/>
              </a:solidFill>
              <a:latin typeface="微软雅黑" pitchFamily="34" charset="-122"/>
              <a:ea typeface="微软雅黑" pitchFamily="34" charset="-122"/>
            </a:endParaRPr>
          </a:p>
          <a:p>
            <a:pPr lvl="1">
              <a:buClr>
                <a:schemeClr val="bg2">
                  <a:lumMod val="50000"/>
                </a:schemeClr>
              </a:buClr>
              <a:buFont typeface="Wingdings" pitchFamily="2" charset="2"/>
              <a:buChar char="u"/>
            </a:pPr>
            <a:r>
              <a:rPr lang="zh-CN" altLang="en-US" dirty="0">
                <a:latin typeface="微软雅黑" pitchFamily="34" charset="-122"/>
                <a:ea typeface="微软雅黑" pitchFamily="34" charset="-122"/>
              </a:rPr>
              <a:t>库函数调用必须</a:t>
            </a:r>
            <a:r>
              <a:rPr lang="zh-CN" altLang="en-US" dirty="0">
                <a:solidFill>
                  <a:srgbClr val="FF0000"/>
                </a:solidFill>
                <a:latin typeface="微软雅黑" pitchFamily="34" charset="-122"/>
                <a:ea typeface="微软雅黑" pitchFamily="34" charset="-122"/>
              </a:rPr>
              <a:t>包含相应的头文件（包含定义）</a:t>
            </a:r>
            <a:endParaRPr lang="en-US" altLang="zh-CN" dirty="0">
              <a:solidFill>
                <a:srgbClr val="FF0000"/>
              </a:solidFill>
              <a:latin typeface="微软雅黑" pitchFamily="34" charset="-122"/>
              <a:ea typeface="微软雅黑" pitchFamily="34" charset="-122"/>
            </a:endParaRPr>
          </a:p>
          <a:p>
            <a:pPr>
              <a:buClr>
                <a:schemeClr val="bg2">
                  <a:lumMod val="50000"/>
                </a:schemeClr>
              </a:buClr>
              <a:buFont typeface="Wingdings" pitchFamily="2" charset="2"/>
              <a:buChar char=""/>
            </a:pPr>
            <a:r>
              <a:rPr lang="zh-CN" altLang="en-US" dirty="0">
                <a:latin typeface="微软雅黑" pitchFamily="34" charset="-122"/>
                <a:ea typeface="微软雅黑" pitchFamily="34" charset="-122"/>
              </a:rPr>
              <a:t>函数调用的形式：   </a:t>
            </a:r>
            <a:r>
              <a:rPr lang="zh-CN" altLang="en-US" dirty="0">
                <a:solidFill>
                  <a:srgbClr val="FF0000"/>
                </a:solidFill>
                <a:latin typeface="微软雅黑" pitchFamily="34" charset="-122"/>
                <a:ea typeface="微软雅黑" pitchFamily="34" charset="-122"/>
              </a:rPr>
              <a:t>函数名</a:t>
            </a:r>
            <a:r>
              <a:rPr lang="en-US" altLang="zh-CN" dirty="0">
                <a:solidFill>
                  <a:srgbClr val="FF0000"/>
                </a:solidFill>
                <a:latin typeface="微软雅黑" pitchFamily="34" charset="-122"/>
                <a:ea typeface="微软雅黑" pitchFamily="34" charset="-122"/>
              </a:rPr>
              <a:t>(</a:t>
            </a:r>
            <a:r>
              <a:rPr lang="zh-CN" altLang="en-US" dirty="0">
                <a:solidFill>
                  <a:srgbClr val="FF0000"/>
                </a:solidFill>
                <a:latin typeface="微软雅黑" pitchFamily="34" charset="-122"/>
                <a:ea typeface="微软雅黑" pitchFamily="34" charset="-122"/>
              </a:rPr>
              <a:t>实参列表</a:t>
            </a:r>
            <a:r>
              <a:rPr lang="en-US" altLang="zh-CN" dirty="0">
                <a:solidFill>
                  <a:srgbClr val="FF0000"/>
                </a:solidFill>
                <a:latin typeface="微软雅黑" pitchFamily="34" charset="-122"/>
                <a:ea typeface="微软雅黑" pitchFamily="34" charset="-122"/>
              </a:rPr>
              <a:t>)</a:t>
            </a:r>
            <a:endParaRPr lang="zh-CN" altLang="en-US" dirty="0">
              <a:solidFill>
                <a:srgbClr val="FF0000"/>
              </a:solidFill>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p>
          <a:p>
            <a:endParaRPr lang="zh-CN" altLang="en-US" dirty="0">
              <a:latin typeface="微软雅黑" pitchFamily="34" charset="-122"/>
              <a:ea typeface="微软雅黑" pitchFamily="34" charset="-122"/>
            </a:endParaRPr>
          </a:p>
        </p:txBody>
      </p:sp>
      <p:sp>
        <p:nvSpPr>
          <p:cNvPr id="5" name="矩形 4"/>
          <p:cNvSpPr/>
          <p:nvPr/>
        </p:nvSpPr>
        <p:spPr>
          <a:xfrm>
            <a:off x="1292529" y="3511492"/>
            <a:ext cx="4357718" cy="2246769"/>
          </a:xfrm>
          <a:prstGeom prst="rect">
            <a:avLst/>
          </a:prstGeom>
          <a:solidFill>
            <a:schemeClr val="bg2">
              <a:lumMod val="40000"/>
              <a:lumOff val="6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000" b="1" dirty="0">
                <a:latin typeface="Consolas" pitchFamily="49" charset="0"/>
                <a:cs typeface="Consolas" pitchFamily="49" charset="0"/>
              </a:rPr>
              <a:t>#include &lt;</a:t>
            </a:r>
            <a:r>
              <a:rPr lang="en-US" altLang="zh-CN" sz="2000" b="1" dirty="0" err="1">
                <a:latin typeface="Consolas" pitchFamily="49" charset="0"/>
                <a:cs typeface="Consolas" pitchFamily="49" charset="0"/>
              </a:rPr>
              <a:t>stdio.h</a:t>
            </a:r>
            <a:r>
              <a:rPr lang="en-US" altLang="zh-CN" sz="2000" b="1" dirty="0">
                <a:latin typeface="Consolas" pitchFamily="49" charset="0"/>
                <a:cs typeface="Consolas" pitchFamily="49" charset="0"/>
              </a:rPr>
              <a:t>&gt;</a:t>
            </a:r>
          </a:p>
          <a:p>
            <a:r>
              <a:rPr lang="en-US" altLang="zh-CN" sz="2000" b="1">
                <a:latin typeface="Consolas" pitchFamily="49" charset="0"/>
                <a:cs typeface="Consolas" pitchFamily="49" charset="0"/>
              </a:rPr>
              <a:t>int main(void)</a:t>
            </a:r>
          </a:p>
          <a:p>
            <a:r>
              <a:rPr lang="en-US" altLang="zh-CN" sz="2000" b="1">
                <a:latin typeface="Consolas" pitchFamily="49" charset="0"/>
                <a:cs typeface="Consolas" pitchFamily="49" charset="0"/>
              </a:rPr>
              <a:t>{</a:t>
            </a:r>
          </a:p>
          <a:p>
            <a:r>
              <a:rPr lang="en-US" altLang="zh-CN" sz="2000" b="1">
                <a:latin typeface="Consolas" pitchFamily="49" charset="0"/>
                <a:cs typeface="Consolas" pitchFamily="49" charset="0"/>
              </a:rPr>
              <a:t>  int a = 3, b = 4; </a:t>
            </a:r>
          </a:p>
          <a:p>
            <a:r>
              <a:rPr lang="en-US" altLang="zh-CN" sz="2000" b="1">
                <a:latin typeface="Consolas" pitchFamily="49" charset="0"/>
                <a:cs typeface="Consolas" pitchFamily="49" charset="0"/>
              </a:rPr>
              <a:t>  printf("%d\n", add(a, b));</a:t>
            </a:r>
          </a:p>
          <a:p>
            <a:r>
              <a:rPr lang="en-US" altLang="zh-CN" sz="2000" b="1">
                <a:latin typeface="Consolas" pitchFamily="49" charset="0"/>
                <a:cs typeface="Consolas" pitchFamily="49" charset="0"/>
              </a:rPr>
              <a:t>  return 0;</a:t>
            </a:r>
          </a:p>
          <a:p>
            <a:r>
              <a:rPr lang="en-US" altLang="zh-CN" sz="2000" b="1">
                <a:latin typeface="Consolas" pitchFamily="49" charset="0"/>
                <a:cs typeface="Consolas" pitchFamily="49" charset="0"/>
              </a:rPr>
              <a:t>}</a:t>
            </a:r>
          </a:p>
        </p:txBody>
      </p:sp>
      <p:sp>
        <p:nvSpPr>
          <p:cNvPr id="6" name="矩形 5"/>
          <p:cNvSpPr/>
          <p:nvPr/>
        </p:nvSpPr>
        <p:spPr>
          <a:xfrm>
            <a:off x="5839408" y="3701931"/>
            <a:ext cx="4143436" cy="1323439"/>
          </a:xfrm>
          <a:prstGeom prst="rect">
            <a:avLst/>
          </a:prstGeom>
          <a:solidFill>
            <a:schemeClr val="bg2">
              <a:lumMod val="40000"/>
              <a:lumOff val="6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000" b="1">
                <a:latin typeface="Consolas" pitchFamily="49" charset="0"/>
                <a:cs typeface="Consolas" pitchFamily="49" charset="0"/>
              </a:rPr>
              <a:t>int add(int x, int y)</a:t>
            </a:r>
          </a:p>
          <a:p>
            <a:r>
              <a:rPr lang="en-US" altLang="zh-CN" sz="2000" b="1">
                <a:latin typeface="Consolas" pitchFamily="49" charset="0"/>
                <a:cs typeface="Consolas" pitchFamily="49" charset="0"/>
              </a:rPr>
              <a:t>{</a:t>
            </a:r>
          </a:p>
          <a:p>
            <a:r>
              <a:rPr lang="en-US" altLang="zh-CN" sz="2000" b="1">
                <a:latin typeface="Consolas" pitchFamily="49" charset="0"/>
                <a:cs typeface="Consolas" pitchFamily="49" charset="0"/>
              </a:rPr>
              <a:t>    return x + y;</a:t>
            </a:r>
          </a:p>
          <a:p>
            <a:r>
              <a:rPr lang="en-US" altLang="zh-CN" sz="2000" b="1">
                <a:latin typeface="Consolas" pitchFamily="49" charset="0"/>
                <a:cs typeface="Consolas" pitchFamily="49" charset="0"/>
              </a:rPr>
              <a:t>} </a:t>
            </a:r>
            <a:endParaRPr lang="en-US" altLang="zh-CN" sz="2000" b="1" dirty="0">
              <a:latin typeface="Consolas" pitchFamily="49" charset="0"/>
              <a:cs typeface="Consolas" pitchFamily="49" charset="0"/>
            </a:endParaRPr>
          </a:p>
        </p:txBody>
      </p:sp>
      <p:sp>
        <p:nvSpPr>
          <p:cNvPr id="7" name="任意多边形 6"/>
          <p:cNvSpPr/>
          <p:nvPr/>
        </p:nvSpPr>
        <p:spPr>
          <a:xfrm>
            <a:off x="4078188" y="3795602"/>
            <a:ext cx="1756315" cy="1037494"/>
          </a:xfrm>
          <a:custGeom>
            <a:avLst/>
            <a:gdLst>
              <a:gd name="connsiteX0" fmla="*/ 27482 w 1991193"/>
              <a:gd name="connsiteY0" fmla="*/ 1229193 h 1229193"/>
              <a:gd name="connsiteX1" fmla="*/ 327285 w 1991193"/>
              <a:gd name="connsiteY1" fmla="*/ 644577 h 1229193"/>
              <a:gd name="connsiteX2" fmla="*/ 1991193 w 1991193"/>
              <a:gd name="connsiteY2" fmla="*/ 0 h 1229193"/>
            </a:gdLst>
            <a:ahLst/>
            <a:cxnLst>
              <a:cxn ang="0">
                <a:pos x="connsiteX0" y="connsiteY0"/>
              </a:cxn>
              <a:cxn ang="0">
                <a:pos x="connsiteX1" y="connsiteY1"/>
              </a:cxn>
              <a:cxn ang="0">
                <a:pos x="connsiteX2" y="connsiteY2"/>
              </a:cxn>
            </a:cxnLst>
            <a:rect l="l" t="t" r="r" b="b"/>
            <a:pathLst>
              <a:path w="1991193" h="1229193">
                <a:moveTo>
                  <a:pt x="27482" y="1229193"/>
                </a:moveTo>
                <a:cubicBezTo>
                  <a:pt x="13741" y="1039318"/>
                  <a:pt x="0" y="849443"/>
                  <a:pt x="327285" y="644577"/>
                </a:cubicBezTo>
                <a:cubicBezTo>
                  <a:pt x="654570" y="439712"/>
                  <a:pt x="1322881" y="219856"/>
                  <a:pt x="1991193" y="0"/>
                </a:cubicBezTo>
              </a:path>
            </a:pathLst>
          </a:custGeom>
          <a:noFill/>
          <a:ln w="508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 name="直接箭头连接符 7"/>
          <p:cNvCxnSpPr/>
          <p:nvPr/>
        </p:nvCxnSpPr>
        <p:spPr>
          <a:xfrm flipH="1">
            <a:off x="5086301" y="4521314"/>
            <a:ext cx="1296143" cy="311782"/>
          </a:xfrm>
          <a:prstGeom prst="straightConnector1">
            <a:avLst/>
          </a:prstGeom>
          <a:ln w="508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70328" y="2937138"/>
            <a:ext cx="1415772" cy="461665"/>
          </a:xfrm>
          <a:prstGeom prst="rect">
            <a:avLst/>
          </a:prstGeom>
          <a:noFill/>
        </p:spPr>
        <p:txBody>
          <a:bodyPr wrap="none" rtlCol="0">
            <a:spAutoFit/>
          </a:bodyPr>
          <a:lstStyle/>
          <a:p>
            <a:r>
              <a:rPr lang="zh-CN" altLang="en-US" sz="2400" b="1" dirty="0">
                <a:solidFill>
                  <a:srgbClr val="FF0000"/>
                </a:solidFill>
                <a:latin typeface="微软雅黑" pitchFamily="34" charset="-122"/>
                <a:ea typeface="微软雅黑" pitchFamily="34" charset="-122"/>
              </a:rPr>
              <a:t>主调函数</a:t>
            </a:r>
          </a:p>
        </p:txBody>
      </p:sp>
      <p:sp>
        <p:nvSpPr>
          <p:cNvPr id="10" name="TextBox 9"/>
          <p:cNvSpPr txBox="1"/>
          <p:nvPr/>
        </p:nvSpPr>
        <p:spPr>
          <a:xfrm>
            <a:off x="6568325" y="2937138"/>
            <a:ext cx="1415772" cy="461665"/>
          </a:xfrm>
          <a:prstGeom prst="rect">
            <a:avLst/>
          </a:prstGeom>
          <a:noFill/>
        </p:spPr>
        <p:txBody>
          <a:bodyPr wrap="none" rtlCol="0">
            <a:spAutoFit/>
          </a:bodyPr>
          <a:lstStyle/>
          <a:p>
            <a:r>
              <a:rPr lang="zh-CN" altLang="en-US" sz="2400" b="1" dirty="0">
                <a:solidFill>
                  <a:srgbClr val="FF0000"/>
                </a:solidFill>
                <a:latin typeface="微软雅黑" pitchFamily="34" charset="-122"/>
                <a:ea typeface="微软雅黑" pitchFamily="34" charset="-122"/>
              </a:rPr>
              <a:t>被调函数</a:t>
            </a:r>
          </a:p>
        </p:txBody>
      </p:sp>
      <p:sp>
        <p:nvSpPr>
          <p:cNvPr id="11" name="矩形 10"/>
          <p:cNvSpPr/>
          <p:nvPr/>
        </p:nvSpPr>
        <p:spPr>
          <a:xfrm>
            <a:off x="1341884" y="3876092"/>
            <a:ext cx="1928826" cy="35719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p:nvPr/>
        </p:nvCxnSpPr>
        <p:spPr>
          <a:xfrm rot="5400000">
            <a:off x="2350814" y="3580450"/>
            <a:ext cx="432000"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853945" y="3734536"/>
            <a:ext cx="3192795" cy="39944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rot="5400000">
            <a:off x="7032061" y="3545012"/>
            <a:ext cx="360000" cy="1588"/>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83771" y="5097378"/>
            <a:ext cx="5003293" cy="707886"/>
          </a:xfrm>
          <a:prstGeom prst="rect">
            <a:avLst/>
          </a:prstGeom>
          <a:noFill/>
        </p:spPr>
        <p:txBody>
          <a:bodyPr wrap="none" rtlCol="0">
            <a:spAutoFit/>
          </a:bodyPr>
          <a:lstStyle/>
          <a:p>
            <a:pPr>
              <a:buClr>
                <a:schemeClr val="bg2">
                  <a:lumMod val="50000"/>
                </a:schemeClr>
              </a:buClr>
              <a:buFont typeface="Wingdings" pitchFamily="2" charset="2"/>
              <a:buChar char="ü"/>
            </a:pPr>
            <a:r>
              <a:rPr lang="zh-CN" altLang="en-US" sz="2000" dirty="0">
                <a:latin typeface="微软雅黑" pitchFamily="34" charset="-122"/>
                <a:ea typeface="微软雅黑" pitchFamily="34" charset="-122"/>
              </a:rPr>
              <a:t>主调函数通过实参将数据传给被</a:t>
            </a:r>
            <a:r>
              <a:rPr lang="zh-CN" altLang="en-US" sz="2000">
                <a:latin typeface="微软雅黑" pitchFamily="34" charset="-122"/>
                <a:ea typeface="微软雅黑" pitchFamily="34" charset="-122"/>
              </a:rPr>
              <a:t>调函数</a:t>
            </a:r>
            <a:endParaRPr lang="en-US" altLang="zh-CN" sz="2000" dirty="0">
              <a:latin typeface="微软雅黑" pitchFamily="34" charset="-122"/>
              <a:ea typeface="微软雅黑" pitchFamily="34" charset="-122"/>
            </a:endParaRPr>
          </a:p>
          <a:p>
            <a:pPr>
              <a:buClr>
                <a:schemeClr val="bg2">
                  <a:lumMod val="50000"/>
                </a:schemeClr>
              </a:buClr>
              <a:buFont typeface="Wingdings" pitchFamily="2" charset="2"/>
              <a:buChar char="ü"/>
            </a:pPr>
            <a:r>
              <a:rPr lang="zh-CN" altLang="en-US" sz="2000" dirty="0">
                <a:latin typeface="微软雅黑" pitchFamily="34" charset="-122"/>
                <a:ea typeface="微软雅黑" pitchFamily="34" charset="-122"/>
              </a:rPr>
              <a:t>被调函数通过返回值将数据返回主调函数</a:t>
            </a:r>
          </a:p>
        </p:txBody>
      </p:sp>
    </p:spTree>
    <p:extLst>
      <p:ext uri="{BB962C8B-B14F-4D97-AF65-F5344CB8AC3E}">
        <p14:creationId xmlns:p14="http://schemas.microsoft.com/office/powerpoint/2010/main" val="392477180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函数调用</a:t>
            </a:r>
          </a:p>
        </p:txBody>
      </p:sp>
      <p:sp>
        <p:nvSpPr>
          <p:cNvPr id="4" name="内容占位符 1"/>
          <p:cNvSpPr txBox="1">
            <a:spLocks/>
          </p:cNvSpPr>
          <p:nvPr/>
        </p:nvSpPr>
        <p:spPr bwMode="auto">
          <a:xfrm>
            <a:off x="837828" y="1268761"/>
            <a:ext cx="10297144" cy="47525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1200"/>
              </a:spcAft>
              <a:buClr>
                <a:schemeClr val="bg2">
                  <a:lumMod val="50000"/>
                </a:schemeClr>
              </a:buClr>
              <a:buSzPct val="100000"/>
              <a:buFont typeface="Wingdings" pitchFamily="2" charset="2"/>
              <a:buChar char=""/>
            </a:pPr>
            <a:r>
              <a:rPr lang="zh-CN" altLang="en-US" sz="3200" dirty="0">
                <a:latin typeface="微软雅黑" pitchFamily="34" charset="-122"/>
                <a:ea typeface="微软雅黑" pitchFamily="34" charset="-122"/>
              </a:rPr>
              <a:t>函数调用的三种方式</a:t>
            </a:r>
          </a:p>
          <a:p>
            <a:pPr lvl="1">
              <a:spcBef>
                <a:spcPts val="1200"/>
              </a:spcBef>
              <a:spcAft>
                <a:spcPts val="1200"/>
              </a:spcAft>
              <a:buClr>
                <a:schemeClr val="bg2">
                  <a:lumMod val="50000"/>
                </a:schemeClr>
              </a:buClr>
              <a:buSzPct val="100000"/>
              <a:buFont typeface="Wingdings" pitchFamily="2" charset="2"/>
              <a:buChar char="u"/>
            </a:pPr>
            <a:r>
              <a:rPr lang="zh-CN" altLang="en-US" sz="3200" dirty="0">
                <a:latin typeface="微软雅黑" pitchFamily="34" charset="-122"/>
                <a:ea typeface="微软雅黑" pitchFamily="34" charset="-122"/>
              </a:rPr>
              <a:t>函数语句     </a:t>
            </a:r>
            <a:r>
              <a:rPr lang="en-US" altLang="zh-CN" sz="3200" b="1" dirty="0">
                <a:latin typeface="Consolas" pitchFamily="49" charset="0"/>
                <a:ea typeface="微软雅黑" pitchFamily="34" charset="-122"/>
                <a:cs typeface="Consolas" pitchFamily="49" charset="0"/>
              </a:rPr>
              <a:t>add(3, 4)</a:t>
            </a:r>
            <a:r>
              <a:rPr lang="zh-CN" altLang="en-US" sz="3200" b="1" dirty="0">
                <a:latin typeface="Consolas" pitchFamily="49" charset="0"/>
                <a:ea typeface="微软雅黑" pitchFamily="34" charset="-122"/>
                <a:cs typeface="Consolas" pitchFamily="49" charset="0"/>
              </a:rPr>
              <a:t>；</a:t>
            </a:r>
          </a:p>
          <a:p>
            <a:pPr lvl="1">
              <a:spcBef>
                <a:spcPts val="1200"/>
              </a:spcBef>
              <a:spcAft>
                <a:spcPts val="1200"/>
              </a:spcAft>
              <a:buClr>
                <a:schemeClr val="bg2">
                  <a:lumMod val="50000"/>
                </a:schemeClr>
              </a:buClr>
              <a:buSzPct val="100000"/>
              <a:buFont typeface="Wingdings" pitchFamily="2" charset="2"/>
              <a:buChar char="u"/>
            </a:pPr>
            <a:r>
              <a:rPr lang="zh-CN" altLang="en-US" sz="3200" dirty="0">
                <a:latin typeface="微软雅黑" pitchFamily="34" charset="-122"/>
                <a:ea typeface="微软雅黑" pitchFamily="34" charset="-122"/>
              </a:rPr>
              <a:t>函数表达式  </a:t>
            </a:r>
            <a:r>
              <a:rPr lang="en-US" altLang="zh-CN" sz="3200" b="1" dirty="0">
                <a:latin typeface="Consolas" pitchFamily="49" charset="0"/>
                <a:ea typeface="微软雅黑" pitchFamily="34" charset="-122"/>
                <a:cs typeface="Consolas" pitchFamily="49" charset="0"/>
              </a:rPr>
              <a:t>c = 10 * add(3, 4);</a:t>
            </a:r>
          </a:p>
          <a:p>
            <a:pPr lvl="1">
              <a:spcBef>
                <a:spcPts val="1200"/>
              </a:spcBef>
              <a:spcAft>
                <a:spcPts val="1200"/>
              </a:spcAft>
              <a:buClr>
                <a:schemeClr val="bg2">
                  <a:lumMod val="50000"/>
                </a:schemeClr>
              </a:buClr>
              <a:buSzPct val="100000"/>
              <a:buFont typeface="Wingdings" pitchFamily="2" charset="2"/>
              <a:buChar char="u"/>
            </a:pPr>
            <a:r>
              <a:rPr lang="zh-CN" altLang="en-US" sz="3200" dirty="0">
                <a:latin typeface="微软雅黑" pitchFamily="34" charset="-122"/>
                <a:ea typeface="微软雅黑" pitchFamily="34" charset="-122"/>
              </a:rPr>
              <a:t>函数参数     </a:t>
            </a:r>
            <a:r>
              <a:rPr lang="en-US" altLang="zh-CN" sz="3200" b="1" dirty="0" err="1">
                <a:latin typeface="Consolas" pitchFamily="49" charset="0"/>
                <a:ea typeface="微软雅黑" pitchFamily="34" charset="-122"/>
                <a:cs typeface="Consolas" pitchFamily="49" charset="0"/>
              </a:rPr>
              <a:t>printf</a:t>
            </a:r>
            <a:r>
              <a:rPr lang="en-US" altLang="zh-CN" sz="3200" b="1" dirty="0">
                <a:latin typeface="Consolas" pitchFamily="49" charset="0"/>
                <a:ea typeface="微软雅黑" pitchFamily="34" charset="-122"/>
                <a:cs typeface="Consolas" pitchFamily="49" charset="0"/>
              </a:rPr>
              <a:t>(</a:t>
            </a:r>
            <a:r>
              <a:rPr lang="en-US" altLang="zh-CN" sz="3200" b="1" dirty="0">
                <a:latin typeface="Consolas" pitchFamily="49" charset="0"/>
                <a:cs typeface="Consolas" pitchFamily="49" charset="0"/>
              </a:rPr>
              <a:t>"</a:t>
            </a:r>
            <a:r>
              <a:rPr lang="en-US" altLang="zh-CN" sz="3200" b="1" dirty="0">
                <a:latin typeface="Consolas" pitchFamily="49" charset="0"/>
                <a:ea typeface="微软雅黑" pitchFamily="34" charset="-122"/>
                <a:cs typeface="Consolas" pitchFamily="49" charset="0"/>
              </a:rPr>
              <a:t>%d\n</a:t>
            </a:r>
            <a:r>
              <a:rPr lang="en-US" altLang="zh-CN" sz="3200" b="1" dirty="0">
                <a:latin typeface="Consolas" pitchFamily="49" charset="0"/>
                <a:cs typeface="Consolas" pitchFamily="49" charset="0"/>
              </a:rPr>
              <a:t>"</a:t>
            </a:r>
            <a:r>
              <a:rPr lang="en-US" altLang="zh-CN" sz="3200" b="1" dirty="0">
                <a:latin typeface="Consolas" pitchFamily="49" charset="0"/>
                <a:ea typeface="微软雅黑" pitchFamily="34" charset="-122"/>
                <a:cs typeface="Consolas" pitchFamily="49" charset="0"/>
              </a:rPr>
              <a:t>, add(3, 4));</a:t>
            </a:r>
          </a:p>
        </p:txBody>
      </p:sp>
    </p:spTree>
    <p:extLst>
      <p:ext uri="{BB962C8B-B14F-4D97-AF65-F5344CB8AC3E}">
        <p14:creationId xmlns:p14="http://schemas.microsoft.com/office/powerpoint/2010/main" val="270420622"/>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函数调用</a:t>
            </a:r>
          </a:p>
        </p:txBody>
      </p:sp>
      <p:sp>
        <p:nvSpPr>
          <p:cNvPr id="4" name="内容占位符 1"/>
          <p:cNvSpPr txBox="1">
            <a:spLocks/>
          </p:cNvSpPr>
          <p:nvPr/>
        </p:nvSpPr>
        <p:spPr bwMode="auto">
          <a:xfrm>
            <a:off x="693812" y="836712"/>
            <a:ext cx="10585176" cy="56166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600"/>
              </a:spcBef>
              <a:spcAft>
                <a:spcPts val="600"/>
              </a:spcAft>
              <a:buClr>
                <a:schemeClr val="bg2">
                  <a:lumMod val="50000"/>
                </a:schemeClr>
              </a:buClr>
              <a:buSzPct val="100000"/>
              <a:buFont typeface="Wingdings" pitchFamily="2" charset="2"/>
              <a:buChar char=""/>
            </a:pPr>
            <a:r>
              <a:rPr lang="zh-CN" altLang="en-US" sz="2600" dirty="0">
                <a:latin typeface="微软雅黑" pitchFamily="34" charset="-122"/>
                <a:ea typeface="微软雅黑" pitchFamily="34" charset="-122"/>
              </a:rPr>
              <a:t>函数原型定义</a:t>
            </a:r>
          </a:p>
          <a:p>
            <a:pPr marL="709613" lvl="2" indent="0">
              <a:spcBef>
                <a:spcPts val="0"/>
              </a:spcBef>
              <a:buNone/>
            </a:pPr>
            <a:r>
              <a:rPr lang="zh-CN" altLang="en-US" sz="2200" b="1" kern="0" dirty="0">
                <a:latin typeface="微软雅黑" pitchFamily="34" charset="-122"/>
                <a:ea typeface="微软雅黑" pitchFamily="34" charset="-122"/>
              </a:rPr>
              <a:t>返回值类型</a:t>
            </a:r>
            <a:r>
              <a:rPr lang="en-US" altLang="zh-CN" sz="2200" b="1" kern="0" dirty="0">
                <a:latin typeface="微软雅黑" pitchFamily="34" charset="-122"/>
                <a:ea typeface="微软雅黑" pitchFamily="34" charset="-122"/>
              </a:rPr>
              <a:t>  </a:t>
            </a:r>
            <a:r>
              <a:rPr lang="zh-CN" altLang="en-US" sz="2200" b="1" kern="0" dirty="0">
                <a:latin typeface="微软雅黑" pitchFamily="34" charset="-122"/>
                <a:ea typeface="微软雅黑" pitchFamily="34" charset="-122"/>
              </a:rPr>
              <a:t>函数名</a:t>
            </a:r>
            <a:r>
              <a:rPr lang="en-US" altLang="zh-CN" sz="2200" b="1" kern="0" dirty="0">
                <a:latin typeface="微软雅黑" pitchFamily="34" charset="-122"/>
                <a:ea typeface="微软雅黑" pitchFamily="34" charset="-122"/>
              </a:rPr>
              <a:t>(</a:t>
            </a:r>
            <a:r>
              <a:rPr lang="zh-CN" altLang="en-US" sz="2200" b="1" kern="0" dirty="0">
                <a:latin typeface="微软雅黑" pitchFamily="34" charset="-122"/>
                <a:ea typeface="微软雅黑" pitchFamily="34" charset="-122"/>
              </a:rPr>
              <a:t>参数类型</a:t>
            </a:r>
            <a:r>
              <a:rPr lang="en-US" altLang="zh-CN" sz="2200" b="1" kern="0" dirty="0">
                <a:latin typeface="微软雅黑" pitchFamily="34" charset="-122"/>
                <a:ea typeface="微软雅黑" pitchFamily="34" charset="-122"/>
              </a:rPr>
              <a:t> </a:t>
            </a:r>
            <a:r>
              <a:rPr lang="zh-CN" altLang="en-US" sz="2200" b="1" kern="0" dirty="0">
                <a:latin typeface="微软雅黑" pitchFamily="34" charset="-122"/>
                <a:ea typeface="微软雅黑" pitchFamily="34" charset="-122"/>
              </a:rPr>
              <a:t>参数</a:t>
            </a:r>
            <a:r>
              <a:rPr lang="en-US" altLang="zh-CN" sz="2200" b="1" kern="0" dirty="0">
                <a:latin typeface="微软雅黑" pitchFamily="34" charset="-122"/>
                <a:ea typeface="微软雅黑" pitchFamily="34" charset="-122"/>
              </a:rPr>
              <a:t>1, …, </a:t>
            </a:r>
            <a:r>
              <a:rPr lang="zh-CN" altLang="en-US" sz="2200" b="1" kern="0" dirty="0">
                <a:latin typeface="微软雅黑" pitchFamily="34" charset="-122"/>
                <a:ea typeface="微软雅黑" pitchFamily="34" charset="-122"/>
              </a:rPr>
              <a:t>参数类型</a:t>
            </a:r>
            <a:r>
              <a:rPr lang="en-US" altLang="zh-CN" sz="2200" b="1" kern="0" dirty="0">
                <a:latin typeface="微软雅黑" pitchFamily="34" charset="-122"/>
                <a:ea typeface="微软雅黑" pitchFamily="34" charset="-122"/>
              </a:rPr>
              <a:t>  </a:t>
            </a:r>
            <a:r>
              <a:rPr lang="zh-CN" altLang="en-US" sz="2200" b="1" kern="0" dirty="0">
                <a:latin typeface="微软雅黑" pitchFamily="34" charset="-122"/>
                <a:ea typeface="微软雅黑" pitchFamily="34" charset="-122"/>
              </a:rPr>
              <a:t>参数</a:t>
            </a:r>
            <a:r>
              <a:rPr lang="en-US" altLang="zh-CN" sz="2200" b="1" kern="0" dirty="0">
                <a:latin typeface="微软雅黑" pitchFamily="34" charset="-122"/>
                <a:ea typeface="微软雅黑" pitchFamily="34" charset="-122"/>
              </a:rPr>
              <a:t>n)</a:t>
            </a:r>
          </a:p>
          <a:p>
            <a:pPr marL="709613" lvl="2" indent="0">
              <a:buNone/>
            </a:pPr>
            <a:r>
              <a:rPr lang="en-US" altLang="zh-CN" sz="2200" b="1" kern="0" dirty="0">
                <a:latin typeface="微软雅黑" pitchFamily="34" charset="-122"/>
                <a:ea typeface="微软雅黑" pitchFamily="34" charset="-122"/>
              </a:rPr>
              <a:t>{</a:t>
            </a:r>
          </a:p>
          <a:p>
            <a:pPr marL="709613" lvl="2" indent="0">
              <a:spcBef>
                <a:spcPts val="0"/>
              </a:spcBef>
              <a:buNone/>
            </a:pPr>
            <a:r>
              <a:rPr lang="en-US" altLang="zh-CN" sz="2200" b="1" kern="0" dirty="0">
                <a:latin typeface="微软雅黑" pitchFamily="34" charset="-122"/>
                <a:ea typeface="微软雅黑" pitchFamily="34" charset="-122"/>
              </a:rPr>
              <a:t>      /* </a:t>
            </a:r>
            <a:r>
              <a:rPr lang="zh-CN" altLang="en-US" sz="2200" b="1" kern="0" dirty="0">
                <a:latin typeface="微软雅黑" pitchFamily="34" charset="-122"/>
                <a:ea typeface="微软雅黑" pitchFamily="34" charset="-122"/>
              </a:rPr>
              <a:t>语句</a:t>
            </a:r>
            <a:r>
              <a:rPr lang="en-US" altLang="zh-CN" sz="2200" b="1" kern="0" dirty="0">
                <a:latin typeface="微软雅黑" pitchFamily="34" charset="-122"/>
                <a:ea typeface="微软雅黑" pitchFamily="34" charset="-122"/>
              </a:rPr>
              <a:t>; */</a:t>
            </a:r>
          </a:p>
          <a:p>
            <a:pPr marL="709613" lvl="2" indent="0">
              <a:spcBef>
                <a:spcPts val="0"/>
              </a:spcBef>
              <a:buNone/>
            </a:pPr>
            <a:r>
              <a:rPr lang="en-US" altLang="zh-CN" sz="2200" b="1" kern="0" dirty="0">
                <a:latin typeface="微软雅黑" pitchFamily="34" charset="-122"/>
                <a:ea typeface="微软雅黑" pitchFamily="34" charset="-122"/>
              </a:rPr>
              <a:t>}</a:t>
            </a:r>
            <a:endParaRPr lang="zh-CN" altLang="en-US" sz="2200" b="1" dirty="0">
              <a:latin typeface="微软雅黑" pitchFamily="34" charset="-122"/>
              <a:ea typeface="微软雅黑" pitchFamily="34" charset="-122"/>
            </a:endParaRPr>
          </a:p>
          <a:p>
            <a:pPr>
              <a:spcBef>
                <a:spcPts val="1200"/>
              </a:spcBef>
              <a:spcAft>
                <a:spcPts val="600"/>
              </a:spcAft>
              <a:buClr>
                <a:schemeClr val="bg2">
                  <a:lumMod val="50000"/>
                </a:schemeClr>
              </a:buClr>
              <a:buSzPct val="100000"/>
              <a:buFont typeface="Wingdings" pitchFamily="2" charset="2"/>
              <a:buChar char=""/>
            </a:pPr>
            <a:r>
              <a:rPr lang="zh-CN" altLang="en-US" sz="2600" dirty="0">
                <a:latin typeface="微软雅黑" pitchFamily="34" charset="-122"/>
                <a:ea typeface="微软雅黑" pitchFamily="34" charset="-122"/>
              </a:rPr>
              <a:t>函数原型声明</a:t>
            </a:r>
          </a:p>
          <a:p>
            <a:pPr marL="709613" lvl="2" indent="0">
              <a:spcBef>
                <a:spcPts val="0"/>
              </a:spcBef>
              <a:spcAft>
                <a:spcPts val="1200"/>
              </a:spcAft>
              <a:buClr>
                <a:schemeClr val="bg2">
                  <a:lumMod val="50000"/>
                </a:schemeClr>
              </a:buClr>
              <a:buSzPct val="100000"/>
              <a:buNone/>
            </a:pPr>
            <a:r>
              <a:rPr lang="zh-CN" altLang="en-US" sz="2200" b="1" kern="0" dirty="0">
                <a:latin typeface="微软雅黑" pitchFamily="34" charset="-122"/>
                <a:ea typeface="微软雅黑" pitchFamily="34" charset="-122"/>
              </a:rPr>
              <a:t>返回值类型</a:t>
            </a:r>
            <a:r>
              <a:rPr lang="en-US" altLang="zh-CN" sz="2200" b="1" kern="0" dirty="0">
                <a:latin typeface="微软雅黑" pitchFamily="34" charset="-122"/>
                <a:ea typeface="微软雅黑" pitchFamily="34" charset="-122"/>
              </a:rPr>
              <a:t>  </a:t>
            </a:r>
            <a:r>
              <a:rPr lang="zh-CN" altLang="en-US" sz="2200" b="1" kern="0" dirty="0">
                <a:latin typeface="微软雅黑" pitchFamily="34" charset="-122"/>
                <a:ea typeface="微软雅黑" pitchFamily="34" charset="-122"/>
              </a:rPr>
              <a:t>函数名</a:t>
            </a:r>
            <a:r>
              <a:rPr lang="en-US" altLang="zh-CN" sz="2200" b="1" kern="0" dirty="0">
                <a:latin typeface="微软雅黑" pitchFamily="34" charset="-122"/>
                <a:ea typeface="微软雅黑" pitchFamily="34" charset="-122"/>
              </a:rPr>
              <a:t>(</a:t>
            </a:r>
            <a:r>
              <a:rPr lang="zh-CN" altLang="en-US" sz="2200" b="1" kern="0" dirty="0">
                <a:latin typeface="微软雅黑" pitchFamily="34" charset="-122"/>
                <a:ea typeface="微软雅黑" pitchFamily="34" charset="-122"/>
              </a:rPr>
              <a:t>参数类型</a:t>
            </a:r>
            <a:r>
              <a:rPr lang="en-US" altLang="zh-CN" sz="2200" b="1" kern="0" dirty="0">
                <a:latin typeface="微软雅黑" pitchFamily="34" charset="-122"/>
                <a:ea typeface="微软雅黑" pitchFamily="34" charset="-122"/>
              </a:rPr>
              <a:t> </a:t>
            </a:r>
            <a:r>
              <a:rPr lang="zh-CN" altLang="en-US" sz="2200" b="1" kern="0" dirty="0">
                <a:latin typeface="微软雅黑" pitchFamily="34" charset="-122"/>
                <a:ea typeface="微软雅黑" pitchFamily="34" charset="-122"/>
              </a:rPr>
              <a:t>参数</a:t>
            </a:r>
            <a:r>
              <a:rPr lang="en-US" altLang="zh-CN" sz="2200" b="1" kern="0" dirty="0">
                <a:latin typeface="微软雅黑" pitchFamily="34" charset="-122"/>
                <a:ea typeface="微软雅黑" pitchFamily="34" charset="-122"/>
              </a:rPr>
              <a:t>1,…,</a:t>
            </a:r>
            <a:r>
              <a:rPr lang="zh-CN" altLang="en-US" sz="2200" b="1" kern="0" dirty="0">
                <a:latin typeface="微软雅黑" pitchFamily="34" charset="-122"/>
                <a:ea typeface="微软雅黑" pitchFamily="34" charset="-122"/>
              </a:rPr>
              <a:t>参数类型</a:t>
            </a:r>
            <a:r>
              <a:rPr lang="en-US" altLang="zh-CN" sz="2200" b="1" kern="0" dirty="0">
                <a:latin typeface="微软雅黑" pitchFamily="34" charset="-122"/>
                <a:ea typeface="微软雅黑" pitchFamily="34" charset="-122"/>
              </a:rPr>
              <a:t>  </a:t>
            </a:r>
            <a:r>
              <a:rPr lang="zh-CN" altLang="en-US" sz="2200" b="1" kern="0" dirty="0">
                <a:latin typeface="微软雅黑" pitchFamily="34" charset="-122"/>
                <a:ea typeface="微软雅黑" pitchFamily="34" charset="-122"/>
              </a:rPr>
              <a:t>参数</a:t>
            </a:r>
            <a:r>
              <a:rPr lang="en-US" altLang="zh-CN" sz="2200" b="1" kern="0" dirty="0">
                <a:latin typeface="微软雅黑" pitchFamily="34" charset="-122"/>
                <a:ea typeface="微软雅黑" pitchFamily="34" charset="-122"/>
              </a:rPr>
              <a:t>n);</a:t>
            </a:r>
          </a:p>
          <a:p>
            <a:pPr marL="673100" lvl="1" indent="-342900">
              <a:spcBef>
                <a:spcPts val="0"/>
              </a:spcBef>
              <a:spcAft>
                <a:spcPts val="1200"/>
              </a:spcAft>
              <a:buClr>
                <a:schemeClr val="bg2">
                  <a:lumMod val="50000"/>
                </a:schemeClr>
              </a:buClr>
              <a:buSzPct val="100000"/>
              <a:buFont typeface="Wingdings" pitchFamily="2" charset="2"/>
              <a:buChar char="u"/>
            </a:pPr>
            <a:r>
              <a:rPr lang="zh-CN" altLang="en-US" sz="2200" dirty="0">
                <a:latin typeface="微软雅黑" pitchFamily="34" charset="-122"/>
                <a:ea typeface="微软雅黑" pitchFamily="34" charset="-122"/>
              </a:rPr>
              <a:t>说明函数的类型和参数的情况，以</a:t>
            </a:r>
            <a:r>
              <a:rPr lang="zh-CN" altLang="en-US" sz="2200" dirty="0">
                <a:solidFill>
                  <a:srgbClr val="FF0000"/>
                </a:solidFill>
                <a:latin typeface="微软雅黑" pitchFamily="34" charset="-122"/>
                <a:ea typeface="微软雅黑" pitchFamily="34" charset="-122"/>
              </a:rPr>
              <a:t>保证程序编译时能判断对该函数的调用是否正确</a:t>
            </a:r>
            <a:r>
              <a:rPr lang="zh-CN" altLang="en-US" sz="2200" dirty="0">
                <a:latin typeface="微软雅黑" pitchFamily="34" charset="-122"/>
                <a:ea typeface="微软雅黑" pitchFamily="34" charset="-122"/>
              </a:rPr>
              <a:t>。</a:t>
            </a:r>
          </a:p>
          <a:p>
            <a:pPr marL="673100" lvl="1" indent="-342900">
              <a:spcBef>
                <a:spcPts val="0"/>
              </a:spcBef>
              <a:spcAft>
                <a:spcPts val="1200"/>
              </a:spcAft>
              <a:buClr>
                <a:schemeClr val="bg2">
                  <a:lumMod val="50000"/>
                </a:schemeClr>
              </a:buClr>
              <a:buSzPct val="100000"/>
              <a:buFont typeface="Wingdings" pitchFamily="2" charset="2"/>
              <a:buChar char="u"/>
            </a:pPr>
            <a:r>
              <a:rPr lang="zh-CN" altLang="en-US" sz="2200" dirty="0">
                <a:latin typeface="微软雅黑" pitchFamily="34" charset="-122"/>
                <a:ea typeface="微软雅黑" pitchFamily="34" charset="-122"/>
              </a:rPr>
              <a:t>函数原型声明标示了函数的</a:t>
            </a:r>
            <a:r>
              <a:rPr lang="zh-CN" altLang="en-US" sz="2200" dirty="0">
                <a:solidFill>
                  <a:srgbClr val="FF0000"/>
                </a:solidFill>
                <a:latin typeface="微软雅黑" pitchFamily="34" charset="-122"/>
                <a:ea typeface="微软雅黑" pitchFamily="34" charset="-122"/>
              </a:rPr>
              <a:t>返回值类型、函数名、参数个数、类型和顺序</a:t>
            </a:r>
            <a:r>
              <a:rPr lang="zh-CN" altLang="en-US" sz="2200" dirty="0">
                <a:latin typeface="微软雅黑" pitchFamily="34" charset="-122"/>
                <a:ea typeface="微软雅黑" pitchFamily="34" charset="-122"/>
              </a:rPr>
              <a:t>，是函数的“名片”。</a:t>
            </a:r>
          </a:p>
          <a:p>
            <a:pPr marL="673100" lvl="1" indent="-342900">
              <a:spcBef>
                <a:spcPts val="0"/>
              </a:spcBef>
              <a:spcAft>
                <a:spcPts val="1200"/>
              </a:spcAft>
              <a:buClr>
                <a:schemeClr val="bg2">
                  <a:lumMod val="50000"/>
                </a:schemeClr>
              </a:buClr>
              <a:buSzPct val="100000"/>
              <a:buFont typeface="Wingdings" pitchFamily="2" charset="2"/>
              <a:buChar char="u"/>
            </a:pPr>
            <a:r>
              <a:rPr lang="zh-CN" altLang="en-US" sz="2200" dirty="0">
                <a:latin typeface="微软雅黑" pitchFamily="34" charset="-122"/>
                <a:ea typeface="微软雅黑" pitchFamily="34" charset="-122"/>
              </a:rPr>
              <a:t>函数原型声明和函数原型定义在</a:t>
            </a:r>
            <a:r>
              <a:rPr lang="zh-CN" altLang="en-US" sz="2200" dirty="0">
                <a:solidFill>
                  <a:srgbClr val="FF0000"/>
                </a:solidFill>
                <a:latin typeface="微软雅黑" pitchFamily="34" charset="-122"/>
                <a:ea typeface="微软雅黑" pitchFamily="34" charset="-122"/>
              </a:rPr>
              <a:t>返回类型、函数名、参数个数、类型和顺序</a:t>
            </a:r>
            <a:r>
              <a:rPr lang="zh-CN" altLang="en-US" sz="2200" dirty="0">
                <a:latin typeface="微软雅黑" pitchFamily="34" charset="-122"/>
                <a:ea typeface="微软雅黑" pitchFamily="34" charset="-122"/>
              </a:rPr>
              <a:t>必须完全一致。</a:t>
            </a:r>
          </a:p>
          <a:p>
            <a:pPr marL="673100" lvl="1" indent="-342900">
              <a:spcBef>
                <a:spcPts val="0"/>
              </a:spcBef>
              <a:spcAft>
                <a:spcPts val="1200"/>
              </a:spcAft>
              <a:buClr>
                <a:schemeClr val="bg2">
                  <a:lumMod val="50000"/>
                </a:schemeClr>
              </a:buClr>
              <a:buSzPct val="100000"/>
              <a:buFont typeface="Wingdings" pitchFamily="2" charset="2"/>
              <a:buChar char="u"/>
            </a:pPr>
            <a:r>
              <a:rPr lang="zh-CN" altLang="en-US" sz="2200" dirty="0">
                <a:latin typeface="微软雅黑" pitchFamily="34" charset="-122"/>
                <a:ea typeface="微软雅黑" pitchFamily="34" charset="-122"/>
              </a:rPr>
              <a:t>函数原型声明不必包含参数的名字，而只要包含参数的类型。</a:t>
            </a:r>
          </a:p>
          <a:p>
            <a:pPr marL="709613" lvl="2" indent="0">
              <a:spcBef>
                <a:spcPts val="0"/>
              </a:spcBef>
              <a:spcAft>
                <a:spcPts val="1200"/>
              </a:spcAft>
              <a:buClr>
                <a:schemeClr val="bg2">
                  <a:lumMod val="50000"/>
                </a:schemeClr>
              </a:buClr>
              <a:buSzPct val="100000"/>
              <a:buNone/>
            </a:pPr>
            <a:endParaRPr lang="zh-CN" altLang="en-US" sz="2400" dirty="0">
              <a:latin typeface="微软雅黑" pitchFamily="34" charset="-122"/>
              <a:ea typeface="微软雅黑" pitchFamily="34" charset="-122"/>
            </a:endParaRPr>
          </a:p>
          <a:p>
            <a:pPr>
              <a:spcBef>
                <a:spcPts val="1200"/>
              </a:spcBef>
              <a:spcAft>
                <a:spcPts val="1200"/>
              </a:spcAft>
              <a:buClr>
                <a:schemeClr val="bg2">
                  <a:lumMod val="50000"/>
                </a:schemeClr>
              </a:buClr>
              <a:buSzPct val="100000"/>
              <a:buFont typeface="Wingdings" pitchFamily="2" charset="2"/>
              <a:buChar char=""/>
            </a:pPr>
            <a:endParaRPr lang="en-US" altLang="zh-CN" sz="3200" b="1" dirty="0">
              <a:latin typeface="微软雅黑" pitchFamily="34" charset="-122"/>
              <a:ea typeface="微软雅黑" pitchFamily="34" charset="-122"/>
              <a:cs typeface="Consolas" pitchFamily="49" charset="0"/>
            </a:endParaRPr>
          </a:p>
        </p:txBody>
      </p:sp>
    </p:spTree>
    <p:extLst>
      <p:ext uri="{BB962C8B-B14F-4D97-AF65-F5344CB8AC3E}">
        <p14:creationId xmlns:p14="http://schemas.microsoft.com/office/powerpoint/2010/main" val="1286046040"/>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函数调用</a:t>
            </a:r>
            <a:endParaRPr lang="zh-CN" altLang="en-US"/>
          </a:p>
        </p:txBody>
      </p:sp>
      <p:sp>
        <p:nvSpPr>
          <p:cNvPr id="4" name="内容占位符 7"/>
          <p:cNvSpPr txBox="1">
            <a:spLocks/>
          </p:cNvSpPr>
          <p:nvPr/>
        </p:nvSpPr>
        <p:spPr bwMode="auto">
          <a:xfrm>
            <a:off x="1255110" y="5412844"/>
            <a:ext cx="9447814" cy="7524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Font typeface="Wingdings" pitchFamily="2" charset="2"/>
              <a:buChar char=""/>
            </a:pPr>
            <a:r>
              <a:rPr lang="zh-CN" altLang="en-US" sz="2400">
                <a:latin typeface="微软雅黑" pitchFamily="34" charset="-122"/>
                <a:ea typeface="微软雅黑" pitchFamily="34" charset="-122"/>
              </a:rPr>
              <a:t>当函数原型定义出现在函数调用前，则原型定义既是原型声明，否则，必须在函数调用前先声明该函数。</a:t>
            </a:r>
            <a:endParaRPr lang="zh-CN" altLang="en-US" sz="2400" dirty="0">
              <a:latin typeface="微软雅黑" pitchFamily="34" charset="-122"/>
              <a:ea typeface="微软雅黑" pitchFamily="34" charset="-122"/>
            </a:endParaRPr>
          </a:p>
        </p:txBody>
      </p:sp>
      <p:sp>
        <p:nvSpPr>
          <p:cNvPr id="5" name="矩形 4"/>
          <p:cNvSpPr/>
          <p:nvPr/>
        </p:nvSpPr>
        <p:spPr>
          <a:xfrm>
            <a:off x="6274908" y="985474"/>
            <a:ext cx="4284000" cy="4248000"/>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b="1">
                <a:latin typeface="Consolas" pitchFamily="49" charset="0"/>
                <a:cs typeface="Consolas" pitchFamily="49" charset="0"/>
              </a:rPr>
              <a:t>#include &lt;stdio.h&gt;</a:t>
            </a:r>
          </a:p>
          <a:p>
            <a:endParaRPr lang="en-US" altLang="zh-CN" b="1">
              <a:latin typeface="Consolas" pitchFamily="49" charset="0"/>
              <a:cs typeface="Consolas" pitchFamily="49" charset="0"/>
            </a:endParaRPr>
          </a:p>
          <a:p>
            <a:r>
              <a:rPr lang="en-US" altLang="zh-CN" b="1">
                <a:solidFill>
                  <a:srgbClr val="FF0000"/>
                </a:solidFill>
                <a:latin typeface="Consolas" pitchFamily="49" charset="0"/>
                <a:cs typeface="Consolas" pitchFamily="49" charset="0"/>
              </a:rPr>
              <a:t>int add(int x, int y);</a:t>
            </a:r>
          </a:p>
          <a:p>
            <a:endParaRPr lang="en-US" altLang="zh-CN" b="1">
              <a:latin typeface="Consolas" pitchFamily="49" charset="0"/>
              <a:cs typeface="Consolas" pitchFamily="49" charset="0"/>
            </a:endParaRPr>
          </a:p>
          <a:p>
            <a:r>
              <a:rPr lang="en-US" altLang="zh-CN" b="1">
                <a:latin typeface="Consolas" pitchFamily="49" charset="0"/>
                <a:cs typeface="Consolas" pitchFamily="49" charset="0"/>
              </a:rPr>
              <a:t>int main(void)</a:t>
            </a:r>
          </a:p>
          <a:p>
            <a:r>
              <a:rPr lang="en-US" altLang="zh-CN" b="1">
                <a:latin typeface="Consolas" pitchFamily="49" charset="0"/>
                <a:cs typeface="Consolas" pitchFamily="49" charset="0"/>
              </a:rPr>
              <a:t>{</a:t>
            </a:r>
          </a:p>
          <a:p>
            <a:r>
              <a:rPr lang="en-US" altLang="zh-CN" b="1">
                <a:latin typeface="Consolas" pitchFamily="49" charset="0"/>
                <a:cs typeface="Consolas" pitchFamily="49" charset="0"/>
              </a:rPr>
              <a:t>    int a = 3, b = 4; </a:t>
            </a:r>
          </a:p>
          <a:p>
            <a:r>
              <a:rPr lang="en-US" altLang="zh-CN" b="1">
                <a:latin typeface="Consolas" pitchFamily="49" charset="0"/>
                <a:cs typeface="Consolas" pitchFamily="49" charset="0"/>
              </a:rPr>
              <a:t>    printf(</a:t>
            </a:r>
            <a:r>
              <a:rPr lang="en-US" altLang="zh-CN" b="1">
                <a:latin typeface="Consolas" pitchFamily="49" charset="0"/>
                <a:ea typeface="黑体" pitchFamily="2" charset="-122"/>
                <a:cs typeface="Consolas" pitchFamily="49" charset="0"/>
              </a:rPr>
              <a:t>"%d\n", </a:t>
            </a:r>
            <a:r>
              <a:rPr lang="en-US" altLang="zh-CN" b="1">
                <a:solidFill>
                  <a:srgbClr val="FF0000"/>
                </a:solidFill>
                <a:latin typeface="Consolas" pitchFamily="49" charset="0"/>
                <a:ea typeface="黑体" pitchFamily="2" charset="-122"/>
                <a:cs typeface="Consolas" pitchFamily="49" charset="0"/>
              </a:rPr>
              <a:t>add( a, b )</a:t>
            </a:r>
            <a:r>
              <a:rPr lang="en-US" altLang="zh-CN" b="1">
                <a:latin typeface="Consolas" pitchFamily="49" charset="0"/>
                <a:cs typeface="Consolas" pitchFamily="49" charset="0"/>
              </a:rPr>
              <a:t>);</a:t>
            </a:r>
          </a:p>
          <a:p>
            <a:r>
              <a:rPr lang="en-US" altLang="zh-CN" b="1">
                <a:latin typeface="Consolas" pitchFamily="49" charset="0"/>
                <a:cs typeface="Consolas" pitchFamily="49" charset="0"/>
              </a:rPr>
              <a:t>    return 0;</a:t>
            </a:r>
          </a:p>
          <a:p>
            <a:r>
              <a:rPr lang="en-US" altLang="zh-CN" b="1">
                <a:latin typeface="Consolas" pitchFamily="49" charset="0"/>
                <a:cs typeface="Consolas" pitchFamily="49" charset="0"/>
              </a:rPr>
              <a:t>}</a:t>
            </a:r>
          </a:p>
          <a:p>
            <a:endParaRPr lang="en-US" altLang="zh-CN" b="1">
              <a:latin typeface="Consolas" pitchFamily="49" charset="0"/>
              <a:cs typeface="Consolas" pitchFamily="49" charset="0"/>
            </a:endParaRPr>
          </a:p>
          <a:p>
            <a:r>
              <a:rPr lang="en-US" altLang="zh-CN" b="1">
                <a:latin typeface="Consolas" pitchFamily="49" charset="0"/>
                <a:cs typeface="Consolas" pitchFamily="49" charset="0"/>
              </a:rPr>
              <a:t>int add(int x, int y)</a:t>
            </a:r>
          </a:p>
          <a:p>
            <a:r>
              <a:rPr lang="en-US" altLang="zh-CN" b="1">
                <a:latin typeface="Consolas" pitchFamily="49" charset="0"/>
                <a:cs typeface="Consolas" pitchFamily="49" charset="0"/>
              </a:rPr>
              <a:t>{</a:t>
            </a:r>
          </a:p>
          <a:p>
            <a:r>
              <a:rPr lang="en-US" altLang="zh-CN" b="1">
                <a:latin typeface="Consolas" pitchFamily="49" charset="0"/>
                <a:cs typeface="Consolas" pitchFamily="49" charset="0"/>
              </a:rPr>
              <a:t>    return x + y;</a:t>
            </a:r>
          </a:p>
          <a:p>
            <a:r>
              <a:rPr lang="en-US" altLang="zh-CN" b="1">
                <a:latin typeface="Consolas" pitchFamily="49" charset="0"/>
                <a:cs typeface="Consolas" pitchFamily="49" charset="0"/>
              </a:rPr>
              <a:t>} </a:t>
            </a:r>
          </a:p>
        </p:txBody>
      </p:sp>
      <p:sp>
        <p:nvSpPr>
          <p:cNvPr id="6" name="矩形 5"/>
          <p:cNvSpPr/>
          <p:nvPr/>
        </p:nvSpPr>
        <p:spPr>
          <a:xfrm>
            <a:off x="1465218" y="980727"/>
            <a:ext cx="4284000" cy="4247317"/>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b="1">
                <a:latin typeface="Consolas" pitchFamily="49" charset="0"/>
                <a:cs typeface="Consolas" pitchFamily="49" charset="0"/>
              </a:rPr>
              <a:t>#include &lt;stdio.h&gt;</a:t>
            </a:r>
          </a:p>
          <a:p>
            <a:endParaRPr lang="en-US" altLang="zh-CN" b="1">
              <a:latin typeface="Consolas" pitchFamily="49" charset="0"/>
              <a:cs typeface="Consolas" pitchFamily="49" charset="0"/>
            </a:endParaRPr>
          </a:p>
          <a:p>
            <a:r>
              <a:rPr lang="en-US" altLang="zh-CN" b="1">
                <a:latin typeface="Consolas" pitchFamily="49" charset="0"/>
                <a:cs typeface="Consolas" pitchFamily="49" charset="0"/>
              </a:rPr>
              <a:t>int add(int x, int y)</a:t>
            </a:r>
          </a:p>
          <a:p>
            <a:r>
              <a:rPr lang="en-US" altLang="zh-CN" b="1">
                <a:latin typeface="Consolas" pitchFamily="49" charset="0"/>
                <a:cs typeface="Consolas" pitchFamily="49" charset="0"/>
              </a:rPr>
              <a:t>{</a:t>
            </a:r>
          </a:p>
          <a:p>
            <a:r>
              <a:rPr lang="en-US" altLang="zh-CN" b="1">
                <a:latin typeface="Consolas" pitchFamily="49" charset="0"/>
                <a:cs typeface="Consolas" pitchFamily="49" charset="0"/>
              </a:rPr>
              <a:t>    return x + y;</a:t>
            </a:r>
          </a:p>
          <a:p>
            <a:r>
              <a:rPr lang="en-US" altLang="zh-CN" b="1">
                <a:latin typeface="Consolas" pitchFamily="49" charset="0"/>
                <a:cs typeface="Consolas" pitchFamily="49" charset="0"/>
              </a:rPr>
              <a:t>} </a:t>
            </a:r>
          </a:p>
          <a:p>
            <a:endParaRPr lang="en-US" altLang="zh-CN" b="1">
              <a:latin typeface="Consolas" pitchFamily="49" charset="0"/>
              <a:cs typeface="Consolas" pitchFamily="49" charset="0"/>
            </a:endParaRPr>
          </a:p>
          <a:p>
            <a:endParaRPr lang="en-US" altLang="zh-CN" b="1">
              <a:latin typeface="Consolas" pitchFamily="49" charset="0"/>
              <a:cs typeface="Consolas" pitchFamily="49" charset="0"/>
            </a:endParaRPr>
          </a:p>
          <a:p>
            <a:r>
              <a:rPr lang="en-US" altLang="zh-CN" b="1">
                <a:latin typeface="Consolas" pitchFamily="49" charset="0"/>
                <a:cs typeface="Consolas" pitchFamily="49" charset="0"/>
              </a:rPr>
              <a:t>int main(void)</a:t>
            </a:r>
          </a:p>
          <a:p>
            <a:r>
              <a:rPr lang="en-US" altLang="zh-CN" b="1">
                <a:latin typeface="Consolas" pitchFamily="49" charset="0"/>
                <a:cs typeface="Consolas" pitchFamily="49" charset="0"/>
              </a:rPr>
              <a:t>{</a:t>
            </a:r>
          </a:p>
          <a:p>
            <a:r>
              <a:rPr lang="en-US" altLang="zh-CN" b="1">
                <a:latin typeface="Consolas" pitchFamily="49" charset="0"/>
                <a:cs typeface="Consolas" pitchFamily="49" charset="0"/>
              </a:rPr>
              <a:t>    int a = 3, b = 4; </a:t>
            </a:r>
          </a:p>
          <a:p>
            <a:r>
              <a:rPr lang="en-US" altLang="zh-CN" b="1">
                <a:latin typeface="Consolas" pitchFamily="49" charset="0"/>
                <a:cs typeface="Consolas" pitchFamily="49" charset="0"/>
              </a:rPr>
              <a:t>    printf(</a:t>
            </a:r>
            <a:r>
              <a:rPr lang="en-US" altLang="zh-CN" b="1">
                <a:latin typeface="Consolas" pitchFamily="49" charset="0"/>
                <a:ea typeface="黑体" pitchFamily="2" charset="-122"/>
                <a:cs typeface="Consolas" pitchFamily="49" charset="0"/>
              </a:rPr>
              <a:t>"%d\n", </a:t>
            </a:r>
            <a:r>
              <a:rPr lang="en-US" altLang="zh-CN" b="1">
                <a:solidFill>
                  <a:srgbClr val="FF0000"/>
                </a:solidFill>
                <a:latin typeface="Consolas" pitchFamily="49" charset="0"/>
                <a:ea typeface="黑体" pitchFamily="2" charset="-122"/>
                <a:cs typeface="Consolas" pitchFamily="49" charset="0"/>
              </a:rPr>
              <a:t>add( a, b )</a:t>
            </a:r>
            <a:r>
              <a:rPr lang="en-US" altLang="zh-CN" b="1">
                <a:latin typeface="Consolas" pitchFamily="49" charset="0"/>
                <a:cs typeface="Consolas" pitchFamily="49" charset="0"/>
              </a:rPr>
              <a:t>);</a:t>
            </a:r>
          </a:p>
          <a:p>
            <a:endParaRPr lang="en-US" altLang="zh-CN" b="1">
              <a:latin typeface="Consolas" pitchFamily="49" charset="0"/>
              <a:cs typeface="Consolas" pitchFamily="49" charset="0"/>
            </a:endParaRPr>
          </a:p>
          <a:p>
            <a:r>
              <a:rPr lang="en-US" altLang="zh-CN" b="1">
                <a:latin typeface="Consolas" pitchFamily="49" charset="0"/>
                <a:cs typeface="Consolas" pitchFamily="49" charset="0"/>
              </a:rPr>
              <a:t>    return 0;</a:t>
            </a:r>
          </a:p>
          <a:p>
            <a:r>
              <a:rPr lang="en-US" altLang="zh-CN" b="1">
                <a:latin typeface="Consolas" pitchFamily="49" charset="0"/>
                <a:cs typeface="Consolas" pitchFamily="49" charset="0"/>
              </a:rPr>
              <a:t>}</a:t>
            </a:r>
            <a:endParaRPr lang="zh-CN" altLang="en-US" b="1" dirty="0">
              <a:latin typeface="Consolas" pitchFamily="49" charset="0"/>
              <a:cs typeface="Consolas" pitchFamily="49" charset="0"/>
            </a:endParaRPr>
          </a:p>
        </p:txBody>
      </p:sp>
    </p:spTree>
    <p:extLst>
      <p:ext uri="{BB962C8B-B14F-4D97-AF65-F5344CB8AC3E}">
        <p14:creationId xmlns:p14="http://schemas.microsoft.com/office/powerpoint/2010/main" val="3730058066"/>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函数调用</a:t>
            </a:r>
            <a:endParaRPr lang="zh-CN" altLang="en-US"/>
          </a:p>
        </p:txBody>
      </p:sp>
      <p:sp>
        <p:nvSpPr>
          <p:cNvPr id="4" name="矩形 3"/>
          <p:cNvSpPr/>
          <p:nvPr/>
        </p:nvSpPr>
        <p:spPr>
          <a:xfrm>
            <a:off x="1505366" y="3376700"/>
            <a:ext cx="5021094" cy="3170099"/>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r>
              <a:rPr lang="en-US" altLang="zh-CN" sz="2000" b="1" dirty="0" err="1">
                <a:latin typeface="Consolas" pitchFamily="49" charset="0"/>
                <a:cs typeface="Consolas" pitchFamily="49" charset="0"/>
              </a:rPr>
              <a:t>int</a:t>
            </a:r>
            <a:r>
              <a:rPr lang="en-US" altLang="zh-CN" sz="2000" b="1" dirty="0">
                <a:latin typeface="Consolas" pitchFamily="49" charset="0"/>
                <a:cs typeface="Consolas" pitchFamily="49" charset="0"/>
              </a:rPr>
              <a:t> main(void)</a:t>
            </a:r>
          </a:p>
          <a:p>
            <a:r>
              <a:rPr lang="en-US" altLang="zh-CN" sz="2000" b="1" dirty="0">
                <a:latin typeface="Consolas" pitchFamily="49" charset="0"/>
                <a:cs typeface="Consolas" pitchFamily="49" charset="0"/>
              </a:rPr>
              <a:t>{</a:t>
            </a:r>
          </a:p>
          <a:p>
            <a:r>
              <a:rPr lang="en-US" altLang="zh-CN" sz="2000" b="1" dirty="0">
                <a:latin typeface="Consolas" pitchFamily="49" charset="0"/>
                <a:cs typeface="Consolas" pitchFamily="49" charset="0"/>
              </a:rPr>
              <a:t>     </a:t>
            </a:r>
            <a:endParaRPr lang="zh-CN" altLang="en-US" sz="2000" b="1" dirty="0">
              <a:latin typeface="Consolas" pitchFamily="49" charset="0"/>
              <a:cs typeface="Consolas" pitchFamily="49" charset="0"/>
            </a:endParaRPr>
          </a:p>
          <a:p>
            <a:r>
              <a:rPr lang="en-US" altLang="zh-CN" sz="2000" b="1" dirty="0">
                <a:latin typeface="Consolas" pitchFamily="49" charset="0"/>
                <a:cs typeface="Consolas" pitchFamily="49" charset="0"/>
              </a:rPr>
              <a:t>     </a:t>
            </a:r>
          </a:p>
          <a:p>
            <a:endParaRPr lang="en-US" altLang="zh-CN" sz="2000" b="1" dirty="0">
              <a:latin typeface="Consolas" pitchFamily="49" charset="0"/>
              <a:cs typeface="Consolas" pitchFamily="49" charset="0"/>
            </a:endParaRPr>
          </a:p>
          <a:p>
            <a:r>
              <a:rPr lang="en-US" altLang="zh-CN" sz="2000" b="1" dirty="0">
                <a:latin typeface="Consolas" pitchFamily="49" charset="0"/>
                <a:cs typeface="Consolas" pitchFamily="49" charset="0"/>
              </a:rPr>
              <a:t>     </a:t>
            </a:r>
            <a:endParaRPr lang="zh-CN" altLang="en-US" sz="2000" b="1" dirty="0">
              <a:latin typeface="Consolas" pitchFamily="49" charset="0"/>
              <a:cs typeface="Consolas" pitchFamily="49" charset="0"/>
            </a:endParaRPr>
          </a:p>
          <a:p>
            <a:endParaRPr lang="en-US" altLang="zh-CN" sz="2000" b="1" dirty="0">
              <a:latin typeface="Consolas" pitchFamily="49" charset="0"/>
              <a:cs typeface="Consolas" pitchFamily="49" charset="0"/>
            </a:endParaRPr>
          </a:p>
          <a:p>
            <a:endParaRPr lang="en-US" altLang="zh-CN" sz="2000" b="1" dirty="0">
              <a:latin typeface="Consolas" pitchFamily="49" charset="0"/>
              <a:cs typeface="Consolas" pitchFamily="49" charset="0"/>
            </a:endParaRPr>
          </a:p>
          <a:p>
            <a:r>
              <a:rPr lang="en-US" altLang="zh-CN" sz="2000" b="1" dirty="0">
                <a:latin typeface="Consolas" pitchFamily="49" charset="0"/>
                <a:cs typeface="Consolas" pitchFamily="49" charset="0"/>
              </a:rPr>
              <a:t>      </a:t>
            </a:r>
          </a:p>
          <a:p>
            <a:r>
              <a:rPr lang="en-US" altLang="zh-CN" sz="2000" b="1" dirty="0">
                <a:latin typeface="Consolas" pitchFamily="49" charset="0"/>
                <a:cs typeface="Consolas" pitchFamily="49" charset="0"/>
              </a:rPr>
              <a:t>}</a:t>
            </a:r>
          </a:p>
        </p:txBody>
      </p:sp>
      <p:sp>
        <p:nvSpPr>
          <p:cNvPr id="5" name="矩形 4"/>
          <p:cNvSpPr/>
          <p:nvPr/>
        </p:nvSpPr>
        <p:spPr>
          <a:xfrm>
            <a:off x="1505366" y="1038215"/>
            <a:ext cx="5021094" cy="2246769"/>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a:spAutoFit/>
          </a:bodyPr>
          <a:lstStyle/>
          <a:p>
            <a:endParaRPr lang="en-US" altLang="zh-CN" sz="2000" b="1" dirty="0">
              <a:latin typeface="Consolas" pitchFamily="49" charset="0"/>
              <a:cs typeface="Consolas" pitchFamily="49" charset="0"/>
            </a:endParaRPr>
          </a:p>
          <a:p>
            <a:r>
              <a:rPr lang="en-US" altLang="zh-CN" sz="2000" b="1" dirty="0">
                <a:latin typeface="Consolas" pitchFamily="49" charset="0"/>
                <a:cs typeface="Consolas" pitchFamily="49" charset="0"/>
              </a:rPr>
              <a:t>{</a:t>
            </a:r>
          </a:p>
          <a:p>
            <a:r>
              <a:rPr lang="en-US" altLang="zh-CN" sz="2000" b="1" dirty="0">
                <a:latin typeface="Consolas" pitchFamily="49" charset="0"/>
                <a:cs typeface="Consolas" pitchFamily="49" charset="0"/>
              </a:rPr>
              <a:t>      </a:t>
            </a:r>
          </a:p>
          <a:p>
            <a:r>
              <a:rPr lang="en-US" altLang="zh-CN" sz="2000" b="1" dirty="0">
                <a:latin typeface="Consolas" pitchFamily="49" charset="0"/>
                <a:cs typeface="Consolas" pitchFamily="49" charset="0"/>
              </a:rPr>
              <a:t>      </a:t>
            </a:r>
          </a:p>
          <a:p>
            <a:r>
              <a:rPr lang="en-US" altLang="zh-CN" sz="2000" b="1">
                <a:latin typeface="Consolas" pitchFamily="49" charset="0"/>
                <a:cs typeface="Consolas" pitchFamily="49" charset="0"/>
              </a:rPr>
              <a:t>      </a:t>
            </a:r>
            <a:endParaRPr lang="en-US" altLang="zh-CN" sz="2000" b="1" dirty="0">
              <a:latin typeface="Consolas" pitchFamily="49" charset="0"/>
              <a:cs typeface="Consolas" pitchFamily="49" charset="0"/>
            </a:endParaRPr>
          </a:p>
          <a:p>
            <a:r>
              <a:rPr lang="en-US" altLang="zh-CN" sz="2000" b="1" dirty="0">
                <a:latin typeface="Consolas" pitchFamily="49" charset="0"/>
                <a:cs typeface="Consolas" pitchFamily="49" charset="0"/>
              </a:rPr>
              <a:t>      </a:t>
            </a:r>
          </a:p>
          <a:p>
            <a:r>
              <a:rPr lang="en-US" altLang="zh-CN" sz="2000" b="1" dirty="0">
                <a:latin typeface="Consolas" pitchFamily="49" charset="0"/>
                <a:cs typeface="Consolas" pitchFamily="49" charset="0"/>
              </a:rPr>
              <a:t>}</a:t>
            </a:r>
            <a:endParaRPr lang="zh-CN" altLang="en-US" sz="2000" b="1" dirty="0">
              <a:latin typeface="Consolas" pitchFamily="49" charset="0"/>
              <a:cs typeface="Consolas" pitchFamily="49" charset="0"/>
            </a:endParaRPr>
          </a:p>
        </p:txBody>
      </p:sp>
      <p:grpSp>
        <p:nvGrpSpPr>
          <p:cNvPr id="6" name="组合 5"/>
          <p:cNvGrpSpPr/>
          <p:nvPr/>
        </p:nvGrpSpPr>
        <p:grpSpPr>
          <a:xfrm>
            <a:off x="8321486" y="3838256"/>
            <a:ext cx="1143008" cy="1214438"/>
            <a:chOff x="7500958" y="3314704"/>
            <a:chExt cx="1143008" cy="1214438"/>
          </a:xfrm>
        </p:grpSpPr>
        <p:sp>
          <p:nvSpPr>
            <p:cNvPr id="7" name="Text Box 33"/>
            <p:cNvSpPr txBox="1">
              <a:spLocks noChangeArrowheads="1"/>
            </p:cNvSpPr>
            <p:nvPr/>
          </p:nvSpPr>
          <p:spPr bwMode="auto">
            <a:xfrm>
              <a:off x="7500958" y="4071942"/>
              <a:ext cx="357190" cy="40011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000" b="1" dirty="0">
                  <a:effectLst/>
                  <a:ea typeface="宋体" pitchFamily="2" charset="-122"/>
                </a:rPr>
                <a:t>b</a:t>
              </a:r>
            </a:p>
          </p:txBody>
        </p:sp>
        <p:sp>
          <p:nvSpPr>
            <p:cNvPr id="8" name="Text Box 34"/>
            <p:cNvSpPr txBox="1">
              <a:spLocks noChangeArrowheads="1"/>
            </p:cNvSpPr>
            <p:nvPr/>
          </p:nvSpPr>
          <p:spPr bwMode="auto">
            <a:xfrm>
              <a:off x="7915292" y="4000504"/>
              <a:ext cx="728674" cy="52863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spcBef>
                  <a:spcPct val="50000"/>
                </a:spcBef>
              </a:pPr>
              <a:r>
                <a:rPr lang="en-US" altLang="zh-CN" sz="2800" b="1" dirty="0">
                  <a:effectLst/>
                  <a:ea typeface="宋体" pitchFamily="2" charset="-122"/>
                </a:rPr>
                <a:t>4</a:t>
              </a:r>
            </a:p>
          </p:txBody>
        </p:sp>
        <p:sp>
          <p:nvSpPr>
            <p:cNvPr id="9" name="Text Box 36"/>
            <p:cNvSpPr txBox="1">
              <a:spLocks noChangeArrowheads="1"/>
            </p:cNvSpPr>
            <p:nvPr/>
          </p:nvSpPr>
          <p:spPr bwMode="auto">
            <a:xfrm>
              <a:off x="7500958" y="3429000"/>
              <a:ext cx="357190" cy="40011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000" b="1" dirty="0">
                  <a:effectLst/>
                  <a:ea typeface="宋体" pitchFamily="2" charset="-122"/>
                </a:rPr>
                <a:t>a</a:t>
              </a:r>
            </a:p>
          </p:txBody>
        </p:sp>
        <p:sp>
          <p:nvSpPr>
            <p:cNvPr id="10" name="Text Box 37"/>
            <p:cNvSpPr txBox="1">
              <a:spLocks noChangeArrowheads="1"/>
            </p:cNvSpPr>
            <p:nvPr/>
          </p:nvSpPr>
          <p:spPr bwMode="auto">
            <a:xfrm>
              <a:off x="7915292" y="3314704"/>
              <a:ext cx="728674" cy="52863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spcBef>
                  <a:spcPct val="50000"/>
                </a:spcBef>
              </a:pPr>
              <a:r>
                <a:rPr lang="en-US" altLang="zh-CN" sz="2800" b="1" dirty="0">
                  <a:effectLst>
                    <a:outerShdw blurRad="38100" dist="38100" dir="2700000" algn="tl">
                      <a:srgbClr val="FFFFFF"/>
                    </a:outerShdw>
                  </a:effectLst>
                  <a:ea typeface="宋体" pitchFamily="2" charset="-122"/>
                </a:rPr>
                <a:t>3</a:t>
              </a:r>
            </a:p>
          </p:txBody>
        </p:sp>
      </p:grpSp>
      <p:sp>
        <p:nvSpPr>
          <p:cNvPr id="11" name="矩形 10"/>
          <p:cNvSpPr/>
          <p:nvPr/>
        </p:nvSpPr>
        <p:spPr>
          <a:xfrm>
            <a:off x="1862556" y="3881568"/>
            <a:ext cx="2441694" cy="400110"/>
          </a:xfrm>
          <a:prstGeom prst="rect">
            <a:avLst/>
          </a:prstGeom>
        </p:spPr>
        <p:txBody>
          <a:bodyPr wrap="none">
            <a:spAutoFit/>
          </a:bodyPr>
          <a:lstStyle/>
          <a:p>
            <a:r>
              <a:rPr lang="en-US" altLang="zh-CN" sz="2000" b="1" dirty="0" err="1">
                <a:latin typeface="Consolas" pitchFamily="49" charset="0"/>
                <a:cs typeface="Consolas" pitchFamily="49" charset="0"/>
              </a:rPr>
              <a:t>int</a:t>
            </a:r>
            <a:r>
              <a:rPr lang="en-US" altLang="zh-CN" sz="2000" b="1" dirty="0">
                <a:latin typeface="Consolas" pitchFamily="49" charset="0"/>
                <a:cs typeface="Consolas" pitchFamily="49" charset="0"/>
              </a:rPr>
              <a:t> a = 3,b = 4;</a:t>
            </a:r>
            <a:endParaRPr lang="zh-CN" altLang="en-US" sz="2000" b="1" dirty="0">
              <a:latin typeface="Consolas" pitchFamily="49" charset="0"/>
              <a:cs typeface="Consolas" pitchFamily="49" charset="0"/>
            </a:endParaRPr>
          </a:p>
        </p:txBody>
      </p:sp>
      <p:sp>
        <p:nvSpPr>
          <p:cNvPr id="12" name="矩形 11"/>
          <p:cNvSpPr/>
          <p:nvPr/>
        </p:nvSpPr>
        <p:spPr>
          <a:xfrm>
            <a:off x="1862556" y="4167320"/>
            <a:ext cx="4663904" cy="707886"/>
          </a:xfrm>
          <a:prstGeom prst="rect">
            <a:avLst/>
          </a:prstGeom>
        </p:spPr>
        <p:txBody>
          <a:bodyPr wrap="square">
            <a:spAutoFit/>
          </a:bodyPr>
          <a:lstStyle/>
          <a:p>
            <a:r>
              <a:rPr lang="en-US" altLang="zh-CN" sz="2000" b="1" dirty="0" err="1">
                <a:latin typeface="Consolas" pitchFamily="49" charset="0"/>
                <a:cs typeface="Consolas" pitchFamily="49" charset="0"/>
              </a:rPr>
              <a:t>printf</a:t>
            </a:r>
            <a:r>
              <a:rPr lang="en-US" altLang="zh-CN" sz="2000" b="1" dirty="0">
                <a:latin typeface="Consolas" pitchFamily="49" charset="0"/>
                <a:cs typeface="Consolas" pitchFamily="49" charset="0"/>
              </a:rPr>
              <a:t> ("</a:t>
            </a:r>
            <a:r>
              <a:rPr lang="zh-CN" altLang="en-US" sz="2000" b="1" dirty="0">
                <a:latin typeface="Consolas" pitchFamily="49" charset="0"/>
                <a:cs typeface="Consolas" pitchFamily="49" charset="0"/>
              </a:rPr>
              <a:t>交换前</a:t>
            </a:r>
            <a:r>
              <a:rPr lang="en-US" altLang="zh-CN" sz="2000" b="1" dirty="0">
                <a:latin typeface="Consolas" pitchFamily="49" charset="0"/>
                <a:cs typeface="Consolas" pitchFamily="49" charset="0"/>
              </a:rPr>
              <a:t>: ");</a:t>
            </a:r>
          </a:p>
          <a:p>
            <a:r>
              <a:rPr lang="es-ES" altLang="zh-CN" sz="2000" b="1" dirty="0">
                <a:latin typeface="Consolas" pitchFamily="49" charset="0"/>
                <a:cs typeface="Consolas" pitchFamily="49" charset="0"/>
              </a:rPr>
              <a:t>printf(" a = %d b = %d\n", a,b);</a:t>
            </a:r>
            <a:endParaRPr lang="zh-CN" altLang="en-US" sz="2000" b="1" dirty="0">
              <a:latin typeface="Consolas" pitchFamily="49" charset="0"/>
              <a:cs typeface="Consolas" pitchFamily="49" charset="0"/>
            </a:endParaRPr>
          </a:p>
        </p:txBody>
      </p:sp>
      <p:sp>
        <p:nvSpPr>
          <p:cNvPr id="13" name="矩形 12"/>
          <p:cNvSpPr/>
          <p:nvPr/>
        </p:nvSpPr>
        <p:spPr>
          <a:xfrm>
            <a:off x="1862556" y="4757082"/>
            <a:ext cx="2864887" cy="400110"/>
          </a:xfrm>
          <a:prstGeom prst="rect">
            <a:avLst/>
          </a:prstGeom>
        </p:spPr>
        <p:txBody>
          <a:bodyPr wrap="none">
            <a:spAutoFit/>
          </a:bodyPr>
          <a:lstStyle/>
          <a:p>
            <a:r>
              <a:rPr lang="en-US" altLang="zh-CN" sz="2000" b="1" dirty="0" err="1">
                <a:latin typeface="Consolas" pitchFamily="49" charset="0"/>
                <a:cs typeface="Consolas" pitchFamily="49" charset="0"/>
              </a:rPr>
              <a:t>exchangeData</a:t>
            </a:r>
            <a:r>
              <a:rPr lang="en-US" altLang="zh-CN" sz="2000" b="1" dirty="0">
                <a:latin typeface="Consolas" pitchFamily="49" charset="0"/>
                <a:cs typeface="Consolas" pitchFamily="49" charset="0"/>
              </a:rPr>
              <a:t>(a, b);</a:t>
            </a:r>
            <a:endParaRPr lang="zh-CN" altLang="en-US" sz="2000" dirty="0">
              <a:latin typeface="Consolas" pitchFamily="49" charset="0"/>
              <a:cs typeface="Consolas" pitchFamily="49" charset="0"/>
            </a:endParaRPr>
          </a:p>
        </p:txBody>
      </p:sp>
      <p:sp>
        <p:nvSpPr>
          <p:cNvPr id="14" name="矩形 13"/>
          <p:cNvSpPr/>
          <p:nvPr/>
        </p:nvSpPr>
        <p:spPr>
          <a:xfrm>
            <a:off x="1862556" y="5097378"/>
            <a:ext cx="4663904" cy="707886"/>
          </a:xfrm>
          <a:prstGeom prst="rect">
            <a:avLst/>
          </a:prstGeom>
        </p:spPr>
        <p:txBody>
          <a:bodyPr wrap="square">
            <a:spAutoFit/>
          </a:bodyPr>
          <a:lstStyle/>
          <a:p>
            <a:r>
              <a:rPr lang="en-US" altLang="zh-CN" sz="2000" b="1" dirty="0" err="1">
                <a:latin typeface="Consolas" pitchFamily="49" charset="0"/>
                <a:cs typeface="Consolas" pitchFamily="49" charset="0"/>
              </a:rPr>
              <a:t>printf</a:t>
            </a:r>
            <a:r>
              <a:rPr lang="en-US" altLang="zh-CN" sz="2000" b="1" dirty="0">
                <a:latin typeface="Consolas" pitchFamily="49" charset="0"/>
                <a:cs typeface="Consolas" pitchFamily="49" charset="0"/>
              </a:rPr>
              <a:t> ("</a:t>
            </a:r>
            <a:r>
              <a:rPr lang="zh-CN" altLang="en-US" sz="2000" b="1" dirty="0">
                <a:latin typeface="Consolas" pitchFamily="49" charset="0"/>
                <a:cs typeface="Consolas" pitchFamily="49" charset="0"/>
              </a:rPr>
              <a:t>交换后</a:t>
            </a:r>
            <a:r>
              <a:rPr lang="en-US" altLang="zh-CN" sz="2000" b="1" dirty="0">
                <a:latin typeface="Consolas" pitchFamily="49" charset="0"/>
                <a:cs typeface="Consolas" pitchFamily="49" charset="0"/>
              </a:rPr>
              <a:t>: ");</a:t>
            </a:r>
          </a:p>
          <a:p>
            <a:r>
              <a:rPr lang="es-ES" altLang="zh-CN" sz="2000" b="1" dirty="0">
                <a:latin typeface="Consolas" pitchFamily="49" charset="0"/>
                <a:cs typeface="Consolas" pitchFamily="49" charset="0"/>
              </a:rPr>
              <a:t>printf(" a = %d b = %d\n", a,b);</a:t>
            </a:r>
          </a:p>
        </p:txBody>
      </p:sp>
      <p:sp>
        <p:nvSpPr>
          <p:cNvPr id="15" name="矩形 14"/>
          <p:cNvSpPr/>
          <p:nvPr/>
        </p:nvSpPr>
        <p:spPr>
          <a:xfrm>
            <a:off x="1862556" y="5765194"/>
            <a:ext cx="1454244" cy="400110"/>
          </a:xfrm>
          <a:prstGeom prst="rect">
            <a:avLst/>
          </a:prstGeom>
        </p:spPr>
        <p:txBody>
          <a:bodyPr wrap="none">
            <a:spAutoFit/>
          </a:bodyPr>
          <a:lstStyle/>
          <a:p>
            <a:r>
              <a:rPr lang="en-US" altLang="zh-CN" sz="2000" b="1" dirty="0">
                <a:latin typeface="Consolas" pitchFamily="49" charset="0"/>
                <a:cs typeface="Consolas" pitchFamily="49" charset="0"/>
              </a:rPr>
              <a:t>return 0;</a:t>
            </a:r>
            <a:endParaRPr lang="zh-CN" altLang="en-US" sz="2000" b="1" dirty="0">
              <a:latin typeface="Consolas" pitchFamily="49" charset="0"/>
              <a:cs typeface="Consolas" pitchFamily="49" charset="0"/>
            </a:endParaRPr>
          </a:p>
        </p:txBody>
      </p:sp>
      <p:sp>
        <p:nvSpPr>
          <p:cNvPr id="16" name="矩形 15"/>
          <p:cNvSpPr/>
          <p:nvPr/>
        </p:nvSpPr>
        <p:spPr>
          <a:xfrm>
            <a:off x="6791778" y="5373216"/>
            <a:ext cx="3429024" cy="1000132"/>
          </a:xfrm>
          <a:prstGeom prst="rect">
            <a:avLst/>
          </a:prstGeom>
          <a:solidFill>
            <a:schemeClr val="tx1"/>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6944883" y="5445224"/>
            <a:ext cx="2101857" cy="369332"/>
          </a:xfrm>
          <a:prstGeom prst="rect">
            <a:avLst/>
          </a:prstGeom>
          <a:noFill/>
        </p:spPr>
        <p:txBody>
          <a:bodyPr wrap="none" rtlCol="0">
            <a:spAutoFit/>
          </a:bodyPr>
          <a:lstStyle/>
          <a:p>
            <a:r>
              <a:rPr lang="zh-CN" altLang="en-US" b="1" dirty="0">
                <a:solidFill>
                  <a:schemeClr val="bg1"/>
                </a:solidFill>
                <a:latin typeface="微软雅黑" pitchFamily="34" charset="-122"/>
                <a:ea typeface="微软雅黑" pitchFamily="34" charset="-122"/>
                <a:cs typeface="Consolas" pitchFamily="49" charset="0"/>
              </a:rPr>
              <a:t>交换前：</a:t>
            </a:r>
            <a:r>
              <a:rPr lang="en-US" altLang="zh-CN" b="1" dirty="0">
                <a:solidFill>
                  <a:schemeClr val="bg1"/>
                </a:solidFill>
                <a:latin typeface="微软雅黑" pitchFamily="34" charset="-122"/>
                <a:ea typeface="微软雅黑" pitchFamily="34" charset="-122"/>
                <a:cs typeface="Consolas" pitchFamily="49" charset="0"/>
              </a:rPr>
              <a:t>a=3 b=4</a:t>
            </a:r>
            <a:endParaRPr lang="zh-CN" altLang="en-US" b="1" dirty="0">
              <a:solidFill>
                <a:schemeClr val="bg1"/>
              </a:solidFill>
              <a:latin typeface="微软雅黑" pitchFamily="34" charset="-122"/>
              <a:ea typeface="微软雅黑" pitchFamily="34" charset="-122"/>
              <a:cs typeface="Consolas" pitchFamily="49" charset="0"/>
            </a:endParaRPr>
          </a:p>
        </p:txBody>
      </p:sp>
      <p:sp>
        <p:nvSpPr>
          <p:cNvPr id="18" name="任意多边形 17"/>
          <p:cNvSpPr/>
          <p:nvPr/>
        </p:nvSpPr>
        <p:spPr>
          <a:xfrm rot="21172742">
            <a:off x="4090477" y="1361450"/>
            <a:ext cx="1284522" cy="3554405"/>
          </a:xfrm>
          <a:custGeom>
            <a:avLst/>
            <a:gdLst>
              <a:gd name="connsiteX0" fmla="*/ 261257 w 1306286"/>
              <a:gd name="connsiteY0" fmla="*/ 3454400 h 3454400"/>
              <a:gd name="connsiteX1" fmla="*/ 1262743 w 1306286"/>
              <a:gd name="connsiteY1" fmla="*/ 2365828 h 3454400"/>
              <a:gd name="connsiteX2" fmla="*/ 0 w 1306286"/>
              <a:gd name="connsiteY2" fmla="*/ 0 h 3454400"/>
            </a:gdLst>
            <a:ahLst/>
            <a:cxnLst>
              <a:cxn ang="0">
                <a:pos x="connsiteX0" y="connsiteY0"/>
              </a:cxn>
              <a:cxn ang="0">
                <a:pos x="connsiteX1" y="connsiteY1"/>
              </a:cxn>
              <a:cxn ang="0">
                <a:pos x="connsiteX2" y="connsiteY2"/>
              </a:cxn>
            </a:cxnLst>
            <a:rect l="l" t="t" r="r" b="b"/>
            <a:pathLst>
              <a:path w="1306286" h="3454400">
                <a:moveTo>
                  <a:pt x="261257" y="3454400"/>
                </a:moveTo>
                <a:cubicBezTo>
                  <a:pt x="783771" y="3197980"/>
                  <a:pt x="1306286" y="2941561"/>
                  <a:pt x="1262743" y="2365828"/>
                </a:cubicBezTo>
                <a:cubicBezTo>
                  <a:pt x="1219200" y="1790095"/>
                  <a:pt x="609600" y="895047"/>
                  <a:pt x="0" y="0"/>
                </a:cubicBezTo>
              </a:path>
            </a:pathLst>
          </a:custGeom>
          <a:ln w="50800">
            <a:solidFill>
              <a:srgbClr val="00B0F0"/>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p:cNvSpPr/>
          <p:nvPr/>
        </p:nvSpPr>
        <p:spPr>
          <a:xfrm>
            <a:off x="1576804" y="1095486"/>
            <a:ext cx="4557658" cy="400110"/>
          </a:xfrm>
          <a:prstGeom prst="rect">
            <a:avLst/>
          </a:prstGeom>
        </p:spPr>
        <p:txBody>
          <a:bodyPr wrap="none">
            <a:spAutoFit/>
          </a:bodyPr>
          <a:lstStyle/>
          <a:p>
            <a:r>
              <a:rPr lang="en-US" altLang="zh-CN" sz="2000" b="1" dirty="0">
                <a:latin typeface="Consolas" pitchFamily="49" charset="0"/>
                <a:cs typeface="Consolas" pitchFamily="49" charset="0"/>
              </a:rPr>
              <a:t>void </a:t>
            </a:r>
            <a:r>
              <a:rPr lang="en-US" altLang="zh-CN" sz="2000" b="1" dirty="0" err="1">
                <a:latin typeface="Consolas" pitchFamily="49" charset="0"/>
                <a:cs typeface="Consolas" pitchFamily="49" charset="0"/>
              </a:rPr>
              <a:t>exchangeData</a:t>
            </a:r>
            <a:r>
              <a:rPr lang="en-US" altLang="zh-CN" sz="2000" b="1" dirty="0">
                <a:latin typeface="Consolas" pitchFamily="49" charset="0"/>
                <a:cs typeface="Consolas" pitchFamily="49" charset="0"/>
              </a:rPr>
              <a:t>(</a:t>
            </a:r>
            <a:r>
              <a:rPr lang="en-US" altLang="zh-CN" sz="2000" b="1" dirty="0" err="1">
                <a:latin typeface="Consolas" pitchFamily="49" charset="0"/>
                <a:cs typeface="Consolas" pitchFamily="49" charset="0"/>
              </a:rPr>
              <a:t>int</a:t>
            </a:r>
            <a:r>
              <a:rPr lang="en-US" altLang="zh-CN" sz="2000" b="1" dirty="0">
                <a:latin typeface="Consolas" pitchFamily="49" charset="0"/>
                <a:cs typeface="Consolas" pitchFamily="49" charset="0"/>
              </a:rPr>
              <a:t> a, </a:t>
            </a:r>
            <a:r>
              <a:rPr lang="en-US" altLang="zh-CN" sz="2000" b="1" dirty="0" err="1">
                <a:latin typeface="Consolas" pitchFamily="49" charset="0"/>
                <a:cs typeface="Consolas" pitchFamily="49" charset="0"/>
              </a:rPr>
              <a:t>int</a:t>
            </a:r>
            <a:r>
              <a:rPr lang="en-US" altLang="zh-CN" sz="2000" b="1" dirty="0">
                <a:latin typeface="Consolas" pitchFamily="49" charset="0"/>
                <a:cs typeface="Consolas" pitchFamily="49" charset="0"/>
              </a:rPr>
              <a:t> b)</a:t>
            </a:r>
          </a:p>
        </p:txBody>
      </p:sp>
      <p:grpSp>
        <p:nvGrpSpPr>
          <p:cNvPr id="20" name="组合 19"/>
          <p:cNvGrpSpPr/>
          <p:nvPr/>
        </p:nvGrpSpPr>
        <p:grpSpPr>
          <a:xfrm>
            <a:off x="8321486" y="1552232"/>
            <a:ext cx="1157302" cy="528638"/>
            <a:chOff x="7500958" y="1214422"/>
            <a:chExt cx="1157302" cy="528638"/>
          </a:xfrm>
        </p:grpSpPr>
        <p:sp>
          <p:nvSpPr>
            <p:cNvPr id="21" name="Text Box 37"/>
            <p:cNvSpPr txBox="1">
              <a:spLocks noChangeArrowheads="1"/>
            </p:cNvSpPr>
            <p:nvPr/>
          </p:nvSpPr>
          <p:spPr bwMode="auto">
            <a:xfrm>
              <a:off x="7929586" y="1214422"/>
              <a:ext cx="728674" cy="52863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spcBef>
                  <a:spcPct val="50000"/>
                </a:spcBef>
              </a:pPr>
              <a:r>
                <a:rPr lang="en-US" altLang="zh-CN" sz="2800" b="1" dirty="0">
                  <a:effectLst>
                    <a:outerShdw blurRad="38100" dist="38100" dir="2700000" algn="tl">
                      <a:srgbClr val="FFFFFF"/>
                    </a:outerShdw>
                  </a:effectLst>
                  <a:ea typeface="宋体" pitchFamily="2" charset="-122"/>
                </a:rPr>
                <a:t>?</a:t>
              </a:r>
            </a:p>
          </p:txBody>
        </p:sp>
        <p:sp>
          <p:nvSpPr>
            <p:cNvPr id="22" name="Text Box 36"/>
            <p:cNvSpPr txBox="1">
              <a:spLocks noChangeArrowheads="1"/>
            </p:cNvSpPr>
            <p:nvPr/>
          </p:nvSpPr>
          <p:spPr bwMode="auto">
            <a:xfrm>
              <a:off x="7500958" y="1285860"/>
              <a:ext cx="357190" cy="40011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000" b="1" dirty="0">
                  <a:effectLst/>
                  <a:ea typeface="宋体" pitchFamily="2" charset="-122"/>
                </a:rPr>
                <a:t>a</a:t>
              </a:r>
            </a:p>
          </p:txBody>
        </p:sp>
      </p:grpSp>
      <p:grpSp>
        <p:nvGrpSpPr>
          <p:cNvPr id="23" name="组合 22"/>
          <p:cNvGrpSpPr/>
          <p:nvPr/>
        </p:nvGrpSpPr>
        <p:grpSpPr>
          <a:xfrm>
            <a:off x="8321486" y="2266612"/>
            <a:ext cx="1157302" cy="528638"/>
            <a:chOff x="7500958" y="1928802"/>
            <a:chExt cx="1157302" cy="528638"/>
          </a:xfrm>
        </p:grpSpPr>
        <p:sp>
          <p:nvSpPr>
            <p:cNvPr id="24" name="Text Box 37"/>
            <p:cNvSpPr txBox="1">
              <a:spLocks noChangeArrowheads="1"/>
            </p:cNvSpPr>
            <p:nvPr/>
          </p:nvSpPr>
          <p:spPr bwMode="auto">
            <a:xfrm>
              <a:off x="7929586" y="1928802"/>
              <a:ext cx="728674" cy="52863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spcBef>
                  <a:spcPct val="50000"/>
                </a:spcBef>
              </a:pPr>
              <a:r>
                <a:rPr lang="en-US" altLang="zh-CN" sz="2800" b="1" dirty="0">
                  <a:effectLst>
                    <a:outerShdw blurRad="38100" dist="38100" dir="2700000" algn="tl">
                      <a:srgbClr val="FFFFFF"/>
                    </a:outerShdw>
                  </a:effectLst>
                  <a:ea typeface="宋体" pitchFamily="2" charset="-122"/>
                </a:rPr>
                <a:t>?</a:t>
              </a:r>
            </a:p>
          </p:txBody>
        </p:sp>
        <p:sp>
          <p:nvSpPr>
            <p:cNvPr id="25" name="Text Box 36"/>
            <p:cNvSpPr txBox="1">
              <a:spLocks noChangeArrowheads="1"/>
            </p:cNvSpPr>
            <p:nvPr/>
          </p:nvSpPr>
          <p:spPr bwMode="auto">
            <a:xfrm>
              <a:off x="7500958" y="2000240"/>
              <a:ext cx="357190" cy="40011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000" b="1" dirty="0">
                  <a:effectLst/>
                  <a:ea typeface="宋体" pitchFamily="2" charset="-122"/>
                </a:rPr>
                <a:t>b</a:t>
              </a:r>
            </a:p>
          </p:txBody>
        </p:sp>
      </p:grpSp>
      <p:sp>
        <p:nvSpPr>
          <p:cNvPr id="26" name="任意多边形 25"/>
          <p:cNvSpPr/>
          <p:nvPr/>
        </p:nvSpPr>
        <p:spPr>
          <a:xfrm rot="247918">
            <a:off x="7908337" y="1948896"/>
            <a:ext cx="556025" cy="2175104"/>
          </a:xfrm>
          <a:custGeom>
            <a:avLst/>
            <a:gdLst>
              <a:gd name="connsiteX0" fmla="*/ 764420 w 764420"/>
              <a:gd name="connsiteY0" fmla="*/ 2133600 h 2133600"/>
              <a:gd name="connsiteX1" fmla="*/ 38705 w 764420"/>
              <a:gd name="connsiteY1" fmla="*/ 1393371 h 2133600"/>
              <a:gd name="connsiteX2" fmla="*/ 532191 w 764420"/>
              <a:gd name="connsiteY2" fmla="*/ 0 h 2133600"/>
            </a:gdLst>
            <a:ahLst/>
            <a:cxnLst>
              <a:cxn ang="0">
                <a:pos x="connsiteX0" y="connsiteY0"/>
              </a:cxn>
              <a:cxn ang="0">
                <a:pos x="connsiteX1" y="connsiteY1"/>
              </a:cxn>
              <a:cxn ang="0">
                <a:pos x="connsiteX2" y="connsiteY2"/>
              </a:cxn>
            </a:cxnLst>
            <a:rect l="l" t="t" r="r" b="b"/>
            <a:pathLst>
              <a:path w="764420" h="2133600">
                <a:moveTo>
                  <a:pt x="764420" y="2133600"/>
                </a:moveTo>
                <a:cubicBezTo>
                  <a:pt x="420915" y="1941285"/>
                  <a:pt x="77410" y="1748971"/>
                  <a:pt x="38705" y="1393371"/>
                </a:cubicBezTo>
                <a:cubicBezTo>
                  <a:pt x="0" y="1037771"/>
                  <a:pt x="266095" y="518885"/>
                  <a:pt x="532191" y="0"/>
                </a:cubicBezTo>
              </a:path>
            </a:pathLst>
          </a:custGeom>
          <a:ln w="508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任意多边形 26"/>
          <p:cNvSpPr/>
          <p:nvPr/>
        </p:nvSpPr>
        <p:spPr>
          <a:xfrm>
            <a:off x="7637404" y="2616553"/>
            <a:ext cx="774095" cy="2235200"/>
          </a:xfrm>
          <a:custGeom>
            <a:avLst/>
            <a:gdLst>
              <a:gd name="connsiteX0" fmla="*/ 774095 w 774095"/>
              <a:gd name="connsiteY0" fmla="*/ 2235200 h 2235200"/>
              <a:gd name="connsiteX1" fmla="*/ 4838 w 774095"/>
              <a:gd name="connsiteY1" fmla="*/ 1422400 h 2235200"/>
              <a:gd name="connsiteX2" fmla="*/ 745067 w 774095"/>
              <a:gd name="connsiteY2" fmla="*/ 0 h 2235200"/>
            </a:gdLst>
            <a:ahLst/>
            <a:cxnLst>
              <a:cxn ang="0">
                <a:pos x="connsiteX0" y="connsiteY0"/>
              </a:cxn>
              <a:cxn ang="0">
                <a:pos x="connsiteX1" y="connsiteY1"/>
              </a:cxn>
              <a:cxn ang="0">
                <a:pos x="connsiteX2" y="connsiteY2"/>
              </a:cxn>
            </a:cxnLst>
            <a:rect l="l" t="t" r="r" b="b"/>
            <a:pathLst>
              <a:path w="774095" h="2235200">
                <a:moveTo>
                  <a:pt x="774095" y="2235200"/>
                </a:moveTo>
                <a:cubicBezTo>
                  <a:pt x="391885" y="2015066"/>
                  <a:pt x="9676" y="1794933"/>
                  <a:pt x="4838" y="1422400"/>
                </a:cubicBezTo>
                <a:cubicBezTo>
                  <a:pt x="0" y="1049867"/>
                  <a:pt x="372533" y="524933"/>
                  <a:pt x="745067" y="0"/>
                </a:cubicBezTo>
              </a:path>
            </a:pathLst>
          </a:custGeom>
          <a:ln w="508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p:cNvSpPr/>
          <p:nvPr/>
        </p:nvSpPr>
        <p:spPr>
          <a:xfrm>
            <a:off x="8964428" y="1623670"/>
            <a:ext cx="312906" cy="369332"/>
          </a:xfrm>
          <a:prstGeom prst="rect">
            <a:avLst/>
          </a:prstGeom>
          <a:solidFill>
            <a:schemeClr val="bg2">
              <a:lumMod val="20000"/>
              <a:lumOff val="80000"/>
            </a:schemeClr>
          </a:solidFill>
        </p:spPr>
        <p:txBody>
          <a:bodyPr wrap="none">
            <a:spAutoFit/>
          </a:bodyPr>
          <a:lstStyle/>
          <a:p>
            <a:pPr algn="ctr" eaLnBrk="1" hangingPunct="1">
              <a:spcBef>
                <a:spcPct val="50000"/>
              </a:spcBef>
            </a:pPr>
            <a:r>
              <a:rPr lang="en-US" altLang="zh-CN" b="1" dirty="0">
                <a:effectLst>
                  <a:outerShdw blurRad="38100" dist="38100" dir="2700000" algn="tl">
                    <a:srgbClr val="FFFFFF"/>
                  </a:outerShdw>
                </a:effectLst>
                <a:ea typeface="宋体" pitchFamily="2" charset="-122"/>
              </a:rPr>
              <a:t>3</a:t>
            </a:r>
          </a:p>
        </p:txBody>
      </p:sp>
      <p:sp>
        <p:nvSpPr>
          <p:cNvPr id="29" name="矩形 28"/>
          <p:cNvSpPr/>
          <p:nvPr/>
        </p:nvSpPr>
        <p:spPr>
          <a:xfrm>
            <a:off x="8964428" y="2325908"/>
            <a:ext cx="312906" cy="369332"/>
          </a:xfrm>
          <a:prstGeom prst="rect">
            <a:avLst/>
          </a:prstGeom>
          <a:solidFill>
            <a:schemeClr val="bg2">
              <a:lumMod val="20000"/>
              <a:lumOff val="80000"/>
            </a:schemeClr>
          </a:solidFill>
        </p:spPr>
        <p:txBody>
          <a:bodyPr wrap="none">
            <a:spAutoFit/>
          </a:bodyPr>
          <a:lstStyle/>
          <a:p>
            <a:pPr algn="ctr" eaLnBrk="1" hangingPunct="1">
              <a:spcBef>
                <a:spcPct val="50000"/>
              </a:spcBef>
            </a:pPr>
            <a:r>
              <a:rPr lang="en-US" altLang="zh-CN" b="1" dirty="0">
                <a:effectLst>
                  <a:outerShdw blurRad="38100" dist="38100" dir="2700000" algn="tl">
                    <a:srgbClr val="FFFFFF"/>
                  </a:outerShdw>
                </a:effectLst>
                <a:ea typeface="宋体" pitchFamily="2" charset="-122"/>
              </a:rPr>
              <a:t>4</a:t>
            </a:r>
          </a:p>
        </p:txBody>
      </p:sp>
      <p:sp>
        <p:nvSpPr>
          <p:cNvPr id="30" name="任意多边形 29"/>
          <p:cNvSpPr/>
          <p:nvPr/>
        </p:nvSpPr>
        <p:spPr>
          <a:xfrm rot="885759">
            <a:off x="1306615" y="2863616"/>
            <a:ext cx="887875" cy="2005649"/>
          </a:xfrm>
          <a:custGeom>
            <a:avLst/>
            <a:gdLst>
              <a:gd name="connsiteX0" fmla="*/ 283029 w 587829"/>
              <a:gd name="connsiteY0" fmla="*/ 0 h 1857828"/>
              <a:gd name="connsiteX1" fmla="*/ 50800 w 587829"/>
              <a:gd name="connsiteY1" fmla="*/ 1030514 h 1857828"/>
              <a:gd name="connsiteX2" fmla="*/ 587829 w 587829"/>
              <a:gd name="connsiteY2" fmla="*/ 1857828 h 1857828"/>
            </a:gdLst>
            <a:ahLst/>
            <a:cxnLst>
              <a:cxn ang="0">
                <a:pos x="connsiteX0" y="connsiteY0"/>
              </a:cxn>
              <a:cxn ang="0">
                <a:pos x="connsiteX1" y="connsiteY1"/>
              </a:cxn>
              <a:cxn ang="0">
                <a:pos x="connsiteX2" y="connsiteY2"/>
              </a:cxn>
            </a:cxnLst>
            <a:rect l="l" t="t" r="r" b="b"/>
            <a:pathLst>
              <a:path w="587829" h="1857828">
                <a:moveTo>
                  <a:pt x="283029" y="0"/>
                </a:moveTo>
                <a:cubicBezTo>
                  <a:pt x="141514" y="360438"/>
                  <a:pt x="0" y="720876"/>
                  <a:pt x="50800" y="1030514"/>
                </a:cubicBezTo>
                <a:cubicBezTo>
                  <a:pt x="101600" y="1340152"/>
                  <a:pt x="344714" y="1598990"/>
                  <a:pt x="587829" y="1857828"/>
                </a:cubicBezTo>
              </a:path>
            </a:pathLst>
          </a:custGeom>
          <a:ln w="50800">
            <a:solidFill>
              <a:srgbClr val="00B0F0"/>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1" name="组合 30"/>
          <p:cNvGrpSpPr/>
          <p:nvPr/>
        </p:nvGrpSpPr>
        <p:grpSpPr>
          <a:xfrm>
            <a:off x="8321486" y="2880982"/>
            <a:ext cx="1157302" cy="528638"/>
            <a:chOff x="7500958" y="1928802"/>
            <a:chExt cx="1157302" cy="528638"/>
          </a:xfrm>
        </p:grpSpPr>
        <p:sp>
          <p:nvSpPr>
            <p:cNvPr id="32" name="Text Box 37"/>
            <p:cNvSpPr txBox="1">
              <a:spLocks noChangeArrowheads="1"/>
            </p:cNvSpPr>
            <p:nvPr/>
          </p:nvSpPr>
          <p:spPr bwMode="auto">
            <a:xfrm>
              <a:off x="7929586" y="1928802"/>
              <a:ext cx="728674" cy="52863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spcBef>
                  <a:spcPct val="50000"/>
                </a:spcBef>
              </a:pPr>
              <a:r>
                <a:rPr lang="en-US" altLang="zh-CN" sz="2800" b="1" dirty="0">
                  <a:effectLst>
                    <a:outerShdw blurRad="38100" dist="38100" dir="2700000" algn="tl">
                      <a:srgbClr val="FFFFFF"/>
                    </a:outerShdw>
                  </a:effectLst>
                  <a:ea typeface="宋体" pitchFamily="2" charset="-122"/>
                </a:rPr>
                <a:t>?</a:t>
              </a:r>
            </a:p>
          </p:txBody>
        </p:sp>
        <p:sp>
          <p:nvSpPr>
            <p:cNvPr id="33" name="Text Box 36"/>
            <p:cNvSpPr txBox="1">
              <a:spLocks noChangeArrowheads="1"/>
            </p:cNvSpPr>
            <p:nvPr/>
          </p:nvSpPr>
          <p:spPr bwMode="auto">
            <a:xfrm>
              <a:off x="7500958" y="2000240"/>
              <a:ext cx="357190" cy="40011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000" b="1" dirty="0">
                  <a:effectLst/>
                  <a:ea typeface="宋体" pitchFamily="2" charset="-122"/>
                </a:rPr>
                <a:t>c</a:t>
              </a:r>
            </a:p>
          </p:txBody>
        </p:sp>
      </p:grpSp>
      <p:sp>
        <p:nvSpPr>
          <p:cNvPr id="34" name="矩形 33"/>
          <p:cNvSpPr/>
          <p:nvPr/>
        </p:nvSpPr>
        <p:spPr>
          <a:xfrm>
            <a:off x="2305698" y="1666990"/>
            <a:ext cx="1031051" cy="400110"/>
          </a:xfrm>
          <a:prstGeom prst="rect">
            <a:avLst/>
          </a:prstGeom>
        </p:spPr>
        <p:txBody>
          <a:bodyPr wrap="none">
            <a:spAutoFit/>
          </a:bodyPr>
          <a:lstStyle/>
          <a:p>
            <a:r>
              <a:rPr lang="en-US" altLang="zh-CN" sz="2000" b="1" dirty="0" err="1">
                <a:latin typeface="Consolas" pitchFamily="49" charset="0"/>
                <a:cs typeface="Consolas" pitchFamily="49" charset="0"/>
              </a:rPr>
              <a:t>int</a:t>
            </a:r>
            <a:r>
              <a:rPr lang="en-US" altLang="zh-CN" sz="2000" b="1" dirty="0">
                <a:latin typeface="Consolas" pitchFamily="49" charset="0"/>
                <a:cs typeface="Consolas" pitchFamily="49" charset="0"/>
              </a:rPr>
              <a:t> c;</a:t>
            </a:r>
            <a:endParaRPr lang="zh-CN" altLang="en-US" sz="2000" b="1" dirty="0">
              <a:latin typeface="Consolas" pitchFamily="49" charset="0"/>
              <a:cs typeface="Consolas" pitchFamily="49" charset="0"/>
            </a:endParaRPr>
          </a:p>
        </p:txBody>
      </p:sp>
      <p:sp>
        <p:nvSpPr>
          <p:cNvPr id="35" name="矩形 34"/>
          <p:cNvSpPr/>
          <p:nvPr/>
        </p:nvSpPr>
        <p:spPr>
          <a:xfrm>
            <a:off x="8936224" y="2968850"/>
            <a:ext cx="312906" cy="369332"/>
          </a:xfrm>
          <a:prstGeom prst="rect">
            <a:avLst/>
          </a:prstGeom>
          <a:solidFill>
            <a:schemeClr val="bg2">
              <a:lumMod val="20000"/>
              <a:lumOff val="80000"/>
            </a:schemeClr>
          </a:solidFill>
        </p:spPr>
        <p:txBody>
          <a:bodyPr wrap="none">
            <a:spAutoFit/>
          </a:bodyPr>
          <a:lstStyle/>
          <a:p>
            <a:pPr algn="ctr" eaLnBrk="1" hangingPunct="1">
              <a:spcBef>
                <a:spcPct val="50000"/>
              </a:spcBef>
            </a:pPr>
            <a:r>
              <a:rPr lang="en-US" altLang="zh-CN" b="1" dirty="0">
                <a:effectLst>
                  <a:outerShdw blurRad="38100" dist="38100" dir="2700000" algn="tl">
                    <a:srgbClr val="FFFFFF"/>
                  </a:outerShdw>
                </a:effectLst>
                <a:ea typeface="宋体" pitchFamily="2" charset="-122"/>
              </a:rPr>
              <a:t>3</a:t>
            </a:r>
          </a:p>
        </p:txBody>
      </p:sp>
      <p:sp>
        <p:nvSpPr>
          <p:cNvPr id="36" name="矩形 35"/>
          <p:cNvSpPr/>
          <p:nvPr/>
        </p:nvSpPr>
        <p:spPr>
          <a:xfrm>
            <a:off x="2305698" y="1972507"/>
            <a:ext cx="1031051" cy="400110"/>
          </a:xfrm>
          <a:prstGeom prst="rect">
            <a:avLst/>
          </a:prstGeom>
        </p:spPr>
        <p:txBody>
          <a:bodyPr wrap="none">
            <a:spAutoFit/>
          </a:bodyPr>
          <a:lstStyle/>
          <a:p>
            <a:r>
              <a:rPr lang="en-US" altLang="zh-CN" sz="2000" b="1" dirty="0">
                <a:latin typeface="Consolas" pitchFamily="49" charset="0"/>
                <a:cs typeface="Consolas" pitchFamily="49" charset="0"/>
              </a:rPr>
              <a:t>c = a;</a:t>
            </a:r>
            <a:endParaRPr lang="zh-CN" altLang="en-US" sz="2000" b="1" dirty="0">
              <a:latin typeface="Consolas" pitchFamily="49" charset="0"/>
              <a:cs typeface="Consolas" pitchFamily="49" charset="0"/>
            </a:endParaRPr>
          </a:p>
        </p:txBody>
      </p:sp>
      <p:sp>
        <p:nvSpPr>
          <p:cNvPr id="37" name="矩形 36"/>
          <p:cNvSpPr/>
          <p:nvPr/>
        </p:nvSpPr>
        <p:spPr>
          <a:xfrm>
            <a:off x="2305698" y="2278024"/>
            <a:ext cx="1031051" cy="400110"/>
          </a:xfrm>
          <a:prstGeom prst="rect">
            <a:avLst/>
          </a:prstGeom>
        </p:spPr>
        <p:txBody>
          <a:bodyPr wrap="none">
            <a:spAutoFit/>
          </a:bodyPr>
          <a:lstStyle/>
          <a:p>
            <a:r>
              <a:rPr lang="en-US" altLang="zh-CN" sz="2000" b="1" dirty="0">
                <a:latin typeface="Consolas" pitchFamily="49" charset="0"/>
                <a:cs typeface="Consolas" pitchFamily="49" charset="0"/>
              </a:rPr>
              <a:t>a = b;</a:t>
            </a:r>
            <a:endParaRPr lang="zh-CN" altLang="en-US" sz="2000" b="1" dirty="0">
              <a:latin typeface="Consolas" pitchFamily="49" charset="0"/>
              <a:cs typeface="Consolas" pitchFamily="49" charset="0"/>
            </a:endParaRPr>
          </a:p>
        </p:txBody>
      </p:sp>
      <p:sp>
        <p:nvSpPr>
          <p:cNvPr id="38" name="矩形 37"/>
          <p:cNvSpPr/>
          <p:nvPr/>
        </p:nvSpPr>
        <p:spPr>
          <a:xfrm>
            <a:off x="2305698" y="2583542"/>
            <a:ext cx="1031051" cy="400110"/>
          </a:xfrm>
          <a:prstGeom prst="rect">
            <a:avLst/>
          </a:prstGeom>
        </p:spPr>
        <p:txBody>
          <a:bodyPr wrap="none">
            <a:spAutoFit/>
          </a:bodyPr>
          <a:lstStyle/>
          <a:p>
            <a:r>
              <a:rPr lang="en-US" altLang="zh-CN" sz="2000" b="1" dirty="0">
                <a:latin typeface="Consolas" pitchFamily="49" charset="0"/>
                <a:cs typeface="Consolas" pitchFamily="49" charset="0"/>
              </a:rPr>
              <a:t>b = c;</a:t>
            </a:r>
            <a:endParaRPr lang="zh-CN" altLang="en-US" sz="2000" b="1" dirty="0">
              <a:latin typeface="Consolas" pitchFamily="49" charset="0"/>
              <a:cs typeface="Consolas" pitchFamily="49" charset="0"/>
            </a:endParaRPr>
          </a:p>
        </p:txBody>
      </p:sp>
      <p:sp>
        <p:nvSpPr>
          <p:cNvPr id="39" name="矩形 38"/>
          <p:cNvSpPr/>
          <p:nvPr/>
        </p:nvSpPr>
        <p:spPr>
          <a:xfrm>
            <a:off x="8936224" y="1623670"/>
            <a:ext cx="312906" cy="369332"/>
          </a:xfrm>
          <a:prstGeom prst="rect">
            <a:avLst/>
          </a:prstGeom>
          <a:solidFill>
            <a:schemeClr val="bg2">
              <a:lumMod val="20000"/>
              <a:lumOff val="80000"/>
            </a:schemeClr>
          </a:solidFill>
        </p:spPr>
        <p:txBody>
          <a:bodyPr wrap="none">
            <a:spAutoFit/>
          </a:bodyPr>
          <a:lstStyle/>
          <a:p>
            <a:pPr algn="ctr" eaLnBrk="1" hangingPunct="1">
              <a:spcBef>
                <a:spcPct val="50000"/>
              </a:spcBef>
            </a:pPr>
            <a:r>
              <a:rPr lang="en-US" altLang="zh-CN" b="1" dirty="0">
                <a:effectLst>
                  <a:outerShdw blurRad="38100" dist="38100" dir="2700000" algn="tl">
                    <a:srgbClr val="FFFFFF"/>
                  </a:outerShdw>
                </a:effectLst>
                <a:ea typeface="宋体" pitchFamily="2" charset="-122"/>
              </a:rPr>
              <a:t>4</a:t>
            </a:r>
          </a:p>
        </p:txBody>
      </p:sp>
      <p:sp>
        <p:nvSpPr>
          <p:cNvPr id="40" name="矩形 39"/>
          <p:cNvSpPr/>
          <p:nvPr/>
        </p:nvSpPr>
        <p:spPr>
          <a:xfrm>
            <a:off x="8936224" y="2338050"/>
            <a:ext cx="312906" cy="369332"/>
          </a:xfrm>
          <a:prstGeom prst="rect">
            <a:avLst/>
          </a:prstGeom>
          <a:solidFill>
            <a:schemeClr val="bg2">
              <a:lumMod val="20000"/>
              <a:lumOff val="80000"/>
            </a:schemeClr>
          </a:solidFill>
        </p:spPr>
        <p:txBody>
          <a:bodyPr wrap="none">
            <a:spAutoFit/>
          </a:bodyPr>
          <a:lstStyle/>
          <a:p>
            <a:pPr algn="ctr" eaLnBrk="1" hangingPunct="1">
              <a:spcBef>
                <a:spcPct val="50000"/>
              </a:spcBef>
            </a:pPr>
            <a:r>
              <a:rPr lang="en-US" altLang="zh-CN" b="1" dirty="0">
                <a:effectLst>
                  <a:outerShdw blurRad="38100" dist="38100" dir="2700000" algn="tl">
                    <a:srgbClr val="FFFFFF"/>
                  </a:outerShdw>
                </a:effectLst>
                <a:ea typeface="宋体" pitchFamily="2" charset="-122"/>
              </a:rPr>
              <a:t>3</a:t>
            </a:r>
          </a:p>
        </p:txBody>
      </p:sp>
      <p:sp>
        <p:nvSpPr>
          <p:cNvPr id="41" name="TextBox 40"/>
          <p:cNvSpPr txBox="1"/>
          <p:nvPr/>
        </p:nvSpPr>
        <p:spPr>
          <a:xfrm>
            <a:off x="6944883" y="5873852"/>
            <a:ext cx="2101857" cy="369332"/>
          </a:xfrm>
          <a:prstGeom prst="rect">
            <a:avLst/>
          </a:prstGeom>
          <a:noFill/>
        </p:spPr>
        <p:txBody>
          <a:bodyPr wrap="none" rtlCol="0">
            <a:spAutoFit/>
          </a:bodyPr>
          <a:lstStyle/>
          <a:p>
            <a:r>
              <a:rPr lang="zh-CN" altLang="en-US" b="1" dirty="0">
                <a:solidFill>
                  <a:schemeClr val="bg1"/>
                </a:solidFill>
                <a:latin typeface="微软雅黑" pitchFamily="34" charset="-122"/>
                <a:ea typeface="微软雅黑" pitchFamily="34" charset="-122"/>
              </a:rPr>
              <a:t>交换后：</a:t>
            </a:r>
            <a:r>
              <a:rPr lang="en-US" altLang="zh-CN" b="1" dirty="0">
                <a:solidFill>
                  <a:schemeClr val="bg1"/>
                </a:solidFill>
                <a:latin typeface="微软雅黑" pitchFamily="34" charset="-122"/>
                <a:ea typeface="微软雅黑" pitchFamily="34" charset="-122"/>
              </a:rPr>
              <a:t>a=3 b=4</a:t>
            </a:r>
            <a:endParaRPr lang="zh-CN" altLang="en-US" b="1" dirty="0">
              <a:solidFill>
                <a:schemeClr val="bg1"/>
              </a:solidFill>
              <a:latin typeface="微软雅黑" pitchFamily="34" charset="-122"/>
              <a:ea typeface="微软雅黑" pitchFamily="34" charset="-122"/>
            </a:endParaRPr>
          </a:p>
        </p:txBody>
      </p:sp>
      <p:sp>
        <p:nvSpPr>
          <p:cNvPr id="42" name="TextBox 41"/>
          <p:cNvSpPr txBox="1"/>
          <p:nvPr/>
        </p:nvSpPr>
        <p:spPr>
          <a:xfrm>
            <a:off x="8250048" y="980728"/>
            <a:ext cx="1415772" cy="461665"/>
          </a:xfrm>
          <a:prstGeom prst="rect">
            <a:avLst/>
          </a:prstGeom>
          <a:noFill/>
        </p:spPr>
        <p:txBody>
          <a:bodyPr wrap="none" rtlCol="0">
            <a:spAutoFit/>
          </a:bodyPr>
          <a:lstStyle/>
          <a:p>
            <a:r>
              <a:rPr lang="zh-CN" altLang="en-US" sz="2400" b="1" dirty="0">
                <a:latin typeface="微软雅黑" pitchFamily="34" charset="-122"/>
                <a:ea typeface="微软雅黑" pitchFamily="34" charset="-122"/>
              </a:rPr>
              <a:t>内存变化</a:t>
            </a:r>
          </a:p>
        </p:txBody>
      </p:sp>
    </p:spTree>
    <p:extLst>
      <p:ext uri="{BB962C8B-B14F-4D97-AF65-F5344CB8AC3E}">
        <p14:creationId xmlns:p14="http://schemas.microsoft.com/office/powerpoint/2010/main" val="3191985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iterate type="lt">
                                    <p:tmPct val="0"/>
                                  </p:iterate>
                                  <p:childTnLst>
                                    <p:animClr clrSpc="rgb" dir="cw">
                                      <p:cBhvr override="childStyle">
                                        <p:cTn id="6" dur="2000" fill="hold"/>
                                        <p:tgtEl>
                                          <p:spTgt spid="11"/>
                                        </p:tgtEl>
                                        <p:attrNameLst>
                                          <p:attrName>style.color</p:attrName>
                                        </p:attrNameLst>
                                      </p:cBhvr>
                                      <p:to>
                                        <a:srgbClr val="FF0000"/>
                                      </p:to>
                                    </p:animClr>
                                  </p:childTnLst>
                                </p:cTn>
                              </p:par>
                              <p:par>
                                <p:cTn id="7" presetID="15" presetClass="emph" presetSubtype="0" grpId="1" nodeType="withEffect">
                                  <p:stCondLst>
                                    <p:cond delay="0"/>
                                  </p:stCondLst>
                                  <p:iterate type="lt">
                                    <p:tmAbs val="25"/>
                                  </p:iterate>
                                  <p:childTnLst>
                                    <p:set>
                                      <p:cBhvr override="childStyle">
                                        <p:cTn id="8" dur="indefinite"/>
                                        <p:tgtEl>
                                          <p:spTgt spid="11"/>
                                        </p:tgtEl>
                                        <p:attrNameLst>
                                          <p:attrName>style.fontWeight</p:attrName>
                                        </p:attrNameLst>
                                      </p:cBhvr>
                                      <p:to>
                                        <p:strVal val="bold"/>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mph" presetSubtype="2" fill="hold" grpId="0" nodeType="clickEffect">
                                  <p:stCondLst>
                                    <p:cond delay="0"/>
                                  </p:stCondLst>
                                  <p:iterate type="lt">
                                    <p:tmPct val="0"/>
                                  </p:iterate>
                                  <p:childTnLst>
                                    <p:animClr clrSpc="rgb" dir="cw">
                                      <p:cBhvr override="childStyle">
                                        <p:cTn id="19" dur="2000" fill="hold"/>
                                        <p:tgtEl>
                                          <p:spTgt spid="12"/>
                                        </p:tgtEl>
                                        <p:attrNameLst>
                                          <p:attrName>style.color</p:attrName>
                                        </p:attrNameLst>
                                      </p:cBhvr>
                                      <p:to>
                                        <a:srgbClr val="FF0000"/>
                                      </p:to>
                                    </p:animClr>
                                  </p:childTnLst>
                                </p:cTn>
                              </p:par>
                              <p:par>
                                <p:cTn id="20" presetID="15" presetClass="emph" presetSubtype="0" grpId="1" nodeType="withEffect">
                                  <p:stCondLst>
                                    <p:cond delay="0"/>
                                  </p:stCondLst>
                                  <p:iterate type="lt">
                                    <p:tmAbs val="25"/>
                                  </p:iterate>
                                  <p:childTnLst>
                                    <p:set>
                                      <p:cBhvr override="childStyle">
                                        <p:cTn id="21" dur="indefinite"/>
                                        <p:tgtEl>
                                          <p:spTgt spid="12"/>
                                        </p:tgtEl>
                                        <p:attrNameLst>
                                          <p:attrName>style.fontWeight</p:attrName>
                                        </p:attrNameLst>
                                      </p:cBhvr>
                                      <p:to>
                                        <p:strVal val="bold"/>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par>
                                <p:cTn id="26" presetID="22" presetClass="entr" presetSubtype="8"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5" presetClass="emph" presetSubtype="0" grpId="0" nodeType="clickEffect">
                                  <p:stCondLst>
                                    <p:cond delay="0"/>
                                  </p:stCondLst>
                                  <p:iterate type="lt">
                                    <p:tmAbs val="25"/>
                                  </p:iterate>
                                  <p:childTnLst>
                                    <p:set>
                                      <p:cBhvr override="childStyle">
                                        <p:cTn id="32" dur="indefinite"/>
                                        <p:tgtEl>
                                          <p:spTgt spid="13"/>
                                        </p:tgtEl>
                                        <p:attrNameLst>
                                          <p:attrName>style.fontWeight</p:attrName>
                                        </p:attrNameLst>
                                      </p:cBhvr>
                                      <p:to>
                                        <p:strVal val="bold"/>
                                      </p:to>
                                    </p:set>
                                  </p:childTnLst>
                                </p:cTn>
                              </p:par>
                              <p:par>
                                <p:cTn id="33" presetID="3" presetClass="emph" presetSubtype="2" fill="hold" grpId="1" nodeType="withEffect">
                                  <p:stCondLst>
                                    <p:cond delay="0"/>
                                  </p:stCondLst>
                                  <p:iterate type="lt">
                                    <p:tmPct val="0"/>
                                  </p:iterate>
                                  <p:childTnLst>
                                    <p:animClr clrSpc="rgb" dir="cw">
                                      <p:cBhvr override="childStyle">
                                        <p:cTn id="34" dur="500" fill="hold"/>
                                        <p:tgtEl>
                                          <p:spTgt spid="13"/>
                                        </p:tgtEl>
                                        <p:attrNameLst>
                                          <p:attrName>style.color</p:attrName>
                                        </p:attrNameLst>
                                      </p:cBhvr>
                                      <p:to>
                                        <a:srgbClr val="FF0000"/>
                                      </p:to>
                                    </p:animClr>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5" presetClass="emph" presetSubtype="0" grpId="0" nodeType="clickEffect">
                                  <p:stCondLst>
                                    <p:cond delay="0"/>
                                  </p:stCondLst>
                                  <p:iterate type="lt">
                                    <p:tmAbs val="25"/>
                                  </p:iterate>
                                  <p:childTnLst>
                                    <p:set>
                                      <p:cBhvr override="childStyle">
                                        <p:cTn id="43" dur="indefinite"/>
                                        <p:tgtEl>
                                          <p:spTgt spid="19"/>
                                        </p:tgtEl>
                                        <p:attrNameLst>
                                          <p:attrName>style.fontWeight</p:attrName>
                                        </p:attrNameLst>
                                      </p:cBhvr>
                                      <p:to>
                                        <p:strVal val="bold"/>
                                      </p:to>
                                    </p:set>
                                  </p:childTnLst>
                                </p:cTn>
                              </p:par>
                              <p:par>
                                <p:cTn id="44" presetID="3" presetClass="emph" presetSubtype="2" fill="hold" grpId="1" nodeType="withEffect">
                                  <p:stCondLst>
                                    <p:cond delay="0"/>
                                  </p:stCondLst>
                                  <p:iterate type="lt">
                                    <p:tmPct val="0"/>
                                  </p:iterate>
                                  <p:childTnLst>
                                    <p:animClr clrSpc="rgb" dir="cw">
                                      <p:cBhvr override="childStyle">
                                        <p:cTn id="45" dur="500" fill="hold"/>
                                        <p:tgtEl>
                                          <p:spTgt spid="19"/>
                                        </p:tgtEl>
                                        <p:attrNameLst>
                                          <p:attrName>style.color</p:attrName>
                                        </p:attrNameLst>
                                      </p:cBhvr>
                                      <p:to>
                                        <a:srgbClr val="FF0000"/>
                                      </p:to>
                                    </p:animClr>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8" presetClass="entr" presetSubtype="3"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strips(upRight)">
                                      <p:cBhvr>
                                        <p:cTn id="56" dur="500"/>
                                        <p:tgtEl>
                                          <p:spTgt spid="26"/>
                                        </p:tgtEl>
                                      </p:cBhvr>
                                    </p:animEffec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childTnLst>
                                </p:cTn>
                              </p:par>
                            </p:childTnLst>
                          </p:cTn>
                        </p:par>
                        <p:par>
                          <p:cTn id="60" fill="hold">
                            <p:stCondLst>
                              <p:cond delay="500"/>
                            </p:stCondLst>
                            <p:childTnLst>
                              <p:par>
                                <p:cTn id="61" presetID="18" presetClass="entr" presetSubtype="3"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strips(upRight)">
                                      <p:cBhvr>
                                        <p:cTn id="63" dur="500"/>
                                        <p:tgtEl>
                                          <p:spTgt spid="27"/>
                                        </p:tgtEl>
                                      </p:cBhvr>
                                    </p:animEffect>
                                  </p:childTnLst>
                                </p:cTn>
                              </p:par>
                            </p:childTnLst>
                          </p:cTn>
                        </p:par>
                        <p:par>
                          <p:cTn id="64" fill="hold">
                            <p:stCondLst>
                              <p:cond delay="1000"/>
                            </p:stCondLst>
                            <p:childTnLst>
                              <p:par>
                                <p:cTn id="65" presetID="1" presetClass="entr" presetSubtype="0"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5" presetClass="emph" presetSubtype="0" grpId="0" nodeType="clickEffect">
                                  <p:stCondLst>
                                    <p:cond delay="0"/>
                                  </p:stCondLst>
                                  <p:iterate type="lt">
                                    <p:tmAbs val="25"/>
                                  </p:iterate>
                                  <p:childTnLst>
                                    <p:set>
                                      <p:cBhvr override="childStyle">
                                        <p:cTn id="70" dur="indefinite"/>
                                        <p:tgtEl>
                                          <p:spTgt spid="34"/>
                                        </p:tgtEl>
                                        <p:attrNameLst>
                                          <p:attrName>style.fontWeight</p:attrName>
                                        </p:attrNameLst>
                                      </p:cBhvr>
                                      <p:to>
                                        <p:strVal val="bold"/>
                                      </p:to>
                                    </p:set>
                                  </p:childTnLst>
                                </p:cTn>
                              </p:par>
                              <p:par>
                                <p:cTn id="71" presetID="3" presetClass="emph" presetSubtype="2" fill="hold" grpId="1" nodeType="withEffect">
                                  <p:stCondLst>
                                    <p:cond delay="0"/>
                                  </p:stCondLst>
                                  <p:iterate type="lt">
                                    <p:tmPct val="0"/>
                                  </p:iterate>
                                  <p:childTnLst>
                                    <p:animClr clrSpc="rgb" dir="cw">
                                      <p:cBhvr override="childStyle">
                                        <p:cTn id="72" dur="500" fill="hold"/>
                                        <p:tgtEl>
                                          <p:spTgt spid="34"/>
                                        </p:tgtEl>
                                        <p:attrNameLst>
                                          <p:attrName>style.color</p:attrName>
                                        </p:attrNameLst>
                                      </p:cBhvr>
                                      <p:to>
                                        <a:srgbClr val="FF0000"/>
                                      </p:to>
                                    </p:animClr>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31"/>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5" presetClass="emph" presetSubtype="0" grpId="0" nodeType="clickEffect">
                                  <p:stCondLst>
                                    <p:cond delay="0"/>
                                  </p:stCondLst>
                                  <p:iterate type="lt">
                                    <p:tmAbs val="25"/>
                                  </p:iterate>
                                  <p:childTnLst>
                                    <p:set>
                                      <p:cBhvr override="childStyle">
                                        <p:cTn id="83" dur="indefinite"/>
                                        <p:tgtEl>
                                          <p:spTgt spid="36"/>
                                        </p:tgtEl>
                                        <p:attrNameLst>
                                          <p:attrName>style.fontWeight</p:attrName>
                                        </p:attrNameLst>
                                      </p:cBhvr>
                                      <p:to>
                                        <p:strVal val="bold"/>
                                      </p:to>
                                    </p:set>
                                  </p:childTnLst>
                                </p:cTn>
                              </p:par>
                              <p:par>
                                <p:cTn id="84" presetID="3" presetClass="emph" presetSubtype="2" fill="hold" grpId="1" nodeType="withEffect">
                                  <p:stCondLst>
                                    <p:cond delay="0"/>
                                  </p:stCondLst>
                                  <p:iterate type="lt">
                                    <p:tmPct val="0"/>
                                  </p:iterate>
                                  <p:childTnLst>
                                    <p:animClr clrSpc="rgb" dir="cw">
                                      <p:cBhvr override="childStyle">
                                        <p:cTn id="85" dur="500" fill="hold"/>
                                        <p:tgtEl>
                                          <p:spTgt spid="36"/>
                                        </p:tgtEl>
                                        <p:attrNameLst>
                                          <p:attrName>style.color</p:attrName>
                                        </p:attrNameLst>
                                      </p:cBhvr>
                                      <p:to>
                                        <a:srgbClr val="FF0000"/>
                                      </p:to>
                                    </p:animClr>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0"/>
                                          </p:stCondLst>
                                        </p:cTn>
                                        <p:tgtEl>
                                          <p:spTgt spid="3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5" presetClass="emph" presetSubtype="0" grpId="0" nodeType="clickEffect">
                                  <p:stCondLst>
                                    <p:cond delay="0"/>
                                  </p:stCondLst>
                                  <p:iterate type="lt">
                                    <p:tmAbs val="25"/>
                                  </p:iterate>
                                  <p:childTnLst>
                                    <p:set>
                                      <p:cBhvr override="childStyle">
                                        <p:cTn id="92" dur="indefinite"/>
                                        <p:tgtEl>
                                          <p:spTgt spid="37"/>
                                        </p:tgtEl>
                                        <p:attrNameLst>
                                          <p:attrName>style.fontWeight</p:attrName>
                                        </p:attrNameLst>
                                      </p:cBhvr>
                                      <p:to>
                                        <p:strVal val="bold"/>
                                      </p:to>
                                    </p:set>
                                  </p:childTnLst>
                                </p:cTn>
                              </p:par>
                              <p:par>
                                <p:cTn id="93" presetID="3" presetClass="emph" presetSubtype="2" fill="hold" grpId="1" nodeType="withEffect">
                                  <p:stCondLst>
                                    <p:cond delay="0"/>
                                  </p:stCondLst>
                                  <p:iterate type="lt">
                                    <p:tmPct val="0"/>
                                  </p:iterate>
                                  <p:childTnLst>
                                    <p:animClr clrSpc="rgb" dir="cw">
                                      <p:cBhvr override="childStyle">
                                        <p:cTn id="94" dur="500" fill="hold"/>
                                        <p:tgtEl>
                                          <p:spTgt spid="37"/>
                                        </p:tgtEl>
                                        <p:attrNameLst>
                                          <p:attrName>style.color</p:attrName>
                                        </p:attrNameLst>
                                      </p:cBhvr>
                                      <p:to>
                                        <a:srgbClr val="FF0000"/>
                                      </p:to>
                                    </p:animClr>
                                  </p:childTnLst>
                                </p:cTn>
                              </p:par>
                            </p:childTnLst>
                          </p:cTn>
                        </p:par>
                        <p:par>
                          <p:cTn id="95" fill="hold">
                            <p:stCondLst>
                              <p:cond delay="500"/>
                            </p:stCondLst>
                            <p:childTnLst>
                              <p:par>
                                <p:cTn id="96" presetID="1" presetClass="entr" presetSubtype="0" fill="hold" grpId="0" nodeType="afterEffect">
                                  <p:stCondLst>
                                    <p:cond delay="0"/>
                                  </p:stCondLst>
                                  <p:childTnLst>
                                    <p:set>
                                      <p:cBhvr>
                                        <p:cTn id="97" dur="1" fill="hold">
                                          <p:stCondLst>
                                            <p:cond delay="0"/>
                                          </p:stCondLst>
                                        </p:cTn>
                                        <p:tgtEl>
                                          <p:spTgt spid="3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5" presetClass="emph" presetSubtype="0" grpId="0" nodeType="clickEffect">
                                  <p:stCondLst>
                                    <p:cond delay="0"/>
                                  </p:stCondLst>
                                  <p:iterate type="lt">
                                    <p:tmAbs val="25"/>
                                  </p:iterate>
                                  <p:childTnLst>
                                    <p:set>
                                      <p:cBhvr override="childStyle">
                                        <p:cTn id="101" dur="indefinite"/>
                                        <p:tgtEl>
                                          <p:spTgt spid="38"/>
                                        </p:tgtEl>
                                        <p:attrNameLst>
                                          <p:attrName>style.fontWeight</p:attrName>
                                        </p:attrNameLst>
                                      </p:cBhvr>
                                      <p:to>
                                        <p:strVal val="bold"/>
                                      </p:to>
                                    </p:set>
                                  </p:childTnLst>
                                </p:cTn>
                              </p:par>
                              <p:par>
                                <p:cTn id="102" presetID="3" presetClass="emph" presetSubtype="2" fill="hold" grpId="1" nodeType="withEffect">
                                  <p:stCondLst>
                                    <p:cond delay="0"/>
                                  </p:stCondLst>
                                  <p:iterate type="lt">
                                    <p:tmPct val="0"/>
                                  </p:iterate>
                                  <p:childTnLst>
                                    <p:animClr clrSpc="rgb" dir="cw">
                                      <p:cBhvr override="childStyle">
                                        <p:cTn id="103" dur="500" fill="hold"/>
                                        <p:tgtEl>
                                          <p:spTgt spid="38"/>
                                        </p:tgtEl>
                                        <p:attrNameLst>
                                          <p:attrName>style.color</p:attrName>
                                        </p:attrNameLst>
                                      </p:cBhvr>
                                      <p:to>
                                        <a:srgbClr val="FF0000"/>
                                      </p:to>
                                    </p:animClr>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40"/>
                                        </p:tgtEl>
                                        <p:attrNameLst>
                                          <p:attrName>style.visibility</p:attrName>
                                        </p:attrNameLst>
                                      </p:cBhvr>
                                      <p:to>
                                        <p:strVal val="visible"/>
                                      </p:to>
                                    </p:set>
                                  </p:childTnLst>
                                </p:cTn>
                              </p:par>
                            </p:childTnLst>
                          </p:cTn>
                        </p:par>
                        <p:par>
                          <p:cTn id="107" fill="hold">
                            <p:stCondLst>
                              <p:cond delay="500"/>
                            </p:stCondLst>
                            <p:childTnLst>
                              <p:par>
                                <p:cTn id="108" presetID="1" presetClass="entr" presetSubtype="0" fill="hold" grpId="1" nodeType="afterEffect">
                                  <p:stCondLst>
                                    <p:cond delay="0"/>
                                  </p:stCondLst>
                                  <p:childTnLst>
                                    <p:set>
                                      <p:cBhvr>
                                        <p:cTn id="109" dur="1" fill="hold">
                                          <p:stCondLst>
                                            <p:cond delay="0"/>
                                          </p:stCondLst>
                                        </p:cTn>
                                        <p:tgtEl>
                                          <p:spTgt spid="40"/>
                                        </p:tgtEl>
                                        <p:attrNameLst>
                                          <p:attrName>style.visibility</p:attrName>
                                        </p:attrNameLst>
                                      </p:cBhvr>
                                      <p:to>
                                        <p:strVal val="visible"/>
                                      </p:to>
                                    </p:set>
                                  </p:childTnLst>
                                </p:cTn>
                              </p:par>
                            </p:childTnLst>
                          </p:cTn>
                        </p:par>
                        <p:par>
                          <p:cTn id="110" fill="hold">
                            <p:stCondLst>
                              <p:cond delay="500"/>
                            </p:stCondLst>
                            <p:childTnLst>
                              <p:par>
                                <p:cTn id="111" presetID="1" presetClass="entr" presetSubtype="0" fill="hold" grpId="2" nodeType="afterEffect">
                                  <p:stCondLst>
                                    <p:cond delay="0"/>
                                  </p:stCondLst>
                                  <p:childTnLst>
                                    <p:set>
                                      <p:cBhvr>
                                        <p:cTn id="112" dur="1" fill="hold">
                                          <p:stCondLst>
                                            <p:cond delay="0"/>
                                          </p:stCondLst>
                                        </p:cTn>
                                        <p:tgtEl>
                                          <p:spTgt spid="40"/>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wipe(up)">
                                      <p:cBhvr>
                                        <p:cTn id="117" dur="500"/>
                                        <p:tgtEl>
                                          <p:spTgt spid="30"/>
                                        </p:tgtEl>
                                      </p:cBhvr>
                                    </p:animEffect>
                                  </p:childTnLst>
                                </p:cTn>
                              </p:par>
                            </p:childTnLst>
                          </p:cTn>
                        </p:par>
                        <p:par>
                          <p:cTn id="118" fill="hold">
                            <p:stCondLst>
                              <p:cond delay="500"/>
                            </p:stCondLst>
                            <p:childTnLst>
                              <p:par>
                                <p:cTn id="119" presetID="1" presetClass="exit" presetSubtype="0" fill="hold" nodeType="afterEffect">
                                  <p:stCondLst>
                                    <p:cond delay="0"/>
                                  </p:stCondLst>
                                  <p:childTnLst>
                                    <p:set>
                                      <p:cBhvr>
                                        <p:cTn id="120" dur="1" fill="hold">
                                          <p:stCondLst>
                                            <p:cond delay="0"/>
                                          </p:stCondLst>
                                        </p:cTn>
                                        <p:tgtEl>
                                          <p:spTgt spid="20"/>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23"/>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28"/>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29"/>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31"/>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35"/>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39"/>
                                        </p:tgtEl>
                                        <p:attrNameLst>
                                          <p:attrName>style.visibility</p:attrName>
                                        </p:attrNameLst>
                                      </p:cBhvr>
                                      <p:to>
                                        <p:strVal val="hidden"/>
                                      </p:to>
                                    </p:set>
                                  </p:childTnLst>
                                </p:cTn>
                              </p:par>
                              <p:par>
                                <p:cTn id="133" presetID="1" presetClass="exit" presetSubtype="0" fill="hold" grpId="3" nodeType="withEffect">
                                  <p:stCondLst>
                                    <p:cond delay="0"/>
                                  </p:stCondLst>
                                  <p:childTnLst>
                                    <p:set>
                                      <p:cBhvr>
                                        <p:cTn id="134" dur="1" fill="hold">
                                          <p:stCondLst>
                                            <p:cond delay="0"/>
                                          </p:stCondLst>
                                        </p:cTn>
                                        <p:tgtEl>
                                          <p:spTgt spid="40"/>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27"/>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26"/>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5" presetClass="emph" presetSubtype="0" grpId="0" nodeType="clickEffect">
                                  <p:stCondLst>
                                    <p:cond delay="0"/>
                                  </p:stCondLst>
                                  <p:iterate type="lt">
                                    <p:tmAbs val="25"/>
                                  </p:iterate>
                                  <p:childTnLst>
                                    <p:set>
                                      <p:cBhvr override="childStyle">
                                        <p:cTn id="142" dur="indefinite"/>
                                        <p:tgtEl>
                                          <p:spTgt spid="14"/>
                                        </p:tgtEl>
                                        <p:attrNameLst>
                                          <p:attrName>style.fontWeight</p:attrName>
                                        </p:attrNameLst>
                                      </p:cBhvr>
                                      <p:to>
                                        <p:strVal val="bold"/>
                                      </p:to>
                                    </p:set>
                                  </p:childTnLst>
                                </p:cTn>
                              </p:par>
                            </p:childTnLst>
                          </p:cTn>
                        </p:par>
                        <p:par>
                          <p:cTn id="143" fill="hold">
                            <p:stCondLst>
                              <p:cond delay="1000"/>
                            </p:stCondLst>
                            <p:childTnLst>
                              <p:par>
                                <p:cTn id="144" presetID="3" presetClass="emph" presetSubtype="2" fill="hold" grpId="1" nodeType="afterEffect">
                                  <p:stCondLst>
                                    <p:cond delay="0"/>
                                  </p:stCondLst>
                                  <p:iterate type="lt">
                                    <p:tmPct val="0"/>
                                  </p:iterate>
                                  <p:childTnLst>
                                    <p:animClr clrSpc="rgb" dir="cw">
                                      <p:cBhvr override="childStyle">
                                        <p:cTn id="145" dur="500" fill="hold"/>
                                        <p:tgtEl>
                                          <p:spTgt spid="14"/>
                                        </p:tgtEl>
                                        <p:attrNameLst>
                                          <p:attrName>style.color</p:attrName>
                                        </p:attrNameLst>
                                      </p:cBhvr>
                                      <p:to>
                                        <a:srgbClr val="FF0000"/>
                                      </p:to>
                                    </p:animClr>
                                  </p:childTnLst>
                                </p:cTn>
                              </p:par>
                              <p:par>
                                <p:cTn id="146" presetID="22" presetClass="entr" presetSubtype="8" fill="hold" grpId="0" nodeType="withEffect">
                                  <p:stCondLst>
                                    <p:cond delay="0"/>
                                  </p:stCondLst>
                                  <p:childTnLst>
                                    <p:set>
                                      <p:cBhvr>
                                        <p:cTn id="147" dur="1" fill="hold">
                                          <p:stCondLst>
                                            <p:cond delay="0"/>
                                          </p:stCondLst>
                                        </p:cTn>
                                        <p:tgtEl>
                                          <p:spTgt spid="41"/>
                                        </p:tgtEl>
                                        <p:attrNameLst>
                                          <p:attrName>style.visibility</p:attrName>
                                        </p:attrNameLst>
                                      </p:cBhvr>
                                      <p:to>
                                        <p:strVal val="visible"/>
                                      </p:to>
                                    </p:set>
                                    <p:animEffect transition="in" filter="wipe(left)">
                                      <p:cBhvr>
                                        <p:cTn id="148" dur="500"/>
                                        <p:tgtEl>
                                          <p:spTgt spid="41"/>
                                        </p:tgtEl>
                                      </p:cBhvr>
                                    </p:animEffect>
                                  </p:childTnLst>
                                </p:cTn>
                              </p:par>
                              <p:par>
                                <p:cTn id="149" presetID="1" presetClass="entr" presetSubtype="0" fill="hold" grpId="1" nodeType="withEffect">
                                  <p:stCondLst>
                                    <p:cond delay="0"/>
                                  </p:stCondLst>
                                  <p:childTnLst>
                                    <p:set>
                                      <p:cBhvr>
                                        <p:cTn id="150" dur="1" fill="hold">
                                          <p:stCondLst>
                                            <p:cond delay="0"/>
                                          </p:stCondLst>
                                        </p:cTn>
                                        <p:tgtEl>
                                          <p:spTgt spid="41"/>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5" presetClass="emph" presetSubtype="0" grpId="0" nodeType="clickEffect">
                                  <p:stCondLst>
                                    <p:cond delay="0"/>
                                  </p:stCondLst>
                                  <p:iterate type="lt">
                                    <p:tmAbs val="25"/>
                                  </p:iterate>
                                  <p:childTnLst>
                                    <p:set>
                                      <p:cBhvr override="childStyle">
                                        <p:cTn id="154" dur="indefinite"/>
                                        <p:tgtEl>
                                          <p:spTgt spid="15"/>
                                        </p:tgtEl>
                                        <p:attrNameLst>
                                          <p:attrName>style.fontWeight</p:attrName>
                                        </p:attrNameLst>
                                      </p:cBhvr>
                                      <p:to>
                                        <p:strVal val="bold"/>
                                      </p:to>
                                    </p:set>
                                  </p:childTnLst>
                                </p:cTn>
                              </p:par>
                              <p:par>
                                <p:cTn id="155" presetID="3" presetClass="emph" presetSubtype="2" fill="hold" grpId="1" nodeType="withEffect">
                                  <p:stCondLst>
                                    <p:cond delay="0"/>
                                  </p:stCondLst>
                                  <p:iterate type="lt">
                                    <p:tmPct val="0"/>
                                  </p:iterate>
                                  <p:childTnLst>
                                    <p:animClr clrSpc="rgb" dir="cw">
                                      <p:cBhvr override="childStyle">
                                        <p:cTn id="156" dur="500" fill="hold"/>
                                        <p:tgtEl>
                                          <p:spTgt spid="15"/>
                                        </p:tgtEl>
                                        <p:attrNameLst>
                                          <p:attrName>style.color</p:attrName>
                                        </p:attrNameLst>
                                      </p:cBhvr>
                                      <p:to>
                                        <a:srgbClr val="FF0000"/>
                                      </p:to>
                                    </p:animClr>
                                  </p:childTnLst>
                                </p:cTn>
                              </p:par>
                            </p:childTnLst>
                          </p:cTn>
                        </p:par>
                        <p:par>
                          <p:cTn id="157" fill="hold">
                            <p:stCondLst>
                              <p:cond delay="500"/>
                            </p:stCondLst>
                            <p:childTnLst>
                              <p:par>
                                <p:cTn id="158" presetID="1" presetClass="exit" presetSubtype="0" fill="hold" nodeType="afterEffect">
                                  <p:stCondLst>
                                    <p:cond delay="0"/>
                                  </p:stCondLst>
                                  <p:childTnLst>
                                    <p:set>
                                      <p:cBhvr>
                                        <p:cTn id="159" dur="1" fill="hold">
                                          <p:stCondLst>
                                            <p:cond delay="0"/>
                                          </p:stCondLst>
                                        </p:cTn>
                                        <p:tgtEl>
                                          <p:spTgt spid="6"/>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 presetClass="exit" presetSubtype="0" fill="hold" grpId="1" nodeType="clickEffect">
                                  <p:stCondLst>
                                    <p:cond delay="0"/>
                                  </p:stCondLst>
                                  <p:childTnLst>
                                    <p:set>
                                      <p:cBhvr>
                                        <p:cTn id="163" dur="1" fill="hold">
                                          <p:stCondLst>
                                            <p:cond delay="0"/>
                                          </p:stCondLst>
                                        </p:cTn>
                                        <p:tgtEl>
                                          <p:spTgt spid="16"/>
                                        </p:tgtEl>
                                        <p:attrNameLst>
                                          <p:attrName>style.visibility</p:attrName>
                                        </p:attrNameLst>
                                      </p:cBhvr>
                                      <p:to>
                                        <p:strVal val="hidden"/>
                                      </p:to>
                                    </p:set>
                                  </p:childTnLst>
                                </p:cTn>
                              </p:par>
                              <p:par>
                                <p:cTn id="164" presetID="1" presetClass="exit" presetSubtype="0" fill="hold" grpId="1" nodeType="withEffect">
                                  <p:stCondLst>
                                    <p:cond delay="0"/>
                                  </p:stCondLst>
                                  <p:childTnLst>
                                    <p:set>
                                      <p:cBhvr>
                                        <p:cTn id="165" dur="1" fill="hold">
                                          <p:stCondLst>
                                            <p:cond delay="0"/>
                                          </p:stCondLst>
                                        </p:cTn>
                                        <p:tgtEl>
                                          <p:spTgt spid="17"/>
                                        </p:tgtEl>
                                        <p:attrNameLst>
                                          <p:attrName>style.visibility</p:attrName>
                                        </p:attrNameLst>
                                      </p:cBhvr>
                                      <p:to>
                                        <p:strVal val="hidden"/>
                                      </p:to>
                                    </p:set>
                                  </p:childTnLst>
                                </p:cTn>
                              </p:par>
                              <p:par>
                                <p:cTn id="166" presetID="1" presetClass="exit" presetSubtype="0" fill="hold" grpId="2" nodeType="withEffect">
                                  <p:stCondLst>
                                    <p:cond delay="0"/>
                                  </p:stCondLst>
                                  <p:childTnLst>
                                    <p:set>
                                      <p:cBhvr>
                                        <p:cTn id="167"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P spid="13" grpId="0"/>
      <p:bldP spid="13" grpId="1"/>
      <p:bldP spid="14" grpId="0"/>
      <p:bldP spid="14" grpId="1"/>
      <p:bldP spid="15" grpId="0"/>
      <p:bldP spid="15" grpId="1"/>
      <p:bldP spid="16" grpId="0" animBg="1"/>
      <p:bldP spid="16" grpId="1" animBg="1"/>
      <p:bldP spid="17" grpId="0"/>
      <p:bldP spid="17" grpId="1"/>
      <p:bldP spid="18" grpId="0" animBg="1"/>
      <p:bldP spid="19" grpId="0"/>
      <p:bldP spid="19" grpId="1"/>
      <p:bldP spid="26" grpId="0" animBg="1"/>
      <p:bldP spid="26" grpId="1" animBg="1"/>
      <p:bldP spid="27" grpId="0" animBg="1"/>
      <p:bldP spid="27" grpId="1" animBg="1"/>
      <p:bldP spid="28" grpId="0" animBg="1"/>
      <p:bldP spid="28" grpId="1" animBg="1"/>
      <p:bldP spid="29" grpId="0" animBg="1"/>
      <p:bldP spid="29" grpId="1" animBg="1"/>
      <p:bldP spid="30" grpId="0" animBg="1"/>
      <p:bldP spid="34" grpId="0"/>
      <p:bldP spid="34" grpId="1"/>
      <p:bldP spid="35" grpId="0" animBg="1"/>
      <p:bldP spid="35" grpId="1" animBg="1"/>
      <p:bldP spid="36" grpId="0"/>
      <p:bldP spid="36" grpId="1"/>
      <p:bldP spid="37" grpId="0"/>
      <p:bldP spid="37" grpId="1"/>
      <p:bldP spid="38" grpId="0"/>
      <p:bldP spid="38" grpId="1"/>
      <p:bldP spid="39" grpId="0" animBg="1"/>
      <p:bldP spid="39" grpId="1" animBg="1"/>
      <p:bldP spid="40" grpId="0" animBg="1"/>
      <p:bldP spid="40" grpId="1" animBg="1"/>
      <p:bldP spid="40" grpId="2" animBg="1"/>
      <p:bldP spid="40" grpId="3" animBg="1"/>
      <p:bldP spid="41" grpId="0"/>
      <p:bldP spid="41" grpId="1"/>
      <p:bldP spid="41" grpId="2"/>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函数调用</a:t>
            </a:r>
            <a:endParaRPr lang="zh-CN" altLang="en-US"/>
          </a:p>
        </p:txBody>
      </p:sp>
      <p:sp>
        <p:nvSpPr>
          <p:cNvPr id="43" name="矩形 42"/>
          <p:cNvSpPr/>
          <p:nvPr/>
        </p:nvSpPr>
        <p:spPr>
          <a:xfrm>
            <a:off x="1525142" y="3304692"/>
            <a:ext cx="4964926" cy="3170099"/>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r>
              <a:rPr lang="en-US" altLang="zh-CN" sz="2000" b="1" dirty="0" err="1">
                <a:latin typeface="Consolas" pitchFamily="49" charset="0"/>
                <a:cs typeface="Consolas" pitchFamily="49" charset="0"/>
              </a:rPr>
              <a:t>int</a:t>
            </a:r>
            <a:r>
              <a:rPr lang="en-US" altLang="zh-CN" sz="2000" b="1" dirty="0">
                <a:latin typeface="Consolas" pitchFamily="49" charset="0"/>
                <a:cs typeface="Consolas" pitchFamily="49" charset="0"/>
              </a:rPr>
              <a:t> main(void)</a:t>
            </a:r>
          </a:p>
          <a:p>
            <a:r>
              <a:rPr lang="en-US" altLang="zh-CN" sz="2000" b="1" dirty="0">
                <a:latin typeface="Consolas" pitchFamily="49" charset="0"/>
                <a:cs typeface="Consolas" pitchFamily="49" charset="0"/>
              </a:rPr>
              <a:t>{</a:t>
            </a:r>
          </a:p>
          <a:p>
            <a:r>
              <a:rPr lang="en-US" altLang="zh-CN" sz="2000" b="1" dirty="0">
                <a:latin typeface="Consolas" pitchFamily="49" charset="0"/>
                <a:cs typeface="Consolas" pitchFamily="49" charset="0"/>
              </a:rPr>
              <a:t>     </a:t>
            </a:r>
            <a:endParaRPr lang="zh-CN" altLang="en-US" sz="2000" b="1" dirty="0">
              <a:latin typeface="Consolas" pitchFamily="49" charset="0"/>
              <a:cs typeface="Consolas" pitchFamily="49" charset="0"/>
            </a:endParaRPr>
          </a:p>
          <a:p>
            <a:r>
              <a:rPr lang="en-US" altLang="zh-CN" sz="2000" b="1" dirty="0">
                <a:latin typeface="Consolas" pitchFamily="49" charset="0"/>
                <a:cs typeface="Consolas" pitchFamily="49" charset="0"/>
              </a:rPr>
              <a:t>     </a:t>
            </a:r>
          </a:p>
          <a:p>
            <a:endParaRPr lang="en-US" altLang="zh-CN" sz="2000" b="1" dirty="0">
              <a:latin typeface="Consolas" pitchFamily="49" charset="0"/>
              <a:cs typeface="Consolas" pitchFamily="49" charset="0"/>
            </a:endParaRPr>
          </a:p>
          <a:p>
            <a:r>
              <a:rPr lang="en-US" altLang="zh-CN" sz="2000" b="1" dirty="0">
                <a:latin typeface="Consolas" pitchFamily="49" charset="0"/>
                <a:cs typeface="Consolas" pitchFamily="49" charset="0"/>
              </a:rPr>
              <a:t>     </a:t>
            </a:r>
            <a:endParaRPr lang="zh-CN" altLang="en-US" sz="2000" b="1" dirty="0">
              <a:latin typeface="Consolas" pitchFamily="49" charset="0"/>
              <a:cs typeface="Consolas" pitchFamily="49" charset="0"/>
            </a:endParaRPr>
          </a:p>
          <a:p>
            <a:endParaRPr lang="en-US" altLang="zh-CN" sz="2000" b="1" dirty="0">
              <a:latin typeface="Consolas" pitchFamily="49" charset="0"/>
              <a:cs typeface="Consolas" pitchFamily="49" charset="0"/>
            </a:endParaRPr>
          </a:p>
          <a:p>
            <a:endParaRPr lang="en-US" altLang="zh-CN" sz="2000" b="1" dirty="0">
              <a:latin typeface="Consolas" pitchFamily="49" charset="0"/>
              <a:cs typeface="Consolas" pitchFamily="49" charset="0"/>
            </a:endParaRPr>
          </a:p>
          <a:p>
            <a:r>
              <a:rPr lang="en-US" altLang="zh-CN" sz="2000" b="1" dirty="0">
                <a:latin typeface="Consolas" pitchFamily="49" charset="0"/>
                <a:cs typeface="Consolas" pitchFamily="49" charset="0"/>
              </a:rPr>
              <a:t>      </a:t>
            </a:r>
          </a:p>
          <a:p>
            <a:r>
              <a:rPr lang="en-US" altLang="zh-CN" sz="2000" b="1" dirty="0">
                <a:latin typeface="Consolas" pitchFamily="49" charset="0"/>
                <a:cs typeface="Consolas" pitchFamily="49" charset="0"/>
              </a:rPr>
              <a:t>}</a:t>
            </a:r>
          </a:p>
        </p:txBody>
      </p:sp>
      <p:sp>
        <p:nvSpPr>
          <p:cNvPr id="44" name="矩形 43"/>
          <p:cNvSpPr/>
          <p:nvPr/>
        </p:nvSpPr>
        <p:spPr>
          <a:xfrm>
            <a:off x="1525142" y="1063855"/>
            <a:ext cx="4964926" cy="2246769"/>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wrap="square">
            <a:spAutoFit/>
          </a:bodyPr>
          <a:lstStyle/>
          <a:p>
            <a:endParaRPr lang="en-US" altLang="zh-CN" sz="2000" b="1" dirty="0">
              <a:latin typeface="Consolas" pitchFamily="49" charset="0"/>
              <a:cs typeface="Consolas" pitchFamily="49" charset="0"/>
            </a:endParaRPr>
          </a:p>
          <a:p>
            <a:r>
              <a:rPr lang="en-US" altLang="zh-CN" sz="2000" b="1" dirty="0">
                <a:latin typeface="Consolas" pitchFamily="49" charset="0"/>
                <a:cs typeface="Consolas" pitchFamily="49" charset="0"/>
              </a:rPr>
              <a:t>{</a:t>
            </a:r>
          </a:p>
          <a:p>
            <a:r>
              <a:rPr lang="en-US" altLang="zh-CN" sz="2000" b="1" dirty="0">
                <a:latin typeface="Consolas" pitchFamily="49" charset="0"/>
                <a:cs typeface="Consolas" pitchFamily="49" charset="0"/>
              </a:rPr>
              <a:t>      </a:t>
            </a:r>
          </a:p>
          <a:p>
            <a:r>
              <a:rPr lang="en-US" altLang="zh-CN" sz="2000" b="1" dirty="0">
                <a:latin typeface="Consolas" pitchFamily="49" charset="0"/>
                <a:cs typeface="Consolas" pitchFamily="49" charset="0"/>
              </a:rPr>
              <a:t>      </a:t>
            </a:r>
          </a:p>
          <a:p>
            <a:r>
              <a:rPr lang="en-US" altLang="zh-CN" sz="2000" b="1" dirty="0">
                <a:latin typeface="Consolas" pitchFamily="49" charset="0"/>
                <a:cs typeface="Consolas" pitchFamily="49" charset="0"/>
              </a:rPr>
              <a:t>      </a:t>
            </a:r>
          </a:p>
          <a:p>
            <a:r>
              <a:rPr lang="en-US" altLang="zh-CN" sz="2000" b="1" dirty="0">
                <a:latin typeface="Consolas" pitchFamily="49" charset="0"/>
                <a:cs typeface="Consolas" pitchFamily="49" charset="0"/>
              </a:rPr>
              <a:t>      </a:t>
            </a:r>
          </a:p>
          <a:p>
            <a:r>
              <a:rPr lang="en-US" altLang="zh-CN" sz="2000" b="1" dirty="0">
                <a:latin typeface="Consolas" pitchFamily="49" charset="0"/>
                <a:cs typeface="Consolas" pitchFamily="49" charset="0"/>
              </a:rPr>
              <a:t>}</a:t>
            </a:r>
            <a:endParaRPr lang="zh-CN" altLang="en-US" sz="2000" b="1" dirty="0">
              <a:latin typeface="Consolas" pitchFamily="49" charset="0"/>
              <a:cs typeface="Consolas" pitchFamily="49" charset="0"/>
            </a:endParaRPr>
          </a:p>
        </p:txBody>
      </p:sp>
      <p:grpSp>
        <p:nvGrpSpPr>
          <p:cNvPr id="45" name="组合 44"/>
          <p:cNvGrpSpPr/>
          <p:nvPr/>
        </p:nvGrpSpPr>
        <p:grpSpPr>
          <a:xfrm>
            <a:off x="8955700" y="3881006"/>
            <a:ext cx="1143008" cy="1214438"/>
            <a:chOff x="7500958" y="3314704"/>
            <a:chExt cx="1143008" cy="1214438"/>
          </a:xfrm>
        </p:grpSpPr>
        <p:sp>
          <p:nvSpPr>
            <p:cNvPr id="46" name="Text Box 33"/>
            <p:cNvSpPr txBox="1">
              <a:spLocks noChangeArrowheads="1"/>
            </p:cNvSpPr>
            <p:nvPr/>
          </p:nvSpPr>
          <p:spPr bwMode="auto">
            <a:xfrm>
              <a:off x="7500958" y="4071942"/>
              <a:ext cx="357190" cy="40011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000" b="1" dirty="0">
                  <a:effectLst/>
                  <a:ea typeface="宋体" pitchFamily="2" charset="-122"/>
                </a:rPr>
                <a:t>b</a:t>
              </a:r>
            </a:p>
          </p:txBody>
        </p:sp>
        <p:sp>
          <p:nvSpPr>
            <p:cNvPr id="47" name="Text Box 34"/>
            <p:cNvSpPr txBox="1">
              <a:spLocks noChangeArrowheads="1"/>
            </p:cNvSpPr>
            <p:nvPr/>
          </p:nvSpPr>
          <p:spPr bwMode="auto">
            <a:xfrm>
              <a:off x="7915292" y="4000504"/>
              <a:ext cx="728674" cy="52863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spcBef>
                  <a:spcPct val="50000"/>
                </a:spcBef>
              </a:pPr>
              <a:r>
                <a:rPr lang="en-US" altLang="zh-CN" sz="2800" b="1" dirty="0">
                  <a:effectLst/>
                  <a:ea typeface="宋体" pitchFamily="2" charset="-122"/>
                </a:rPr>
                <a:t>4</a:t>
              </a:r>
            </a:p>
          </p:txBody>
        </p:sp>
        <p:sp>
          <p:nvSpPr>
            <p:cNvPr id="48" name="Text Box 36"/>
            <p:cNvSpPr txBox="1">
              <a:spLocks noChangeArrowheads="1"/>
            </p:cNvSpPr>
            <p:nvPr/>
          </p:nvSpPr>
          <p:spPr bwMode="auto">
            <a:xfrm>
              <a:off x="7500958" y="3429000"/>
              <a:ext cx="357190" cy="40011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000" b="1" dirty="0">
                  <a:effectLst/>
                  <a:ea typeface="宋体" pitchFamily="2" charset="-122"/>
                </a:rPr>
                <a:t>a</a:t>
              </a:r>
            </a:p>
          </p:txBody>
        </p:sp>
        <p:sp>
          <p:nvSpPr>
            <p:cNvPr id="49" name="Text Box 37"/>
            <p:cNvSpPr txBox="1">
              <a:spLocks noChangeArrowheads="1"/>
            </p:cNvSpPr>
            <p:nvPr/>
          </p:nvSpPr>
          <p:spPr bwMode="auto">
            <a:xfrm>
              <a:off x="7915292" y="3314704"/>
              <a:ext cx="728674" cy="52863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spcBef>
                  <a:spcPct val="50000"/>
                </a:spcBef>
              </a:pPr>
              <a:r>
                <a:rPr lang="en-US" altLang="zh-CN" sz="2800" b="1" dirty="0">
                  <a:effectLst>
                    <a:outerShdw blurRad="38100" dist="38100" dir="2700000" algn="tl">
                      <a:srgbClr val="FFFFFF"/>
                    </a:outerShdw>
                  </a:effectLst>
                  <a:ea typeface="宋体" pitchFamily="2" charset="-122"/>
                </a:rPr>
                <a:t>3</a:t>
              </a:r>
            </a:p>
          </p:txBody>
        </p:sp>
      </p:grpSp>
      <p:sp>
        <p:nvSpPr>
          <p:cNvPr id="50" name="矩形 49"/>
          <p:cNvSpPr/>
          <p:nvPr/>
        </p:nvSpPr>
        <p:spPr>
          <a:xfrm>
            <a:off x="1845940" y="3809560"/>
            <a:ext cx="2441694" cy="400110"/>
          </a:xfrm>
          <a:prstGeom prst="rect">
            <a:avLst/>
          </a:prstGeom>
        </p:spPr>
        <p:txBody>
          <a:bodyPr wrap="none">
            <a:spAutoFit/>
          </a:bodyPr>
          <a:lstStyle/>
          <a:p>
            <a:r>
              <a:rPr lang="en-US" altLang="zh-CN" sz="2000" b="1" dirty="0" err="1">
                <a:latin typeface="Consolas" pitchFamily="49" charset="0"/>
                <a:cs typeface="Consolas" pitchFamily="49" charset="0"/>
              </a:rPr>
              <a:t>int</a:t>
            </a:r>
            <a:r>
              <a:rPr lang="en-US" altLang="zh-CN" sz="2000" b="1" dirty="0">
                <a:latin typeface="Consolas" pitchFamily="49" charset="0"/>
                <a:cs typeface="Consolas" pitchFamily="49" charset="0"/>
              </a:rPr>
              <a:t> a = 3,b = 4;</a:t>
            </a:r>
            <a:endParaRPr lang="zh-CN" altLang="en-US" sz="2000" b="1" dirty="0">
              <a:latin typeface="Consolas" pitchFamily="49" charset="0"/>
              <a:cs typeface="Consolas" pitchFamily="49" charset="0"/>
            </a:endParaRPr>
          </a:p>
        </p:txBody>
      </p:sp>
      <p:sp>
        <p:nvSpPr>
          <p:cNvPr id="51" name="矩形 50"/>
          <p:cNvSpPr/>
          <p:nvPr/>
        </p:nvSpPr>
        <p:spPr>
          <a:xfrm>
            <a:off x="1845940" y="4144581"/>
            <a:ext cx="4644128" cy="707886"/>
          </a:xfrm>
          <a:prstGeom prst="rect">
            <a:avLst/>
          </a:prstGeom>
        </p:spPr>
        <p:txBody>
          <a:bodyPr wrap="square">
            <a:spAutoFit/>
          </a:bodyPr>
          <a:lstStyle/>
          <a:p>
            <a:r>
              <a:rPr lang="en-US" altLang="zh-CN" sz="2000" b="1">
                <a:latin typeface="Consolas" pitchFamily="49" charset="0"/>
                <a:cs typeface="Consolas" pitchFamily="49" charset="0"/>
              </a:rPr>
              <a:t>printf("</a:t>
            </a:r>
            <a:r>
              <a:rPr lang="zh-CN" altLang="en-US" sz="2000" b="1" dirty="0">
                <a:latin typeface="Consolas" pitchFamily="49" charset="0"/>
                <a:cs typeface="Consolas" pitchFamily="49" charset="0"/>
              </a:rPr>
              <a:t>交换前</a:t>
            </a:r>
            <a:r>
              <a:rPr lang="en-US" altLang="zh-CN" sz="2000" b="1" dirty="0">
                <a:latin typeface="Consolas" pitchFamily="49" charset="0"/>
                <a:cs typeface="Consolas" pitchFamily="49" charset="0"/>
              </a:rPr>
              <a:t>: ");</a:t>
            </a:r>
          </a:p>
          <a:p>
            <a:r>
              <a:rPr lang="es-ES" altLang="zh-CN" sz="2000" b="1">
                <a:latin typeface="Consolas" pitchFamily="49" charset="0"/>
                <a:cs typeface="Consolas" pitchFamily="49" charset="0"/>
              </a:rPr>
              <a:t>printf("a </a:t>
            </a:r>
            <a:r>
              <a:rPr lang="es-ES" altLang="zh-CN" sz="2000" b="1" dirty="0">
                <a:latin typeface="Consolas" pitchFamily="49" charset="0"/>
                <a:cs typeface="Consolas" pitchFamily="49" charset="0"/>
              </a:rPr>
              <a:t>= %d b = %d\n", a,b);</a:t>
            </a:r>
            <a:endParaRPr lang="zh-CN" altLang="en-US" sz="2000" b="1" dirty="0">
              <a:latin typeface="Consolas" pitchFamily="49" charset="0"/>
              <a:cs typeface="Consolas" pitchFamily="49" charset="0"/>
            </a:endParaRPr>
          </a:p>
        </p:txBody>
      </p:sp>
      <p:sp>
        <p:nvSpPr>
          <p:cNvPr id="52" name="矩形 51"/>
          <p:cNvSpPr/>
          <p:nvPr/>
        </p:nvSpPr>
        <p:spPr>
          <a:xfrm>
            <a:off x="1845940" y="4787377"/>
            <a:ext cx="3071834" cy="400110"/>
          </a:xfrm>
          <a:prstGeom prst="rect">
            <a:avLst/>
          </a:prstGeom>
        </p:spPr>
        <p:txBody>
          <a:bodyPr wrap="square">
            <a:spAutoFit/>
          </a:bodyPr>
          <a:lstStyle/>
          <a:p>
            <a:r>
              <a:rPr lang="en-US" altLang="zh-CN" sz="2000" b="1" dirty="0" err="1">
                <a:latin typeface="Consolas" pitchFamily="49" charset="0"/>
                <a:cs typeface="Consolas" pitchFamily="49" charset="0"/>
              </a:rPr>
              <a:t>exchangeData</a:t>
            </a:r>
            <a:r>
              <a:rPr lang="en-US" altLang="zh-CN" sz="2000" b="1" dirty="0">
                <a:latin typeface="Consolas" pitchFamily="49" charset="0"/>
                <a:cs typeface="Consolas" pitchFamily="49" charset="0"/>
              </a:rPr>
              <a:t>(&amp;a, &amp;b);</a:t>
            </a:r>
            <a:endParaRPr lang="zh-CN" altLang="en-US" sz="2000" dirty="0">
              <a:latin typeface="Consolas" pitchFamily="49" charset="0"/>
              <a:cs typeface="Consolas" pitchFamily="49" charset="0"/>
            </a:endParaRPr>
          </a:p>
        </p:txBody>
      </p:sp>
      <p:sp>
        <p:nvSpPr>
          <p:cNvPr id="53" name="矩形 52"/>
          <p:cNvSpPr/>
          <p:nvPr/>
        </p:nvSpPr>
        <p:spPr>
          <a:xfrm>
            <a:off x="1845940" y="5122398"/>
            <a:ext cx="4644128" cy="707886"/>
          </a:xfrm>
          <a:prstGeom prst="rect">
            <a:avLst/>
          </a:prstGeom>
        </p:spPr>
        <p:txBody>
          <a:bodyPr wrap="square">
            <a:spAutoFit/>
          </a:bodyPr>
          <a:lstStyle/>
          <a:p>
            <a:r>
              <a:rPr lang="en-US" altLang="zh-CN" sz="2000" b="1">
                <a:latin typeface="Consolas" pitchFamily="49" charset="0"/>
                <a:cs typeface="Consolas" pitchFamily="49" charset="0"/>
              </a:rPr>
              <a:t>printf("</a:t>
            </a:r>
            <a:r>
              <a:rPr lang="zh-CN" altLang="en-US" sz="2000" b="1" dirty="0">
                <a:latin typeface="Consolas" pitchFamily="49" charset="0"/>
                <a:cs typeface="Consolas" pitchFamily="49" charset="0"/>
              </a:rPr>
              <a:t>交换后</a:t>
            </a:r>
            <a:r>
              <a:rPr lang="en-US" altLang="zh-CN" sz="2000" b="1" dirty="0">
                <a:latin typeface="Consolas" pitchFamily="49" charset="0"/>
                <a:cs typeface="Consolas" pitchFamily="49" charset="0"/>
              </a:rPr>
              <a:t>: ");</a:t>
            </a:r>
          </a:p>
          <a:p>
            <a:r>
              <a:rPr lang="es-ES" altLang="zh-CN" sz="2000" b="1">
                <a:latin typeface="Consolas" pitchFamily="49" charset="0"/>
                <a:cs typeface="Consolas" pitchFamily="49" charset="0"/>
              </a:rPr>
              <a:t>printf("a </a:t>
            </a:r>
            <a:r>
              <a:rPr lang="es-ES" altLang="zh-CN" sz="2000" b="1" dirty="0">
                <a:latin typeface="Consolas" pitchFamily="49" charset="0"/>
                <a:cs typeface="Consolas" pitchFamily="49" charset="0"/>
              </a:rPr>
              <a:t>= %d b = %d\n", a,b);</a:t>
            </a:r>
          </a:p>
        </p:txBody>
      </p:sp>
      <p:sp>
        <p:nvSpPr>
          <p:cNvPr id="54" name="矩形 53"/>
          <p:cNvSpPr/>
          <p:nvPr/>
        </p:nvSpPr>
        <p:spPr>
          <a:xfrm>
            <a:off x="1845940" y="5765194"/>
            <a:ext cx="1454244" cy="400110"/>
          </a:xfrm>
          <a:prstGeom prst="rect">
            <a:avLst/>
          </a:prstGeom>
        </p:spPr>
        <p:txBody>
          <a:bodyPr wrap="none">
            <a:spAutoFit/>
          </a:bodyPr>
          <a:lstStyle/>
          <a:p>
            <a:r>
              <a:rPr lang="en-US" altLang="zh-CN" sz="2000" b="1" dirty="0">
                <a:latin typeface="Consolas" pitchFamily="49" charset="0"/>
                <a:cs typeface="Consolas" pitchFamily="49" charset="0"/>
              </a:rPr>
              <a:t>return 0;</a:t>
            </a:r>
            <a:endParaRPr lang="zh-CN" altLang="en-US" sz="2000" b="1" dirty="0">
              <a:latin typeface="Consolas" pitchFamily="49" charset="0"/>
              <a:cs typeface="Consolas" pitchFamily="49" charset="0"/>
            </a:endParaRPr>
          </a:p>
        </p:txBody>
      </p:sp>
      <p:sp>
        <p:nvSpPr>
          <p:cNvPr id="55" name="矩形 54"/>
          <p:cNvSpPr/>
          <p:nvPr/>
        </p:nvSpPr>
        <p:spPr>
          <a:xfrm>
            <a:off x="6811554" y="5381196"/>
            <a:ext cx="3429024" cy="1000132"/>
          </a:xfrm>
          <a:prstGeom prst="rect">
            <a:avLst/>
          </a:prstGeom>
          <a:solidFill>
            <a:schemeClr val="tx1"/>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6947707" y="5445224"/>
            <a:ext cx="2315057"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交换前：</a:t>
            </a:r>
            <a:r>
              <a:rPr lang="en-US" altLang="zh-CN" sz="2000" b="1" dirty="0">
                <a:solidFill>
                  <a:schemeClr val="bg1"/>
                </a:solidFill>
                <a:latin typeface="微软雅黑" pitchFamily="34" charset="-122"/>
                <a:ea typeface="微软雅黑" pitchFamily="34" charset="-122"/>
              </a:rPr>
              <a:t>a=3 b=4</a:t>
            </a:r>
            <a:endParaRPr lang="zh-CN" altLang="en-US" sz="2000" b="1" dirty="0">
              <a:solidFill>
                <a:schemeClr val="bg1"/>
              </a:solidFill>
              <a:latin typeface="微软雅黑" pitchFamily="34" charset="-122"/>
              <a:ea typeface="微软雅黑" pitchFamily="34" charset="-122"/>
            </a:endParaRPr>
          </a:p>
        </p:txBody>
      </p:sp>
      <p:sp>
        <p:nvSpPr>
          <p:cNvPr id="57" name="任意多边形 56"/>
          <p:cNvSpPr/>
          <p:nvPr/>
        </p:nvSpPr>
        <p:spPr>
          <a:xfrm rot="21249499">
            <a:off x="4319844" y="1333714"/>
            <a:ext cx="1306286" cy="3508540"/>
          </a:xfrm>
          <a:custGeom>
            <a:avLst/>
            <a:gdLst>
              <a:gd name="connsiteX0" fmla="*/ 261257 w 1306286"/>
              <a:gd name="connsiteY0" fmla="*/ 3454400 h 3454400"/>
              <a:gd name="connsiteX1" fmla="*/ 1262743 w 1306286"/>
              <a:gd name="connsiteY1" fmla="*/ 2365828 h 3454400"/>
              <a:gd name="connsiteX2" fmla="*/ 0 w 1306286"/>
              <a:gd name="connsiteY2" fmla="*/ 0 h 3454400"/>
            </a:gdLst>
            <a:ahLst/>
            <a:cxnLst>
              <a:cxn ang="0">
                <a:pos x="connsiteX0" y="connsiteY0"/>
              </a:cxn>
              <a:cxn ang="0">
                <a:pos x="connsiteX1" y="connsiteY1"/>
              </a:cxn>
              <a:cxn ang="0">
                <a:pos x="connsiteX2" y="connsiteY2"/>
              </a:cxn>
            </a:cxnLst>
            <a:rect l="l" t="t" r="r" b="b"/>
            <a:pathLst>
              <a:path w="1306286" h="3454400">
                <a:moveTo>
                  <a:pt x="261257" y="3454400"/>
                </a:moveTo>
                <a:cubicBezTo>
                  <a:pt x="783771" y="3197980"/>
                  <a:pt x="1306286" y="2941561"/>
                  <a:pt x="1262743" y="2365828"/>
                </a:cubicBezTo>
                <a:cubicBezTo>
                  <a:pt x="1219200" y="1790095"/>
                  <a:pt x="609600" y="895047"/>
                  <a:pt x="0" y="0"/>
                </a:cubicBezTo>
              </a:path>
            </a:pathLst>
          </a:custGeom>
          <a:ln w="38100">
            <a:solidFill>
              <a:srgbClr val="00B0F0"/>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矩形 57"/>
          <p:cNvSpPr/>
          <p:nvPr/>
        </p:nvSpPr>
        <p:spPr>
          <a:xfrm>
            <a:off x="1596580" y="1023478"/>
            <a:ext cx="4785864" cy="400110"/>
          </a:xfrm>
          <a:prstGeom prst="rect">
            <a:avLst/>
          </a:prstGeom>
        </p:spPr>
        <p:txBody>
          <a:bodyPr wrap="square">
            <a:spAutoFit/>
          </a:bodyPr>
          <a:lstStyle/>
          <a:p>
            <a:r>
              <a:rPr lang="en-US" altLang="zh-CN" sz="2000" b="1" dirty="0">
                <a:latin typeface="Consolas" pitchFamily="49" charset="0"/>
                <a:cs typeface="Consolas" pitchFamily="49" charset="0"/>
              </a:rPr>
              <a:t>void </a:t>
            </a:r>
            <a:r>
              <a:rPr lang="en-US" altLang="zh-CN" sz="2000" b="1" dirty="0" err="1">
                <a:latin typeface="Consolas" pitchFamily="49" charset="0"/>
                <a:cs typeface="Consolas" pitchFamily="49" charset="0"/>
              </a:rPr>
              <a:t>exchangeData</a:t>
            </a:r>
            <a:r>
              <a:rPr lang="en-US" altLang="zh-CN" sz="2000" b="1" dirty="0">
                <a:latin typeface="Consolas" pitchFamily="49" charset="0"/>
                <a:cs typeface="Consolas" pitchFamily="49" charset="0"/>
              </a:rPr>
              <a:t>(</a:t>
            </a:r>
            <a:r>
              <a:rPr lang="en-US" altLang="zh-CN" sz="2000" b="1" dirty="0" err="1">
                <a:latin typeface="Consolas" pitchFamily="49" charset="0"/>
                <a:cs typeface="Consolas" pitchFamily="49" charset="0"/>
              </a:rPr>
              <a:t>int</a:t>
            </a:r>
            <a:r>
              <a:rPr lang="en-US" altLang="zh-CN" sz="2000" b="1" dirty="0">
                <a:latin typeface="Consolas" pitchFamily="49" charset="0"/>
                <a:cs typeface="Consolas" pitchFamily="49" charset="0"/>
              </a:rPr>
              <a:t> *a, </a:t>
            </a:r>
            <a:r>
              <a:rPr lang="en-US" altLang="zh-CN" sz="2000" b="1" dirty="0" err="1">
                <a:latin typeface="Consolas" pitchFamily="49" charset="0"/>
                <a:cs typeface="Consolas" pitchFamily="49" charset="0"/>
              </a:rPr>
              <a:t>int</a:t>
            </a:r>
            <a:r>
              <a:rPr lang="en-US" altLang="zh-CN" sz="2000" b="1" dirty="0">
                <a:latin typeface="Consolas" pitchFamily="49" charset="0"/>
                <a:cs typeface="Consolas" pitchFamily="49" charset="0"/>
              </a:rPr>
              <a:t> *b)</a:t>
            </a:r>
          </a:p>
        </p:txBody>
      </p:sp>
      <p:grpSp>
        <p:nvGrpSpPr>
          <p:cNvPr id="59" name="组合 58"/>
          <p:cNvGrpSpPr/>
          <p:nvPr/>
        </p:nvGrpSpPr>
        <p:grpSpPr>
          <a:xfrm>
            <a:off x="8930532" y="1666420"/>
            <a:ext cx="1816248" cy="528638"/>
            <a:chOff x="7500958" y="1214422"/>
            <a:chExt cx="1816248" cy="528638"/>
          </a:xfrm>
        </p:grpSpPr>
        <p:sp>
          <p:nvSpPr>
            <p:cNvPr id="60" name="Text Box 37"/>
            <p:cNvSpPr txBox="1">
              <a:spLocks noChangeArrowheads="1"/>
            </p:cNvSpPr>
            <p:nvPr/>
          </p:nvSpPr>
          <p:spPr bwMode="auto">
            <a:xfrm>
              <a:off x="7929586" y="1214422"/>
              <a:ext cx="1387620" cy="52863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spcBef>
                  <a:spcPct val="50000"/>
                </a:spcBef>
              </a:pPr>
              <a:r>
                <a:rPr lang="en-US" altLang="zh-CN" sz="2800" b="1" dirty="0">
                  <a:effectLst>
                    <a:outerShdw blurRad="38100" dist="38100" dir="2700000" algn="tl">
                      <a:srgbClr val="FFFFFF"/>
                    </a:outerShdw>
                  </a:effectLst>
                  <a:ea typeface="宋体" pitchFamily="2" charset="-122"/>
                </a:rPr>
                <a:t>?</a:t>
              </a:r>
            </a:p>
          </p:txBody>
        </p:sp>
        <p:sp>
          <p:nvSpPr>
            <p:cNvPr id="61" name="Text Box 36"/>
            <p:cNvSpPr txBox="1">
              <a:spLocks noChangeArrowheads="1"/>
            </p:cNvSpPr>
            <p:nvPr/>
          </p:nvSpPr>
          <p:spPr bwMode="auto">
            <a:xfrm>
              <a:off x="7500958" y="1285860"/>
              <a:ext cx="357190" cy="40011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000" b="1" dirty="0">
                  <a:effectLst/>
                  <a:ea typeface="宋体" pitchFamily="2" charset="-122"/>
                </a:rPr>
                <a:t>a</a:t>
              </a:r>
            </a:p>
          </p:txBody>
        </p:sp>
      </p:grpSp>
      <p:grpSp>
        <p:nvGrpSpPr>
          <p:cNvPr id="62" name="组合 61"/>
          <p:cNvGrpSpPr/>
          <p:nvPr/>
        </p:nvGrpSpPr>
        <p:grpSpPr>
          <a:xfrm>
            <a:off x="8930532" y="2366514"/>
            <a:ext cx="1785950" cy="528638"/>
            <a:chOff x="7500958" y="1928802"/>
            <a:chExt cx="1785950" cy="528638"/>
          </a:xfrm>
        </p:grpSpPr>
        <p:sp>
          <p:nvSpPr>
            <p:cNvPr id="63" name="Text Box 37"/>
            <p:cNvSpPr txBox="1">
              <a:spLocks noChangeArrowheads="1"/>
            </p:cNvSpPr>
            <p:nvPr/>
          </p:nvSpPr>
          <p:spPr bwMode="auto">
            <a:xfrm>
              <a:off x="7929586" y="1928802"/>
              <a:ext cx="1357322" cy="52863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spcBef>
                  <a:spcPct val="50000"/>
                </a:spcBef>
              </a:pPr>
              <a:r>
                <a:rPr lang="en-US" altLang="zh-CN" sz="2800" b="1" dirty="0">
                  <a:effectLst>
                    <a:outerShdw blurRad="38100" dist="38100" dir="2700000" algn="tl">
                      <a:srgbClr val="FFFFFF"/>
                    </a:outerShdw>
                  </a:effectLst>
                  <a:ea typeface="宋体" pitchFamily="2" charset="-122"/>
                </a:rPr>
                <a:t>?</a:t>
              </a:r>
            </a:p>
          </p:txBody>
        </p:sp>
        <p:sp>
          <p:nvSpPr>
            <p:cNvPr id="64" name="Text Box 36"/>
            <p:cNvSpPr txBox="1">
              <a:spLocks noChangeArrowheads="1"/>
            </p:cNvSpPr>
            <p:nvPr/>
          </p:nvSpPr>
          <p:spPr bwMode="auto">
            <a:xfrm>
              <a:off x="7500958" y="2000240"/>
              <a:ext cx="357190" cy="40011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000" b="1" dirty="0">
                  <a:effectLst/>
                  <a:ea typeface="宋体" pitchFamily="2" charset="-122"/>
                </a:rPr>
                <a:t>b</a:t>
              </a:r>
            </a:p>
          </p:txBody>
        </p:sp>
      </p:grpSp>
      <p:sp>
        <p:nvSpPr>
          <p:cNvPr id="65" name="任意多边形 64"/>
          <p:cNvSpPr/>
          <p:nvPr/>
        </p:nvSpPr>
        <p:spPr>
          <a:xfrm rot="844687">
            <a:off x="1577434" y="2751183"/>
            <a:ext cx="582175" cy="2078383"/>
          </a:xfrm>
          <a:custGeom>
            <a:avLst/>
            <a:gdLst>
              <a:gd name="connsiteX0" fmla="*/ 283029 w 587829"/>
              <a:gd name="connsiteY0" fmla="*/ 0 h 1857828"/>
              <a:gd name="connsiteX1" fmla="*/ 50800 w 587829"/>
              <a:gd name="connsiteY1" fmla="*/ 1030514 h 1857828"/>
              <a:gd name="connsiteX2" fmla="*/ 587829 w 587829"/>
              <a:gd name="connsiteY2" fmla="*/ 1857828 h 1857828"/>
            </a:gdLst>
            <a:ahLst/>
            <a:cxnLst>
              <a:cxn ang="0">
                <a:pos x="connsiteX0" y="connsiteY0"/>
              </a:cxn>
              <a:cxn ang="0">
                <a:pos x="connsiteX1" y="connsiteY1"/>
              </a:cxn>
              <a:cxn ang="0">
                <a:pos x="connsiteX2" y="connsiteY2"/>
              </a:cxn>
            </a:cxnLst>
            <a:rect l="l" t="t" r="r" b="b"/>
            <a:pathLst>
              <a:path w="587829" h="1857828">
                <a:moveTo>
                  <a:pt x="283029" y="0"/>
                </a:moveTo>
                <a:cubicBezTo>
                  <a:pt x="141514" y="360438"/>
                  <a:pt x="0" y="720876"/>
                  <a:pt x="50800" y="1030514"/>
                </a:cubicBezTo>
                <a:cubicBezTo>
                  <a:pt x="101600" y="1340152"/>
                  <a:pt x="344714" y="1598990"/>
                  <a:pt x="587829" y="1857828"/>
                </a:cubicBezTo>
              </a:path>
            </a:pathLst>
          </a:custGeom>
          <a:ln w="38100">
            <a:solidFill>
              <a:srgbClr val="00B0F0"/>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6" name="组合 65"/>
          <p:cNvGrpSpPr/>
          <p:nvPr/>
        </p:nvGrpSpPr>
        <p:grpSpPr>
          <a:xfrm>
            <a:off x="8930532" y="3066608"/>
            <a:ext cx="1157302" cy="528638"/>
            <a:chOff x="7500958" y="1928802"/>
            <a:chExt cx="1157302" cy="528638"/>
          </a:xfrm>
        </p:grpSpPr>
        <p:sp>
          <p:nvSpPr>
            <p:cNvPr id="67" name="Text Box 37"/>
            <p:cNvSpPr txBox="1">
              <a:spLocks noChangeArrowheads="1"/>
            </p:cNvSpPr>
            <p:nvPr/>
          </p:nvSpPr>
          <p:spPr bwMode="auto">
            <a:xfrm>
              <a:off x="7929586" y="1928802"/>
              <a:ext cx="728674" cy="528638"/>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p>
              <a:pPr algn="ctr" eaLnBrk="1" hangingPunct="1">
                <a:spcBef>
                  <a:spcPct val="50000"/>
                </a:spcBef>
              </a:pPr>
              <a:r>
                <a:rPr lang="en-US" altLang="zh-CN" sz="2800" b="1" dirty="0">
                  <a:effectLst>
                    <a:outerShdw blurRad="38100" dist="38100" dir="2700000" algn="tl">
                      <a:srgbClr val="FFFFFF"/>
                    </a:outerShdw>
                  </a:effectLst>
                  <a:ea typeface="宋体" pitchFamily="2" charset="-122"/>
                </a:rPr>
                <a:t>?</a:t>
              </a:r>
            </a:p>
          </p:txBody>
        </p:sp>
        <p:sp>
          <p:nvSpPr>
            <p:cNvPr id="68" name="Text Box 36"/>
            <p:cNvSpPr txBox="1">
              <a:spLocks noChangeArrowheads="1"/>
            </p:cNvSpPr>
            <p:nvPr/>
          </p:nvSpPr>
          <p:spPr bwMode="auto">
            <a:xfrm>
              <a:off x="7500958" y="2000240"/>
              <a:ext cx="357190" cy="40011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000" b="1" dirty="0">
                  <a:effectLst/>
                  <a:ea typeface="宋体" pitchFamily="2" charset="-122"/>
                </a:rPr>
                <a:t>c</a:t>
              </a:r>
            </a:p>
          </p:txBody>
        </p:sp>
      </p:grpSp>
      <p:sp>
        <p:nvSpPr>
          <p:cNvPr id="69" name="矩形 68"/>
          <p:cNvSpPr/>
          <p:nvPr/>
        </p:nvSpPr>
        <p:spPr>
          <a:xfrm>
            <a:off x="1917948" y="1594982"/>
            <a:ext cx="1031051" cy="400110"/>
          </a:xfrm>
          <a:prstGeom prst="rect">
            <a:avLst/>
          </a:prstGeom>
        </p:spPr>
        <p:txBody>
          <a:bodyPr wrap="none">
            <a:spAutoFit/>
          </a:bodyPr>
          <a:lstStyle/>
          <a:p>
            <a:r>
              <a:rPr lang="en-US" altLang="zh-CN" sz="2000" b="1" dirty="0" err="1">
                <a:latin typeface="Consolas" pitchFamily="49" charset="0"/>
                <a:cs typeface="Consolas" pitchFamily="49" charset="0"/>
              </a:rPr>
              <a:t>int</a:t>
            </a:r>
            <a:r>
              <a:rPr lang="en-US" altLang="zh-CN" sz="2000" b="1" dirty="0">
                <a:latin typeface="Consolas" pitchFamily="49" charset="0"/>
                <a:cs typeface="Consolas" pitchFamily="49" charset="0"/>
              </a:rPr>
              <a:t> c;</a:t>
            </a:r>
            <a:endParaRPr lang="zh-CN" altLang="en-US" sz="2000" b="1" dirty="0">
              <a:latin typeface="Consolas" pitchFamily="49" charset="0"/>
              <a:cs typeface="Consolas" pitchFamily="49" charset="0"/>
            </a:endParaRPr>
          </a:p>
        </p:txBody>
      </p:sp>
      <p:sp>
        <p:nvSpPr>
          <p:cNvPr id="70" name="矩形 69"/>
          <p:cNvSpPr/>
          <p:nvPr/>
        </p:nvSpPr>
        <p:spPr>
          <a:xfrm>
            <a:off x="1917948" y="1900499"/>
            <a:ext cx="1112525" cy="400110"/>
          </a:xfrm>
          <a:prstGeom prst="rect">
            <a:avLst/>
          </a:prstGeom>
        </p:spPr>
        <p:txBody>
          <a:bodyPr wrap="square">
            <a:spAutoFit/>
          </a:bodyPr>
          <a:lstStyle/>
          <a:p>
            <a:r>
              <a:rPr lang="en-US" altLang="zh-CN" sz="2000" b="1" dirty="0">
                <a:latin typeface="Consolas" pitchFamily="49" charset="0"/>
                <a:cs typeface="Consolas" pitchFamily="49" charset="0"/>
              </a:rPr>
              <a:t>c = *a;</a:t>
            </a:r>
            <a:endParaRPr lang="zh-CN" altLang="en-US" sz="2000" b="1" dirty="0">
              <a:latin typeface="Consolas" pitchFamily="49" charset="0"/>
              <a:cs typeface="Consolas" pitchFamily="49" charset="0"/>
            </a:endParaRPr>
          </a:p>
        </p:txBody>
      </p:sp>
      <p:sp>
        <p:nvSpPr>
          <p:cNvPr id="71" name="矩形 70"/>
          <p:cNvSpPr/>
          <p:nvPr/>
        </p:nvSpPr>
        <p:spPr>
          <a:xfrm>
            <a:off x="1917948" y="2206016"/>
            <a:ext cx="1199932" cy="400110"/>
          </a:xfrm>
          <a:prstGeom prst="rect">
            <a:avLst/>
          </a:prstGeom>
        </p:spPr>
        <p:txBody>
          <a:bodyPr wrap="square">
            <a:spAutoFit/>
          </a:bodyPr>
          <a:lstStyle/>
          <a:p>
            <a:r>
              <a:rPr lang="en-US" altLang="zh-CN" sz="2000" b="1" dirty="0">
                <a:latin typeface="Consolas" pitchFamily="49" charset="0"/>
                <a:cs typeface="Consolas" pitchFamily="49" charset="0"/>
              </a:rPr>
              <a:t>*a = *b;</a:t>
            </a:r>
            <a:endParaRPr lang="zh-CN" altLang="en-US" sz="2000" b="1" dirty="0">
              <a:latin typeface="Consolas" pitchFamily="49" charset="0"/>
              <a:cs typeface="Consolas" pitchFamily="49" charset="0"/>
            </a:endParaRPr>
          </a:p>
        </p:txBody>
      </p:sp>
      <p:sp>
        <p:nvSpPr>
          <p:cNvPr id="72" name="矩形 71"/>
          <p:cNvSpPr/>
          <p:nvPr/>
        </p:nvSpPr>
        <p:spPr>
          <a:xfrm>
            <a:off x="1917948" y="2511534"/>
            <a:ext cx="1183963" cy="400110"/>
          </a:xfrm>
          <a:prstGeom prst="rect">
            <a:avLst/>
          </a:prstGeom>
        </p:spPr>
        <p:txBody>
          <a:bodyPr wrap="square">
            <a:spAutoFit/>
          </a:bodyPr>
          <a:lstStyle/>
          <a:p>
            <a:r>
              <a:rPr lang="en-US" altLang="zh-CN" sz="2000" b="1" dirty="0">
                <a:latin typeface="Consolas" pitchFamily="49" charset="0"/>
                <a:cs typeface="Consolas" pitchFamily="49" charset="0"/>
              </a:rPr>
              <a:t>*b = c;</a:t>
            </a:r>
            <a:endParaRPr lang="zh-CN" altLang="en-US" sz="2000" b="1" dirty="0">
              <a:latin typeface="Consolas" pitchFamily="49" charset="0"/>
              <a:cs typeface="Consolas" pitchFamily="49" charset="0"/>
            </a:endParaRPr>
          </a:p>
        </p:txBody>
      </p:sp>
      <p:sp>
        <p:nvSpPr>
          <p:cNvPr id="73" name="TextBox 72"/>
          <p:cNvSpPr txBox="1"/>
          <p:nvPr/>
        </p:nvSpPr>
        <p:spPr>
          <a:xfrm>
            <a:off x="6947707" y="5873852"/>
            <a:ext cx="2315057"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交换后：</a:t>
            </a:r>
            <a:r>
              <a:rPr lang="en-US" altLang="zh-CN" sz="2000" b="1" dirty="0">
                <a:solidFill>
                  <a:schemeClr val="bg1"/>
                </a:solidFill>
                <a:latin typeface="微软雅黑" pitchFamily="34" charset="-122"/>
                <a:ea typeface="微软雅黑" pitchFamily="34" charset="-122"/>
              </a:rPr>
              <a:t>a=4 b=3</a:t>
            </a:r>
            <a:endParaRPr lang="zh-CN" altLang="en-US" sz="2000" b="1" dirty="0">
              <a:solidFill>
                <a:schemeClr val="bg1"/>
              </a:solidFill>
              <a:latin typeface="微软雅黑" pitchFamily="34" charset="-122"/>
              <a:ea typeface="微软雅黑" pitchFamily="34" charset="-122"/>
            </a:endParaRPr>
          </a:p>
        </p:txBody>
      </p:sp>
      <p:sp>
        <p:nvSpPr>
          <p:cNvPr id="74" name="TextBox 73"/>
          <p:cNvSpPr txBox="1"/>
          <p:nvPr/>
        </p:nvSpPr>
        <p:spPr>
          <a:xfrm>
            <a:off x="9359160" y="1023478"/>
            <a:ext cx="1415772" cy="461665"/>
          </a:xfrm>
          <a:prstGeom prst="rect">
            <a:avLst/>
          </a:prstGeom>
          <a:noFill/>
        </p:spPr>
        <p:txBody>
          <a:bodyPr wrap="none" rtlCol="0">
            <a:spAutoFit/>
          </a:bodyPr>
          <a:lstStyle/>
          <a:p>
            <a:r>
              <a:rPr lang="zh-CN" altLang="en-US" sz="2400" b="1" dirty="0">
                <a:latin typeface="微软雅黑" pitchFamily="34" charset="-122"/>
                <a:ea typeface="微软雅黑" pitchFamily="34" charset="-122"/>
              </a:rPr>
              <a:t>内存变化</a:t>
            </a:r>
          </a:p>
        </p:txBody>
      </p:sp>
      <p:sp>
        <p:nvSpPr>
          <p:cNvPr id="75" name="TextBox 74"/>
          <p:cNvSpPr txBox="1"/>
          <p:nvPr/>
        </p:nvSpPr>
        <p:spPr>
          <a:xfrm>
            <a:off x="6811554" y="1023478"/>
            <a:ext cx="1422184" cy="461665"/>
          </a:xfrm>
          <a:prstGeom prst="rect">
            <a:avLst/>
          </a:prstGeom>
          <a:noFill/>
        </p:spPr>
        <p:txBody>
          <a:bodyPr wrap="none" rtlCol="0">
            <a:spAutoFit/>
          </a:bodyPr>
          <a:lstStyle/>
          <a:p>
            <a:r>
              <a:rPr lang="zh-CN" altLang="en-US" sz="2400" b="1" dirty="0">
                <a:latin typeface="微软雅黑" pitchFamily="34" charset="-122"/>
                <a:ea typeface="微软雅黑" pitchFamily="34" charset="-122"/>
              </a:rPr>
              <a:t>内存地址</a:t>
            </a:r>
          </a:p>
        </p:txBody>
      </p:sp>
      <p:sp>
        <p:nvSpPr>
          <p:cNvPr id="76" name="TextBox 75"/>
          <p:cNvSpPr txBox="1"/>
          <p:nvPr/>
        </p:nvSpPr>
        <p:spPr>
          <a:xfrm>
            <a:off x="6731351" y="3927528"/>
            <a:ext cx="1595309" cy="400110"/>
          </a:xfrm>
          <a:prstGeom prst="rect">
            <a:avLst/>
          </a:prstGeom>
          <a:noFill/>
        </p:spPr>
        <p:txBody>
          <a:bodyPr wrap="none" rtlCol="0">
            <a:spAutoFit/>
          </a:bodyPr>
          <a:lstStyle/>
          <a:p>
            <a:r>
              <a:rPr lang="en-US" altLang="zh-CN" sz="2000" b="1" dirty="0">
                <a:latin typeface="Consolas" pitchFamily="49" charset="0"/>
                <a:cs typeface="Consolas" pitchFamily="49" charset="0"/>
              </a:rPr>
              <a:t>0x0012ff60</a:t>
            </a:r>
            <a:endParaRPr lang="zh-CN" altLang="en-US" sz="2000" b="1" dirty="0">
              <a:latin typeface="Consolas" pitchFamily="49" charset="0"/>
              <a:cs typeface="Consolas" pitchFamily="49" charset="0"/>
            </a:endParaRPr>
          </a:p>
        </p:txBody>
      </p:sp>
      <p:sp>
        <p:nvSpPr>
          <p:cNvPr id="77" name="TextBox 76"/>
          <p:cNvSpPr txBox="1"/>
          <p:nvPr/>
        </p:nvSpPr>
        <p:spPr>
          <a:xfrm>
            <a:off x="6731351" y="4570470"/>
            <a:ext cx="1595309" cy="400110"/>
          </a:xfrm>
          <a:prstGeom prst="rect">
            <a:avLst/>
          </a:prstGeom>
          <a:noFill/>
        </p:spPr>
        <p:txBody>
          <a:bodyPr wrap="none" rtlCol="0">
            <a:spAutoFit/>
          </a:bodyPr>
          <a:lstStyle/>
          <a:p>
            <a:r>
              <a:rPr lang="en-US" altLang="zh-CN" sz="2000" b="1" dirty="0">
                <a:latin typeface="Consolas" pitchFamily="49" charset="0"/>
                <a:cs typeface="Consolas" pitchFamily="49" charset="0"/>
              </a:rPr>
              <a:t>0x0012ff54</a:t>
            </a:r>
            <a:endParaRPr lang="zh-CN" altLang="en-US" sz="2000" b="1" dirty="0">
              <a:latin typeface="Consolas" pitchFamily="49" charset="0"/>
              <a:cs typeface="Consolas" pitchFamily="49" charset="0"/>
            </a:endParaRPr>
          </a:p>
        </p:txBody>
      </p:sp>
      <p:sp>
        <p:nvSpPr>
          <p:cNvPr id="78" name="TextBox 77"/>
          <p:cNvSpPr txBox="1"/>
          <p:nvPr/>
        </p:nvSpPr>
        <p:spPr>
          <a:xfrm>
            <a:off x="6731351" y="1700808"/>
            <a:ext cx="1595309" cy="400110"/>
          </a:xfrm>
          <a:prstGeom prst="rect">
            <a:avLst/>
          </a:prstGeom>
          <a:noFill/>
        </p:spPr>
        <p:txBody>
          <a:bodyPr wrap="none" rtlCol="0">
            <a:spAutoFit/>
          </a:bodyPr>
          <a:lstStyle/>
          <a:p>
            <a:r>
              <a:rPr lang="en-US" altLang="zh-CN" sz="2000" b="1" dirty="0">
                <a:latin typeface="Consolas" pitchFamily="49" charset="0"/>
                <a:cs typeface="Consolas" pitchFamily="49" charset="0"/>
              </a:rPr>
              <a:t>0x0012fe7c</a:t>
            </a:r>
            <a:endParaRPr lang="zh-CN" altLang="en-US" sz="2000" b="1" dirty="0">
              <a:latin typeface="Consolas" pitchFamily="49" charset="0"/>
              <a:cs typeface="Consolas" pitchFamily="49" charset="0"/>
            </a:endParaRPr>
          </a:p>
        </p:txBody>
      </p:sp>
      <p:sp>
        <p:nvSpPr>
          <p:cNvPr id="79" name="TextBox 78"/>
          <p:cNvSpPr txBox="1"/>
          <p:nvPr/>
        </p:nvSpPr>
        <p:spPr>
          <a:xfrm>
            <a:off x="6731351" y="2415188"/>
            <a:ext cx="1595309" cy="400110"/>
          </a:xfrm>
          <a:prstGeom prst="rect">
            <a:avLst/>
          </a:prstGeom>
          <a:noFill/>
        </p:spPr>
        <p:txBody>
          <a:bodyPr wrap="none" rtlCol="0">
            <a:spAutoFit/>
          </a:bodyPr>
          <a:lstStyle/>
          <a:p>
            <a:r>
              <a:rPr lang="en-US" altLang="zh-CN" sz="2000" b="1" dirty="0">
                <a:latin typeface="Consolas" pitchFamily="49" charset="0"/>
                <a:cs typeface="Consolas" pitchFamily="49" charset="0"/>
              </a:rPr>
              <a:t>0x0012fe80</a:t>
            </a:r>
            <a:endParaRPr lang="zh-CN" altLang="en-US" sz="2000" b="1" dirty="0">
              <a:latin typeface="Consolas" pitchFamily="49" charset="0"/>
              <a:cs typeface="Consolas" pitchFamily="49" charset="0"/>
            </a:endParaRPr>
          </a:p>
        </p:txBody>
      </p:sp>
      <p:sp>
        <p:nvSpPr>
          <p:cNvPr id="80" name="TextBox 79"/>
          <p:cNvSpPr txBox="1"/>
          <p:nvPr/>
        </p:nvSpPr>
        <p:spPr>
          <a:xfrm>
            <a:off x="6731351" y="3070272"/>
            <a:ext cx="1595309" cy="400110"/>
          </a:xfrm>
          <a:prstGeom prst="rect">
            <a:avLst/>
          </a:prstGeom>
          <a:noFill/>
        </p:spPr>
        <p:txBody>
          <a:bodyPr wrap="none" rtlCol="0">
            <a:spAutoFit/>
          </a:bodyPr>
          <a:lstStyle/>
          <a:p>
            <a:r>
              <a:rPr lang="en-US" altLang="zh-CN" sz="2000" b="1" dirty="0">
                <a:latin typeface="Consolas" pitchFamily="49" charset="0"/>
                <a:cs typeface="Consolas" pitchFamily="49" charset="0"/>
              </a:rPr>
              <a:t>0x0012fe6c</a:t>
            </a:r>
            <a:endParaRPr lang="zh-CN" altLang="en-US" sz="2000" b="1" dirty="0">
              <a:latin typeface="Consolas" pitchFamily="49" charset="0"/>
              <a:cs typeface="Consolas" pitchFamily="49" charset="0"/>
            </a:endParaRPr>
          </a:p>
        </p:txBody>
      </p:sp>
      <p:sp>
        <p:nvSpPr>
          <p:cNvPr id="81" name="任意多边形 80"/>
          <p:cNvSpPr/>
          <p:nvPr/>
        </p:nvSpPr>
        <p:spPr>
          <a:xfrm rot="247918">
            <a:off x="8415647" y="1991646"/>
            <a:ext cx="556025" cy="2175104"/>
          </a:xfrm>
          <a:custGeom>
            <a:avLst/>
            <a:gdLst>
              <a:gd name="connsiteX0" fmla="*/ 764420 w 764420"/>
              <a:gd name="connsiteY0" fmla="*/ 2133600 h 2133600"/>
              <a:gd name="connsiteX1" fmla="*/ 38705 w 764420"/>
              <a:gd name="connsiteY1" fmla="*/ 1393371 h 2133600"/>
              <a:gd name="connsiteX2" fmla="*/ 532191 w 764420"/>
              <a:gd name="connsiteY2" fmla="*/ 0 h 2133600"/>
            </a:gdLst>
            <a:ahLst/>
            <a:cxnLst>
              <a:cxn ang="0">
                <a:pos x="connsiteX0" y="connsiteY0"/>
              </a:cxn>
              <a:cxn ang="0">
                <a:pos x="connsiteX1" y="connsiteY1"/>
              </a:cxn>
              <a:cxn ang="0">
                <a:pos x="connsiteX2" y="connsiteY2"/>
              </a:cxn>
            </a:cxnLst>
            <a:rect l="l" t="t" r="r" b="b"/>
            <a:pathLst>
              <a:path w="764420" h="2133600">
                <a:moveTo>
                  <a:pt x="764420" y="2133600"/>
                </a:moveTo>
                <a:cubicBezTo>
                  <a:pt x="420915" y="1941285"/>
                  <a:pt x="77410" y="1748971"/>
                  <a:pt x="38705" y="1393371"/>
                </a:cubicBezTo>
                <a:cubicBezTo>
                  <a:pt x="0" y="1037771"/>
                  <a:pt x="266095" y="518885"/>
                  <a:pt x="532191" y="0"/>
                </a:cubicBezTo>
              </a:path>
            </a:pathLst>
          </a:custGeom>
          <a:ln w="38100">
            <a:solidFill>
              <a:srgbClr val="FF0000"/>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任意多边形 81"/>
          <p:cNvSpPr/>
          <p:nvPr/>
        </p:nvSpPr>
        <p:spPr>
          <a:xfrm>
            <a:off x="8298508" y="2659303"/>
            <a:ext cx="692309" cy="2235200"/>
          </a:xfrm>
          <a:custGeom>
            <a:avLst/>
            <a:gdLst>
              <a:gd name="connsiteX0" fmla="*/ 774095 w 774095"/>
              <a:gd name="connsiteY0" fmla="*/ 2235200 h 2235200"/>
              <a:gd name="connsiteX1" fmla="*/ 4838 w 774095"/>
              <a:gd name="connsiteY1" fmla="*/ 1422400 h 2235200"/>
              <a:gd name="connsiteX2" fmla="*/ 745067 w 774095"/>
              <a:gd name="connsiteY2" fmla="*/ 0 h 2235200"/>
            </a:gdLst>
            <a:ahLst/>
            <a:cxnLst>
              <a:cxn ang="0">
                <a:pos x="connsiteX0" y="connsiteY0"/>
              </a:cxn>
              <a:cxn ang="0">
                <a:pos x="connsiteX1" y="connsiteY1"/>
              </a:cxn>
              <a:cxn ang="0">
                <a:pos x="connsiteX2" y="connsiteY2"/>
              </a:cxn>
            </a:cxnLst>
            <a:rect l="l" t="t" r="r" b="b"/>
            <a:pathLst>
              <a:path w="774095" h="2235200">
                <a:moveTo>
                  <a:pt x="774095" y="2235200"/>
                </a:moveTo>
                <a:cubicBezTo>
                  <a:pt x="391885" y="2015066"/>
                  <a:pt x="9676" y="1794933"/>
                  <a:pt x="4838" y="1422400"/>
                </a:cubicBezTo>
                <a:cubicBezTo>
                  <a:pt x="0" y="1049867"/>
                  <a:pt x="372533" y="524933"/>
                  <a:pt x="745067" y="0"/>
                </a:cubicBezTo>
              </a:path>
            </a:pathLst>
          </a:custGeom>
          <a:ln w="38100">
            <a:solidFill>
              <a:srgbClr val="FF0000"/>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 name="矩形 82"/>
          <p:cNvSpPr/>
          <p:nvPr/>
        </p:nvSpPr>
        <p:spPr>
          <a:xfrm>
            <a:off x="9594652" y="3140968"/>
            <a:ext cx="312906" cy="369332"/>
          </a:xfrm>
          <a:prstGeom prst="rect">
            <a:avLst/>
          </a:prstGeom>
          <a:solidFill>
            <a:schemeClr val="bg2">
              <a:lumMod val="20000"/>
              <a:lumOff val="80000"/>
            </a:schemeClr>
          </a:solidFill>
        </p:spPr>
        <p:txBody>
          <a:bodyPr wrap="none">
            <a:spAutoFit/>
          </a:bodyPr>
          <a:lstStyle/>
          <a:p>
            <a:r>
              <a:rPr lang="en-US" altLang="zh-CN" b="1" dirty="0">
                <a:effectLst>
                  <a:outerShdw blurRad="38100" dist="38100" dir="2700000" algn="tl">
                    <a:srgbClr val="FFFFFF"/>
                  </a:outerShdw>
                </a:effectLst>
                <a:ea typeface="宋体" pitchFamily="2" charset="-122"/>
              </a:rPr>
              <a:t>3</a:t>
            </a:r>
            <a:endParaRPr lang="zh-CN" altLang="en-US" dirty="0"/>
          </a:p>
        </p:txBody>
      </p:sp>
      <p:sp>
        <p:nvSpPr>
          <p:cNvPr id="84" name="TextBox 83"/>
          <p:cNvSpPr txBox="1"/>
          <p:nvPr/>
        </p:nvSpPr>
        <p:spPr>
          <a:xfrm>
            <a:off x="9422259" y="1737858"/>
            <a:ext cx="1252513" cy="369332"/>
          </a:xfrm>
          <a:prstGeom prst="rect">
            <a:avLst/>
          </a:prstGeom>
          <a:solidFill>
            <a:schemeClr val="bg2">
              <a:lumMod val="20000"/>
              <a:lumOff val="80000"/>
            </a:schemeClr>
          </a:solidFill>
        </p:spPr>
        <p:txBody>
          <a:bodyPr wrap="none" lIns="36000" rIns="36000" rtlCol="0">
            <a:spAutoFit/>
          </a:bodyPr>
          <a:lstStyle/>
          <a:p>
            <a:r>
              <a:rPr lang="en-US" altLang="zh-CN" b="1" dirty="0">
                <a:solidFill>
                  <a:srgbClr val="FF0000"/>
                </a:solidFill>
              </a:rPr>
              <a:t>0x0012ff60</a:t>
            </a:r>
            <a:endParaRPr lang="zh-CN" altLang="en-US" b="1" dirty="0">
              <a:solidFill>
                <a:srgbClr val="FF0000"/>
              </a:solidFill>
            </a:endParaRPr>
          </a:p>
        </p:txBody>
      </p:sp>
      <p:sp>
        <p:nvSpPr>
          <p:cNvPr id="85" name="TextBox 84"/>
          <p:cNvSpPr txBox="1"/>
          <p:nvPr/>
        </p:nvSpPr>
        <p:spPr>
          <a:xfrm>
            <a:off x="9402702" y="2483604"/>
            <a:ext cx="1288865" cy="369332"/>
          </a:xfrm>
          <a:prstGeom prst="rect">
            <a:avLst/>
          </a:prstGeom>
          <a:solidFill>
            <a:schemeClr val="bg2">
              <a:lumMod val="20000"/>
              <a:lumOff val="80000"/>
            </a:schemeClr>
          </a:solidFill>
        </p:spPr>
        <p:txBody>
          <a:bodyPr wrap="none" lIns="36000" rIns="36000" rtlCol="0">
            <a:spAutoFit/>
          </a:bodyPr>
          <a:lstStyle/>
          <a:p>
            <a:r>
              <a:rPr lang="en-US" altLang="zh-CN" b="1" dirty="0">
                <a:solidFill>
                  <a:srgbClr val="FF0000"/>
                </a:solidFill>
              </a:rPr>
              <a:t>0x0012ff54</a:t>
            </a:r>
            <a:endParaRPr lang="zh-CN" altLang="en-US" b="1" dirty="0">
              <a:solidFill>
                <a:srgbClr val="FF0000"/>
              </a:solidFill>
            </a:endParaRPr>
          </a:p>
        </p:txBody>
      </p:sp>
      <p:sp>
        <p:nvSpPr>
          <p:cNvPr id="86" name="矩形 85"/>
          <p:cNvSpPr/>
          <p:nvPr/>
        </p:nvSpPr>
        <p:spPr>
          <a:xfrm>
            <a:off x="9551716" y="3937922"/>
            <a:ext cx="385042" cy="430887"/>
          </a:xfrm>
          <a:prstGeom prst="rect">
            <a:avLst/>
          </a:prstGeom>
          <a:solidFill>
            <a:schemeClr val="bg2">
              <a:lumMod val="20000"/>
              <a:lumOff val="80000"/>
            </a:schemeClr>
          </a:solidFill>
        </p:spPr>
        <p:txBody>
          <a:bodyPr wrap="square" tIns="0" bIns="0">
            <a:spAutoFit/>
          </a:bodyPr>
          <a:lstStyle/>
          <a:p>
            <a:r>
              <a:rPr lang="en-US" altLang="zh-CN" sz="2800" b="1" dirty="0">
                <a:ea typeface="宋体" pitchFamily="2" charset="-122"/>
              </a:rPr>
              <a:t>4</a:t>
            </a:r>
            <a:endParaRPr lang="zh-CN" altLang="en-US" sz="2800" dirty="0"/>
          </a:p>
        </p:txBody>
      </p:sp>
      <p:sp>
        <p:nvSpPr>
          <p:cNvPr id="87" name="矩形 86"/>
          <p:cNvSpPr/>
          <p:nvPr/>
        </p:nvSpPr>
        <p:spPr>
          <a:xfrm>
            <a:off x="9522644" y="4603001"/>
            <a:ext cx="412292" cy="432000"/>
          </a:xfrm>
          <a:prstGeom prst="rect">
            <a:avLst/>
          </a:prstGeom>
          <a:solidFill>
            <a:schemeClr val="bg2">
              <a:lumMod val="20000"/>
              <a:lumOff val="80000"/>
            </a:schemeClr>
          </a:solidFill>
        </p:spPr>
        <p:txBody>
          <a:bodyPr wrap="square" tIns="0" bIns="0">
            <a:spAutoFit/>
          </a:bodyPr>
          <a:lstStyle/>
          <a:p>
            <a:r>
              <a:rPr lang="en-US" altLang="zh-CN" sz="3200" b="1" dirty="0">
                <a:effectLst>
                  <a:outerShdw blurRad="38100" dist="38100" dir="2700000" algn="tl">
                    <a:srgbClr val="FFFFFF"/>
                  </a:outerShdw>
                </a:effectLst>
                <a:ea typeface="宋体" pitchFamily="2" charset="-122"/>
              </a:rPr>
              <a:t>3</a:t>
            </a:r>
            <a:endParaRPr lang="zh-CN" altLang="en-US" sz="3200" dirty="0"/>
          </a:p>
        </p:txBody>
      </p:sp>
    </p:spTree>
    <p:extLst>
      <p:ext uri="{BB962C8B-B14F-4D97-AF65-F5344CB8AC3E}">
        <p14:creationId xmlns:p14="http://schemas.microsoft.com/office/powerpoint/2010/main" val="172091121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iterate type="lt">
                                    <p:tmPct val="0"/>
                                  </p:iterate>
                                  <p:childTnLst>
                                    <p:animClr clrSpc="rgb" dir="cw">
                                      <p:cBhvr override="childStyle">
                                        <p:cTn id="6" dur="2000" fill="hold"/>
                                        <p:tgtEl>
                                          <p:spTgt spid="50"/>
                                        </p:tgtEl>
                                        <p:attrNameLst>
                                          <p:attrName>style.color</p:attrName>
                                        </p:attrNameLst>
                                      </p:cBhvr>
                                      <p:to>
                                        <a:srgbClr val="FF0000"/>
                                      </p:to>
                                    </p:animClr>
                                  </p:childTnLst>
                                </p:cTn>
                              </p:par>
                              <p:par>
                                <p:cTn id="7" presetID="15" presetClass="emph" presetSubtype="0" grpId="1" nodeType="withEffect">
                                  <p:stCondLst>
                                    <p:cond delay="0"/>
                                  </p:stCondLst>
                                  <p:iterate type="lt">
                                    <p:tmAbs val="25"/>
                                  </p:iterate>
                                  <p:childTnLst>
                                    <p:set>
                                      <p:cBhvr override="childStyle">
                                        <p:cTn id="8" dur="indefinite"/>
                                        <p:tgtEl>
                                          <p:spTgt spid="50"/>
                                        </p:tgtEl>
                                        <p:attrNameLst>
                                          <p:attrName>style.fontWeight</p:attrName>
                                        </p:attrNameLst>
                                      </p:cBhvr>
                                      <p:to>
                                        <p:strVal val="bold"/>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p:cTn id="13" dur="500" fill="hold"/>
                                        <p:tgtEl>
                                          <p:spTgt spid="45"/>
                                        </p:tgtEl>
                                        <p:attrNameLst>
                                          <p:attrName>ppt_w</p:attrName>
                                        </p:attrNameLst>
                                      </p:cBhvr>
                                      <p:tavLst>
                                        <p:tav tm="0">
                                          <p:val>
                                            <p:fltVal val="0"/>
                                          </p:val>
                                        </p:tav>
                                        <p:tav tm="100000">
                                          <p:val>
                                            <p:strVal val="#ppt_w"/>
                                          </p:val>
                                        </p:tav>
                                      </p:tavLst>
                                    </p:anim>
                                    <p:anim calcmode="lin" valueType="num">
                                      <p:cBhvr>
                                        <p:cTn id="14" dur="500" fill="hold"/>
                                        <p:tgtEl>
                                          <p:spTgt spid="45"/>
                                        </p:tgtEl>
                                        <p:attrNameLst>
                                          <p:attrName>ppt_h</p:attrName>
                                        </p:attrNameLst>
                                      </p:cBhvr>
                                      <p:tavLst>
                                        <p:tav tm="0">
                                          <p:val>
                                            <p:fltVal val="0"/>
                                          </p:val>
                                        </p:tav>
                                        <p:tav tm="100000">
                                          <p:val>
                                            <p:strVal val="#ppt_h"/>
                                          </p:val>
                                        </p:tav>
                                      </p:tavLst>
                                    </p:anim>
                                    <p:animEffect transition="in" filter="fade">
                                      <p:cBhvr>
                                        <p:cTn id="15" dur="500"/>
                                        <p:tgtEl>
                                          <p:spTgt spid="45"/>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2" fill="hold" grpId="0" nodeType="clickEffect">
                                  <p:stCondLst>
                                    <p:cond delay="0"/>
                                  </p:stCondLst>
                                  <p:iterate type="lt">
                                    <p:tmPct val="0"/>
                                  </p:iterate>
                                  <p:childTnLst>
                                    <p:animClr clrSpc="rgb" dir="cw">
                                      <p:cBhvr override="childStyle">
                                        <p:cTn id="24" dur="2000" fill="hold"/>
                                        <p:tgtEl>
                                          <p:spTgt spid="51"/>
                                        </p:tgtEl>
                                        <p:attrNameLst>
                                          <p:attrName>style.color</p:attrName>
                                        </p:attrNameLst>
                                      </p:cBhvr>
                                      <p:to>
                                        <a:srgbClr val="FF0000"/>
                                      </p:to>
                                    </p:animClr>
                                  </p:childTnLst>
                                </p:cTn>
                              </p:par>
                              <p:par>
                                <p:cTn id="25" presetID="15" presetClass="emph" presetSubtype="0" grpId="1" nodeType="withEffect">
                                  <p:stCondLst>
                                    <p:cond delay="0"/>
                                  </p:stCondLst>
                                  <p:iterate type="lt">
                                    <p:tmAbs val="25"/>
                                  </p:iterate>
                                  <p:childTnLst>
                                    <p:set>
                                      <p:cBhvr override="childStyle">
                                        <p:cTn id="26" dur="indefinite"/>
                                        <p:tgtEl>
                                          <p:spTgt spid="51"/>
                                        </p:tgtEl>
                                        <p:attrNameLst>
                                          <p:attrName>style.fontWeight</p:attrName>
                                        </p:attrNameLst>
                                      </p:cBhvr>
                                      <p:to>
                                        <p:strVal val="bold"/>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8" presetClass="entr" presetSubtype="6"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strips(downRight)">
                                      <p:cBhvr>
                                        <p:cTn id="33" dur="500"/>
                                        <p:tgtEl>
                                          <p:spTgt spid="56"/>
                                        </p:tgtEl>
                                      </p:cBhvr>
                                    </p:animEffect>
                                  </p:childTnLst>
                                </p:cTn>
                              </p:par>
                            </p:childTnLst>
                          </p:cTn>
                        </p:par>
                      </p:childTnLst>
                    </p:cTn>
                  </p:par>
                  <p:par>
                    <p:cTn id="34" fill="hold">
                      <p:stCondLst>
                        <p:cond delay="indefinite"/>
                      </p:stCondLst>
                      <p:childTnLst>
                        <p:par>
                          <p:cTn id="35" fill="hold">
                            <p:stCondLst>
                              <p:cond delay="0"/>
                            </p:stCondLst>
                            <p:childTnLst>
                              <p:par>
                                <p:cTn id="36" presetID="15" presetClass="emph" presetSubtype="0" grpId="0" nodeType="clickEffect">
                                  <p:stCondLst>
                                    <p:cond delay="0"/>
                                  </p:stCondLst>
                                  <p:iterate type="lt">
                                    <p:tmAbs val="25"/>
                                  </p:iterate>
                                  <p:childTnLst>
                                    <p:set>
                                      <p:cBhvr override="childStyle">
                                        <p:cTn id="37" dur="indefinite"/>
                                        <p:tgtEl>
                                          <p:spTgt spid="52"/>
                                        </p:tgtEl>
                                        <p:attrNameLst>
                                          <p:attrName>style.fontWeight</p:attrName>
                                        </p:attrNameLst>
                                      </p:cBhvr>
                                      <p:to>
                                        <p:strVal val="bold"/>
                                      </p:to>
                                    </p:set>
                                  </p:childTnLst>
                                </p:cTn>
                              </p:par>
                              <p:par>
                                <p:cTn id="38" presetID="3" presetClass="emph" presetSubtype="2" fill="hold" grpId="1" nodeType="withEffect">
                                  <p:stCondLst>
                                    <p:cond delay="0"/>
                                  </p:stCondLst>
                                  <p:iterate type="lt">
                                    <p:tmPct val="0"/>
                                  </p:iterate>
                                  <p:childTnLst>
                                    <p:animClr clrSpc="rgb" dir="cw">
                                      <p:cBhvr override="childStyle">
                                        <p:cTn id="39" dur="500" fill="hold"/>
                                        <p:tgtEl>
                                          <p:spTgt spid="52"/>
                                        </p:tgtEl>
                                        <p:attrNameLst>
                                          <p:attrName>style.color</p:attrName>
                                        </p:attrNameLst>
                                      </p:cBhvr>
                                      <p:to>
                                        <a:srgbClr val="FF0000"/>
                                      </p:to>
                                    </p:animClr>
                                  </p:childTnLst>
                                </p:cTn>
                              </p:par>
                            </p:childTnLst>
                          </p:cTn>
                        </p:par>
                      </p:childTnLst>
                    </p:cTn>
                  </p:par>
                  <p:par>
                    <p:cTn id="40" fill="hold">
                      <p:stCondLst>
                        <p:cond delay="indefinite"/>
                      </p:stCondLst>
                      <p:childTnLst>
                        <p:par>
                          <p:cTn id="41" fill="hold">
                            <p:stCondLst>
                              <p:cond delay="0"/>
                            </p:stCondLst>
                            <p:childTnLst>
                              <p:par>
                                <p:cTn id="42" presetID="18" presetClass="entr" presetSubtype="3" fill="hold" grpId="0" nodeType="click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strips(upRight)">
                                      <p:cBhvr>
                                        <p:cTn id="44" dur="500"/>
                                        <p:tgtEl>
                                          <p:spTgt spid="57"/>
                                        </p:tgtEl>
                                      </p:cBhvr>
                                    </p:animEffect>
                                  </p:childTnLst>
                                </p:cTn>
                              </p:par>
                            </p:childTnLst>
                          </p:cTn>
                        </p:par>
                      </p:childTnLst>
                    </p:cTn>
                  </p:par>
                  <p:par>
                    <p:cTn id="45" fill="hold">
                      <p:stCondLst>
                        <p:cond delay="indefinite"/>
                      </p:stCondLst>
                      <p:childTnLst>
                        <p:par>
                          <p:cTn id="46" fill="hold">
                            <p:stCondLst>
                              <p:cond delay="0"/>
                            </p:stCondLst>
                            <p:childTnLst>
                              <p:par>
                                <p:cTn id="47" presetID="15" presetClass="emph" presetSubtype="0" grpId="0" nodeType="clickEffect">
                                  <p:stCondLst>
                                    <p:cond delay="0"/>
                                  </p:stCondLst>
                                  <p:iterate type="lt">
                                    <p:tmAbs val="25"/>
                                  </p:iterate>
                                  <p:childTnLst>
                                    <p:set>
                                      <p:cBhvr override="childStyle">
                                        <p:cTn id="48" dur="indefinite"/>
                                        <p:tgtEl>
                                          <p:spTgt spid="58"/>
                                        </p:tgtEl>
                                        <p:attrNameLst>
                                          <p:attrName>style.fontWeight</p:attrName>
                                        </p:attrNameLst>
                                      </p:cBhvr>
                                      <p:to>
                                        <p:strVal val="bold"/>
                                      </p:to>
                                    </p:set>
                                  </p:childTnLst>
                                </p:cTn>
                              </p:par>
                              <p:par>
                                <p:cTn id="49" presetID="3" presetClass="emph" presetSubtype="2" fill="hold" grpId="1" nodeType="withEffect">
                                  <p:stCondLst>
                                    <p:cond delay="0"/>
                                  </p:stCondLst>
                                  <p:iterate type="lt">
                                    <p:tmPct val="0"/>
                                  </p:iterate>
                                  <p:childTnLst>
                                    <p:animClr clrSpc="rgb" dir="cw">
                                      <p:cBhvr override="childStyle">
                                        <p:cTn id="50" dur="500" fill="hold"/>
                                        <p:tgtEl>
                                          <p:spTgt spid="58"/>
                                        </p:tgtEl>
                                        <p:attrNameLst>
                                          <p:attrName>style.color</p:attrName>
                                        </p:attrNameLst>
                                      </p:cBhvr>
                                      <p:to>
                                        <a:srgbClr val="FF0000"/>
                                      </p:to>
                                    </p:animClr>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8" presetClass="entr" presetSubtype="3" fill="hold" grpId="0" nodeType="clickEffect">
                                  <p:stCondLst>
                                    <p:cond delay="0"/>
                                  </p:stCondLst>
                                  <p:childTnLst>
                                    <p:set>
                                      <p:cBhvr>
                                        <p:cTn id="64" dur="1" fill="hold">
                                          <p:stCondLst>
                                            <p:cond delay="0"/>
                                          </p:stCondLst>
                                        </p:cTn>
                                        <p:tgtEl>
                                          <p:spTgt spid="81"/>
                                        </p:tgtEl>
                                        <p:attrNameLst>
                                          <p:attrName>style.visibility</p:attrName>
                                        </p:attrNameLst>
                                      </p:cBhvr>
                                      <p:to>
                                        <p:strVal val="visible"/>
                                      </p:to>
                                    </p:set>
                                    <p:animEffect transition="in" filter="strips(upRight)">
                                      <p:cBhvr>
                                        <p:cTn id="65" dur="500"/>
                                        <p:tgtEl>
                                          <p:spTgt spid="81"/>
                                        </p:tgtEl>
                                      </p:cBhvr>
                                    </p:animEffect>
                                  </p:childTnLst>
                                </p:cTn>
                              </p:par>
                              <p:par>
                                <p:cTn id="66" presetID="1" presetClass="entr" presetSubtype="0" fill="hold" grpId="0" nodeType="withEffect">
                                  <p:stCondLst>
                                    <p:cond delay="0"/>
                                  </p:stCondLst>
                                  <p:iterate type="lt">
                                    <p:tmAbs val="0"/>
                                  </p:iterate>
                                  <p:childTnLst>
                                    <p:set>
                                      <p:cBhvr>
                                        <p:cTn id="67" dur="1" fill="hold">
                                          <p:stCondLst>
                                            <p:cond delay="0"/>
                                          </p:stCondLst>
                                        </p:cTn>
                                        <p:tgtEl>
                                          <p:spTgt spid="84"/>
                                        </p:tgtEl>
                                        <p:attrNameLst>
                                          <p:attrName>style.visibility</p:attrName>
                                        </p:attrNameLst>
                                      </p:cBhvr>
                                      <p:to>
                                        <p:strVal val="visible"/>
                                      </p:to>
                                    </p:set>
                                  </p:childTnLst>
                                </p:cTn>
                              </p:par>
                            </p:childTnLst>
                          </p:cTn>
                        </p:par>
                        <p:par>
                          <p:cTn id="68" fill="hold">
                            <p:stCondLst>
                              <p:cond delay="500"/>
                            </p:stCondLst>
                            <p:childTnLst>
                              <p:par>
                                <p:cTn id="69" presetID="18" presetClass="entr" presetSubtype="3" fill="hold" grpId="0" nodeType="afterEffect">
                                  <p:stCondLst>
                                    <p:cond delay="0"/>
                                  </p:stCondLst>
                                  <p:childTnLst>
                                    <p:set>
                                      <p:cBhvr>
                                        <p:cTn id="70" dur="1" fill="hold">
                                          <p:stCondLst>
                                            <p:cond delay="0"/>
                                          </p:stCondLst>
                                        </p:cTn>
                                        <p:tgtEl>
                                          <p:spTgt spid="82"/>
                                        </p:tgtEl>
                                        <p:attrNameLst>
                                          <p:attrName>style.visibility</p:attrName>
                                        </p:attrNameLst>
                                      </p:cBhvr>
                                      <p:to>
                                        <p:strVal val="visible"/>
                                      </p:to>
                                    </p:set>
                                    <p:animEffect transition="in" filter="strips(upRight)">
                                      <p:cBhvr>
                                        <p:cTn id="71" dur="500"/>
                                        <p:tgtEl>
                                          <p:spTgt spid="82"/>
                                        </p:tgtEl>
                                      </p:cBhvr>
                                    </p:animEffect>
                                  </p:childTnLst>
                                </p:cTn>
                              </p:par>
                              <p:par>
                                <p:cTn id="72" presetID="1" presetClass="entr" presetSubtype="0" fill="hold" grpId="0" nodeType="withEffect">
                                  <p:stCondLst>
                                    <p:cond delay="0"/>
                                  </p:stCondLst>
                                  <p:iterate type="lt">
                                    <p:tmAbs val="0"/>
                                  </p:iterate>
                                  <p:childTnLst>
                                    <p:set>
                                      <p:cBhvr>
                                        <p:cTn id="73" dur="1" fill="hold">
                                          <p:stCondLst>
                                            <p:cond delay="0"/>
                                          </p:stCondLst>
                                        </p:cTn>
                                        <p:tgtEl>
                                          <p:spTgt spid="8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5" presetClass="emph" presetSubtype="0" grpId="0" nodeType="clickEffect">
                                  <p:stCondLst>
                                    <p:cond delay="0"/>
                                  </p:stCondLst>
                                  <p:iterate type="lt">
                                    <p:tmAbs val="25"/>
                                  </p:iterate>
                                  <p:childTnLst>
                                    <p:set>
                                      <p:cBhvr override="childStyle">
                                        <p:cTn id="77" dur="indefinite"/>
                                        <p:tgtEl>
                                          <p:spTgt spid="69"/>
                                        </p:tgtEl>
                                        <p:attrNameLst>
                                          <p:attrName>style.fontWeight</p:attrName>
                                        </p:attrNameLst>
                                      </p:cBhvr>
                                      <p:to>
                                        <p:strVal val="bold"/>
                                      </p:to>
                                    </p:set>
                                  </p:childTnLst>
                                </p:cTn>
                              </p:par>
                              <p:par>
                                <p:cTn id="78" presetID="3" presetClass="emph" presetSubtype="2" fill="hold" grpId="1" nodeType="withEffect">
                                  <p:stCondLst>
                                    <p:cond delay="0"/>
                                  </p:stCondLst>
                                  <p:iterate type="lt">
                                    <p:tmPct val="0"/>
                                  </p:iterate>
                                  <p:childTnLst>
                                    <p:animClr clrSpc="rgb" dir="cw">
                                      <p:cBhvr override="childStyle">
                                        <p:cTn id="79" dur="500" fill="hold"/>
                                        <p:tgtEl>
                                          <p:spTgt spid="69"/>
                                        </p:tgtEl>
                                        <p:attrNameLst>
                                          <p:attrName>style.color</p:attrName>
                                        </p:attrNameLst>
                                      </p:cBhvr>
                                      <p:to>
                                        <a:srgbClr val="FF0000"/>
                                      </p:to>
                                    </p:animClr>
                                  </p:childTnLst>
                                </p:cTn>
                              </p:par>
                            </p:childTnLst>
                          </p:cTn>
                        </p:par>
                        <p:par>
                          <p:cTn id="80" fill="hold">
                            <p:stCondLst>
                              <p:cond delay="500"/>
                            </p:stCondLst>
                            <p:childTnLst>
                              <p:par>
                                <p:cTn id="81" presetID="1" presetClass="entr" presetSubtype="0" fill="hold" nodeType="afterEffect">
                                  <p:stCondLst>
                                    <p:cond delay="0"/>
                                  </p:stCondLst>
                                  <p:childTnLst>
                                    <p:set>
                                      <p:cBhvr>
                                        <p:cTn id="82" dur="1" fill="hold">
                                          <p:stCondLst>
                                            <p:cond delay="0"/>
                                          </p:stCondLst>
                                        </p:cTn>
                                        <p:tgtEl>
                                          <p:spTgt spid="6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5" presetClass="emph" presetSubtype="0" grpId="0" nodeType="clickEffect">
                                  <p:stCondLst>
                                    <p:cond delay="0"/>
                                  </p:stCondLst>
                                  <p:iterate type="lt">
                                    <p:tmAbs val="25"/>
                                  </p:iterate>
                                  <p:childTnLst>
                                    <p:set>
                                      <p:cBhvr override="childStyle">
                                        <p:cTn id="92" dur="indefinite"/>
                                        <p:tgtEl>
                                          <p:spTgt spid="70"/>
                                        </p:tgtEl>
                                        <p:attrNameLst>
                                          <p:attrName>style.fontWeight</p:attrName>
                                        </p:attrNameLst>
                                      </p:cBhvr>
                                      <p:to>
                                        <p:strVal val="bold"/>
                                      </p:to>
                                    </p:set>
                                  </p:childTnLst>
                                </p:cTn>
                              </p:par>
                              <p:par>
                                <p:cTn id="93" presetID="3" presetClass="emph" presetSubtype="2" fill="hold" grpId="1" nodeType="withEffect">
                                  <p:stCondLst>
                                    <p:cond delay="0"/>
                                  </p:stCondLst>
                                  <p:iterate type="lt">
                                    <p:tmPct val="0"/>
                                  </p:iterate>
                                  <p:childTnLst>
                                    <p:animClr clrSpc="rgb" dir="cw">
                                      <p:cBhvr override="childStyle">
                                        <p:cTn id="94" dur="500" fill="hold"/>
                                        <p:tgtEl>
                                          <p:spTgt spid="70"/>
                                        </p:tgtEl>
                                        <p:attrNameLst>
                                          <p:attrName>style.color</p:attrName>
                                        </p:attrNameLst>
                                      </p:cBhvr>
                                      <p:to>
                                        <a:srgbClr val="FF0000"/>
                                      </p:to>
                                    </p:animClr>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5" presetClass="emph" presetSubtype="0" grpId="0" nodeType="clickEffect">
                                  <p:stCondLst>
                                    <p:cond delay="0"/>
                                  </p:stCondLst>
                                  <p:iterate type="lt">
                                    <p:tmAbs val="25"/>
                                  </p:iterate>
                                  <p:childTnLst>
                                    <p:set>
                                      <p:cBhvr override="childStyle">
                                        <p:cTn id="102" dur="indefinite"/>
                                        <p:tgtEl>
                                          <p:spTgt spid="71"/>
                                        </p:tgtEl>
                                        <p:attrNameLst>
                                          <p:attrName>style.fontWeight</p:attrName>
                                        </p:attrNameLst>
                                      </p:cBhvr>
                                      <p:to>
                                        <p:strVal val="bold"/>
                                      </p:to>
                                    </p:set>
                                  </p:childTnLst>
                                </p:cTn>
                              </p:par>
                              <p:par>
                                <p:cTn id="103" presetID="3" presetClass="emph" presetSubtype="2" fill="hold" grpId="1" nodeType="withEffect">
                                  <p:stCondLst>
                                    <p:cond delay="0"/>
                                  </p:stCondLst>
                                  <p:iterate type="lt">
                                    <p:tmPct val="0"/>
                                  </p:iterate>
                                  <p:childTnLst>
                                    <p:animClr clrSpc="rgb" dir="cw">
                                      <p:cBhvr override="childStyle">
                                        <p:cTn id="104" dur="500" fill="hold"/>
                                        <p:tgtEl>
                                          <p:spTgt spid="71"/>
                                        </p:tgtEl>
                                        <p:attrNameLst>
                                          <p:attrName>style.color</p:attrName>
                                        </p:attrNameLst>
                                      </p:cBhvr>
                                      <p:to>
                                        <a:srgbClr val="FF0000"/>
                                      </p:to>
                                    </p:animClr>
                                  </p:childTnLst>
                                </p:cTn>
                              </p:par>
                            </p:childTnLst>
                          </p:cTn>
                        </p:par>
                      </p:childTnLst>
                    </p:cTn>
                  </p:par>
                  <p:par>
                    <p:cTn id="105" fill="hold">
                      <p:stCondLst>
                        <p:cond delay="indefinite"/>
                      </p:stCondLst>
                      <p:childTnLst>
                        <p:par>
                          <p:cTn id="106" fill="hold">
                            <p:stCondLst>
                              <p:cond delay="0"/>
                            </p:stCondLst>
                            <p:childTnLst>
                              <p:par>
                                <p:cTn id="107" presetID="23" presetClass="entr" presetSubtype="32" fill="hold" grpId="0" nodeType="clickEffect">
                                  <p:stCondLst>
                                    <p:cond delay="0"/>
                                  </p:stCondLst>
                                  <p:childTnLst>
                                    <p:set>
                                      <p:cBhvr>
                                        <p:cTn id="108" dur="1" fill="hold">
                                          <p:stCondLst>
                                            <p:cond delay="0"/>
                                          </p:stCondLst>
                                        </p:cTn>
                                        <p:tgtEl>
                                          <p:spTgt spid="86"/>
                                        </p:tgtEl>
                                        <p:attrNameLst>
                                          <p:attrName>style.visibility</p:attrName>
                                        </p:attrNameLst>
                                      </p:cBhvr>
                                      <p:to>
                                        <p:strVal val="visible"/>
                                      </p:to>
                                    </p:set>
                                    <p:anim calcmode="lin" valueType="num">
                                      <p:cBhvr>
                                        <p:cTn id="109" dur="500" fill="hold"/>
                                        <p:tgtEl>
                                          <p:spTgt spid="86"/>
                                        </p:tgtEl>
                                        <p:attrNameLst>
                                          <p:attrName>ppt_w</p:attrName>
                                        </p:attrNameLst>
                                      </p:cBhvr>
                                      <p:tavLst>
                                        <p:tav tm="0">
                                          <p:val>
                                            <p:strVal val="4*#ppt_w"/>
                                          </p:val>
                                        </p:tav>
                                        <p:tav tm="100000">
                                          <p:val>
                                            <p:strVal val="#ppt_w"/>
                                          </p:val>
                                        </p:tav>
                                      </p:tavLst>
                                    </p:anim>
                                    <p:anim calcmode="lin" valueType="num">
                                      <p:cBhvr>
                                        <p:cTn id="110" dur="500" fill="hold"/>
                                        <p:tgtEl>
                                          <p:spTgt spid="86"/>
                                        </p:tgtEl>
                                        <p:attrNameLst>
                                          <p:attrName>ppt_h</p:attrName>
                                        </p:attrNameLst>
                                      </p:cBhvr>
                                      <p:tavLst>
                                        <p:tav tm="0">
                                          <p:val>
                                            <p:strVal val="4*#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5" presetClass="emph" presetSubtype="0" grpId="0" nodeType="clickEffect">
                                  <p:stCondLst>
                                    <p:cond delay="0"/>
                                  </p:stCondLst>
                                  <p:iterate type="lt">
                                    <p:tmAbs val="25"/>
                                  </p:iterate>
                                  <p:childTnLst>
                                    <p:set>
                                      <p:cBhvr override="childStyle">
                                        <p:cTn id="114" dur="indefinite"/>
                                        <p:tgtEl>
                                          <p:spTgt spid="72"/>
                                        </p:tgtEl>
                                        <p:attrNameLst>
                                          <p:attrName>style.fontWeight</p:attrName>
                                        </p:attrNameLst>
                                      </p:cBhvr>
                                      <p:to>
                                        <p:strVal val="bold"/>
                                      </p:to>
                                    </p:set>
                                  </p:childTnLst>
                                </p:cTn>
                              </p:par>
                              <p:par>
                                <p:cTn id="115" presetID="3" presetClass="emph" presetSubtype="2" fill="hold" grpId="1" nodeType="withEffect">
                                  <p:stCondLst>
                                    <p:cond delay="0"/>
                                  </p:stCondLst>
                                  <p:iterate type="lt">
                                    <p:tmPct val="0"/>
                                  </p:iterate>
                                  <p:childTnLst>
                                    <p:animClr clrSpc="rgb" dir="cw">
                                      <p:cBhvr override="childStyle">
                                        <p:cTn id="116" dur="500" fill="hold"/>
                                        <p:tgtEl>
                                          <p:spTgt spid="72"/>
                                        </p:tgtEl>
                                        <p:attrNameLst>
                                          <p:attrName>style.color</p:attrName>
                                        </p:attrNameLst>
                                      </p:cBhvr>
                                      <p:to>
                                        <a:srgbClr val="FF0000"/>
                                      </p:to>
                                    </p:animClr>
                                  </p:childTnLst>
                                </p:cTn>
                              </p:par>
                            </p:childTnLst>
                          </p:cTn>
                        </p:par>
                      </p:childTnLst>
                    </p:cTn>
                  </p:par>
                  <p:par>
                    <p:cTn id="117" fill="hold">
                      <p:stCondLst>
                        <p:cond delay="indefinite"/>
                      </p:stCondLst>
                      <p:childTnLst>
                        <p:par>
                          <p:cTn id="118" fill="hold">
                            <p:stCondLst>
                              <p:cond delay="0"/>
                            </p:stCondLst>
                            <p:childTnLst>
                              <p:par>
                                <p:cTn id="119" presetID="23" presetClass="entr" presetSubtype="32" fill="hold" grpId="0" nodeType="clickEffect">
                                  <p:stCondLst>
                                    <p:cond delay="0"/>
                                  </p:stCondLst>
                                  <p:childTnLst>
                                    <p:set>
                                      <p:cBhvr>
                                        <p:cTn id="120" dur="1" fill="hold">
                                          <p:stCondLst>
                                            <p:cond delay="0"/>
                                          </p:stCondLst>
                                        </p:cTn>
                                        <p:tgtEl>
                                          <p:spTgt spid="87"/>
                                        </p:tgtEl>
                                        <p:attrNameLst>
                                          <p:attrName>style.visibility</p:attrName>
                                        </p:attrNameLst>
                                      </p:cBhvr>
                                      <p:to>
                                        <p:strVal val="visible"/>
                                      </p:to>
                                    </p:set>
                                    <p:anim calcmode="lin" valueType="num">
                                      <p:cBhvr>
                                        <p:cTn id="121" dur="500" fill="hold"/>
                                        <p:tgtEl>
                                          <p:spTgt spid="87"/>
                                        </p:tgtEl>
                                        <p:attrNameLst>
                                          <p:attrName>ppt_w</p:attrName>
                                        </p:attrNameLst>
                                      </p:cBhvr>
                                      <p:tavLst>
                                        <p:tav tm="0">
                                          <p:val>
                                            <p:strVal val="4*#ppt_w"/>
                                          </p:val>
                                        </p:tav>
                                        <p:tav tm="100000">
                                          <p:val>
                                            <p:strVal val="#ppt_w"/>
                                          </p:val>
                                        </p:tav>
                                      </p:tavLst>
                                    </p:anim>
                                    <p:anim calcmode="lin" valueType="num">
                                      <p:cBhvr>
                                        <p:cTn id="122" dur="500" fill="hold"/>
                                        <p:tgtEl>
                                          <p:spTgt spid="87"/>
                                        </p:tgtEl>
                                        <p:attrNameLst>
                                          <p:attrName>ppt_h</p:attrName>
                                        </p:attrNameLst>
                                      </p:cBhvr>
                                      <p:tavLst>
                                        <p:tav tm="0">
                                          <p:val>
                                            <p:strVal val="4*#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8" presetClass="entr" presetSubtype="12" fill="hold" grpId="0" nodeType="clickEffect">
                                  <p:stCondLst>
                                    <p:cond delay="0"/>
                                  </p:stCondLst>
                                  <p:childTnLst>
                                    <p:set>
                                      <p:cBhvr>
                                        <p:cTn id="126" dur="1" fill="hold">
                                          <p:stCondLst>
                                            <p:cond delay="0"/>
                                          </p:stCondLst>
                                        </p:cTn>
                                        <p:tgtEl>
                                          <p:spTgt spid="65"/>
                                        </p:tgtEl>
                                        <p:attrNameLst>
                                          <p:attrName>style.visibility</p:attrName>
                                        </p:attrNameLst>
                                      </p:cBhvr>
                                      <p:to>
                                        <p:strVal val="visible"/>
                                      </p:to>
                                    </p:set>
                                    <p:animEffect transition="in" filter="strips(downLeft)">
                                      <p:cBhvr>
                                        <p:cTn id="127" dur="500"/>
                                        <p:tgtEl>
                                          <p:spTgt spid="65"/>
                                        </p:tgtEl>
                                      </p:cBhvr>
                                    </p:animEffect>
                                  </p:childTnLst>
                                </p:cTn>
                              </p:par>
                            </p:childTnLst>
                          </p:cTn>
                        </p:par>
                        <p:par>
                          <p:cTn id="128" fill="hold">
                            <p:stCondLst>
                              <p:cond delay="500"/>
                            </p:stCondLst>
                            <p:childTnLst>
                              <p:par>
                                <p:cTn id="129" presetID="1" presetClass="exit" presetSubtype="0" fill="hold" nodeType="afterEffect">
                                  <p:stCondLst>
                                    <p:cond delay="0"/>
                                  </p:stCondLst>
                                  <p:childTnLst>
                                    <p:set>
                                      <p:cBhvr>
                                        <p:cTn id="130" dur="1" fill="hold">
                                          <p:stCondLst>
                                            <p:cond delay="0"/>
                                          </p:stCondLst>
                                        </p:cTn>
                                        <p:tgtEl>
                                          <p:spTgt spid="59"/>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62"/>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66"/>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82"/>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81"/>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79"/>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80"/>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78"/>
                                        </p:tgtEl>
                                        <p:attrNameLst>
                                          <p:attrName>style.visibility</p:attrName>
                                        </p:attrNameLst>
                                      </p:cBhvr>
                                      <p:to>
                                        <p:strVal val="hidden"/>
                                      </p:to>
                                    </p:set>
                                  </p:childTnLst>
                                </p:cTn>
                              </p:par>
                            </p:childTnLst>
                          </p:cTn>
                        </p:par>
                        <p:par>
                          <p:cTn id="145" fill="hold">
                            <p:stCondLst>
                              <p:cond delay="500"/>
                            </p:stCondLst>
                            <p:childTnLst>
                              <p:par>
                                <p:cTn id="146" presetID="1" presetClass="exit" presetSubtype="0" fill="hold" grpId="1" nodeType="afterEffect">
                                  <p:stCondLst>
                                    <p:cond delay="0"/>
                                  </p:stCondLst>
                                  <p:iterate type="lt">
                                    <p:tmAbs val="0"/>
                                  </p:iterate>
                                  <p:childTnLst>
                                    <p:set>
                                      <p:cBhvr>
                                        <p:cTn id="147" dur="1" fill="hold">
                                          <p:stCondLst>
                                            <p:cond delay="0"/>
                                          </p:stCondLst>
                                        </p:cTn>
                                        <p:tgtEl>
                                          <p:spTgt spid="85"/>
                                        </p:tgtEl>
                                        <p:attrNameLst>
                                          <p:attrName>style.visibility</p:attrName>
                                        </p:attrNameLst>
                                      </p:cBhvr>
                                      <p:to>
                                        <p:strVal val="hidden"/>
                                      </p:to>
                                    </p:set>
                                  </p:childTnLst>
                                </p:cTn>
                              </p:par>
                            </p:childTnLst>
                          </p:cTn>
                        </p:par>
                        <p:par>
                          <p:cTn id="148" fill="hold">
                            <p:stCondLst>
                              <p:cond delay="500"/>
                            </p:stCondLst>
                            <p:childTnLst>
                              <p:par>
                                <p:cTn id="149" presetID="15" presetClass="emph" presetSubtype="0" grpId="2" nodeType="afterEffect">
                                  <p:stCondLst>
                                    <p:cond delay="0"/>
                                  </p:stCondLst>
                                  <p:iterate type="lt">
                                    <p:tmAbs val="25"/>
                                  </p:iterate>
                                  <p:childTnLst>
                                    <p:set>
                                      <p:cBhvr override="childStyle">
                                        <p:cTn id="150" dur="indefinite"/>
                                        <p:tgtEl>
                                          <p:spTgt spid="85"/>
                                        </p:tgtEl>
                                        <p:attrNameLst>
                                          <p:attrName>style.fontWeight</p:attrName>
                                        </p:attrNameLst>
                                      </p:cBhvr>
                                      <p:to>
                                        <p:strVal val="bold"/>
                                      </p:to>
                                    </p:set>
                                  </p:childTnLst>
                                </p:cTn>
                              </p:par>
                              <p:par>
                                <p:cTn id="151" presetID="3" presetClass="emph" presetSubtype="2" fill="hold" grpId="3" nodeType="withEffect">
                                  <p:stCondLst>
                                    <p:cond delay="0"/>
                                  </p:stCondLst>
                                  <p:iterate type="lt">
                                    <p:tmPct val="0"/>
                                  </p:iterate>
                                  <p:childTnLst>
                                    <p:animClr clrSpc="rgb" dir="cw">
                                      <p:cBhvr override="childStyle">
                                        <p:cTn id="152" dur="2000" fill="hold"/>
                                        <p:tgtEl>
                                          <p:spTgt spid="85"/>
                                        </p:tgtEl>
                                        <p:attrNameLst>
                                          <p:attrName>style.color</p:attrName>
                                        </p:attrNameLst>
                                      </p:cBhvr>
                                      <p:to>
                                        <a:srgbClr val="FF0000"/>
                                      </p:to>
                                    </p:animClr>
                                  </p:childTnLst>
                                </p:cTn>
                              </p:par>
                              <p:par>
                                <p:cTn id="153" presetID="1" presetClass="exit" presetSubtype="0" fill="hold" grpId="1" nodeType="withEffect">
                                  <p:stCondLst>
                                    <p:cond delay="0"/>
                                  </p:stCondLst>
                                  <p:iterate type="lt">
                                    <p:tmAbs val="0"/>
                                  </p:iterate>
                                  <p:childTnLst>
                                    <p:set>
                                      <p:cBhvr>
                                        <p:cTn id="154" dur="1" fill="hold">
                                          <p:stCondLst>
                                            <p:cond delay="0"/>
                                          </p:stCondLst>
                                        </p:cTn>
                                        <p:tgtEl>
                                          <p:spTgt spid="84"/>
                                        </p:tgtEl>
                                        <p:attrNameLst>
                                          <p:attrName>style.visibility</p:attrName>
                                        </p:attrNameLst>
                                      </p:cBhvr>
                                      <p:to>
                                        <p:strVal val="hidden"/>
                                      </p:to>
                                    </p:set>
                                  </p:childTnLst>
                                </p:cTn>
                              </p:par>
                              <p:par>
                                <p:cTn id="155" presetID="15" presetClass="emph" presetSubtype="0" grpId="2" nodeType="withEffect">
                                  <p:stCondLst>
                                    <p:cond delay="0"/>
                                  </p:stCondLst>
                                  <p:iterate type="lt">
                                    <p:tmAbs val="0"/>
                                  </p:iterate>
                                  <p:childTnLst>
                                    <p:set>
                                      <p:cBhvr override="childStyle">
                                        <p:cTn id="156" dur="indefinite"/>
                                        <p:tgtEl>
                                          <p:spTgt spid="84"/>
                                        </p:tgtEl>
                                        <p:attrNameLst>
                                          <p:attrName>style.fontWeight</p:attrName>
                                        </p:attrNameLst>
                                      </p:cBhvr>
                                      <p:to>
                                        <p:strVal val="bold"/>
                                      </p:to>
                                    </p:set>
                                  </p:childTnLst>
                                </p:cTn>
                              </p:par>
                              <p:par>
                                <p:cTn id="157" presetID="3" presetClass="emph" presetSubtype="2" fill="hold" grpId="3" nodeType="withEffect">
                                  <p:stCondLst>
                                    <p:cond delay="0"/>
                                  </p:stCondLst>
                                  <p:iterate type="lt">
                                    <p:tmPct val="0"/>
                                  </p:iterate>
                                  <p:childTnLst>
                                    <p:animClr clrSpc="rgb" dir="cw">
                                      <p:cBhvr override="childStyle">
                                        <p:cTn id="158" dur="2000" fill="hold"/>
                                        <p:tgtEl>
                                          <p:spTgt spid="84"/>
                                        </p:tgtEl>
                                        <p:attrNameLst>
                                          <p:attrName>style.color</p:attrName>
                                        </p:attrNameLst>
                                      </p:cBhvr>
                                      <p:to>
                                        <a:srgbClr val="FF0000"/>
                                      </p:to>
                                    </p:animClr>
                                  </p:childTnLst>
                                </p:cTn>
                              </p:par>
                              <p:par>
                                <p:cTn id="159" presetID="1" presetClass="exit" presetSubtype="0" fill="hold" grpId="1" nodeType="withEffect">
                                  <p:stCondLst>
                                    <p:cond delay="0"/>
                                  </p:stCondLst>
                                  <p:childTnLst>
                                    <p:set>
                                      <p:cBhvr>
                                        <p:cTn id="160" dur="1" fill="hold">
                                          <p:stCondLst>
                                            <p:cond delay="0"/>
                                          </p:stCondLst>
                                        </p:cTn>
                                        <p:tgtEl>
                                          <p:spTgt spid="83"/>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5" presetClass="emph" presetSubtype="0" grpId="0" nodeType="clickEffect">
                                  <p:stCondLst>
                                    <p:cond delay="0"/>
                                  </p:stCondLst>
                                  <p:iterate type="lt">
                                    <p:tmAbs val="25"/>
                                  </p:iterate>
                                  <p:childTnLst>
                                    <p:set>
                                      <p:cBhvr override="childStyle">
                                        <p:cTn id="164" dur="indefinite"/>
                                        <p:tgtEl>
                                          <p:spTgt spid="53"/>
                                        </p:tgtEl>
                                        <p:attrNameLst>
                                          <p:attrName>style.fontWeight</p:attrName>
                                        </p:attrNameLst>
                                      </p:cBhvr>
                                      <p:to>
                                        <p:strVal val="bold"/>
                                      </p:to>
                                    </p:set>
                                  </p:childTnLst>
                                </p:cTn>
                              </p:par>
                            </p:childTnLst>
                          </p:cTn>
                        </p:par>
                        <p:par>
                          <p:cTn id="165" fill="hold">
                            <p:stCondLst>
                              <p:cond delay="1000"/>
                            </p:stCondLst>
                            <p:childTnLst>
                              <p:par>
                                <p:cTn id="166" presetID="3" presetClass="emph" presetSubtype="2" fill="hold" grpId="1" nodeType="afterEffect">
                                  <p:stCondLst>
                                    <p:cond delay="0"/>
                                  </p:stCondLst>
                                  <p:iterate type="lt">
                                    <p:tmPct val="0"/>
                                  </p:iterate>
                                  <p:childTnLst>
                                    <p:animClr clrSpc="rgb" dir="cw">
                                      <p:cBhvr override="childStyle">
                                        <p:cTn id="167" dur="500" fill="hold"/>
                                        <p:tgtEl>
                                          <p:spTgt spid="53"/>
                                        </p:tgtEl>
                                        <p:attrNameLst>
                                          <p:attrName>style.color</p:attrName>
                                        </p:attrNameLst>
                                      </p:cBhvr>
                                      <p:to>
                                        <a:srgbClr val="FF0000"/>
                                      </p:to>
                                    </p:animClr>
                                  </p:childTnLst>
                                </p:cTn>
                              </p:par>
                              <p:par>
                                <p:cTn id="168" presetID="18" presetClass="entr" presetSubtype="6" fill="hold" grpId="0" nodeType="withEffect">
                                  <p:stCondLst>
                                    <p:cond delay="0"/>
                                  </p:stCondLst>
                                  <p:childTnLst>
                                    <p:set>
                                      <p:cBhvr>
                                        <p:cTn id="169" dur="1" fill="hold">
                                          <p:stCondLst>
                                            <p:cond delay="0"/>
                                          </p:stCondLst>
                                        </p:cTn>
                                        <p:tgtEl>
                                          <p:spTgt spid="73"/>
                                        </p:tgtEl>
                                        <p:attrNameLst>
                                          <p:attrName>style.visibility</p:attrName>
                                        </p:attrNameLst>
                                      </p:cBhvr>
                                      <p:to>
                                        <p:strVal val="visible"/>
                                      </p:to>
                                    </p:set>
                                    <p:animEffect transition="in" filter="strips(downRight)">
                                      <p:cBhvr>
                                        <p:cTn id="170" dur="500"/>
                                        <p:tgtEl>
                                          <p:spTgt spid="73"/>
                                        </p:tgtEl>
                                      </p:cBhvr>
                                    </p:animEffect>
                                  </p:childTnLst>
                                </p:cTn>
                              </p:par>
                              <p:par>
                                <p:cTn id="171" presetID="1" presetClass="entr" presetSubtype="0" fill="hold" grpId="1" nodeType="withEffect">
                                  <p:stCondLst>
                                    <p:cond delay="0"/>
                                  </p:stCondLst>
                                  <p:childTnLst>
                                    <p:set>
                                      <p:cBhvr>
                                        <p:cTn id="172" dur="1" fill="hold">
                                          <p:stCondLst>
                                            <p:cond delay="0"/>
                                          </p:stCondLst>
                                        </p:cTn>
                                        <p:tgtEl>
                                          <p:spTgt spid="73"/>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5" presetClass="emph" presetSubtype="0" grpId="0" nodeType="clickEffect">
                                  <p:stCondLst>
                                    <p:cond delay="0"/>
                                  </p:stCondLst>
                                  <p:iterate type="lt">
                                    <p:tmAbs val="25"/>
                                  </p:iterate>
                                  <p:childTnLst>
                                    <p:set>
                                      <p:cBhvr override="childStyle">
                                        <p:cTn id="176" dur="indefinite"/>
                                        <p:tgtEl>
                                          <p:spTgt spid="54"/>
                                        </p:tgtEl>
                                        <p:attrNameLst>
                                          <p:attrName>style.fontWeight</p:attrName>
                                        </p:attrNameLst>
                                      </p:cBhvr>
                                      <p:to>
                                        <p:strVal val="bold"/>
                                      </p:to>
                                    </p:set>
                                  </p:childTnLst>
                                </p:cTn>
                              </p:par>
                              <p:par>
                                <p:cTn id="177" presetID="3" presetClass="emph" presetSubtype="2" fill="hold" grpId="1" nodeType="withEffect">
                                  <p:stCondLst>
                                    <p:cond delay="0"/>
                                  </p:stCondLst>
                                  <p:iterate type="lt">
                                    <p:tmPct val="0"/>
                                  </p:iterate>
                                  <p:childTnLst>
                                    <p:animClr clrSpc="rgb" dir="cw">
                                      <p:cBhvr override="childStyle">
                                        <p:cTn id="178" dur="500" fill="hold"/>
                                        <p:tgtEl>
                                          <p:spTgt spid="54"/>
                                        </p:tgtEl>
                                        <p:attrNameLst>
                                          <p:attrName>style.color</p:attrName>
                                        </p:attrNameLst>
                                      </p:cBhvr>
                                      <p:to>
                                        <a:srgbClr val="FF0000"/>
                                      </p:to>
                                    </p:animClr>
                                  </p:childTnLst>
                                </p:cTn>
                              </p:par>
                            </p:childTnLst>
                          </p:cTn>
                        </p:par>
                        <p:par>
                          <p:cTn id="179" fill="hold">
                            <p:stCondLst>
                              <p:cond delay="500"/>
                            </p:stCondLst>
                            <p:childTnLst>
                              <p:par>
                                <p:cTn id="180" presetID="1" presetClass="exit" presetSubtype="0" fill="hold" nodeType="afterEffect">
                                  <p:stCondLst>
                                    <p:cond delay="0"/>
                                  </p:stCondLst>
                                  <p:childTnLst>
                                    <p:set>
                                      <p:cBhvr>
                                        <p:cTn id="181" dur="1" fill="hold">
                                          <p:stCondLst>
                                            <p:cond delay="0"/>
                                          </p:stCondLst>
                                        </p:cTn>
                                        <p:tgtEl>
                                          <p:spTgt spid="45"/>
                                        </p:tgtEl>
                                        <p:attrNameLst>
                                          <p:attrName>style.visibility</p:attrName>
                                        </p:attrNameLst>
                                      </p:cBhvr>
                                      <p:to>
                                        <p:strVal val="hidden"/>
                                      </p:to>
                                    </p:set>
                                  </p:childTnLst>
                                </p:cTn>
                              </p:par>
                              <p:par>
                                <p:cTn id="182" presetID="1" presetClass="exit" presetSubtype="0" fill="hold" grpId="1" nodeType="withEffect">
                                  <p:stCondLst>
                                    <p:cond delay="0"/>
                                  </p:stCondLst>
                                  <p:childTnLst>
                                    <p:set>
                                      <p:cBhvr>
                                        <p:cTn id="183" dur="1" fill="hold">
                                          <p:stCondLst>
                                            <p:cond delay="0"/>
                                          </p:stCondLst>
                                        </p:cTn>
                                        <p:tgtEl>
                                          <p:spTgt spid="86"/>
                                        </p:tgtEl>
                                        <p:attrNameLst>
                                          <p:attrName>style.visibility</p:attrName>
                                        </p:attrNameLst>
                                      </p:cBhvr>
                                      <p:to>
                                        <p:strVal val="hidden"/>
                                      </p:to>
                                    </p:set>
                                  </p:childTnLst>
                                </p:cTn>
                              </p:par>
                              <p:par>
                                <p:cTn id="184" presetID="1" presetClass="exit" presetSubtype="0" fill="hold" grpId="1" nodeType="withEffect">
                                  <p:stCondLst>
                                    <p:cond delay="0"/>
                                  </p:stCondLst>
                                  <p:childTnLst>
                                    <p:set>
                                      <p:cBhvr>
                                        <p:cTn id="185" dur="1" fill="hold">
                                          <p:stCondLst>
                                            <p:cond delay="0"/>
                                          </p:stCondLst>
                                        </p:cTn>
                                        <p:tgtEl>
                                          <p:spTgt spid="87"/>
                                        </p:tgtEl>
                                        <p:attrNameLst>
                                          <p:attrName>style.visibility</p:attrName>
                                        </p:attrNameLst>
                                      </p:cBhvr>
                                      <p:to>
                                        <p:strVal val="hidden"/>
                                      </p:to>
                                    </p:set>
                                  </p:childTnLst>
                                </p:cTn>
                              </p:par>
                              <p:par>
                                <p:cTn id="186" presetID="1" presetClass="exit" presetSubtype="0" fill="hold" grpId="1" nodeType="withEffect">
                                  <p:stCondLst>
                                    <p:cond delay="0"/>
                                  </p:stCondLst>
                                  <p:childTnLst>
                                    <p:set>
                                      <p:cBhvr>
                                        <p:cTn id="187" dur="1" fill="hold">
                                          <p:stCondLst>
                                            <p:cond delay="0"/>
                                          </p:stCondLst>
                                        </p:cTn>
                                        <p:tgtEl>
                                          <p:spTgt spid="77"/>
                                        </p:tgtEl>
                                        <p:attrNameLst>
                                          <p:attrName>style.visibility</p:attrName>
                                        </p:attrNameLst>
                                      </p:cBhvr>
                                      <p:to>
                                        <p:strVal val="hidden"/>
                                      </p:to>
                                    </p:set>
                                  </p:childTnLst>
                                </p:cTn>
                              </p:par>
                              <p:par>
                                <p:cTn id="188" presetID="1" presetClass="exit" presetSubtype="0" fill="hold" grpId="1" nodeType="withEffect">
                                  <p:stCondLst>
                                    <p:cond delay="0"/>
                                  </p:stCondLst>
                                  <p:childTnLst>
                                    <p:set>
                                      <p:cBhvr>
                                        <p:cTn id="189" dur="1" fill="hold">
                                          <p:stCondLst>
                                            <p:cond delay="0"/>
                                          </p:stCondLst>
                                        </p:cTn>
                                        <p:tgtEl>
                                          <p:spTgt spid="76"/>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1" presetClass="exit" presetSubtype="0" fill="hold" grpId="1" nodeType="clickEffect">
                                  <p:stCondLst>
                                    <p:cond delay="0"/>
                                  </p:stCondLst>
                                  <p:childTnLst>
                                    <p:set>
                                      <p:cBhvr>
                                        <p:cTn id="193" dur="1" fill="hold">
                                          <p:stCondLst>
                                            <p:cond delay="0"/>
                                          </p:stCondLst>
                                        </p:cTn>
                                        <p:tgtEl>
                                          <p:spTgt spid="55"/>
                                        </p:tgtEl>
                                        <p:attrNameLst>
                                          <p:attrName>style.visibility</p:attrName>
                                        </p:attrNameLst>
                                      </p:cBhvr>
                                      <p:to>
                                        <p:strVal val="hidden"/>
                                      </p:to>
                                    </p:set>
                                  </p:childTnLst>
                                </p:cTn>
                              </p:par>
                              <p:par>
                                <p:cTn id="194" presetID="1" presetClass="exit" presetSubtype="0" fill="hold" grpId="1" nodeType="withEffect">
                                  <p:stCondLst>
                                    <p:cond delay="0"/>
                                  </p:stCondLst>
                                  <p:childTnLst>
                                    <p:set>
                                      <p:cBhvr>
                                        <p:cTn id="195" dur="1" fill="hold">
                                          <p:stCondLst>
                                            <p:cond delay="0"/>
                                          </p:stCondLst>
                                        </p:cTn>
                                        <p:tgtEl>
                                          <p:spTgt spid="56"/>
                                        </p:tgtEl>
                                        <p:attrNameLst>
                                          <p:attrName>style.visibility</p:attrName>
                                        </p:attrNameLst>
                                      </p:cBhvr>
                                      <p:to>
                                        <p:strVal val="hidden"/>
                                      </p:to>
                                    </p:set>
                                  </p:childTnLst>
                                </p:cTn>
                              </p:par>
                              <p:par>
                                <p:cTn id="196" presetID="1" presetClass="exit" presetSubtype="0" fill="hold" grpId="2" nodeType="withEffect">
                                  <p:stCondLst>
                                    <p:cond delay="0"/>
                                  </p:stCondLst>
                                  <p:childTnLst>
                                    <p:set>
                                      <p:cBhvr>
                                        <p:cTn id="197" dur="1" fill="hold">
                                          <p:stCondLst>
                                            <p:cond delay="0"/>
                                          </p:stCondLst>
                                        </p:cTn>
                                        <p:tgtEl>
                                          <p:spTgt spid="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0" grpId="1"/>
      <p:bldP spid="51" grpId="0"/>
      <p:bldP spid="51" grpId="1"/>
      <p:bldP spid="52" grpId="0"/>
      <p:bldP spid="52" grpId="1"/>
      <p:bldP spid="53" grpId="0"/>
      <p:bldP spid="53" grpId="1"/>
      <p:bldP spid="54" grpId="0"/>
      <p:bldP spid="54" grpId="1"/>
      <p:bldP spid="55" grpId="0" animBg="1"/>
      <p:bldP spid="55" grpId="1" animBg="1"/>
      <p:bldP spid="56" grpId="0"/>
      <p:bldP spid="56" grpId="1"/>
      <p:bldP spid="57" grpId="0" animBg="1"/>
      <p:bldP spid="58" grpId="0"/>
      <p:bldP spid="58" grpId="1"/>
      <p:bldP spid="65" grpId="0" animBg="1"/>
      <p:bldP spid="69" grpId="0"/>
      <p:bldP spid="69" grpId="1"/>
      <p:bldP spid="70" grpId="0"/>
      <p:bldP spid="70" grpId="1"/>
      <p:bldP spid="71" grpId="0"/>
      <p:bldP spid="71" grpId="1"/>
      <p:bldP spid="72" grpId="0"/>
      <p:bldP spid="72" grpId="1"/>
      <p:bldP spid="73" grpId="0"/>
      <p:bldP spid="73" grpId="1"/>
      <p:bldP spid="73" grpId="2"/>
      <p:bldP spid="76" grpId="0"/>
      <p:bldP spid="76" grpId="1"/>
      <p:bldP spid="77" grpId="0"/>
      <p:bldP spid="77" grpId="1"/>
      <p:bldP spid="78" grpId="0"/>
      <p:bldP spid="78" grpId="1"/>
      <p:bldP spid="79" grpId="0"/>
      <p:bldP spid="79" grpId="1"/>
      <p:bldP spid="80" grpId="0"/>
      <p:bldP spid="80" grpId="1"/>
      <p:bldP spid="81" grpId="0" animBg="1"/>
      <p:bldP spid="81" grpId="1" animBg="1"/>
      <p:bldP spid="82" grpId="0" animBg="1"/>
      <p:bldP spid="82" grpId="1" animBg="1"/>
      <p:bldP spid="83" grpId="0" animBg="1"/>
      <p:bldP spid="83" grpId="1" animBg="1"/>
      <p:bldP spid="84" grpId="0" animBg="1"/>
      <p:bldP spid="84" grpId="1" animBg="1"/>
      <p:bldP spid="84" grpId="2" animBg="1"/>
      <p:bldP spid="84" grpId="3" animBg="1"/>
      <p:bldP spid="85" grpId="0" animBg="1"/>
      <p:bldP spid="85" grpId="1" animBg="1"/>
      <p:bldP spid="85" grpId="2" animBg="1"/>
      <p:bldP spid="85" grpId="3" animBg="1"/>
      <p:bldP spid="86" grpId="0" animBg="1"/>
      <p:bldP spid="86" grpId="1" animBg="1"/>
      <p:bldP spid="87" grpId="0" animBg="1"/>
      <p:bldP spid="87"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函数调用</a:t>
            </a:r>
          </a:p>
        </p:txBody>
      </p:sp>
      <p:sp>
        <p:nvSpPr>
          <p:cNvPr id="4" name="内容占位符 1"/>
          <p:cNvSpPr txBox="1">
            <a:spLocks/>
          </p:cNvSpPr>
          <p:nvPr/>
        </p:nvSpPr>
        <p:spPr bwMode="auto">
          <a:xfrm>
            <a:off x="981844" y="1052736"/>
            <a:ext cx="9937104" cy="5328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ts val="4240"/>
              </a:lnSpc>
              <a:spcBef>
                <a:spcPts val="600"/>
              </a:spcBef>
              <a:spcAft>
                <a:spcPts val="600"/>
              </a:spcAft>
              <a:buClr>
                <a:schemeClr val="bg2">
                  <a:lumMod val="50000"/>
                </a:schemeClr>
              </a:buClr>
              <a:buSzPct val="100000"/>
              <a:buFont typeface="Wingdings" pitchFamily="2" charset="2"/>
              <a:buChar char=""/>
            </a:pPr>
            <a:r>
              <a:rPr lang="zh-CN" altLang="en-US" sz="2600">
                <a:solidFill>
                  <a:srgbClr val="FF0000"/>
                </a:solidFill>
                <a:latin typeface="微软雅黑" pitchFamily="34" charset="-122"/>
                <a:ea typeface="微软雅黑" pitchFamily="34" charset="-122"/>
              </a:rPr>
              <a:t>值传递</a:t>
            </a:r>
            <a:r>
              <a:rPr lang="zh-CN" altLang="en-US" sz="2600">
                <a:latin typeface="微软雅黑" pitchFamily="34" charset="-122"/>
                <a:ea typeface="微软雅黑" pitchFamily="34" charset="-122"/>
              </a:rPr>
              <a:t>是将实际参数中存放的 “值” 传递给形式参数，实际参数与形式参数完成 “传递接力”后，两者再无干系。在 </a:t>
            </a:r>
            <a:r>
              <a:rPr lang="en-US" altLang="zh-CN" sz="2600">
                <a:latin typeface="微软雅黑" pitchFamily="34" charset="-122"/>
                <a:ea typeface="微软雅黑" pitchFamily="34" charset="-122"/>
              </a:rPr>
              <a:t>exchangeData </a:t>
            </a:r>
            <a:r>
              <a:rPr lang="zh-CN" altLang="en-US" sz="2600">
                <a:solidFill>
                  <a:srgbClr val="FF0000"/>
                </a:solidFill>
                <a:latin typeface="微软雅黑" pitchFamily="34" charset="-122"/>
                <a:ea typeface="微软雅黑" pitchFamily="34" charset="-122"/>
              </a:rPr>
              <a:t>函数内部无法改变实际参数中的值或通过实际参数的值改变函数中其他变量存储单元的值</a:t>
            </a:r>
            <a:r>
              <a:rPr lang="zh-CN" altLang="en-US" sz="2600">
                <a:latin typeface="微软雅黑" pitchFamily="34" charset="-122"/>
                <a:ea typeface="微软雅黑" pitchFamily="34" charset="-122"/>
              </a:rPr>
              <a:t>。</a:t>
            </a:r>
          </a:p>
          <a:p>
            <a:pPr>
              <a:lnSpc>
                <a:spcPts val="4240"/>
              </a:lnSpc>
              <a:spcBef>
                <a:spcPts val="600"/>
              </a:spcBef>
              <a:spcAft>
                <a:spcPts val="600"/>
              </a:spcAft>
              <a:buClr>
                <a:schemeClr val="bg2">
                  <a:lumMod val="50000"/>
                </a:schemeClr>
              </a:buClr>
              <a:buSzPct val="100000"/>
              <a:buFont typeface="Wingdings" pitchFamily="2" charset="2"/>
              <a:buChar char=""/>
            </a:pPr>
            <a:r>
              <a:rPr lang="zh-CN" altLang="en-US" sz="2600">
                <a:solidFill>
                  <a:srgbClr val="FF0000"/>
                </a:solidFill>
                <a:latin typeface="微软雅黑" pitchFamily="34" charset="-122"/>
                <a:ea typeface="微软雅黑" pitchFamily="34" charset="-122"/>
              </a:rPr>
              <a:t>地址传递</a:t>
            </a:r>
            <a:r>
              <a:rPr lang="zh-CN" altLang="en-US" sz="2600">
                <a:latin typeface="微软雅黑" pitchFamily="34" charset="-122"/>
                <a:ea typeface="微软雅黑" pitchFamily="34" charset="-122"/>
              </a:rPr>
              <a:t>是将实际参数中存放的“地址”传递给了形式参数，完成传递接力后，</a:t>
            </a:r>
            <a:r>
              <a:rPr lang="zh-CN" altLang="en-US" sz="2600">
                <a:solidFill>
                  <a:srgbClr val="FF0000"/>
                </a:solidFill>
                <a:latin typeface="微软雅黑" pitchFamily="34" charset="-122"/>
                <a:ea typeface="微软雅黑" pitchFamily="34" charset="-122"/>
              </a:rPr>
              <a:t>两者也再无干系</a:t>
            </a:r>
            <a:r>
              <a:rPr lang="zh-CN" altLang="en-US" sz="2600">
                <a:latin typeface="微软雅黑" pitchFamily="34" charset="-122"/>
                <a:ea typeface="微软雅黑" pitchFamily="34" charset="-122"/>
              </a:rPr>
              <a:t>。尽管在 </a:t>
            </a:r>
            <a:r>
              <a:rPr lang="en-US" altLang="zh-CN" sz="2600">
                <a:latin typeface="微软雅黑" pitchFamily="34" charset="-122"/>
                <a:ea typeface="微软雅黑" pitchFamily="34" charset="-122"/>
              </a:rPr>
              <a:t>exchangeData</a:t>
            </a:r>
            <a:r>
              <a:rPr lang="zh-CN" altLang="en-US" sz="2600">
                <a:latin typeface="微软雅黑" pitchFamily="34" charset="-122"/>
                <a:ea typeface="微软雅黑" pitchFamily="34" charset="-122"/>
              </a:rPr>
              <a:t>函数内部无法改变实际参数中的“地址”但可以对</a:t>
            </a:r>
            <a:r>
              <a:rPr lang="zh-CN" altLang="en-US" sz="2600">
                <a:solidFill>
                  <a:srgbClr val="FF0000"/>
                </a:solidFill>
                <a:latin typeface="微软雅黑" pitchFamily="34" charset="-122"/>
                <a:ea typeface="微软雅黑" pitchFamily="34" charset="-122"/>
              </a:rPr>
              <a:t>该”地址”所指向的单元</a:t>
            </a:r>
            <a:r>
              <a:rPr lang="zh-CN" altLang="en-US" sz="2600">
                <a:latin typeface="微软雅黑" pitchFamily="34" charset="-122"/>
                <a:ea typeface="微软雅黑" pitchFamily="34" charset="-122"/>
              </a:rPr>
              <a:t>进行赋值或取值的操作。 </a:t>
            </a:r>
            <a:endParaRPr lang="en-US" altLang="zh-CN" sz="3200" b="1">
              <a:latin typeface="微软雅黑" pitchFamily="34" charset="-122"/>
              <a:ea typeface="微软雅黑" pitchFamily="34" charset="-122"/>
              <a:cs typeface="Consolas" pitchFamily="49" charset="0"/>
            </a:endParaRPr>
          </a:p>
        </p:txBody>
      </p:sp>
    </p:spTree>
    <p:extLst>
      <p:ext uri="{BB962C8B-B14F-4D97-AF65-F5344CB8AC3E}">
        <p14:creationId xmlns:p14="http://schemas.microsoft.com/office/powerpoint/2010/main" val="2728841920"/>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函数调用</a:t>
            </a:r>
            <a:endParaRPr lang="zh-CN" altLang="en-US"/>
          </a:p>
        </p:txBody>
      </p:sp>
      <p:sp>
        <p:nvSpPr>
          <p:cNvPr id="4" name="矩形 3"/>
          <p:cNvSpPr/>
          <p:nvPr/>
        </p:nvSpPr>
        <p:spPr>
          <a:xfrm>
            <a:off x="1917948" y="908720"/>
            <a:ext cx="7704856" cy="5632311"/>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r>
              <a:rPr lang="en-US" altLang="zh-CN" sz="2000" b="1" dirty="0">
                <a:latin typeface="Consolas" pitchFamily="49" charset="0"/>
                <a:cs typeface="Consolas" pitchFamily="49" charset="0"/>
              </a:rPr>
              <a:t>#include &lt;</a:t>
            </a:r>
            <a:r>
              <a:rPr lang="en-US" altLang="zh-CN" sz="2000" b="1" dirty="0" err="1">
                <a:latin typeface="Consolas" pitchFamily="49" charset="0"/>
                <a:cs typeface="Consolas" pitchFamily="49" charset="0"/>
              </a:rPr>
              <a:t>stdio.h</a:t>
            </a:r>
            <a:r>
              <a:rPr lang="en-US" altLang="zh-CN" sz="2000" b="1" dirty="0">
                <a:latin typeface="Consolas" pitchFamily="49" charset="0"/>
                <a:cs typeface="Consolas" pitchFamily="49" charset="0"/>
              </a:rPr>
              <a:t>&gt;</a:t>
            </a:r>
          </a:p>
          <a:p>
            <a:endParaRPr lang="en-US" altLang="zh-CN" sz="2000" b="1" dirty="0">
              <a:latin typeface="Consolas" pitchFamily="49" charset="0"/>
              <a:cs typeface="Consolas" pitchFamily="49" charset="0"/>
            </a:endParaRPr>
          </a:p>
          <a:p>
            <a:r>
              <a:rPr lang="en-US" altLang="zh-CN" sz="2000" b="1">
                <a:latin typeface="Consolas" pitchFamily="49" charset="0"/>
                <a:cs typeface="Consolas" pitchFamily="49" charset="0"/>
              </a:rPr>
              <a:t>void printArr(int p[10], const int len)</a:t>
            </a:r>
          </a:p>
          <a:p>
            <a:r>
              <a:rPr lang="en-US" altLang="zh-CN" sz="2000" b="1">
                <a:latin typeface="Consolas" pitchFamily="49" charset="0"/>
                <a:cs typeface="Consolas" pitchFamily="49" charset="0"/>
              </a:rPr>
              <a:t>{</a:t>
            </a:r>
          </a:p>
          <a:p>
            <a:r>
              <a:rPr lang="en-US" altLang="zh-CN" sz="2000" b="1">
                <a:latin typeface="Consolas" pitchFamily="49" charset="0"/>
                <a:cs typeface="Consolas" pitchFamily="49" charset="0"/>
              </a:rPr>
              <a:t>    int i;</a:t>
            </a:r>
          </a:p>
          <a:p>
            <a:r>
              <a:rPr lang="en-US" altLang="zh-CN" sz="2000" b="1">
                <a:latin typeface="Consolas" pitchFamily="49" charset="0"/>
                <a:cs typeface="Consolas" pitchFamily="49" charset="0"/>
              </a:rPr>
              <a:t>    for(i=0; i&lt;len; i++)</a:t>
            </a:r>
          </a:p>
          <a:p>
            <a:r>
              <a:rPr lang="en-US" altLang="zh-CN" sz="2000" b="1">
                <a:latin typeface="Consolas" pitchFamily="49" charset="0"/>
                <a:cs typeface="Consolas" pitchFamily="49" charset="0"/>
              </a:rPr>
              <a:t>    {</a:t>
            </a:r>
          </a:p>
          <a:p>
            <a:r>
              <a:rPr lang="en-US" altLang="zh-CN" sz="2000" b="1">
                <a:latin typeface="Consolas" pitchFamily="49" charset="0"/>
                <a:cs typeface="Consolas" pitchFamily="49" charset="0"/>
              </a:rPr>
              <a:t>        printf("%d ", *(p+i));</a:t>
            </a:r>
          </a:p>
          <a:p>
            <a:r>
              <a:rPr lang="en-US" altLang="zh-CN" sz="2000" b="1">
                <a:latin typeface="Consolas" pitchFamily="49" charset="0"/>
                <a:cs typeface="Consolas" pitchFamily="49" charset="0"/>
              </a:rPr>
              <a:t>    }</a:t>
            </a:r>
          </a:p>
          <a:p>
            <a:r>
              <a:rPr lang="en-US" altLang="zh-CN" sz="2000" b="1">
                <a:latin typeface="Consolas" pitchFamily="49" charset="0"/>
                <a:cs typeface="Consolas" pitchFamily="49" charset="0"/>
              </a:rPr>
              <a:t>    printf("\n");</a:t>
            </a:r>
          </a:p>
          <a:p>
            <a:r>
              <a:rPr lang="en-US" altLang="zh-CN" sz="2000" b="1">
                <a:latin typeface="Consolas" pitchFamily="49" charset="0"/>
                <a:cs typeface="Consolas" pitchFamily="49" charset="0"/>
              </a:rPr>
              <a:t>    return;</a:t>
            </a:r>
          </a:p>
          <a:p>
            <a:r>
              <a:rPr lang="en-US" altLang="zh-CN" sz="2000" b="1">
                <a:latin typeface="Consolas" pitchFamily="49" charset="0"/>
                <a:cs typeface="Consolas" pitchFamily="49" charset="0"/>
              </a:rPr>
              <a:t>}</a:t>
            </a:r>
            <a:endParaRPr lang="en-US" altLang="zh-CN" sz="2000" b="1" dirty="0">
              <a:latin typeface="Consolas" pitchFamily="49" charset="0"/>
              <a:cs typeface="Consolas" pitchFamily="49" charset="0"/>
            </a:endParaRPr>
          </a:p>
          <a:p>
            <a:r>
              <a:rPr lang="en-US" altLang="zh-CN" sz="2000" b="1">
                <a:latin typeface="Consolas" pitchFamily="49" charset="0"/>
                <a:cs typeface="Consolas" pitchFamily="49" charset="0"/>
              </a:rPr>
              <a:t>int main(void)</a:t>
            </a:r>
          </a:p>
          <a:p>
            <a:r>
              <a:rPr lang="en-US" altLang="zh-CN" sz="2000" b="1">
                <a:latin typeface="Consolas" pitchFamily="49" charset="0"/>
                <a:cs typeface="Consolas" pitchFamily="49" charset="0"/>
              </a:rPr>
              <a:t>{</a:t>
            </a:r>
          </a:p>
          <a:p>
            <a:r>
              <a:rPr lang="en-US" altLang="zh-CN" sz="2000" b="1">
                <a:latin typeface="Consolas" pitchFamily="49" charset="0"/>
                <a:cs typeface="Consolas" pitchFamily="49" charset="0"/>
              </a:rPr>
              <a:t>    int arr[10] = {1, 2, 3, 4, 5, 6, 7, 8, 9, 0};</a:t>
            </a:r>
          </a:p>
          <a:p>
            <a:r>
              <a:rPr lang="en-US" altLang="zh-CN" sz="2000" b="1">
                <a:latin typeface="Consolas" pitchFamily="49" charset="0"/>
                <a:cs typeface="Consolas" pitchFamily="49" charset="0"/>
              </a:rPr>
              <a:t>    printArr(arr, 10);</a:t>
            </a:r>
          </a:p>
          <a:p>
            <a:r>
              <a:rPr lang="en-US" altLang="zh-CN" sz="2000" b="1">
                <a:latin typeface="Consolas" pitchFamily="49" charset="0"/>
                <a:cs typeface="Consolas" pitchFamily="49" charset="0"/>
              </a:rPr>
              <a:t>    return 0;</a:t>
            </a:r>
          </a:p>
          <a:p>
            <a:r>
              <a:rPr lang="en-US" altLang="zh-CN" sz="2000" b="1">
                <a:latin typeface="Consolas" pitchFamily="49" charset="0"/>
                <a:cs typeface="Consolas" pitchFamily="49" charset="0"/>
              </a:rPr>
              <a:t>}</a:t>
            </a:r>
            <a:endParaRPr lang="zh-CN" altLang="en-US" sz="2000" b="1" dirty="0">
              <a:latin typeface="Consolas" pitchFamily="49" charset="0"/>
              <a:cs typeface="Consolas" pitchFamily="49" charset="0"/>
            </a:endParaRPr>
          </a:p>
        </p:txBody>
      </p:sp>
    </p:spTree>
    <p:extLst>
      <p:ext uri="{BB962C8B-B14F-4D97-AF65-F5344CB8AC3E}">
        <p14:creationId xmlns:p14="http://schemas.microsoft.com/office/powerpoint/2010/main" val="108733863"/>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函数调用</a:t>
            </a:r>
          </a:p>
        </p:txBody>
      </p:sp>
      <p:sp>
        <p:nvSpPr>
          <p:cNvPr id="4" name="内容占位符 1"/>
          <p:cNvSpPr txBox="1">
            <a:spLocks/>
          </p:cNvSpPr>
          <p:nvPr/>
        </p:nvSpPr>
        <p:spPr bwMode="auto">
          <a:xfrm>
            <a:off x="1269876" y="1052736"/>
            <a:ext cx="9793088" cy="5328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ts val="4240"/>
              </a:lnSpc>
              <a:spcBef>
                <a:spcPts val="600"/>
              </a:spcBef>
              <a:spcAft>
                <a:spcPts val="600"/>
              </a:spcAft>
              <a:buClr>
                <a:schemeClr val="bg2">
                  <a:lumMod val="50000"/>
                </a:schemeClr>
              </a:buClr>
              <a:buSzPct val="100000"/>
              <a:buFont typeface="Wingdings" pitchFamily="2" charset="2"/>
              <a:buChar char=""/>
            </a:pPr>
            <a:r>
              <a:rPr lang="zh-CN" altLang="en-US" sz="2600">
                <a:latin typeface="微软雅黑" pitchFamily="34" charset="-122"/>
                <a:ea typeface="微软雅黑" pitchFamily="34" charset="-122"/>
              </a:rPr>
              <a:t>一维数组做形参时，数组名就首元素地址；传递的是数组首元素的地址。</a:t>
            </a:r>
          </a:p>
          <a:p>
            <a:pPr marL="387350" lvl="1" indent="0">
              <a:lnSpc>
                <a:spcPts val="4240"/>
              </a:lnSpc>
              <a:spcAft>
                <a:spcPts val="600"/>
              </a:spcAft>
              <a:buClr>
                <a:schemeClr val="bg2">
                  <a:lumMod val="50000"/>
                </a:schemeClr>
              </a:buClr>
              <a:buSzPct val="100000"/>
              <a:buNone/>
            </a:pPr>
            <a:r>
              <a:rPr lang="en-US" altLang="zh-CN" b="1">
                <a:latin typeface="微软雅黑" pitchFamily="34" charset="-122"/>
                <a:ea typeface="微软雅黑" pitchFamily="34" charset="-122"/>
                <a:cs typeface="Consolas" pitchFamily="49" charset="0"/>
              </a:rPr>
              <a:t>void printArr(const </a:t>
            </a:r>
            <a:r>
              <a:rPr lang="en-US" altLang="zh-CN" b="1">
                <a:solidFill>
                  <a:srgbClr val="FF0000"/>
                </a:solidFill>
                <a:latin typeface="微软雅黑" pitchFamily="34" charset="-122"/>
                <a:ea typeface="微软雅黑" pitchFamily="34" charset="-122"/>
                <a:cs typeface="Consolas" pitchFamily="49" charset="0"/>
              </a:rPr>
              <a:t>int * p</a:t>
            </a:r>
            <a:r>
              <a:rPr lang="en-US" altLang="zh-CN" b="1">
                <a:latin typeface="微软雅黑" pitchFamily="34" charset="-122"/>
                <a:ea typeface="微软雅黑" pitchFamily="34" charset="-122"/>
                <a:cs typeface="Consolas" pitchFamily="49" charset="0"/>
              </a:rPr>
              <a:t>, const int len)  </a:t>
            </a:r>
            <a:r>
              <a:rPr lang="zh-CN" altLang="en-US" b="1">
                <a:latin typeface="微软雅黑" pitchFamily="34" charset="-122"/>
                <a:ea typeface="微软雅黑" pitchFamily="34" charset="-122"/>
                <a:cs typeface="Consolas" pitchFamily="49" charset="0"/>
              </a:rPr>
              <a:t>等同于</a:t>
            </a:r>
          </a:p>
          <a:p>
            <a:pPr marL="387350" lvl="1" indent="0">
              <a:lnSpc>
                <a:spcPts val="4240"/>
              </a:lnSpc>
              <a:spcAft>
                <a:spcPts val="600"/>
              </a:spcAft>
              <a:buClr>
                <a:schemeClr val="bg2">
                  <a:lumMod val="50000"/>
                </a:schemeClr>
              </a:buClr>
              <a:buSzPct val="100000"/>
              <a:buNone/>
            </a:pPr>
            <a:r>
              <a:rPr lang="en-US" altLang="zh-CN" b="1">
                <a:latin typeface="微软雅黑" pitchFamily="34" charset="-122"/>
                <a:ea typeface="微软雅黑" pitchFamily="34" charset="-122"/>
                <a:cs typeface="Consolas" pitchFamily="49" charset="0"/>
              </a:rPr>
              <a:t>void printArr(const </a:t>
            </a:r>
            <a:r>
              <a:rPr lang="en-US" altLang="zh-CN" b="1">
                <a:solidFill>
                  <a:srgbClr val="FF0000"/>
                </a:solidFill>
                <a:latin typeface="微软雅黑" pitchFamily="34" charset="-122"/>
                <a:ea typeface="微软雅黑" pitchFamily="34" charset="-122"/>
                <a:cs typeface="Consolas" pitchFamily="49" charset="0"/>
              </a:rPr>
              <a:t>int p[], </a:t>
            </a:r>
            <a:r>
              <a:rPr lang="en-US" altLang="zh-CN" b="1">
                <a:latin typeface="微软雅黑" pitchFamily="34" charset="-122"/>
                <a:ea typeface="微软雅黑" pitchFamily="34" charset="-122"/>
                <a:cs typeface="Consolas" pitchFamily="49" charset="0"/>
              </a:rPr>
              <a:t>const int len)</a:t>
            </a:r>
            <a:endParaRPr lang="zh-CN" altLang="en-US" sz="2600">
              <a:latin typeface="微软雅黑" pitchFamily="34" charset="-122"/>
              <a:ea typeface="微软雅黑" pitchFamily="34" charset="-122"/>
            </a:endParaRPr>
          </a:p>
          <a:p>
            <a:pPr lvl="1">
              <a:lnSpc>
                <a:spcPts val="4240"/>
              </a:lnSpc>
              <a:spcAft>
                <a:spcPts val="600"/>
              </a:spcAft>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编译器</a:t>
            </a:r>
            <a:r>
              <a:rPr lang="zh-CN" altLang="en-US">
                <a:solidFill>
                  <a:srgbClr val="FF0000"/>
                </a:solidFill>
                <a:latin typeface="微软雅黑" pitchFamily="34" charset="-122"/>
                <a:ea typeface="微软雅黑" pitchFamily="34" charset="-122"/>
              </a:rPr>
              <a:t>不检查数组长度</a:t>
            </a:r>
            <a:r>
              <a:rPr lang="zh-CN" altLang="en-US">
                <a:latin typeface="微软雅黑" pitchFamily="34" charset="-122"/>
                <a:ea typeface="微软雅黑" pitchFamily="34" charset="-122"/>
              </a:rPr>
              <a:t>，数组长度需要以整型参数传递</a:t>
            </a:r>
          </a:p>
          <a:p>
            <a:pPr lvl="1">
              <a:lnSpc>
                <a:spcPts val="4240"/>
              </a:lnSpc>
              <a:spcAft>
                <a:spcPts val="600"/>
              </a:spcAft>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形参指针和实参指针指向一段</a:t>
            </a:r>
            <a:r>
              <a:rPr lang="zh-CN" altLang="en-US">
                <a:solidFill>
                  <a:srgbClr val="FF0000"/>
                </a:solidFill>
                <a:latin typeface="微软雅黑" pitchFamily="34" charset="-122"/>
                <a:ea typeface="微软雅黑" pitchFamily="34" charset="-122"/>
              </a:rPr>
              <a:t>共同的内存</a:t>
            </a:r>
          </a:p>
          <a:p>
            <a:pPr lvl="1">
              <a:lnSpc>
                <a:spcPts val="4240"/>
              </a:lnSpc>
              <a:spcAft>
                <a:spcPts val="600"/>
              </a:spcAft>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只拷贝数组首地址，肯定比拷贝整个数组</a:t>
            </a:r>
            <a:r>
              <a:rPr lang="zh-CN" altLang="en-US">
                <a:solidFill>
                  <a:srgbClr val="FF0000"/>
                </a:solidFill>
                <a:latin typeface="微软雅黑" pitchFamily="34" charset="-122"/>
                <a:ea typeface="微软雅黑" pitchFamily="34" charset="-122"/>
              </a:rPr>
              <a:t>效率高</a:t>
            </a:r>
          </a:p>
          <a:p>
            <a:pPr>
              <a:lnSpc>
                <a:spcPts val="4240"/>
              </a:lnSpc>
              <a:spcBef>
                <a:spcPts val="600"/>
              </a:spcBef>
              <a:spcAft>
                <a:spcPts val="600"/>
              </a:spcAft>
              <a:buClr>
                <a:schemeClr val="bg2">
                  <a:lumMod val="50000"/>
                </a:schemeClr>
              </a:buClr>
              <a:buSzPct val="100000"/>
              <a:buFont typeface="Wingdings" pitchFamily="2" charset="2"/>
              <a:buChar char=""/>
            </a:pPr>
            <a:endParaRPr lang="zh-CN" altLang="en-US" sz="2600">
              <a:latin typeface="微软雅黑" pitchFamily="34" charset="-122"/>
              <a:ea typeface="微软雅黑" pitchFamily="34" charset="-122"/>
            </a:endParaRPr>
          </a:p>
          <a:p>
            <a:pPr>
              <a:lnSpc>
                <a:spcPts val="4240"/>
              </a:lnSpc>
              <a:spcBef>
                <a:spcPts val="600"/>
              </a:spcBef>
              <a:spcAft>
                <a:spcPts val="600"/>
              </a:spcAft>
              <a:buClr>
                <a:schemeClr val="bg2">
                  <a:lumMod val="50000"/>
                </a:schemeClr>
              </a:buClr>
              <a:buSzPct val="100000"/>
              <a:buFont typeface="Wingdings" pitchFamily="2" charset="2"/>
              <a:buChar char=""/>
            </a:pPr>
            <a:endParaRPr lang="zh-CN" altLang="en-US" sz="2600">
              <a:latin typeface="微软雅黑" pitchFamily="34" charset="-122"/>
              <a:ea typeface="微软雅黑" pitchFamily="34" charset="-122"/>
            </a:endParaRPr>
          </a:p>
        </p:txBody>
      </p:sp>
    </p:spTree>
    <p:extLst>
      <p:ext uri="{BB962C8B-B14F-4D97-AF65-F5344CB8AC3E}">
        <p14:creationId xmlns:p14="http://schemas.microsoft.com/office/powerpoint/2010/main" val="2621394507"/>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本章授课内容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 name="自选图形 5"/>
          <p:cNvSpPr>
            <a:spLocks noChangeArrowheads="1"/>
          </p:cNvSpPr>
          <p:nvPr/>
        </p:nvSpPr>
        <p:spPr bwMode="gray">
          <a:xfrm>
            <a:off x="2526687" y="5099050"/>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生存周期与声明作用域</a:t>
            </a:r>
          </a:p>
        </p:txBody>
      </p:sp>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函数嵌套调用和递归调用</a:t>
            </a:r>
          </a:p>
        </p:txBody>
      </p:sp>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函数调用</a:t>
            </a:r>
          </a:p>
        </p:txBody>
      </p:sp>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函数定义与声明</a:t>
            </a:r>
          </a:p>
        </p:txBody>
      </p:sp>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en-US" altLang="zh-CN" b="1">
                <a:latin typeface="微软雅黑" pitchFamily="34" charset="-122"/>
                <a:ea typeface="微软雅黑" pitchFamily="34" charset="-122"/>
              </a:rPr>
              <a:t>C</a:t>
            </a:r>
            <a:r>
              <a:rPr lang="zh-CN" altLang="en-US" b="1">
                <a:latin typeface="微软雅黑" pitchFamily="34" charset="-122"/>
                <a:ea typeface="微软雅黑" pitchFamily="34" charset="-122"/>
              </a:rPr>
              <a:t>程序基本结构</a:t>
            </a:r>
          </a:p>
        </p:txBody>
      </p:sp>
      <p:grpSp>
        <p:nvGrpSpPr>
          <p:cNvPr id="12" name="组合 11"/>
          <p:cNvGrpSpPr/>
          <p:nvPr/>
        </p:nvGrpSpPr>
        <p:grpSpPr>
          <a:xfrm>
            <a:off x="2117476" y="5069979"/>
            <a:ext cx="520552" cy="519261"/>
            <a:chOff x="1984929" y="5010002"/>
            <a:chExt cx="520552" cy="519261"/>
          </a:xfrm>
        </p:grpSpPr>
        <p:sp>
          <p:nvSpPr>
            <p:cNvPr id="13"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4"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5"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16"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nvGrpSpPr>
          <p:cNvPr id="17" name="组合 16"/>
          <p:cNvGrpSpPr/>
          <p:nvPr/>
        </p:nvGrpSpPr>
        <p:grpSpPr>
          <a:xfrm>
            <a:off x="9536430" y="4283531"/>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291561872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txBox="1">
            <a:spLocks noChangeArrowheads="1"/>
          </p:cNvSpPr>
          <p:nvPr/>
        </p:nvSpPr>
        <p:spPr bwMode="auto">
          <a:xfrm>
            <a:off x="1125860" y="1196752"/>
            <a:ext cx="822960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理解“函数”与“面向过程的编程”的关系。</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掌握函数原型声明与原型定义的方法。</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深入理解参数传递，尤其是“传递地址”的情况。</a:t>
            </a:r>
          </a:p>
          <a:p>
            <a:pPr>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掌握嵌套调用、递归函数的分析方法。</a:t>
            </a:r>
          </a:p>
        </p:txBody>
      </p:sp>
      <p:sp>
        <p:nvSpPr>
          <p:cNvPr id="2" name="标题 1"/>
          <p:cNvSpPr>
            <a:spLocks noGrp="1"/>
          </p:cNvSpPr>
          <p:nvPr>
            <p:ph type="title"/>
          </p:nvPr>
        </p:nvSpPr>
        <p:spPr/>
        <p:txBody>
          <a:bodyPr/>
          <a:lstStyle/>
          <a:p>
            <a:r>
              <a:rPr lang="zh-CN" altLang="en-US" b="1"/>
              <a:t>本讲教学目标</a:t>
            </a:r>
          </a:p>
        </p:txBody>
      </p:sp>
    </p:spTree>
    <p:extLst>
      <p:ext uri="{BB962C8B-B14F-4D97-AF65-F5344CB8AC3E}">
        <p14:creationId xmlns:p14="http://schemas.microsoft.com/office/powerpoint/2010/main" val="1449213043"/>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函数嵌套调用和递归调用</a:t>
            </a:r>
          </a:p>
        </p:txBody>
      </p:sp>
      <p:sp>
        <p:nvSpPr>
          <p:cNvPr id="4" name="内容占位符 1"/>
          <p:cNvSpPr txBox="1">
            <a:spLocks/>
          </p:cNvSpPr>
          <p:nvPr/>
        </p:nvSpPr>
        <p:spPr bwMode="auto">
          <a:xfrm>
            <a:off x="1341884" y="1124744"/>
            <a:ext cx="8208912" cy="12961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ts val="4240"/>
              </a:lnSpc>
              <a:spcBef>
                <a:spcPts val="600"/>
              </a:spcBef>
              <a:spcAft>
                <a:spcPts val="600"/>
              </a:spcAft>
              <a:buClr>
                <a:schemeClr val="bg2">
                  <a:lumMod val="50000"/>
                </a:schemeClr>
              </a:buClr>
              <a:buSzPct val="100000"/>
              <a:buFont typeface="Wingdings" pitchFamily="2" charset="2"/>
              <a:buChar char=""/>
            </a:pPr>
            <a:r>
              <a:rPr lang="zh-CN" altLang="en-US" sz="2600">
                <a:latin typeface="微软雅黑" pitchFamily="34" charset="-122"/>
                <a:ea typeface="微软雅黑" pitchFamily="34" charset="-122"/>
              </a:rPr>
              <a:t>函数</a:t>
            </a:r>
            <a:r>
              <a:rPr lang="zh-CN" altLang="en-US" sz="2600">
                <a:solidFill>
                  <a:srgbClr val="FF0000"/>
                </a:solidFill>
                <a:latin typeface="微软雅黑" pitchFamily="34" charset="-122"/>
                <a:ea typeface="微软雅黑" pitchFamily="34" charset="-122"/>
              </a:rPr>
              <a:t>直接</a:t>
            </a:r>
            <a:r>
              <a:rPr lang="zh-CN" altLang="en-US" sz="2600">
                <a:latin typeface="微软雅黑" pitchFamily="34" charset="-122"/>
                <a:ea typeface="微软雅黑" pitchFamily="34" charset="-122"/>
              </a:rPr>
              <a:t>或</a:t>
            </a:r>
            <a:r>
              <a:rPr lang="zh-CN" altLang="en-US" sz="2600">
                <a:solidFill>
                  <a:srgbClr val="FF0000"/>
                </a:solidFill>
                <a:latin typeface="微软雅黑" pitchFamily="34" charset="-122"/>
                <a:ea typeface="微软雅黑" pitchFamily="34" charset="-122"/>
              </a:rPr>
              <a:t>间接</a:t>
            </a:r>
            <a:r>
              <a:rPr lang="zh-CN" altLang="en-US" sz="2600">
                <a:latin typeface="微软雅黑" pitchFamily="34" charset="-122"/>
                <a:ea typeface="微软雅黑" pitchFamily="34" charset="-122"/>
              </a:rPr>
              <a:t>调用自己为递归调用</a:t>
            </a:r>
          </a:p>
          <a:p>
            <a:pPr>
              <a:lnSpc>
                <a:spcPts val="4240"/>
              </a:lnSpc>
              <a:spcBef>
                <a:spcPts val="600"/>
              </a:spcBef>
              <a:spcAft>
                <a:spcPts val="600"/>
              </a:spcAft>
              <a:buClr>
                <a:schemeClr val="bg2">
                  <a:lumMod val="50000"/>
                </a:schemeClr>
              </a:buClr>
              <a:buSzPct val="100000"/>
              <a:buFont typeface="Wingdings" pitchFamily="2" charset="2"/>
              <a:buChar char=""/>
            </a:pPr>
            <a:r>
              <a:rPr lang="zh-CN" altLang="en-US" sz="2600">
                <a:latin typeface="微软雅黑" pitchFamily="34" charset="-122"/>
                <a:ea typeface="微软雅黑" pitchFamily="34" charset="-122"/>
              </a:rPr>
              <a:t>例</a:t>
            </a:r>
            <a:r>
              <a:rPr lang="en-US" altLang="zh-CN" sz="2600">
                <a:latin typeface="微软雅黑" pitchFamily="34" charset="-122"/>
                <a:ea typeface="微软雅黑" pitchFamily="34" charset="-122"/>
              </a:rPr>
              <a:t>  </a:t>
            </a:r>
            <a:r>
              <a:rPr lang="zh-CN" altLang="en-US" sz="2600">
                <a:latin typeface="微软雅黑" pitchFamily="34" charset="-122"/>
                <a:ea typeface="微软雅黑" pitchFamily="34" charset="-122"/>
              </a:rPr>
              <a:t>编程求</a:t>
            </a:r>
            <a:r>
              <a:rPr lang="en-US" altLang="zh-CN" sz="2600">
                <a:latin typeface="微软雅黑" pitchFamily="34" charset="-122"/>
                <a:ea typeface="微软雅黑" pitchFamily="34" charset="-122"/>
              </a:rPr>
              <a:t>n</a:t>
            </a:r>
            <a:r>
              <a:rPr lang="zh-CN" altLang="en-US" sz="2600">
                <a:latin typeface="微软雅黑" pitchFamily="34" charset="-122"/>
                <a:ea typeface="微软雅黑" pitchFamily="34" charset="-122"/>
              </a:rPr>
              <a:t>的阶乘。</a:t>
            </a:r>
          </a:p>
          <a:p>
            <a:pPr>
              <a:lnSpc>
                <a:spcPts val="4240"/>
              </a:lnSpc>
              <a:spcBef>
                <a:spcPts val="600"/>
              </a:spcBef>
              <a:spcAft>
                <a:spcPts val="600"/>
              </a:spcAft>
              <a:buClr>
                <a:schemeClr val="bg2">
                  <a:lumMod val="50000"/>
                </a:schemeClr>
              </a:buClr>
              <a:buSzPct val="100000"/>
              <a:buFont typeface="Wingdings" pitchFamily="2" charset="2"/>
              <a:buChar char=""/>
            </a:pPr>
            <a:endParaRPr lang="zh-CN" altLang="en-US" sz="2600">
              <a:latin typeface="微软雅黑" pitchFamily="34" charset="-122"/>
              <a:ea typeface="微软雅黑" pitchFamily="34" charset="-122"/>
            </a:endParaRPr>
          </a:p>
          <a:p>
            <a:pPr>
              <a:lnSpc>
                <a:spcPts val="4240"/>
              </a:lnSpc>
              <a:spcBef>
                <a:spcPts val="600"/>
              </a:spcBef>
              <a:spcAft>
                <a:spcPts val="600"/>
              </a:spcAft>
              <a:buClr>
                <a:schemeClr val="bg2">
                  <a:lumMod val="50000"/>
                </a:schemeClr>
              </a:buClr>
              <a:buSzPct val="100000"/>
              <a:buFont typeface="Wingdings" pitchFamily="2" charset="2"/>
              <a:buChar char=""/>
            </a:pPr>
            <a:endParaRPr lang="zh-CN" altLang="en-US" sz="2600">
              <a:latin typeface="微软雅黑" pitchFamily="34" charset="-122"/>
              <a:ea typeface="微软雅黑" pitchFamily="34" charset="-122"/>
            </a:endParaRPr>
          </a:p>
          <a:p>
            <a:pPr>
              <a:lnSpc>
                <a:spcPts val="4240"/>
              </a:lnSpc>
              <a:spcBef>
                <a:spcPts val="600"/>
              </a:spcBef>
              <a:spcAft>
                <a:spcPts val="600"/>
              </a:spcAft>
              <a:buClr>
                <a:schemeClr val="bg2">
                  <a:lumMod val="50000"/>
                </a:schemeClr>
              </a:buClr>
              <a:buSzPct val="100000"/>
              <a:buFont typeface="Wingdings" pitchFamily="2" charset="2"/>
              <a:buChar char=""/>
            </a:pPr>
            <a:endParaRPr lang="zh-CN" altLang="en-US" sz="2600">
              <a:latin typeface="微软雅黑" pitchFamily="34" charset="-122"/>
              <a:ea typeface="微软雅黑" pitchFamily="34" charset="-122"/>
            </a:endParaRPr>
          </a:p>
          <a:p>
            <a:pPr marL="0" indent="0">
              <a:lnSpc>
                <a:spcPts val="4240"/>
              </a:lnSpc>
              <a:spcBef>
                <a:spcPts val="600"/>
              </a:spcBef>
              <a:spcAft>
                <a:spcPts val="600"/>
              </a:spcAft>
              <a:buClr>
                <a:schemeClr val="bg2">
                  <a:lumMod val="50000"/>
                </a:schemeClr>
              </a:buClr>
              <a:buSzPct val="100000"/>
              <a:buNone/>
            </a:pPr>
            <a:endParaRPr lang="zh-CN" altLang="en-US" sz="2600">
              <a:latin typeface="微软雅黑" pitchFamily="34" charset="-122"/>
              <a:ea typeface="微软雅黑" pitchFamily="34"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281244671"/>
              </p:ext>
            </p:extLst>
          </p:nvPr>
        </p:nvGraphicFramePr>
        <p:xfrm>
          <a:off x="2173311" y="2852936"/>
          <a:ext cx="6729413" cy="1296988"/>
        </p:xfrm>
        <a:graphic>
          <a:graphicData uri="http://schemas.openxmlformats.org/presentationml/2006/ole">
            <mc:AlternateContent xmlns:mc="http://schemas.openxmlformats.org/markup-compatibility/2006">
              <mc:Choice xmlns:v="urn:schemas-microsoft-com:vml" Requires="v">
                <p:oleObj spid="_x0000_s1124" name="公式" r:id="rId3" imgW="2234880" imgH="457200" progId="Equation.3">
                  <p:embed/>
                </p:oleObj>
              </mc:Choice>
              <mc:Fallback>
                <p:oleObj name="公式" r:id="rId3" imgW="2234880" imgH="457200" progId="Equation.3">
                  <p:embed/>
                  <p:pic>
                    <p:nvPicPr>
                      <p:cNvPr id="0" name="Object 3"/>
                      <p:cNvPicPr>
                        <a:picLocks noChangeAspect="1" noChangeArrowheads="1"/>
                      </p:cNvPicPr>
                      <p:nvPr/>
                    </p:nvPicPr>
                    <p:blipFill>
                      <a:blip r:embed="rId4"/>
                      <a:srcRect/>
                      <a:stretch>
                        <a:fillRect/>
                      </a:stretch>
                    </p:blipFill>
                    <p:spPr bwMode="auto">
                      <a:xfrm>
                        <a:off x="2173311" y="2852936"/>
                        <a:ext cx="6729413"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22046343"/>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函数嵌套调用和递归调用</a:t>
            </a:r>
          </a:p>
        </p:txBody>
      </p:sp>
      <p:sp>
        <p:nvSpPr>
          <p:cNvPr id="4" name="内容占位符 1"/>
          <p:cNvSpPr txBox="1">
            <a:spLocks/>
          </p:cNvSpPr>
          <p:nvPr/>
        </p:nvSpPr>
        <p:spPr bwMode="auto">
          <a:xfrm>
            <a:off x="1989956" y="5445224"/>
            <a:ext cx="7344816" cy="72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ts val="4240"/>
              </a:lnSpc>
              <a:spcBef>
                <a:spcPts val="600"/>
              </a:spcBef>
              <a:spcAft>
                <a:spcPts val="600"/>
              </a:spcAft>
              <a:buClr>
                <a:schemeClr val="bg2">
                  <a:lumMod val="50000"/>
                </a:schemeClr>
              </a:buClr>
              <a:buSzPct val="100000"/>
              <a:buFont typeface="Wingdings" pitchFamily="2" charset="2"/>
              <a:buChar char=""/>
            </a:pPr>
            <a:r>
              <a:rPr lang="zh-CN" altLang="en-US" sz="2600">
                <a:latin typeface="微软雅黑" pitchFamily="34" charset="-122"/>
                <a:ea typeface="微软雅黑" pitchFamily="34" charset="-122"/>
              </a:rPr>
              <a:t>在一个函数体内调用自身称为函数的递归调用 </a:t>
            </a:r>
          </a:p>
        </p:txBody>
      </p:sp>
      <p:sp>
        <p:nvSpPr>
          <p:cNvPr id="5" name="矩形 4"/>
          <p:cNvSpPr/>
          <p:nvPr/>
        </p:nvSpPr>
        <p:spPr>
          <a:xfrm>
            <a:off x="2638028" y="1074216"/>
            <a:ext cx="5688632" cy="378565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r>
              <a:rPr lang="en-US" altLang="zh-CN" sz="2400" b="1">
                <a:latin typeface="Consolas" pitchFamily="49" charset="0"/>
                <a:cs typeface="Consolas" pitchFamily="49" charset="0"/>
              </a:rPr>
              <a:t>/* </a:t>
            </a:r>
            <a:r>
              <a:rPr lang="zh-CN" altLang="en-US" sz="2400" b="1">
                <a:latin typeface="Consolas" pitchFamily="49" charset="0"/>
                <a:cs typeface="Consolas" pitchFamily="49" charset="0"/>
              </a:rPr>
              <a:t>此函数用于计算 </a:t>
            </a:r>
            <a:r>
              <a:rPr lang="en-US" altLang="zh-CN" sz="2400" b="1">
                <a:latin typeface="Consolas" pitchFamily="49" charset="0"/>
                <a:cs typeface="Consolas" pitchFamily="49" charset="0"/>
              </a:rPr>
              <a:t>a </a:t>
            </a:r>
            <a:r>
              <a:rPr lang="zh-CN" altLang="en-US" sz="2400" b="1">
                <a:latin typeface="Consolas" pitchFamily="49" charset="0"/>
                <a:cs typeface="Consolas" pitchFamily="49" charset="0"/>
              </a:rPr>
              <a:t>的阶乘 *</a:t>
            </a:r>
            <a:r>
              <a:rPr lang="en-US" altLang="zh-CN" sz="2400" b="1">
                <a:latin typeface="Consolas" pitchFamily="49" charset="0"/>
                <a:cs typeface="Consolas" pitchFamily="49" charset="0"/>
              </a:rPr>
              <a:t>/</a:t>
            </a:r>
          </a:p>
          <a:p>
            <a:r>
              <a:rPr lang="en-US" altLang="zh-CN" sz="2400" b="1">
                <a:latin typeface="Consolas" pitchFamily="49" charset="0"/>
                <a:cs typeface="Consolas" pitchFamily="49" charset="0"/>
              </a:rPr>
              <a:t>int fun(int a) </a:t>
            </a:r>
          </a:p>
          <a:p>
            <a:r>
              <a:rPr lang="en-US" altLang="zh-CN" sz="2400" b="1">
                <a:latin typeface="Consolas" pitchFamily="49" charset="0"/>
                <a:cs typeface="Consolas" pitchFamily="49" charset="0"/>
              </a:rPr>
              <a:t>{</a:t>
            </a:r>
          </a:p>
          <a:p>
            <a:r>
              <a:rPr lang="en-US" altLang="zh-CN" sz="2400" b="1">
                <a:latin typeface="Consolas" pitchFamily="49" charset="0"/>
                <a:cs typeface="Consolas" pitchFamily="49" charset="0"/>
              </a:rPr>
              <a:t>     if (a == 1)</a:t>
            </a:r>
          </a:p>
          <a:p>
            <a:r>
              <a:rPr lang="en-US" altLang="zh-CN" sz="2400" b="1">
                <a:latin typeface="Consolas" pitchFamily="49" charset="0"/>
                <a:cs typeface="Consolas" pitchFamily="49" charset="0"/>
              </a:rPr>
              <a:t>        return 1;</a:t>
            </a:r>
          </a:p>
          <a:p>
            <a:r>
              <a:rPr lang="en-US" altLang="zh-CN" sz="2400" b="1">
                <a:latin typeface="Consolas" pitchFamily="49" charset="0"/>
                <a:cs typeface="Consolas" pitchFamily="49" charset="0"/>
              </a:rPr>
              <a:t>     else</a:t>
            </a:r>
          </a:p>
          <a:p>
            <a:r>
              <a:rPr lang="en-US" altLang="zh-CN" sz="2400" b="1">
                <a:latin typeface="Consolas" pitchFamily="49" charset="0"/>
                <a:cs typeface="Consolas" pitchFamily="49" charset="0"/>
              </a:rPr>
              <a:t>     {</a:t>
            </a:r>
          </a:p>
          <a:p>
            <a:r>
              <a:rPr lang="en-US" altLang="zh-CN" sz="2400" b="1">
                <a:latin typeface="Consolas" pitchFamily="49" charset="0"/>
                <a:cs typeface="Consolas" pitchFamily="49" charset="0"/>
              </a:rPr>
              <a:t>        return a * fun(a-1);</a:t>
            </a:r>
          </a:p>
          <a:p>
            <a:r>
              <a:rPr lang="en-US" altLang="zh-CN" sz="2400" b="1">
                <a:latin typeface="Consolas" pitchFamily="49" charset="0"/>
                <a:cs typeface="Consolas" pitchFamily="49" charset="0"/>
              </a:rPr>
              <a:t>     }</a:t>
            </a:r>
          </a:p>
          <a:p>
            <a:r>
              <a:rPr lang="en-US" altLang="zh-CN" sz="2400" b="1">
                <a:latin typeface="Consolas" pitchFamily="49" charset="0"/>
                <a:cs typeface="Consolas" pitchFamily="49" charset="0"/>
              </a:rPr>
              <a:t>}</a:t>
            </a:r>
          </a:p>
        </p:txBody>
      </p:sp>
    </p:spTree>
    <p:extLst>
      <p:ext uri="{BB962C8B-B14F-4D97-AF65-F5344CB8AC3E}">
        <p14:creationId xmlns:p14="http://schemas.microsoft.com/office/powerpoint/2010/main" val="1795468480"/>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函数嵌套调用和递归调用</a:t>
            </a:r>
          </a:p>
        </p:txBody>
      </p:sp>
      <p:sp>
        <p:nvSpPr>
          <p:cNvPr id="4" name="矩形 3"/>
          <p:cNvSpPr/>
          <p:nvPr/>
        </p:nvSpPr>
        <p:spPr>
          <a:xfrm>
            <a:off x="2474265" y="1481338"/>
            <a:ext cx="5060308" cy="612000"/>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000000"/>
                </a:solidFill>
                <a:latin typeface="Consolas" pitchFamily="49" charset="0"/>
                <a:cs typeface="Consolas" pitchFamily="49" charset="0"/>
              </a:rPr>
              <a:t>fun(n</a:t>
            </a:r>
            <a:r>
              <a:rPr lang="en-US" altLang="zh-CN" sz="2800" b="1" dirty="0">
                <a:solidFill>
                  <a:srgbClr val="000000"/>
                </a:solidFill>
                <a:latin typeface="Consolas" pitchFamily="49" charset="0"/>
                <a:cs typeface="Consolas" pitchFamily="49" charset="0"/>
              </a:rPr>
              <a:t>) </a:t>
            </a:r>
            <a:r>
              <a:rPr lang="en-US" altLang="zh-CN" sz="2800" b="1">
                <a:solidFill>
                  <a:srgbClr val="000000"/>
                </a:solidFill>
                <a:latin typeface="Consolas" pitchFamily="49" charset="0"/>
                <a:cs typeface="Consolas" pitchFamily="49" charset="0"/>
              </a:rPr>
              <a:t>= n * </a:t>
            </a:r>
            <a:r>
              <a:rPr lang="en-US" altLang="zh-CN" sz="2800" b="1">
                <a:solidFill>
                  <a:srgbClr val="CA1204"/>
                </a:solidFill>
                <a:latin typeface="Consolas" pitchFamily="49" charset="0"/>
                <a:cs typeface="Consolas" pitchFamily="49" charset="0"/>
              </a:rPr>
              <a:t>fun(n-1</a:t>
            </a:r>
            <a:r>
              <a:rPr lang="en-US" altLang="zh-CN" sz="2800" b="1" dirty="0">
                <a:solidFill>
                  <a:srgbClr val="CA1204"/>
                </a:solidFill>
                <a:latin typeface="Consolas" pitchFamily="49" charset="0"/>
                <a:cs typeface="Consolas" pitchFamily="49" charset="0"/>
              </a:rPr>
              <a:t>)</a:t>
            </a:r>
            <a:r>
              <a:rPr lang="en-US" altLang="zh-CN" sz="2800" b="1" dirty="0">
                <a:solidFill>
                  <a:srgbClr val="000000"/>
                </a:solidFill>
                <a:latin typeface="Consolas" pitchFamily="49" charset="0"/>
                <a:cs typeface="Consolas" pitchFamily="49" charset="0"/>
              </a:rPr>
              <a:t> </a:t>
            </a:r>
            <a:endParaRPr lang="zh-CN" altLang="en-US" sz="2800" b="1" dirty="0">
              <a:solidFill>
                <a:srgbClr val="000000"/>
              </a:solidFill>
              <a:latin typeface="Consolas" pitchFamily="49" charset="0"/>
              <a:cs typeface="Consolas" pitchFamily="49" charset="0"/>
            </a:endParaRPr>
          </a:p>
        </p:txBody>
      </p:sp>
      <p:sp>
        <p:nvSpPr>
          <p:cNvPr id="5" name="矩形 4"/>
          <p:cNvSpPr/>
          <p:nvPr/>
        </p:nvSpPr>
        <p:spPr>
          <a:xfrm>
            <a:off x="2974926" y="2410032"/>
            <a:ext cx="5300607" cy="612000"/>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000000"/>
                </a:solidFill>
                <a:latin typeface="Consolas" pitchFamily="49" charset="0"/>
                <a:cs typeface="Consolas" pitchFamily="49" charset="0"/>
              </a:rPr>
              <a:t>fun(n-1</a:t>
            </a:r>
            <a:r>
              <a:rPr lang="en-US" altLang="zh-CN" sz="2800" b="1" dirty="0">
                <a:solidFill>
                  <a:srgbClr val="000000"/>
                </a:solidFill>
                <a:latin typeface="Consolas" pitchFamily="49" charset="0"/>
                <a:cs typeface="Consolas" pitchFamily="49" charset="0"/>
              </a:rPr>
              <a:t>) = (</a:t>
            </a:r>
            <a:r>
              <a:rPr lang="en-US" altLang="zh-CN" sz="2800" b="1">
                <a:solidFill>
                  <a:srgbClr val="000000"/>
                </a:solidFill>
                <a:latin typeface="Consolas" pitchFamily="49" charset="0"/>
                <a:cs typeface="Consolas" pitchFamily="49" charset="0"/>
              </a:rPr>
              <a:t>n-1) * </a:t>
            </a:r>
            <a:r>
              <a:rPr lang="en-US" altLang="zh-CN" sz="2800" b="1">
                <a:solidFill>
                  <a:srgbClr val="CA1204"/>
                </a:solidFill>
                <a:latin typeface="Consolas" pitchFamily="49" charset="0"/>
                <a:cs typeface="Consolas" pitchFamily="49" charset="0"/>
              </a:rPr>
              <a:t>fun(n-2</a:t>
            </a:r>
            <a:r>
              <a:rPr lang="en-US" altLang="zh-CN" sz="2800" b="1" dirty="0">
                <a:solidFill>
                  <a:srgbClr val="CA1204"/>
                </a:solidFill>
                <a:latin typeface="Consolas" pitchFamily="49" charset="0"/>
                <a:cs typeface="Consolas" pitchFamily="49" charset="0"/>
              </a:rPr>
              <a:t>)</a:t>
            </a:r>
            <a:r>
              <a:rPr lang="en-US" altLang="zh-CN" sz="2800" b="1" dirty="0">
                <a:solidFill>
                  <a:srgbClr val="000000"/>
                </a:solidFill>
                <a:latin typeface="Consolas" pitchFamily="49" charset="0"/>
                <a:cs typeface="Consolas" pitchFamily="49" charset="0"/>
              </a:rPr>
              <a:t> </a:t>
            </a:r>
            <a:endParaRPr lang="zh-CN" altLang="en-US" sz="2800" b="1" dirty="0">
              <a:solidFill>
                <a:srgbClr val="000000"/>
              </a:solidFill>
              <a:latin typeface="Consolas" pitchFamily="49" charset="0"/>
              <a:cs typeface="Consolas" pitchFamily="49" charset="0"/>
            </a:endParaRPr>
          </a:p>
        </p:txBody>
      </p:sp>
      <p:sp>
        <p:nvSpPr>
          <p:cNvPr id="6" name="矩形 5"/>
          <p:cNvSpPr/>
          <p:nvPr/>
        </p:nvSpPr>
        <p:spPr>
          <a:xfrm>
            <a:off x="3617868" y="3695916"/>
            <a:ext cx="5059640" cy="612000"/>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000000"/>
                </a:solidFill>
                <a:latin typeface="Consolas" pitchFamily="49" charset="0"/>
                <a:cs typeface="Consolas" pitchFamily="49" charset="0"/>
              </a:rPr>
              <a:t>fun(2</a:t>
            </a:r>
            <a:r>
              <a:rPr lang="en-US" altLang="zh-CN" sz="2800" b="1" dirty="0">
                <a:solidFill>
                  <a:srgbClr val="000000"/>
                </a:solidFill>
                <a:latin typeface="Consolas" pitchFamily="49" charset="0"/>
                <a:cs typeface="Consolas" pitchFamily="49" charset="0"/>
              </a:rPr>
              <a:t>) </a:t>
            </a:r>
            <a:r>
              <a:rPr lang="en-US" altLang="zh-CN" sz="2800" b="1">
                <a:solidFill>
                  <a:srgbClr val="000000"/>
                </a:solidFill>
                <a:latin typeface="Consolas" pitchFamily="49" charset="0"/>
                <a:cs typeface="Consolas" pitchFamily="49" charset="0"/>
              </a:rPr>
              <a:t>= 2 * </a:t>
            </a:r>
            <a:r>
              <a:rPr lang="en-US" altLang="zh-CN" sz="2800" b="1">
                <a:solidFill>
                  <a:srgbClr val="CA1204"/>
                </a:solidFill>
                <a:latin typeface="Consolas" pitchFamily="49" charset="0"/>
                <a:cs typeface="Consolas" pitchFamily="49" charset="0"/>
              </a:rPr>
              <a:t>fun(1</a:t>
            </a:r>
            <a:r>
              <a:rPr lang="en-US" altLang="zh-CN" sz="2800" b="1" dirty="0">
                <a:solidFill>
                  <a:srgbClr val="CA1204"/>
                </a:solidFill>
                <a:latin typeface="Consolas" pitchFamily="49" charset="0"/>
                <a:cs typeface="Consolas" pitchFamily="49" charset="0"/>
              </a:rPr>
              <a:t>)</a:t>
            </a:r>
            <a:r>
              <a:rPr lang="en-US" altLang="zh-CN" sz="2800" b="1" dirty="0">
                <a:solidFill>
                  <a:srgbClr val="000000"/>
                </a:solidFill>
                <a:latin typeface="Consolas" pitchFamily="49" charset="0"/>
                <a:cs typeface="Consolas" pitchFamily="49" charset="0"/>
              </a:rPr>
              <a:t> </a:t>
            </a:r>
            <a:endParaRPr lang="zh-CN" altLang="en-US" sz="2800" b="1" dirty="0">
              <a:solidFill>
                <a:srgbClr val="000000"/>
              </a:solidFill>
              <a:latin typeface="Consolas" pitchFamily="49" charset="0"/>
              <a:cs typeface="Consolas" pitchFamily="49" charset="0"/>
            </a:endParaRPr>
          </a:p>
        </p:txBody>
      </p:sp>
      <p:sp>
        <p:nvSpPr>
          <p:cNvPr id="7" name="矩形 6"/>
          <p:cNvSpPr/>
          <p:nvPr/>
        </p:nvSpPr>
        <p:spPr>
          <a:xfrm>
            <a:off x="4189372" y="4624610"/>
            <a:ext cx="5059640" cy="612000"/>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000000"/>
                </a:solidFill>
                <a:latin typeface="Consolas" pitchFamily="49" charset="0"/>
                <a:cs typeface="Consolas" pitchFamily="49" charset="0"/>
              </a:rPr>
              <a:t>fun(1</a:t>
            </a:r>
            <a:r>
              <a:rPr lang="en-US" altLang="zh-CN" sz="2800" b="1" dirty="0">
                <a:solidFill>
                  <a:srgbClr val="000000"/>
                </a:solidFill>
                <a:latin typeface="Consolas" pitchFamily="49" charset="0"/>
                <a:cs typeface="Consolas" pitchFamily="49" charset="0"/>
              </a:rPr>
              <a:t>) </a:t>
            </a:r>
            <a:r>
              <a:rPr lang="en-US" altLang="zh-CN" sz="2800" b="1">
                <a:solidFill>
                  <a:srgbClr val="000000"/>
                </a:solidFill>
                <a:latin typeface="Consolas" pitchFamily="49" charset="0"/>
                <a:cs typeface="Consolas" pitchFamily="49" charset="0"/>
              </a:rPr>
              <a:t>= 1 * </a:t>
            </a:r>
            <a:r>
              <a:rPr lang="en-US" altLang="zh-CN" sz="2800" b="1">
                <a:solidFill>
                  <a:srgbClr val="CA1204"/>
                </a:solidFill>
                <a:latin typeface="Consolas" pitchFamily="49" charset="0"/>
                <a:cs typeface="Consolas" pitchFamily="49" charset="0"/>
              </a:rPr>
              <a:t>fun(0</a:t>
            </a:r>
            <a:r>
              <a:rPr lang="en-US" altLang="zh-CN" sz="2800" b="1" dirty="0">
                <a:solidFill>
                  <a:srgbClr val="CA1204"/>
                </a:solidFill>
                <a:latin typeface="Consolas" pitchFamily="49" charset="0"/>
                <a:cs typeface="Consolas" pitchFamily="49" charset="0"/>
              </a:rPr>
              <a:t>)</a:t>
            </a:r>
            <a:r>
              <a:rPr lang="en-US" altLang="zh-CN" sz="2800" b="1" dirty="0">
                <a:solidFill>
                  <a:srgbClr val="000000"/>
                </a:solidFill>
                <a:latin typeface="Consolas" pitchFamily="49" charset="0"/>
                <a:cs typeface="Consolas" pitchFamily="49" charset="0"/>
              </a:rPr>
              <a:t> </a:t>
            </a:r>
            <a:endParaRPr lang="zh-CN" altLang="en-US" sz="2800" b="1" dirty="0">
              <a:solidFill>
                <a:srgbClr val="000000"/>
              </a:solidFill>
              <a:latin typeface="Consolas" pitchFamily="49" charset="0"/>
              <a:cs typeface="Consolas" pitchFamily="49" charset="0"/>
            </a:endParaRPr>
          </a:p>
        </p:txBody>
      </p:sp>
      <p:sp>
        <p:nvSpPr>
          <p:cNvPr id="8" name="矩形 7"/>
          <p:cNvSpPr/>
          <p:nvPr/>
        </p:nvSpPr>
        <p:spPr>
          <a:xfrm>
            <a:off x="4760876" y="5553304"/>
            <a:ext cx="5059640" cy="612000"/>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rgbClr val="000000"/>
                </a:solidFill>
                <a:latin typeface="Consolas" pitchFamily="49" charset="0"/>
                <a:cs typeface="Consolas" pitchFamily="49" charset="0"/>
              </a:rPr>
              <a:t>fun(0</a:t>
            </a:r>
            <a:r>
              <a:rPr lang="en-US" altLang="zh-CN" sz="2800" b="1" dirty="0">
                <a:solidFill>
                  <a:srgbClr val="000000"/>
                </a:solidFill>
                <a:latin typeface="Consolas" pitchFamily="49" charset="0"/>
                <a:cs typeface="Consolas" pitchFamily="49" charset="0"/>
              </a:rPr>
              <a:t>) = 1</a:t>
            </a:r>
            <a:endParaRPr lang="zh-CN" altLang="en-US" sz="2800" b="1" dirty="0">
              <a:solidFill>
                <a:srgbClr val="000000"/>
              </a:solidFill>
              <a:latin typeface="Consolas" pitchFamily="49" charset="0"/>
              <a:cs typeface="Consolas" pitchFamily="49" charset="0"/>
            </a:endParaRPr>
          </a:p>
        </p:txBody>
      </p:sp>
      <p:sp>
        <p:nvSpPr>
          <p:cNvPr id="9" name="TextBox 8"/>
          <p:cNvSpPr txBox="1"/>
          <p:nvPr/>
        </p:nvSpPr>
        <p:spPr>
          <a:xfrm>
            <a:off x="4117340" y="3002082"/>
            <a:ext cx="1713931" cy="461665"/>
          </a:xfrm>
          <a:prstGeom prst="rect">
            <a:avLst/>
          </a:prstGeom>
          <a:noFill/>
        </p:spPr>
        <p:txBody>
          <a:bodyPr wrap="none" rtlCol="0">
            <a:spAutoFit/>
          </a:bodyPr>
          <a:lstStyle/>
          <a:p>
            <a:r>
              <a:rPr lang="en-US" altLang="zh-CN" sz="2400" b="1" dirty="0">
                <a:latin typeface="Consolas" pitchFamily="49" charset="0"/>
                <a:cs typeface="Consolas" pitchFamily="49" charset="0"/>
              </a:rPr>
              <a:t>…………………..</a:t>
            </a:r>
            <a:endParaRPr lang="zh-CN" altLang="en-US" sz="2400" b="1" dirty="0">
              <a:latin typeface="Consolas" pitchFamily="49" charset="0"/>
              <a:cs typeface="Consolas" pitchFamily="49" charset="0"/>
            </a:endParaRPr>
          </a:p>
        </p:txBody>
      </p:sp>
      <p:sp>
        <p:nvSpPr>
          <p:cNvPr id="14" name="TextBox 13"/>
          <p:cNvSpPr txBox="1"/>
          <p:nvPr/>
        </p:nvSpPr>
        <p:spPr>
          <a:xfrm>
            <a:off x="7318548" y="4653136"/>
            <a:ext cx="1548000" cy="523220"/>
          </a:xfrm>
          <a:prstGeom prst="rect">
            <a:avLst/>
          </a:prstGeom>
          <a:solidFill>
            <a:schemeClr val="bg2">
              <a:lumMod val="20000"/>
              <a:lumOff val="80000"/>
            </a:schemeClr>
          </a:solidFill>
        </p:spPr>
        <p:txBody>
          <a:bodyPr wrap="square" rtlCol="0">
            <a:spAutoFit/>
          </a:bodyPr>
          <a:lstStyle/>
          <a:p>
            <a:r>
              <a:rPr lang="en-US" altLang="zh-CN" sz="2800" b="1">
                <a:latin typeface="Consolas" pitchFamily="49" charset="0"/>
                <a:cs typeface="Consolas" pitchFamily="49" charset="0"/>
              </a:rPr>
              <a:t>1 * 0</a:t>
            </a:r>
            <a:r>
              <a:rPr lang="en-US" altLang="zh-CN" sz="2800" b="1" dirty="0">
                <a:latin typeface="Consolas" pitchFamily="49" charset="0"/>
                <a:cs typeface="Consolas" pitchFamily="49" charset="0"/>
              </a:rPr>
              <a:t>!</a:t>
            </a:r>
            <a:endParaRPr lang="zh-CN" altLang="en-US" sz="2800" b="1" dirty="0">
              <a:latin typeface="Consolas" pitchFamily="49" charset="0"/>
              <a:cs typeface="Consolas" pitchFamily="49" charset="0"/>
            </a:endParaRPr>
          </a:p>
        </p:txBody>
      </p:sp>
      <p:sp>
        <p:nvSpPr>
          <p:cNvPr id="16" name="TextBox 15"/>
          <p:cNvSpPr txBox="1"/>
          <p:nvPr/>
        </p:nvSpPr>
        <p:spPr>
          <a:xfrm>
            <a:off x="6814492" y="3717032"/>
            <a:ext cx="1548000" cy="523220"/>
          </a:xfrm>
          <a:prstGeom prst="rect">
            <a:avLst/>
          </a:prstGeom>
          <a:solidFill>
            <a:schemeClr val="bg2">
              <a:lumMod val="20000"/>
              <a:lumOff val="80000"/>
            </a:schemeClr>
          </a:solidFill>
        </p:spPr>
        <p:txBody>
          <a:bodyPr wrap="square" rtlCol="0">
            <a:spAutoFit/>
          </a:bodyPr>
          <a:lstStyle/>
          <a:p>
            <a:r>
              <a:rPr lang="en-US" altLang="zh-CN" sz="2800" b="1" dirty="0">
                <a:latin typeface="Consolas" pitchFamily="49" charset="0"/>
                <a:cs typeface="Consolas" pitchFamily="49" charset="0"/>
              </a:rPr>
              <a:t>1!</a:t>
            </a:r>
            <a:endParaRPr lang="zh-CN" altLang="en-US" sz="2800" b="1" dirty="0">
              <a:latin typeface="Consolas" pitchFamily="49" charset="0"/>
              <a:cs typeface="Consolas" pitchFamily="49" charset="0"/>
            </a:endParaRPr>
          </a:p>
        </p:txBody>
      </p:sp>
      <p:sp>
        <p:nvSpPr>
          <p:cNvPr id="18" name="TextBox 17"/>
          <p:cNvSpPr txBox="1"/>
          <p:nvPr/>
        </p:nvSpPr>
        <p:spPr>
          <a:xfrm>
            <a:off x="6670476" y="2473732"/>
            <a:ext cx="1548000" cy="523220"/>
          </a:xfrm>
          <a:prstGeom prst="rect">
            <a:avLst/>
          </a:prstGeom>
          <a:solidFill>
            <a:schemeClr val="bg2">
              <a:lumMod val="20000"/>
              <a:lumOff val="80000"/>
            </a:schemeClr>
          </a:solidFill>
        </p:spPr>
        <p:txBody>
          <a:bodyPr wrap="square" rtlCol="0">
            <a:spAutoFit/>
          </a:bodyPr>
          <a:lstStyle/>
          <a:p>
            <a:r>
              <a:rPr lang="en-US" altLang="zh-CN" sz="2800" b="1" dirty="0">
                <a:latin typeface="Consolas" pitchFamily="49" charset="0"/>
                <a:cs typeface="Consolas" pitchFamily="49" charset="0"/>
              </a:rPr>
              <a:t>(n-2)!</a:t>
            </a:r>
            <a:endParaRPr lang="zh-CN" altLang="en-US" sz="2800" b="1" dirty="0">
              <a:latin typeface="Consolas" pitchFamily="49" charset="0"/>
              <a:cs typeface="Consolas" pitchFamily="49" charset="0"/>
            </a:endParaRPr>
          </a:p>
        </p:txBody>
      </p:sp>
      <p:sp>
        <p:nvSpPr>
          <p:cNvPr id="20" name="TextBox 19"/>
          <p:cNvSpPr txBox="1"/>
          <p:nvPr/>
        </p:nvSpPr>
        <p:spPr>
          <a:xfrm>
            <a:off x="5482516" y="1537628"/>
            <a:ext cx="1548000" cy="523220"/>
          </a:xfrm>
          <a:prstGeom prst="rect">
            <a:avLst/>
          </a:prstGeom>
          <a:solidFill>
            <a:schemeClr val="bg2">
              <a:lumMod val="20000"/>
              <a:lumOff val="80000"/>
            </a:schemeClr>
          </a:solidFill>
        </p:spPr>
        <p:txBody>
          <a:bodyPr wrap="square" rtlCol="0">
            <a:spAutoFit/>
          </a:bodyPr>
          <a:lstStyle/>
          <a:p>
            <a:r>
              <a:rPr lang="en-US" altLang="zh-CN" sz="2800" b="1" dirty="0">
                <a:latin typeface="Consolas" pitchFamily="49" charset="0"/>
                <a:cs typeface="Consolas" pitchFamily="49" charset="0"/>
              </a:rPr>
              <a:t>(n-1)!</a:t>
            </a:r>
            <a:endParaRPr lang="zh-CN" altLang="en-US" sz="2800" b="1" dirty="0">
              <a:latin typeface="Consolas" pitchFamily="49" charset="0"/>
              <a:cs typeface="Consolas" pitchFamily="49" charset="0"/>
            </a:endParaRPr>
          </a:p>
        </p:txBody>
      </p:sp>
      <p:sp>
        <p:nvSpPr>
          <p:cNvPr id="10" name="任意多边形 9"/>
          <p:cNvSpPr/>
          <p:nvPr/>
        </p:nvSpPr>
        <p:spPr>
          <a:xfrm>
            <a:off x="2046347" y="1878587"/>
            <a:ext cx="791028" cy="870857"/>
          </a:xfrm>
          <a:custGeom>
            <a:avLst/>
            <a:gdLst>
              <a:gd name="connsiteX0" fmla="*/ 312057 w 791028"/>
              <a:gd name="connsiteY0" fmla="*/ 0 h 870857"/>
              <a:gd name="connsiteX1" fmla="*/ 79828 w 791028"/>
              <a:gd name="connsiteY1" fmla="*/ 435428 h 870857"/>
              <a:gd name="connsiteX2" fmla="*/ 791028 w 791028"/>
              <a:gd name="connsiteY2" fmla="*/ 870857 h 870857"/>
            </a:gdLst>
            <a:ahLst/>
            <a:cxnLst>
              <a:cxn ang="0">
                <a:pos x="connsiteX0" y="connsiteY0"/>
              </a:cxn>
              <a:cxn ang="0">
                <a:pos x="connsiteX1" y="connsiteY1"/>
              </a:cxn>
              <a:cxn ang="0">
                <a:pos x="connsiteX2" y="connsiteY2"/>
              </a:cxn>
            </a:cxnLst>
            <a:rect l="l" t="t" r="r" b="b"/>
            <a:pathLst>
              <a:path w="791028" h="870857">
                <a:moveTo>
                  <a:pt x="312057" y="0"/>
                </a:moveTo>
                <a:cubicBezTo>
                  <a:pt x="156028" y="145142"/>
                  <a:pt x="0" y="290285"/>
                  <a:pt x="79828" y="435428"/>
                </a:cubicBezTo>
                <a:cubicBezTo>
                  <a:pt x="159656" y="580571"/>
                  <a:pt x="475342" y="725714"/>
                  <a:pt x="791028" y="870857"/>
                </a:cubicBezTo>
              </a:path>
            </a:pathLst>
          </a:custGeom>
          <a:ln w="381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b="1">
              <a:latin typeface="Consolas" pitchFamily="49" charset="0"/>
              <a:cs typeface="Consolas" pitchFamily="49" charset="0"/>
            </a:endParaRPr>
          </a:p>
        </p:txBody>
      </p:sp>
      <p:sp>
        <p:nvSpPr>
          <p:cNvPr id="11" name="任意多边形 10"/>
          <p:cNvSpPr/>
          <p:nvPr/>
        </p:nvSpPr>
        <p:spPr>
          <a:xfrm>
            <a:off x="3188646" y="4145090"/>
            <a:ext cx="791028" cy="870857"/>
          </a:xfrm>
          <a:custGeom>
            <a:avLst/>
            <a:gdLst>
              <a:gd name="connsiteX0" fmla="*/ 312057 w 791028"/>
              <a:gd name="connsiteY0" fmla="*/ 0 h 870857"/>
              <a:gd name="connsiteX1" fmla="*/ 79828 w 791028"/>
              <a:gd name="connsiteY1" fmla="*/ 435428 h 870857"/>
              <a:gd name="connsiteX2" fmla="*/ 791028 w 791028"/>
              <a:gd name="connsiteY2" fmla="*/ 870857 h 870857"/>
            </a:gdLst>
            <a:ahLst/>
            <a:cxnLst>
              <a:cxn ang="0">
                <a:pos x="connsiteX0" y="connsiteY0"/>
              </a:cxn>
              <a:cxn ang="0">
                <a:pos x="connsiteX1" y="connsiteY1"/>
              </a:cxn>
              <a:cxn ang="0">
                <a:pos x="connsiteX2" y="connsiteY2"/>
              </a:cxn>
            </a:cxnLst>
            <a:rect l="l" t="t" r="r" b="b"/>
            <a:pathLst>
              <a:path w="791028" h="870857">
                <a:moveTo>
                  <a:pt x="312057" y="0"/>
                </a:moveTo>
                <a:cubicBezTo>
                  <a:pt x="156028" y="145142"/>
                  <a:pt x="0" y="290285"/>
                  <a:pt x="79828" y="435428"/>
                </a:cubicBezTo>
                <a:cubicBezTo>
                  <a:pt x="159656" y="580571"/>
                  <a:pt x="475342" y="725714"/>
                  <a:pt x="791028" y="870857"/>
                </a:cubicBezTo>
              </a:path>
            </a:pathLst>
          </a:custGeom>
          <a:ln w="381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b="1">
              <a:latin typeface="Consolas" pitchFamily="49" charset="0"/>
              <a:cs typeface="Consolas" pitchFamily="49" charset="0"/>
            </a:endParaRPr>
          </a:p>
        </p:txBody>
      </p:sp>
      <p:sp>
        <p:nvSpPr>
          <p:cNvPr id="12" name="任意多边形 11"/>
          <p:cNvSpPr/>
          <p:nvPr/>
        </p:nvSpPr>
        <p:spPr>
          <a:xfrm>
            <a:off x="3754940" y="5131621"/>
            <a:ext cx="791028" cy="870857"/>
          </a:xfrm>
          <a:custGeom>
            <a:avLst/>
            <a:gdLst>
              <a:gd name="connsiteX0" fmla="*/ 312057 w 791028"/>
              <a:gd name="connsiteY0" fmla="*/ 0 h 870857"/>
              <a:gd name="connsiteX1" fmla="*/ 79828 w 791028"/>
              <a:gd name="connsiteY1" fmla="*/ 435428 h 870857"/>
              <a:gd name="connsiteX2" fmla="*/ 791028 w 791028"/>
              <a:gd name="connsiteY2" fmla="*/ 870857 h 870857"/>
            </a:gdLst>
            <a:ahLst/>
            <a:cxnLst>
              <a:cxn ang="0">
                <a:pos x="connsiteX0" y="connsiteY0"/>
              </a:cxn>
              <a:cxn ang="0">
                <a:pos x="connsiteX1" y="connsiteY1"/>
              </a:cxn>
              <a:cxn ang="0">
                <a:pos x="connsiteX2" y="connsiteY2"/>
              </a:cxn>
            </a:cxnLst>
            <a:rect l="l" t="t" r="r" b="b"/>
            <a:pathLst>
              <a:path w="791028" h="870857">
                <a:moveTo>
                  <a:pt x="312057" y="0"/>
                </a:moveTo>
                <a:cubicBezTo>
                  <a:pt x="156028" y="145142"/>
                  <a:pt x="0" y="290285"/>
                  <a:pt x="79828" y="435428"/>
                </a:cubicBezTo>
                <a:cubicBezTo>
                  <a:pt x="159656" y="580571"/>
                  <a:pt x="475342" y="725714"/>
                  <a:pt x="791028" y="870857"/>
                </a:cubicBezTo>
              </a:path>
            </a:pathLst>
          </a:custGeom>
          <a:ln w="38100">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b="1">
              <a:latin typeface="Consolas" pitchFamily="49" charset="0"/>
              <a:cs typeface="Consolas" pitchFamily="49" charset="0"/>
            </a:endParaRPr>
          </a:p>
        </p:txBody>
      </p:sp>
      <p:sp>
        <p:nvSpPr>
          <p:cNvPr id="13" name="任意多边形 12"/>
          <p:cNvSpPr/>
          <p:nvPr/>
        </p:nvSpPr>
        <p:spPr>
          <a:xfrm>
            <a:off x="9004257" y="4963435"/>
            <a:ext cx="834571" cy="841829"/>
          </a:xfrm>
          <a:custGeom>
            <a:avLst/>
            <a:gdLst>
              <a:gd name="connsiteX0" fmla="*/ 566057 w 834571"/>
              <a:gd name="connsiteY0" fmla="*/ 841829 h 841829"/>
              <a:gd name="connsiteX1" fmla="*/ 740228 w 834571"/>
              <a:gd name="connsiteY1" fmla="*/ 406400 h 841829"/>
              <a:gd name="connsiteX2" fmla="*/ 0 w 834571"/>
              <a:gd name="connsiteY2" fmla="*/ 0 h 841829"/>
            </a:gdLst>
            <a:ahLst/>
            <a:cxnLst>
              <a:cxn ang="0">
                <a:pos x="connsiteX0" y="connsiteY0"/>
              </a:cxn>
              <a:cxn ang="0">
                <a:pos x="connsiteX1" y="connsiteY1"/>
              </a:cxn>
              <a:cxn ang="0">
                <a:pos x="connsiteX2" y="connsiteY2"/>
              </a:cxn>
            </a:cxnLst>
            <a:rect l="l" t="t" r="r" b="b"/>
            <a:pathLst>
              <a:path w="834571" h="841829">
                <a:moveTo>
                  <a:pt x="566057" y="841829"/>
                </a:moveTo>
                <a:cubicBezTo>
                  <a:pt x="700314" y="694267"/>
                  <a:pt x="834571" y="546705"/>
                  <a:pt x="740228" y="406400"/>
                </a:cubicBezTo>
                <a:cubicBezTo>
                  <a:pt x="645885" y="266095"/>
                  <a:pt x="322942" y="133047"/>
                  <a:pt x="0" y="0"/>
                </a:cubicBezTo>
              </a:path>
            </a:pathLst>
          </a:custGeom>
          <a:ln w="38100">
            <a:solidFill>
              <a:srgbClr val="CA1204"/>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b="1">
              <a:latin typeface="Consolas" pitchFamily="49" charset="0"/>
              <a:cs typeface="Consolas" pitchFamily="49" charset="0"/>
            </a:endParaRPr>
          </a:p>
        </p:txBody>
      </p:sp>
      <p:sp>
        <p:nvSpPr>
          <p:cNvPr id="15" name="任意多边形 14"/>
          <p:cNvSpPr/>
          <p:nvPr/>
        </p:nvSpPr>
        <p:spPr>
          <a:xfrm>
            <a:off x="8500201" y="3859338"/>
            <a:ext cx="834571" cy="841829"/>
          </a:xfrm>
          <a:custGeom>
            <a:avLst/>
            <a:gdLst>
              <a:gd name="connsiteX0" fmla="*/ 566057 w 834571"/>
              <a:gd name="connsiteY0" fmla="*/ 841829 h 841829"/>
              <a:gd name="connsiteX1" fmla="*/ 740228 w 834571"/>
              <a:gd name="connsiteY1" fmla="*/ 406400 h 841829"/>
              <a:gd name="connsiteX2" fmla="*/ 0 w 834571"/>
              <a:gd name="connsiteY2" fmla="*/ 0 h 841829"/>
            </a:gdLst>
            <a:ahLst/>
            <a:cxnLst>
              <a:cxn ang="0">
                <a:pos x="connsiteX0" y="connsiteY0"/>
              </a:cxn>
              <a:cxn ang="0">
                <a:pos x="connsiteX1" y="connsiteY1"/>
              </a:cxn>
              <a:cxn ang="0">
                <a:pos x="connsiteX2" y="connsiteY2"/>
              </a:cxn>
            </a:cxnLst>
            <a:rect l="l" t="t" r="r" b="b"/>
            <a:pathLst>
              <a:path w="834571" h="841829">
                <a:moveTo>
                  <a:pt x="566057" y="841829"/>
                </a:moveTo>
                <a:cubicBezTo>
                  <a:pt x="700314" y="694267"/>
                  <a:pt x="834571" y="546705"/>
                  <a:pt x="740228" y="406400"/>
                </a:cubicBezTo>
                <a:cubicBezTo>
                  <a:pt x="645885" y="266095"/>
                  <a:pt x="322942" y="133047"/>
                  <a:pt x="0" y="0"/>
                </a:cubicBezTo>
              </a:path>
            </a:pathLst>
          </a:custGeom>
          <a:ln w="38100">
            <a:solidFill>
              <a:srgbClr val="CA1204"/>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b="1">
              <a:latin typeface="Consolas" pitchFamily="49" charset="0"/>
              <a:cs typeface="Consolas" pitchFamily="49" charset="0"/>
            </a:endParaRPr>
          </a:p>
        </p:txBody>
      </p:sp>
      <p:sp>
        <p:nvSpPr>
          <p:cNvPr id="17" name="任意多边形 16"/>
          <p:cNvSpPr/>
          <p:nvPr/>
        </p:nvSpPr>
        <p:spPr>
          <a:xfrm>
            <a:off x="7924137" y="2803195"/>
            <a:ext cx="834571" cy="841829"/>
          </a:xfrm>
          <a:custGeom>
            <a:avLst/>
            <a:gdLst>
              <a:gd name="connsiteX0" fmla="*/ 566057 w 834571"/>
              <a:gd name="connsiteY0" fmla="*/ 841829 h 841829"/>
              <a:gd name="connsiteX1" fmla="*/ 740228 w 834571"/>
              <a:gd name="connsiteY1" fmla="*/ 406400 h 841829"/>
              <a:gd name="connsiteX2" fmla="*/ 0 w 834571"/>
              <a:gd name="connsiteY2" fmla="*/ 0 h 841829"/>
            </a:gdLst>
            <a:ahLst/>
            <a:cxnLst>
              <a:cxn ang="0">
                <a:pos x="connsiteX0" y="connsiteY0"/>
              </a:cxn>
              <a:cxn ang="0">
                <a:pos x="connsiteX1" y="connsiteY1"/>
              </a:cxn>
              <a:cxn ang="0">
                <a:pos x="connsiteX2" y="connsiteY2"/>
              </a:cxn>
            </a:cxnLst>
            <a:rect l="l" t="t" r="r" b="b"/>
            <a:pathLst>
              <a:path w="834571" h="841829">
                <a:moveTo>
                  <a:pt x="566057" y="841829"/>
                </a:moveTo>
                <a:cubicBezTo>
                  <a:pt x="700314" y="694267"/>
                  <a:pt x="834571" y="546705"/>
                  <a:pt x="740228" y="406400"/>
                </a:cubicBezTo>
                <a:cubicBezTo>
                  <a:pt x="645885" y="266095"/>
                  <a:pt x="322942" y="133047"/>
                  <a:pt x="0" y="0"/>
                </a:cubicBezTo>
              </a:path>
            </a:pathLst>
          </a:custGeom>
          <a:ln w="38100">
            <a:solidFill>
              <a:srgbClr val="CA1204"/>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b="1">
              <a:latin typeface="Consolas" pitchFamily="49" charset="0"/>
              <a:cs typeface="Consolas" pitchFamily="49" charset="0"/>
            </a:endParaRPr>
          </a:p>
        </p:txBody>
      </p:sp>
      <p:sp>
        <p:nvSpPr>
          <p:cNvPr id="19" name="任意多边形 18"/>
          <p:cNvSpPr/>
          <p:nvPr/>
        </p:nvSpPr>
        <p:spPr>
          <a:xfrm>
            <a:off x="7260612" y="1644760"/>
            <a:ext cx="834571" cy="841829"/>
          </a:xfrm>
          <a:custGeom>
            <a:avLst/>
            <a:gdLst>
              <a:gd name="connsiteX0" fmla="*/ 566057 w 834571"/>
              <a:gd name="connsiteY0" fmla="*/ 841829 h 841829"/>
              <a:gd name="connsiteX1" fmla="*/ 740228 w 834571"/>
              <a:gd name="connsiteY1" fmla="*/ 406400 h 841829"/>
              <a:gd name="connsiteX2" fmla="*/ 0 w 834571"/>
              <a:gd name="connsiteY2" fmla="*/ 0 h 841829"/>
            </a:gdLst>
            <a:ahLst/>
            <a:cxnLst>
              <a:cxn ang="0">
                <a:pos x="connsiteX0" y="connsiteY0"/>
              </a:cxn>
              <a:cxn ang="0">
                <a:pos x="connsiteX1" y="connsiteY1"/>
              </a:cxn>
              <a:cxn ang="0">
                <a:pos x="connsiteX2" y="connsiteY2"/>
              </a:cxn>
            </a:cxnLst>
            <a:rect l="l" t="t" r="r" b="b"/>
            <a:pathLst>
              <a:path w="834571" h="841829">
                <a:moveTo>
                  <a:pt x="566057" y="841829"/>
                </a:moveTo>
                <a:cubicBezTo>
                  <a:pt x="700314" y="694267"/>
                  <a:pt x="834571" y="546705"/>
                  <a:pt x="740228" y="406400"/>
                </a:cubicBezTo>
                <a:cubicBezTo>
                  <a:pt x="645885" y="266095"/>
                  <a:pt x="322942" y="133047"/>
                  <a:pt x="0" y="0"/>
                </a:cubicBezTo>
              </a:path>
            </a:pathLst>
          </a:custGeom>
          <a:ln w="38100">
            <a:solidFill>
              <a:srgbClr val="CA1204"/>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b="1">
              <a:latin typeface="Consolas" pitchFamily="49" charset="0"/>
              <a:cs typeface="Consolas" pitchFamily="49" charset="0"/>
            </a:endParaRPr>
          </a:p>
        </p:txBody>
      </p:sp>
      <p:sp>
        <p:nvSpPr>
          <p:cNvPr id="21" name="内容占位符 1"/>
          <p:cNvSpPr txBox="1">
            <a:spLocks/>
          </p:cNvSpPr>
          <p:nvPr/>
        </p:nvSpPr>
        <p:spPr bwMode="auto">
          <a:xfrm>
            <a:off x="1156005" y="836712"/>
            <a:ext cx="7344816" cy="72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ts val="4240"/>
              </a:lnSpc>
              <a:spcBef>
                <a:spcPts val="600"/>
              </a:spcBef>
              <a:spcAft>
                <a:spcPts val="600"/>
              </a:spcAft>
              <a:buClr>
                <a:schemeClr val="bg2">
                  <a:lumMod val="50000"/>
                </a:schemeClr>
              </a:buClr>
              <a:buSzPct val="100000"/>
              <a:buFont typeface="Wingdings" pitchFamily="2" charset="2"/>
              <a:buChar char=""/>
            </a:pPr>
            <a:r>
              <a:rPr lang="zh-CN" altLang="en-US" sz="2600">
                <a:latin typeface="微软雅黑" pitchFamily="34" charset="-122"/>
                <a:ea typeface="微软雅黑" pitchFamily="34" charset="-122"/>
              </a:rPr>
              <a:t>递归调用该函数计算</a:t>
            </a:r>
            <a:r>
              <a:rPr lang="en-US" altLang="zh-CN" sz="2600">
                <a:latin typeface="微软雅黑" pitchFamily="34" charset="-122"/>
                <a:ea typeface="微软雅黑" pitchFamily="34" charset="-122"/>
              </a:rPr>
              <a:t>n!</a:t>
            </a:r>
            <a:r>
              <a:rPr lang="zh-CN" altLang="en-US" sz="2600">
                <a:latin typeface="微软雅黑" pitchFamily="34" charset="-122"/>
                <a:ea typeface="微软雅黑" pitchFamily="34" charset="-122"/>
              </a:rPr>
              <a:t>的过程大致如下：</a:t>
            </a:r>
          </a:p>
        </p:txBody>
      </p:sp>
    </p:spTree>
    <p:extLst>
      <p:ext uri="{BB962C8B-B14F-4D97-AF65-F5344CB8AC3E}">
        <p14:creationId xmlns:p14="http://schemas.microsoft.com/office/powerpoint/2010/main" val="183570041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strips(downRigh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trips(downRigh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trips(downRigh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strips(downRigh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9"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strips(upLeft)">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8" presetClass="entr" presetSubtype="9"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strips(upLeft)">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8" presetClass="entr" presetSubtype="9"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strips(upLeft)">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8" presetClass="entr" presetSubtype="9"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strips(upLeft)">
                                      <p:cBhvr>
                                        <p:cTn id="74" dur="500"/>
                                        <p:tgtEl>
                                          <p:spTgt spid="19"/>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4" grpId="0" animBg="1"/>
      <p:bldP spid="16" grpId="0" animBg="1"/>
      <p:bldP spid="18" grpId="0" animBg="1"/>
      <p:bldP spid="20" grpId="0" animBg="1"/>
      <p:bldP spid="10" grpId="0" animBg="1"/>
      <p:bldP spid="11" grpId="0" animBg="1"/>
      <p:bldP spid="12" grpId="0" animBg="1"/>
      <p:bldP spid="13" grpId="0" animBg="1"/>
      <p:bldP spid="15" grpId="0" animBg="1"/>
      <p:bldP spid="17"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函数嵌套调用和递归调用</a:t>
            </a:r>
          </a:p>
        </p:txBody>
      </p:sp>
      <p:sp>
        <p:nvSpPr>
          <p:cNvPr id="4" name="内容占位符 1"/>
          <p:cNvSpPr txBox="1">
            <a:spLocks/>
          </p:cNvSpPr>
          <p:nvPr/>
        </p:nvSpPr>
        <p:spPr bwMode="auto">
          <a:xfrm>
            <a:off x="1341884" y="1052736"/>
            <a:ext cx="8208912" cy="1631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ts val="4240"/>
              </a:lnSpc>
              <a:spcBef>
                <a:spcPts val="0"/>
              </a:spcBef>
              <a:spcAft>
                <a:spcPts val="0"/>
              </a:spcAft>
              <a:buClr>
                <a:schemeClr val="bg2">
                  <a:lumMod val="50000"/>
                </a:schemeClr>
              </a:buClr>
              <a:buSzPct val="100000"/>
              <a:buFont typeface="Wingdings" pitchFamily="2" charset="2"/>
              <a:buChar char=""/>
            </a:pPr>
            <a:r>
              <a:rPr lang="zh-CN" altLang="en-US" sz="2600">
                <a:latin typeface="微软雅黑" pitchFamily="34" charset="-122"/>
                <a:ea typeface="微软雅黑" pitchFamily="34" charset="-122"/>
              </a:rPr>
              <a:t>任何一个递归调用程序必须包括两部分</a:t>
            </a:r>
          </a:p>
          <a:p>
            <a:pPr lvl="1">
              <a:lnSpc>
                <a:spcPct val="100000"/>
              </a:lnSpc>
              <a:spcAft>
                <a:spcPts val="0"/>
              </a:spcAft>
              <a:buClr>
                <a:schemeClr val="bg2">
                  <a:lumMod val="50000"/>
                </a:schemeClr>
              </a:buClr>
              <a:buSzPct val="100000"/>
              <a:buFont typeface="Wingdings" pitchFamily="2" charset="2"/>
              <a:buChar char="u"/>
            </a:pPr>
            <a:r>
              <a:rPr lang="zh-CN" altLang="en-US" sz="2200">
                <a:latin typeface="微软雅黑" pitchFamily="34" charset="-122"/>
                <a:ea typeface="微软雅黑" pitchFamily="34" charset="-122"/>
              </a:rPr>
              <a:t>递归调用</a:t>
            </a:r>
            <a:r>
              <a:rPr lang="zh-CN" altLang="en-US" sz="2200">
                <a:solidFill>
                  <a:srgbClr val="FF0000"/>
                </a:solidFill>
                <a:latin typeface="微软雅黑" pitchFamily="34" charset="-122"/>
                <a:ea typeface="微软雅黑" pitchFamily="34" charset="-122"/>
              </a:rPr>
              <a:t>继续</a:t>
            </a:r>
            <a:r>
              <a:rPr lang="zh-CN" altLang="en-US" sz="2200">
                <a:latin typeface="微软雅黑" pitchFamily="34" charset="-122"/>
                <a:ea typeface="微软雅黑" pitchFamily="34" charset="-122"/>
              </a:rPr>
              <a:t>的过程</a:t>
            </a:r>
          </a:p>
          <a:p>
            <a:pPr lvl="1">
              <a:lnSpc>
                <a:spcPct val="100000"/>
              </a:lnSpc>
              <a:spcAft>
                <a:spcPts val="0"/>
              </a:spcAft>
              <a:buClr>
                <a:schemeClr val="bg2">
                  <a:lumMod val="50000"/>
                </a:schemeClr>
              </a:buClr>
              <a:buSzPct val="100000"/>
              <a:buFont typeface="Wingdings" pitchFamily="2" charset="2"/>
              <a:buChar char="u"/>
            </a:pPr>
            <a:r>
              <a:rPr lang="zh-CN" altLang="en-US" sz="2200">
                <a:latin typeface="微软雅黑" pitchFamily="34" charset="-122"/>
                <a:ea typeface="微软雅黑" pitchFamily="34" charset="-122"/>
              </a:rPr>
              <a:t>递归调用</a:t>
            </a:r>
            <a:r>
              <a:rPr lang="zh-CN" altLang="en-US" sz="2200">
                <a:solidFill>
                  <a:srgbClr val="FF0000"/>
                </a:solidFill>
                <a:latin typeface="微软雅黑" pitchFamily="34" charset="-122"/>
                <a:ea typeface="微软雅黑" pitchFamily="34" charset="-122"/>
              </a:rPr>
              <a:t>结束</a:t>
            </a:r>
            <a:r>
              <a:rPr lang="zh-CN" altLang="en-US" sz="2200">
                <a:latin typeface="微软雅黑" pitchFamily="34" charset="-122"/>
                <a:ea typeface="微软雅黑" pitchFamily="34" charset="-122"/>
              </a:rPr>
              <a:t>的过程</a:t>
            </a:r>
          </a:p>
        </p:txBody>
      </p:sp>
      <p:sp>
        <p:nvSpPr>
          <p:cNvPr id="5" name="矩形 4"/>
          <p:cNvSpPr/>
          <p:nvPr/>
        </p:nvSpPr>
        <p:spPr>
          <a:xfrm>
            <a:off x="2124472" y="2636912"/>
            <a:ext cx="6922267" cy="3477875"/>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pPr>
              <a:buClr>
                <a:schemeClr val="accent2"/>
              </a:buClr>
              <a:buFont typeface="Wingdings" pitchFamily="2" charset="2"/>
              <a:buNone/>
            </a:pPr>
            <a:r>
              <a:rPr lang="en-US" altLang="zh-CN" sz="2000" b="1">
                <a:latin typeface="Consolas" pitchFamily="49" charset="0"/>
                <a:cs typeface="Consolas" pitchFamily="49" charset="0"/>
              </a:rPr>
              <a:t>void foo</a:t>
            </a:r>
            <a:r>
              <a:rPr lang="en-US" altLang="zh-CN" sz="2000" b="1" dirty="0">
                <a:latin typeface="Consolas" pitchFamily="49" charset="0"/>
                <a:cs typeface="Consolas" pitchFamily="49" charset="0"/>
              </a:rPr>
              <a:t>(</a:t>
            </a:r>
            <a:r>
              <a:rPr lang="zh-CN" altLang="en-US" sz="2000" b="1" dirty="0">
                <a:latin typeface="Consolas" pitchFamily="49" charset="0"/>
                <a:cs typeface="Consolas" pitchFamily="49" charset="0"/>
              </a:rPr>
              <a:t>参数</a:t>
            </a:r>
            <a:r>
              <a:rPr lang="en-US" altLang="zh-CN" sz="2000" b="1" dirty="0">
                <a:latin typeface="Consolas" pitchFamily="49" charset="0"/>
                <a:cs typeface="Consolas" pitchFamily="49" charset="0"/>
              </a:rPr>
              <a:t>n)</a:t>
            </a:r>
          </a:p>
          <a:p>
            <a:pPr>
              <a:buClr>
                <a:schemeClr val="accent2"/>
              </a:buClr>
              <a:buFont typeface="Wingdings" pitchFamily="2" charset="2"/>
              <a:buNone/>
            </a:pPr>
            <a:r>
              <a:rPr lang="en-US" altLang="zh-CN" sz="2000" b="1" dirty="0">
                <a:latin typeface="Consolas" pitchFamily="49" charset="0"/>
                <a:cs typeface="Consolas" pitchFamily="49" charset="0"/>
              </a:rPr>
              <a:t>{</a:t>
            </a:r>
          </a:p>
          <a:p>
            <a:pPr>
              <a:buClr>
                <a:schemeClr val="accent2"/>
              </a:buClr>
              <a:buFont typeface="Wingdings" pitchFamily="2" charset="2"/>
              <a:buNone/>
            </a:pPr>
            <a:r>
              <a:rPr lang="en-US" altLang="zh-CN" sz="2000" b="1">
                <a:latin typeface="Consolas" pitchFamily="49" charset="0"/>
                <a:cs typeface="Consolas" pitchFamily="49" charset="0"/>
              </a:rPr>
              <a:t>    </a:t>
            </a:r>
            <a:r>
              <a:rPr lang="en-US" altLang="zh-CN" sz="2000" b="1">
                <a:solidFill>
                  <a:srgbClr val="FF0000"/>
                </a:solidFill>
                <a:latin typeface="Consolas" pitchFamily="49" charset="0"/>
                <a:cs typeface="Consolas" pitchFamily="49" charset="0"/>
              </a:rPr>
              <a:t>if</a:t>
            </a:r>
            <a:r>
              <a:rPr lang="en-US" altLang="zh-CN" sz="2000" b="1" dirty="0">
                <a:solidFill>
                  <a:srgbClr val="FF0000"/>
                </a:solidFill>
                <a:latin typeface="Consolas" pitchFamily="49" charset="0"/>
                <a:cs typeface="Consolas" pitchFamily="49" charset="0"/>
              </a:rPr>
              <a:t>(</a:t>
            </a:r>
            <a:r>
              <a:rPr lang="zh-CN" altLang="en-US" sz="2000" b="1" dirty="0">
                <a:solidFill>
                  <a:srgbClr val="FF0000"/>
                </a:solidFill>
                <a:latin typeface="Consolas" pitchFamily="49" charset="0"/>
                <a:cs typeface="Consolas" pitchFamily="49" charset="0"/>
              </a:rPr>
              <a:t>递归结束条件</a:t>
            </a:r>
            <a:r>
              <a:rPr lang="en-US" altLang="zh-CN" sz="2000" b="1">
                <a:solidFill>
                  <a:srgbClr val="FF0000"/>
                </a:solidFill>
                <a:latin typeface="Consolas" pitchFamily="49" charset="0"/>
                <a:cs typeface="Consolas" pitchFamily="49" charset="0"/>
              </a:rPr>
              <a:t>)  </a:t>
            </a:r>
            <a:r>
              <a:rPr lang="en-US" altLang="zh-CN" sz="2000" b="1">
                <a:latin typeface="Consolas" pitchFamily="49" charset="0"/>
                <a:cs typeface="Consolas" pitchFamily="49" charset="0"/>
              </a:rPr>
              <a:t>// </a:t>
            </a:r>
            <a:r>
              <a:rPr lang="en-US" altLang="zh-CN" sz="2000" b="1" dirty="0">
                <a:latin typeface="Consolas" pitchFamily="49" charset="0"/>
                <a:cs typeface="Consolas" pitchFamily="49" charset="0"/>
              </a:rPr>
              <a:t>key1 </a:t>
            </a:r>
            <a:r>
              <a:rPr lang="zh-CN" altLang="en-US" sz="2000" b="1" dirty="0">
                <a:latin typeface="Consolas" pitchFamily="49" charset="0"/>
                <a:cs typeface="Consolas" pitchFamily="49" charset="0"/>
              </a:rPr>
              <a:t>递归出口在递归调用前</a:t>
            </a:r>
            <a:endParaRPr lang="en-US" altLang="zh-CN" sz="2000" b="1" dirty="0">
              <a:latin typeface="Consolas" pitchFamily="49" charset="0"/>
              <a:cs typeface="Consolas" pitchFamily="49" charset="0"/>
            </a:endParaRPr>
          </a:p>
          <a:p>
            <a:pPr>
              <a:buClr>
                <a:schemeClr val="accent2"/>
              </a:buClr>
              <a:buFont typeface="Wingdings" pitchFamily="2" charset="2"/>
              <a:buNone/>
            </a:pPr>
            <a:r>
              <a:rPr lang="en-US" altLang="zh-CN" sz="2000" b="1">
                <a:latin typeface="Consolas" pitchFamily="49" charset="0"/>
                <a:cs typeface="Consolas" pitchFamily="49" charset="0"/>
              </a:rPr>
              <a:t>    {    //TODO;  } </a:t>
            </a:r>
            <a:endParaRPr lang="en-US" altLang="zh-CN" sz="2000" b="1" dirty="0">
              <a:latin typeface="Consolas" pitchFamily="49" charset="0"/>
              <a:cs typeface="Consolas" pitchFamily="49" charset="0"/>
            </a:endParaRPr>
          </a:p>
          <a:p>
            <a:pPr>
              <a:buClr>
                <a:schemeClr val="accent2"/>
              </a:buClr>
              <a:buFont typeface="Wingdings" pitchFamily="2" charset="2"/>
              <a:buNone/>
            </a:pPr>
            <a:r>
              <a:rPr lang="en-US" altLang="zh-CN" sz="2000" b="1">
                <a:latin typeface="Consolas" pitchFamily="49" charset="0"/>
                <a:cs typeface="Consolas" pitchFamily="49" charset="0"/>
              </a:rPr>
              <a:t>    else</a:t>
            </a:r>
            <a:endParaRPr lang="en-US" altLang="zh-CN" sz="2000" b="1" dirty="0">
              <a:latin typeface="Consolas" pitchFamily="49" charset="0"/>
              <a:cs typeface="Consolas" pitchFamily="49" charset="0"/>
            </a:endParaRPr>
          </a:p>
          <a:p>
            <a:pPr>
              <a:buClr>
                <a:schemeClr val="accent2"/>
              </a:buClr>
              <a:buFont typeface="Wingdings" pitchFamily="2" charset="2"/>
              <a:buNone/>
            </a:pPr>
            <a:r>
              <a:rPr lang="en-US" altLang="zh-CN" sz="2000" b="1">
                <a:latin typeface="Consolas" pitchFamily="49" charset="0"/>
                <a:cs typeface="Consolas" pitchFamily="49" charset="0"/>
              </a:rPr>
              <a:t>    {   </a:t>
            </a:r>
            <a:endParaRPr lang="en-US" altLang="zh-CN" sz="2000" b="1" dirty="0">
              <a:latin typeface="Consolas" pitchFamily="49" charset="0"/>
              <a:cs typeface="Consolas" pitchFamily="49" charset="0"/>
            </a:endParaRPr>
          </a:p>
          <a:p>
            <a:pPr>
              <a:buClr>
                <a:schemeClr val="accent2"/>
              </a:buClr>
              <a:buFont typeface="Wingdings" pitchFamily="2" charset="2"/>
              <a:buNone/>
            </a:pPr>
            <a:r>
              <a:rPr lang="en-US" altLang="zh-CN" sz="2000" b="1">
                <a:latin typeface="Consolas" pitchFamily="49" charset="0"/>
                <a:cs typeface="Consolas" pitchFamily="49" charset="0"/>
              </a:rPr>
              <a:t>        // </a:t>
            </a:r>
            <a:r>
              <a:rPr lang="en-US" altLang="zh-CN" sz="2000" b="1" dirty="0">
                <a:latin typeface="Consolas" pitchFamily="49" charset="0"/>
                <a:cs typeface="Consolas" pitchFamily="49" charset="0"/>
              </a:rPr>
              <a:t>TODO;  </a:t>
            </a:r>
          </a:p>
          <a:p>
            <a:pPr>
              <a:buClr>
                <a:schemeClr val="accent2"/>
              </a:buClr>
              <a:buFont typeface="Wingdings" pitchFamily="2" charset="2"/>
              <a:buNone/>
            </a:pPr>
            <a:r>
              <a:rPr lang="en-US" altLang="zh-CN" sz="2000" b="1">
                <a:solidFill>
                  <a:srgbClr val="FF0000"/>
                </a:solidFill>
                <a:latin typeface="Consolas" pitchFamily="49" charset="0"/>
                <a:cs typeface="Consolas" pitchFamily="49" charset="0"/>
              </a:rPr>
              <a:t>        foo</a:t>
            </a:r>
            <a:r>
              <a:rPr lang="en-US" altLang="zh-CN" sz="2000" b="1" dirty="0">
                <a:solidFill>
                  <a:srgbClr val="FF0000"/>
                </a:solidFill>
                <a:latin typeface="Consolas" pitchFamily="49" charset="0"/>
                <a:cs typeface="Consolas" pitchFamily="49" charset="0"/>
              </a:rPr>
              <a:t>(</a:t>
            </a:r>
            <a:r>
              <a:rPr lang="zh-CN" altLang="en-US" sz="2000" b="1" dirty="0">
                <a:solidFill>
                  <a:srgbClr val="FF0000"/>
                </a:solidFill>
                <a:latin typeface="Consolas" pitchFamily="49" charset="0"/>
                <a:cs typeface="Consolas" pitchFamily="49" charset="0"/>
              </a:rPr>
              <a:t>参数</a:t>
            </a:r>
            <a:r>
              <a:rPr lang="en-US" altLang="zh-CN" sz="2000" b="1" dirty="0" err="1">
                <a:solidFill>
                  <a:srgbClr val="FF0000"/>
                </a:solidFill>
                <a:latin typeface="Consolas" pitchFamily="49" charset="0"/>
                <a:cs typeface="Consolas" pitchFamily="49" charset="0"/>
              </a:rPr>
              <a:t>i</a:t>
            </a:r>
            <a:r>
              <a:rPr lang="en-US" altLang="zh-CN" sz="2000" b="1">
                <a:solidFill>
                  <a:srgbClr val="FF0000"/>
                </a:solidFill>
                <a:latin typeface="Consolas" pitchFamily="49" charset="0"/>
                <a:cs typeface="Consolas" pitchFamily="49" charset="0"/>
              </a:rPr>
              <a:t>);  </a:t>
            </a:r>
            <a:r>
              <a:rPr lang="en-US" altLang="zh-CN" sz="2000" b="1">
                <a:solidFill>
                  <a:srgbClr val="7030A0"/>
                </a:solidFill>
                <a:latin typeface="Consolas" pitchFamily="49" charset="0"/>
                <a:cs typeface="Consolas" pitchFamily="49" charset="0"/>
              </a:rPr>
              <a:t>// </a:t>
            </a:r>
            <a:r>
              <a:rPr lang="en-US" altLang="zh-CN" sz="2000" b="1" dirty="0">
                <a:solidFill>
                  <a:srgbClr val="7030A0"/>
                </a:solidFill>
                <a:latin typeface="Consolas" pitchFamily="49" charset="0"/>
                <a:cs typeface="Consolas" pitchFamily="49" charset="0"/>
              </a:rPr>
              <a:t>key2</a:t>
            </a:r>
          </a:p>
          <a:p>
            <a:pPr>
              <a:buClr>
                <a:schemeClr val="accent2"/>
              </a:buClr>
              <a:buFont typeface="Wingdings" pitchFamily="2" charset="2"/>
              <a:buNone/>
            </a:pPr>
            <a:r>
              <a:rPr lang="en-US" altLang="zh-CN" sz="2000" b="1">
                <a:latin typeface="Consolas" pitchFamily="49" charset="0"/>
                <a:cs typeface="Consolas" pitchFamily="49" charset="0"/>
              </a:rPr>
              <a:t>        // </a:t>
            </a:r>
            <a:r>
              <a:rPr lang="en-US" altLang="zh-CN" sz="2000" b="1" dirty="0">
                <a:latin typeface="Consolas" pitchFamily="49" charset="0"/>
                <a:cs typeface="Consolas" pitchFamily="49" charset="0"/>
              </a:rPr>
              <a:t>TODO;</a:t>
            </a:r>
          </a:p>
          <a:p>
            <a:pPr>
              <a:buClr>
                <a:schemeClr val="accent2"/>
              </a:buClr>
              <a:buFont typeface="Wingdings" pitchFamily="2" charset="2"/>
              <a:buNone/>
            </a:pPr>
            <a:r>
              <a:rPr lang="en-US" altLang="zh-CN" sz="2000" b="1">
                <a:latin typeface="Consolas" pitchFamily="49" charset="0"/>
                <a:cs typeface="Consolas" pitchFamily="49" charset="0"/>
              </a:rPr>
              <a:t>    }</a:t>
            </a:r>
            <a:endParaRPr lang="en-US" altLang="zh-CN" sz="2000" b="1" dirty="0">
              <a:latin typeface="Consolas" pitchFamily="49" charset="0"/>
              <a:cs typeface="Consolas" pitchFamily="49" charset="0"/>
            </a:endParaRPr>
          </a:p>
          <a:p>
            <a:pPr>
              <a:buClr>
                <a:schemeClr val="accent2"/>
              </a:buClr>
              <a:buFont typeface="Wingdings" pitchFamily="2" charset="2"/>
              <a:buNone/>
            </a:pPr>
            <a:r>
              <a:rPr lang="en-US" altLang="zh-CN" sz="2000" b="1" dirty="0">
                <a:latin typeface="Consolas" pitchFamily="49" charset="0"/>
                <a:cs typeface="Consolas" pitchFamily="49" charset="0"/>
              </a:rPr>
              <a:t>}</a:t>
            </a:r>
          </a:p>
        </p:txBody>
      </p:sp>
    </p:spTree>
    <p:extLst>
      <p:ext uri="{BB962C8B-B14F-4D97-AF65-F5344CB8AC3E}">
        <p14:creationId xmlns:p14="http://schemas.microsoft.com/office/powerpoint/2010/main" val="3066251334"/>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函数嵌套调用和递归调用</a:t>
            </a:r>
          </a:p>
        </p:txBody>
      </p:sp>
      <p:sp>
        <p:nvSpPr>
          <p:cNvPr id="4" name="内容占位符 1"/>
          <p:cNvSpPr txBox="1">
            <a:spLocks/>
          </p:cNvSpPr>
          <p:nvPr/>
        </p:nvSpPr>
        <p:spPr bwMode="auto">
          <a:xfrm>
            <a:off x="1125860" y="980728"/>
            <a:ext cx="9145016" cy="49685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ts val="4240"/>
              </a:lnSpc>
              <a:spcBef>
                <a:spcPts val="0"/>
              </a:spcBef>
              <a:spcAft>
                <a:spcPts val="0"/>
              </a:spcAft>
              <a:buClr>
                <a:schemeClr val="bg2">
                  <a:lumMod val="50000"/>
                </a:schemeClr>
              </a:buClr>
              <a:buSzPct val="100000"/>
              <a:buFont typeface="Wingdings" pitchFamily="2" charset="2"/>
              <a:buChar char=""/>
            </a:pPr>
            <a:r>
              <a:rPr lang="zh-CN" altLang="en-US" sz="2600">
                <a:latin typeface="微软雅黑" pitchFamily="34" charset="-122"/>
                <a:ea typeface="微软雅黑" pitchFamily="34" charset="-122"/>
              </a:rPr>
              <a:t>递归原理</a:t>
            </a:r>
          </a:p>
          <a:p>
            <a:pPr lvl="1">
              <a:lnSpc>
                <a:spcPts val="4240"/>
              </a:lnSpc>
              <a:spcBef>
                <a:spcPts val="0"/>
              </a:spcBef>
              <a:spcAft>
                <a:spcPts val="0"/>
              </a:spcAft>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问题的求解可通过降低问题规模实现，而小规模的问题求解方式与原问题的一样，小规模问题的解决导致问题的最终解决</a:t>
            </a:r>
          </a:p>
          <a:p>
            <a:pPr>
              <a:lnSpc>
                <a:spcPts val="4240"/>
              </a:lnSpc>
              <a:spcBef>
                <a:spcPts val="1200"/>
              </a:spcBef>
              <a:spcAft>
                <a:spcPts val="0"/>
              </a:spcAft>
              <a:buClr>
                <a:schemeClr val="bg2">
                  <a:lumMod val="50000"/>
                </a:schemeClr>
              </a:buClr>
              <a:buSzPct val="100000"/>
              <a:buFont typeface="Wingdings" pitchFamily="2" charset="2"/>
              <a:buChar char=""/>
            </a:pPr>
            <a:r>
              <a:rPr lang="zh-CN" altLang="en-US" sz="2600">
                <a:latin typeface="微软雅黑" pitchFamily="34" charset="-122"/>
                <a:ea typeface="微软雅黑" pitchFamily="34" charset="-122"/>
              </a:rPr>
              <a:t>递归调用应该能够在有限次数内终止递归</a:t>
            </a:r>
          </a:p>
          <a:p>
            <a:pPr lvl="1">
              <a:lnSpc>
                <a:spcPts val="4240"/>
              </a:lnSpc>
              <a:spcBef>
                <a:spcPts val="0"/>
              </a:spcBef>
              <a:spcAft>
                <a:spcPts val="0"/>
              </a:spcAft>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递归调用如果不加以限制，将</a:t>
            </a:r>
            <a:r>
              <a:rPr lang="zh-CN" altLang="en-US">
                <a:solidFill>
                  <a:srgbClr val="FF0000"/>
                </a:solidFill>
                <a:latin typeface="微软雅黑" pitchFamily="34" charset="-122"/>
                <a:ea typeface="微软雅黑" pitchFamily="34" charset="-122"/>
              </a:rPr>
              <a:t>无数次的循环调用</a:t>
            </a:r>
          </a:p>
          <a:p>
            <a:pPr lvl="1">
              <a:lnSpc>
                <a:spcPts val="4240"/>
              </a:lnSpc>
              <a:spcBef>
                <a:spcPts val="0"/>
              </a:spcBef>
              <a:spcAft>
                <a:spcPts val="0"/>
              </a:spcAft>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必须在函数内部加控制语句</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只有当</a:t>
            </a:r>
            <a:r>
              <a:rPr lang="zh-CN" altLang="en-US">
                <a:solidFill>
                  <a:srgbClr val="FF0000"/>
                </a:solidFill>
                <a:latin typeface="微软雅黑" pitchFamily="34" charset="-122"/>
                <a:ea typeface="微软雅黑" pitchFamily="34" charset="-122"/>
              </a:rPr>
              <a:t>满足一定条件</a:t>
            </a:r>
            <a:r>
              <a:rPr lang="zh-CN" altLang="en-US">
                <a:latin typeface="微软雅黑" pitchFamily="34" charset="-122"/>
                <a:ea typeface="微软雅黑" pitchFamily="34" charset="-122"/>
              </a:rPr>
              <a:t>时，</a:t>
            </a:r>
            <a:r>
              <a:rPr lang="zh-CN" altLang="en-US">
                <a:solidFill>
                  <a:srgbClr val="FF0000"/>
                </a:solidFill>
                <a:latin typeface="微软雅黑" pitchFamily="34" charset="-122"/>
                <a:ea typeface="微软雅黑" pitchFamily="34" charset="-122"/>
              </a:rPr>
              <a:t>递归终止</a:t>
            </a:r>
          </a:p>
        </p:txBody>
      </p:sp>
      <p:pic>
        <p:nvPicPr>
          <p:cNvPr id="6" name="Picture 2" descr="C:\Documents and Settings\Administrator\Local Settings\Temporary Internet Files\Content.IE5\YU0KT6WP\MCBS00652_0000[1].wmf"/>
          <p:cNvPicPr>
            <a:picLocks noChangeAspect="1" noChangeArrowheads="1"/>
          </p:cNvPicPr>
          <p:nvPr/>
        </p:nvPicPr>
        <p:blipFill>
          <a:blip r:embed="rId2"/>
          <a:srcRect/>
          <a:stretch>
            <a:fillRect/>
          </a:stretch>
        </p:blipFill>
        <p:spPr bwMode="auto">
          <a:xfrm>
            <a:off x="9622804" y="4304754"/>
            <a:ext cx="1930400" cy="1860550"/>
          </a:xfrm>
          <a:prstGeom prst="rect">
            <a:avLst/>
          </a:prstGeom>
          <a:noFill/>
        </p:spPr>
      </p:pic>
    </p:spTree>
    <p:extLst>
      <p:ext uri="{BB962C8B-B14F-4D97-AF65-F5344CB8AC3E}">
        <p14:creationId xmlns:p14="http://schemas.microsoft.com/office/powerpoint/2010/main" val="255036561"/>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本章授课内容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 name="自选图形 5"/>
          <p:cNvSpPr>
            <a:spLocks noChangeArrowheads="1"/>
          </p:cNvSpPr>
          <p:nvPr/>
        </p:nvSpPr>
        <p:spPr bwMode="gray">
          <a:xfrm>
            <a:off x="2526687" y="5099050"/>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生存周期与声明作用域</a:t>
            </a:r>
          </a:p>
        </p:txBody>
      </p:sp>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函数嵌套调用和递归调用</a:t>
            </a:r>
          </a:p>
        </p:txBody>
      </p:sp>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函数调用</a:t>
            </a:r>
          </a:p>
        </p:txBody>
      </p:sp>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函数定义与声明</a:t>
            </a:r>
          </a:p>
        </p:txBody>
      </p:sp>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en-US" altLang="zh-CN" b="1">
                <a:latin typeface="微软雅黑" pitchFamily="34" charset="-122"/>
                <a:ea typeface="微软雅黑" pitchFamily="34" charset="-122"/>
              </a:rPr>
              <a:t>C</a:t>
            </a:r>
            <a:r>
              <a:rPr lang="zh-CN" altLang="en-US" b="1">
                <a:latin typeface="微软雅黑" pitchFamily="34" charset="-122"/>
                <a:ea typeface="微软雅黑" pitchFamily="34" charset="-122"/>
              </a:rPr>
              <a:t>程序基本结构</a:t>
            </a:r>
          </a:p>
        </p:txBody>
      </p:sp>
      <p:grpSp>
        <p:nvGrpSpPr>
          <p:cNvPr id="12" name="组合 11"/>
          <p:cNvGrpSpPr/>
          <p:nvPr/>
        </p:nvGrpSpPr>
        <p:grpSpPr>
          <a:xfrm>
            <a:off x="2117476" y="5069979"/>
            <a:ext cx="520552" cy="519261"/>
            <a:chOff x="1984929" y="5010002"/>
            <a:chExt cx="520552" cy="519261"/>
          </a:xfrm>
        </p:grpSpPr>
        <p:sp>
          <p:nvSpPr>
            <p:cNvPr id="13"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4"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5"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16"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nvGrpSpPr>
          <p:cNvPr id="17" name="组合 16"/>
          <p:cNvGrpSpPr/>
          <p:nvPr/>
        </p:nvGrpSpPr>
        <p:grpSpPr>
          <a:xfrm>
            <a:off x="8758708" y="5085184"/>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41239720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生存周期与声明作用域</a:t>
            </a:r>
          </a:p>
        </p:txBody>
      </p:sp>
      <p:sp>
        <p:nvSpPr>
          <p:cNvPr id="4" name="内容占位符 1"/>
          <p:cNvSpPr txBox="1">
            <a:spLocks/>
          </p:cNvSpPr>
          <p:nvPr/>
        </p:nvSpPr>
        <p:spPr bwMode="auto">
          <a:xfrm>
            <a:off x="1197868" y="980728"/>
            <a:ext cx="9721080" cy="49685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ts val="4240"/>
              </a:lnSpc>
              <a:spcBef>
                <a:spcPts val="0"/>
              </a:spcBef>
              <a:spcAft>
                <a:spcPts val="0"/>
              </a:spcAft>
              <a:buClr>
                <a:schemeClr val="bg2">
                  <a:lumMod val="50000"/>
                </a:schemeClr>
              </a:buClr>
              <a:buSzPct val="100000"/>
              <a:buFont typeface="Wingdings" pitchFamily="2" charset="2"/>
              <a:buChar char=""/>
            </a:pPr>
            <a:r>
              <a:rPr lang="zh-CN" altLang="en-US" sz="2600">
                <a:latin typeface="微软雅黑" pitchFamily="34" charset="-122"/>
                <a:ea typeface="微软雅黑" pitchFamily="34" charset="-122"/>
              </a:rPr>
              <a:t>生存周期</a:t>
            </a:r>
          </a:p>
          <a:p>
            <a:pPr marL="0" indent="0">
              <a:lnSpc>
                <a:spcPts val="4240"/>
              </a:lnSpc>
              <a:spcBef>
                <a:spcPts val="0"/>
              </a:spcBef>
              <a:spcAft>
                <a:spcPts val="0"/>
              </a:spcAft>
              <a:buClr>
                <a:schemeClr val="bg2">
                  <a:lumMod val="50000"/>
                </a:schemeClr>
              </a:buClr>
              <a:buSzPct val="100000"/>
              <a:buNone/>
            </a:pPr>
            <a:r>
              <a:rPr lang="zh-CN" altLang="en-US" sz="2600">
                <a:latin typeface="微软雅黑" pitchFamily="34" charset="-122"/>
                <a:ea typeface="微软雅黑" pitchFamily="34" charset="-122"/>
              </a:rPr>
              <a:t>        变量保持所分配存储空间的时间，称为变量的存储期间或生存期。</a:t>
            </a:r>
          </a:p>
          <a:p>
            <a:pPr lvl="1">
              <a:lnSpc>
                <a:spcPts val="4240"/>
              </a:lnSpc>
              <a:spcBef>
                <a:spcPts val="0"/>
              </a:spcBef>
              <a:spcAft>
                <a:spcPts val="0"/>
              </a:spcAft>
              <a:buClr>
                <a:schemeClr val="bg2">
                  <a:lumMod val="50000"/>
                </a:schemeClr>
              </a:buClr>
              <a:buSzPct val="100000"/>
              <a:buFont typeface="Wingdings" pitchFamily="2" charset="2"/>
              <a:buChar char="u"/>
            </a:pPr>
            <a:r>
              <a:rPr lang="zh-CN" altLang="en-US" sz="2200" b="1">
                <a:latin typeface="微软雅黑" pitchFamily="34" charset="-122"/>
                <a:ea typeface="微软雅黑" pitchFamily="34" charset="-122"/>
              </a:rPr>
              <a:t>静态生存周期    </a:t>
            </a:r>
            <a:r>
              <a:rPr lang="zh-CN" altLang="en-US" sz="2200">
                <a:latin typeface="微软雅黑" pitchFamily="34" charset="-122"/>
                <a:ea typeface="微软雅黑" pitchFamily="34" charset="-122"/>
              </a:rPr>
              <a:t>若某对象在程序</a:t>
            </a:r>
            <a:r>
              <a:rPr lang="zh-CN" altLang="en-US" sz="2200">
                <a:solidFill>
                  <a:srgbClr val="FF0000"/>
                </a:solidFill>
                <a:latin typeface="微软雅黑" pitchFamily="34" charset="-122"/>
                <a:ea typeface="微软雅黑" pitchFamily="34" charset="-122"/>
              </a:rPr>
              <a:t>开始执行之前</a:t>
            </a:r>
            <a:r>
              <a:rPr lang="zh-CN" altLang="en-US" sz="2200">
                <a:latin typeface="微软雅黑" pitchFamily="34" charset="-122"/>
                <a:ea typeface="微软雅黑" pitchFamily="34" charset="-122"/>
              </a:rPr>
              <a:t>即分配到存储空间，而且保持到</a:t>
            </a:r>
            <a:r>
              <a:rPr lang="zh-CN" altLang="en-US" sz="2200">
                <a:solidFill>
                  <a:srgbClr val="FF0000"/>
                </a:solidFill>
                <a:latin typeface="微软雅黑" pitchFamily="34" charset="-122"/>
                <a:ea typeface="微软雅黑" pitchFamily="34" charset="-122"/>
              </a:rPr>
              <a:t>程序终止</a:t>
            </a:r>
            <a:r>
              <a:rPr lang="zh-CN" altLang="en-US" sz="2200">
                <a:latin typeface="微软雅黑" pitchFamily="34" charset="-122"/>
                <a:ea typeface="微软雅黑" pitchFamily="34" charset="-122"/>
              </a:rPr>
              <a:t>，则称该对象具有静态生存期。</a:t>
            </a:r>
          </a:p>
          <a:p>
            <a:pPr marL="330200" lvl="1" indent="0">
              <a:lnSpc>
                <a:spcPts val="4240"/>
              </a:lnSpc>
              <a:spcBef>
                <a:spcPts val="0"/>
              </a:spcBef>
              <a:spcAft>
                <a:spcPts val="0"/>
              </a:spcAft>
              <a:buClr>
                <a:schemeClr val="bg2">
                  <a:lumMod val="50000"/>
                </a:schemeClr>
              </a:buClr>
              <a:buSzPct val="100000"/>
              <a:buNone/>
            </a:pPr>
            <a:r>
              <a:rPr lang="zh-CN" altLang="en-US" sz="2200">
                <a:latin typeface="微软雅黑" pitchFamily="34" charset="-122"/>
                <a:ea typeface="微软雅黑" pitchFamily="34" charset="-122"/>
              </a:rPr>
              <a:t>    （所有函数、在顶层声明的变量、静态变量。）</a:t>
            </a:r>
          </a:p>
          <a:p>
            <a:pPr lvl="1">
              <a:lnSpc>
                <a:spcPts val="4240"/>
              </a:lnSpc>
              <a:spcBef>
                <a:spcPts val="0"/>
              </a:spcBef>
              <a:spcAft>
                <a:spcPts val="0"/>
              </a:spcAft>
              <a:buClr>
                <a:schemeClr val="bg2">
                  <a:lumMod val="50000"/>
                </a:schemeClr>
              </a:buClr>
              <a:buSzPct val="100000"/>
              <a:buFont typeface="Wingdings" pitchFamily="2" charset="2"/>
              <a:buChar char="u"/>
            </a:pPr>
            <a:r>
              <a:rPr lang="zh-CN" altLang="en-US" sz="2200" b="1">
                <a:latin typeface="微软雅黑" pitchFamily="34" charset="-122"/>
                <a:ea typeface="微软雅黑" pitchFamily="34" charset="-122"/>
              </a:rPr>
              <a:t>本地生存期    </a:t>
            </a:r>
            <a:r>
              <a:rPr lang="zh-CN" altLang="en-US" sz="2200">
                <a:latin typeface="微软雅黑" pitchFamily="34" charset="-122"/>
                <a:ea typeface="微软雅黑" pitchFamily="34" charset="-122"/>
              </a:rPr>
              <a:t>如果对象在</a:t>
            </a:r>
            <a:r>
              <a:rPr lang="zh-CN" altLang="en-US" sz="2200">
                <a:solidFill>
                  <a:srgbClr val="FF0000"/>
                </a:solidFill>
                <a:latin typeface="微软雅黑" pitchFamily="34" charset="-122"/>
                <a:ea typeface="微软雅黑" pitchFamily="34" charset="-122"/>
              </a:rPr>
              <a:t>进入块或函数</a:t>
            </a:r>
            <a:r>
              <a:rPr lang="zh-CN" altLang="en-US" sz="2200">
                <a:latin typeface="微软雅黑" pitchFamily="34" charset="-122"/>
                <a:ea typeface="微软雅黑" pitchFamily="34" charset="-122"/>
              </a:rPr>
              <a:t>时分配到存储空间，且在</a:t>
            </a:r>
            <a:r>
              <a:rPr lang="zh-CN" altLang="en-US" sz="2200">
                <a:solidFill>
                  <a:srgbClr val="FF0000"/>
                </a:solidFill>
                <a:latin typeface="微软雅黑" pitchFamily="34" charset="-122"/>
                <a:ea typeface="微软雅黑" pitchFamily="34" charset="-122"/>
              </a:rPr>
              <a:t>退出块或函数</a:t>
            </a:r>
            <a:r>
              <a:rPr lang="zh-CN" altLang="en-US" sz="2200">
                <a:latin typeface="微软雅黑" pitchFamily="34" charset="-122"/>
                <a:ea typeface="微软雅黑" pitchFamily="34" charset="-122"/>
              </a:rPr>
              <a:t>时删除，则称该对象具有本地生存期。</a:t>
            </a:r>
            <a:r>
              <a:rPr lang="en-US" altLang="zh-CN" sz="2200">
                <a:latin typeface="微软雅黑" pitchFamily="34" charset="-122"/>
                <a:ea typeface="微软雅黑" pitchFamily="34" charset="-122"/>
              </a:rPr>
              <a:t>C </a:t>
            </a:r>
            <a:r>
              <a:rPr lang="zh-CN" altLang="en-US" sz="2200">
                <a:latin typeface="微软雅黑" pitchFamily="34" charset="-122"/>
                <a:ea typeface="微软雅黑" pitchFamily="34" charset="-122"/>
              </a:rPr>
              <a:t>语言把具有本地生存期的变量称为自动变量。</a:t>
            </a:r>
            <a:endParaRPr lang="zh-CN" altLang="en-US" sz="2600">
              <a:latin typeface="微软雅黑" pitchFamily="34" charset="-122"/>
              <a:ea typeface="微软雅黑" pitchFamily="34" charset="-122"/>
            </a:endParaRPr>
          </a:p>
        </p:txBody>
      </p:sp>
    </p:spTree>
    <p:extLst>
      <p:ext uri="{BB962C8B-B14F-4D97-AF65-F5344CB8AC3E}">
        <p14:creationId xmlns:p14="http://schemas.microsoft.com/office/powerpoint/2010/main" val="1956532348"/>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生存周期与声明作用域</a:t>
            </a:r>
          </a:p>
        </p:txBody>
      </p:sp>
      <p:sp>
        <p:nvSpPr>
          <p:cNvPr id="5" name="矩形 4"/>
          <p:cNvSpPr/>
          <p:nvPr/>
        </p:nvSpPr>
        <p:spPr>
          <a:xfrm>
            <a:off x="1917948" y="985594"/>
            <a:ext cx="4360862" cy="5324535"/>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r>
              <a:rPr lang="en-US" altLang="zh-CN" sz="2000" b="1" dirty="0">
                <a:latin typeface="Consolas" pitchFamily="49" charset="0"/>
                <a:cs typeface="Consolas" pitchFamily="49" charset="0"/>
              </a:rPr>
              <a:t>#include &lt;</a:t>
            </a:r>
            <a:r>
              <a:rPr lang="en-US" altLang="zh-CN" sz="2000" b="1" dirty="0" err="1">
                <a:latin typeface="Consolas" pitchFamily="49" charset="0"/>
                <a:cs typeface="Consolas" pitchFamily="49" charset="0"/>
              </a:rPr>
              <a:t>stdio.h</a:t>
            </a:r>
            <a:r>
              <a:rPr lang="en-US" altLang="zh-CN" sz="2000" b="1" dirty="0">
                <a:latin typeface="Consolas" pitchFamily="49" charset="0"/>
                <a:cs typeface="Consolas" pitchFamily="49" charset="0"/>
              </a:rPr>
              <a:t>&gt;</a:t>
            </a:r>
          </a:p>
          <a:p>
            <a:r>
              <a:rPr lang="en-US" altLang="zh-CN" sz="2000" b="1">
                <a:latin typeface="Consolas" pitchFamily="49" charset="0"/>
                <a:cs typeface="Consolas" pitchFamily="49" charset="0"/>
              </a:rPr>
              <a:t>int </a:t>
            </a:r>
            <a:r>
              <a:rPr lang="en-US" altLang="zh-CN" sz="2000" b="1" dirty="0">
                <a:latin typeface="Consolas" pitchFamily="49" charset="0"/>
                <a:cs typeface="Consolas" pitchFamily="49" charset="0"/>
              </a:rPr>
              <a:t>x = 3; </a:t>
            </a:r>
          </a:p>
          <a:p>
            <a:r>
              <a:rPr lang="en-US" altLang="zh-CN" sz="2000" b="1" dirty="0">
                <a:latin typeface="Consolas" pitchFamily="49" charset="0"/>
                <a:cs typeface="Consolas" pitchFamily="49" charset="0"/>
              </a:rPr>
              <a:t>void foo(void)</a:t>
            </a:r>
          </a:p>
          <a:p>
            <a:r>
              <a:rPr lang="en-US" altLang="zh-CN" sz="2000" b="1" dirty="0">
                <a:latin typeface="Consolas" pitchFamily="49" charset="0"/>
                <a:cs typeface="Consolas" pitchFamily="49" charset="0"/>
              </a:rPr>
              <a:t>{</a:t>
            </a:r>
          </a:p>
          <a:p>
            <a:pPr>
              <a:tabLst>
                <a:tab pos="623888" algn="l"/>
                <a:tab pos="1160463" algn="l"/>
              </a:tabLst>
            </a:pPr>
            <a:r>
              <a:rPr lang="en-US" altLang="zh-CN" sz="2000" b="1">
                <a:latin typeface="Consolas" pitchFamily="49" charset="0"/>
                <a:cs typeface="Consolas" pitchFamily="49" charset="0"/>
              </a:rPr>
              <a:t>    int </a:t>
            </a:r>
            <a:r>
              <a:rPr lang="en-US" altLang="zh-CN" sz="2000" b="1" dirty="0">
                <a:latin typeface="Consolas" pitchFamily="49" charset="0"/>
                <a:cs typeface="Consolas" pitchFamily="49" charset="0"/>
              </a:rPr>
              <a:t>a = 3;</a:t>
            </a:r>
          </a:p>
          <a:p>
            <a:r>
              <a:rPr lang="en-US" altLang="zh-CN" sz="2000" b="1" dirty="0">
                <a:latin typeface="Consolas" pitchFamily="49" charset="0"/>
                <a:cs typeface="Consolas" pitchFamily="49" charset="0"/>
              </a:rPr>
              <a:t>}</a:t>
            </a:r>
          </a:p>
          <a:p>
            <a:endParaRPr lang="zh-CN" altLang="en-US" sz="2000" b="1" dirty="0">
              <a:latin typeface="Consolas" pitchFamily="49" charset="0"/>
              <a:cs typeface="Consolas" pitchFamily="49" charset="0"/>
            </a:endParaRPr>
          </a:p>
          <a:p>
            <a:r>
              <a:rPr lang="en-US" altLang="zh-CN" sz="2000" b="1" dirty="0" err="1">
                <a:latin typeface="Consolas" pitchFamily="49" charset="0"/>
                <a:cs typeface="Consolas" pitchFamily="49" charset="0"/>
              </a:rPr>
              <a:t>int</a:t>
            </a:r>
            <a:r>
              <a:rPr lang="en-US" altLang="zh-CN" sz="2000" b="1" dirty="0">
                <a:latin typeface="Consolas" pitchFamily="49" charset="0"/>
                <a:cs typeface="Consolas" pitchFamily="49" charset="0"/>
              </a:rPr>
              <a:t> main(void)</a:t>
            </a:r>
          </a:p>
          <a:p>
            <a:r>
              <a:rPr lang="en-US" altLang="zh-CN" sz="2000" b="1" dirty="0">
                <a:latin typeface="Consolas" pitchFamily="49" charset="0"/>
                <a:cs typeface="Consolas" pitchFamily="49" charset="0"/>
              </a:rPr>
              <a:t>{</a:t>
            </a:r>
          </a:p>
          <a:p>
            <a:pPr>
              <a:tabLst>
                <a:tab pos="449263" algn="l"/>
              </a:tabLst>
            </a:pPr>
            <a:r>
              <a:rPr lang="en-US" altLang="zh-CN" sz="2000" b="1">
                <a:latin typeface="Consolas" pitchFamily="49" charset="0"/>
                <a:cs typeface="Consolas" pitchFamily="49" charset="0"/>
              </a:rPr>
              <a:t>    int </a:t>
            </a:r>
            <a:r>
              <a:rPr lang="en-US" altLang="zh-CN" sz="2000" b="1" dirty="0" err="1">
                <a:latin typeface="Consolas" pitchFamily="49" charset="0"/>
                <a:cs typeface="Consolas" pitchFamily="49" charset="0"/>
              </a:rPr>
              <a:t>i</a:t>
            </a:r>
            <a:r>
              <a:rPr lang="en-US" altLang="zh-CN" sz="2000" b="1" dirty="0">
                <a:latin typeface="Consolas" pitchFamily="49" charset="0"/>
                <a:cs typeface="Consolas" pitchFamily="49" charset="0"/>
              </a:rPr>
              <a:t> = 0; </a:t>
            </a:r>
          </a:p>
          <a:p>
            <a:pPr>
              <a:tabLst>
                <a:tab pos="449263" algn="l"/>
              </a:tabLst>
            </a:pPr>
            <a:r>
              <a:rPr lang="en-US" altLang="zh-CN" sz="2000" b="1">
                <a:latin typeface="Consolas" pitchFamily="49" charset="0"/>
                <a:cs typeface="Consolas" pitchFamily="49" charset="0"/>
              </a:rPr>
              <a:t>    printf</a:t>
            </a:r>
            <a:r>
              <a:rPr lang="en-US" altLang="zh-CN" sz="2000" b="1" dirty="0">
                <a:latin typeface="Consolas" pitchFamily="49" charset="0"/>
                <a:cs typeface="Consolas" pitchFamily="49" charset="0"/>
              </a:rPr>
              <a:t>("x = %d\n", x);</a:t>
            </a:r>
          </a:p>
          <a:p>
            <a:pPr>
              <a:tabLst>
                <a:tab pos="449263" algn="l"/>
              </a:tabLst>
            </a:pPr>
            <a:r>
              <a:rPr lang="nn-NO" altLang="zh-CN" sz="2000" b="1">
                <a:latin typeface="Consolas" pitchFamily="49" charset="0"/>
                <a:cs typeface="Consolas" pitchFamily="49" charset="0"/>
              </a:rPr>
              <a:t>    for(i </a:t>
            </a:r>
            <a:r>
              <a:rPr lang="nn-NO" altLang="zh-CN" sz="2000" b="1" dirty="0">
                <a:latin typeface="Consolas" pitchFamily="49" charset="0"/>
                <a:cs typeface="Consolas" pitchFamily="49" charset="0"/>
              </a:rPr>
              <a:t>= 0; i &lt; 3; i</a:t>
            </a:r>
            <a:r>
              <a:rPr lang="nn-NO" altLang="zh-CN" sz="2000" b="1">
                <a:latin typeface="Consolas" pitchFamily="49" charset="0"/>
                <a:cs typeface="Consolas" pitchFamily="49" charset="0"/>
              </a:rPr>
              <a:t>++) </a:t>
            </a:r>
          </a:p>
          <a:p>
            <a:pPr>
              <a:tabLst>
                <a:tab pos="449263" algn="l"/>
              </a:tabLst>
            </a:pPr>
            <a:r>
              <a:rPr lang="nn-NO" altLang="zh-CN" sz="2000" b="1">
                <a:latin typeface="Consolas" pitchFamily="49" charset="0"/>
                <a:cs typeface="Consolas" pitchFamily="49" charset="0"/>
              </a:rPr>
              <a:t>    </a:t>
            </a:r>
            <a:r>
              <a:rPr lang="en-US" altLang="zh-CN" sz="2000" b="1">
                <a:latin typeface="Consolas" pitchFamily="49" charset="0"/>
                <a:cs typeface="Consolas" pitchFamily="49" charset="0"/>
              </a:rPr>
              <a:t>{</a:t>
            </a:r>
            <a:endParaRPr lang="en-US" altLang="zh-CN" sz="2000" b="1" dirty="0">
              <a:latin typeface="Consolas" pitchFamily="49" charset="0"/>
              <a:cs typeface="Consolas" pitchFamily="49" charset="0"/>
            </a:endParaRPr>
          </a:p>
          <a:p>
            <a:pPr>
              <a:tabLst>
                <a:tab pos="449263" algn="l"/>
              </a:tabLst>
            </a:pPr>
            <a:r>
              <a:rPr lang="en-US" altLang="zh-CN" sz="2000" b="1">
                <a:latin typeface="Consolas" pitchFamily="49" charset="0"/>
                <a:cs typeface="Consolas" pitchFamily="49" charset="0"/>
              </a:rPr>
              <a:t>        int </a:t>
            </a:r>
            <a:r>
              <a:rPr lang="en-US" altLang="zh-CN" sz="2000" b="1" dirty="0">
                <a:latin typeface="Consolas" pitchFamily="49" charset="0"/>
                <a:cs typeface="Consolas" pitchFamily="49" charset="0"/>
              </a:rPr>
              <a:t>j = 1; </a:t>
            </a:r>
          </a:p>
          <a:p>
            <a:pPr>
              <a:tabLst>
                <a:tab pos="449263" algn="l"/>
              </a:tabLst>
            </a:pPr>
            <a:r>
              <a:rPr lang="zh-CN" altLang="en-US" sz="2000" b="1">
                <a:latin typeface="Consolas" pitchFamily="49" charset="0"/>
                <a:cs typeface="Consolas" pitchFamily="49" charset="0"/>
              </a:rPr>
              <a:t>    </a:t>
            </a:r>
            <a:r>
              <a:rPr lang="en-US" altLang="zh-CN" sz="2000" b="1">
                <a:latin typeface="Consolas" pitchFamily="49" charset="0"/>
                <a:cs typeface="Consolas" pitchFamily="49" charset="0"/>
              </a:rPr>
              <a:t>}</a:t>
            </a:r>
          </a:p>
          <a:p>
            <a:pPr>
              <a:tabLst>
                <a:tab pos="449263" algn="l"/>
              </a:tabLst>
            </a:pPr>
            <a:r>
              <a:rPr lang="en-US" altLang="zh-CN" sz="2000" b="1">
                <a:latin typeface="Consolas" pitchFamily="49" charset="0"/>
                <a:cs typeface="Consolas" pitchFamily="49" charset="0"/>
              </a:rPr>
              <a:t>    return </a:t>
            </a:r>
            <a:r>
              <a:rPr lang="en-US" altLang="zh-CN" sz="2000" b="1" dirty="0">
                <a:latin typeface="Consolas" pitchFamily="49" charset="0"/>
                <a:cs typeface="Consolas" pitchFamily="49" charset="0"/>
              </a:rPr>
              <a:t>0;</a:t>
            </a:r>
          </a:p>
          <a:p>
            <a:r>
              <a:rPr lang="en-US" altLang="zh-CN" sz="2000" b="1" dirty="0">
                <a:latin typeface="Consolas" pitchFamily="49" charset="0"/>
                <a:cs typeface="Consolas" pitchFamily="49" charset="0"/>
              </a:rPr>
              <a:t>}</a:t>
            </a:r>
            <a:endParaRPr lang="zh-CN" altLang="en-US" sz="2000" b="1" dirty="0">
              <a:latin typeface="Consolas" pitchFamily="49" charset="0"/>
              <a:cs typeface="Consolas" pitchFamily="49" charset="0"/>
            </a:endParaRPr>
          </a:p>
        </p:txBody>
      </p:sp>
      <p:cxnSp>
        <p:nvCxnSpPr>
          <p:cNvPr id="6" name="直接箭头连接符 5"/>
          <p:cNvCxnSpPr/>
          <p:nvPr/>
        </p:nvCxnSpPr>
        <p:spPr>
          <a:xfrm>
            <a:off x="3514953" y="1483074"/>
            <a:ext cx="3357586" cy="1588"/>
          </a:xfrm>
          <a:prstGeom prst="straightConnector1">
            <a:avLst/>
          </a:prstGeom>
          <a:ln w="50800">
            <a:solidFill>
              <a:srgbClr val="00B0F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4100137" y="1782230"/>
            <a:ext cx="4643470" cy="1588"/>
          </a:xfrm>
          <a:prstGeom prst="straightConnector1">
            <a:avLst/>
          </a:prstGeom>
          <a:ln w="50800">
            <a:solidFill>
              <a:srgbClr val="00B0F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4037613" y="2419748"/>
            <a:ext cx="3357586" cy="1588"/>
          </a:xfrm>
          <a:prstGeom prst="straightConnector1">
            <a:avLst/>
          </a:prstGeom>
          <a:ln w="50800">
            <a:solidFill>
              <a:srgbClr val="00B0F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090447" y="3353694"/>
            <a:ext cx="3357586" cy="1588"/>
          </a:xfrm>
          <a:prstGeom prst="straightConnector1">
            <a:avLst/>
          </a:prstGeom>
          <a:ln w="50800">
            <a:solidFill>
              <a:srgbClr val="00B0F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109621" y="3930328"/>
            <a:ext cx="3357586" cy="1588"/>
          </a:xfrm>
          <a:prstGeom prst="straightConnector1">
            <a:avLst/>
          </a:prstGeom>
          <a:ln w="50800">
            <a:solidFill>
              <a:srgbClr val="00B0F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541669" y="5153894"/>
            <a:ext cx="3357586" cy="1588"/>
          </a:xfrm>
          <a:prstGeom prst="straightConnector1">
            <a:avLst/>
          </a:prstGeom>
          <a:ln w="50800">
            <a:solidFill>
              <a:srgbClr val="00B0F0"/>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86500" y="1269921"/>
            <a:ext cx="1877437" cy="430887"/>
          </a:xfrm>
          <a:prstGeom prst="rect">
            <a:avLst/>
          </a:prstGeom>
          <a:noFill/>
        </p:spPr>
        <p:txBody>
          <a:bodyPr wrap="none" rtlCol="0">
            <a:spAutoFit/>
          </a:bodyPr>
          <a:lstStyle/>
          <a:p>
            <a:r>
              <a:rPr lang="zh-CN" altLang="en-US" sz="2200" b="1" dirty="0">
                <a:latin typeface="微软雅黑" pitchFamily="34" charset="-122"/>
                <a:ea typeface="微软雅黑" pitchFamily="34" charset="-122"/>
              </a:rPr>
              <a:t>静态生存周期</a:t>
            </a:r>
          </a:p>
        </p:txBody>
      </p:sp>
      <p:sp>
        <p:nvSpPr>
          <p:cNvPr id="13" name="TextBox 12"/>
          <p:cNvSpPr txBox="1"/>
          <p:nvPr/>
        </p:nvSpPr>
        <p:spPr>
          <a:xfrm>
            <a:off x="8825487" y="1556792"/>
            <a:ext cx="1877437" cy="430887"/>
          </a:xfrm>
          <a:prstGeom prst="rect">
            <a:avLst/>
          </a:prstGeom>
          <a:noFill/>
        </p:spPr>
        <p:txBody>
          <a:bodyPr wrap="none" rtlCol="0">
            <a:spAutoFit/>
          </a:bodyPr>
          <a:lstStyle/>
          <a:p>
            <a:r>
              <a:rPr lang="zh-CN" altLang="en-US" sz="2200" b="1" dirty="0">
                <a:latin typeface="微软雅黑" pitchFamily="34" charset="-122"/>
                <a:ea typeface="微软雅黑" pitchFamily="34" charset="-122"/>
              </a:rPr>
              <a:t>静态生存周期</a:t>
            </a:r>
          </a:p>
        </p:txBody>
      </p:sp>
      <p:sp>
        <p:nvSpPr>
          <p:cNvPr id="14" name="TextBox 13"/>
          <p:cNvSpPr txBox="1"/>
          <p:nvPr/>
        </p:nvSpPr>
        <p:spPr>
          <a:xfrm>
            <a:off x="7519471" y="3140968"/>
            <a:ext cx="1877437" cy="430887"/>
          </a:xfrm>
          <a:prstGeom prst="rect">
            <a:avLst/>
          </a:prstGeom>
          <a:noFill/>
        </p:spPr>
        <p:txBody>
          <a:bodyPr wrap="none" rtlCol="0">
            <a:spAutoFit/>
          </a:bodyPr>
          <a:lstStyle/>
          <a:p>
            <a:r>
              <a:rPr lang="zh-CN" altLang="en-US" sz="2200" b="1" dirty="0">
                <a:latin typeface="微软雅黑" pitchFamily="34" charset="-122"/>
                <a:ea typeface="微软雅黑" pitchFamily="34" charset="-122"/>
              </a:rPr>
              <a:t>静态生存周期</a:t>
            </a:r>
          </a:p>
        </p:txBody>
      </p:sp>
      <p:sp>
        <p:nvSpPr>
          <p:cNvPr id="15" name="TextBox 14"/>
          <p:cNvSpPr txBox="1"/>
          <p:nvPr/>
        </p:nvSpPr>
        <p:spPr>
          <a:xfrm>
            <a:off x="7395199" y="2204864"/>
            <a:ext cx="1595309" cy="430887"/>
          </a:xfrm>
          <a:prstGeom prst="rect">
            <a:avLst/>
          </a:prstGeom>
          <a:noFill/>
        </p:spPr>
        <p:txBody>
          <a:bodyPr wrap="none" rtlCol="0">
            <a:spAutoFit/>
          </a:bodyPr>
          <a:lstStyle/>
          <a:p>
            <a:r>
              <a:rPr lang="zh-CN" altLang="en-US" sz="2200" b="1" dirty="0">
                <a:latin typeface="微软雅黑" pitchFamily="34" charset="-122"/>
                <a:ea typeface="微软雅黑" pitchFamily="34" charset="-122"/>
              </a:rPr>
              <a:t>本地生存期</a:t>
            </a:r>
          </a:p>
        </p:txBody>
      </p:sp>
      <p:sp>
        <p:nvSpPr>
          <p:cNvPr id="16" name="TextBox 15"/>
          <p:cNvSpPr txBox="1"/>
          <p:nvPr/>
        </p:nvSpPr>
        <p:spPr>
          <a:xfrm>
            <a:off x="7467207" y="3717032"/>
            <a:ext cx="1595309" cy="430887"/>
          </a:xfrm>
          <a:prstGeom prst="rect">
            <a:avLst/>
          </a:prstGeom>
          <a:noFill/>
        </p:spPr>
        <p:txBody>
          <a:bodyPr wrap="none" rtlCol="0">
            <a:spAutoFit/>
          </a:bodyPr>
          <a:lstStyle/>
          <a:p>
            <a:r>
              <a:rPr lang="zh-CN" altLang="en-US" sz="2200" b="1" dirty="0">
                <a:latin typeface="微软雅黑" pitchFamily="34" charset="-122"/>
                <a:ea typeface="微软雅黑" pitchFamily="34" charset="-122"/>
              </a:rPr>
              <a:t>本地生存期</a:t>
            </a:r>
          </a:p>
        </p:txBody>
      </p:sp>
      <p:sp>
        <p:nvSpPr>
          <p:cNvPr id="17" name="TextBox 16"/>
          <p:cNvSpPr txBox="1"/>
          <p:nvPr/>
        </p:nvSpPr>
        <p:spPr>
          <a:xfrm>
            <a:off x="7899255" y="4941168"/>
            <a:ext cx="1595309" cy="430887"/>
          </a:xfrm>
          <a:prstGeom prst="rect">
            <a:avLst/>
          </a:prstGeom>
          <a:noFill/>
        </p:spPr>
        <p:txBody>
          <a:bodyPr wrap="none" rtlCol="0">
            <a:spAutoFit/>
          </a:bodyPr>
          <a:lstStyle/>
          <a:p>
            <a:r>
              <a:rPr lang="zh-CN" altLang="en-US" sz="2200" b="1" dirty="0">
                <a:latin typeface="微软雅黑" pitchFamily="34" charset="-122"/>
                <a:ea typeface="微软雅黑" pitchFamily="34" charset="-122"/>
              </a:rPr>
              <a:t>本地生存期</a:t>
            </a:r>
          </a:p>
        </p:txBody>
      </p:sp>
    </p:spTree>
    <p:extLst>
      <p:ext uri="{BB962C8B-B14F-4D97-AF65-F5344CB8AC3E}">
        <p14:creationId xmlns:p14="http://schemas.microsoft.com/office/powerpoint/2010/main" val="17179701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生存周期与声明作用域</a:t>
            </a:r>
          </a:p>
        </p:txBody>
      </p:sp>
      <p:sp>
        <p:nvSpPr>
          <p:cNvPr id="4" name="内容占位符 1"/>
          <p:cNvSpPr txBox="1">
            <a:spLocks/>
          </p:cNvSpPr>
          <p:nvPr/>
        </p:nvSpPr>
        <p:spPr bwMode="auto">
          <a:xfrm>
            <a:off x="1197868" y="980728"/>
            <a:ext cx="9721080" cy="49685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ts val="4240"/>
              </a:lnSpc>
              <a:spcBef>
                <a:spcPts val="600"/>
              </a:spcBef>
              <a:spcAft>
                <a:spcPts val="600"/>
              </a:spcAft>
              <a:buClr>
                <a:schemeClr val="bg2">
                  <a:lumMod val="50000"/>
                </a:schemeClr>
              </a:buClr>
              <a:buSzPct val="100000"/>
              <a:buFont typeface="Wingdings" pitchFamily="2" charset="2"/>
              <a:buChar char=""/>
            </a:pPr>
            <a:r>
              <a:rPr lang="zh-CN" altLang="en-US" b="1" dirty="0">
                <a:latin typeface="微软雅黑" pitchFamily="34" charset="-122"/>
                <a:ea typeface="微软雅黑" pitchFamily="34" charset="-122"/>
              </a:rPr>
              <a:t>声明作用域</a:t>
            </a:r>
            <a:r>
              <a:rPr lang="zh-CN" altLang="en-US" dirty="0">
                <a:latin typeface="微软雅黑" pitchFamily="34" charset="-122"/>
                <a:ea typeface="微软雅黑" pitchFamily="34" charset="-122"/>
              </a:rPr>
              <a:t>是声明变量</a:t>
            </a:r>
            <a:r>
              <a:rPr lang="zh-CN" altLang="en-US" dirty="0">
                <a:solidFill>
                  <a:srgbClr val="FF0000"/>
                </a:solidFill>
                <a:latin typeface="微软雅黑" pitchFamily="34" charset="-122"/>
                <a:ea typeface="微软雅黑" pitchFamily="34" charset="-122"/>
              </a:rPr>
              <a:t>有效</a:t>
            </a:r>
            <a:r>
              <a:rPr lang="zh-CN" altLang="en-US" dirty="0">
                <a:latin typeface="微软雅黑" pitchFamily="34" charset="-122"/>
                <a:ea typeface="微软雅黑" pitchFamily="34" charset="-122"/>
              </a:rPr>
              <a:t>的区域</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空间</a:t>
            </a:r>
            <a:r>
              <a:rPr lang="en-US" altLang="zh-CN" dirty="0">
                <a:latin typeface="微软雅黑" pitchFamily="34" charset="-122"/>
                <a:ea typeface="微软雅黑" pitchFamily="34" charset="-122"/>
              </a:rPr>
              <a:t>)</a:t>
            </a:r>
          </a:p>
          <a:p>
            <a:pPr lvl="1">
              <a:lnSpc>
                <a:spcPts val="4240"/>
              </a:lnSpc>
              <a:spcBef>
                <a:spcPts val="0"/>
              </a:spcBef>
              <a:spcAft>
                <a:spcPts val="600"/>
              </a:spcAft>
              <a:buClr>
                <a:schemeClr val="bg2">
                  <a:lumMod val="50000"/>
                </a:schemeClr>
              </a:buClr>
              <a:buSzPct val="100000"/>
              <a:buFont typeface="Wingdings" pitchFamily="2" charset="2"/>
              <a:buChar char="u"/>
            </a:pPr>
            <a:r>
              <a:rPr lang="zh-CN" altLang="en-US" dirty="0">
                <a:latin typeface="微软雅黑" pitchFamily="34" charset="-122"/>
                <a:ea typeface="微软雅黑" pitchFamily="34" charset="-122"/>
              </a:rPr>
              <a:t>顶层标示符   </a:t>
            </a:r>
          </a:p>
          <a:p>
            <a:pPr lvl="1">
              <a:lnSpc>
                <a:spcPts val="4240"/>
              </a:lnSpc>
              <a:spcBef>
                <a:spcPts val="0"/>
              </a:spcBef>
              <a:spcAft>
                <a:spcPts val="600"/>
              </a:spcAft>
              <a:buClr>
                <a:schemeClr val="bg2">
                  <a:lumMod val="50000"/>
                </a:schemeClr>
              </a:buClr>
              <a:buSzPct val="100000"/>
              <a:buFont typeface="Wingdings" pitchFamily="2" charset="2"/>
              <a:buChar char="u"/>
            </a:pPr>
            <a:r>
              <a:rPr lang="zh-CN" altLang="en-US" dirty="0">
                <a:latin typeface="微软雅黑" pitchFamily="34" charset="-122"/>
                <a:ea typeface="微软雅黑" pitchFamily="34" charset="-122"/>
              </a:rPr>
              <a:t>函数定义中的形式参数</a:t>
            </a:r>
          </a:p>
          <a:p>
            <a:pPr lvl="1">
              <a:lnSpc>
                <a:spcPts val="4240"/>
              </a:lnSpc>
              <a:spcBef>
                <a:spcPts val="0"/>
              </a:spcBef>
              <a:spcAft>
                <a:spcPts val="600"/>
              </a:spcAft>
              <a:buClr>
                <a:schemeClr val="bg2">
                  <a:lumMod val="50000"/>
                </a:schemeClr>
              </a:buClr>
              <a:buSzPct val="100000"/>
              <a:buFont typeface="Wingdings" pitchFamily="2" charset="2"/>
              <a:buChar char="u"/>
            </a:pPr>
            <a:r>
              <a:rPr lang="zh-CN" altLang="en-US" dirty="0">
                <a:latin typeface="微软雅黑" pitchFamily="34" charset="-122"/>
                <a:ea typeface="微软雅黑" pitchFamily="34" charset="-122"/>
              </a:rPr>
              <a:t>块内标示符</a:t>
            </a:r>
          </a:p>
          <a:p>
            <a:pPr lvl="1">
              <a:lnSpc>
                <a:spcPts val="4240"/>
              </a:lnSpc>
              <a:spcBef>
                <a:spcPts val="0"/>
              </a:spcBef>
              <a:spcAft>
                <a:spcPts val="600"/>
              </a:spcAft>
              <a:buClr>
                <a:schemeClr val="bg2">
                  <a:lumMod val="50000"/>
                </a:schemeClr>
              </a:buClr>
              <a:buSzPct val="100000"/>
              <a:buFont typeface="Wingdings" pitchFamily="2" charset="2"/>
              <a:buChar char="u"/>
            </a:pPr>
            <a:r>
              <a:rPr lang="zh-CN" altLang="en-US" dirty="0">
                <a:latin typeface="微软雅黑" pitchFamily="34" charset="-122"/>
                <a:ea typeface="微软雅黑" pitchFamily="34" charset="-122"/>
              </a:rPr>
              <a:t>标号标示符</a:t>
            </a:r>
          </a:p>
          <a:p>
            <a:pPr>
              <a:lnSpc>
                <a:spcPts val="4240"/>
              </a:lnSpc>
              <a:spcBef>
                <a:spcPts val="600"/>
              </a:spcBef>
              <a:spcAft>
                <a:spcPts val="600"/>
              </a:spcAft>
              <a:buClr>
                <a:schemeClr val="bg2">
                  <a:lumMod val="50000"/>
                </a:schemeClr>
              </a:buClr>
              <a:buSzPct val="100000"/>
              <a:buFont typeface="Wingdings" pitchFamily="2" charset="2"/>
              <a:buChar char=""/>
            </a:pPr>
            <a:r>
              <a:rPr lang="zh-CN" altLang="en-US" dirty="0">
                <a:latin typeface="微软雅黑" pitchFamily="34" charset="-122"/>
                <a:ea typeface="微软雅黑" pitchFamily="34" charset="-122"/>
              </a:rPr>
              <a:t>全局变量和局部变量</a:t>
            </a:r>
          </a:p>
          <a:p>
            <a:pPr lvl="1">
              <a:lnSpc>
                <a:spcPts val="4240"/>
              </a:lnSpc>
              <a:spcAft>
                <a:spcPts val="600"/>
              </a:spcAft>
              <a:buClr>
                <a:schemeClr val="bg2">
                  <a:lumMod val="50000"/>
                </a:schemeClr>
              </a:buClr>
              <a:buSzPct val="100000"/>
              <a:buFont typeface="Wingdings" pitchFamily="2" charset="2"/>
              <a:buChar char="u"/>
            </a:pPr>
            <a:r>
              <a:rPr lang="zh-CN" altLang="en-US" dirty="0">
                <a:latin typeface="微软雅黑" pitchFamily="34" charset="-122"/>
                <a:ea typeface="微软雅黑" pitchFamily="34" charset="-122"/>
              </a:rPr>
              <a:t>称在顶层声明的变量为全局变量，与全局变量相对的是局部变量（如：函数体内的变量、形式参数、块内的变量）。</a:t>
            </a:r>
          </a:p>
          <a:p>
            <a:pPr marL="0" indent="0">
              <a:lnSpc>
                <a:spcPts val="4240"/>
              </a:lnSpc>
              <a:spcBef>
                <a:spcPts val="600"/>
              </a:spcBef>
              <a:spcAft>
                <a:spcPts val="600"/>
              </a:spcAft>
              <a:buClr>
                <a:schemeClr val="bg2">
                  <a:lumMod val="50000"/>
                </a:schemeClr>
              </a:buClr>
              <a:buSzPct val="100000"/>
              <a:buNone/>
            </a:pPr>
            <a:endParaRPr lang="en-US" altLang="zh-CN" sz="3200" dirty="0">
              <a:latin typeface="微软雅黑" pitchFamily="34" charset="-122"/>
              <a:ea typeface="微软雅黑" pitchFamily="34" charset="-122"/>
            </a:endParaRPr>
          </a:p>
        </p:txBody>
      </p:sp>
    </p:spTree>
    <p:extLst>
      <p:ext uri="{BB962C8B-B14F-4D97-AF65-F5344CB8AC3E}">
        <p14:creationId xmlns:p14="http://schemas.microsoft.com/office/powerpoint/2010/main" val="2149453015"/>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8531247" y="4581736"/>
            <a:ext cx="3087772" cy="1512168"/>
          </a:xfrm>
          <a:prstGeom prst="rect">
            <a:avLst/>
          </a:prstGeom>
          <a:solidFill>
            <a:schemeClr val="tx2">
              <a:lumMod val="65000"/>
              <a:lumOff val="35000"/>
            </a:schemeClr>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b="1"/>
              <a:t>生存周期与声明作用域</a:t>
            </a:r>
          </a:p>
        </p:txBody>
      </p:sp>
      <p:sp>
        <p:nvSpPr>
          <p:cNvPr id="5" name="Rectangle 3"/>
          <p:cNvSpPr>
            <a:spLocks noChangeArrowheads="1"/>
          </p:cNvSpPr>
          <p:nvPr/>
        </p:nvSpPr>
        <p:spPr bwMode="auto">
          <a:xfrm>
            <a:off x="909836" y="981075"/>
            <a:ext cx="7297960" cy="5111750"/>
          </a:xfrm>
          <a:prstGeom prst="rect">
            <a:avLst/>
          </a:prstGeom>
          <a:solidFill>
            <a:schemeClr val="bg2">
              <a:lumMod val="20000"/>
              <a:lumOff val="80000"/>
              <a:alpha val="12157"/>
            </a:schemeClr>
          </a:solidFill>
          <a:ln w="38100">
            <a:solidFill>
              <a:schemeClr val="bg2">
                <a:lumMod val="50000"/>
              </a:schemeClr>
            </a:solidFill>
            <a:miter lim="800000"/>
            <a:headEnd/>
            <a:tailEnd/>
          </a:ln>
          <a:effectLst/>
        </p:spPr>
        <p:txBody>
          <a:bodyPr wrap="none" anchor="ctr"/>
          <a:lstStyle/>
          <a:p>
            <a:r>
              <a:rPr lang="en-US" altLang="zh-CN" sz="2400" b="1">
                <a:latin typeface="Consolas" pitchFamily="49" charset="0"/>
                <a:ea typeface="黑体" pitchFamily="49" charset="-122"/>
                <a:cs typeface="Consolas" pitchFamily="49" charset="0"/>
              </a:rPr>
              <a:t>#include &lt;stdio.h&gt;</a:t>
            </a:r>
          </a:p>
          <a:p>
            <a:r>
              <a:rPr lang="en-US" altLang="zh-CN" sz="2400" b="1">
                <a:latin typeface="Consolas" pitchFamily="49" charset="0"/>
                <a:ea typeface="黑体" pitchFamily="49" charset="-122"/>
                <a:cs typeface="Consolas" pitchFamily="49" charset="0"/>
              </a:rPr>
              <a:t>void fun(void)</a:t>
            </a:r>
          </a:p>
          <a:p>
            <a:r>
              <a:rPr lang="en-US" altLang="zh-CN" sz="2400" b="1">
                <a:latin typeface="Consolas" pitchFamily="49" charset="0"/>
                <a:ea typeface="黑体" pitchFamily="49" charset="-122"/>
                <a:cs typeface="Consolas" pitchFamily="49" charset="0"/>
              </a:rPr>
              <a:t>{</a:t>
            </a:r>
          </a:p>
          <a:p>
            <a:r>
              <a:rPr lang="zh-CN" altLang="en-US" sz="2400" b="1">
                <a:latin typeface="Consolas" pitchFamily="49" charset="0"/>
                <a:ea typeface="黑体" pitchFamily="49" charset="-122"/>
                <a:cs typeface="Consolas" pitchFamily="49" charset="0"/>
              </a:rPr>
              <a:t>    </a:t>
            </a:r>
            <a:r>
              <a:rPr lang="en-US" altLang="zh-CN" sz="2400" b="1">
                <a:solidFill>
                  <a:srgbClr val="FF0000"/>
                </a:solidFill>
                <a:latin typeface="Consolas" pitchFamily="49" charset="0"/>
                <a:ea typeface="黑体" pitchFamily="49" charset="-122"/>
                <a:cs typeface="Consolas" pitchFamily="49" charset="0"/>
              </a:rPr>
              <a:t>int num;</a:t>
            </a:r>
          </a:p>
          <a:p>
            <a:r>
              <a:rPr lang="zh-CN" altLang="en-US" sz="2400" b="1">
                <a:latin typeface="Consolas" pitchFamily="49" charset="0"/>
                <a:ea typeface="黑体" pitchFamily="49" charset="-122"/>
                <a:cs typeface="Consolas" pitchFamily="49" charset="0"/>
              </a:rPr>
              <a:t>    </a:t>
            </a:r>
            <a:r>
              <a:rPr lang="en-US" altLang="zh-CN" sz="2400" b="1">
                <a:latin typeface="Consolas" pitchFamily="49" charset="0"/>
                <a:ea typeface="黑体" pitchFamily="49" charset="-122"/>
                <a:cs typeface="Consolas" pitchFamily="49" charset="0"/>
              </a:rPr>
              <a:t>printf("</a:t>
            </a:r>
            <a:r>
              <a:rPr lang="en-US" sz="2400" b="1">
                <a:latin typeface="Consolas" pitchFamily="49" charset="0"/>
                <a:ea typeface="楷体_GB2312" pitchFamily="49" charset="-122"/>
                <a:cs typeface="Consolas" pitchFamily="49" charset="0"/>
              </a:rPr>
              <a:t>请输入</a:t>
            </a:r>
            <a:r>
              <a:rPr lang="zh-CN" altLang="en-US" sz="2400" b="1">
                <a:latin typeface="Consolas" pitchFamily="49" charset="0"/>
                <a:ea typeface="楷体_GB2312" pitchFamily="49" charset="-122"/>
                <a:cs typeface="Consolas" pitchFamily="49" charset="0"/>
              </a:rPr>
              <a:t>一</a:t>
            </a:r>
            <a:r>
              <a:rPr lang="en-US" sz="2400" b="1">
                <a:latin typeface="Consolas" pitchFamily="49" charset="0"/>
                <a:ea typeface="楷体_GB2312" pitchFamily="49" charset="-122"/>
                <a:cs typeface="Consolas" pitchFamily="49" charset="0"/>
              </a:rPr>
              <a:t>个</a:t>
            </a:r>
            <a:r>
              <a:rPr lang="zh-CN" altLang="en-US" sz="2400" b="1">
                <a:latin typeface="Consolas" pitchFamily="49" charset="0"/>
                <a:ea typeface="楷体_GB2312" pitchFamily="49" charset="-122"/>
                <a:cs typeface="Consolas" pitchFamily="49" charset="0"/>
              </a:rPr>
              <a:t>正整</a:t>
            </a:r>
            <a:r>
              <a:rPr lang="en-US" sz="2400" b="1">
                <a:latin typeface="Consolas" pitchFamily="49" charset="0"/>
                <a:ea typeface="楷体_GB2312" pitchFamily="49" charset="-122"/>
                <a:cs typeface="Consolas" pitchFamily="49" charset="0"/>
              </a:rPr>
              <a:t>数</a:t>
            </a:r>
            <a:r>
              <a:rPr lang="en-US" sz="2400" b="1">
                <a:latin typeface="Consolas" pitchFamily="49" charset="0"/>
                <a:ea typeface="黑体" pitchFamily="49" charset="-122"/>
                <a:cs typeface="Consolas" pitchFamily="49" charset="0"/>
              </a:rPr>
              <a:t>：</a:t>
            </a:r>
            <a:r>
              <a:rPr lang="en-US" altLang="zh-CN" sz="2400" b="1">
                <a:latin typeface="Consolas" pitchFamily="49" charset="0"/>
                <a:ea typeface="黑体" pitchFamily="49" charset="-122"/>
                <a:cs typeface="Consolas" pitchFamily="49" charset="0"/>
              </a:rPr>
              <a:t>");</a:t>
            </a:r>
          </a:p>
          <a:p>
            <a:r>
              <a:rPr lang="zh-CN" altLang="en-US" sz="2400" b="1">
                <a:latin typeface="Consolas" pitchFamily="49" charset="0"/>
                <a:ea typeface="黑体" pitchFamily="49" charset="-122"/>
                <a:cs typeface="Consolas" pitchFamily="49" charset="0"/>
              </a:rPr>
              <a:t>    </a:t>
            </a:r>
            <a:r>
              <a:rPr lang="en-US" altLang="zh-CN" sz="2400" b="1">
                <a:latin typeface="Consolas" pitchFamily="49" charset="0"/>
                <a:ea typeface="黑体" pitchFamily="49" charset="-122"/>
                <a:cs typeface="Consolas" pitchFamily="49" charset="0"/>
              </a:rPr>
              <a:t>scanf("%d", &amp;num);</a:t>
            </a:r>
          </a:p>
          <a:p>
            <a:r>
              <a:rPr lang="zh-CN" altLang="en-US" sz="2400" b="1">
                <a:latin typeface="Consolas" pitchFamily="49" charset="0"/>
                <a:ea typeface="黑体" pitchFamily="49" charset="-122"/>
                <a:cs typeface="Consolas" pitchFamily="49" charset="0"/>
              </a:rPr>
              <a:t>    </a:t>
            </a:r>
            <a:r>
              <a:rPr lang="en-US" altLang="zh-CN" sz="2400" b="1">
                <a:latin typeface="Consolas" pitchFamily="49" charset="0"/>
                <a:ea typeface="黑体" pitchFamily="49" charset="-122"/>
                <a:cs typeface="Consolas" pitchFamily="49" charset="0"/>
              </a:rPr>
              <a:t>printf("</a:t>
            </a:r>
            <a:r>
              <a:rPr lang="en-US" sz="2400" b="1">
                <a:latin typeface="Consolas" pitchFamily="49" charset="0"/>
                <a:ea typeface="楷体_GB2312" pitchFamily="49" charset="-122"/>
                <a:cs typeface="Consolas" pitchFamily="49" charset="0"/>
              </a:rPr>
              <a:t>子函数中</a:t>
            </a:r>
            <a:r>
              <a:rPr lang="en-US" altLang="zh-CN" sz="2400" b="1">
                <a:latin typeface="Consolas" pitchFamily="49" charset="0"/>
                <a:ea typeface="楷体_GB2312" pitchFamily="49" charset="-122"/>
                <a:cs typeface="Consolas" pitchFamily="49" charset="0"/>
              </a:rPr>
              <a:t>num</a:t>
            </a:r>
            <a:r>
              <a:rPr lang="en-US" sz="2400" b="1">
                <a:latin typeface="Consolas" pitchFamily="49" charset="0"/>
                <a:ea typeface="楷体_GB2312" pitchFamily="49" charset="-122"/>
                <a:cs typeface="Consolas" pitchFamily="49" charset="0"/>
              </a:rPr>
              <a:t>的值是</a:t>
            </a:r>
            <a:r>
              <a:rPr lang="en-US" altLang="zh-CN" sz="2400" b="1">
                <a:latin typeface="Consolas" pitchFamily="49" charset="0"/>
                <a:ea typeface="黑体" pitchFamily="49" charset="-122"/>
                <a:cs typeface="Consolas" pitchFamily="49" charset="0"/>
              </a:rPr>
              <a:t>%d\n", num);</a:t>
            </a:r>
          </a:p>
          <a:p>
            <a:r>
              <a:rPr lang="en-US" altLang="zh-CN" sz="2400" b="1">
                <a:latin typeface="Consolas" pitchFamily="49" charset="0"/>
                <a:ea typeface="黑体" pitchFamily="49" charset="-122"/>
                <a:cs typeface="Consolas" pitchFamily="49" charset="0"/>
              </a:rPr>
              <a:t>}</a:t>
            </a:r>
          </a:p>
          <a:p>
            <a:r>
              <a:rPr lang="en-US" altLang="zh-CN" sz="2400" b="1">
                <a:latin typeface="Consolas" pitchFamily="49" charset="0"/>
                <a:ea typeface="黑体" pitchFamily="49" charset="-122"/>
                <a:cs typeface="Consolas" pitchFamily="49" charset="0"/>
              </a:rPr>
              <a:t>void main(void)</a:t>
            </a:r>
          </a:p>
          <a:p>
            <a:r>
              <a:rPr lang="en-US" altLang="zh-CN" sz="2400" b="1">
                <a:latin typeface="Consolas" pitchFamily="49" charset="0"/>
                <a:ea typeface="黑体" pitchFamily="49" charset="-122"/>
                <a:cs typeface="Consolas" pitchFamily="49" charset="0"/>
              </a:rPr>
              <a:t>{</a:t>
            </a:r>
          </a:p>
          <a:p>
            <a:r>
              <a:rPr lang="zh-CN" altLang="en-US" sz="2400" b="1">
                <a:latin typeface="Consolas" pitchFamily="49" charset="0"/>
                <a:ea typeface="黑体" pitchFamily="49" charset="-122"/>
                <a:cs typeface="Consolas" pitchFamily="49" charset="0"/>
              </a:rPr>
              <a:t>    </a:t>
            </a:r>
            <a:r>
              <a:rPr lang="en-US" altLang="zh-CN" sz="2400" b="1">
                <a:solidFill>
                  <a:srgbClr val="FF0000"/>
                </a:solidFill>
                <a:latin typeface="Consolas" pitchFamily="49" charset="0"/>
                <a:ea typeface="黑体" pitchFamily="49" charset="-122"/>
                <a:cs typeface="Consolas" pitchFamily="49" charset="0"/>
              </a:rPr>
              <a:t>int num = 0;</a:t>
            </a:r>
          </a:p>
          <a:p>
            <a:r>
              <a:rPr lang="zh-CN" altLang="en-US" sz="2400" b="1">
                <a:latin typeface="Consolas" pitchFamily="49" charset="0"/>
                <a:ea typeface="黑体" pitchFamily="49" charset="-122"/>
                <a:cs typeface="Consolas" pitchFamily="49" charset="0"/>
              </a:rPr>
              <a:t>    </a:t>
            </a:r>
            <a:r>
              <a:rPr lang="en-US" altLang="zh-CN" sz="2400" b="1">
                <a:latin typeface="Consolas" pitchFamily="49" charset="0"/>
                <a:ea typeface="黑体" pitchFamily="49" charset="-122"/>
                <a:cs typeface="Consolas" pitchFamily="49" charset="0"/>
              </a:rPr>
              <a:t>fun();</a:t>
            </a:r>
          </a:p>
          <a:p>
            <a:r>
              <a:rPr lang="zh-CN" altLang="en-US" sz="2400" b="1">
                <a:latin typeface="Consolas" pitchFamily="49" charset="0"/>
                <a:ea typeface="黑体" pitchFamily="49" charset="-122"/>
                <a:cs typeface="Consolas" pitchFamily="49" charset="0"/>
              </a:rPr>
              <a:t>    </a:t>
            </a:r>
            <a:r>
              <a:rPr lang="en-US" altLang="zh-CN" sz="2400" b="1">
                <a:latin typeface="Consolas" pitchFamily="49" charset="0"/>
                <a:ea typeface="黑体" pitchFamily="49" charset="-122"/>
                <a:cs typeface="Consolas" pitchFamily="49" charset="0"/>
              </a:rPr>
              <a:t>printf("</a:t>
            </a:r>
            <a:r>
              <a:rPr lang="en-US" sz="2400" b="1">
                <a:latin typeface="Consolas" pitchFamily="49" charset="0"/>
                <a:ea typeface="楷体_GB2312" pitchFamily="49" charset="-122"/>
                <a:cs typeface="Consolas" pitchFamily="49" charset="0"/>
              </a:rPr>
              <a:t>主函数中</a:t>
            </a:r>
            <a:r>
              <a:rPr lang="en-US" altLang="zh-CN" sz="2400" b="1">
                <a:latin typeface="Consolas" pitchFamily="49" charset="0"/>
                <a:ea typeface="黑体" pitchFamily="49" charset="-122"/>
                <a:cs typeface="Consolas" pitchFamily="49" charset="0"/>
              </a:rPr>
              <a:t>num</a:t>
            </a:r>
            <a:r>
              <a:rPr lang="en-US" sz="2400" b="1">
                <a:latin typeface="Consolas" pitchFamily="49" charset="0"/>
                <a:ea typeface="楷体_GB2312" pitchFamily="49" charset="-122"/>
                <a:cs typeface="Consolas" pitchFamily="49" charset="0"/>
              </a:rPr>
              <a:t>的值是</a:t>
            </a:r>
            <a:r>
              <a:rPr lang="en-US" altLang="zh-CN" sz="2400" b="1">
                <a:latin typeface="Consolas" pitchFamily="49" charset="0"/>
                <a:ea typeface="黑体" pitchFamily="49" charset="-122"/>
                <a:cs typeface="Consolas" pitchFamily="49" charset="0"/>
              </a:rPr>
              <a:t>%d\n", num);</a:t>
            </a:r>
          </a:p>
          <a:p>
            <a:r>
              <a:rPr lang="en-US" altLang="zh-CN" sz="2400" b="1">
                <a:latin typeface="Consolas" pitchFamily="49" charset="0"/>
                <a:ea typeface="黑体" pitchFamily="49" charset="-122"/>
                <a:cs typeface="Consolas" pitchFamily="49" charset="0"/>
              </a:rPr>
              <a:t>}</a:t>
            </a:r>
          </a:p>
        </p:txBody>
      </p:sp>
      <p:grpSp>
        <p:nvGrpSpPr>
          <p:cNvPr id="6" name="Group 4"/>
          <p:cNvGrpSpPr>
            <a:grpSpLocks/>
          </p:cNvGrpSpPr>
          <p:nvPr/>
        </p:nvGrpSpPr>
        <p:grpSpPr bwMode="auto">
          <a:xfrm>
            <a:off x="8470676" y="836712"/>
            <a:ext cx="3436712" cy="3529000"/>
            <a:chOff x="0" y="-186"/>
            <a:chExt cx="1633" cy="2408"/>
          </a:xfrm>
        </p:grpSpPr>
        <p:sp>
          <p:nvSpPr>
            <p:cNvPr id="7" name="Rectangle 5"/>
            <p:cNvSpPr>
              <a:spLocks noChangeArrowheads="1"/>
            </p:cNvSpPr>
            <p:nvPr/>
          </p:nvSpPr>
          <p:spPr bwMode="auto">
            <a:xfrm>
              <a:off x="0" y="184"/>
              <a:ext cx="1633" cy="2038"/>
            </a:xfrm>
            <a:prstGeom prst="rect">
              <a:avLst/>
            </a:prstGeom>
            <a:solidFill>
              <a:schemeClr val="bg2">
                <a:lumMod val="50000"/>
              </a:schemeClr>
            </a:solidFill>
            <a:ln w="38100">
              <a:solidFill>
                <a:schemeClr val="bg1">
                  <a:lumMod val="50000"/>
                </a:schemeClr>
              </a:solidFill>
              <a:miter lim="800000"/>
              <a:headEnd/>
              <a:tailEnd/>
            </a:ln>
            <a:effectLst>
              <a:outerShdw blurRad="50800" dist="38100" dir="2700000" algn="tl" rotWithShape="0">
                <a:prstClr val="black">
                  <a:alpha val="40000"/>
                </a:prstClr>
              </a:outerShdw>
            </a:effectLst>
          </p:spPr>
          <p:txBody>
            <a:bodyPr anchor="ctr">
              <a:spAutoFit/>
            </a:bodyPr>
            <a:lstStyle/>
            <a:p>
              <a:endParaRPr lang="zh-CN" altLang="en-US"/>
            </a:p>
          </p:txBody>
        </p:sp>
        <p:sp>
          <p:nvSpPr>
            <p:cNvPr id="8" name="Text Box 6"/>
            <p:cNvSpPr txBox="1">
              <a:spLocks noChangeArrowheads="1"/>
            </p:cNvSpPr>
            <p:nvPr/>
          </p:nvSpPr>
          <p:spPr bwMode="auto">
            <a:xfrm>
              <a:off x="408" y="-186"/>
              <a:ext cx="759" cy="330"/>
            </a:xfrm>
            <a:prstGeom prst="rect">
              <a:avLst/>
            </a:prstGeom>
            <a:noFill/>
            <a:ln w="9525">
              <a:noFill/>
              <a:miter lim="800000"/>
              <a:headEnd/>
              <a:tailEnd/>
            </a:ln>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r>
                <a:rPr lang="zh-CN" altLang="en-US" sz="2800">
                  <a:latin typeface="微软雅黑" pitchFamily="34" charset="-122"/>
                  <a:ea typeface="微软雅黑" pitchFamily="34" charset="-122"/>
                </a:rPr>
                <a:t>内存</a:t>
              </a:r>
            </a:p>
          </p:txBody>
        </p:sp>
      </p:grpSp>
      <p:sp>
        <p:nvSpPr>
          <p:cNvPr id="15" name="AutoShape 13"/>
          <p:cNvSpPr>
            <a:spLocks noChangeArrowheads="1"/>
          </p:cNvSpPr>
          <p:nvPr/>
        </p:nvSpPr>
        <p:spPr bwMode="auto">
          <a:xfrm flipH="1">
            <a:off x="3286100" y="2209800"/>
            <a:ext cx="304800" cy="152400"/>
          </a:xfrm>
          <a:prstGeom prst="chevron">
            <a:avLst>
              <a:gd name="adj" fmla="val 50000"/>
            </a:avLst>
          </a:prstGeom>
          <a:solidFill>
            <a:srgbClr val="0070C0"/>
          </a:solidFill>
          <a:ln w="9525">
            <a:noFill/>
            <a:miter lim="800000"/>
            <a:headEnd/>
            <a:tailEnd/>
          </a:ln>
          <a:effectLst>
            <a:outerShdw dist="35921" dir="2700000" algn="ctr" rotWithShape="0">
              <a:schemeClr val="bg2"/>
            </a:outerShdw>
          </a:effectLst>
        </p:spPr>
        <p:txBody>
          <a:bodyPr anchor="ctr">
            <a:spAutoFit/>
          </a:bodyPr>
          <a:lstStyle/>
          <a:p>
            <a:pPr>
              <a:defRPr/>
            </a:pPr>
            <a:endParaRPr lang="zh-CN" altLang="en-US">
              <a:latin typeface="Arial" pitchFamily="34" charset="0"/>
              <a:ea typeface="宋体" pitchFamily="2" charset="-122"/>
            </a:endParaRPr>
          </a:p>
        </p:txBody>
      </p:sp>
      <p:sp>
        <p:nvSpPr>
          <p:cNvPr id="18" name="AutoShape 16"/>
          <p:cNvSpPr>
            <a:spLocks noChangeArrowheads="1"/>
          </p:cNvSpPr>
          <p:nvPr/>
        </p:nvSpPr>
        <p:spPr bwMode="auto">
          <a:xfrm flipH="1">
            <a:off x="3773388" y="4725144"/>
            <a:ext cx="304800" cy="152400"/>
          </a:xfrm>
          <a:prstGeom prst="chevron">
            <a:avLst>
              <a:gd name="adj" fmla="val 50000"/>
            </a:avLst>
          </a:prstGeom>
          <a:solidFill>
            <a:srgbClr val="0070C0"/>
          </a:solidFill>
          <a:ln w="9525">
            <a:noFill/>
            <a:miter lim="800000"/>
            <a:headEnd/>
            <a:tailEnd/>
          </a:ln>
          <a:effectLst>
            <a:outerShdw dist="35921" dir="2700000" algn="ctr" rotWithShape="0">
              <a:schemeClr val="bg2"/>
            </a:outerShdw>
          </a:effectLst>
        </p:spPr>
        <p:txBody>
          <a:bodyPr anchor="ctr">
            <a:spAutoFit/>
          </a:bodyPr>
          <a:lstStyle/>
          <a:p>
            <a:pPr>
              <a:defRPr/>
            </a:pPr>
            <a:endParaRPr lang="zh-CN" altLang="en-US">
              <a:latin typeface="Arial" pitchFamily="34" charset="0"/>
              <a:ea typeface="宋体" pitchFamily="2" charset="-122"/>
            </a:endParaRPr>
          </a:p>
        </p:txBody>
      </p:sp>
      <p:sp>
        <p:nvSpPr>
          <p:cNvPr id="22" name="Text Box 20"/>
          <p:cNvSpPr txBox="1">
            <a:spLocks noChangeArrowheads="1"/>
          </p:cNvSpPr>
          <p:nvPr/>
        </p:nvSpPr>
        <p:spPr bwMode="auto">
          <a:xfrm>
            <a:off x="8595018" y="4757690"/>
            <a:ext cx="3024000" cy="400110"/>
          </a:xfrm>
          <a:prstGeom prst="rect">
            <a:avLst/>
          </a:prstGeom>
          <a:noFill/>
          <a:ln>
            <a:noFill/>
          </a:ln>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zh-CN" altLang="en-US" sz="2000">
                <a:solidFill>
                  <a:schemeClr val="bg1"/>
                </a:solidFill>
                <a:latin typeface="微软雅黑" pitchFamily="34" charset="-122"/>
                <a:ea typeface="微软雅黑" pitchFamily="34" charset="-122"/>
              </a:rPr>
              <a:t>请输入一个正整数：</a:t>
            </a:r>
            <a:r>
              <a:rPr lang="en-US" altLang="zh-CN" sz="2000">
                <a:solidFill>
                  <a:schemeClr val="bg1"/>
                </a:solidFill>
                <a:latin typeface="微软雅黑" pitchFamily="34" charset="-122"/>
                <a:ea typeface="微软雅黑" pitchFamily="34" charset="-122"/>
              </a:rPr>
              <a:t>10</a:t>
            </a:r>
          </a:p>
        </p:txBody>
      </p:sp>
      <p:sp>
        <p:nvSpPr>
          <p:cNvPr id="23" name="Text Box 21"/>
          <p:cNvSpPr txBox="1">
            <a:spLocks noChangeArrowheads="1"/>
          </p:cNvSpPr>
          <p:nvPr/>
        </p:nvSpPr>
        <p:spPr bwMode="auto">
          <a:xfrm>
            <a:off x="8595018" y="5158842"/>
            <a:ext cx="3024000" cy="400110"/>
          </a:xfrm>
          <a:prstGeom prst="rect">
            <a:avLst/>
          </a:prstGeom>
          <a:noFill/>
          <a:ln>
            <a:noFill/>
          </a:ln>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zh-CN" altLang="en-US" sz="2000">
                <a:solidFill>
                  <a:schemeClr val="bg1"/>
                </a:solidFill>
                <a:latin typeface="微软雅黑" pitchFamily="34" charset="-122"/>
                <a:ea typeface="微软雅黑" pitchFamily="34" charset="-122"/>
              </a:rPr>
              <a:t>子函数中</a:t>
            </a:r>
            <a:r>
              <a:rPr lang="en-US" altLang="zh-CN" sz="2000">
                <a:solidFill>
                  <a:schemeClr val="bg1"/>
                </a:solidFill>
                <a:latin typeface="微软雅黑" pitchFamily="34" charset="-122"/>
                <a:ea typeface="微软雅黑" pitchFamily="34" charset="-122"/>
              </a:rPr>
              <a:t>num</a:t>
            </a:r>
            <a:r>
              <a:rPr lang="zh-CN" altLang="en-US" sz="2000">
                <a:solidFill>
                  <a:schemeClr val="bg1"/>
                </a:solidFill>
                <a:latin typeface="微软雅黑" pitchFamily="34" charset="-122"/>
                <a:ea typeface="微软雅黑" pitchFamily="34" charset="-122"/>
              </a:rPr>
              <a:t>的值是</a:t>
            </a:r>
            <a:r>
              <a:rPr lang="en-US" altLang="zh-CN" sz="2000">
                <a:solidFill>
                  <a:schemeClr val="bg1"/>
                </a:solidFill>
                <a:latin typeface="微软雅黑" pitchFamily="34" charset="-122"/>
                <a:ea typeface="微软雅黑" pitchFamily="34" charset="-122"/>
              </a:rPr>
              <a:t>10</a:t>
            </a:r>
          </a:p>
        </p:txBody>
      </p:sp>
      <p:sp>
        <p:nvSpPr>
          <p:cNvPr id="24" name="Text Box 22"/>
          <p:cNvSpPr txBox="1">
            <a:spLocks noChangeArrowheads="1"/>
          </p:cNvSpPr>
          <p:nvPr/>
        </p:nvSpPr>
        <p:spPr bwMode="auto">
          <a:xfrm>
            <a:off x="8595018" y="5549778"/>
            <a:ext cx="3024000" cy="400110"/>
          </a:xfrm>
          <a:prstGeom prst="rect">
            <a:avLst/>
          </a:prstGeom>
          <a:noFill/>
          <a:ln>
            <a:noFill/>
          </a:ln>
        </p:spPr>
        <p:txBody>
          <a:bodyPr>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eaLnBrk="1" hangingPunct="1">
              <a:spcBef>
                <a:spcPct val="50000"/>
              </a:spcBef>
            </a:pPr>
            <a:r>
              <a:rPr lang="zh-CN" altLang="en-US" sz="2000">
                <a:solidFill>
                  <a:schemeClr val="bg1"/>
                </a:solidFill>
                <a:latin typeface="微软雅黑" pitchFamily="34" charset="-122"/>
                <a:ea typeface="微软雅黑" pitchFamily="34" charset="-122"/>
              </a:rPr>
              <a:t>主函数中</a:t>
            </a:r>
            <a:r>
              <a:rPr lang="en-US" altLang="zh-CN" sz="2000">
                <a:solidFill>
                  <a:schemeClr val="bg1"/>
                </a:solidFill>
                <a:latin typeface="微软雅黑" pitchFamily="34" charset="-122"/>
                <a:ea typeface="微软雅黑" pitchFamily="34" charset="-122"/>
              </a:rPr>
              <a:t>num</a:t>
            </a:r>
            <a:r>
              <a:rPr lang="zh-CN" altLang="en-US" sz="2000">
                <a:solidFill>
                  <a:schemeClr val="bg1"/>
                </a:solidFill>
                <a:latin typeface="微软雅黑" pitchFamily="34" charset="-122"/>
                <a:ea typeface="微软雅黑" pitchFamily="34" charset="-122"/>
              </a:rPr>
              <a:t>的值是 </a:t>
            </a:r>
            <a:r>
              <a:rPr lang="en-US" altLang="zh-CN" sz="2000">
                <a:solidFill>
                  <a:schemeClr val="bg1"/>
                </a:solidFill>
                <a:latin typeface="微软雅黑" pitchFamily="34" charset="-122"/>
                <a:ea typeface="微软雅黑" pitchFamily="34" charset="-122"/>
              </a:rPr>
              <a:t>0</a:t>
            </a:r>
          </a:p>
        </p:txBody>
      </p:sp>
      <p:sp>
        <p:nvSpPr>
          <p:cNvPr id="26" name="AutoShape 24"/>
          <p:cNvSpPr>
            <a:spLocks noChangeArrowheads="1"/>
          </p:cNvSpPr>
          <p:nvPr/>
        </p:nvSpPr>
        <p:spPr bwMode="auto">
          <a:xfrm flipH="1">
            <a:off x="2710036" y="5134859"/>
            <a:ext cx="304800" cy="152400"/>
          </a:xfrm>
          <a:prstGeom prst="chevron">
            <a:avLst>
              <a:gd name="adj" fmla="val 50000"/>
            </a:avLst>
          </a:prstGeom>
          <a:solidFill>
            <a:srgbClr val="0070C0"/>
          </a:solidFill>
          <a:ln w="9525">
            <a:noFill/>
            <a:miter lim="800000"/>
            <a:headEnd/>
            <a:tailEnd/>
          </a:ln>
          <a:effectLst>
            <a:outerShdw dist="35921" dir="2700000" algn="ctr" rotWithShape="0">
              <a:schemeClr val="bg2"/>
            </a:outerShdw>
          </a:effectLst>
        </p:spPr>
        <p:txBody>
          <a:bodyPr anchor="ctr">
            <a:spAutoFit/>
          </a:bodyPr>
          <a:lstStyle/>
          <a:p>
            <a:pPr>
              <a:defRPr/>
            </a:pPr>
            <a:endParaRPr lang="zh-CN" altLang="en-US">
              <a:latin typeface="Arial" pitchFamily="34" charset="0"/>
              <a:ea typeface="宋体" pitchFamily="2" charset="-122"/>
            </a:endParaRPr>
          </a:p>
        </p:txBody>
      </p:sp>
      <p:sp>
        <p:nvSpPr>
          <p:cNvPr id="30" name="AutoShape 28"/>
          <p:cNvSpPr>
            <a:spLocks noChangeArrowheads="1"/>
          </p:cNvSpPr>
          <p:nvPr/>
        </p:nvSpPr>
        <p:spPr bwMode="auto">
          <a:xfrm flipH="1">
            <a:off x="6547235" y="2578100"/>
            <a:ext cx="304800" cy="152400"/>
          </a:xfrm>
          <a:prstGeom prst="chevron">
            <a:avLst>
              <a:gd name="adj" fmla="val 50000"/>
            </a:avLst>
          </a:prstGeom>
          <a:solidFill>
            <a:srgbClr val="0070C0"/>
          </a:solidFill>
          <a:ln w="9525">
            <a:noFill/>
            <a:miter lim="800000"/>
            <a:headEnd/>
            <a:tailEnd/>
          </a:ln>
          <a:effectLst>
            <a:outerShdw dist="35921" dir="2700000" algn="ctr" rotWithShape="0">
              <a:schemeClr val="bg2"/>
            </a:outerShdw>
          </a:effectLst>
        </p:spPr>
        <p:txBody>
          <a:bodyPr anchor="ctr">
            <a:spAutoFit/>
          </a:bodyPr>
          <a:lstStyle/>
          <a:p>
            <a:pPr>
              <a:defRPr/>
            </a:pPr>
            <a:endParaRPr lang="zh-CN" altLang="en-US">
              <a:latin typeface="Arial" pitchFamily="34" charset="0"/>
              <a:ea typeface="宋体" pitchFamily="2" charset="-122"/>
            </a:endParaRPr>
          </a:p>
        </p:txBody>
      </p:sp>
      <p:sp>
        <p:nvSpPr>
          <p:cNvPr id="33" name="AutoShape 31"/>
          <p:cNvSpPr>
            <a:spLocks noChangeArrowheads="1"/>
          </p:cNvSpPr>
          <p:nvPr/>
        </p:nvSpPr>
        <p:spPr bwMode="auto">
          <a:xfrm flipH="1">
            <a:off x="4978150" y="2933700"/>
            <a:ext cx="304800" cy="152400"/>
          </a:xfrm>
          <a:prstGeom prst="chevron">
            <a:avLst>
              <a:gd name="adj" fmla="val 50000"/>
            </a:avLst>
          </a:prstGeom>
          <a:solidFill>
            <a:srgbClr val="0070C0"/>
          </a:solidFill>
          <a:ln w="9525">
            <a:noFill/>
            <a:miter lim="800000"/>
            <a:headEnd/>
            <a:tailEnd/>
          </a:ln>
          <a:effectLst>
            <a:outerShdw dist="35921" dir="2700000" algn="ctr" rotWithShape="0">
              <a:schemeClr val="bg2"/>
            </a:outerShdw>
          </a:effectLst>
        </p:spPr>
        <p:txBody>
          <a:bodyPr anchor="ctr">
            <a:spAutoFit/>
          </a:bodyPr>
          <a:lstStyle/>
          <a:p>
            <a:pPr>
              <a:defRPr/>
            </a:pPr>
            <a:endParaRPr lang="zh-CN" altLang="en-US">
              <a:latin typeface="Arial" pitchFamily="34" charset="0"/>
              <a:ea typeface="宋体" pitchFamily="2" charset="-122"/>
            </a:endParaRPr>
          </a:p>
        </p:txBody>
      </p:sp>
      <p:sp>
        <p:nvSpPr>
          <p:cNvPr id="38" name="AutoShape 36"/>
          <p:cNvSpPr>
            <a:spLocks noChangeArrowheads="1"/>
          </p:cNvSpPr>
          <p:nvPr/>
        </p:nvSpPr>
        <p:spPr bwMode="auto">
          <a:xfrm flipH="1">
            <a:off x="7750596" y="5508625"/>
            <a:ext cx="304800" cy="152400"/>
          </a:xfrm>
          <a:prstGeom prst="chevron">
            <a:avLst>
              <a:gd name="adj" fmla="val 50000"/>
            </a:avLst>
          </a:prstGeom>
          <a:solidFill>
            <a:srgbClr val="0070C0"/>
          </a:solidFill>
          <a:ln w="9525">
            <a:noFill/>
            <a:miter lim="800000"/>
            <a:headEnd/>
            <a:tailEnd/>
          </a:ln>
          <a:effectLst>
            <a:outerShdw dist="35921" dir="2700000" algn="ctr" rotWithShape="0">
              <a:schemeClr val="bg2"/>
            </a:outerShdw>
          </a:effectLst>
        </p:spPr>
        <p:txBody>
          <a:bodyPr anchor="ctr">
            <a:spAutoFit/>
          </a:bodyPr>
          <a:lstStyle/>
          <a:p>
            <a:pPr>
              <a:defRPr/>
            </a:pPr>
            <a:endParaRPr lang="zh-CN" altLang="en-US">
              <a:latin typeface="Arial" pitchFamily="34" charset="0"/>
              <a:ea typeface="宋体" pitchFamily="2" charset="-122"/>
            </a:endParaRPr>
          </a:p>
        </p:txBody>
      </p:sp>
      <p:grpSp>
        <p:nvGrpSpPr>
          <p:cNvPr id="45" name="组合 44"/>
          <p:cNvGrpSpPr/>
          <p:nvPr/>
        </p:nvGrpSpPr>
        <p:grpSpPr>
          <a:xfrm>
            <a:off x="8686075" y="1773424"/>
            <a:ext cx="1421112" cy="2139875"/>
            <a:chOff x="8777756" y="1916832"/>
            <a:chExt cx="1421112" cy="2139875"/>
          </a:xfrm>
        </p:grpSpPr>
        <p:sp>
          <p:nvSpPr>
            <p:cNvPr id="43" name="矩形 42"/>
            <p:cNvSpPr/>
            <p:nvPr/>
          </p:nvSpPr>
          <p:spPr>
            <a:xfrm>
              <a:off x="8777756" y="1916832"/>
              <a:ext cx="1421112" cy="213987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p:cNvSpPr txBox="1"/>
            <p:nvPr/>
          </p:nvSpPr>
          <p:spPr>
            <a:xfrm>
              <a:off x="8903448" y="1992868"/>
              <a:ext cx="1223412" cy="369332"/>
            </a:xfrm>
            <a:prstGeom prst="rect">
              <a:avLst/>
            </a:prstGeom>
            <a:noFill/>
          </p:spPr>
          <p:txBody>
            <a:bodyPr wrap="none" rtlCol="0">
              <a:spAutoFit/>
            </a:bodyPr>
            <a:lstStyle/>
            <a:p>
              <a:r>
                <a:rPr lang="en-US" altLang="zh-CN" b="1">
                  <a:solidFill>
                    <a:schemeClr val="bg1">
                      <a:lumMod val="50000"/>
                    </a:schemeClr>
                  </a:solidFill>
                  <a:latin typeface="微软雅黑" pitchFamily="34" charset="-122"/>
                  <a:ea typeface="微软雅黑" pitchFamily="34" charset="-122"/>
                </a:rPr>
                <a:t>main</a:t>
              </a:r>
              <a:r>
                <a:rPr lang="zh-CN" altLang="en-US" b="1">
                  <a:solidFill>
                    <a:schemeClr val="bg1">
                      <a:lumMod val="50000"/>
                    </a:schemeClr>
                  </a:solidFill>
                  <a:latin typeface="微软雅黑" pitchFamily="34" charset="-122"/>
                  <a:ea typeface="微软雅黑" pitchFamily="34" charset="-122"/>
                </a:rPr>
                <a:t>函数</a:t>
              </a:r>
            </a:p>
          </p:txBody>
        </p:sp>
      </p:grpSp>
      <p:grpSp>
        <p:nvGrpSpPr>
          <p:cNvPr id="46" name="组合 45"/>
          <p:cNvGrpSpPr/>
          <p:nvPr/>
        </p:nvGrpSpPr>
        <p:grpSpPr>
          <a:xfrm>
            <a:off x="8883051" y="2274413"/>
            <a:ext cx="885825" cy="1223290"/>
            <a:chOff x="8974732" y="2420888"/>
            <a:chExt cx="885825" cy="1223290"/>
          </a:xfrm>
        </p:grpSpPr>
        <p:sp>
          <p:nvSpPr>
            <p:cNvPr id="3" name="矩形 2"/>
            <p:cNvSpPr/>
            <p:nvPr/>
          </p:nvSpPr>
          <p:spPr>
            <a:xfrm>
              <a:off x="9009658" y="2893588"/>
              <a:ext cx="815975" cy="750590"/>
            </a:xfrm>
            <a:prstGeom prst="rect">
              <a:avLst/>
            </a:prstGeom>
            <a:solidFill>
              <a:schemeClr val="bg2">
                <a:lumMod val="40000"/>
                <a:lumOff val="60000"/>
              </a:schemeClr>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 Box 9"/>
            <p:cNvSpPr txBox="1">
              <a:spLocks noChangeArrowheads="1"/>
            </p:cNvSpPr>
            <p:nvPr/>
          </p:nvSpPr>
          <p:spPr bwMode="auto">
            <a:xfrm>
              <a:off x="8974732" y="2420888"/>
              <a:ext cx="885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r>
                <a:rPr lang="en-US" altLang="zh-CN" sz="2400">
                  <a:latin typeface="微软雅黑" pitchFamily="34" charset="-122"/>
                  <a:ea typeface="微软雅黑" pitchFamily="34" charset="-122"/>
                </a:rPr>
                <a:t>num</a:t>
              </a:r>
            </a:p>
          </p:txBody>
        </p:sp>
      </p:grpSp>
      <p:grpSp>
        <p:nvGrpSpPr>
          <p:cNvPr id="48" name="组合 47"/>
          <p:cNvGrpSpPr/>
          <p:nvPr/>
        </p:nvGrpSpPr>
        <p:grpSpPr>
          <a:xfrm>
            <a:off x="10270251" y="1773424"/>
            <a:ext cx="1421112" cy="2139875"/>
            <a:chOff x="8777756" y="1916832"/>
            <a:chExt cx="1421112" cy="2139875"/>
          </a:xfrm>
        </p:grpSpPr>
        <p:sp>
          <p:nvSpPr>
            <p:cNvPr id="49" name="矩形 48"/>
            <p:cNvSpPr/>
            <p:nvPr/>
          </p:nvSpPr>
          <p:spPr>
            <a:xfrm>
              <a:off x="8777756" y="1916832"/>
              <a:ext cx="1421112" cy="213987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49"/>
            <p:cNvSpPr txBox="1"/>
            <p:nvPr/>
          </p:nvSpPr>
          <p:spPr>
            <a:xfrm>
              <a:off x="8903448" y="1992868"/>
              <a:ext cx="1037463" cy="369332"/>
            </a:xfrm>
            <a:prstGeom prst="rect">
              <a:avLst/>
            </a:prstGeom>
            <a:noFill/>
          </p:spPr>
          <p:txBody>
            <a:bodyPr wrap="none" rtlCol="0">
              <a:spAutoFit/>
            </a:bodyPr>
            <a:lstStyle/>
            <a:p>
              <a:r>
                <a:rPr lang="en-US" altLang="zh-CN" b="1">
                  <a:solidFill>
                    <a:schemeClr val="bg1">
                      <a:lumMod val="50000"/>
                    </a:schemeClr>
                  </a:solidFill>
                  <a:latin typeface="微软雅黑" pitchFamily="34" charset="-122"/>
                  <a:ea typeface="微软雅黑" pitchFamily="34" charset="-122"/>
                </a:rPr>
                <a:t>fun</a:t>
              </a:r>
              <a:r>
                <a:rPr lang="zh-CN" altLang="en-US" b="1">
                  <a:solidFill>
                    <a:schemeClr val="bg1">
                      <a:lumMod val="50000"/>
                    </a:schemeClr>
                  </a:solidFill>
                  <a:latin typeface="微软雅黑" pitchFamily="34" charset="-122"/>
                  <a:ea typeface="微软雅黑" pitchFamily="34" charset="-122"/>
                </a:rPr>
                <a:t>函数</a:t>
              </a:r>
            </a:p>
          </p:txBody>
        </p:sp>
      </p:grpSp>
      <p:grpSp>
        <p:nvGrpSpPr>
          <p:cNvPr id="47" name="组合 46"/>
          <p:cNvGrpSpPr/>
          <p:nvPr/>
        </p:nvGrpSpPr>
        <p:grpSpPr>
          <a:xfrm>
            <a:off x="10518640" y="2274413"/>
            <a:ext cx="884691" cy="1227203"/>
            <a:chOff x="10538313" y="2417821"/>
            <a:chExt cx="884691" cy="1227203"/>
          </a:xfrm>
        </p:grpSpPr>
        <p:sp>
          <p:nvSpPr>
            <p:cNvPr id="40" name="矩形 39"/>
            <p:cNvSpPr/>
            <p:nvPr/>
          </p:nvSpPr>
          <p:spPr>
            <a:xfrm>
              <a:off x="10572672" y="2894434"/>
              <a:ext cx="815975" cy="750590"/>
            </a:xfrm>
            <a:prstGeom prst="rect">
              <a:avLst/>
            </a:prstGeom>
            <a:solidFill>
              <a:schemeClr val="bg2">
                <a:lumMod val="40000"/>
                <a:lumOff val="60000"/>
              </a:schemeClr>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 Box 19"/>
            <p:cNvSpPr txBox="1">
              <a:spLocks noChangeArrowheads="1"/>
            </p:cNvSpPr>
            <p:nvPr/>
          </p:nvSpPr>
          <p:spPr bwMode="auto">
            <a:xfrm>
              <a:off x="10538313" y="2417821"/>
              <a:ext cx="884691" cy="46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r>
                <a:rPr lang="en-US" altLang="zh-CN" sz="2400">
                  <a:latin typeface="微软雅黑" pitchFamily="34" charset="-122"/>
                  <a:ea typeface="微软雅黑" pitchFamily="34" charset="-122"/>
                </a:rPr>
                <a:t>num</a:t>
              </a:r>
            </a:p>
          </p:txBody>
        </p:sp>
      </p:grpSp>
      <p:sp>
        <p:nvSpPr>
          <p:cNvPr id="31" name="Line 29"/>
          <p:cNvSpPr>
            <a:spLocks noChangeShapeType="1"/>
          </p:cNvSpPr>
          <p:nvPr/>
        </p:nvSpPr>
        <p:spPr bwMode="auto">
          <a:xfrm flipH="1" flipV="1">
            <a:off x="10960985" y="3497702"/>
            <a:ext cx="136330" cy="1264264"/>
          </a:xfrm>
          <a:prstGeom prst="line">
            <a:avLst/>
          </a:prstGeom>
          <a:noFill/>
          <a:ln w="50800">
            <a:solidFill>
              <a:srgbClr val="00B0F0"/>
            </a:solidFill>
            <a:round/>
            <a:headEnd/>
            <a:tailEnd type="triangle" w="med" len="med"/>
          </a:ln>
          <a:effectLst>
            <a:outerShdw dist="35921" dir="2700000" algn="ctr" rotWithShape="0">
              <a:schemeClr val="bg2"/>
            </a:outerShdw>
          </a:effectLst>
        </p:spPr>
        <p:txBody>
          <a:bodyPr wrap="square" anchor="ctr">
            <a:spAutoFit/>
          </a:bodyPr>
          <a:lstStyle/>
          <a:p>
            <a:pPr>
              <a:defRPr/>
            </a:pPr>
            <a:endParaRPr lang="zh-CN" altLang="en-US">
              <a:latin typeface="Arial" pitchFamily="34" charset="0"/>
              <a:ea typeface="宋体" pitchFamily="2" charset="-122"/>
            </a:endParaRPr>
          </a:p>
        </p:txBody>
      </p:sp>
      <p:sp>
        <p:nvSpPr>
          <p:cNvPr id="37" name="Line 35"/>
          <p:cNvSpPr>
            <a:spLocks noChangeShapeType="1"/>
          </p:cNvSpPr>
          <p:nvPr/>
        </p:nvSpPr>
        <p:spPr bwMode="auto">
          <a:xfrm>
            <a:off x="11097315" y="3501617"/>
            <a:ext cx="110923" cy="1656184"/>
          </a:xfrm>
          <a:prstGeom prst="line">
            <a:avLst/>
          </a:prstGeom>
          <a:noFill/>
          <a:ln w="50800">
            <a:solidFill>
              <a:srgbClr val="00B0F0"/>
            </a:solidFill>
            <a:round/>
            <a:headEnd/>
            <a:tailEnd type="triangle" w="med" len="med"/>
          </a:ln>
          <a:effectLst>
            <a:outerShdw dist="35921" dir="2700000" algn="ctr" rotWithShape="0">
              <a:schemeClr val="bg2"/>
            </a:outerShdw>
          </a:effectLst>
        </p:spPr>
        <p:txBody>
          <a:bodyPr wrap="square" anchor="ctr">
            <a:spAutoFit/>
          </a:bodyPr>
          <a:lstStyle/>
          <a:p>
            <a:pPr>
              <a:defRPr/>
            </a:pPr>
            <a:endParaRPr lang="zh-CN" altLang="en-US">
              <a:latin typeface="Arial" pitchFamily="34" charset="0"/>
              <a:ea typeface="宋体" pitchFamily="2" charset="-122"/>
            </a:endParaRPr>
          </a:p>
        </p:txBody>
      </p:sp>
      <p:sp>
        <p:nvSpPr>
          <p:cNvPr id="39" name="Line 37"/>
          <p:cNvSpPr>
            <a:spLocks noChangeShapeType="1"/>
          </p:cNvSpPr>
          <p:nvPr/>
        </p:nvSpPr>
        <p:spPr bwMode="auto">
          <a:xfrm>
            <a:off x="9329327" y="3501616"/>
            <a:ext cx="1767987" cy="2016001"/>
          </a:xfrm>
          <a:prstGeom prst="line">
            <a:avLst/>
          </a:prstGeom>
          <a:noFill/>
          <a:ln w="50800">
            <a:solidFill>
              <a:srgbClr val="00B0F0"/>
            </a:solidFill>
            <a:round/>
            <a:headEnd/>
            <a:tailEnd type="triangle" w="med" len="med"/>
          </a:ln>
          <a:effectLst>
            <a:outerShdw dist="35921" dir="2700000" algn="ctr" rotWithShape="0">
              <a:schemeClr val="bg2"/>
            </a:outerShdw>
          </a:effectLst>
        </p:spPr>
        <p:txBody>
          <a:bodyPr wrap="square" anchor="ctr">
            <a:spAutoFit/>
          </a:bodyPr>
          <a:lstStyle/>
          <a:p>
            <a:pPr>
              <a:defRPr/>
            </a:pPr>
            <a:endParaRPr lang="zh-CN" altLang="en-US">
              <a:latin typeface="Arial" pitchFamily="34" charset="0"/>
              <a:ea typeface="宋体" pitchFamily="2" charset="-122"/>
            </a:endParaRPr>
          </a:p>
        </p:txBody>
      </p:sp>
      <p:sp>
        <p:nvSpPr>
          <p:cNvPr id="16" name="Text Box 14"/>
          <p:cNvSpPr txBox="1">
            <a:spLocks noChangeArrowheads="1"/>
          </p:cNvSpPr>
          <p:nvPr/>
        </p:nvSpPr>
        <p:spPr bwMode="auto">
          <a:xfrm>
            <a:off x="9108447" y="2844225"/>
            <a:ext cx="442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r>
              <a:rPr lang="en-US" altLang="zh-CN" sz="3200">
                <a:solidFill>
                  <a:schemeClr val="bg2">
                    <a:lumMod val="50000"/>
                  </a:schemeClr>
                </a:solidFill>
                <a:latin typeface="微软雅黑" pitchFamily="34" charset="-122"/>
                <a:ea typeface="微软雅黑" pitchFamily="34" charset="-122"/>
              </a:rPr>
              <a:t>0</a:t>
            </a:r>
          </a:p>
        </p:txBody>
      </p:sp>
      <p:sp>
        <p:nvSpPr>
          <p:cNvPr id="25" name="Rectangle 23"/>
          <p:cNvSpPr>
            <a:spLocks noChangeArrowheads="1"/>
          </p:cNvSpPr>
          <p:nvPr/>
        </p:nvSpPr>
        <p:spPr bwMode="auto">
          <a:xfrm>
            <a:off x="10558908" y="2844225"/>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200" b="1">
                <a:solidFill>
                  <a:schemeClr val="bg2">
                    <a:lumMod val="50000"/>
                  </a:schemeClr>
                </a:solidFill>
                <a:latin typeface="微软雅黑" pitchFamily="34" charset="-122"/>
                <a:ea typeface="微软雅黑" pitchFamily="34" charset="-122"/>
              </a:rPr>
              <a:t>10</a:t>
            </a:r>
          </a:p>
        </p:txBody>
      </p:sp>
      <p:sp>
        <p:nvSpPr>
          <p:cNvPr id="34" name="AutoShape 32"/>
          <p:cNvSpPr>
            <a:spLocks noChangeArrowheads="1"/>
          </p:cNvSpPr>
          <p:nvPr/>
        </p:nvSpPr>
        <p:spPr bwMode="auto">
          <a:xfrm flipH="1">
            <a:off x="7877844" y="3276600"/>
            <a:ext cx="304800" cy="152400"/>
          </a:xfrm>
          <a:prstGeom prst="chevron">
            <a:avLst>
              <a:gd name="adj" fmla="val 50000"/>
            </a:avLst>
          </a:prstGeom>
          <a:solidFill>
            <a:srgbClr val="0070C0"/>
          </a:solidFill>
          <a:ln w="9525">
            <a:noFill/>
            <a:miter lim="800000"/>
            <a:headEnd/>
            <a:tailEnd/>
          </a:ln>
          <a:effectLst>
            <a:outerShdw dist="35921" dir="2700000" algn="ctr" rotWithShape="0">
              <a:schemeClr val="bg2"/>
            </a:outerShdw>
          </a:effectLst>
        </p:spPr>
        <p:txBody>
          <a:bodyPr anchor="ctr">
            <a:spAutoFit/>
          </a:bodyPr>
          <a:lstStyle/>
          <a:p>
            <a:pPr>
              <a:defRPr/>
            </a:pPr>
            <a:endParaRPr lang="zh-CN" altLang="en-US">
              <a:latin typeface="Arial" pitchFamily="34" charset="0"/>
              <a:ea typeface="宋体" pitchFamily="2" charset="-122"/>
            </a:endParaRPr>
          </a:p>
        </p:txBody>
      </p:sp>
    </p:spTree>
    <p:extLst>
      <p:ext uri="{BB962C8B-B14F-4D97-AF65-F5344CB8AC3E}">
        <p14:creationId xmlns:p14="http://schemas.microsoft.com/office/powerpoint/2010/main" val="11183759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35" presetClass="emph" presetSubtype="0" repeatCount="indefinite" fill="hold" grpId="1" nodeType="withEffect">
                                  <p:stCondLst>
                                    <p:cond delay="0"/>
                                  </p:stCondLst>
                                  <p:endCondLst>
                                    <p:cond evt="onNext" delay="0">
                                      <p:tgtEl>
                                        <p:sldTgt/>
                                      </p:tgtEl>
                                    </p:cond>
                                  </p:endCondLst>
                                  <p:childTnLst>
                                    <p:anim calcmode="discrete" valueType="str">
                                      <p:cBhvr>
                                        <p:cTn id="8" dur="1000" fill="hold"/>
                                        <p:tgtEl>
                                          <p:spTgt spid="18"/>
                                        </p:tgtEl>
                                        <p:attrNameLst>
                                          <p:attrName>style.visibility</p:attrName>
                                        </p:attrNameLst>
                                      </p:cBhvr>
                                      <p:tavLst>
                                        <p:tav tm="0">
                                          <p:val>
                                            <p:strVal val="hidden"/>
                                          </p:val>
                                        </p:tav>
                                        <p:tav tm="50000">
                                          <p:val>
                                            <p:strVal val="visible"/>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par>
                          <p:cTn id="21" fill="hold">
                            <p:stCondLst>
                              <p:cond delay="2500"/>
                            </p:stCondLst>
                            <p:childTnLst>
                              <p:par>
                                <p:cTn id="22" presetID="1"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par>
                                <p:cTn id="28" presetID="35" presetClass="emph" presetSubtype="0" repeatCount="indefinite" fill="hold" grpId="1" nodeType="withEffect">
                                  <p:stCondLst>
                                    <p:cond delay="0"/>
                                  </p:stCondLst>
                                  <p:endCondLst>
                                    <p:cond evt="onNext" delay="0">
                                      <p:tgtEl>
                                        <p:sldTgt/>
                                      </p:tgtEl>
                                    </p:cond>
                                  </p:endCondLst>
                                  <p:childTnLst>
                                    <p:anim calcmode="discrete" valueType="str">
                                      <p:cBhvr>
                                        <p:cTn id="29" dur="1000" fill="hold"/>
                                        <p:tgtEl>
                                          <p:spTgt spid="26"/>
                                        </p:tgtEl>
                                        <p:attrNameLst>
                                          <p:attrName>style.visibility</p:attrName>
                                        </p:attrNameLst>
                                      </p:cBhvr>
                                      <p:tavLst>
                                        <p:tav tm="0">
                                          <p:val>
                                            <p:strVal val="hidden"/>
                                          </p:val>
                                        </p:tav>
                                        <p:tav tm="50000">
                                          <p:val>
                                            <p:strVal val="visible"/>
                                          </p:val>
                                        </p:tav>
                                      </p:tavLst>
                                    </p:anim>
                                  </p:childTnLst>
                                </p:cTn>
                              </p:par>
                              <p:par>
                                <p:cTn id="30" presetID="10" presetClass="exit" presetSubtype="0" fill="hold" grpId="2" nodeType="with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35" presetClass="emph" presetSubtype="0" repeatCount="indefinite" fill="hold" grpId="1" nodeType="withEffect">
                                  <p:stCondLst>
                                    <p:cond delay="0"/>
                                  </p:stCondLst>
                                  <p:endCondLst>
                                    <p:cond evt="onNext" delay="0">
                                      <p:tgtEl>
                                        <p:sldTgt/>
                                      </p:tgtEl>
                                    </p:cond>
                                  </p:endCondLst>
                                  <p:childTnLst>
                                    <p:anim calcmode="discrete" valueType="str">
                                      <p:cBhvr>
                                        <p:cTn id="38" dur="1000" fill="hold"/>
                                        <p:tgtEl>
                                          <p:spTgt spid="15"/>
                                        </p:tgtEl>
                                        <p:attrNameLst>
                                          <p:attrName>style.visibility</p:attrName>
                                        </p:attrNameLst>
                                      </p:cBhvr>
                                      <p:tavLst>
                                        <p:tav tm="0">
                                          <p:val>
                                            <p:strVal val="hidden"/>
                                          </p:val>
                                        </p:tav>
                                        <p:tav tm="50000">
                                          <p:val>
                                            <p:strVal val="visible"/>
                                          </p:val>
                                        </p:tav>
                                      </p:tavLst>
                                    </p:anim>
                                  </p:childTnLst>
                                </p:cTn>
                              </p:par>
                              <p:par>
                                <p:cTn id="39" presetID="9" presetClass="exit" presetSubtype="0" fill="hold" grpId="2" nodeType="withEffect">
                                  <p:stCondLst>
                                    <p:cond delay="0"/>
                                  </p:stCondLst>
                                  <p:childTnLst>
                                    <p:animEffect transition="out" filter="dissolve">
                                      <p:cBhvr>
                                        <p:cTn id="40" dur="500"/>
                                        <p:tgtEl>
                                          <p:spTgt spid="26"/>
                                        </p:tgtEl>
                                      </p:cBhvr>
                                    </p:animEffect>
                                    <p:set>
                                      <p:cBhvr>
                                        <p:cTn id="41" dur="1" fill="hold">
                                          <p:stCondLst>
                                            <p:cond delay="499"/>
                                          </p:stCondLst>
                                        </p:cTn>
                                        <p:tgtEl>
                                          <p:spTgt spid="26"/>
                                        </p:tgtEl>
                                        <p:attrNameLst>
                                          <p:attrName>style.visibility</p:attrName>
                                        </p:attrNameLst>
                                      </p:cBhvr>
                                      <p:to>
                                        <p:strVal val="hidden"/>
                                      </p:to>
                                    </p:se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500"/>
                                        <p:tgtEl>
                                          <p:spTgt spid="48"/>
                                        </p:tgtEl>
                                      </p:cBhvr>
                                    </p:animEffect>
                                  </p:childTnLst>
                                </p:cTn>
                              </p:par>
                            </p:childTnLst>
                          </p:cTn>
                        </p:par>
                        <p:par>
                          <p:cTn id="46" fill="hold">
                            <p:stCondLst>
                              <p:cond delay="1500"/>
                            </p:stCondLst>
                            <p:childTnLst>
                              <p:par>
                                <p:cTn id="47" presetID="10" presetClass="entr" presetSubtype="0" fill="hold" nodeType="after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par>
                                <p:cTn id="58" presetID="35" presetClass="emph" presetSubtype="0" repeatCount="indefinite" fill="hold" grpId="1" nodeType="withEffect">
                                  <p:stCondLst>
                                    <p:cond delay="0"/>
                                  </p:stCondLst>
                                  <p:endCondLst>
                                    <p:cond evt="onNext" delay="0">
                                      <p:tgtEl>
                                        <p:sldTgt/>
                                      </p:tgtEl>
                                    </p:cond>
                                  </p:endCondLst>
                                  <p:childTnLst>
                                    <p:anim calcmode="discrete" valueType="str">
                                      <p:cBhvr>
                                        <p:cTn id="59" dur="1000" fill="hold"/>
                                        <p:tgtEl>
                                          <p:spTgt spid="30"/>
                                        </p:tgtEl>
                                        <p:attrNameLst>
                                          <p:attrName>style.visibility</p:attrName>
                                        </p:attrNameLst>
                                      </p:cBhvr>
                                      <p:tavLst>
                                        <p:tav tm="0">
                                          <p:val>
                                            <p:strVal val="hidden"/>
                                          </p:val>
                                        </p:tav>
                                        <p:tav tm="50000">
                                          <p:val>
                                            <p:strVal val="visible"/>
                                          </p:val>
                                        </p:tav>
                                      </p:tavLst>
                                    </p:anim>
                                  </p:childTnLst>
                                </p:cTn>
                              </p:par>
                              <p:par>
                                <p:cTn id="60" presetID="10" presetClass="exit" presetSubtype="0" fill="hold" grpId="2" nodeType="withEffect">
                                  <p:stCondLst>
                                    <p:cond delay="0"/>
                                  </p:stCondLst>
                                  <p:childTnLst>
                                    <p:animEffect transition="out" filter="fade">
                                      <p:cBhvr>
                                        <p:cTn id="61" dur="500"/>
                                        <p:tgtEl>
                                          <p:spTgt spid="15"/>
                                        </p:tgtEl>
                                      </p:cBhvr>
                                    </p:animEffect>
                                    <p:set>
                                      <p:cBhvr>
                                        <p:cTn id="62" dur="1" fill="hold">
                                          <p:stCondLst>
                                            <p:cond delay="499"/>
                                          </p:stCondLst>
                                        </p:cTn>
                                        <p:tgtEl>
                                          <p:spTgt spid="15"/>
                                        </p:tgtEl>
                                        <p:attrNameLst>
                                          <p:attrName>style.visibility</p:attrName>
                                        </p:attrNameLst>
                                      </p:cBhvr>
                                      <p:to>
                                        <p:strVal val="hidden"/>
                                      </p:to>
                                    </p:set>
                                  </p:childTnLst>
                                </p:cTn>
                              </p:par>
                              <p:par>
                                <p:cTn id="63" presetID="22" presetClass="entr" presetSubtype="8"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500"/>
                                        <p:tgtEl>
                                          <p:spTgt spid="22"/>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childTnLst>
                                </p:cTn>
                              </p:par>
                              <p:par>
                                <p:cTn id="70" presetID="35" presetClass="emph" presetSubtype="0" repeatCount="indefinite" fill="hold" grpId="1" nodeType="withEffect">
                                  <p:stCondLst>
                                    <p:cond delay="0"/>
                                  </p:stCondLst>
                                  <p:endCondLst>
                                    <p:cond evt="onNext" delay="0">
                                      <p:tgtEl>
                                        <p:sldTgt/>
                                      </p:tgtEl>
                                    </p:cond>
                                  </p:endCondLst>
                                  <p:childTnLst>
                                    <p:anim calcmode="discrete" valueType="str">
                                      <p:cBhvr>
                                        <p:cTn id="71" dur="1000" fill="hold"/>
                                        <p:tgtEl>
                                          <p:spTgt spid="33"/>
                                        </p:tgtEl>
                                        <p:attrNameLst>
                                          <p:attrName>style.visibility</p:attrName>
                                        </p:attrNameLst>
                                      </p:cBhvr>
                                      <p:tavLst>
                                        <p:tav tm="0">
                                          <p:val>
                                            <p:strVal val="hidden"/>
                                          </p:val>
                                        </p:tav>
                                        <p:tav tm="50000">
                                          <p:val>
                                            <p:strVal val="visible"/>
                                          </p:val>
                                        </p:tav>
                                      </p:tavLst>
                                    </p:anim>
                                  </p:childTnLst>
                                </p:cTn>
                              </p:par>
                              <p:par>
                                <p:cTn id="72" presetID="10" presetClass="exit" presetSubtype="0" fill="hold" grpId="2" nodeType="withEffect">
                                  <p:stCondLst>
                                    <p:cond delay="0"/>
                                  </p:stCondLst>
                                  <p:childTnLst>
                                    <p:animEffect transition="out" filter="fade">
                                      <p:cBhvr>
                                        <p:cTn id="73" dur="500"/>
                                        <p:tgtEl>
                                          <p:spTgt spid="30"/>
                                        </p:tgtEl>
                                      </p:cBhvr>
                                    </p:animEffect>
                                    <p:set>
                                      <p:cBhvr>
                                        <p:cTn id="74" dur="1" fill="hold">
                                          <p:stCondLst>
                                            <p:cond delay="499"/>
                                          </p:stCondLst>
                                        </p:cTn>
                                        <p:tgtEl>
                                          <p:spTgt spid="30"/>
                                        </p:tgtEl>
                                        <p:attrNameLst>
                                          <p:attrName>style.visibility</p:attrName>
                                        </p:attrNameLst>
                                      </p:cBhvr>
                                      <p:to>
                                        <p:strVal val="hidden"/>
                                      </p:to>
                                    </p:set>
                                  </p:childTnLst>
                                </p:cTn>
                              </p:par>
                            </p:childTnLst>
                          </p:cTn>
                        </p:par>
                        <p:par>
                          <p:cTn id="75" fill="hold">
                            <p:stCondLst>
                              <p:cond delay="1000"/>
                            </p:stCondLst>
                            <p:childTnLst>
                              <p:par>
                                <p:cTn id="76" presetID="5" presetClass="entr" presetSubtype="10" fill="hold" nodeType="after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checkerboard(across)">
                                      <p:cBhvr>
                                        <p:cTn id="78" dur="500"/>
                                        <p:tgtEl>
                                          <p:spTgt spid="31"/>
                                        </p:tgtEl>
                                      </p:cBhvr>
                                    </p:animEffect>
                                  </p:childTnLst>
                                </p:cTn>
                              </p:par>
                            </p:childTnLst>
                          </p:cTn>
                        </p:par>
                        <p:par>
                          <p:cTn id="79" fill="hold">
                            <p:stCondLst>
                              <p:cond delay="1500"/>
                            </p:stCondLst>
                            <p:childTnLst>
                              <p:par>
                                <p:cTn id="80" presetID="1" presetClass="entr" presetSubtype="0"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childTnLst>
                                </p:cTn>
                              </p:par>
                              <p:par>
                                <p:cTn id="82" presetID="9" presetClass="exit" presetSubtype="0" fill="hold" nodeType="withEffect">
                                  <p:stCondLst>
                                    <p:cond delay="0"/>
                                  </p:stCondLst>
                                  <p:childTnLst>
                                    <p:animEffect transition="out" filter="dissolve">
                                      <p:cBhvr>
                                        <p:cTn id="83" dur="500"/>
                                        <p:tgtEl>
                                          <p:spTgt spid="31"/>
                                        </p:tgtEl>
                                      </p:cBhvr>
                                    </p:animEffect>
                                    <p:set>
                                      <p:cBhvr>
                                        <p:cTn id="84" dur="1" fill="hold">
                                          <p:stCondLst>
                                            <p:cond delay="499"/>
                                          </p:stCondLst>
                                        </p:cTn>
                                        <p:tgtEl>
                                          <p:spTgt spid="31"/>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par>
                                <p:cTn id="89" presetID="35" presetClass="emph" presetSubtype="0" repeatCount="indefinite" fill="hold" grpId="1" nodeType="withEffect">
                                  <p:stCondLst>
                                    <p:cond delay="0"/>
                                  </p:stCondLst>
                                  <p:endCondLst>
                                    <p:cond evt="onNext" delay="0">
                                      <p:tgtEl>
                                        <p:sldTgt/>
                                      </p:tgtEl>
                                    </p:cond>
                                  </p:endCondLst>
                                  <p:childTnLst>
                                    <p:anim calcmode="discrete" valueType="str">
                                      <p:cBhvr>
                                        <p:cTn id="90" dur="1000" fill="hold"/>
                                        <p:tgtEl>
                                          <p:spTgt spid="34"/>
                                        </p:tgtEl>
                                        <p:attrNameLst>
                                          <p:attrName>style.visibility</p:attrName>
                                        </p:attrNameLst>
                                      </p:cBhvr>
                                      <p:tavLst>
                                        <p:tav tm="0">
                                          <p:val>
                                            <p:strVal val="hidden"/>
                                          </p:val>
                                        </p:tav>
                                        <p:tav tm="50000">
                                          <p:val>
                                            <p:strVal val="visible"/>
                                          </p:val>
                                        </p:tav>
                                      </p:tavLst>
                                    </p:anim>
                                  </p:childTnLst>
                                </p:cTn>
                              </p:par>
                              <p:par>
                                <p:cTn id="91" presetID="10" presetClass="exit" presetSubtype="0" fill="hold" grpId="2" nodeType="withEffect">
                                  <p:stCondLst>
                                    <p:cond delay="0"/>
                                  </p:stCondLst>
                                  <p:childTnLst>
                                    <p:animEffect transition="out" filter="fade">
                                      <p:cBhvr>
                                        <p:cTn id="92" dur="500"/>
                                        <p:tgtEl>
                                          <p:spTgt spid="33"/>
                                        </p:tgtEl>
                                      </p:cBhvr>
                                    </p:animEffect>
                                    <p:set>
                                      <p:cBhvr>
                                        <p:cTn id="93" dur="1" fill="hold">
                                          <p:stCondLst>
                                            <p:cond delay="499"/>
                                          </p:stCondLst>
                                        </p:cTn>
                                        <p:tgtEl>
                                          <p:spTgt spid="33"/>
                                        </p:tgtEl>
                                        <p:attrNameLst>
                                          <p:attrName>style.visibility</p:attrName>
                                        </p:attrNameLst>
                                      </p:cBhvr>
                                      <p:to>
                                        <p:strVal val="hidden"/>
                                      </p:to>
                                    </p:set>
                                  </p:childTnLst>
                                </p:cTn>
                              </p:par>
                            </p:childTnLst>
                          </p:cTn>
                        </p:par>
                        <p:par>
                          <p:cTn id="94" fill="hold">
                            <p:stCondLst>
                              <p:cond delay="1000"/>
                            </p:stCondLst>
                            <p:childTnLst>
                              <p:par>
                                <p:cTn id="95" presetID="22" presetClass="entr" presetSubtype="8" fill="hold" grpId="0" nodeType="after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wipe(left)">
                                      <p:cBhvr>
                                        <p:cTn id="97" dur="500"/>
                                        <p:tgtEl>
                                          <p:spTgt spid="23"/>
                                        </p:tgtEl>
                                      </p:cBhvr>
                                    </p:animEffect>
                                  </p:childTnLst>
                                </p:cTn>
                              </p:par>
                            </p:childTnLst>
                          </p:cTn>
                        </p:par>
                        <p:par>
                          <p:cTn id="98" fill="hold">
                            <p:stCondLst>
                              <p:cond delay="1500"/>
                            </p:stCondLst>
                            <p:childTnLst>
                              <p:par>
                                <p:cTn id="99" presetID="5" presetClass="entr" presetSubtype="5" fill="hold" nodeType="after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checkerboard(down)">
                                      <p:cBhvr>
                                        <p:cTn id="101" dur="500"/>
                                        <p:tgtEl>
                                          <p:spTgt spid="37"/>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xit" presetSubtype="0" fill="hold" nodeType="clickEffect">
                                  <p:stCondLst>
                                    <p:cond delay="0"/>
                                  </p:stCondLst>
                                  <p:childTnLst>
                                    <p:animEffect transition="out" filter="dissolve">
                                      <p:cBhvr>
                                        <p:cTn id="105" dur="500"/>
                                        <p:tgtEl>
                                          <p:spTgt spid="37"/>
                                        </p:tgtEl>
                                      </p:cBhvr>
                                    </p:animEffect>
                                    <p:set>
                                      <p:cBhvr>
                                        <p:cTn id="106" dur="1" fill="hold">
                                          <p:stCondLst>
                                            <p:cond delay="499"/>
                                          </p:stCondLst>
                                        </p:cTn>
                                        <p:tgtEl>
                                          <p:spTgt spid="37"/>
                                        </p:tgtEl>
                                        <p:attrNameLst>
                                          <p:attrName>style.visibility</p:attrName>
                                        </p:attrNameLst>
                                      </p:cBhvr>
                                      <p:to>
                                        <p:strVal val="hidden"/>
                                      </p:to>
                                    </p:set>
                                  </p:childTnLst>
                                </p:cTn>
                              </p:par>
                            </p:childTnLst>
                          </p:cTn>
                        </p:par>
                        <p:par>
                          <p:cTn id="107" fill="hold">
                            <p:stCondLst>
                              <p:cond delay="500"/>
                            </p:stCondLst>
                            <p:childTnLst>
                              <p:par>
                                <p:cTn id="108" presetID="10" presetClass="exit" presetSubtype="0" fill="hold" grpId="2" nodeType="afterEffect">
                                  <p:stCondLst>
                                    <p:cond delay="0"/>
                                  </p:stCondLst>
                                  <p:childTnLst>
                                    <p:animEffect transition="out" filter="fade">
                                      <p:cBhvr>
                                        <p:cTn id="109" dur="500"/>
                                        <p:tgtEl>
                                          <p:spTgt spid="34"/>
                                        </p:tgtEl>
                                      </p:cBhvr>
                                    </p:animEffect>
                                    <p:set>
                                      <p:cBhvr>
                                        <p:cTn id="110" dur="1" fill="hold">
                                          <p:stCondLst>
                                            <p:cond delay="499"/>
                                          </p:stCondLst>
                                        </p:cTn>
                                        <p:tgtEl>
                                          <p:spTgt spid="34"/>
                                        </p:tgtEl>
                                        <p:attrNameLst>
                                          <p:attrName>style.visibility</p:attrName>
                                        </p:attrNameLst>
                                      </p:cBhvr>
                                      <p:to>
                                        <p:strVal val="hidden"/>
                                      </p:to>
                                    </p:set>
                                  </p:childTnLst>
                                </p:cTn>
                              </p:par>
                            </p:childTnLst>
                          </p:cTn>
                        </p:par>
                        <p:par>
                          <p:cTn id="111" fill="hold">
                            <p:stCondLst>
                              <p:cond delay="1000"/>
                            </p:stCondLst>
                            <p:childTnLst>
                              <p:par>
                                <p:cTn id="112" presetID="10" presetClass="exit" presetSubtype="0" fill="hold" grpId="1" nodeType="afterEffect">
                                  <p:stCondLst>
                                    <p:cond delay="0"/>
                                  </p:stCondLst>
                                  <p:childTnLst>
                                    <p:animEffect transition="out" filter="fade">
                                      <p:cBhvr>
                                        <p:cTn id="113" dur="500"/>
                                        <p:tgtEl>
                                          <p:spTgt spid="25"/>
                                        </p:tgtEl>
                                      </p:cBhvr>
                                    </p:animEffect>
                                    <p:set>
                                      <p:cBhvr>
                                        <p:cTn id="114" dur="1" fill="hold">
                                          <p:stCondLst>
                                            <p:cond delay="499"/>
                                          </p:stCondLst>
                                        </p:cTn>
                                        <p:tgtEl>
                                          <p:spTgt spid="25"/>
                                        </p:tgtEl>
                                        <p:attrNameLst>
                                          <p:attrName>style.visibility</p:attrName>
                                        </p:attrNameLst>
                                      </p:cBhvr>
                                      <p:to>
                                        <p:strVal val="hidden"/>
                                      </p:to>
                                    </p:set>
                                  </p:childTnLst>
                                </p:cTn>
                              </p:par>
                            </p:childTnLst>
                          </p:cTn>
                        </p:par>
                        <p:par>
                          <p:cTn id="115" fill="hold">
                            <p:stCondLst>
                              <p:cond delay="1500"/>
                            </p:stCondLst>
                            <p:childTnLst>
                              <p:par>
                                <p:cTn id="116" presetID="10" presetClass="exit" presetSubtype="0" fill="hold" nodeType="afterEffect">
                                  <p:stCondLst>
                                    <p:cond delay="0"/>
                                  </p:stCondLst>
                                  <p:childTnLst>
                                    <p:animEffect transition="out" filter="fade">
                                      <p:cBhvr>
                                        <p:cTn id="117" dur="500"/>
                                        <p:tgtEl>
                                          <p:spTgt spid="47"/>
                                        </p:tgtEl>
                                      </p:cBhvr>
                                    </p:animEffect>
                                    <p:set>
                                      <p:cBhvr>
                                        <p:cTn id="118" dur="1" fill="hold">
                                          <p:stCondLst>
                                            <p:cond delay="499"/>
                                          </p:stCondLst>
                                        </p:cTn>
                                        <p:tgtEl>
                                          <p:spTgt spid="47"/>
                                        </p:tgtEl>
                                        <p:attrNameLst>
                                          <p:attrName>style.visibility</p:attrName>
                                        </p:attrNameLst>
                                      </p:cBhvr>
                                      <p:to>
                                        <p:strVal val="hidden"/>
                                      </p:to>
                                    </p:set>
                                  </p:childTnLst>
                                </p:cTn>
                              </p:par>
                            </p:childTnLst>
                          </p:cTn>
                        </p:par>
                        <p:par>
                          <p:cTn id="119" fill="hold">
                            <p:stCondLst>
                              <p:cond delay="2000"/>
                            </p:stCondLst>
                            <p:childTnLst>
                              <p:par>
                                <p:cTn id="120" presetID="10" presetClass="exit" presetSubtype="0" fill="hold" nodeType="afterEffect">
                                  <p:stCondLst>
                                    <p:cond delay="0"/>
                                  </p:stCondLst>
                                  <p:childTnLst>
                                    <p:animEffect transition="out" filter="fade">
                                      <p:cBhvr>
                                        <p:cTn id="121" dur="500"/>
                                        <p:tgtEl>
                                          <p:spTgt spid="48"/>
                                        </p:tgtEl>
                                      </p:cBhvr>
                                    </p:animEffect>
                                    <p:set>
                                      <p:cBhvr>
                                        <p:cTn id="122" dur="1" fill="hold">
                                          <p:stCondLst>
                                            <p:cond delay="499"/>
                                          </p:stCondLst>
                                        </p:cTn>
                                        <p:tgtEl>
                                          <p:spTgt spid="48"/>
                                        </p:tgtEl>
                                        <p:attrNameLst>
                                          <p:attrName>style.visibility</p:attrName>
                                        </p:attrNameLst>
                                      </p:cBhvr>
                                      <p:to>
                                        <p:strVal val="hidden"/>
                                      </p:to>
                                    </p:set>
                                  </p:childTnLst>
                                </p:cTn>
                              </p:par>
                            </p:childTnLst>
                          </p:cTn>
                        </p:par>
                        <p:par>
                          <p:cTn id="123" fill="hold">
                            <p:stCondLst>
                              <p:cond delay="2500"/>
                            </p:stCondLst>
                            <p:childTnLst>
                              <p:par>
                                <p:cTn id="124" presetID="1" presetClass="entr" presetSubtype="0" fill="hold" grpId="0" nodeType="afterEffect">
                                  <p:stCondLst>
                                    <p:cond delay="0"/>
                                  </p:stCondLst>
                                  <p:childTnLst>
                                    <p:set>
                                      <p:cBhvr>
                                        <p:cTn id="125" dur="1" fill="hold">
                                          <p:stCondLst>
                                            <p:cond delay="0"/>
                                          </p:stCondLst>
                                        </p:cTn>
                                        <p:tgtEl>
                                          <p:spTgt spid="38"/>
                                        </p:tgtEl>
                                        <p:attrNameLst>
                                          <p:attrName>style.visibility</p:attrName>
                                        </p:attrNameLst>
                                      </p:cBhvr>
                                      <p:to>
                                        <p:strVal val="visible"/>
                                      </p:to>
                                    </p:set>
                                  </p:childTnLst>
                                </p:cTn>
                              </p:par>
                              <p:par>
                                <p:cTn id="126" presetID="35" presetClass="emph" presetSubtype="0" repeatCount="indefinite" fill="hold" grpId="1" nodeType="withEffect">
                                  <p:stCondLst>
                                    <p:cond delay="0"/>
                                  </p:stCondLst>
                                  <p:endCondLst>
                                    <p:cond evt="onNext" delay="0">
                                      <p:tgtEl>
                                        <p:sldTgt/>
                                      </p:tgtEl>
                                    </p:cond>
                                  </p:endCondLst>
                                  <p:childTnLst>
                                    <p:anim calcmode="discrete" valueType="str">
                                      <p:cBhvr>
                                        <p:cTn id="127" dur="1000" fill="hold"/>
                                        <p:tgtEl>
                                          <p:spTgt spid="38"/>
                                        </p:tgtEl>
                                        <p:attrNameLst>
                                          <p:attrName>style.visibility</p:attrName>
                                        </p:attrNameLst>
                                      </p:cBhvr>
                                      <p:tavLst>
                                        <p:tav tm="0">
                                          <p:val>
                                            <p:strVal val="hidden"/>
                                          </p:val>
                                        </p:tav>
                                        <p:tav tm="50000">
                                          <p:val>
                                            <p:strVal val="visible"/>
                                          </p:val>
                                        </p:tav>
                                      </p:tavLst>
                                    </p:anim>
                                  </p:childTnLst>
                                </p:cTn>
                              </p:par>
                            </p:childTnLst>
                          </p:cTn>
                        </p:par>
                        <p:par>
                          <p:cTn id="128" fill="hold">
                            <p:stCondLst>
                              <p:cond delay="3500"/>
                            </p:stCondLst>
                            <p:childTnLst>
                              <p:par>
                                <p:cTn id="129" presetID="1" presetClass="entr" presetSubtype="0" fill="hold" grpId="2" nodeType="afterEffect">
                                  <p:stCondLst>
                                    <p:cond delay="0"/>
                                  </p:stCondLst>
                                  <p:childTnLst>
                                    <p:set>
                                      <p:cBhvr>
                                        <p:cTn id="130" dur="1" fill="hold">
                                          <p:stCondLst>
                                            <p:cond delay="0"/>
                                          </p:stCondLst>
                                        </p:cTn>
                                        <p:tgtEl>
                                          <p:spTgt spid="16"/>
                                        </p:tgtEl>
                                        <p:attrNameLst>
                                          <p:attrName>style.visibility</p:attrName>
                                        </p:attrNameLst>
                                      </p:cBhvr>
                                      <p:to>
                                        <p:strVal val="visible"/>
                                      </p:to>
                                    </p:set>
                                  </p:childTnLst>
                                </p:cTn>
                              </p:par>
                            </p:childTnLst>
                          </p:cTn>
                        </p:par>
                        <p:par>
                          <p:cTn id="131" fill="hold">
                            <p:stCondLst>
                              <p:cond delay="3500"/>
                            </p:stCondLst>
                            <p:childTnLst>
                              <p:par>
                                <p:cTn id="132" presetID="22" presetClass="entr" presetSubtype="8" fill="hold" grpId="0" nodeType="afterEffect">
                                  <p:stCondLst>
                                    <p:cond delay="0"/>
                                  </p:stCondLst>
                                  <p:childTnLst>
                                    <p:set>
                                      <p:cBhvr>
                                        <p:cTn id="133" dur="1" fill="hold">
                                          <p:stCondLst>
                                            <p:cond delay="0"/>
                                          </p:stCondLst>
                                        </p:cTn>
                                        <p:tgtEl>
                                          <p:spTgt spid="24"/>
                                        </p:tgtEl>
                                        <p:attrNameLst>
                                          <p:attrName>style.visibility</p:attrName>
                                        </p:attrNameLst>
                                      </p:cBhvr>
                                      <p:to>
                                        <p:strVal val="visible"/>
                                      </p:to>
                                    </p:set>
                                    <p:animEffect transition="in" filter="wipe(left)">
                                      <p:cBhvr>
                                        <p:cTn id="134" dur="500"/>
                                        <p:tgtEl>
                                          <p:spTgt spid="24"/>
                                        </p:tgtEl>
                                      </p:cBhvr>
                                    </p:animEffect>
                                  </p:childTnLst>
                                </p:cTn>
                              </p:par>
                            </p:childTnLst>
                          </p:cTn>
                        </p:par>
                        <p:par>
                          <p:cTn id="135" fill="hold">
                            <p:stCondLst>
                              <p:cond delay="4000"/>
                            </p:stCondLst>
                            <p:childTnLst>
                              <p:par>
                                <p:cTn id="136" presetID="5" presetClass="entr" presetSubtype="5" fill="hold" nodeType="afterEffect">
                                  <p:stCondLst>
                                    <p:cond delay="0"/>
                                  </p:stCondLst>
                                  <p:childTnLst>
                                    <p:set>
                                      <p:cBhvr>
                                        <p:cTn id="137" dur="1" fill="hold">
                                          <p:stCondLst>
                                            <p:cond delay="0"/>
                                          </p:stCondLst>
                                        </p:cTn>
                                        <p:tgtEl>
                                          <p:spTgt spid="39"/>
                                        </p:tgtEl>
                                        <p:attrNameLst>
                                          <p:attrName>style.visibility</p:attrName>
                                        </p:attrNameLst>
                                      </p:cBhvr>
                                      <p:to>
                                        <p:strVal val="visible"/>
                                      </p:to>
                                    </p:set>
                                    <p:animEffect transition="in" filter="checkerboard(down)">
                                      <p:cBhvr>
                                        <p:cTn id="13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15" grpId="0" animBg="1"/>
      <p:bldP spid="15" grpId="1" animBg="1"/>
      <p:bldP spid="15" grpId="2" animBg="1"/>
      <p:bldP spid="18" grpId="0" animBg="1"/>
      <p:bldP spid="18" grpId="1" animBg="1"/>
      <p:bldP spid="18" grpId="2" animBg="1"/>
      <p:bldP spid="22" grpId="0"/>
      <p:bldP spid="23" grpId="0"/>
      <p:bldP spid="24" grpId="0"/>
      <p:bldP spid="26" grpId="0" animBg="1"/>
      <p:bldP spid="26" grpId="1" animBg="1"/>
      <p:bldP spid="26" grpId="2" animBg="1"/>
      <p:bldP spid="30" grpId="0" animBg="1"/>
      <p:bldP spid="30" grpId="1" animBg="1"/>
      <p:bldP spid="30" grpId="2" animBg="1"/>
      <p:bldP spid="33" grpId="0" animBg="1"/>
      <p:bldP spid="33" grpId="1" animBg="1"/>
      <p:bldP spid="33" grpId="2" animBg="1"/>
      <p:bldP spid="38" grpId="0" animBg="1"/>
      <p:bldP spid="38" grpId="1" animBg="1"/>
      <p:bldP spid="16" grpId="0" autoUpdateAnimBg="0"/>
      <p:bldP spid="16" grpId="2" autoUpdateAnimBg="0"/>
      <p:bldP spid="25" grpId="0" autoUpdateAnimBg="0"/>
      <p:bldP spid="25" grpId="1" autoUpdateAnimBg="0"/>
      <p:bldP spid="34" grpId="0" animBg="1"/>
      <p:bldP spid="34" grpId="1" animBg="1"/>
      <p:bldP spid="34"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本章授课内容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 name="自选图形 5"/>
          <p:cNvSpPr>
            <a:spLocks noChangeArrowheads="1"/>
          </p:cNvSpPr>
          <p:nvPr/>
        </p:nvSpPr>
        <p:spPr bwMode="gray">
          <a:xfrm>
            <a:off x="2526687" y="5099050"/>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生存周期与声明作用域</a:t>
            </a:r>
          </a:p>
        </p:txBody>
      </p:sp>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函数嵌套调用和递归调用</a:t>
            </a:r>
          </a:p>
        </p:txBody>
      </p:sp>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函数调用</a:t>
            </a:r>
          </a:p>
        </p:txBody>
      </p:sp>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函数定义与声明</a:t>
            </a:r>
          </a:p>
        </p:txBody>
      </p:sp>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en-US" altLang="zh-CN" b="1">
                <a:latin typeface="微软雅黑" pitchFamily="34" charset="-122"/>
                <a:ea typeface="微软雅黑" pitchFamily="34" charset="-122"/>
              </a:rPr>
              <a:t>C</a:t>
            </a:r>
            <a:r>
              <a:rPr lang="zh-CN" altLang="en-US" b="1">
                <a:latin typeface="微软雅黑" pitchFamily="34" charset="-122"/>
                <a:ea typeface="微软雅黑" pitchFamily="34" charset="-122"/>
              </a:rPr>
              <a:t>程序基本结构</a:t>
            </a:r>
          </a:p>
        </p:txBody>
      </p:sp>
      <p:grpSp>
        <p:nvGrpSpPr>
          <p:cNvPr id="12" name="组合 11"/>
          <p:cNvGrpSpPr/>
          <p:nvPr/>
        </p:nvGrpSpPr>
        <p:grpSpPr>
          <a:xfrm>
            <a:off x="2117476" y="5069979"/>
            <a:ext cx="520552" cy="519261"/>
            <a:chOff x="1984929" y="5010002"/>
            <a:chExt cx="520552" cy="519261"/>
          </a:xfrm>
        </p:grpSpPr>
        <p:sp>
          <p:nvSpPr>
            <p:cNvPr id="13"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4"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5"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16"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nvGrpSpPr>
          <p:cNvPr id="17" name="组合 16"/>
          <p:cNvGrpSpPr/>
          <p:nvPr/>
        </p:nvGrpSpPr>
        <p:grpSpPr>
          <a:xfrm>
            <a:off x="8658456" y="1827609"/>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32670119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生存周期与声明作用域</a:t>
            </a:r>
          </a:p>
        </p:txBody>
      </p:sp>
      <p:sp>
        <p:nvSpPr>
          <p:cNvPr id="5" name="Rectangle 3"/>
          <p:cNvSpPr>
            <a:spLocks noChangeArrowheads="1"/>
          </p:cNvSpPr>
          <p:nvPr/>
        </p:nvSpPr>
        <p:spPr bwMode="auto">
          <a:xfrm>
            <a:off x="909836" y="981075"/>
            <a:ext cx="7297960" cy="5111750"/>
          </a:xfrm>
          <a:prstGeom prst="rect">
            <a:avLst/>
          </a:prstGeom>
          <a:solidFill>
            <a:schemeClr val="bg2">
              <a:lumMod val="20000"/>
              <a:lumOff val="80000"/>
              <a:alpha val="12157"/>
            </a:schemeClr>
          </a:solidFill>
          <a:ln w="38100">
            <a:solidFill>
              <a:schemeClr val="bg2">
                <a:lumMod val="50000"/>
              </a:schemeClr>
            </a:solidFill>
            <a:miter lim="800000"/>
            <a:headEnd/>
            <a:tailEnd/>
          </a:ln>
          <a:effectLst/>
        </p:spPr>
        <p:txBody>
          <a:bodyPr wrap="none" anchor="ctr"/>
          <a:lstStyle/>
          <a:p>
            <a:r>
              <a:rPr lang="en-US" altLang="zh-CN" sz="2400" b="1">
                <a:latin typeface="Consolas" pitchFamily="49" charset="0"/>
                <a:ea typeface="黑体" pitchFamily="49" charset="-122"/>
                <a:cs typeface="Consolas" pitchFamily="49" charset="0"/>
              </a:rPr>
              <a:t>#include &lt;stdio.h&gt;</a:t>
            </a:r>
          </a:p>
          <a:p>
            <a:r>
              <a:rPr lang="en-US" altLang="zh-CN" sz="2400" b="1">
                <a:solidFill>
                  <a:srgbClr val="FF0000"/>
                </a:solidFill>
                <a:latin typeface="Consolas" pitchFamily="49" charset="0"/>
                <a:ea typeface="黑体" pitchFamily="49" charset="-122"/>
                <a:cs typeface="Consolas" pitchFamily="49" charset="0"/>
              </a:rPr>
              <a:t>int num = 0;</a:t>
            </a:r>
            <a:endParaRPr lang="en-US" altLang="zh-CN" sz="2400" b="1">
              <a:latin typeface="Consolas" pitchFamily="49" charset="0"/>
              <a:ea typeface="黑体" pitchFamily="49" charset="-122"/>
              <a:cs typeface="Consolas" pitchFamily="49" charset="0"/>
            </a:endParaRPr>
          </a:p>
          <a:p>
            <a:r>
              <a:rPr lang="en-US" altLang="zh-CN" sz="2400" b="1">
                <a:latin typeface="Consolas" pitchFamily="49" charset="0"/>
                <a:ea typeface="黑体" pitchFamily="49" charset="-122"/>
                <a:cs typeface="Consolas" pitchFamily="49" charset="0"/>
              </a:rPr>
              <a:t>void fun(void)</a:t>
            </a:r>
          </a:p>
          <a:p>
            <a:r>
              <a:rPr lang="en-US" altLang="zh-CN" sz="2400" b="1">
                <a:latin typeface="Consolas" pitchFamily="49" charset="0"/>
                <a:ea typeface="黑体" pitchFamily="49" charset="-122"/>
                <a:cs typeface="Consolas" pitchFamily="49" charset="0"/>
              </a:rPr>
              <a:t>{</a:t>
            </a:r>
          </a:p>
          <a:p>
            <a:r>
              <a:rPr lang="en-US" altLang="zh-CN" sz="2400" b="1">
                <a:latin typeface="Consolas" pitchFamily="49" charset="0"/>
                <a:ea typeface="黑体" pitchFamily="49" charset="-122"/>
                <a:cs typeface="Consolas" pitchFamily="49" charset="0"/>
              </a:rPr>
              <a:t>    printf("</a:t>
            </a:r>
            <a:r>
              <a:rPr lang="en-US" sz="2400" b="1">
                <a:latin typeface="Consolas" pitchFamily="49" charset="0"/>
                <a:ea typeface="楷体_GB2312" pitchFamily="49" charset="-122"/>
                <a:cs typeface="Consolas" pitchFamily="49" charset="0"/>
              </a:rPr>
              <a:t>请输入</a:t>
            </a:r>
            <a:r>
              <a:rPr lang="zh-CN" altLang="en-US" sz="2400" b="1">
                <a:latin typeface="Consolas" pitchFamily="49" charset="0"/>
                <a:ea typeface="楷体_GB2312" pitchFamily="49" charset="-122"/>
                <a:cs typeface="Consolas" pitchFamily="49" charset="0"/>
              </a:rPr>
              <a:t>一</a:t>
            </a:r>
            <a:r>
              <a:rPr lang="en-US" sz="2400" b="1">
                <a:latin typeface="Consolas" pitchFamily="49" charset="0"/>
                <a:ea typeface="楷体_GB2312" pitchFamily="49" charset="-122"/>
                <a:cs typeface="Consolas" pitchFamily="49" charset="0"/>
              </a:rPr>
              <a:t>个</a:t>
            </a:r>
            <a:r>
              <a:rPr lang="zh-CN" altLang="en-US" sz="2400" b="1">
                <a:latin typeface="Consolas" pitchFamily="49" charset="0"/>
                <a:ea typeface="楷体_GB2312" pitchFamily="49" charset="-122"/>
                <a:cs typeface="Consolas" pitchFamily="49" charset="0"/>
              </a:rPr>
              <a:t>正整</a:t>
            </a:r>
            <a:r>
              <a:rPr lang="en-US" sz="2400" b="1">
                <a:latin typeface="Consolas" pitchFamily="49" charset="0"/>
                <a:ea typeface="楷体_GB2312" pitchFamily="49" charset="-122"/>
                <a:cs typeface="Consolas" pitchFamily="49" charset="0"/>
              </a:rPr>
              <a:t>数</a:t>
            </a:r>
            <a:r>
              <a:rPr lang="en-US" sz="2400" b="1">
                <a:latin typeface="Consolas" pitchFamily="49" charset="0"/>
                <a:ea typeface="黑体" pitchFamily="49" charset="-122"/>
                <a:cs typeface="Consolas" pitchFamily="49" charset="0"/>
              </a:rPr>
              <a:t>：</a:t>
            </a:r>
            <a:r>
              <a:rPr lang="en-US" altLang="zh-CN" sz="2400" b="1">
                <a:latin typeface="Consolas" pitchFamily="49" charset="0"/>
                <a:ea typeface="黑体" pitchFamily="49" charset="-122"/>
                <a:cs typeface="Consolas" pitchFamily="49" charset="0"/>
              </a:rPr>
              <a:t>");</a:t>
            </a:r>
          </a:p>
          <a:p>
            <a:r>
              <a:rPr lang="zh-CN" altLang="en-US" sz="2400" b="1">
                <a:latin typeface="Consolas" pitchFamily="49" charset="0"/>
                <a:ea typeface="黑体" pitchFamily="49" charset="-122"/>
                <a:cs typeface="Consolas" pitchFamily="49" charset="0"/>
              </a:rPr>
              <a:t>    </a:t>
            </a:r>
            <a:r>
              <a:rPr lang="en-US" altLang="zh-CN" sz="2400" b="1">
                <a:latin typeface="Consolas" pitchFamily="49" charset="0"/>
                <a:ea typeface="黑体" pitchFamily="49" charset="-122"/>
                <a:cs typeface="Consolas" pitchFamily="49" charset="0"/>
              </a:rPr>
              <a:t>scanf("%d", &amp;num);</a:t>
            </a:r>
          </a:p>
          <a:p>
            <a:r>
              <a:rPr lang="zh-CN" altLang="en-US" sz="2400" b="1">
                <a:latin typeface="Consolas" pitchFamily="49" charset="0"/>
                <a:ea typeface="黑体" pitchFamily="49" charset="-122"/>
                <a:cs typeface="Consolas" pitchFamily="49" charset="0"/>
              </a:rPr>
              <a:t>    </a:t>
            </a:r>
            <a:r>
              <a:rPr lang="en-US" altLang="zh-CN" sz="2400" b="1">
                <a:latin typeface="Consolas" pitchFamily="49" charset="0"/>
                <a:ea typeface="黑体" pitchFamily="49" charset="-122"/>
                <a:cs typeface="Consolas" pitchFamily="49" charset="0"/>
              </a:rPr>
              <a:t>printf("</a:t>
            </a:r>
            <a:r>
              <a:rPr lang="en-US" sz="2400" b="1">
                <a:latin typeface="Consolas" pitchFamily="49" charset="0"/>
                <a:ea typeface="楷体_GB2312" pitchFamily="49" charset="-122"/>
                <a:cs typeface="Consolas" pitchFamily="49" charset="0"/>
              </a:rPr>
              <a:t>子函数中</a:t>
            </a:r>
            <a:r>
              <a:rPr lang="en-US" altLang="zh-CN" sz="2400" b="1">
                <a:latin typeface="Consolas" pitchFamily="49" charset="0"/>
                <a:ea typeface="楷体_GB2312" pitchFamily="49" charset="-122"/>
                <a:cs typeface="Consolas" pitchFamily="49" charset="0"/>
              </a:rPr>
              <a:t>num</a:t>
            </a:r>
            <a:r>
              <a:rPr lang="en-US" sz="2400" b="1">
                <a:latin typeface="Consolas" pitchFamily="49" charset="0"/>
                <a:ea typeface="楷体_GB2312" pitchFamily="49" charset="-122"/>
                <a:cs typeface="Consolas" pitchFamily="49" charset="0"/>
              </a:rPr>
              <a:t>的值是</a:t>
            </a:r>
            <a:r>
              <a:rPr lang="en-US" altLang="zh-CN" sz="2400" b="1">
                <a:latin typeface="Consolas" pitchFamily="49" charset="0"/>
                <a:ea typeface="黑体" pitchFamily="49" charset="-122"/>
                <a:cs typeface="Consolas" pitchFamily="49" charset="0"/>
              </a:rPr>
              <a:t>%d\n", num);</a:t>
            </a:r>
          </a:p>
          <a:p>
            <a:r>
              <a:rPr lang="en-US" altLang="zh-CN" sz="2400" b="1">
                <a:latin typeface="Consolas" pitchFamily="49" charset="0"/>
                <a:ea typeface="黑体" pitchFamily="49" charset="-122"/>
                <a:cs typeface="Consolas" pitchFamily="49" charset="0"/>
              </a:rPr>
              <a:t>}</a:t>
            </a:r>
          </a:p>
          <a:p>
            <a:r>
              <a:rPr lang="en-US" altLang="zh-CN" sz="2400" b="1">
                <a:latin typeface="Consolas" pitchFamily="49" charset="0"/>
                <a:ea typeface="黑体" pitchFamily="49" charset="-122"/>
                <a:cs typeface="Consolas" pitchFamily="49" charset="0"/>
              </a:rPr>
              <a:t>void main(void)</a:t>
            </a:r>
          </a:p>
          <a:p>
            <a:r>
              <a:rPr lang="en-US" altLang="zh-CN" sz="2400" b="1">
                <a:latin typeface="Consolas" pitchFamily="49" charset="0"/>
                <a:ea typeface="黑体" pitchFamily="49" charset="-122"/>
                <a:cs typeface="Consolas" pitchFamily="49" charset="0"/>
              </a:rPr>
              <a:t>{</a:t>
            </a:r>
          </a:p>
          <a:p>
            <a:r>
              <a:rPr lang="en-US" altLang="zh-CN" sz="2400" b="1">
                <a:latin typeface="Consolas" pitchFamily="49" charset="0"/>
                <a:ea typeface="黑体" pitchFamily="49" charset="-122"/>
                <a:cs typeface="Consolas" pitchFamily="49" charset="0"/>
              </a:rPr>
              <a:t>    fun();</a:t>
            </a:r>
          </a:p>
          <a:p>
            <a:r>
              <a:rPr lang="zh-CN" altLang="en-US" sz="2400" b="1">
                <a:latin typeface="Consolas" pitchFamily="49" charset="0"/>
                <a:ea typeface="黑体" pitchFamily="49" charset="-122"/>
                <a:cs typeface="Consolas" pitchFamily="49" charset="0"/>
              </a:rPr>
              <a:t>    </a:t>
            </a:r>
            <a:r>
              <a:rPr lang="en-US" altLang="zh-CN" sz="2400" b="1">
                <a:latin typeface="Consolas" pitchFamily="49" charset="0"/>
                <a:ea typeface="黑体" pitchFamily="49" charset="-122"/>
                <a:cs typeface="Consolas" pitchFamily="49" charset="0"/>
              </a:rPr>
              <a:t>printf("</a:t>
            </a:r>
            <a:r>
              <a:rPr lang="en-US" sz="2400" b="1">
                <a:latin typeface="Consolas" pitchFamily="49" charset="0"/>
                <a:ea typeface="楷体_GB2312" pitchFamily="49" charset="-122"/>
                <a:cs typeface="Consolas" pitchFamily="49" charset="0"/>
              </a:rPr>
              <a:t>主函数中</a:t>
            </a:r>
            <a:r>
              <a:rPr lang="en-US" altLang="zh-CN" sz="2400" b="1">
                <a:latin typeface="Consolas" pitchFamily="49" charset="0"/>
                <a:ea typeface="黑体" pitchFamily="49" charset="-122"/>
                <a:cs typeface="Consolas" pitchFamily="49" charset="0"/>
              </a:rPr>
              <a:t>num</a:t>
            </a:r>
            <a:r>
              <a:rPr lang="en-US" sz="2400" b="1">
                <a:latin typeface="Consolas" pitchFamily="49" charset="0"/>
                <a:ea typeface="楷体_GB2312" pitchFamily="49" charset="-122"/>
                <a:cs typeface="Consolas" pitchFamily="49" charset="0"/>
              </a:rPr>
              <a:t>的值是</a:t>
            </a:r>
            <a:r>
              <a:rPr lang="en-US" altLang="zh-CN" sz="2400" b="1">
                <a:latin typeface="Consolas" pitchFamily="49" charset="0"/>
                <a:ea typeface="黑体" pitchFamily="49" charset="-122"/>
                <a:cs typeface="Consolas" pitchFamily="49" charset="0"/>
              </a:rPr>
              <a:t>%d\n", num);</a:t>
            </a:r>
          </a:p>
          <a:p>
            <a:r>
              <a:rPr lang="en-US" altLang="zh-CN" sz="2400" b="1">
                <a:latin typeface="Consolas" pitchFamily="49" charset="0"/>
                <a:ea typeface="黑体" pitchFamily="49" charset="-122"/>
                <a:cs typeface="Consolas" pitchFamily="49" charset="0"/>
              </a:rPr>
              <a:t>}</a:t>
            </a:r>
          </a:p>
        </p:txBody>
      </p:sp>
      <p:sp>
        <p:nvSpPr>
          <p:cNvPr id="6" name="矩形 5"/>
          <p:cNvSpPr/>
          <p:nvPr/>
        </p:nvSpPr>
        <p:spPr>
          <a:xfrm>
            <a:off x="8531247" y="4581736"/>
            <a:ext cx="3087772" cy="1512168"/>
          </a:xfrm>
          <a:prstGeom prst="rect">
            <a:avLst/>
          </a:prstGeom>
          <a:solidFill>
            <a:schemeClr val="tx2">
              <a:lumMod val="65000"/>
              <a:lumOff val="35000"/>
            </a:schemeClr>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Group 4"/>
          <p:cNvGrpSpPr>
            <a:grpSpLocks/>
          </p:cNvGrpSpPr>
          <p:nvPr/>
        </p:nvGrpSpPr>
        <p:grpSpPr bwMode="auto">
          <a:xfrm>
            <a:off x="8470676" y="836712"/>
            <a:ext cx="3436712" cy="3529000"/>
            <a:chOff x="0" y="-186"/>
            <a:chExt cx="1633" cy="2408"/>
          </a:xfrm>
        </p:grpSpPr>
        <p:sp>
          <p:nvSpPr>
            <p:cNvPr id="8" name="Rectangle 5"/>
            <p:cNvSpPr>
              <a:spLocks noChangeArrowheads="1"/>
            </p:cNvSpPr>
            <p:nvPr/>
          </p:nvSpPr>
          <p:spPr bwMode="auto">
            <a:xfrm>
              <a:off x="0" y="184"/>
              <a:ext cx="1633" cy="2038"/>
            </a:xfrm>
            <a:prstGeom prst="rect">
              <a:avLst/>
            </a:prstGeom>
            <a:solidFill>
              <a:schemeClr val="bg2">
                <a:lumMod val="50000"/>
              </a:schemeClr>
            </a:solidFill>
            <a:ln w="38100">
              <a:solidFill>
                <a:schemeClr val="bg1">
                  <a:lumMod val="50000"/>
                </a:schemeClr>
              </a:solidFill>
              <a:miter lim="800000"/>
              <a:headEnd/>
              <a:tailEnd/>
            </a:ln>
            <a:effectLst>
              <a:outerShdw blurRad="50800" dist="38100" dir="2700000" algn="tl" rotWithShape="0">
                <a:prstClr val="black">
                  <a:alpha val="40000"/>
                </a:prstClr>
              </a:outerShdw>
            </a:effectLst>
          </p:spPr>
          <p:txBody>
            <a:bodyPr anchor="ctr">
              <a:spAutoFit/>
            </a:bodyPr>
            <a:lstStyle/>
            <a:p>
              <a:endParaRPr lang="zh-CN" altLang="en-US"/>
            </a:p>
          </p:txBody>
        </p:sp>
        <p:sp>
          <p:nvSpPr>
            <p:cNvPr id="9" name="Text Box 6"/>
            <p:cNvSpPr txBox="1">
              <a:spLocks noChangeArrowheads="1"/>
            </p:cNvSpPr>
            <p:nvPr/>
          </p:nvSpPr>
          <p:spPr bwMode="auto">
            <a:xfrm>
              <a:off x="408" y="-186"/>
              <a:ext cx="759" cy="330"/>
            </a:xfrm>
            <a:prstGeom prst="rect">
              <a:avLst/>
            </a:prstGeom>
            <a:noFill/>
            <a:ln w="9525">
              <a:noFill/>
              <a:miter lim="800000"/>
              <a:headEnd/>
              <a:tailEnd/>
            </a:ln>
          </p:spPr>
          <p:txBody>
            <a:bodyPr wrap="squar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r>
                <a:rPr lang="zh-CN" altLang="en-US" sz="2800">
                  <a:latin typeface="微软雅黑" pitchFamily="34" charset="-122"/>
                  <a:ea typeface="微软雅黑" pitchFamily="34" charset="-122"/>
                </a:rPr>
                <a:t>内存</a:t>
              </a:r>
            </a:p>
          </p:txBody>
        </p:sp>
      </p:grpSp>
      <p:sp>
        <p:nvSpPr>
          <p:cNvPr id="19" name="自选图形 13"/>
          <p:cNvSpPr>
            <a:spLocks noChangeArrowheads="1"/>
          </p:cNvSpPr>
          <p:nvPr/>
        </p:nvSpPr>
        <p:spPr bwMode="auto">
          <a:xfrm flipH="1">
            <a:off x="6365676" y="2708920"/>
            <a:ext cx="304800" cy="152400"/>
          </a:xfrm>
          <a:prstGeom prst="chevron">
            <a:avLst>
              <a:gd name="adj" fmla="val 50000"/>
            </a:avLst>
          </a:prstGeom>
          <a:solidFill>
            <a:srgbClr val="0070C0"/>
          </a:solidFill>
          <a:ln>
            <a:noFill/>
          </a:ln>
          <a:effectLst>
            <a:outerShdw dist="35921" dir="2700000" algn="ctr" rotWithShape="0">
              <a:schemeClr val="bg2"/>
            </a:outerShdw>
          </a:effectLst>
          <a:extLst/>
        </p:spPr>
        <p:txBody>
          <a:bodyPr anchor="ctr">
            <a:spAutoFit/>
          </a:bodyPr>
          <a:lstStyle/>
          <a:p>
            <a:endParaRPr lang="zh-CN" altLang="en-US">
              <a:solidFill>
                <a:srgbClr val="000066"/>
              </a:solidFill>
            </a:endParaRPr>
          </a:p>
        </p:txBody>
      </p:sp>
      <p:sp>
        <p:nvSpPr>
          <p:cNvPr id="22" name="自选图形 16"/>
          <p:cNvSpPr>
            <a:spLocks noChangeArrowheads="1"/>
          </p:cNvSpPr>
          <p:nvPr/>
        </p:nvSpPr>
        <p:spPr bwMode="auto">
          <a:xfrm flipH="1">
            <a:off x="3070076" y="1656308"/>
            <a:ext cx="304800" cy="152400"/>
          </a:xfrm>
          <a:prstGeom prst="chevron">
            <a:avLst>
              <a:gd name="adj" fmla="val 50000"/>
            </a:avLst>
          </a:prstGeom>
          <a:solidFill>
            <a:srgbClr val="0070C0"/>
          </a:solidFill>
          <a:ln>
            <a:noFill/>
          </a:ln>
          <a:effectLst>
            <a:outerShdw dist="35921" dir="2700000" algn="ctr" rotWithShape="0">
              <a:schemeClr val="bg2"/>
            </a:outerShdw>
          </a:effectLst>
          <a:extLst/>
        </p:spPr>
        <p:txBody>
          <a:bodyPr anchor="ctr">
            <a:spAutoFit/>
          </a:bodyPr>
          <a:lstStyle/>
          <a:p>
            <a:endParaRPr lang="zh-CN" altLang="en-US">
              <a:solidFill>
                <a:srgbClr val="000066"/>
              </a:solidFill>
            </a:endParaRPr>
          </a:p>
        </p:txBody>
      </p:sp>
      <p:sp>
        <p:nvSpPr>
          <p:cNvPr id="26" name="文本框 20"/>
          <p:cNvSpPr txBox="1">
            <a:spLocks noChangeArrowheads="1"/>
          </p:cNvSpPr>
          <p:nvPr/>
        </p:nvSpPr>
        <p:spPr bwMode="auto">
          <a:xfrm>
            <a:off x="8614691" y="4725144"/>
            <a:ext cx="2988000" cy="400110"/>
          </a:xfrm>
          <a:prstGeom prst="rect">
            <a:avLst/>
          </a:prstGeom>
          <a:noFill/>
          <a:ln>
            <a:noFill/>
          </a:ln>
          <a:effectLst/>
          <a:extLst/>
        </p:spPr>
        <p:txBody>
          <a:bodyPr>
            <a:spAutoFit/>
          </a:bodyPr>
          <a:lstStyle/>
          <a:p>
            <a:pPr>
              <a:spcBef>
                <a:spcPct val="50000"/>
              </a:spcBef>
            </a:pPr>
            <a:r>
              <a:rPr lang="zh-CN" altLang="en-US" sz="2000" b="1">
                <a:solidFill>
                  <a:srgbClr val="FFFFFF"/>
                </a:solidFill>
                <a:latin typeface="微软雅黑" pitchFamily="34" charset="-122"/>
                <a:ea typeface="微软雅黑" pitchFamily="34" charset="-122"/>
                <a:cs typeface="Courier New" pitchFamily="49" charset="0"/>
              </a:rPr>
              <a:t>请输入一个正整数：</a:t>
            </a:r>
            <a:r>
              <a:rPr lang="en-US" altLang="zh-CN" sz="2000" b="1">
                <a:solidFill>
                  <a:srgbClr val="FFFFFF"/>
                </a:solidFill>
                <a:latin typeface="微软雅黑" pitchFamily="34" charset="-122"/>
                <a:ea typeface="微软雅黑" pitchFamily="34" charset="-122"/>
                <a:cs typeface="Courier New" pitchFamily="49" charset="0"/>
              </a:rPr>
              <a:t>10</a:t>
            </a:r>
          </a:p>
        </p:txBody>
      </p:sp>
      <p:sp>
        <p:nvSpPr>
          <p:cNvPr id="27" name="文本框 21"/>
          <p:cNvSpPr txBox="1">
            <a:spLocks noChangeArrowheads="1"/>
          </p:cNvSpPr>
          <p:nvPr/>
        </p:nvSpPr>
        <p:spPr bwMode="auto">
          <a:xfrm>
            <a:off x="8614691" y="5138774"/>
            <a:ext cx="2988000" cy="400110"/>
          </a:xfrm>
          <a:prstGeom prst="rect">
            <a:avLst/>
          </a:prstGeom>
          <a:noFill/>
          <a:ln>
            <a:noFill/>
          </a:ln>
          <a:effectLst/>
          <a:extLst/>
        </p:spPr>
        <p:txBody>
          <a:bodyPr>
            <a:spAutoFit/>
          </a:bodyPr>
          <a:lstStyle/>
          <a:p>
            <a:pPr>
              <a:spcBef>
                <a:spcPct val="50000"/>
              </a:spcBef>
            </a:pPr>
            <a:r>
              <a:rPr lang="zh-CN" altLang="en-US" sz="2000" b="1">
                <a:solidFill>
                  <a:srgbClr val="FFFFFF"/>
                </a:solidFill>
                <a:latin typeface="微软雅黑" pitchFamily="34" charset="-122"/>
                <a:ea typeface="微软雅黑" pitchFamily="34" charset="-122"/>
                <a:cs typeface="Courier New" pitchFamily="49" charset="0"/>
              </a:rPr>
              <a:t>子函数中</a:t>
            </a:r>
            <a:r>
              <a:rPr lang="en-US" altLang="zh-CN" sz="2000" b="1">
                <a:solidFill>
                  <a:srgbClr val="FFFFFF"/>
                </a:solidFill>
                <a:latin typeface="微软雅黑" pitchFamily="34" charset="-122"/>
                <a:ea typeface="微软雅黑" pitchFamily="34" charset="-122"/>
                <a:cs typeface="Courier New" pitchFamily="49" charset="0"/>
              </a:rPr>
              <a:t>num</a:t>
            </a:r>
            <a:r>
              <a:rPr lang="zh-CN" altLang="en-US" sz="2000" b="1">
                <a:solidFill>
                  <a:srgbClr val="FFFFFF"/>
                </a:solidFill>
                <a:latin typeface="微软雅黑" pitchFamily="34" charset="-122"/>
                <a:ea typeface="微软雅黑" pitchFamily="34" charset="-122"/>
                <a:cs typeface="Courier New" pitchFamily="49" charset="0"/>
              </a:rPr>
              <a:t>的值是</a:t>
            </a:r>
            <a:r>
              <a:rPr lang="en-US" altLang="zh-CN" sz="2000" b="1">
                <a:solidFill>
                  <a:srgbClr val="FFFFFF"/>
                </a:solidFill>
                <a:latin typeface="微软雅黑" pitchFamily="34" charset="-122"/>
                <a:ea typeface="微软雅黑" pitchFamily="34" charset="-122"/>
                <a:cs typeface="Courier New" pitchFamily="49" charset="0"/>
              </a:rPr>
              <a:t>10</a:t>
            </a:r>
          </a:p>
        </p:txBody>
      </p:sp>
      <p:sp>
        <p:nvSpPr>
          <p:cNvPr id="28" name="文本框 22"/>
          <p:cNvSpPr txBox="1">
            <a:spLocks noChangeArrowheads="1"/>
          </p:cNvSpPr>
          <p:nvPr/>
        </p:nvSpPr>
        <p:spPr bwMode="auto">
          <a:xfrm>
            <a:off x="8614691" y="5552405"/>
            <a:ext cx="2988000" cy="400110"/>
          </a:xfrm>
          <a:prstGeom prst="rect">
            <a:avLst/>
          </a:prstGeom>
          <a:noFill/>
          <a:ln>
            <a:noFill/>
          </a:ln>
          <a:effectLst/>
          <a:extLst/>
        </p:spPr>
        <p:txBody>
          <a:bodyPr>
            <a:spAutoFit/>
          </a:bodyPr>
          <a:lstStyle/>
          <a:p>
            <a:pPr>
              <a:spcBef>
                <a:spcPct val="50000"/>
              </a:spcBef>
            </a:pPr>
            <a:r>
              <a:rPr lang="zh-CN" altLang="en-US" sz="2000" b="1">
                <a:solidFill>
                  <a:srgbClr val="FFFFFF"/>
                </a:solidFill>
                <a:latin typeface="微软雅黑" pitchFamily="34" charset="-122"/>
                <a:ea typeface="微软雅黑" pitchFamily="34" charset="-122"/>
                <a:cs typeface="Courier New" pitchFamily="49" charset="0"/>
              </a:rPr>
              <a:t>主函数中</a:t>
            </a:r>
            <a:r>
              <a:rPr lang="en-US" altLang="zh-CN" sz="2000" b="1">
                <a:solidFill>
                  <a:srgbClr val="FFFFFF"/>
                </a:solidFill>
                <a:latin typeface="微软雅黑" pitchFamily="34" charset="-122"/>
                <a:ea typeface="微软雅黑" pitchFamily="34" charset="-122"/>
                <a:cs typeface="Courier New" pitchFamily="49" charset="0"/>
              </a:rPr>
              <a:t>num</a:t>
            </a:r>
            <a:r>
              <a:rPr lang="zh-CN" altLang="en-US" sz="2000" b="1">
                <a:solidFill>
                  <a:srgbClr val="FFFFFF"/>
                </a:solidFill>
                <a:latin typeface="微软雅黑" pitchFamily="34" charset="-122"/>
                <a:ea typeface="微软雅黑" pitchFamily="34" charset="-122"/>
                <a:cs typeface="Courier New" pitchFamily="49" charset="0"/>
              </a:rPr>
              <a:t>的值是</a:t>
            </a:r>
            <a:r>
              <a:rPr lang="en-US" altLang="zh-CN" sz="2000" b="1">
                <a:solidFill>
                  <a:srgbClr val="FFFFFF"/>
                </a:solidFill>
                <a:latin typeface="微软雅黑" pitchFamily="34" charset="-122"/>
                <a:ea typeface="微软雅黑" pitchFamily="34" charset="-122"/>
                <a:cs typeface="Courier New" pitchFamily="49" charset="0"/>
              </a:rPr>
              <a:t>10</a:t>
            </a:r>
          </a:p>
        </p:txBody>
      </p:sp>
      <p:sp>
        <p:nvSpPr>
          <p:cNvPr id="30" name="自选图形 24"/>
          <p:cNvSpPr>
            <a:spLocks noChangeArrowheads="1"/>
          </p:cNvSpPr>
          <p:nvPr/>
        </p:nvSpPr>
        <p:spPr bwMode="auto">
          <a:xfrm flipH="1">
            <a:off x="2765276" y="4953546"/>
            <a:ext cx="304800" cy="152400"/>
          </a:xfrm>
          <a:prstGeom prst="chevron">
            <a:avLst>
              <a:gd name="adj" fmla="val 50000"/>
            </a:avLst>
          </a:prstGeom>
          <a:solidFill>
            <a:srgbClr val="0070C0"/>
          </a:solidFill>
          <a:ln>
            <a:noFill/>
          </a:ln>
          <a:effectLst>
            <a:outerShdw dist="35921" dir="2700000" algn="ctr" rotWithShape="0">
              <a:schemeClr val="bg2"/>
            </a:outerShdw>
          </a:effectLst>
          <a:extLst/>
        </p:spPr>
        <p:txBody>
          <a:bodyPr anchor="ctr">
            <a:spAutoFit/>
          </a:bodyPr>
          <a:lstStyle/>
          <a:p>
            <a:endParaRPr lang="zh-CN" altLang="en-US">
              <a:solidFill>
                <a:srgbClr val="000066"/>
              </a:solidFill>
            </a:endParaRPr>
          </a:p>
        </p:txBody>
      </p:sp>
      <p:sp>
        <p:nvSpPr>
          <p:cNvPr id="31" name="自选图形 28"/>
          <p:cNvSpPr>
            <a:spLocks noChangeArrowheads="1"/>
          </p:cNvSpPr>
          <p:nvPr/>
        </p:nvSpPr>
        <p:spPr bwMode="auto">
          <a:xfrm flipH="1">
            <a:off x="4770212" y="3130395"/>
            <a:ext cx="304800" cy="152400"/>
          </a:xfrm>
          <a:prstGeom prst="chevron">
            <a:avLst>
              <a:gd name="adj" fmla="val 50000"/>
            </a:avLst>
          </a:prstGeom>
          <a:solidFill>
            <a:srgbClr val="0070C0"/>
          </a:solidFill>
          <a:ln>
            <a:noFill/>
          </a:ln>
          <a:effectLst>
            <a:outerShdw dist="35921" dir="2700000" algn="ctr" rotWithShape="0">
              <a:schemeClr val="bg2"/>
            </a:outerShdw>
          </a:effectLst>
          <a:extLst/>
        </p:spPr>
        <p:txBody>
          <a:bodyPr anchor="ctr">
            <a:spAutoFit/>
          </a:bodyPr>
          <a:lstStyle/>
          <a:p>
            <a:endParaRPr lang="zh-CN" altLang="en-US">
              <a:solidFill>
                <a:srgbClr val="000066"/>
              </a:solidFill>
            </a:endParaRPr>
          </a:p>
        </p:txBody>
      </p:sp>
      <p:sp>
        <p:nvSpPr>
          <p:cNvPr id="32" name="直线 29"/>
          <p:cNvSpPr>
            <a:spLocks noChangeShapeType="1"/>
          </p:cNvSpPr>
          <p:nvPr/>
        </p:nvSpPr>
        <p:spPr bwMode="auto">
          <a:xfrm flipH="1" flipV="1">
            <a:off x="10189031" y="3326060"/>
            <a:ext cx="945939" cy="1399082"/>
          </a:xfrm>
          <a:prstGeom prst="line">
            <a:avLst/>
          </a:prstGeom>
          <a:noFill/>
          <a:ln w="50800">
            <a:solidFill>
              <a:srgbClr val="00B0F0"/>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anchor="ctr">
            <a:spAutoFit/>
          </a:bodyPr>
          <a:lstStyle/>
          <a:p>
            <a:endParaRPr lang="zh-CN" altLang="en-US">
              <a:solidFill>
                <a:srgbClr val="000066"/>
              </a:solidFill>
            </a:endParaRPr>
          </a:p>
        </p:txBody>
      </p:sp>
      <p:sp>
        <p:nvSpPr>
          <p:cNvPr id="34" name="自选图形 31"/>
          <p:cNvSpPr>
            <a:spLocks noChangeArrowheads="1"/>
          </p:cNvSpPr>
          <p:nvPr/>
        </p:nvSpPr>
        <p:spPr bwMode="auto">
          <a:xfrm flipH="1">
            <a:off x="7678588" y="3500438"/>
            <a:ext cx="304800" cy="152400"/>
          </a:xfrm>
          <a:prstGeom prst="chevron">
            <a:avLst>
              <a:gd name="adj" fmla="val 50000"/>
            </a:avLst>
          </a:prstGeom>
          <a:solidFill>
            <a:srgbClr val="0070C0"/>
          </a:solidFill>
          <a:ln>
            <a:noFill/>
          </a:ln>
          <a:effectLst>
            <a:outerShdw dist="35921" dir="2700000" algn="ctr" rotWithShape="0">
              <a:schemeClr val="bg2"/>
            </a:outerShdw>
          </a:effectLst>
          <a:extLst/>
        </p:spPr>
        <p:txBody>
          <a:bodyPr anchor="ctr">
            <a:spAutoFit/>
          </a:bodyPr>
          <a:lstStyle/>
          <a:p>
            <a:endParaRPr lang="zh-CN" altLang="en-US">
              <a:solidFill>
                <a:srgbClr val="000066"/>
              </a:solidFill>
            </a:endParaRPr>
          </a:p>
        </p:txBody>
      </p:sp>
      <p:sp>
        <p:nvSpPr>
          <p:cNvPr id="38" name="直线 35"/>
          <p:cNvSpPr>
            <a:spLocks noChangeShapeType="1"/>
          </p:cNvSpPr>
          <p:nvPr/>
        </p:nvSpPr>
        <p:spPr bwMode="auto">
          <a:xfrm>
            <a:off x="10308159" y="3326061"/>
            <a:ext cx="826811" cy="1799193"/>
          </a:xfrm>
          <a:prstGeom prst="line">
            <a:avLst/>
          </a:prstGeom>
          <a:noFill/>
          <a:ln w="50800">
            <a:solidFill>
              <a:srgbClr val="00B0F0"/>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anchor="ctr">
            <a:spAutoFit/>
          </a:bodyPr>
          <a:lstStyle/>
          <a:p>
            <a:endParaRPr lang="zh-CN" altLang="en-US">
              <a:solidFill>
                <a:srgbClr val="000066"/>
              </a:solidFill>
            </a:endParaRPr>
          </a:p>
        </p:txBody>
      </p:sp>
      <p:sp>
        <p:nvSpPr>
          <p:cNvPr id="39" name="自选图形 36"/>
          <p:cNvSpPr>
            <a:spLocks noChangeArrowheads="1"/>
          </p:cNvSpPr>
          <p:nvPr/>
        </p:nvSpPr>
        <p:spPr bwMode="auto">
          <a:xfrm flipH="1">
            <a:off x="7678588" y="5337820"/>
            <a:ext cx="304800" cy="152400"/>
          </a:xfrm>
          <a:prstGeom prst="chevron">
            <a:avLst>
              <a:gd name="adj" fmla="val 50000"/>
            </a:avLst>
          </a:prstGeom>
          <a:solidFill>
            <a:srgbClr val="0070C0"/>
          </a:solidFill>
          <a:ln>
            <a:noFill/>
          </a:ln>
          <a:effectLst>
            <a:outerShdw dist="35921" dir="2700000" algn="ctr" rotWithShape="0">
              <a:schemeClr val="bg2"/>
            </a:outerShdw>
          </a:effectLst>
          <a:extLst/>
        </p:spPr>
        <p:txBody>
          <a:bodyPr anchor="ctr">
            <a:spAutoFit/>
          </a:bodyPr>
          <a:lstStyle/>
          <a:p>
            <a:endParaRPr lang="zh-CN" altLang="en-US">
              <a:solidFill>
                <a:srgbClr val="000066"/>
              </a:solidFill>
            </a:endParaRPr>
          </a:p>
        </p:txBody>
      </p:sp>
      <p:sp>
        <p:nvSpPr>
          <p:cNvPr id="40" name="直线 37"/>
          <p:cNvSpPr>
            <a:spLocks noChangeShapeType="1"/>
          </p:cNvSpPr>
          <p:nvPr/>
        </p:nvSpPr>
        <p:spPr bwMode="auto">
          <a:xfrm>
            <a:off x="10308159" y="3330349"/>
            <a:ext cx="719931" cy="2159871"/>
          </a:xfrm>
          <a:prstGeom prst="line">
            <a:avLst/>
          </a:prstGeom>
          <a:noFill/>
          <a:ln w="50800">
            <a:solidFill>
              <a:srgbClr val="00B0F0"/>
            </a:solidFill>
            <a:round/>
            <a:headEnd/>
            <a:tailEnd type="triangl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anchor="ctr">
            <a:spAutoFit/>
          </a:bodyPr>
          <a:lstStyle/>
          <a:p>
            <a:endParaRPr lang="zh-CN" altLang="en-US">
              <a:solidFill>
                <a:srgbClr val="000066"/>
              </a:solidFill>
            </a:endParaRPr>
          </a:p>
        </p:txBody>
      </p:sp>
      <p:grpSp>
        <p:nvGrpSpPr>
          <p:cNvPr id="41" name="组合 40"/>
          <p:cNvGrpSpPr/>
          <p:nvPr/>
        </p:nvGrpSpPr>
        <p:grpSpPr>
          <a:xfrm>
            <a:off x="9674217" y="2098858"/>
            <a:ext cx="884691" cy="1227203"/>
            <a:chOff x="10538313" y="2417821"/>
            <a:chExt cx="884691" cy="1227203"/>
          </a:xfrm>
        </p:grpSpPr>
        <p:sp>
          <p:nvSpPr>
            <p:cNvPr id="42" name="矩形 41"/>
            <p:cNvSpPr/>
            <p:nvPr/>
          </p:nvSpPr>
          <p:spPr>
            <a:xfrm>
              <a:off x="10572672" y="2894434"/>
              <a:ext cx="815975" cy="750590"/>
            </a:xfrm>
            <a:prstGeom prst="rect">
              <a:avLst/>
            </a:prstGeom>
            <a:solidFill>
              <a:schemeClr val="bg2">
                <a:lumMod val="40000"/>
                <a:lumOff val="60000"/>
              </a:schemeClr>
            </a:solidFill>
            <a:ln w="381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 Box 19"/>
            <p:cNvSpPr txBox="1">
              <a:spLocks noChangeArrowheads="1"/>
            </p:cNvSpPr>
            <p:nvPr/>
          </p:nvSpPr>
          <p:spPr bwMode="auto">
            <a:xfrm>
              <a:off x="10538313" y="2417821"/>
              <a:ext cx="884691" cy="46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ea typeface="宋体" charset="-122"/>
                </a:defRPr>
              </a:lvl1pPr>
              <a:lvl2pPr marL="742950" indent="-285750" eaLnBrk="0" hangingPunct="0">
                <a:defRPr b="1">
                  <a:solidFill>
                    <a:schemeClr val="tx1"/>
                  </a:solidFill>
                  <a:latin typeface="Arial" charset="0"/>
                  <a:ea typeface="宋体" charset="-122"/>
                </a:defRPr>
              </a:lvl2pPr>
              <a:lvl3pPr marL="1143000" indent="-228600" eaLnBrk="0" hangingPunct="0">
                <a:defRPr b="1">
                  <a:solidFill>
                    <a:schemeClr val="tx1"/>
                  </a:solidFill>
                  <a:latin typeface="Arial" charset="0"/>
                  <a:ea typeface="宋体" charset="-122"/>
                </a:defRPr>
              </a:lvl3pPr>
              <a:lvl4pPr marL="1600200" indent="-228600" eaLnBrk="0" hangingPunct="0">
                <a:defRPr b="1">
                  <a:solidFill>
                    <a:schemeClr val="tx1"/>
                  </a:solidFill>
                  <a:latin typeface="Arial" charset="0"/>
                  <a:ea typeface="宋体" charset="-122"/>
                </a:defRPr>
              </a:lvl4pPr>
              <a:lvl5pPr marL="2057400" indent="-228600" eaLnBrk="0" hangingPunct="0">
                <a:defRPr b="1">
                  <a:solidFill>
                    <a:schemeClr val="tx1"/>
                  </a:solidFill>
                  <a:latin typeface="Arial" charset="0"/>
                  <a:ea typeface="宋体" charset="-122"/>
                </a:defRPr>
              </a:lvl5pPr>
              <a:lvl6pPr marL="2514600" indent="-228600" eaLnBrk="0" fontAlgn="base" hangingPunct="0">
                <a:spcBef>
                  <a:spcPct val="0"/>
                </a:spcBef>
                <a:spcAft>
                  <a:spcPct val="0"/>
                </a:spcAft>
                <a:defRPr b="1">
                  <a:solidFill>
                    <a:schemeClr val="tx1"/>
                  </a:solidFill>
                  <a:latin typeface="Arial" charset="0"/>
                  <a:ea typeface="宋体" charset="-122"/>
                </a:defRPr>
              </a:lvl6pPr>
              <a:lvl7pPr marL="2971800" indent="-228600" eaLnBrk="0" fontAlgn="base" hangingPunct="0">
                <a:spcBef>
                  <a:spcPct val="0"/>
                </a:spcBef>
                <a:spcAft>
                  <a:spcPct val="0"/>
                </a:spcAft>
                <a:defRPr b="1">
                  <a:solidFill>
                    <a:schemeClr val="tx1"/>
                  </a:solidFill>
                  <a:latin typeface="Arial" charset="0"/>
                  <a:ea typeface="宋体" charset="-122"/>
                </a:defRPr>
              </a:lvl7pPr>
              <a:lvl8pPr marL="3429000" indent="-228600" eaLnBrk="0" fontAlgn="base" hangingPunct="0">
                <a:spcBef>
                  <a:spcPct val="0"/>
                </a:spcBef>
                <a:spcAft>
                  <a:spcPct val="0"/>
                </a:spcAft>
                <a:defRPr b="1">
                  <a:solidFill>
                    <a:schemeClr val="tx1"/>
                  </a:solidFill>
                  <a:latin typeface="Arial" charset="0"/>
                  <a:ea typeface="宋体" charset="-122"/>
                </a:defRPr>
              </a:lvl8pPr>
              <a:lvl9pPr marL="3886200" indent="-228600" eaLnBrk="0" fontAlgn="base" hangingPunct="0">
                <a:spcBef>
                  <a:spcPct val="0"/>
                </a:spcBef>
                <a:spcAft>
                  <a:spcPct val="0"/>
                </a:spcAft>
                <a:defRPr b="1">
                  <a:solidFill>
                    <a:schemeClr val="tx1"/>
                  </a:solidFill>
                  <a:latin typeface="Arial" charset="0"/>
                  <a:ea typeface="宋体" charset="-122"/>
                </a:defRPr>
              </a:lvl9pPr>
            </a:lstStyle>
            <a:p>
              <a:pPr algn="ctr" eaLnBrk="1" hangingPunct="1"/>
              <a:r>
                <a:rPr lang="en-US" altLang="zh-CN" sz="2400">
                  <a:latin typeface="微软雅黑" pitchFamily="34" charset="-122"/>
                  <a:ea typeface="微软雅黑" pitchFamily="34" charset="-122"/>
                </a:rPr>
                <a:t>num</a:t>
              </a:r>
            </a:p>
          </p:txBody>
        </p:sp>
      </p:grpSp>
      <p:sp>
        <p:nvSpPr>
          <p:cNvPr id="20" name="文本框 14"/>
          <p:cNvSpPr txBox="1">
            <a:spLocks noChangeArrowheads="1"/>
          </p:cNvSpPr>
          <p:nvPr/>
        </p:nvSpPr>
        <p:spPr bwMode="auto">
          <a:xfrm>
            <a:off x="9889720" y="2662734"/>
            <a:ext cx="437941" cy="5847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3200" b="1">
                <a:solidFill>
                  <a:schemeClr val="bg2">
                    <a:lumMod val="50000"/>
                  </a:schemeClr>
                </a:solidFill>
                <a:latin typeface="微软雅黑" pitchFamily="34" charset="-122"/>
                <a:ea typeface="微软雅黑" pitchFamily="34" charset="-122"/>
              </a:rPr>
              <a:t>0</a:t>
            </a:r>
          </a:p>
        </p:txBody>
      </p:sp>
      <p:sp>
        <p:nvSpPr>
          <p:cNvPr id="36" name="矩形 33"/>
          <p:cNvSpPr>
            <a:spLocks noChangeArrowheads="1"/>
          </p:cNvSpPr>
          <p:nvPr/>
        </p:nvSpPr>
        <p:spPr bwMode="auto">
          <a:xfrm>
            <a:off x="9769522" y="2671181"/>
            <a:ext cx="691215" cy="5847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3200" b="1">
                <a:solidFill>
                  <a:schemeClr val="bg2">
                    <a:lumMod val="50000"/>
                  </a:schemeClr>
                </a:solidFill>
                <a:latin typeface="微软雅黑" pitchFamily="34" charset="-122"/>
                <a:ea typeface="微软雅黑" pitchFamily="34" charset="-122"/>
              </a:rPr>
              <a:t>10</a:t>
            </a:r>
          </a:p>
        </p:txBody>
      </p:sp>
    </p:spTree>
    <p:extLst>
      <p:ext uri="{BB962C8B-B14F-4D97-AF65-F5344CB8AC3E}">
        <p14:creationId xmlns:p14="http://schemas.microsoft.com/office/powerpoint/2010/main" val="356112080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35" presetClass="emph" presetSubtype="0" repeatCount="indefinite" fill="hold" grpId="1" nodeType="withEffect">
                                  <p:stCondLst>
                                    <p:cond delay="0"/>
                                  </p:stCondLst>
                                  <p:endCondLst>
                                    <p:cond evt="onNext" delay="0">
                                      <p:tgtEl>
                                        <p:sldTgt/>
                                      </p:tgtEl>
                                    </p:cond>
                                  </p:endCondLst>
                                  <p:childTnLst>
                                    <p:anim calcmode="discrete" valueType="str">
                                      <p:cBhvr>
                                        <p:cTn id="8" dur="1000" fill="hold"/>
                                        <p:tgtEl>
                                          <p:spTgt spid="22"/>
                                        </p:tgtEl>
                                        <p:attrNameLst>
                                          <p:attrName>style.visibility</p:attrName>
                                        </p:attrNameLst>
                                      </p:cBhvr>
                                      <p:tavLst>
                                        <p:tav tm="0">
                                          <p:val>
                                            <p:strVal val="hidden"/>
                                          </p:val>
                                        </p:tav>
                                        <p:tav tm="50000">
                                          <p:val>
                                            <p:strVal val="visible"/>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par>
                                <p:cTn id="24" presetID="35" presetClass="emph" presetSubtype="0" repeatCount="indefinite" fill="hold" grpId="1" nodeType="withEffect">
                                  <p:stCondLst>
                                    <p:cond delay="0"/>
                                  </p:stCondLst>
                                  <p:endCondLst>
                                    <p:cond evt="onNext" delay="0">
                                      <p:tgtEl>
                                        <p:sldTgt/>
                                      </p:tgtEl>
                                    </p:cond>
                                  </p:endCondLst>
                                  <p:childTnLst>
                                    <p:anim calcmode="discrete" valueType="str">
                                      <p:cBhvr>
                                        <p:cTn id="25" dur="1000" fill="hold"/>
                                        <p:tgtEl>
                                          <p:spTgt spid="30"/>
                                        </p:tgtEl>
                                        <p:attrNameLst>
                                          <p:attrName>style.visibility</p:attrName>
                                        </p:attrNameLst>
                                      </p:cBhvr>
                                      <p:tavLst>
                                        <p:tav tm="0">
                                          <p:val>
                                            <p:strVal val="hidden"/>
                                          </p:val>
                                        </p:tav>
                                        <p:tav tm="50000">
                                          <p:val>
                                            <p:strVal val="visible"/>
                                          </p:val>
                                        </p:tav>
                                      </p:tavLst>
                                    </p:anim>
                                  </p:childTnLst>
                                </p:cTn>
                              </p:par>
                              <p:par>
                                <p:cTn id="26" presetID="10" presetClass="exit" presetSubtype="0" fill="hold" grpId="2" nodeType="withEffect">
                                  <p:stCondLst>
                                    <p:cond delay="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35" presetClass="emph" presetSubtype="0" repeatCount="indefinite" fill="hold" grpId="1" nodeType="withEffect">
                                  <p:stCondLst>
                                    <p:cond delay="0"/>
                                  </p:stCondLst>
                                  <p:endCondLst>
                                    <p:cond evt="onNext" delay="0">
                                      <p:tgtEl>
                                        <p:sldTgt/>
                                      </p:tgtEl>
                                    </p:cond>
                                  </p:endCondLst>
                                  <p:childTnLst>
                                    <p:anim calcmode="discrete" valueType="str">
                                      <p:cBhvr>
                                        <p:cTn id="34" dur="1000" fill="hold"/>
                                        <p:tgtEl>
                                          <p:spTgt spid="19"/>
                                        </p:tgtEl>
                                        <p:attrNameLst>
                                          <p:attrName>style.visibility</p:attrName>
                                        </p:attrNameLst>
                                      </p:cBhvr>
                                      <p:tavLst>
                                        <p:tav tm="0">
                                          <p:val>
                                            <p:strVal val="hidden"/>
                                          </p:val>
                                        </p:tav>
                                        <p:tav tm="50000">
                                          <p:val>
                                            <p:strVal val="visible"/>
                                          </p:val>
                                        </p:tav>
                                      </p:tavLst>
                                    </p:anim>
                                  </p:childTnLst>
                                </p:cTn>
                              </p:par>
                              <p:par>
                                <p:cTn id="35" presetID="9" presetClass="exit" presetSubtype="0" fill="hold" grpId="2" nodeType="withEffect">
                                  <p:stCondLst>
                                    <p:cond delay="0"/>
                                  </p:stCondLst>
                                  <p:childTnLst>
                                    <p:animEffect transition="out" filter="dissolve">
                                      <p:cBhvr>
                                        <p:cTn id="36" dur="500"/>
                                        <p:tgtEl>
                                          <p:spTgt spid="30"/>
                                        </p:tgtEl>
                                      </p:cBhvr>
                                    </p:animEffect>
                                    <p:set>
                                      <p:cBhvr>
                                        <p:cTn id="37" dur="1" fill="hold">
                                          <p:stCondLst>
                                            <p:cond delay="499"/>
                                          </p:stCondLst>
                                        </p:cTn>
                                        <p:tgtEl>
                                          <p:spTgt spid="30"/>
                                        </p:tgtEl>
                                        <p:attrNameLst>
                                          <p:attrName>style.visibility</p:attrName>
                                        </p:attrNameLst>
                                      </p:cBhvr>
                                      <p:to>
                                        <p:strVal val="hidden"/>
                                      </p:to>
                                    </p:se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par>
                          <p:cTn id="42" fill="hold">
                            <p:stCondLst>
                              <p:cond delay="1500"/>
                            </p:stCondLst>
                            <p:childTnLst>
                              <p:par>
                                <p:cTn id="43" presetID="22" presetClass="entr" presetSubtype="8"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par>
                                <p:cTn id="50" presetID="35" presetClass="emph" presetSubtype="0" repeatCount="indefinite" fill="hold" grpId="1" nodeType="withEffect">
                                  <p:stCondLst>
                                    <p:cond delay="0"/>
                                  </p:stCondLst>
                                  <p:endCondLst>
                                    <p:cond evt="onNext" delay="0">
                                      <p:tgtEl>
                                        <p:sldTgt/>
                                      </p:tgtEl>
                                    </p:cond>
                                  </p:endCondLst>
                                  <p:childTnLst>
                                    <p:anim calcmode="discrete" valueType="str">
                                      <p:cBhvr>
                                        <p:cTn id="51" dur="1000" fill="hold"/>
                                        <p:tgtEl>
                                          <p:spTgt spid="31"/>
                                        </p:tgtEl>
                                        <p:attrNameLst>
                                          <p:attrName>style.visibility</p:attrName>
                                        </p:attrNameLst>
                                      </p:cBhvr>
                                      <p:tavLst>
                                        <p:tav tm="0">
                                          <p:val>
                                            <p:strVal val="hidden"/>
                                          </p:val>
                                        </p:tav>
                                        <p:tav tm="50000">
                                          <p:val>
                                            <p:strVal val="visible"/>
                                          </p:val>
                                        </p:tav>
                                      </p:tavLst>
                                    </p:anim>
                                  </p:childTnLst>
                                </p:cTn>
                              </p:par>
                              <p:par>
                                <p:cTn id="52" presetID="10" presetClass="exit" presetSubtype="0" fill="hold" grpId="2" nodeType="withEffect">
                                  <p:stCondLst>
                                    <p:cond delay="0"/>
                                  </p:stCondLst>
                                  <p:childTnLst>
                                    <p:animEffect transition="out" filter="fade">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childTnLst>
                          </p:cTn>
                        </p:par>
                        <p:par>
                          <p:cTn id="55" fill="hold">
                            <p:stCondLst>
                              <p:cond delay="1000"/>
                            </p:stCondLst>
                            <p:childTnLst>
                              <p:par>
                                <p:cTn id="56" presetID="22" presetClass="entr" presetSubtype="4"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down)">
                                      <p:cBhvr>
                                        <p:cTn id="58" dur="500"/>
                                        <p:tgtEl>
                                          <p:spTgt spid="32"/>
                                        </p:tgtEl>
                                      </p:cBhvr>
                                    </p:animEffect>
                                  </p:childTnLst>
                                </p:cTn>
                              </p:par>
                            </p:childTnLst>
                          </p:cTn>
                        </p:par>
                        <p:par>
                          <p:cTn id="59" fill="hold">
                            <p:stCondLst>
                              <p:cond delay="1500"/>
                            </p:stCondLst>
                            <p:childTnLst>
                              <p:par>
                                <p:cTn id="60" presetID="10" presetClass="exit" presetSubtype="0" fill="hold" grpId="1" nodeType="afterEffect">
                                  <p:stCondLst>
                                    <p:cond delay="0"/>
                                  </p:stCondLst>
                                  <p:childTnLst>
                                    <p:animEffect transition="out" filter="fade">
                                      <p:cBhvr>
                                        <p:cTn id="61" dur="500"/>
                                        <p:tgtEl>
                                          <p:spTgt spid="20"/>
                                        </p:tgtEl>
                                      </p:cBhvr>
                                    </p:animEffect>
                                    <p:set>
                                      <p:cBhvr>
                                        <p:cTn id="62" dur="1" fill="hold">
                                          <p:stCondLst>
                                            <p:cond delay="499"/>
                                          </p:stCondLst>
                                        </p:cTn>
                                        <p:tgtEl>
                                          <p:spTgt spid="20"/>
                                        </p:tgtEl>
                                        <p:attrNameLst>
                                          <p:attrName>style.visibility</p:attrName>
                                        </p:attrNameLst>
                                      </p:cBhvr>
                                      <p:to>
                                        <p:strVal val="hidden"/>
                                      </p:to>
                                    </p:set>
                                  </p:childTnLst>
                                </p:cTn>
                              </p:par>
                            </p:childTnLst>
                          </p:cTn>
                        </p:par>
                        <p:par>
                          <p:cTn id="63" fill="hold">
                            <p:stCondLst>
                              <p:cond delay="2000"/>
                            </p:stCondLst>
                            <p:childTnLst>
                              <p:par>
                                <p:cTn id="64" presetID="1" presetClass="entr" presetSubtype="0" fill="hold" grpId="0" nodeType="afterEffect">
                                  <p:stCondLst>
                                    <p:cond delay="0"/>
                                  </p:stCondLst>
                                  <p:childTnLst>
                                    <p:set>
                                      <p:cBhvr>
                                        <p:cTn id="65" dur="1" fill="hold">
                                          <p:stCondLst>
                                            <p:cond delay="0"/>
                                          </p:stCondLst>
                                        </p:cTn>
                                        <p:tgtEl>
                                          <p:spTgt spid="3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childTnLst>
                                </p:cTn>
                              </p:par>
                              <p:par>
                                <p:cTn id="70" presetID="35" presetClass="emph" presetSubtype="0" repeatCount="indefinite" fill="hold" grpId="1" nodeType="withEffect">
                                  <p:stCondLst>
                                    <p:cond delay="0"/>
                                  </p:stCondLst>
                                  <p:endCondLst>
                                    <p:cond evt="onNext" delay="0">
                                      <p:tgtEl>
                                        <p:sldTgt/>
                                      </p:tgtEl>
                                    </p:cond>
                                  </p:endCondLst>
                                  <p:childTnLst>
                                    <p:anim calcmode="discrete" valueType="str">
                                      <p:cBhvr>
                                        <p:cTn id="71" dur="1000" fill="hold"/>
                                        <p:tgtEl>
                                          <p:spTgt spid="34"/>
                                        </p:tgtEl>
                                        <p:attrNameLst>
                                          <p:attrName>style.visibility</p:attrName>
                                        </p:attrNameLst>
                                      </p:cBhvr>
                                      <p:tavLst>
                                        <p:tav tm="0">
                                          <p:val>
                                            <p:strVal val="hidden"/>
                                          </p:val>
                                        </p:tav>
                                        <p:tav tm="50000">
                                          <p:val>
                                            <p:strVal val="visible"/>
                                          </p:val>
                                        </p:tav>
                                      </p:tavLst>
                                    </p:anim>
                                  </p:childTnLst>
                                </p:cTn>
                              </p:par>
                              <p:par>
                                <p:cTn id="72" presetID="10" presetClass="exit" presetSubtype="0" fill="hold" grpId="2" nodeType="withEffect">
                                  <p:stCondLst>
                                    <p:cond delay="0"/>
                                  </p:stCondLst>
                                  <p:childTnLst>
                                    <p:animEffect transition="out" filter="fade">
                                      <p:cBhvr>
                                        <p:cTn id="73" dur="500"/>
                                        <p:tgtEl>
                                          <p:spTgt spid="31"/>
                                        </p:tgtEl>
                                      </p:cBhvr>
                                    </p:animEffect>
                                    <p:set>
                                      <p:cBhvr>
                                        <p:cTn id="74" dur="1" fill="hold">
                                          <p:stCondLst>
                                            <p:cond delay="499"/>
                                          </p:stCondLst>
                                        </p:cTn>
                                        <p:tgtEl>
                                          <p:spTgt spid="31"/>
                                        </p:tgtEl>
                                        <p:attrNameLst>
                                          <p:attrName>style.visibility</p:attrName>
                                        </p:attrNameLst>
                                      </p:cBhvr>
                                      <p:to>
                                        <p:strVal val="hidden"/>
                                      </p:to>
                                    </p:set>
                                  </p:childTnLst>
                                </p:cTn>
                              </p:par>
                              <p:par>
                                <p:cTn id="75" presetID="9" presetClass="exit" presetSubtype="0" fill="hold" grpId="1" nodeType="withEffect">
                                  <p:stCondLst>
                                    <p:cond delay="0"/>
                                  </p:stCondLst>
                                  <p:childTnLst>
                                    <p:animEffect transition="out" filter="dissolve">
                                      <p:cBhvr>
                                        <p:cTn id="76" dur="500"/>
                                        <p:tgtEl>
                                          <p:spTgt spid="32"/>
                                        </p:tgtEl>
                                      </p:cBhvr>
                                    </p:animEffect>
                                    <p:set>
                                      <p:cBhvr>
                                        <p:cTn id="77" dur="1" fill="hold">
                                          <p:stCondLst>
                                            <p:cond delay="499"/>
                                          </p:stCondLst>
                                        </p:cTn>
                                        <p:tgtEl>
                                          <p:spTgt spid="32"/>
                                        </p:tgtEl>
                                        <p:attrNameLst>
                                          <p:attrName>style.visibility</p:attrName>
                                        </p:attrNameLst>
                                      </p:cBhvr>
                                      <p:to>
                                        <p:strVal val="hidden"/>
                                      </p:to>
                                    </p:set>
                                  </p:childTnLst>
                                </p:cTn>
                              </p:par>
                            </p:childTnLst>
                          </p:cTn>
                        </p:par>
                        <p:par>
                          <p:cTn id="78" fill="hold">
                            <p:stCondLst>
                              <p:cond delay="1000"/>
                            </p:stCondLst>
                            <p:childTnLst>
                              <p:par>
                                <p:cTn id="79" presetID="22" presetClass="entr" presetSubtype="1" fill="hold" grpId="0" nodeType="after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up)">
                                      <p:cBhvr>
                                        <p:cTn id="81" dur="500"/>
                                        <p:tgtEl>
                                          <p:spTgt spid="38"/>
                                        </p:tgtEl>
                                      </p:cBhvr>
                                    </p:animEffect>
                                  </p:childTnLst>
                                </p:cTn>
                              </p:par>
                            </p:childTnLst>
                          </p:cTn>
                        </p:par>
                        <p:par>
                          <p:cTn id="82" fill="hold">
                            <p:stCondLst>
                              <p:cond delay="1500"/>
                            </p:stCondLst>
                            <p:childTnLst>
                              <p:par>
                                <p:cTn id="83" presetID="22" presetClass="entr" presetSubtype="8" fill="hold" grpId="0" nodeType="after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wipe(left)">
                                      <p:cBhvr>
                                        <p:cTn id="85" dur="500"/>
                                        <p:tgtEl>
                                          <p:spTgt spid="27"/>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9"/>
                                        </p:tgtEl>
                                        <p:attrNameLst>
                                          <p:attrName>style.visibility</p:attrName>
                                        </p:attrNameLst>
                                      </p:cBhvr>
                                      <p:to>
                                        <p:strVal val="visible"/>
                                      </p:to>
                                    </p:set>
                                  </p:childTnLst>
                                </p:cTn>
                              </p:par>
                              <p:par>
                                <p:cTn id="90" presetID="35" presetClass="emph" presetSubtype="0" repeatCount="indefinite" fill="hold" grpId="1" nodeType="withEffect">
                                  <p:stCondLst>
                                    <p:cond delay="0"/>
                                  </p:stCondLst>
                                  <p:endCondLst>
                                    <p:cond evt="onNext" delay="0">
                                      <p:tgtEl>
                                        <p:sldTgt/>
                                      </p:tgtEl>
                                    </p:cond>
                                  </p:endCondLst>
                                  <p:childTnLst>
                                    <p:anim calcmode="discrete" valueType="str">
                                      <p:cBhvr>
                                        <p:cTn id="91" dur="1000" fill="hold"/>
                                        <p:tgtEl>
                                          <p:spTgt spid="39"/>
                                        </p:tgtEl>
                                        <p:attrNameLst>
                                          <p:attrName>style.visibility</p:attrName>
                                        </p:attrNameLst>
                                      </p:cBhvr>
                                      <p:tavLst>
                                        <p:tav tm="0">
                                          <p:val>
                                            <p:strVal val="hidden"/>
                                          </p:val>
                                        </p:tav>
                                        <p:tav tm="50000">
                                          <p:val>
                                            <p:strVal val="visible"/>
                                          </p:val>
                                        </p:tav>
                                      </p:tavLst>
                                    </p:anim>
                                  </p:childTnLst>
                                </p:cTn>
                              </p:par>
                              <p:par>
                                <p:cTn id="92" presetID="10" presetClass="exit" presetSubtype="0" fill="hold" grpId="2" nodeType="withEffect">
                                  <p:stCondLst>
                                    <p:cond delay="0"/>
                                  </p:stCondLst>
                                  <p:childTnLst>
                                    <p:animEffect transition="out" filter="fade">
                                      <p:cBhvr>
                                        <p:cTn id="93" dur="500"/>
                                        <p:tgtEl>
                                          <p:spTgt spid="34"/>
                                        </p:tgtEl>
                                      </p:cBhvr>
                                    </p:animEffect>
                                    <p:set>
                                      <p:cBhvr>
                                        <p:cTn id="94" dur="1" fill="hold">
                                          <p:stCondLst>
                                            <p:cond delay="499"/>
                                          </p:stCondLst>
                                        </p:cTn>
                                        <p:tgtEl>
                                          <p:spTgt spid="34"/>
                                        </p:tgtEl>
                                        <p:attrNameLst>
                                          <p:attrName>style.visibility</p:attrName>
                                        </p:attrNameLst>
                                      </p:cBhvr>
                                      <p:to>
                                        <p:strVal val="hidden"/>
                                      </p:to>
                                    </p:set>
                                  </p:childTnLst>
                                </p:cTn>
                              </p:par>
                              <p:par>
                                <p:cTn id="95" presetID="9" presetClass="exit" presetSubtype="0" fill="hold" grpId="1" nodeType="withEffect">
                                  <p:stCondLst>
                                    <p:cond delay="0"/>
                                  </p:stCondLst>
                                  <p:childTnLst>
                                    <p:animEffect transition="out" filter="dissolve">
                                      <p:cBhvr>
                                        <p:cTn id="96" dur="500"/>
                                        <p:tgtEl>
                                          <p:spTgt spid="38"/>
                                        </p:tgtEl>
                                      </p:cBhvr>
                                    </p:animEffect>
                                    <p:set>
                                      <p:cBhvr>
                                        <p:cTn id="97" dur="1" fill="hold">
                                          <p:stCondLst>
                                            <p:cond delay="499"/>
                                          </p:stCondLst>
                                        </p:cTn>
                                        <p:tgtEl>
                                          <p:spTgt spid="38"/>
                                        </p:tgtEl>
                                        <p:attrNameLst>
                                          <p:attrName>style.visibility</p:attrName>
                                        </p:attrNameLst>
                                      </p:cBhvr>
                                      <p:to>
                                        <p:strVal val="hidden"/>
                                      </p:to>
                                    </p:set>
                                  </p:childTnLst>
                                </p:cTn>
                              </p:par>
                            </p:childTnLst>
                          </p:cTn>
                        </p:par>
                        <p:par>
                          <p:cTn id="98" fill="hold">
                            <p:stCondLst>
                              <p:cond delay="1000"/>
                            </p:stCondLst>
                            <p:childTnLst>
                              <p:par>
                                <p:cTn id="99" presetID="22" presetClass="entr" presetSubtype="1" fill="hold" grpId="0" nodeType="after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wipe(up)">
                                      <p:cBhvr>
                                        <p:cTn id="101" dur="500"/>
                                        <p:tgtEl>
                                          <p:spTgt spid="40"/>
                                        </p:tgtEl>
                                      </p:cBhvr>
                                    </p:animEffect>
                                  </p:childTnLst>
                                </p:cTn>
                              </p:par>
                            </p:childTnLst>
                          </p:cTn>
                        </p:par>
                        <p:par>
                          <p:cTn id="102" fill="hold">
                            <p:stCondLst>
                              <p:cond delay="1500"/>
                            </p:stCondLst>
                            <p:childTnLst>
                              <p:par>
                                <p:cTn id="103" presetID="3" presetClass="entr" presetSubtype="10" fill="hold" grpId="0" nodeType="afterEffect">
                                  <p:stCondLst>
                                    <p:cond delay="0"/>
                                  </p:stCondLst>
                                  <p:childTnLst>
                                    <p:set>
                                      <p:cBhvr>
                                        <p:cTn id="104" dur="1" fill="hold">
                                          <p:stCondLst>
                                            <p:cond delay="0"/>
                                          </p:stCondLst>
                                        </p:cTn>
                                        <p:tgtEl>
                                          <p:spTgt spid="28"/>
                                        </p:tgtEl>
                                        <p:attrNameLst>
                                          <p:attrName>style.visibility</p:attrName>
                                        </p:attrNameLst>
                                      </p:cBhvr>
                                      <p:to>
                                        <p:strVal val="visible"/>
                                      </p:to>
                                    </p:set>
                                    <p:animEffect transition="in" filter="blinds(horizontal)">
                                      <p:cBhvr>
                                        <p:cTn id="10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P spid="19" grpId="1" animBg="1"/>
      <p:bldP spid="19" grpId="2" animBg="1"/>
      <p:bldP spid="22" grpId="0" animBg="1"/>
      <p:bldP spid="22" grpId="1" animBg="1"/>
      <p:bldP spid="22" grpId="2" animBg="1"/>
      <p:bldP spid="26" grpId="0"/>
      <p:bldP spid="27" grpId="0"/>
      <p:bldP spid="28" grpId="0"/>
      <p:bldP spid="30" grpId="0" animBg="1"/>
      <p:bldP spid="30" grpId="1" animBg="1"/>
      <p:bldP spid="30" grpId="2" animBg="1"/>
      <p:bldP spid="31" grpId="0" animBg="1"/>
      <p:bldP spid="31" grpId="1" animBg="1"/>
      <p:bldP spid="31" grpId="2" animBg="1"/>
      <p:bldP spid="32" grpId="0" animBg="1"/>
      <p:bldP spid="32" grpId="1" animBg="1"/>
      <p:bldP spid="34" grpId="0" animBg="1"/>
      <p:bldP spid="34" grpId="1" animBg="1"/>
      <p:bldP spid="34" grpId="2" animBg="1"/>
      <p:bldP spid="38" grpId="0" animBg="1"/>
      <p:bldP spid="38" grpId="1" animBg="1"/>
      <p:bldP spid="39" grpId="0" animBg="1"/>
      <p:bldP spid="39" grpId="1" animBg="1"/>
      <p:bldP spid="40" grpId="0" animBg="1"/>
      <p:bldP spid="20" grpId="0"/>
      <p:bldP spid="20" grpId="1"/>
      <p:bldP spid="3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生存周期与声明作用域</a:t>
            </a:r>
          </a:p>
        </p:txBody>
      </p:sp>
      <p:sp>
        <p:nvSpPr>
          <p:cNvPr id="4" name="内容占位符 1"/>
          <p:cNvSpPr txBox="1">
            <a:spLocks/>
          </p:cNvSpPr>
          <p:nvPr/>
        </p:nvSpPr>
        <p:spPr bwMode="auto">
          <a:xfrm>
            <a:off x="1845940" y="836712"/>
            <a:ext cx="7992888" cy="5400600"/>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chemeClr val="bg2">
                  <a:lumMod val="50000"/>
                </a:schemeClr>
              </a:buClr>
              <a:buSzPct val="100000"/>
              <a:buNone/>
            </a:pPr>
            <a:r>
              <a:rPr lang="en-US" altLang="zh-CN" sz="2400" b="1">
                <a:latin typeface="Consolas" pitchFamily="49" charset="0"/>
                <a:ea typeface="微软雅黑" pitchFamily="34" charset="-122"/>
                <a:cs typeface="Consolas" pitchFamily="49" charset="0"/>
              </a:rPr>
              <a:t>#include &lt;stdio.h&gt;</a:t>
            </a:r>
          </a:p>
          <a:p>
            <a:pPr marL="0" indent="0">
              <a:lnSpc>
                <a:spcPct val="100000"/>
              </a:lnSpc>
              <a:spcBef>
                <a:spcPts val="0"/>
              </a:spcBef>
              <a:spcAft>
                <a:spcPts val="0"/>
              </a:spcAft>
              <a:buClr>
                <a:schemeClr val="bg2">
                  <a:lumMod val="50000"/>
                </a:schemeClr>
              </a:buClr>
              <a:buSzPct val="100000"/>
              <a:buNone/>
            </a:pPr>
            <a:r>
              <a:rPr lang="en-US" altLang="zh-CN" sz="2400" b="1">
                <a:solidFill>
                  <a:srgbClr val="FF0000"/>
                </a:solidFill>
                <a:latin typeface="Consolas" pitchFamily="49" charset="0"/>
                <a:ea typeface="微软雅黑" pitchFamily="34" charset="-122"/>
                <a:cs typeface="Consolas" pitchFamily="49" charset="0"/>
              </a:rPr>
              <a:t>int x = 3;</a:t>
            </a:r>
          </a:p>
          <a:p>
            <a:pPr marL="0" indent="0">
              <a:lnSpc>
                <a:spcPct val="100000"/>
              </a:lnSpc>
              <a:spcBef>
                <a:spcPts val="0"/>
              </a:spcBef>
              <a:spcAft>
                <a:spcPts val="0"/>
              </a:spcAft>
              <a:buClr>
                <a:schemeClr val="bg2">
                  <a:lumMod val="50000"/>
                </a:schemeClr>
              </a:buClr>
              <a:buSzPct val="100000"/>
              <a:buNone/>
            </a:pPr>
            <a:r>
              <a:rPr lang="en-US" altLang="zh-CN" sz="2400" b="1">
                <a:latin typeface="Consolas" pitchFamily="49" charset="0"/>
                <a:ea typeface="微软雅黑" pitchFamily="34" charset="-122"/>
                <a:cs typeface="Consolas" pitchFamily="49" charset="0"/>
              </a:rPr>
              <a:t>int main(void)</a:t>
            </a:r>
          </a:p>
          <a:p>
            <a:pPr marL="0" indent="0">
              <a:lnSpc>
                <a:spcPct val="100000"/>
              </a:lnSpc>
              <a:spcBef>
                <a:spcPts val="0"/>
              </a:spcBef>
              <a:spcAft>
                <a:spcPts val="0"/>
              </a:spcAft>
              <a:buClr>
                <a:schemeClr val="bg2">
                  <a:lumMod val="50000"/>
                </a:schemeClr>
              </a:buClr>
              <a:buSzPct val="100000"/>
              <a:buNone/>
            </a:pPr>
            <a:r>
              <a:rPr lang="en-US" altLang="zh-CN" sz="2400" b="1">
                <a:latin typeface="Consolas" pitchFamily="49" charset="0"/>
                <a:ea typeface="微软雅黑" pitchFamily="34" charset="-122"/>
                <a:cs typeface="Consolas" pitchFamily="49" charset="0"/>
              </a:rPr>
              <a:t>{</a:t>
            </a:r>
          </a:p>
          <a:p>
            <a:pPr marL="0" indent="0">
              <a:lnSpc>
                <a:spcPct val="100000"/>
              </a:lnSpc>
              <a:spcBef>
                <a:spcPts val="0"/>
              </a:spcBef>
              <a:spcAft>
                <a:spcPts val="0"/>
              </a:spcAft>
              <a:buClr>
                <a:schemeClr val="bg2">
                  <a:lumMod val="50000"/>
                </a:schemeClr>
              </a:buClr>
              <a:buSzPct val="100000"/>
              <a:buNone/>
            </a:pPr>
            <a:r>
              <a:rPr lang="en-US" altLang="zh-CN" sz="2400" b="1">
                <a:latin typeface="Consolas" pitchFamily="49" charset="0"/>
                <a:ea typeface="微软雅黑" pitchFamily="34" charset="-122"/>
                <a:cs typeface="Consolas" pitchFamily="49" charset="0"/>
              </a:rPr>
              <a:t>    </a:t>
            </a:r>
            <a:r>
              <a:rPr lang="en-US" altLang="zh-CN" sz="2400" b="1">
                <a:solidFill>
                  <a:srgbClr val="FF0000"/>
                </a:solidFill>
                <a:latin typeface="Consolas" pitchFamily="49" charset="0"/>
                <a:ea typeface="微软雅黑" pitchFamily="34" charset="-122"/>
                <a:cs typeface="Consolas" pitchFamily="49" charset="0"/>
              </a:rPr>
              <a:t>int x = 4;</a:t>
            </a:r>
          </a:p>
          <a:p>
            <a:pPr marL="0" indent="0">
              <a:lnSpc>
                <a:spcPct val="100000"/>
              </a:lnSpc>
              <a:spcBef>
                <a:spcPts val="0"/>
              </a:spcBef>
              <a:spcAft>
                <a:spcPts val="0"/>
              </a:spcAft>
              <a:buClr>
                <a:schemeClr val="bg2">
                  <a:lumMod val="50000"/>
                </a:schemeClr>
              </a:buClr>
              <a:buSzPct val="100000"/>
              <a:buNone/>
            </a:pPr>
            <a:r>
              <a:rPr lang="en-US" altLang="zh-CN" sz="2400" b="1">
                <a:latin typeface="Consolas" pitchFamily="49" charset="0"/>
                <a:ea typeface="微软雅黑" pitchFamily="34" charset="-122"/>
                <a:cs typeface="Consolas" pitchFamily="49" charset="0"/>
              </a:rPr>
              <a:t>    int i = 0;</a:t>
            </a:r>
          </a:p>
          <a:p>
            <a:pPr marL="0" indent="0">
              <a:lnSpc>
                <a:spcPct val="100000"/>
              </a:lnSpc>
              <a:spcBef>
                <a:spcPts val="0"/>
              </a:spcBef>
              <a:spcAft>
                <a:spcPts val="0"/>
              </a:spcAft>
              <a:buClr>
                <a:schemeClr val="bg2">
                  <a:lumMod val="50000"/>
                </a:schemeClr>
              </a:buClr>
              <a:buSzPct val="100000"/>
              <a:buNone/>
            </a:pPr>
            <a:r>
              <a:rPr lang="en-US" altLang="zh-CN" sz="2400" b="1">
                <a:latin typeface="Consolas" pitchFamily="49" charset="0"/>
                <a:ea typeface="微软雅黑" pitchFamily="34" charset="-122"/>
                <a:cs typeface="Consolas" pitchFamily="49" charset="0"/>
              </a:rPr>
              <a:t>    printf("x = %d\n", x);</a:t>
            </a:r>
          </a:p>
          <a:p>
            <a:pPr marL="0" indent="0">
              <a:lnSpc>
                <a:spcPct val="100000"/>
              </a:lnSpc>
              <a:spcBef>
                <a:spcPts val="0"/>
              </a:spcBef>
              <a:spcAft>
                <a:spcPts val="0"/>
              </a:spcAft>
              <a:buClr>
                <a:schemeClr val="bg2">
                  <a:lumMod val="50000"/>
                </a:schemeClr>
              </a:buClr>
              <a:buSzPct val="100000"/>
              <a:buNone/>
            </a:pPr>
            <a:r>
              <a:rPr lang="en-US" altLang="zh-CN" sz="2400" b="1">
                <a:latin typeface="Consolas" pitchFamily="49" charset="0"/>
                <a:ea typeface="微软雅黑" pitchFamily="34" charset="-122"/>
                <a:cs typeface="Consolas" pitchFamily="49" charset="0"/>
              </a:rPr>
              <a:t>    for(i = 0; i &lt; 1; i++)  </a:t>
            </a:r>
          </a:p>
          <a:p>
            <a:pPr marL="0" indent="0">
              <a:lnSpc>
                <a:spcPct val="100000"/>
              </a:lnSpc>
              <a:spcBef>
                <a:spcPts val="0"/>
              </a:spcBef>
              <a:spcAft>
                <a:spcPts val="0"/>
              </a:spcAft>
              <a:buClr>
                <a:schemeClr val="bg2">
                  <a:lumMod val="50000"/>
                </a:schemeClr>
              </a:buClr>
              <a:buSzPct val="100000"/>
              <a:buNone/>
            </a:pPr>
            <a:r>
              <a:rPr lang="en-US" altLang="zh-CN" sz="2400" b="1">
                <a:latin typeface="Consolas" pitchFamily="49" charset="0"/>
                <a:ea typeface="微软雅黑" pitchFamily="34" charset="-122"/>
                <a:cs typeface="Consolas" pitchFamily="49" charset="0"/>
              </a:rPr>
              <a:t>    {</a:t>
            </a:r>
          </a:p>
          <a:p>
            <a:pPr marL="0" indent="0">
              <a:lnSpc>
                <a:spcPct val="100000"/>
              </a:lnSpc>
              <a:spcBef>
                <a:spcPts val="0"/>
              </a:spcBef>
              <a:spcAft>
                <a:spcPts val="0"/>
              </a:spcAft>
              <a:buClr>
                <a:schemeClr val="bg2">
                  <a:lumMod val="50000"/>
                </a:schemeClr>
              </a:buClr>
              <a:buSzPct val="100000"/>
              <a:buNone/>
            </a:pPr>
            <a:r>
              <a:rPr lang="en-US" altLang="zh-CN" sz="2400" b="1">
                <a:latin typeface="Consolas" pitchFamily="49" charset="0"/>
                <a:ea typeface="微软雅黑" pitchFamily="34" charset="-122"/>
                <a:cs typeface="Consolas" pitchFamily="49" charset="0"/>
              </a:rPr>
              <a:t>        </a:t>
            </a:r>
            <a:r>
              <a:rPr lang="en-US" altLang="zh-CN" sz="2400" b="1">
                <a:solidFill>
                  <a:srgbClr val="FF0000"/>
                </a:solidFill>
                <a:latin typeface="Consolas" pitchFamily="49" charset="0"/>
                <a:ea typeface="微软雅黑" pitchFamily="34" charset="-122"/>
                <a:cs typeface="Consolas" pitchFamily="49" charset="0"/>
              </a:rPr>
              <a:t>int x = 5;</a:t>
            </a:r>
          </a:p>
          <a:p>
            <a:pPr marL="0" indent="0">
              <a:lnSpc>
                <a:spcPct val="100000"/>
              </a:lnSpc>
              <a:spcBef>
                <a:spcPts val="0"/>
              </a:spcBef>
              <a:spcAft>
                <a:spcPts val="0"/>
              </a:spcAft>
              <a:buClr>
                <a:schemeClr val="bg2">
                  <a:lumMod val="50000"/>
                </a:schemeClr>
              </a:buClr>
              <a:buSzPct val="100000"/>
              <a:buNone/>
            </a:pPr>
            <a:r>
              <a:rPr lang="en-US" altLang="zh-CN" sz="2400" b="1">
                <a:latin typeface="Consolas" pitchFamily="49" charset="0"/>
                <a:ea typeface="微软雅黑" pitchFamily="34" charset="-122"/>
                <a:cs typeface="Consolas" pitchFamily="49" charset="0"/>
              </a:rPr>
              <a:t>        printf("x = %d\n", x);</a:t>
            </a:r>
          </a:p>
          <a:p>
            <a:pPr marL="0" indent="0">
              <a:lnSpc>
                <a:spcPct val="100000"/>
              </a:lnSpc>
              <a:spcBef>
                <a:spcPts val="0"/>
              </a:spcBef>
              <a:spcAft>
                <a:spcPts val="0"/>
              </a:spcAft>
              <a:buClr>
                <a:schemeClr val="bg2">
                  <a:lumMod val="50000"/>
                </a:schemeClr>
              </a:buClr>
              <a:buSzPct val="100000"/>
              <a:buNone/>
            </a:pPr>
            <a:r>
              <a:rPr lang="en-US" altLang="zh-CN" sz="2400" b="1">
                <a:latin typeface="Consolas" pitchFamily="49" charset="0"/>
                <a:ea typeface="微软雅黑" pitchFamily="34" charset="-122"/>
                <a:cs typeface="Consolas" pitchFamily="49" charset="0"/>
              </a:rPr>
              <a:t>    }</a:t>
            </a:r>
          </a:p>
          <a:p>
            <a:pPr marL="0" indent="0">
              <a:lnSpc>
                <a:spcPct val="100000"/>
              </a:lnSpc>
              <a:spcBef>
                <a:spcPts val="0"/>
              </a:spcBef>
              <a:spcAft>
                <a:spcPts val="0"/>
              </a:spcAft>
              <a:buClr>
                <a:schemeClr val="bg2">
                  <a:lumMod val="50000"/>
                </a:schemeClr>
              </a:buClr>
              <a:buSzPct val="100000"/>
              <a:buNone/>
            </a:pPr>
            <a:r>
              <a:rPr lang="en-US" altLang="zh-CN" sz="2400" b="1">
                <a:latin typeface="Consolas" pitchFamily="49" charset="0"/>
                <a:ea typeface="微软雅黑" pitchFamily="34" charset="-122"/>
                <a:cs typeface="Consolas" pitchFamily="49" charset="0"/>
              </a:rPr>
              <a:t>    return 0;</a:t>
            </a:r>
          </a:p>
          <a:p>
            <a:pPr marL="0" indent="0">
              <a:lnSpc>
                <a:spcPct val="100000"/>
              </a:lnSpc>
              <a:spcBef>
                <a:spcPts val="0"/>
              </a:spcBef>
              <a:spcAft>
                <a:spcPts val="0"/>
              </a:spcAft>
              <a:buClr>
                <a:schemeClr val="bg2">
                  <a:lumMod val="50000"/>
                </a:schemeClr>
              </a:buClr>
              <a:buSzPct val="100000"/>
              <a:buNone/>
            </a:pPr>
            <a:r>
              <a:rPr lang="en-US" altLang="zh-CN" sz="2400" b="1">
                <a:latin typeface="Consolas" pitchFamily="49" charset="0"/>
                <a:ea typeface="微软雅黑" pitchFamily="34" charset="-122"/>
                <a:cs typeface="Consolas" pitchFamily="49" charset="0"/>
              </a:rPr>
              <a:t>}</a:t>
            </a:r>
          </a:p>
          <a:p>
            <a:pPr marL="0" indent="0">
              <a:lnSpc>
                <a:spcPct val="100000"/>
              </a:lnSpc>
              <a:spcBef>
                <a:spcPts val="0"/>
              </a:spcBef>
              <a:spcAft>
                <a:spcPts val="0"/>
              </a:spcAft>
              <a:buClr>
                <a:schemeClr val="bg2">
                  <a:lumMod val="50000"/>
                </a:schemeClr>
              </a:buClr>
              <a:buSzPct val="100000"/>
              <a:buNone/>
            </a:pPr>
            <a:endParaRPr lang="en-US" altLang="zh-CN" sz="2400" b="1">
              <a:latin typeface="Consolas" pitchFamily="49" charset="0"/>
              <a:ea typeface="微软雅黑" pitchFamily="34" charset="-122"/>
              <a:cs typeface="Consolas" pitchFamily="49" charset="0"/>
            </a:endParaRPr>
          </a:p>
        </p:txBody>
      </p:sp>
      <p:sp>
        <p:nvSpPr>
          <p:cNvPr id="5" name="矩形 4"/>
          <p:cNvSpPr/>
          <p:nvPr/>
        </p:nvSpPr>
        <p:spPr>
          <a:xfrm>
            <a:off x="1896100" y="908720"/>
            <a:ext cx="7294656" cy="5233784"/>
          </a:xfrm>
          <a:prstGeom prst="rect">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6" name="矩形 5"/>
          <p:cNvSpPr/>
          <p:nvPr/>
        </p:nvSpPr>
        <p:spPr>
          <a:xfrm>
            <a:off x="2566020" y="2348880"/>
            <a:ext cx="5544616" cy="3240360"/>
          </a:xfrm>
          <a:prstGeom prst="rect">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7" name="矩形 6"/>
          <p:cNvSpPr/>
          <p:nvPr/>
        </p:nvSpPr>
        <p:spPr>
          <a:xfrm>
            <a:off x="3246416" y="4141206"/>
            <a:ext cx="3784100" cy="858290"/>
          </a:xfrm>
          <a:prstGeom prst="rect">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TextBox 7"/>
          <p:cNvSpPr txBox="1"/>
          <p:nvPr/>
        </p:nvSpPr>
        <p:spPr>
          <a:xfrm>
            <a:off x="9266184" y="2636912"/>
            <a:ext cx="428628" cy="1569660"/>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作用域一</a:t>
            </a:r>
          </a:p>
        </p:txBody>
      </p:sp>
      <p:sp>
        <p:nvSpPr>
          <p:cNvPr id="9" name="TextBox 8"/>
          <p:cNvSpPr txBox="1"/>
          <p:nvPr/>
        </p:nvSpPr>
        <p:spPr>
          <a:xfrm>
            <a:off x="8258072" y="3122861"/>
            <a:ext cx="428628" cy="1569660"/>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作用域二</a:t>
            </a:r>
          </a:p>
        </p:txBody>
      </p:sp>
      <p:sp>
        <p:nvSpPr>
          <p:cNvPr id="10" name="TextBox 9"/>
          <p:cNvSpPr txBox="1"/>
          <p:nvPr/>
        </p:nvSpPr>
        <p:spPr>
          <a:xfrm>
            <a:off x="7105944" y="3694365"/>
            <a:ext cx="428628" cy="1569660"/>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作用域三</a:t>
            </a:r>
          </a:p>
        </p:txBody>
      </p:sp>
    </p:spTree>
    <p:extLst>
      <p:ext uri="{BB962C8B-B14F-4D97-AF65-F5344CB8AC3E}">
        <p14:creationId xmlns:p14="http://schemas.microsoft.com/office/powerpoint/2010/main" val="15725995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ppt_w"/>
                                          </p:val>
                                        </p:tav>
                                        <p:tav tm="100000">
                                          <p:val>
                                            <p:strVal val="#ppt_w"/>
                                          </p:val>
                                        </p:tav>
                                      </p:tavLst>
                                    </p:anim>
                                    <p:anim calcmode="lin" valueType="num">
                                      <p:cBhvr>
                                        <p:cTn id="8" dur="500" fill="hold"/>
                                        <p:tgtEl>
                                          <p:spTgt spid="5"/>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3" presetClass="entr" presetSubtype="32"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strVal val="4*#ppt_w"/>
                                          </p:val>
                                        </p:tav>
                                        <p:tav tm="100000">
                                          <p:val>
                                            <p:strVal val="#ppt_w"/>
                                          </p:val>
                                        </p:tav>
                                      </p:tavLst>
                                    </p:anim>
                                    <p:anim calcmode="lin" valueType="num">
                                      <p:cBhvr>
                                        <p:cTn id="17" dur="500" fill="hold"/>
                                        <p:tgtEl>
                                          <p:spTgt spid="6"/>
                                        </p:tgtEl>
                                        <p:attrNameLst>
                                          <p:attrName>ppt_h</p:attrName>
                                        </p:attrNameLst>
                                      </p:cBhvr>
                                      <p:tavLst>
                                        <p:tav tm="0">
                                          <p:val>
                                            <p:strVal val="4*#ppt_h"/>
                                          </p:val>
                                        </p:tav>
                                        <p:tav tm="100000">
                                          <p:val>
                                            <p:strVal val="#ppt_h"/>
                                          </p:val>
                                        </p:tav>
                                      </p:tavLst>
                                    </p:anim>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strVal val="4*#ppt_w"/>
                                          </p:val>
                                        </p:tav>
                                        <p:tav tm="100000">
                                          <p:val>
                                            <p:strVal val="#ppt_w"/>
                                          </p:val>
                                        </p:tav>
                                      </p:tavLst>
                                    </p:anim>
                                    <p:anim calcmode="lin" valueType="num">
                                      <p:cBhvr>
                                        <p:cTn id="26" dur="500" fill="hold"/>
                                        <p:tgtEl>
                                          <p:spTgt spid="7"/>
                                        </p:tgtEl>
                                        <p:attrNameLst>
                                          <p:attrName>ppt_h</p:attrName>
                                        </p:attrNameLst>
                                      </p:cBhvr>
                                      <p:tavLst>
                                        <p:tav tm="0">
                                          <p:val>
                                            <p:strVal val="4*#ppt_h"/>
                                          </p:val>
                                        </p:tav>
                                        <p:tav tm="100000">
                                          <p:val>
                                            <p:strVal val="#ppt_h"/>
                                          </p:val>
                                        </p:tav>
                                      </p:tavLst>
                                    </p:anim>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生存周期与声明作用域</a:t>
            </a:r>
          </a:p>
        </p:txBody>
      </p:sp>
      <p:sp>
        <p:nvSpPr>
          <p:cNvPr id="4" name="内容占位符 3"/>
          <p:cNvSpPr txBox="1">
            <a:spLocks/>
          </p:cNvSpPr>
          <p:nvPr/>
        </p:nvSpPr>
        <p:spPr bwMode="auto">
          <a:xfrm>
            <a:off x="1269876" y="1122136"/>
            <a:ext cx="9505056"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spcAft>
                <a:spcPts val="600"/>
              </a:spcAft>
              <a:buClr>
                <a:schemeClr val="bg2">
                  <a:lumMod val="50000"/>
                </a:schemeClr>
              </a:buClr>
              <a:buFont typeface="Wingdings" pitchFamily="2" charset="2"/>
              <a:buChar char=""/>
            </a:pPr>
            <a:r>
              <a:rPr lang="en-US" altLang="zh-CN">
                <a:latin typeface="微软雅黑" pitchFamily="34" charset="-122"/>
                <a:ea typeface="微软雅黑" pitchFamily="34" charset="-122"/>
              </a:rPr>
              <a:t>C</a:t>
            </a:r>
            <a:r>
              <a:rPr lang="zh-CN" altLang="en-US">
                <a:latin typeface="微软雅黑" pitchFamily="34" charset="-122"/>
                <a:ea typeface="微软雅黑" pitchFamily="34" charset="-122"/>
              </a:rPr>
              <a:t>语言程序中，在</a:t>
            </a:r>
            <a:r>
              <a:rPr lang="zh-CN" altLang="en-US">
                <a:solidFill>
                  <a:srgbClr val="FF0000"/>
                </a:solidFill>
                <a:latin typeface="微软雅黑" pitchFamily="34" charset="-122"/>
                <a:ea typeface="微软雅黑" pitchFamily="34" charset="-122"/>
              </a:rPr>
              <a:t>同一作用域内不允许有同名的变量、函数</a:t>
            </a:r>
            <a:r>
              <a:rPr lang="zh-CN" altLang="en-US">
                <a:latin typeface="微软雅黑" pitchFamily="34" charset="-122"/>
                <a:ea typeface="微软雅黑" pitchFamily="34" charset="-122"/>
              </a:rPr>
              <a:t>等，但在不同的作用域内，可能会出现同名的变量。</a:t>
            </a:r>
          </a:p>
          <a:p>
            <a:pPr>
              <a:lnSpc>
                <a:spcPct val="120000"/>
              </a:lnSpc>
              <a:spcAft>
                <a:spcPts val="600"/>
              </a:spcAft>
              <a:buClr>
                <a:schemeClr val="bg2">
                  <a:lumMod val="50000"/>
                </a:schemeClr>
              </a:buClr>
              <a:buFont typeface="Wingdings" pitchFamily="2" charset="2"/>
              <a:buChar char=""/>
            </a:pPr>
            <a:r>
              <a:rPr lang="zh-CN" altLang="en-US">
                <a:latin typeface="微软雅黑" pitchFamily="34" charset="-122"/>
                <a:ea typeface="微软雅黑" pitchFamily="34" charset="-122"/>
              </a:rPr>
              <a:t>若使用的变量是在不同作用域内的同名变量，则</a:t>
            </a:r>
            <a:r>
              <a:rPr lang="zh-CN" altLang="en-US">
                <a:solidFill>
                  <a:srgbClr val="FF0000"/>
                </a:solidFill>
                <a:latin typeface="微软雅黑" pitchFamily="34" charset="-122"/>
                <a:ea typeface="微软雅黑" pitchFamily="34" charset="-122"/>
              </a:rPr>
              <a:t>作用域小的变量优先</a:t>
            </a:r>
            <a:r>
              <a:rPr lang="zh-CN" altLang="en-US">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5" name="TextBox 4"/>
          <p:cNvSpPr txBox="1">
            <a:spLocks noChangeArrowheads="1"/>
          </p:cNvSpPr>
          <p:nvPr/>
        </p:nvSpPr>
        <p:spPr bwMode="auto">
          <a:xfrm>
            <a:off x="1125860" y="3861048"/>
            <a:ext cx="100091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楷体_GB2312" pitchFamily="49" charset="-122"/>
              </a:defRPr>
            </a:lvl1pPr>
            <a:lvl2pPr marL="742950" indent="-285750" eaLnBrk="0" hangingPunct="0">
              <a:defRPr>
                <a:solidFill>
                  <a:schemeClr val="tx1"/>
                </a:solidFill>
                <a:latin typeface="Arial" pitchFamily="34" charset="0"/>
                <a:ea typeface="楷体_GB2312" pitchFamily="49" charset="-122"/>
              </a:defRPr>
            </a:lvl2pPr>
            <a:lvl3pPr marL="1143000" indent="-228600" eaLnBrk="0" hangingPunct="0">
              <a:defRPr>
                <a:solidFill>
                  <a:schemeClr val="tx1"/>
                </a:solidFill>
                <a:latin typeface="Arial" pitchFamily="34" charset="0"/>
                <a:ea typeface="楷体_GB2312" pitchFamily="49" charset="-122"/>
              </a:defRPr>
            </a:lvl3pPr>
            <a:lvl4pPr marL="1600200" indent="-228600" eaLnBrk="0" hangingPunct="0">
              <a:defRPr>
                <a:solidFill>
                  <a:schemeClr val="tx1"/>
                </a:solidFill>
                <a:latin typeface="Arial" pitchFamily="34" charset="0"/>
                <a:ea typeface="楷体_GB2312" pitchFamily="49" charset="-122"/>
              </a:defRPr>
            </a:lvl4pPr>
            <a:lvl5pPr marL="2057400" indent="-228600" eaLnBrk="0" hangingPunct="0">
              <a:defRPr>
                <a:solidFill>
                  <a:schemeClr val="tx1"/>
                </a:solidFill>
                <a:latin typeface="Arial"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itchFamily="34" charset="0"/>
                <a:ea typeface="楷体_GB2312" pitchFamily="49" charset="-122"/>
              </a:defRPr>
            </a:lvl9pPr>
          </a:lstStyle>
          <a:p>
            <a:pPr eaLnBrk="1" hangingPunct="1"/>
            <a:r>
              <a:rPr lang="zh-CN" altLang="en-US" sz="3200" b="1" dirty="0">
                <a:solidFill>
                  <a:srgbClr val="FF0000"/>
                </a:solidFill>
                <a:latin typeface="微软雅黑" pitchFamily="34" charset="-122"/>
                <a:ea typeface="微软雅黑" pitchFamily="34" charset="-122"/>
                <a:cs typeface="HAKUYOXingShu3500" pitchFamily="2" charset="-122"/>
              </a:rPr>
              <a:t>总结：</a:t>
            </a:r>
            <a:endParaRPr lang="en-US" altLang="zh-CN" sz="3200" b="1" dirty="0">
              <a:solidFill>
                <a:srgbClr val="FF0000"/>
              </a:solidFill>
              <a:latin typeface="微软雅黑" pitchFamily="34" charset="-122"/>
              <a:ea typeface="微软雅黑" pitchFamily="34" charset="-122"/>
              <a:cs typeface="HAKUYOXingShu3500" pitchFamily="2" charset="-122"/>
            </a:endParaRPr>
          </a:p>
          <a:p>
            <a:pPr eaLnBrk="1" hangingPunct="1"/>
            <a:r>
              <a:rPr lang="en-US" altLang="zh-CN" sz="3200" b="1" dirty="0">
                <a:solidFill>
                  <a:srgbClr val="FF0000"/>
                </a:solidFill>
                <a:latin typeface="微软雅黑" pitchFamily="34" charset="-122"/>
                <a:ea typeface="微软雅黑" pitchFamily="34" charset="-122"/>
                <a:cs typeface="HAKUYOXingShu3500" pitchFamily="2" charset="-122"/>
              </a:rPr>
              <a:t>	1.</a:t>
            </a:r>
            <a:r>
              <a:rPr lang="zh-CN" altLang="en-US" sz="3200" b="1" dirty="0">
                <a:solidFill>
                  <a:srgbClr val="FF0000"/>
                </a:solidFill>
                <a:latin typeface="微软雅黑" pitchFamily="34" charset="-122"/>
                <a:ea typeface="微软雅黑" pitchFamily="34" charset="-122"/>
                <a:cs typeface="HAKUYOXingShu3500" pitchFamily="2" charset="-122"/>
              </a:rPr>
              <a:t>局部变量的作用域为定义它的块儿</a:t>
            </a:r>
            <a:r>
              <a:rPr lang="en-US" altLang="zh-CN" sz="3200" b="1" dirty="0">
                <a:solidFill>
                  <a:srgbClr val="FF0000"/>
                </a:solidFill>
                <a:latin typeface="微软雅黑" pitchFamily="34" charset="-122"/>
                <a:ea typeface="微软雅黑" pitchFamily="34" charset="-122"/>
                <a:cs typeface="HAKUYOXingShu3500" pitchFamily="2" charset="-122"/>
              </a:rPr>
              <a:t>.</a:t>
            </a:r>
          </a:p>
          <a:p>
            <a:pPr eaLnBrk="1" hangingPunct="1"/>
            <a:r>
              <a:rPr lang="en-US" altLang="zh-CN" sz="3200" b="1" dirty="0">
                <a:solidFill>
                  <a:srgbClr val="FF0000"/>
                </a:solidFill>
                <a:latin typeface="微软雅黑" pitchFamily="34" charset="-122"/>
                <a:ea typeface="微软雅黑" pitchFamily="34" charset="-122"/>
                <a:cs typeface="HAKUYOXingShu3500" pitchFamily="2" charset="-122"/>
              </a:rPr>
              <a:t>	2.</a:t>
            </a:r>
            <a:r>
              <a:rPr lang="zh-CN" altLang="en-US" sz="3200" b="1" dirty="0">
                <a:solidFill>
                  <a:srgbClr val="FF0000"/>
                </a:solidFill>
                <a:latin typeface="微软雅黑" pitchFamily="34" charset="-122"/>
                <a:ea typeface="微软雅黑" pitchFamily="34" charset="-122"/>
                <a:cs typeface="HAKUYOXingShu3500" pitchFamily="2" charset="-122"/>
              </a:rPr>
              <a:t>全局变量的作用域为从定义它开始到程序结束</a:t>
            </a:r>
            <a:r>
              <a:rPr lang="en-US" altLang="zh-CN" sz="3200" b="1" dirty="0">
                <a:solidFill>
                  <a:srgbClr val="FF0000"/>
                </a:solidFill>
                <a:latin typeface="微软雅黑" pitchFamily="34" charset="-122"/>
                <a:ea typeface="微软雅黑" pitchFamily="34" charset="-122"/>
                <a:cs typeface="HAKUYOXingShu3500" pitchFamily="2" charset="-122"/>
              </a:rPr>
              <a:t>.</a:t>
            </a:r>
            <a:endParaRPr lang="zh-CN" altLang="en-US" sz="3200" dirty="0">
              <a:latin typeface="微软雅黑" pitchFamily="34" charset="-122"/>
              <a:ea typeface="微软雅黑" pitchFamily="34" charset="-122"/>
              <a:cs typeface="HAKUYOXingShu3500" pitchFamily="2" charset="-122"/>
            </a:endParaRPr>
          </a:p>
        </p:txBody>
      </p:sp>
    </p:spTree>
    <p:extLst>
      <p:ext uri="{BB962C8B-B14F-4D97-AF65-F5344CB8AC3E}">
        <p14:creationId xmlns:p14="http://schemas.microsoft.com/office/powerpoint/2010/main" val="39518138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4" presetClass="emph" presetSubtype="0" fill="hold" grpId="1" nodeType="afterEffect">
                                  <p:stCondLst>
                                    <p:cond delay="5000"/>
                                  </p:stCondLst>
                                  <p:iterate type="lt">
                                    <p:tmPct val="10000"/>
                                  </p:iterate>
                                  <p:childTnLst>
                                    <p:animMotion origin="layout" path="M 0.0 0.0 L 0.0 -0.07213" pathEditMode="relative" ptsTypes="">
                                      <p:cBhvr>
                                        <p:cTn id="12" dur="250" accel="50000" decel="50000" autoRev="1" fill="hold">
                                          <p:stCondLst>
                                            <p:cond delay="0"/>
                                          </p:stCondLst>
                                        </p:cTn>
                                        <p:tgtEl>
                                          <p:spTgt spid="5"/>
                                        </p:tgtEl>
                                        <p:attrNameLst>
                                          <p:attrName>ppt_x</p:attrName>
                                          <p:attrName>ppt_y</p:attrName>
                                        </p:attrNameLst>
                                      </p:cBhvr>
                                    </p:animMotion>
                                    <p:animRot by="1500000">
                                      <p:cBhvr>
                                        <p:cTn id="13" dur="125" fill="hold">
                                          <p:stCondLst>
                                            <p:cond delay="0"/>
                                          </p:stCondLst>
                                        </p:cTn>
                                        <p:tgtEl>
                                          <p:spTgt spid="5"/>
                                        </p:tgtEl>
                                        <p:attrNameLst>
                                          <p:attrName>r</p:attrName>
                                        </p:attrNameLst>
                                      </p:cBhvr>
                                    </p:animRot>
                                    <p:animRot by="-1500000">
                                      <p:cBhvr>
                                        <p:cTn id="14" dur="125" fill="hold">
                                          <p:stCondLst>
                                            <p:cond delay="125"/>
                                          </p:stCondLst>
                                        </p:cTn>
                                        <p:tgtEl>
                                          <p:spTgt spid="5"/>
                                        </p:tgtEl>
                                        <p:attrNameLst>
                                          <p:attrName>r</p:attrName>
                                        </p:attrNameLst>
                                      </p:cBhvr>
                                    </p:animRot>
                                    <p:animRot by="-1500000">
                                      <p:cBhvr>
                                        <p:cTn id="15" dur="125" fill="hold">
                                          <p:stCondLst>
                                            <p:cond delay="250"/>
                                          </p:stCondLst>
                                        </p:cTn>
                                        <p:tgtEl>
                                          <p:spTgt spid="5"/>
                                        </p:tgtEl>
                                        <p:attrNameLst>
                                          <p:attrName>r</p:attrName>
                                        </p:attrNameLst>
                                      </p:cBhvr>
                                    </p:animRot>
                                    <p:animRot by="1500000">
                                      <p:cBhvr>
                                        <p:cTn id="16"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本讲授课内容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089409" y="2085757"/>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5" name="组合 44"/>
          <p:cNvGrpSpPr/>
          <p:nvPr/>
        </p:nvGrpSpPr>
        <p:grpSpPr>
          <a:xfrm>
            <a:off x="2285337" y="4973717"/>
            <a:ext cx="6804072" cy="519261"/>
            <a:chOff x="2650732" y="4266333"/>
            <a:chExt cx="6804072" cy="519261"/>
          </a:xfrm>
        </p:grpSpPr>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指向函数的指针</a:t>
              </a:r>
            </a:p>
          </p:txBody>
        </p:sp>
        <p:grpSp>
          <p:nvGrpSpPr>
            <p:cNvPr id="44" name="组合 43"/>
            <p:cNvGrpSpPr/>
            <p:nvPr/>
          </p:nvGrpSpPr>
          <p:grpSpPr>
            <a:xfrm>
              <a:off x="2650732" y="426633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grpSp>
        <p:nvGrpSpPr>
          <p:cNvPr id="40" name="组合 39"/>
          <p:cNvGrpSpPr/>
          <p:nvPr/>
        </p:nvGrpSpPr>
        <p:grpSpPr>
          <a:xfrm>
            <a:off x="2758752" y="3028146"/>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类型限定符</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存储类型说明符</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807088" y="4049382"/>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动态内存分配标准库函数</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spTree>
    <p:extLst>
      <p:ext uri="{BB962C8B-B14F-4D97-AF65-F5344CB8AC3E}">
        <p14:creationId xmlns:p14="http://schemas.microsoft.com/office/powerpoint/2010/main" val="113261146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存储类型说明符</a:t>
            </a:r>
          </a:p>
        </p:txBody>
      </p:sp>
      <p:sp>
        <p:nvSpPr>
          <p:cNvPr id="4" name="内容占位符 3"/>
          <p:cNvSpPr txBox="1">
            <a:spLocks/>
          </p:cNvSpPr>
          <p:nvPr/>
        </p:nvSpPr>
        <p:spPr bwMode="auto">
          <a:xfrm>
            <a:off x="1125860" y="1122136"/>
            <a:ext cx="9865096"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spcBef>
                <a:spcPts val="600"/>
              </a:spcBef>
              <a:spcAft>
                <a:spcPts val="6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存储类说明符用于确定声明对象的生存期（</a:t>
            </a:r>
            <a:r>
              <a:rPr lang="en-US" altLang="zh-CN">
                <a:latin typeface="微软雅黑" pitchFamily="34" charset="-122"/>
                <a:ea typeface="微软雅黑" pitchFamily="34" charset="-122"/>
              </a:rPr>
              <a:t>typedef </a:t>
            </a:r>
            <a:r>
              <a:rPr lang="zh-CN" altLang="en-US">
                <a:latin typeface="微软雅黑" pitchFamily="34" charset="-122"/>
                <a:ea typeface="微软雅黑" pitchFamily="34" charset="-122"/>
              </a:rPr>
              <a:t>除外），存储类说明符出现在声明说明符中，一个声明说明符中最多允许一个存储类说明符。存储类说明符包括：</a:t>
            </a:r>
          </a:p>
          <a:p>
            <a:pPr lvl="3">
              <a:lnSpc>
                <a:spcPct val="100000"/>
              </a:lnSpc>
              <a:spcAft>
                <a:spcPts val="600"/>
              </a:spcAft>
              <a:buClr>
                <a:schemeClr val="bg2">
                  <a:lumMod val="50000"/>
                </a:schemeClr>
              </a:buClr>
              <a:buFont typeface="Wingdings" pitchFamily="2" charset="2"/>
              <a:buChar char="u"/>
            </a:pPr>
            <a:r>
              <a:rPr lang="en-US" altLang="zh-CN" sz="2800">
                <a:latin typeface="微软雅黑" pitchFamily="34" charset="-122"/>
                <a:ea typeface="微软雅黑" pitchFamily="34" charset="-122"/>
              </a:rPr>
              <a:t>auto</a:t>
            </a:r>
          </a:p>
          <a:p>
            <a:pPr lvl="3">
              <a:lnSpc>
                <a:spcPct val="100000"/>
              </a:lnSpc>
              <a:spcAft>
                <a:spcPts val="600"/>
              </a:spcAft>
              <a:buClr>
                <a:schemeClr val="bg2">
                  <a:lumMod val="50000"/>
                </a:schemeClr>
              </a:buClr>
              <a:buFont typeface="Wingdings" pitchFamily="2" charset="2"/>
              <a:buChar char="u"/>
            </a:pPr>
            <a:r>
              <a:rPr lang="en-US" altLang="zh-CN" sz="2800">
                <a:latin typeface="微软雅黑" pitchFamily="34" charset="-122"/>
                <a:ea typeface="微软雅黑" pitchFamily="34" charset="-122"/>
              </a:rPr>
              <a:t>register</a:t>
            </a:r>
          </a:p>
          <a:p>
            <a:pPr lvl="3">
              <a:lnSpc>
                <a:spcPct val="100000"/>
              </a:lnSpc>
              <a:spcAft>
                <a:spcPts val="600"/>
              </a:spcAft>
              <a:buClr>
                <a:schemeClr val="bg2">
                  <a:lumMod val="50000"/>
                </a:schemeClr>
              </a:buClr>
              <a:buFont typeface="Wingdings" pitchFamily="2" charset="2"/>
              <a:buChar char="u"/>
            </a:pPr>
            <a:r>
              <a:rPr lang="en-US" altLang="zh-CN" sz="2800">
                <a:latin typeface="微软雅黑" pitchFamily="34" charset="-122"/>
                <a:ea typeface="微软雅黑" pitchFamily="34" charset="-122"/>
              </a:rPr>
              <a:t>extern</a:t>
            </a:r>
          </a:p>
          <a:p>
            <a:pPr lvl="3">
              <a:lnSpc>
                <a:spcPct val="100000"/>
              </a:lnSpc>
              <a:spcAft>
                <a:spcPts val="600"/>
              </a:spcAft>
              <a:buClr>
                <a:schemeClr val="bg2">
                  <a:lumMod val="50000"/>
                </a:schemeClr>
              </a:buClr>
              <a:buFont typeface="Wingdings" pitchFamily="2" charset="2"/>
              <a:buChar char="u"/>
            </a:pPr>
            <a:r>
              <a:rPr lang="en-US" altLang="zh-CN" sz="2800">
                <a:latin typeface="微软雅黑" pitchFamily="34" charset="-122"/>
                <a:ea typeface="微软雅黑" pitchFamily="34" charset="-122"/>
              </a:rPr>
              <a:t>static</a:t>
            </a:r>
          </a:p>
          <a:p>
            <a:pPr lvl="3">
              <a:lnSpc>
                <a:spcPct val="100000"/>
              </a:lnSpc>
              <a:spcAft>
                <a:spcPts val="600"/>
              </a:spcAft>
              <a:buClr>
                <a:schemeClr val="bg2">
                  <a:lumMod val="50000"/>
                </a:schemeClr>
              </a:buClr>
              <a:buFont typeface="Wingdings" pitchFamily="2" charset="2"/>
              <a:buChar char="u"/>
            </a:pPr>
            <a:r>
              <a:rPr lang="en-US" altLang="zh-CN" sz="2800">
                <a:latin typeface="微软雅黑" pitchFamily="34" charset="-122"/>
                <a:ea typeface="微软雅黑" pitchFamily="34" charset="-122"/>
              </a:rPr>
              <a:t>typedef</a:t>
            </a:r>
          </a:p>
        </p:txBody>
      </p:sp>
    </p:spTree>
    <p:extLst>
      <p:ext uri="{BB962C8B-B14F-4D97-AF65-F5344CB8AC3E}">
        <p14:creationId xmlns:p14="http://schemas.microsoft.com/office/powerpoint/2010/main" val="913174012"/>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存储类型说明符</a:t>
            </a:r>
          </a:p>
        </p:txBody>
      </p:sp>
      <p:graphicFrame>
        <p:nvGraphicFramePr>
          <p:cNvPr id="5" name="组合 326"/>
          <p:cNvGraphicFramePr>
            <a:graphicFrameLocks noGrp="1"/>
          </p:cNvGraphicFramePr>
          <p:nvPr>
            <p:ph idx="1"/>
            <p:extLst>
              <p:ext uri="{D42A27DB-BD31-4B8C-83A1-F6EECF244321}">
                <p14:modId xmlns:p14="http://schemas.microsoft.com/office/powerpoint/2010/main" val="2799041105"/>
              </p:ext>
            </p:extLst>
          </p:nvPr>
        </p:nvGraphicFramePr>
        <p:xfrm>
          <a:off x="1413892" y="1268760"/>
          <a:ext cx="9217024" cy="4357866"/>
        </p:xfrm>
        <a:graphic>
          <a:graphicData uri="http://schemas.openxmlformats.org/drawingml/2006/table">
            <a:tbl>
              <a:tblPr>
                <a:effectLst>
                  <a:outerShdw blurRad="50800" dist="38100" dir="2700000" algn="tl" rotWithShape="0">
                    <a:prstClr val="black">
                      <a:alpha val="40000"/>
                    </a:prstClr>
                  </a:outerShdw>
                </a:effectLst>
              </a:tblPr>
              <a:tblGrid>
                <a:gridCol w="1712119">
                  <a:extLst>
                    <a:ext uri="{9D8B030D-6E8A-4147-A177-3AD203B41FA5}">
                      <a16:colId xmlns:a16="http://schemas.microsoft.com/office/drawing/2014/main" val="20000"/>
                    </a:ext>
                  </a:extLst>
                </a:gridCol>
                <a:gridCol w="1795661">
                  <a:extLst>
                    <a:ext uri="{9D8B030D-6E8A-4147-A177-3AD203B41FA5}">
                      <a16:colId xmlns:a16="http://schemas.microsoft.com/office/drawing/2014/main" val="20001"/>
                    </a:ext>
                  </a:extLst>
                </a:gridCol>
                <a:gridCol w="5709244">
                  <a:extLst>
                    <a:ext uri="{9D8B030D-6E8A-4147-A177-3AD203B41FA5}">
                      <a16:colId xmlns:a16="http://schemas.microsoft.com/office/drawing/2014/main" val="20002"/>
                    </a:ext>
                  </a:extLst>
                </a:gridCol>
              </a:tblGrid>
              <a:tr h="68187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存储类型</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说明</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200" b="0" i="0" u="none" strike="noStrike" cap="none" normalizeH="0" baseline="0">
                        <a:ln>
                          <a:noFill/>
                        </a:ln>
                        <a:solidFill>
                          <a:schemeClr val="tx1"/>
                        </a:solidFill>
                        <a:effectLst/>
                        <a:latin typeface="微软雅黑" pitchFamily="34" charset="-122"/>
                        <a:ea typeface="微软雅黑" pitchFamily="34" charset="-122"/>
                      </a:endParaRP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60000"/>
                        <a:lumOff val="40000"/>
                      </a:schemeClr>
                    </a:solidFill>
                  </a:tcPr>
                </a:tc>
                <a:extLst>
                  <a:ext uri="{0D108BD9-81ED-4DB2-BD59-A6C34878D82A}">
                    <a16:rowId xmlns:a16="http://schemas.microsoft.com/office/drawing/2014/main" val="10000"/>
                  </a:ext>
                </a:extLst>
              </a:tr>
              <a:tr h="73760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itchFamily="34" charset="-122"/>
                          <a:ea typeface="微软雅黑" pitchFamily="34" charset="-122"/>
                          <a:cs typeface="Courier New" pitchFamily="49" charset="0"/>
                        </a:rPr>
                        <a:t>auto</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自动变量</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局部变量在</a:t>
                      </a:r>
                      <a:r>
                        <a:rPr kumimoji="0" lang="zh-CN" altLang="en-US" sz="2000" b="0" i="0"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缺省</a:t>
                      </a: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存储类型的情况下归为自动变量。</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1"/>
                  </a:ext>
                </a:extLst>
              </a:tr>
              <a:tr h="105830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itchFamily="34" charset="-122"/>
                          <a:ea typeface="微软雅黑" pitchFamily="34" charset="-122"/>
                          <a:cs typeface="Courier New" pitchFamily="49" charset="0"/>
                        </a:rPr>
                        <a:t>register</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寄存器变量</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存放在</a:t>
                      </a:r>
                      <a:r>
                        <a:rPr kumimoji="0" lang="en-US" altLang="zh-CN" sz="2000" b="1"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CPU</a:t>
                      </a: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的寄存器中。对于循环次数较多的循环控制变量及循环体内</a:t>
                      </a:r>
                      <a:r>
                        <a:rPr kumimoji="0" lang="zh-CN" altLang="en-US" sz="2000" b="0" i="0"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反复使用</a:t>
                      </a: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的变量均可定义为寄存器变量。 </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2"/>
                  </a:ext>
                </a:extLst>
              </a:tr>
              <a:tr h="73760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itchFamily="34" charset="-122"/>
                          <a:ea typeface="微软雅黑" pitchFamily="34" charset="-122"/>
                          <a:cs typeface="Courier New" pitchFamily="49" charset="0"/>
                        </a:rPr>
                        <a:t>static</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微软雅黑" pitchFamily="34" charset="-122"/>
                          <a:ea typeface="微软雅黑" pitchFamily="34" charset="-122"/>
                          <a:cs typeface="Times New Roman" pitchFamily="18" charset="0"/>
                        </a:rPr>
                        <a:t>静态变量</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在程序执行时存在，并且</a:t>
                      </a:r>
                      <a:r>
                        <a:rPr kumimoji="0" lang="zh-CN" altLang="en-US" sz="2000" b="0" i="0"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只要整个程序</a:t>
                      </a: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在运行，就可以继续访问该变量。作用在本</a:t>
                      </a:r>
                      <a:r>
                        <a:rPr kumimoji="0" lang="zh-CN" altLang="en-US" sz="2000" b="0" i="0"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文件内</a:t>
                      </a: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3"/>
                  </a:ext>
                </a:extLst>
              </a:tr>
              <a:tr h="114248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itchFamily="34" charset="-122"/>
                          <a:ea typeface="微软雅黑" pitchFamily="34" charset="-122"/>
                          <a:cs typeface="Courier New" pitchFamily="49" charset="0"/>
                        </a:rPr>
                        <a:t>extern</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外部变量</a:t>
                      </a:r>
                    </a:p>
                  </a:txBody>
                  <a:tcPr anchor="ct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339966"/>
                        </a:buClr>
                        <a:buSzTx/>
                        <a:buFont typeface="Wingdings" pitchFamily="2" charset="2"/>
                        <a:buNone/>
                        <a:tabLst/>
                      </a:pP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作用域是整个程序，包含</a:t>
                      </a:r>
                      <a:r>
                        <a:rPr kumimoji="0" lang="zh-CN" altLang="en-US" sz="2000" b="0" i="0" u="none" strike="noStrike" cap="none" normalizeH="0" baseline="0" dirty="0">
                          <a:ln>
                            <a:noFill/>
                          </a:ln>
                          <a:solidFill>
                            <a:srgbClr val="FF0000"/>
                          </a:solidFill>
                          <a:effectLst/>
                          <a:latin typeface="微软雅黑" pitchFamily="34" charset="-122"/>
                          <a:ea typeface="微软雅黑" pitchFamily="34" charset="-122"/>
                          <a:cs typeface="Times New Roman" pitchFamily="18" charset="0"/>
                        </a:rPr>
                        <a:t>该程序的各个文件</a:t>
                      </a:r>
                      <a:r>
                        <a:rPr kumimoji="0" lang="zh-CN" altLang="en-US" sz="20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。生存期非常长，它在该程序运行结束后，才释放内存。</a:t>
                      </a:r>
                    </a:p>
                  </a:txBody>
                  <a:tcPr horzOverflow="overflow">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27753450"/>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存储类型说明符</a:t>
            </a:r>
            <a:endParaRPr lang="zh-CN" altLang="en-US"/>
          </a:p>
        </p:txBody>
      </p:sp>
      <p:sp>
        <p:nvSpPr>
          <p:cNvPr id="4" name="Text Box 6"/>
          <p:cNvSpPr txBox="1">
            <a:spLocks noChangeArrowheads="1"/>
          </p:cNvSpPr>
          <p:nvPr/>
        </p:nvSpPr>
        <p:spPr bwMode="auto">
          <a:xfrm>
            <a:off x="5734372" y="1412776"/>
            <a:ext cx="5688632" cy="4302970"/>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lvl="0" algn="just"/>
            <a:r>
              <a:rPr lang="en-US" altLang="zh-CN" sz="2000" b="1" dirty="0">
                <a:solidFill>
                  <a:srgbClr val="FF0000"/>
                </a:solidFill>
                <a:latin typeface="Consolas" pitchFamily="49" charset="0"/>
                <a:ea typeface="宋体" pitchFamily="2" charset="-122"/>
                <a:cs typeface="Consolas" pitchFamily="49" charset="0"/>
              </a:rPr>
              <a:t>//</a:t>
            </a:r>
            <a:r>
              <a:rPr lang="zh-CN" altLang="en-US" sz="2000" b="1">
                <a:solidFill>
                  <a:srgbClr val="FF0000"/>
                </a:solidFill>
                <a:latin typeface="Consolas" pitchFamily="49" charset="0"/>
                <a:ea typeface="宋体" pitchFamily="2" charset="-122"/>
                <a:cs typeface="Consolas" pitchFamily="49" charset="0"/>
              </a:rPr>
              <a:t>源文件：</a:t>
            </a:r>
            <a:r>
              <a:rPr lang="en-US" altLang="zh-CN" sz="2000" b="1">
                <a:solidFill>
                  <a:srgbClr val="FF0000"/>
                </a:solidFill>
                <a:latin typeface="Consolas" pitchFamily="49" charset="0"/>
                <a:ea typeface="宋体" pitchFamily="2" charset="-122"/>
                <a:cs typeface="Consolas" pitchFamily="49" charset="0"/>
              </a:rPr>
              <a:t>main.c</a:t>
            </a:r>
            <a:endParaRPr lang="en-US" altLang="zh-CN" sz="2000" b="1" dirty="0">
              <a:solidFill>
                <a:srgbClr val="FF0000"/>
              </a:solidFill>
              <a:latin typeface="Consolas" pitchFamily="49" charset="0"/>
              <a:ea typeface="宋体" pitchFamily="2" charset="-122"/>
              <a:cs typeface="Consolas" pitchFamily="49" charset="0"/>
            </a:endParaRPr>
          </a:p>
          <a:p>
            <a:pPr lvl="0" algn="just"/>
            <a:r>
              <a:rPr lang="en-US" altLang="zh-CN" sz="2000" b="1" dirty="0">
                <a:solidFill>
                  <a:srgbClr val="000000"/>
                </a:solidFill>
                <a:latin typeface="Consolas" pitchFamily="49" charset="0"/>
                <a:ea typeface="宋体" pitchFamily="2" charset="-122"/>
                <a:cs typeface="Consolas" pitchFamily="49" charset="0"/>
              </a:rPr>
              <a:t>#include &lt;</a:t>
            </a:r>
            <a:r>
              <a:rPr lang="en-US" altLang="zh-CN" sz="2000" b="1" dirty="0" err="1">
                <a:solidFill>
                  <a:srgbClr val="000000"/>
                </a:solidFill>
                <a:latin typeface="Consolas" pitchFamily="49" charset="0"/>
                <a:ea typeface="宋体" pitchFamily="2" charset="-122"/>
                <a:cs typeface="Consolas" pitchFamily="49" charset="0"/>
              </a:rPr>
              <a:t>stdio.h</a:t>
            </a:r>
            <a:r>
              <a:rPr lang="en-US" altLang="zh-CN" sz="2000" b="1" dirty="0">
                <a:solidFill>
                  <a:srgbClr val="000000"/>
                </a:solidFill>
                <a:latin typeface="Consolas" pitchFamily="49" charset="0"/>
                <a:ea typeface="宋体" pitchFamily="2" charset="-122"/>
                <a:cs typeface="Consolas" pitchFamily="49" charset="0"/>
              </a:rPr>
              <a:t>&gt;</a:t>
            </a:r>
          </a:p>
          <a:p>
            <a:pPr lvl="0" algn="just"/>
            <a:endParaRPr lang="en-US" altLang="zh-CN" sz="2000" b="1">
              <a:solidFill>
                <a:srgbClr val="000000"/>
              </a:solidFill>
              <a:latin typeface="Consolas" pitchFamily="49" charset="0"/>
              <a:ea typeface="宋体" pitchFamily="2" charset="-122"/>
              <a:cs typeface="Consolas" pitchFamily="49" charset="0"/>
            </a:endParaRPr>
          </a:p>
          <a:p>
            <a:pPr lvl="0" algn="just">
              <a:lnSpc>
                <a:spcPct val="150000"/>
              </a:lnSpc>
            </a:pPr>
            <a:r>
              <a:rPr lang="en-US" altLang="zh-CN" sz="2000" b="1">
                <a:solidFill>
                  <a:srgbClr val="000000"/>
                </a:solidFill>
                <a:latin typeface="Consolas" pitchFamily="49" charset="0"/>
                <a:ea typeface="宋体" pitchFamily="2" charset="-122"/>
                <a:cs typeface="Consolas" pitchFamily="49" charset="0"/>
              </a:rPr>
              <a:t>extern int x;  </a:t>
            </a:r>
            <a:r>
              <a:rPr lang="en-US" altLang="zh-CN" sz="2000" b="1">
                <a:solidFill>
                  <a:srgbClr val="00B050"/>
                </a:solidFill>
                <a:latin typeface="Consolas" pitchFamily="49" charset="0"/>
                <a:ea typeface="宋体" pitchFamily="2" charset="-122"/>
                <a:cs typeface="Consolas" pitchFamily="49" charset="0"/>
              </a:rPr>
              <a:t>//</a:t>
            </a:r>
            <a:r>
              <a:rPr lang="zh-CN" altLang="en-US" sz="2000" b="1">
                <a:solidFill>
                  <a:srgbClr val="00B050"/>
                </a:solidFill>
                <a:latin typeface="Consolas" pitchFamily="49" charset="0"/>
                <a:ea typeface="宋体" pitchFamily="2" charset="-122"/>
                <a:cs typeface="Consolas" pitchFamily="49" charset="0"/>
              </a:rPr>
              <a:t>是声明不是定义</a:t>
            </a:r>
            <a:endParaRPr lang="en-US" altLang="zh-CN" sz="2000" b="1">
              <a:solidFill>
                <a:srgbClr val="00B050"/>
              </a:solidFill>
              <a:latin typeface="Consolas" pitchFamily="49" charset="0"/>
              <a:ea typeface="宋体" pitchFamily="2" charset="-122"/>
              <a:cs typeface="Consolas" pitchFamily="49" charset="0"/>
            </a:endParaRPr>
          </a:p>
          <a:p>
            <a:pPr lvl="0" algn="just"/>
            <a:r>
              <a:rPr lang="en-US" altLang="zh-CN" sz="2000" b="1">
                <a:solidFill>
                  <a:srgbClr val="000000"/>
                </a:solidFill>
                <a:latin typeface="Consolas" pitchFamily="49" charset="0"/>
                <a:ea typeface="宋体" pitchFamily="2" charset="-122"/>
                <a:cs typeface="Consolas" pitchFamily="49" charset="0"/>
              </a:rPr>
              <a:t>extern void foo(int y); </a:t>
            </a:r>
          </a:p>
          <a:p>
            <a:pPr lvl="0" algn="just"/>
            <a:endParaRPr lang="en-US" altLang="zh-CN" sz="2000" b="1" dirty="0">
              <a:solidFill>
                <a:srgbClr val="000000"/>
              </a:solidFill>
              <a:latin typeface="Consolas" pitchFamily="49" charset="0"/>
              <a:ea typeface="宋体" pitchFamily="2" charset="-122"/>
              <a:cs typeface="Consolas" pitchFamily="49" charset="0"/>
            </a:endParaRPr>
          </a:p>
          <a:p>
            <a:pPr lvl="0" algn="just"/>
            <a:r>
              <a:rPr lang="en-US" altLang="zh-CN" sz="2000" b="1" dirty="0" err="1">
                <a:solidFill>
                  <a:srgbClr val="000000"/>
                </a:solidFill>
                <a:latin typeface="Consolas" pitchFamily="49" charset="0"/>
                <a:ea typeface="宋体" pitchFamily="2" charset="-122"/>
                <a:cs typeface="Consolas" pitchFamily="49" charset="0"/>
              </a:rPr>
              <a:t>int</a:t>
            </a:r>
            <a:r>
              <a:rPr lang="en-US" altLang="zh-CN" sz="2000" b="1" dirty="0">
                <a:solidFill>
                  <a:srgbClr val="000000"/>
                </a:solidFill>
                <a:latin typeface="Consolas" pitchFamily="49" charset="0"/>
                <a:ea typeface="宋体" pitchFamily="2" charset="-122"/>
                <a:cs typeface="Consolas" pitchFamily="49" charset="0"/>
              </a:rPr>
              <a:t> main(void)</a:t>
            </a:r>
          </a:p>
          <a:p>
            <a:pPr lvl="0" algn="just"/>
            <a:r>
              <a:rPr lang="en-US" altLang="zh-CN" sz="2000" b="1" dirty="0">
                <a:solidFill>
                  <a:srgbClr val="000000"/>
                </a:solidFill>
                <a:latin typeface="Consolas" pitchFamily="49" charset="0"/>
                <a:ea typeface="宋体" pitchFamily="2" charset="-122"/>
                <a:cs typeface="Consolas" pitchFamily="49" charset="0"/>
              </a:rPr>
              <a:t>{</a:t>
            </a:r>
          </a:p>
          <a:p>
            <a:pPr lvl="0" algn="just"/>
            <a:r>
              <a:rPr lang="en-US" altLang="zh-CN" sz="2000" b="1" dirty="0">
                <a:solidFill>
                  <a:srgbClr val="000000"/>
                </a:solidFill>
                <a:latin typeface="Consolas" pitchFamily="49" charset="0"/>
                <a:ea typeface="宋体" pitchFamily="2" charset="-122"/>
                <a:cs typeface="Consolas" pitchFamily="49" charset="0"/>
              </a:rPr>
              <a:t>    </a:t>
            </a:r>
            <a:r>
              <a:rPr lang="en-US" altLang="zh-CN" sz="2000" b="1" dirty="0" err="1">
                <a:solidFill>
                  <a:srgbClr val="000000"/>
                </a:solidFill>
                <a:latin typeface="Consolas" pitchFamily="49" charset="0"/>
                <a:ea typeface="宋体" pitchFamily="2" charset="-122"/>
                <a:cs typeface="Consolas" pitchFamily="49" charset="0"/>
              </a:rPr>
              <a:t>printf</a:t>
            </a:r>
            <a:r>
              <a:rPr lang="en-US" altLang="zh-CN" sz="2000" b="1" dirty="0">
                <a:solidFill>
                  <a:srgbClr val="000000"/>
                </a:solidFill>
                <a:latin typeface="Consolas" pitchFamily="49" charset="0"/>
                <a:ea typeface="宋体" pitchFamily="2" charset="-122"/>
                <a:cs typeface="Consolas" pitchFamily="49" charset="0"/>
              </a:rPr>
              <a:t>("%d\n", x); </a:t>
            </a:r>
          </a:p>
          <a:p>
            <a:pPr lvl="0" algn="just"/>
            <a:r>
              <a:rPr lang="en-US" altLang="zh-CN" sz="2000" b="1">
                <a:solidFill>
                  <a:srgbClr val="000000"/>
                </a:solidFill>
                <a:latin typeface="Consolas" pitchFamily="49" charset="0"/>
                <a:ea typeface="宋体" pitchFamily="2" charset="-122"/>
                <a:cs typeface="Consolas" pitchFamily="49" charset="0"/>
              </a:rPr>
              <a:t>    foo(1</a:t>
            </a:r>
            <a:r>
              <a:rPr lang="en-US" altLang="zh-CN" sz="2000" b="1" dirty="0">
                <a:solidFill>
                  <a:srgbClr val="000000"/>
                </a:solidFill>
                <a:latin typeface="Consolas" pitchFamily="49" charset="0"/>
                <a:ea typeface="宋体" pitchFamily="2" charset="-122"/>
                <a:cs typeface="Consolas" pitchFamily="49" charset="0"/>
              </a:rPr>
              <a:t>); </a:t>
            </a:r>
          </a:p>
          <a:p>
            <a:pPr lvl="0" algn="just"/>
            <a:r>
              <a:rPr lang="en-US" altLang="zh-CN" sz="2000" b="1">
                <a:solidFill>
                  <a:srgbClr val="000000"/>
                </a:solidFill>
                <a:latin typeface="Consolas" pitchFamily="49" charset="0"/>
                <a:ea typeface="宋体" pitchFamily="2" charset="-122"/>
                <a:cs typeface="Consolas" pitchFamily="49" charset="0"/>
              </a:rPr>
              <a:t>    </a:t>
            </a:r>
            <a:endParaRPr lang="en-US" altLang="zh-CN" sz="2000" b="1" dirty="0">
              <a:solidFill>
                <a:srgbClr val="000000"/>
              </a:solidFill>
              <a:latin typeface="Consolas" pitchFamily="49" charset="0"/>
              <a:ea typeface="宋体" pitchFamily="2" charset="-122"/>
              <a:cs typeface="Consolas" pitchFamily="49" charset="0"/>
            </a:endParaRPr>
          </a:p>
          <a:p>
            <a:pPr lvl="0" algn="just"/>
            <a:r>
              <a:rPr lang="en-US" altLang="zh-CN" sz="2000" b="1">
                <a:solidFill>
                  <a:srgbClr val="000000"/>
                </a:solidFill>
                <a:latin typeface="Consolas" pitchFamily="49" charset="0"/>
                <a:ea typeface="宋体" pitchFamily="2" charset="-122"/>
                <a:cs typeface="Consolas" pitchFamily="49" charset="0"/>
              </a:rPr>
              <a:t>    return </a:t>
            </a:r>
            <a:r>
              <a:rPr lang="en-US" altLang="zh-CN" sz="2000" b="1" dirty="0">
                <a:solidFill>
                  <a:srgbClr val="000000"/>
                </a:solidFill>
                <a:latin typeface="Consolas" pitchFamily="49" charset="0"/>
                <a:ea typeface="宋体" pitchFamily="2" charset="-122"/>
                <a:cs typeface="Consolas" pitchFamily="49" charset="0"/>
              </a:rPr>
              <a:t>0;</a:t>
            </a:r>
          </a:p>
          <a:p>
            <a:pPr lvl="0" algn="just"/>
            <a:r>
              <a:rPr lang="en-US" altLang="zh-CN" sz="2000" b="1" dirty="0">
                <a:solidFill>
                  <a:srgbClr val="000000"/>
                </a:solidFill>
                <a:latin typeface="Consolas" pitchFamily="49" charset="0"/>
                <a:ea typeface="宋体" pitchFamily="2" charset="-122"/>
                <a:cs typeface="Consolas" pitchFamily="49" charset="0"/>
              </a:rPr>
              <a:t>}</a:t>
            </a:r>
            <a:endParaRPr kumimoji="0" lang="zh-CN" altLang="zh-CN" sz="4800" b="1" i="0" u="none" strike="noStrike" cap="none" normalizeH="0" baseline="0" dirty="0">
              <a:ln>
                <a:noFill/>
              </a:ln>
              <a:solidFill>
                <a:srgbClr val="000000"/>
              </a:solidFill>
              <a:effectLst/>
              <a:latin typeface="Consolas" pitchFamily="49" charset="0"/>
              <a:ea typeface="宋体" pitchFamily="2" charset="-122"/>
              <a:cs typeface="Consolas" pitchFamily="49" charset="0"/>
            </a:endParaRPr>
          </a:p>
        </p:txBody>
      </p:sp>
      <p:sp>
        <p:nvSpPr>
          <p:cNvPr id="6" name="Text Box 9"/>
          <p:cNvSpPr txBox="1">
            <a:spLocks noChangeArrowheads="1"/>
          </p:cNvSpPr>
          <p:nvPr/>
        </p:nvSpPr>
        <p:spPr bwMode="auto">
          <a:xfrm>
            <a:off x="549796" y="1412776"/>
            <a:ext cx="5030639" cy="2520280"/>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Consolas" pitchFamily="49" charset="0"/>
                <a:ea typeface="宋体" pitchFamily="2" charset="-122"/>
                <a:cs typeface="Consolas" pitchFamily="49" charset="0"/>
              </a:rPr>
              <a:t>// </a:t>
            </a:r>
            <a:r>
              <a:rPr kumimoji="0" lang="zh-CN" altLang="en-US" sz="2000" b="1" i="0" u="none" strike="noStrike" cap="none" normalizeH="0" baseline="0">
                <a:ln>
                  <a:noFill/>
                </a:ln>
                <a:solidFill>
                  <a:srgbClr val="FF0000"/>
                </a:solidFill>
                <a:effectLst/>
                <a:latin typeface="Consolas" pitchFamily="49" charset="0"/>
                <a:ea typeface="宋体" pitchFamily="2" charset="-122"/>
                <a:cs typeface="Consolas" pitchFamily="49" charset="0"/>
              </a:rPr>
              <a:t>源文件</a:t>
            </a:r>
            <a:r>
              <a:rPr kumimoji="0" lang="en-US" altLang="zh-CN" sz="2000" b="1" i="0" u="none" strike="noStrike" cap="none" normalizeH="0" baseline="0" dirty="0" err="1">
                <a:ln>
                  <a:noFill/>
                </a:ln>
                <a:solidFill>
                  <a:srgbClr val="FF0000"/>
                </a:solidFill>
                <a:effectLst/>
                <a:latin typeface="Consolas" pitchFamily="49" charset="0"/>
                <a:ea typeface="宋体" pitchFamily="2" charset="-122"/>
                <a:cs typeface="Consolas" pitchFamily="49" charset="0"/>
              </a:rPr>
              <a:t>foo.c</a:t>
            </a:r>
            <a:endParaRPr kumimoji="0" lang="en-US" altLang="zh-CN" sz="2000" b="1" i="0" u="none" strike="noStrike" cap="none" normalizeH="0" baseline="0" dirty="0">
              <a:ln>
                <a:noFill/>
              </a:ln>
              <a:solidFill>
                <a:srgbClr val="FF0000"/>
              </a:solidFill>
              <a:effectLst/>
              <a:latin typeface="Consolas" pitchFamily="49" charset="0"/>
              <a:ea typeface="宋体" pitchFamily="2" charset="-122"/>
              <a:cs typeface="Consolas" pitchFamily="49" charset="0"/>
            </a:endParaRPr>
          </a:p>
          <a:p>
            <a:pPr lvl="0" algn="just"/>
            <a:r>
              <a:rPr lang="en-US" altLang="zh-CN" sz="2000" b="1" dirty="0">
                <a:latin typeface="Consolas" pitchFamily="49" charset="0"/>
                <a:ea typeface="宋体" pitchFamily="2" charset="-122"/>
                <a:cs typeface="Consolas" pitchFamily="49" charset="0"/>
              </a:rPr>
              <a:t>#include &lt;</a:t>
            </a:r>
            <a:r>
              <a:rPr lang="en-US" altLang="zh-CN" sz="2000" b="1" dirty="0" err="1">
                <a:latin typeface="Consolas" pitchFamily="49" charset="0"/>
                <a:ea typeface="宋体" pitchFamily="2" charset="-122"/>
                <a:cs typeface="Consolas" pitchFamily="49" charset="0"/>
              </a:rPr>
              <a:t>stdio.h</a:t>
            </a:r>
            <a:r>
              <a:rPr lang="en-US" altLang="zh-CN" sz="2000" b="1" dirty="0">
                <a:latin typeface="Consolas" pitchFamily="49" charset="0"/>
                <a:ea typeface="宋体" pitchFamily="2" charset="-122"/>
                <a:cs typeface="Consolas" pitchFamily="49" charset="0"/>
              </a:rPr>
              <a:t>&gt;</a:t>
            </a:r>
          </a:p>
          <a:p>
            <a:pPr lvl="0" algn="just"/>
            <a:endParaRPr lang="en-US" altLang="zh-CN" sz="2000" b="1" dirty="0">
              <a:latin typeface="Consolas" pitchFamily="49" charset="0"/>
              <a:ea typeface="宋体" pitchFamily="2" charset="-122"/>
              <a:cs typeface="Consolas" pitchFamily="49" charset="0"/>
            </a:endParaRPr>
          </a:p>
          <a:p>
            <a:pPr lvl="0" algn="just"/>
            <a:r>
              <a:rPr lang="en-US" altLang="zh-CN" sz="2000" b="1">
                <a:latin typeface="Consolas" pitchFamily="49" charset="0"/>
                <a:ea typeface="宋体" pitchFamily="2" charset="-122"/>
                <a:cs typeface="Consolas" pitchFamily="49" charset="0"/>
              </a:rPr>
              <a:t>int x </a:t>
            </a:r>
            <a:r>
              <a:rPr lang="en-US" altLang="zh-CN" sz="2000" b="1" dirty="0">
                <a:latin typeface="Consolas" pitchFamily="49" charset="0"/>
                <a:ea typeface="宋体" pitchFamily="2" charset="-122"/>
                <a:cs typeface="Consolas" pitchFamily="49" charset="0"/>
              </a:rPr>
              <a:t>= 3; </a:t>
            </a:r>
          </a:p>
          <a:p>
            <a:pPr lvl="0" algn="just"/>
            <a:r>
              <a:rPr lang="en-US" altLang="zh-CN" sz="2000" b="1" dirty="0">
                <a:latin typeface="Consolas" pitchFamily="49" charset="0"/>
                <a:ea typeface="宋体" pitchFamily="2" charset="-122"/>
                <a:cs typeface="Consolas" pitchFamily="49" charset="0"/>
              </a:rPr>
              <a:t>void </a:t>
            </a:r>
            <a:r>
              <a:rPr lang="en-US" altLang="zh-CN" sz="2000" b="1" dirty="0" err="1">
                <a:latin typeface="Consolas" pitchFamily="49" charset="0"/>
                <a:ea typeface="宋体" pitchFamily="2" charset="-122"/>
                <a:cs typeface="Consolas" pitchFamily="49" charset="0"/>
              </a:rPr>
              <a:t>foo</a:t>
            </a:r>
            <a:r>
              <a:rPr lang="en-US" altLang="zh-CN" sz="2000" b="1" dirty="0">
                <a:latin typeface="Consolas" pitchFamily="49" charset="0"/>
                <a:ea typeface="宋体" pitchFamily="2" charset="-122"/>
                <a:cs typeface="Consolas" pitchFamily="49" charset="0"/>
              </a:rPr>
              <a:t>(</a:t>
            </a:r>
            <a:r>
              <a:rPr lang="en-US" altLang="zh-CN" sz="2000" b="1" dirty="0" err="1">
                <a:latin typeface="Consolas" pitchFamily="49" charset="0"/>
                <a:ea typeface="宋体" pitchFamily="2" charset="-122"/>
                <a:cs typeface="Consolas" pitchFamily="49" charset="0"/>
              </a:rPr>
              <a:t>int</a:t>
            </a:r>
            <a:r>
              <a:rPr lang="en-US" altLang="zh-CN" sz="2000" b="1" dirty="0">
                <a:latin typeface="Consolas" pitchFamily="49" charset="0"/>
                <a:ea typeface="宋体" pitchFamily="2" charset="-122"/>
                <a:cs typeface="Consolas" pitchFamily="49" charset="0"/>
              </a:rPr>
              <a:t> y) </a:t>
            </a:r>
          </a:p>
          <a:p>
            <a:pPr lvl="0" algn="just"/>
            <a:r>
              <a:rPr lang="en-US" altLang="zh-CN" sz="2000" b="1" dirty="0">
                <a:latin typeface="Consolas" pitchFamily="49" charset="0"/>
                <a:ea typeface="宋体" pitchFamily="2" charset="-122"/>
                <a:cs typeface="Consolas" pitchFamily="49" charset="0"/>
              </a:rPr>
              <a:t>{</a:t>
            </a:r>
          </a:p>
          <a:p>
            <a:pPr lvl="0" algn="just"/>
            <a:r>
              <a:rPr lang="en-US" altLang="zh-CN" sz="2000" b="1">
                <a:latin typeface="Consolas" pitchFamily="49" charset="0"/>
                <a:ea typeface="宋体" pitchFamily="2" charset="-122"/>
                <a:cs typeface="Consolas" pitchFamily="49" charset="0"/>
              </a:rPr>
              <a:t>    printf("in void </a:t>
            </a:r>
            <a:r>
              <a:rPr lang="en-US" altLang="zh-CN" sz="2000" b="1" dirty="0" err="1">
                <a:latin typeface="Consolas" pitchFamily="49" charset="0"/>
                <a:ea typeface="宋体" pitchFamily="2" charset="-122"/>
                <a:cs typeface="Consolas" pitchFamily="49" charset="0"/>
              </a:rPr>
              <a:t>foo</a:t>
            </a:r>
            <a:r>
              <a:rPr lang="en-US" altLang="zh-CN" sz="2000" b="1" dirty="0">
                <a:latin typeface="Consolas" pitchFamily="49" charset="0"/>
                <a:ea typeface="宋体" pitchFamily="2" charset="-122"/>
                <a:cs typeface="Consolas" pitchFamily="49" charset="0"/>
              </a:rPr>
              <a:t>(</a:t>
            </a:r>
            <a:r>
              <a:rPr lang="en-US" altLang="zh-CN" sz="2000" b="1" dirty="0" err="1">
                <a:latin typeface="Consolas" pitchFamily="49" charset="0"/>
                <a:ea typeface="宋体" pitchFamily="2" charset="-122"/>
                <a:cs typeface="Consolas" pitchFamily="49" charset="0"/>
              </a:rPr>
              <a:t>int</a:t>
            </a:r>
            <a:r>
              <a:rPr lang="en-US" altLang="zh-CN" sz="2000" b="1" dirty="0">
                <a:latin typeface="Consolas" pitchFamily="49" charset="0"/>
                <a:ea typeface="宋体" pitchFamily="2" charset="-122"/>
                <a:cs typeface="Consolas" pitchFamily="49" charset="0"/>
              </a:rPr>
              <a:t>);\n");</a:t>
            </a:r>
          </a:p>
          <a:p>
            <a:pPr lvl="0" algn="just"/>
            <a:r>
              <a:rPr lang="en-US" altLang="zh-CN" sz="2000" b="1" dirty="0">
                <a:latin typeface="Consolas" pitchFamily="49" charset="0"/>
                <a:ea typeface="宋体" pitchFamily="2" charset="-122"/>
                <a:cs typeface="Consolas" pitchFamily="49" charset="0"/>
              </a:rPr>
              <a:t>}</a:t>
            </a:r>
            <a:endParaRPr kumimoji="0" lang="zh-CN" altLang="zh-CN" sz="4800" b="1" i="0" u="none" strike="noStrike" cap="none" normalizeH="0" baseline="0" dirty="0">
              <a:ln>
                <a:noFill/>
              </a:ln>
              <a:solidFill>
                <a:srgbClr val="000000"/>
              </a:solidFill>
              <a:effectLst/>
              <a:latin typeface="Consolas" pitchFamily="49" charset="0"/>
              <a:ea typeface="宋体" pitchFamily="2" charset="-122"/>
              <a:cs typeface="Consolas" pitchFamily="49" charset="0"/>
            </a:endParaRPr>
          </a:p>
        </p:txBody>
      </p:sp>
      <p:sp>
        <p:nvSpPr>
          <p:cNvPr id="7" name="TextBox 6"/>
          <p:cNvSpPr txBox="1"/>
          <p:nvPr/>
        </p:nvSpPr>
        <p:spPr>
          <a:xfrm>
            <a:off x="666830" y="4515416"/>
            <a:ext cx="4796569" cy="1200329"/>
          </a:xfrm>
          <a:prstGeom prst="rect">
            <a:avLst/>
          </a:prstGeom>
          <a:noFill/>
        </p:spPr>
        <p:txBody>
          <a:bodyPr wrap="none" rtlCol="0">
            <a:spAutoFit/>
          </a:bodyPr>
          <a:lstStyle/>
          <a:p>
            <a:pPr>
              <a:buFont typeface="Wingdings" pitchFamily="2" charset="2"/>
              <a:buChar char="u"/>
            </a:pPr>
            <a:r>
              <a:rPr lang="zh-CN" altLang="en-US" sz="2400" dirty="0">
                <a:solidFill>
                  <a:srgbClr val="FF0000"/>
                </a:solidFill>
                <a:latin typeface="微软雅黑" pitchFamily="34" charset="-122"/>
                <a:ea typeface="微软雅黑" pitchFamily="34" charset="-122"/>
              </a:rPr>
              <a:t>使用</a:t>
            </a:r>
            <a:r>
              <a:rPr lang="en-US" altLang="zh-CN" sz="2400" dirty="0">
                <a:solidFill>
                  <a:srgbClr val="FF0000"/>
                </a:solidFill>
                <a:latin typeface="微软雅黑" pitchFamily="34" charset="-122"/>
                <a:ea typeface="微软雅黑" pitchFamily="34" charset="-122"/>
              </a:rPr>
              <a:t>extern</a:t>
            </a:r>
            <a:r>
              <a:rPr lang="zh-CN" altLang="en-US" sz="2400" dirty="0">
                <a:solidFill>
                  <a:srgbClr val="FF0000"/>
                </a:solidFill>
                <a:latin typeface="微软雅黑" pitchFamily="34" charset="-122"/>
                <a:ea typeface="微软雅黑" pitchFamily="34" charset="-122"/>
              </a:rPr>
              <a:t>扩展对象的作用域：</a:t>
            </a:r>
            <a:endParaRPr lang="en-US" altLang="zh-CN" sz="2400" dirty="0">
              <a:solidFill>
                <a:srgbClr val="FF0000"/>
              </a:solidFill>
              <a:latin typeface="微软雅黑" pitchFamily="34" charset="-122"/>
              <a:ea typeface="微软雅黑" pitchFamily="34" charset="-122"/>
            </a:endParaRPr>
          </a:p>
          <a:p>
            <a:pPr lvl="1">
              <a:buFont typeface="Wingdings" pitchFamily="2" charset="2"/>
              <a:buChar char="ü"/>
            </a:pPr>
            <a:r>
              <a:rPr lang="zh-CN" altLang="en-US" sz="2400" dirty="0">
                <a:solidFill>
                  <a:srgbClr val="FF0000"/>
                </a:solidFill>
                <a:latin typeface="微软雅黑" pitchFamily="34" charset="-122"/>
                <a:ea typeface="微软雅黑" pitchFamily="34" charset="-122"/>
              </a:rPr>
              <a:t>扩展在本文件内的作用域</a:t>
            </a:r>
          </a:p>
          <a:p>
            <a:pPr lvl="1">
              <a:buFont typeface="Wingdings" pitchFamily="2" charset="2"/>
              <a:buChar char="ü"/>
            </a:pPr>
            <a:r>
              <a:rPr lang="zh-CN" altLang="en-US" sz="2400" dirty="0">
                <a:solidFill>
                  <a:srgbClr val="FF0000"/>
                </a:solidFill>
                <a:latin typeface="微软雅黑" pitchFamily="34" charset="-122"/>
                <a:ea typeface="微软雅黑" pitchFamily="34" charset="-122"/>
              </a:rPr>
              <a:t>扩展对象到其它</a:t>
            </a:r>
            <a:r>
              <a:rPr lang="zh-CN" altLang="en-US" sz="2400">
                <a:solidFill>
                  <a:srgbClr val="FF0000"/>
                </a:solidFill>
                <a:latin typeface="微软雅黑" pitchFamily="34" charset="-122"/>
                <a:ea typeface="微软雅黑" pitchFamily="34" charset="-122"/>
              </a:rPr>
              <a:t>文件中</a:t>
            </a:r>
            <a:endParaRPr lang="en-US" altLang="zh-CN" sz="24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43176753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7"/>
                                        </p:tgtEl>
                                        <p:attrNameLst>
                                          <p:attrName>style.visibility</p:attrName>
                                        </p:attrNameLst>
                                      </p:cBhvr>
                                      <p:to>
                                        <p:strVal val="visible"/>
                                      </p:to>
                                    </p:set>
                                    <p:anim calcmode="discrete" valueType="clr">
                                      <p:cBhvr override="childStyle">
                                        <p:cTn id="7" dur="80"/>
                                        <p:tgtEl>
                                          <p:spTgt spid="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
                                        </p:tgtEl>
                                        <p:attrNameLst>
                                          <p:attrName>fillcolor</p:attrName>
                                        </p:attrNameLst>
                                      </p:cBhvr>
                                      <p:tavLst>
                                        <p:tav tm="0">
                                          <p:val>
                                            <p:clrVal>
                                              <a:schemeClr val="accent2"/>
                                            </p:clrVal>
                                          </p:val>
                                        </p:tav>
                                        <p:tav tm="50000">
                                          <p:val>
                                            <p:clrVal>
                                              <a:schemeClr val="hlink"/>
                                            </p:clrVal>
                                          </p:val>
                                        </p:tav>
                                      </p:tavLst>
                                    </p:anim>
                                    <p:set>
                                      <p:cBhvr>
                                        <p:cTn id="9" dur="80"/>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存储类型说明符</a:t>
            </a:r>
            <a:endParaRPr lang="zh-CN" altLang="en-US"/>
          </a:p>
        </p:txBody>
      </p:sp>
      <p:grpSp>
        <p:nvGrpSpPr>
          <p:cNvPr id="10" name="组合 9"/>
          <p:cNvGrpSpPr/>
          <p:nvPr/>
        </p:nvGrpSpPr>
        <p:grpSpPr>
          <a:xfrm>
            <a:off x="1341884" y="1196752"/>
            <a:ext cx="9721080" cy="5166336"/>
            <a:chOff x="1341884" y="1196752"/>
            <a:chExt cx="9721080" cy="5166336"/>
          </a:xfrm>
        </p:grpSpPr>
        <p:sp>
          <p:nvSpPr>
            <p:cNvPr id="6" name="矩形 5"/>
            <p:cNvSpPr/>
            <p:nvPr/>
          </p:nvSpPr>
          <p:spPr>
            <a:xfrm>
              <a:off x="1341884" y="1196752"/>
              <a:ext cx="9505056" cy="5166336"/>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 Box 9"/>
            <p:cNvSpPr txBox="1">
              <a:spLocks noChangeArrowheads="1"/>
            </p:cNvSpPr>
            <p:nvPr/>
          </p:nvSpPr>
          <p:spPr bwMode="auto">
            <a:xfrm>
              <a:off x="1509284" y="1196752"/>
              <a:ext cx="4657136" cy="50720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just"/>
              <a:r>
                <a:rPr lang="en-US" altLang="zh-CN" sz="2000" b="1">
                  <a:latin typeface="Consolas" pitchFamily="49" charset="0"/>
                  <a:ea typeface="宋体" pitchFamily="2" charset="-122"/>
                  <a:cs typeface="Consolas" pitchFamily="49" charset="0"/>
                </a:rPr>
                <a:t>#</a:t>
              </a:r>
              <a:r>
                <a:rPr lang="en-US" altLang="zh-CN" sz="2000" b="1" dirty="0">
                  <a:latin typeface="Consolas" pitchFamily="49" charset="0"/>
                  <a:ea typeface="宋体" pitchFamily="2" charset="-122"/>
                  <a:cs typeface="Consolas" pitchFamily="49" charset="0"/>
                </a:rPr>
                <a:t>include &lt;</a:t>
              </a:r>
              <a:r>
                <a:rPr lang="en-US" altLang="zh-CN" sz="2000" b="1" dirty="0" err="1">
                  <a:latin typeface="Consolas" pitchFamily="49" charset="0"/>
                  <a:ea typeface="宋体" pitchFamily="2" charset="-122"/>
                  <a:cs typeface="Consolas" pitchFamily="49" charset="0"/>
                </a:rPr>
                <a:t>stdio.h</a:t>
              </a:r>
              <a:r>
                <a:rPr lang="en-US" altLang="zh-CN" sz="2000" b="1" dirty="0">
                  <a:latin typeface="Consolas" pitchFamily="49" charset="0"/>
                  <a:ea typeface="宋体" pitchFamily="2" charset="-122"/>
                  <a:cs typeface="Consolas" pitchFamily="49" charset="0"/>
                </a:rPr>
                <a:t>&gt;</a:t>
              </a:r>
            </a:p>
            <a:p>
              <a:pPr lvl="0" algn="just"/>
              <a:endParaRPr lang="en-US" altLang="zh-CN" sz="2000" b="1">
                <a:latin typeface="Consolas" pitchFamily="49" charset="0"/>
                <a:ea typeface="宋体" pitchFamily="2" charset="-122"/>
                <a:cs typeface="Consolas" pitchFamily="49" charset="0"/>
              </a:endParaRPr>
            </a:p>
            <a:p>
              <a:pPr lvl="0" algn="just"/>
              <a:r>
                <a:rPr lang="en-US" altLang="zh-CN" sz="2000" b="1">
                  <a:latin typeface="Consolas" pitchFamily="49" charset="0"/>
                  <a:ea typeface="宋体" pitchFamily="2" charset="-122"/>
                  <a:cs typeface="Consolas" pitchFamily="49" charset="0"/>
                </a:rPr>
                <a:t>int </a:t>
              </a:r>
              <a:r>
                <a:rPr lang="en-US" altLang="zh-CN" sz="2000" b="1" dirty="0">
                  <a:latin typeface="Consolas" pitchFamily="49" charset="0"/>
                  <a:ea typeface="宋体" pitchFamily="2" charset="-122"/>
                  <a:cs typeface="Consolas" pitchFamily="49" charset="0"/>
                </a:rPr>
                <a:t>foo1(void)</a:t>
              </a:r>
            </a:p>
            <a:p>
              <a:pPr lvl="0" algn="just"/>
              <a:r>
                <a:rPr lang="en-US" altLang="zh-CN" sz="2000" b="1" dirty="0">
                  <a:latin typeface="Consolas" pitchFamily="49" charset="0"/>
                  <a:ea typeface="宋体" pitchFamily="2" charset="-122"/>
                  <a:cs typeface="Consolas" pitchFamily="49" charset="0"/>
                </a:rPr>
                <a:t>{</a:t>
              </a:r>
            </a:p>
            <a:p>
              <a:pPr lvl="0" algn="just"/>
              <a:r>
                <a:rPr lang="en-US" altLang="zh-CN" sz="2000" b="1" dirty="0">
                  <a:latin typeface="Consolas" pitchFamily="49" charset="0"/>
                  <a:ea typeface="宋体" pitchFamily="2" charset="-122"/>
                  <a:cs typeface="Consolas" pitchFamily="49" charset="0"/>
                </a:rPr>
                <a:t>    </a:t>
              </a:r>
              <a:r>
                <a:rPr lang="en-US" altLang="zh-CN" sz="2000" b="1" dirty="0">
                  <a:solidFill>
                    <a:srgbClr val="FF0000"/>
                  </a:solidFill>
                  <a:latin typeface="Consolas" pitchFamily="49" charset="0"/>
                  <a:ea typeface="宋体" pitchFamily="2" charset="-122"/>
                  <a:cs typeface="Consolas" pitchFamily="49" charset="0"/>
                </a:rPr>
                <a:t> static </a:t>
              </a:r>
              <a:r>
                <a:rPr lang="en-US" altLang="zh-CN" sz="2000" b="1" dirty="0" err="1">
                  <a:latin typeface="Consolas" pitchFamily="49" charset="0"/>
                  <a:ea typeface="宋体" pitchFamily="2" charset="-122"/>
                  <a:cs typeface="Consolas" pitchFamily="49" charset="0"/>
                </a:rPr>
                <a:t>int</a:t>
              </a:r>
              <a:r>
                <a:rPr lang="en-US" altLang="zh-CN" sz="2000" b="1" dirty="0">
                  <a:latin typeface="Consolas" pitchFamily="49" charset="0"/>
                  <a:ea typeface="宋体" pitchFamily="2" charset="-122"/>
                  <a:cs typeface="Consolas" pitchFamily="49" charset="0"/>
                </a:rPr>
                <a:t> x = 0; </a:t>
              </a:r>
            </a:p>
            <a:p>
              <a:pPr lvl="0" algn="just"/>
              <a:r>
                <a:rPr lang="en-US" altLang="zh-CN" sz="2000" b="1" dirty="0">
                  <a:latin typeface="Consolas" pitchFamily="49" charset="0"/>
                  <a:ea typeface="宋体" pitchFamily="2" charset="-122"/>
                  <a:cs typeface="Consolas" pitchFamily="49" charset="0"/>
                </a:rPr>
                <a:t>     x++; </a:t>
              </a:r>
            </a:p>
            <a:p>
              <a:pPr lvl="0" algn="just"/>
              <a:r>
                <a:rPr lang="en-US" altLang="zh-CN" sz="2000" b="1" dirty="0">
                  <a:latin typeface="Consolas" pitchFamily="49" charset="0"/>
                  <a:ea typeface="宋体" pitchFamily="2" charset="-122"/>
                  <a:cs typeface="Consolas" pitchFamily="49" charset="0"/>
                </a:rPr>
                <a:t>     return x;</a:t>
              </a:r>
            </a:p>
            <a:p>
              <a:pPr lvl="0" algn="just"/>
              <a:r>
                <a:rPr lang="en-US" altLang="zh-CN" sz="2000" b="1" dirty="0">
                  <a:latin typeface="Consolas" pitchFamily="49" charset="0"/>
                  <a:ea typeface="宋体" pitchFamily="2" charset="-122"/>
                  <a:cs typeface="Consolas" pitchFamily="49" charset="0"/>
                </a:rPr>
                <a:t>}</a:t>
              </a:r>
            </a:p>
            <a:p>
              <a:pPr lvl="0" algn="just"/>
              <a:endParaRPr lang="en-US" altLang="zh-CN" sz="2000" b="1" dirty="0">
                <a:latin typeface="Consolas" pitchFamily="49" charset="0"/>
                <a:ea typeface="宋体" pitchFamily="2" charset="-122"/>
                <a:cs typeface="Consolas" pitchFamily="49" charset="0"/>
              </a:endParaRPr>
            </a:p>
            <a:p>
              <a:pPr lvl="0" algn="just"/>
              <a:r>
                <a:rPr lang="en-US" altLang="zh-CN" sz="2000" b="1">
                  <a:latin typeface="Consolas" pitchFamily="49" charset="0"/>
                  <a:ea typeface="宋体" pitchFamily="2" charset="-122"/>
                  <a:cs typeface="Consolas" pitchFamily="49" charset="0"/>
                </a:rPr>
                <a:t>int foo2(void</a:t>
              </a:r>
              <a:r>
                <a:rPr lang="en-US" altLang="zh-CN" sz="2000" b="1" dirty="0">
                  <a:latin typeface="Consolas" pitchFamily="49" charset="0"/>
                  <a:ea typeface="宋体" pitchFamily="2" charset="-122"/>
                  <a:cs typeface="Consolas" pitchFamily="49" charset="0"/>
                </a:rPr>
                <a:t>)</a:t>
              </a:r>
            </a:p>
            <a:p>
              <a:pPr lvl="0" algn="just"/>
              <a:r>
                <a:rPr lang="en-US" altLang="zh-CN" sz="2000" b="1" dirty="0">
                  <a:latin typeface="Consolas" pitchFamily="49" charset="0"/>
                  <a:ea typeface="宋体" pitchFamily="2" charset="-122"/>
                  <a:cs typeface="Consolas" pitchFamily="49" charset="0"/>
                </a:rPr>
                <a:t>{</a:t>
              </a:r>
            </a:p>
            <a:p>
              <a:pPr lvl="0" algn="just"/>
              <a:r>
                <a:rPr lang="en-US" altLang="zh-CN" sz="2000" b="1" dirty="0">
                  <a:latin typeface="Consolas" pitchFamily="49" charset="0"/>
                  <a:ea typeface="宋体" pitchFamily="2" charset="-122"/>
                  <a:cs typeface="Consolas" pitchFamily="49" charset="0"/>
                </a:rPr>
                <a:t>    </a:t>
              </a:r>
              <a:r>
                <a:rPr lang="en-US" altLang="zh-CN" sz="2000" b="1" dirty="0" err="1">
                  <a:latin typeface="Consolas" pitchFamily="49" charset="0"/>
                  <a:ea typeface="宋体" pitchFamily="2" charset="-122"/>
                  <a:cs typeface="Consolas" pitchFamily="49" charset="0"/>
                </a:rPr>
                <a:t>int</a:t>
              </a:r>
              <a:r>
                <a:rPr lang="en-US" altLang="zh-CN" sz="2000" b="1" dirty="0">
                  <a:latin typeface="Consolas" pitchFamily="49" charset="0"/>
                  <a:ea typeface="宋体" pitchFamily="2" charset="-122"/>
                  <a:cs typeface="Consolas" pitchFamily="49" charset="0"/>
                </a:rPr>
                <a:t> n = 0; </a:t>
              </a:r>
            </a:p>
            <a:p>
              <a:pPr lvl="0" algn="just"/>
              <a:r>
                <a:rPr lang="en-US" altLang="zh-CN" sz="2000" b="1" dirty="0">
                  <a:latin typeface="Consolas" pitchFamily="49" charset="0"/>
                  <a:ea typeface="宋体" pitchFamily="2" charset="-122"/>
                  <a:cs typeface="Consolas" pitchFamily="49" charset="0"/>
                </a:rPr>
                <a:t>    n++;     </a:t>
              </a:r>
            </a:p>
            <a:p>
              <a:pPr lvl="0" algn="just"/>
              <a:r>
                <a:rPr lang="en-US" altLang="zh-CN" sz="2000" b="1" dirty="0">
                  <a:latin typeface="Consolas" pitchFamily="49" charset="0"/>
                  <a:ea typeface="宋体" pitchFamily="2" charset="-122"/>
                  <a:cs typeface="Consolas" pitchFamily="49" charset="0"/>
                </a:rPr>
                <a:t>    return n; </a:t>
              </a:r>
            </a:p>
            <a:p>
              <a:pPr lvl="0" algn="just"/>
              <a:r>
                <a:rPr lang="en-US" altLang="zh-CN" sz="2000" b="1" dirty="0">
                  <a:latin typeface="Consolas" pitchFamily="49" charset="0"/>
                  <a:ea typeface="宋体" pitchFamily="2" charset="-122"/>
                  <a:cs typeface="Consolas" pitchFamily="49" charset="0"/>
                </a:rPr>
                <a:t>}</a:t>
              </a:r>
              <a:endParaRPr lang="zh-CN" altLang="zh-CN" sz="2000" b="1" dirty="0">
                <a:latin typeface="Consolas" pitchFamily="49" charset="0"/>
                <a:ea typeface="宋体" pitchFamily="2" charset="-122"/>
                <a:cs typeface="Consolas" pitchFamily="49" charset="0"/>
              </a:endParaRPr>
            </a:p>
            <a:p>
              <a:pPr lvl="0" algn="just"/>
              <a:endParaRPr lang="en-US" altLang="zh-CN" sz="2000" b="1" dirty="0">
                <a:solidFill>
                  <a:srgbClr val="FF0000"/>
                </a:solidFill>
                <a:latin typeface="Consolas" pitchFamily="49" charset="0"/>
                <a:ea typeface="宋体" pitchFamily="2" charset="-122"/>
                <a:cs typeface="Consolas" pitchFamily="49" charset="0"/>
              </a:endParaRPr>
            </a:p>
            <a:p>
              <a:pPr lvl="0" algn="just"/>
              <a:endParaRPr kumimoji="0" lang="zh-CN" altLang="zh-CN" sz="4800" b="1" i="0" u="none" strike="noStrike" cap="none" normalizeH="0" baseline="0" dirty="0">
                <a:ln>
                  <a:noFill/>
                </a:ln>
                <a:solidFill>
                  <a:srgbClr val="000000"/>
                </a:solidFill>
                <a:effectLst/>
                <a:latin typeface="Consolas" pitchFamily="49" charset="0"/>
                <a:ea typeface="宋体" pitchFamily="2" charset="-122"/>
                <a:cs typeface="Consolas" pitchFamily="49" charset="0"/>
              </a:endParaRPr>
            </a:p>
          </p:txBody>
        </p:sp>
        <p:sp>
          <p:nvSpPr>
            <p:cNvPr id="5" name="Text Box 9"/>
            <p:cNvSpPr txBox="1">
              <a:spLocks noChangeArrowheads="1"/>
            </p:cNvSpPr>
            <p:nvPr/>
          </p:nvSpPr>
          <p:spPr bwMode="auto">
            <a:xfrm>
              <a:off x="6166420" y="1196752"/>
              <a:ext cx="4896544" cy="50720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lgn="just"/>
              <a:r>
                <a:rPr lang="en-US" altLang="zh-CN" sz="2000" b="1" dirty="0" err="1">
                  <a:latin typeface="Consolas" pitchFamily="49" charset="0"/>
                  <a:ea typeface="宋体" pitchFamily="2" charset="-122"/>
                  <a:cs typeface="Consolas" pitchFamily="49" charset="0"/>
                </a:rPr>
                <a:t>int</a:t>
              </a:r>
              <a:r>
                <a:rPr lang="en-US" altLang="zh-CN" sz="2000" b="1" dirty="0">
                  <a:latin typeface="Consolas" pitchFamily="49" charset="0"/>
                  <a:ea typeface="宋体" pitchFamily="2" charset="-122"/>
                  <a:cs typeface="Consolas" pitchFamily="49" charset="0"/>
                </a:rPr>
                <a:t>  main(void) </a:t>
              </a:r>
            </a:p>
            <a:p>
              <a:pPr lvl="0" algn="just"/>
              <a:r>
                <a:rPr lang="en-US" altLang="zh-CN" sz="2000" b="1" dirty="0">
                  <a:latin typeface="Consolas" pitchFamily="49" charset="0"/>
                  <a:ea typeface="宋体" pitchFamily="2" charset="-122"/>
                  <a:cs typeface="Consolas" pitchFamily="49" charset="0"/>
                </a:rPr>
                <a:t>{</a:t>
              </a:r>
            </a:p>
            <a:p>
              <a:pPr lvl="0" algn="just"/>
              <a:r>
                <a:rPr lang="en-US" altLang="zh-CN" sz="2000" b="1" dirty="0">
                  <a:latin typeface="Consolas" pitchFamily="49" charset="0"/>
                  <a:ea typeface="宋体" pitchFamily="2" charset="-122"/>
                  <a:cs typeface="Consolas" pitchFamily="49" charset="0"/>
                </a:rPr>
                <a:t>    </a:t>
              </a:r>
              <a:r>
                <a:rPr lang="en-US" altLang="zh-CN" sz="2000" b="1" dirty="0" err="1">
                  <a:latin typeface="Consolas" pitchFamily="49" charset="0"/>
                  <a:ea typeface="宋体" pitchFamily="2" charset="-122"/>
                  <a:cs typeface="Consolas" pitchFamily="49" charset="0"/>
                </a:rPr>
                <a:t>int</a:t>
              </a:r>
              <a:r>
                <a:rPr lang="en-US" altLang="zh-CN" sz="2000" b="1" dirty="0">
                  <a:latin typeface="Consolas" pitchFamily="49" charset="0"/>
                  <a:ea typeface="宋体" pitchFamily="2" charset="-122"/>
                  <a:cs typeface="Consolas" pitchFamily="49" charset="0"/>
                </a:rPr>
                <a:t> y = 0;</a:t>
              </a:r>
            </a:p>
            <a:p>
              <a:pPr lvl="0" algn="just"/>
              <a:r>
                <a:rPr lang="en-US" altLang="zh-CN" sz="2000" b="1" dirty="0">
                  <a:latin typeface="Consolas" pitchFamily="49" charset="0"/>
                  <a:ea typeface="宋体" pitchFamily="2" charset="-122"/>
                  <a:cs typeface="Consolas" pitchFamily="49" charset="0"/>
                </a:rPr>
                <a:t>    y </a:t>
              </a:r>
              <a:r>
                <a:rPr lang="en-US" altLang="zh-CN" sz="2000" b="1">
                  <a:latin typeface="Consolas" pitchFamily="49" charset="0"/>
                  <a:ea typeface="宋体" pitchFamily="2" charset="-122"/>
                  <a:cs typeface="Consolas" pitchFamily="49" charset="0"/>
                </a:rPr>
                <a:t>= foo1(); </a:t>
              </a:r>
              <a:endParaRPr lang="en-US" altLang="zh-CN" sz="2000" b="1" dirty="0">
                <a:latin typeface="Consolas" pitchFamily="49" charset="0"/>
                <a:ea typeface="宋体" pitchFamily="2" charset="-122"/>
                <a:cs typeface="Consolas" pitchFamily="49" charset="0"/>
              </a:endParaRPr>
            </a:p>
            <a:p>
              <a:pPr lvl="0" algn="just"/>
              <a:r>
                <a:rPr lang="en-US" altLang="zh-CN" sz="2000" b="1" dirty="0">
                  <a:latin typeface="Consolas" pitchFamily="49" charset="0"/>
                  <a:ea typeface="宋体" pitchFamily="2" charset="-122"/>
                  <a:cs typeface="Consolas" pitchFamily="49" charset="0"/>
                </a:rPr>
                <a:t>    y </a:t>
              </a:r>
              <a:r>
                <a:rPr lang="en-US" altLang="zh-CN" sz="2000" b="1">
                  <a:latin typeface="Consolas" pitchFamily="49" charset="0"/>
                  <a:ea typeface="宋体" pitchFamily="2" charset="-122"/>
                  <a:cs typeface="Consolas" pitchFamily="49" charset="0"/>
                </a:rPr>
                <a:t>= foo1(); </a:t>
              </a:r>
              <a:endParaRPr lang="en-US" altLang="zh-CN" sz="2000" b="1" dirty="0">
                <a:latin typeface="Consolas" pitchFamily="49" charset="0"/>
                <a:ea typeface="宋体" pitchFamily="2" charset="-122"/>
                <a:cs typeface="Consolas" pitchFamily="49" charset="0"/>
              </a:endParaRPr>
            </a:p>
            <a:p>
              <a:pPr lvl="0" algn="just"/>
              <a:r>
                <a:rPr lang="en-US" altLang="zh-CN" sz="2000" b="1" dirty="0">
                  <a:latin typeface="Consolas" pitchFamily="49" charset="0"/>
                  <a:ea typeface="宋体" pitchFamily="2" charset="-122"/>
                  <a:cs typeface="Consolas" pitchFamily="49" charset="0"/>
                </a:rPr>
                <a:t>    y </a:t>
              </a:r>
              <a:r>
                <a:rPr lang="en-US" altLang="zh-CN" sz="2000" b="1">
                  <a:latin typeface="Consolas" pitchFamily="49" charset="0"/>
                  <a:ea typeface="宋体" pitchFamily="2" charset="-122"/>
                  <a:cs typeface="Consolas" pitchFamily="49" charset="0"/>
                </a:rPr>
                <a:t>= foo1();</a:t>
              </a:r>
              <a:endParaRPr lang="en-US" altLang="zh-CN" sz="2000" b="1" dirty="0">
                <a:latin typeface="Consolas" pitchFamily="49" charset="0"/>
                <a:ea typeface="宋体" pitchFamily="2" charset="-122"/>
                <a:cs typeface="Consolas" pitchFamily="49" charset="0"/>
              </a:endParaRPr>
            </a:p>
            <a:p>
              <a:pPr lvl="0" algn="just"/>
              <a:r>
                <a:rPr lang="en-US" altLang="zh-CN" sz="2000" b="1" dirty="0">
                  <a:latin typeface="Consolas" pitchFamily="49" charset="0"/>
                  <a:ea typeface="宋体" pitchFamily="2" charset="-122"/>
                  <a:cs typeface="Consolas" pitchFamily="49" charset="0"/>
                </a:rPr>
                <a:t>    </a:t>
              </a:r>
              <a:r>
                <a:rPr lang="en-US" altLang="zh-CN" sz="2000" b="1" err="1">
                  <a:latin typeface="Consolas" pitchFamily="49" charset="0"/>
                  <a:ea typeface="宋体" pitchFamily="2" charset="-122"/>
                  <a:cs typeface="Consolas" pitchFamily="49" charset="0"/>
                </a:rPr>
                <a:t>printf</a:t>
              </a:r>
              <a:r>
                <a:rPr lang="en-US" altLang="zh-CN" sz="2000" b="1">
                  <a:latin typeface="Consolas" pitchFamily="49" charset="0"/>
                  <a:ea typeface="宋体" pitchFamily="2" charset="-122"/>
                  <a:cs typeface="Consolas" pitchFamily="49" charset="0"/>
                </a:rPr>
                <a:t>("in foo1 %</a:t>
              </a:r>
              <a:r>
                <a:rPr lang="en-US" altLang="zh-CN" sz="2000" b="1" dirty="0">
                  <a:latin typeface="Consolas" pitchFamily="49" charset="0"/>
                  <a:ea typeface="宋体" pitchFamily="2" charset="-122"/>
                  <a:cs typeface="Consolas" pitchFamily="49" charset="0"/>
                </a:rPr>
                <a:t>d\n", y);</a:t>
              </a:r>
            </a:p>
            <a:p>
              <a:pPr lvl="0" algn="just"/>
              <a:endParaRPr lang="en-US" altLang="zh-CN" sz="2000" b="1" dirty="0">
                <a:latin typeface="Consolas" pitchFamily="49" charset="0"/>
                <a:ea typeface="宋体" pitchFamily="2" charset="-122"/>
                <a:cs typeface="Consolas" pitchFamily="49" charset="0"/>
              </a:endParaRPr>
            </a:p>
            <a:p>
              <a:pPr lvl="0" algn="just"/>
              <a:r>
                <a:rPr lang="en-US" altLang="zh-CN" sz="2000" b="1" dirty="0">
                  <a:latin typeface="Consolas" pitchFamily="49" charset="0"/>
                  <a:ea typeface="宋体" pitchFamily="2" charset="-122"/>
                  <a:cs typeface="Consolas" pitchFamily="49" charset="0"/>
                </a:rPr>
                <a:t>    y </a:t>
              </a:r>
              <a:r>
                <a:rPr lang="en-US" altLang="zh-CN" sz="2000" b="1">
                  <a:latin typeface="Consolas" pitchFamily="49" charset="0"/>
                  <a:ea typeface="宋体" pitchFamily="2" charset="-122"/>
                  <a:cs typeface="Consolas" pitchFamily="49" charset="0"/>
                </a:rPr>
                <a:t>= foo2();</a:t>
              </a:r>
              <a:endParaRPr lang="en-US" altLang="zh-CN" sz="2000" b="1" dirty="0">
                <a:latin typeface="Consolas" pitchFamily="49" charset="0"/>
                <a:ea typeface="宋体" pitchFamily="2" charset="-122"/>
                <a:cs typeface="Consolas" pitchFamily="49" charset="0"/>
              </a:endParaRPr>
            </a:p>
            <a:p>
              <a:pPr lvl="0" algn="just"/>
              <a:r>
                <a:rPr lang="en-US" altLang="zh-CN" sz="2000" b="1" dirty="0">
                  <a:latin typeface="Consolas" pitchFamily="49" charset="0"/>
                  <a:ea typeface="宋体" pitchFamily="2" charset="-122"/>
                  <a:cs typeface="Consolas" pitchFamily="49" charset="0"/>
                </a:rPr>
                <a:t>    y </a:t>
              </a:r>
              <a:r>
                <a:rPr lang="en-US" altLang="zh-CN" sz="2000" b="1">
                  <a:latin typeface="Consolas" pitchFamily="49" charset="0"/>
                  <a:ea typeface="宋体" pitchFamily="2" charset="-122"/>
                  <a:cs typeface="Consolas" pitchFamily="49" charset="0"/>
                </a:rPr>
                <a:t>= foo2();</a:t>
              </a:r>
              <a:endParaRPr lang="en-US" altLang="zh-CN" sz="2000" b="1" dirty="0">
                <a:latin typeface="Consolas" pitchFamily="49" charset="0"/>
                <a:ea typeface="宋体" pitchFamily="2" charset="-122"/>
                <a:cs typeface="Consolas" pitchFamily="49" charset="0"/>
              </a:endParaRPr>
            </a:p>
            <a:p>
              <a:pPr lvl="0" algn="just"/>
              <a:r>
                <a:rPr lang="en-US" altLang="zh-CN" sz="2000" b="1" dirty="0">
                  <a:latin typeface="Consolas" pitchFamily="49" charset="0"/>
                  <a:ea typeface="宋体" pitchFamily="2" charset="-122"/>
                  <a:cs typeface="Consolas" pitchFamily="49" charset="0"/>
                </a:rPr>
                <a:t>    y </a:t>
              </a:r>
              <a:r>
                <a:rPr lang="en-US" altLang="zh-CN" sz="2000" b="1">
                  <a:latin typeface="Consolas" pitchFamily="49" charset="0"/>
                  <a:ea typeface="宋体" pitchFamily="2" charset="-122"/>
                  <a:cs typeface="Consolas" pitchFamily="49" charset="0"/>
                </a:rPr>
                <a:t>= foo2();</a:t>
              </a:r>
              <a:endParaRPr lang="en-US" altLang="zh-CN" sz="2000" b="1" dirty="0">
                <a:latin typeface="Consolas" pitchFamily="49" charset="0"/>
                <a:ea typeface="宋体" pitchFamily="2" charset="-122"/>
                <a:cs typeface="Consolas" pitchFamily="49" charset="0"/>
              </a:endParaRPr>
            </a:p>
            <a:p>
              <a:pPr lvl="0" algn="just"/>
              <a:r>
                <a:rPr lang="en-US" altLang="zh-CN" sz="2000" b="1" dirty="0">
                  <a:latin typeface="Consolas" pitchFamily="49" charset="0"/>
                  <a:ea typeface="宋体" pitchFamily="2" charset="-122"/>
                  <a:cs typeface="Consolas" pitchFamily="49" charset="0"/>
                </a:rPr>
                <a:t>    </a:t>
              </a:r>
              <a:r>
                <a:rPr lang="en-US" altLang="zh-CN" sz="2000" b="1" err="1">
                  <a:latin typeface="Consolas" pitchFamily="49" charset="0"/>
                  <a:ea typeface="宋体" pitchFamily="2" charset="-122"/>
                  <a:cs typeface="Consolas" pitchFamily="49" charset="0"/>
                </a:rPr>
                <a:t>printf</a:t>
              </a:r>
              <a:r>
                <a:rPr lang="en-US" altLang="zh-CN" sz="2000" b="1">
                  <a:latin typeface="Consolas" pitchFamily="49" charset="0"/>
                  <a:ea typeface="宋体" pitchFamily="2" charset="-122"/>
                  <a:cs typeface="Consolas" pitchFamily="49" charset="0"/>
                </a:rPr>
                <a:t>("in foo2  </a:t>
              </a:r>
              <a:r>
                <a:rPr lang="en-US" altLang="zh-CN" sz="2000" b="1" dirty="0">
                  <a:latin typeface="Consolas" pitchFamily="49" charset="0"/>
                  <a:ea typeface="宋体" pitchFamily="2" charset="-122"/>
                  <a:cs typeface="Consolas" pitchFamily="49" charset="0"/>
                </a:rPr>
                <a:t>%d\n", y);</a:t>
              </a:r>
            </a:p>
            <a:p>
              <a:pPr lvl="0" algn="just"/>
              <a:endParaRPr lang="en-US" altLang="zh-CN" sz="2000" b="1" dirty="0">
                <a:latin typeface="Consolas" pitchFamily="49" charset="0"/>
                <a:ea typeface="宋体" pitchFamily="2" charset="-122"/>
                <a:cs typeface="Consolas" pitchFamily="49" charset="0"/>
              </a:endParaRPr>
            </a:p>
            <a:p>
              <a:pPr lvl="0" algn="just"/>
              <a:r>
                <a:rPr lang="en-US" altLang="zh-CN" sz="2000" b="1">
                  <a:latin typeface="Consolas" pitchFamily="49" charset="0"/>
                  <a:ea typeface="宋体" pitchFamily="2" charset="-122"/>
                  <a:cs typeface="Consolas" pitchFamily="49" charset="0"/>
                </a:rPr>
                <a:t>    return </a:t>
              </a:r>
              <a:r>
                <a:rPr lang="en-US" altLang="zh-CN" sz="2000" b="1" dirty="0">
                  <a:latin typeface="Consolas" pitchFamily="49" charset="0"/>
                  <a:ea typeface="宋体" pitchFamily="2" charset="-122"/>
                  <a:cs typeface="Consolas" pitchFamily="49" charset="0"/>
                </a:rPr>
                <a:t>0;</a:t>
              </a:r>
            </a:p>
            <a:p>
              <a:pPr lvl="0" algn="just"/>
              <a:r>
                <a:rPr lang="en-US" altLang="zh-CN" sz="2000" b="1" dirty="0">
                  <a:latin typeface="Consolas" pitchFamily="49" charset="0"/>
                  <a:ea typeface="宋体" pitchFamily="2" charset="-122"/>
                  <a:cs typeface="Consolas" pitchFamily="49" charset="0"/>
                </a:rPr>
                <a:t>}</a:t>
              </a:r>
              <a:endParaRPr kumimoji="0" lang="zh-CN" altLang="zh-CN" sz="4800" b="1" i="0" u="none" strike="noStrike" cap="none" normalizeH="0" baseline="0" dirty="0">
                <a:ln>
                  <a:noFill/>
                </a:ln>
                <a:solidFill>
                  <a:srgbClr val="000000"/>
                </a:solidFill>
                <a:effectLst/>
                <a:latin typeface="Consolas" pitchFamily="49" charset="0"/>
                <a:ea typeface="宋体" pitchFamily="2" charset="-122"/>
                <a:cs typeface="Consolas" pitchFamily="49" charset="0"/>
              </a:endParaRPr>
            </a:p>
          </p:txBody>
        </p:sp>
        <p:cxnSp>
          <p:nvCxnSpPr>
            <p:cNvPr id="8" name="直接连接符 7"/>
            <p:cNvCxnSpPr/>
            <p:nvPr/>
          </p:nvCxnSpPr>
          <p:spPr>
            <a:xfrm>
              <a:off x="6022404" y="1196752"/>
              <a:ext cx="0" cy="5166336"/>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93111397"/>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存储类型说明符</a:t>
            </a:r>
          </a:p>
        </p:txBody>
      </p:sp>
      <p:sp>
        <p:nvSpPr>
          <p:cNvPr id="4" name="内容占位符 3"/>
          <p:cNvSpPr txBox="1">
            <a:spLocks/>
          </p:cNvSpPr>
          <p:nvPr/>
        </p:nvSpPr>
        <p:spPr bwMode="auto">
          <a:xfrm>
            <a:off x="1125860" y="1122136"/>
            <a:ext cx="10009112"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spcBef>
                <a:spcPts val="1200"/>
              </a:spcBef>
              <a:spcAft>
                <a:spcPts val="12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静态局部变量</a:t>
            </a:r>
            <a:r>
              <a:rPr lang="zh-CN" altLang="en-US">
                <a:solidFill>
                  <a:srgbClr val="FF0000"/>
                </a:solidFill>
                <a:latin typeface="微软雅黑" pitchFamily="34" charset="-122"/>
                <a:ea typeface="微软雅黑" pitchFamily="34" charset="-122"/>
              </a:rPr>
              <a:t>生存期为整个源程序</a:t>
            </a:r>
          </a:p>
          <a:p>
            <a:pPr>
              <a:lnSpc>
                <a:spcPct val="120000"/>
              </a:lnSpc>
              <a:spcBef>
                <a:spcPts val="1200"/>
              </a:spcBef>
              <a:spcAft>
                <a:spcPts val="12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静态局部变量</a:t>
            </a:r>
            <a:r>
              <a:rPr lang="zh-CN" altLang="en-US">
                <a:solidFill>
                  <a:srgbClr val="FF0000"/>
                </a:solidFill>
                <a:latin typeface="微软雅黑" pitchFamily="34" charset="-122"/>
                <a:ea typeface="微软雅黑" pitchFamily="34" charset="-122"/>
              </a:rPr>
              <a:t>作用域与自动变量相同</a:t>
            </a:r>
            <a:r>
              <a:rPr lang="zh-CN" altLang="en-US">
                <a:latin typeface="微软雅黑" pitchFamily="34" charset="-122"/>
                <a:ea typeface="微软雅黑" pitchFamily="34" charset="-122"/>
              </a:rPr>
              <a:t>，即只能在定义该变量的函数内使用该变量</a:t>
            </a:r>
          </a:p>
          <a:p>
            <a:pPr>
              <a:lnSpc>
                <a:spcPct val="120000"/>
              </a:lnSpc>
              <a:spcBef>
                <a:spcPts val="1200"/>
              </a:spcBef>
              <a:spcAft>
                <a:spcPts val="12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对基本类型的静态局部变量若在说明时未赋以初值，则系统</a:t>
            </a:r>
            <a:r>
              <a:rPr lang="zh-CN" altLang="en-US">
                <a:solidFill>
                  <a:srgbClr val="FF0000"/>
                </a:solidFill>
                <a:latin typeface="微软雅黑" pitchFamily="34" charset="-122"/>
                <a:ea typeface="微软雅黑" pitchFamily="34" charset="-122"/>
              </a:rPr>
              <a:t>自动赋予</a:t>
            </a:r>
            <a:r>
              <a:rPr lang="en-US" altLang="zh-CN">
                <a:solidFill>
                  <a:srgbClr val="FF0000"/>
                </a:solidFill>
                <a:latin typeface="微软雅黑" pitchFamily="34" charset="-122"/>
                <a:ea typeface="微软雅黑" pitchFamily="34" charset="-122"/>
              </a:rPr>
              <a:t>0</a:t>
            </a:r>
            <a:r>
              <a:rPr lang="zh-CN" altLang="en-US">
                <a:latin typeface="微软雅黑" pitchFamily="34" charset="-122"/>
                <a:ea typeface="微软雅黑" pitchFamily="34" charset="-122"/>
              </a:rPr>
              <a:t>值</a:t>
            </a:r>
          </a:p>
          <a:p>
            <a:pPr>
              <a:lnSpc>
                <a:spcPct val="120000"/>
              </a:lnSpc>
              <a:spcBef>
                <a:spcPts val="1200"/>
              </a:spcBef>
              <a:spcAft>
                <a:spcPts val="12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函数被调用时，其中的静态局部变量的值将保留前次被调用的结果</a:t>
            </a:r>
          </a:p>
        </p:txBody>
      </p:sp>
    </p:spTree>
    <p:extLst>
      <p:ext uri="{BB962C8B-B14F-4D97-AF65-F5344CB8AC3E}">
        <p14:creationId xmlns:p14="http://schemas.microsoft.com/office/powerpoint/2010/main" val="2417650208"/>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存储类型说明符</a:t>
            </a:r>
          </a:p>
        </p:txBody>
      </p:sp>
      <p:sp>
        <p:nvSpPr>
          <p:cNvPr id="4" name="内容占位符 3"/>
          <p:cNvSpPr txBox="1">
            <a:spLocks/>
          </p:cNvSpPr>
          <p:nvPr/>
        </p:nvSpPr>
        <p:spPr bwMode="auto">
          <a:xfrm>
            <a:off x="981844" y="908720"/>
            <a:ext cx="10369152" cy="5544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20000"/>
              </a:lnSpc>
              <a:spcBef>
                <a:spcPts val="600"/>
              </a:spcBef>
              <a:spcAft>
                <a:spcPts val="6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静态全局变量与普通全局变量在存储方式上完全相同</a:t>
            </a:r>
          </a:p>
          <a:p>
            <a:pPr>
              <a:lnSpc>
                <a:spcPct val="120000"/>
              </a:lnSpc>
              <a:spcBef>
                <a:spcPts val="600"/>
              </a:spcBef>
              <a:spcAft>
                <a:spcPts val="6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区别在于：</a:t>
            </a:r>
          </a:p>
          <a:p>
            <a:pPr lvl="1">
              <a:lnSpc>
                <a:spcPct val="120000"/>
              </a:lnSpc>
              <a:spcAft>
                <a:spcPts val="600"/>
              </a:spcAft>
              <a:buClr>
                <a:schemeClr val="bg2">
                  <a:lumMod val="50000"/>
                </a:schemeClr>
              </a:buClr>
              <a:buSzPct val="100000"/>
              <a:buFont typeface="Wingdings" pitchFamily="2" charset="2"/>
              <a:buChar char="u"/>
            </a:pPr>
            <a:r>
              <a:rPr lang="zh-CN" altLang="en-US" sz="2600">
                <a:latin typeface="微软雅黑" pitchFamily="34" charset="-122"/>
                <a:ea typeface="微软雅黑" pitchFamily="34" charset="-122"/>
              </a:rPr>
              <a:t>非静态全局变量的作用域是</a:t>
            </a:r>
            <a:r>
              <a:rPr lang="zh-CN" altLang="en-US" sz="2600">
                <a:solidFill>
                  <a:srgbClr val="FF0000"/>
                </a:solidFill>
                <a:latin typeface="微软雅黑" pitchFamily="34" charset="-122"/>
                <a:ea typeface="微软雅黑" pitchFamily="34" charset="-122"/>
              </a:rPr>
              <a:t>整个源程序中的所有文件</a:t>
            </a:r>
          </a:p>
          <a:p>
            <a:pPr lvl="1">
              <a:lnSpc>
                <a:spcPct val="120000"/>
              </a:lnSpc>
              <a:spcAft>
                <a:spcPts val="600"/>
              </a:spcAft>
              <a:buClr>
                <a:schemeClr val="bg2">
                  <a:lumMod val="50000"/>
                </a:schemeClr>
              </a:buClr>
              <a:buSzPct val="100000"/>
              <a:buFont typeface="Wingdings" pitchFamily="2" charset="2"/>
              <a:buChar char="u"/>
            </a:pPr>
            <a:r>
              <a:rPr lang="zh-CN" altLang="en-US" sz="2600">
                <a:latin typeface="微软雅黑" pitchFamily="34" charset="-122"/>
                <a:ea typeface="微软雅黑" pitchFamily="34" charset="-122"/>
              </a:rPr>
              <a:t>静态全局变量的作用域只是</a:t>
            </a:r>
            <a:r>
              <a:rPr lang="zh-CN" altLang="en-US" sz="2600">
                <a:solidFill>
                  <a:srgbClr val="FF0000"/>
                </a:solidFill>
                <a:latin typeface="微软雅黑" pitchFamily="34" charset="-122"/>
                <a:ea typeface="微软雅黑" pitchFamily="34" charset="-122"/>
              </a:rPr>
              <a:t>定义它的文件中</a:t>
            </a:r>
            <a:endParaRPr lang="en-US" altLang="zh-CN" sz="2600">
              <a:solidFill>
                <a:srgbClr val="FF0000"/>
              </a:solidFill>
              <a:latin typeface="微软雅黑" pitchFamily="34" charset="-122"/>
              <a:ea typeface="微软雅黑" pitchFamily="34" charset="-122"/>
            </a:endParaRPr>
          </a:p>
          <a:p>
            <a:pPr>
              <a:lnSpc>
                <a:spcPct val="120000"/>
              </a:lnSpc>
              <a:spcBef>
                <a:spcPts val="600"/>
              </a:spcBef>
              <a:spcAft>
                <a:spcPts val="600"/>
              </a:spcAft>
              <a:buClr>
                <a:schemeClr val="bg2">
                  <a:lumMod val="50000"/>
                </a:schemeClr>
              </a:buClr>
              <a:buSzPct val="100000"/>
              <a:buFont typeface="Wingdings" pitchFamily="2" charset="2"/>
              <a:buChar char=""/>
            </a:pPr>
            <a:r>
              <a:rPr lang="en-US" altLang="zh-CN">
                <a:latin typeface="微软雅黑" pitchFamily="34" charset="-122"/>
                <a:ea typeface="微软雅黑" pitchFamily="34" charset="-122"/>
              </a:rPr>
              <a:t>static</a:t>
            </a:r>
          </a:p>
          <a:p>
            <a:pPr lvl="1">
              <a:lnSpc>
                <a:spcPct val="120000"/>
              </a:lnSpc>
              <a:spcAft>
                <a:spcPts val="600"/>
              </a:spcAft>
              <a:buClr>
                <a:schemeClr val="bg2">
                  <a:lumMod val="50000"/>
                </a:schemeClr>
              </a:buClr>
              <a:buSzPct val="100000"/>
              <a:buFont typeface="Wingdings" pitchFamily="2" charset="2"/>
              <a:buChar char="u"/>
            </a:pPr>
            <a:r>
              <a:rPr lang="zh-CN" altLang="en-US" sz="2600">
                <a:latin typeface="微软雅黑" pitchFamily="34" charset="-122"/>
                <a:ea typeface="微软雅黑" pitchFamily="34" charset="-122"/>
              </a:rPr>
              <a:t>在函数定义中，说明此函数不可在其他文件中使用。</a:t>
            </a:r>
          </a:p>
          <a:p>
            <a:pPr lvl="1">
              <a:lnSpc>
                <a:spcPct val="120000"/>
              </a:lnSpc>
              <a:spcAft>
                <a:spcPts val="600"/>
              </a:spcAft>
              <a:buClr>
                <a:schemeClr val="bg2">
                  <a:lumMod val="50000"/>
                </a:schemeClr>
              </a:buClr>
              <a:buSzPct val="100000"/>
              <a:buFont typeface="Wingdings" pitchFamily="2" charset="2"/>
              <a:buChar char="u"/>
            </a:pPr>
            <a:r>
              <a:rPr lang="zh-CN" altLang="en-US" sz="2600">
                <a:latin typeface="微软雅黑" pitchFamily="34" charset="-122"/>
                <a:ea typeface="微软雅黑" pitchFamily="34" charset="-122"/>
              </a:rPr>
              <a:t>在变量声明中，说明此变量不可在其他文件中使用。</a:t>
            </a:r>
          </a:p>
          <a:p>
            <a:pPr lvl="1">
              <a:lnSpc>
                <a:spcPct val="120000"/>
              </a:lnSpc>
              <a:spcAft>
                <a:spcPts val="600"/>
              </a:spcAft>
              <a:buClr>
                <a:schemeClr val="bg2">
                  <a:lumMod val="50000"/>
                </a:schemeClr>
              </a:buClr>
              <a:buSzPct val="100000"/>
              <a:buFont typeface="Wingdings" pitchFamily="2" charset="2"/>
              <a:buChar char="u"/>
            </a:pPr>
            <a:r>
              <a:rPr lang="en-US" altLang="zh-CN" sz="2600">
                <a:latin typeface="微软雅黑" pitchFamily="34" charset="-122"/>
                <a:ea typeface="微软雅黑" pitchFamily="34" charset="-122"/>
              </a:rPr>
              <a:t>static</a:t>
            </a:r>
            <a:r>
              <a:rPr lang="zh-CN" altLang="en-US" sz="2600">
                <a:latin typeface="微软雅黑" pitchFamily="34" charset="-122"/>
                <a:ea typeface="微软雅黑" pitchFamily="34" charset="-122"/>
              </a:rPr>
              <a:t>变量在编译时初始化，只初始化一次，如果没有初始化，默认值为</a:t>
            </a:r>
            <a:r>
              <a:rPr lang="en-US" altLang="zh-CN" sz="2600">
                <a:latin typeface="微软雅黑" pitchFamily="34" charset="-122"/>
                <a:ea typeface="微软雅黑" pitchFamily="34" charset="-122"/>
              </a:rPr>
              <a:t>0</a:t>
            </a:r>
            <a:r>
              <a:rPr lang="zh-CN" altLang="en-US" sz="2600">
                <a:latin typeface="微软雅黑" pitchFamily="34" charset="-122"/>
                <a:ea typeface="微软雅黑" pitchFamily="34" charset="-122"/>
              </a:rPr>
              <a:t>。</a:t>
            </a:r>
          </a:p>
        </p:txBody>
      </p:sp>
    </p:spTree>
    <p:extLst>
      <p:ext uri="{BB962C8B-B14F-4D97-AF65-F5344CB8AC3E}">
        <p14:creationId xmlns:p14="http://schemas.microsoft.com/office/powerpoint/2010/main" val="375118043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C</a:t>
            </a:r>
            <a:r>
              <a:rPr lang="zh-CN" altLang="en-US" b="1"/>
              <a:t>程序基本结构</a:t>
            </a:r>
          </a:p>
        </p:txBody>
      </p:sp>
      <p:sp>
        <p:nvSpPr>
          <p:cNvPr id="17" name="内容占位符 2"/>
          <p:cNvSpPr>
            <a:spLocks noGrp="1"/>
          </p:cNvSpPr>
          <p:nvPr>
            <p:ph idx="1"/>
          </p:nvPr>
        </p:nvSpPr>
        <p:spPr>
          <a:xfrm>
            <a:off x="1148871" y="1084716"/>
            <a:ext cx="8229600" cy="5248275"/>
          </a:xfrm>
        </p:spPr>
        <p:txBody>
          <a:bodyPr/>
          <a:lstStyle/>
          <a:p>
            <a:pPr>
              <a:buClr>
                <a:schemeClr val="bg2">
                  <a:lumMod val="50000"/>
                </a:schemeClr>
              </a:buClr>
              <a:buSzPct val="100000"/>
              <a:buFont typeface="Wingdings" pitchFamily="2" charset="2"/>
              <a:buChar char=""/>
            </a:pPr>
            <a:r>
              <a:rPr lang="zh-CN" altLang="en-US" sz="3200" dirty="0">
                <a:latin typeface="微软雅黑" pitchFamily="34" charset="-122"/>
                <a:ea typeface="微软雅黑" pitchFamily="34" charset="-122"/>
              </a:rPr>
              <a:t>一个简单的</a:t>
            </a:r>
            <a:r>
              <a:rPr lang="en-US" altLang="zh-CN" sz="3200" dirty="0">
                <a:latin typeface="微软雅黑" pitchFamily="34" charset="-122"/>
                <a:ea typeface="微软雅黑" pitchFamily="34" charset="-122"/>
              </a:rPr>
              <a:t>C</a:t>
            </a:r>
            <a:r>
              <a:rPr lang="zh-CN" altLang="en-US" sz="3200" dirty="0">
                <a:latin typeface="微软雅黑" pitchFamily="34" charset="-122"/>
                <a:ea typeface="微软雅黑" pitchFamily="34" charset="-122"/>
              </a:rPr>
              <a:t>程序具有如下结构</a:t>
            </a:r>
          </a:p>
        </p:txBody>
      </p:sp>
      <p:sp>
        <p:nvSpPr>
          <p:cNvPr id="18" name="矩形 17"/>
          <p:cNvSpPr/>
          <p:nvPr/>
        </p:nvSpPr>
        <p:spPr>
          <a:xfrm>
            <a:off x="7199612" y="2027587"/>
            <a:ext cx="2571768"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宋体" pitchFamily="2" charset="-122"/>
                <a:ea typeface="宋体" pitchFamily="2" charset="-122"/>
              </a:rPr>
              <a:t>一个</a:t>
            </a:r>
            <a:r>
              <a:rPr lang="en-US" altLang="zh-CN" sz="2400" b="1" dirty="0">
                <a:latin typeface="宋体" pitchFamily="2" charset="-122"/>
                <a:ea typeface="宋体" pitchFamily="2" charset="-122"/>
              </a:rPr>
              <a:t>C</a:t>
            </a:r>
            <a:r>
              <a:rPr lang="zh-CN" altLang="en-US" sz="2400" b="1" dirty="0">
                <a:latin typeface="宋体" pitchFamily="2" charset="-122"/>
                <a:ea typeface="宋体" pitchFamily="2" charset="-122"/>
              </a:rPr>
              <a:t>程序</a:t>
            </a:r>
          </a:p>
        </p:txBody>
      </p:sp>
      <p:sp>
        <p:nvSpPr>
          <p:cNvPr id="19" name="矩形 18"/>
          <p:cNvSpPr/>
          <p:nvPr/>
        </p:nvSpPr>
        <p:spPr>
          <a:xfrm>
            <a:off x="8342620" y="3170595"/>
            <a:ext cx="1928826" cy="61523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宋体" pitchFamily="2" charset="-122"/>
                <a:ea typeface="宋体" pitchFamily="2" charset="-122"/>
              </a:rPr>
              <a:t>一个源文件</a:t>
            </a:r>
          </a:p>
        </p:txBody>
      </p:sp>
      <p:sp>
        <p:nvSpPr>
          <p:cNvPr id="20" name="矩形 19"/>
          <p:cNvSpPr/>
          <p:nvPr/>
        </p:nvSpPr>
        <p:spPr>
          <a:xfrm>
            <a:off x="8342050" y="4113144"/>
            <a:ext cx="1928826" cy="612000"/>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宋体" pitchFamily="2" charset="-122"/>
                <a:ea typeface="宋体" pitchFamily="2" charset="-122"/>
              </a:rPr>
              <a:t>一个主函数</a:t>
            </a:r>
          </a:p>
        </p:txBody>
      </p:sp>
      <p:sp>
        <p:nvSpPr>
          <p:cNvPr id="21" name="矩形 20"/>
          <p:cNvSpPr/>
          <p:nvPr/>
        </p:nvSpPr>
        <p:spPr>
          <a:xfrm>
            <a:off x="1485900" y="2000694"/>
            <a:ext cx="3929090" cy="3416320"/>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b="1">
                <a:solidFill>
                  <a:schemeClr val="dk1"/>
                </a:solidFill>
                <a:latin typeface="Consolas" pitchFamily="49" charset="0"/>
                <a:cs typeface="Consolas" pitchFamily="49" charset="0"/>
              </a:rPr>
              <a:t>#</a:t>
            </a:r>
            <a:r>
              <a:rPr lang="en-US" altLang="zh-CN" sz="2400" b="1" dirty="0">
                <a:solidFill>
                  <a:schemeClr val="dk1"/>
                </a:solidFill>
                <a:latin typeface="Consolas" pitchFamily="49" charset="0"/>
                <a:cs typeface="Consolas" pitchFamily="49" charset="0"/>
              </a:rPr>
              <a:t>include &lt;</a:t>
            </a:r>
            <a:r>
              <a:rPr lang="en-US" altLang="zh-CN" sz="2400" b="1" dirty="0" err="1">
                <a:solidFill>
                  <a:schemeClr val="dk1"/>
                </a:solidFill>
                <a:latin typeface="Consolas" pitchFamily="49" charset="0"/>
                <a:cs typeface="Consolas" pitchFamily="49" charset="0"/>
              </a:rPr>
              <a:t>stdio.h</a:t>
            </a:r>
            <a:r>
              <a:rPr lang="en-US" altLang="zh-CN" sz="2400" b="1" dirty="0">
                <a:solidFill>
                  <a:schemeClr val="dk1"/>
                </a:solidFill>
                <a:latin typeface="Consolas" pitchFamily="49" charset="0"/>
                <a:cs typeface="Consolas" pitchFamily="49" charset="0"/>
              </a:rPr>
              <a:t>&gt;</a:t>
            </a:r>
          </a:p>
          <a:p>
            <a:endParaRPr lang="zh-CN" altLang="en-US" sz="2400" b="1" dirty="0">
              <a:solidFill>
                <a:schemeClr val="dk1"/>
              </a:solidFill>
              <a:latin typeface="Consolas" pitchFamily="49" charset="0"/>
              <a:cs typeface="Consolas" pitchFamily="49" charset="0"/>
            </a:endParaRPr>
          </a:p>
          <a:p>
            <a:r>
              <a:rPr lang="en-US" altLang="zh-CN" sz="2400" b="1" dirty="0" err="1">
                <a:solidFill>
                  <a:schemeClr val="dk1"/>
                </a:solidFill>
                <a:latin typeface="Consolas" pitchFamily="49" charset="0"/>
                <a:cs typeface="Consolas" pitchFamily="49" charset="0"/>
              </a:rPr>
              <a:t>int</a:t>
            </a:r>
            <a:r>
              <a:rPr lang="en-US" altLang="zh-CN" sz="2400" b="1" dirty="0">
                <a:solidFill>
                  <a:schemeClr val="dk1"/>
                </a:solidFill>
                <a:latin typeface="Consolas" pitchFamily="49" charset="0"/>
                <a:cs typeface="Consolas" pitchFamily="49" charset="0"/>
              </a:rPr>
              <a:t> main(void)</a:t>
            </a:r>
          </a:p>
          <a:p>
            <a:r>
              <a:rPr lang="en-US" altLang="zh-CN" sz="2400" b="1" dirty="0">
                <a:solidFill>
                  <a:schemeClr val="dk1"/>
                </a:solidFill>
                <a:latin typeface="Consolas" pitchFamily="49" charset="0"/>
                <a:cs typeface="Consolas" pitchFamily="49" charset="0"/>
              </a:rPr>
              <a:t>{</a:t>
            </a:r>
          </a:p>
          <a:p>
            <a:r>
              <a:rPr lang="en-US" altLang="zh-CN" sz="2400" b="1" dirty="0">
                <a:solidFill>
                  <a:schemeClr val="dk1"/>
                </a:solidFill>
                <a:latin typeface="Consolas" pitchFamily="49" charset="0"/>
                <a:cs typeface="Consolas" pitchFamily="49" charset="0"/>
              </a:rPr>
              <a:t>    </a:t>
            </a:r>
            <a:r>
              <a:rPr lang="en-US" altLang="zh-CN" sz="2400" b="1" dirty="0" err="1">
                <a:solidFill>
                  <a:schemeClr val="dk1"/>
                </a:solidFill>
                <a:latin typeface="Consolas" pitchFamily="49" charset="0"/>
                <a:cs typeface="Consolas" pitchFamily="49" charset="0"/>
              </a:rPr>
              <a:t>int</a:t>
            </a:r>
            <a:r>
              <a:rPr lang="en-US" altLang="zh-CN" sz="2400" b="1" dirty="0">
                <a:solidFill>
                  <a:schemeClr val="dk1"/>
                </a:solidFill>
                <a:latin typeface="Consolas" pitchFamily="49" charset="0"/>
                <a:cs typeface="Consolas" pitchFamily="49" charset="0"/>
              </a:rPr>
              <a:t> a=2,b=3;</a:t>
            </a:r>
          </a:p>
          <a:p>
            <a:r>
              <a:rPr lang="zh-CN" altLang="en-US" sz="2400" b="1" dirty="0">
                <a:solidFill>
                  <a:schemeClr val="dk1"/>
                </a:solidFill>
                <a:latin typeface="Consolas" pitchFamily="49" charset="0"/>
                <a:cs typeface="Consolas" pitchFamily="49" charset="0"/>
              </a:rPr>
              <a:t>   </a:t>
            </a:r>
            <a:r>
              <a:rPr lang="en-US" altLang="zh-CN" sz="2400" b="1" dirty="0">
                <a:solidFill>
                  <a:schemeClr val="dk1"/>
                </a:solidFill>
                <a:latin typeface="Consolas" pitchFamily="49" charset="0"/>
                <a:cs typeface="Consolas" pitchFamily="49" charset="0"/>
              </a:rPr>
              <a:t> </a:t>
            </a:r>
            <a:r>
              <a:rPr lang="en-US" altLang="zh-CN" sz="2400" b="1" dirty="0" err="1">
                <a:solidFill>
                  <a:schemeClr val="dk1"/>
                </a:solidFill>
                <a:latin typeface="Consolas" pitchFamily="49" charset="0"/>
                <a:cs typeface="Consolas" pitchFamily="49" charset="0"/>
              </a:rPr>
              <a:t>printf</a:t>
            </a:r>
            <a:r>
              <a:rPr lang="en-US" altLang="zh-CN" sz="2400" b="1" dirty="0">
                <a:solidFill>
                  <a:schemeClr val="dk1"/>
                </a:solidFill>
                <a:latin typeface="Consolas" pitchFamily="49" charset="0"/>
                <a:cs typeface="Consolas" pitchFamily="49" charset="0"/>
              </a:rPr>
              <a:t>(“%</a:t>
            </a:r>
            <a:r>
              <a:rPr lang="en-US" altLang="zh-CN" sz="2400" b="1" dirty="0" err="1">
                <a:solidFill>
                  <a:schemeClr val="dk1"/>
                </a:solidFill>
                <a:latin typeface="Consolas" pitchFamily="49" charset="0"/>
                <a:cs typeface="Consolas" pitchFamily="49" charset="0"/>
              </a:rPr>
              <a:t>d”,a+b</a:t>
            </a:r>
            <a:r>
              <a:rPr lang="en-US" altLang="zh-CN" sz="2400" b="1" dirty="0">
                <a:solidFill>
                  <a:schemeClr val="dk1"/>
                </a:solidFill>
                <a:latin typeface="Consolas" pitchFamily="49" charset="0"/>
                <a:cs typeface="Consolas" pitchFamily="49" charset="0"/>
              </a:rPr>
              <a:t>); </a:t>
            </a:r>
          </a:p>
          <a:p>
            <a:endParaRPr lang="en-US" altLang="zh-CN" sz="2400" b="1">
              <a:latin typeface="Consolas" pitchFamily="49" charset="0"/>
              <a:cs typeface="Consolas" pitchFamily="49" charset="0"/>
            </a:endParaRPr>
          </a:p>
          <a:p>
            <a:r>
              <a:rPr lang="en-US" altLang="zh-CN" sz="2400" b="1">
                <a:latin typeface="Consolas" pitchFamily="49" charset="0"/>
                <a:cs typeface="Consolas" pitchFamily="49" charset="0"/>
              </a:rPr>
              <a:t>    return </a:t>
            </a:r>
            <a:r>
              <a:rPr lang="en-US" altLang="zh-CN" sz="2400" b="1" dirty="0">
                <a:latin typeface="Consolas" pitchFamily="49" charset="0"/>
                <a:cs typeface="Consolas" pitchFamily="49" charset="0"/>
              </a:rPr>
              <a:t>0;</a:t>
            </a:r>
            <a:endParaRPr lang="en-US" altLang="zh-CN" sz="2400" b="1" dirty="0">
              <a:solidFill>
                <a:schemeClr val="dk1"/>
              </a:solidFill>
              <a:latin typeface="Consolas" pitchFamily="49" charset="0"/>
              <a:cs typeface="Consolas" pitchFamily="49" charset="0"/>
            </a:endParaRPr>
          </a:p>
          <a:p>
            <a:r>
              <a:rPr lang="en-US" altLang="zh-CN" sz="2400" b="1" dirty="0">
                <a:solidFill>
                  <a:schemeClr val="dk1"/>
                </a:solidFill>
                <a:latin typeface="Consolas" pitchFamily="49" charset="0"/>
                <a:cs typeface="Consolas" pitchFamily="49" charset="0"/>
              </a:rPr>
              <a:t>}</a:t>
            </a:r>
            <a:endParaRPr lang="zh-CN" altLang="en-US" sz="2400" b="1" dirty="0">
              <a:solidFill>
                <a:schemeClr val="dk1"/>
              </a:solidFill>
              <a:latin typeface="Consolas" pitchFamily="49" charset="0"/>
              <a:cs typeface="Consolas" pitchFamily="49" charset="0"/>
            </a:endParaRPr>
          </a:p>
        </p:txBody>
      </p:sp>
      <p:grpSp>
        <p:nvGrpSpPr>
          <p:cNvPr id="22" name="组合 21"/>
          <p:cNvGrpSpPr/>
          <p:nvPr/>
        </p:nvGrpSpPr>
        <p:grpSpPr>
          <a:xfrm>
            <a:off x="7199612" y="2599091"/>
            <a:ext cx="2357454" cy="573752"/>
            <a:chOff x="2457888" y="2314510"/>
            <a:chExt cx="4400128" cy="573752"/>
          </a:xfrm>
          <a:solidFill>
            <a:schemeClr val="bg2">
              <a:lumMod val="20000"/>
              <a:lumOff val="80000"/>
            </a:schemeClr>
          </a:solidFill>
        </p:grpSpPr>
        <p:cxnSp>
          <p:nvCxnSpPr>
            <p:cNvPr id="23" name="直接连接符 22"/>
            <p:cNvCxnSpPr/>
            <p:nvPr/>
          </p:nvCxnSpPr>
          <p:spPr>
            <a:xfrm rot="5400000">
              <a:off x="4500232" y="2457716"/>
              <a:ext cx="288000" cy="1588"/>
            </a:xfrm>
            <a:prstGeom prst="line">
              <a:avLst/>
            </a:prstGeom>
            <a:grpFill/>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a:off x="2314682" y="2741220"/>
              <a:ext cx="288000" cy="1588"/>
            </a:xfrm>
            <a:prstGeom prst="line">
              <a:avLst/>
            </a:prstGeom>
            <a:grpFill/>
            <a:ln w="38100">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0800000">
              <a:off x="2459802" y="2600262"/>
              <a:ext cx="4398214" cy="1588"/>
            </a:xfrm>
            <a:prstGeom prst="line">
              <a:avLst/>
            </a:prstGeom>
            <a:grpFill/>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6700296" y="2743468"/>
              <a:ext cx="288000" cy="1588"/>
            </a:xfrm>
            <a:prstGeom prst="line">
              <a:avLst/>
            </a:prstGeom>
            <a:grpFill/>
            <a:ln w="38100">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6056604" y="3170595"/>
            <a:ext cx="2000264" cy="615232"/>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a:latin typeface="宋体" pitchFamily="2" charset="-122"/>
                <a:ea typeface="宋体" pitchFamily="2" charset="-122"/>
              </a:rPr>
              <a:t>一个</a:t>
            </a:r>
            <a:r>
              <a:rPr lang="zh-CN" altLang="en-US" sz="2400" b="1" dirty="0">
                <a:latin typeface="宋体" pitchFamily="2" charset="-122"/>
                <a:ea typeface="宋体" pitchFamily="2" charset="-122"/>
              </a:rPr>
              <a:t>头文件</a:t>
            </a:r>
          </a:p>
        </p:txBody>
      </p:sp>
      <p:cxnSp>
        <p:nvCxnSpPr>
          <p:cNvPr id="28" name="直接连接符 27"/>
          <p:cNvCxnSpPr/>
          <p:nvPr/>
        </p:nvCxnSpPr>
        <p:spPr>
          <a:xfrm rot="5400000">
            <a:off x="9342422" y="3956743"/>
            <a:ext cx="288000" cy="158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01970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存储类型说明符</a:t>
            </a:r>
          </a:p>
        </p:txBody>
      </p:sp>
      <p:sp>
        <p:nvSpPr>
          <p:cNvPr id="4" name="内容占位符 3"/>
          <p:cNvSpPr txBox="1">
            <a:spLocks/>
          </p:cNvSpPr>
          <p:nvPr/>
        </p:nvSpPr>
        <p:spPr bwMode="auto">
          <a:xfrm>
            <a:off x="981844" y="908720"/>
            <a:ext cx="10369152" cy="5544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600"/>
              </a:spcBef>
              <a:spcAft>
                <a:spcPts val="600"/>
              </a:spcAft>
              <a:buClr>
                <a:schemeClr val="bg2">
                  <a:lumMod val="50000"/>
                </a:schemeClr>
              </a:buClr>
              <a:buSzPct val="100000"/>
              <a:buFont typeface="Wingdings" pitchFamily="2" charset="2"/>
              <a:buChar char=""/>
            </a:pPr>
            <a:r>
              <a:rPr lang="en-US" altLang="zh-CN">
                <a:latin typeface="微软雅黑" pitchFamily="34" charset="-122"/>
                <a:ea typeface="微软雅黑" pitchFamily="34" charset="-122"/>
              </a:rPr>
              <a:t>typedef</a:t>
            </a:r>
            <a:r>
              <a:rPr lang="zh-CN" altLang="en-US">
                <a:latin typeface="微软雅黑" pitchFamily="34" charset="-122"/>
                <a:ea typeface="微软雅黑" pitchFamily="34" charset="-122"/>
              </a:rPr>
              <a:t>用于定义新的数据类型名</a:t>
            </a:r>
          </a:p>
          <a:p>
            <a:pPr lvl="1">
              <a:lnSpc>
                <a:spcPct val="100000"/>
              </a:lnSpc>
              <a:spcAft>
                <a:spcPts val="600"/>
              </a:spcAft>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给原数据类型取个更顾名思义的名字</a:t>
            </a:r>
          </a:p>
          <a:p>
            <a:pPr lvl="1">
              <a:lnSpc>
                <a:spcPct val="100000"/>
              </a:lnSpc>
              <a:spcAft>
                <a:spcPts val="600"/>
              </a:spcAft>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出于程序跨平台编译的需要</a:t>
            </a:r>
          </a:p>
          <a:p>
            <a:pPr lvl="1">
              <a:lnSpc>
                <a:spcPct val="100000"/>
              </a:lnSpc>
              <a:spcAft>
                <a:spcPts val="600"/>
              </a:spcAft>
              <a:buClr>
                <a:schemeClr val="bg2">
                  <a:lumMod val="50000"/>
                </a:schemeClr>
              </a:buClr>
              <a:buSzPct val="100000"/>
              <a:buFont typeface="Wingdings" pitchFamily="2" charset="2"/>
              <a:buChar char="u"/>
            </a:pPr>
            <a:r>
              <a:rPr lang="zh-CN" altLang="en-US">
                <a:latin typeface="微软雅黑" pitchFamily="34" charset="-122"/>
                <a:ea typeface="微软雅黑" pitchFamily="34" charset="-122"/>
              </a:rPr>
              <a:t>为复杂的声明定义一个新的简单的别名</a:t>
            </a:r>
          </a:p>
          <a:p>
            <a:pPr>
              <a:lnSpc>
                <a:spcPct val="100000"/>
              </a:lnSpc>
              <a:spcBef>
                <a:spcPts val="0"/>
              </a:spcBef>
              <a:spcAft>
                <a:spcPts val="6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基本语法</a:t>
            </a:r>
          </a:p>
          <a:p>
            <a:pPr marL="766763" lvl="2" indent="0">
              <a:lnSpc>
                <a:spcPct val="100000"/>
              </a:lnSpc>
              <a:spcAft>
                <a:spcPts val="600"/>
              </a:spcAft>
              <a:buClr>
                <a:schemeClr val="bg2">
                  <a:lumMod val="50000"/>
                </a:schemeClr>
              </a:buClr>
              <a:buSzPct val="100000"/>
              <a:buNone/>
            </a:pPr>
            <a:r>
              <a:rPr lang="en-US" altLang="zh-CN" sz="2800" b="1">
                <a:latin typeface="微软雅黑" pitchFamily="34" charset="-122"/>
                <a:ea typeface="微软雅黑" pitchFamily="34" charset="-122"/>
              </a:rPr>
              <a:t>typedef   </a:t>
            </a:r>
            <a:r>
              <a:rPr lang="zh-CN" altLang="en-US" sz="2800" b="1">
                <a:solidFill>
                  <a:schemeClr val="tx1">
                    <a:lumMod val="60000"/>
                    <a:lumOff val="40000"/>
                  </a:schemeClr>
                </a:solidFill>
                <a:latin typeface="微软雅黑" pitchFamily="34" charset="-122"/>
                <a:ea typeface="微软雅黑" pitchFamily="34" charset="-122"/>
              </a:rPr>
              <a:t>已有数据类型名    </a:t>
            </a:r>
            <a:r>
              <a:rPr lang="zh-CN" altLang="en-US" sz="2800" b="1">
                <a:solidFill>
                  <a:srgbClr val="FF0000"/>
                </a:solidFill>
                <a:latin typeface="微软雅黑" pitchFamily="34" charset="-122"/>
                <a:ea typeface="微软雅黑" pitchFamily="34" charset="-122"/>
              </a:rPr>
              <a:t>新数据类型名</a:t>
            </a:r>
            <a:r>
              <a:rPr lang="en-US" altLang="zh-CN" sz="2800" b="1">
                <a:solidFill>
                  <a:srgbClr val="FF0000"/>
                </a:solidFill>
                <a:latin typeface="微软雅黑" pitchFamily="34" charset="-122"/>
                <a:ea typeface="微软雅黑" pitchFamily="34" charset="-122"/>
              </a:rPr>
              <a:t>;</a:t>
            </a:r>
            <a:endParaRPr lang="zh-CN" altLang="en-US" sz="2800" b="1">
              <a:solidFill>
                <a:srgbClr val="FF0000"/>
              </a:solidFill>
              <a:latin typeface="微软雅黑" pitchFamily="34" charset="-122"/>
              <a:ea typeface="微软雅黑" pitchFamily="34" charset="-122"/>
            </a:endParaRPr>
          </a:p>
          <a:p>
            <a:pPr>
              <a:lnSpc>
                <a:spcPct val="100000"/>
              </a:lnSpc>
              <a:spcBef>
                <a:spcPts val="0"/>
              </a:spcBef>
              <a:spcAft>
                <a:spcPts val="6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例</a:t>
            </a:r>
            <a:endParaRPr lang="en-US" altLang="zh-CN">
              <a:latin typeface="微软雅黑" pitchFamily="34" charset="-122"/>
              <a:ea typeface="微软雅黑" pitchFamily="34" charset="-122"/>
            </a:endParaRPr>
          </a:p>
          <a:p>
            <a:pPr marL="387350" lvl="1" indent="0">
              <a:lnSpc>
                <a:spcPct val="100000"/>
              </a:lnSpc>
              <a:spcAft>
                <a:spcPts val="600"/>
              </a:spcAft>
              <a:buClr>
                <a:schemeClr val="bg2">
                  <a:lumMod val="50000"/>
                </a:schemeClr>
              </a:buClr>
              <a:buSzPct val="100000"/>
              <a:buNone/>
            </a:pPr>
            <a:r>
              <a:rPr lang="en-US" altLang="zh-CN" b="1">
                <a:latin typeface="Consolas" pitchFamily="49" charset="0"/>
                <a:ea typeface="微软雅黑" pitchFamily="34" charset="-122"/>
                <a:cs typeface="Consolas" pitchFamily="49" charset="0"/>
              </a:rPr>
              <a:t>typedef int * intPointer; </a:t>
            </a:r>
            <a:r>
              <a:rPr lang="en-US" altLang="zh-CN" i="1">
                <a:latin typeface="Consolas" pitchFamily="49" charset="0"/>
                <a:ea typeface="微软雅黑" pitchFamily="34" charset="-122"/>
                <a:cs typeface="Consolas" pitchFamily="49" charset="0"/>
              </a:rPr>
              <a:t>// </a:t>
            </a:r>
            <a:r>
              <a:rPr lang="zh-CN" altLang="en-US" i="1">
                <a:latin typeface="Consolas" pitchFamily="49" charset="0"/>
                <a:ea typeface="微软雅黑" pitchFamily="34" charset="-122"/>
                <a:cs typeface="Consolas" pitchFamily="49" charset="0"/>
              </a:rPr>
              <a:t>使</a:t>
            </a:r>
            <a:r>
              <a:rPr lang="en-US" altLang="zh-CN" i="1">
                <a:latin typeface="Consolas" pitchFamily="49" charset="0"/>
                <a:ea typeface="微软雅黑" pitchFamily="34" charset="-122"/>
                <a:cs typeface="Consolas" pitchFamily="49" charset="0"/>
              </a:rPr>
              <a:t>intPointer </a:t>
            </a:r>
            <a:r>
              <a:rPr lang="zh-CN" altLang="en-US" i="1">
                <a:latin typeface="Consolas" pitchFamily="49" charset="0"/>
                <a:ea typeface="微软雅黑" pitchFamily="34" charset="-122"/>
                <a:cs typeface="Consolas" pitchFamily="49" charset="0"/>
              </a:rPr>
              <a:t>成为了</a:t>
            </a:r>
            <a:r>
              <a:rPr lang="en-US" altLang="zh-CN" i="1">
                <a:latin typeface="Consolas" pitchFamily="49" charset="0"/>
                <a:ea typeface="微软雅黑" pitchFamily="34" charset="-122"/>
                <a:cs typeface="Consolas" pitchFamily="49" charset="0"/>
              </a:rPr>
              <a:t>int*</a:t>
            </a:r>
            <a:r>
              <a:rPr lang="zh-CN" altLang="en-US" i="1">
                <a:latin typeface="Consolas" pitchFamily="49" charset="0"/>
                <a:ea typeface="微软雅黑" pitchFamily="34" charset="-122"/>
                <a:cs typeface="Consolas" pitchFamily="49" charset="0"/>
              </a:rPr>
              <a:t>的别名</a:t>
            </a:r>
            <a:endParaRPr lang="en-US" altLang="zh-CN" i="1">
              <a:latin typeface="Consolas" pitchFamily="49" charset="0"/>
              <a:ea typeface="微软雅黑" pitchFamily="34" charset="-122"/>
              <a:cs typeface="Consolas" pitchFamily="49" charset="0"/>
            </a:endParaRPr>
          </a:p>
          <a:p>
            <a:pPr marL="387350" lvl="1" indent="0">
              <a:lnSpc>
                <a:spcPct val="100000"/>
              </a:lnSpc>
              <a:spcAft>
                <a:spcPts val="600"/>
              </a:spcAft>
              <a:buClr>
                <a:schemeClr val="bg2">
                  <a:lumMod val="50000"/>
                </a:schemeClr>
              </a:buClr>
              <a:buSzPct val="100000"/>
              <a:buNone/>
            </a:pPr>
            <a:r>
              <a:rPr lang="en-US" altLang="zh-CN" b="1">
                <a:latin typeface="Consolas" pitchFamily="49" charset="0"/>
                <a:ea typeface="微软雅黑" pitchFamily="34" charset="-122"/>
                <a:cs typeface="Consolas" pitchFamily="49" charset="0"/>
              </a:rPr>
              <a:t>intPointer x; </a:t>
            </a:r>
            <a:r>
              <a:rPr lang="en-US" altLang="zh-CN" i="1">
                <a:latin typeface="Consolas" pitchFamily="49" charset="0"/>
                <a:ea typeface="微软雅黑" pitchFamily="34" charset="-122"/>
                <a:cs typeface="Consolas" pitchFamily="49" charset="0"/>
              </a:rPr>
              <a:t>// </a:t>
            </a:r>
            <a:r>
              <a:rPr lang="zh-CN" altLang="en-US" i="1">
                <a:latin typeface="Consolas" pitchFamily="49" charset="0"/>
                <a:ea typeface="微软雅黑" pitchFamily="34" charset="-122"/>
                <a:cs typeface="Consolas" pitchFamily="49" charset="0"/>
              </a:rPr>
              <a:t>在编译阶段，该语句将被处理成</a:t>
            </a:r>
            <a:r>
              <a:rPr lang="en-US" altLang="zh-CN" i="1">
                <a:latin typeface="Consolas" pitchFamily="49" charset="0"/>
                <a:ea typeface="微软雅黑" pitchFamily="34" charset="-122"/>
                <a:cs typeface="Consolas" pitchFamily="49" charset="0"/>
              </a:rPr>
              <a:t>int* x;</a:t>
            </a:r>
          </a:p>
          <a:p>
            <a:pPr>
              <a:lnSpc>
                <a:spcPct val="100000"/>
              </a:lnSpc>
              <a:spcBef>
                <a:spcPts val="600"/>
              </a:spcBef>
              <a:spcAft>
                <a:spcPts val="600"/>
              </a:spcAft>
              <a:buClr>
                <a:schemeClr val="bg2">
                  <a:lumMod val="50000"/>
                </a:schemeClr>
              </a:buClr>
              <a:buSzPct val="100000"/>
              <a:buFont typeface="Wingdings" pitchFamily="2" charset="2"/>
              <a:buChar char=""/>
            </a:pPr>
            <a:endParaRPr lang="zh-CN" altLang="en-US">
              <a:latin typeface="微软雅黑" pitchFamily="34" charset="-122"/>
              <a:ea typeface="微软雅黑" pitchFamily="34" charset="-122"/>
            </a:endParaRPr>
          </a:p>
        </p:txBody>
      </p:sp>
    </p:spTree>
    <p:extLst>
      <p:ext uri="{BB962C8B-B14F-4D97-AF65-F5344CB8AC3E}">
        <p14:creationId xmlns:p14="http://schemas.microsoft.com/office/powerpoint/2010/main" val="2616819346"/>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存储类型说明符</a:t>
            </a:r>
          </a:p>
        </p:txBody>
      </p:sp>
      <p:sp>
        <p:nvSpPr>
          <p:cNvPr id="4" name="内容占位符 3"/>
          <p:cNvSpPr txBox="1">
            <a:spLocks/>
          </p:cNvSpPr>
          <p:nvPr/>
        </p:nvSpPr>
        <p:spPr bwMode="auto">
          <a:xfrm>
            <a:off x="1053852" y="1124744"/>
            <a:ext cx="10369152" cy="4536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spcAft>
                <a:spcPts val="1200"/>
              </a:spcAft>
              <a:buClr>
                <a:schemeClr val="bg2">
                  <a:lumMod val="50000"/>
                </a:schemeClr>
              </a:buClr>
              <a:buSzPct val="100000"/>
              <a:buFont typeface="Wingdings" pitchFamily="2" charset="2"/>
              <a:buChar char=""/>
            </a:pPr>
            <a:r>
              <a:rPr lang="en-US" altLang="zh-CN" sz="3200">
                <a:latin typeface="微软雅黑" pitchFamily="34" charset="-122"/>
                <a:ea typeface="微软雅黑" pitchFamily="34" charset="-122"/>
              </a:rPr>
              <a:t>typedef</a:t>
            </a:r>
            <a:r>
              <a:rPr lang="zh-CN" altLang="en-US" sz="3200">
                <a:latin typeface="微软雅黑" pitchFamily="34" charset="-122"/>
                <a:ea typeface="微软雅黑" pitchFamily="34" charset="-122"/>
              </a:rPr>
              <a:t>用于简化复杂类型名</a:t>
            </a:r>
          </a:p>
          <a:p>
            <a:pPr lvl="1">
              <a:lnSpc>
                <a:spcPct val="100000"/>
              </a:lnSpc>
              <a:spcBef>
                <a:spcPts val="1200"/>
              </a:spcBef>
              <a:spcAft>
                <a:spcPts val="1200"/>
              </a:spcAft>
              <a:buClr>
                <a:schemeClr val="bg2">
                  <a:lumMod val="50000"/>
                </a:schemeClr>
              </a:buClr>
              <a:buSzPct val="100000"/>
              <a:buFont typeface="Wingdings" pitchFamily="2" charset="2"/>
              <a:buChar char="u"/>
            </a:pPr>
            <a:r>
              <a:rPr lang="en-US" altLang="zh-CN" sz="2800" b="1">
                <a:latin typeface="Consolas" pitchFamily="49" charset="0"/>
                <a:ea typeface="微软雅黑" pitchFamily="34" charset="-122"/>
                <a:cs typeface="Consolas" pitchFamily="49" charset="0"/>
              </a:rPr>
              <a:t> typedef unsigned long ULONG;</a:t>
            </a:r>
          </a:p>
          <a:p>
            <a:pPr lvl="1">
              <a:lnSpc>
                <a:spcPct val="100000"/>
              </a:lnSpc>
              <a:spcBef>
                <a:spcPts val="1200"/>
              </a:spcBef>
              <a:spcAft>
                <a:spcPts val="1200"/>
              </a:spcAft>
              <a:buClr>
                <a:schemeClr val="bg2">
                  <a:lumMod val="50000"/>
                </a:schemeClr>
              </a:buClr>
              <a:buSzPct val="100000"/>
              <a:buFont typeface="Wingdings" pitchFamily="2" charset="2"/>
              <a:buChar char="u"/>
            </a:pPr>
            <a:r>
              <a:rPr lang="en-US" altLang="zh-CN" sz="2800" b="1">
                <a:latin typeface="Consolas" pitchFamily="49" charset="0"/>
                <a:ea typeface="微软雅黑" pitchFamily="34" charset="-122"/>
                <a:cs typeface="Consolas" pitchFamily="49" charset="0"/>
              </a:rPr>
              <a:t> typedef const int KINT;</a:t>
            </a:r>
          </a:p>
          <a:p>
            <a:pPr lvl="1">
              <a:lnSpc>
                <a:spcPct val="100000"/>
              </a:lnSpc>
              <a:spcBef>
                <a:spcPts val="1200"/>
              </a:spcBef>
              <a:spcAft>
                <a:spcPts val="1200"/>
              </a:spcAft>
              <a:buClr>
                <a:schemeClr val="bg2">
                  <a:lumMod val="50000"/>
                </a:schemeClr>
              </a:buClr>
              <a:buSzPct val="100000"/>
              <a:buFont typeface="Wingdings" pitchFamily="2" charset="2"/>
              <a:buChar char="u"/>
            </a:pPr>
            <a:r>
              <a:rPr lang="en-US" altLang="zh-CN" sz="2800" b="1">
                <a:latin typeface="Consolas" pitchFamily="49" charset="0"/>
                <a:ea typeface="微软雅黑" pitchFamily="34" charset="-122"/>
                <a:cs typeface="Consolas" pitchFamily="49" charset="0"/>
              </a:rPr>
              <a:t> typedef int const * const KKINT</a:t>
            </a:r>
            <a:r>
              <a:rPr lang="zh-CN" altLang="en-US" sz="2800" b="1">
                <a:latin typeface="Consolas" pitchFamily="49" charset="0"/>
                <a:ea typeface="微软雅黑" pitchFamily="34" charset="-122"/>
                <a:cs typeface="Consolas" pitchFamily="49" charset="0"/>
              </a:rPr>
              <a:t>。</a:t>
            </a:r>
          </a:p>
          <a:p>
            <a:pPr lvl="1">
              <a:lnSpc>
                <a:spcPct val="100000"/>
              </a:lnSpc>
              <a:spcBef>
                <a:spcPts val="1200"/>
              </a:spcBef>
              <a:spcAft>
                <a:spcPts val="1200"/>
              </a:spcAft>
              <a:buClr>
                <a:schemeClr val="bg2">
                  <a:lumMod val="50000"/>
                </a:schemeClr>
              </a:buClr>
              <a:buSzPct val="100000"/>
              <a:buFont typeface="Wingdings" pitchFamily="2" charset="2"/>
              <a:buChar char="u"/>
            </a:pPr>
            <a:r>
              <a:rPr lang="en-US" altLang="zh-CN" sz="2800" b="1">
                <a:latin typeface="Consolas" pitchFamily="49" charset="0"/>
                <a:ea typeface="微软雅黑" pitchFamily="34" charset="-122"/>
                <a:cs typeface="Consolas" pitchFamily="49" charset="0"/>
              </a:rPr>
              <a:t> typedef struct student STU</a:t>
            </a:r>
          </a:p>
        </p:txBody>
      </p:sp>
    </p:spTree>
    <p:extLst>
      <p:ext uri="{BB962C8B-B14F-4D97-AF65-F5344CB8AC3E}">
        <p14:creationId xmlns:p14="http://schemas.microsoft.com/office/powerpoint/2010/main" val="2329829426"/>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本讲授课内容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524922" y="3045343"/>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5" name="组合 44"/>
          <p:cNvGrpSpPr/>
          <p:nvPr/>
        </p:nvGrpSpPr>
        <p:grpSpPr>
          <a:xfrm>
            <a:off x="2285337" y="4973717"/>
            <a:ext cx="6804072" cy="519261"/>
            <a:chOff x="2650732" y="4266333"/>
            <a:chExt cx="6804072" cy="519261"/>
          </a:xfrm>
        </p:grpSpPr>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指向函数的指针</a:t>
              </a:r>
            </a:p>
          </p:txBody>
        </p:sp>
        <p:grpSp>
          <p:nvGrpSpPr>
            <p:cNvPr id="44" name="组合 43"/>
            <p:cNvGrpSpPr/>
            <p:nvPr/>
          </p:nvGrpSpPr>
          <p:grpSpPr>
            <a:xfrm>
              <a:off x="2650732" y="426633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grpSp>
        <p:nvGrpSpPr>
          <p:cNvPr id="40" name="组合 39"/>
          <p:cNvGrpSpPr/>
          <p:nvPr/>
        </p:nvGrpSpPr>
        <p:grpSpPr>
          <a:xfrm>
            <a:off x="2758752" y="3028146"/>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类型限定符</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存储类型说明符</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807088" y="4049382"/>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动态内存分配标准库函数</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spTree>
    <p:extLst>
      <p:ext uri="{BB962C8B-B14F-4D97-AF65-F5344CB8AC3E}">
        <p14:creationId xmlns:p14="http://schemas.microsoft.com/office/powerpoint/2010/main" val="17411577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类型限定符</a:t>
            </a:r>
          </a:p>
        </p:txBody>
      </p:sp>
      <p:sp>
        <p:nvSpPr>
          <p:cNvPr id="4" name="内容占位符 3"/>
          <p:cNvSpPr txBox="1">
            <a:spLocks/>
          </p:cNvSpPr>
          <p:nvPr/>
        </p:nvSpPr>
        <p:spPr bwMode="auto">
          <a:xfrm>
            <a:off x="909836" y="1124744"/>
            <a:ext cx="10369152" cy="4536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1200"/>
              </a:spcBef>
              <a:spcAft>
                <a:spcPts val="1200"/>
              </a:spcAft>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类型限定符仅能对左值访问某对象进行“限定”</a:t>
            </a:r>
          </a:p>
          <a:p>
            <a:pPr lvl="1">
              <a:lnSpc>
                <a:spcPct val="150000"/>
              </a:lnSpc>
              <a:spcBef>
                <a:spcPts val="1200"/>
              </a:spcBef>
              <a:spcAft>
                <a:spcPts val="1200"/>
              </a:spcAft>
              <a:buClr>
                <a:schemeClr val="bg2">
                  <a:lumMod val="50000"/>
                </a:schemeClr>
              </a:buClr>
              <a:buSzPct val="100000"/>
              <a:buFont typeface="Wingdings" pitchFamily="2" charset="2"/>
              <a:buChar char="u"/>
            </a:pPr>
            <a:r>
              <a:rPr lang="en-US" altLang="zh-CN" sz="2600">
                <a:latin typeface="微软雅黑" pitchFamily="34" charset="-122"/>
                <a:ea typeface="微软雅黑" pitchFamily="34" charset="-122"/>
              </a:rPr>
              <a:t>const</a:t>
            </a:r>
            <a:r>
              <a:rPr lang="zh-CN" altLang="en-US" sz="2600">
                <a:latin typeface="微软雅黑" pitchFamily="34" charset="-122"/>
                <a:ea typeface="微软雅黑" pitchFamily="34" charset="-122"/>
              </a:rPr>
              <a:t>限定符”限定”对象具有</a:t>
            </a:r>
            <a:r>
              <a:rPr lang="zh-CN" altLang="en-US" sz="2600">
                <a:solidFill>
                  <a:srgbClr val="FF0000"/>
                </a:solidFill>
                <a:latin typeface="微软雅黑" pitchFamily="34" charset="-122"/>
                <a:ea typeface="微软雅黑" pitchFamily="34" charset="-122"/>
              </a:rPr>
              <a:t>只读属性</a:t>
            </a:r>
            <a:r>
              <a:rPr lang="zh-CN" altLang="en-US" sz="2600">
                <a:latin typeface="微软雅黑" pitchFamily="34" charset="-122"/>
                <a:ea typeface="微软雅黑" pitchFamily="34" charset="-122"/>
              </a:rPr>
              <a:t>，即对象是不可修改的。</a:t>
            </a:r>
          </a:p>
          <a:p>
            <a:pPr lvl="1">
              <a:lnSpc>
                <a:spcPct val="150000"/>
              </a:lnSpc>
              <a:spcBef>
                <a:spcPts val="1200"/>
              </a:spcBef>
              <a:spcAft>
                <a:spcPts val="1200"/>
              </a:spcAft>
              <a:buClr>
                <a:schemeClr val="bg2">
                  <a:lumMod val="50000"/>
                </a:schemeClr>
              </a:buClr>
              <a:buSzPct val="100000"/>
              <a:buFont typeface="Wingdings" pitchFamily="2" charset="2"/>
              <a:buChar char="u"/>
            </a:pPr>
            <a:r>
              <a:rPr lang="en-US" altLang="zh-CN" sz="2600">
                <a:latin typeface="微软雅黑" pitchFamily="34" charset="-122"/>
                <a:ea typeface="微软雅黑" pitchFamily="34" charset="-122"/>
              </a:rPr>
              <a:t>volatile</a:t>
            </a:r>
            <a:r>
              <a:rPr lang="zh-CN" altLang="en-US" sz="2600">
                <a:latin typeface="微软雅黑" pitchFamily="34" charset="-122"/>
                <a:ea typeface="微软雅黑" pitchFamily="34" charset="-122"/>
              </a:rPr>
              <a:t>关键字告诉编译器在</a:t>
            </a:r>
            <a:r>
              <a:rPr lang="zh-CN" altLang="en-US" sz="2600">
                <a:solidFill>
                  <a:srgbClr val="FF0000"/>
                </a:solidFill>
                <a:latin typeface="微软雅黑" pitchFamily="34" charset="-122"/>
                <a:ea typeface="微软雅黑" pitchFamily="34" charset="-122"/>
              </a:rPr>
              <a:t>每次</a:t>
            </a:r>
            <a:r>
              <a:rPr lang="zh-CN" altLang="en-US" sz="2600">
                <a:latin typeface="微软雅黑" pitchFamily="34" charset="-122"/>
                <a:ea typeface="微软雅黑" pitchFamily="34" charset="-122"/>
              </a:rPr>
              <a:t>使用它所修饰的对象时，都要</a:t>
            </a:r>
            <a:r>
              <a:rPr lang="zh-CN" altLang="en-US" sz="2600">
                <a:solidFill>
                  <a:srgbClr val="FF0000"/>
                </a:solidFill>
                <a:latin typeface="微软雅黑" pitchFamily="34" charset="-122"/>
                <a:ea typeface="微软雅黑" pitchFamily="34" charset="-122"/>
              </a:rPr>
              <a:t>重新读取</a:t>
            </a:r>
            <a:r>
              <a:rPr lang="zh-CN" altLang="en-US" sz="2600">
                <a:latin typeface="微软雅黑" pitchFamily="34" charset="-122"/>
                <a:ea typeface="微软雅黑" pitchFamily="34" charset="-122"/>
              </a:rPr>
              <a:t>，即使程序本身并没有修改它的值</a:t>
            </a:r>
            <a:r>
              <a:rPr lang="en-US" altLang="zh-CN" sz="2600">
                <a:latin typeface="微软雅黑" pitchFamily="34" charset="-122"/>
                <a:ea typeface="微软雅黑" pitchFamily="34" charset="-122"/>
              </a:rPr>
              <a:t>(</a:t>
            </a:r>
            <a:r>
              <a:rPr lang="zh-CN" altLang="en-US" sz="2600">
                <a:latin typeface="微软雅黑" pitchFamily="34" charset="-122"/>
                <a:ea typeface="微软雅黑" pitchFamily="34" charset="-122"/>
              </a:rPr>
              <a:t>多用于多进程</a:t>
            </a:r>
            <a:r>
              <a:rPr lang="en-US" altLang="zh-CN" sz="2600">
                <a:latin typeface="微软雅黑" pitchFamily="34" charset="-122"/>
                <a:ea typeface="微软雅黑" pitchFamily="34" charset="-122"/>
              </a:rPr>
              <a:t>)</a:t>
            </a:r>
            <a:r>
              <a:rPr lang="zh-CN" altLang="en-US" sz="2600">
                <a:latin typeface="微软雅黑" pitchFamily="34" charset="-122"/>
                <a:ea typeface="微软雅黑" pitchFamily="34" charset="-122"/>
              </a:rPr>
              <a:t>。</a:t>
            </a:r>
          </a:p>
          <a:p>
            <a:pPr lvl="1">
              <a:lnSpc>
                <a:spcPct val="150000"/>
              </a:lnSpc>
              <a:spcBef>
                <a:spcPts val="1200"/>
              </a:spcBef>
              <a:spcAft>
                <a:spcPts val="1200"/>
              </a:spcAft>
              <a:buClr>
                <a:schemeClr val="bg2">
                  <a:lumMod val="50000"/>
                </a:schemeClr>
              </a:buClr>
              <a:buSzPct val="100000"/>
              <a:buFont typeface="Wingdings" pitchFamily="2" charset="2"/>
              <a:buChar char="u"/>
            </a:pPr>
            <a:r>
              <a:rPr lang="en-US" altLang="zh-CN" sz="2600">
                <a:latin typeface="微软雅黑" pitchFamily="34" charset="-122"/>
                <a:ea typeface="微软雅黑" pitchFamily="34" charset="-122"/>
              </a:rPr>
              <a:t>restrict</a:t>
            </a:r>
            <a:r>
              <a:rPr lang="zh-CN" altLang="en-US" sz="2600">
                <a:latin typeface="微软雅黑" pitchFamily="34" charset="-122"/>
                <a:ea typeface="微软雅黑" pitchFamily="34" charset="-122"/>
              </a:rPr>
              <a:t>限定符仅用于</a:t>
            </a:r>
            <a:r>
              <a:rPr lang="zh-CN" altLang="en-US" sz="2600">
                <a:solidFill>
                  <a:srgbClr val="FF0000"/>
                </a:solidFill>
                <a:latin typeface="微软雅黑" pitchFamily="34" charset="-122"/>
                <a:ea typeface="微软雅黑" pitchFamily="34" charset="-122"/>
              </a:rPr>
              <a:t>修饰指针</a:t>
            </a:r>
            <a:r>
              <a:rPr lang="zh-CN" altLang="en-US" sz="2600">
                <a:latin typeface="微软雅黑" pitchFamily="34" charset="-122"/>
                <a:ea typeface="微软雅黑" pitchFamily="34" charset="-122"/>
              </a:rPr>
              <a:t>，它“限定”所修饰的</a:t>
            </a:r>
            <a:r>
              <a:rPr lang="zh-CN" altLang="en-US" sz="2600">
                <a:solidFill>
                  <a:srgbClr val="FF0000"/>
                </a:solidFill>
                <a:latin typeface="微软雅黑" pitchFamily="34" charset="-122"/>
                <a:ea typeface="微软雅黑" pitchFamily="34" charset="-122"/>
              </a:rPr>
              <a:t>指针是唯一的访问一个数据对象的方式</a:t>
            </a:r>
            <a:r>
              <a:rPr lang="zh-CN" altLang="en-US" sz="2600">
                <a:latin typeface="微软雅黑" pitchFamily="34" charset="-122"/>
                <a:ea typeface="微软雅黑" pitchFamily="34" charset="-122"/>
              </a:rPr>
              <a:t>。</a:t>
            </a:r>
            <a:r>
              <a:rPr lang="en-US" altLang="zh-CN" sz="2600">
                <a:latin typeface="微软雅黑" pitchFamily="34" charset="-122"/>
                <a:ea typeface="微软雅黑" pitchFamily="34" charset="-122"/>
              </a:rPr>
              <a:t>(</a:t>
            </a:r>
            <a:r>
              <a:rPr lang="zh-CN" altLang="en-US" sz="2600">
                <a:latin typeface="微软雅黑" pitchFamily="34" charset="-122"/>
                <a:ea typeface="微软雅黑" pitchFamily="34" charset="-122"/>
              </a:rPr>
              <a:t>不是所有编译器都支持</a:t>
            </a:r>
            <a:r>
              <a:rPr lang="en-US" altLang="zh-CN" sz="2600">
                <a:latin typeface="微软雅黑" pitchFamily="34" charset="-122"/>
                <a:ea typeface="微软雅黑" pitchFamily="34" charset="-122"/>
              </a:rPr>
              <a:t>)</a:t>
            </a:r>
          </a:p>
        </p:txBody>
      </p:sp>
    </p:spTree>
    <p:extLst>
      <p:ext uri="{BB962C8B-B14F-4D97-AF65-F5344CB8AC3E}">
        <p14:creationId xmlns:p14="http://schemas.microsoft.com/office/powerpoint/2010/main" val="312779685"/>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本讲授课内容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550796" y="4078750"/>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5" name="组合 44"/>
          <p:cNvGrpSpPr/>
          <p:nvPr/>
        </p:nvGrpSpPr>
        <p:grpSpPr>
          <a:xfrm>
            <a:off x="2285337" y="4973717"/>
            <a:ext cx="6804072" cy="519261"/>
            <a:chOff x="2650732" y="4266333"/>
            <a:chExt cx="6804072" cy="519261"/>
          </a:xfrm>
        </p:grpSpPr>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指向函数的指针</a:t>
              </a:r>
            </a:p>
          </p:txBody>
        </p:sp>
        <p:grpSp>
          <p:nvGrpSpPr>
            <p:cNvPr id="44" name="组合 43"/>
            <p:cNvGrpSpPr/>
            <p:nvPr/>
          </p:nvGrpSpPr>
          <p:grpSpPr>
            <a:xfrm>
              <a:off x="2650732" y="426633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grpSp>
        <p:nvGrpSpPr>
          <p:cNvPr id="40" name="组合 39"/>
          <p:cNvGrpSpPr/>
          <p:nvPr/>
        </p:nvGrpSpPr>
        <p:grpSpPr>
          <a:xfrm>
            <a:off x="2758752" y="3028146"/>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类型限定符</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存储类型说明符</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807088" y="4049382"/>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动态内存分配标准库函数</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spTree>
    <p:extLst>
      <p:ext uri="{BB962C8B-B14F-4D97-AF65-F5344CB8AC3E}">
        <p14:creationId xmlns:p14="http://schemas.microsoft.com/office/powerpoint/2010/main" val="17411577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动态内存分配标准库函数</a:t>
            </a:r>
          </a:p>
        </p:txBody>
      </p:sp>
      <p:sp>
        <p:nvSpPr>
          <p:cNvPr id="4" name="内容占位符 3"/>
          <p:cNvSpPr txBox="1">
            <a:spLocks/>
          </p:cNvSpPr>
          <p:nvPr/>
        </p:nvSpPr>
        <p:spPr bwMode="auto">
          <a:xfrm>
            <a:off x="909836" y="1124744"/>
            <a:ext cx="10369152" cy="4536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600"/>
              </a:spcBef>
              <a:spcAft>
                <a:spcPts val="6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前面我们讲的都是自定义函数，除了自定义的函数外，我们也可以调用系统已经定义好的函数，根据函数是否是自己定义</a:t>
            </a:r>
            <a:r>
              <a:rPr lang="en-US" altLang="zh-CN">
                <a:latin typeface="微软雅黑" pitchFamily="34" charset="-122"/>
                <a:ea typeface="微软雅黑" pitchFamily="34" charset="-122"/>
              </a:rPr>
              <a:t>,</a:t>
            </a:r>
            <a:r>
              <a:rPr lang="zh-CN" altLang="en-US">
                <a:latin typeface="微软雅黑" pitchFamily="34" charset="-122"/>
                <a:ea typeface="微软雅黑" pitchFamily="34" charset="-122"/>
              </a:rPr>
              <a:t>我们可以将函数分为：</a:t>
            </a:r>
          </a:p>
          <a:p>
            <a:pPr lvl="2">
              <a:lnSpc>
                <a:spcPct val="100000"/>
              </a:lnSpc>
              <a:spcAft>
                <a:spcPts val="600"/>
              </a:spcAft>
              <a:buClr>
                <a:schemeClr val="bg2">
                  <a:lumMod val="50000"/>
                </a:schemeClr>
              </a:buClr>
              <a:buSzPct val="100000"/>
              <a:buFont typeface="Wingdings" pitchFamily="2" charset="2"/>
              <a:buChar char="u"/>
            </a:pPr>
            <a:r>
              <a:rPr lang="zh-CN" altLang="en-US" sz="2400">
                <a:latin typeface="微软雅黑" pitchFamily="34" charset="-122"/>
                <a:ea typeface="微软雅黑" pitchFamily="34" charset="-122"/>
              </a:rPr>
              <a:t>自定义函数</a:t>
            </a:r>
          </a:p>
          <a:p>
            <a:pPr lvl="2">
              <a:lnSpc>
                <a:spcPct val="100000"/>
              </a:lnSpc>
              <a:spcAft>
                <a:spcPts val="600"/>
              </a:spcAft>
              <a:buClr>
                <a:schemeClr val="bg2">
                  <a:lumMod val="50000"/>
                </a:schemeClr>
              </a:buClr>
              <a:buSzPct val="100000"/>
              <a:buFont typeface="Wingdings" pitchFamily="2" charset="2"/>
              <a:buChar char="u"/>
            </a:pPr>
            <a:r>
              <a:rPr lang="zh-CN" altLang="en-US" sz="2400">
                <a:latin typeface="微软雅黑" pitchFamily="34" charset="-122"/>
                <a:ea typeface="微软雅黑" pitchFamily="34" charset="-122"/>
              </a:rPr>
              <a:t>库函数    </a:t>
            </a:r>
            <a:r>
              <a:rPr lang="zh-CN" altLang="en-US" sz="2400" i="1">
                <a:latin typeface="微软雅黑" pitchFamily="34" charset="-122"/>
                <a:ea typeface="微软雅黑" pitchFamily="34" charset="-122"/>
              </a:rPr>
              <a:t>例如</a:t>
            </a:r>
            <a:r>
              <a:rPr lang="en-US" altLang="zh-CN" sz="2400" i="1">
                <a:latin typeface="微软雅黑" pitchFamily="34" charset="-122"/>
                <a:ea typeface="微软雅黑" pitchFamily="34" charset="-122"/>
              </a:rPr>
              <a:t>printf()</a:t>
            </a:r>
            <a:r>
              <a:rPr lang="zh-CN" altLang="en-US" sz="2400" i="1">
                <a:latin typeface="微软雅黑" pitchFamily="34" charset="-122"/>
                <a:ea typeface="微软雅黑" pitchFamily="34" charset="-122"/>
              </a:rPr>
              <a:t>，</a:t>
            </a:r>
            <a:r>
              <a:rPr lang="en-US" altLang="zh-CN" sz="2400" i="1">
                <a:latin typeface="微软雅黑" pitchFamily="34" charset="-122"/>
                <a:ea typeface="微软雅黑" pitchFamily="34" charset="-122"/>
              </a:rPr>
              <a:t>scanf()</a:t>
            </a:r>
            <a:r>
              <a:rPr lang="zh-CN" altLang="en-US" sz="2400" i="1">
                <a:latin typeface="微软雅黑" pitchFamily="34" charset="-122"/>
                <a:ea typeface="微软雅黑" pitchFamily="34" charset="-122"/>
              </a:rPr>
              <a:t>等等</a:t>
            </a:r>
          </a:p>
          <a:p>
            <a:pPr>
              <a:lnSpc>
                <a:spcPct val="100000"/>
              </a:lnSpc>
              <a:spcBef>
                <a:spcPts val="600"/>
              </a:spcBef>
              <a:spcAft>
                <a:spcPts val="600"/>
              </a:spcAft>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库函数</a:t>
            </a:r>
          </a:p>
          <a:p>
            <a:pPr lvl="2">
              <a:lnSpc>
                <a:spcPct val="100000"/>
              </a:lnSpc>
              <a:spcAft>
                <a:spcPts val="600"/>
              </a:spcAft>
              <a:buClr>
                <a:schemeClr val="bg2">
                  <a:lumMod val="50000"/>
                </a:schemeClr>
              </a:buClr>
              <a:buSzPct val="100000"/>
              <a:buFont typeface="Wingdings" pitchFamily="2" charset="2"/>
              <a:buChar char="u"/>
            </a:pPr>
            <a:r>
              <a:rPr lang="zh-CN" altLang="en-US" sz="2400">
                <a:latin typeface="微软雅黑" pitchFamily="34" charset="-122"/>
                <a:ea typeface="微软雅黑" pitchFamily="34" charset="-122"/>
              </a:rPr>
              <a:t>库函数中有一类函数可以</a:t>
            </a:r>
            <a:r>
              <a:rPr lang="zh-CN" altLang="en-US" sz="2400">
                <a:solidFill>
                  <a:srgbClr val="FF0000"/>
                </a:solidFill>
                <a:latin typeface="微软雅黑" pitchFamily="34" charset="-122"/>
                <a:ea typeface="微软雅黑" pitchFamily="34" charset="-122"/>
              </a:rPr>
              <a:t>让我们自己分配内存</a:t>
            </a:r>
          </a:p>
          <a:p>
            <a:pPr lvl="3">
              <a:lnSpc>
                <a:spcPct val="100000"/>
              </a:lnSpc>
              <a:spcAft>
                <a:spcPts val="600"/>
              </a:spcAft>
              <a:buClr>
                <a:schemeClr val="bg2">
                  <a:lumMod val="50000"/>
                </a:schemeClr>
              </a:buClr>
              <a:buSzPct val="100000"/>
              <a:buFont typeface="Wingdings" pitchFamily="2" charset="2"/>
              <a:buChar char="l"/>
            </a:pPr>
            <a:r>
              <a:rPr lang="en-US" altLang="zh-CN" sz="2400" b="1">
                <a:latin typeface="Consolas" pitchFamily="49" charset="0"/>
                <a:ea typeface="微软雅黑" pitchFamily="34" charset="-122"/>
                <a:cs typeface="Consolas" pitchFamily="49" charset="0"/>
              </a:rPr>
              <a:t>malloc</a:t>
            </a:r>
          </a:p>
          <a:p>
            <a:pPr lvl="3">
              <a:lnSpc>
                <a:spcPct val="100000"/>
              </a:lnSpc>
              <a:spcAft>
                <a:spcPts val="600"/>
              </a:spcAft>
              <a:buClr>
                <a:schemeClr val="bg2">
                  <a:lumMod val="50000"/>
                </a:schemeClr>
              </a:buClr>
              <a:buSzPct val="100000"/>
              <a:buFont typeface="Wingdings" pitchFamily="2" charset="2"/>
              <a:buChar char="l"/>
            </a:pPr>
            <a:r>
              <a:rPr lang="en-US" altLang="zh-CN" sz="2400" b="1">
                <a:latin typeface="Consolas" pitchFamily="49" charset="0"/>
                <a:ea typeface="微软雅黑" pitchFamily="34" charset="-122"/>
                <a:cs typeface="Consolas" pitchFamily="49" charset="0"/>
              </a:rPr>
              <a:t>calloc</a:t>
            </a:r>
          </a:p>
          <a:p>
            <a:pPr lvl="3">
              <a:lnSpc>
                <a:spcPct val="100000"/>
              </a:lnSpc>
              <a:spcAft>
                <a:spcPts val="600"/>
              </a:spcAft>
              <a:buClr>
                <a:schemeClr val="bg2">
                  <a:lumMod val="50000"/>
                </a:schemeClr>
              </a:buClr>
              <a:buSzPct val="100000"/>
              <a:buFont typeface="Wingdings" pitchFamily="2" charset="2"/>
              <a:buChar char="l"/>
            </a:pPr>
            <a:r>
              <a:rPr lang="en-US" altLang="zh-CN" sz="2400" b="1">
                <a:latin typeface="Consolas" pitchFamily="49" charset="0"/>
                <a:ea typeface="微软雅黑" pitchFamily="34" charset="-122"/>
                <a:cs typeface="Consolas" pitchFamily="49" charset="0"/>
              </a:rPr>
              <a:t>free</a:t>
            </a:r>
          </a:p>
        </p:txBody>
      </p:sp>
    </p:spTree>
    <p:extLst>
      <p:ext uri="{BB962C8B-B14F-4D97-AF65-F5344CB8AC3E}">
        <p14:creationId xmlns:p14="http://schemas.microsoft.com/office/powerpoint/2010/main" val="4072779690"/>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动态内存分配标准库函数</a:t>
            </a:r>
            <a:endParaRPr lang="zh-CN" altLang="en-US"/>
          </a:p>
        </p:txBody>
      </p:sp>
      <p:sp>
        <p:nvSpPr>
          <p:cNvPr id="4" name="内容占位符 2"/>
          <p:cNvSpPr txBox="1">
            <a:spLocks/>
          </p:cNvSpPr>
          <p:nvPr/>
        </p:nvSpPr>
        <p:spPr bwMode="auto">
          <a:xfrm>
            <a:off x="961256" y="1133053"/>
            <a:ext cx="9741668" cy="14318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程序在内存的分布区域</a:t>
            </a:r>
            <a:endParaRPr lang="en-US" altLang="zh-CN" sz="3200">
              <a:latin typeface="微软雅黑" pitchFamily="34" charset="-122"/>
              <a:ea typeface="微软雅黑" pitchFamily="34" charset="-122"/>
            </a:endParaRPr>
          </a:p>
          <a:p>
            <a:pPr lvl="1">
              <a:buClr>
                <a:schemeClr val="bg2">
                  <a:lumMod val="50000"/>
                </a:schemeClr>
              </a:buClr>
              <a:buSzPct val="100000"/>
              <a:buFont typeface="Wingdings" pitchFamily="2" charset="2"/>
              <a:buChar char="u"/>
            </a:pPr>
            <a:r>
              <a:rPr lang="zh-CN" altLang="en-US" sz="2800">
                <a:latin typeface="微软雅黑" pitchFamily="34" charset="-122"/>
                <a:ea typeface="微软雅黑" pitchFamily="34" charset="-122"/>
              </a:rPr>
              <a:t>一个程序将操作系统分配的内存空间分为五个区域，如下图所示。这五个区域的用途和性能是不同的。</a:t>
            </a:r>
            <a:r>
              <a:rPr lang="zh-CN" altLang="en-US" sz="2500">
                <a:latin typeface="微软雅黑" pitchFamily="34" charset="-122"/>
                <a:ea typeface="微软雅黑" pitchFamily="34" charset="-122"/>
              </a:rPr>
              <a:t> </a:t>
            </a:r>
          </a:p>
          <a:p>
            <a:pPr>
              <a:buClr>
                <a:schemeClr val="bg2">
                  <a:lumMod val="50000"/>
                </a:schemeClr>
              </a:buClr>
              <a:buSzPct val="100000"/>
              <a:buFont typeface="Wingdings" pitchFamily="2" charset="2"/>
              <a:buChar char=""/>
            </a:pPr>
            <a:endParaRPr lang="zh-CN" altLang="en-US" dirty="0">
              <a:latin typeface="微软雅黑" pitchFamily="34" charset="-122"/>
              <a:ea typeface="微软雅黑" pitchFamily="34" charset="-122"/>
            </a:endParaRPr>
          </a:p>
        </p:txBody>
      </p:sp>
      <p:cxnSp>
        <p:nvCxnSpPr>
          <p:cNvPr id="14" name="直接箭头连接符 13"/>
          <p:cNvCxnSpPr/>
          <p:nvPr/>
        </p:nvCxnSpPr>
        <p:spPr>
          <a:xfrm flipV="1">
            <a:off x="3635798" y="3191589"/>
            <a:ext cx="730422"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51602" y="2996952"/>
            <a:ext cx="1817870" cy="461665"/>
          </a:xfrm>
          <a:prstGeom prst="rect">
            <a:avLst/>
          </a:prstGeom>
          <a:noFill/>
        </p:spPr>
        <p:txBody>
          <a:bodyPr wrap="square" rtlCol="0">
            <a:spAutoFit/>
          </a:bodyPr>
          <a:lstStyle/>
          <a:p>
            <a:r>
              <a:rPr lang="zh-CN" altLang="en-US" sz="2400" b="1" dirty="0">
                <a:solidFill>
                  <a:srgbClr val="FF0000"/>
                </a:solidFill>
                <a:latin typeface="微软雅黑" pitchFamily="34" charset="-122"/>
                <a:ea typeface="微软雅黑" pitchFamily="34" charset="-122"/>
              </a:rPr>
              <a:t>动态存储区</a:t>
            </a:r>
          </a:p>
        </p:txBody>
      </p:sp>
      <p:cxnSp>
        <p:nvCxnSpPr>
          <p:cNvPr id="16" name="直接箭头连接符 15"/>
          <p:cNvCxnSpPr/>
          <p:nvPr/>
        </p:nvCxnSpPr>
        <p:spPr>
          <a:xfrm flipV="1">
            <a:off x="3635798" y="3679513"/>
            <a:ext cx="730422"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951602" y="3484876"/>
            <a:ext cx="1817870" cy="461665"/>
          </a:xfrm>
          <a:prstGeom prst="rect">
            <a:avLst/>
          </a:prstGeom>
          <a:noFill/>
        </p:spPr>
        <p:txBody>
          <a:bodyPr wrap="square" rtlCol="0">
            <a:spAutoFit/>
          </a:bodyPr>
          <a:lstStyle/>
          <a:p>
            <a:r>
              <a:rPr lang="zh-CN" altLang="en-US" sz="2400" b="1" dirty="0">
                <a:solidFill>
                  <a:srgbClr val="FF0000"/>
                </a:solidFill>
                <a:latin typeface="微软雅黑" pitchFamily="34" charset="-122"/>
                <a:ea typeface="微软雅黑" pitchFamily="34" charset="-122"/>
              </a:rPr>
              <a:t>静态存储区</a:t>
            </a:r>
          </a:p>
        </p:txBody>
      </p:sp>
      <p:sp>
        <p:nvSpPr>
          <p:cNvPr id="18" name="Text Box 12"/>
          <p:cNvSpPr txBox="1">
            <a:spLocks noChangeArrowheads="1"/>
          </p:cNvSpPr>
          <p:nvPr/>
        </p:nvSpPr>
        <p:spPr bwMode="auto">
          <a:xfrm>
            <a:off x="6598900" y="4674605"/>
            <a:ext cx="3888000" cy="504000"/>
          </a:xfrm>
          <a:prstGeom prst="rect">
            <a:avLst/>
          </a:prstGeom>
          <a:noFill/>
          <a:ln w="9525">
            <a:noFill/>
            <a:miter lim="800000"/>
            <a:headEnd/>
            <a:tailEnd/>
          </a:ln>
          <a:effectLst/>
        </p:spPr>
        <p:txBody>
          <a:bodyPr>
            <a:spAutoFit/>
          </a:bodyPr>
          <a:lstStyle/>
          <a:p>
            <a:pPr>
              <a:spcBef>
                <a:spcPct val="50000"/>
              </a:spcBef>
            </a:pPr>
            <a:r>
              <a:rPr kumimoji="1" lang="zh-CN" altLang="en-US" sz="2400" dirty="0">
                <a:ln>
                  <a:solidFill>
                    <a:srgbClr val="FF0000"/>
                  </a:solidFill>
                </a:ln>
                <a:solidFill>
                  <a:srgbClr val="FF0000"/>
                </a:solidFill>
                <a:latin typeface="微软雅黑" pitchFamily="34" charset="-122"/>
                <a:ea typeface="微软雅黑" pitchFamily="34" charset="-122"/>
              </a:rPr>
              <a:t>代码</a:t>
            </a:r>
            <a:r>
              <a:rPr kumimoji="1" lang="zh-CN" altLang="en-US" sz="2400">
                <a:ln>
                  <a:solidFill>
                    <a:srgbClr val="FF0000"/>
                  </a:solidFill>
                </a:ln>
                <a:solidFill>
                  <a:srgbClr val="FF0000"/>
                </a:solidFill>
                <a:latin typeface="微软雅黑" pitchFamily="34" charset="-122"/>
                <a:ea typeface="微软雅黑" pitchFamily="34" charset="-122"/>
              </a:rPr>
              <a:t>区  </a:t>
            </a:r>
            <a:r>
              <a:rPr kumimoji="1" lang="en-US" altLang="zh-CN" sz="2400">
                <a:ln>
                  <a:solidFill>
                    <a:schemeClr val="tx1"/>
                  </a:solidFill>
                </a:ln>
                <a:latin typeface="微软雅黑" pitchFamily="34" charset="-122"/>
                <a:ea typeface="微软雅黑" pitchFamily="34" charset="-122"/>
              </a:rPr>
              <a:t>code </a:t>
            </a:r>
            <a:r>
              <a:rPr kumimoji="1" lang="en-US" altLang="zh-CN" sz="2400" dirty="0">
                <a:ln>
                  <a:solidFill>
                    <a:schemeClr val="tx1"/>
                  </a:solidFill>
                </a:ln>
                <a:latin typeface="微软雅黑" pitchFamily="34" charset="-122"/>
                <a:ea typeface="微软雅黑" pitchFamily="34" charset="-122"/>
              </a:rPr>
              <a:t>area</a:t>
            </a:r>
          </a:p>
        </p:txBody>
      </p:sp>
      <p:sp>
        <p:nvSpPr>
          <p:cNvPr id="19" name="Text Box 13"/>
          <p:cNvSpPr txBox="1">
            <a:spLocks noChangeArrowheads="1"/>
          </p:cNvSpPr>
          <p:nvPr/>
        </p:nvSpPr>
        <p:spPr bwMode="auto">
          <a:xfrm>
            <a:off x="6598900" y="5281828"/>
            <a:ext cx="3888000" cy="504000"/>
          </a:xfrm>
          <a:prstGeom prst="rect">
            <a:avLst/>
          </a:prstGeom>
          <a:noFill/>
          <a:ln w="9525">
            <a:noFill/>
            <a:miter lim="800000"/>
            <a:headEnd/>
            <a:tailEnd/>
          </a:ln>
          <a:effectLst/>
        </p:spPr>
        <p:txBody>
          <a:bodyPr wrap="square">
            <a:spAutoFit/>
          </a:bodyPr>
          <a:lstStyle/>
          <a:p>
            <a:pPr>
              <a:spcBef>
                <a:spcPct val="50000"/>
              </a:spcBef>
            </a:pPr>
            <a:r>
              <a:rPr lang="zh-CN" altLang="en-US" sz="2400" dirty="0">
                <a:ln>
                  <a:solidFill>
                    <a:srgbClr val="FF0000"/>
                  </a:solidFill>
                </a:ln>
                <a:solidFill>
                  <a:srgbClr val="FF0000"/>
                </a:solidFill>
                <a:latin typeface="微软雅黑" pitchFamily="34" charset="-122"/>
                <a:ea typeface="微软雅黑" pitchFamily="34" charset="-122"/>
              </a:rPr>
              <a:t>文字常量区</a:t>
            </a:r>
            <a:endParaRPr kumimoji="1" lang="en-US" altLang="zh-CN" sz="3200" dirty="0">
              <a:ln>
                <a:solidFill>
                  <a:srgbClr val="FF0000"/>
                </a:solidFill>
              </a:ln>
              <a:solidFill>
                <a:srgbClr val="FF0000"/>
              </a:solidFill>
              <a:latin typeface="微软雅黑" pitchFamily="34" charset="-122"/>
              <a:ea typeface="微软雅黑" pitchFamily="34" charset="-122"/>
            </a:endParaRPr>
          </a:p>
        </p:txBody>
      </p:sp>
      <p:sp>
        <p:nvSpPr>
          <p:cNvPr id="20" name="Text Box 14"/>
          <p:cNvSpPr txBox="1">
            <a:spLocks noChangeArrowheads="1"/>
          </p:cNvSpPr>
          <p:nvPr/>
        </p:nvSpPr>
        <p:spPr bwMode="auto">
          <a:xfrm>
            <a:off x="6598900" y="2852936"/>
            <a:ext cx="3888000" cy="504000"/>
          </a:xfrm>
          <a:prstGeom prst="rect">
            <a:avLst/>
          </a:prstGeom>
          <a:noFill/>
          <a:ln w="9525">
            <a:noFill/>
            <a:miter lim="800000"/>
            <a:headEnd/>
            <a:tailEnd/>
          </a:ln>
          <a:effectLst/>
        </p:spPr>
        <p:txBody>
          <a:bodyPr>
            <a:spAutoFit/>
          </a:bodyPr>
          <a:lstStyle/>
          <a:p>
            <a:pPr>
              <a:spcBef>
                <a:spcPct val="50000"/>
              </a:spcBef>
            </a:pPr>
            <a:r>
              <a:rPr kumimoji="1" lang="zh-CN" altLang="en-US" sz="2400">
                <a:ln>
                  <a:solidFill>
                    <a:srgbClr val="FF0000"/>
                  </a:solidFill>
                </a:ln>
                <a:solidFill>
                  <a:srgbClr val="FF0000"/>
                </a:solidFill>
                <a:latin typeface="微软雅黑" pitchFamily="34" charset="-122"/>
                <a:ea typeface="微软雅黑" pitchFamily="34" charset="-122"/>
              </a:rPr>
              <a:t>栈   区</a:t>
            </a:r>
            <a:r>
              <a:rPr kumimoji="1" lang="zh-CN" altLang="en-US" sz="2400">
                <a:ln>
                  <a:solidFill>
                    <a:srgbClr val="FF0000"/>
                  </a:solidFill>
                </a:ln>
                <a:latin typeface="微软雅黑" pitchFamily="34" charset="-122"/>
                <a:ea typeface="微软雅黑" pitchFamily="34" charset="-122"/>
              </a:rPr>
              <a:t>  </a:t>
            </a:r>
            <a:r>
              <a:rPr kumimoji="1" lang="en-US" altLang="zh-CN" sz="2400">
                <a:ln>
                  <a:solidFill>
                    <a:schemeClr val="tx1"/>
                  </a:solidFill>
                </a:ln>
                <a:latin typeface="微软雅黑" pitchFamily="34" charset="-122"/>
                <a:ea typeface="微软雅黑" pitchFamily="34" charset="-122"/>
              </a:rPr>
              <a:t>stack </a:t>
            </a:r>
            <a:r>
              <a:rPr kumimoji="1" lang="en-US" altLang="zh-CN" sz="2400" dirty="0">
                <a:ln>
                  <a:solidFill>
                    <a:schemeClr val="tx1"/>
                  </a:solidFill>
                </a:ln>
                <a:latin typeface="微软雅黑" pitchFamily="34" charset="-122"/>
                <a:ea typeface="微软雅黑" pitchFamily="34" charset="-122"/>
              </a:rPr>
              <a:t>area</a:t>
            </a:r>
          </a:p>
        </p:txBody>
      </p:sp>
      <p:sp>
        <p:nvSpPr>
          <p:cNvPr id="21" name="Text Box 15"/>
          <p:cNvSpPr txBox="1">
            <a:spLocks noChangeArrowheads="1"/>
          </p:cNvSpPr>
          <p:nvPr/>
        </p:nvSpPr>
        <p:spPr bwMode="auto">
          <a:xfrm>
            <a:off x="6598900" y="4067382"/>
            <a:ext cx="3888000" cy="504000"/>
          </a:xfrm>
          <a:prstGeom prst="rect">
            <a:avLst/>
          </a:prstGeom>
          <a:noFill/>
          <a:ln w="9525">
            <a:noFill/>
            <a:miter lim="800000"/>
            <a:headEnd/>
            <a:tailEnd/>
          </a:ln>
          <a:effectLst/>
        </p:spPr>
        <p:txBody>
          <a:bodyPr>
            <a:spAutoFit/>
          </a:bodyPr>
          <a:lstStyle/>
          <a:p>
            <a:pPr>
              <a:spcBef>
                <a:spcPct val="50000"/>
              </a:spcBef>
            </a:pPr>
            <a:r>
              <a:rPr kumimoji="1" lang="zh-CN" altLang="en-US" sz="2400">
                <a:ln>
                  <a:solidFill>
                    <a:srgbClr val="FF0000"/>
                  </a:solidFill>
                </a:ln>
                <a:solidFill>
                  <a:srgbClr val="FF0000"/>
                </a:solidFill>
                <a:latin typeface="微软雅黑" pitchFamily="34" charset="-122"/>
                <a:ea typeface="微软雅黑" pitchFamily="34" charset="-122"/>
              </a:rPr>
              <a:t>堆   区</a:t>
            </a:r>
            <a:r>
              <a:rPr kumimoji="1" lang="zh-CN" altLang="en-US" sz="2400">
                <a:ln>
                  <a:solidFill>
                    <a:schemeClr val="tx1"/>
                  </a:solidFill>
                </a:ln>
                <a:solidFill>
                  <a:srgbClr val="FF0000"/>
                </a:solidFill>
                <a:latin typeface="微软雅黑" pitchFamily="34" charset="-122"/>
                <a:ea typeface="微软雅黑" pitchFamily="34" charset="-122"/>
              </a:rPr>
              <a:t>  </a:t>
            </a:r>
            <a:r>
              <a:rPr kumimoji="1" lang="en-US" altLang="zh-CN" sz="2400">
                <a:ln>
                  <a:solidFill>
                    <a:schemeClr val="tx1"/>
                  </a:solidFill>
                </a:ln>
                <a:latin typeface="微软雅黑" pitchFamily="34" charset="-122"/>
                <a:ea typeface="微软雅黑" pitchFamily="34" charset="-122"/>
              </a:rPr>
              <a:t>heap </a:t>
            </a:r>
            <a:r>
              <a:rPr kumimoji="1" lang="en-US" altLang="zh-CN" sz="2400" dirty="0">
                <a:ln>
                  <a:solidFill>
                    <a:schemeClr val="tx1"/>
                  </a:solidFill>
                </a:ln>
                <a:latin typeface="微软雅黑" pitchFamily="34" charset="-122"/>
                <a:ea typeface="微软雅黑" pitchFamily="34" charset="-122"/>
              </a:rPr>
              <a:t>area</a:t>
            </a:r>
          </a:p>
        </p:txBody>
      </p:sp>
      <p:sp>
        <p:nvSpPr>
          <p:cNvPr id="22" name="Text Box 14"/>
          <p:cNvSpPr txBox="1">
            <a:spLocks noChangeArrowheads="1"/>
          </p:cNvSpPr>
          <p:nvPr/>
        </p:nvSpPr>
        <p:spPr bwMode="auto">
          <a:xfrm>
            <a:off x="6598900" y="3460159"/>
            <a:ext cx="3888000" cy="504000"/>
          </a:xfrm>
          <a:prstGeom prst="rect">
            <a:avLst/>
          </a:prstGeom>
          <a:noFill/>
          <a:ln w="9525">
            <a:noFill/>
            <a:miter lim="800000"/>
            <a:headEnd/>
            <a:tailEnd/>
          </a:ln>
          <a:effectLst/>
        </p:spPr>
        <p:txBody>
          <a:bodyPr>
            <a:spAutoFit/>
          </a:bodyPr>
          <a:lstStyle/>
          <a:p>
            <a:pPr>
              <a:spcBef>
                <a:spcPct val="50000"/>
              </a:spcBef>
            </a:pPr>
            <a:r>
              <a:rPr kumimoji="1" lang="zh-CN" altLang="en-US" sz="2400" dirty="0">
                <a:ln>
                  <a:solidFill>
                    <a:srgbClr val="FF0000"/>
                  </a:solidFill>
                </a:ln>
                <a:solidFill>
                  <a:srgbClr val="FF0000"/>
                </a:solidFill>
                <a:latin typeface="微软雅黑" pitchFamily="34" charset="-122"/>
                <a:ea typeface="微软雅黑" pitchFamily="34" charset="-122"/>
              </a:rPr>
              <a:t>全局</a:t>
            </a:r>
            <a:r>
              <a:rPr kumimoji="1" lang="zh-CN" altLang="en-US" sz="2400">
                <a:ln>
                  <a:solidFill>
                    <a:srgbClr val="FF0000"/>
                  </a:solidFill>
                </a:ln>
                <a:solidFill>
                  <a:srgbClr val="FF0000"/>
                </a:solidFill>
                <a:latin typeface="微软雅黑" pitchFamily="34" charset="-122"/>
                <a:ea typeface="微软雅黑" pitchFamily="34" charset="-122"/>
              </a:rPr>
              <a:t>区  </a:t>
            </a:r>
            <a:r>
              <a:rPr kumimoji="1" lang="en-US" altLang="zh-CN" sz="2400">
                <a:ln>
                  <a:solidFill>
                    <a:schemeClr val="tx1"/>
                  </a:solidFill>
                </a:ln>
                <a:latin typeface="微软雅黑" pitchFamily="34" charset="-122"/>
                <a:ea typeface="微软雅黑" pitchFamily="34" charset="-122"/>
              </a:rPr>
              <a:t>static </a:t>
            </a:r>
            <a:r>
              <a:rPr kumimoji="1" lang="en-US" altLang="zh-CN" sz="2400" dirty="0">
                <a:ln>
                  <a:solidFill>
                    <a:schemeClr val="tx1"/>
                  </a:solidFill>
                </a:ln>
                <a:latin typeface="微软雅黑" pitchFamily="34" charset="-122"/>
                <a:ea typeface="微软雅黑" pitchFamily="34" charset="-122"/>
              </a:rPr>
              <a:t>area</a:t>
            </a:r>
          </a:p>
        </p:txBody>
      </p:sp>
      <p:graphicFrame>
        <p:nvGraphicFramePr>
          <p:cNvPr id="23" name="表格 22"/>
          <p:cNvGraphicFramePr>
            <a:graphicFrameLocks noGrp="1"/>
          </p:cNvGraphicFramePr>
          <p:nvPr>
            <p:extLst>
              <p:ext uri="{D42A27DB-BD31-4B8C-83A1-F6EECF244321}">
                <p14:modId xmlns:p14="http://schemas.microsoft.com/office/powerpoint/2010/main" val="2939302238"/>
              </p:ext>
            </p:extLst>
          </p:nvPr>
        </p:nvGraphicFramePr>
        <p:xfrm>
          <a:off x="4510236" y="2852936"/>
          <a:ext cx="1915241" cy="28707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915241">
                  <a:extLst>
                    <a:ext uri="{9D8B030D-6E8A-4147-A177-3AD203B41FA5}">
                      <a16:colId xmlns:a16="http://schemas.microsoft.com/office/drawing/2014/main" val="20000"/>
                    </a:ext>
                  </a:extLst>
                </a:gridCol>
              </a:tblGrid>
              <a:tr h="5741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a:solidFill>
                            <a:schemeClr val="tx1"/>
                          </a:solidFill>
                          <a:latin typeface="微软雅黑" pitchFamily="34" charset="-122"/>
                          <a:ea typeface="微软雅黑" pitchFamily="34" charset="-122"/>
                        </a:rPr>
                        <a:t>栈区</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r h="5741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a:solidFill>
                            <a:schemeClr val="tx1"/>
                          </a:solidFill>
                          <a:latin typeface="微软雅黑" pitchFamily="34" charset="-122"/>
                          <a:ea typeface="微软雅黑" pitchFamily="34" charset="-122"/>
                        </a:rPr>
                        <a:t>全局区</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5741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a:solidFill>
                            <a:schemeClr val="tx1"/>
                          </a:solidFill>
                          <a:latin typeface="微软雅黑" pitchFamily="34" charset="-122"/>
                          <a:ea typeface="微软雅黑" pitchFamily="34" charset="-122"/>
                        </a:rPr>
                        <a:t>堆区</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5741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a:solidFill>
                            <a:schemeClr val="tx1"/>
                          </a:solidFill>
                          <a:latin typeface="微软雅黑" pitchFamily="34" charset="-122"/>
                          <a:ea typeface="微软雅黑" pitchFamily="34" charset="-122"/>
                        </a:rPr>
                        <a:t>代码区</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5741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a:solidFill>
                            <a:schemeClr val="tx1"/>
                          </a:solidFill>
                          <a:latin typeface="微软雅黑" pitchFamily="34" charset="-122"/>
                          <a:ea typeface="微软雅黑" pitchFamily="34" charset="-122"/>
                        </a:rPr>
                        <a:t>常量区</a:t>
                      </a:r>
                    </a:p>
                  </a:txBody>
                  <a:tcPr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1120578"/>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动态内存分配标准库函数</a:t>
            </a:r>
            <a:endParaRPr lang="zh-CN" altLang="en-US"/>
          </a:p>
        </p:txBody>
      </p:sp>
      <p:sp>
        <p:nvSpPr>
          <p:cNvPr id="4" name="矩形 3"/>
          <p:cNvSpPr/>
          <p:nvPr/>
        </p:nvSpPr>
        <p:spPr>
          <a:xfrm>
            <a:off x="1650452" y="1196752"/>
            <a:ext cx="4587976" cy="5262979"/>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txBody>
          <a:bodyPr wrap="square">
            <a:spAutoFit/>
          </a:bodyPr>
          <a:lstStyle/>
          <a:p>
            <a:r>
              <a:rPr lang="en-US" altLang="zh-CN" sz="2400" b="1" dirty="0">
                <a:latin typeface="Consolas" pitchFamily="49" charset="0"/>
                <a:cs typeface="Consolas" pitchFamily="49" charset="0"/>
              </a:rPr>
              <a:t>#include &lt;</a:t>
            </a:r>
            <a:r>
              <a:rPr lang="en-US" altLang="zh-CN" sz="2400" b="1" dirty="0" err="1">
                <a:latin typeface="Consolas" pitchFamily="49" charset="0"/>
                <a:cs typeface="Consolas" pitchFamily="49" charset="0"/>
              </a:rPr>
              <a:t>stdio.h</a:t>
            </a:r>
            <a:r>
              <a:rPr lang="en-US" altLang="zh-CN" sz="2400" b="1" dirty="0">
                <a:latin typeface="Consolas" pitchFamily="49" charset="0"/>
                <a:cs typeface="Consolas" pitchFamily="49" charset="0"/>
              </a:rPr>
              <a:t>&gt;</a:t>
            </a:r>
          </a:p>
          <a:p>
            <a:r>
              <a:rPr lang="en-US" altLang="zh-CN" sz="2400" b="1">
                <a:latin typeface="Consolas" pitchFamily="49" charset="0"/>
                <a:cs typeface="Consolas" pitchFamily="49" charset="0"/>
              </a:rPr>
              <a:t>int </a:t>
            </a:r>
            <a:r>
              <a:rPr lang="en-US" altLang="zh-CN" sz="2400" b="1" dirty="0">
                <a:latin typeface="Consolas" pitchFamily="49" charset="0"/>
                <a:cs typeface="Consolas" pitchFamily="49" charset="0"/>
              </a:rPr>
              <a:t>x = 3; </a:t>
            </a:r>
          </a:p>
          <a:p>
            <a:r>
              <a:rPr lang="en-US" altLang="zh-CN" sz="2400" b="1" dirty="0">
                <a:latin typeface="Consolas" pitchFamily="49" charset="0"/>
                <a:cs typeface="Consolas" pitchFamily="49" charset="0"/>
              </a:rPr>
              <a:t>void </a:t>
            </a:r>
            <a:r>
              <a:rPr lang="en-US" altLang="zh-CN" sz="2400" b="1" dirty="0" err="1">
                <a:latin typeface="Consolas" pitchFamily="49" charset="0"/>
                <a:cs typeface="Consolas" pitchFamily="49" charset="0"/>
              </a:rPr>
              <a:t>foo</a:t>
            </a:r>
            <a:r>
              <a:rPr lang="en-US" altLang="zh-CN" sz="2400" b="1" dirty="0">
                <a:latin typeface="Consolas" pitchFamily="49" charset="0"/>
                <a:cs typeface="Consolas" pitchFamily="49" charset="0"/>
              </a:rPr>
              <a:t>()</a:t>
            </a:r>
          </a:p>
          <a:p>
            <a:r>
              <a:rPr lang="en-US" altLang="zh-CN" sz="2400" b="1" dirty="0">
                <a:latin typeface="Consolas" pitchFamily="49" charset="0"/>
                <a:cs typeface="Consolas" pitchFamily="49" charset="0"/>
              </a:rPr>
              <a:t>{</a:t>
            </a:r>
          </a:p>
          <a:p>
            <a:r>
              <a:rPr lang="en-US" altLang="zh-CN" sz="2400" b="1">
                <a:latin typeface="Consolas" pitchFamily="49" charset="0"/>
                <a:cs typeface="Consolas" pitchFamily="49" charset="0"/>
              </a:rPr>
              <a:t>    /* TODO */</a:t>
            </a:r>
            <a:endParaRPr lang="en-US" altLang="zh-CN" sz="2400" b="1" dirty="0">
              <a:latin typeface="Consolas" pitchFamily="49" charset="0"/>
              <a:cs typeface="Consolas" pitchFamily="49" charset="0"/>
            </a:endParaRPr>
          </a:p>
          <a:p>
            <a:r>
              <a:rPr lang="en-US" altLang="zh-CN" sz="2400" b="1" dirty="0">
                <a:latin typeface="Consolas" pitchFamily="49" charset="0"/>
                <a:cs typeface="Consolas" pitchFamily="49" charset="0"/>
              </a:rPr>
              <a:t>}</a:t>
            </a:r>
          </a:p>
          <a:p>
            <a:r>
              <a:rPr lang="en-US" altLang="zh-CN" sz="2400" b="1" dirty="0" err="1">
                <a:latin typeface="Consolas" pitchFamily="49" charset="0"/>
                <a:cs typeface="Consolas" pitchFamily="49" charset="0"/>
              </a:rPr>
              <a:t>int</a:t>
            </a:r>
            <a:r>
              <a:rPr lang="en-US" altLang="zh-CN" sz="2400" b="1" dirty="0">
                <a:latin typeface="Consolas" pitchFamily="49" charset="0"/>
                <a:cs typeface="Consolas" pitchFamily="49" charset="0"/>
              </a:rPr>
              <a:t> main(void)</a:t>
            </a:r>
          </a:p>
          <a:p>
            <a:r>
              <a:rPr lang="en-US" altLang="zh-CN" sz="2400" b="1" dirty="0">
                <a:latin typeface="Consolas" pitchFamily="49" charset="0"/>
                <a:cs typeface="Consolas" pitchFamily="49" charset="0"/>
              </a:rPr>
              <a:t>{</a:t>
            </a:r>
          </a:p>
          <a:p>
            <a:pPr>
              <a:tabLst>
                <a:tab pos="449263" algn="l"/>
              </a:tabLst>
            </a:pPr>
            <a:r>
              <a:rPr lang="en-US" altLang="zh-CN" sz="2400" b="1">
                <a:latin typeface="Consolas" pitchFamily="49" charset="0"/>
                <a:cs typeface="Consolas" pitchFamily="49" charset="0"/>
              </a:rPr>
              <a:t>    char </a:t>
            </a:r>
            <a:r>
              <a:rPr lang="en-US" altLang="zh-CN" sz="2400" b="1" dirty="0">
                <a:latin typeface="Consolas" pitchFamily="49" charset="0"/>
                <a:cs typeface="Consolas" pitchFamily="49" charset="0"/>
              </a:rPr>
              <a:t>*cp = "</a:t>
            </a:r>
            <a:r>
              <a:rPr lang="en-US" altLang="zh-CN" sz="2400" b="1" dirty="0" err="1">
                <a:latin typeface="Consolas" pitchFamily="49" charset="0"/>
                <a:cs typeface="Consolas" pitchFamily="49" charset="0"/>
              </a:rPr>
              <a:t>asde</a:t>
            </a:r>
            <a:r>
              <a:rPr lang="en-US" altLang="zh-CN" sz="2400" b="1" dirty="0">
                <a:latin typeface="Consolas" pitchFamily="49" charset="0"/>
                <a:cs typeface="Consolas" pitchFamily="49" charset="0"/>
              </a:rPr>
              <a:t>"; </a:t>
            </a:r>
          </a:p>
          <a:p>
            <a:pPr>
              <a:tabLst>
                <a:tab pos="449263" algn="l"/>
              </a:tabLst>
            </a:pPr>
            <a:r>
              <a:rPr lang="en-US" altLang="zh-CN" sz="2400" b="1">
                <a:latin typeface="Consolas" pitchFamily="49" charset="0"/>
                <a:cs typeface="Consolas" pitchFamily="49" charset="0"/>
              </a:rPr>
              <a:t>    int </a:t>
            </a:r>
            <a:r>
              <a:rPr lang="en-US" altLang="zh-CN" sz="2400" b="1" dirty="0">
                <a:latin typeface="Consolas" pitchFamily="49" charset="0"/>
                <a:cs typeface="Consolas" pitchFamily="49" charset="0"/>
              </a:rPr>
              <a:t>*p = &amp;x; </a:t>
            </a:r>
          </a:p>
          <a:p>
            <a:pPr>
              <a:tabLst>
                <a:tab pos="449263" algn="l"/>
              </a:tabLst>
            </a:pPr>
            <a:r>
              <a:rPr lang="en-US" altLang="zh-CN" sz="2400" b="1">
                <a:latin typeface="Consolas" pitchFamily="49" charset="0"/>
                <a:cs typeface="Consolas" pitchFamily="49" charset="0"/>
              </a:rPr>
              <a:t>    int </a:t>
            </a:r>
            <a:r>
              <a:rPr lang="en-US" altLang="zh-CN" sz="2400" b="1" dirty="0">
                <a:latin typeface="Consolas" pitchFamily="49" charset="0"/>
                <a:cs typeface="Consolas" pitchFamily="49" charset="0"/>
              </a:rPr>
              <a:t>y = 4; </a:t>
            </a:r>
          </a:p>
          <a:p>
            <a:pPr>
              <a:tabLst>
                <a:tab pos="449263" algn="l"/>
              </a:tabLst>
            </a:pPr>
            <a:r>
              <a:rPr lang="en-US" altLang="zh-CN" sz="2400" b="1">
                <a:latin typeface="Consolas" pitchFamily="49" charset="0"/>
                <a:cs typeface="Consolas" pitchFamily="49" charset="0"/>
              </a:rPr>
              <a:t>    </a:t>
            </a:r>
            <a:r>
              <a:rPr lang="pl-PL" altLang="zh-CN" sz="2400" b="1">
                <a:latin typeface="Consolas" pitchFamily="49" charset="0"/>
                <a:cs typeface="Consolas" pitchFamily="49" charset="0"/>
              </a:rPr>
              <a:t>static </a:t>
            </a:r>
            <a:r>
              <a:rPr lang="pl-PL" altLang="zh-CN" sz="2400" b="1" dirty="0">
                <a:latin typeface="Consolas" pitchFamily="49" charset="0"/>
                <a:cs typeface="Consolas" pitchFamily="49" charset="0"/>
              </a:rPr>
              <a:t>int z = 5</a:t>
            </a:r>
            <a:r>
              <a:rPr lang="en-US" altLang="zh-CN" sz="2400" b="1" dirty="0">
                <a:latin typeface="Consolas" pitchFamily="49" charset="0"/>
                <a:cs typeface="Consolas" pitchFamily="49" charset="0"/>
              </a:rPr>
              <a:t>;</a:t>
            </a:r>
          </a:p>
          <a:p>
            <a:pPr>
              <a:tabLst>
                <a:tab pos="449263" algn="l"/>
              </a:tabLst>
            </a:pPr>
            <a:r>
              <a:rPr lang="en-US" altLang="zh-CN" sz="2400" b="1">
                <a:latin typeface="Consolas" pitchFamily="49" charset="0"/>
                <a:cs typeface="Consolas" pitchFamily="49" charset="0"/>
              </a:rPr>
              <a:t>    return </a:t>
            </a:r>
            <a:r>
              <a:rPr lang="en-US" altLang="zh-CN" sz="2400" b="1" dirty="0">
                <a:latin typeface="Consolas" pitchFamily="49" charset="0"/>
                <a:cs typeface="Consolas" pitchFamily="49" charset="0"/>
              </a:rPr>
              <a:t>0;</a:t>
            </a:r>
          </a:p>
          <a:p>
            <a:r>
              <a:rPr lang="en-US" altLang="zh-CN" sz="2400" b="1" dirty="0">
                <a:latin typeface="Consolas" pitchFamily="49" charset="0"/>
                <a:cs typeface="Consolas" pitchFamily="49" charset="0"/>
              </a:rPr>
              <a:t>}</a:t>
            </a:r>
            <a:endParaRPr lang="zh-CN" altLang="en-US" sz="2400" b="1" dirty="0">
              <a:latin typeface="Consolas" pitchFamily="49" charset="0"/>
              <a:cs typeface="Consolas"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130831471"/>
              </p:ext>
            </p:extLst>
          </p:nvPr>
        </p:nvGraphicFramePr>
        <p:xfrm>
          <a:off x="6702052" y="1643050"/>
          <a:ext cx="2133600" cy="4267200"/>
        </p:xfrm>
        <a:graphic>
          <a:graphicData uri="http://schemas.openxmlformats.org/drawingml/2006/table">
            <a:tbl>
              <a:tblPr>
                <a:tableStyleId>{1E171933-4619-4E11-9A3F-F7608DF75F80}</a:tableStyleId>
              </a:tblPr>
              <a:tblGrid>
                <a:gridCol w="2133600">
                  <a:extLst>
                    <a:ext uri="{9D8B030D-6E8A-4147-A177-3AD203B41FA5}">
                      <a16:colId xmlns:a16="http://schemas.microsoft.com/office/drawing/2014/main" val="20000"/>
                    </a:ext>
                  </a:extLst>
                </a:gridCol>
              </a:tblGrid>
              <a:tr h="355600">
                <a:tc>
                  <a:txBody>
                    <a:bodyPr/>
                    <a:lstStyle/>
                    <a:p>
                      <a:pPr algn="ctr" fontAlgn="ctr"/>
                      <a:r>
                        <a:rPr lang="en-US" altLang="zh-CN" sz="2000" u="none" strike="noStrike">
                          <a:latin typeface="微软雅黑" pitchFamily="34" charset="-122"/>
                          <a:ea typeface="微软雅黑" pitchFamily="34" charset="-122"/>
                        </a:rPr>
                        <a:t>cp</a:t>
                      </a:r>
                      <a:endParaRPr lang="zh-CN" altLang="en-US" sz="2000" b="0" i="0" u="none" strike="noStrike" dirty="0">
                        <a:solidFill>
                          <a:srgbClr val="00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355600">
                <a:tc>
                  <a:txBody>
                    <a:bodyPr/>
                    <a:lstStyle/>
                    <a:p>
                      <a:pPr algn="ctr" fontAlgn="ctr"/>
                      <a:r>
                        <a:rPr lang="en-US" altLang="zh-CN" sz="2000" u="none" strike="noStrike">
                          <a:latin typeface="微软雅黑" pitchFamily="34" charset="-122"/>
                          <a:ea typeface="微软雅黑" pitchFamily="34" charset="-122"/>
                        </a:rPr>
                        <a:t>p</a:t>
                      </a:r>
                      <a:endParaRPr lang="zh-CN" altLang="en-US" sz="2000" b="0" i="0" u="none" strike="noStrike" dirty="0">
                        <a:solidFill>
                          <a:srgbClr val="00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1"/>
                  </a:ext>
                </a:extLst>
              </a:tr>
              <a:tr h="355600">
                <a:tc>
                  <a:txBody>
                    <a:bodyPr/>
                    <a:lstStyle/>
                    <a:p>
                      <a:pPr algn="ctr" fontAlgn="ctr"/>
                      <a:r>
                        <a:rPr lang="en-US" altLang="zh-CN" sz="2000" u="none" strike="noStrike" dirty="0">
                          <a:latin typeface="微软雅黑" pitchFamily="34" charset="-122"/>
                          <a:ea typeface="微软雅黑" pitchFamily="34" charset="-122"/>
                        </a:rPr>
                        <a:t>y</a:t>
                      </a:r>
                      <a:endParaRPr lang="zh-CN" altLang="en-US" sz="2000" b="0" i="0" u="none" strike="noStrike" dirty="0">
                        <a:solidFill>
                          <a:srgbClr val="00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2"/>
                  </a:ext>
                </a:extLst>
              </a:tr>
              <a:tr h="355600">
                <a:tc>
                  <a:txBody>
                    <a:bodyPr/>
                    <a:lstStyle/>
                    <a:p>
                      <a:pPr algn="ctr" fontAlgn="ctr"/>
                      <a:r>
                        <a:rPr lang="en-US" altLang="zh-CN" sz="2000" u="none" strike="noStrike">
                          <a:latin typeface="微软雅黑" pitchFamily="34" charset="-122"/>
                          <a:ea typeface="微软雅黑" pitchFamily="34" charset="-122"/>
                        </a:rPr>
                        <a:t>……</a:t>
                      </a:r>
                      <a:endParaRPr lang="zh-CN" altLang="en-US" sz="2000" b="0" i="0" u="none" strike="noStrike" dirty="0">
                        <a:solidFill>
                          <a:srgbClr val="00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3"/>
                  </a:ext>
                </a:extLst>
              </a:tr>
              <a:tr h="355600">
                <a:tc>
                  <a:txBody>
                    <a:bodyPr/>
                    <a:lstStyle/>
                    <a:p>
                      <a:pPr algn="ctr" fontAlgn="ctr"/>
                      <a:r>
                        <a:rPr lang="zh-CN" altLang="en-US" sz="2000" u="none" strike="noStrike" dirty="0">
                          <a:latin typeface="微软雅黑" pitchFamily="34" charset="-122"/>
                          <a:ea typeface="微软雅黑" pitchFamily="34" charset="-122"/>
                        </a:rPr>
                        <a:t>　</a:t>
                      </a:r>
                      <a:endParaRPr lang="zh-CN" altLang="en-US" sz="2000" b="0" i="0" u="none" strike="noStrike" dirty="0">
                        <a:solidFill>
                          <a:srgbClr val="00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4"/>
                  </a:ext>
                </a:extLst>
              </a:tr>
              <a:tr h="355600">
                <a:tc>
                  <a:txBody>
                    <a:bodyPr/>
                    <a:lstStyle/>
                    <a:p>
                      <a:pPr algn="ctr" fontAlgn="ctr"/>
                      <a:r>
                        <a:rPr lang="zh-CN" altLang="en-US" sz="2000" u="none" strike="noStrike" dirty="0">
                          <a:latin typeface="微软雅黑" pitchFamily="34" charset="-122"/>
                          <a:ea typeface="微软雅黑" pitchFamily="34" charset="-122"/>
                        </a:rPr>
                        <a:t>　</a:t>
                      </a:r>
                      <a:endParaRPr lang="zh-CN" altLang="en-US" sz="2000" b="0" i="0" u="none" strike="noStrike" dirty="0">
                        <a:solidFill>
                          <a:srgbClr val="00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5"/>
                  </a:ext>
                </a:extLst>
              </a:tr>
              <a:tr h="355600">
                <a:tc>
                  <a:txBody>
                    <a:bodyPr/>
                    <a:lstStyle/>
                    <a:p>
                      <a:pPr algn="ctr" fontAlgn="ctr"/>
                      <a:r>
                        <a:rPr lang="en-US" altLang="zh-CN" sz="2000" u="none" strike="noStrike" dirty="0">
                          <a:latin typeface="微软雅黑" pitchFamily="34" charset="-122"/>
                          <a:ea typeface="微软雅黑" pitchFamily="34" charset="-122"/>
                        </a:rPr>
                        <a:t>x</a:t>
                      </a:r>
                      <a:endParaRPr lang="zh-CN" altLang="en-US" sz="2000" b="0" i="0" u="none" strike="noStrike" dirty="0">
                        <a:solidFill>
                          <a:srgbClr val="00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6"/>
                  </a:ext>
                </a:extLst>
              </a:tr>
              <a:tr h="355600">
                <a:tc>
                  <a:txBody>
                    <a:bodyPr/>
                    <a:lstStyle/>
                    <a:p>
                      <a:pPr algn="ctr" fontAlgn="ctr"/>
                      <a:r>
                        <a:rPr lang="en-US" altLang="zh-CN" sz="2000" u="none" strike="noStrike" dirty="0">
                          <a:latin typeface="微软雅黑" pitchFamily="34" charset="-122"/>
                          <a:ea typeface="微软雅黑" pitchFamily="34" charset="-122"/>
                        </a:rPr>
                        <a:t>z</a:t>
                      </a:r>
                      <a:endParaRPr lang="zh-CN" altLang="en-US" sz="2000" b="0" i="0" u="none" strike="noStrike" dirty="0">
                        <a:solidFill>
                          <a:srgbClr val="00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7"/>
                  </a:ext>
                </a:extLst>
              </a:tr>
              <a:tr h="35560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2000" u="none" strike="noStrike">
                          <a:latin typeface="微软雅黑" pitchFamily="34" charset="-122"/>
                          <a:ea typeface="微软雅黑" pitchFamily="34" charset="-122"/>
                        </a:rPr>
                        <a:t>“asde”</a:t>
                      </a:r>
                      <a:r>
                        <a:rPr lang="zh-CN" altLang="en-US" sz="2000" u="none" strike="noStrike" dirty="0">
                          <a:latin typeface="微软雅黑" pitchFamily="34" charset="-122"/>
                          <a:ea typeface="微软雅黑" pitchFamily="34" charset="-122"/>
                        </a:rPr>
                        <a:t>　</a:t>
                      </a:r>
                      <a:endParaRPr lang="zh-CN" altLang="en-US" sz="2000" b="0" i="0" u="none" strike="noStrike" dirty="0">
                        <a:solidFill>
                          <a:srgbClr val="00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rgbClr val="FF9933"/>
                    </a:solidFill>
                  </a:tcPr>
                </a:tc>
                <a:extLst>
                  <a:ext uri="{0D108BD9-81ED-4DB2-BD59-A6C34878D82A}">
                    <a16:rowId xmlns:a16="http://schemas.microsoft.com/office/drawing/2014/main" val="10008"/>
                  </a:ext>
                </a:extLst>
              </a:tr>
              <a:tr h="355600">
                <a:tc>
                  <a:txBody>
                    <a:bodyPr/>
                    <a:lstStyle/>
                    <a:p>
                      <a:pPr algn="ctr" fontAlgn="ctr"/>
                      <a:r>
                        <a:rPr lang="zh-CN" altLang="en-US" sz="2000" u="none" strike="noStrike">
                          <a:latin typeface="微软雅黑" pitchFamily="34" charset="-122"/>
                          <a:ea typeface="微软雅黑" pitchFamily="34" charset="-122"/>
                        </a:rPr>
                        <a:t>　</a:t>
                      </a:r>
                      <a:endParaRPr lang="zh-CN" altLang="en-US" sz="2000" b="0" i="0" u="none" strike="noStrike" dirty="0">
                        <a:solidFill>
                          <a:srgbClr val="00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rgbClr val="FF9933"/>
                    </a:solidFill>
                  </a:tcPr>
                </a:tc>
                <a:extLst>
                  <a:ext uri="{0D108BD9-81ED-4DB2-BD59-A6C34878D82A}">
                    <a16:rowId xmlns:a16="http://schemas.microsoft.com/office/drawing/2014/main" val="10009"/>
                  </a:ext>
                </a:extLst>
              </a:tr>
              <a:tr h="355600">
                <a:tc>
                  <a:txBody>
                    <a:bodyPr/>
                    <a:lstStyle/>
                    <a:p>
                      <a:pPr algn="ctr" fontAlgn="ctr"/>
                      <a:r>
                        <a:rPr lang="zh-CN" altLang="en-US" sz="2000" u="none" strike="noStrike" dirty="0">
                          <a:latin typeface="微软雅黑" pitchFamily="34" charset="-122"/>
                          <a:ea typeface="微软雅黑" pitchFamily="34" charset="-122"/>
                        </a:rPr>
                        <a:t>　</a:t>
                      </a:r>
                      <a:r>
                        <a:rPr lang="zh-CN" altLang="en-US" sz="2000" b="1" u="none" strike="noStrike" dirty="0">
                          <a:solidFill>
                            <a:srgbClr val="FF0000"/>
                          </a:solidFill>
                          <a:latin typeface="微软雅黑" pitchFamily="34" charset="-122"/>
                          <a:ea typeface="微软雅黑" pitchFamily="34" charset="-122"/>
                        </a:rPr>
                        <a:t>函数代码</a:t>
                      </a:r>
                      <a:endParaRPr lang="zh-CN" altLang="en-US" sz="2000" b="1" i="0" u="none" strike="noStrike" dirty="0">
                        <a:solidFill>
                          <a:srgbClr val="FF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tx1">
                        <a:lumMod val="60000"/>
                        <a:lumOff val="40000"/>
                      </a:schemeClr>
                    </a:solidFill>
                  </a:tcPr>
                </a:tc>
                <a:extLst>
                  <a:ext uri="{0D108BD9-81ED-4DB2-BD59-A6C34878D82A}">
                    <a16:rowId xmlns:a16="http://schemas.microsoft.com/office/drawing/2014/main" val="10010"/>
                  </a:ext>
                </a:extLst>
              </a:tr>
              <a:tr h="355600">
                <a:tc>
                  <a:txBody>
                    <a:bodyPr/>
                    <a:lstStyle/>
                    <a:p>
                      <a:pPr algn="ctr" fontAlgn="ctr"/>
                      <a:r>
                        <a:rPr lang="zh-CN" altLang="en-US" sz="2000" u="none" strike="noStrike" dirty="0">
                          <a:latin typeface="微软雅黑" pitchFamily="34" charset="-122"/>
                          <a:ea typeface="微软雅黑" pitchFamily="34" charset="-122"/>
                        </a:rPr>
                        <a:t>　</a:t>
                      </a:r>
                      <a:endParaRPr lang="zh-CN" altLang="en-US" sz="2000" b="0" i="0" u="none" strike="noStrike" dirty="0">
                        <a:solidFill>
                          <a:srgbClr val="000000"/>
                        </a:solidFill>
                        <a:latin typeface="微软雅黑" pitchFamily="34" charset="-122"/>
                        <a:ea typeface="微软雅黑" pitchFamily="34" charset="-122"/>
                      </a:endParaRPr>
                    </a:p>
                  </a:txBody>
                  <a:tcPr marL="9525" marR="9525" marT="9525" marB="0" anchor="ctr">
                    <a:lnL w="38100" cap="flat" cmpd="sng" algn="ctr">
                      <a:solidFill>
                        <a:schemeClr val="bg2">
                          <a:lumMod val="50000"/>
                        </a:schemeClr>
                      </a:solidFill>
                      <a:prstDash val="solid"/>
                      <a:round/>
                      <a:headEnd type="none" w="med" len="med"/>
                      <a:tailEnd type="none" w="med" len="med"/>
                    </a:lnL>
                    <a:lnR w="38100" cap="flat" cmpd="sng" algn="ctr">
                      <a:solidFill>
                        <a:schemeClr val="bg2">
                          <a:lumMod val="50000"/>
                        </a:schemeClr>
                      </a:solidFill>
                      <a:prstDash val="solid"/>
                      <a:round/>
                      <a:headEnd type="none" w="med" len="med"/>
                      <a:tailEnd type="none" w="med" len="med"/>
                    </a:lnR>
                    <a:lnT w="38100" cap="flat" cmpd="sng" algn="ctr">
                      <a:solidFill>
                        <a:schemeClr val="bg2">
                          <a:lumMod val="50000"/>
                        </a:schemeClr>
                      </a:solidFill>
                      <a:prstDash val="solid"/>
                      <a:round/>
                      <a:headEnd type="none" w="med" len="med"/>
                      <a:tailEnd type="none" w="med" len="med"/>
                    </a:lnT>
                    <a:lnB w="38100" cap="flat" cmpd="sng" algn="ctr">
                      <a:solidFill>
                        <a:schemeClr val="bg2">
                          <a:lumMod val="50000"/>
                        </a:schemeClr>
                      </a:solidFill>
                      <a:prstDash val="solid"/>
                      <a:round/>
                      <a:headEnd type="none" w="med" len="med"/>
                      <a:tailEnd type="none" w="med" len="med"/>
                    </a:lnB>
                    <a:solidFill>
                      <a:schemeClr val="tx1">
                        <a:lumMod val="60000"/>
                        <a:lumOff val="40000"/>
                      </a:schemeClr>
                    </a:solidFill>
                  </a:tcPr>
                </a:tc>
                <a:extLst>
                  <a:ext uri="{0D108BD9-81ED-4DB2-BD59-A6C34878D82A}">
                    <a16:rowId xmlns:a16="http://schemas.microsoft.com/office/drawing/2014/main" val="10011"/>
                  </a:ext>
                </a:extLst>
              </a:tr>
            </a:tbl>
          </a:graphicData>
        </a:graphic>
      </p:graphicFrame>
      <p:sp>
        <p:nvSpPr>
          <p:cNvPr id="6" name="TextBox 5"/>
          <p:cNvSpPr txBox="1"/>
          <p:nvPr/>
        </p:nvSpPr>
        <p:spPr>
          <a:xfrm>
            <a:off x="8911852" y="1944272"/>
            <a:ext cx="1476000" cy="504000"/>
          </a:xfrm>
          <a:prstGeom prst="rect">
            <a:avLst/>
          </a:prstGeom>
          <a:noFill/>
        </p:spPr>
        <p:txBody>
          <a:bodyPr wrap="none" rtlCol="0">
            <a:spAutoFit/>
          </a:bodyPr>
          <a:lstStyle/>
          <a:p>
            <a:r>
              <a:rPr lang="zh-CN" altLang="en-US" sz="2400" b="1" dirty="0">
                <a:latin typeface="微软雅黑" pitchFamily="34" charset="-122"/>
                <a:ea typeface="微软雅黑" pitchFamily="34" charset="-122"/>
              </a:rPr>
              <a:t>栈区</a:t>
            </a:r>
          </a:p>
        </p:txBody>
      </p:sp>
      <p:sp>
        <p:nvSpPr>
          <p:cNvPr id="7" name="TextBox 6"/>
          <p:cNvSpPr txBox="1"/>
          <p:nvPr/>
        </p:nvSpPr>
        <p:spPr>
          <a:xfrm>
            <a:off x="8911852" y="2996952"/>
            <a:ext cx="1476000" cy="504000"/>
          </a:xfrm>
          <a:prstGeom prst="rect">
            <a:avLst/>
          </a:prstGeom>
          <a:noFill/>
        </p:spPr>
        <p:txBody>
          <a:bodyPr wrap="none" rtlCol="0">
            <a:spAutoFit/>
          </a:bodyPr>
          <a:lstStyle/>
          <a:p>
            <a:r>
              <a:rPr lang="zh-CN" altLang="en-US" sz="2400" b="1" dirty="0">
                <a:latin typeface="微软雅黑" pitchFamily="34" charset="-122"/>
                <a:ea typeface="微软雅黑" pitchFamily="34" charset="-122"/>
              </a:rPr>
              <a:t>堆区</a:t>
            </a:r>
          </a:p>
        </p:txBody>
      </p:sp>
      <p:sp>
        <p:nvSpPr>
          <p:cNvPr id="8" name="TextBox 7"/>
          <p:cNvSpPr txBox="1"/>
          <p:nvPr/>
        </p:nvSpPr>
        <p:spPr>
          <a:xfrm>
            <a:off x="8911852" y="3861048"/>
            <a:ext cx="1476000" cy="504000"/>
          </a:xfrm>
          <a:prstGeom prst="rect">
            <a:avLst/>
          </a:prstGeom>
          <a:noFill/>
        </p:spPr>
        <p:txBody>
          <a:bodyPr wrap="none" rtlCol="0">
            <a:spAutoFit/>
          </a:bodyPr>
          <a:lstStyle/>
          <a:p>
            <a:r>
              <a:rPr lang="zh-CN" altLang="en-US" sz="2400" b="1" dirty="0">
                <a:latin typeface="微软雅黑" pitchFamily="34" charset="-122"/>
                <a:ea typeface="微软雅黑" pitchFamily="34" charset="-122"/>
              </a:rPr>
              <a:t>全局区</a:t>
            </a:r>
          </a:p>
        </p:txBody>
      </p:sp>
      <p:sp>
        <p:nvSpPr>
          <p:cNvPr id="9" name="TextBox 8"/>
          <p:cNvSpPr txBox="1"/>
          <p:nvPr/>
        </p:nvSpPr>
        <p:spPr>
          <a:xfrm>
            <a:off x="8911852" y="4611272"/>
            <a:ext cx="1476000" cy="504000"/>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常量区</a:t>
            </a:r>
          </a:p>
        </p:txBody>
      </p:sp>
      <p:sp>
        <p:nvSpPr>
          <p:cNvPr id="10" name="TextBox 9"/>
          <p:cNvSpPr txBox="1"/>
          <p:nvPr/>
        </p:nvSpPr>
        <p:spPr>
          <a:xfrm>
            <a:off x="8911852" y="5301264"/>
            <a:ext cx="1476000" cy="504000"/>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代码区</a:t>
            </a:r>
          </a:p>
        </p:txBody>
      </p:sp>
    </p:spTree>
    <p:extLst>
      <p:ext uri="{BB962C8B-B14F-4D97-AF65-F5344CB8AC3E}">
        <p14:creationId xmlns:p14="http://schemas.microsoft.com/office/powerpoint/2010/main" val="72517584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1+#ppt_w/2"/>
                                          </p:val>
                                        </p:tav>
                                        <p:tav tm="100000">
                                          <p:val>
                                            <p:strVal val="#ppt_x"/>
                                          </p:val>
                                        </p:tav>
                                      </p:tavLst>
                                    </p:anim>
                                    <p:anim calcmode="lin" valueType="num">
                                      <p:cBhvr additive="base">
                                        <p:cTn id="31"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1+#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动态内存分配标准库函数</a:t>
            </a:r>
          </a:p>
        </p:txBody>
      </p:sp>
      <p:sp>
        <p:nvSpPr>
          <p:cNvPr id="4" name="内容占位符 3"/>
          <p:cNvSpPr txBox="1">
            <a:spLocks/>
          </p:cNvSpPr>
          <p:nvPr/>
        </p:nvSpPr>
        <p:spPr bwMode="auto">
          <a:xfrm>
            <a:off x="1413892" y="1052736"/>
            <a:ext cx="9505056"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lnSpc>
                <a:spcPct val="100000"/>
              </a:lnSpc>
              <a:spcBef>
                <a:spcPts val="600"/>
              </a:spcBef>
              <a:spcAft>
                <a:spcPts val="600"/>
              </a:spcAft>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动态分配存储</a:t>
            </a:r>
          </a:p>
          <a:p>
            <a:pPr lvl="1">
              <a:lnSpc>
                <a:spcPct val="100000"/>
              </a:lnSpc>
              <a:spcAft>
                <a:spcPts val="600"/>
              </a:spcAft>
              <a:buClr>
                <a:schemeClr val="bg2">
                  <a:lumMod val="50000"/>
                </a:schemeClr>
              </a:buClr>
              <a:buSzPct val="100000"/>
              <a:buFont typeface="Wingdings" pitchFamily="2" charset="2"/>
              <a:buChar char="u"/>
            </a:pPr>
            <a:r>
              <a:rPr lang="zh-CN" altLang="en-US" sz="2800">
                <a:latin typeface="微软雅黑" pitchFamily="34" charset="-122"/>
                <a:ea typeface="微软雅黑" pitchFamily="34" charset="-122"/>
              </a:rPr>
              <a:t>根据需要开辟或释放存储单元</a:t>
            </a:r>
          </a:p>
          <a:p>
            <a:pPr>
              <a:lnSpc>
                <a:spcPct val="100000"/>
              </a:lnSpc>
              <a:spcBef>
                <a:spcPts val="600"/>
              </a:spcBef>
              <a:spcAft>
                <a:spcPts val="600"/>
              </a:spcAft>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动态存储分配函数</a:t>
            </a:r>
          </a:p>
          <a:p>
            <a:pPr lvl="1">
              <a:lnSpc>
                <a:spcPct val="100000"/>
              </a:lnSpc>
              <a:spcAft>
                <a:spcPts val="600"/>
              </a:spcAft>
              <a:buClr>
                <a:schemeClr val="bg2">
                  <a:lumMod val="50000"/>
                </a:schemeClr>
              </a:buClr>
              <a:buSzPct val="100000"/>
              <a:buFont typeface="Wingdings" pitchFamily="2" charset="2"/>
              <a:buChar char="u"/>
            </a:pPr>
            <a:r>
              <a:rPr lang="en-US" altLang="zh-CN" sz="2800">
                <a:latin typeface="微软雅黑" pitchFamily="34" charset="-122"/>
                <a:ea typeface="微软雅黑" pitchFamily="34" charset="-122"/>
              </a:rPr>
              <a:t>malloc</a:t>
            </a:r>
            <a:r>
              <a:rPr lang="zh-CN" altLang="en-US" sz="2800">
                <a:latin typeface="微软雅黑" pitchFamily="34" charset="-122"/>
                <a:ea typeface="微软雅黑" pitchFamily="34" charset="-122"/>
              </a:rPr>
              <a:t>函数</a:t>
            </a:r>
          </a:p>
          <a:p>
            <a:pPr lvl="1">
              <a:lnSpc>
                <a:spcPct val="100000"/>
              </a:lnSpc>
              <a:spcAft>
                <a:spcPts val="600"/>
              </a:spcAft>
              <a:buClr>
                <a:schemeClr val="bg2">
                  <a:lumMod val="50000"/>
                </a:schemeClr>
              </a:buClr>
              <a:buSzPct val="100000"/>
              <a:buFont typeface="Wingdings" pitchFamily="2" charset="2"/>
              <a:buChar char="u"/>
            </a:pPr>
            <a:r>
              <a:rPr lang="en-US" altLang="zh-CN" sz="2800">
                <a:latin typeface="微软雅黑" pitchFamily="34" charset="-122"/>
                <a:ea typeface="微软雅黑" pitchFamily="34" charset="-122"/>
              </a:rPr>
              <a:t>calloc</a:t>
            </a:r>
            <a:r>
              <a:rPr lang="zh-CN" altLang="en-US" sz="2800">
                <a:latin typeface="微软雅黑" pitchFamily="34" charset="-122"/>
                <a:ea typeface="微软雅黑" pitchFamily="34" charset="-122"/>
              </a:rPr>
              <a:t>函数</a:t>
            </a:r>
          </a:p>
          <a:p>
            <a:pPr lvl="1">
              <a:lnSpc>
                <a:spcPct val="100000"/>
              </a:lnSpc>
              <a:spcAft>
                <a:spcPts val="600"/>
              </a:spcAft>
              <a:buClr>
                <a:schemeClr val="bg2">
                  <a:lumMod val="50000"/>
                </a:schemeClr>
              </a:buClr>
              <a:buSzPct val="100000"/>
              <a:buFont typeface="Wingdings" pitchFamily="2" charset="2"/>
              <a:buChar char="u"/>
            </a:pPr>
            <a:r>
              <a:rPr lang="en-US" altLang="zh-CN" sz="2800">
                <a:latin typeface="微软雅黑" pitchFamily="34" charset="-122"/>
                <a:ea typeface="微软雅黑" pitchFamily="34" charset="-122"/>
              </a:rPr>
              <a:t>free</a:t>
            </a:r>
            <a:r>
              <a:rPr lang="zh-CN" altLang="en-US" sz="2800">
                <a:latin typeface="微软雅黑" pitchFamily="34" charset="-122"/>
                <a:ea typeface="微软雅黑" pitchFamily="34" charset="-122"/>
              </a:rPr>
              <a:t>函数</a:t>
            </a:r>
          </a:p>
          <a:p>
            <a:pPr>
              <a:lnSpc>
                <a:spcPct val="100000"/>
              </a:lnSpc>
              <a:spcBef>
                <a:spcPts val="600"/>
              </a:spcBef>
              <a:spcAft>
                <a:spcPts val="600"/>
              </a:spcAft>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说明</a:t>
            </a:r>
          </a:p>
          <a:p>
            <a:pPr lvl="1">
              <a:lnSpc>
                <a:spcPct val="100000"/>
              </a:lnSpc>
              <a:spcAft>
                <a:spcPts val="600"/>
              </a:spcAft>
              <a:buClr>
                <a:schemeClr val="bg2">
                  <a:lumMod val="50000"/>
                </a:schemeClr>
              </a:buClr>
              <a:buSzPct val="100000"/>
              <a:buFont typeface="Wingdings" pitchFamily="2" charset="2"/>
              <a:buChar char="u"/>
            </a:pPr>
            <a:r>
              <a:rPr lang="zh-CN" altLang="en-US" sz="2800">
                <a:latin typeface="微软雅黑" pitchFamily="34" charset="-122"/>
                <a:ea typeface="微软雅黑" pitchFamily="34" charset="-122"/>
              </a:rPr>
              <a:t>应包含</a:t>
            </a:r>
            <a:r>
              <a:rPr lang="en-US" altLang="zh-CN" sz="2800">
                <a:latin typeface="微软雅黑" pitchFamily="34" charset="-122"/>
                <a:ea typeface="微软雅黑" pitchFamily="34" charset="-122"/>
              </a:rPr>
              <a:t>malloc.h</a:t>
            </a:r>
            <a:r>
              <a:rPr lang="zh-CN" altLang="en-US" sz="2800">
                <a:latin typeface="微软雅黑" pitchFamily="34" charset="-122"/>
                <a:ea typeface="微软雅黑" pitchFamily="34" charset="-122"/>
              </a:rPr>
              <a:t>或</a:t>
            </a:r>
            <a:r>
              <a:rPr lang="en-US" altLang="zh-CN" sz="2800">
                <a:latin typeface="微软雅黑" pitchFamily="34" charset="-122"/>
                <a:ea typeface="微软雅黑" pitchFamily="34" charset="-122"/>
              </a:rPr>
              <a:t>stdlib.h</a:t>
            </a:r>
          </a:p>
        </p:txBody>
      </p:sp>
    </p:spTree>
    <p:extLst>
      <p:ext uri="{BB962C8B-B14F-4D97-AF65-F5344CB8AC3E}">
        <p14:creationId xmlns:p14="http://schemas.microsoft.com/office/powerpoint/2010/main" val="2643799005"/>
      </p:ext>
    </p:extLst>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动态内存分配标准库函数</a:t>
            </a:r>
          </a:p>
        </p:txBody>
      </p:sp>
      <p:sp>
        <p:nvSpPr>
          <p:cNvPr id="5" name="内容占位符 2"/>
          <p:cNvSpPr>
            <a:spLocks noGrp="1"/>
          </p:cNvSpPr>
          <p:nvPr>
            <p:ph idx="1"/>
          </p:nvPr>
        </p:nvSpPr>
        <p:spPr>
          <a:xfrm>
            <a:off x="961256" y="989037"/>
            <a:ext cx="10461748" cy="5248275"/>
          </a:xfrm>
        </p:spPr>
        <p:txBody>
          <a:bodyPr/>
          <a:lstStyle/>
          <a:p>
            <a:pPr>
              <a:buClr>
                <a:schemeClr val="bg2">
                  <a:lumMod val="50000"/>
                </a:schemeClr>
              </a:buClr>
              <a:buSzPct val="100000"/>
              <a:buFont typeface="Wingdings" pitchFamily="2" charset="2"/>
              <a:buChar char=""/>
            </a:pPr>
            <a:r>
              <a:rPr lang="zh-CN" altLang="en-US" dirty="0">
                <a:latin typeface="微软雅黑" pitchFamily="34" charset="-122"/>
                <a:ea typeface="微软雅黑" pitchFamily="34" charset="-122"/>
              </a:rPr>
              <a:t>函数原型</a:t>
            </a:r>
            <a:endParaRPr lang="en-US" altLang="zh-CN" dirty="0">
              <a:latin typeface="微软雅黑" pitchFamily="34" charset="-122"/>
              <a:ea typeface="微软雅黑" pitchFamily="34" charset="-122"/>
            </a:endParaRPr>
          </a:p>
          <a:p>
            <a:pPr lvl="1">
              <a:buClr>
                <a:schemeClr val="bg2">
                  <a:lumMod val="50000"/>
                </a:schemeClr>
              </a:buClr>
              <a:buSzPct val="100000"/>
              <a:buFont typeface="Wingdings" pitchFamily="2" charset="2"/>
              <a:buChar char="u"/>
            </a:pPr>
            <a:r>
              <a:rPr lang="en-US" altLang="zh-CN" sz="2600" b="1" dirty="0">
                <a:solidFill>
                  <a:srgbClr val="0000FF"/>
                </a:solidFill>
                <a:latin typeface="微软雅黑" pitchFamily="34" charset="-122"/>
                <a:ea typeface="微软雅黑" pitchFamily="34" charset="-122"/>
              </a:rPr>
              <a:t>void</a:t>
            </a:r>
            <a:r>
              <a:rPr lang="en-US" altLang="zh-CN" sz="2600" b="1" dirty="0">
                <a:solidFill>
                  <a:srgbClr val="000000"/>
                </a:solidFill>
                <a:latin typeface="微软雅黑" pitchFamily="34" charset="-122"/>
                <a:ea typeface="微软雅黑" pitchFamily="34" charset="-122"/>
              </a:rPr>
              <a:t>* </a:t>
            </a:r>
            <a:r>
              <a:rPr lang="en-US" altLang="zh-CN" sz="2600" b="1" dirty="0" err="1">
                <a:solidFill>
                  <a:srgbClr val="000000"/>
                </a:solidFill>
                <a:latin typeface="微软雅黑" pitchFamily="34" charset="-122"/>
                <a:ea typeface="微软雅黑" pitchFamily="34" charset="-122"/>
              </a:rPr>
              <a:t>malloc</a:t>
            </a:r>
            <a:r>
              <a:rPr lang="en-US" altLang="zh-CN" sz="2600" b="1" dirty="0">
                <a:solidFill>
                  <a:srgbClr val="000000"/>
                </a:solidFill>
                <a:latin typeface="微软雅黑" pitchFamily="34" charset="-122"/>
                <a:ea typeface="微软雅黑" pitchFamily="34" charset="-122"/>
              </a:rPr>
              <a:t>(</a:t>
            </a:r>
            <a:r>
              <a:rPr lang="en-US" altLang="zh-CN" sz="2600" b="1" dirty="0" err="1">
                <a:solidFill>
                  <a:srgbClr val="0000FF"/>
                </a:solidFill>
                <a:latin typeface="微软雅黑" pitchFamily="34" charset="-122"/>
                <a:ea typeface="微软雅黑" pitchFamily="34" charset="-122"/>
              </a:rPr>
              <a:t>size_t</a:t>
            </a:r>
            <a:r>
              <a:rPr lang="en-US" altLang="zh-CN" sz="2600" b="1" dirty="0">
                <a:solidFill>
                  <a:srgbClr val="000000"/>
                </a:solidFill>
                <a:latin typeface="微软雅黑" pitchFamily="34" charset="-122"/>
                <a:ea typeface="微软雅黑" pitchFamily="34" charset="-122"/>
              </a:rPr>
              <a:t> </a:t>
            </a:r>
            <a:r>
              <a:rPr lang="en-US" altLang="zh-CN" sz="2600" b="1" dirty="0">
                <a:solidFill>
                  <a:srgbClr val="FF3300"/>
                </a:solidFill>
                <a:latin typeface="微软雅黑" pitchFamily="34" charset="-122"/>
                <a:ea typeface="微软雅黑" pitchFamily="34" charset="-122"/>
              </a:rPr>
              <a:t>size</a:t>
            </a:r>
            <a:r>
              <a:rPr lang="en-US" altLang="zh-CN" sz="2600" b="1" dirty="0">
                <a:solidFill>
                  <a:srgbClr val="000000"/>
                </a:solidFill>
                <a:latin typeface="微软雅黑" pitchFamily="34" charset="-122"/>
                <a:ea typeface="微软雅黑" pitchFamily="34" charset="-122"/>
              </a:rPr>
              <a:t>);</a:t>
            </a:r>
          </a:p>
          <a:p>
            <a:pPr>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参数</a:t>
            </a:r>
            <a:endParaRPr lang="en-US" altLang="zh-CN" dirty="0">
              <a:latin typeface="微软雅黑" pitchFamily="34" charset="-122"/>
              <a:ea typeface="微软雅黑" pitchFamily="34" charset="-122"/>
            </a:endParaRPr>
          </a:p>
          <a:p>
            <a:pPr lvl="1">
              <a:buClr>
                <a:schemeClr val="bg2">
                  <a:lumMod val="50000"/>
                </a:schemeClr>
              </a:buClr>
              <a:buSzPct val="100000"/>
              <a:buFont typeface="Wingdings" pitchFamily="2" charset="2"/>
              <a:buChar char="u"/>
            </a:pPr>
            <a:r>
              <a:rPr lang="en-US" altLang="zh-CN" sz="2600" b="1">
                <a:latin typeface="微软雅黑" pitchFamily="34" charset="-122"/>
                <a:ea typeface="微软雅黑" pitchFamily="34" charset="-122"/>
              </a:rPr>
              <a:t>size</a:t>
            </a:r>
            <a:r>
              <a:rPr lang="en-US" altLang="zh-CN" sz="2600" dirty="0">
                <a:latin typeface="微软雅黑" pitchFamily="34" charset="-122"/>
                <a:ea typeface="微软雅黑" pitchFamily="34" charset="-122"/>
              </a:rPr>
              <a:t>:</a:t>
            </a:r>
            <a:r>
              <a:rPr lang="zh-CN" altLang="en-US" sz="2600" dirty="0">
                <a:latin typeface="微软雅黑" pitchFamily="34" charset="-122"/>
                <a:ea typeface="微软雅黑" pitchFamily="34" charset="-122"/>
              </a:rPr>
              <a:t>分配存储空间的字节数</a:t>
            </a:r>
            <a:endParaRPr lang="en-US" altLang="zh-CN" sz="2600" dirty="0">
              <a:latin typeface="微软雅黑" pitchFamily="34" charset="-122"/>
              <a:ea typeface="微软雅黑" pitchFamily="34" charset="-122"/>
            </a:endParaRPr>
          </a:p>
          <a:p>
            <a:pPr>
              <a:buClr>
                <a:schemeClr val="bg2">
                  <a:lumMod val="50000"/>
                </a:schemeClr>
              </a:buClr>
              <a:buSzPct val="100000"/>
              <a:buFont typeface="Wingdings" pitchFamily="2" charset="2"/>
              <a:buChar char=""/>
            </a:pPr>
            <a:r>
              <a:rPr lang="zh-CN" altLang="en-US" dirty="0">
                <a:latin typeface="微软雅黑" pitchFamily="34" charset="-122"/>
                <a:ea typeface="微软雅黑" pitchFamily="34" charset="-122"/>
              </a:rPr>
              <a:t>返回值</a:t>
            </a:r>
            <a:endParaRPr lang="en-US" altLang="zh-CN" dirty="0">
              <a:latin typeface="微软雅黑" pitchFamily="34" charset="-122"/>
              <a:ea typeface="微软雅黑" pitchFamily="34" charset="-122"/>
            </a:endParaRPr>
          </a:p>
          <a:p>
            <a:pPr lvl="1">
              <a:buClr>
                <a:schemeClr val="bg2">
                  <a:lumMod val="50000"/>
                </a:schemeClr>
              </a:buClr>
              <a:buSzPct val="100000"/>
              <a:buFont typeface="Wingdings" pitchFamily="2" charset="2"/>
              <a:buChar char="u"/>
            </a:pPr>
            <a:r>
              <a:rPr lang="zh-CN" altLang="en-US" sz="2600" dirty="0">
                <a:latin typeface="微软雅黑" pitchFamily="34" charset="-122"/>
                <a:ea typeface="微软雅黑" pitchFamily="34" charset="-122"/>
              </a:rPr>
              <a:t>若成功，返回指向分配区域起始地址的</a:t>
            </a:r>
            <a:r>
              <a:rPr lang="en-US" altLang="zh-CN" sz="2600" b="1" dirty="0">
                <a:solidFill>
                  <a:srgbClr val="FF0000"/>
                </a:solidFill>
                <a:latin typeface="微软雅黑" pitchFamily="34" charset="-122"/>
                <a:ea typeface="微软雅黑" pitchFamily="34" charset="-122"/>
              </a:rPr>
              <a:t>void</a:t>
            </a:r>
            <a:r>
              <a:rPr lang="zh-CN" altLang="en-US" sz="2600" b="1" dirty="0">
                <a:solidFill>
                  <a:srgbClr val="FF0000"/>
                </a:solidFill>
                <a:latin typeface="微软雅黑" pitchFamily="34" charset="-122"/>
                <a:ea typeface="微软雅黑" pitchFamily="34" charset="-122"/>
              </a:rPr>
              <a:t>类型指针</a:t>
            </a:r>
          </a:p>
          <a:p>
            <a:pPr lvl="1">
              <a:buClr>
                <a:schemeClr val="bg2">
                  <a:lumMod val="50000"/>
                </a:schemeClr>
              </a:buClr>
              <a:buSzPct val="100000"/>
              <a:buFont typeface="Wingdings" pitchFamily="2" charset="2"/>
              <a:buChar char="u"/>
            </a:pPr>
            <a:r>
              <a:rPr lang="zh-CN" altLang="en-US" sz="2600" dirty="0">
                <a:latin typeface="微软雅黑" pitchFamily="34" charset="-122"/>
                <a:ea typeface="微软雅黑" pitchFamily="34" charset="-122"/>
              </a:rPr>
              <a:t>若</a:t>
            </a:r>
            <a:r>
              <a:rPr lang="zh-CN" altLang="en-US" sz="2600" b="1" dirty="0">
                <a:solidFill>
                  <a:srgbClr val="FF0000"/>
                </a:solidFill>
                <a:latin typeface="微软雅黑" pitchFamily="34" charset="-122"/>
                <a:ea typeface="微软雅黑" pitchFamily="34" charset="-122"/>
              </a:rPr>
              <a:t>失败</a:t>
            </a:r>
            <a:r>
              <a:rPr lang="zh-CN" altLang="en-US" sz="2600" dirty="0">
                <a:latin typeface="微软雅黑" pitchFamily="34" charset="-122"/>
                <a:ea typeface="微软雅黑" pitchFamily="34" charset="-122"/>
              </a:rPr>
              <a:t>，返回</a:t>
            </a:r>
            <a:r>
              <a:rPr lang="en-US" altLang="zh-CN" sz="2600" b="1" dirty="0">
                <a:solidFill>
                  <a:srgbClr val="FF0000"/>
                </a:solidFill>
                <a:latin typeface="微软雅黑" pitchFamily="34" charset="-122"/>
                <a:ea typeface="微软雅黑" pitchFamily="34" charset="-122"/>
              </a:rPr>
              <a:t>NULL</a:t>
            </a:r>
          </a:p>
          <a:p>
            <a:pPr>
              <a:buClr>
                <a:schemeClr val="bg2">
                  <a:lumMod val="50000"/>
                </a:schemeClr>
              </a:buClr>
              <a:buSzPct val="100000"/>
              <a:buFont typeface="Wingdings" pitchFamily="2" charset="2"/>
              <a:buChar char=""/>
            </a:pPr>
            <a:endParaRPr lang="zh-CN" altLang="en-US" dirty="0">
              <a:latin typeface="微软雅黑" pitchFamily="34" charset="-122"/>
              <a:ea typeface="微软雅黑" pitchFamily="34" charset="-122"/>
            </a:endParaRPr>
          </a:p>
        </p:txBody>
      </p:sp>
      <p:sp>
        <p:nvSpPr>
          <p:cNvPr id="6" name="TextBox 5"/>
          <p:cNvSpPr txBox="1"/>
          <p:nvPr/>
        </p:nvSpPr>
        <p:spPr>
          <a:xfrm>
            <a:off x="1413892" y="4437112"/>
            <a:ext cx="9294920" cy="2000264"/>
          </a:xfrm>
          <a:prstGeom prst="rect">
            <a:avLst/>
          </a:prstGeom>
          <a:solidFill>
            <a:schemeClr val="bg2">
              <a:lumMod val="20000"/>
              <a:lumOff val="80000"/>
            </a:schemeClr>
          </a:solidFill>
          <a:ln w="38100">
            <a:solidFill>
              <a:schemeClr val="bg2">
                <a:lumMod val="50000"/>
              </a:schemeClr>
            </a:solidFill>
            <a:miter lim="800000"/>
            <a:headEnd/>
            <a:tailEnd/>
          </a:ln>
          <a:effectLst>
            <a:outerShdw blurRad="50800" dist="38100" dir="2700000" algn="tl" rotWithShape="0">
              <a:prstClr val="black">
                <a:alpha val="40000"/>
              </a:prstClr>
            </a:outerShdw>
          </a:effectLst>
        </p:spPr>
        <p:txBody>
          <a:bodyPr wrap="none" anchor="ctr"/>
          <a:lstStyle/>
          <a:p>
            <a:pPr>
              <a:lnSpc>
                <a:spcPct val="95000"/>
              </a:lnSpc>
              <a:tabLst>
                <a:tab pos="542925" algn="l"/>
              </a:tabLst>
            </a:pPr>
            <a:r>
              <a:rPr lang="en-US" altLang="zh-CN" sz="2400" b="1" dirty="0">
                <a:latin typeface="Consolas" pitchFamily="49" charset="0"/>
                <a:cs typeface="Consolas" pitchFamily="49" charset="0"/>
              </a:rPr>
              <a:t>  </a:t>
            </a:r>
            <a:r>
              <a:rPr lang="en-US" altLang="zh-CN" sz="2400" b="1" dirty="0" err="1">
                <a:latin typeface="Consolas" pitchFamily="49" charset="0"/>
                <a:cs typeface="Consolas" pitchFamily="49" charset="0"/>
              </a:rPr>
              <a:t>int</a:t>
            </a:r>
            <a:r>
              <a:rPr lang="en-US" altLang="zh-CN" sz="2400" b="1" dirty="0">
                <a:latin typeface="Consolas" pitchFamily="49" charset="0"/>
                <a:cs typeface="Consolas" pitchFamily="49" charset="0"/>
              </a:rPr>
              <a:t> *p = (</a:t>
            </a:r>
            <a:r>
              <a:rPr lang="en-US" altLang="zh-CN" sz="2400" b="1" dirty="0" err="1">
                <a:solidFill>
                  <a:srgbClr val="CA1204"/>
                </a:solidFill>
                <a:effectLst>
                  <a:outerShdw blurRad="38100" dist="38100" dir="2700000" algn="tl">
                    <a:srgbClr val="000000"/>
                  </a:outerShdw>
                </a:effectLst>
                <a:latin typeface="Consolas" pitchFamily="49" charset="0"/>
                <a:ea typeface="宋体" pitchFamily="2" charset="-122"/>
                <a:cs typeface="Consolas" pitchFamily="49" charset="0"/>
              </a:rPr>
              <a:t>int</a:t>
            </a:r>
            <a:r>
              <a:rPr lang="en-US" altLang="zh-CN" sz="2400" b="1" dirty="0">
                <a:solidFill>
                  <a:srgbClr val="CA1204"/>
                </a:solidFill>
                <a:effectLst>
                  <a:outerShdw blurRad="38100" dist="38100" dir="2700000" algn="tl">
                    <a:srgbClr val="000000"/>
                  </a:outerShdw>
                </a:effectLst>
                <a:latin typeface="Consolas" pitchFamily="49" charset="0"/>
                <a:ea typeface="宋体" pitchFamily="2" charset="-122"/>
                <a:cs typeface="Consolas" pitchFamily="49" charset="0"/>
              </a:rPr>
              <a:t> *</a:t>
            </a:r>
            <a:r>
              <a:rPr lang="en-US" altLang="zh-CN" sz="2400" b="1" dirty="0">
                <a:solidFill>
                  <a:srgbClr val="CA1204"/>
                </a:solidFill>
                <a:latin typeface="Consolas" pitchFamily="49" charset="0"/>
                <a:cs typeface="Consolas" pitchFamily="49" charset="0"/>
              </a:rPr>
              <a:t>)</a:t>
            </a:r>
            <a:r>
              <a:rPr lang="en-US" altLang="zh-CN" sz="2400" b="1" dirty="0" err="1">
                <a:latin typeface="Consolas" pitchFamily="49" charset="0"/>
                <a:cs typeface="Consolas" pitchFamily="49" charset="0"/>
              </a:rPr>
              <a:t>malloc</a:t>
            </a:r>
            <a:r>
              <a:rPr lang="en-US" altLang="zh-CN" sz="2400" b="1" dirty="0">
                <a:latin typeface="Consolas" pitchFamily="49" charset="0"/>
                <a:cs typeface="Consolas" pitchFamily="49" charset="0"/>
              </a:rPr>
              <a:t>(1*</a:t>
            </a:r>
            <a:r>
              <a:rPr lang="en-US" altLang="zh-CN" sz="2400" b="1" dirty="0" err="1">
                <a:solidFill>
                  <a:srgbClr val="FF0000"/>
                </a:solidFill>
                <a:latin typeface="Consolas" pitchFamily="49" charset="0"/>
                <a:cs typeface="Consolas" pitchFamily="49" charset="0"/>
              </a:rPr>
              <a:t>sizeof</a:t>
            </a:r>
            <a:r>
              <a:rPr lang="en-US" altLang="zh-CN" sz="2400" b="1" dirty="0">
                <a:solidFill>
                  <a:srgbClr val="FF0000"/>
                </a:solidFill>
                <a:latin typeface="Consolas" pitchFamily="49" charset="0"/>
                <a:cs typeface="Consolas" pitchFamily="49" charset="0"/>
              </a:rPr>
              <a:t>(</a:t>
            </a:r>
            <a:r>
              <a:rPr lang="en-US" altLang="zh-CN" sz="2400" b="1" dirty="0" err="1">
                <a:solidFill>
                  <a:srgbClr val="FF0000"/>
                </a:solidFill>
                <a:latin typeface="Consolas" pitchFamily="49" charset="0"/>
                <a:cs typeface="Consolas" pitchFamily="49" charset="0"/>
              </a:rPr>
              <a:t>int</a:t>
            </a:r>
            <a:r>
              <a:rPr lang="en-US" altLang="zh-CN" sz="2400" b="1" dirty="0">
                <a:solidFill>
                  <a:srgbClr val="7030A0"/>
                </a:solidFill>
                <a:latin typeface="Consolas" pitchFamily="49" charset="0"/>
                <a:cs typeface="Consolas" pitchFamily="49" charset="0"/>
              </a:rPr>
              <a:t>)</a:t>
            </a:r>
            <a:r>
              <a:rPr lang="en-US" altLang="zh-CN" sz="2400" b="1" dirty="0">
                <a:latin typeface="Consolas" pitchFamily="49" charset="0"/>
                <a:cs typeface="Consolas" pitchFamily="49" charset="0"/>
              </a:rPr>
              <a:t>);//</a:t>
            </a:r>
            <a:r>
              <a:rPr lang="zh-CN" altLang="en-US" sz="2400" b="1" dirty="0">
                <a:latin typeface="Consolas" pitchFamily="49" charset="0"/>
                <a:cs typeface="Consolas" pitchFamily="49" charset="0"/>
              </a:rPr>
              <a:t>必须进行强转</a:t>
            </a:r>
            <a:endParaRPr lang="en-US" altLang="zh-CN" sz="2400" b="1" dirty="0">
              <a:latin typeface="Consolas" pitchFamily="49" charset="0"/>
              <a:cs typeface="Consolas" pitchFamily="49" charset="0"/>
            </a:endParaRPr>
          </a:p>
          <a:p>
            <a:pPr>
              <a:tabLst>
                <a:tab pos="542925" algn="l"/>
              </a:tabLst>
            </a:pPr>
            <a:r>
              <a:rPr lang="en-US" altLang="zh-CN" sz="2400" b="1" dirty="0">
                <a:latin typeface="Consolas" pitchFamily="49" charset="0"/>
                <a:cs typeface="Consolas" pitchFamily="49" charset="0"/>
              </a:rPr>
              <a:t>  </a:t>
            </a:r>
            <a:r>
              <a:rPr lang="en-US" altLang="zh-CN" sz="2400" b="1" dirty="0">
                <a:solidFill>
                  <a:srgbClr val="0000FF"/>
                </a:solidFill>
                <a:latin typeface="Consolas" pitchFamily="49" charset="0"/>
                <a:ea typeface="宋体" pitchFamily="2" charset="-122"/>
                <a:cs typeface="Consolas" pitchFamily="49" charset="0"/>
              </a:rPr>
              <a:t>if(NULL == p) </a:t>
            </a:r>
            <a:r>
              <a:rPr lang="en-US" altLang="zh-CN" sz="2400" b="1" dirty="0">
                <a:latin typeface="Consolas" pitchFamily="49" charset="0"/>
                <a:cs typeface="Consolas" pitchFamily="49" charset="0"/>
              </a:rPr>
              <a:t>//</a:t>
            </a:r>
            <a:r>
              <a:rPr lang="zh-CN" altLang="en-US" sz="2400" b="1" dirty="0">
                <a:latin typeface="Consolas" pitchFamily="49" charset="0"/>
                <a:cs typeface="Consolas" pitchFamily="49" charset="0"/>
              </a:rPr>
              <a:t>必须检测内存是否分配成功</a:t>
            </a:r>
          </a:p>
          <a:p>
            <a:pPr>
              <a:tabLst>
                <a:tab pos="542925" algn="l"/>
              </a:tabLst>
            </a:pPr>
            <a:r>
              <a:rPr lang="zh-CN" altLang="en-US" sz="2400" b="1" dirty="0">
                <a:latin typeface="Consolas" pitchFamily="49" charset="0"/>
                <a:cs typeface="Consolas" pitchFamily="49" charset="0"/>
              </a:rPr>
              <a:t>  </a:t>
            </a:r>
            <a:r>
              <a:rPr lang="en-US" altLang="zh-CN" sz="2400" b="1" dirty="0">
                <a:latin typeface="Consolas" pitchFamily="49" charset="0"/>
                <a:cs typeface="Consolas" pitchFamily="49" charset="0"/>
              </a:rPr>
              <a:t>{</a:t>
            </a:r>
          </a:p>
          <a:p>
            <a:pPr>
              <a:tabLst>
                <a:tab pos="542925" algn="l"/>
              </a:tabLst>
            </a:pPr>
            <a:r>
              <a:rPr lang="en-US" altLang="zh-CN" sz="2400" b="1" dirty="0">
                <a:latin typeface="Consolas" pitchFamily="49" charset="0"/>
                <a:cs typeface="Consolas" pitchFamily="49" charset="0"/>
              </a:rPr>
              <a:t>	  </a:t>
            </a:r>
            <a:r>
              <a:rPr lang="en-US" altLang="zh-CN" sz="2400" b="1" dirty="0" err="1">
                <a:latin typeface="Consolas" pitchFamily="49" charset="0"/>
                <a:cs typeface="Consolas" pitchFamily="49" charset="0"/>
              </a:rPr>
              <a:t>printf</a:t>
            </a:r>
            <a:r>
              <a:rPr lang="en-US" altLang="zh-CN" sz="2400" b="1" dirty="0">
                <a:latin typeface="Consolas" pitchFamily="49" charset="0"/>
                <a:cs typeface="Consolas" pitchFamily="49" charset="0"/>
              </a:rPr>
              <a:t>("</a:t>
            </a:r>
            <a:r>
              <a:rPr lang="zh-CN" altLang="en-US" sz="2400" b="1" dirty="0">
                <a:latin typeface="Consolas" pitchFamily="49" charset="0"/>
                <a:cs typeface="Consolas" pitchFamily="49" charset="0"/>
              </a:rPr>
              <a:t>内存分配失败</a:t>
            </a:r>
            <a:r>
              <a:rPr lang="en-US" altLang="zh-CN" sz="2400" b="1" dirty="0">
                <a:latin typeface="Consolas" pitchFamily="49" charset="0"/>
                <a:cs typeface="Consolas" pitchFamily="49" charset="0"/>
              </a:rPr>
              <a:t>!\n");</a:t>
            </a:r>
          </a:p>
          <a:p>
            <a:pPr>
              <a:tabLst>
                <a:tab pos="542925" algn="l"/>
              </a:tabLst>
            </a:pPr>
            <a:r>
              <a:rPr lang="en-US" altLang="zh-CN" sz="2400" b="1">
                <a:latin typeface="Consolas" pitchFamily="49" charset="0"/>
                <a:cs typeface="Consolas" pitchFamily="49" charset="0"/>
              </a:rPr>
              <a:t>  }</a:t>
            </a:r>
            <a:endParaRPr lang="en-US" altLang="zh-CN" sz="2400" b="1" dirty="0">
              <a:latin typeface="Consolas" pitchFamily="49" charset="0"/>
              <a:cs typeface="Consolas" pitchFamily="49" charset="0"/>
            </a:endParaRPr>
          </a:p>
        </p:txBody>
      </p:sp>
    </p:spTree>
    <p:extLst>
      <p:ext uri="{BB962C8B-B14F-4D97-AF65-F5344CB8AC3E}">
        <p14:creationId xmlns:p14="http://schemas.microsoft.com/office/powerpoint/2010/main" val="330724632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C</a:t>
            </a:r>
            <a:r>
              <a:rPr lang="zh-CN" altLang="en-US" b="1"/>
              <a:t>程序基本结构</a:t>
            </a:r>
          </a:p>
        </p:txBody>
      </p:sp>
      <p:sp>
        <p:nvSpPr>
          <p:cNvPr id="17" name="内容占位符 2"/>
          <p:cNvSpPr>
            <a:spLocks noGrp="1"/>
          </p:cNvSpPr>
          <p:nvPr>
            <p:ph idx="1"/>
          </p:nvPr>
        </p:nvSpPr>
        <p:spPr>
          <a:xfrm>
            <a:off x="1148871" y="1084717"/>
            <a:ext cx="6852153" cy="658290"/>
          </a:xfrm>
        </p:spPr>
        <p:txBody>
          <a:bodyPr/>
          <a:lstStyle/>
          <a:p>
            <a:pPr>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一个典型的</a:t>
            </a:r>
            <a:r>
              <a:rPr lang="en-US" altLang="zh-CN" sz="3200">
                <a:latin typeface="微软雅黑" pitchFamily="34" charset="-122"/>
                <a:ea typeface="微软雅黑" pitchFamily="34" charset="-122"/>
              </a:rPr>
              <a:t>C</a:t>
            </a:r>
            <a:r>
              <a:rPr lang="zh-CN" altLang="en-US" sz="3200">
                <a:latin typeface="微软雅黑" pitchFamily="34" charset="-122"/>
                <a:ea typeface="微软雅黑" pitchFamily="34" charset="-122"/>
              </a:rPr>
              <a:t>程序具有如下结构</a:t>
            </a:r>
            <a:endParaRPr lang="zh-CN" altLang="en-US" sz="3200" dirty="0">
              <a:latin typeface="微软雅黑" pitchFamily="34" charset="-122"/>
              <a:ea typeface="微软雅黑" pitchFamily="34" charset="-122"/>
            </a:endParaRPr>
          </a:p>
        </p:txBody>
      </p:sp>
      <p:sp>
        <p:nvSpPr>
          <p:cNvPr id="66" name="矩形 65"/>
          <p:cNvSpPr/>
          <p:nvPr/>
        </p:nvSpPr>
        <p:spPr>
          <a:xfrm>
            <a:off x="4912456" y="1743006"/>
            <a:ext cx="2000264"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微软雅黑" pitchFamily="34" charset="-122"/>
                <a:ea typeface="微软雅黑" pitchFamily="34" charset="-122"/>
              </a:rPr>
              <a:t>一个</a:t>
            </a:r>
            <a:r>
              <a:rPr lang="en-US" altLang="zh-CN" sz="2400" b="1" dirty="0">
                <a:latin typeface="微软雅黑" pitchFamily="34" charset="-122"/>
                <a:ea typeface="微软雅黑" pitchFamily="34" charset="-122"/>
              </a:rPr>
              <a:t>C</a:t>
            </a:r>
            <a:r>
              <a:rPr lang="zh-CN" altLang="en-US" sz="2400" b="1" dirty="0">
                <a:latin typeface="微软雅黑" pitchFamily="34" charset="-122"/>
                <a:ea typeface="微软雅黑" pitchFamily="34" charset="-122"/>
              </a:rPr>
              <a:t>程序</a:t>
            </a:r>
          </a:p>
        </p:txBody>
      </p:sp>
      <p:sp>
        <p:nvSpPr>
          <p:cNvPr id="67" name="矩形 66"/>
          <p:cNvSpPr/>
          <p:nvPr/>
        </p:nvSpPr>
        <p:spPr>
          <a:xfrm>
            <a:off x="2697878" y="2886014"/>
            <a:ext cx="2000264"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微软雅黑" pitchFamily="34" charset="-122"/>
                <a:ea typeface="微软雅黑" pitchFamily="34" charset="-122"/>
              </a:rPr>
              <a:t>若干头文件</a:t>
            </a:r>
          </a:p>
        </p:txBody>
      </p:sp>
      <p:sp>
        <p:nvSpPr>
          <p:cNvPr id="68" name="矩形 67"/>
          <p:cNvSpPr/>
          <p:nvPr/>
        </p:nvSpPr>
        <p:spPr>
          <a:xfrm>
            <a:off x="7269910" y="2886014"/>
            <a:ext cx="2000264"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b="1" dirty="0">
                <a:latin typeface="微软雅黑" pitchFamily="34" charset="-122"/>
                <a:ea typeface="微软雅黑" pitchFamily="34" charset="-122"/>
              </a:rPr>
              <a:t>若干源文件</a:t>
            </a:r>
          </a:p>
        </p:txBody>
      </p:sp>
      <p:sp>
        <p:nvSpPr>
          <p:cNvPr id="69" name="矩形 68"/>
          <p:cNvSpPr/>
          <p:nvPr/>
        </p:nvSpPr>
        <p:spPr>
          <a:xfrm>
            <a:off x="1840622" y="4029022"/>
            <a:ext cx="1143008"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latin typeface="微软雅黑" pitchFamily="34" charset="-122"/>
                <a:ea typeface="微软雅黑" pitchFamily="34" charset="-122"/>
              </a:rPr>
              <a:t>头文件</a:t>
            </a:r>
            <a:r>
              <a:rPr lang="en-US" altLang="zh-CN" sz="2000" b="1" dirty="0">
                <a:latin typeface="微软雅黑" pitchFamily="34" charset="-122"/>
                <a:ea typeface="微软雅黑" pitchFamily="34" charset="-122"/>
              </a:rPr>
              <a:t>1</a:t>
            </a:r>
            <a:endParaRPr lang="zh-CN" altLang="en-US" sz="2000" b="1" dirty="0">
              <a:latin typeface="微软雅黑" pitchFamily="34" charset="-122"/>
              <a:ea typeface="微软雅黑" pitchFamily="34" charset="-122"/>
            </a:endParaRPr>
          </a:p>
        </p:txBody>
      </p:sp>
      <p:sp>
        <p:nvSpPr>
          <p:cNvPr id="70" name="矩形 69"/>
          <p:cNvSpPr/>
          <p:nvPr/>
        </p:nvSpPr>
        <p:spPr>
          <a:xfrm>
            <a:off x="3126506" y="4029022"/>
            <a:ext cx="1143008"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latin typeface="微软雅黑" pitchFamily="34" charset="-122"/>
                <a:ea typeface="微软雅黑" pitchFamily="34" charset="-122"/>
              </a:rPr>
              <a:t>头文件</a:t>
            </a:r>
            <a:r>
              <a:rPr lang="en-US" altLang="zh-CN" sz="2000" b="1" dirty="0">
                <a:latin typeface="微软雅黑" pitchFamily="34" charset="-122"/>
                <a:ea typeface="微软雅黑" pitchFamily="34" charset="-122"/>
              </a:rPr>
              <a:t>2</a:t>
            </a:r>
            <a:endParaRPr lang="zh-CN" altLang="en-US" sz="2000" b="1" dirty="0">
              <a:latin typeface="微软雅黑" pitchFamily="34" charset="-122"/>
              <a:ea typeface="微软雅黑" pitchFamily="34" charset="-122"/>
            </a:endParaRPr>
          </a:p>
        </p:txBody>
      </p:sp>
      <p:sp>
        <p:nvSpPr>
          <p:cNvPr id="71" name="矩形 70"/>
          <p:cNvSpPr/>
          <p:nvPr/>
        </p:nvSpPr>
        <p:spPr>
          <a:xfrm>
            <a:off x="4483828" y="4029022"/>
            <a:ext cx="1143008"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72" name="矩形 71"/>
          <p:cNvSpPr/>
          <p:nvPr/>
        </p:nvSpPr>
        <p:spPr>
          <a:xfrm>
            <a:off x="6412654" y="4029022"/>
            <a:ext cx="1143008"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latin typeface="微软雅黑" pitchFamily="34" charset="-122"/>
                <a:ea typeface="微软雅黑" pitchFamily="34" charset="-122"/>
              </a:rPr>
              <a:t>源文件</a:t>
            </a:r>
            <a:r>
              <a:rPr lang="en-US" altLang="zh-CN" sz="2000" b="1" dirty="0">
                <a:latin typeface="微软雅黑" pitchFamily="34" charset="-122"/>
                <a:ea typeface="微软雅黑" pitchFamily="34" charset="-122"/>
              </a:rPr>
              <a:t>1</a:t>
            </a:r>
            <a:endParaRPr lang="zh-CN" altLang="en-US" sz="2000" b="1" dirty="0">
              <a:latin typeface="微软雅黑" pitchFamily="34" charset="-122"/>
              <a:ea typeface="微软雅黑" pitchFamily="34" charset="-122"/>
            </a:endParaRPr>
          </a:p>
        </p:txBody>
      </p:sp>
      <p:sp>
        <p:nvSpPr>
          <p:cNvPr id="73" name="矩形 72"/>
          <p:cNvSpPr/>
          <p:nvPr/>
        </p:nvSpPr>
        <p:spPr>
          <a:xfrm>
            <a:off x="7698538" y="4029022"/>
            <a:ext cx="1143008"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latin typeface="微软雅黑" pitchFamily="34" charset="-122"/>
                <a:ea typeface="微软雅黑" pitchFamily="34" charset="-122"/>
              </a:rPr>
              <a:t>源文件</a:t>
            </a:r>
            <a:r>
              <a:rPr lang="en-US" altLang="zh-CN" sz="2000" b="1" dirty="0">
                <a:latin typeface="微软雅黑" pitchFamily="34" charset="-122"/>
                <a:ea typeface="微软雅黑" pitchFamily="34" charset="-122"/>
              </a:rPr>
              <a:t>2</a:t>
            </a:r>
            <a:endParaRPr lang="zh-CN" altLang="en-US" sz="2000" b="1" dirty="0">
              <a:latin typeface="微软雅黑" pitchFamily="34" charset="-122"/>
              <a:ea typeface="微软雅黑" pitchFamily="34" charset="-122"/>
            </a:endParaRPr>
          </a:p>
        </p:txBody>
      </p:sp>
      <p:sp>
        <p:nvSpPr>
          <p:cNvPr id="74" name="矩形 73"/>
          <p:cNvSpPr/>
          <p:nvPr/>
        </p:nvSpPr>
        <p:spPr>
          <a:xfrm>
            <a:off x="9055860" y="4029022"/>
            <a:ext cx="1143008"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75" name="矩形 74"/>
          <p:cNvSpPr/>
          <p:nvPr/>
        </p:nvSpPr>
        <p:spPr>
          <a:xfrm>
            <a:off x="1769184" y="5172030"/>
            <a:ext cx="928694"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声明</a:t>
            </a:r>
            <a:r>
              <a:rPr lang="en-US" altLang="zh-CN" sz="1600" b="1" dirty="0">
                <a:latin typeface="微软雅黑" pitchFamily="34" charset="-122"/>
                <a:ea typeface="微软雅黑" pitchFamily="34" charset="-122"/>
              </a:rPr>
              <a:t>1</a:t>
            </a:r>
            <a:endParaRPr lang="zh-CN" altLang="en-US" sz="1600" b="1" dirty="0">
              <a:latin typeface="微软雅黑" pitchFamily="34" charset="-122"/>
              <a:ea typeface="微软雅黑" pitchFamily="34" charset="-122"/>
            </a:endParaRPr>
          </a:p>
        </p:txBody>
      </p:sp>
      <p:sp>
        <p:nvSpPr>
          <p:cNvPr id="76" name="矩形 75"/>
          <p:cNvSpPr/>
          <p:nvPr/>
        </p:nvSpPr>
        <p:spPr>
          <a:xfrm>
            <a:off x="3197944" y="5172030"/>
            <a:ext cx="928694"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声明</a:t>
            </a:r>
            <a:r>
              <a:rPr lang="en-US" altLang="zh-CN" sz="1600" b="1" dirty="0">
                <a:latin typeface="微软雅黑" pitchFamily="34" charset="-122"/>
                <a:ea typeface="微软雅黑" pitchFamily="34" charset="-122"/>
              </a:rPr>
              <a:t>2</a:t>
            </a:r>
            <a:endParaRPr lang="zh-CN" altLang="en-US" sz="1600" b="1" dirty="0">
              <a:latin typeface="微软雅黑" pitchFamily="34" charset="-122"/>
              <a:ea typeface="微软雅黑" pitchFamily="34" charset="-122"/>
            </a:endParaRPr>
          </a:p>
        </p:txBody>
      </p:sp>
      <p:sp>
        <p:nvSpPr>
          <p:cNvPr id="77" name="矩形 76"/>
          <p:cNvSpPr/>
          <p:nvPr/>
        </p:nvSpPr>
        <p:spPr>
          <a:xfrm>
            <a:off x="4626704" y="5172030"/>
            <a:ext cx="928694"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78" name="矩形 77"/>
          <p:cNvSpPr/>
          <p:nvPr/>
        </p:nvSpPr>
        <p:spPr>
          <a:xfrm>
            <a:off x="6341216" y="5172030"/>
            <a:ext cx="928694"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函数</a:t>
            </a:r>
            <a:r>
              <a:rPr lang="en-US" altLang="zh-CN" sz="1600" b="1" dirty="0">
                <a:latin typeface="微软雅黑" pitchFamily="34" charset="-122"/>
                <a:ea typeface="微软雅黑" pitchFamily="34" charset="-122"/>
              </a:rPr>
              <a:t>1</a:t>
            </a:r>
            <a:endParaRPr lang="zh-CN" altLang="en-US" sz="1600" b="1" dirty="0">
              <a:latin typeface="微软雅黑" pitchFamily="34" charset="-122"/>
              <a:ea typeface="微软雅黑" pitchFamily="34" charset="-122"/>
            </a:endParaRPr>
          </a:p>
        </p:txBody>
      </p:sp>
      <p:sp>
        <p:nvSpPr>
          <p:cNvPr id="79" name="矩形 78"/>
          <p:cNvSpPr/>
          <p:nvPr/>
        </p:nvSpPr>
        <p:spPr>
          <a:xfrm>
            <a:off x="7841414" y="5172030"/>
            <a:ext cx="928694"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b="1" dirty="0">
                <a:latin typeface="微软雅黑" pitchFamily="34" charset="-122"/>
                <a:ea typeface="微软雅黑" pitchFamily="34" charset="-122"/>
              </a:rPr>
              <a:t>函数</a:t>
            </a:r>
            <a:r>
              <a:rPr lang="en-US" altLang="zh-CN" sz="1600" b="1" dirty="0">
                <a:latin typeface="微软雅黑" pitchFamily="34" charset="-122"/>
                <a:ea typeface="微软雅黑" pitchFamily="34" charset="-122"/>
              </a:rPr>
              <a:t>2</a:t>
            </a:r>
            <a:endParaRPr lang="zh-CN" altLang="en-US" sz="1600" b="1" dirty="0">
              <a:latin typeface="微软雅黑" pitchFamily="34" charset="-122"/>
              <a:ea typeface="微软雅黑" pitchFamily="34" charset="-122"/>
            </a:endParaRPr>
          </a:p>
        </p:txBody>
      </p:sp>
      <p:sp>
        <p:nvSpPr>
          <p:cNvPr id="80" name="矩形 79"/>
          <p:cNvSpPr/>
          <p:nvPr/>
        </p:nvSpPr>
        <p:spPr>
          <a:xfrm>
            <a:off x="9198736" y="5172030"/>
            <a:ext cx="928694" cy="571504"/>
          </a:xfrm>
          <a:prstGeom prst="rect">
            <a:avLst/>
          </a:prstGeom>
          <a:solidFill>
            <a:schemeClr val="bg2">
              <a:lumMod val="20000"/>
              <a:lumOff val="80000"/>
            </a:schemeClr>
          </a:solidFill>
          <a:ln w="38100">
            <a:solidFill>
              <a:schemeClr val="bg2">
                <a:lumMod val="50000"/>
              </a:schemeClr>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b="1" dirty="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cxnSp>
        <p:nvCxnSpPr>
          <p:cNvPr id="81" name="直接连接符 80"/>
          <p:cNvCxnSpPr/>
          <p:nvPr/>
        </p:nvCxnSpPr>
        <p:spPr>
          <a:xfrm rot="5400000">
            <a:off x="5769382" y="2457716"/>
            <a:ext cx="288000" cy="1588"/>
          </a:xfrm>
          <a:prstGeom prst="line">
            <a:avLst/>
          </a:prstGeom>
          <a:ln w="38100">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rot="5400000">
            <a:off x="3583832" y="2741220"/>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rot="10800000">
            <a:off x="3728952" y="2600262"/>
            <a:ext cx="4398214" cy="1588"/>
          </a:xfrm>
          <a:prstGeom prst="line">
            <a:avLst/>
          </a:prstGeom>
          <a:ln w="38100">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rot="5400000">
            <a:off x="7969446" y="2743468"/>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rot="5400000">
            <a:off x="3554478" y="3600724"/>
            <a:ext cx="288000" cy="1588"/>
          </a:xfrm>
          <a:prstGeom prst="line">
            <a:avLst/>
          </a:prstGeom>
          <a:ln w="38100">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rot="5400000">
            <a:off x="2054606" y="3884228"/>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rot="10800000">
            <a:off x="2205948" y="3743270"/>
            <a:ext cx="2880000" cy="1588"/>
          </a:xfrm>
          <a:prstGeom prst="line">
            <a:avLst/>
          </a:prstGeom>
          <a:ln w="38100">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5400000">
            <a:off x="4942742" y="3886476"/>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5400000">
            <a:off x="8118374" y="3600724"/>
            <a:ext cx="288000" cy="1588"/>
          </a:xfrm>
          <a:prstGeom prst="line">
            <a:avLst/>
          </a:prstGeom>
          <a:ln w="38100">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5400000">
            <a:off x="6618502" y="3884228"/>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10800000">
            <a:off x="6769844" y="3743270"/>
            <a:ext cx="2880000" cy="1588"/>
          </a:xfrm>
          <a:prstGeom prst="line">
            <a:avLst/>
          </a:prstGeom>
          <a:ln w="38100">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5400000">
            <a:off x="9506638" y="3886476"/>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5400000">
            <a:off x="3554804" y="3899858"/>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rot="5400000">
            <a:off x="8126836" y="3886476"/>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rot="5400000">
            <a:off x="3554478" y="4743732"/>
            <a:ext cx="288000" cy="1588"/>
          </a:xfrm>
          <a:prstGeom prst="line">
            <a:avLst/>
          </a:prstGeom>
          <a:ln w="38100">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5400000">
            <a:off x="2054606" y="5027236"/>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a:off x="2205948" y="4886278"/>
            <a:ext cx="2880000" cy="1588"/>
          </a:xfrm>
          <a:prstGeom prst="line">
            <a:avLst/>
          </a:prstGeom>
          <a:ln w="38100">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5400000">
            <a:off x="4942742" y="5029484"/>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5400000">
            <a:off x="3554804" y="5042866"/>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5400000">
            <a:off x="8118374" y="4743732"/>
            <a:ext cx="288000" cy="1588"/>
          </a:xfrm>
          <a:prstGeom prst="line">
            <a:avLst/>
          </a:prstGeom>
          <a:ln w="38100">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5400000">
            <a:off x="6618502" y="5027236"/>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0800000">
            <a:off x="6769844" y="4886278"/>
            <a:ext cx="2880000" cy="1588"/>
          </a:xfrm>
          <a:prstGeom prst="line">
            <a:avLst/>
          </a:prstGeom>
          <a:ln w="38100">
            <a:solidFill>
              <a:schemeClr val="bg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rot="5400000">
            <a:off x="9506638" y="5029484"/>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rot="5400000">
            <a:off x="8118700" y="5042866"/>
            <a:ext cx="288000" cy="1588"/>
          </a:xfrm>
          <a:prstGeom prst="line">
            <a:avLst/>
          </a:prstGeom>
          <a:ln w="38100">
            <a:solidFill>
              <a:schemeClr val="bg2">
                <a:lumMod val="50000"/>
              </a:schemeClr>
            </a:solidFill>
            <a:headEnd type="non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060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ipe(up)">
                                      <p:cBhvr>
                                        <p:cTn id="11" dur="500"/>
                                        <p:tgtEl>
                                          <p:spTgt spid="8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wipe(up)">
                                      <p:cBhvr>
                                        <p:cTn id="15" dur="500"/>
                                        <p:tgtEl>
                                          <p:spTgt spid="82"/>
                                        </p:tgtEl>
                                      </p:cBhvr>
                                    </p:animEffect>
                                  </p:childTnLst>
                                </p:cTn>
                              </p:par>
                              <p:par>
                                <p:cTn id="16" presetID="22" presetClass="entr" presetSubtype="1" fill="hold" nodeType="with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wipe(up)">
                                      <p:cBhvr>
                                        <p:cTn id="18" dur="500"/>
                                        <p:tgtEl>
                                          <p:spTgt spid="84"/>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500"/>
                                        <p:tgtEl>
                                          <p:spTgt spid="6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wipe(up)">
                                      <p:cBhvr>
                                        <p:cTn id="25" dur="500"/>
                                        <p:tgtEl>
                                          <p:spTgt spid="6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85"/>
                                        </p:tgtEl>
                                        <p:attrNameLst>
                                          <p:attrName>style.visibility</p:attrName>
                                        </p:attrNameLst>
                                      </p:cBhvr>
                                      <p:to>
                                        <p:strVal val="visible"/>
                                      </p:to>
                                    </p:set>
                                    <p:animEffect transition="in" filter="wipe(up)">
                                      <p:cBhvr>
                                        <p:cTn id="30" dur="500"/>
                                        <p:tgtEl>
                                          <p:spTgt spid="85"/>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wipe(up)">
                                      <p:cBhvr>
                                        <p:cTn id="34" dur="500"/>
                                        <p:tgtEl>
                                          <p:spTgt spid="87"/>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wipe(up)">
                                      <p:cBhvr>
                                        <p:cTn id="38" dur="500"/>
                                        <p:tgtEl>
                                          <p:spTgt spid="86"/>
                                        </p:tgtEl>
                                      </p:cBhvr>
                                    </p:animEffect>
                                  </p:childTnLst>
                                </p:cTn>
                              </p:par>
                              <p:par>
                                <p:cTn id="39" presetID="22" presetClass="entr" presetSubtype="1" fill="hold" nodeType="withEffect">
                                  <p:stCondLst>
                                    <p:cond delay="0"/>
                                  </p:stCondLst>
                                  <p:childTnLst>
                                    <p:set>
                                      <p:cBhvr>
                                        <p:cTn id="40" dur="1" fill="hold">
                                          <p:stCondLst>
                                            <p:cond delay="0"/>
                                          </p:stCondLst>
                                        </p:cTn>
                                        <p:tgtEl>
                                          <p:spTgt spid="93"/>
                                        </p:tgtEl>
                                        <p:attrNameLst>
                                          <p:attrName>style.visibility</p:attrName>
                                        </p:attrNameLst>
                                      </p:cBhvr>
                                      <p:to>
                                        <p:strVal val="visible"/>
                                      </p:to>
                                    </p:set>
                                    <p:animEffect transition="in" filter="wipe(up)">
                                      <p:cBhvr>
                                        <p:cTn id="41" dur="500"/>
                                        <p:tgtEl>
                                          <p:spTgt spid="93"/>
                                        </p:tgtEl>
                                      </p:cBhvr>
                                    </p:animEffect>
                                  </p:childTnLst>
                                </p:cTn>
                              </p:par>
                              <p:par>
                                <p:cTn id="42" presetID="22" presetClass="entr" presetSubtype="1" fill="hold" nodeType="withEffect">
                                  <p:stCondLst>
                                    <p:cond delay="0"/>
                                  </p:stCondLst>
                                  <p:childTnLst>
                                    <p:set>
                                      <p:cBhvr>
                                        <p:cTn id="43" dur="1" fill="hold">
                                          <p:stCondLst>
                                            <p:cond delay="0"/>
                                          </p:stCondLst>
                                        </p:cTn>
                                        <p:tgtEl>
                                          <p:spTgt spid="88"/>
                                        </p:tgtEl>
                                        <p:attrNameLst>
                                          <p:attrName>style.visibility</p:attrName>
                                        </p:attrNameLst>
                                      </p:cBhvr>
                                      <p:to>
                                        <p:strVal val="visible"/>
                                      </p:to>
                                    </p:set>
                                    <p:animEffect transition="in" filter="wipe(up)">
                                      <p:cBhvr>
                                        <p:cTn id="44" dur="500"/>
                                        <p:tgtEl>
                                          <p:spTgt spid="88"/>
                                        </p:tgtEl>
                                      </p:cBhvr>
                                    </p:animEffect>
                                  </p:childTnLst>
                                </p:cTn>
                              </p:par>
                            </p:childTnLst>
                          </p:cTn>
                        </p:par>
                        <p:par>
                          <p:cTn id="45" fill="hold">
                            <p:stCondLst>
                              <p:cond delay="1500"/>
                            </p:stCondLst>
                            <p:childTnLst>
                              <p:par>
                                <p:cTn id="46" presetID="22" presetClass="entr" presetSubtype="1" fill="hold" grpId="0" nodeType="after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wipe(up)">
                                      <p:cBhvr>
                                        <p:cTn id="48" dur="500"/>
                                        <p:tgtEl>
                                          <p:spTgt spid="69"/>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wipe(up)">
                                      <p:cBhvr>
                                        <p:cTn id="51" dur="500"/>
                                        <p:tgtEl>
                                          <p:spTgt spid="70"/>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wipe(up)">
                                      <p:cBhvr>
                                        <p:cTn id="54" dur="500"/>
                                        <p:tgtEl>
                                          <p:spTgt spid="7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wipe(up)">
                                      <p:cBhvr>
                                        <p:cTn id="59" dur="500"/>
                                        <p:tgtEl>
                                          <p:spTgt spid="89"/>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91"/>
                                        </p:tgtEl>
                                        <p:attrNameLst>
                                          <p:attrName>style.visibility</p:attrName>
                                        </p:attrNameLst>
                                      </p:cBhvr>
                                      <p:to>
                                        <p:strVal val="visible"/>
                                      </p:to>
                                    </p:set>
                                    <p:animEffect transition="in" filter="wipe(up)">
                                      <p:cBhvr>
                                        <p:cTn id="63" dur="500"/>
                                        <p:tgtEl>
                                          <p:spTgt spid="91"/>
                                        </p:tgtEl>
                                      </p:cBhvr>
                                    </p:animEffect>
                                  </p:childTnLst>
                                </p:cTn>
                              </p:par>
                            </p:childTnLst>
                          </p:cTn>
                        </p:par>
                        <p:par>
                          <p:cTn id="64" fill="hold">
                            <p:stCondLst>
                              <p:cond delay="1000"/>
                            </p:stCondLst>
                            <p:childTnLst>
                              <p:par>
                                <p:cTn id="65" presetID="22" presetClass="entr" presetSubtype="1" fill="hold" nodeType="after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wipe(up)">
                                      <p:cBhvr>
                                        <p:cTn id="67" dur="500"/>
                                        <p:tgtEl>
                                          <p:spTgt spid="90"/>
                                        </p:tgtEl>
                                      </p:cBhvr>
                                    </p:animEffect>
                                  </p:childTnLst>
                                </p:cTn>
                              </p:par>
                              <p:par>
                                <p:cTn id="68" presetID="22" presetClass="entr" presetSubtype="1" fill="hold" nodeType="withEffect">
                                  <p:stCondLst>
                                    <p:cond delay="0"/>
                                  </p:stCondLst>
                                  <p:childTnLst>
                                    <p:set>
                                      <p:cBhvr>
                                        <p:cTn id="69" dur="1" fill="hold">
                                          <p:stCondLst>
                                            <p:cond delay="0"/>
                                          </p:stCondLst>
                                        </p:cTn>
                                        <p:tgtEl>
                                          <p:spTgt spid="94"/>
                                        </p:tgtEl>
                                        <p:attrNameLst>
                                          <p:attrName>style.visibility</p:attrName>
                                        </p:attrNameLst>
                                      </p:cBhvr>
                                      <p:to>
                                        <p:strVal val="visible"/>
                                      </p:to>
                                    </p:set>
                                    <p:animEffect transition="in" filter="wipe(up)">
                                      <p:cBhvr>
                                        <p:cTn id="70" dur="500"/>
                                        <p:tgtEl>
                                          <p:spTgt spid="94"/>
                                        </p:tgtEl>
                                      </p:cBhvr>
                                    </p:animEffect>
                                  </p:childTnLst>
                                </p:cTn>
                              </p:par>
                              <p:par>
                                <p:cTn id="71" presetID="22" presetClass="entr" presetSubtype="1" fill="hold" nodeType="withEffect">
                                  <p:stCondLst>
                                    <p:cond delay="0"/>
                                  </p:stCondLst>
                                  <p:childTnLst>
                                    <p:set>
                                      <p:cBhvr>
                                        <p:cTn id="72" dur="1" fill="hold">
                                          <p:stCondLst>
                                            <p:cond delay="0"/>
                                          </p:stCondLst>
                                        </p:cTn>
                                        <p:tgtEl>
                                          <p:spTgt spid="92"/>
                                        </p:tgtEl>
                                        <p:attrNameLst>
                                          <p:attrName>style.visibility</p:attrName>
                                        </p:attrNameLst>
                                      </p:cBhvr>
                                      <p:to>
                                        <p:strVal val="visible"/>
                                      </p:to>
                                    </p:set>
                                    <p:animEffect transition="in" filter="wipe(up)">
                                      <p:cBhvr>
                                        <p:cTn id="73" dur="500"/>
                                        <p:tgtEl>
                                          <p:spTgt spid="92"/>
                                        </p:tgtEl>
                                      </p:cBhvr>
                                    </p:animEffect>
                                  </p:childTnLst>
                                </p:cTn>
                              </p:par>
                            </p:childTnLst>
                          </p:cTn>
                        </p:par>
                        <p:par>
                          <p:cTn id="74" fill="hold">
                            <p:stCondLst>
                              <p:cond delay="1500"/>
                            </p:stCondLst>
                            <p:childTnLst>
                              <p:par>
                                <p:cTn id="75" presetID="22" presetClass="entr" presetSubtype="1" fill="hold" grpId="0" nodeType="afterEffect">
                                  <p:stCondLst>
                                    <p:cond delay="0"/>
                                  </p:stCondLst>
                                  <p:childTnLst>
                                    <p:set>
                                      <p:cBhvr>
                                        <p:cTn id="76" dur="1" fill="hold">
                                          <p:stCondLst>
                                            <p:cond delay="0"/>
                                          </p:stCondLst>
                                        </p:cTn>
                                        <p:tgtEl>
                                          <p:spTgt spid="72"/>
                                        </p:tgtEl>
                                        <p:attrNameLst>
                                          <p:attrName>style.visibility</p:attrName>
                                        </p:attrNameLst>
                                      </p:cBhvr>
                                      <p:to>
                                        <p:strVal val="visible"/>
                                      </p:to>
                                    </p:set>
                                    <p:animEffect transition="in" filter="wipe(up)">
                                      <p:cBhvr>
                                        <p:cTn id="77" dur="500"/>
                                        <p:tgtEl>
                                          <p:spTgt spid="72"/>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wipe(up)">
                                      <p:cBhvr>
                                        <p:cTn id="80" dur="500"/>
                                        <p:tgtEl>
                                          <p:spTgt spid="73"/>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74"/>
                                        </p:tgtEl>
                                        <p:attrNameLst>
                                          <p:attrName>style.visibility</p:attrName>
                                        </p:attrNameLst>
                                      </p:cBhvr>
                                      <p:to>
                                        <p:strVal val="visible"/>
                                      </p:to>
                                    </p:set>
                                    <p:animEffect transition="in" filter="wipe(up)">
                                      <p:cBhvr>
                                        <p:cTn id="83" dur="500"/>
                                        <p:tgtEl>
                                          <p:spTgt spid="7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wipe(up)">
                                      <p:cBhvr>
                                        <p:cTn id="88" dur="500"/>
                                        <p:tgtEl>
                                          <p:spTgt spid="95"/>
                                        </p:tgtEl>
                                      </p:cBhvr>
                                    </p:animEffect>
                                  </p:childTnLst>
                                </p:cTn>
                              </p:par>
                            </p:childTnLst>
                          </p:cTn>
                        </p:par>
                        <p:par>
                          <p:cTn id="89" fill="hold">
                            <p:stCondLst>
                              <p:cond delay="500"/>
                            </p:stCondLst>
                            <p:childTnLst>
                              <p:par>
                                <p:cTn id="90" presetID="22" presetClass="entr" presetSubtype="1" fill="hold" nodeType="afterEffect">
                                  <p:stCondLst>
                                    <p:cond delay="0"/>
                                  </p:stCondLst>
                                  <p:childTnLst>
                                    <p:set>
                                      <p:cBhvr>
                                        <p:cTn id="91" dur="1" fill="hold">
                                          <p:stCondLst>
                                            <p:cond delay="0"/>
                                          </p:stCondLst>
                                        </p:cTn>
                                        <p:tgtEl>
                                          <p:spTgt spid="97"/>
                                        </p:tgtEl>
                                        <p:attrNameLst>
                                          <p:attrName>style.visibility</p:attrName>
                                        </p:attrNameLst>
                                      </p:cBhvr>
                                      <p:to>
                                        <p:strVal val="visible"/>
                                      </p:to>
                                    </p:set>
                                    <p:animEffect transition="in" filter="wipe(up)">
                                      <p:cBhvr>
                                        <p:cTn id="92" dur="500"/>
                                        <p:tgtEl>
                                          <p:spTgt spid="97"/>
                                        </p:tgtEl>
                                      </p:cBhvr>
                                    </p:animEffect>
                                  </p:childTnLst>
                                </p:cTn>
                              </p:par>
                            </p:childTnLst>
                          </p:cTn>
                        </p:par>
                        <p:par>
                          <p:cTn id="93" fill="hold">
                            <p:stCondLst>
                              <p:cond delay="1000"/>
                            </p:stCondLst>
                            <p:childTnLst>
                              <p:par>
                                <p:cTn id="94" presetID="22" presetClass="entr" presetSubtype="1" fill="hold" nodeType="afterEffect">
                                  <p:stCondLst>
                                    <p:cond delay="0"/>
                                  </p:stCondLst>
                                  <p:childTnLst>
                                    <p:set>
                                      <p:cBhvr>
                                        <p:cTn id="95" dur="1" fill="hold">
                                          <p:stCondLst>
                                            <p:cond delay="0"/>
                                          </p:stCondLst>
                                        </p:cTn>
                                        <p:tgtEl>
                                          <p:spTgt spid="96"/>
                                        </p:tgtEl>
                                        <p:attrNameLst>
                                          <p:attrName>style.visibility</p:attrName>
                                        </p:attrNameLst>
                                      </p:cBhvr>
                                      <p:to>
                                        <p:strVal val="visible"/>
                                      </p:to>
                                    </p:set>
                                    <p:animEffect transition="in" filter="wipe(up)">
                                      <p:cBhvr>
                                        <p:cTn id="96" dur="500"/>
                                        <p:tgtEl>
                                          <p:spTgt spid="96"/>
                                        </p:tgtEl>
                                      </p:cBhvr>
                                    </p:animEffect>
                                  </p:childTnLst>
                                </p:cTn>
                              </p:par>
                              <p:par>
                                <p:cTn id="97" presetID="22" presetClass="entr" presetSubtype="1" fill="hold" nodeType="withEffect">
                                  <p:stCondLst>
                                    <p:cond delay="0"/>
                                  </p:stCondLst>
                                  <p:childTnLst>
                                    <p:set>
                                      <p:cBhvr>
                                        <p:cTn id="98" dur="1" fill="hold">
                                          <p:stCondLst>
                                            <p:cond delay="0"/>
                                          </p:stCondLst>
                                        </p:cTn>
                                        <p:tgtEl>
                                          <p:spTgt spid="99"/>
                                        </p:tgtEl>
                                        <p:attrNameLst>
                                          <p:attrName>style.visibility</p:attrName>
                                        </p:attrNameLst>
                                      </p:cBhvr>
                                      <p:to>
                                        <p:strVal val="visible"/>
                                      </p:to>
                                    </p:set>
                                    <p:animEffect transition="in" filter="wipe(up)">
                                      <p:cBhvr>
                                        <p:cTn id="99" dur="500"/>
                                        <p:tgtEl>
                                          <p:spTgt spid="99"/>
                                        </p:tgtEl>
                                      </p:cBhvr>
                                    </p:animEffect>
                                  </p:childTnLst>
                                </p:cTn>
                              </p:par>
                              <p:par>
                                <p:cTn id="100" presetID="22" presetClass="entr" presetSubtype="1" fill="hold" nodeType="withEffect">
                                  <p:stCondLst>
                                    <p:cond delay="0"/>
                                  </p:stCondLst>
                                  <p:childTnLst>
                                    <p:set>
                                      <p:cBhvr>
                                        <p:cTn id="101" dur="1" fill="hold">
                                          <p:stCondLst>
                                            <p:cond delay="0"/>
                                          </p:stCondLst>
                                        </p:cTn>
                                        <p:tgtEl>
                                          <p:spTgt spid="98"/>
                                        </p:tgtEl>
                                        <p:attrNameLst>
                                          <p:attrName>style.visibility</p:attrName>
                                        </p:attrNameLst>
                                      </p:cBhvr>
                                      <p:to>
                                        <p:strVal val="visible"/>
                                      </p:to>
                                    </p:set>
                                    <p:animEffect transition="in" filter="wipe(up)">
                                      <p:cBhvr>
                                        <p:cTn id="102" dur="500"/>
                                        <p:tgtEl>
                                          <p:spTgt spid="98"/>
                                        </p:tgtEl>
                                      </p:cBhvr>
                                    </p:animEffect>
                                  </p:childTnLst>
                                </p:cTn>
                              </p:par>
                            </p:childTnLst>
                          </p:cTn>
                        </p:par>
                        <p:par>
                          <p:cTn id="103" fill="hold">
                            <p:stCondLst>
                              <p:cond delay="1500"/>
                            </p:stCondLst>
                            <p:childTnLst>
                              <p:par>
                                <p:cTn id="104" presetID="22" presetClass="entr" presetSubtype="1" fill="hold" grpId="0" nodeType="afterEffect">
                                  <p:stCondLst>
                                    <p:cond delay="0"/>
                                  </p:stCondLst>
                                  <p:childTnLst>
                                    <p:set>
                                      <p:cBhvr>
                                        <p:cTn id="105" dur="1" fill="hold">
                                          <p:stCondLst>
                                            <p:cond delay="0"/>
                                          </p:stCondLst>
                                        </p:cTn>
                                        <p:tgtEl>
                                          <p:spTgt spid="75"/>
                                        </p:tgtEl>
                                        <p:attrNameLst>
                                          <p:attrName>style.visibility</p:attrName>
                                        </p:attrNameLst>
                                      </p:cBhvr>
                                      <p:to>
                                        <p:strVal val="visible"/>
                                      </p:to>
                                    </p:set>
                                    <p:animEffect transition="in" filter="wipe(up)">
                                      <p:cBhvr>
                                        <p:cTn id="106" dur="500"/>
                                        <p:tgtEl>
                                          <p:spTgt spid="75"/>
                                        </p:tgtEl>
                                      </p:cBhvr>
                                    </p:animEffect>
                                  </p:childTnLst>
                                </p:cTn>
                              </p:par>
                              <p:par>
                                <p:cTn id="107" presetID="22" presetClass="entr" presetSubtype="1" fill="hold" grpId="0" nodeType="withEffect">
                                  <p:stCondLst>
                                    <p:cond delay="0"/>
                                  </p:stCondLst>
                                  <p:childTnLst>
                                    <p:set>
                                      <p:cBhvr>
                                        <p:cTn id="108" dur="1" fill="hold">
                                          <p:stCondLst>
                                            <p:cond delay="0"/>
                                          </p:stCondLst>
                                        </p:cTn>
                                        <p:tgtEl>
                                          <p:spTgt spid="76"/>
                                        </p:tgtEl>
                                        <p:attrNameLst>
                                          <p:attrName>style.visibility</p:attrName>
                                        </p:attrNameLst>
                                      </p:cBhvr>
                                      <p:to>
                                        <p:strVal val="visible"/>
                                      </p:to>
                                    </p:set>
                                    <p:animEffect transition="in" filter="wipe(up)">
                                      <p:cBhvr>
                                        <p:cTn id="109" dur="500"/>
                                        <p:tgtEl>
                                          <p:spTgt spid="76"/>
                                        </p:tgtEl>
                                      </p:cBhvr>
                                    </p:animEffect>
                                  </p:childTnLst>
                                </p:cTn>
                              </p:par>
                              <p:par>
                                <p:cTn id="110" presetID="22" presetClass="entr" presetSubtype="1" fill="hold" grpId="0" nodeType="withEffect">
                                  <p:stCondLst>
                                    <p:cond delay="0"/>
                                  </p:stCondLst>
                                  <p:childTnLst>
                                    <p:set>
                                      <p:cBhvr>
                                        <p:cTn id="111" dur="1" fill="hold">
                                          <p:stCondLst>
                                            <p:cond delay="0"/>
                                          </p:stCondLst>
                                        </p:cTn>
                                        <p:tgtEl>
                                          <p:spTgt spid="77"/>
                                        </p:tgtEl>
                                        <p:attrNameLst>
                                          <p:attrName>style.visibility</p:attrName>
                                        </p:attrNameLst>
                                      </p:cBhvr>
                                      <p:to>
                                        <p:strVal val="visible"/>
                                      </p:to>
                                    </p:set>
                                    <p:animEffect transition="in" filter="wipe(up)">
                                      <p:cBhvr>
                                        <p:cTn id="112" dur="500"/>
                                        <p:tgtEl>
                                          <p:spTgt spid="77"/>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100"/>
                                        </p:tgtEl>
                                        <p:attrNameLst>
                                          <p:attrName>style.visibility</p:attrName>
                                        </p:attrNameLst>
                                      </p:cBhvr>
                                      <p:to>
                                        <p:strVal val="visible"/>
                                      </p:to>
                                    </p:set>
                                    <p:animEffect transition="in" filter="wipe(up)">
                                      <p:cBhvr>
                                        <p:cTn id="117" dur="500"/>
                                        <p:tgtEl>
                                          <p:spTgt spid="100"/>
                                        </p:tgtEl>
                                      </p:cBhvr>
                                    </p:animEffect>
                                  </p:childTnLst>
                                </p:cTn>
                              </p:par>
                            </p:childTnLst>
                          </p:cTn>
                        </p:par>
                        <p:par>
                          <p:cTn id="118" fill="hold">
                            <p:stCondLst>
                              <p:cond delay="500"/>
                            </p:stCondLst>
                            <p:childTnLst>
                              <p:par>
                                <p:cTn id="119" presetID="22" presetClass="entr" presetSubtype="1" fill="hold" nodeType="afterEffect">
                                  <p:stCondLst>
                                    <p:cond delay="0"/>
                                  </p:stCondLst>
                                  <p:childTnLst>
                                    <p:set>
                                      <p:cBhvr>
                                        <p:cTn id="120" dur="1" fill="hold">
                                          <p:stCondLst>
                                            <p:cond delay="0"/>
                                          </p:stCondLst>
                                        </p:cTn>
                                        <p:tgtEl>
                                          <p:spTgt spid="102"/>
                                        </p:tgtEl>
                                        <p:attrNameLst>
                                          <p:attrName>style.visibility</p:attrName>
                                        </p:attrNameLst>
                                      </p:cBhvr>
                                      <p:to>
                                        <p:strVal val="visible"/>
                                      </p:to>
                                    </p:set>
                                    <p:animEffect transition="in" filter="wipe(up)">
                                      <p:cBhvr>
                                        <p:cTn id="121" dur="500"/>
                                        <p:tgtEl>
                                          <p:spTgt spid="102"/>
                                        </p:tgtEl>
                                      </p:cBhvr>
                                    </p:animEffect>
                                  </p:childTnLst>
                                </p:cTn>
                              </p:par>
                            </p:childTnLst>
                          </p:cTn>
                        </p:par>
                        <p:par>
                          <p:cTn id="122" fill="hold">
                            <p:stCondLst>
                              <p:cond delay="1000"/>
                            </p:stCondLst>
                            <p:childTnLst>
                              <p:par>
                                <p:cTn id="123" presetID="22" presetClass="entr" presetSubtype="1" fill="hold" nodeType="afterEffect">
                                  <p:stCondLst>
                                    <p:cond delay="0"/>
                                  </p:stCondLst>
                                  <p:childTnLst>
                                    <p:set>
                                      <p:cBhvr>
                                        <p:cTn id="124" dur="1" fill="hold">
                                          <p:stCondLst>
                                            <p:cond delay="0"/>
                                          </p:stCondLst>
                                        </p:cTn>
                                        <p:tgtEl>
                                          <p:spTgt spid="101"/>
                                        </p:tgtEl>
                                        <p:attrNameLst>
                                          <p:attrName>style.visibility</p:attrName>
                                        </p:attrNameLst>
                                      </p:cBhvr>
                                      <p:to>
                                        <p:strVal val="visible"/>
                                      </p:to>
                                    </p:set>
                                    <p:animEffect transition="in" filter="wipe(up)">
                                      <p:cBhvr>
                                        <p:cTn id="125" dur="500"/>
                                        <p:tgtEl>
                                          <p:spTgt spid="101"/>
                                        </p:tgtEl>
                                      </p:cBhvr>
                                    </p:animEffect>
                                  </p:childTnLst>
                                </p:cTn>
                              </p:par>
                              <p:par>
                                <p:cTn id="126" presetID="22" presetClass="entr" presetSubtype="1" fill="hold" nodeType="withEffect">
                                  <p:stCondLst>
                                    <p:cond delay="0"/>
                                  </p:stCondLst>
                                  <p:childTnLst>
                                    <p:set>
                                      <p:cBhvr>
                                        <p:cTn id="127" dur="1" fill="hold">
                                          <p:stCondLst>
                                            <p:cond delay="0"/>
                                          </p:stCondLst>
                                        </p:cTn>
                                        <p:tgtEl>
                                          <p:spTgt spid="104"/>
                                        </p:tgtEl>
                                        <p:attrNameLst>
                                          <p:attrName>style.visibility</p:attrName>
                                        </p:attrNameLst>
                                      </p:cBhvr>
                                      <p:to>
                                        <p:strVal val="visible"/>
                                      </p:to>
                                    </p:set>
                                    <p:animEffect transition="in" filter="wipe(up)">
                                      <p:cBhvr>
                                        <p:cTn id="128" dur="500"/>
                                        <p:tgtEl>
                                          <p:spTgt spid="104"/>
                                        </p:tgtEl>
                                      </p:cBhvr>
                                    </p:animEffect>
                                  </p:childTnLst>
                                </p:cTn>
                              </p:par>
                              <p:par>
                                <p:cTn id="129" presetID="22" presetClass="entr" presetSubtype="1" fill="hold" nodeType="withEffect">
                                  <p:stCondLst>
                                    <p:cond delay="0"/>
                                  </p:stCondLst>
                                  <p:childTnLst>
                                    <p:set>
                                      <p:cBhvr>
                                        <p:cTn id="130" dur="1" fill="hold">
                                          <p:stCondLst>
                                            <p:cond delay="0"/>
                                          </p:stCondLst>
                                        </p:cTn>
                                        <p:tgtEl>
                                          <p:spTgt spid="103"/>
                                        </p:tgtEl>
                                        <p:attrNameLst>
                                          <p:attrName>style.visibility</p:attrName>
                                        </p:attrNameLst>
                                      </p:cBhvr>
                                      <p:to>
                                        <p:strVal val="visible"/>
                                      </p:to>
                                    </p:set>
                                    <p:animEffect transition="in" filter="wipe(up)">
                                      <p:cBhvr>
                                        <p:cTn id="131" dur="500"/>
                                        <p:tgtEl>
                                          <p:spTgt spid="103"/>
                                        </p:tgtEl>
                                      </p:cBhvr>
                                    </p:animEffect>
                                  </p:childTnLst>
                                </p:cTn>
                              </p:par>
                            </p:childTnLst>
                          </p:cTn>
                        </p:par>
                        <p:par>
                          <p:cTn id="132" fill="hold">
                            <p:stCondLst>
                              <p:cond delay="1500"/>
                            </p:stCondLst>
                            <p:childTnLst>
                              <p:par>
                                <p:cTn id="133" presetID="22" presetClass="entr" presetSubtype="1" fill="hold" grpId="0"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wipe(up)">
                                      <p:cBhvr>
                                        <p:cTn id="135" dur="500"/>
                                        <p:tgtEl>
                                          <p:spTgt spid="78"/>
                                        </p:tgtEl>
                                      </p:cBhvr>
                                    </p:animEffect>
                                  </p:childTnLst>
                                </p:cTn>
                              </p:par>
                              <p:par>
                                <p:cTn id="136" presetID="22" presetClass="entr" presetSubtype="1" fill="hold" grpId="0" nodeType="withEffect">
                                  <p:stCondLst>
                                    <p:cond delay="0"/>
                                  </p:stCondLst>
                                  <p:childTnLst>
                                    <p:set>
                                      <p:cBhvr>
                                        <p:cTn id="137" dur="1" fill="hold">
                                          <p:stCondLst>
                                            <p:cond delay="0"/>
                                          </p:stCondLst>
                                        </p:cTn>
                                        <p:tgtEl>
                                          <p:spTgt spid="79"/>
                                        </p:tgtEl>
                                        <p:attrNameLst>
                                          <p:attrName>style.visibility</p:attrName>
                                        </p:attrNameLst>
                                      </p:cBhvr>
                                      <p:to>
                                        <p:strVal val="visible"/>
                                      </p:to>
                                    </p:set>
                                    <p:animEffect transition="in" filter="wipe(up)">
                                      <p:cBhvr>
                                        <p:cTn id="138" dur="500"/>
                                        <p:tgtEl>
                                          <p:spTgt spid="79"/>
                                        </p:tgtEl>
                                      </p:cBhvr>
                                    </p:animEffect>
                                  </p:childTnLst>
                                </p:cTn>
                              </p:par>
                              <p:par>
                                <p:cTn id="139" presetID="22" presetClass="entr" presetSubtype="1" fill="hold" grpId="0" nodeType="withEffect">
                                  <p:stCondLst>
                                    <p:cond delay="0"/>
                                  </p:stCondLst>
                                  <p:childTnLst>
                                    <p:set>
                                      <p:cBhvr>
                                        <p:cTn id="140" dur="1" fill="hold">
                                          <p:stCondLst>
                                            <p:cond delay="0"/>
                                          </p:stCondLst>
                                        </p:cTn>
                                        <p:tgtEl>
                                          <p:spTgt spid="80"/>
                                        </p:tgtEl>
                                        <p:attrNameLst>
                                          <p:attrName>style.visibility</p:attrName>
                                        </p:attrNameLst>
                                      </p:cBhvr>
                                      <p:to>
                                        <p:strVal val="visible"/>
                                      </p:to>
                                    </p:set>
                                    <p:animEffect transition="in" filter="wipe(up)">
                                      <p:cBhvr>
                                        <p:cTn id="141"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动态内存分配标准库函数</a:t>
            </a:r>
          </a:p>
        </p:txBody>
      </p:sp>
      <p:sp>
        <p:nvSpPr>
          <p:cNvPr id="5" name="内容占位符 2"/>
          <p:cNvSpPr>
            <a:spLocks noGrp="1"/>
          </p:cNvSpPr>
          <p:nvPr>
            <p:ph idx="1"/>
          </p:nvPr>
        </p:nvSpPr>
        <p:spPr>
          <a:xfrm>
            <a:off x="961256" y="989037"/>
            <a:ext cx="10461748" cy="5248275"/>
          </a:xfrm>
        </p:spPr>
        <p:txBody>
          <a:bodyPr/>
          <a:lstStyle/>
          <a:p>
            <a:pPr>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函数原型</a:t>
            </a:r>
          </a:p>
          <a:p>
            <a:pPr lvl="1">
              <a:buClr>
                <a:schemeClr val="bg2">
                  <a:lumMod val="50000"/>
                </a:schemeClr>
              </a:buClr>
              <a:buSzPct val="100000"/>
              <a:buFont typeface="Wingdings" pitchFamily="2" charset="2"/>
              <a:buChar char="u"/>
            </a:pPr>
            <a:r>
              <a:rPr lang="en-US" altLang="zh-CN" sz="2600" b="1">
                <a:solidFill>
                  <a:srgbClr val="0070C0"/>
                </a:solidFill>
                <a:latin typeface="微软雅黑" pitchFamily="34" charset="-122"/>
                <a:ea typeface="微软雅黑" pitchFamily="34" charset="-122"/>
              </a:rPr>
              <a:t>void</a:t>
            </a:r>
            <a:r>
              <a:rPr lang="en-US" altLang="zh-CN" sz="2600" b="1">
                <a:latin typeface="微软雅黑" pitchFamily="34" charset="-122"/>
                <a:ea typeface="微软雅黑" pitchFamily="34" charset="-122"/>
              </a:rPr>
              <a:t>* </a:t>
            </a:r>
            <a:r>
              <a:rPr lang="en-US" altLang="zh-CN" sz="2600" b="1">
                <a:solidFill>
                  <a:schemeClr val="tx2"/>
                </a:solidFill>
                <a:latin typeface="微软雅黑" pitchFamily="34" charset="-122"/>
                <a:ea typeface="微软雅黑" pitchFamily="34" charset="-122"/>
              </a:rPr>
              <a:t>calloc</a:t>
            </a:r>
            <a:r>
              <a:rPr lang="en-US" altLang="zh-CN" sz="2600" b="1">
                <a:latin typeface="微软雅黑" pitchFamily="34" charset="-122"/>
                <a:ea typeface="微软雅黑" pitchFamily="34" charset="-122"/>
              </a:rPr>
              <a:t>( </a:t>
            </a:r>
            <a:r>
              <a:rPr lang="en-US" altLang="zh-CN" sz="2600" b="1">
                <a:solidFill>
                  <a:srgbClr val="0070C0"/>
                </a:solidFill>
                <a:latin typeface="微软雅黑" pitchFamily="34" charset="-122"/>
                <a:ea typeface="微软雅黑" pitchFamily="34" charset="-122"/>
              </a:rPr>
              <a:t>size_t</a:t>
            </a:r>
            <a:r>
              <a:rPr lang="en-US" altLang="zh-CN" sz="2600" b="1">
                <a:latin typeface="微软雅黑" pitchFamily="34" charset="-122"/>
                <a:ea typeface="微软雅黑" pitchFamily="34" charset="-122"/>
              </a:rPr>
              <a:t> </a:t>
            </a:r>
            <a:r>
              <a:rPr lang="en-US" altLang="zh-CN" sz="2600" b="1">
                <a:solidFill>
                  <a:srgbClr val="FF3300"/>
                </a:solidFill>
                <a:latin typeface="微软雅黑" pitchFamily="34" charset="-122"/>
                <a:ea typeface="微软雅黑" pitchFamily="34" charset="-122"/>
              </a:rPr>
              <a:t>num</a:t>
            </a:r>
            <a:r>
              <a:rPr lang="en-US" altLang="zh-CN" sz="2600" b="1">
                <a:latin typeface="微软雅黑" pitchFamily="34" charset="-122"/>
                <a:ea typeface="微软雅黑" pitchFamily="34" charset="-122"/>
              </a:rPr>
              <a:t>, </a:t>
            </a:r>
            <a:r>
              <a:rPr lang="en-US" altLang="zh-CN" sz="2600" b="1">
                <a:solidFill>
                  <a:srgbClr val="0070C0"/>
                </a:solidFill>
                <a:latin typeface="微软雅黑" pitchFamily="34" charset="-122"/>
                <a:ea typeface="微软雅黑" pitchFamily="34" charset="-122"/>
              </a:rPr>
              <a:t>size_t</a:t>
            </a:r>
            <a:r>
              <a:rPr lang="en-US" altLang="zh-CN" sz="2600" b="1">
                <a:latin typeface="微软雅黑" pitchFamily="34" charset="-122"/>
                <a:ea typeface="微软雅黑" pitchFamily="34" charset="-122"/>
              </a:rPr>
              <a:t> </a:t>
            </a:r>
            <a:r>
              <a:rPr lang="en-US" altLang="zh-CN" sz="2600" b="1">
                <a:solidFill>
                  <a:srgbClr val="FF3300"/>
                </a:solidFill>
                <a:latin typeface="微软雅黑" pitchFamily="34" charset="-122"/>
                <a:ea typeface="微软雅黑" pitchFamily="34" charset="-122"/>
              </a:rPr>
              <a:t>size</a:t>
            </a:r>
            <a:r>
              <a:rPr lang="en-US" altLang="zh-CN" sz="2600" b="1">
                <a:latin typeface="微软雅黑" pitchFamily="34" charset="-122"/>
                <a:ea typeface="微软雅黑" pitchFamily="34" charset="-122"/>
              </a:rPr>
              <a:t>);</a:t>
            </a:r>
          </a:p>
          <a:p>
            <a:pPr>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参数</a:t>
            </a:r>
          </a:p>
          <a:p>
            <a:pPr lvl="1">
              <a:buClr>
                <a:schemeClr val="bg2">
                  <a:lumMod val="50000"/>
                </a:schemeClr>
              </a:buClr>
              <a:buSzPct val="100000"/>
              <a:buFont typeface="Wingdings" pitchFamily="2" charset="2"/>
              <a:buChar char="u"/>
            </a:pPr>
            <a:r>
              <a:rPr lang="en-US" altLang="zh-CN" sz="2600" b="1">
                <a:latin typeface="微软雅黑" pitchFamily="34" charset="-122"/>
                <a:ea typeface="微软雅黑" pitchFamily="34" charset="-122"/>
              </a:rPr>
              <a:t>num</a:t>
            </a:r>
            <a:r>
              <a:rPr lang="en-US" altLang="zh-CN" sz="2600">
                <a:latin typeface="微软雅黑" pitchFamily="34" charset="-122"/>
                <a:ea typeface="微软雅黑" pitchFamily="34" charset="-122"/>
              </a:rPr>
              <a:t> :</a:t>
            </a:r>
            <a:r>
              <a:rPr lang="zh-CN" altLang="en-US" sz="2600">
                <a:latin typeface="微软雅黑" pitchFamily="34" charset="-122"/>
                <a:ea typeface="微软雅黑" pitchFamily="34" charset="-122"/>
              </a:rPr>
              <a:t>分配内存的块数</a:t>
            </a:r>
          </a:p>
          <a:p>
            <a:pPr lvl="1">
              <a:buClr>
                <a:schemeClr val="bg2">
                  <a:lumMod val="50000"/>
                </a:schemeClr>
              </a:buClr>
              <a:buSzPct val="100000"/>
              <a:buFont typeface="Wingdings" pitchFamily="2" charset="2"/>
              <a:buChar char="u"/>
            </a:pPr>
            <a:r>
              <a:rPr lang="en-US" altLang="zh-CN" sz="2600" b="1">
                <a:latin typeface="微软雅黑" pitchFamily="34" charset="-122"/>
                <a:ea typeface="微软雅黑" pitchFamily="34" charset="-122"/>
              </a:rPr>
              <a:t>size</a:t>
            </a:r>
            <a:r>
              <a:rPr lang="en-US" altLang="zh-CN" sz="2600">
                <a:latin typeface="微软雅黑" pitchFamily="34" charset="-122"/>
                <a:ea typeface="微软雅黑" pitchFamily="34" charset="-122"/>
              </a:rPr>
              <a:t>:</a:t>
            </a:r>
            <a:r>
              <a:rPr lang="zh-CN" altLang="en-US" sz="2600">
                <a:latin typeface="微软雅黑" pitchFamily="34" charset="-122"/>
                <a:ea typeface="微软雅黑" pitchFamily="34" charset="-122"/>
              </a:rPr>
              <a:t>分配内存的每块的字节数</a:t>
            </a:r>
          </a:p>
          <a:p>
            <a:pPr>
              <a:buClr>
                <a:schemeClr val="bg2">
                  <a:lumMod val="50000"/>
                </a:schemeClr>
              </a:buClr>
              <a:buSzPct val="100000"/>
              <a:buFont typeface="Wingdings" pitchFamily="2" charset="2"/>
              <a:buChar char=""/>
            </a:pPr>
            <a:r>
              <a:rPr lang="zh-CN" altLang="en-US">
                <a:latin typeface="微软雅黑" pitchFamily="34" charset="-122"/>
                <a:ea typeface="微软雅黑" pitchFamily="34" charset="-122"/>
              </a:rPr>
              <a:t>返回值</a:t>
            </a:r>
          </a:p>
          <a:p>
            <a:pPr lvl="1">
              <a:buClr>
                <a:schemeClr val="bg2">
                  <a:lumMod val="50000"/>
                </a:schemeClr>
              </a:buClr>
              <a:buSzPct val="100000"/>
              <a:buFont typeface="Wingdings" pitchFamily="2" charset="2"/>
              <a:buChar char="u"/>
            </a:pPr>
            <a:r>
              <a:rPr lang="zh-CN" altLang="en-US" sz="2600">
                <a:latin typeface="微软雅黑" pitchFamily="34" charset="-122"/>
                <a:ea typeface="微软雅黑" pitchFamily="34" charset="-122"/>
              </a:rPr>
              <a:t>若成功，返回指向分配区域起始地址的</a:t>
            </a:r>
            <a:r>
              <a:rPr lang="en-US" altLang="zh-CN" sz="2600" b="1">
                <a:solidFill>
                  <a:srgbClr val="FF0000"/>
                </a:solidFill>
                <a:latin typeface="微软雅黑" pitchFamily="34" charset="-122"/>
                <a:ea typeface="微软雅黑" pitchFamily="34" charset="-122"/>
              </a:rPr>
              <a:t>void</a:t>
            </a:r>
            <a:r>
              <a:rPr lang="zh-CN" altLang="en-US" sz="2600">
                <a:latin typeface="微软雅黑" pitchFamily="34" charset="-122"/>
                <a:ea typeface="微软雅黑" pitchFamily="34" charset="-122"/>
              </a:rPr>
              <a:t>指针</a:t>
            </a:r>
          </a:p>
          <a:p>
            <a:pPr lvl="1">
              <a:buClr>
                <a:schemeClr val="bg2">
                  <a:lumMod val="50000"/>
                </a:schemeClr>
              </a:buClr>
              <a:buSzPct val="100000"/>
              <a:buFont typeface="Wingdings" pitchFamily="2" charset="2"/>
              <a:buChar char="u"/>
            </a:pPr>
            <a:r>
              <a:rPr lang="zh-CN" altLang="en-US" sz="2600">
                <a:latin typeface="微软雅黑" pitchFamily="34" charset="-122"/>
                <a:ea typeface="微软雅黑" pitchFamily="34" charset="-122"/>
              </a:rPr>
              <a:t>若失败，返回</a:t>
            </a:r>
            <a:r>
              <a:rPr lang="en-US" altLang="zh-CN" sz="2600" b="1">
                <a:solidFill>
                  <a:srgbClr val="FF0000"/>
                </a:solidFill>
                <a:latin typeface="微软雅黑" pitchFamily="34" charset="-122"/>
                <a:ea typeface="微软雅黑" pitchFamily="34" charset="-122"/>
              </a:rPr>
              <a:t>NULL</a:t>
            </a:r>
          </a:p>
          <a:p>
            <a:pPr lvl="1">
              <a:buClr>
                <a:schemeClr val="bg2">
                  <a:lumMod val="50000"/>
                </a:schemeClr>
              </a:buClr>
              <a:buSzPct val="100000"/>
              <a:buFont typeface="Wingdings" pitchFamily="2" charset="2"/>
              <a:buChar char="u"/>
            </a:pPr>
            <a:r>
              <a:rPr lang="en-US" altLang="zh-CN" sz="2600">
                <a:latin typeface="微软雅黑" pitchFamily="34" charset="-122"/>
                <a:ea typeface="微软雅黑" pitchFamily="34" charset="-122"/>
              </a:rPr>
              <a:t>calloc</a:t>
            </a:r>
            <a:r>
              <a:rPr lang="zh-CN" altLang="en-US" sz="2600">
                <a:latin typeface="微软雅黑" pitchFamily="34" charset="-122"/>
                <a:ea typeface="微软雅黑" pitchFamily="34" charset="-122"/>
              </a:rPr>
              <a:t>和</a:t>
            </a:r>
            <a:r>
              <a:rPr lang="en-US" altLang="zh-CN" sz="2600">
                <a:latin typeface="微软雅黑" pitchFamily="34" charset="-122"/>
                <a:ea typeface="微软雅黑" pitchFamily="34" charset="-122"/>
              </a:rPr>
              <a:t>malloc</a:t>
            </a:r>
            <a:r>
              <a:rPr lang="zh-CN" altLang="en-US" sz="2600">
                <a:latin typeface="微软雅黑" pitchFamily="34" charset="-122"/>
                <a:ea typeface="微软雅黑" pitchFamily="34" charset="-122"/>
              </a:rPr>
              <a:t>函数区别：</a:t>
            </a:r>
          </a:p>
          <a:p>
            <a:pPr lvl="1">
              <a:buClr>
                <a:schemeClr val="bg2">
                  <a:lumMod val="50000"/>
                </a:schemeClr>
              </a:buClr>
              <a:buSzPct val="100000"/>
              <a:buFont typeface="Wingdings" pitchFamily="2" charset="2"/>
              <a:buChar char="u"/>
            </a:pPr>
            <a:r>
              <a:rPr lang="en-US" altLang="zh-CN" sz="2600">
                <a:latin typeface="微软雅黑" pitchFamily="34" charset="-122"/>
                <a:ea typeface="微软雅黑" pitchFamily="34" charset="-122"/>
              </a:rPr>
              <a:t>calloc</a:t>
            </a:r>
            <a:r>
              <a:rPr lang="zh-CN" altLang="en-US" sz="2600">
                <a:latin typeface="微软雅黑" pitchFamily="34" charset="-122"/>
                <a:ea typeface="微软雅黑" pitchFamily="34" charset="-122"/>
              </a:rPr>
              <a:t>分配完毕后该内存所有内容都被</a:t>
            </a:r>
            <a:r>
              <a:rPr lang="zh-CN" altLang="en-US" sz="2600" b="1">
                <a:solidFill>
                  <a:srgbClr val="FF0000"/>
                </a:solidFill>
                <a:latin typeface="微软雅黑" pitchFamily="34" charset="-122"/>
                <a:ea typeface="微软雅黑" pitchFamily="34" charset="-122"/>
              </a:rPr>
              <a:t>初始化为</a:t>
            </a:r>
            <a:r>
              <a:rPr lang="en-US" altLang="zh-CN" sz="2600" b="1">
                <a:solidFill>
                  <a:srgbClr val="FF0000"/>
                </a:solidFill>
                <a:latin typeface="微软雅黑" pitchFamily="34" charset="-122"/>
                <a:ea typeface="微软雅黑" pitchFamily="34" charset="-122"/>
              </a:rPr>
              <a:t>0</a:t>
            </a:r>
          </a:p>
          <a:p>
            <a:pPr>
              <a:buClr>
                <a:schemeClr val="bg2">
                  <a:lumMod val="50000"/>
                </a:schemeClr>
              </a:buClr>
              <a:buSzPct val="100000"/>
              <a:buFont typeface="Wingdings" pitchFamily="2" charset="2"/>
              <a:buChar char=""/>
            </a:pPr>
            <a:endParaRPr lang="en-US" altLang="zh-CN" dirty="0">
              <a:latin typeface="微软雅黑" pitchFamily="34" charset="-122"/>
              <a:ea typeface="微软雅黑" pitchFamily="34" charset="-122"/>
            </a:endParaRPr>
          </a:p>
        </p:txBody>
      </p:sp>
    </p:spTree>
    <p:extLst>
      <p:ext uri="{BB962C8B-B14F-4D97-AF65-F5344CB8AC3E}">
        <p14:creationId xmlns:p14="http://schemas.microsoft.com/office/powerpoint/2010/main" val="1482198147"/>
      </p:ext>
    </p:extLst>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动态内存分配标准库函数</a:t>
            </a:r>
            <a:endParaRPr lang="zh-CN" altLang="en-US"/>
          </a:p>
        </p:txBody>
      </p:sp>
      <p:sp>
        <p:nvSpPr>
          <p:cNvPr id="4" name="内容占位符 2"/>
          <p:cNvSpPr txBox="1">
            <a:spLocks/>
          </p:cNvSpPr>
          <p:nvPr/>
        </p:nvSpPr>
        <p:spPr bwMode="auto">
          <a:xfrm>
            <a:off x="1249188" y="1124744"/>
            <a:ext cx="8229600" cy="44409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6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函数原型</a:t>
            </a:r>
          </a:p>
          <a:p>
            <a:pPr lvl="1">
              <a:spcBef>
                <a:spcPts val="1200"/>
              </a:spcBef>
              <a:spcAft>
                <a:spcPts val="600"/>
              </a:spcAft>
              <a:buClr>
                <a:schemeClr val="bg2">
                  <a:lumMod val="50000"/>
                </a:schemeClr>
              </a:buClr>
              <a:buFont typeface="Wingdings" pitchFamily="2" charset="2"/>
              <a:buChar char="u"/>
            </a:pPr>
            <a:r>
              <a:rPr lang="en-US" altLang="zh-CN" sz="2800" b="1">
                <a:solidFill>
                  <a:srgbClr val="0000FF"/>
                </a:solidFill>
                <a:latin typeface="微软雅黑" pitchFamily="34" charset="-122"/>
                <a:ea typeface="微软雅黑" pitchFamily="34" charset="-122"/>
              </a:rPr>
              <a:t>void</a:t>
            </a:r>
            <a:r>
              <a:rPr lang="en-US" altLang="zh-CN" sz="2800" b="1">
                <a:solidFill>
                  <a:srgbClr val="FFFF00"/>
                </a:solidFill>
                <a:latin typeface="微软雅黑" pitchFamily="34" charset="-122"/>
                <a:ea typeface="微软雅黑" pitchFamily="34" charset="-122"/>
              </a:rPr>
              <a:t> </a:t>
            </a:r>
            <a:r>
              <a:rPr lang="en-US" altLang="zh-CN" sz="2800" b="1">
                <a:latin typeface="微软雅黑" pitchFamily="34" charset="-122"/>
                <a:ea typeface="微软雅黑" pitchFamily="34" charset="-122"/>
              </a:rPr>
              <a:t>free(</a:t>
            </a:r>
            <a:r>
              <a:rPr lang="en-US" altLang="zh-CN" sz="2800" b="1">
                <a:solidFill>
                  <a:srgbClr val="0000FF"/>
                </a:solidFill>
                <a:latin typeface="微软雅黑" pitchFamily="34" charset="-122"/>
                <a:ea typeface="微软雅黑" pitchFamily="34" charset="-122"/>
              </a:rPr>
              <a:t>void *</a:t>
            </a:r>
            <a:r>
              <a:rPr lang="en-US" altLang="zh-CN" sz="2800" b="1">
                <a:solidFill>
                  <a:srgbClr val="FF3300"/>
                </a:solidFill>
                <a:latin typeface="微软雅黑" pitchFamily="34" charset="-122"/>
                <a:ea typeface="微软雅黑" pitchFamily="34" charset="-122"/>
              </a:rPr>
              <a:t>  _Memory</a:t>
            </a:r>
            <a:r>
              <a:rPr lang="en-US" altLang="zh-CN" sz="2800" b="1">
                <a:latin typeface="微软雅黑" pitchFamily="34" charset="-122"/>
                <a:ea typeface="微软雅黑" pitchFamily="34" charset="-122"/>
              </a:rPr>
              <a:t>);</a:t>
            </a:r>
          </a:p>
          <a:p>
            <a:pPr>
              <a:spcBef>
                <a:spcPts val="1200"/>
              </a:spcBef>
              <a:spcAft>
                <a:spcPts val="6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参数</a:t>
            </a:r>
          </a:p>
          <a:p>
            <a:pPr lvl="1">
              <a:spcBef>
                <a:spcPts val="1200"/>
              </a:spcBef>
              <a:spcAft>
                <a:spcPts val="600"/>
              </a:spcAft>
              <a:buClr>
                <a:schemeClr val="bg2">
                  <a:lumMod val="50000"/>
                </a:schemeClr>
              </a:buClr>
              <a:buFont typeface="Wingdings" pitchFamily="2" charset="2"/>
              <a:buChar char="u"/>
            </a:pPr>
            <a:r>
              <a:rPr lang="en-US" altLang="zh-CN" sz="2800">
                <a:solidFill>
                  <a:srgbClr val="FF0000"/>
                </a:solidFill>
                <a:latin typeface="微软雅黑" pitchFamily="34" charset="-122"/>
                <a:ea typeface="微软雅黑" pitchFamily="34" charset="-122"/>
              </a:rPr>
              <a:t>_Memory</a:t>
            </a:r>
            <a:r>
              <a:rPr lang="en-US" altLang="zh-CN" sz="2800">
                <a:solidFill>
                  <a:srgbClr val="7030A0"/>
                </a:solidFill>
                <a:latin typeface="微软雅黑" pitchFamily="34" charset="-122"/>
                <a:ea typeface="微软雅黑" pitchFamily="34" charset="-122"/>
              </a:rPr>
              <a:t>:</a:t>
            </a:r>
            <a:r>
              <a:rPr lang="en-US" altLang="zh-CN" sz="2800">
                <a:solidFill>
                  <a:srgbClr val="000066"/>
                </a:solidFill>
                <a:latin typeface="微软雅黑" pitchFamily="34" charset="-122"/>
                <a:ea typeface="微软雅黑" pitchFamily="34" charset="-122"/>
              </a:rPr>
              <a:t>  </a:t>
            </a:r>
            <a:r>
              <a:rPr lang="zh-CN" altLang="en-US" sz="2800">
                <a:solidFill>
                  <a:srgbClr val="000066"/>
                </a:solidFill>
                <a:latin typeface="微软雅黑" pitchFamily="34" charset="-122"/>
                <a:ea typeface="微软雅黑" pitchFamily="34" charset="-122"/>
              </a:rPr>
              <a:t>要释放块内存的指针</a:t>
            </a:r>
            <a:endParaRPr lang="zh-CN" altLang="en-US" sz="2800">
              <a:latin typeface="微软雅黑" pitchFamily="34" charset="-122"/>
              <a:ea typeface="微软雅黑" pitchFamily="34" charset="-122"/>
            </a:endParaRPr>
          </a:p>
          <a:p>
            <a:pPr>
              <a:spcBef>
                <a:spcPts val="1200"/>
              </a:spcBef>
              <a:spcAft>
                <a:spcPts val="6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说明</a:t>
            </a:r>
          </a:p>
          <a:p>
            <a:pPr lvl="1">
              <a:spcBef>
                <a:spcPts val="1200"/>
              </a:spcBef>
              <a:spcAft>
                <a:spcPts val="600"/>
              </a:spcAft>
              <a:buClr>
                <a:schemeClr val="bg2">
                  <a:lumMod val="50000"/>
                </a:schemeClr>
              </a:buClr>
              <a:buFont typeface="Wingdings" pitchFamily="2" charset="2"/>
              <a:buChar char="u"/>
            </a:pPr>
            <a:r>
              <a:rPr lang="zh-CN" altLang="en-US" sz="2800">
                <a:solidFill>
                  <a:srgbClr val="000066"/>
                </a:solidFill>
                <a:latin typeface="微软雅黑" pitchFamily="34" charset="-122"/>
                <a:ea typeface="微软雅黑" pitchFamily="34" charset="-122"/>
              </a:rPr>
              <a:t>释放由</a:t>
            </a:r>
            <a:r>
              <a:rPr lang="en-US" altLang="zh-CN" sz="2800">
                <a:solidFill>
                  <a:srgbClr val="000066"/>
                </a:solidFill>
                <a:latin typeface="微软雅黑" pitchFamily="34" charset="-122"/>
                <a:ea typeface="微软雅黑" pitchFamily="34" charset="-122"/>
              </a:rPr>
              <a:t>malloc()</a:t>
            </a:r>
            <a:r>
              <a:rPr lang="zh-CN" altLang="en-US" sz="2800">
                <a:solidFill>
                  <a:srgbClr val="000066"/>
                </a:solidFill>
                <a:latin typeface="微软雅黑" pitchFamily="34" charset="-122"/>
                <a:ea typeface="微软雅黑" pitchFamily="34" charset="-122"/>
              </a:rPr>
              <a:t>和</a:t>
            </a:r>
            <a:r>
              <a:rPr lang="en-US" altLang="zh-CN" sz="2800">
                <a:solidFill>
                  <a:srgbClr val="000066"/>
                </a:solidFill>
                <a:latin typeface="微软雅黑" pitchFamily="34" charset="-122"/>
                <a:ea typeface="微软雅黑" pitchFamily="34" charset="-122"/>
              </a:rPr>
              <a:t>calloc()</a:t>
            </a:r>
            <a:r>
              <a:rPr lang="zh-CN" altLang="en-US" sz="2800">
                <a:solidFill>
                  <a:srgbClr val="000066"/>
                </a:solidFill>
                <a:latin typeface="微软雅黑" pitchFamily="34" charset="-122"/>
                <a:ea typeface="微软雅黑" pitchFamily="34" charset="-122"/>
              </a:rPr>
              <a:t>申请的内存块</a:t>
            </a:r>
            <a:endParaRPr lang="en-US" altLang="zh-CN" sz="2800">
              <a:solidFill>
                <a:srgbClr val="000066"/>
              </a:solidFill>
              <a:latin typeface="微软雅黑" pitchFamily="34" charset="-122"/>
              <a:ea typeface="微软雅黑" pitchFamily="34" charset="-122"/>
            </a:endParaRPr>
          </a:p>
          <a:p>
            <a:pPr lvl="1">
              <a:spcBef>
                <a:spcPts val="1200"/>
              </a:spcBef>
              <a:spcAft>
                <a:spcPts val="600"/>
              </a:spcAft>
              <a:buClr>
                <a:schemeClr val="bg2">
                  <a:lumMod val="50000"/>
                </a:schemeClr>
              </a:buClr>
              <a:buFont typeface="Wingdings" pitchFamily="2" charset="2"/>
              <a:buChar char="u"/>
            </a:pPr>
            <a:r>
              <a:rPr lang="zh-CN" altLang="en-US" sz="2800">
                <a:latin typeface="微软雅黑" pitchFamily="34" charset="-122"/>
                <a:ea typeface="微软雅黑" pitchFamily="34" charset="-122"/>
              </a:rPr>
              <a:t>释放后的内存区能够分配给其他变量使用</a:t>
            </a:r>
            <a:endParaRPr lang="zh-CN" altLang="en-US" sz="3200" dirty="0">
              <a:latin typeface="微软雅黑" pitchFamily="34" charset="-122"/>
              <a:ea typeface="微软雅黑" pitchFamily="34" charset="-122"/>
            </a:endParaRPr>
          </a:p>
        </p:txBody>
      </p:sp>
    </p:spTree>
    <p:extLst>
      <p:ext uri="{BB962C8B-B14F-4D97-AF65-F5344CB8AC3E}">
        <p14:creationId xmlns:p14="http://schemas.microsoft.com/office/powerpoint/2010/main" val="189003728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arn(inVertical)">
                                      <p:cBhvr>
                                        <p:cTn id="15" dur="500"/>
                                        <p:tgtEl>
                                          <p:spTgt spid="4">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arn(inVertical)">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arn(inVertical)">
                                      <p:cBhvr>
                                        <p:cTn id="23" dur="500"/>
                                        <p:tgtEl>
                                          <p:spTgt spid="4">
                                            <p:txEl>
                                              <p:pRg st="4" end="4"/>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barn(inVertical)">
                                      <p:cBhvr>
                                        <p:cTn id="26" dur="500"/>
                                        <p:tgtEl>
                                          <p:spTgt spid="4">
                                            <p:txEl>
                                              <p:pRg st="5" end="5"/>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barn(inVertical)">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动态内存分配标准库函数</a:t>
            </a:r>
            <a:endParaRPr lang="zh-CN" altLang="en-US"/>
          </a:p>
        </p:txBody>
      </p:sp>
      <p:sp>
        <p:nvSpPr>
          <p:cNvPr id="4" name="内容占位符 2"/>
          <p:cNvSpPr txBox="1">
            <a:spLocks/>
          </p:cNvSpPr>
          <p:nvPr/>
        </p:nvSpPr>
        <p:spPr bwMode="auto">
          <a:xfrm>
            <a:off x="1053852" y="1220341"/>
            <a:ext cx="9453736" cy="44409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600"/>
              </a:spcAft>
              <a:buClr>
                <a:schemeClr val="bg2">
                  <a:lumMod val="50000"/>
                </a:schemeClr>
              </a:buClr>
              <a:buFont typeface="Wingdings" pitchFamily="2" charset="2"/>
              <a:buChar char=""/>
            </a:pPr>
            <a:r>
              <a:rPr lang="zh-CN" altLang="en-US" sz="3200" b="1">
                <a:latin typeface="微软雅黑" pitchFamily="34" charset="-122"/>
                <a:ea typeface="微软雅黑" pitchFamily="34" charset="-122"/>
              </a:rPr>
              <a:t>动态内存分配</a:t>
            </a:r>
          </a:p>
          <a:p>
            <a:pPr lvl="1">
              <a:spcBef>
                <a:spcPts val="1200"/>
              </a:spcBef>
              <a:spcAft>
                <a:spcPts val="600"/>
              </a:spcAft>
              <a:buClr>
                <a:schemeClr val="bg2">
                  <a:lumMod val="50000"/>
                </a:schemeClr>
              </a:buClr>
              <a:buFont typeface="Wingdings" pitchFamily="2" charset="2"/>
              <a:buChar char="u"/>
            </a:pPr>
            <a:r>
              <a:rPr lang="zh-CN" altLang="en-US" sz="2800">
                <a:latin typeface="微软雅黑" pitchFamily="34" charset="-122"/>
                <a:ea typeface="微软雅黑" pitchFamily="34" charset="-122"/>
              </a:rPr>
              <a:t>使用</a:t>
            </a:r>
            <a:r>
              <a:rPr lang="en-US" altLang="zh-CN" sz="2800">
                <a:latin typeface="微软雅黑" pitchFamily="34" charset="-122"/>
                <a:ea typeface="微软雅黑" pitchFamily="34" charset="-122"/>
              </a:rPr>
              <a:t>malloc</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calloc</a:t>
            </a:r>
            <a:r>
              <a:rPr lang="zh-CN" altLang="en-US" sz="2800">
                <a:latin typeface="微软雅黑" pitchFamily="34" charset="-122"/>
                <a:ea typeface="微软雅黑" pitchFamily="34" charset="-122"/>
              </a:rPr>
              <a:t>分配的内存一定要自己用</a:t>
            </a:r>
            <a:r>
              <a:rPr lang="en-US" altLang="zh-CN" sz="2800">
                <a:latin typeface="微软雅黑" pitchFamily="34" charset="-122"/>
                <a:ea typeface="微软雅黑" pitchFamily="34" charset="-122"/>
              </a:rPr>
              <a:t>free</a:t>
            </a:r>
            <a:r>
              <a:rPr lang="zh-CN" altLang="en-US" sz="2800">
                <a:latin typeface="微软雅黑" pitchFamily="34" charset="-122"/>
                <a:ea typeface="微软雅黑" pitchFamily="34" charset="-122"/>
              </a:rPr>
              <a:t>释放。</a:t>
            </a:r>
          </a:p>
          <a:p>
            <a:pPr lvl="1">
              <a:spcBef>
                <a:spcPts val="1200"/>
              </a:spcBef>
              <a:spcAft>
                <a:spcPts val="600"/>
              </a:spcAft>
              <a:buClr>
                <a:schemeClr val="bg2">
                  <a:lumMod val="50000"/>
                </a:schemeClr>
              </a:buClr>
              <a:buFont typeface="Wingdings" pitchFamily="2" charset="2"/>
              <a:buChar char="u"/>
            </a:pPr>
            <a:r>
              <a:rPr lang="zh-CN" altLang="en-US" sz="2800">
                <a:latin typeface="微软雅黑" pitchFamily="34" charset="-122"/>
                <a:ea typeface="微软雅黑" pitchFamily="34" charset="-122"/>
              </a:rPr>
              <a:t>用</a:t>
            </a:r>
            <a:r>
              <a:rPr lang="en-US" altLang="zh-CN" sz="2800">
                <a:latin typeface="微软雅黑" pitchFamily="34" charset="-122"/>
                <a:ea typeface="微软雅黑" pitchFamily="34" charset="-122"/>
              </a:rPr>
              <a:t>malloc</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calloc</a:t>
            </a:r>
            <a:r>
              <a:rPr lang="zh-CN" altLang="en-US" sz="2800">
                <a:latin typeface="微软雅黑" pitchFamily="34" charset="-122"/>
                <a:ea typeface="微软雅黑" pitchFamily="34" charset="-122"/>
              </a:rPr>
              <a:t>进行内存分配，</a:t>
            </a:r>
            <a:r>
              <a:rPr lang="zh-CN" altLang="en-US" sz="2800">
                <a:solidFill>
                  <a:srgbClr val="FF0000"/>
                </a:solidFill>
                <a:latin typeface="微软雅黑" pitchFamily="34" charset="-122"/>
                <a:ea typeface="微软雅黑" pitchFamily="34" charset="-122"/>
              </a:rPr>
              <a:t>一定要检测成功与否</a:t>
            </a:r>
            <a:r>
              <a:rPr lang="zh-CN" altLang="en-US" sz="2800">
                <a:latin typeface="微软雅黑" pitchFamily="34" charset="-122"/>
                <a:ea typeface="微软雅黑" pitchFamily="34" charset="-122"/>
              </a:rPr>
              <a:t>。</a:t>
            </a:r>
          </a:p>
          <a:p>
            <a:pPr lvl="1">
              <a:spcBef>
                <a:spcPts val="1200"/>
              </a:spcBef>
              <a:spcAft>
                <a:spcPts val="600"/>
              </a:spcAft>
              <a:buClr>
                <a:schemeClr val="bg2">
                  <a:lumMod val="50000"/>
                </a:schemeClr>
              </a:buClr>
              <a:buFont typeface="Wingdings" pitchFamily="2" charset="2"/>
              <a:buChar char="u"/>
            </a:pPr>
            <a:r>
              <a:rPr lang="en-US" altLang="zh-CN" sz="2800">
                <a:latin typeface="微软雅黑" pitchFamily="34" charset="-122"/>
                <a:ea typeface="微软雅黑" pitchFamily="34" charset="-122"/>
              </a:rPr>
              <a:t>malloc</a:t>
            </a:r>
            <a:r>
              <a:rPr lang="zh-CN" altLang="en-US" sz="2800">
                <a:latin typeface="微软雅黑" pitchFamily="34" charset="-122"/>
                <a:ea typeface="微软雅黑" pitchFamily="34" charset="-122"/>
              </a:rPr>
              <a:t>、</a:t>
            </a:r>
            <a:r>
              <a:rPr lang="en-US" altLang="zh-CN" sz="2800">
                <a:latin typeface="微软雅黑" pitchFamily="34" charset="-122"/>
                <a:ea typeface="微软雅黑" pitchFamily="34" charset="-122"/>
              </a:rPr>
              <a:t>calloc</a:t>
            </a:r>
            <a:r>
              <a:rPr lang="zh-CN" altLang="en-US" sz="2800">
                <a:latin typeface="微软雅黑" pitchFamily="34" charset="-122"/>
                <a:ea typeface="微软雅黑" pitchFamily="34" charset="-122"/>
              </a:rPr>
              <a:t>函数的返回值是</a:t>
            </a:r>
            <a:r>
              <a:rPr lang="en-US" altLang="zh-CN" sz="2800">
                <a:solidFill>
                  <a:srgbClr val="FF0000"/>
                </a:solidFill>
                <a:latin typeface="微软雅黑" pitchFamily="34" charset="-122"/>
                <a:ea typeface="微软雅黑" pitchFamily="34" charset="-122"/>
              </a:rPr>
              <a:t>void</a:t>
            </a:r>
            <a:r>
              <a:rPr lang="zh-CN" altLang="en-US" sz="2800">
                <a:solidFill>
                  <a:srgbClr val="FF0000"/>
                </a:solidFill>
                <a:latin typeface="微软雅黑" pitchFamily="34" charset="-122"/>
                <a:ea typeface="微软雅黑" pitchFamily="34" charset="-122"/>
              </a:rPr>
              <a:t>类型</a:t>
            </a:r>
            <a:r>
              <a:rPr lang="zh-CN" altLang="en-US" sz="2800">
                <a:latin typeface="微软雅黑" pitchFamily="34" charset="-122"/>
                <a:ea typeface="微软雅黑" pitchFamily="34" charset="-122"/>
              </a:rPr>
              <a:t>，一定要根据需要进行强制类型转换。</a:t>
            </a:r>
          </a:p>
        </p:txBody>
      </p:sp>
    </p:spTree>
    <p:extLst>
      <p:ext uri="{BB962C8B-B14F-4D97-AF65-F5344CB8AC3E}">
        <p14:creationId xmlns:p14="http://schemas.microsoft.com/office/powerpoint/2010/main" val="39416912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arn(inVertical)">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本讲授课内容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grpSp>
        <p:nvGrpSpPr>
          <p:cNvPr id="17" name="组合 16"/>
          <p:cNvGrpSpPr/>
          <p:nvPr/>
        </p:nvGrpSpPr>
        <p:grpSpPr>
          <a:xfrm>
            <a:off x="9165832" y="5004296"/>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grpSp>
        <p:nvGrpSpPr>
          <p:cNvPr id="45" name="组合 44"/>
          <p:cNvGrpSpPr/>
          <p:nvPr/>
        </p:nvGrpSpPr>
        <p:grpSpPr>
          <a:xfrm>
            <a:off x="2285337" y="4973717"/>
            <a:ext cx="6804072" cy="519261"/>
            <a:chOff x="2650732" y="4266333"/>
            <a:chExt cx="6804072" cy="519261"/>
          </a:xfrm>
        </p:grpSpPr>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指向函数的指针</a:t>
              </a:r>
            </a:p>
          </p:txBody>
        </p:sp>
        <p:grpSp>
          <p:nvGrpSpPr>
            <p:cNvPr id="44" name="组合 43"/>
            <p:cNvGrpSpPr/>
            <p:nvPr/>
          </p:nvGrpSpPr>
          <p:grpSpPr>
            <a:xfrm>
              <a:off x="2650732" y="4266333"/>
              <a:ext cx="520552" cy="519261"/>
              <a:chOff x="2650732" y="4266333"/>
              <a:chExt cx="520552" cy="519261"/>
            </a:xfrm>
          </p:grpSpPr>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grpSp>
      <p:grpSp>
        <p:nvGrpSpPr>
          <p:cNvPr id="40" name="组合 39"/>
          <p:cNvGrpSpPr/>
          <p:nvPr/>
        </p:nvGrpSpPr>
        <p:grpSpPr>
          <a:xfrm>
            <a:off x="2758752" y="3028146"/>
            <a:ext cx="6662355" cy="519261"/>
            <a:chOff x="2599883" y="2579539"/>
            <a:chExt cx="6662355" cy="519261"/>
          </a:xfrm>
        </p:grpSpPr>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类型限定符</a:t>
              </a:r>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6" name="组合 45"/>
          <p:cNvGrpSpPr/>
          <p:nvPr/>
        </p:nvGrpSpPr>
        <p:grpSpPr>
          <a:xfrm>
            <a:off x="2285337" y="2068560"/>
            <a:ext cx="6639749" cy="519261"/>
            <a:chOff x="1949565" y="1820863"/>
            <a:chExt cx="6639749" cy="519261"/>
          </a:xfrm>
        </p:grpSpPr>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存储类型说明符</a:t>
              </a:r>
            </a:p>
          </p:txBody>
        </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grpSp>
        <p:nvGrpSpPr>
          <p:cNvPr id="41" name="组合 40"/>
          <p:cNvGrpSpPr/>
          <p:nvPr/>
        </p:nvGrpSpPr>
        <p:grpSpPr>
          <a:xfrm>
            <a:off x="2807088" y="4049382"/>
            <a:ext cx="6625551" cy="519261"/>
            <a:chOff x="2829253" y="3459163"/>
            <a:chExt cx="6625551" cy="519261"/>
          </a:xfrm>
        </p:grpSpPr>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动态内存分配标准库函数</a:t>
              </a:r>
            </a:p>
          </p:txBody>
        </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spTree>
    <p:extLst>
      <p:ext uri="{BB962C8B-B14F-4D97-AF65-F5344CB8AC3E}">
        <p14:creationId xmlns:p14="http://schemas.microsoft.com/office/powerpoint/2010/main" val="174115776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指向函数的指针</a:t>
            </a:r>
          </a:p>
        </p:txBody>
      </p:sp>
      <p:sp>
        <p:nvSpPr>
          <p:cNvPr id="4" name="内容占位符 2"/>
          <p:cNvSpPr txBox="1">
            <a:spLocks/>
          </p:cNvSpPr>
          <p:nvPr/>
        </p:nvSpPr>
        <p:spPr bwMode="auto">
          <a:xfrm>
            <a:off x="1053852" y="1220341"/>
            <a:ext cx="9793088" cy="44409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6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函数指针指向代码区中的某个函数，通过该指针可以访问或者说调用该函数。</a:t>
            </a:r>
          </a:p>
          <a:p>
            <a:pPr>
              <a:spcBef>
                <a:spcPts val="1200"/>
              </a:spcBef>
              <a:spcAft>
                <a:spcPts val="6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一般形式</a:t>
            </a:r>
          </a:p>
          <a:p>
            <a:pPr lvl="1">
              <a:spcBef>
                <a:spcPts val="1200"/>
              </a:spcBef>
              <a:spcAft>
                <a:spcPts val="600"/>
              </a:spcAft>
              <a:buClr>
                <a:schemeClr val="bg2">
                  <a:lumMod val="50000"/>
                </a:schemeClr>
              </a:buClr>
              <a:buFont typeface="Wingdings" pitchFamily="2" charset="2"/>
              <a:buChar char="u"/>
            </a:pPr>
            <a:r>
              <a:rPr lang="zh-CN" altLang="en-US" sz="2800" b="1">
                <a:solidFill>
                  <a:srgbClr val="FF0000"/>
                </a:solidFill>
                <a:latin typeface="微软雅黑" pitchFamily="34" charset="-122"/>
                <a:ea typeface="微软雅黑" pitchFamily="34" charset="-122"/>
              </a:rPr>
              <a:t>返回值类型   </a:t>
            </a:r>
            <a:r>
              <a:rPr lang="en-US" altLang="zh-CN" sz="2800" b="1">
                <a:solidFill>
                  <a:schemeClr val="accent1"/>
                </a:solidFill>
                <a:latin typeface="微软雅黑" pitchFamily="34" charset="-122"/>
                <a:ea typeface="微软雅黑" pitchFamily="34" charset="-122"/>
              </a:rPr>
              <a:t>(*</a:t>
            </a:r>
            <a:r>
              <a:rPr lang="zh-CN" altLang="en-US" sz="2800" b="1">
                <a:solidFill>
                  <a:schemeClr val="accent1"/>
                </a:solidFill>
                <a:latin typeface="微软雅黑" pitchFamily="34" charset="-122"/>
                <a:ea typeface="微软雅黑" pitchFamily="34" charset="-122"/>
              </a:rPr>
              <a:t>指针变量名</a:t>
            </a:r>
            <a:r>
              <a:rPr lang="en-US" altLang="zh-CN" sz="2800" b="1">
                <a:latin typeface="微软雅黑" pitchFamily="34" charset="-122"/>
                <a:ea typeface="微软雅黑" pitchFamily="34" charset="-122"/>
              </a:rPr>
              <a:t>)</a:t>
            </a:r>
            <a:r>
              <a:rPr lang="zh-CN" altLang="en-US" sz="2800" b="1">
                <a:latin typeface="微软雅黑" pitchFamily="34" charset="-122"/>
                <a:ea typeface="微软雅黑" pitchFamily="34" charset="-122"/>
              </a:rPr>
              <a:t>（</a:t>
            </a:r>
            <a:r>
              <a:rPr lang="zh-CN" altLang="en-US" sz="2800" b="1">
                <a:solidFill>
                  <a:srgbClr val="FF0000"/>
                </a:solidFill>
                <a:latin typeface="微软雅黑" pitchFamily="34" charset="-122"/>
                <a:ea typeface="微软雅黑" pitchFamily="34" charset="-122"/>
              </a:rPr>
              <a:t>形参列表</a:t>
            </a:r>
            <a:r>
              <a:rPr lang="zh-CN" altLang="en-US" sz="2800" b="1">
                <a:latin typeface="微软雅黑" pitchFamily="34" charset="-122"/>
                <a:ea typeface="微软雅黑" pitchFamily="34" charset="-122"/>
              </a:rPr>
              <a:t>）</a:t>
            </a:r>
          </a:p>
          <a:p>
            <a:pPr>
              <a:spcBef>
                <a:spcPts val="1200"/>
              </a:spcBef>
              <a:spcAft>
                <a:spcPts val="6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例：</a:t>
            </a:r>
          </a:p>
          <a:p>
            <a:pPr lvl="1">
              <a:spcBef>
                <a:spcPts val="1200"/>
              </a:spcBef>
              <a:spcAft>
                <a:spcPts val="600"/>
              </a:spcAft>
              <a:buClr>
                <a:schemeClr val="bg2">
                  <a:lumMod val="50000"/>
                </a:schemeClr>
              </a:buClr>
              <a:buFont typeface="Wingdings" pitchFamily="2" charset="2"/>
              <a:buChar char="u"/>
            </a:pPr>
            <a:r>
              <a:rPr lang="en-US" altLang="zh-CN" sz="2800" b="1">
                <a:latin typeface="Consolas" pitchFamily="49" charset="0"/>
                <a:ea typeface="微软雅黑" pitchFamily="34" charset="-122"/>
                <a:cs typeface="Consolas" pitchFamily="49" charset="0"/>
              </a:rPr>
              <a:t>int (*fp)(char, char) = 0;</a:t>
            </a:r>
          </a:p>
          <a:p>
            <a:pPr lvl="1">
              <a:spcBef>
                <a:spcPts val="1200"/>
              </a:spcBef>
              <a:spcAft>
                <a:spcPts val="600"/>
              </a:spcAft>
              <a:buClr>
                <a:schemeClr val="bg2">
                  <a:lumMod val="50000"/>
                </a:schemeClr>
              </a:buClr>
              <a:buFont typeface="Wingdings" pitchFamily="2" charset="2"/>
              <a:buChar char="u"/>
            </a:pPr>
            <a:r>
              <a:rPr lang="en-US" altLang="zh-CN" sz="2800" b="1">
                <a:latin typeface="Consolas" pitchFamily="49" charset="0"/>
                <a:ea typeface="微软雅黑" pitchFamily="34" charset="-122"/>
                <a:cs typeface="Consolas" pitchFamily="49" charset="0"/>
              </a:rPr>
              <a:t>int *(*fp)(int, double) = 0;</a:t>
            </a:r>
          </a:p>
        </p:txBody>
      </p:sp>
    </p:spTree>
    <p:extLst>
      <p:ext uri="{BB962C8B-B14F-4D97-AF65-F5344CB8AC3E}">
        <p14:creationId xmlns:p14="http://schemas.microsoft.com/office/powerpoint/2010/main" val="177300567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arn(inVertic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arn(inVertical)">
                                      <p:cBhvr>
                                        <p:cTn id="20" dur="500"/>
                                        <p:tgtEl>
                                          <p:spTgt spid="4">
                                            <p:txEl>
                                              <p:pRg st="3" end="3"/>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arn(inVertical)">
                                      <p:cBhvr>
                                        <p:cTn id="23" dur="500"/>
                                        <p:tgtEl>
                                          <p:spTgt spid="4">
                                            <p:txEl>
                                              <p:pRg st="4" end="4"/>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barn(inVertical)">
                                      <p:cBhvr>
                                        <p:cTn id="2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指向函数的指针</a:t>
            </a:r>
            <a:endParaRPr lang="zh-CN" altLang="en-US"/>
          </a:p>
        </p:txBody>
      </p:sp>
      <p:sp>
        <p:nvSpPr>
          <p:cNvPr id="4" name="内容占位符 2"/>
          <p:cNvSpPr txBox="1">
            <a:spLocks/>
          </p:cNvSpPr>
          <p:nvPr/>
        </p:nvSpPr>
        <p:spPr bwMode="auto">
          <a:xfrm>
            <a:off x="1105172" y="1076325"/>
            <a:ext cx="8229600" cy="27847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600"/>
              </a:spcBef>
              <a:spcAft>
                <a:spcPts val="600"/>
              </a:spcAft>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赋值形式</a:t>
            </a:r>
            <a:endParaRPr lang="en-US" altLang="zh-CN" sz="3200">
              <a:latin typeface="微软雅黑" pitchFamily="34" charset="-122"/>
              <a:ea typeface="微软雅黑" pitchFamily="34" charset="-122"/>
            </a:endParaRPr>
          </a:p>
          <a:p>
            <a:pPr lvl="1">
              <a:spcAft>
                <a:spcPts val="600"/>
              </a:spcAft>
              <a:buClr>
                <a:schemeClr val="bg2">
                  <a:lumMod val="50000"/>
                </a:schemeClr>
              </a:buClr>
              <a:buSzPct val="100000"/>
              <a:buFont typeface="Wingdings" pitchFamily="2" charset="2"/>
              <a:buChar char="u"/>
            </a:pPr>
            <a:r>
              <a:rPr lang="zh-CN" altLang="en-US" sz="2800" b="1">
                <a:latin typeface="微软雅黑" pitchFamily="34" charset="-122"/>
                <a:ea typeface="微软雅黑" pitchFamily="34" charset="-122"/>
              </a:rPr>
              <a:t>函数指针 </a:t>
            </a:r>
            <a:r>
              <a:rPr lang="en-US" altLang="zh-CN" sz="2800" b="1">
                <a:latin typeface="微软雅黑" pitchFamily="34" charset="-122"/>
                <a:ea typeface="微软雅黑" pitchFamily="34" charset="-122"/>
              </a:rPr>
              <a:t>= </a:t>
            </a:r>
            <a:r>
              <a:rPr lang="zh-CN" altLang="en-US" sz="2800" b="1">
                <a:latin typeface="微软雅黑" pitchFamily="34" charset="-122"/>
                <a:ea typeface="微软雅黑" pitchFamily="34" charset="-122"/>
              </a:rPr>
              <a:t>函数名</a:t>
            </a:r>
            <a:r>
              <a:rPr lang="en-US" altLang="zh-CN" sz="2800" b="1">
                <a:latin typeface="微软雅黑" pitchFamily="34" charset="-122"/>
                <a:ea typeface="微软雅黑" pitchFamily="34" charset="-122"/>
              </a:rPr>
              <a:t>;</a:t>
            </a:r>
            <a:endParaRPr lang="zh-CN" altLang="en-US" sz="2800" b="1">
              <a:latin typeface="微软雅黑" pitchFamily="34" charset="-122"/>
              <a:ea typeface="微软雅黑" pitchFamily="34" charset="-122"/>
            </a:endParaRPr>
          </a:p>
          <a:p>
            <a:pPr>
              <a:spcBef>
                <a:spcPts val="600"/>
              </a:spcBef>
              <a:spcAft>
                <a:spcPts val="600"/>
              </a:spcAft>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调用形式</a:t>
            </a:r>
            <a:endParaRPr lang="en-US" altLang="zh-CN" sz="3200">
              <a:latin typeface="微软雅黑" pitchFamily="34" charset="-122"/>
              <a:ea typeface="微软雅黑" pitchFamily="34" charset="-122"/>
            </a:endParaRPr>
          </a:p>
          <a:p>
            <a:pPr lvl="1">
              <a:spcAft>
                <a:spcPts val="600"/>
              </a:spcAft>
              <a:buClr>
                <a:schemeClr val="bg2">
                  <a:lumMod val="50000"/>
                </a:schemeClr>
              </a:buClr>
              <a:buSzPct val="100000"/>
              <a:buFont typeface="Wingdings" pitchFamily="2" charset="2"/>
              <a:buChar char="u"/>
            </a:pPr>
            <a:r>
              <a:rPr lang="zh-CN" altLang="en-US" sz="2800">
                <a:latin typeface="微软雅黑" pitchFamily="34" charset="-122"/>
                <a:ea typeface="微软雅黑" pitchFamily="34" charset="-122"/>
              </a:rPr>
              <a:t>函数指针（实参列表）</a:t>
            </a:r>
            <a:r>
              <a:rPr lang="en-US" altLang="zh-CN" sz="2800">
                <a:latin typeface="微软雅黑" pitchFamily="34" charset="-122"/>
                <a:ea typeface="微软雅黑" pitchFamily="34" charset="-122"/>
              </a:rPr>
              <a:t>;</a:t>
            </a:r>
          </a:p>
          <a:p>
            <a:pPr lvl="1">
              <a:spcAft>
                <a:spcPts val="600"/>
              </a:spcAft>
              <a:buClr>
                <a:schemeClr val="bg2">
                  <a:lumMod val="50000"/>
                </a:schemeClr>
              </a:buClr>
              <a:buSzPct val="100000"/>
              <a:buFont typeface="Wingdings" pitchFamily="2" charset="2"/>
              <a:buChar char="u"/>
            </a:pP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函数指针名</a:t>
            </a:r>
            <a:r>
              <a:rPr lang="en-US" altLang="zh-CN" sz="2800">
                <a:latin typeface="微软雅黑" pitchFamily="34" charset="-122"/>
                <a:ea typeface="微软雅黑" pitchFamily="34" charset="-122"/>
              </a:rPr>
              <a:t>)(</a:t>
            </a:r>
            <a:r>
              <a:rPr lang="zh-CN" altLang="en-US" sz="2800">
                <a:latin typeface="微软雅黑" pitchFamily="34" charset="-122"/>
                <a:ea typeface="微软雅黑" pitchFamily="34" charset="-122"/>
              </a:rPr>
              <a:t>实参列表</a:t>
            </a:r>
            <a:r>
              <a:rPr lang="en-US" altLang="zh-CN" sz="2800">
                <a:latin typeface="微软雅黑" pitchFamily="34" charset="-122"/>
                <a:ea typeface="微软雅黑" pitchFamily="34" charset="-122"/>
              </a:rPr>
              <a: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57908" y="3861048"/>
            <a:ext cx="8795012" cy="2355807"/>
          </a:xfrm>
          <a:prstGeom prst="rect">
            <a:avLst/>
          </a:prstGeom>
          <a:noFill/>
          <a:ln w="9525">
            <a:noFill/>
            <a:miter lim="800000"/>
            <a:headEnd/>
            <a:tailEnd/>
          </a:ln>
          <a:effectLst/>
        </p:spPr>
      </p:pic>
    </p:spTree>
    <p:extLst>
      <p:ext uri="{BB962C8B-B14F-4D97-AF65-F5344CB8AC3E}">
        <p14:creationId xmlns:p14="http://schemas.microsoft.com/office/powerpoint/2010/main" val="26530604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arn(inVertical)">
                                      <p:cBhvr>
                                        <p:cTn id="15" dur="500"/>
                                        <p:tgtEl>
                                          <p:spTgt spid="4">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arn(inVertical)">
                                      <p:cBhvr>
                                        <p:cTn id="18" dur="500"/>
                                        <p:tgtEl>
                                          <p:spTgt spid="4">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arn(inVertical)">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circle(in)">
                                      <p:cBhvr>
                                        <p:cTn id="2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WordArt 4"/>
          <p:cNvSpPr>
            <a:spLocks noChangeArrowheads="1" noChangeShapeType="1" noTextEdit="1"/>
          </p:cNvSpPr>
          <p:nvPr/>
        </p:nvSpPr>
        <p:spPr bwMode="gray">
          <a:xfrm>
            <a:off x="2061964" y="1916832"/>
            <a:ext cx="8352928" cy="1872208"/>
          </a:xfrm>
          <a:prstGeom prst="rect">
            <a:avLst/>
          </a:prstGeom>
        </p:spPr>
        <p:txBody>
          <a:bodyPr wrap="none" fromWordArt="1">
            <a:prstTxWarp prst="textDeflate">
              <a:avLst>
                <a:gd name="adj" fmla="val 0"/>
              </a:avLst>
            </a:prstTxWarp>
            <a:scene3d>
              <a:camera prst="orthographicFront"/>
              <a:lightRig rig="threePt" dir="t"/>
            </a:scene3d>
            <a:sp3d extrusionH="57150">
              <a:bevelT w="38100" h="38100"/>
            </a:sp3d>
          </a:bodyPr>
          <a:lstStyle/>
          <a:p>
            <a:pPr algn="ctr"/>
            <a:r>
              <a:rPr lang="en-US" altLang="zh-CN" sz="3600" b="1" kern="10">
                <a:ln w="19050">
                  <a:solidFill>
                    <a:schemeClr val="bg2">
                      <a:lumMod val="50000"/>
                    </a:schemeClr>
                  </a:solidFill>
                  <a:round/>
                  <a:headEnd/>
                  <a:tailEnd/>
                </a:ln>
                <a:solidFill>
                  <a:schemeClr val="bg2">
                    <a:lumMod val="75000"/>
                  </a:schemeClr>
                </a:solidFill>
                <a:effectLst>
                  <a:outerShdw blurRad="50800" dist="38100" dir="2700000" algn="tl" rotWithShape="0">
                    <a:prstClr val="black">
                      <a:alpha val="40000"/>
                    </a:prstClr>
                  </a:outerShdw>
                </a:effectLst>
                <a:latin typeface="微软雅黑" pitchFamily="34" charset="-122"/>
                <a:ea typeface="微软雅黑" pitchFamily="34" charset="-122"/>
                <a:cs typeface="Arial"/>
              </a:rPr>
              <a:t>Thank You !</a:t>
            </a:r>
            <a:endParaRPr lang="zh-CN" altLang="en-US" sz="3600" b="1" kern="10">
              <a:ln w="19050">
                <a:solidFill>
                  <a:schemeClr val="bg2">
                    <a:lumMod val="50000"/>
                  </a:schemeClr>
                </a:solidFill>
                <a:round/>
                <a:headEnd/>
                <a:tailEnd/>
              </a:ln>
              <a:solidFill>
                <a:schemeClr val="bg2">
                  <a:lumMod val="75000"/>
                </a:schemeClr>
              </a:solidFill>
              <a:effectLst>
                <a:outerShdw blurRad="50800" dist="38100" dir="2700000" algn="tl" rotWithShape="0">
                  <a:prstClr val="black">
                    <a:alpha val="40000"/>
                  </a:prstClr>
                </a:outerShdw>
              </a:effectLst>
              <a:latin typeface="微软雅黑" pitchFamily="34" charset="-122"/>
              <a:ea typeface="微软雅黑" pitchFamily="34" charset="-122"/>
              <a:cs typeface="Arial"/>
            </a:endParaRPr>
          </a:p>
        </p:txBody>
      </p:sp>
    </p:spTree>
    <p:extLst>
      <p:ext uri="{BB962C8B-B14F-4D97-AF65-F5344CB8AC3E}">
        <p14:creationId xmlns:p14="http://schemas.microsoft.com/office/powerpoint/2010/main" val="326494680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8068"/>
                                        </p:tgtEl>
                                        <p:attrNameLst>
                                          <p:attrName>style.visibility</p:attrName>
                                        </p:attrNameLst>
                                      </p:cBhvr>
                                      <p:to>
                                        <p:strVal val="visible"/>
                                      </p:to>
                                    </p:set>
                                    <p:anim calcmode="lin" valueType="num">
                                      <p:cBhvr>
                                        <p:cTn id="7" dur="500" fill="hold"/>
                                        <p:tgtEl>
                                          <p:spTgt spid="88068"/>
                                        </p:tgtEl>
                                        <p:attrNameLst>
                                          <p:attrName>ppt_w</p:attrName>
                                        </p:attrNameLst>
                                      </p:cBhvr>
                                      <p:tavLst>
                                        <p:tav tm="0">
                                          <p:val>
                                            <p:fltVal val="0"/>
                                          </p:val>
                                        </p:tav>
                                        <p:tav tm="100000">
                                          <p:val>
                                            <p:strVal val="#ppt_w"/>
                                          </p:val>
                                        </p:tav>
                                      </p:tavLst>
                                    </p:anim>
                                    <p:anim calcmode="lin" valueType="num">
                                      <p:cBhvr>
                                        <p:cTn id="8" dur="500" fill="hold"/>
                                        <p:tgtEl>
                                          <p:spTgt spid="88068"/>
                                        </p:tgtEl>
                                        <p:attrNameLst>
                                          <p:attrName>ppt_h</p:attrName>
                                        </p:attrNameLst>
                                      </p:cBhvr>
                                      <p:tavLst>
                                        <p:tav tm="0">
                                          <p:val>
                                            <p:fltVal val="0"/>
                                          </p:val>
                                        </p:tav>
                                        <p:tav tm="100000">
                                          <p:val>
                                            <p:strVal val="#ppt_h"/>
                                          </p:val>
                                        </p:tav>
                                      </p:tavLst>
                                    </p:anim>
                                    <p:animEffect transition="in" filter="fade">
                                      <p:cBhvr>
                                        <p:cTn id="9"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C</a:t>
            </a:r>
            <a:r>
              <a:rPr lang="zh-CN" altLang="en-US" b="1"/>
              <a:t>程序基本结构</a:t>
            </a:r>
          </a:p>
        </p:txBody>
      </p:sp>
      <p:sp>
        <p:nvSpPr>
          <p:cNvPr id="4" name="内容占位符 1"/>
          <p:cNvSpPr txBox="1">
            <a:spLocks/>
          </p:cNvSpPr>
          <p:nvPr/>
        </p:nvSpPr>
        <p:spPr bwMode="auto">
          <a:xfrm>
            <a:off x="1341884" y="1061045"/>
            <a:ext cx="9577064"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函数是能够完成特定功能的代码集合。</a:t>
            </a:r>
          </a:p>
          <a:p>
            <a:pPr>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函数的作用</a:t>
            </a:r>
          </a:p>
          <a:p>
            <a:pPr lvl="1">
              <a:buClr>
                <a:schemeClr val="bg2">
                  <a:lumMod val="50000"/>
                </a:schemeClr>
              </a:buClr>
              <a:buSzPct val="100000"/>
              <a:buFont typeface="Wingdings" pitchFamily="2" charset="2"/>
              <a:buChar char="u"/>
            </a:pPr>
            <a:r>
              <a:rPr lang="zh-CN" altLang="en-US" sz="2800">
                <a:latin typeface="微软雅黑" pitchFamily="34" charset="-122"/>
                <a:ea typeface="微软雅黑" pitchFamily="34" charset="-122"/>
              </a:rPr>
              <a:t>减少程序的代码量</a:t>
            </a:r>
          </a:p>
          <a:p>
            <a:pPr lvl="1">
              <a:buClr>
                <a:schemeClr val="bg2">
                  <a:lumMod val="50000"/>
                </a:schemeClr>
              </a:buClr>
              <a:buSzPct val="100000"/>
              <a:buFont typeface="Wingdings" pitchFamily="2" charset="2"/>
              <a:buChar char="u"/>
            </a:pPr>
            <a:r>
              <a:rPr lang="zh-CN" altLang="en-US" sz="2800">
                <a:latin typeface="微软雅黑" pitchFamily="34" charset="-122"/>
                <a:ea typeface="微软雅黑" pitchFamily="34" charset="-122"/>
              </a:rPr>
              <a:t>代码复用</a:t>
            </a:r>
          </a:p>
          <a:p>
            <a:pPr lvl="1">
              <a:buClr>
                <a:schemeClr val="bg2">
                  <a:lumMod val="50000"/>
                </a:schemeClr>
              </a:buClr>
              <a:buSzPct val="100000"/>
              <a:buFont typeface="Wingdings" pitchFamily="2" charset="2"/>
              <a:buChar char="u"/>
            </a:pPr>
            <a:r>
              <a:rPr lang="zh-CN" altLang="en-US" sz="2800">
                <a:latin typeface="微软雅黑" pitchFamily="34" charset="-122"/>
                <a:ea typeface="微软雅黑" pitchFamily="34" charset="-122"/>
              </a:rPr>
              <a:t>使程序具有良好的结构</a:t>
            </a:r>
          </a:p>
          <a:p>
            <a:pPr>
              <a:buClr>
                <a:schemeClr val="bg2">
                  <a:lumMod val="50000"/>
                </a:schemeClr>
              </a:buClr>
              <a:buSzPct val="100000"/>
              <a:buFont typeface="Wingdings" pitchFamily="2" charset="2"/>
              <a:buChar char=""/>
            </a:pPr>
            <a:r>
              <a:rPr lang="zh-CN" altLang="en-US" sz="3200">
                <a:latin typeface="微软雅黑" pitchFamily="34" charset="-122"/>
                <a:ea typeface="微软雅黑" pitchFamily="34" charset="-122"/>
              </a:rPr>
              <a:t>一个合格的计算机专业学生必须熟练掌握</a:t>
            </a:r>
          </a:p>
          <a:p>
            <a:pPr lvl="1">
              <a:buClr>
                <a:schemeClr val="bg2">
                  <a:lumMod val="50000"/>
                </a:schemeClr>
              </a:buClr>
              <a:buSzPct val="100000"/>
              <a:buFont typeface="Wingdings" pitchFamily="2" charset="2"/>
              <a:buChar char="u"/>
            </a:pPr>
            <a:r>
              <a:rPr lang="zh-CN" altLang="en-US" sz="2800">
                <a:latin typeface="微软雅黑" pitchFamily="34" charset="-122"/>
                <a:ea typeface="微软雅黑" pitchFamily="34" charset="-122"/>
              </a:rPr>
              <a:t>函数的定义</a:t>
            </a:r>
          </a:p>
          <a:p>
            <a:pPr lvl="1">
              <a:buClr>
                <a:schemeClr val="bg2">
                  <a:lumMod val="50000"/>
                </a:schemeClr>
              </a:buClr>
              <a:buSzPct val="100000"/>
              <a:buFont typeface="Wingdings" pitchFamily="2" charset="2"/>
              <a:buChar char="u"/>
            </a:pPr>
            <a:r>
              <a:rPr lang="zh-CN" altLang="en-US" sz="2800">
                <a:latin typeface="微软雅黑" pitchFamily="34" charset="-122"/>
                <a:ea typeface="微软雅黑" pitchFamily="34" charset="-122"/>
              </a:rPr>
              <a:t>函数的调用</a:t>
            </a:r>
          </a:p>
          <a:p>
            <a:pPr lvl="1">
              <a:buClr>
                <a:schemeClr val="bg2">
                  <a:lumMod val="50000"/>
                </a:schemeClr>
              </a:buClr>
              <a:buSzPct val="100000"/>
              <a:buFont typeface="Wingdings" pitchFamily="2" charset="2"/>
              <a:buChar char="u"/>
            </a:pPr>
            <a:r>
              <a:rPr lang="zh-CN" altLang="en-US" sz="2800">
                <a:latin typeface="微软雅黑" pitchFamily="34" charset="-122"/>
                <a:ea typeface="微软雅黑" pitchFamily="34" charset="-122"/>
              </a:rPr>
              <a:t>函数的嵌套和递归</a:t>
            </a:r>
          </a:p>
        </p:txBody>
      </p:sp>
    </p:spTree>
    <p:extLst>
      <p:ext uri="{BB962C8B-B14F-4D97-AF65-F5344CB8AC3E}">
        <p14:creationId xmlns:p14="http://schemas.microsoft.com/office/powerpoint/2010/main" val="263408859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wipe(down)">
                                      <p:cBhvr>
                                        <p:cTn id="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a:t>本章授课内容</a:t>
            </a:r>
          </a:p>
        </p:txBody>
      </p:sp>
      <p:sp>
        <p:nvSpPr>
          <p:cNvPr id="5" name="自选图形 3"/>
          <p:cNvSpPr>
            <a:spLocks noChangeArrowheads="1"/>
          </p:cNvSpPr>
          <p:nvPr/>
        </p:nvSpPr>
        <p:spPr bwMode="ltGray">
          <a:xfrm rot="5400000">
            <a:off x="-2462669" y="643840"/>
            <a:ext cx="4824413" cy="6432337"/>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flip="none" rotWithShape="1">
            <a:gsLst>
              <a:gs pos="0">
                <a:schemeClr val="bg2">
                  <a:shade val="30000"/>
                  <a:satMod val="115000"/>
                  <a:alpha val="75000"/>
                  <a:lumMod val="73000"/>
                </a:schemeClr>
              </a:gs>
              <a:gs pos="50000">
                <a:schemeClr val="bg2">
                  <a:lumMod val="50000"/>
                  <a:shade val="67500"/>
                  <a:satMod val="115000"/>
                </a:schemeClr>
              </a:gs>
              <a:gs pos="100000">
                <a:schemeClr val="bg2">
                  <a:lumMod val="50000"/>
                  <a:shade val="100000"/>
                  <a:satMod val="115000"/>
                </a:schemeClr>
              </a:gs>
            </a:gsLst>
            <a:lin ang="0" scaled="1"/>
            <a:tileRect/>
          </a:gradFill>
          <a:ln w="9525" algn="ctr">
            <a:noFill/>
            <a:miter lim="800000"/>
            <a:headEnd/>
            <a:tailEnd/>
          </a:ln>
          <a:effectLst>
            <a:outerShdw blurRad="50800" dist="38100" dir="2700000" algn="tl" rotWithShape="0">
              <a:prstClr val="black">
                <a:alpha val="40000"/>
              </a:prstClr>
            </a:outerShdw>
          </a:effectLst>
          <a:extLst/>
        </p:spPr>
        <p:txBody>
          <a:bodyPr wrap="none" anchor="ctr"/>
          <a:lstStyle/>
          <a:p>
            <a:pPr>
              <a:defRPr/>
            </a:pPr>
            <a:endParaRPr lang="zh-CN" altLang="en-US">
              <a:latin typeface="Arial" charset="0"/>
              <a:ea typeface="+mn-ea"/>
            </a:endParaRPr>
          </a:p>
        </p:txBody>
      </p:sp>
      <p:sp>
        <p:nvSpPr>
          <p:cNvPr id="6" name="自选图形 4"/>
          <p:cNvSpPr>
            <a:spLocks noChangeArrowheads="1"/>
          </p:cNvSpPr>
          <p:nvPr/>
        </p:nvSpPr>
        <p:spPr bwMode="ltGray">
          <a:xfrm rot="5400000" flipH="1">
            <a:off x="-2017182" y="1256395"/>
            <a:ext cx="4032250" cy="5237386"/>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bg2">
              <a:lumMod val="50000"/>
              <a:alpha val="75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endParaRPr lang="zh-CN" altLang="en-US"/>
          </a:p>
        </p:txBody>
      </p:sp>
      <p:sp>
        <p:nvSpPr>
          <p:cNvPr id="7" name="自选图形 5"/>
          <p:cNvSpPr>
            <a:spLocks noChangeArrowheads="1"/>
          </p:cNvSpPr>
          <p:nvPr/>
        </p:nvSpPr>
        <p:spPr bwMode="gray">
          <a:xfrm>
            <a:off x="2526687" y="5099050"/>
            <a:ext cx="616001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生存周期与声明作用域</a:t>
            </a:r>
          </a:p>
        </p:txBody>
      </p:sp>
      <p:sp>
        <p:nvSpPr>
          <p:cNvPr id="8" name="自选图形 6"/>
          <p:cNvSpPr>
            <a:spLocks noChangeArrowheads="1"/>
          </p:cNvSpPr>
          <p:nvPr/>
        </p:nvSpPr>
        <p:spPr bwMode="gray">
          <a:xfrm>
            <a:off x="3089529" y="4271963"/>
            <a:ext cx="6365275"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函数嵌套调用和递归调用</a:t>
            </a:r>
          </a:p>
        </p:txBody>
      </p:sp>
      <p:sp>
        <p:nvSpPr>
          <p:cNvPr id="9" name="自选图形 7"/>
          <p:cNvSpPr>
            <a:spLocks noChangeArrowheads="1"/>
          </p:cNvSpPr>
          <p:nvPr/>
        </p:nvSpPr>
        <p:spPr bwMode="gray">
          <a:xfrm>
            <a:off x="3250353" y="3459163"/>
            <a:ext cx="6204451"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函数调用</a:t>
            </a:r>
          </a:p>
        </p:txBody>
      </p:sp>
      <p:sp>
        <p:nvSpPr>
          <p:cNvPr id="10" name="自选图形 8"/>
          <p:cNvSpPr>
            <a:spLocks noChangeArrowheads="1"/>
          </p:cNvSpPr>
          <p:nvPr/>
        </p:nvSpPr>
        <p:spPr bwMode="gray">
          <a:xfrm>
            <a:off x="3047206" y="2590800"/>
            <a:ext cx="6215032"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zh-CN" altLang="en-US" b="1">
                <a:latin typeface="微软雅黑" pitchFamily="34" charset="-122"/>
                <a:ea typeface="微软雅黑" pitchFamily="34" charset="-122"/>
              </a:rPr>
              <a:t>函数定义与声明</a:t>
            </a:r>
          </a:p>
        </p:txBody>
      </p:sp>
      <p:sp>
        <p:nvSpPr>
          <p:cNvPr id="11" name="自选图形 9"/>
          <p:cNvSpPr>
            <a:spLocks noChangeArrowheads="1"/>
          </p:cNvSpPr>
          <p:nvPr/>
        </p:nvSpPr>
        <p:spPr bwMode="gray">
          <a:xfrm>
            <a:off x="2353121" y="1820863"/>
            <a:ext cx="6236193" cy="508000"/>
          </a:xfrm>
          <a:prstGeom prst="roundRect">
            <a:avLst>
              <a:gd name="adj" fmla="val 50000"/>
            </a:avLst>
          </a:prstGeom>
          <a:noFill/>
          <a:ln w="28575" algn="ctr">
            <a:solidFill>
              <a:schemeClr val="bg2">
                <a:lumMod val="50000"/>
              </a:schemeClr>
            </a:solidFill>
            <a:round/>
            <a:headEnd/>
            <a:tailEnd/>
          </a:ln>
          <a:effectLst/>
        </p:spPr>
        <p:txBody>
          <a:bodyPr wrap="none" anchor="ctr"/>
          <a:lstStyle/>
          <a:p>
            <a:pPr eaLnBrk="0" hangingPunct="0"/>
            <a:r>
              <a:rPr lang="en-US" altLang="zh-CN" b="1">
                <a:latin typeface="微软雅黑" pitchFamily="34" charset="-122"/>
                <a:ea typeface="微软雅黑" pitchFamily="34" charset="-122"/>
              </a:rPr>
              <a:t>C</a:t>
            </a:r>
            <a:r>
              <a:rPr lang="zh-CN" altLang="en-US" b="1">
                <a:latin typeface="微软雅黑" pitchFamily="34" charset="-122"/>
                <a:ea typeface="微软雅黑" pitchFamily="34" charset="-122"/>
              </a:rPr>
              <a:t>程序基本结构</a:t>
            </a:r>
          </a:p>
        </p:txBody>
      </p:sp>
      <p:grpSp>
        <p:nvGrpSpPr>
          <p:cNvPr id="12" name="组合 11"/>
          <p:cNvGrpSpPr/>
          <p:nvPr/>
        </p:nvGrpSpPr>
        <p:grpSpPr>
          <a:xfrm>
            <a:off x="2117476" y="5069979"/>
            <a:ext cx="520552" cy="519261"/>
            <a:chOff x="1984929" y="5010002"/>
            <a:chExt cx="520552" cy="519261"/>
          </a:xfrm>
        </p:grpSpPr>
        <p:sp>
          <p:nvSpPr>
            <p:cNvPr id="13"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4"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5" name="椭圆 42"/>
            <p:cNvSpPr>
              <a:spLocks noChangeArrowheads="1"/>
            </p:cNvSpPr>
            <p:nvPr/>
          </p:nvSpPr>
          <p:spPr bwMode="gray">
            <a:xfrm>
              <a:off x="2047798" y="5062802"/>
              <a:ext cx="406739" cy="405291"/>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square" anchor="ctr">
              <a:spAutoFit/>
            </a:bodyPr>
            <a:lstStyle/>
            <a:p>
              <a:endParaRPr lang="zh-CN" altLang="en-US"/>
            </a:p>
          </p:txBody>
        </p:sp>
        <p:sp>
          <p:nvSpPr>
            <p:cNvPr id="16" name="椭圆 44"/>
            <p:cNvSpPr>
              <a:spLocks noChangeArrowheads="1"/>
            </p:cNvSpPr>
            <p:nvPr/>
          </p:nvSpPr>
          <p:spPr bwMode="gray">
            <a:xfrm>
              <a:off x="2052414" y="5070283"/>
              <a:ext cx="385351" cy="390327"/>
            </a:xfrm>
            <a:prstGeom prst="ellipse">
              <a:avLst/>
            </a:prstGeom>
            <a:gradFill rotWithShape="1">
              <a:gsLst>
                <a:gs pos="0">
                  <a:srgbClr val="E35E23"/>
                </a:gs>
                <a:gs pos="100000">
                  <a:srgbClr val="6E2E11"/>
                </a:gs>
              </a:gsLst>
              <a:lin ang="2700000" scaled="1"/>
            </a:gradFill>
            <a:ln w="38100" algn="ctr">
              <a:noFill/>
              <a:round/>
              <a:headEnd/>
              <a:tailEnd/>
            </a:ln>
            <a:effectLst/>
          </p:spPr>
          <p:txBody>
            <a:bodyPr wrap="square" anchor="ctr">
              <a:spAutoFit/>
            </a:bodyPr>
            <a:lstStyle/>
            <a:p>
              <a:endParaRPr lang="zh-CN" altLang="en-US"/>
            </a:p>
          </p:txBody>
        </p:sp>
      </p:grpSp>
      <p:grpSp>
        <p:nvGrpSpPr>
          <p:cNvPr id="17" name="组合 16"/>
          <p:cNvGrpSpPr/>
          <p:nvPr/>
        </p:nvGrpSpPr>
        <p:grpSpPr>
          <a:xfrm>
            <a:off x="9306528" y="2564904"/>
            <a:ext cx="1684428" cy="449263"/>
            <a:chOff x="8589313" y="1800225"/>
            <a:chExt cx="1684428" cy="449263"/>
          </a:xfrm>
          <a:effectLst>
            <a:outerShdw blurRad="50800" dist="38100" dir="2700000" algn="tl" rotWithShape="0">
              <a:prstClr val="black">
                <a:alpha val="40000"/>
              </a:prstClr>
            </a:outerShdw>
          </a:effectLst>
        </p:grpSpPr>
        <p:sp>
          <p:nvSpPr>
            <p:cNvPr id="18" name="自选图形 45"/>
            <p:cNvSpPr>
              <a:spLocks noChangeArrowheads="1"/>
            </p:cNvSpPr>
            <p:nvPr/>
          </p:nvSpPr>
          <p:spPr bwMode="gray">
            <a:xfrm>
              <a:off x="8589313"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19" name="自选图形 46"/>
            <p:cNvSpPr>
              <a:spLocks noChangeArrowheads="1"/>
            </p:cNvSpPr>
            <p:nvPr/>
          </p:nvSpPr>
          <p:spPr bwMode="gray">
            <a:xfrm>
              <a:off x="9164897"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20" name="自选图形 47"/>
            <p:cNvSpPr>
              <a:spLocks noChangeArrowheads="1"/>
            </p:cNvSpPr>
            <p:nvPr/>
          </p:nvSpPr>
          <p:spPr bwMode="gray">
            <a:xfrm>
              <a:off x="9740480" y="1800225"/>
              <a:ext cx="533261"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grpSp>
      <p:sp>
        <p:nvSpPr>
          <p:cNvPr id="21" name="椭圆 39"/>
          <p:cNvSpPr>
            <a:spLocks noChangeArrowheads="1"/>
          </p:cNvSpPr>
          <p:nvPr/>
        </p:nvSpPr>
        <p:spPr bwMode="gray">
          <a:xfrm>
            <a:off x="2650732" y="4266333"/>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2" name="椭圆 40"/>
          <p:cNvSpPr>
            <a:spLocks noChangeArrowheads="1"/>
          </p:cNvSpPr>
          <p:nvPr/>
        </p:nvSpPr>
        <p:spPr bwMode="gray">
          <a:xfrm>
            <a:off x="2700628" y="4319133"/>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3" name="椭圆 35"/>
          <p:cNvSpPr>
            <a:spLocks noChangeArrowheads="1"/>
          </p:cNvSpPr>
          <p:nvPr/>
        </p:nvSpPr>
        <p:spPr bwMode="gray">
          <a:xfrm>
            <a:off x="2723815" y="4319134"/>
            <a:ext cx="396525" cy="413660"/>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square" anchor="ctr">
            <a:spAutoFit/>
          </a:bodyPr>
          <a:lstStyle/>
          <a:p>
            <a:endParaRPr lang="zh-CN" altLang="en-US"/>
          </a:p>
        </p:txBody>
      </p:sp>
      <p:sp>
        <p:nvSpPr>
          <p:cNvPr id="24" name="椭圆 37"/>
          <p:cNvSpPr>
            <a:spLocks noChangeArrowheads="1"/>
          </p:cNvSpPr>
          <p:nvPr/>
        </p:nvSpPr>
        <p:spPr bwMode="gray">
          <a:xfrm>
            <a:off x="2727616" y="4332207"/>
            <a:ext cx="370916" cy="387511"/>
          </a:xfrm>
          <a:prstGeom prst="ellipse">
            <a:avLst/>
          </a:prstGeom>
          <a:gradFill rotWithShape="1">
            <a:gsLst>
              <a:gs pos="0">
                <a:srgbClr val="8D67E1"/>
              </a:gs>
              <a:gs pos="100000">
                <a:srgbClr val="45326D"/>
              </a:gs>
            </a:gsLst>
            <a:lin ang="2700000" scaled="1"/>
          </a:gradFill>
          <a:ln w="38100" algn="ctr">
            <a:noFill/>
            <a:round/>
            <a:headEnd/>
            <a:tailEnd/>
          </a:ln>
          <a:effectLst/>
        </p:spPr>
        <p:txBody>
          <a:bodyPr wrap="square" anchor="ctr">
            <a:spAutoFit/>
          </a:bodyPr>
          <a:lstStyle/>
          <a:p>
            <a:endParaRPr lang="zh-CN" altLang="en-US"/>
          </a:p>
        </p:txBody>
      </p:sp>
      <p:grpSp>
        <p:nvGrpSpPr>
          <p:cNvPr id="25" name="组合 24"/>
          <p:cNvGrpSpPr/>
          <p:nvPr/>
        </p:nvGrpSpPr>
        <p:grpSpPr>
          <a:xfrm>
            <a:off x="2599883" y="2579539"/>
            <a:ext cx="520552" cy="519261"/>
            <a:chOff x="1984929" y="5010002"/>
            <a:chExt cx="520552" cy="519261"/>
          </a:xfrm>
        </p:grpSpPr>
        <p:sp>
          <p:nvSpPr>
            <p:cNvPr id="2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42"/>
            <p:cNvSpPr>
              <a:spLocks noChangeArrowheads="1"/>
            </p:cNvSpPr>
            <p:nvPr/>
          </p:nvSpPr>
          <p:spPr bwMode="gray">
            <a:xfrm>
              <a:off x="2047798" y="5062802"/>
              <a:ext cx="406739" cy="405291"/>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29" name="椭圆 44"/>
            <p:cNvSpPr>
              <a:spLocks noChangeArrowheads="1"/>
            </p:cNvSpPr>
            <p:nvPr/>
          </p:nvSpPr>
          <p:spPr bwMode="gray">
            <a:xfrm>
              <a:off x="2052414" y="5070283"/>
              <a:ext cx="385351" cy="390327"/>
            </a:xfrm>
            <a:prstGeom prst="ellipse">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0" name="组合 29"/>
          <p:cNvGrpSpPr/>
          <p:nvPr/>
        </p:nvGrpSpPr>
        <p:grpSpPr>
          <a:xfrm>
            <a:off x="1949565" y="1820863"/>
            <a:ext cx="520552" cy="519261"/>
            <a:chOff x="1984929" y="5010002"/>
            <a:chExt cx="520552" cy="519261"/>
          </a:xfrm>
        </p:grpSpPr>
        <p:sp>
          <p:nvSpPr>
            <p:cNvPr id="31"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2"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3" name="椭圆 42"/>
            <p:cNvSpPr>
              <a:spLocks noChangeArrowheads="1"/>
            </p:cNvSpPr>
            <p:nvPr/>
          </p:nvSpPr>
          <p:spPr bwMode="gray">
            <a:xfrm>
              <a:off x="2047798" y="5062802"/>
              <a:ext cx="406739" cy="405291"/>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4" name="椭圆 44"/>
            <p:cNvSpPr>
              <a:spLocks noChangeArrowheads="1"/>
            </p:cNvSpPr>
            <p:nvPr/>
          </p:nvSpPr>
          <p:spPr bwMode="gray">
            <a:xfrm>
              <a:off x="2052414" y="5070283"/>
              <a:ext cx="385351" cy="390327"/>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grpSp>
        <p:nvGrpSpPr>
          <p:cNvPr id="35" name="组合 34"/>
          <p:cNvGrpSpPr/>
          <p:nvPr/>
        </p:nvGrpSpPr>
        <p:grpSpPr>
          <a:xfrm>
            <a:off x="2829253" y="3459163"/>
            <a:ext cx="520552" cy="519261"/>
            <a:chOff x="1984929" y="5010002"/>
            <a:chExt cx="520552" cy="519261"/>
          </a:xfrm>
        </p:grpSpPr>
        <p:sp>
          <p:nvSpPr>
            <p:cNvPr id="36" name="椭圆 39"/>
            <p:cNvSpPr>
              <a:spLocks noChangeArrowheads="1"/>
            </p:cNvSpPr>
            <p:nvPr/>
          </p:nvSpPr>
          <p:spPr bwMode="gray">
            <a:xfrm>
              <a:off x="1984929" y="5010002"/>
              <a:ext cx="520552" cy="519261"/>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7" name="椭圆 40"/>
            <p:cNvSpPr>
              <a:spLocks noChangeArrowheads="1"/>
            </p:cNvSpPr>
            <p:nvPr/>
          </p:nvSpPr>
          <p:spPr bwMode="gray">
            <a:xfrm>
              <a:off x="2034825" y="5062802"/>
              <a:ext cx="419712" cy="41366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8" name="椭圆 42"/>
            <p:cNvSpPr>
              <a:spLocks noChangeArrowheads="1"/>
            </p:cNvSpPr>
            <p:nvPr/>
          </p:nvSpPr>
          <p:spPr bwMode="gray">
            <a:xfrm>
              <a:off x="2047798" y="5062802"/>
              <a:ext cx="406739" cy="405291"/>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w="38100" algn="ctr">
              <a:noFill/>
              <a:round/>
              <a:headEnd/>
              <a:tailEnd/>
            </a:ln>
            <a:effectLst/>
          </p:spPr>
          <p:txBody>
            <a:bodyPr wrap="square" anchor="ctr">
              <a:spAutoFit/>
            </a:bodyPr>
            <a:lstStyle/>
            <a:p>
              <a:endParaRPr lang="zh-CN" altLang="en-US"/>
            </a:p>
          </p:txBody>
        </p:sp>
        <p:sp>
          <p:nvSpPr>
            <p:cNvPr id="39" name="椭圆 44"/>
            <p:cNvSpPr>
              <a:spLocks noChangeArrowheads="1"/>
            </p:cNvSpPr>
            <p:nvPr/>
          </p:nvSpPr>
          <p:spPr bwMode="gray">
            <a:xfrm>
              <a:off x="2052414" y="5070283"/>
              <a:ext cx="385351" cy="390327"/>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l="100000" t="100000"/>
              </a:path>
              <a:tileRect r="-100000" b="-100000"/>
            </a:gradFill>
            <a:ln w="38100" algn="ctr">
              <a:noFill/>
              <a:round/>
              <a:headEnd/>
              <a:tailEnd/>
            </a:ln>
            <a:effectLst/>
          </p:spPr>
          <p:txBody>
            <a:bodyPr wrap="square" anchor="ctr">
              <a:spAutoFit/>
            </a:bodyPr>
            <a:lstStyle/>
            <a:p>
              <a:endParaRPr lang="zh-CN" altLang="en-US"/>
            </a:p>
          </p:txBody>
        </p:sp>
      </p:grpSp>
    </p:spTree>
    <p:extLst>
      <p:ext uri="{BB962C8B-B14F-4D97-AF65-F5344CB8AC3E}">
        <p14:creationId xmlns:p14="http://schemas.microsoft.com/office/powerpoint/2010/main" val="6231271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490592" y="2109555"/>
            <a:ext cx="7636268" cy="3416320"/>
          </a:xfrm>
          <a:prstGeom prst="rect">
            <a:avLst/>
          </a:prstGeom>
        </p:spPr>
        <p:txBody>
          <a:bodyPr wrap="square">
            <a:spAutoFit/>
          </a:bodyPr>
          <a:lstStyle/>
          <a:p>
            <a:r>
              <a:rPr lang="en-US" altLang="zh-CN" sz="2400" b="1">
                <a:latin typeface="Consolas" pitchFamily="49" charset="0"/>
                <a:cs typeface="Consolas" pitchFamily="49" charset="0"/>
              </a:rPr>
              <a:t>double  areaOfCircle ( double r )</a:t>
            </a:r>
          </a:p>
          <a:p>
            <a:r>
              <a:rPr lang="en-US" altLang="zh-CN" sz="2400" b="1">
                <a:latin typeface="Consolas" pitchFamily="49" charset="0"/>
                <a:cs typeface="Consolas" pitchFamily="49" charset="0"/>
              </a:rPr>
              <a:t>{</a:t>
            </a:r>
            <a:endParaRPr lang="en-US" altLang="zh-CN" sz="2400" b="1" dirty="0">
              <a:latin typeface="Consolas" pitchFamily="49" charset="0"/>
              <a:cs typeface="Consolas" pitchFamily="49" charset="0"/>
            </a:endParaRPr>
          </a:p>
          <a:p>
            <a:r>
              <a:rPr lang="en-US" altLang="zh-CN" sz="2400" b="1" dirty="0">
                <a:latin typeface="Consolas" pitchFamily="49" charset="0"/>
                <a:cs typeface="Consolas" pitchFamily="49" charset="0"/>
              </a:rPr>
              <a:t>    const double PI </a:t>
            </a:r>
            <a:r>
              <a:rPr lang="en-US" altLang="zh-CN" sz="2400" b="1">
                <a:latin typeface="Consolas" pitchFamily="49" charset="0"/>
                <a:cs typeface="Consolas" pitchFamily="49" charset="0"/>
              </a:rPr>
              <a:t>= 3.1415926;</a:t>
            </a:r>
            <a:endParaRPr lang="en-US" altLang="zh-CN" sz="2400" b="1" dirty="0">
              <a:latin typeface="Consolas" pitchFamily="49" charset="0"/>
              <a:cs typeface="Consolas" pitchFamily="49" charset="0"/>
            </a:endParaRPr>
          </a:p>
          <a:p>
            <a:r>
              <a:rPr lang="en-US" altLang="zh-CN" sz="2400" b="1" dirty="0">
                <a:latin typeface="Consolas" pitchFamily="49" charset="0"/>
                <a:cs typeface="Consolas" pitchFamily="49" charset="0"/>
              </a:rPr>
              <a:t>    double area;</a:t>
            </a:r>
          </a:p>
          <a:p>
            <a:endParaRPr lang="en-US" altLang="zh-CN" sz="2400" b="1" dirty="0">
              <a:latin typeface="Consolas" pitchFamily="49" charset="0"/>
              <a:cs typeface="Consolas" pitchFamily="49" charset="0"/>
            </a:endParaRPr>
          </a:p>
          <a:p>
            <a:r>
              <a:rPr lang="en-US" altLang="zh-CN" sz="2400" b="1" dirty="0">
                <a:latin typeface="Consolas" pitchFamily="49" charset="0"/>
                <a:cs typeface="Consolas" pitchFamily="49" charset="0"/>
              </a:rPr>
              <a:t>    area = PI * r * r;</a:t>
            </a:r>
          </a:p>
          <a:p>
            <a:endParaRPr lang="en-US" altLang="zh-CN" sz="2400" b="1" dirty="0">
              <a:latin typeface="Consolas" pitchFamily="49" charset="0"/>
              <a:cs typeface="Consolas" pitchFamily="49" charset="0"/>
            </a:endParaRPr>
          </a:p>
          <a:p>
            <a:r>
              <a:rPr lang="en-US" altLang="zh-CN" sz="2400" b="1" dirty="0">
                <a:latin typeface="Consolas" pitchFamily="49" charset="0"/>
                <a:cs typeface="Consolas" pitchFamily="49" charset="0"/>
              </a:rPr>
              <a:t>    return area;</a:t>
            </a:r>
          </a:p>
          <a:p>
            <a:r>
              <a:rPr lang="en-US" altLang="zh-CN" sz="2400" b="1" dirty="0">
                <a:latin typeface="Consolas" pitchFamily="49" charset="0"/>
                <a:cs typeface="Consolas" pitchFamily="49" charset="0"/>
              </a:rPr>
              <a:t>}</a:t>
            </a:r>
            <a:endParaRPr lang="zh-CN" altLang="en-US" sz="2400" b="1" dirty="0">
              <a:latin typeface="Consolas" pitchFamily="49" charset="0"/>
              <a:cs typeface="Consolas" pitchFamily="49" charset="0"/>
            </a:endParaRPr>
          </a:p>
        </p:txBody>
      </p:sp>
      <p:sp>
        <p:nvSpPr>
          <p:cNvPr id="2" name="标题 1"/>
          <p:cNvSpPr>
            <a:spLocks noGrp="1"/>
          </p:cNvSpPr>
          <p:nvPr>
            <p:ph type="title"/>
          </p:nvPr>
        </p:nvSpPr>
        <p:spPr/>
        <p:txBody>
          <a:bodyPr/>
          <a:lstStyle/>
          <a:p>
            <a:r>
              <a:rPr lang="zh-CN" altLang="en-US" b="1"/>
              <a:t>函数定义与声明</a:t>
            </a:r>
          </a:p>
        </p:txBody>
      </p:sp>
      <p:sp>
        <p:nvSpPr>
          <p:cNvPr id="4" name="矩形 3"/>
          <p:cNvSpPr txBox="1">
            <a:spLocks noChangeArrowheads="1"/>
          </p:cNvSpPr>
          <p:nvPr/>
        </p:nvSpPr>
        <p:spPr bwMode="auto">
          <a:xfrm>
            <a:off x="1125860" y="980728"/>
            <a:ext cx="9433048" cy="6870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800"/>
              </a:spcBef>
              <a:spcAft>
                <a:spcPct val="0"/>
              </a:spcAft>
              <a:buClr>
                <a:schemeClr val="tx1"/>
              </a:buClr>
              <a:buSzPct val="80000"/>
              <a:buFont typeface="Arial" charset="0"/>
              <a:buChar char="•"/>
              <a:defRPr sz="2800" kern="1200">
                <a:solidFill>
                  <a:schemeClr val="tx1"/>
                </a:solidFill>
                <a:latin typeface="+mn-lt"/>
                <a:ea typeface="+mn-ea"/>
                <a:cs typeface="+mn-cs"/>
              </a:defRPr>
            </a:lvl1pPr>
            <a:lvl2pPr marL="615950" indent="-285750" algn="l" rtl="0" fontAlgn="base">
              <a:lnSpc>
                <a:spcPct val="90000"/>
              </a:lnSpc>
              <a:spcBef>
                <a:spcPts val="600"/>
              </a:spcBef>
              <a:spcAft>
                <a:spcPct val="0"/>
              </a:spcAft>
              <a:buSzPct val="80000"/>
              <a:buFont typeface="Corbel" pitchFamily="34" charset="0"/>
              <a:buChar char="–"/>
              <a:defRPr sz="2400" kern="1200">
                <a:solidFill>
                  <a:schemeClr val="tx1"/>
                </a:solidFill>
                <a:latin typeface="+mn-lt"/>
                <a:ea typeface="+mn-ea"/>
                <a:cs typeface="+mn-cs"/>
              </a:defRPr>
            </a:lvl2pPr>
            <a:lvl3pPr marL="995363" indent="-228600" algn="l" rtl="0" fontAlgn="base">
              <a:lnSpc>
                <a:spcPct val="90000"/>
              </a:lnSpc>
              <a:spcBef>
                <a:spcPts val="600"/>
              </a:spcBef>
              <a:spcAft>
                <a:spcPct val="0"/>
              </a:spcAft>
              <a:buClr>
                <a:schemeClr val="tx1"/>
              </a:buClr>
              <a:buSzPct val="80000"/>
              <a:buFont typeface="Arial" charset="0"/>
              <a:buChar char="•"/>
              <a:defRPr sz="2000" kern="1200">
                <a:solidFill>
                  <a:schemeClr val="tx1"/>
                </a:solidFill>
                <a:latin typeface="+mn-lt"/>
                <a:ea typeface="+mn-ea"/>
                <a:cs typeface="+mn-cs"/>
              </a:defRPr>
            </a:lvl3pPr>
            <a:lvl4pPr marL="1379538" indent="-282575" algn="l" rtl="0" fontAlgn="base">
              <a:lnSpc>
                <a:spcPct val="90000"/>
              </a:lnSpc>
              <a:spcBef>
                <a:spcPts val="600"/>
              </a:spcBef>
              <a:spcAft>
                <a:spcPct val="0"/>
              </a:spcAft>
              <a:buFont typeface="Corbel" pitchFamily="34" charset="0"/>
              <a:buChar char="–"/>
              <a:defRPr kern="1200">
                <a:solidFill>
                  <a:schemeClr val="tx1"/>
                </a:solidFill>
                <a:latin typeface="+mn-lt"/>
                <a:ea typeface="+mn-ea"/>
                <a:cs typeface="+mn-cs"/>
              </a:defRPr>
            </a:lvl4pPr>
            <a:lvl5pPr marL="1763713" indent="-228600" algn="l" rtl="0" fontAlgn="base">
              <a:lnSpc>
                <a:spcPct val="90000"/>
              </a:lnSpc>
              <a:spcBef>
                <a:spcPts val="600"/>
              </a:spcBef>
              <a:spcAft>
                <a:spcPct val="0"/>
              </a:spcAft>
              <a:buClr>
                <a:schemeClr val="tx1"/>
              </a:buClr>
              <a:buSzPct val="80000"/>
              <a:buFont typeface="Arial" charset="0"/>
              <a:buChar char="•"/>
              <a:defRPr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9pPr>
          </a:lstStyle>
          <a:p>
            <a:pPr>
              <a:spcBef>
                <a:spcPts val="1200"/>
              </a:spcBef>
              <a:spcAft>
                <a:spcPts val="1200"/>
              </a:spcAft>
              <a:buClr>
                <a:schemeClr val="bg2">
                  <a:lumMod val="50000"/>
                </a:schemeClr>
              </a:buClr>
              <a:buFont typeface="Wingdings" pitchFamily="2" charset="2"/>
              <a:buChar char=""/>
            </a:pPr>
            <a:r>
              <a:rPr lang="zh-CN" altLang="en-US" sz="3200">
                <a:latin typeface="微软雅黑" pitchFamily="34" charset="-122"/>
                <a:ea typeface="微软雅黑" pitchFamily="34" charset="-122"/>
              </a:rPr>
              <a:t>函数定义</a:t>
            </a:r>
          </a:p>
        </p:txBody>
      </p:sp>
      <p:sp>
        <p:nvSpPr>
          <p:cNvPr id="6" name="矩形 5"/>
          <p:cNvSpPr/>
          <p:nvPr/>
        </p:nvSpPr>
        <p:spPr>
          <a:xfrm>
            <a:off x="2422004" y="2142148"/>
            <a:ext cx="1269736" cy="396000"/>
          </a:xfrm>
          <a:prstGeom prst="rect">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862164" y="2142148"/>
            <a:ext cx="2196244" cy="396000"/>
          </a:xfrm>
          <a:prstGeom prst="rect">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82444" y="2142148"/>
            <a:ext cx="1512168" cy="396000"/>
          </a:xfrm>
          <a:prstGeom prst="rect">
            <a:avLst/>
          </a:prstGeom>
          <a:noFill/>
          <a:ln w="508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06492" y="2847552"/>
            <a:ext cx="5214974" cy="2318932"/>
          </a:xfrm>
          <a:prstGeom prst="rect">
            <a:avLst/>
          </a:prstGeom>
          <a:noFill/>
          <a:ln w="508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2133972" y="1599183"/>
            <a:ext cx="1800200" cy="461665"/>
          </a:xfrm>
          <a:prstGeom prst="rect">
            <a:avLst/>
          </a:prstGeom>
          <a:noFill/>
          <a:ln>
            <a:noFill/>
          </a:ln>
        </p:spPr>
        <p:txBody>
          <a:bodyPr wrap="square" rtlCol="0">
            <a:spAutoFit/>
          </a:bodyPr>
          <a:lstStyle/>
          <a:p>
            <a:r>
              <a:rPr lang="zh-CN" altLang="en-US" sz="2400" b="1" dirty="0">
                <a:latin typeface="微软雅黑" pitchFamily="34" charset="-122"/>
                <a:ea typeface="微软雅黑" pitchFamily="34" charset="-122"/>
              </a:rPr>
              <a:t>返回值类型</a:t>
            </a:r>
          </a:p>
        </p:txBody>
      </p:sp>
      <p:sp>
        <p:nvSpPr>
          <p:cNvPr id="15" name="TextBox 14"/>
          <p:cNvSpPr txBox="1"/>
          <p:nvPr/>
        </p:nvSpPr>
        <p:spPr>
          <a:xfrm>
            <a:off x="4222204" y="1599183"/>
            <a:ext cx="1184618" cy="461665"/>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函数名</a:t>
            </a:r>
          </a:p>
        </p:txBody>
      </p:sp>
      <p:sp>
        <p:nvSpPr>
          <p:cNvPr id="17" name="TextBox 16"/>
          <p:cNvSpPr txBox="1"/>
          <p:nvPr/>
        </p:nvSpPr>
        <p:spPr>
          <a:xfrm>
            <a:off x="6382444" y="1599183"/>
            <a:ext cx="1512168" cy="461665"/>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形式参数</a:t>
            </a:r>
          </a:p>
        </p:txBody>
      </p:sp>
      <p:sp>
        <p:nvSpPr>
          <p:cNvPr id="18" name="右大括号 17"/>
          <p:cNvSpPr/>
          <p:nvPr/>
        </p:nvSpPr>
        <p:spPr>
          <a:xfrm>
            <a:off x="8407218" y="2646204"/>
            <a:ext cx="428628" cy="2664296"/>
          </a:xfrm>
          <a:prstGeom prst="rightBrace">
            <a:avLst>
              <a:gd name="adj1" fmla="val 49117"/>
              <a:gd name="adj2" fmla="val 50000"/>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TextBox 18"/>
          <p:cNvSpPr txBox="1"/>
          <p:nvPr/>
        </p:nvSpPr>
        <p:spPr>
          <a:xfrm>
            <a:off x="9118748" y="2214156"/>
            <a:ext cx="500066" cy="3416320"/>
          </a:xfrm>
          <a:prstGeom prst="rect">
            <a:avLst/>
          </a:prstGeom>
          <a:noFill/>
        </p:spPr>
        <p:txBody>
          <a:bodyPr wrap="square" rtlCol="0">
            <a:spAutoFit/>
          </a:bodyPr>
          <a:lstStyle/>
          <a:p>
            <a:r>
              <a:rPr lang="zh-CN" altLang="en-US" sz="2400" b="1" dirty="0">
                <a:latin typeface="微软雅黑" pitchFamily="34" charset="-122"/>
                <a:ea typeface="微软雅黑" pitchFamily="34" charset="-122"/>
              </a:rPr>
              <a:t>复合语句构成函数体</a:t>
            </a:r>
          </a:p>
        </p:txBody>
      </p:sp>
    </p:spTree>
    <p:extLst>
      <p:ext uri="{BB962C8B-B14F-4D97-AF65-F5344CB8AC3E}">
        <p14:creationId xmlns:p14="http://schemas.microsoft.com/office/powerpoint/2010/main" val="367162305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par>
                          <p:cTn id="43" fill="hold">
                            <p:stCondLst>
                              <p:cond delay="1000"/>
                            </p:stCondLst>
                            <p:childTnLst>
                              <p:par>
                                <p:cTn id="44" presetID="1" presetClass="entr" presetSubtype="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3" grpId="0"/>
      <p:bldP spid="15" grpId="0"/>
      <p:bldP spid="17" grpId="0"/>
      <p:bldP spid="18" grpId="0" animBg="1"/>
      <p:bldP spid="19" grpId="0"/>
    </p:bldLst>
  </p:timing>
</p:sld>
</file>

<file path=ppt/theme/theme1.xml><?xml version="1.0" encoding="utf-8"?>
<a:theme xmlns:a="http://schemas.openxmlformats.org/drawingml/2006/main" name="Marketing 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4683</TotalTime>
  <Words>4502</Words>
  <Application>Microsoft Office PowerPoint</Application>
  <PresentationFormat>自定义</PresentationFormat>
  <Paragraphs>783</Paragraphs>
  <Slides>66</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80" baseType="lpstr">
      <vt:lpstr>HAKUYOXingShu3500</vt:lpstr>
      <vt:lpstr>黑体</vt:lpstr>
      <vt:lpstr>楷体_GB2312</vt:lpstr>
      <vt:lpstr>宋体</vt:lpstr>
      <vt:lpstr>微软雅黑</vt:lpstr>
      <vt:lpstr>幼圆</vt:lpstr>
      <vt:lpstr>Arial</vt:lpstr>
      <vt:lpstr>Consolas</vt:lpstr>
      <vt:lpstr>Corbel</vt:lpstr>
      <vt:lpstr>Courier New</vt:lpstr>
      <vt:lpstr>Times New Roman</vt:lpstr>
      <vt:lpstr>Wingdings</vt:lpstr>
      <vt:lpstr>Marketing 16x9</vt:lpstr>
      <vt:lpstr>公式</vt:lpstr>
      <vt:lpstr>《 C语言程序设计》</vt:lpstr>
      <vt:lpstr>上一讲知识复习</vt:lpstr>
      <vt:lpstr>本讲教学目标</vt:lpstr>
      <vt:lpstr>本章授课内容</vt:lpstr>
      <vt:lpstr>C程序基本结构</vt:lpstr>
      <vt:lpstr>C程序基本结构</vt:lpstr>
      <vt:lpstr>C程序基本结构</vt:lpstr>
      <vt:lpstr>本章授课内容</vt:lpstr>
      <vt:lpstr>函数定义与声明</vt:lpstr>
      <vt:lpstr>函数定义与声明</vt:lpstr>
      <vt:lpstr>函数定义与声明</vt:lpstr>
      <vt:lpstr>函数定义与声明</vt:lpstr>
      <vt:lpstr>函数定义与声明</vt:lpstr>
      <vt:lpstr>函数定义与声明</vt:lpstr>
      <vt:lpstr>函数定义与声明</vt:lpstr>
      <vt:lpstr>函数定义与声明</vt:lpstr>
      <vt:lpstr>函数定义与声明</vt:lpstr>
      <vt:lpstr>函数定义与声明</vt:lpstr>
      <vt:lpstr>本章授课内容</vt:lpstr>
      <vt:lpstr>函数调用</vt:lpstr>
      <vt:lpstr>函数调用</vt:lpstr>
      <vt:lpstr>函数调用</vt:lpstr>
      <vt:lpstr>函数调用</vt:lpstr>
      <vt:lpstr>函数调用</vt:lpstr>
      <vt:lpstr>函数调用</vt:lpstr>
      <vt:lpstr>函数调用</vt:lpstr>
      <vt:lpstr>函数调用</vt:lpstr>
      <vt:lpstr>函数调用</vt:lpstr>
      <vt:lpstr>本章授课内容</vt:lpstr>
      <vt:lpstr>函数嵌套调用和递归调用</vt:lpstr>
      <vt:lpstr>函数嵌套调用和递归调用</vt:lpstr>
      <vt:lpstr>函数嵌套调用和递归调用</vt:lpstr>
      <vt:lpstr>函数嵌套调用和递归调用</vt:lpstr>
      <vt:lpstr>函数嵌套调用和递归调用</vt:lpstr>
      <vt:lpstr>本章授课内容</vt:lpstr>
      <vt:lpstr>生存周期与声明作用域</vt:lpstr>
      <vt:lpstr>生存周期与声明作用域</vt:lpstr>
      <vt:lpstr>生存周期与声明作用域</vt:lpstr>
      <vt:lpstr>生存周期与声明作用域</vt:lpstr>
      <vt:lpstr>生存周期与声明作用域</vt:lpstr>
      <vt:lpstr>生存周期与声明作用域</vt:lpstr>
      <vt:lpstr>生存周期与声明作用域</vt:lpstr>
      <vt:lpstr>本讲授课内容</vt:lpstr>
      <vt:lpstr>存储类型说明符</vt:lpstr>
      <vt:lpstr>存储类型说明符</vt:lpstr>
      <vt:lpstr>存储类型说明符</vt:lpstr>
      <vt:lpstr>存储类型说明符</vt:lpstr>
      <vt:lpstr>存储类型说明符</vt:lpstr>
      <vt:lpstr>存储类型说明符</vt:lpstr>
      <vt:lpstr>存储类型说明符</vt:lpstr>
      <vt:lpstr>存储类型说明符</vt:lpstr>
      <vt:lpstr>本讲授课内容</vt:lpstr>
      <vt:lpstr>类型限定符</vt:lpstr>
      <vt:lpstr>本讲授课内容</vt:lpstr>
      <vt:lpstr>动态内存分配标准库函数</vt:lpstr>
      <vt:lpstr>动态内存分配标准库函数</vt:lpstr>
      <vt:lpstr>动态内存分配标准库函数</vt:lpstr>
      <vt:lpstr>动态内存分配标准库函数</vt:lpstr>
      <vt:lpstr>动态内存分配标准库函数</vt:lpstr>
      <vt:lpstr>动态内存分配标准库函数</vt:lpstr>
      <vt:lpstr>动态内存分配标准库函数</vt:lpstr>
      <vt:lpstr>动态内存分配标准库函数</vt:lpstr>
      <vt:lpstr>本讲授课内容</vt:lpstr>
      <vt:lpstr>指向函数的指针</vt:lpstr>
      <vt:lpstr>指向函数的指针</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Administrator</dc:creator>
  <cp:lastModifiedBy>杨伟彬</cp:lastModifiedBy>
  <cp:revision>396</cp:revision>
  <dcterms:created xsi:type="dcterms:W3CDTF">2014-04-17T22:00:45Z</dcterms:created>
  <dcterms:modified xsi:type="dcterms:W3CDTF">2018-02-26T23:54:37Z</dcterms:modified>
</cp:coreProperties>
</file>