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Lst>
  <p:notesMasterIdLst>
    <p:notesMasterId r:id="rId62"/>
  </p:notesMasterIdLst>
  <p:sldIdLst>
    <p:sldId id="294" r:id="rId3"/>
    <p:sldId id="346" r:id="rId4"/>
    <p:sldId id="350" r:id="rId5"/>
    <p:sldId id="349" r:id="rId6"/>
    <p:sldId id="306" r:id="rId7"/>
    <p:sldId id="300" r:id="rId8"/>
    <p:sldId id="303" r:id="rId9"/>
    <p:sldId id="258" r:id="rId10"/>
    <p:sldId id="260" r:id="rId11"/>
    <p:sldId id="308" r:id="rId12"/>
    <p:sldId id="356" r:id="rId13"/>
    <p:sldId id="259" r:id="rId14"/>
    <p:sldId id="341" r:id="rId15"/>
    <p:sldId id="342" r:id="rId16"/>
    <p:sldId id="343" r:id="rId17"/>
    <p:sldId id="354" r:id="rId18"/>
    <p:sldId id="351" r:id="rId19"/>
    <p:sldId id="309" r:id="rId20"/>
    <p:sldId id="355" r:id="rId21"/>
    <p:sldId id="313" r:id="rId22"/>
    <p:sldId id="312" r:id="rId23"/>
    <p:sldId id="262" r:id="rId24"/>
    <p:sldId id="263" r:id="rId25"/>
    <p:sldId id="264" r:id="rId26"/>
    <p:sldId id="265" r:id="rId27"/>
    <p:sldId id="266" r:id="rId28"/>
    <p:sldId id="267" r:id="rId29"/>
    <p:sldId id="317" r:id="rId30"/>
    <p:sldId id="268" r:id="rId31"/>
    <p:sldId id="272" r:id="rId32"/>
    <p:sldId id="275" r:id="rId33"/>
    <p:sldId id="276" r:id="rId34"/>
    <p:sldId id="319" r:id="rId35"/>
    <p:sldId id="277" r:id="rId36"/>
    <p:sldId id="352" r:id="rId37"/>
    <p:sldId id="337" r:id="rId38"/>
    <p:sldId id="338" r:id="rId39"/>
    <p:sldId id="339" r:id="rId40"/>
    <p:sldId id="340" r:id="rId41"/>
    <p:sldId id="278" r:id="rId42"/>
    <p:sldId id="279" r:id="rId43"/>
    <p:sldId id="281" r:id="rId44"/>
    <p:sldId id="280" r:id="rId45"/>
    <p:sldId id="282" r:id="rId46"/>
    <p:sldId id="283" r:id="rId47"/>
    <p:sldId id="285" r:id="rId48"/>
    <p:sldId id="326" r:id="rId49"/>
    <p:sldId id="344" r:id="rId50"/>
    <p:sldId id="327" r:id="rId51"/>
    <p:sldId id="345" r:id="rId52"/>
    <p:sldId id="328" r:id="rId53"/>
    <p:sldId id="329" r:id="rId54"/>
    <p:sldId id="330" r:id="rId55"/>
    <p:sldId id="332" r:id="rId56"/>
    <p:sldId id="284" r:id="rId57"/>
    <p:sldId id="286" r:id="rId58"/>
    <p:sldId id="287" r:id="rId59"/>
    <p:sldId id="290" r:id="rId60"/>
    <p:sldId id="291" r:id="rId61"/>
  </p:sldIdLst>
  <p:sldSz cx="9144000" cy="5143500" type="screen16x9"/>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525" autoAdjust="0"/>
    <p:restoredTop sz="68344" autoAdjust="0"/>
  </p:normalViewPr>
  <p:slideViewPr>
    <p:cSldViewPr>
      <p:cViewPr varScale="1">
        <p:scale>
          <a:sx n="50" d="100"/>
          <a:sy n="50" d="100"/>
        </p:scale>
        <p:origin x="48" y="582"/>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9.xml"/><Relationship Id="rId18" Type="http://schemas.openxmlformats.org/officeDocument/2006/relationships/slide" Target="slides/slide26.xml"/><Relationship Id="rId26" Type="http://schemas.openxmlformats.org/officeDocument/2006/relationships/slide" Target="slides/slide34.xml"/><Relationship Id="rId39" Type="http://schemas.openxmlformats.org/officeDocument/2006/relationships/slide" Target="slides/slide51.xml"/><Relationship Id="rId3" Type="http://schemas.openxmlformats.org/officeDocument/2006/relationships/slide" Target="slides/slide6.xml"/><Relationship Id="rId21" Type="http://schemas.openxmlformats.org/officeDocument/2006/relationships/slide" Target="slides/slide29.xml"/><Relationship Id="rId34" Type="http://schemas.openxmlformats.org/officeDocument/2006/relationships/slide" Target="slides/slide43.xml"/><Relationship Id="rId42" Type="http://schemas.openxmlformats.org/officeDocument/2006/relationships/slide" Target="slides/slide55.xml"/><Relationship Id="rId7" Type="http://schemas.openxmlformats.org/officeDocument/2006/relationships/slide" Target="slides/slide12.xml"/><Relationship Id="rId12" Type="http://schemas.openxmlformats.org/officeDocument/2006/relationships/slide" Target="slides/slide18.xml"/><Relationship Id="rId17" Type="http://schemas.openxmlformats.org/officeDocument/2006/relationships/slide" Target="slides/slide25.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9.xml"/><Relationship Id="rId2" Type="http://schemas.openxmlformats.org/officeDocument/2006/relationships/slide" Target="slides/slide5.xml"/><Relationship Id="rId16" Type="http://schemas.openxmlformats.org/officeDocument/2006/relationships/slide" Target="slides/slide24.xml"/><Relationship Id="rId20" Type="http://schemas.openxmlformats.org/officeDocument/2006/relationships/slide" Target="slides/slide28.xml"/><Relationship Id="rId29" Type="http://schemas.openxmlformats.org/officeDocument/2006/relationships/slide" Target="slides/slide37.xml"/><Relationship Id="rId41" Type="http://schemas.openxmlformats.org/officeDocument/2006/relationships/slide" Target="slides/slide53.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6.xml"/><Relationship Id="rId24" Type="http://schemas.openxmlformats.org/officeDocument/2006/relationships/slide" Target="slides/slide32.xml"/><Relationship Id="rId32" Type="http://schemas.openxmlformats.org/officeDocument/2006/relationships/slide" Target="slides/slide40.xml"/><Relationship Id="rId37" Type="http://schemas.openxmlformats.org/officeDocument/2006/relationships/slide" Target="slides/slide47.xml"/><Relationship Id="rId40" Type="http://schemas.openxmlformats.org/officeDocument/2006/relationships/slide" Target="slides/slide52.xml"/><Relationship Id="rId45" Type="http://schemas.openxmlformats.org/officeDocument/2006/relationships/slide" Target="slides/slide58.xml"/><Relationship Id="rId5" Type="http://schemas.openxmlformats.org/officeDocument/2006/relationships/slide" Target="slides/slide8.xml"/><Relationship Id="rId15" Type="http://schemas.openxmlformats.org/officeDocument/2006/relationships/slide" Target="slides/slide23.xml"/><Relationship Id="rId23" Type="http://schemas.openxmlformats.org/officeDocument/2006/relationships/slide" Target="slides/slide31.xml"/><Relationship Id="rId28" Type="http://schemas.openxmlformats.org/officeDocument/2006/relationships/slide" Target="slides/slide36.xml"/><Relationship Id="rId36" Type="http://schemas.openxmlformats.org/officeDocument/2006/relationships/slide" Target="slides/slide45.xml"/><Relationship Id="rId10" Type="http://schemas.openxmlformats.org/officeDocument/2006/relationships/slide" Target="slides/slide15.xml"/><Relationship Id="rId19" Type="http://schemas.openxmlformats.org/officeDocument/2006/relationships/slide" Target="slides/slide27.xml"/><Relationship Id="rId31" Type="http://schemas.openxmlformats.org/officeDocument/2006/relationships/slide" Target="slides/slide39.xml"/><Relationship Id="rId44" Type="http://schemas.openxmlformats.org/officeDocument/2006/relationships/slide" Target="slides/slide57.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22.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4.xml"/><Relationship Id="rId43"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73830B-BCE2-48A4-81A3-DB22031754EC}" type="doc">
      <dgm:prSet loTypeId="urn:microsoft.com/office/officeart/2005/8/layout/process1" loCatId="process" qsTypeId="urn:microsoft.com/office/officeart/2005/8/quickstyle/simple1" qsCatId="simple" csTypeId="urn:microsoft.com/office/officeart/2005/8/colors/accent1_2" csCatId="accent1" phldr="1"/>
      <dgm:spPr/>
    </dgm:pt>
    <dgm:pt modelId="{44C958BD-6781-48DA-AA13-22EF9578D74A}">
      <dgm:prSet phldrT="[文本]" custT="1"/>
      <dgm:spPr/>
      <dgm:t>
        <a:bodyPr/>
        <a:lstStyle/>
        <a:p>
          <a:r>
            <a:rPr lang="zh-CN" altLang="en-US" sz="2000" dirty="0"/>
            <a:t>数据收集</a:t>
          </a:r>
        </a:p>
      </dgm:t>
    </dgm:pt>
    <dgm:pt modelId="{86236AAD-5FDF-4392-AE48-1108D2810A81}" type="parTrans" cxnId="{B036B62B-11D4-4340-94B1-73716808AE1D}">
      <dgm:prSet/>
      <dgm:spPr/>
      <dgm:t>
        <a:bodyPr/>
        <a:lstStyle/>
        <a:p>
          <a:endParaRPr lang="zh-CN" altLang="en-US"/>
        </a:p>
      </dgm:t>
    </dgm:pt>
    <dgm:pt modelId="{037B9E59-C27B-44DE-8981-0E8F3B150D39}" type="sibTrans" cxnId="{B036B62B-11D4-4340-94B1-73716808AE1D}">
      <dgm:prSet/>
      <dgm:spPr/>
      <dgm:t>
        <a:bodyPr/>
        <a:lstStyle/>
        <a:p>
          <a:endParaRPr lang="zh-CN" altLang="en-US"/>
        </a:p>
      </dgm:t>
    </dgm:pt>
    <dgm:pt modelId="{A9E8349D-25A5-432B-B402-FB92142D2B2B}">
      <dgm:prSet phldrT="[文本]" custT="1"/>
      <dgm:spPr/>
      <dgm:t>
        <a:bodyPr/>
        <a:lstStyle/>
        <a:p>
          <a:r>
            <a:rPr lang="zh-CN" altLang="en-US" sz="2000" dirty="0"/>
            <a:t>数据整理，预处理</a:t>
          </a:r>
        </a:p>
      </dgm:t>
    </dgm:pt>
    <dgm:pt modelId="{23DB2E24-92C6-444E-833E-6771704C4775}" type="parTrans" cxnId="{B430B4BF-EAA9-422F-8E91-BA70D1EA1E8F}">
      <dgm:prSet/>
      <dgm:spPr/>
      <dgm:t>
        <a:bodyPr/>
        <a:lstStyle/>
        <a:p>
          <a:endParaRPr lang="zh-CN" altLang="en-US"/>
        </a:p>
      </dgm:t>
    </dgm:pt>
    <dgm:pt modelId="{234AA7B8-4D33-4718-9669-36F8CD01F135}" type="sibTrans" cxnId="{B430B4BF-EAA9-422F-8E91-BA70D1EA1E8F}">
      <dgm:prSet/>
      <dgm:spPr/>
      <dgm:t>
        <a:bodyPr/>
        <a:lstStyle/>
        <a:p>
          <a:endParaRPr lang="zh-CN" altLang="en-US"/>
        </a:p>
      </dgm:t>
    </dgm:pt>
    <dgm:pt modelId="{D0178448-F6B5-4622-B570-1515D3701F3A}">
      <dgm:prSet phldrT="[文本]" custT="1"/>
      <dgm:spPr/>
      <dgm:t>
        <a:bodyPr/>
        <a:lstStyle/>
        <a:p>
          <a:r>
            <a:rPr lang="zh-CN" altLang="en-US" sz="2000" dirty="0"/>
            <a:t>结果呈现</a:t>
          </a:r>
        </a:p>
      </dgm:t>
    </dgm:pt>
    <dgm:pt modelId="{62E40011-B034-4022-9D84-EBDD2970A226}" type="parTrans" cxnId="{A006349E-7FDF-49CF-8472-394CF006C1F1}">
      <dgm:prSet/>
      <dgm:spPr/>
      <dgm:t>
        <a:bodyPr/>
        <a:lstStyle/>
        <a:p>
          <a:endParaRPr lang="zh-CN" altLang="en-US"/>
        </a:p>
      </dgm:t>
    </dgm:pt>
    <dgm:pt modelId="{82F76E0E-0174-4F1F-B581-941357D4D6EA}" type="sibTrans" cxnId="{A006349E-7FDF-49CF-8472-394CF006C1F1}">
      <dgm:prSet/>
      <dgm:spPr/>
      <dgm:t>
        <a:bodyPr/>
        <a:lstStyle/>
        <a:p>
          <a:endParaRPr lang="zh-CN" altLang="en-US"/>
        </a:p>
      </dgm:t>
    </dgm:pt>
    <dgm:pt modelId="{DDE71A98-D988-4045-B1E7-2560073990F1}">
      <dgm:prSet phldrT="[文本]" custT="1"/>
      <dgm:spPr/>
      <dgm:t>
        <a:bodyPr/>
        <a:lstStyle/>
        <a:p>
          <a:r>
            <a:rPr lang="zh-CN" altLang="en-US" sz="2000" dirty="0"/>
            <a:t>数据挖掘（算法）</a:t>
          </a:r>
        </a:p>
      </dgm:t>
    </dgm:pt>
    <dgm:pt modelId="{28CCE307-EB55-4D51-AD1B-FE11A0D459E2}" type="parTrans" cxnId="{1D567BCE-E82E-484B-AEB5-27456547097F}">
      <dgm:prSet/>
      <dgm:spPr/>
      <dgm:t>
        <a:bodyPr/>
        <a:lstStyle/>
        <a:p>
          <a:endParaRPr lang="zh-CN" altLang="en-US"/>
        </a:p>
      </dgm:t>
    </dgm:pt>
    <dgm:pt modelId="{BD4A01D6-90BA-4D07-B15F-0D1A485828C1}" type="sibTrans" cxnId="{1D567BCE-E82E-484B-AEB5-27456547097F}">
      <dgm:prSet/>
      <dgm:spPr/>
      <dgm:t>
        <a:bodyPr/>
        <a:lstStyle/>
        <a:p>
          <a:endParaRPr lang="zh-CN" altLang="en-US"/>
        </a:p>
      </dgm:t>
    </dgm:pt>
    <dgm:pt modelId="{17A7C6FD-D4E2-43FB-AFE7-9036D1C9FF2E}">
      <dgm:prSet phldrT="[文本]" custT="1"/>
      <dgm:spPr/>
      <dgm:t>
        <a:bodyPr/>
        <a:lstStyle/>
        <a:p>
          <a:r>
            <a:rPr lang="zh-CN" altLang="en-US" sz="2000" dirty="0"/>
            <a:t>算法的调优</a:t>
          </a:r>
        </a:p>
      </dgm:t>
    </dgm:pt>
    <dgm:pt modelId="{E6038435-B9DD-4EC4-98F6-78ABCF7B741E}" type="parTrans" cxnId="{1DFAE5AB-DF52-4717-8CA3-F90D14F38D16}">
      <dgm:prSet/>
      <dgm:spPr/>
      <dgm:t>
        <a:bodyPr/>
        <a:lstStyle/>
        <a:p>
          <a:endParaRPr lang="zh-CN" altLang="en-US"/>
        </a:p>
      </dgm:t>
    </dgm:pt>
    <dgm:pt modelId="{C32EB114-2218-44D0-96D7-8C3C6FC56DD0}" type="sibTrans" cxnId="{1DFAE5AB-DF52-4717-8CA3-F90D14F38D16}">
      <dgm:prSet/>
      <dgm:spPr/>
      <dgm:t>
        <a:bodyPr/>
        <a:lstStyle/>
        <a:p>
          <a:endParaRPr lang="zh-CN" altLang="en-US"/>
        </a:p>
      </dgm:t>
    </dgm:pt>
    <dgm:pt modelId="{BC431139-E235-4962-BFB7-7CC3970D5A3D}" type="pres">
      <dgm:prSet presAssocID="{3573830B-BCE2-48A4-81A3-DB22031754EC}" presName="Name0" presStyleCnt="0">
        <dgm:presLayoutVars>
          <dgm:dir/>
          <dgm:resizeHandles val="exact"/>
        </dgm:presLayoutVars>
      </dgm:prSet>
      <dgm:spPr/>
    </dgm:pt>
    <dgm:pt modelId="{8213D955-6B0B-49A3-A701-378EEF131D54}" type="pres">
      <dgm:prSet presAssocID="{44C958BD-6781-48DA-AA13-22EF9578D74A}" presName="node" presStyleLbl="node1" presStyleIdx="0" presStyleCnt="5" custScaleX="111145">
        <dgm:presLayoutVars>
          <dgm:bulletEnabled val="1"/>
        </dgm:presLayoutVars>
      </dgm:prSet>
      <dgm:spPr/>
    </dgm:pt>
    <dgm:pt modelId="{234EE68C-B3D5-4F4C-9DF9-E86916CC5B78}" type="pres">
      <dgm:prSet presAssocID="{037B9E59-C27B-44DE-8981-0E8F3B150D39}" presName="sibTrans" presStyleLbl="sibTrans2D1" presStyleIdx="0" presStyleCnt="4"/>
      <dgm:spPr/>
    </dgm:pt>
    <dgm:pt modelId="{061BFE57-BA93-4829-9A53-A6B45D431E39}" type="pres">
      <dgm:prSet presAssocID="{037B9E59-C27B-44DE-8981-0E8F3B150D39}" presName="connectorText" presStyleLbl="sibTrans2D1" presStyleIdx="0" presStyleCnt="4"/>
      <dgm:spPr/>
    </dgm:pt>
    <dgm:pt modelId="{E9B522C4-064A-435C-BC37-0D51E4EDE24C}" type="pres">
      <dgm:prSet presAssocID="{A9E8349D-25A5-432B-B402-FB92142D2B2B}" presName="node" presStyleLbl="node1" presStyleIdx="1" presStyleCnt="5" custScaleX="114320">
        <dgm:presLayoutVars>
          <dgm:bulletEnabled val="1"/>
        </dgm:presLayoutVars>
      </dgm:prSet>
      <dgm:spPr/>
    </dgm:pt>
    <dgm:pt modelId="{BBEAE7DF-84BC-4ADD-BF92-32593705D1CB}" type="pres">
      <dgm:prSet presAssocID="{234AA7B8-4D33-4718-9669-36F8CD01F135}" presName="sibTrans" presStyleLbl="sibTrans2D1" presStyleIdx="1" presStyleCnt="4"/>
      <dgm:spPr/>
    </dgm:pt>
    <dgm:pt modelId="{AC6B1A57-367F-447B-9904-8CE073D2AD00}" type="pres">
      <dgm:prSet presAssocID="{234AA7B8-4D33-4718-9669-36F8CD01F135}" presName="connectorText" presStyleLbl="sibTrans2D1" presStyleIdx="1" presStyleCnt="4"/>
      <dgm:spPr/>
    </dgm:pt>
    <dgm:pt modelId="{97638050-3CE9-4FC6-AE4E-D07721F2204A}" type="pres">
      <dgm:prSet presAssocID="{DDE71A98-D988-4045-B1E7-2560073990F1}" presName="node" presStyleLbl="node1" presStyleIdx="2" presStyleCnt="5" custScaleX="110832">
        <dgm:presLayoutVars>
          <dgm:bulletEnabled val="1"/>
        </dgm:presLayoutVars>
      </dgm:prSet>
      <dgm:spPr/>
    </dgm:pt>
    <dgm:pt modelId="{95879602-53E5-4A7E-969A-74361158CCF0}" type="pres">
      <dgm:prSet presAssocID="{BD4A01D6-90BA-4D07-B15F-0D1A485828C1}" presName="sibTrans" presStyleLbl="sibTrans2D1" presStyleIdx="2" presStyleCnt="4"/>
      <dgm:spPr/>
    </dgm:pt>
    <dgm:pt modelId="{7F812FAB-8457-4981-A284-7E303AD8DD5E}" type="pres">
      <dgm:prSet presAssocID="{BD4A01D6-90BA-4D07-B15F-0D1A485828C1}" presName="connectorText" presStyleLbl="sibTrans2D1" presStyleIdx="2" presStyleCnt="4"/>
      <dgm:spPr/>
    </dgm:pt>
    <dgm:pt modelId="{414D0A3A-A4F2-4E42-B11A-C3E9442DB853}" type="pres">
      <dgm:prSet presAssocID="{D0178448-F6B5-4622-B570-1515D3701F3A}" presName="node" presStyleLbl="node1" presStyleIdx="3" presStyleCnt="5">
        <dgm:presLayoutVars>
          <dgm:bulletEnabled val="1"/>
        </dgm:presLayoutVars>
      </dgm:prSet>
      <dgm:spPr/>
    </dgm:pt>
    <dgm:pt modelId="{CE802AD7-ED09-4B7B-A5E3-6896DE9777C7}" type="pres">
      <dgm:prSet presAssocID="{82F76E0E-0174-4F1F-B581-941357D4D6EA}" presName="sibTrans" presStyleLbl="sibTrans2D1" presStyleIdx="3" presStyleCnt="4"/>
      <dgm:spPr/>
    </dgm:pt>
    <dgm:pt modelId="{4C90EC14-99F7-49E7-8757-FC4D69442BA4}" type="pres">
      <dgm:prSet presAssocID="{82F76E0E-0174-4F1F-B581-941357D4D6EA}" presName="connectorText" presStyleLbl="sibTrans2D1" presStyleIdx="3" presStyleCnt="4"/>
      <dgm:spPr/>
    </dgm:pt>
    <dgm:pt modelId="{0A5ABB54-CA41-4906-8C9A-2A03F3BE954D}" type="pres">
      <dgm:prSet presAssocID="{17A7C6FD-D4E2-43FB-AFE7-9036D1C9FF2E}" presName="node" presStyleLbl="node1" presStyleIdx="4" presStyleCnt="5">
        <dgm:presLayoutVars>
          <dgm:bulletEnabled val="1"/>
        </dgm:presLayoutVars>
      </dgm:prSet>
      <dgm:spPr/>
    </dgm:pt>
  </dgm:ptLst>
  <dgm:cxnLst>
    <dgm:cxn modelId="{B036B62B-11D4-4340-94B1-73716808AE1D}" srcId="{3573830B-BCE2-48A4-81A3-DB22031754EC}" destId="{44C958BD-6781-48DA-AA13-22EF9578D74A}" srcOrd="0" destOrd="0" parTransId="{86236AAD-5FDF-4392-AE48-1108D2810A81}" sibTransId="{037B9E59-C27B-44DE-8981-0E8F3B150D39}"/>
    <dgm:cxn modelId="{F2F72F3E-D933-4E6A-B331-78644788AAC8}" type="presOf" srcId="{037B9E59-C27B-44DE-8981-0E8F3B150D39}" destId="{234EE68C-B3D5-4F4C-9DF9-E86916CC5B78}" srcOrd="0" destOrd="0" presId="urn:microsoft.com/office/officeart/2005/8/layout/process1"/>
    <dgm:cxn modelId="{DE793B63-B379-43E4-B0B9-1543A0532656}" type="presOf" srcId="{44C958BD-6781-48DA-AA13-22EF9578D74A}" destId="{8213D955-6B0B-49A3-A701-378EEF131D54}" srcOrd="0" destOrd="0" presId="urn:microsoft.com/office/officeart/2005/8/layout/process1"/>
    <dgm:cxn modelId="{A7854669-4681-4039-829C-34E54068C633}" type="presOf" srcId="{234AA7B8-4D33-4718-9669-36F8CD01F135}" destId="{AC6B1A57-367F-447B-9904-8CE073D2AD00}" srcOrd="1" destOrd="0" presId="urn:microsoft.com/office/officeart/2005/8/layout/process1"/>
    <dgm:cxn modelId="{86CA0C4B-107F-4630-A0C7-D875C472D5D0}" type="presOf" srcId="{234AA7B8-4D33-4718-9669-36F8CD01F135}" destId="{BBEAE7DF-84BC-4ADD-BF92-32593705D1CB}" srcOrd="0" destOrd="0" presId="urn:microsoft.com/office/officeart/2005/8/layout/process1"/>
    <dgm:cxn modelId="{92F4146D-7005-4794-B6DF-E49C9E145F65}" type="presOf" srcId="{BD4A01D6-90BA-4D07-B15F-0D1A485828C1}" destId="{95879602-53E5-4A7E-969A-74361158CCF0}" srcOrd="0" destOrd="0" presId="urn:microsoft.com/office/officeart/2005/8/layout/process1"/>
    <dgm:cxn modelId="{6064D755-B1EE-466C-BB37-32413AAA4D2A}" type="presOf" srcId="{DDE71A98-D988-4045-B1E7-2560073990F1}" destId="{97638050-3CE9-4FC6-AE4E-D07721F2204A}" srcOrd="0" destOrd="0" presId="urn:microsoft.com/office/officeart/2005/8/layout/process1"/>
    <dgm:cxn modelId="{A006349E-7FDF-49CF-8472-394CF006C1F1}" srcId="{3573830B-BCE2-48A4-81A3-DB22031754EC}" destId="{D0178448-F6B5-4622-B570-1515D3701F3A}" srcOrd="3" destOrd="0" parTransId="{62E40011-B034-4022-9D84-EBDD2970A226}" sibTransId="{82F76E0E-0174-4F1F-B581-941357D4D6EA}"/>
    <dgm:cxn modelId="{1DFAE5AB-DF52-4717-8CA3-F90D14F38D16}" srcId="{3573830B-BCE2-48A4-81A3-DB22031754EC}" destId="{17A7C6FD-D4E2-43FB-AFE7-9036D1C9FF2E}" srcOrd="4" destOrd="0" parTransId="{E6038435-B9DD-4EC4-98F6-78ABCF7B741E}" sibTransId="{C32EB114-2218-44D0-96D7-8C3C6FC56DD0}"/>
    <dgm:cxn modelId="{9AB51BAD-E740-4D4F-B825-155514EB4ACA}" type="presOf" srcId="{82F76E0E-0174-4F1F-B581-941357D4D6EA}" destId="{CE802AD7-ED09-4B7B-A5E3-6896DE9777C7}" srcOrd="0" destOrd="0" presId="urn:microsoft.com/office/officeart/2005/8/layout/process1"/>
    <dgm:cxn modelId="{2C00AABA-F3ED-4F46-9EC1-F37D9E17B197}" type="presOf" srcId="{82F76E0E-0174-4F1F-B581-941357D4D6EA}" destId="{4C90EC14-99F7-49E7-8757-FC4D69442BA4}" srcOrd="1" destOrd="0" presId="urn:microsoft.com/office/officeart/2005/8/layout/process1"/>
    <dgm:cxn modelId="{B430B4BF-EAA9-422F-8E91-BA70D1EA1E8F}" srcId="{3573830B-BCE2-48A4-81A3-DB22031754EC}" destId="{A9E8349D-25A5-432B-B402-FB92142D2B2B}" srcOrd="1" destOrd="0" parTransId="{23DB2E24-92C6-444E-833E-6771704C4775}" sibTransId="{234AA7B8-4D33-4718-9669-36F8CD01F135}"/>
    <dgm:cxn modelId="{1D567BCE-E82E-484B-AEB5-27456547097F}" srcId="{3573830B-BCE2-48A4-81A3-DB22031754EC}" destId="{DDE71A98-D988-4045-B1E7-2560073990F1}" srcOrd="2" destOrd="0" parTransId="{28CCE307-EB55-4D51-AD1B-FE11A0D459E2}" sibTransId="{BD4A01D6-90BA-4D07-B15F-0D1A485828C1}"/>
    <dgm:cxn modelId="{77AFB8D1-3030-4558-B79A-7C05A8A1A36A}" type="presOf" srcId="{A9E8349D-25A5-432B-B402-FB92142D2B2B}" destId="{E9B522C4-064A-435C-BC37-0D51E4EDE24C}" srcOrd="0" destOrd="0" presId="urn:microsoft.com/office/officeart/2005/8/layout/process1"/>
    <dgm:cxn modelId="{F37141D7-768D-4885-B180-5A6CE151EA3C}" type="presOf" srcId="{D0178448-F6B5-4622-B570-1515D3701F3A}" destId="{414D0A3A-A4F2-4E42-B11A-C3E9442DB853}" srcOrd="0" destOrd="0" presId="urn:microsoft.com/office/officeart/2005/8/layout/process1"/>
    <dgm:cxn modelId="{61A657DB-905E-4A6F-8EDC-80FFCE1D027A}" type="presOf" srcId="{BD4A01D6-90BA-4D07-B15F-0D1A485828C1}" destId="{7F812FAB-8457-4981-A284-7E303AD8DD5E}" srcOrd="1" destOrd="0" presId="urn:microsoft.com/office/officeart/2005/8/layout/process1"/>
    <dgm:cxn modelId="{D5A8F8DF-C00F-49C7-88AE-B60B7829A38B}" type="presOf" srcId="{037B9E59-C27B-44DE-8981-0E8F3B150D39}" destId="{061BFE57-BA93-4829-9A53-A6B45D431E39}" srcOrd="1" destOrd="0" presId="urn:microsoft.com/office/officeart/2005/8/layout/process1"/>
    <dgm:cxn modelId="{B169FAE9-A373-43A2-95ED-72EB97671AC5}" type="presOf" srcId="{17A7C6FD-D4E2-43FB-AFE7-9036D1C9FF2E}" destId="{0A5ABB54-CA41-4906-8C9A-2A03F3BE954D}" srcOrd="0" destOrd="0" presId="urn:microsoft.com/office/officeart/2005/8/layout/process1"/>
    <dgm:cxn modelId="{3199FEEA-69D3-4105-A3B6-846F0820F811}" type="presOf" srcId="{3573830B-BCE2-48A4-81A3-DB22031754EC}" destId="{BC431139-E235-4962-BFB7-7CC3970D5A3D}" srcOrd="0" destOrd="0" presId="urn:microsoft.com/office/officeart/2005/8/layout/process1"/>
    <dgm:cxn modelId="{B0C4841F-6DEF-4DAC-8628-58F84B90C1A2}" type="presParOf" srcId="{BC431139-E235-4962-BFB7-7CC3970D5A3D}" destId="{8213D955-6B0B-49A3-A701-378EEF131D54}" srcOrd="0" destOrd="0" presId="urn:microsoft.com/office/officeart/2005/8/layout/process1"/>
    <dgm:cxn modelId="{D8F920E1-40D7-494D-9411-B5F8B3F9F1E8}" type="presParOf" srcId="{BC431139-E235-4962-BFB7-7CC3970D5A3D}" destId="{234EE68C-B3D5-4F4C-9DF9-E86916CC5B78}" srcOrd="1" destOrd="0" presId="urn:microsoft.com/office/officeart/2005/8/layout/process1"/>
    <dgm:cxn modelId="{4E074011-746D-4176-A778-DBA10CC53BD2}" type="presParOf" srcId="{234EE68C-B3D5-4F4C-9DF9-E86916CC5B78}" destId="{061BFE57-BA93-4829-9A53-A6B45D431E39}" srcOrd="0" destOrd="0" presId="urn:microsoft.com/office/officeart/2005/8/layout/process1"/>
    <dgm:cxn modelId="{8EFF3D44-5649-4C0E-A532-943ED6A75F46}" type="presParOf" srcId="{BC431139-E235-4962-BFB7-7CC3970D5A3D}" destId="{E9B522C4-064A-435C-BC37-0D51E4EDE24C}" srcOrd="2" destOrd="0" presId="urn:microsoft.com/office/officeart/2005/8/layout/process1"/>
    <dgm:cxn modelId="{0D39BBD3-5964-4458-B585-5C7D27929F7F}" type="presParOf" srcId="{BC431139-E235-4962-BFB7-7CC3970D5A3D}" destId="{BBEAE7DF-84BC-4ADD-BF92-32593705D1CB}" srcOrd="3" destOrd="0" presId="urn:microsoft.com/office/officeart/2005/8/layout/process1"/>
    <dgm:cxn modelId="{3362571B-CE57-4639-AE8E-8FD6E4B6214B}" type="presParOf" srcId="{BBEAE7DF-84BC-4ADD-BF92-32593705D1CB}" destId="{AC6B1A57-367F-447B-9904-8CE073D2AD00}" srcOrd="0" destOrd="0" presId="urn:microsoft.com/office/officeart/2005/8/layout/process1"/>
    <dgm:cxn modelId="{9932742C-2039-4F3B-9700-53EEC5702CAF}" type="presParOf" srcId="{BC431139-E235-4962-BFB7-7CC3970D5A3D}" destId="{97638050-3CE9-4FC6-AE4E-D07721F2204A}" srcOrd="4" destOrd="0" presId="urn:microsoft.com/office/officeart/2005/8/layout/process1"/>
    <dgm:cxn modelId="{44DFCDC0-6937-4C6C-9543-D4CB2EAEE010}" type="presParOf" srcId="{BC431139-E235-4962-BFB7-7CC3970D5A3D}" destId="{95879602-53E5-4A7E-969A-74361158CCF0}" srcOrd="5" destOrd="0" presId="urn:microsoft.com/office/officeart/2005/8/layout/process1"/>
    <dgm:cxn modelId="{6C475D4F-7FE5-4B2F-87C3-66B4961FA351}" type="presParOf" srcId="{95879602-53E5-4A7E-969A-74361158CCF0}" destId="{7F812FAB-8457-4981-A284-7E303AD8DD5E}" srcOrd="0" destOrd="0" presId="urn:microsoft.com/office/officeart/2005/8/layout/process1"/>
    <dgm:cxn modelId="{581B7E9F-813E-451B-9CE2-F74639790748}" type="presParOf" srcId="{BC431139-E235-4962-BFB7-7CC3970D5A3D}" destId="{414D0A3A-A4F2-4E42-B11A-C3E9442DB853}" srcOrd="6" destOrd="0" presId="urn:microsoft.com/office/officeart/2005/8/layout/process1"/>
    <dgm:cxn modelId="{C3C4C673-B974-4AC0-92FC-0E142BF10819}" type="presParOf" srcId="{BC431139-E235-4962-BFB7-7CC3970D5A3D}" destId="{CE802AD7-ED09-4B7B-A5E3-6896DE9777C7}" srcOrd="7" destOrd="0" presId="urn:microsoft.com/office/officeart/2005/8/layout/process1"/>
    <dgm:cxn modelId="{19B160C3-46E8-44BA-9C55-2ED293977A3C}" type="presParOf" srcId="{CE802AD7-ED09-4B7B-A5E3-6896DE9777C7}" destId="{4C90EC14-99F7-49E7-8757-FC4D69442BA4}" srcOrd="0" destOrd="0" presId="urn:microsoft.com/office/officeart/2005/8/layout/process1"/>
    <dgm:cxn modelId="{5FC6D1EF-8E49-447E-850A-D41899F32D0D}" type="presParOf" srcId="{BC431139-E235-4962-BFB7-7CC3970D5A3D}" destId="{0A5ABB54-CA41-4906-8C9A-2A03F3BE954D}"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3D955-6B0B-49A3-A701-378EEF131D54}">
      <dsp:nvSpPr>
        <dsp:cNvPr id="0" name=""/>
        <dsp:cNvSpPr/>
      </dsp:nvSpPr>
      <dsp:spPr>
        <a:xfrm>
          <a:off x="5834" y="485392"/>
          <a:ext cx="1319962"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数据收集</a:t>
          </a:r>
        </a:p>
      </dsp:txBody>
      <dsp:txXfrm>
        <a:off x="29599" y="509157"/>
        <a:ext cx="1272432" cy="763882"/>
      </dsp:txXfrm>
    </dsp:sp>
    <dsp:sp modelId="{234EE68C-B3D5-4F4C-9DF9-E86916CC5B78}">
      <dsp:nvSpPr>
        <dsp:cNvPr id="0" name=""/>
        <dsp:cNvSpPr/>
      </dsp:nvSpPr>
      <dsp:spPr>
        <a:xfrm>
          <a:off x="1444557"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444557" y="802741"/>
        <a:ext cx="176240" cy="176715"/>
      </dsp:txXfrm>
    </dsp:sp>
    <dsp:sp modelId="{E9B522C4-064A-435C-BC37-0D51E4EDE24C}">
      <dsp:nvSpPr>
        <dsp:cNvPr id="0" name=""/>
        <dsp:cNvSpPr/>
      </dsp:nvSpPr>
      <dsp:spPr>
        <a:xfrm>
          <a:off x="1800838" y="485392"/>
          <a:ext cx="1357668"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数据整理，预处理</a:t>
          </a:r>
        </a:p>
      </dsp:txBody>
      <dsp:txXfrm>
        <a:off x="1824603" y="509157"/>
        <a:ext cx="1310138" cy="763882"/>
      </dsp:txXfrm>
    </dsp:sp>
    <dsp:sp modelId="{BBEAE7DF-84BC-4ADD-BF92-32593705D1CB}">
      <dsp:nvSpPr>
        <dsp:cNvPr id="0" name=""/>
        <dsp:cNvSpPr/>
      </dsp:nvSpPr>
      <dsp:spPr>
        <a:xfrm>
          <a:off x="3277267"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277267" y="802741"/>
        <a:ext cx="176240" cy="176715"/>
      </dsp:txXfrm>
    </dsp:sp>
    <dsp:sp modelId="{97638050-3CE9-4FC6-AE4E-D07721F2204A}">
      <dsp:nvSpPr>
        <dsp:cNvPr id="0" name=""/>
        <dsp:cNvSpPr/>
      </dsp:nvSpPr>
      <dsp:spPr>
        <a:xfrm>
          <a:off x="3633549" y="485392"/>
          <a:ext cx="1316245"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数据挖掘（算法）</a:t>
          </a:r>
        </a:p>
      </dsp:txBody>
      <dsp:txXfrm>
        <a:off x="3657314" y="509157"/>
        <a:ext cx="1268715" cy="763882"/>
      </dsp:txXfrm>
    </dsp:sp>
    <dsp:sp modelId="{95879602-53E5-4A7E-969A-74361158CCF0}">
      <dsp:nvSpPr>
        <dsp:cNvPr id="0" name=""/>
        <dsp:cNvSpPr/>
      </dsp:nvSpPr>
      <dsp:spPr>
        <a:xfrm>
          <a:off x="5068554"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068554" y="802741"/>
        <a:ext cx="176240" cy="176715"/>
      </dsp:txXfrm>
    </dsp:sp>
    <dsp:sp modelId="{414D0A3A-A4F2-4E42-B11A-C3E9442DB853}">
      <dsp:nvSpPr>
        <dsp:cNvPr id="0" name=""/>
        <dsp:cNvSpPr/>
      </dsp:nvSpPr>
      <dsp:spPr>
        <a:xfrm>
          <a:off x="5424835" y="485392"/>
          <a:ext cx="1187603"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结果呈现</a:t>
          </a:r>
        </a:p>
      </dsp:txBody>
      <dsp:txXfrm>
        <a:off x="5448600" y="509157"/>
        <a:ext cx="1140073" cy="763882"/>
      </dsp:txXfrm>
    </dsp:sp>
    <dsp:sp modelId="{CE802AD7-ED09-4B7B-A5E3-6896DE9777C7}">
      <dsp:nvSpPr>
        <dsp:cNvPr id="0" name=""/>
        <dsp:cNvSpPr/>
      </dsp:nvSpPr>
      <dsp:spPr>
        <a:xfrm>
          <a:off x="6731200"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6731200" y="802741"/>
        <a:ext cx="176240" cy="176715"/>
      </dsp:txXfrm>
    </dsp:sp>
    <dsp:sp modelId="{0A5ABB54-CA41-4906-8C9A-2A03F3BE954D}">
      <dsp:nvSpPr>
        <dsp:cNvPr id="0" name=""/>
        <dsp:cNvSpPr/>
      </dsp:nvSpPr>
      <dsp:spPr>
        <a:xfrm>
          <a:off x="7087481" y="485392"/>
          <a:ext cx="1187603"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算法的调优</a:t>
          </a:r>
        </a:p>
      </dsp:txBody>
      <dsp:txXfrm>
        <a:off x="7111246" y="509157"/>
        <a:ext cx="1140073" cy="7638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1C8B123-52C6-46D9-A9CF-81CCB4730159}" type="slidenum">
              <a:rPr lang="en-US" altLang="zh-CN"/>
              <a:pPr>
                <a:defRPr/>
              </a:pPr>
              <a:t>‹#›</a:t>
            </a:fld>
            <a:endParaRPr lang="en-US" altLang="zh-CN"/>
          </a:p>
        </p:txBody>
      </p:sp>
    </p:spTree>
    <p:extLst>
      <p:ext uri="{BB962C8B-B14F-4D97-AF65-F5344CB8AC3E}">
        <p14:creationId xmlns:p14="http://schemas.microsoft.com/office/powerpoint/2010/main" val="205821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81000" y="685800"/>
            <a:ext cx="6096000" cy="3429000"/>
          </a:xfrm>
          <a:ln/>
        </p:spPr>
      </p:sp>
      <p:sp>
        <p:nvSpPr>
          <p:cNvPr id="65539" name="备注占位符 2"/>
          <p:cNvSpPr>
            <a:spLocks noGrp="1"/>
          </p:cNvSpPr>
          <p:nvPr>
            <p:ph type="body" idx="1"/>
          </p:nvPr>
        </p:nvSpPr>
        <p:spPr>
          <a:noFill/>
        </p:spPr>
        <p:txBody>
          <a:bodyPr/>
          <a:lstStyle/>
          <a:p>
            <a:endParaRPr lang="zh-CN" altLang="en-US"/>
          </a:p>
        </p:txBody>
      </p:sp>
      <p:sp>
        <p:nvSpPr>
          <p:cNvPr id="6554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C4F368F-15F4-416F-8456-EB2B980374E5}" type="slidenum">
              <a:rPr lang="en-US" altLang="zh-CN" smtClean="0">
                <a:latin typeface="Tahoma" pitchFamily="34" charset="0"/>
              </a:rPr>
              <a:pPr eaLnBrk="1" hangingPunct="1">
                <a:spcBef>
                  <a:spcPct val="0"/>
                </a:spcBef>
              </a:pPr>
              <a:t>1</a:t>
            </a:fld>
            <a:endParaRPr lang="en-US" altLang="zh-CN">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BFA377E-B0D2-44CD-AB52-67D7AA692829}" type="slidenum">
              <a:rPr lang="en-US" altLang="zh-CN" smtClean="0">
                <a:latin typeface="Tahoma" pitchFamily="34" charset="0"/>
              </a:rPr>
              <a:pPr eaLnBrk="1" hangingPunct="1">
                <a:spcBef>
                  <a:spcPct val="0"/>
                </a:spcBef>
              </a:pPr>
              <a:t>14</a:t>
            </a:fld>
            <a:endParaRPr lang="en-US" altLang="zh-CN">
              <a:latin typeface="Tahoma" pitchFamily="34" charset="0"/>
            </a:endParaRPr>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D56640E3-B9BB-422F-937E-4D7228EA00AF}" type="slidenum">
              <a:rPr lang="en-US" altLang="zh-CN" smtClean="0">
                <a:latin typeface="Tahoma" pitchFamily="34" charset="0"/>
              </a:rPr>
              <a:pPr eaLnBrk="1" hangingPunct="1">
                <a:spcBef>
                  <a:spcPct val="0"/>
                </a:spcBef>
              </a:pPr>
              <a:t>15</a:t>
            </a:fld>
            <a:endParaRPr lang="en-US" altLang="zh-CN">
              <a:latin typeface="Tahoma" pitchFamily="34" charset="0"/>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381000" y="685800"/>
            <a:ext cx="6096000" cy="3429000"/>
          </a:xfrm>
          <a:ln/>
        </p:spPr>
      </p:sp>
      <p:sp>
        <p:nvSpPr>
          <p:cNvPr id="76803" name="备注占位符 2"/>
          <p:cNvSpPr>
            <a:spLocks noGrp="1"/>
          </p:cNvSpPr>
          <p:nvPr>
            <p:ph type="body" idx="1"/>
          </p:nvPr>
        </p:nvSpPr>
        <p:spPr>
          <a:noFill/>
        </p:spPr>
        <p:txBody>
          <a:bodyPr/>
          <a:lstStyle/>
          <a:p>
            <a:r>
              <a:rPr lang="zh-CN" altLang="en-US"/>
              <a:t>由于自动数据收集工具和成熟的数据库技术，大量数据被收集，存储在数据库或其他信息库中，但我们虽然拥有海量数据，但却缺乏有用的信息。</a:t>
            </a:r>
          </a:p>
        </p:txBody>
      </p:sp>
      <p:sp>
        <p:nvSpPr>
          <p:cNvPr id="7680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7DEAAF5-93AF-484D-844C-9D5D72708B68}" type="slidenum">
              <a:rPr lang="en-US" altLang="zh-CN" smtClean="0">
                <a:latin typeface="Tahoma" pitchFamily="34" charset="0"/>
              </a:rPr>
              <a:pPr eaLnBrk="1" hangingPunct="1">
                <a:spcBef>
                  <a:spcPct val="0"/>
                </a:spcBef>
              </a:pPr>
              <a:t>16</a:t>
            </a:fld>
            <a:endParaRPr lang="en-US" altLang="zh-CN">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381000" y="685800"/>
            <a:ext cx="6096000" cy="3429000"/>
          </a:xfrm>
          <a:ln/>
        </p:spPr>
      </p:sp>
      <p:sp>
        <p:nvSpPr>
          <p:cNvPr id="77827" name="备注占位符 2"/>
          <p:cNvSpPr>
            <a:spLocks noGrp="1"/>
          </p:cNvSpPr>
          <p:nvPr>
            <p:ph type="body" idx="1"/>
          </p:nvPr>
        </p:nvSpPr>
        <p:spPr>
          <a:noFill/>
        </p:spPr>
        <p:txBody>
          <a:bodyPr/>
          <a:lstStyle/>
          <a:p>
            <a:endParaRPr lang="zh-CN" altLang="en-US"/>
          </a:p>
        </p:txBody>
      </p:sp>
      <p:sp>
        <p:nvSpPr>
          <p:cNvPr id="7782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21A8938C-7311-4292-A8D1-618CF81CCB40}" type="slidenum">
              <a:rPr lang="en-US" altLang="zh-CN" smtClean="0">
                <a:latin typeface="Tahoma" pitchFamily="34" charset="0"/>
              </a:rPr>
              <a:pPr eaLnBrk="1" hangingPunct="1">
                <a:spcBef>
                  <a:spcPct val="0"/>
                </a:spcBef>
              </a:pPr>
              <a:t>19</a:t>
            </a:fld>
            <a:endParaRPr lang="en-US" altLang="zh-CN">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381000" y="685800"/>
            <a:ext cx="6096000" cy="3429000"/>
          </a:xfrm>
          <a:ln/>
        </p:spPr>
      </p:sp>
      <p:sp>
        <p:nvSpPr>
          <p:cNvPr id="79875" name="备注占位符 2"/>
          <p:cNvSpPr>
            <a:spLocks noGrp="1"/>
          </p:cNvSpPr>
          <p:nvPr>
            <p:ph type="body" idx="1"/>
          </p:nvPr>
        </p:nvSpPr>
        <p:spPr/>
        <p:txBody>
          <a:bodyPr/>
          <a:lstStyle/>
          <a:p>
            <a:pPr>
              <a:defRPr/>
            </a:pPr>
            <a:r>
              <a:rPr lang="zh-CN" altLang="en-US" dirty="0"/>
              <a:t>数据挖掘是从大量数据中挖掘感兴趣的知识或模式。</a:t>
            </a:r>
            <a:endParaRPr lang="en-US" altLang="zh-CN" dirty="0"/>
          </a:p>
          <a:p>
            <a:pPr>
              <a:defRPr/>
            </a:pPr>
            <a:r>
              <a:rPr lang="zh-CN" altLang="zh-CN" dirty="0"/>
              <a:t>数据挖掘功能</a:t>
            </a:r>
            <a:r>
              <a:rPr lang="zh-CN" altLang="en-US" dirty="0"/>
              <a:t>用于</a:t>
            </a:r>
            <a:r>
              <a:rPr lang="zh-CN" altLang="zh-CN" dirty="0"/>
              <a:t>指定数据挖掘任务要找的模式类型</a:t>
            </a:r>
            <a:r>
              <a:rPr lang="zh-CN" altLang="en-US" dirty="0"/>
              <a:t>。</a:t>
            </a:r>
            <a:endParaRPr lang="en-US" altLang="zh-CN" dirty="0"/>
          </a:p>
          <a:p>
            <a:pPr marL="0" lvl="1">
              <a:defRPr/>
            </a:pPr>
            <a:endParaRPr lang="en-US" altLang="zh-CN" dirty="0"/>
          </a:p>
          <a:p>
            <a:pPr>
              <a:defRPr/>
            </a:pPr>
            <a:r>
              <a:rPr lang="zh-CN" altLang="zh-CN" dirty="0"/>
              <a:t>首先是概念描述或类描述。</a:t>
            </a:r>
            <a:endParaRPr lang="zh-CN" altLang="zh-CN" sz="1050" dirty="0"/>
          </a:p>
          <a:p>
            <a:pPr>
              <a:defRPr/>
            </a:pPr>
            <a:r>
              <a:rPr lang="zh-CN" altLang="zh-CN" dirty="0"/>
              <a:t>数据可以与类或者概念相关联。</a:t>
            </a:r>
            <a:endParaRPr lang="zh-CN" altLang="zh-CN" sz="1050" dirty="0"/>
          </a:p>
          <a:p>
            <a:pPr marL="0" lvl="1">
              <a:defRPr/>
            </a:pPr>
            <a:r>
              <a:rPr lang="zh-CN" altLang="zh-CN" dirty="0"/>
              <a:t>比如在</a:t>
            </a:r>
            <a:r>
              <a:rPr lang="en-US" altLang="zh-CN" dirty="0"/>
              <a:t>A</a:t>
            </a:r>
            <a:r>
              <a:rPr lang="zh-CN" altLang="zh-CN" dirty="0"/>
              <a:t>商店销售的商品类，有计算机和打印机。比如顾客概念，包括大客户和普通客户</a:t>
            </a:r>
            <a:r>
              <a:rPr lang="zh-CN" altLang="en-US" dirty="0"/>
              <a:t>。类</a:t>
            </a:r>
            <a:r>
              <a:rPr lang="en-US" altLang="zh-CN" dirty="0"/>
              <a:t>/</a:t>
            </a:r>
            <a:r>
              <a:rPr lang="zh-CN" altLang="en-US" dirty="0"/>
              <a:t>概念描述：用汇总的、简洁的和精确的方式描述各个类或概念。</a:t>
            </a:r>
            <a:endParaRPr lang="en-US" altLang="zh-CN" dirty="0"/>
          </a:p>
          <a:p>
            <a:pPr>
              <a:defRPr/>
            </a:pPr>
            <a:endParaRPr lang="zh-CN" altLang="en-US" dirty="0"/>
          </a:p>
          <a:p>
            <a:pPr>
              <a:defRPr/>
            </a:pPr>
            <a:endParaRPr lang="zh-CN" altLang="en-US" dirty="0"/>
          </a:p>
        </p:txBody>
      </p:sp>
      <p:sp>
        <p:nvSpPr>
          <p:cNvPr id="78852"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CFF2A28-D404-4C38-82B6-C38A6BFE5751}" type="slidenum">
              <a:rPr lang="en-US" altLang="zh-CN" smtClean="0">
                <a:latin typeface="Tahoma" pitchFamily="34" charset="0"/>
              </a:rPr>
              <a:pPr eaLnBrk="1" hangingPunct="1">
                <a:spcBef>
                  <a:spcPct val="0"/>
                </a:spcBef>
              </a:pPr>
              <a:t>31</a:t>
            </a:fld>
            <a:endParaRPr lang="en-US" altLang="zh-CN">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381000" y="685800"/>
            <a:ext cx="6096000" cy="3429000"/>
          </a:xfrm>
          <a:ln/>
        </p:spPr>
      </p:sp>
      <p:sp>
        <p:nvSpPr>
          <p:cNvPr id="79875" name="备注占位符 2"/>
          <p:cNvSpPr>
            <a:spLocks noGrp="1"/>
          </p:cNvSpPr>
          <p:nvPr>
            <p:ph type="body" idx="1"/>
          </p:nvPr>
        </p:nvSpPr>
        <p:spPr>
          <a:noFill/>
        </p:spPr>
        <p:txBody>
          <a:bodyPr/>
          <a:lstStyle/>
          <a:p>
            <a:r>
              <a:rPr lang="zh-CN" altLang="zh-CN"/>
              <a:t>分类（</a:t>
            </a:r>
            <a:r>
              <a:rPr lang="en-US" altLang="zh-CN"/>
              <a:t>classification</a:t>
            </a:r>
            <a:r>
              <a:rPr lang="zh-CN" altLang="zh-CN"/>
              <a:t>）就是找出模型或函数，来给未知对象预测标号。例如根据气候对国家分类，分类的标号有温带、热带、亚热带、季风、雨林、沙漠气候</a:t>
            </a:r>
            <a:r>
              <a:rPr lang="en-US" altLang="zh-CN"/>
              <a:t>,</a:t>
            </a:r>
            <a:r>
              <a:rPr lang="zh-CN" altLang="zh-CN"/>
              <a:t>中国属于哪种？根据一个判别式，判断降水量多还是少，如果少，进而判断温度高还是低，如果温度高，再看高温时间长短，进而判断是季风气候。这就是分类。</a:t>
            </a:r>
          </a:p>
          <a:p>
            <a:r>
              <a:rPr lang="zh-CN" altLang="zh-CN"/>
              <a:t>再比如根据单位里程的耗油量对汽车分类。有低耗油量、中耗油量和高耗油量，宝马</a:t>
            </a:r>
            <a:r>
              <a:rPr lang="en-US" altLang="zh-CN"/>
              <a:t>i3</a:t>
            </a:r>
            <a:r>
              <a:rPr lang="zh-CN" altLang="zh-CN"/>
              <a:t>属于哪种呢？根据一个公式算出来是低耗油量的。</a:t>
            </a:r>
          </a:p>
          <a:p>
            <a:r>
              <a:rPr lang="zh-CN" altLang="zh-CN"/>
              <a:t>还有我们去体检，结果只有两种，合格、不合格。先检查身高体重，一看超重了，那后面不用检查了，先去减肥啊，直接不合格，如果合格了，再检查是不是近视，近视不合格，不近视的再检查血液，合格还是不合格。</a:t>
            </a:r>
          </a:p>
          <a:p>
            <a:r>
              <a:rPr lang="zh-CN" altLang="zh-CN"/>
              <a:t>预测和分类差不多，只有一点不同。分类预测的分类标号是离散的、无序的，预测（</a:t>
            </a:r>
            <a:r>
              <a:rPr lang="en-US" altLang="zh-CN"/>
              <a:t>prediction</a:t>
            </a:r>
            <a:r>
              <a:rPr lang="zh-CN" altLang="zh-CN"/>
              <a:t>）建立连续值函数模型。比如</a:t>
            </a:r>
            <a:r>
              <a:rPr lang="zh-CN" altLang="zh-CN" b="1" u="sng"/>
              <a:t>例如根据先前的销售数据，预测未来每种商品的收益，这个例子构造的模型将预测一个连续值函数。</a:t>
            </a:r>
            <a:r>
              <a:rPr lang="zh-CN" altLang="zh-CN"/>
              <a:t>预测也可用于</a:t>
            </a:r>
            <a:r>
              <a:rPr lang="zh-CN" altLang="zh-CN" b="1" u="sng"/>
              <a:t>预测空缺的或不知道的数值数据。</a:t>
            </a:r>
            <a:endParaRPr lang="zh-CN" altLang="zh-CN"/>
          </a:p>
          <a:p>
            <a:r>
              <a:rPr lang="zh-CN" altLang="en-US"/>
              <a:t>通过构造模型（或函数）用来描述和区别类或概念，用来预测类型标志未知的对象类。</a:t>
            </a:r>
          </a:p>
        </p:txBody>
      </p:sp>
      <p:sp>
        <p:nvSpPr>
          <p:cNvPr id="79876"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8443964-6610-43D7-936B-CF4D18CD5550}" type="slidenum">
              <a:rPr lang="en-US" altLang="zh-CN" smtClean="0">
                <a:latin typeface="Tahoma" pitchFamily="34" charset="0"/>
              </a:rPr>
              <a:pPr eaLnBrk="1" hangingPunct="1">
                <a:spcBef>
                  <a:spcPct val="0"/>
                </a:spcBef>
              </a:pPr>
              <a:t>32</a:t>
            </a:fld>
            <a:endParaRPr lang="en-US" altLang="zh-CN">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a:ln/>
        </p:spPr>
      </p:sp>
      <p:sp>
        <p:nvSpPr>
          <p:cNvPr id="80899" name="备注占位符 2"/>
          <p:cNvSpPr>
            <a:spLocks noGrp="1"/>
          </p:cNvSpPr>
          <p:nvPr>
            <p:ph type="body" idx="1"/>
          </p:nvPr>
        </p:nvSpPr>
        <p:spPr>
          <a:noFill/>
        </p:spPr>
        <p:txBody>
          <a:bodyPr/>
          <a:lstStyle/>
          <a:p>
            <a:r>
              <a:rPr lang="zh-CN" altLang="en-US"/>
              <a:t>聚类分析：将类似的数据归类到一起，形成一个新的类别进行分析。</a:t>
            </a:r>
            <a:endParaRPr lang="en-US" altLang="zh-CN"/>
          </a:p>
          <a:p>
            <a:endParaRPr lang="zh-CN" altLang="en-US"/>
          </a:p>
        </p:txBody>
      </p:sp>
      <p:sp>
        <p:nvSpPr>
          <p:cNvPr id="8090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4B3C171E-D132-4F3E-8B5E-775204EA64AD}" type="slidenum">
              <a:rPr lang="en-US" altLang="zh-CN" smtClean="0">
                <a:latin typeface="Tahoma" pitchFamily="34" charset="0"/>
              </a:rPr>
              <a:pPr eaLnBrk="1" hangingPunct="1">
                <a:spcBef>
                  <a:spcPct val="0"/>
                </a:spcBef>
              </a:pPr>
              <a:t>33</a:t>
            </a:fld>
            <a:endParaRPr lang="en-US" altLang="zh-CN">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381000" y="685800"/>
            <a:ext cx="6096000" cy="3429000"/>
          </a:xfrm>
          <a:ln/>
        </p:spPr>
      </p:sp>
      <p:sp>
        <p:nvSpPr>
          <p:cNvPr id="81923" name="备注占位符 2"/>
          <p:cNvSpPr>
            <a:spLocks noGrp="1"/>
          </p:cNvSpPr>
          <p:nvPr>
            <p:ph type="body" idx="1"/>
          </p:nvPr>
        </p:nvSpPr>
        <p:spPr>
          <a:noFill/>
        </p:spPr>
        <p:txBody>
          <a:bodyPr/>
          <a:lstStyle/>
          <a:p>
            <a:r>
              <a:rPr lang="zh-CN" altLang="en-US"/>
              <a:t>描述行为随时间变化的对象的发展规律或趋势。</a:t>
            </a:r>
          </a:p>
        </p:txBody>
      </p:sp>
      <p:sp>
        <p:nvSpPr>
          <p:cNvPr id="8192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BA2F267-3532-4B5C-8B6A-2193C45AB52A}" type="slidenum">
              <a:rPr lang="en-US" altLang="zh-CN" smtClean="0">
                <a:latin typeface="Tahoma" pitchFamily="34" charset="0"/>
              </a:rPr>
              <a:pPr eaLnBrk="1" hangingPunct="1">
                <a:spcBef>
                  <a:spcPct val="0"/>
                </a:spcBef>
              </a:pPr>
              <a:t>34</a:t>
            </a:fld>
            <a:endParaRPr lang="en-US" altLang="zh-CN">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FA4B2C1-576F-47FB-8D7B-C31D4CDE014A}" type="slidenum">
              <a:rPr lang="en-US" altLang="zh-CN" smtClean="0">
                <a:latin typeface="Tahoma" pitchFamily="34" charset="0"/>
              </a:rPr>
              <a:pPr eaLnBrk="1" hangingPunct="1">
                <a:spcBef>
                  <a:spcPct val="0"/>
                </a:spcBef>
              </a:pPr>
              <a:t>35</a:t>
            </a:fld>
            <a:endParaRPr lang="en-US" altLang="zh-CN">
              <a:latin typeface="Tahoma" pitchFamily="34" charset="0"/>
            </a:endParaRPr>
          </a:p>
        </p:txBody>
      </p:sp>
      <p:sp>
        <p:nvSpPr>
          <p:cNvPr id="829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nchor="b"/>
          <a:lstStyle>
            <a:lvl1pPr eaLnBrk="0" hangingPunct="0">
              <a:spcBef>
                <a:spcPct val="30000"/>
              </a:spcBef>
              <a:defRPr kumimoji="1" sz="1200">
                <a:solidFill>
                  <a:schemeClr val="tx1"/>
                </a:solidFill>
                <a:latin typeface="Times New Roman" pitchFamily="18" charset="0"/>
                <a:ea typeface="宋体" pitchFamily="2" charset="-122"/>
              </a:defRPr>
            </a:lvl1pPr>
            <a:lvl2pPr marL="728663" indent="-279400" eaLnBrk="0" hangingPunct="0">
              <a:spcBef>
                <a:spcPct val="30000"/>
              </a:spcBef>
              <a:defRPr kumimoji="1" sz="1200">
                <a:solidFill>
                  <a:schemeClr val="tx1"/>
                </a:solidFill>
                <a:latin typeface="Times New Roman" pitchFamily="18" charset="0"/>
                <a:ea typeface="宋体" pitchFamily="2" charset="-122"/>
              </a:defRPr>
            </a:lvl2pPr>
            <a:lvl3pPr marL="1122363" indent="-225425" eaLnBrk="0" hangingPunct="0">
              <a:spcBef>
                <a:spcPct val="30000"/>
              </a:spcBef>
              <a:defRPr kumimoji="1" sz="1200">
                <a:solidFill>
                  <a:schemeClr val="tx1"/>
                </a:solidFill>
                <a:latin typeface="Times New Roman" pitchFamily="18" charset="0"/>
                <a:ea typeface="宋体" pitchFamily="2" charset="-122"/>
              </a:defRPr>
            </a:lvl3pPr>
            <a:lvl4pPr marL="1570038" indent="-223838" eaLnBrk="0" hangingPunct="0">
              <a:spcBef>
                <a:spcPct val="30000"/>
              </a:spcBef>
              <a:defRPr kumimoji="1" sz="1200">
                <a:solidFill>
                  <a:schemeClr val="tx1"/>
                </a:solidFill>
                <a:latin typeface="Times New Roman" pitchFamily="18" charset="0"/>
                <a:ea typeface="宋体" pitchFamily="2" charset="-122"/>
              </a:defRPr>
            </a:lvl4pPr>
            <a:lvl5pPr marL="2019300" indent="-225425" eaLnBrk="0" hangingPunct="0">
              <a:spcBef>
                <a:spcPct val="30000"/>
              </a:spcBef>
              <a:defRPr kumimoji="1" sz="1200">
                <a:solidFill>
                  <a:schemeClr val="tx1"/>
                </a:solidFill>
                <a:latin typeface="Times New Roman" pitchFamily="18" charset="0"/>
                <a:ea typeface="宋体" pitchFamily="2" charset="-122"/>
              </a:defRPr>
            </a:lvl5pPr>
            <a:lvl6pPr marL="24765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337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3909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481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4DAAA1C0-3538-4D19-85B5-729EA526D445}" type="slidenum">
              <a:rPr kumimoji="0" lang="en-US" altLang="zh-CN">
                <a:latin typeface="Tahoma" pitchFamily="34" charset="0"/>
              </a:rPr>
              <a:pPr algn="r" eaLnBrk="1" hangingPunct="1">
                <a:spcBef>
                  <a:spcPct val="0"/>
                </a:spcBef>
              </a:pPr>
              <a:t>35</a:t>
            </a:fld>
            <a:endParaRPr kumimoji="0" lang="en-US" altLang="zh-CN">
              <a:latin typeface="Tahoma" pitchFamily="34" charset="0"/>
            </a:endParaRPr>
          </a:p>
        </p:txBody>
      </p:sp>
      <p:sp>
        <p:nvSpPr>
          <p:cNvPr id="82948" name="Rectangle 2"/>
          <p:cNvSpPr>
            <a:spLocks noGrp="1" noRot="1" noChangeAspect="1" noChangeArrowheads="1" noTextEdit="1"/>
          </p:cNvSpPr>
          <p:nvPr>
            <p:ph type="sldImg"/>
          </p:nvPr>
        </p:nvSpPr>
        <p:spPr>
          <a:xfrm>
            <a:off x="381000" y="685800"/>
            <a:ext cx="6096000" cy="3429000"/>
          </a:xfrm>
          <a:ln/>
        </p:spPr>
      </p:sp>
      <p:sp>
        <p:nvSpPr>
          <p:cNvPr id="829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r>
              <a:rPr lang="zh-CN" altLang="en-US"/>
              <a:t>这些内容书里没有，这里简单扩展。</a:t>
            </a:r>
            <a:endParaRPr lang="en-US" altLang="zh-CN"/>
          </a:p>
          <a:p>
            <a:pPr eaLnBrk="1" hangingPunct="1"/>
            <a:r>
              <a:rPr lang="zh-CN" altLang="en-US"/>
              <a:t>例子：</a:t>
            </a:r>
            <a:r>
              <a:rPr lang="en-US" altLang="zh-CN"/>
              <a:t>web</a:t>
            </a:r>
            <a:r>
              <a:rPr lang="zh-CN" altLang="en-US"/>
              <a:t>日志挖掘、社交网络、链接挖掘。</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365E6E8-AC39-442E-94EB-8ECB2F31FDA5}" type="slidenum">
              <a:rPr lang="en-US" altLang="zh-CN" smtClean="0">
                <a:latin typeface="Tahoma" pitchFamily="34" charset="0"/>
              </a:rPr>
              <a:pPr eaLnBrk="1" hangingPunct="1">
                <a:spcBef>
                  <a:spcPct val="0"/>
                </a:spcBef>
              </a:pPr>
              <a:t>36</a:t>
            </a:fld>
            <a:endParaRPr lang="en-US" altLang="zh-CN">
              <a:latin typeface="Tahoma" pitchFamily="34" charset="0"/>
            </a:endParaRPr>
          </a:p>
        </p:txBody>
      </p:sp>
      <p:sp>
        <p:nvSpPr>
          <p:cNvPr id="83971" name="Rectangle 2"/>
          <p:cNvSpPr>
            <a:spLocks noGrp="1" noRot="1" noChangeAspect="1" noChangeArrowheads="1" noTextEdit="1"/>
          </p:cNvSpPr>
          <p:nvPr>
            <p:ph type="sldImg"/>
          </p:nvPr>
        </p:nvSpPr>
        <p:spPr>
          <a:xfrm>
            <a:off x="382588" y="685800"/>
            <a:ext cx="6096000" cy="3429000"/>
          </a:xfrm>
          <a:ln/>
        </p:spPr>
      </p:sp>
      <p:sp>
        <p:nvSpPr>
          <p:cNvPr id="83972" name="Rectangle 3"/>
          <p:cNvSpPr>
            <a:spLocks noGrp="1" noChangeArrowheads="1"/>
          </p:cNvSpPr>
          <p:nvPr>
            <p:ph type="body" idx="1"/>
          </p:nvPr>
        </p:nvSpPr>
        <p:spPr>
          <a:xfrm>
            <a:off x="685800" y="4343400"/>
            <a:ext cx="5486400" cy="4114800"/>
          </a:xfrm>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381000" y="685800"/>
            <a:ext cx="6096000" cy="3429000"/>
          </a:xfrm>
          <a:ln/>
        </p:spPr>
      </p:sp>
      <p:sp>
        <p:nvSpPr>
          <p:cNvPr id="66563" name="备注占位符 2"/>
          <p:cNvSpPr>
            <a:spLocks noGrp="1"/>
          </p:cNvSpPr>
          <p:nvPr>
            <p:ph type="body" idx="1"/>
          </p:nvPr>
        </p:nvSpPr>
        <p:spPr>
          <a:noFill/>
        </p:spPr>
        <p:txBody>
          <a:bodyPr/>
          <a:lstStyle/>
          <a:p>
            <a:r>
              <a:rPr lang="zh-CN" altLang="en-US"/>
              <a:t>举个简单的例子，当我们浏览网上商城时，经常会出现商品推荐的信息。这是商城根据你往期的购物记录和冗长的收藏清单，识别出这其中哪些是你真正感兴趣，并且愿意购买的产品。这样的决策模型，可以帮助商城为客户提供建议并鼓励产品消费。</a:t>
            </a:r>
          </a:p>
        </p:txBody>
      </p:sp>
      <p:sp>
        <p:nvSpPr>
          <p:cNvPr id="6656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BF867DC-BC09-4FE2-A08B-C4A89A80BB6E}" type="slidenum">
              <a:rPr lang="en-US" altLang="zh-CN" smtClean="0">
                <a:latin typeface="Tahoma" pitchFamily="34" charset="0"/>
              </a:rPr>
              <a:pPr eaLnBrk="1" hangingPunct="1">
                <a:spcBef>
                  <a:spcPct val="0"/>
                </a:spcBef>
              </a:pPr>
              <a:t>2</a:t>
            </a:fld>
            <a:endParaRPr lang="en-US" altLang="zh-CN">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61223D4B-C89E-45D1-87A7-B0816D59E91A}" type="slidenum">
              <a:rPr lang="en-US" altLang="zh-CN" smtClean="0">
                <a:latin typeface="Tahoma" pitchFamily="34" charset="0"/>
              </a:rPr>
              <a:pPr eaLnBrk="1" hangingPunct="1">
                <a:spcBef>
                  <a:spcPct val="0"/>
                </a:spcBef>
              </a:pPr>
              <a:t>37</a:t>
            </a:fld>
            <a:endParaRPr lang="en-US" altLang="zh-CN">
              <a:latin typeface="Tahoma" pitchFamily="34" charset="0"/>
            </a:endParaRPr>
          </a:p>
        </p:txBody>
      </p:sp>
      <p:sp>
        <p:nvSpPr>
          <p:cNvPr id="84995" name="Rectangle 2"/>
          <p:cNvSpPr>
            <a:spLocks noGrp="1" noRot="1" noChangeAspect="1" noChangeArrowheads="1" noTextEdit="1"/>
          </p:cNvSpPr>
          <p:nvPr>
            <p:ph type="sldImg"/>
          </p:nvPr>
        </p:nvSpPr>
        <p:spPr>
          <a:xfrm>
            <a:off x="382588" y="685800"/>
            <a:ext cx="6096000" cy="3429000"/>
          </a:xfrm>
          <a:ln/>
        </p:spPr>
      </p:sp>
      <p:sp>
        <p:nvSpPr>
          <p:cNvPr id="84996" name="Rectangle 3"/>
          <p:cNvSpPr>
            <a:spLocks noGrp="1" noChangeArrowheads="1"/>
          </p:cNvSpPr>
          <p:nvPr>
            <p:ph type="body" idx="1"/>
          </p:nvPr>
        </p:nvSpPr>
        <p:spPr>
          <a:xfrm>
            <a:off x="685800" y="4343400"/>
            <a:ext cx="5486400" cy="4114800"/>
          </a:xfrm>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9460268-E2EB-4436-8A00-D2B7AFEC771E}" type="slidenum">
              <a:rPr lang="en-US" altLang="zh-CN" smtClean="0">
                <a:latin typeface="Tahoma" pitchFamily="34" charset="0"/>
              </a:rPr>
              <a:pPr eaLnBrk="1" hangingPunct="1">
                <a:spcBef>
                  <a:spcPct val="0"/>
                </a:spcBef>
              </a:pPr>
              <a:t>38</a:t>
            </a:fld>
            <a:endParaRPr lang="en-US" altLang="zh-CN">
              <a:latin typeface="Tahoma" pitchFamily="34" charset="0"/>
            </a:endParaRPr>
          </a:p>
        </p:txBody>
      </p:sp>
      <p:sp>
        <p:nvSpPr>
          <p:cNvPr id="86019" name="Rectangle 2"/>
          <p:cNvSpPr>
            <a:spLocks noGrp="1" noRot="1" noChangeAspect="1" noChangeArrowheads="1" noTextEdit="1"/>
          </p:cNvSpPr>
          <p:nvPr>
            <p:ph type="sldImg"/>
          </p:nvPr>
        </p:nvSpPr>
        <p:spPr>
          <a:xfrm>
            <a:off x="382588" y="685800"/>
            <a:ext cx="6096000" cy="3429000"/>
          </a:xfrm>
          <a:ln/>
        </p:spPr>
      </p:sp>
      <p:sp>
        <p:nvSpPr>
          <p:cNvPr id="86020" name="Rectangle 3"/>
          <p:cNvSpPr>
            <a:spLocks noGrp="1" noChangeArrowheads="1"/>
          </p:cNvSpPr>
          <p:nvPr>
            <p:ph type="body" idx="1"/>
          </p:nvPr>
        </p:nvSpPr>
        <p:spPr>
          <a:xfrm>
            <a:off x="685800" y="4343400"/>
            <a:ext cx="5486400" cy="4114800"/>
          </a:xfrm>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3925D60-B8E3-46F2-B6FD-782BFC31B53C}" type="slidenum">
              <a:rPr lang="en-US" altLang="zh-CN" smtClean="0">
                <a:latin typeface="Tahoma" pitchFamily="34" charset="0"/>
              </a:rPr>
              <a:pPr eaLnBrk="1" hangingPunct="1">
                <a:spcBef>
                  <a:spcPct val="0"/>
                </a:spcBef>
              </a:pPr>
              <a:t>39</a:t>
            </a:fld>
            <a:endParaRPr lang="en-US" altLang="zh-CN">
              <a:latin typeface="Tahoma" pitchFamily="34" charset="0"/>
            </a:endParaRPr>
          </a:p>
        </p:txBody>
      </p:sp>
      <p:sp>
        <p:nvSpPr>
          <p:cNvPr id="87043" name="Rectangle 2"/>
          <p:cNvSpPr>
            <a:spLocks noGrp="1" noRot="1" noChangeAspect="1" noChangeArrowheads="1" noTextEdit="1"/>
          </p:cNvSpPr>
          <p:nvPr>
            <p:ph type="sldImg"/>
          </p:nvPr>
        </p:nvSpPr>
        <p:spPr>
          <a:xfrm>
            <a:off x="382588" y="685800"/>
            <a:ext cx="6096000" cy="3429000"/>
          </a:xfrm>
          <a:ln/>
        </p:spPr>
      </p:sp>
      <p:sp>
        <p:nvSpPr>
          <p:cNvPr id="87044" name="Rectangle 3"/>
          <p:cNvSpPr>
            <a:spLocks noGrp="1" noChangeArrowheads="1"/>
          </p:cNvSpPr>
          <p:nvPr>
            <p:ph type="body" idx="1"/>
          </p:nvPr>
        </p:nvSpPr>
        <p:spPr>
          <a:xfrm>
            <a:off x="685800" y="4343400"/>
            <a:ext cx="5486400" cy="4114800"/>
          </a:xfrm>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B2A2C46B-7445-4327-B5DF-CC49A9E4F012}" type="slidenum">
              <a:rPr lang="en-US" altLang="zh-CN" smtClean="0">
                <a:latin typeface="Tahoma" pitchFamily="34" charset="0"/>
              </a:rPr>
              <a:pPr eaLnBrk="1" hangingPunct="1">
                <a:spcBef>
                  <a:spcPct val="0"/>
                </a:spcBef>
              </a:pPr>
              <a:t>47</a:t>
            </a:fld>
            <a:endParaRPr lang="en-US" altLang="zh-CN">
              <a:latin typeface="Tahoma" pitchFamily="34"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3955453-AD0B-4DF6-AA03-6378EC6DA6D6}" type="slidenum">
              <a:rPr lang="en-US" altLang="zh-CN" smtClean="0">
                <a:latin typeface="Tahoma" pitchFamily="34" charset="0"/>
              </a:rPr>
              <a:pPr eaLnBrk="1" hangingPunct="1">
                <a:spcBef>
                  <a:spcPct val="0"/>
                </a:spcBef>
              </a:pPr>
              <a:t>49</a:t>
            </a:fld>
            <a:endParaRPr lang="en-US" altLang="zh-CN">
              <a:latin typeface="Tahoma" pitchFamily="34"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D5DE8BB-08E8-4B57-8137-EBF317B32DDB}" type="slidenum">
              <a:rPr lang="en-US" altLang="zh-CN" smtClean="0">
                <a:latin typeface="Tahoma" pitchFamily="34" charset="0"/>
              </a:rPr>
              <a:pPr eaLnBrk="1" hangingPunct="1">
                <a:spcBef>
                  <a:spcPct val="0"/>
                </a:spcBef>
              </a:pPr>
              <a:t>51</a:t>
            </a:fld>
            <a:endParaRPr lang="en-US" altLang="zh-CN">
              <a:latin typeface="Tahoma" pitchFamily="34"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9F3076D6-9CB4-4ABB-9AF0-5D5CDA7C2CA7}" type="slidenum">
              <a:rPr lang="en-US" altLang="zh-CN" smtClean="0">
                <a:latin typeface="Tahoma" pitchFamily="34" charset="0"/>
              </a:rPr>
              <a:pPr eaLnBrk="1" hangingPunct="1">
                <a:spcBef>
                  <a:spcPct val="0"/>
                </a:spcBef>
              </a:pPr>
              <a:t>52</a:t>
            </a:fld>
            <a:endParaRPr lang="en-US" altLang="zh-CN">
              <a:latin typeface="Tahoma" pitchFamily="34" charset="0"/>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33122DE-543E-40F6-8F4B-24E9A6BE896A}" type="slidenum">
              <a:rPr lang="en-US" altLang="zh-CN" smtClean="0">
                <a:latin typeface="Tahoma" pitchFamily="34" charset="0"/>
              </a:rPr>
              <a:pPr eaLnBrk="1" hangingPunct="1">
                <a:spcBef>
                  <a:spcPct val="0"/>
                </a:spcBef>
              </a:pPr>
              <a:t>53</a:t>
            </a:fld>
            <a:endParaRPr lang="en-US" altLang="zh-CN">
              <a:latin typeface="Tahoma" pitchFamily="34" charset="0"/>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2678CF1C-7DA7-43D1-A752-AD4C903A4293}" type="slidenum">
              <a:rPr lang="en-US" altLang="zh-CN" smtClean="0">
                <a:latin typeface="Tahoma" pitchFamily="34" charset="0"/>
              </a:rPr>
              <a:pPr eaLnBrk="1" hangingPunct="1">
                <a:spcBef>
                  <a:spcPct val="0"/>
                </a:spcBef>
              </a:pPr>
              <a:t>54</a:t>
            </a:fld>
            <a:endParaRPr lang="en-US" altLang="zh-CN">
              <a:latin typeface="Tahoma" pitchFamily="34" charset="0"/>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381000" y="685800"/>
            <a:ext cx="6096000" cy="3429000"/>
          </a:xfrm>
          <a:ln/>
        </p:spPr>
      </p:sp>
      <p:sp>
        <p:nvSpPr>
          <p:cNvPr id="67587" name="备注占位符 2"/>
          <p:cNvSpPr>
            <a:spLocks noGrp="1"/>
          </p:cNvSpPr>
          <p:nvPr>
            <p:ph type="body" idx="1"/>
          </p:nvPr>
        </p:nvSpPr>
        <p:spPr>
          <a:noFill/>
        </p:spPr>
        <p:txBody>
          <a:bodyPr/>
          <a:lstStyle/>
          <a:p>
            <a:r>
              <a:rPr lang="zh-CN" altLang="en-US"/>
              <a:t>故事的点</a:t>
            </a:r>
          </a:p>
        </p:txBody>
      </p:sp>
      <p:sp>
        <p:nvSpPr>
          <p:cNvPr id="6758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CE4CFA0-47E7-40A9-97F6-E70B50390723}" type="slidenum">
              <a:rPr lang="en-US" altLang="zh-CN" smtClean="0">
                <a:latin typeface="Tahoma" pitchFamily="34" charset="0"/>
              </a:rPr>
              <a:pPr eaLnBrk="1" hangingPunct="1">
                <a:spcBef>
                  <a:spcPct val="0"/>
                </a:spcBef>
              </a:pPr>
              <a:t>3</a:t>
            </a:fld>
            <a:endParaRPr lang="en-US" altLang="zh-CN">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p:spPr>
        <p:txBody>
          <a:bodyPr/>
          <a:lstStyle/>
          <a:p>
            <a:r>
              <a:rPr lang="zh-CN" altLang="en-US"/>
              <a:t>模式识别：例如文字识别，图像识别，语音识别，</a:t>
            </a:r>
            <a:br>
              <a:rPr lang="zh-CN" altLang="en-US"/>
            </a:br>
            <a:r>
              <a:rPr lang="zh-CN" altLang="en-US"/>
              <a:t>数据挖掘：数据，例如图片，语音，数字数据，等等进行分类或者回归，得出规律的东西</a:t>
            </a:r>
            <a:br>
              <a:rPr lang="zh-CN" altLang="en-US"/>
            </a:br>
            <a:r>
              <a:rPr lang="zh-CN" altLang="en-US"/>
              <a:t>机器学习：就是上面的方法要用到机器学习，什么深度学习，</a:t>
            </a:r>
            <a:r>
              <a:rPr lang="en-US" altLang="zh-CN"/>
              <a:t>svm</a:t>
            </a:r>
            <a:r>
              <a:rPr lang="zh-CN" altLang="en-US"/>
              <a:t>，</a:t>
            </a:r>
            <a:r>
              <a:rPr lang="en-US" altLang="zh-CN"/>
              <a:t>bp</a:t>
            </a:r>
            <a:r>
              <a:rPr lang="zh-CN" altLang="en-US"/>
              <a:t>，等等</a:t>
            </a:r>
            <a:endParaRPr lang="en-US" altLang="zh-CN"/>
          </a:p>
          <a:p>
            <a:endParaRPr lang="en-US" altLang="zh-CN"/>
          </a:p>
          <a:p>
            <a:r>
              <a:rPr lang="zh-CN" altLang="en-US"/>
              <a:t>“用机器学习的方法来进行数据挖掘。”机器学习是一种方法；数据挖掘是一件事情；还有一个相似的概念就是模式识别，这也是一件事情。深度学习（</a:t>
            </a:r>
            <a:r>
              <a:rPr lang="en-US" altLang="zh-CN"/>
              <a:t>Deep Learning</a:t>
            </a:r>
            <a:r>
              <a:rPr lang="zh-CN" altLang="en-US"/>
              <a:t>）是机器学习的一个子集，就是用复杂、庞大的神经网络进行机器学习。</a:t>
            </a:r>
            <a:endParaRPr lang="en-US" altLang="zh-CN"/>
          </a:p>
          <a:p>
            <a:endParaRPr lang="en-US" altLang="zh-CN"/>
          </a:p>
          <a:p>
            <a:r>
              <a:rPr lang="zh-CN" altLang="zh-CN"/>
              <a:t>几个词的含义和关系。数据挖掘、数据分析、机器学习、人工智能、模式识别、深度学习。</a:t>
            </a:r>
          </a:p>
          <a:p>
            <a:r>
              <a:rPr lang="zh-CN" altLang="zh-CN"/>
              <a:t>数据挖掘：从大量数据中挖掘感兴趣的知识。</a:t>
            </a:r>
          </a:p>
          <a:p>
            <a:r>
              <a:rPr lang="en-US" altLang="zh-CN"/>
              <a:t> </a:t>
            </a:r>
            <a:endParaRPr lang="zh-CN" altLang="zh-CN"/>
          </a:p>
          <a:p>
            <a:r>
              <a:rPr lang="zh-CN" altLang="zh-CN"/>
              <a:t>数据分析：</a:t>
            </a:r>
          </a:p>
          <a:p>
            <a:r>
              <a:rPr lang="en-US" altLang="zh-CN"/>
              <a:t> </a:t>
            </a:r>
            <a:endParaRPr lang="zh-CN" altLang="zh-CN"/>
          </a:p>
          <a:p>
            <a:r>
              <a:rPr lang="zh-CN" altLang="zh-CN"/>
              <a:t>人工智能：让机器具备观察和感知的能力，可以做到一定程度的理解和推理，甚至让机器获得自适应能力，解决一些之前没有遇到过的问题。比如电影里的机器人。</a:t>
            </a:r>
          </a:p>
          <a:p>
            <a:r>
              <a:rPr lang="en-US" altLang="zh-CN"/>
              <a:t> </a:t>
            </a:r>
            <a:endParaRPr lang="zh-CN" altLang="zh-CN"/>
          </a:p>
          <a:p>
            <a:r>
              <a:rPr lang="zh-CN" altLang="zh-CN"/>
              <a:t>机器学习：一种实现人工智能的方法。机器学习最基本的做法，是使用算法来解析数据、从中学习，然后对真实世界中的事件做出决策和预测。与传统的为解决特定任务、硬编码的软件程序不同，机器学习是用大量的数据来“训练”，通过各种算法从数据中学习如何完成任务。从学习方法上来分，机器学习算法可以分为监督学习（如分类问题）、无监督学习（如聚类问题）、半监督学习、集成学习、深度学习和强化学习。</a:t>
            </a:r>
          </a:p>
          <a:p>
            <a:r>
              <a:rPr lang="en-US" altLang="zh-CN"/>
              <a:t> </a:t>
            </a:r>
            <a:endParaRPr lang="zh-CN" altLang="zh-CN" b="1"/>
          </a:p>
          <a:p>
            <a:r>
              <a:rPr lang="zh-CN" altLang="zh-CN"/>
              <a:t>深度学习：一种实现机器学习的技术。深度学习本来并不是一种独立的学习方法，其本身也会用到有监督和无监督的学习方法来训练深度神经网络。但由于近几年该领域发展迅猛，一些特有的学习手段相继被提出（如残差网络），因此越来越多的人将其单独看作一种学习的方法。</a:t>
            </a:r>
          </a:p>
          <a:p>
            <a:r>
              <a:rPr lang="zh-CN" altLang="zh-CN"/>
              <a:t>深度学习摧枯拉朽般地实现了各种任务，使得似乎所有的机器辅助功能都变为可能。无人驾驶汽车，预防性医疗保健，甚至是更好的电影推荐，都近在眼前，或者即将实现。</a:t>
            </a:r>
          </a:p>
          <a:p>
            <a:r>
              <a:rPr lang="en-US" altLang="zh-CN"/>
              <a:t> </a:t>
            </a:r>
            <a:endParaRPr lang="zh-CN" altLang="zh-CN"/>
          </a:p>
          <a:p>
            <a:r>
              <a:rPr lang="zh-CN" altLang="zh-CN"/>
              <a:t>机器学习是一种实现人工智能的方法，深度学习是一种实现机器学习的技术。</a:t>
            </a:r>
          </a:p>
          <a:p>
            <a:endParaRPr lang="zh-CN" altLang="en-US"/>
          </a:p>
          <a:p>
            <a:endParaRPr lang="zh-CN" altLang="en-US"/>
          </a:p>
        </p:txBody>
      </p:sp>
      <p:sp>
        <p:nvSpPr>
          <p:cNvPr id="68612"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B0FBEFC7-A0B8-4BDB-8E1D-69A65E5F2C5B}" type="slidenum">
              <a:rPr lang="en-US" altLang="zh-CN" smtClean="0">
                <a:latin typeface="Tahoma" pitchFamily="34" charset="0"/>
              </a:rPr>
              <a:pPr eaLnBrk="1" hangingPunct="1">
                <a:spcBef>
                  <a:spcPct val="0"/>
                </a:spcBef>
              </a:pPr>
              <a:t>4</a:t>
            </a:fld>
            <a:endParaRPr lang="en-US" altLang="zh-CN">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a:ln/>
        </p:spPr>
      </p:sp>
      <p:sp>
        <p:nvSpPr>
          <p:cNvPr id="69635" name="备注占位符 2"/>
          <p:cNvSpPr>
            <a:spLocks noGrp="1"/>
          </p:cNvSpPr>
          <p:nvPr>
            <p:ph type="body" idx="1"/>
          </p:nvPr>
        </p:nvSpPr>
        <p:spPr>
          <a:noFill/>
        </p:spPr>
        <p:txBody>
          <a:bodyPr/>
          <a:lstStyle/>
          <a:p>
            <a:r>
              <a:rPr lang="zh-CN" altLang="en-US"/>
              <a:t>这本书是从数据库技术的角度研究数据挖掘。</a:t>
            </a:r>
          </a:p>
        </p:txBody>
      </p:sp>
      <p:sp>
        <p:nvSpPr>
          <p:cNvPr id="69636"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C1AF7D2-CA6E-4A11-B9E3-A077F368BCDC}" type="slidenum">
              <a:rPr lang="en-US" altLang="zh-CN" smtClean="0">
                <a:latin typeface="Tahoma" pitchFamily="34" charset="0"/>
              </a:rPr>
              <a:pPr eaLnBrk="1" hangingPunct="1">
                <a:spcBef>
                  <a:spcPct val="0"/>
                </a:spcBef>
              </a:pPr>
              <a:t>5</a:t>
            </a:fld>
            <a:endParaRPr lang="en-US" altLang="zh-CN">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381000" y="685800"/>
            <a:ext cx="6096000" cy="3429000"/>
          </a:xfrm>
          <a:ln/>
        </p:spPr>
      </p:sp>
      <p:sp>
        <p:nvSpPr>
          <p:cNvPr id="70659" name="备注占位符 2"/>
          <p:cNvSpPr>
            <a:spLocks noGrp="1"/>
          </p:cNvSpPr>
          <p:nvPr>
            <p:ph type="body" idx="1"/>
          </p:nvPr>
        </p:nvSpPr>
        <p:spPr>
          <a:noFill/>
        </p:spPr>
        <p:txBody>
          <a:bodyPr/>
          <a:lstStyle/>
          <a:p>
            <a:endParaRPr lang="zh-CN" altLang="en-US"/>
          </a:p>
        </p:txBody>
      </p:sp>
      <p:sp>
        <p:nvSpPr>
          <p:cNvPr id="7066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D0268463-05DF-4611-B099-9F4D80D961E2}" type="slidenum">
              <a:rPr lang="en-US" altLang="zh-CN" smtClean="0">
                <a:latin typeface="Tahoma" pitchFamily="34" charset="0"/>
              </a:rPr>
              <a:pPr eaLnBrk="1" hangingPunct="1">
                <a:spcBef>
                  <a:spcPct val="0"/>
                </a:spcBef>
              </a:pPr>
              <a:t>7</a:t>
            </a:fld>
            <a:endParaRPr lang="en-US" altLang="zh-CN">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381000" y="685800"/>
            <a:ext cx="6096000" cy="3429000"/>
          </a:xfrm>
          <a:ln/>
        </p:spPr>
      </p:sp>
      <p:sp>
        <p:nvSpPr>
          <p:cNvPr id="71683" name="备注占位符 2"/>
          <p:cNvSpPr>
            <a:spLocks noGrp="1"/>
          </p:cNvSpPr>
          <p:nvPr>
            <p:ph type="body" idx="1"/>
          </p:nvPr>
        </p:nvSpPr>
        <p:spPr>
          <a:noFill/>
        </p:spPr>
        <p:txBody>
          <a:bodyPr/>
          <a:lstStyle/>
          <a:p>
            <a:r>
              <a:rPr lang="zh-CN" altLang="en-US"/>
              <a:t>数据挖掘功能，视频里是数据挖掘的方法。</a:t>
            </a:r>
          </a:p>
          <a:p>
            <a:endParaRPr lang="zh-CN" altLang="en-US"/>
          </a:p>
        </p:txBody>
      </p:sp>
      <p:sp>
        <p:nvSpPr>
          <p:cNvPr id="7168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6A1D57AB-1C8B-46C9-BE41-B31B80FC9B91}" type="slidenum">
              <a:rPr lang="en-US" altLang="zh-CN" smtClean="0">
                <a:latin typeface="Tahoma" pitchFamily="34" charset="0"/>
              </a:rPr>
              <a:pPr eaLnBrk="1" hangingPunct="1">
                <a:spcBef>
                  <a:spcPct val="0"/>
                </a:spcBef>
              </a:pPr>
              <a:t>8</a:t>
            </a:fld>
            <a:endParaRPr lang="en-US" altLang="zh-CN">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381000" y="685800"/>
            <a:ext cx="6096000" cy="3429000"/>
          </a:xfrm>
          <a:ln/>
        </p:spPr>
      </p:sp>
      <p:sp>
        <p:nvSpPr>
          <p:cNvPr id="72707" name="备注占位符 2"/>
          <p:cNvSpPr>
            <a:spLocks noGrp="1"/>
          </p:cNvSpPr>
          <p:nvPr>
            <p:ph type="body" idx="1"/>
          </p:nvPr>
        </p:nvSpPr>
        <p:spPr>
          <a:noFill/>
        </p:spPr>
        <p:txBody>
          <a:bodyPr/>
          <a:lstStyle/>
          <a:p>
            <a:r>
              <a:rPr lang="zh-CN" altLang="en-US"/>
              <a:t>在</a:t>
            </a:r>
            <a:r>
              <a:rPr lang="en-US" altLang="zh-CN"/>
              <a:t>60</a:t>
            </a:r>
            <a:r>
              <a:rPr lang="zh-CN" altLang="en-US"/>
              <a:t>年代和</a:t>
            </a:r>
            <a:r>
              <a:rPr lang="en-US" altLang="zh-CN"/>
              <a:t>60</a:t>
            </a:r>
            <a:r>
              <a:rPr lang="zh-CN" altLang="en-US"/>
              <a:t>年代以前，主要应用的是文件系统。</a:t>
            </a:r>
          </a:p>
        </p:txBody>
      </p:sp>
      <p:sp>
        <p:nvSpPr>
          <p:cNvPr id="7270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1D83DCA0-6543-4614-95D8-46F97B94854D}" type="slidenum">
              <a:rPr lang="en-US" altLang="zh-CN" smtClean="0">
                <a:latin typeface="Tahoma" pitchFamily="34" charset="0"/>
              </a:rPr>
              <a:pPr eaLnBrk="1" hangingPunct="1">
                <a:spcBef>
                  <a:spcPct val="0"/>
                </a:spcBef>
              </a:pPr>
              <a:t>9</a:t>
            </a:fld>
            <a:endParaRPr lang="en-US" altLang="zh-CN">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381000" y="685800"/>
            <a:ext cx="6096000" cy="3429000"/>
          </a:xfrm>
          <a:ln/>
        </p:spPr>
      </p:sp>
      <p:sp>
        <p:nvSpPr>
          <p:cNvPr id="73731" name="备注占位符 2"/>
          <p:cNvSpPr>
            <a:spLocks noGrp="1"/>
          </p:cNvSpPr>
          <p:nvPr>
            <p:ph type="body" idx="1"/>
          </p:nvPr>
        </p:nvSpPr>
        <p:spPr>
          <a:noFill/>
        </p:spPr>
        <p:txBody>
          <a:bodyPr/>
          <a:lstStyle/>
          <a:p>
            <a:r>
              <a:rPr lang="zh-CN" altLang="en-US"/>
              <a:t>说起数据挖掘的动力，有句有名的话是需要是发明之母。</a:t>
            </a:r>
            <a:endParaRPr lang="en-US" altLang="zh-CN"/>
          </a:p>
          <a:p>
            <a:r>
              <a:rPr lang="zh-CN" altLang="en-US"/>
              <a:t>现代工程（比如建筑学、计算机科学、计算机工程等）的发展都是来自于工业届的需要，人们研究这些需要进而形成一门科学，数据挖掘的发展也遵循这样的模式，那业界对数据挖掘的需要来自哪里呢：</a:t>
            </a:r>
            <a:endParaRPr lang="en-US" altLang="zh-CN"/>
          </a:p>
          <a:p>
            <a:r>
              <a:rPr lang="en-US" altLang="zh-CN"/>
              <a:t>1 </a:t>
            </a:r>
            <a:r>
              <a:rPr lang="zh-CN" altLang="en-US"/>
              <a:t>其中最大的问题，也就是数据挖掘的主要动力是数据爆炸问题。</a:t>
            </a:r>
            <a:endParaRPr lang="en-US" altLang="zh-CN"/>
          </a:p>
          <a:p>
            <a:pPr marL="0" lvl="1"/>
            <a:r>
              <a:rPr lang="en-US" altLang="zh-CN"/>
              <a:t>	</a:t>
            </a:r>
            <a:r>
              <a:rPr lang="zh-CN" altLang="en-US"/>
              <a:t>自从</a:t>
            </a:r>
            <a:r>
              <a:rPr lang="en-US" altLang="zh-CN"/>
              <a:t>60</a:t>
            </a:r>
            <a:r>
              <a:rPr lang="zh-CN" altLang="en-US"/>
              <a:t>年代数据库技术开始发展成熟以后，自动的数据收集工具和成熟的数据库技术使得大量数据存放在数据库</a:t>
            </a:r>
            <a:r>
              <a:rPr lang="en-US" altLang="zh-CN"/>
              <a:t>, </a:t>
            </a:r>
            <a:r>
              <a:rPr lang="zh-CN" altLang="en-US"/>
              <a:t>数据仓库</a:t>
            </a:r>
            <a:r>
              <a:rPr lang="en-US" altLang="zh-CN"/>
              <a:t>, </a:t>
            </a:r>
            <a:r>
              <a:rPr lang="zh-CN" altLang="en-US"/>
              <a:t>和其它信息存储中成为可能，而且数据量越来越大，达到几百万几千万，出现数据爆炸状态。</a:t>
            </a:r>
            <a:endParaRPr lang="en-US" altLang="zh-CN"/>
          </a:p>
          <a:p>
            <a:pPr marL="0" lvl="1"/>
            <a:r>
              <a:rPr lang="en-US" altLang="zh-CN"/>
              <a:t>	</a:t>
            </a:r>
            <a:r>
              <a:rPr lang="zh-CN" altLang="en-US"/>
              <a:t>关于这种情况，有位美国科学家说，生活在</a:t>
            </a:r>
            <a:r>
              <a:rPr lang="en-US" altLang="zh-CN"/>
              <a:t>21</a:t>
            </a:r>
            <a:r>
              <a:rPr lang="zh-CN" altLang="en-US"/>
              <a:t>世纪我们是非常幸运的，因为我们有如此丰富的信息，紧接着说，我们是如此不幸，因为我们淹没在这些信息中。</a:t>
            </a:r>
            <a:endParaRPr lang="en-US" altLang="zh-CN"/>
          </a:p>
          <a:p>
            <a:pPr marL="0" lvl="1"/>
            <a:r>
              <a:rPr lang="en-US" altLang="zh-CN"/>
              <a:t>	</a:t>
            </a:r>
            <a:r>
              <a:rPr lang="zh-CN" altLang="en-US"/>
              <a:t>和小时候比，面对的数据量更丰富。</a:t>
            </a:r>
            <a:endParaRPr lang="en-US" altLang="zh-CN"/>
          </a:p>
          <a:p>
            <a:pPr marL="0" lvl="1"/>
            <a:r>
              <a:rPr lang="en-US" altLang="zh-CN"/>
              <a:t>	</a:t>
            </a:r>
            <a:r>
              <a:rPr lang="zh-CN" altLang="en-US"/>
              <a:t>怎么从这些海量的数据中找到感兴趣的知识，这就是数据挖掘要研究的内容。</a:t>
            </a:r>
            <a:endParaRPr lang="en-US" altLang="zh-CN"/>
          </a:p>
          <a:p>
            <a:pPr marL="0" lvl="1"/>
            <a:endParaRPr lang="en-US" altLang="zh-CN"/>
          </a:p>
          <a:p>
            <a:pPr marL="0" lvl="1"/>
            <a:r>
              <a:rPr lang="zh-CN" altLang="en-US"/>
              <a:t>那怎么挖掘呢？用到的主要的技术就是数据仓库技术和数据挖掘技术。</a:t>
            </a:r>
            <a:endParaRPr lang="en-US" altLang="zh-CN"/>
          </a:p>
          <a:p>
            <a:pPr marL="0" lvl="1"/>
            <a:r>
              <a:rPr lang="zh-CN" altLang="en-US"/>
              <a:t>数据仓库技术总与联机分析处理技术联系在一起。</a:t>
            </a:r>
            <a:endParaRPr lang="en-US" altLang="zh-CN"/>
          </a:p>
          <a:p>
            <a:pPr marL="0" lvl="1"/>
            <a:r>
              <a:rPr lang="zh-CN" altLang="en-US"/>
              <a:t>数据挖掘从大型数据库的数据中提取有趣的知识，怎理解这里的知识，就是你所理解的一系列规则</a:t>
            </a:r>
            <a:r>
              <a:rPr lang="en-US" altLang="zh-CN"/>
              <a:t>, </a:t>
            </a:r>
            <a:r>
              <a:rPr lang="zh-CN" altLang="en-US"/>
              <a:t>规律性</a:t>
            </a:r>
            <a:r>
              <a:rPr lang="en-US" altLang="zh-CN"/>
              <a:t>, </a:t>
            </a:r>
            <a:r>
              <a:rPr lang="zh-CN" altLang="en-US"/>
              <a:t>模式</a:t>
            </a:r>
            <a:r>
              <a:rPr lang="en-US" altLang="zh-CN"/>
              <a:t>, </a:t>
            </a:r>
            <a:r>
              <a:rPr lang="zh-CN" altLang="en-US"/>
              <a:t>限制等</a:t>
            </a:r>
          </a:p>
          <a:p>
            <a:endParaRPr lang="en-US" altLang="zh-CN"/>
          </a:p>
          <a:p>
            <a:endParaRPr lang="zh-CN" altLang="en-US"/>
          </a:p>
        </p:txBody>
      </p:sp>
      <p:sp>
        <p:nvSpPr>
          <p:cNvPr id="73732"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8A1609E-C0D8-41DC-93AD-236AC56A7B41}" type="slidenum">
              <a:rPr lang="en-US" altLang="zh-CN" smtClean="0">
                <a:latin typeface="Tahoma" pitchFamily="34" charset="0"/>
              </a:rPr>
              <a:pPr eaLnBrk="1" hangingPunct="1">
                <a:spcBef>
                  <a:spcPct val="0"/>
                </a:spcBef>
              </a:pPr>
              <a:t>12</a:t>
            </a:fld>
            <a:endParaRPr lang="en-US" altLang="zh-CN">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828800"/>
            <a:ext cx="9009063" cy="789385"/>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grpSp>
      <p:sp>
        <p:nvSpPr>
          <p:cNvPr id="4108" name="Rectangle 12"/>
          <p:cNvSpPr>
            <a:spLocks noGrp="1" noChangeArrowheads="1"/>
          </p:cNvSpPr>
          <p:nvPr>
            <p:ph type="ctrTitle"/>
          </p:nvPr>
        </p:nvSpPr>
        <p:spPr>
          <a:xfrm>
            <a:off x="990600" y="1371600"/>
            <a:ext cx="7772400" cy="857250"/>
          </a:xfrm>
        </p:spPr>
        <p:txBody>
          <a:bodyPr/>
          <a:lstStyle>
            <a:lvl1pPr>
              <a:defRPr/>
            </a:lvl1pPr>
          </a:lstStyle>
          <a:p>
            <a:pPr lvl="0"/>
            <a:r>
              <a:rPr lang="zh-CN" altLang="en-US" noProof="0"/>
              <a:t>单击此处编辑母版标题样式</a:t>
            </a:r>
          </a:p>
        </p:txBody>
      </p:sp>
      <p:sp>
        <p:nvSpPr>
          <p:cNvPr id="4109" name="Rectangle 13"/>
          <p:cNvSpPr>
            <a:spLocks noGrp="1" noChangeArrowheads="1"/>
          </p:cNvSpPr>
          <p:nvPr>
            <p:ph type="subTitle" idx="1"/>
          </p:nvPr>
        </p:nvSpPr>
        <p:spPr>
          <a:xfrm>
            <a:off x="1371600" y="2914650"/>
            <a:ext cx="6400800" cy="131445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4686300"/>
            <a:ext cx="1905000" cy="342900"/>
          </a:xfrm>
        </p:spPr>
        <p:txBody>
          <a:bodyPr/>
          <a:lstStyle>
            <a:lvl1pPr>
              <a:defRPr>
                <a:solidFill>
                  <a:schemeClr val="bg2"/>
                </a:solidFill>
              </a:defRPr>
            </a:lvl1pPr>
          </a:lstStyle>
          <a:p>
            <a:pPr>
              <a:defRPr/>
            </a:pPr>
            <a:fld id="{A071396B-A74A-4E81-948A-89C2004891FC}" type="datetime3">
              <a:rPr lang="zh-CN" altLang="en-US"/>
              <a:pPr>
                <a:defRPr/>
              </a:pPr>
              <a:t>2019年7月16日星期二</a:t>
            </a:fld>
            <a:endParaRPr lang="en-US" altLang="zh-CN"/>
          </a:p>
        </p:txBody>
      </p:sp>
      <p:sp>
        <p:nvSpPr>
          <p:cNvPr id="15" name="Rectangle 15"/>
          <p:cNvSpPr>
            <a:spLocks noGrp="1" noChangeArrowheads="1"/>
          </p:cNvSpPr>
          <p:nvPr>
            <p:ph type="ftr" sz="quarter" idx="11"/>
          </p:nvPr>
        </p:nvSpPr>
        <p:spPr>
          <a:xfrm>
            <a:off x="3429000" y="4686300"/>
            <a:ext cx="2895600" cy="342900"/>
          </a:xfrm>
        </p:spPr>
        <p:txBody>
          <a:bodyPr/>
          <a:lstStyle>
            <a:lvl1pPr>
              <a:defRPr>
                <a:solidFill>
                  <a:schemeClr val="bg2"/>
                </a:solidFill>
              </a:defRPr>
            </a:lvl1pPr>
          </a:lstStyle>
          <a:p>
            <a:pPr>
              <a:defRPr/>
            </a:pPr>
            <a:r>
              <a:rPr lang="en-US" altLang="zh-CN"/>
              <a:t>数据挖掘：概念与技术</a:t>
            </a:r>
          </a:p>
        </p:txBody>
      </p:sp>
      <p:sp>
        <p:nvSpPr>
          <p:cNvPr id="16" name="Rectangle 16"/>
          <p:cNvSpPr>
            <a:spLocks noGrp="1" noChangeArrowheads="1"/>
          </p:cNvSpPr>
          <p:nvPr>
            <p:ph type="sldNum" sz="quarter" idx="12"/>
          </p:nvPr>
        </p:nvSpPr>
        <p:spPr>
          <a:xfrm>
            <a:off x="6858000" y="4686300"/>
            <a:ext cx="1905000" cy="342900"/>
          </a:xfrm>
        </p:spPr>
        <p:txBody>
          <a:bodyPr/>
          <a:lstStyle>
            <a:lvl1pPr>
              <a:defRPr>
                <a:solidFill>
                  <a:schemeClr val="bg2"/>
                </a:solidFill>
              </a:defRPr>
            </a:lvl1pPr>
          </a:lstStyle>
          <a:p>
            <a:pPr>
              <a:defRPr/>
            </a:pPr>
            <a:fld id="{28EFF78B-184C-48B2-8C3D-B659975F24A9}" type="slidenum">
              <a:rPr lang="en-US" altLang="zh-CN"/>
              <a:pPr>
                <a:defRPr/>
              </a:pPr>
              <a:t>‹#›</a:t>
            </a:fld>
            <a:endParaRPr lang="en-US" altLang="zh-CN"/>
          </a:p>
        </p:txBody>
      </p:sp>
    </p:spTree>
    <p:extLst>
      <p:ext uri="{BB962C8B-B14F-4D97-AF65-F5344CB8AC3E}">
        <p14:creationId xmlns:p14="http://schemas.microsoft.com/office/powerpoint/2010/main" val="2932141592"/>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86E97F1A-2B48-406B-8524-40E5524FF20A}" type="datetime3">
              <a:rPr lang="zh-CN" altLang="en-US"/>
              <a:pPr>
                <a:defRPr/>
              </a:pPr>
              <a:t>2019年7月16日星期二</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4FB0A36E-EC71-4A0C-86CE-F81E74BD1830}" type="slidenum">
              <a:rPr lang="en-US" altLang="zh-CN"/>
              <a:pPr>
                <a:defRPr/>
              </a:pPr>
              <a:t>‹#›</a:t>
            </a:fld>
            <a:endParaRPr lang="en-US" altLang="zh-CN"/>
          </a:p>
        </p:txBody>
      </p:sp>
    </p:spTree>
    <p:extLst>
      <p:ext uri="{BB962C8B-B14F-4D97-AF65-F5344CB8AC3E}">
        <p14:creationId xmlns:p14="http://schemas.microsoft.com/office/powerpoint/2010/main" val="2590656780"/>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33338"/>
            <a:ext cx="2178050" cy="40040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33338"/>
            <a:ext cx="6381750" cy="400407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39C2BB40-E162-4AE7-927A-C40AE98BBB7F}" type="datetime3">
              <a:rPr lang="zh-CN" altLang="en-US"/>
              <a:pPr>
                <a:defRPr/>
              </a:pPr>
              <a:t>2019年7月16日星期二</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24287CD6-AB33-4491-87EA-AD902A9196FB}" type="slidenum">
              <a:rPr lang="en-US" altLang="zh-CN"/>
              <a:pPr>
                <a:defRPr/>
              </a:pPr>
              <a:t>‹#›</a:t>
            </a:fld>
            <a:endParaRPr lang="en-US" altLang="zh-CN"/>
          </a:p>
        </p:txBody>
      </p:sp>
    </p:spTree>
    <p:extLst>
      <p:ext uri="{BB962C8B-B14F-4D97-AF65-F5344CB8AC3E}">
        <p14:creationId xmlns:p14="http://schemas.microsoft.com/office/powerpoint/2010/main" val="297571065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2240830-8B7B-49FF-A7C8-2A9940649A37}" type="datetime3">
              <a:rPr lang="zh-CN" altLang="en-US"/>
              <a:pPr>
                <a:defRPr/>
              </a:pPr>
              <a:t>2019年7月16日星期二</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20AEC442-9619-4C46-815E-A9EE5EC80A38}" type="slidenum">
              <a:rPr lang="en-US" altLang="zh-CN"/>
              <a:pPr>
                <a:defRPr/>
              </a:pPr>
              <a:t>‹#›</a:t>
            </a:fld>
            <a:endParaRPr lang="en-US" altLang="zh-CN"/>
          </a:p>
        </p:txBody>
      </p:sp>
    </p:spTree>
    <p:extLst>
      <p:ext uri="{BB962C8B-B14F-4D97-AF65-F5344CB8AC3E}">
        <p14:creationId xmlns:p14="http://schemas.microsoft.com/office/powerpoint/2010/main" val="18113404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C518BC2-BF1C-4B56-A8F0-2F1111FDCF91}" type="datetime3">
              <a:rPr lang="zh-CN" altLang="en-US"/>
              <a:pPr>
                <a:defRPr/>
              </a:pPr>
              <a:t>2019年7月16日星期二</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51B3F5B2-4806-4CBF-A636-877A6E03CABA}" type="slidenum">
              <a:rPr lang="en-US" altLang="zh-CN"/>
              <a:pPr>
                <a:defRPr/>
              </a:pPr>
              <a:t>‹#›</a:t>
            </a:fld>
            <a:endParaRPr lang="en-US" altLang="zh-CN"/>
          </a:p>
        </p:txBody>
      </p:sp>
    </p:spTree>
    <p:extLst>
      <p:ext uri="{BB962C8B-B14F-4D97-AF65-F5344CB8AC3E}">
        <p14:creationId xmlns:p14="http://schemas.microsoft.com/office/powerpoint/2010/main" val="3632342057"/>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9DC846D-3832-4693-9257-26F4A79052AC}" type="datetime3">
              <a:rPr lang="zh-CN" altLang="en-US"/>
              <a:pPr>
                <a:defRPr/>
              </a:pPr>
              <a:t>2019年7月16日星期二</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591013DF-F100-4629-866A-49D748495FD5}" type="slidenum">
              <a:rPr lang="en-US" altLang="zh-CN"/>
              <a:pPr>
                <a:defRPr/>
              </a:pPr>
              <a:t>‹#›</a:t>
            </a:fld>
            <a:endParaRPr lang="en-US" altLang="zh-CN"/>
          </a:p>
        </p:txBody>
      </p:sp>
    </p:spTree>
    <p:extLst>
      <p:ext uri="{BB962C8B-B14F-4D97-AF65-F5344CB8AC3E}">
        <p14:creationId xmlns:p14="http://schemas.microsoft.com/office/powerpoint/2010/main" val="1059075524"/>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1" y="951310"/>
            <a:ext cx="3952875" cy="35063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29126" y="951310"/>
            <a:ext cx="3952875" cy="35063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9E0A6DB-C20F-42AE-A22B-F643731B3016}" type="datetime3">
              <a:rPr lang="zh-CN" altLang="en-US"/>
              <a:pPr>
                <a:defRPr/>
              </a:pPr>
              <a:t>2019年7月16日星期二</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6"/>
          <p:cNvSpPr>
            <a:spLocks noGrp="1" noChangeArrowheads="1"/>
          </p:cNvSpPr>
          <p:nvPr>
            <p:ph type="sldNum" sz="quarter" idx="12"/>
          </p:nvPr>
        </p:nvSpPr>
        <p:spPr>
          <a:ln/>
        </p:spPr>
        <p:txBody>
          <a:bodyPr/>
          <a:lstStyle>
            <a:lvl1pPr>
              <a:defRPr/>
            </a:lvl1pPr>
          </a:lstStyle>
          <a:p>
            <a:pPr>
              <a:defRPr/>
            </a:pPr>
            <a:fld id="{F93C83D2-77BD-47FA-A985-22D8CEA434B6}" type="slidenum">
              <a:rPr lang="en-US" altLang="zh-CN"/>
              <a:pPr>
                <a:defRPr/>
              </a:pPr>
              <a:t>‹#›</a:t>
            </a:fld>
            <a:endParaRPr lang="en-US" altLang="zh-CN"/>
          </a:p>
        </p:txBody>
      </p:sp>
    </p:spTree>
    <p:extLst>
      <p:ext uri="{BB962C8B-B14F-4D97-AF65-F5344CB8AC3E}">
        <p14:creationId xmlns:p14="http://schemas.microsoft.com/office/powerpoint/2010/main" val="3669991921"/>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DE90DFAA-1078-4A12-A5AD-459619F14FBD}" type="datetime3">
              <a:rPr lang="zh-CN" altLang="en-US"/>
              <a:pPr>
                <a:defRPr/>
              </a:pPr>
              <a:t>2019年7月16日星期二</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9" name="Rectangle 6"/>
          <p:cNvSpPr>
            <a:spLocks noGrp="1" noChangeArrowheads="1"/>
          </p:cNvSpPr>
          <p:nvPr>
            <p:ph type="sldNum" sz="quarter" idx="12"/>
          </p:nvPr>
        </p:nvSpPr>
        <p:spPr>
          <a:ln/>
        </p:spPr>
        <p:txBody>
          <a:bodyPr/>
          <a:lstStyle>
            <a:lvl1pPr>
              <a:defRPr/>
            </a:lvl1pPr>
          </a:lstStyle>
          <a:p>
            <a:pPr>
              <a:defRPr/>
            </a:pPr>
            <a:fld id="{3B73B801-7CD8-405C-A4AD-D32D9A1F65FB}" type="slidenum">
              <a:rPr lang="en-US" altLang="zh-CN"/>
              <a:pPr>
                <a:defRPr/>
              </a:pPr>
              <a:t>‹#›</a:t>
            </a:fld>
            <a:endParaRPr lang="en-US" altLang="zh-CN"/>
          </a:p>
        </p:txBody>
      </p:sp>
    </p:spTree>
    <p:extLst>
      <p:ext uri="{BB962C8B-B14F-4D97-AF65-F5344CB8AC3E}">
        <p14:creationId xmlns:p14="http://schemas.microsoft.com/office/powerpoint/2010/main" val="2460076962"/>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E864FB90-E4FE-4019-B91E-C6D317A57BD3}" type="datetime3">
              <a:rPr lang="zh-CN" altLang="en-US"/>
              <a:pPr>
                <a:defRPr/>
              </a:pPr>
              <a:t>2019年7月16日星期二</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5" name="Rectangle 6"/>
          <p:cNvSpPr>
            <a:spLocks noGrp="1" noChangeArrowheads="1"/>
          </p:cNvSpPr>
          <p:nvPr>
            <p:ph type="sldNum" sz="quarter" idx="12"/>
          </p:nvPr>
        </p:nvSpPr>
        <p:spPr>
          <a:ln/>
        </p:spPr>
        <p:txBody>
          <a:bodyPr/>
          <a:lstStyle>
            <a:lvl1pPr>
              <a:defRPr/>
            </a:lvl1pPr>
          </a:lstStyle>
          <a:p>
            <a:pPr>
              <a:defRPr/>
            </a:pPr>
            <a:fld id="{2184E1A6-67A9-4091-A83C-4E90D1EDFC9E}" type="slidenum">
              <a:rPr lang="en-US" altLang="zh-CN"/>
              <a:pPr>
                <a:defRPr/>
              </a:pPr>
              <a:t>‹#›</a:t>
            </a:fld>
            <a:endParaRPr lang="en-US" altLang="zh-CN"/>
          </a:p>
        </p:txBody>
      </p:sp>
    </p:spTree>
    <p:extLst>
      <p:ext uri="{BB962C8B-B14F-4D97-AF65-F5344CB8AC3E}">
        <p14:creationId xmlns:p14="http://schemas.microsoft.com/office/powerpoint/2010/main" val="2808818387"/>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D8A14A5-5DBB-4F05-9EF1-3AA0204D4971}" type="datetime3">
              <a:rPr lang="zh-CN" altLang="en-US"/>
              <a:pPr>
                <a:defRPr/>
              </a:pPr>
              <a:t>2019年7月16日星期二</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4" name="Rectangle 6"/>
          <p:cNvSpPr>
            <a:spLocks noGrp="1" noChangeArrowheads="1"/>
          </p:cNvSpPr>
          <p:nvPr>
            <p:ph type="sldNum" sz="quarter" idx="12"/>
          </p:nvPr>
        </p:nvSpPr>
        <p:spPr>
          <a:ln/>
        </p:spPr>
        <p:txBody>
          <a:bodyPr/>
          <a:lstStyle>
            <a:lvl1pPr>
              <a:defRPr/>
            </a:lvl1pPr>
          </a:lstStyle>
          <a:p>
            <a:pPr>
              <a:defRPr/>
            </a:pPr>
            <a:fld id="{16F9D35F-68AF-4FB6-8353-98660ABDA9AA}" type="slidenum">
              <a:rPr lang="en-US" altLang="zh-CN"/>
              <a:pPr>
                <a:defRPr/>
              </a:pPr>
              <a:t>‹#›</a:t>
            </a:fld>
            <a:endParaRPr lang="en-US" altLang="zh-CN"/>
          </a:p>
        </p:txBody>
      </p:sp>
    </p:spTree>
    <p:extLst>
      <p:ext uri="{BB962C8B-B14F-4D97-AF65-F5344CB8AC3E}">
        <p14:creationId xmlns:p14="http://schemas.microsoft.com/office/powerpoint/2010/main" val="2093726027"/>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CECEB3A-A5A4-455B-A299-D1D71518CAC5}" type="datetime3">
              <a:rPr lang="zh-CN" altLang="en-US"/>
              <a:pPr>
                <a:defRPr/>
              </a:pPr>
              <a:t>2019年7月16日星期二</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6"/>
          <p:cNvSpPr>
            <a:spLocks noGrp="1" noChangeArrowheads="1"/>
          </p:cNvSpPr>
          <p:nvPr>
            <p:ph type="sldNum" sz="quarter" idx="12"/>
          </p:nvPr>
        </p:nvSpPr>
        <p:spPr>
          <a:ln/>
        </p:spPr>
        <p:txBody>
          <a:bodyPr/>
          <a:lstStyle>
            <a:lvl1pPr>
              <a:defRPr/>
            </a:lvl1pPr>
          </a:lstStyle>
          <a:p>
            <a:pPr>
              <a:defRPr/>
            </a:pPr>
            <a:fld id="{911F201B-327D-44BF-8AB0-214EE00F2AD0}" type="slidenum">
              <a:rPr lang="en-US" altLang="zh-CN"/>
              <a:pPr>
                <a:defRPr/>
              </a:pPr>
              <a:t>‹#›</a:t>
            </a:fld>
            <a:endParaRPr lang="en-US" altLang="zh-CN"/>
          </a:p>
        </p:txBody>
      </p:sp>
    </p:spTree>
    <p:extLst>
      <p:ext uri="{BB962C8B-B14F-4D97-AF65-F5344CB8AC3E}">
        <p14:creationId xmlns:p14="http://schemas.microsoft.com/office/powerpoint/2010/main" val="304815733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000" baseline="0"/>
            </a:lvl1pPr>
            <a:lvl2pPr>
              <a:defRPr baseline="0"/>
            </a:lvl2pPr>
            <a:lvl3pPr>
              <a:defRPr baseline="0"/>
            </a:lvl3pPr>
            <a:lvl4pPr>
              <a:defRPr baseline="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p:cNvSpPr>
            <a:spLocks noGrp="1" noChangeArrowheads="1"/>
          </p:cNvSpPr>
          <p:nvPr>
            <p:ph type="dt" sz="half" idx="10"/>
          </p:nvPr>
        </p:nvSpPr>
        <p:spPr>
          <a:ln/>
        </p:spPr>
        <p:txBody>
          <a:bodyPr/>
          <a:lstStyle>
            <a:lvl1pPr>
              <a:defRPr/>
            </a:lvl1pPr>
          </a:lstStyle>
          <a:p>
            <a:pPr>
              <a:defRPr/>
            </a:pPr>
            <a:fld id="{6D8E10D0-2453-4B8D-A42C-CB05357EFA53}" type="datetime3">
              <a:rPr lang="zh-CN" altLang="en-US"/>
              <a:pPr>
                <a:defRPr/>
              </a:pPr>
              <a:t>2019年7月16日星期二</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6B0514FB-2463-4646-B9CD-1F2520F29424}" type="slidenum">
              <a:rPr lang="en-US" altLang="zh-CN"/>
              <a:pPr>
                <a:defRPr/>
              </a:pPr>
              <a:t>‹#›</a:t>
            </a:fld>
            <a:endParaRPr lang="en-US" altLang="zh-CN"/>
          </a:p>
        </p:txBody>
      </p:sp>
    </p:spTree>
    <p:extLst>
      <p:ext uri="{BB962C8B-B14F-4D97-AF65-F5344CB8AC3E}">
        <p14:creationId xmlns:p14="http://schemas.microsoft.com/office/powerpoint/2010/main" val="2129942753"/>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1F68116-6EEA-496D-B779-154E960EF0B1}" type="datetime3">
              <a:rPr lang="zh-CN" altLang="en-US"/>
              <a:pPr>
                <a:defRPr/>
              </a:pPr>
              <a:t>2019年7月16日星期二</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6"/>
          <p:cNvSpPr>
            <a:spLocks noGrp="1" noChangeArrowheads="1"/>
          </p:cNvSpPr>
          <p:nvPr>
            <p:ph type="sldNum" sz="quarter" idx="12"/>
          </p:nvPr>
        </p:nvSpPr>
        <p:spPr>
          <a:ln/>
        </p:spPr>
        <p:txBody>
          <a:bodyPr/>
          <a:lstStyle>
            <a:lvl1pPr>
              <a:defRPr/>
            </a:lvl1pPr>
          </a:lstStyle>
          <a:p>
            <a:pPr>
              <a:defRPr/>
            </a:pPr>
            <a:fld id="{184E03C4-C54F-45A5-BF8A-9B90FA544CD3}" type="slidenum">
              <a:rPr lang="en-US" altLang="zh-CN"/>
              <a:pPr>
                <a:defRPr/>
              </a:pPr>
              <a:t>‹#›</a:t>
            </a:fld>
            <a:endParaRPr lang="en-US" altLang="zh-CN"/>
          </a:p>
        </p:txBody>
      </p:sp>
    </p:spTree>
    <p:extLst>
      <p:ext uri="{BB962C8B-B14F-4D97-AF65-F5344CB8AC3E}">
        <p14:creationId xmlns:p14="http://schemas.microsoft.com/office/powerpoint/2010/main" val="3080524586"/>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89DA357-AA75-4554-A03C-83CE34900363}" type="datetime3">
              <a:rPr lang="zh-CN" altLang="en-US"/>
              <a:pPr>
                <a:defRPr/>
              </a:pPr>
              <a:t>2019年7月16日星期二</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D0F8FAE7-46AB-492B-86EB-8D5B26E2FEC3}" type="slidenum">
              <a:rPr lang="en-US" altLang="zh-CN"/>
              <a:pPr>
                <a:defRPr/>
              </a:pPr>
              <a:t>‹#›</a:t>
            </a:fld>
            <a:endParaRPr lang="en-US" altLang="zh-CN"/>
          </a:p>
        </p:txBody>
      </p:sp>
    </p:spTree>
    <p:extLst>
      <p:ext uri="{BB962C8B-B14F-4D97-AF65-F5344CB8AC3E}">
        <p14:creationId xmlns:p14="http://schemas.microsoft.com/office/powerpoint/2010/main" val="1647071376"/>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4614" y="33337"/>
            <a:ext cx="2033587" cy="4424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1" y="33337"/>
            <a:ext cx="5948363" cy="44243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0B6D94F-F0C1-4D83-B212-28A06418AA08}" type="datetime3">
              <a:rPr lang="zh-CN" altLang="en-US"/>
              <a:pPr>
                <a:defRPr/>
              </a:pPr>
              <a:t>2019年7月16日星期二</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55C8DC42-4DF2-49E1-A136-5B895B2004BB}" type="slidenum">
              <a:rPr lang="en-US" altLang="zh-CN"/>
              <a:pPr>
                <a:defRPr/>
              </a:pPr>
              <a:t>‹#›</a:t>
            </a:fld>
            <a:endParaRPr lang="en-US" altLang="zh-CN"/>
          </a:p>
        </p:txBody>
      </p:sp>
    </p:spTree>
    <p:extLst>
      <p:ext uri="{BB962C8B-B14F-4D97-AF65-F5344CB8AC3E}">
        <p14:creationId xmlns:p14="http://schemas.microsoft.com/office/powerpoint/2010/main" val="71361809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7677F316-8782-476F-B7F1-D5721525692B}" type="datetime3">
              <a:rPr lang="zh-CN" altLang="en-US"/>
              <a:pPr>
                <a:defRPr/>
              </a:pPr>
              <a:t>2019年7月16日星期二</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B054AF8F-405C-4649-AC27-542B5061B2F2}" type="slidenum">
              <a:rPr lang="en-US" altLang="zh-CN"/>
              <a:pPr>
                <a:defRPr/>
              </a:pPr>
              <a:t>‹#›</a:t>
            </a:fld>
            <a:endParaRPr lang="en-US" altLang="zh-CN"/>
          </a:p>
        </p:txBody>
      </p:sp>
    </p:spTree>
    <p:extLst>
      <p:ext uri="{BB962C8B-B14F-4D97-AF65-F5344CB8AC3E}">
        <p14:creationId xmlns:p14="http://schemas.microsoft.com/office/powerpoint/2010/main" val="104603369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51310"/>
            <a:ext cx="4171950" cy="3086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51310"/>
            <a:ext cx="4173538" cy="3086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EF657E82-F541-4A34-A774-AB11CF3EA798}" type="datetime3">
              <a:rPr lang="zh-CN" altLang="en-US"/>
              <a:pPr>
                <a:defRPr/>
              </a:pPr>
              <a:t>2019年7月16日星期二</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13"/>
          <p:cNvSpPr>
            <a:spLocks noGrp="1" noChangeArrowheads="1"/>
          </p:cNvSpPr>
          <p:nvPr>
            <p:ph type="sldNum" sz="quarter" idx="12"/>
          </p:nvPr>
        </p:nvSpPr>
        <p:spPr>
          <a:ln/>
        </p:spPr>
        <p:txBody>
          <a:bodyPr/>
          <a:lstStyle>
            <a:lvl1pPr>
              <a:defRPr/>
            </a:lvl1pPr>
          </a:lstStyle>
          <a:p>
            <a:pPr>
              <a:defRPr/>
            </a:pPr>
            <a:fld id="{C42C8A7D-98A8-4C42-BD5B-4E9236515C86}" type="slidenum">
              <a:rPr lang="en-US" altLang="zh-CN"/>
              <a:pPr>
                <a:defRPr/>
              </a:pPr>
              <a:t>‹#›</a:t>
            </a:fld>
            <a:endParaRPr lang="en-US" altLang="zh-CN"/>
          </a:p>
        </p:txBody>
      </p:sp>
    </p:spTree>
    <p:extLst>
      <p:ext uri="{BB962C8B-B14F-4D97-AF65-F5344CB8AC3E}">
        <p14:creationId xmlns:p14="http://schemas.microsoft.com/office/powerpoint/2010/main" val="254337442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9A5CE8A0-8F03-43FC-8296-39AF6D2D69F1}" type="datetime3">
              <a:rPr lang="zh-CN" altLang="en-US"/>
              <a:pPr>
                <a:defRPr/>
              </a:pPr>
              <a:t>2019年7月16日星期二</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9" name="Rectangle 13"/>
          <p:cNvSpPr>
            <a:spLocks noGrp="1" noChangeArrowheads="1"/>
          </p:cNvSpPr>
          <p:nvPr>
            <p:ph type="sldNum" sz="quarter" idx="12"/>
          </p:nvPr>
        </p:nvSpPr>
        <p:spPr>
          <a:ln/>
        </p:spPr>
        <p:txBody>
          <a:bodyPr/>
          <a:lstStyle>
            <a:lvl1pPr>
              <a:defRPr/>
            </a:lvl1pPr>
          </a:lstStyle>
          <a:p>
            <a:pPr>
              <a:defRPr/>
            </a:pPr>
            <a:fld id="{AC98B06A-77A3-4F0A-BA58-F2F2572EA462}" type="slidenum">
              <a:rPr lang="en-US" altLang="zh-CN"/>
              <a:pPr>
                <a:defRPr/>
              </a:pPr>
              <a:t>‹#›</a:t>
            </a:fld>
            <a:endParaRPr lang="en-US" altLang="zh-CN"/>
          </a:p>
        </p:txBody>
      </p:sp>
    </p:spTree>
    <p:extLst>
      <p:ext uri="{BB962C8B-B14F-4D97-AF65-F5344CB8AC3E}">
        <p14:creationId xmlns:p14="http://schemas.microsoft.com/office/powerpoint/2010/main" val="199691862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4487E4B8-6A40-412F-BC0A-E4F602C38A1E}" type="datetime3">
              <a:rPr lang="zh-CN" altLang="en-US"/>
              <a:pPr>
                <a:defRPr/>
              </a:pPr>
              <a:t>2019年7月16日星期二</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5" name="Rectangle 13"/>
          <p:cNvSpPr>
            <a:spLocks noGrp="1" noChangeArrowheads="1"/>
          </p:cNvSpPr>
          <p:nvPr>
            <p:ph type="sldNum" sz="quarter" idx="12"/>
          </p:nvPr>
        </p:nvSpPr>
        <p:spPr>
          <a:ln/>
        </p:spPr>
        <p:txBody>
          <a:bodyPr/>
          <a:lstStyle>
            <a:lvl1pPr>
              <a:defRPr/>
            </a:lvl1pPr>
          </a:lstStyle>
          <a:p>
            <a:pPr>
              <a:defRPr/>
            </a:pPr>
            <a:fld id="{E8E7C7B3-9490-4BFD-9F20-C0A2893BE780}" type="slidenum">
              <a:rPr lang="en-US" altLang="zh-CN"/>
              <a:pPr>
                <a:defRPr/>
              </a:pPr>
              <a:t>‹#›</a:t>
            </a:fld>
            <a:endParaRPr lang="en-US" altLang="zh-CN"/>
          </a:p>
        </p:txBody>
      </p:sp>
    </p:spTree>
    <p:extLst>
      <p:ext uri="{BB962C8B-B14F-4D97-AF65-F5344CB8AC3E}">
        <p14:creationId xmlns:p14="http://schemas.microsoft.com/office/powerpoint/2010/main" val="1211190000"/>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382CC26-2FC4-45F4-AC39-B0394D79127F}" type="datetime3">
              <a:rPr lang="zh-CN" altLang="en-US"/>
              <a:pPr>
                <a:defRPr/>
              </a:pPr>
              <a:t>2019年7月16日星期二</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4" name="Rectangle 13"/>
          <p:cNvSpPr>
            <a:spLocks noGrp="1" noChangeArrowheads="1"/>
          </p:cNvSpPr>
          <p:nvPr>
            <p:ph type="sldNum" sz="quarter" idx="12"/>
          </p:nvPr>
        </p:nvSpPr>
        <p:spPr>
          <a:ln/>
        </p:spPr>
        <p:txBody>
          <a:bodyPr/>
          <a:lstStyle>
            <a:lvl1pPr>
              <a:defRPr/>
            </a:lvl1pPr>
          </a:lstStyle>
          <a:p>
            <a:pPr>
              <a:defRPr/>
            </a:pPr>
            <a:fld id="{07A352AA-F86A-4CE7-BC00-3350033CD2DF}" type="slidenum">
              <a:rPr lang="en-US" altLang="zh-CN"/>
              <a:pPr>
                <a:defRPr/>
              </a:pPr>
              <a:t>‹#›</a:t>
            </a:fld>
            <a:endParaRPr lang="en-US" altLang="zh-CN"/>
          </a:p>
        </p:txBody>
      </p:sp>
    </p:spTree>
    <p:extLst>
      <p:ext uri="{BB962C8B-B14F-4D97-AF65-F5344CB8AC3E}">
        <p14:creationId xmlns:p14="http://schemas.microsoft.com/office/powerpoint/2010/main" val="395166678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6869AD9-2791-42FC-BC54-D232BF95EEC3}" type="datetime3">
              <a:rPr lang="zh-CN" altLang="en-US"/>
              <a:pPr>
                <a:defRPr/>
              </a:pPr>
              <a:t>2019年7月16日星期二</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13"/>
          <p:cNvSpPr>
            <a:spLocks noGrp="1" noChangeArrowheads="1"/>
          </p:cNvSpPr>
          <p:nvPr>
            <p:ph type="sldNum" sz="quarter" idx="12"/>
          </p:nvPr>
        </p:nvSpPr>
        <p:spPr>
          <a:ln/>
        </p:spPr>
        <p:txBody>
          <a:bodyPr/>
          <a:lstStyle>
            <a:lvl1pPr>
              <a:defRPr/>
            </a:lvl1pPr>
          </a:lstStyle>
          <a:p>
            <a:pPr>
              <a:defRPr/>
            </a:pPr>
            <a:fld id="{8E714564-4016-4087-9FA1-225077A22BEC}" type="slidenum">
              <a:rPr lang="en-US" altLang="zh-CN"/>
              <a:pPr>
                <a:defRPr/>
              </a:pPr>
              <a:t>‹#›</a:t>
            </a:fld>
            <a:endParaRPr lang="en-US" altLang="zh-CN"/>
          </a:p>
        </p:txBody>
      </p:sp>
    </p:spTree>
    <p:extLst>
      <p:ext uri="{BB962C8B-B14F-4D97-AF65-F5344CB8AC3E}">
        <p14:creationId xmlns:p14="http://schemas.microsoft.com/office/powerpoint/2010/main" val="355471449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0ACC567-A74F-44EF-ACF9-E97FD26496E3}" type="datetime3">
              <a:rPr lang="zh-CN" altLang="en-US"/>
              <a:pPr>
                <a:defRPr/>
              </a:pPr>
              <a:t>2019年7月16日星期二</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13"/>
          <p:cNvSpPr>
            <a:spLocks noGrp="1" noChangeArrowheads="1"/>
          </p:cNvSpPr>
          <p:nvPr>
            <p:ph type="sldNum" sz="quarter" idx="12"/>
          </p:nvPr>
        </p:nvSpPr>
        <p:spPr>
          <a:ln/>
        </p:spPr>
        <p:txBody>
          <a:bodyPr/>
          <a:lstStyle>
            <a:lvl1pPr>
              <a:defRPr/>
            </a:lvl1pPr>
          </a:lstStyle>
          <a:p>
            <a:pPr>
              <a:defRPr/>
            </a:pPr>
            <a:fld id="{9BA430A3-41D1-4158-9362-C5C2E976C77A}" type="slidenum">
              <a:rPr lang="en-US" altLang="zh-CN"/>
              <a:pPr>
                <a:defRPr/>
              </a:pPr>
              <a:t>‹#›</a:t>
            </a:fld>
            <a:endParaRPr lang="en-US" altLang="zh-CN"/>
          </a:p>
        </p:txBody>
      </p:sp>
    </p:spTree>
    <p:extLst>
      <p:ext uri="{BB962C8B-B14F-4D97-AF65-F5344CB8AC3E}">
        <p14:creationId xmlns:p14="http://schemas.microsoft.com/office/powerpoint/2010/main" val="3961360522"/>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25438" y="25360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27" name="Rectangle 3"/>
          <p:cNvSpPr>
            <a:spLocks noChangeArrowheads="1"/>
          </p:cNvSpPr>
          <p:nvPr/>
        </p:nvSpPr>
        <p:spPr bwMode="ltGray">
          <a:xfrm>
            <a:off x="708026" y="25360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28" name="Rectangle 4"/>
          <p:cNvSpPr>
            <a:spLocks noChangeArrowheads="1"/>
          </p:cNvSpPr>
          <p:nvPr/>
        </p:nvSpPr>
        <p:spPr bwMode="ltGray">
          <a:xfrm>
            <a:off x="449264" y="570310"/>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29" name="Rectangle 5"/>
          <p:cNvSpPr>
            <a:spLocks noChangeArrowheads="1"/>
          </p:cNvSpPr>
          <p:nvPr/>
        </p:nvSpPr>
        <p:spPr bwMode="ltGray">
          <a:xfrm>
            <a:off x="819150" y="570310"/>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0" name="Rectangle 6"/>
          <p:cNvSpPr>
            <a:spLocks noChangeArrowheads="1"/>
          </p:cNvSpPr>
          <p:nvPr/>
        </p:nvSpPr>
        <p:spPr bwMode="ltGray">
          <a:xfrm>
            <a:off x="34925" y="515542"/>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1" name="Rectangle 7"/>
          <p:cNvSpPr>
            <a:spLocks noChangeArrowheads="1"/>
          </p:cNvSpPr>
          <p:nvPr/>
        </p:nvSpPr>
        <p:spPr bwMode="gray">
          <a:xfrm>
            <a:off x="669925" y="172641"/>
            <a:ext cx="31750" cy="7893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2" name="Rectangle 8"/>
          <p:cNvSpPr>
            <a:spLocks noChangeArrowheads="1"/>
          </p:cNvSpPr>
          <p:nvPr/>
        </p:nvSpPr>
        <p:spPr bwMode="gray">
          <a:xfrm>
            <a:off x="376239" y="759619"/>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3" name="Rectangle 9"/>
          <p:cNvSpPr>
            <a:spLocks noGrp="1" noChangeArrowheads="1"/>
          </p:cNvSpPr>
          <p:nvPr>
            <p:ph type="title"/>
          </p:nvPr>
        </p:nvSpPr>
        <p:spPr bwMode="auto">
          <a:xfrm>
            <a:off x="1243014" y="33338"/>
            <a:ext cx="7793037" cy="67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323850" y="951310"/>
            <a:ext cx="849788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457200" y="4743450"/>
            <a:ext cx="2362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0" sz="1400"/>
            </a:lvl1pPr>
          </a:lstStyle>
          <a:p>
            <a:pPr>
              <a:defRPr/>
            </a:pPr>
            <a:fld id="{0DB8F5B0-C71E-4A36-A1B1-86F4AEFB684F}" type="datetime3">
              <a:rPr lang="zh-CN" altLang="en-US"/>
              <a:pPr>
                <a:defRPr/>
              </a:pPr>
              <a:t>2019年7月16日星期二</a:t>
            </a:fld>
            <a:endParaRPr lang="en-US" altLang="zh-CN"/>
          </a:p>
        </p:txBody>
      </p:sp>
      <p:sp>
        <p:nvSpPr>
          <p:cNvPr id="3084" name="Rectangle 12"/>
          <p:cNvSpPr>
            <a:spLocks noGrp="1" noChangeArrowheads="1"/>
          </p:cNvSpPr>
          <p:nvPr>
            <p:ph type="ftr" sz="quarter" idx="3"/>
          </p:nvPr>
        </p:nvSpPr>
        <p:spPr bwMode="auto">
          <a:xfrm>
            <a:off x="3352800" y="474345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r>
              <a:rPr lang="en-US" altLang="zh-CN"/>
              <a:t>数据挖掘：概念与技术</a:t>
            </a:r>
          </a:p>
        </p:txBody>
      </p:sp>
      <p:sp>
        <p:nvSpPr>
          <p:cNvPr id="3085" name="Rectangle 13"/>
          <p:cNvSpPr>
            <a:spLocks noGrp="1" noChangeArrowheads="1"/>
          </p:cNvSpPr>
          <p:nvPr>
            <p:ph type="sldNum" sz="quarter" idx="4"/>
          </p:nvPr>
        </p:nvSpPr>
        <p:spPr bwMode="auto">
          <a:xfrm>
            <a:off x="6781800" y="474345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7C3B4756-6E46-4A05-8B0C-6841FB54983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47"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transition>
    <p:zoom/>
  </p:transition>
  <p:hf hdr="0" ftr="0" dt="0"/>
  <p:txStyles>
    <p:titleStyle>
      <a:lvl1pPr algn="l" rtl="0" eaLnBrk="0" fontAlgn="base" hangingPunct="0">
        <a:spcBef>
          <a:spcPct val="0"/>
        </a:spcBef>
        <a:spcAft>
          <a:spcPct val="0"/>
        </a:spcAft>
        <a:defRPr kumimoji="1" sz="4400" b="1" kern="1200">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4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000" b="1" kern="1200">
          <a:solidFill>
            <a:schemeClr val="tx1"/>
          </a:solidFill>
          <a:latin typeface="Tahom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kern="1200">
          <a:solidFill>
            <a:schemeClr val="tx1"/>
          </a:solidFill>
          <a:latin typeface="Tahoma" panose="020B0604030504040204" pitchFamily="34" charset="0"/>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kern="1200">
          <a:solidFill>
            <a:schemeClr val="tx1"/>
          </a:solidFill>
          <a:latin typeface="Tahoma" panose="020B0604030504040204" pitchFamily="34" charset="0"/>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685800" y="33338"/>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9155" name="Rectangle 3"/>
          <p:cNvSpPr>
            <a:spLocks noGrp="1" noChangeArrowheads="1"/>
          </p:cNvSpPr>
          <p:nvPr>
            <p:ph type="body" idx="1"/>
          </p:nvPr>
        </p:nvSpPr>
        <p:spPr bwMode="auto">
          <a:xfrm>
            <a:off x="323850" y="951310"/>
            <a:ext cx="8058150" cy="350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56"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fld id="{D5D66C1A-3ED7-4658-8C33-4621091316A8}" type="datetime3">
              <a:rPr lang="zh-CN" altLang="en-US"/>
              <a:pPr>
                <a:defRPr/>
              </a:pPr>
              <a:t>2019年7月16日星期二</a:t>
            </a:fld>
            <a:endParaRPr lang="en-US" altLang="zh-CN"/>
          </a:p>
        </p:txBody>
      </p:sp>
      <p:sp>
        <p:nvSpPr>
          <p:cNvPr id="49157"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ltLang="zh-CN"/>
              <a:t>数据挖掘：概念与技术</a:t>
            </a:r>
          </a:p>
        </p:txBody>
      </p:sp>
      <p:sp>
        <p:nvSpPr>
          <p:cNvPr id="49158" name="Rectangle 6"/>
          <p:cNvSpPr>
            <a:spLocks noGrp="1" noChangeArrowheads="1"/>
          </p:cNvSpPr>
          <p:nvPr>
            <p:ph type="sldNum" sz="quarter" idx="4"/>
          </p:nvPr>
        </p:nvSpPr>
        <p:spPr bwMode="auto">
          <a:xfrm>
            <a:off x="691515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2000">
                <a:latin typeface="Times New Roman" pitchFamily="18" charset="0"/>
              </a:defRPr>
            </a:lvl1pPr>
          </a:lstStyle>
          <a:p>
            <a:pPr>
              <a:defRPr/>
            </a:pPr>
            <a:fld id="{4811B558-9466-4D08-8AA3-798EDC23546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random/>
  </p:transition>
  <p:hf hdr="0" ftr="0" dt="0"/>
  <p:txStyles>
    <p:titleStyle>
      <a:lvl1pPr algn="ctr" rtl="0" eaLnBrk="0" fontAlgn="base" hangingPunct="0">
        <a:spcBef>
          <a:spcPct val="0"/>
        </a:spcBef>
        <a:spcAft>
          <a:spcPct val="0"/>
        </a:spcAft>
        <a:defRPr sz="3600" b="1" kern="12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20000"/>
        </a:spcAft>
        <a:buBlip>
          <a:blip r:embed="rId14"/>
        </a:buBlip>
        <a:defRPr sz="3200" b="1" kern="1200">
          <a:solidFill>
            <a:srgbClr val="0000B6"/>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0000"/>
        </a:lnSpc>
        <a:spcBef>
          <a:spcPct val="20000"/>
        </a:spcBef>
        <a:spcAft>
          <a:spcPct val="20000"/>
        </a:spcAft>
        <a:buBlip>
          <a:blip r:embed="rId15"/>
        </a:buBlip>
        <a:defRPr sz="2800" b="1" kern="1200">
          <a:solidFill>
            <a:srgbClr val="000064"/>
          </a:solidFill>
          <a:effectLst>
            <a:outerShdw blurRad="38100" dist="38100" dir="2700000" algn="tl">
              <a:srgbClr val="C0C0C0"/>
            </a:outerShdw>
          </a:effectLst>
          <a:latin typeface="Arial" panose="020B0604020202020204" pitchFamily="34" charset="0"/>
          <a:ea typeface="+mn-ea"/>
          <a:cs typeface="+mn-cs"/>
        </a:defRPr>
      </a:lvl2pPr>
      <a:lvl3pPr marL="1143000" indent="-228600" algn="l" rtl="0" eaLnBrk="0" fontAlgn="base" hangingPunct="0">
        <a:lnSpc>
          <a:spcPct val="110000"/>
        </a:lnSpc>
        <a:spcBef>
          <a:spcPct val="20000"/>
        </a:spcBef>
        <a:spcAft>
          <a:spcPct val="20000"/>
        </a:spcAft>
        <a:buBlip>
          <a:blip r:embed="rId16"/>
        </a:buBlip>
        <a:defRPr sz="2800" b="1" kern="1200">
          <a:solidFill>
            <a:srgbClr val="008000"/>
          </a:solidFill>
          <a:effectLst>
            <a:outerShdw blurRad="38100" dist="38100" dir="2700000" algn="tl">
              <a:srgbClr val="C0C0C0"/>
            </a:outerShdw>
          </a:effectLst>
          <a:latin typeface="Arial" panose="020B0604020202020204" pitchFamily="34" charset="0"/>
          <a:ea typeface="+mn-ea"/>
          <a:cs typeface="+mn-cs"/>
        </a:defRPr>
      </a:lvl3pPr>
      <a:lvl4pPr marL="1600200" indent="-228600" algn="l" rtl="0" eaLnBrk="0" fontAlgn="base" hangingPunct="0">
        <a:lnSpc>
          <a:spcPct val="110000"/>
        </a:lnSpc>
        <a:spcBef>
          <a:spcPct val="20000"/>
        </a:spcBef>
        <a:spcAft>
          <a:spcPct val="20000"/>
        </a:spcAft>
        <a:buBlip>
          <a:blip r:embed="rId16"/>
        </a:buBlip>
        <a:defRPr sz="2400" b="1" kern="1200">
          <a:solidFill>
            <a:srgbClr val="003399"/>
          </a:solidFill>
          <a:effectLst>
            <a:outerShdw blurRad="38100" dist="38100" dir="2700000" algn="tl">
              <a:srgbClr val="C0C0C0"/>
            </a:outerShdw>
          </a:effectLst>
          <a:latin typeface="Arial" panose="020B0604020202020204" pitchFamily="34" charset="0"/>
          <a:ea typeface="+mn-ea"/>
          <a:cs typeface="+mn-cs"/>
        </a:defRPr>
      </a:lvl4pPr>
      <a:lvl5pPr marL="2057400" indent="-228600" algn="l" rtl="0" eaLnBrk="0" fontAlgn="base" hangingPunct="0">
        <a:lnSpc>
          <a:spcPct val="110000"/>
        </a:lnSpc>
        <a:spcBef>
          <a:spcPct val="20000"/>
        </a:spcBef>
        <a:spcAft>
          <a:spcPct val="20000"/>
        </a:spcAft>
        <a:buBlip>
          <a:blip r:embed="rId16"/>
        </a:buBlip>
        <a:defRPr sz="2400" b="1" kern="1200">
          <a:solidFill>
            <a:srgbClr val="003399"/>
          </a:solidFill>
          <a:effectLst>
            <a:outerShdw blurRad="38100" dist="38100" dir="2700000" algn="tl">
              <a:srgbClr val="C0C0C0"/>
            </a:outerShdw>
          </a:effectLst>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hagonzal@cs.u"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zh-CN" altLang="en-US" sz="5400">
                <a:solidFill>
                  <a:schemeClr val="folHlink"/>
                </a:solidFill>
              </a:rPr>
              <a:t>第</a:t>
            </a:r>
            <a:r>
              <a:rPr lang="en-US" altLang="zh-CN" sz="5400">
                <a:solidFill>
                  <a:schemeClr val="folHlink"/>
                </a:solidFill>
              </a:rPr>
              <a:t>1</a:t>
            </a:r>
            <a:r>
              <a:rPr lang="zh-CN" altLang="en-US" sz="5400">
                <a:solidFill>
                  <a:schemeClr val="folHlink"/>
                </a:solidFill>
              </a:rPr>
              <a:t>章 引言</a:t>
            </a:r>
          </a:p>
        </p:txBody>
      </p:sp>
      <p:sp>
        <p:nvSpPr>
          <p:cNvPr id="4099" name="Rectangle 3"/>
          <p:cNvSpPr>
            <a:spLocks noGrp="1" noChangeArrowheads="1"/>
          </p:cNvSpPr>
          <p:nvPr>
            <p:ph type="subTitle" idx="1"/>
          </p:nvPr>
        </p:nvSpPr>
        <p:spPr>
          <a:xfrm>
            <a:off x="1295400" y="2686050"/>
            <a:ext cx="6477000" cy="1485900"/>
          </a:xfrm>
        </p:spPr>
        <p:txBody>
          <a:bodyPr/>
          <a:lstStyle/>
          <a:p>
            <a:pPr eaLnBrk="1" hangingPunct="1">
              <a:lnSpc>
                <a:spcPct val="110000"/>
              </a:lnSpc>
            </a:pPr>
            <a:endParaRPr lang="zh-CN" altLang="en-US"/>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BB12070-E4F0-4ED1-8031-9B918F774720}" type="slidenum">
              <a:rPr kumimoji="0" lang="en-US" altLang="zh-CN" sz="1400" b="0" smtClean="0">
                <a:latin typeface="Tahoma" pitchFamily="34" charset="0"/>
              </a:rPr>
              <a:pPr eaLnBrk="1" hangingPunct="1">
                <a:spcBef>
                  <a:spcPct val="0"/>
                </a:spcBef>
                <a:buClrTx/>
                <a:buSzTx/>
                <a:buFontTx/>
                <a:buNone/>
              </a:pPr>
              <a:t>10</a:t>
            </a:fld>
            <a:endParaRPr kumimoji="0" lang="en-US" altLang="zh-CN" sz="1400" b="0">
              <a:latin typeface="Tahoma" pitchFamily="34" charset="0"/>
            </a:endParaRPr>
          </a:p>
        </p:txBody>
      </p:sp>
      <p:grpSp>
        <p:nvGrpSpPr>
          <p:cNvPr id="13315" name="Group 8"/>
          <p:cNvGrpSpPr>
            <a:grpSpLocks/>
          </p:cNvGrpSpPr>
          <p:nvPr/>
        </p:nvGrpSpPr>
        <p:grpSpPr bwMode="auto">
          <a:xfrm>
            <a:off x="900114" y="20241"/>
            <a:ext cx="7234237" cy="6447234"/>
            <a:chOff x="1090" y="1145"/>
            <a:chExt cx="2838" cy="3149"/>
          </a:xfrm>
        </p:grpSpPr>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 y="1145"/>
              <a:ext cx="105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 y="1496"/>
              <a:ext cx="1546" cy="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 y="2560"/>
              <a:ext cx="2838" cy="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C0DC7AF-3750-4450-9C36-E4C247952AF3}" type="slidenum">
              <a:rPr kumimoji="0" lang="en-US" altLang="zh-CN" sz="1400" b="0" smtClean="0">
                <a:latin typeface="Tahoma" pitchFamily="34" charset="0"/>
              </a:rPr>
              <a:pPr eaLnBrk="1" hangingPunct="1">
                <a:spcBef>
                  <a:spcPct val="0"/>
                </a:spcBef>
                <a:buClrTx/>
                <a:buSzTx/>
                <a:buFontTx/>
                <a:buNone/>
              </a:pPr>
              <a:t>11</a:t>
            </a:fld>
            <a:endParaRPr kumimoji="0" lang="en-US" altLang="zh-CN" sz="1400" b="0">
              <a:latin typeface="Tahoma" pitchFamily="34" charset="0"/>
            </a:endParaRPr>
          </a:p>
        </p:txBody>
      </p:sp>
      <p:grpSp>
        <p:nvGrpSpPr>
          <p:cNvPr id="14339" name="Group 8"/>
          <p:cNvGrpSpPr>
            <a:grpSpLocks/>
          </p:cNvGrpSpPr>
          <p:nvPr/>
        </p:nvGrpSpPr>
        <p:grpSpPr bwMode="auto">
          <a:xfrm>
            <a:off x="969963" y="-2188369"/>
            <a:ext cx="7739062" cy="6675835"/>
            <a:chOff x="1090" y="1145"/>
            <a:chExt cx="2838" cy="3149"/>
          </a:xfrm>
        </p:grpSpPr>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 y="1145"/>
              <a:ext cx="105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 y="1496"/>
              <a:ext cx="1546" cy="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 y="2560"/>
              <a:ext cx="2838" cy="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0" name="Rectangle 2"/>
          <p:cNvSpPr>
            <a:spLocks noGrp="1" noChangeArrowheads="1"/>
          </p:cNvSpPr>
          <p:nvPr>
            <p:ph type="title"/>
          </p:nvPr>
        </p:nvSpPr>
        <p:spPr>
          <a:xfrm>
            <a:off x="1243014" y="1"/>
            <a:ext cx="7793037" cy="735806"/>
          </a:xfrm>
          <a:solidFill>
            <a:schemeClr val="bg1"/>
          </a:solidFill>
        </p:spPr>
        <p:txBody>
          <a:bodyPr/>
          <a:lstStyle/>
          <a:p>
            <a:pPr eaLnBrk="1" hangingPunct="1"/>
            <a:r>
              <a:rPr lang="zh-CN" altLang="en-US" sz="3600"/>
              <a:t>数据处理技术的演进</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405FE7A-91DA-46E2-8A1E-FF4E9B690426}" type="slidenum">
              <a:rPr kumimoji="0" lang="en-US" altLang="zh-CN" sz="1400" b="0" smtClean="0">
                <a:latin typeface="Tahoma" pitchFamily="34" charset="0"/>
              </a:rPr>
              <a:pPr eaLnBrk="1" hangingPunct="1">
                <a:spcBef>
                  <a:spcPct val="0"/>
                </a:spcBef>
                <a:buClrTx/>
                <a:buSzTx/>
                <a:buFontTx/>
                <a:buNone/>
              </a:pPr>
              <a:t>12</a:t>
            </a:fld>
            <a:endParaRPr kumimoji="0" lang="en-US" altLang="zh-CN" sz="1400" b="0">
              <a:latin typeface="Tahoma" pitchFamily="34" charset="0"/>
            </a:endParaRPr>
          </a:p>
        </p:txBody>
      </p:sp>
      <p:sp>
        <p:nvSpPr>
          <p:cNvPr id="15363" name="Rectangle 2"/>
          <p:cNvSpPr>
            <a:spLocks noGrp="1" noChangeArrowheads="1"/>
          </p:cNvSpPr>
          <p:nvPr>
            <p:ph type="title"/>
          </p:nvPr>
        </p:nvSpPr>
        <p:spPr/>
        <p:txBody>
          <a:bodyPr/>
          <a:lstStyle/>
          <a:p>
            <a:pPr eaLnBrk="1" hangingPunct="1"/>
            <a:r>
              <a:rPr lang="zh-CN" altLang="en-US" sz="3600"/>
              <a:t>动机</a:t>
            </a:r>
            <a:r>
              <a:rPr lang="en-US" altLang="zh-CN" sz="3600"/>
              <a:t>: </a:t>
            </a:r>
            <a:r>
              <a:rPr lang="zh-CN" altLang="en-US" sz="3600"/>
              <a:t>需要是发明之母</a:t>
            </a:r>
          </a:p>
        </p:txBody>
      </p:sp>
      <p:sp>
        <p:nvSpPr>
          <p:cNvPr id="15364" name="Rectangle 3"/>
          <p:cNvSpPr>
            <a:spLocks noGrp="1" noChangeArrowheads="1"/>
          </p:cNvSpPr>
          <p:nvPr>
            <p:ph type="body" idx="1"/>
          </p:nvPr>
        </p:nvSpPr>
        <p:spPr>
          <a:xfrm>
            <a:off x="250825" y="771550"/>
            <a:ext cx="8497888" cy="3456385"/>
          </a:xfrm>
        </p:spPr>
        <p:txBody>
          <a:bodyPr/>
          <a:lstStyle/>
          <a:p>
            <a:pPr eaLnBrk="1" hangingPunct="1"/>
            <a:r>
              <a:rPr lang="zh-CN" altLang="en-US" sz="2000" u="sng" dirty="0"/>
              <a:t>数据爆炸问题</a:t>
            </a:r>
          </a:p>
          <a:p>
            <a:pPr lvl="1" eaLnBrk="1" hangingPunct="1"/>
            <a:r>
              <a:rPr lang="zh-CN" altLang="en-US" dirty="0">
                <a:latin typeface="Times New Roman" pitchFamily="18" charset="0"/>
              </a:rPr>
              <a:t>自动的数据收集工具和成熟的数据库技术导致大量数据存放在数据库</a:t>
            </a:r>
            <a:r>
              <a:rPr lang="en-US" altLang="zh-CN" dirty="0">
                <a:latin typeface="Times New Roman" pitchFamily="18" charset="0"/>
              </a:rPr>
              <a:t>, </a:t>
            </a:r>
            <a:r>
              <a:rPr lang="zh-CN" altLang="en-US" dirty="0">
                <a:latin typeface="Times New Roman" pitchFamily="18" charset="0"/>
              </a:rPr>
              <a:t>数据仓库</a:t>
            </a:r>
            <a:r>
              <a:rPr lang="en-US" altLang="zh-CN" dirty="0">
                <a:latin typeface="Times New Roman" pitchFamily="18" charset="0"/>
              </a:rPr>
              <a:t>, </a:t>
            </a:r>
            <a:r>
              <a:rPr lang="zh-CN" altLang="en-US" dirty="0">
                <a:latin typeface="Times New Roman" pitchFamily="18" charset="0"/>
              </a:rPr>
              <a:t>和其它信息存储中</a:t>
            </a:r>
          </a:p>
          <a:p>
            <a:pPr lvl="2" eaLnBrk="1" hangingPunct="1">
              <a:lnSpc>
                <a:spcPct val="130000"/>
              </a:lnSpc>
            </a:pPr>
            <a:r>
              <a:rPr lang="en-US" altLang="zh-CN" sz="1800" dirty="0"/>
              <a:t>Business: Web, e-commerce, transactions, stocks, </a:t>
            </a:r>
            <a:r>
              <a:rPr lang="en-US" altLang="zh-CN" sz="1800" dirty="0">
                <a:latin typeface="Times New Roman" pitchFamily="18" charset="0"/>
              </a:rPr>
              <a:t>…</a:t>
            </a:r>
            <a:r>
              <a:rPr lang="en-US" altLang="zh-CN" sz="1800" dirty="0"/>
              <a:t> </a:t>
            </a:r>
          </a:p>
          <a:p>
            <a:pPr lvl="2" eaLnBrk="1" hangingPunct="1">
              <a:lnSpc>
                <a:spcPct val="130000"/>
              </a:lnSpc>
            </a:pPr>
            <a:r>
              <a:rPr lang="en-US" altLang="zh-CN" sz="1800" dirty="0"/>
              <a:t>Science: Remote sensing, bioinformatics, scientific simulation, </a:t>
            </a:r>
            <a:r>
              <a:rPr lang="en-US" altLang="zh-CN" sz="1800" dirty="0">
                <a:latin typeface="Times New Roman" pitchFamily="18" charset="0"/>
              </a:rPr>
              <a:t>…</a:t>
            </a:r>
            <a:r>
              <a:rPr lang="en-US" altLang="zh-CN" sz="1800" dirty="0"/>
              <a:t> </a:t>
            </a:r>
          </a:p>
          <a:p>
            <a:pPr lvl="2" eaLnBrk="1" hangingPunct="1">
              <a:lnSpc>
                <a:spcPct val="130000"/>
              </a:lnSpc>
            </a:pPr>
            <a:r>
              <a:rPr lang="en-US" altLang="zh-CN" sz="1800" dirty="0"/>
              <a:t>Society and everyone: news, digital cameras, YouTube</a:t>
            </a:r>
            <a:endParaRPr lang="en-US" altLang="zh-CN" dirty="0">
              <a:latin typeface="Times New Roman" pitchFamily="18" charset="0"/>
            </a:endParaRPr>
          </a:p>
          <a:p>
            <a:pPr eaLnBrk="1" hangingPunct="1"/>
            <a:r>
              <a:rPr lang="zh-CN" altLang="en-US" sz="2000" dirty="0"/>
              <a:t>我们正被数据淹没</a:t>
            </a:r>
            <a:r>
              <a:rPr lang="en-US" altLang="zh-CN" sz="2000" dirty="0"/>
              <a:t>,</a:t>
            </a:r>
            <a:r>
              <a:rPr lang="zh-CN" altLang="en-US" sz="2000" dirty="0"/>
              <a:t>但却缺乏知识</a:t>
            </a:r>
          </a:p>
          <a:p>
            <a:pPr lvl="1" eaLnBrk="1" hangingPunct="1"/>
            <a:r>
              <a:rPr lang="zh-CN" altLang="en-US" sz="1800" dirty="0">
                <a:solidFill>
                  <a:schemeClr val="tx2"/>
                </a:solidFill>
              </a:rPr>
              <a:t>数据丰富，但信息贫乏</a:t>
            </a:r>
          </a:p>
          <a:p>
            <a:pPr eaLnBrk="1" hangingPunct="1"/>
            <a:r>
              <a:rPr lang="zh-CN" altLang="en-US" sz="2000" dirty="0"/>
              <a:t>解决办法</a:t>
            </a:r>
            <a:r>
              <a:rPr lang="en-US" altLang="zh-CN" sz="2000" dirty="0"/>
              <a:t>: </a:t>
            </a:r>
            <a:r>
              <a:rPr lang="zh-CN" altLang="en-US" sz="2000" dirty="0"/>
              <a:t>数据仓库与数据挖掘</a:t>
            </a:r>
          </a:p>
          <a:p>
            <a:pPr lvl="1" eaLnBrk="1" hangingPunct="1"/>
            <a:r>
              <a:rPr lang="zh-CN" altLang="en-US" dirty="0">
                <a:latin typeface="Times New Roman" pitchFamily="18" charset="0"/>
              </a:rPr>
              <a:t>数据仓库与联机分析处理</a:t>
            </a:r>
            <a:r>
              <a:rPr lang="en-US" altLang="zh-CN" dirty="0">
                <a:latin typeface="Times New Roman" pitchFamily="18" charset="0"/>
              </a:rPr>
              <a:t>(OLAP)</a:t>
            </a:r>
          </a:p>
          <a:p>
            <a:pPr lvl="1" eaLnBrk="1" hangingPunct="1"/>
            <a:r>
              <a:rPr lang="zh-CN" altLang="en-US" dirty="0">
                <a:latin typeface="Times New Roman" pitchFamily="18" charset="0"/>
              </a:rPr>
              <a:t>从大型数据库的数据中提取有趣的知识</a:t>
            </a:r>
            <a:r>
              <a:rPr lang="en-US" altLang="zh-CN" dirty="0">
                <a:latin typeface="Times New Roman" pitchFamily="18" charset="0"/>
              </a:rPr>
              <a:t>(</a:t>
            </a:r>
            <a:r>
              <a:rPr lang="zh-CN" altLang="en-US" dirty="0">
                <a:latin typeface="Times New Roman" pitchFamily="18" charset="0"/>
              </a:rPr>
              <a:t>规则</a:t>
            </a:r>
            <a:r>
              <a:rPr lang="en-US" altLang="zh-CN" dirty="0">
                <a:latin typeface="Times New Roman" pitchFamily="18" charset="0"/>
              </a:rPr>
              <a:t>, </a:t>
            </a:r>
            <a:r>
              <a:rPr lang="zh-CN" altLang="en-US" dirty="0">
                <a:latin typeface="Times New Roman" pitchFamily="18" charset="0"/>
              </a:rPr>
              <a:t>规律性</a:t>
            </a:r>
            <a:r>
              <a:rPr lang="en-US" altLang="zh-CN" dirty="0">
                <a:latin typeface="Times New Roman" pitchFamily="18" charset="0"/>
              </a:rPr>
              <a:t>, </a:t>
            </a:r>
            <a:r>
              <a:rPr lang="zh-CN" altLang="en-US" dirty="0">
                <a:latin typeface="Times New Roman" pitchFamily="18" charset="0"/>
              </a:rPr>
              <a:t>模式</a:t>
            </a:r>
            <a:r>
              <a:rPr lang="en-US" altLang="zh-CN" dirty="0">
                <a:latin typeface="Times New Roman" pitchFamily="18" charset="0"/>
              </a:rPr>
              <a:t>, </a:t>
            </a:r>
            <a:r>
              <a:rPr lang="zh-CN" altLang="en-US" dirty="0">
                <a:latin typeface="Times New Roman" pitchFamily="18" charset="0"/>
              </a:rPr>
              <a:t>限制等</a:t>
            </a:r>
            <a:r>
              <a:rPr lang="en-US" altLang="zh-CN" dirty="0">
                <a:latin typeface="Times New Roman" pitchFamily="18" charset="0"/>
              </a:rPr>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6" y="141685"/>
            <a:ext cx="5184775" cy="183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F19B9C2-6732-481A-9306-D5A7B000AC46}" type="slidenum">
              <a:rPr kumimoji="0" lang="en-US" altLang="zh-CN" sz="1400" b="0" smtClean="0">
                <a:latin typeface="Tahoma" pitchFamily="34" charset="0"/>
              </a:rPr>
              <a:pPr eaLnBrk="1" hangingPunct="1">
                <a:spcBef>
                  <a:spcPct val="0"/>
                </a:spcBef>
                <a:buClrTx/>
                <a:buSzTx/>
                <a:buFontTx/>
                <a:buNone/>
              </a:pPr>
              <a:t>13</a:t>
            </a:fld>
            <a:endParaRPr kumimoji="0" lang="en-US" altLang="zh-CN" sz="1400" b="0">
              <a:latin typeface="Tahoma" pitchFamily="34" charset="0"/>
            </a:endParaRPr>
          </a:p>
        </p:txBody>
      </p:sp>
      <p:sp>
        <p:nvSpPr>
          <p:cNvPr id="16387" name="Rectangle 2"/>
          <p:cNvSpPr>
            <a:spLocks noGrp="1" noChangeArrowheads="1"/>
          </p:cNvSpPr>
          <p:nvPr>
            <p:ph type="title"/>
          </p:nvPr>
        </p:nvSpPr>
        <p:spPr/>
        <p:txBody>
          <a:bodyPr/>
          <a:lstStyle/>
          <a:p>
            <a:pPr eaLnBrk="1" hangingPunct="1"/>
            <a:r>
              <a:rPr lang="zh-CN" altLang="en-US" sz="3600"/>
              <a:t>数据挖掘界简史</a:t>
            </a:r>
          </a:p>
        </p:txBody>
      </p:sp>
      <p:sp>
        <p:nvSpPr>
          <p:cNvPr id="16388" name="Rectangle 3"/>
          <p:cNvSpPr>
            <a:spLocks noGrp="1" noChangeArrowheads="1"/>
          </p:cNvSpPr>
          <p:nvPr>
            <p:ph type="body" idx="1"/>
          </p:nvPr>
        </p:nvSpPr>
        <p:spPr>
          <a:xfrm>
            <a:off x="323850" y="951310"/>
            <a:ext cx="8497888" cy="4320778"/>
          </a:xfrm>
        </p:spPr>
        <p:txBody>
          <a:bodyPr/>
          <a:lstStyle/>
          <a:p>
            <a:pPr eaLnBrk="1" hangingPunct="1">
              <a:lnSpc>
                <a:spcPct val="110000"/>
              </a:lnSpc>
            </a:pPr>
            <a:r>
              <a:rPr lang="en-US" altLang="zh-CN" sz="2000" u="sng"/>
              <a:t>1989 IJCAI Workshop on Knowledge Discovery in Databases (Piatetsky-Shapiro)</a:t>
            </a:r>
          </a:p>
          <a:p>
            <a:pPr lvl="1" eaLnBrk="1" hangingPunct="1">
              <a:lnSpc>
                <a:spcPct val="110000"/>
              </a:lnSpc>
            </a:pPr>
            <a:r>
              <a:rPr lang="en-US" altLang="zh-CN" sz="1800">
                <a:latin typeface="Times New Roman" pitchFamily="18" charset="0"/>
              </a:rPr>
              <a:t>Knowledge Discovery in Databases (G. Piatetsky-Shapiro and W. Frawley,</a:t>
            </a:r>
            <a:r>
              <a:rPr lang="en-US" altLang="zh-CN" sz="1600">
                <a:latin typeface="Times New Roman" pitchFamily="18" charset="0"/>
              </a:rPr>
              <a:t> 1991)</a:t>
            </a:r>
            <a:endParaRPr lang="en-US" altLang="zh-CN" sz="1600" u="sng">
              <a:latin typeface="Times New Roman" pitchFamily="18" charset="0"/>
            </a:endParaRPr>
          </a:p>
          <a:p>
            <a:pPr eaLnBrk="1" hangingPunct="1">
              <a:lnSpc>
                <a:spcPct val="110000"/>
              </a:lnSpc>
            </a:pPr>
            <a:r>
              <a:rPr lang="en-US" altLang="zh-CN" sz="2000" u="sng"/>
              <a:t>1991-1994 Workshops on Knowledge Discovery in Databases</a:t>
            </a:r>
          </a:p>
          <a:p>
            <a:pPr lvl="1" eaLnBrk="1" hangingPunct="1">
              <a:lnSpc>
                <a:spcPct val="110000"/>
              </a:lnSpc>
            </a:pPr>
            <a:r>
              <a:rPr lang="en-US" altLang="zh-CN" sz="1800">
                <a:latin typeface="Times New Roman" pitchFamily="18" charset="0"/>
              </a:rPr>
              <a:t>Advances in Knowledge Discovery and Data Mining (U. Fayyad, G. Piatetsky-Shapiro, P. Smyth, and R. Uthurusamy, 1996)</a:t>
            </a:r>
            <a:endParaRPr lang="en-US" altLang="zh-CN" sz="1800" u="sng">
              <a:latin typeface="Times New Roman" pitchFamily="18" charset="0"/>
            </a:endParaRPr>
          </a:p>
          <a:p>
            <a:pPr eaLnBrk="1" hangingPunct="1">
              <a:lnSpc>
                <a:spcPct val="110000"/>
              </a:lnSpc>
            </a:pPr>
            <a:r>
              <a:rPr lang="en-US" altLang="zh-CN" sz="2000" u="sng"/>
              <a:t>1995-1998 International Conferences on Knowledge Discovery in Databases and Data Mining (KDD’95-98)</a:t>
            </a:r>
          </a:p>
          <a:p>
            <a:pPr lvl="1" eaLnBrk="1" hangingPunct="1">
              <a:lnSpc>
                <a:spcPct val="110000"/>
              </a:lnSpc>
            </a:pPr>
            <a:r>
              <a:rPr lang="en-US" altLang="zh-CN" sz="1800">
                <a:latin typeface="Times New Roman" pitchFamily="18" charset="0"/>
              </a:rPr>
              <a:t>Journal of Data Mining and Knowledge Discovery (1997)</a:t>
            </a:r>
          </a:p>
          <a:p>
            <a:pPr eaLnBrk="1" hangingPunct="1">
              <a:lnSpc>
                <a:spcPct val="110000"/>
              </a:lnSpc>
            </a:pPr>
            <a:r>
              <a:rPr lang="en-US" altLang="zh-CN" sz="2000" u="sng"/>
              <a:t>1998 ACM SIGKDD, SIGKDD’1999-2001 conferences, and SIGKDD Explorations</a:t>
            </a:r>
          </a:p>
          <a:p>
            <a:pPr eaLnBrk="1" hangingPunct="1">
              <a:lnSpc>
                <a:spcPct val="110000"/>
              </a:lnSpc>
            </a:pPr>
            <a:r>
              <a:rPr lang="en-US" altLang="zh-CN" sz="2000" u="sng"/>
              <a:t>More conferences on data mining</a:t>
            </a:r>
          </a:p>
          <a:p>
            <a:pPr lvl="1" eaLnBrk="1" hangingPunct="1">
              <a:lnSpc>
                <a:spcPct val="110000"/>
              </a:lnSpc>
            </a:pPr>
            <a:r>
              <a:rPr lang="en-US" altLang="zh-CN" sz="1800">
                <a:latin typeface="Times New Roman" pitchFamily="18" charset="0"/>
              </a:rPr>
              <a:t>PAKDD, PKDD, SIAM-Data Mining, (IEEE) ICDM, etc</a:t>
            </a:r>
            <a:r>
              <a:rPr lang="en-US" altLang="zh-CN" sz="1600">
                <a:latin typeface="Times New Roman" pitchFamily="18" charset="0"/>
              </a:rPr>
              <a:t>.</a:t>
            </a:r>
          </a:p>
          <a:p>
            <a:pPr eaLnBrk="1" hangingPunct="1">
              <a:lnSpc>
                <a:spcPct val="110000"/>
              </a:lnSpc>
            </a:pPr>
            <a:r>
              <a:rPr lang="en-US" altLang="zh-CN" sz="2000"/>
              <a:t>ACM Transactions on </a:t>
            </a:r>
            <a:r>
              <a:rPr lang="en-US" altLang="zh-CN" sz="2000">
                <a:solidFill>
                  <a:srgbClr val="FF0000"/>
                </a:solidFill>
              </a:rPr>
              <a:t>KDD</a:t>
            </a:r>
            <a:r>
              <a:rPr lang="en-US" altLang="zh-CN" sz="2000"/>
              <a:t> starting in 2007</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EE2628E-827C-4F5E-B6B2-1D1DAC50074A}" type="slidenum">
              <a:rPr kumimoji="0" lang="en-US" altLang="zh-CN" sz="1400" b="0" smtClean="0">
                <a:latin typeface="Tahoma" pitchFamily="34" charset="0"/>
              </a:rPr>
              <a:pPr eaLnBrk="1" hangingPunct="1">
                <a:spcBef>
                  <a:spcPct val="0"/>
                </a:spcBef>
                <a:buClrTx/>
                <a:buSzTx/>
                <a:buFontTx/>
                <a:buNone/>
              </a:pPr>
              <a:t>14</a:t>
            </a:fld>
            <a:endParaRPr kumimoji="0" lang="en-US" altLang="zh-CN" sz="1400" b="0">
              <a:latin typeface="Tahoma" pitchFamily="34" charset="0"/>
            </a:endParaRPr>
          </a:p>
        </p:txBody>
      </p:sp>
      <p:sp>
        <p:nvSpPr>
          <p:cNvPr id="17411" name="Rectangle 2"/>
          <p:cNvSpPr>
            <a:spLocks noGrp="1" noChangeArrowheads="1"/>
          </p:cNvSpPr>
          <p:nvPr>
            <p:ph type="title"/>
          </p:nvPr>
        </p:nvSpPr>
        <p:spPr>
          <a:xfrm>
            <a:off x="933450" y="164306"/>
            <a:ext cx="8534400" cy="571500"/>
          </a:xfrm>
        </p:spPr>
        <p:txBody>
          <a:bodyPr lIns="92075" tIns="46038" rIns="92075" bIns="46038" anchor="ctr"/>
          <a:lstStyle/>
          <a:p>
            <a:pPr eaLnBrk="1" hangingPunct="1"/>
            <a:r>
              <a:rPr lang="en-US" altLang="zh-CN" sz="3200"/>
              <a:t>Conferences and Journals on Data Mining</a:t>
            </a:r>
            <a:endParaRPr lang="en-US" altLang="zh-CN" sz="3200" b="0"/>
          </a:p>
        </p:txBody>
      </p:sp>
      <p:sp>
        <p:nvSpPr>
          <p:cNvPr id="17412" name="Rectangle 3"/>
          <p:cNvSpPr>
            <a:spLocks noGrp="1" noChangeArrowheads="1"/>
          </p:cNvSpPr>
          <p:nvPr>
            <p:ph type="body" idx="1"/>
          </p:nvPr>
        </p:nvSpPr>
        <p:spPr>
          <a:xfrm>
            <a:off x="152400" y="844153"/>
            <a:ext cx="4419600" cy="4070747"/>
          </a:xfrm>
        </p:spPr>
        <p:txBody>
          <a:bodyPr lIns="92075" tIns="46038" rIns="92075" bIns="46038"/>
          <a:lstStyle/>
          <a:p>
            <a:pPr eaLnBrk="1" hangingPunct="1"/>
            <a:r>
              <a:rPr lang="en-US" altLang="zh-CN" sz="2000"/>
              <a:t>KDD Conferences</a:t>
            </a:r>
          </a:p>
          <a:p>
            <a:pPr lvl="1" eaLnBrk="1" hangingPunct="1"/>
            <a:r>
              <a:rPr lang="en-US" altLang="zh-CN"/>
              <a:t>ACM SIGKDD Int. Conf. on Knowledge Discovery in Databases and Data Mining (</a:t>
            </a:r>
            <a:r>
              <a:rPr lang="en-US" altLang="zh-CN">
                <a:solidFill>
                  <a:schemeClr val="hlink"/>
                </a:solidFill>
              </a:rPr>
              <a:t>KDD</a:t>
            </a:r>
            <a:r>
              <a:rPr lang="en-US" altLang="zh-CN"/>
              <a:t>)</a:t>
            </a:r>
          </a:p>
          <a:p>
            <a:pPr lvl="1" eaLnBrk="1" hangingPunct="1"/>
            <a:r>
              <a:rPr lang="en-US" altLang="zh-CN"/>
              <a:t>SIAM Data Mining Conf. (</a:t>
            </a:r>
            <a:r>
              <a:rPr lang="en-US" altLang="zh-CN">
                <a:solidFill>
                  <a:schemeClr val="hlink"/>
                </a:solidFill>
              </a:rPr>
              <a:t>SDM</a:t>
            </a:r>
            <a:r>
              <a:rPr lang="en-US" altLang="zh-CN"/>
              <a:t>)</a:t>
            </a:r>
          </a:p>
          <a:p>
            <a:pPr lvl="1" eaLnBrk="1" hangingPunct="1"/>
            <a:r>
              <a:rPr lang="en-US" altLang="zh-CN"/>
              <a:t>(IEEE) Int. Conf. on Data Mining (</a:t>
            </a:r>
            <a:r>
              <a:rPr lang="en-US" altLang="zh-CN">
                <a:solidFill>
                  <a:schemeClr val="hlink"/>
                </a:solidFill>
              </a:rPr>
              <a:t>ICDM</a:t>
            </a:r>
            <a:r>
              <a:rPr lang="en-US" altLang="zh-CN"/>
              <a:t>)</a:t>
            </a:r>
          </a:p>
          <a:p>
            <a:pPr lvl="1" eaLnBrk="1" hangingPunct="1"/>
            <a:r>
              <a:rPr lang="en-US" altLang="zh-CN"/>
              <a:t>Conf. on Principles and practices of Knowledge Discovery and Data Mining (</a:t>
            </a:r>
            <a:r>
              <a:rPr lang="en-US" altLang="zh-CN">
                <a:solidFill>
                  <a:schemeClr val="hlink"/>
                </a:solidFill>
              </a:rPr>
              <a:t>PKDD</a:t>
            </a:r>
            <a:r>
              <a:rPr lang="en-US" altLang="zh-CN"/>
              <a:t>)</a:t>
            </a:r>
          </a:p>
          <a:p>
            <a:pPr lvl="1" eaLnBrk="1" hangingPunct="1"/>
            <a:r>
              <a:rPr lang="en-US" altLang="zh-CN"/>
              <a:t>Pacific-Asia Conf. on Knowledge Discovery and Data Mining (</a:t>
            </a:r>
            <a:r>
              <a:rPr lang="en-US" altLang="zh-CN">
                <a:solidFill>
                  <a:schemeClr val="hlink"/>
                </a:solidFill>
              </a:rPr>
              <a:t>PAKDD</a:t>
            </a:r>
            <a:r>
              <a:rPr lang="en-US" altLang="zh-CN"/>
              <a:t>)</a:t>
            </a:r>
          </a:p>
        </p:txBody>
      </p:sp>
      <p:sp>
        <p:nvSpPr>
          <p:cNvPr id="17413" name="Rectangle 4"/>
          <p:cNvSpPr>
            <a:spLocks noChangeArrowheads="1"/>
          </p:cNvSpPr>
          <p:nvPr/>
        </p:nvSpPr>
        <p:spPr bwMode="auto">
          <a:xfrm>
            <a:off x="4495800" y="789385"/>
            <a:ext cx="4343400" cy="418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pPr>
            <a:r>
              <a:rPr lang="en-US" altLang="zh-CN" sz="2000"/>
              <a:t>Other related conferences</a:t>
            </a:r>
          </a:p>
          <a:p>
            <a:pPr lvl="1" eaLnBrk="1" hangingPunct="1">
              <a:lnSpc>
                <a:spcPct val="110000"/>
              </a:lnSpc>
            </a:pPr>
            <a:r>
              <a:rPr lang="en-US" altLang="zh-CN"/>
              <a:t>ACM SIGMOD</a:t>
            </a:r>
          </a:p>
          <a:p>
            <a:pPr lvl="1" eaLnBrk="1" hangingPunct="1">
              <a:lnSpc>
                <a:spcPct val="110000"/>
              </a:lnSpc>
            </a:pPr>
            <a:r>
              <a:rPr lang="en-US" altLang="zh-CN"/>
              <a:t>VLDB</a:t>
            </a:r>
          </a:p>
          <a:p>
            <a:pPr lvl="1" eaLnBrk="1" hangingPunct="1">
              <a:lnSpc>
                <a:spcPct val="110000"/>
              </a:lnSpc>
            </a:pPr>
            <a:r>
              <a:rPr lang="en-US" altLang="zh-CN"/>
              <a:t>(IEEE) ICDE</a:t>
            </a:r>
          </a:p>
          <a:p>
            <a:pPr lvl="1" eaLnBrk="1" hangingPunct="1">
              <a:lnSpc>
                <a:spcPct val="110000"/>
              </a:lnSpc>
            </a:pPr>
            <a:r>
              <a:rPr lang="en-US" altLang="zh-CN"/>
              <a:t>WWW, SIGIR</a:t>
            </a:r>
          </a:p>
          <a:p>
            <a:pPr lvl="1" eaLnBrk="1" hangingPunct="1">
              <a:lnSpc>
                <a:spcPct val="110000"/>
              </a:lnSpc>
            </a:pPr>
            <a:r>
              <a:rPr lang="en-US" altLang="zh-CN"/>
              <a:t>ICML, CVPR, NIPS</a:t>
            </a:r>
          </a:p>
          <a:p>
            <a:pPr eaLnBrk="1" hangingPunct="1">
              <a:lnSpc>
                <a:spcPct val="110000"/>
              </a:lnSpc>
            </a:pPr>
            <a:r>
              <a:rPr lang="en-US" altLang="zh-CN" sz="2000"/>
              <a:t>Journals </a:t>
            </a:r>
          </a:p>
          <a:p>
            <a:pPr lvl="1" eaLnBrk="1" hangingPunct="1">
              <a:lnSpc>
                <a:spcPct val="110000"/>
              </a:lnSpc>
            </a:pPr>
            <a:r>
              <a:rPr lang="en-US" altLang="zh-CN"/>
              <a:t>Data Mining and Knowledge Discovery (DAMI or DMKD)</a:t>
            </a:r>
          </a:p>
          <a:p>
            <a:pPr lvl="1" eaLnBrk="1" hangingPunct="1">
              <a:lnSpc>
                <a:spcPct val="110000"/>
              </a:lnSpc>
            </a:pPr>
            <a:r>
              <a:rPr lang="en-US" altLang="zh-CN"/>
              <a:t>IEEE Trans. On Knowledge and Data Eng. (TKDE)</a:t>
            </a:r>
          </a:p>
          <a:p>
            <a:pPr lvl="1" eaLnBrk="1" hangingPunct="1">
              <a:lnSpc>
                <a:spcPct val="110000"/>
              </a:lnSpc>
            </a:pPr>
            <a:r>
              <a:rPr lang="en-US" altLang="zh-CN"/>
              <a:t>KDD Explorations</a:t>
            </a:r>
          </a:p>
          <a:p>
            <a:pPr lvl="1" eaLnBrk="1" hangingPunct="1">
              <a:lnSpc>
                <a:spcPct val="110000"/>
              </a:lnSpc>
            </a:pPr>
            <a:r>
              <a:rPr lang="en-US" altLang="zh-CN"/>
              <a:t>ACM Trans. on KDD</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1468F54B-7A89-4266-BC62-311A9DA9D0EB}" type="slidenum">
              <a:rPr kumimoji="0" lang="en-US" altLang="zh-CN" sz="1400" b="0" smtClean="0">
                <a:latin typeface="Tahoma" pitchFamily="34" charset="0"/>
              </a:rPr>
              <a:pPr eaLnBrk="1" hangingPunct="1">
                <a:spcBef>
                  <a:spcPct val="0"/>
                </a:spcBef>
                <a:buClrTx/>
                <a:buSzTx/>
                <a:buFontTx/>
                <a:buNone/>
              </a:pPr>
              <a:t>15</a:t>
            </a:fld>
            <a:endParaRPr kumimoji="0" lang="en-US" altLang="zh-CN" sz="1400" b="0">
              <a:latin typeface="Tahoma" pitchFamily="34" charset="0"/>
            </a:endParaRPr>
          </a:p>
        </p:txBody>
      </p:sp>
      <p:sp>
        <p:nvSpPr>
          <p:cNvPr id="18435" name="Rectangle 2"/>
          <p:cNvSpPr>
            <a:spLocks noGrp="1" noChangeArrowheads="1"/>
          </p:cNvSpPr>
          <p:nvPr>
            <p:ph type="title"/>
          </p:nvPr>
        </p:nvSpPr>
        <p:spPr>
          <a:xfrm>
            <a:off x="1116013" y="141685"/>
            <a:ext cx="9525000" cy="628650"/>
          </a:xfrm>
        </p:spPr>
        <p:txBody>
          <a:bodyPr lIns="92075" tIns="46038" rIns="92075" bIns="46038" anchor="ctr"/>
          <a:lstStyle/>
          <a:p>
            <a:pPr eaLnBrk="1" hangingPunct="1"/>
            <a:r>
              <a:rPr lang="en-US" altLang="zh-CN" sz="3200"/>
              <a:t>References? DBLP, CiteSeer, Google</a:t>
            </a:r>
            <a:endParaRPr lang="en-US" altLang="zh-CN" sz="3200" b="0"/>
          </a:p>
        </p:txBody>
      </p:sp>
      <p:sp>
        <p:nvSpPr>
          <p:cNvPr id="18436" name="Rectangle 3"/>
          <p:cNvSpPr>
            <a:spLocks noGrp="1" noChangeArrowheads="1"/>
          </p:cNvSpPr>
          <p:nvPr>
            <p:ph type="body" idx="1"/>
          </p:nvPr>
        </p:nvSpPr>
        <p:spPr>
          <a:xfrm>
            <a:off x="381001" y="914400"/>
            <a:ext cx="8583613" cy="4229100"/>
          </a:xfrm>
        </p:spPr>
        <p:txBody>
          <a:bodyPr lIns="92075" tIns="46038" rIns="92075" bIns="46038"/>
          <a:lstStyle/>
          <a:p>
            <a:pPr eaLnBrk="1" hangingPunct="1"/>
            <a:r>
              <a:rPr lang="en-US" altLang="zh-CN" sz="1800" u="sng"/>
              <a:t>Data mining and KDD (SIGKDD: CDROM)</a:t>
            </a:r>
          </a:p>
          <a:p>
            <a:pPr lvl="1" eaLnBrk="1" hangingPunct="1"/>
            <a:r>
              <a:rPr lang="en-US" altLang="zh-CN" sz="1400"/>
              <a:t>Conferences: ACM-SIGKDD, IEEE-ICDM, SIAM-DM, PKDD, PAKDD, etc.</a:t>
            </a:r>
          </a:p>
          <a:p>
            <a:pPr lvl="1" eaLnBrk="1" hangingPunct="1"/>
            <a:r>
              <a:rPr lang="en-US" altLang="zh-CN" sz="1400"/>
              <a:t>Journal: Data Mining and Knowledge Discovery, KDD Explorations, ACM TKDD</a:t>
            </a:r>
            <a:endParaRPr lang="en-US" altLang="zh-CN" sz="1400" u="sng"/>
          </a:p>
          <a:p>
            <a:pPr eaLnBrk="1" hangingPunct="1"/>
            <a:r>
              <a:rPr lang="en-US" altLang="zh-CN" sz="1800" u="sng"/>
              <a:t>Database systems (SIGMOD: ACM SIGMOD Anthology</a:t>
            </a:r>
            <a:r>
              <a:rPr lang="en-US" altLang="zh-CN" sz="1600" u="sng">
                <a:latin typeface="Tahoma" pitchFamily="34" charset="0"/>
              </a:rPr>
              <a:t>—</a:t>
            </a:r>
            <a:r>
              <a:rPr lang="en-US" altLang="zh-CN" sz="1800" u="sng"/>
              <a:t>CD ROM)</a:t>
            </a:r>
          </a:p>
          <a:p>
            <a:pPr lvl="1" eaLnBrk="1" hangingPunct="1"/>
            <a:r>
              <a:rPr lang="en-US" altLang="zh-CN" sz="1400"/>
              <a:t>Conferences: ACM-SIGMOD, ACM-PODS, VLDB, IEEE-ICDE, EDBT, ICDT, DASFAA</a:t>
            </a:r>
          </a:p>
          <a:p>
            <a:pPr lvl="1" eaLnBrk="1" hangingPunct="1"/>
            <a:r>
              <a:rPr lang="en-US" altLang="zh-CN" sz="1400"/>
              <a:t>Journals: IEEE-TKDE, ACM-TODS/TOIS, JIIS, J. ACM, VLDB J., Info. Sys., etc.</a:t>
            </a:r>
            <a:endParaRPr lang="en-US" altLang="zh-CN" sz="1400" u="sng"/>
          </a:p>
          <a:p>
            <a:pPr eaLnBrk="1" hangingPunct="1"/>
            <a:r>
              <a:rPr lang="en-US" altLang="zh-CN" sz="1800" u="sng"/>
              <a:t>AI &amp; Machine Learning</a:t>
            </a:r>
          </a:p>
          <a:p>
            <a:pPr lvl="1" eaLnBrk="1" hangingPunct="1"/>
            <a:r>
              <a:rPr lang="en-US" altLang="zh-CN" sz="1400"/>
              <a:t>Conferences: Machine learning (ML), AAAI, IJCAI, COLT (Learning Theory), CVPR, NIPS, etc.</a:t>
            </a:r>
          </a:p>
          <a:p>
            <a:pPr lvl="1" eaLnBrk="1" hangingPunct="1"/>
            <a:r>
              <a:rPr lang="en-US" altLang="zh-CN" sz="1400"/>
              <a:t>Journals: Machine Learning, Artificial Intelligence, Knowledge and Information Systems, IEEE-PAMI, etc.</a:t>
            </a:r>
          </a:p>
          <a:p>
            <a:pPr eaLnBrk="1" hangingPunct="1"/>
            <a:r>
              <a:rPr lang="en-US" altLang="zh-CN" sz="1800" u="sng"/>
              <a:t>Web and IR</a:t>
            </a:r>
            <a:r>
              <a:rPr lang="en-US" altLang="zh-CN" sz="1600" b="0" u="sng"/>
              <a:t> </a:t>
            </a:r>
          </a:p>
          <a:p>
            <a:pPr lvl="1" eaLnBrk="1" hangingPunct="1"/>
            <a:r>
              <a:rPr lang="en-US" altLang="zh-CN" sz="1400"/>
              <a:t>Conferences: SIGIR, WWW, CIKM, etc.</a:t>
            </a:r>
          </a:p>
          <a:p>
            <a:pPr lvl="1" eaLnBrk="1" hangingPunct="1"/>
            <a:r>
              <a:rPr lang="en-US" altLang="zh-CN" sz="1400"/>
              <a:t>Journals: WWW: Internet and Web Information Systems, </a:t>
            </a:r>
          </a:p>
          <a:p>
            <a:pPr eaLnBrk="1" hangingPunct="1"/>
            <a:r>
              <a:rPr lang="en-US" altLang="zh-CN" sz="1800" u="sng"/>
              <a:t>Statistics</a:t>
            </a:r>
          </a:p>
          <a:p>
            <a:pPr lvl="1" eaLnBrk="1" hangingPunct="1"/>
            <a:r>
              <a:rPr lang="en-US" altLang="zh-CN" sz="1400"/>
              <a:t>Conferences: Joint Stat. Meeting, etc.</a:t>
            </a:r>
          </a:p>
          <a:p>
            <a:pPr lvl="1" eaLnBrk="1" hangingPunct="1"/>
            <a:r>
              <a:rPr lang="en-US" altLang="zh-CN" sz="1400"/>
              <a:t>Journals: Annals of statistics, etc.</a:t>
            </a:r>
          </a:p>
          <a:p>
            <a:pPr eaLnBrk="1" hangingPunct="1"/>
            <a:r>
              <a:rPr lang="en-US" altLang="zh-CN" sz="1800" u="sng"/>
              <a:t>Visualization</a:t>
            </a:r>
          </a:p>
          <a:p>
            <a:pPr lvl="1" eaLnBrk="1" hangingPunct="1"/>
            <a:r>
              <a:rPr lang="en-US" altLang="zh-CN" sz="1400"/>
              <a:t>Conference proceedings: CHI, ACM-SIGGraph, etc.</a:t>
            </a:r>
          </a:p>
          <a:p>
            <a:pPr lvl="1" eaLnBrk="1" hangingPunct="1"/>
            <a:r>
              <a:rPr lang="en-US" altLang="zh-CN" sz="1400"/>
              <a:t>Journals: IEEE Trans. visualization and computer graphics, etc.</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01796D7-1445-4165-974E-E1B1EB4B1887}" type="slidenum">
              <a:rPr kumimoji="0" lang="en-US" altLang="zh-CN" sz="1400" b="0" smtClean="0">
                <a:latin typeface="Tahoma" pitchFamily="34" charset="0"/>
              </a:rPr>
              <a:pPr eaLnBrk="1" hangingPunct="1">
                <a:spcBef>
                  <a:spcPct val="0"/>
                </a:spcBef>
                <a:buClrTx/>
                <a:buSzTx/>
                <a:buFontTx/>
                <a:buNone/>
              </a:pPr>
              <a:t>16</a:t>
            </a:fld>
            <a:endParaRPr kumimoji="0" lang="en-US" altLang="zh-CN" sz="1400" b="0">
              <a:latin typeface="Tahoma" pitchFamily="34" charset="0"/>
            </a:endParaRPr>
          </a:p>
        </p:txBody>
      </p:sp>
      <p:sp>
        <p:nvSpPr>
          <p:cNvPr id="19459" name="Rectangle 2"/>
          <p:cNvSpPr>
            <a:spLocks noGrp="1" noChangeArrowheads="1"/>
          </p:cNvSpPr>
          <p:nvPr>
            <p:ph type="title"/>
          </p:nvPr>
        </p:nvSpPr>
        <p:spPr>
          <a:xfrm>
            <a:off x="1116014" y="109538"/>
            <a:ext cx="7793037" cy="679847"/>
          </a:xfrm>
        </p:spPr>
        <p:txBody>
          <a:bodyPr/>
          <a:lstStyle/>
          <a:p>
            <a:pPr eaLnBrk="1" hangingPunct="1"/>
            <a:r>
              <a:rPr lang="zh-CN" altLang="en-US" sz="3600"/>
              <a:t>什么是数据挖掘</a:t>
            </a:r>
            <a:r>
              <a:rPr lang="en-US" altLang="zh-CN" sz="3600"/>
              <a:t>?</a:t>
            </a:r>
          </a:p>
        </p:txBody>
      </p:sp>
      <p:sp>
        <p:nvSpPr>
          <p:cNvPr id="16388" name="Rectangle 3"/>
          <p:cNvSpPr>
            <a:spLocks noGrp="1" noChangeArrowheads="1"/>
          </p:cNvSpPr>
          <p:nvPr>
            <p:ph type="body" idx="1"/>
          </p:nvPr>
        </p:nvSpPr>
        <p:spPr>
          <a:xfrm>
            <a:off x="323850" y="987574"/>
            <a:ext cx="8497888" cy="3509963"/>
          </a:xfrm>
        </p:spPr>
        <p:txBody>
          <a:bodyPr/>
          <a:lstStyle/>
          <a:p>
            <a:pPr eaLnBrk="1" hangingPunct="1">
              <a:lnSpc>
                <a:spcPct val="90000"/>
              </a:lnSpc>
            </a:pPr>
            <a:r>
              <a:rPr lang="zh-CN" altLang="en-US" dirty="0"/>
              <a:t>我们拥有丰富的数据，但却缺乏有用的信息</a:t>
            </a:r>
            <a:endParaRPr lang="en-US" altLang="zh-CN" dirty="0"/>
          </a:p>
          <a:p>
            <a:pPr eaLnBrk="1" hangingPunct="1">
              <a:lnSpc>
                <a:spcPct val="90000"/>
              </a:lnSpc>
            </a:pPr>
            <a:r>
              <a:rPr lang="zh-CN" altLang="en-US" dirty="0"/>
              <a:t>数据挖掘 </a:t>
            </a:r>
            <a:r>
              <a:rPr lang="en-US" altLang="zh-CN" dirty="0"/>
              <a:t>(</a:t>
            </a:r>
            <a:r>
              <a:rPr lang="zh-CN" altLang="en-US" dirty="0"/>
              <a:t>从</a:t>
            </a:r>
            <a:r>
              <a:rPr lang="zh-CN" altLang="en-US" u="sng" dirty="0"/>
              <a:t>数据</a:t>
            </a:r>
            <a:r>
              <a:rPr lang="zh-CN" altLang="en-US" dirty="0"/>
              <a:t>中挖掘</a:t>
            </a:r>
            <a:r>
              <a:rPr lang="zh-CN" altLang="en-US" u="sng" dirty="0"/>
              <a:t>知识</a:t>
            </a:r>
            <a:r>
              <a:rPr lang="en-US" altLang="zh-CN" dirty="0"/>
              <a:t>):             </a:t>
            </a:r>
          </a:p>
          <a:p>
            <a:pPr lvl="1" eaLnBrk="1" hangingPunct="1">
              <a:lnSpc>
                <a:spcPct val="90000"/>
              </a:lnSpc>
            </a:pPr>
            <a:r>
              <a:rPr lang="zh-CN" altLang="en-US" dirty="0">
                <a:latin typeface="Times New Roman" pitchFamily="18" charset="0"/>
              </a:rPr>
              <a:t>从大量数据中提取感兴趣的 </a:t>
            </a:r>
            <a:r>
              <a:rPr lang="en-US" altLang="zh-CN" dirty="0">
                <a:latin typeface="Times New Roman" pitchFamily="18" charset="0"/>
              </a:rPr>
              <a:t>(</a:t>
            </a:r>
            <a:r>
              <a:rPr lang="zh-CN" altLang="en-US" dirty="0">
                <a:latin typeface="Times New Roman" pitchFamily="18" charset="0"/>
              </a:rPr>
              <a:t>有用的</a:t>
            </a:r>
            <a:r>
              <a:rPr lang="zh-CN" altLang="en-GB" dirty="0">
                <a:latin typeface="Times New Roman" pitchFamily="18" charset="0"/>
              </a:rPr>
              <a:t>, </a:t>
            </a:r>
            <a:r>
              <a:rPr lang="zh-CN" altLang="en-US" dirty="0">
                <a:latin typeface="Times New Roman" pitchFamily="18" charset="0"/>
              </a:rPr>
              <a:t>隐含的</a:t>
            </a:r>
            <a:r>
              <a:rPr lang="zh-CN" altLang="en-GB" dirty="0">
                <a:latin typeface="Times New Roman" pitchFamily="18" charset="0"/>
              </a:rPr>
              <a:t>, 先前未知的</a:t>
            </a:r>
            <a:r>
              <a:rPr lang="en-GB" altLang="zh-CN" dirty="0">
                <a:latin typeface="Times New Roman" pitchFamily="18" charset="0"/>
              </a:rPr>
              <a:t> </a:t>
            </a:r>
            <a:r>
              <a:rPr lang="zh-CN" altLang="en-US" dirty="0">
                <a:latin typeface="Times New Roman" pitchFamily="18" charset="0"/>
              </a:rPr>
              <a:t>或者</a:t>
            </a:r>
            <a:r>
              <a:rPr lang="zh-CN" altLang="en-GB" dirty="0">
                <a:latin typeface="Times New Roman" pitchFamily="18" charset="0"/>
              </a:rPr>
              <a:t>是潜在有用的</a:t>
            </a:r>
            <a:r>
              <a:rPr lang="en-GB" altLang="zh-CN" dirty="0">
                <a:latin typeface="Times New Roman" pitchFamily="18" charset="0"/>
              </a:rPr>
              <a:t>) </a:t>
            </a:r>
            <a:r>
              <a:rPr lang="zh-CN" altLang="en-US" dirty="0">
                <a:latin typeface="Times New Roman" pitchFamily="18" charset="0"/>
              </a:rPr>
              <a:t>知识</a:t>
            </a:r>
            <a:r>
              <a:rPr lang="zh-CN" altLang="en-GB" dirty="0">
                <a:latin typeface="Times New Roman" pitchFamily="18" charset="0"/>
              </a:rPr>
              <a:t>或模式</a:t>
            </a:r>
          </a:p>
          <a:p>
            <a:pPr lvl="1" eaLnBrk="1" hangingPunct="1">
              <a:lnSpc>
                <a:spcPct val="90000"/>
              </a:lnSpc>
            </a:pPr>
            <a:r>
              <a:rPr lang="zh-CN" altLang="en-US" dirty="0">
                <a:latin typeface="Times New Roman" pitchFamily="18" charset="0"/>
              </a:rPr>
              <a:t>数据挖掘</a:t>
            </a:r>
            <a:r>
              <a:rPr lang="en-US" altLang="zh-CN" dirty="0">
                <a:latin typeface="Times New Roman" pitchFamily="18" charset="0"/>
              </a:rPr>
              <a:t>: </a:t>
            </a:r>
            <a:r>
              <a:rPr lang="zh-CN" altLang="en-US" dirty="0">
                <a:latin typeface="Times New Roman" pitchFamily="18" charset="0"/>
              </a:rPr>
              <a:t>用词不当</a:t>
            </a:r>
            <a:r>
              <a:rPr lang="en-US" altLang="zh-CN" dirty="0">
                <a:latin typeface="Times New Roman" pitchFamily="18" charset="0"/>
              </a:rPr>
              <a:t>?</a:t>
            </a:r>
            <a:endParaRPr lang="zh-CN" altLang="en-GB" dirty="0">
              <a:latin typeface="Times New Roman" pitchFamily="18" charset="0"/>
            </a:endParaRPr>
          </a:p>
          <a:p>
            <a:pPr eaLnBrk="1" hangingPunct="1">
              <a:lnSpc>
                <a:spcPct val="90000"/>
              </a:lnSpc>
            </a:pPr>
            <a:r>
              <a:rPr lang="zh-CN" altLang="en-US" dirty="0"/>
              <a:t>数据挖掘的替换词</a:t>
            </a:r>
            <a:r>
              <a:rPr lang="en-US" altLang="zh-CN" dirty="0"/>
              <a:t>: </a:t>
            </a:r>
          </a:p>
          <a:p>
            <a:pPr lvl="1" eaLnBrk="1" hangingPunct="1">
              <a:lnSpc>
                <a:spcPct val="90000"/>
              </a:lnSpc>
            </a:pPr>
            <a:r>
              <a:rPr lang="zh-CN" altLang="en-US" dirty="0">
                <a:latin typeface="Times New Roman" pitchFamily="18" charset="0"/>
              </a:rPr>
              <a:t>数据库中知识发现</a:t>
            </a:r>
            <a:r>
              <a:rPr lang="en-US" altLang="zh-CN" dirty="0">
                <a:latin typeface="Times New Roman" pitchFamily="18" charset="0"/>
              </a:rPr>
              <a:t>(</a:t>
            </a:r>
            <a:r>
              <a:rPr lang="zh-CN" altLang="en-US" dirty="0">
                <a:latin typeface="Times New Roman" pitchFamily="18" charset="0"/>
              </a:rPr>
              <a:t>挖掘</a:t>
            </a:r>
            <a:r>
              <a:rPr lang="en-US" altLang="zh-CN" dirty="0">
                <a:latin typeface="Times New Roman" pitchFamily="18" charset="0"/>
              </a:rPr>
              <a:t>) (Knowledge discovery in databases</a:t>
            </a:r>
            <a:r>
              <a:rPr lang="en-US" altLang="zh-CN" b="0" dirty="0">
                <a:latin typeface="Times New Roman" pitchFamily="18" charset="0"/>
              </a:rPr>
              <a:t>, </a:t>
            </a:r>
            <a:r>
              <a:rPr lang="en-US" altLang="zh-CN" dirty="0">
                <a:latin typeface="Times New Roman" pitchFamily="18" charset="0"/>
              </a:rPr>
              <a:t>KDD), </a:t>
            </a:r>
            <a:r>
              <a:rPr lang="zh-CN" altLang="en-US" dirty="0">
                <a:latin typeface="Times New Roman" pitchFamily="18" charset="0"/>
              </a:rPr>
              <a:t>知识提取</a:t>
            </a:r>
            <a:r>
              <a:rPr lang="en-US" altLang="zh-CN" dirty="0">
                <a:latin typeface="Times New Roman" pitchFamily="18" charset="0"/>
              </a:rPr>
              <a:t>, </a:t>
            </a:r>
            <a:r>
              <a:rPr lang="zh-CN" altLang="en-US" dirty="0">
                <a:latin typeface="Times New Roman" pitchFamily="18" charset="0"/>
              </a:rPr>
              <a:t>数据</a:t>
            </a:r>
            <a:r>
              <a:rPr lang="en-US" altLang="zh-CN" dirty="0">
                <a:latin typeface="Times New Roman" pitchFamily="18" charset="0"/>
              </a:rPr>
              <a:t>/</a:t>
            </a:r>
            <a:r>
              <a:rPr lang="zh-CN" altLang="en-US" dirty="0">
                <a:latin typeface="Times New Roman" pitchFamily="18" charset="0"/>
              </a:rPr>
              <a:t>模式分析</a:t>
            </a:r>
            <a:r>
              <a:rPr lang="en-US" altLang="zh-CN" dirty="0">
                <a:latin typeface="Times New Roman" pitchFamily="18" charset="0"/>
              </a:rPr>
              <a:t>, </a:t>
            </a:r>
            <a:r>
              <a:rPr lang="zh-CN" altLang="en-US" dirty="0">
                <a:latin typeface="Times New Roman" pitchFamily="18" charset="0"/>
              </a:rPr>
              <a:t>数据考古</a:t>
            </a:r>
            <a:r>
              <a:rPr lang="en-US" altLang="zh-CN" dirty="0">
                <a:latin typeface="Times New Roman" pitchFamily="18" charset="0"/>
              </a:rPr>
              <a:t>, </a:t>
            </a:r>
            <a:r>
              <a:rPr lang="zh-CN" altLang="en-US" dirty="0">
                <a:latin typeface="Times New Roman" pitchFamily="18" charset="0"/>
              </a:rPr>
              <a:t>数据捕捞</a:t>
            </a:r>
            <a:r>
              <a:rPr lang="en-US" altLang="zh-CN" dirty="0">
                <a:latin typeface="Times New Roman" pitchFamily="18" charset="0"/>
              </a:rPr>
              <a:t>, </a:t>
            </a:r>
            <a:r>
              <a:rPr lang="zh-CN" altLang="en-US" dirty="0">
                <a:latin typeface="Times New Roman" pitchFamily="18" charset="0"/>
              </a:rPr>
              <a:t>信息收获，商务智能</a:t>
            </a:r>
            <a:r>
              <a:rPr lang="en-US" altLang="zh-CN" dirty="0">
                <a:latin typeface="Times New Roman" pitchFamily="18" charset="0"/>
              </a:rPr>
              <a:t>(business intelligence),</a:t>
            </a:r>
            <a:r>
              <a:rPr lang="zh-CN" altLang="en-US" dirty="0">
                <a:latin typeface="Times New Roman" pitchFamily="18" charset="0"/>
              </a:rPr>
              <a:t>等</a:t>
            </a:r>
            <a:r>
              <a:rPr lang="en-US" altLang="zh-CN" dirty="0">
                <a:latin typeface="Times New Roman" pitchFamily="18" charset="0"/>
              </a:rPr>
              <a:t>.</a:t>
            </a:r>
          </a:p>
          <a:p>
            <a:pPr eaLnBrk="1" hangingPunct="1">
              <a:lnSpc>
                <a:spcPct val="90000"/>
              </a:lnSpc>
            </a:pPr>
            <a:r>
              <a:rPr lang="zh-CN" altLang="en-US" dirty="0"/>
              <a:t>什么不是数据挖掘</a:t>
            </a:r>
            <a:r>
              <a:rPr lang="en-US" altLang="zh-CN" dirty="0"/>
              <a:t>?</a:t>
            </a:r>
          </a:p>
          <a:p>
            <a:pPr lvl="1" eaLnBrk="1" hangingPunct="1">
              <a:lnSpc>
                <a:spcPct val="90000"/>
              </a:lnSpc>
            </a:pPr>
            <a:r>
              <a:rPr lang="zh-CN" altLang="en-US" dirty="0">
                <a:latin typeface="Times New Roman" pitchFamily="18" charset="0"/>
              </a:rPr>
              <a:t>数据库中的查询处理</a:t>
            </a:r>
            <a:r>
              <a:rPr lang="en-US" altLang="zh-CN" dirty="0">
                <a:latin typeface="Times New Roman" pitchFamily="18" charset="0"/>
              </a:rPr>
              <a:t>.   </a:t>
            </a:r>
          </a:p>
          <a:p>
            <a:pPr lvl="1" eaLnBrk="1" hangingPunct="1">
              <a:lnSpc>
                <a:spcPct val="90000"/>
              </a:lnSpc>
            </a:pPr>
            <a:r>
              <a:rPr lang="zh-CN" altLang="en-US" dirty="0">
                <a:latin typeface="Times New Roman" pitchFamily="18" charset="0"/>
              </a:rPr>
              <a:t>专家系统 或小型机器学习</a:t>
            </a:r>
            <a:r>
              <a:rPr lang="en-US" altLang="zh-CN" dirty="0">
                <a:latin typeface="Times New Roman" pitchFamily="18" charset="0"/>
              </a:rPr>
              <a:t>(ML)/</a:t>
            </a:r>
            <a:r>
              <a:rPr lang="zh-CN" altLang="en-US" dirty="0">
                <a:latin typeface="Times New Roman" pitchFamily="18" charset="0"/>
              </a:rPr>
              <a:t>统计程序</a:t>
            </a:r>
          </a:p>
        </p:txBody>
      </p:sp>
      <p:graphicFrame>
        <p:nvGraphicFramePr>
          <p:cNvPr id="19461" name="Object 4"/>
          <p:cNvGraphicFramePr>
            <a:graphicFrameLocks noChangeAspect="1"/>
          </p:cNvGraphicFramePr>
          <p:nvPr/>
        </p:nvGraphicFramePr>
        <p:xfrm>
          <a:off x="7772400" y="171450"/>
          <a:ext cx="1087438" cy="881063"/>
        </p:xfrm>
        <a:graphic>
          <a:graphicData uri="http://schemas.openxmlformats.org/presentationml/2006/ole">
            <mc:AlternateContent xmlns:mc="http://schemas.openxmlformats.org/markup-compatibility/2006">
              <mc:Choice xmlns:v="urn:schemas-microsoft-com:vml" Requires="v">
                <p:oleObj spid="_x0000_s19472" name="Clip" r:id="rId4" imgW="1089050" imgH="1175004" progId="MS_ClipArt_Gallery.2">
                  <p:embed/>
                </p:oleObj>
              </mc:Choice>
              <mc:Fallback>
                <p:oleObj name="Clip" r:id="rId4" imgW="1089050" imgH="1175004"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71450"/>
                        <a:ext cx="1087438"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8">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42989" y="55960"/>
            <a:ext cx="7793037" cy="679847"/>
          </a:xfrm>
        </p:spPr>
        <p:txBody>
          <a:bodyPr/>
          <a:lstStyle/>
          <a:p>
            <a:r>
              <a:rPr lang="zh-CN" altLang="en-US" sz="3600" dirty="0"/>
              <a:t>为什么不用传统的数据分析</a:t>
            </a:r>
            <a:r>
              <a:rPr lang="en-US" altLang="zh-CN" sz="3600" dirty="0"/>
              <a:t>?</a:t>
            </a:r>
            <a:endParaRPr lang="zh-CN" altLang="en-US" sz="3600" dirty="0"/>
          </a:p>
        </p:txBody>
      </p:sp>
      <p:sp>
        <p:nvSpPr>
          <p:cNvPr id="3" name="内容占位符 2"/>
          <p:cNvSpPr>
            <a:spLocks noGrp="1"/>
          </p:cNvSpPr>
          <p:nvPr>
            <p:ph idx="1"/>
          </p:nvPr>
        </p:nvSpPr>
        <p:spPr>
          <a:xfrm>
            <a:off x="323850" y="951310"/>
            <a:ext cx="8497888" cy="3835003"/>
          </a:xfrm>
        </p:spPr>
        <p:txBody>
          <a:bodyPr/>
          <a:lstStyle/>
          <a:p>
            <a:pPr eaLnBrk="1" hangingPunct="1">
              <a:lnSpc>
                <a:spcPct val="110000"/>
              </a:lnSpc>
            </a:pPr>
            <a:r>
              <a:rPr lang="zh-CN" altLang="en-US" dirty="0"/>
              <a:t>数据量巨大</a:t>
            </a:r>
            <a:endParaRPr lang="en-US" altLang="zh-CN" dirty="0"/>
          </a:p>
          <a:p>
            <a:pPr lvl="1" eaLnBrk="1" hangingPunct="1">
              <a:lnSpc>
                <a:spcPct val="110000"/>
              </a:lnSpc>
            </a:pPr>
            <a:r>
              <a:rPr lang="zh-CN" altLang="zh-CN" dirty="0"/>
              <a:t>要求算法必须具有高度的可伸缩性，来处理</a:t>
            </a:r>
            <a:r>
              <a:rPr lang="en-US" altLang="zh-CN" dirty="0" err="1"/>
              <a:t>tb</a:t>
            </a:r>
            <a:r>
              <a:rPr lang="zh-CN" altLang="en-US" dirty="0"/>
              <a:t>级</a:t>
            </a:r>
            <a:r>
              <a:rPr lang="zh-CN" altLang="zh-CN" dirty="0"/>
              <a:t>的数据</a:t>
            </a:r>
            <a:endParaRPr lang="en-US" altLang="zh-CN" dirty="0"/>
          </a:p>
          <a:p>
            <a:pPr eaLnBrk="1" hangingPunct="1">
              <a:lnSpc>
                <a:spcPct val="110000"/>
              </a:lnSpc>
            </a:pPr>
            <a:r>
              <a:rPr lang="zh-CN" altLang="en-US" dirty="0"/>
              <a:t>数据维度多</a:t>
            </a:r>
            <a:endParaRPr lang="en-US" altLang="zh-CN" dirty="0"/>
          </a:p>
          <a:p>
            <a:pPr lvl="1" eaLnBrk="1" hangingPunct="1">
              <a:lnSpc>
                <a:spcPct val="110000"/>
              </a:lnSpc>
            </a:pPr>
            <a:r>
              <a:rPr lang="zh-CN" altLang="zh-CN" dirty="0"/>
              <a:t>一个</a:t>
            </a:r>
            <a:r>
              <a:rPr lang="en-US" altLang="zh-CN" dirty="0"/>
              <a:t>DNA</a:t>
            </a:r>
            <a:r>
              <a:rPr lang="zh-CN" altLang="zh-CN" dirty="0"/>
              <a:t>微阵列可能有成千上万个维度</a:t>
            </a:r>
            <a:endParaRPr lang="en-US" altLang="zh-CN" dirty="0"/>
          </a:p>
          <a:p>
            <a:pPr eaLnBrk="1" hangingPunct="1">
              <a:lnSpc>
                <a:spcPct val="110000"/>
              </a:lnSpc>
            </a:pPr>
            <a:r>
              <a:rPr lang="zh-CN" altLang="en-US" dirty="0"/>
              <a:t>数据复杂性高</a:t>
            </a:r>
            <a:endParaRPr lang="en-US" altLang="zh-CN" dirty="0"/>
          </a:p>
          <a:p>
            <a:pPr lvl="1" eaLnBrk="1" hangingPunct="1">
              <a:lnSpc>
                <a:spcPct val="110000"/>
              </a:lnSpc>
            </a:pPr>
            <a:r>
              <a:rPr lang="zh-CN" altLang="zh-CN" dirty="0"/>
              <a:t>数据流和传感器数据</a:t>
            </a:r>
          </a:p>
          <a:p>
            <a:pPr lvl="1" eaLnBrk="1" hangingPunct="1">
              <a:lnSpc>
                <a:spcPct val="110000"/>
              </a:lnSpc>
            </a:pPr>
            <a:r>
              <a:rPr lang="zh-CN" altLang="zh-CN" dirty="0"/>
              <a:t>图表多媒体，网络数据</a:t>
            </a:r>
            <a:endParaRPr lang="en-US" altLang="zh-CN" dirty="0"/>
          </a:p>
          <a:p>
            <a:pPr lvl="1" eaLnBrk="1" hangingPunct="1">
              <a:lnSpc>
                <a:spcPct val="110000"/>
              </a:lnSpc>
            </a:pPr>
            <a:r>
              <a:rPr lang="zh-CN" altLang="en-US" dirty="0"/>
              <a:t>时间数据，序列数据，时间序列数据</a:t>
            </a:r>
            <a:endParaRPr lang="en-US" altLang="zh-CN" dirty="0"/>
          </a:p>
          <a:p>
            <a:pPr lvl="1" eaLnBrk="1" hangingPunct="1">
              <a:lnSpc>
                <a:spcPct val="110000"/>
              </a:lnSpc>
            </a:pPr>
            <a:r>
              <a:rPr lang="zh-CN" altLang="en-US" dirty="0"/>
              <a:t>结构数据、图表、社交网络和多链接数据</a:t>
            </a:r>
          </a:p>
          <a:p>
            <a:pPr eaLnBrk="1" hangingPunct="1">
              <a:lnSpc>
                <a:spcPct val="110000"/>
              </a:lnSpc>
            </a:pPr>
            <a:r>
              <a:rPr lang="zh-CN" altLang="en-US" dirty="0"/>
              <a:t>新的应用更加复杂</a:t>
            </a:r>
          </a:p>
        </p:txBody>
      </p:sp>
      <p:sp>
        <p:nvSpPr>
          <p:cNvPr id="2048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7FCE44D9-E81E-4552-A0F1-43412813EC98}" type="slidenum">
              <a:rPr kumimoji="0" lang="en-US" altLang="zh-CN" sz="1400" b="0" smtClean="0">
                <a:latin typeface="Tahoma" pitchFamily="34" charset="0"/>
              </a:rPr>
              <a:pPr eaLnBrk="1" hangingPunct="1">
                <a:spcBef>
                  <a:spcPct val="0"/>
                </a:spcBef>
                <a:buClrTx/>
                <a:buSzTx/>
                <a:buFontTx/>
                <a:buNone/>
              </a:pPr>
              <a:t>17</a:t>
            </a:fld>
            <a:endParaRPr kumimoji="0" lang="en-US" altLang="zh-CN" sz="1400" b="0">
              <a:latin typeface="Tahoma"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9011B725-6700-4931-89E0-562EC25C642B}" type="slidenum">
              <a:rPr kumimoji="0" lang="en-US" altLang="zh-CN" sz="1400" b="0" smtClean="0">
                <a:latin typeface="Tahoma" pitchFamily="34" charset="0"/>
              </a:rPr>
              <a:pPr eaLnBrk="1" hangingPunct="1">
                <a:spcBef>
                  <a:spcPct val="0"/>
                </a:spcBef>
                <a:buClrTx/>
                <a:buSzTx/>
                <a:buFontTx/>
                <a:buNone/>
              </a:pPr>
              <a:t>18</a:t>
            </a:fld>
            <a:endParaRPr kumimoji="0" lang="en-US" altLang="zh-CN" sz="1400" b="0">
              <a:latin typeface="Tahoma" pitchFamily="34" charset="0"/>
            </a:endParaRPr>
          </a:p>
        </p:txBody>
      </p:sp>
      <p:sp>
        <p:nvSpPr>
          <p:cNvPr id="21507" name="AutoShape 2"/>
          <p:cNvSpPr>
            <a:spLocks noChangeArrowheads="1"/>
          </p:cNvSpPr>
          <p:nvPr/>
        </p:nvSpPr>
        <p:spPr bwMode="auto">
          <a:xfrm>
            <a:off x="1295400" y="4229100"/>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08" name="Rectangle 3"/>
          <p:cNvSpPr>
            <a:spLocks noGrp="1" noChangeArrowheads="1"/>
          </p:cNvSpPr>
          <p:nvPr>
            <p:ph type="title"/>
          </p:nvPr>
        </p:nvSpPr>
        <p:spPr>
          <a:xfrm>
            <a:off x="1187451" y="194073"/>
            <a:ext cx="4968875" cy="650081"/>
          </a:xfrm>
        </p:spPr>
        <p:txBody>
          <a:bodyPr lIns="92075" tIns="46038" rIns="92075" bIns="46038" anchor="ctr"/>
          <a:lstStyle/>
          <a:p>
            <a:pPr eaLnBrk="1" hangingPunct="1"/>
            <a:r>
              <a:rPr lang="zh-CN" altLang="en-US" sz="3600"/>
              <a:t>数据挖掘过程</a:t>
            </a:r>
          </a:p>
        </p:txBody>
      </p:sp>
      <p:sp>
        <p:nvSpPr>
          <p:cNvPr id="21509" name="Rectangle 4"/>
          <p:cNvSpPr>
            <a:spLocks noGrp="1" noChangeArrowheads="1"/>
          </p:cNvSpPr>
          <p:nvPr>
            <p:ph type="body" idx="1"/>
          </p:nvPr>
        </p:nvSpPr>
        <p:spPr>
          <a:xfrm>
            <a:off x="476250" y="996554"/>
            <a:ext cx="3962400" cy="342900"/>
          </a:xfrm>
        </p:spPr>
        <p:txBody>
          <a:bodyPr lIns="92075" tIns="46038" rIns="92075" bIns="46038"/>
          <a:lstStyle/>
          <a:p>
            <a:pPr eaLnBrk="1" hangingPunct="1"/>
            <a:r>
              <a:rPr lang="zh-CN" altLang="en-US" dirty="0"/>
              <a:t>数据挖掘：</a:t>
            </a:r>
            <a:r>
              <a:rPr lang="en-US" altLang="zh-CN" dirty="0"/>
              <a:t>KDD</a:t>
            </a:r>
            <a:r>
              <a:rPr lang="zh-CN" altLang="en-US" dirty="0"/>
              <a:t>的核心</a:t>
            </a:r>
            <a:r>
              <a:rPr lang="en-US" altLang="zh-CN" sz="2000" b="0" dirty="0"/>
              <a:t>.</a:t>
            </a:r>
            <a:endParaRPr lang="en-US" altLang="zh-CN" sz="1800" b="0" dirty="0"/>
          </a:p>
        </p:txBody>
      </p:sp>
      <p:sp>
        <p:nvSpPr>
          <p:cNvPr id="21510" name="Line 5"/>
          <p:cNvSpPr>
            <a:spLocks noChangeShapeType="1"/>
          </p:cNvSpPr>
          <p:nvPr/>
        </p:nvSpPr>
        <p:spPr bwMode="auto">
          <a:xfrm flipV="1">
            <a:off x="1219200" y="37147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Line 6"/>
          <p:cNvSpPr>
            <a:spLocks noChangeShapeType="1"/>
          </p:cNvSpPr>
          <p:nvPr/>
        </p:nvSpPr>
        <p:spPr bwMode="auto">
          <a:xfrm flipV="1">
            <a:off x="6781800" y="10858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7"/>
          <p:cNvSpPr>
            <a:spLocks noChangeShapeType="1"/>
          </p:cNvSpPr>
          <p:nvPr/>
        </p:nvSpPr>
        <p:spPr bwMode="auto">
          <a:xfrm flipV="1">
            <a:off x="5105400" y="18859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8"/>
          <p:cNvSpPr>
            <a:spLocks noChangeShapeType="1"/>
          </p:cNvSpPr>
          <p:nvPr/>
        </p:nvSpPr>
        <p:spPr bwMode="auto">
          <a:xfrm flipV="1">
            <a:off x="3276600" y="26860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Text Box 9"/>
          <p:cNvSpPr txBox="1">
            <a:spLocks noChangeArrowheads="1"/>
          </p:cNvSpPr>
          <p:nvPr/>
        </p:nvSpPr>
        <p:spPr bwMode="auto">
          <a:xfrm>
            <a:off x="304801" y="353020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数据清理</a:t>
            </a:r>
            <a:endParaRPr kumimoji="0" lang="zh-CN" altLang="en-US" sz="1800" b="0"/>
          </a:p>
        </p:txBody>
      </p:sp>
      <p:sp>
        <p:nvSpPr>
          <p:cNvPr id="21515" name="Text Box 10"/>
          <p:cNvSpPr txBox="1">
            <a:spLocks noChangeArrowheads="1"/>
          </p:cNvSpPr>
          <p:nvPr/>
        </p:nvSpPr>
        <p:spPr bwMode="auto">
          <a:xfrm>
            <a:off x="1600201" y="393025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数据集成</a:t>
            </a:r>
            <a:endParaRPr kumimoji="0" lang="zh-CN" altLang="en-US" sz="1800" b="0"/>
          </a:p>
        </p:txBody>
      </p:sp>
      <p:sp>
        <p:nvSpPr>
          <p:cNvPr id="21516" name="Text Box 11"/>
          <p:cNvSpPr txBox="1">
            <a:spLocks noChangeArrowheads="1"/>
          </p:cNvSpPr>
          <p:nvPr/>
        </p:nvSpPr>
        <p:spPr bwMode="auto">
          <a:xfrm>
            <a:off x="1371600" y="4572001"/>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rgbClr val="000099"/>
                </a:solidFill>
              </a:rPr>
              <a:t>数据库</a:t>
            </a:r>
          </a:p>
        </p:txBody>
      </p:sp>
      <p:sp>
        <p:nvSpPr>
          <p:cNvPr id="21517" name="Rectangle 13"/>
          <p:cNvSpPr>
            <a:spLocks noChangeArrowheads="1"/>
          </p:cNvSpPr>
          <p:nvPr/>
        </p:nvSpPr>
        <p:spPr bwMode="auto">
          <a:xfrm>
            <a:off x="6477000" y="1371600"/>
            <a:ext cx="762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18" name="Rectangle 14"/>
          <p:cNvSpPr>
            <a:spLocks noChangeArrowheads="1"/>
          </p:cNvSpPr>
          <p:nvPr/>
        </p:nvSpPr>
        <p:spPr bwMode="auto">
          <a:xfrm>
            <a:off x="6553200" y="1543050"/>
            <a:ext cx="76200" cy="28575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19" name="Rectangle 15"/>
          <p:cNvSpPr>
            <a:spLocks noChangeArrowheads="1"/>
          </p:cNvSpPr>
          <p:nvPr/>
        </p:nvSpPr>
        <p:spPr bwMode="auto">
          <a:xfrm>
            <a:off x="6400800" y="1485900"/>
            <a:ext cx="76200" cy="3429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0" name="Rectangle 16"/>
          <p:cNvSpPr>
            <a:spLocks noChangeArrowheads="1"/>
          </p:cNvSpPr>
          <p:nvPr/>
        </p:nvSpPr>
        <p:spPr bwMode="auto">
          <a:xfrm>
            <a:off x="6629400" y="1657350"/>
            <a:ext cx="76200" cy="17145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1" name="Rectangle 17"/>
          <p:cNvSpPr>
            <a:spLocks noChangeArrowheads="1"/>
          </p:cNvSpPr>
          <p:nvPr/>
        </p:nvSpPr>
        <p:spPr bwMode="auto">
          <a:xfrm>
            <a:off x="6172200" y="1828800"/>
            <a:ext cx="685800" cy="5715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2" name="Rectangle 18"/>
          <p:cNvSpPr>
            <a:spLocks noChangeArrowheads="1"/>
          </p:cNvSpPr>
          <p:nvPr/>
        </p:nvSpPr>
        <p:spPr bwMode="auto">
          <a:xfrm>
            <a:off x="6248400" y="1657350"/>
            <a:ext cx="152400" cy="171450"/>
          </a:xfrm>
          <a:prstGeom prst="rect">
            <a:avLst/>
          </a:prstGeom>
          <a:solidFill>
            <a:srgbClr val="FF99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3" name="WordArt 19"/>
          <p:cNvSpPr>
            <a:spLocks noChangeArrowheads="1" noChangeShapeType="1" noTextEdit="1"/>
          </p:cNvSpPr>
          <p:nvPr/>
        </p:nvSpPr>
        <p:spPr bwMode="auto">
          <a:xfrm>
            <a:off x="7092951" y="250032"/>
            <a:ext cx="1743075" cy="837010"/>
          </a:xfrm>
          <a:prstGeom prst="rect">
            <a:avLst/>
          </a:prstGeom>
        </p:spPr>
        <p:txBody>
          <a:bodyPr wrap="none" fromWordArt="1">
            <a:prstTxWarp prst="textCascadeUp">
              <a:avLst>
                <a:gd name="adj" fmla="val 44444"/>
              </a:avLst>
            </a:prstTxWarp>
            <a:scene3d>
              <a:camera prst="legacyPerspectiveFront">
                <a:rot lat="20519959" lon="1080000" rev="0"/>
              </a:camera>
              <a:lightRig rig="legacyHarsh2" dir="b"/>
            </a:scene3d>
            <a:sp3d extrusionH="430200" prstMaterial="legacyMatte">
              <a:extrusionClr>
                <a:srgbClr val="FF6600"/>
              </a:extrusionClr>
            </a:sp3d>
          </a:bodyPr>
          <a:lstStyle/>
          <a:p>
            <a:pPr algn="ctr"/>
            <a:r>
              <a:rPr lang="zh-CN" altLang="en-US" sz="2800" kern="10">
                <a:ln w="9525">
                  <a:round/>
                  <a:headEnd/>
                  <a:tailEnd/>
                </a:ln>
                <a:gradFill rotWithShape="1">
                  <a:gsLst>
                    <a:gs pos="0">
                      <a:srgbClr val="FFE701"/>
                    </a:gs>
                    <a:gs pos="100000">
                      <a:srgbClr val="FE3E02"/>
                    </a:gs>
                  </a:gsLst>
                  <a:lin ang="5400000" scaled="1"/>
                </a:gradFill>
                <a:latin typeface="宋体"/>
                <a:ea typeface="宋体"/>
              </a:rPr>
              <a:t>知识</a:t>
            </a:r>
          </a:p>
        </p:txBody>
      </p:sp>
      <p:sp>
        <p:nvSpPr>
          <p:cNvPr id="21524" name="Text Box 21"/>
          <p:cNvSpPr txBox="1">
            <a:spLocks noChangeArrowheads="1"/>
          </p:cNvSpPr>
          <p:nvPr/>
        </p:nvSpPr>
        <p:spPr bwMode="auto">
          <a:xfrm>
            <a:off x="3641726" y="2912269"/>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选择与变换</a:t>
            </a:r>
          </a:p>
        </p:txBody>
      </p:sp>
      <p:sp>
        <p:nvSpPr>
          <p:cNvPr id="21525" name="Text Box 22"/>
          <p:cNvSpPr txBox="1">
            <a:spLocks noChangeArrowheads="1"/>
          </p:cNvSpPr>
          <p:nvPr/>
        </p:nvSpPr>
        <p:spPr bwMode="auto">
          <a:xfrm>
            <a:off x="4267200" y="181570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chemeClr val="hlink"/>
                </a:solidFill>
              </a:rPr>
              <a:t>数据挖掘</a:t>
            </a:r>
          </a:p>
        </p:txBody>
      </p:sp>
      <p:sp>
        <p:nvSpPr>
          <p:cNvPr id="21526" name="Text Box 23"/>
          <p:cNvSpPr txBox="1">
            <a:spLocks noChangeArrowheads="1"/>
          </p:cNvSpPr>
          <p:nvPr/>
        </p:nvSpPr>
        <p:spPr bwMode="auto">
          <a:xfrm>
            <a:off x="5257800" y="112990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模式评估</a:t>
            </a:r>
          </a:p>
        </p:txBody>
      </p:sp>
      <p:sp>
        <p:nvSpPr>
          <p:cNvPr id="21527" name="Line 24"/>
          <p:cNvSpPr>
            <a:spLocks noChangeShapeType="1"/>
          </p:cNvSpPr>
          <p:nvPr/>
        </p:nvSpPr>
        <p:spPr bwMode="auto">
          <a:xfrm>
            <a:off x="5638800" y="2228850"/>
            <a:ext cx="0" cy="1600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5"/>
          <p:cNvSpPr>
            <a:spLocks noChangeShapeType="1"/>
          </p:cNvSpPr>
          <p:nvPr/>
        </p:nvSpPr>
        <p:spPr bwMode="auto">
          <a:xfrm>
            <a:off x="7315200" y="1428750"/>
            <a:ext cx="0" cy="24003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6"/>
          <p:cNvSpPr>
            <a:spLocks noChangeShapeType="1"/>
          </p:cNvSpPr>
          <p:nvPr/>
        </p:nvSpPr>
        <p:spPr bwMode="auto">
          <a:xfrm flipH="1">
            <a:off x="3962400" y="3829050"/>
            <a:ext cx="3352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7"/>
          <p:cNvSpPr>
            <a:spLocks noChangeShapeType="1"/>
          </p:cNvSpPr>
          <p:nvPr/>
        </p:nvSpPr>
        <p:spPr bwMode="auto">
          <a:xfrm flipV="1">
            <a:off x="3962400" y="3143250"/>
            <a:ext cx="0" cy="685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8"/>
          <p:cNvSpPr>
            <a:spLocks noChangeShapeType="1"/>
          </p:cNvSpPr>
          <p:nvPr/>
        </p:nvSpPr>
        <p:spPr bwMode="auto">
          <a:xfrm>
            <a:off x="7315200" y="3829050"/>
            <a:ext cx="0" cy="628650"/>
          </a:xfrm>
          <a:prstGeom prst="line">
            <a:avLst/>
          </a:prstGeom>
          <a:noFill/>
          <a:ln w="381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Line 29"/>
          <p:cNvSpPr>
            <a:spLocks noChangeShapeType="1"/>
          </p:cNvSpPr>
          <p:nvPr/>
        </p:nvSpPr>
        <p:spPr bwMode="auto">
          <a:xfrm flipH="1">
            <a:off x="2286000" y="4457700"/>
            <a:ext cx="5029200" cy="0"/>
          </a:xfrm>
          <a:prstGeom prst="line">
            <a:avLst/>
          </a:prstGeom>
          <a:noFill/>
          <a:ln w="381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Line 30"/>
          <p:cNvSpPr>
            <a:spLocks noChangeShapeType="1"/>
          </p:cNvSpPr>
          <p:nvPr/>
        </p:nvSpPr>
        <p:spPr bwMode="auto">
          <a:xfrm flipH="1" flipV="1">
            <a:off x="1905000" y="3943350"/>
            <a:ext cx="381000" cy="514350"/>
          </a:xfrm>
          <a:prstGeom prst="line">
            <a:avLst/>
          </a:prstGeom>
          <a:noFill/>
          <a:ln w="381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31"/>
          <p:cNvSpPr>
            <a:spLocks noChangeShapeType="1"/>
          </p:cNvSpPr>
          <p:nvPr/>
        </p:nvSpPr>
        <p:spPr bwMode="auto">
          <a:xfrm>
            <a:off x="2057400" y="3943350"/>
            <a:ext cx="1600200" cy="0"/>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5" name="Line 32"/>
          <p:cNvSpPr>
            <a:spLocks noChangeShapeType="1"/>
          </p:cNvSpPr>
          <p:nvPr/>
        </p:nvSpPr>
        <p:spPr bwMode="auto">
          <a:xfrm flipV="1">
            <a:off x="3657600" y="3028950"/>
            <a:ext cx="0" cy="914400"/>
          </a:xfrm>
          <a:prstGeom prst="line">
            <a:avLst/>
          </a:prstGeom>
          <a:noFill/>
          <a:ln w="2857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6" name="AutoShape 33"/>
          <p:cNvSpPr>
            <a:spLocks noChangeArrowheads="1"/>
          </p:cNvSpPr>
          <p:nvPr/>
        </p:nvSpPr>
        <p:spPr bwMode="auto">
          <a:xfrm>
            <a:off x="533400" y="4114800"/>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37" name="AutoShape 34"/>
          <p:cNvSpPr>
            <a:spLocks noChangeArrowheads="1"/>
          </p:cNvSpPr>
          <p:nvPr/>
        </p:nvSpPr>
        <p:spPr bwMode="auto">
          <a:xfrm>
            <a:off x="685800" y="4400550"/>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38" name="AutoShape 35"/>
          <p:cNvSpPr>
            <a:spLocks noChangeArrowheads="1"/>
          </p:cNvSpPr>
          <p:nvPr/>
        </p:nvSpPr>
        <p:spPr bwMode="auto">
          <a:xfrm>
            <a:off x="2286000" y="3028950"/>
            <a:ext cx="914400" cy="6858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39" name="AutoShape 36"/>
          <p:cNvSpPr>
            <a:spLocks noChangeArrowheads="1"/>
          </p:cNvSpPr>
          <p:nvPr/>
        </p:nvSpPr>
        <p:spPr bwMode="auto">
          <a:xfrm>
            <a:off x="4343400" y="2228850"/>
            <a:ext cx="685800" cy="51435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40" name="Text Box 12"/>
          <p:cNvSpPr txBox="1">
            <a:spLocks noChangeArrowheads="1"/>
          </p:cNvSpPr>
          <p:nvPr/>
        </p:nvSpPr>
        <p:spPr bwMode="auto">
          <a:xfrm>
            <a:off x="1692276" y="3274219"/>
            <a:ext cx="13446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rgbClr val="000099"/>
                </a:solidFill>
              </a:rPr>
              <a:t>数据仓库</a:t>
            </a:r>
          </a:p>
        </p:txBody>
      </p:sp>
      <p:sp>
        <p:nvSpPr>
          <p:cNvPr id="21541" name="Text Box 20"/>
          <p:cNvSpPr txBox="1">
            <a:spLocks noChangeArrowheads="1"/>
          </p:cNvSpPr>
          <p:nvPr/>
        </p:nvSpPr>
        <p:spPr bwMode="auto">
          <a:xfrm>
            <a:off x="3203576" y="235624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rgbClr val="000099"/>
                </a:solidFill>
              </a:rPr>
              <a:t>任务相关数据</a:t>
            </a:r>
          </a:p>
        </p:txBody>
      </p:sp>
    </p:spTree>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9167900-96CE-45C5-858B-3BD3ECBB2956}" type="slidenum">
              <a:rPr kumimoji="0" lang="en-US" altLang="zh-CN" sz="1400" b="0" smtClean="0">
                <a:latin typeface="Tahoma" pitchFamily="34" charset="0"/>
              </a:rPr>
              <a:pPr eaLnBrk="1" hangingPunct="1">
                <a:spcBef>
                  <a:spcPct val="0"/>
                </a:spcBef>
                <a:buClrTx/>
                <a:buSzTx/>
                <a:buFontTx/>
                <a:buNone/>
              </a:pPr>
              <a:t>19</a:t>
            </a:fld>
            <a:endParaRPr kumimoji="0" lang="en-US" altLang="zh-CN" sz="1400" b="0">
              <a:latin typeface="Tahoma" pitchFamily="34" charset="0"/>
            </a:endParaRPr>
          </a:p>
        </p:txBody>
      </p:sp>
      <p:sp>
        <p:nvSpPr>
          <p:cNvPr id="22531" name="Rectangle 2"/>
          <p:cNvSpPr>
            <a:spLocks noGrp="1" noChangeArrowheads="1"/>
          </p:cNvSpPr>
          <p:nvPr>
            <p:ph type="title"/>
          </p:nvPr>
        </p:nvSpPr>
        <p:spPr/>
        <p:txBody>
          <a:bodyPr/>
          <a:lstStyle/>
          <a:p>
            <a:pPr eaLnBrk="1" hangingPunct="1"/>
            <a:r>
              <a:rPr lang="en-US" altLang="zh-CN" sz="3600"/>
              <a:t>KDD</a:t>
            </a:r>
            <a:r>
              <a:rPr lang="zh-CN" altLang="en-US" sz="3600"/>
              <a:t>过程的步骤</a:t>
            </a:r>
          </a:p>
        </p:txBody>
      </p:sp>
      <p:sp>
        <p:nvSpPr>
          <p:cNvPr id="19460" name="Rectangle 3"/>
          <p:cNvSpPr>
            <a:spLocks noGrp="1" noChangeArrowheads="1"/>
          </p:cNvSpPr>
          <p:nvPr>
            <p:ph type="body" idx="1"/>
          </p:nvPr>
        </p:nvSpPr>
        <p:spPr>
          <a:xfrm>
            <a:off x="539552" y="969516"/>
            <a:ext cx="8497888" cy="4050506"/>
          </a:xfrm>
        </p:spPr>
        <p:txBody>
          <a:bodyPr/>
          <a:lstStyle/>
          <a:p>
            <a:pPr eaLnBrk="1" hangingPunct="1">
              <a:lnSpc>
                <a:spcPct val="90000"/>
              </a:lnSpc>
            </a:pPr>
            <a:r>
              <a:rPr lang="zh-CN" altLang="en-US" dirty="0"/>
              <a:t>学习应用领域</a:t>
            </a:r>
            <a:r>
              <a:rPr lang="en-US" altLang="zh-CN" dirty="0"/>
              <a:t>:</a:t>
            </a:r>
            <a:r>
              <a:rPr lang="zh-CN" altLang="en-US" dirty="0">
                <a:latin typeface="Times New Roman" pitchFamily="18" charset="0"/>
              </a:rPr>
              <a:t>相关的先验知识和应用的目标</a:t>
            </a:r>
          </a:p>
          <a:p>
            <a:pPr eaLnBrk="1" hangingPunct="1">
              <a:lnSpc>
                <a:spcPct val="90000"/>
              </a:lnSpc>
            </a:pPr>
            <a:r>
              <a:rPr lang="zh-CN" altLang="en-US" dirty="0"/>
              <a:t>创建目标数据集</a:t>
            </a:r>
            <a:r>
              <a:rPr lang="en-US" altLang="zh-CN" dirty="0"/>
              <a:t>: </a:t>
            </a:r>
            <a:r>
              <a:rPr lang="zh-CN" altLang="en-US" dirty="0"/>
              <a:t>数据选择</a:t>
            </a:r>
          </a:p>
          <a:p>
            <a:pPr eaLnBrk="1" hangingPunct="1">
              <a:lnSpc>
                <a:spcPct val="90000"/>
              </a:lnSpc>
            </a:pPr>
            <a:r>
              <a:rPr lang="zh-CN" altLang="en-US" dirty="0">
                <a:solidFill>
                  <a:srgbClr val="000099"/>
                </a:solidFill>
              </a:rPr>
              <a:t>数据清理和预处理</a:t>
            </a:r>
            <a:r>
              <a:rPr lang="en-US" altLang="zh-CN" dirty="0"/>
              <a:t>: (</a:t>
            </a:r>
            <a:r>
              <a:rPr lang="zh-CN" altLang="en-US" dirty="0"/>
              <a:t>可能占全部工作的 </a:t>
            </a:r>
            <a:r>
              <a:rPr lang="en-US" altLang="zh-CN" dirty="0"/>
              <a:t>60%!)</a:t>
            </a:r>
          </a:p>
          <a:p>
            <a:pPr eaLnBrk="1" hangingPunct="1">
              <a:lnSpc>
                <a:spcPct val="90000"/>
              </a:lnSpc>
            </a:pPr>
            <a:r>
              <a:rPr lang="zh-CN" altLang="en-US" dirty="0">
                <a:solidFill>
                  <a:srgbClr val="000099"/>
                </a:solidFill>
              </a:rPr>
              <a:t>数据归约与变换</a:t>
            </a:r>
            <a:r>
              <a:rPr lang="en-US" altLang="zh-CN" dirty="0">
                <a:solidFill>
                  <a:srgbClr val="000099"/>
                </a:solidFill>
              </a:rPr>
              <a:t>:</a:t>
            </a:r>
          </a:p>
          <a:p>
            <a:pPr lvl="1" eaLnBrk="1" hangingPunct="1">
              <a:lnSpc>
                <a:spcPct val="90000"/>
              </a:lnSpc>
            </a:pPr>
            <a:r>
              <a:rPr lang="zh-CN" altLang="en-US" dirty="0">
                <a:latin typeface="Times New Roman" pitchFamily="18" charset="0"/>
              </a:rPr>
              <a:t>发现有用的特征</a:t>
            </a:r>
            <a:r>
              <a:rPr lang="en-US" altLang="zh-CN" dirty="0">
                <a:latin typeface="Times New Roman" pitchFamily="18" charset="0"/>
              </a:rPr>
              <a:t>, </a:t>
            </a:r>
            <a:r>
              <a:rPr lang="zh-CN" altLang="en-US" dirty="0">
                <a:latin typeface="Times New Roman" pitchFamily="18" charset="0"/>
              </a:rPr>
              <a:t>维</a:t>
            </a:r>
            <a:r>
              <a:rPr lang="en-US" altLang="zh-CN" dirty="0">
                <a:latin typeface="Times New Roman" pitchFamily="18" charset="0"/>
              </a:rPr>
              <a:t>/</a:t>
            </a:r>
            <a:r>
              <a:rPr lang="zh-CN" altLang="en-US" dirty="0">
                <a:latin typeface="Times New Roman" pitchFamily="18" charset="0"/>
              </a:rPr>
              <a:t>变量归约</a:t>
            </a:r>
            <a:r>
              <a:rPr lang="en-US" altLang="zh-CN" dirty="0">
                <a:latin typeface="Times New Roman" pitchFamily="18" charset="0"/>
              </a:rPr>
              <a:t>(</a:t>
            </a:r>
            <a:r>
              <a:rPr lang="zh-CN" altLang="en-US" dirty="0">
                <a:latin typeface="Times New Roman" pitchFamily="18" charset="0"/>
              </a:rPr>
              <a:t>缩减</a:t>
            </a:r>
            <a:r>
              <a:rPr lang="en-US" altLang="zh-CN" dirty="0">
                <a:latin typeface="Times New Roman" pitchFamily="18" charset="0"/>
              </a:rPr>
              <a:t>), </a:t>
            </a:r>
            <a:r>
              <a:rPr lang="zh-CN" altLang="en-US" dirty="0">
                <a:latin typeface="Times New Roman" pitchFamily="18" charset="0"/>
              </a:rPr>
              <a:t>不变量的表示</a:t>
            </a:r>
            <a:r>
              <a:rPr lang="en-US" altLang="zh-CN" dirty="0">
                <a:latin typeface="Times New Roman" pitchFamily="18" charset="0"/>
              </a:rPr>
              <a:t>.</a:t>
            </a:r>
          </a:p>
          <a:p>
            <a:pPr eaLnBrk="1" hangingPunct="1">
              <a:lnSpc>
                <a:spcPct val="90000"/>
              </a:lnSpc>
            </a:pPr>
            <a:r>
              <a:rPr lang="zh-CN" altLang="en-US" dirty="0"/>
              <a:t>选择数据挖掘功能 </a:t>
            </a:r>
          </a:p>
          <a:p>
            <a:pPr lvl="1" eaLnBrk="1" hangingPunct="1">
              <a:lnSpc>
                <a:spcPct val="90000"/>
              </a:lnSpc>
            </a:pPr>
            <a:r>
              <a:rPr lang="zh-CN" altLang="en-US" dirty="0">
                <a:latin typeface="Times New Roman" pitchFamily="18" charset="0"/>
              </a:rPr>
              <a:t> 汇总</a:t>
            </a:r>
            <a:r>
              <a:rPr lang="en-US" altLang="zh-CN" dirty="0">
                <a:latin typeface="Times New Roman" pitchFamily="18" charset="0"/>
              </a:rPr>
              <a:t>, </a:t>
            </a:r>
            <a:r>
              <a:rPr lang="zh-CN" altLang="en-US" dirty="0">
                <a:latin typeface="Times New Roman" pitchFamily="18" charset="0"/>
              </a:rPr>
              <a:t>分类</a:t>
            </a:r>
            <a:r>
              <a:rPr lang="en-US" altLang="zh-CN" dirty="0">
                <a:latin typeface="Times New Roman" pitchFamily="18" charset="0"/>
              </a:rPr>
              <a:t>, </a:t>
            </a:r>
            <a:r>
              <a:rPr lang="zh-CN" altLang="en-US" dirty="0">
                <a:latin typeface="Times New Roman" pitchFamily="18" charset="0"/>
              </a:rPr>
              <a:t>回归</a:t>
            </a:r>
            <a:r>
              <a:rPr lang="en-US" altLang="zh-CN" dirty="0">
                <a:latin typeface="Times New Roman" pitchFamily="18" charset="0"/>
              </a:rPr>
              <a:t>, </a:t>
            </a:r>
            <a:r>
              <a:rPr lang="zh-CN" altLang="en-US" dirty="0">
                <a:latin typeface="Times New Roman" pitchFamily="18" charset="0"/>
              </a:rPr>
              <a:t>关联</a:t>
            </a:r>
            <a:r>
              <a:rPr lang="en-US" altLang="zh-CN" dirty="0">
                <a:latin typeface="Times New Roman" pitchFamily="18" charset="0"/>
              </a:rPr>
              <a:t>, </a:t>
            </a:r>
            <a:r>
              <a:rPr lang="zh-CN" altLang="en-US" dirty="0">
                <a:latin typeface="Times New Roman" pitchFamily="18" charset="0"/>
              </a:rPr>
              <a:t>聚类</a:t>
            </a:r>
            <a:r>
              <a:rPr lang="en-US" altLang="zh-CN" dirty="0">
                <a:latin typeface="Times New Roman" pitchFamily="18" charset="0"/>
              </a:rPr>
              <a:t>.</a:t>
            </a:r>
          </a:p>
          <a:p>
            <a:pPr eaLnBrk="1" hangingPunct="1">
              <a:lnSpc>
                <a:spcPct val="90000"/>
              </a:lnSpc>
            </a:pPr>
            <a:r>
              <a:rPr lang="zh-CN" altLang="en-US" dirty="0"/>
              <a:t>选择挖掘算法</a:t>
            </a:r>
          </a:p>
          <a:p>
            <a:pPr eaLnBrk="1" hangingPunct="1">
              <a:lnSpc>
                <a:spcPct val="90000"/>
              </a:lnSpc>
            </a:pPr>
            <a:r>
              <a:rPr lang="zh-CN" altLang="en-US" dirty="0">
                <a:solidFill>
                  <a:srgbClr val="000099"/>
                </a:solidFill>
              </a:rPr>
              <a:t>数据挖掘</a:t>
            </a:r>
            <a:r>
              <a:rPr lang="en-US" altLang="zh-CN" dirty="0"/>
              <a:t>: </a:t>
            </a:r>
            <a:r>
              <a:rPr lang="zh-CN" altLang="en-US" dirty="0"/>
              <a:t>寻找感兴趣的模式</a:t>
            </a:r>
          </a:p>
          <a:p>
            <a:pPr eaLnBrk="1" hangingPunct="1">
              <a:lnSpc>
                <a:spcPct val="90000"/>
              </a:lnSpc>
            </a:pPr>
            <a:r>
              <a:rPr lang="zh-CN" altLang="en-US" dirty="0">
                <a:solidFill>
                  <a:srgbClr val="000099"/>
                </a:solidFill>
              </a:rPr>
              <a:t>模式评估和知识表示</a:t>
            </a:r>
          </a:p>
          <a:p>
            <a:pPr lvl="1" eaLnBrk="1" hangingPunct="1">
              <a:lnSpc>
                <a:spcPct val="90000"/>
              </a:lnSpc>
            </a:pPr>
            <a:r>
              <a:rPr lang="zh-CN" altLang="en-US" dirty="0">
                <a:latin typeface="Times New Roman" pitchFamily="18" charset="0"/>
              </a:rPr>
              <a:t>可视化</a:t>
            </a:r>
            <a:r>
              <a:rPr lang="en-US" altLang="zh-CN" dirty="0">
                <a:latin typeface="Times New Roman" pitchFamily="18" charset="0"/>
              </a:rPr>
              <a:t>, </a:t>
            </a:r>
            <a:r>
              <a:rPr lang="zh-CN" altLang="en-US" dirty="0">
                <a:latin typeface="Times New Roman" pitchFamily="18" charset="0"/>
              </a:rPr>
              <a:t>变换</a:t>
            </a:r>
            <a:r>
              <a:rPr lang="en-US" altLang="zh-CN" dirty="0">
                <a:latin typeface="Times New Roman" pitchFamily="18" charset="0"/>
              </a:rPr>
              <a:t>, </a:t>
            </a:r>
            <a:r>
              <a:rPr lang="zh-CN" altLang="en-US" dirty="0">
                <a:latin typeface="Times New Roman" pitchFamily="18" charset="0"/>
              </a:rPr>
              <a:t>删除冗余模式等</a:t>
            </a:r>
            <a:r>
              <a:rPr lang="en-US" altLang="zh-CN" dirty="0">
                <a:latin typeface="Times New Roman" pitchFamily="18" charset="0"/>
              </a:rPr>
              <a:t>.</a:t>
            </a:r>
          </a:p>
          <a:p>
            <a:pPr eaLnBrk="1" hangingPunct="1">
              <a:lnSpc>
                <a:spcPct val="90000"/>
              </a:lnSpc>
            </a:pPr>
            <a:r>
              <a:rPr lang="zh-CN" altLang="en-US" dirty="0"/>
              <a:t>发现知识的使用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6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6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z="3600"/>
              <a:t>生活中的数据挖掘</a:t>
            </a:r>
          </a:p>
        </p:txBody>
      </p:sp>
      <p:sp>
        <p:nvSpPr>
          <p:cNvPr id="5123" name="内容占位符 2"/>
          <p:cNvSpPr>
            <a:spLocks noGrp="1"/>
          </p:cNvSpPr>
          <p:nvPr>
            <p:ph idx="1"/>
          </p:nvPr>
        </p:nvSpPr>
        <p:spPr/>
        <p:txBody>
          <a:bodyPr/>
          <a:lstStyle/>
          <a:p>
            <a:r>
              <a:rPr lang="zh-CN" altLang="en-US" dirty="0"/>
              <a:t>垃圾邮件的处理，邮件分类，过滤，筛选</a:t>
            </a:r>
            <a:r>
              <a:rPr lang="en-US" altLang="zh-CN" dirty="0"/>
              <a:t>….</a:t>
            </a:r>
          </a:p>
          <a:p>
            <a:r>
              <a:rPr lang="zh-CN" altLang="en-US" dirty="0"/>
              <a:t>商品推荐，相关度推荐，猜你喜欢</a:t>
            </a:r>
            <a:r>
              <a:rPr lang="en-US" altLang="zh-CN" dirty="0"/>
              <a:t>….</a:t>
            </a:r>
          </a:p>
          <a:p>
            <a:r>
              <a:rPr lang="zh-CN" altLang="en-US" dirty="0"/>
              <a:t>匹配，游戏匹配</a:t>
            </a:r>
            <a:r>
              <a:rPr lang="en-US" altLang="zh-CN"/>
              <a:t>….. </a:t>
            </a:r>
          </a:p>
          <a:p>
            <a:r>
              <a:rPr lang="zh-CN" altLang="en-US" dirty="0"/>
              <a:t>预测，天气预报，股市，房价</a:t>
            </a:r>
            <a:r>
              <a:rPr lang="en-US" altLang="zh-CN" dirty="0"/>
              <a:t>…</a:t>
            </a:r>
          </a:p>
          <a:p>
            <a:endParaRPr lang="en-US" altLang="zh-CN" dirty="0"/>
          </a:p>
          <a:p>
            <a:endParaRPr lang="zh-CN" altLang="en-US" dirty="0"/>
          </a:p>
        </p:txBody>
      </p:sp>
      <p:sp>
        <p:nvSpPr>
          <p:cNvPr id="512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0A7A17F-857F-4770-808F-606E20432AC6}" type="slidenum">
              <a:rPr kumimoji="0" lang="en-US" altLang="zh-CN" sz="1400" b="0" smtClean="0">
                <a:latin typeface="Tahoma" pitchFamily="34" charset="0"/>
              </a:rPr>
              <a:pPr eaLnBrk="1" hangingPunct="1">
                <a:spcBef>
                  <a:spcPct val="0"/>
                </a:spcBef>
                <a:buClrTx/>
                <a:buSzTx/>
                <a:buFontTx/>
                <a:buNone/>
              </a:pPr>
              <a:t>2</a:t>
            </a:fld>
            <a:endParaRPr kumimoji="0" lang="en-US" altLang="zh-CN" sz="1400" b="0">
              <a:latin typeface="Tahoma" pitchFamily="34" charset="0"/>
            </a:endParaRPr>
          </a:p>
        </p:txBody>
      </p:sp>
      <p:sp>
        <p:nvSpPr>
          <p:cNvPr id="2" name="矩形 1"/>
          <p:cNvSpPr/>
          <p:nvPr/>
        </p:nvSpPr>
        <p:spPr>
          <a:xfrm>
            <a:off x="940982" y="2733675"/>
            <a:ext cx="7109639" cy="923330"/>
          </a:xfrm>
          <a:prstGeom prst="rect">
            <a:avLst/>
          </a:prstGeom>
          <a:noFill/>
        </p:spPr>
        <p:txBody>
          <a:bodyPr wrap="none">
            <a:spAutoFit/>
          </a:bodyPr>
          <a:lstStyle/>
          <a:p>
            <a:pPr algn="ctr" eaLnBrk="0" hangingPunct="0">
              <a:defRPr/>
            </a:pPr>
            <a:r>
              <a:rPr lang="zh-CN" altLang="en-US" sz="5400" dirty="0">
                <a:ln w="0"/>
                <a:solidFill>
                  <a:schemeClr val="accent1"/>
                </a:solidFill>
                <a:effectLst>
                  <a:outerShdw blurRad="38100" dist="25400" dir="5400000" algn="ctr" rotWithShape="0">
                    <a:srgbClr val="6E747A">
                      <a:alpha val="43000"/>
                    </a:srgbClr>
                  </a:outerShdw>
                </a:effectLst>
              </a:rPr>
              <a:t>算法：可以完成任何事</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704EBB5E-4759-4F7B-9991-5D36460F38F7}" type="slidenum">
              <a:rPr kumimoji="0" lang="en-US" altLang="zh-CN" sz="1400" b="0" smtClean="0">
                <a:latin typeface="Tahoma" pitchFamily="34" charset="0"/>
              </a:rPr>
              <a:pPr eaLnBrk="1" hangingPunct="1">
                <a:spcBef>
                  <a:spcPct val="0"/>
                </a:spcBef>
                <a:buClrTx/>
                <a:buSzTx/>
                <a:buFontTx/>
                <a:buNone/>
              </a:pPr>
              <a:t>20</a:t>
            </a:fld>
            <a:endParaRPr kumimoji="0" lang="en-US" altLang="zh-CN" sz="1400" b="0">
              <a:latin typeface="Tahoma" pitchFamily="34" charset="0"/>
            </a:endParaRPr>
          </a:p>
        </p:txBody>
      </p:sp>
      <p:sp>
        <p:nvSpPr>
          <p:cNvPr id="23555" name="Rectangle 6"/>
          <p:cNvSpPr>
            <a:spLocks noGrp="1" noChangeArrowheads="1"/>
          </p:cNvSpPr>
          <p:nvPr>
            <p:ph type="title"/>
          </p:nvPr>
        </p:nvSpPr>
        <p:spPr>
          <a:xfrm>
            <a:off x="1116013" y="141685"/>
            <a:ext cx="7632700" cy="647700"/>
          </a:xfrm>
        </p:spPr>
        <p:txBody>
          <a:bodyPr lIns="92075" tIns="46038" rIns="92075" bIns="46038" anchor="ctr"/>
          <a:lstStyle/>
          <a:p>
            <a:pPr eaLnBrk="1" hangingPunct="1"/>
            <a:r>
              <a:rPr lang="zh-CN" altLang="en-US" sz="3600"/>
              <a:t>典型的数据挖掘系统结构</a:t>
            </a:r>
          </a:p>
        </p:txBody>
      </p:sp>
      <p:grpSp>
        <p:nvGrpSpPr>
          <p:cNvPr id="23556" name="组合 1"/>
          <p:cNvGrpSpPr>
            <a:grpSpLocks/>
          </p:cNvGrpSpPr>
          <p:nvPr/>
        </p:nvGrpSpPr>
        <p:grpSpPr bwMode="auto">
          <a:xfrm>
            <a:off x="1476376" y="844154"/>
            <a:ext cx="5953125" cy="4698206"/>
            <a:chOff x="2339975" y="1052513"/>
            <a:chExt cx="5089525" cy="5545137"/>
          </a:xfrm>
        </p:grpSpPr>
        <p:grpSp>
          <p:nvGrpSpPr>
            <p:cNvPr id="23557" name="组合 2"/>
            <p:cNvGrpSpPr>
              <a:grpSpLocks/>
            </p:cNvGrpSpPr>
            <p:nvPr/>
          </p:nvGrpSpPr>
          <p:grpSpPr bwMode="auto">
            <a:xfrm>
              <a:off x="2339975" y="1052513"/>
              <a:ext cx="5089525" cy="5545137"/>
              <a:chOff x="2339975" y="1052513"/>
              <a:chExt cx="5089525" cy="5544839"/>
            </a:xfrm>
          </p:grpSpPr>
          <p:pic>
            <p:nvPicPr>
              <p:cNvPr id="23560"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052513"/>
                <a:ext cx="5089525"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 name="矩形 1"/>
              <p:cNvSpPr>
                <a:spLocks noChangeArrowheads="1"/>
              </p:cNvSpPr>
              <p:nvPr/>
            </p:nvSpPr>
            <p:spPr bwMode="auto">
              <a:xfrm>
                <a:off x="2483768" y="5949280"/>
                <a:ext cx="4248472" cy="64807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grpSp>
        <p:sp>
          <p:nvSpPr>
            <p:cNvPr id="23558" name="Line 28"/>
            <p:cNvSpPr>
              <a:spLocks noChangeShapeType="1"/>
            </p:cNvSpPr>
            <p:nvPr/>
          </p:nvSpPr>
          <p:spPr bwMode="auto">
            <a:xfrm>
              <a:off x="5148263" y="2636838"/>
              <a:ext cx="792162" cy="3603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9" name="Line 29"/>
            <p:cNvSpPr>
              <a:spLocks noChangeShapeType="1"/>
            </p:cNvSpPr>
            <p:nvPr/>
          </p:nvSpPr>
          <p:spPr bwMode="auto">
            <a:xfrm>
              <a:off x="4932363" y="2709863"/>
              <a:ext cx="990600" cy="3810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E8527F0-043F-478C-A4C7-9E71ED0E31C2}" type="slidenum">
              <a:rPr kumimoji="0" lang="en-US" altLang="zh-CN" sz="1400" b="0" smtClean="0">
                <a:latin typeface="Tahoma" pitchFamily="34" charset="0"/>
              </a:rPr>
              <a:pPr eaLnBrk="1" hangingPunct="1">
                <a:spcBef>
                  <a:spcPct val="0"/>
                </a:spcBef>
                <a:buClrTx/>
                <a:buSzTx/>
                <a:buFontTx/>
                <a:buNone/>
              </a:pPr>
              <a:t>21</a:t>
            </a:fld>
            <a:endParaRPr kumimoji="0" lang="en-US" altLang="zh-CN" sz="1400" b="0">
              <a:latin typeface="Tahoma" pitchFamily="34" charset="0"/>
            </a:endParaRPr>
          </a:p>
        </p:txBody>
      </p:sp>
      <p:sp>
        <p:nvSpPr>
          <p:cNvPr id="24579" name="Rectangle 2"/>
          <p:cNvSpPr>
            <a:spLocks noGrp="1" noChangeArrowheads="1"/>
          </p:cNvSpPr>
          <p:nvPr>
            <p:ph type="title"/>
          </p:nvPr>
        </p:nvSpPr>
        <p:spPr>
          <a:xfrm>
            <a:off x="1108075" y="217885"/>
            <a:ext cx="8001000" cy="571500"/>
          </a:xfrm>
        </p:spPr>
        <p:txBody>
          <a:bodyPr lIns="92075" tIns="46038" rIns="92075" bIns="46038" anchor="ctr"/>
          <a:lstStyle/>
          <a:p>
            <a:pPr eaLnBrk="1" hangingPunct="1"/>
            <a:r>
              <a:rPr lang="zh-CN" altLang="en-US" sz="3600"/>
              <a:t>数据挖掘和商务智能</a:t>
            </a:r>
            <a:endParaRPr lang="zh-CN" altLang="en-US" sz="3600" b="0"/>
          </a:p>
        </p:txBody>
      </p:sp>
      <p:sp>
        <p:nvSpPr>
          <p:cNvPr id="24580" name="AutoShape 3"/>
          <p:cNvSpPr>
            <a:spLocks noChangeArrowheads="1"/>
          </p:cNvSpPr>
          <p:nvPr/>
        </p:nvSpPr>
        <p:spPr bwMode="auto">
          <a:xfrm>
            <a:off x="762000" y="1085850"/>
            <a:ext cx="7467600" cy="37719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endParaRPr kumimoji="0" lang="zh-CN" altLang="zh-CN" b="0"/>
          </a:p>
        </p:txBody>
      </p:sp>
      <p:sp>
        <p:nvSpPr>
          <p:cNvPr id="24581" name="Line 4"/>
          <p:cNvSpPr>
            <a:spLocks noChangeShapeType="1"/>
          </p:cNvSpPr>
          <p:nvPr/>
        </p:nvSpPr>
        <p:spPr bwMode="auto">
          <a:xfrm>
            <a:off x="1219200" y="4400550"/>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Line 5"/>
          <p:cNvSpPr>
            <a:spLocks noChangeShapeType="1"/>
          </p:cNvSpPr>
          <p:nvPr/>
        </p:nvSpPr>
        <p:spPr bwMode="auto">
          <a:xfrm>
            <a:off x="1676400" y="3943350"/>
            <a:ext cx="563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 name="Line 6"/>
          <p:cNvSpPr>
            <a:spLocks noChangeShapeType="1"/>
          </p:cNvSpPr>
          <p:nvPr/>
        </p:nvSpPr>
        <p:spPr bwMode="auto">
          <a:xfrm>
            <a:off x="2209800" y="337185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Line 7"/>
          <p:cNvSpPr>
            <a:spLocks noChangeShapeType="1"/>
          </p:cNvSpPr>
          <p:nvPr/>
        </p:nvSpPr>
        <p:spPr bwMode="auto">
          <a:xfrm>
            <a:off x="2819400" y="280035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8"/>
          <p:cNvSpPr>
            <a:spLocks noChangeShapeType="1"/>
          </p:cNvSpPr>
          <p:nvPr/>
        </p:nvSpPr>
        <p:spPr bwMode="auto">
          <a:xfrm>
            <a:off x="3429000" y="21717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9"/>
          <p:cNvSpPr>
            <a:spLocks noChangeShapeType="1"/>
          </p:cNvSpPr>
          <p:nvPr/>
        </p:nvSpPr>
        <p:spPr bwMode="auto">
          <a:xfrm flipV="1">
            <a:off x="533400" y="1085850"/>
            <a:ext cx="0" cy="3771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10"/>
          <p:cNvSpPr>
            <a:spLocks noChangeShapeType="1"/>
          </p:cNvSpPr>
          <p:nvPr/>
        </p:nvSpPr>
        <p:spPr bwMode="auto">
          <a:xfrm flipV="1">
            <a:off x="8839200" y="1085850"/>
            <a:ext cx="0" cy="3771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Text Box 11"/>
          <p:cNvSpPr txBox="1">
            <a:spLocks noChangeArrowheads="1"/>
          </p:cNvSpPr>
          <p:nvPr/>
        </p:nvSpPr>
        <p:spPr bwMode="auto">
          <a:xfrm>
            <a:off x="539751" y="1329928"/>
            <a:ext cx="1811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a:t>提高支持</a:t>
            </a:r>
          </a:p>
          <a:p>
            <a:pPr>
              <a:spcBef>
                <a:spcPct val="0"/>
              </a:spcBef>
              <a:buClrTx/>
              <a:buSzTx/>
              <a:buFontTx/>
              <a:buNone/>
            </a:pPr>
            <a:r>
              <a:rPr kumimoji="0" lang="zh-CN" altLang="en-US" sz="1800"/>
              <a:t>商务决策的潜能</a:t>
            </a:r>
          </a:p>
        </p:txBody>
      </p:sp>
      <p:sp>
        <p:nvSpPr>
          <p:cNvPr id="24589" name="Text Box 12"/>
          <p:cNvSpPr txBox="1">
            <a:spLocks noChangeArrowheads="1"/>
          </p:cNvSpPr>
          <p:nvPr/>
        </p:nvSpPr>
        <p:spPr bwMode="auto">
          <a:xfrm>
            <a:off x="7738485" y="145732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zh-CN" altLang="en-US" sz="1600"/>
              <a:t>最终用户</a:t>
            </a:r>
            <a:endParaRPr kumimoji="0" lang="zh-CN" altLang="en-US" sz="1600" b="0"/>
          </a:p>
        </p:txBody>
      </p:sp>
      <p:sp>
        <p:nvSpPr>
          <p:cNvPr id="24590" name="Text Box 13"/>
          <p:cNvSpPr txBox="1">
            <a:spLocks noChangeArrowheads="1"/>
          </p:cNvSpPr>
          <p:nvPr/>
        </p:nvSpPr>
        <p:spPr bwMode="auto">
          <a:xfrm>
            <a:off x="7278874" y="2200275"/>
            <a:ext cx="14253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zh-CN" altLang="en-US" sz="1600"/>
              <a:t>商务分析人员</a:t>
            </a:r>
          </a:p>
        </p:txBody>
      </p:sp>
      <p:sp>
        <p:nvSpPr>
          <p:cNvPr id="24591" name="Text Box 14"/>
          <p:cNvSpPr txBox="1">
            <a:spLocks noChangeArrowheads="1"/>
          </p:cNvSpPr>
          <p:nvPr/>
        </p:nvSpPr>
        <p:spPr bwMode="auto">
          <a:xfrm>
            <a:off x="7014455" y="2838450"/>
            <a:ext cx="16818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en-US" altLang="zh-CN" sz="1600"/>
              <a:t>     </a:t>
            </a:r>
            <a:r>
              <a:rPr kumimoji="0" lang="zh-CN" altLang="en-US" sz="1600"/>
              <a:t>数据分析人员</a:t>
            </a:r>
          </a:p>
        </p:txBody>
      </p:sp>
      <p:sp>
        <p:nvSpPr>
          <p:cNvPr id="24592" name="Text Box 15"/>
          <p:cNvSpPr txBox="1">
            <a:spLocks noChangeArrowheads="1"/>
          </p:cNvSpPr>
          <p:nvPr/>
        </p:nvSpPr>
        <p:spPr bwMode="auto">
          <a:xfrm>
            <a:off x="8097915" y="4267200"/>
            <a:ext cx="6158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en-US" altLang="zh-CN" sz="1600"/>
              <a:t>DBA</a:t>
            </a:r>
          </a:p>
        </p:txBody>
      </p:sp>
      <p:sp>
        <p:nvSpPr>
          <p:cNvPr id="24593" name="Text Box 16"/>
          <p:cNvSpPr txBox="1">
            <a:spLocks noChangeArrowheads="1"/>
          </p:cNvSpPr>
          <p:nvPr/>
        </p:nvSpPr>
        <p:spPr bwMode="auto">
          <a:xfrm>
            <a:off x="3886200" y="1725216"/>
            <a:ext cx="1172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a:solidFill>
                  <a:schemeClr val="bg1"/>
                </a:solidFill>
              </a:rPr>
              <a:t> </a:t>
            </a:r>
            <a:r>
              <a:rPr kumimoji="0" lang="zh-CN" altLang="en-US" sz="1800"/>
              <a:t>制定决策</a:t>
            </a:r>
          </a:p>
        </p:txBody>
      </p:sp>
      <p:sp>
        <p:nvSpPr>
          <p:cNvPr id="24594" name="Text Box 17"/>
          <p:cNvSpPr txBox="1">
            <a:spLocks noChangeArrowheads="1"/>
          </p:cNvSpPr>
          <p:nvPr/>
        </p:nvSpPr>
        <p:spPr bwMode="auto">
          <a:xfrm>
            <a:off x="3924300" y="223718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a:t>数据表示</a:t>
            </a:r>
          </a:p>
        </p:txBody>
      </p:sp>
      <p:sp>
        <p:nvSpPr>
          <p:cNvPr id="24595" name="Text Box 18"/>
          <p:cNvSpPr txBox="1">
            <a:spLocks noChangeArrowheads="1"/>
          </p:cNvSpPr>
          <p:nvPr/>
        </p:nvSpPr>
        <p:spPr bwMode="auto">
          <a:xfrm>
            <a:off x="3733800" y="2502694"/>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a:t>可视化技术</a:t>
            </a:r>
          </a:p>
        </p:txBody>
      </p:sp>
      <p:sp>
        <p:nvSpPr>
          <p:cNvPr id="24596" name="Text Box 19"/>
          <p:cNvSpPr txBox="1">
            <a:spLocks noChangeArrowheads="1"/>
          </p:cNvSpPr>
          <p:nvPr/>
        </p:nvSpPr>
        <p:spPr bwMode="auto">
          <a:xfrm>
            <a:off x="3870325" y="281701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a:t>数据挖掘</a:t>
            </a:r>
            <a:endParaRPr kumimoji="0" lang="zh-CN" altLang="en-US" sz="1800">
              <a:solidFill>
                <a:schemeClr val="bg1"/>
              </a:solidFill>
            </a:endParaRPr>
          </a:p>
        </p:txBody>
      </p:sp>
      <p:sp>
        <p:nvSpPr>
          <p:cNvPr id="24597" name="Text Box 20"/>
          <p:cNvSpPr txBox="1">
            <a:spLocks noChangeArrowheads="1"/>
          </p:cNvSpPr>
          <p:nvPr/>
        </p:nvSpPr>
        <p:spPr bwMode="auto">
          <a:xfrm>
            <a:off x="3886200" y="3039666"/>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a:t>信息发现</a:t>
            </a:r>
          </a:p>
        </p:txBody>
      </p:sp>
      <p:sp>
        <p:nvSpPr>
          <p:cNvPr id="24598" name="Text Box 21"/>
          <p:cNvSpPr txBox="1">
            <a:spLocks noChangeArrowheads="1"/>
          </p:cNvSpPr>
          <p:nvPr/>
        </p:nvSpPr>
        <p:spPr bwMode="auto">
          <a:xfrm>
            <a:off x="3657601" y="3331254"/>
            <a:ext cx="18891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1800"/>
              <a:t>数据探查</a:t>
            </a:r>
          </a:p>
        </p:txBody>
      </p:sp>
      <p:sp>
        <p:nvSpPr>
          <p:cNvPr id="24599" name="Text Box 22"/>
          <p:cNvSpPr txBox="1">
            <a:spLocks noChangeArrowheads="1"/>
          </p:cNvSpPr>
          <p:nvPr/>
        </p:nvSpPr>
        <p:spPr bwMode="auto">
          <a:xfrm>
            <a:off x="3894803" y="4074626"/>
            <a:ext cx="1398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en-US" altLang="zh-CN" sz="1800" i="1"/>
              <a:t>OLAP, MDA</a:t>
            </a:r>
          </a:p>
        </p:txBody>
      </p:sp>
      <p:sp>
        <p:nvSpPr>
          <p:cNvPr id="24600" name="Text Box 23"/>
          <p:cNvSpPr txBox="1">
            <a:spLocks noChangeArrowheads="1"/>
          </p:cNvSpPr>
          <p:nvPr/>
        </p:nvSpPr>
        <p:spPr bwMode="auto">
          <a:xfrm>
            <a:off x="3276600" y="3570570"/>
            <a:ext cx="251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dirty="0"/>
              <a:t>统计分析</a:t>
            </a:r>
            <a:r>
              <a:rPr kumimoji="0" lang="en-US" altLang="zh-CN" sz="1800" i="1" dirty="0"/>
              <a:t>, </a:t>
            </a:r>
            <a:r>
              <a:rPr kumimoji="0" lang="zh-CN" altLang="en-US" sz="1800" i="1" dirty="0"/>
              <a:t>查询和报告</a:t>
            </a:r>
            <a:endParaRPr kumimoji="0" lang="zh-CN" altLang="en-US" sz="1800" i="1" dirty="0">
              <a:solidFill>
                <a:schemeClr val="bg1"/>
              </a:solidFill>
            </a:endParaRPr>
          </a:p>
        </p:txBody>
      </p:sp>
      <p:sp>
        <p:nvSpPr>
          <p:cNvPr id="24601" name="Text Box 24"/>
          <p:cNvSpPr txBox="1">
            <a:spLocks noChangeArrowheads="1"/>
          </p:cNvSpPr>
          <p:nvPr/>
        </p:nvSpPr>
        <p:spPr bwMode="auto">
          <a:xfrm>
            <a:off x="3435350" y="3867894"/>
            <a:ext cx="2223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dirty="0"/>
              <a:t>数据仓库 </a:t>
            </a:r>
            <a:r>
              <a:rPr kumimoji="0" lang="en-US" altLang="zh-CN" sz="1800" dirty="0"/>
              <a:t>/ </a:t>
            </a:r>
            <a:r>
              <a:rPr kumimoji="0" lang="zh-CN" altLang="en-US" sz="1800" dirty="0"/>
              <a:t>数据集市</a:t>
            </a:r>
          </a:p>
        </p:txBody>
      </p:sp>
      <p:sp>
        <p:nvSpPr>
          <p:cNvPr id="24602" name="Text Box 25"/>
          <p:cNvSpPr txBox="1">
            <a:spLocks noChangeArrowheads="1"/>
          </p:cNvSpPr>
          <p:nvPr/>
        </p:nvSpPr>
        <p:spPr bwMode="auto">
          <a:xfrm>
            <a:off x="3810001" y="4362658"/>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dirty="0"/>
              <a:t>数据源</a:t>
            </a:r>
            <a:endParaRPr kumimoji="0" lang="zh-CN" altLang="en-US" sz="1800" dirty="0">
              <a:solidFill>
                <a:schemeClr val="bg1"/>
              </a:solidFill>
            </a:endParaRPr>
          </a:p>
        </p:txBody>
      </p:sp>
      <p:sp>
        <p:nvSpPr>
          <p:cNvPr id="24603" name="Text Box 26"/>
          <p:cNvSpPr txBox="1">
            <a:spLocks noChangeArrowheads="1"/>
          </p:cNvSpPr>
          <p:nvPr/>
        </p:nvSpPr>
        <p:spPr bwMode="auto">
          <a:xfrm>
            <a:off x="1600200" y="4582716"/>
            <a:ext cx="541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a:t>文字记录</a:t>
            </a:r>
            <a:r>
              <a:rPr kumimoji="0" lang="en-US" altLang="zh-CN" sz="1800" i="1"/>
              <a:t>, </a:t>
            </a:r>
            <a:r>
              <a:rPr kumimoji="0" lang="zh-CN" altLang="en-US" sz="1800" i="1"/>
              <a:t>文件</a:t>
            </a:r>
            <a:r>
              <a:rPr kumimoji="0" lang="en-US" altLang="zh-CN" sz="1800" i="1"/>
              <a:t>, </a:t>
            </a:r>
            <a:r>
              <a:rPr kumimoji="0" lang="zh-CN" altLang="en-US" sz="1800" i="1"/>
              <a:t>信息提供者</a:t>
            </a:r>
            <a:r>
              <a:rPr kumimoji="0" lang="en-US" altLang="zh-CN" sz="1800" i="1"/>
              <a:t>, </a:t>
            </a:r>
            <a:r>
              <a:rPr kumimoji="0" lang="zh-CN" altLang="en-US" sz="1800" i="1"/>
              <a:t>数据库系统</a:t>
            </a:r>
            <a:r>
              <a:rPr kumimoji="0" lang="en-US" altLang="zh-CN" sz="1800" i="1"/>
              <a:t>, OLTP</a:t>
            </a:r>
            <a:r>
              <a:rPr kumimoji="0" lang="zh-CN" altLang="en-US" sz="1800" i="1"/>
              <a:t>系统</a:t>
            </a:r>
          </a:p>
        </p:txBody>
      </p:sp>
      <p:sp>
        <p:nvSpPr>
          <p:cNvPr id="24604" name="Line 27"/>
          <p:cNvSpPr>
            <a:spLocks noChangeShapeType="1"/>
          </p:cNvSpPr>
          <p:nvPr/>
        </p:nvSpPr>
        <p:spPr bwMode="auto">
          <a:xfrm>
            <a:off x="457200" y="4857750"/>
            <a:ext cx="838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A445269E-E512-4AED-B058-6A7C9B5E3952}" type="slidenum">
              <a:rPr kumimoji="0" lang="en-US" altLang="zh-CN" sz="1400" b="0" smtClean="0">
                <a:latin typeface="Tahoma" pitchFamily="34" charset="0"/>
              </a:rPr>
              <a:pPr eaLnBrk="1" hangingPunct="1">
                <a:spcBef>
                  <a:spcPct val="0"/>
                </a:spcBef>
                <a:buClrTx/>
                <a:buSzTx/>
                <a:buFontTx/>
                <a:buNone/>
              </a:pPr>
              <a:t>22</a:t>
            </a:fld>
            <a:endParaRPr kumimoji="0" lang="en-US" altLang="zh-CN" sz="1400" b="0">
              <a:latin typeface="Tahoma" pitchFamily="34" charset="0"/>
            </a:endParaRPr>
          </a:p>
        </p:txBody>
      </p:sp>
      <p:sp>
        <p:nvSpPr>
          <p:cNvPr id="25603" name="Rectangle 2"/>
          <p:cNvSpPr>
            <a:spLocks noGrp="1" noChangeArrowheads="1"/>
          </p:cNvSpPr>
          <p:nvPr>
            <p:ph type="title"/>
          </p:nvPr>
        </p:nvSpPr>
        <p:spPr/>
        <p:txBody>
          <a:bodyPr/>
          <a:lstStyle/>
          <a:p>
            <a:pPr eaLnBrk="1" hangingPunct="1"/>
            <a:r>
              <a:rPr lang="zh-CN" altLang="en-US" sz="3600"/>
              <a:t>为什么要数据挖掘</a:t>
            </a:r>
            <a:r>
              <a:rPr lang="en-US" altLang="zh-CN" sz="3600"/>
              <a:t>?—</a:t>
            </a:r>
            <a:r>
              <a:rPr lang="zh-CN" altLang="en-US" sz="3600"/>
              <a:t>可能的应用</a:t>
            </a:r>
          </a:p>
        </p:txBody>
      </p:sp>
      <p:sp>
        <p:nvSpPr>
          <p:cNvPr id="25604" name="Rectangle 3"/>
          <p:cNvSpPr>
            <a:spLocks noGrp="1" noChangeArrowheads="1"/>
          </p:cNvSpPr>
          <p:nvPr>
            <p:ph type="body" idx="1"/>
          </p:nvPr>
        </p:nvSpPr>
        <p:spPr>
          <a:xfrm>
            <a:off x="323850" y="843558"/>
            <a:ext cx="8497888" cy="3086100"/>
          </a:xfrm>
        </p:spPr>
        <p:txBody>
          <a:bodyPr/>
          <a:lstStyle/>
          <a:p>
            <a:pPr algn="just" eaLnBrk="1" hangingPunct="1"/>
            <a:r>
              <a:rPr lang="zh-CN" altLang="en-US" dirty="0"/>
              <a:t>数据库分析和决策支持</a:t>
            </a:r>
          </a:p>
          <a:p>
            <a:pPr lvl="1" algn="just" eaLnBrk="1" hangingPunct="1"/>
            <a:r>
              <a:rPr lang="zh-CN" altLang="en-US" dirty="0">
                <a:latin typeface="Times New Roman" pitchFamily="18" charset="0"/>
              </a:rPr>
              <a:t>市场分析和管理</a:t>
            </a:r>
          </a:p>
          <a:p>
            <a:pPr lvl="2" eaLnBrk="1" hangingPunct="1"/>
            <a:r>
              <a:rPr lang="zh-CN" altLang="en-US" dirty="0">
                <a:latin typeface="Times New Roman" pitchFamily="18" charset="0"/>
              </a:rPr>
              <a:t>针对销售</a:t>
            </a:r>
            <a:r>
              <a:rPr lang="en-US" altLang="zh-CN" dirty="0">
                <a:latin typeface="Times New Roman" pitchFamily="18" charset="0"/>
              </a:rPr>
              <a:t>(target marketing), </a:t>
            </a:r>
            <a:r>
              <a:rPr lang="zh-CN" altLang="en-US" dirty="0">
                <a:latin typeface="Times New Roman" pitchFamily="18" charset="0"/>
              </a:rPr>
              <a:t>顾客关系管理</a:t>
            </a:r>
            <a:r>
              <a:rPr lang="en-US" altLang="zh-CN" dirty="0">
                <a:latin typeface="Times New Roman" pitchFamily="18" charset="0"/>
              </a:rPr>
              <a:t>,  </a:t>
            </a:r>
            <a:r>
              <a:rPr lang="zh-CN" altLang="en-US" dirty="0">
                <a:latin typeface="Times New Roman" pitchFamily="18" charset="0"/>
              </a:rPr>
              <a:t>购物篮分析</a:t>
            </a:r>
            <a:r>
              <a:rPr lang="en-US" altLang="zh-CN" dirty="0">
                <a:latin typeface="Times New Roman" pitchFamily="18" charset="0"/>
              </a:rPr>
              <a:t>, </a:t>
            </a:r>
            <a:r>
              <a:rPr lang="zh-CN" altLang="en-US" dirty="0">
                <a:latin typeface="Times New Roman" pitchFamily="18" charset="0"/>
              </a:rPr>
              <a:t>交叉销售</a:t>
            </a:r>
            <a:r>
              <a:rPr lang="en-US" altLang="zh-CN" dirty="0">
                <a:latin typeface="Times New Roman" pitchFamily="18" charset="0"/>
              </a:rPr>
              <a:t>(cross selling), </a:t>
            </a:r>
            <a:r>
              <a:rPr lang="zh-CN" altLang="en-US" dirty="0">
                <a:latin typeface="Times New Roman" pitchFamily="18" charset="0"/>
              </a:rPr>
              <a:t>市场分割</a:t>
            </a:r>
            <a:r>
              <a:rPr lang="en-US" altLang="zh-CN" dirty="0">
                <a:latin typeface="Times New Roman" pitchFamily="18" charset="0"/>
              </a:rPr>
              <a:t>(market segmentation)</a:t>
            </a:r>
          </a:p>
          <a:p>
            <a:pPr lvl="1" algn="just" eaLnBrk="1" hangingPunct="1"/>
            <a:r>
              <a:rPr lang="zh-CN" altLang="en-US" dirty="0">
                <a:latin typeface="Times New Roman" pitchFamily="18" charset="0"/>
              </a:rPr>
              <a:t>风险分析与管理</a:t>
            </a:r>
          </a:p>
          <a:p>
            <a:pPr lvl="2" eaLnBrk="1" hangingPunct="1"/>
            <a:r>
              <a:rPr lang="zh-CN" altLang="en-US" dirty="0">
                <a:latin typeface="Times New Roman" pitchFamily="18" charset="0"/>
              </a:rPr>
              <a:t>预测</a:t>
            </a:r>
            <a:r>
              <a:rPr lang="en-US" altLang="zh-CN" dirty="0">
                <a:latin typeface="Times New Roman" pitchFamily="18" charset="0"/>
              </a:rPr>
              <a:t>, </a:t>
            </a:r>
            <a:r>
              <a:rPr lang="zh-CN" altLang="en-US" dirty="0">
                <a:latin typeface="Times New Roman" pitchFamily="18" charset="0"/>
              </a:rPr>
              <a:t>顾客关系</a:t>
            </a:r>
            <a:r>
              <a:rPr lang="en-US" altLang="zh-CN" dirty="0">
                <a:latin typeface="Times New Roman" pitchFamily="18" charset="0"/>
              </a:rPr>
              <a:t>, </a:t>
            </a:r>
            <a:r>
              <a:rPr lang="zh-CN" altLang="en-US" dirty="0">
                <a:latin typeface="Times New Roman" pitchFamily="18" charset="0"/>
              </a:rPr>
              <a:t>改进保险</a:t>
            </a:r>
            <a:r>
              <a:rPr lang="en-US" altLang="zh-CN" dirty="0">
                <a:latin typeface="Times New Roman" pitchFamily="18" charset="0"/>
              </a:rPr>
              <a:t>, </a:t>
            </a:r>
            <a:r>
              <a:rPr lang="zh-CN" altLang="en-US" dirty="0">
                <a:latin typeface="Times New Roman" pitchFamily="18" charset="0"/>
              </a:rPr>
              <a:t>质量控制</a:t>
            </a:r>
            <a:r>
              <a:rPr lang="en-US" altLang="zh-CN" dirty="0">
                <a:latin typeface="Times New Roman" pitchFamily="18" charset="0"/>
              </a:rPr>
              <a:t>, </a:t>
            </a:r>
            <a:r>
              <a:rPr lang="zh-CN" altLang="en-US" dirty="0">
                <a:latin typeface="Times New Roman" pitchFamily="18" charset="0"/>
              </a:rPr>
              <a:t>竞争能力分析</a:t>
            </a:r>
          </a:p>
          <a:p>
            <a:pPr lvl="1" algn="just" eaLnBrk="1" hangingPunct="1"/>
            <a:r>
              <a:rPr lang="zh-CN" altLang="en-US" dirty="0">
                <a:latin typeface="Times New Roman" pitchFamily="18" charset="0"/>
              </a:rPr>
              <a:t>欺骗检测与管理</a:t>
            </a:r>
          </a:p>
          <a:p>
            <a:pPr algn="just" eaLnBrk="1" hangingPunct="1"/>
            <a:r>
              <a:rPr lang="zh-CN" altLang="en-US" dirty="0"/>
              <a:t>其它应用</a:t>
            </a:r>
          </a:p>
          <a:p>
            <a:pPr lvl="1" algn="just" eaLnBrk="1" hangingPunct="1"/>
            <a:r>
              <a:rPr lang="zh-CN" altLang="en-US" dirty="0">
                <a:latin typeface="Times New Roman" pitchFamily="18" charset="0"/>
              </a:rPr>
              <a:t>文本挖掘 </a:t>
            </a:r>
            <a:r>
              <a:rPr lang="en-US" altLang="zh-CN" dirty="0">
                <a:latin typeface="Times New Roman" pitchFamily="18" charset="0"/>
              </a:rPr>
              <a:t>(</a:t>
            </a:r>
            <a:r>
              <a:rPr lang="zh-CN" altLang="en-US" dirty="0">
                <a:latin typeface="Times New Roman" pitchFamily="18" charset="0"/>
              </a:rPr>
              <a:t>新闻组</a:t>
            </a:r>
            <a:r>
              <a:rPr lang="en-US" altLang="zh-CN" dirty="0">
                <a:latin typeface="Times New Roman" pitchFamily="18" charset="0"/>
              </a:rPr>
              <a:t>, email, </a:t>
            </a:r>
            <a:r>
              <a:rPr lang="zh-CN" altLang="en-US" dirty="0">
                <a:latin typeface="Times New Roman" pitchFamily="18" charset="0"/>
              </a:rPr>
              <a:t>文档资料</a:t>
            </a:r>
            <a:r>
              <a:rPr lang="en-US" altLang="zh-CN" dirty="0">
                <a:latin typeface="Times New Roman" pitchFamily="18" charset="0"/>
              </a:rPr>
              <a:t>)</a:t>
            </a:r>
          </a:p>
          <a:p>
            <a:pPr lvl="1" algn="just" eaLnBrk="1" hangingPunct="1"/>
            <a:r>
              <a:rPr lang="zh-CN" altLang="en-US" dirty="0">
                <a:latin typeface="Times New Roman" pitchFamily="18" charset="0"/>
              </a:rPr>
              <a:t>流数据挖掘</a:t>
            </a:r>
            <a:r>
              <a:rPr lang="en-US" altLang="zh-CN" dirty="0">
                <a:latin typeface="Times New Roman" pitchFamily="18" charset="0"/>
              </a:rPr>
              <a:t>(Stream data mining)</a:t>
            </a:r>
          </a:p>
          <a:p>
            <a:pPr lvl="1" algn="just" eaLnBrk="1" hangingPunct="1"/>
            <a:r>
              <a:rPr lang="en-US" altLang="zh-CN" dirty="0">
                <a:latin typeface="Times New Roman" pitchFamily="18" charset="0"/>
              </a:rPr>
              <a:t>Web</a:t>
            </a:r>
            <a:r>
              <a:rPr lang="zh-CN" altLang="en-US" dirty="0">
                <a:latin typeface="Times New Roman" pitchFamily="18" charset="0"/>
              </a:rPr>
              <a:t>挖掘</a:t>
            </a:r>
            <a:r>
              <a:rPr lang="en-US" altLang="zh-CN" dirty="0">
                <a:latin typeface="Times New Roman" pitchFamily="18" charset="0"/>
              </a:rPr>
              <a:t>.</a:t>
            </a:r>
          </a:p>
          <a:p>
            <a:pPr lvl="1" algn="just" eaLnBrk="1" hangingPunct="1"/>
            <a:r>
              <a:rPr lang="zh-CN" altLang="en-US" u="sng" dirty="0">
                <a:solidFill>
                  <a:schemeClr val="tx2"/>
                </a:solidFill>
                <a:latin typeface="Times New Roman" pitchFamily="18" charset="0"/>
              </a:rPr>
              <a:t>生物信息学</a:t>
            </a:r>
            <a:r>
              <a:rPr lang="en-US" altLang="zh-CN" u="sng" dirty="0">
                <a:solidFill>
                  <a:schemeClr val="tx2"/>
                </a:solidFill>
                <a:latin typeface="Times New Roman" pitchFamily="18" charset="0"/>
              </a:rPr>
              <a:t>/</a:t>
            </a:r>
            <a:r>
              <a:rPr lang="zh-CN" altLang="en-US" u="sng" dirty="0">
                <a:solidFill>
                  <a:schemeClr val="tx2"/>
                </a:solidFill>
                <a:latin typeface="Times New Roman" pitchFamily="18" charset="0"/>
              </a:rPr>
              <a:t>生物 数据分析</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DED638A-B57B-4684-903A-0415BDD92DFE}" type="slidenum">
              <a:rPr kumimoji="0" lang="en-US" altLang="zh-CN" sz="1400" b="0" smtClean="0">
                <a:latin typeface="Tahoma" pitchFamily="34" charset="0"/>
              </a:rPr>
              <a:pPr eaLnBrk="1" hangingPunct="1">
                <a:spcBef>
                  <a:spcPct val="0"/>
                </a:spcBef>
                <a:buClrTx/>
                <a:buSzTx/>
                <a:buFontTx/>
                <a:buNone/>
              </a:pPr>
              <a:t>23</a:t>
            </a:fld>
            <a:endParaRPr kumimoji="0" lang="en-US" altLang="zh-CN" sz="1400" b="0">
              <a:latin typeface="Tahoma" pitchFamily="34" charset="0"/>
            </a:endParaRPr>
          </a:p>
        </p:txBody>
      </p:sp>
      <p:sp>
        <p:nvSpPr>
          <p:cNvPr id="26627" name="Rectangle 2"/>
          <p:cNvSpPr>
            <a:spLocks noGrp="1" noChangeArrowheads="1"/>
          </p:cNvSpPr>
          <p:nvPr>
            <p:ph type="title"/>
          </p:nvPr>
        </p:nvSpPr>
        <p:spPr/>
        <p:txBody>
          <a:bodyPr/>
          <a:lstStyle/>
          <a:p>
            <a:pPr eaLnBrk="1" hangingPunct="1"/>
            <a:r>
              <a:rPr lang="zh-CN" altLang="en-US" sz="3600"/>
              <a:t>市场分析与管理</a:t>
            </a:r>
            <a:r>
              <a:rPr lang="en-US" altLang="zh-CN" sz="3600"/>
              <a:t>(1)</a:t>
            </a:r>
          </a:p>
        </p:txBody>
      </p:sp>
      <p:sp>
        <p:nvSpPr>
          <p:cNvPr id="26628" name="Rectangle 3"/>
          <p:cNvSpPr>
            <a:spLocks noGrp="1" noChangeArrowheads="1"/>
          </p:cNvSpPr>
          <p:nvPr>
            <p:ph type="body" idx="1"/>
          </p:nvPr>
        </p:nvSpPr>
        <p:spPr/>
        <p:txBody>
          <a:bodyPr/>
          <a:lstStyle/>
          <a:p>
            <a:pPr eaLnBrk="1" hangingPunct="1">
              <a:lnSpc>
                <a:spcPct val="110000"/>
              </a:lnSpc>
            </a:pPr>
            <a:r>
              <a:rPr lang="zh-CN" altLang="en-US" dirty="0"/>
              <a:t>用于分析的数据源在哪</a:t>
            </a:r>
            <a:r>
              <a:rPr lang="en-US" altLang="zh-CN" dirty="0"/>
              <a:t>?</a:t>
            </a:r>
          </a:p>
          <a:p>
            <a:pPr lvl="1" eaLnBrk="1" hangingPunct="1">
              <a:lnSpc>
                <a:spcPct val="110000"/>
              </a:lnSpc>
            </a:pPr>
            <a:r>
              <a:rPr lang="zh-CN" altLang="en-US" dirty="0">
                <a:latin typeface="Times New Roman" pitchFamily="18" charset="0"/>
              </a:rPr>
              <a:t>信用卡交易</a:t>
            </a:r>
            <a:r>
              <a:rPr lang="en-US" altLang="zh-CN" dirty="0">
                <a:latin typeface="Times New Roman" pitchFamily="18" charset="0"/>
              </a:rPr>
              <a:t>, </a:t>
            </a:r>
            <a:r>
              <a:rPr lang="zh-CN" altLang="en-US" dirty="0">
                <a:latin typeface="Times New Roman" pitchFamily="18" charset="0"/>
              </a:rPr>
              <a:t>会员卡</a:t>
            </a:r>
            <a:r>
              <a:rPr lang="en-US" altLang="zh-CN" dirty="0">
                <a:latin typeface="Times New Roman" pitchFamily="18" charset="0"/>
              </a:rPr>
              <a:t>, </a:t>
            </a:r>
            <a:r>
              <a:rPr lang="zh-CN" altLang="en-US" dirty="0">
                <a:latin typeface="Times New Roman" pitchFamily="18" charset="0"/>
              </a:rPr>
              <a:t>打折优惠卷</a:t>
            </a:r>
            <a:r>
              <a:rPr lang="en-US" altLang="zh-CN" dirty="0">
                <a:latin typeface="Times New Roman" pitchFamily="18" charset="0"/>
              </a:rPr>
              <a:t>, </a:t>
            </a:r>
            <a:r>
              <a:rPr lang="zh-CN" altLang="en-US" dirty="0">
                <a:latin typeface="Times New Roman" pitchFamily="18" charset="0"/>
              </a:rPr>
              <a:t>顾客投诉电话</a:t>
            </a:r>
            <a:r>
              <a:rPr lang="en-US" altLang="zh-CN" dirty="0">
                <a:latin typeface="Times New Roman" pitchFamily="18" charset="0"/>
              </a:rPr>
              <a:t>, (</a:t>
            </a:r>
            <a:r>
              <a:rPr lang="zh-CN" altLang="en-US" dirty="0">
                <a:latin typeface="Times New Roman" pitchFamily="18" charset="0"/>
              </a:rPr>
              <a:t>公共</a:t>
            </a:r>
            <a:r>
              <a:rPr lang="en-US" altLang="zh-CN" dirty="0">
                <a:latin typeface="Times New Roman" pitchFamily="18" charset="0"/>
              </a:rPr>
              <a:t>) </a:t>
            </a:r>
            <a:r>
              <a:rPr lang="zh-CN" altLang="en-US" dirty="0">
                <a:latin typeface="Times New Roman" pitchFamily="18" charset="0"/>
              </a:rPr>
              <a:t>生活时尚研究</a:t>
            </a:r>
          </a:p>
          <a:p>
            <a:pPr eaLnBrk="1" hangingPunct="1">
              <a:lnSpc>
                <a:spcPct val="110000"/>
              </a:lnSpc>
            </a:pPr>
            <a:r>
              <a:rPr lang="zh-CN" altLang="en-US" dirty="0"/>
              <a:t>针对销售</a:t>
            </a:r>
            <a:r>
              <a:rPr lang="en-US" altLang="zh-CN" dirty="0"/>
              <a:t>(Target marketing)</a:t>
            </a:r>
          </a:p>
          <a:p>
            <a:pPr lvl="1" eaLnBrk="1" hangingPunct="1">
              <a:lnSpc>
                <a:spcPct val="110000"/>
              </a:lnSpc>
            </a:pPr>
            <a:r>
              <a:rPr lang="zh-CN" altLang="en-US" dirty="0">
                <a:latin typeface="Times New Roman" pitchFamily="18" charset="0"/>
              </a:rPr>
              <a:t>找出顾客群</a:t>
            </a:r>
            <a:r>
              <a:rPr lang="en-US" altLang="zh-CN" dirty="0">
                <a:latin typeface="Times New Roman" pitchFamily="18" charset="0"/>
              </a:rPr>
              <a:t>, </a:t>
            </a:r>
            <a:r>
              <a:rPr lang="zh-CN" altLang="en-US" dirty="0">
                <a:latin typeface="Times New Roman" pitchFamily="18" charset="0"/>
              </a:rPr>
              <a:t>他们具有相同特征 </a:t>
            </a:r>
            <a:r>
              <a:rPr lang="en-US" altLang="zh-CN" dirty="0">
                <a:latin typeface="Times New Roman" pitchFamily="18" charset="0"/>
              </a:rPr>
              <a:t>: </a:t>
            </a:r>
            <a:r>
              <a:rPr lang="zh-CN" altLang="en-US" dirty="0">
                <a:latin typeface="Times New Roman" pitchFamily="18" charset="0"/>
              </a:rPr>
              <a:t>兴趣</a:t>
            </a:r>
            <a:r>
              <a:rPr lang="en-US" altLang="zh-CN" dirty="0">
                <a:latin typeface="Times New Roman" pitchFamily="18" charset="0"/>
              </a:rPr>
              <a:t>, </a:t>
            </a:r>
            <a:r>
              <a:rPr lang="zh-CN" altLang="en-US" dirty="0">
                <a:latin typeface="Times New Roman" pitchFamily="18" charset="0"/>
              </a:rPr>
              <a:t>收入水平</a:t>
            </a:r>
            <a:r>
              <a:rPr lang="en-US" altLang="zh-CN" dirty="0">
                <a:latin typeface="Times New Roman" pitchFamily="18" charset="0"/>
              </a:rPr>
              <a:t>, </a:t>
            </a:r>
            <a:r>
              <a:rPr lang="zh-CN" altLang="en-US" dirty="0">
                <a:latin typeface="Times New Roman" pitchFamily="18" charset="0"/>
              </a:rPr>
              <a:t>消费习惯</a:t>
            </a:r>
            <a:r>
              <a:rPr lang="en-US" altLang="zh-CN" dirty="0">
                <a:latin typeface="Times New Roman" pitchFamily="18" charset="0"/>
              </a:rPr>
              <a:t>, </a:t>
            </a:r>
            <a:r>
              <a:rPr lang="zh-CN" altLang="en-US" dirty="0">
                <a:latin typeface="Times New Roman" pitchFamily="18" charset="0"/>
              </a:rPr>
              <a:t>等</a:t>
            </a:r>
            <a:r>
              <a:rPr lang="en-US" altLang="zh-CN" dirty="0">
                <a:latin typeface="Times New Roman" pitchFamily="18" charset="0"/>
              </a:rPr>
              <a:t>.</a:t>
            </a:r>
          </a:p>
          <a:p>
            <a:pPr eaLnBrk="1" hangingPunct="1">
              <a:lnSpc>
                <a:spcPct val="110000"/>
              </a:lnSpc>
            </a:pPr>
            <a:r>
              <a:rPr lang="zh-CN" altLang="en-US" dirty="0"/>
              <a:t>确定顾客随时间变化的购买模式</a:t>
            </a:r>
          </a:p>
          <a:p>
            <a:pPr lvl="1" eaLnBrk="1" hangingPunct="1">
              <a:lnSpc>
                <a:spcPct val="110000"/>
              </a:lnSpc>
            </a:pPr>
            <a:r>
              <a:rPr lang="zh-CN" altLang="en-US" dirty="0">
                <a:latin typeface="Times New Roman" pitchFamily="18" charset="0"/>
              </a:rPr>
              <a:t>个人帐号到联合帐号的转变</a:t>
            </a:r>
            <a:r>
              <a:rPr lang="en-US" altLang="zh-CN" dirty="0">
                <a:latin typeface="Times New Roman" pitchFamily="18" charset="0"/>
              </a:rPr>
              <a:t>: </a:t>
            </a:r>
            <a:r>
              <a:rPr lang="zh-CN" altLang="en-US" dirty="0">
                <a:latin typeface="Times New Roman" pitchFamily="18" charset="0"/>
              </a:rPr>
              <a:t>结婚</a:t>
            </a:r>
            <a:r>
              <a:rPr lang="en-US" altLang="zh-CN" dirty="0">
                <a:latin typeface="Times New Roman" pitchFamily="18" charset="0"/>
              </a:rPr>
              <a:t>, </a:t>
            </a:r>
            <a:r>
              <a:rPr lang="zh-CN" altLang="en-US" dirty="0">
                <a:latin typeface="Times New Roman" pitchFamily="18" charset="0"/>
              </a:rPr>
              <a:t>等</a:t>
            </a:r>
            <a:r>
              <a:rPr lang="en-US" altLang="zh-CN" dirty="0">
                <a:latin typeface="Times New Roman" pitchFamily="18" charset="0"/>
              </a:rPr>
              <a:t>.</a:t>
            </a:r>
          </a:p>
          <a:p>
            <a:pPr eaLnBrk="1" hangingPunct="1">
              <a:lnSpc>
                <a:spcPct val="110000"/>
              </a:lnSpc>
            </a:pPr>
            <a:r>
              <a:rPr lang="zh-CN" altLang="en-US" dirty="0"/>
              <a:t>交叉销售分析</a:t>
            </a:r>
            <a:r>
              <a:rPr lang="en-US" altLang="zh-CN" dirty="0"/>
              <a:t>(Cross-market analysis)</a:t>
            </a:r>
          </a:p>
          <a:p>
            <a:pPr lvl="1" eaLnBrk="1" hangingPunct="1">
              <a:lnSpc>
                <a:spcPct val="110000"/>
              </a:lnSpc>
            </a:pPr>
            <a:r>
              <a:rPr lang="zh-CN" altLang="en-US" dirty="0">
                <a:latin typeface="Times New Roman" pitchFamily="18" charset="0"/>
              </a:rPr>
              <a:t>产品销售之间的关联</a:t>
            </a:r>
            <a:r>
              <a:rPr lang="en-US" altLang="zh-CN" dirty="0">
                <a:latin typeface="Times New Roman" pitchFamily="18" charset="0"/>
              </a:rPr>
              <a:t>/</a:t>
            </a:r>
            <a:r>
              <a:rPr lang="zh-CN" altLang="en-US" dirty="0">
                <a:latin typeface="Times New Roman" pitchFamily="18" charset="0"/>
              </a:rPr>
              <a:t>相关 </a:t>
            </a:r>
          </a:p>
          <a:p>
            <a:pPr lvl="1" eaLnBrk="1" hangingPunct="1">
              <a:lnSpc>
                <a:spcPct val="110000"/>
              </a:lnSpc>
            </a:pPr>
            <a:r>
              <a:rPr lang="zh-CN" altLang="en-US" dirty="0">
                <a:latin typeface="Times New Roman" pitchFamily="18" charset="0"/>
              </a:rPr>
              <a:t>基于关联信息的预测</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EBA86D4-3FE9-498E-9684-4C6D7A356BB9}" type="slidenum">
              <a:rPr kumimoji="0" lang="en-US" altLang="zh-CN" sz="1400" b="0" smtClean="0">
                <a:latin typeface="Tahoma" pitchFamily="34" charset="0"/>
              </a:rPr>
              <a:pPr eaLnBrk="1" hangingPunct="1">
                <a:spcBef>
                  <a:spcPct val="0"/>
                </a:spcBef>
                <a:buClrTx/>
                <a:buSzTx/>
                <a:buFontTx/>
                <a:buNone/>
              </a:pPr>
              <a:t>24</a:t>
            </a:fld>
            <a:endParaRPr kumimoji="0" lang="en-US" altLang="zh-CN" sz="1400" b="0">
              <a:latin typeface="Tahoma" pitchFamily="34" charset="0"/>
            </a:endParaRPr>
          </a:p>
        </p:txBody>
      </p:sp>
      <p:sp>
        <p:nvSpPr>
          <p:cNvPr id="27651" name="Rectangle 2"/>
          <p:cNvSpPr>
            <a:spLocks noGrp="1" noChangeArrowheads="1"/>
          </p:cNvSpPr>
          <p:nvPr>
            <p:ph type="title"/>
          </p:nvPr>
        </p:nvSpPr>
        <p:spPr/>
        <p:txBody>
          <a:bodyPr/>
          <a:lstStyle/>
          <a:p>
            <a:pPr eaLnBrk="1" hangingPunct="1"/>
            <a:r>
              <a:rPr lang="zh-CN" altLang="en-US" sz="3600"/>
              <a:t>市场分析与管理</a:t>
            </a:r>
            <a:r>
              <a:rPr lang="en-US" altLang="zh-CN" sz="3600"/>
              <a:t>(2)</a:t>
            </a:r>
          </a:p>
        </p:txBody>
      </p:sp>
      <p:sp>
        <p:nvSpPr>
          <p:cNvPr id="27652" name="Rectangle 3"/>
          <p:cNvSpPr>
            <a:spLocks noGrp="1" noChangeArrowheads="1"/>
          </p:cNvSpPr>
          <p:nvPr>
            <p:ph type="body" idx="1"/>
          </p:nvPr>
        </p:nvSpPr>
        <p:spPr/>
        <p:txBody>
          <a:bodyPr/>
          <a:lstStyle/>
          <a:p>
            <a:pPr eaLnBrk="1" hangingPunct="1">
              <a:lnSpc>
                <a:spcPct val="130000"/>
              </a:lnSpc>
            </a:pPr>
            <a:r>
              <a:rPr lang="zh-CN" altLang="en-US" dirty="0"/>
              <a:t>顾客分类</a:t>
            </a:r>
            <a:r>
              <a:rPr lang="en-US" altLang="zh-CN" dirty="0"/>
              <a:t>(Customer profiling)</a:t>
            </a:r>
          </a:p>
          <a:p>
            <a:pPr lvl="1" eaLnBrk="1" hangingPunct="1">
              <a:lnSpc>
                <a:spcPct val="130000"/>
              </a:lnSpc>
            </a:pPr>
            <a:r>
              <a:rPr lang="zh-CN" altLang="en-US" dirty="0">
                <a:latin typeface="Times New Roman" pitchFamily="18" charset="0"/>
              </a:rPr>
              <a:t>数据挖掘能够告诉我们什么样的顾客买什么产品</a:t>
            </a:r>
            <a:r>
              <a:rPr lang="en-US" altLang="zh-CN" dirty="0">
                <a:latin typeface="Times New Roman" pitchFamily="18" charset="0"/>
              </a:rPr>
              <a:t>(</a:t>
            </a:r>
            <a:r>
              <a:rPr lang="zh-CN" altLang="en-US" dirty="0">
                <a:latin typeface="Times New Roman" pitchFamily="18" charset="0"/>
              </a:rPr>
              <a:t>聚类或分类</a:t>
            </a:r>
            <a:r>
              <a:rPr lang="en-US" altLang="zh-CN" dirty="0">
                <a:latin typeface="Times New Roman" pitchFamily="18" charset="0"/>
              </a:rPr>
              <a:t>)</a:t>
            </a:r>
          </a:p>
          <a:p>
            <a:pPr eaLnBrk="1" hangingPunct="1">
              <a:lnSpc>
                <a:spcPct val="130000"/>
              </a:lnSpc>
            </a:pPr>
            <a:r>
              <a:rPr lang="zh-CN" altLang="en-US" dirty="0"/>
              <a:t>识别顾客需求</a:t>
            </a:r>
          </a:p>
          <a:p>
            <a:pPr lvl="1" eaLnBrk="1" hangingPunct="1">
              <a:lnSpc>
                <a:spcPct val="130000"/>
              </a:lnSpc>
            </a:pPr>
            <a:r>
              <a:rPr lang="zh-CN" altLang="en-US" dirty="0">
                <a:latin typeface="Times New Roman" pitchFamily="18" charset="0"/>
              </a:rPr>
              <a:t>对不同的顾客识别最好的产品</a:t>
            </a:r>
          </a:p>
          <a:p>
            <a:pPr lvl="1" eaLnBrk="1" hangingPunct="1">
              <a:lnSpc>
                <a:spcPct val="130000"/>
              </a:lnSpc>
            </a:pPr>
            <a:r>
              <a:rPr lang="zh-CN" altLang="en-US" dirty="0">
                <a:latin typeface="Times New Roman" pitchFamily="18" charset="0"/>
              </a:rPr>
              <a:t>使用预测发现什么因素影响新顾客</a:t>
            </a:r>
          </a:p>
          <a:p>
            <a:pPr eaLnBrk="1" hangingPunct="1">
              <a:lnSpc>
                <a:spcPct val="130000"/>
              </a:lnSpc>
            </a:pPr>
            <a:r>
              <a:rPr lang="zh-CN" altLang="en-US" dirty="0"/>
              <a:t>提供汇总信息</a:t>
            </a:r>
          </a:p>
          <a:p>
            <a:pPr lvl="1" eaLnBrk="1" hangingPunct="1">
              <a:lnSpc>
                <a:spcPct val="130000"/>
              </a:lnSpc>
            </a:pPr>
            <a:r>
              <a:rPr lang="zh-CN" altLang="en-US" dirty="0">
                <a:latin typeface="Times New Roman" pitchFamily="18" charset="0"/>
              </a:rPr>
              <a:t>各种多维汇总报告</a:t>
            </a:r>
          </a:p>
          <a:p>
            <a:pPr lvl="1" eaLnBrk="1" hangingPunct="1">
              <a:lnSpc>
                <a:spcPct val="130000"/>
              </a:lnSpc>
            </a:pPr>
            <a:r>
              <a:rPr lang="zh-CN" altLang="en-US" dirty="0">
                <a:latin typeface="Times New Roman" pitchFamily="18" charset="0"/>
              </a:rPr>
              <a:t>统计的汇总信息 </a:t>
            </a:r>
            <a:r>
              <a:rPr lang="en-US" altLang="zh-CN" dirty="0">
                <a:latin typeface="Times New Roman" pitchFamily="18" charset="0"/>
              </a:rPr>
              <a:t>(</a:t>
            </a:r>
            <a:r>
              <a:rPr lang="zh-CN" altLang="en-US" dirty="0">
                <a:latin typeface="Times New Roman" pitchFamily="18" charset="0"/>
              </a:rPr>
              <a:t>数据的中心趋势和方差</a:t>
            </a:r>
            <a:r>
              <a:rPr lang="en-US" altLang="zh-CN" dirty="0">
                <a:latin typeface="Times New Roman" pitchFamily="18" charset="0"/>
              </a:rPr>
              <a:t>)</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F37C6F3A-D810-4672-B715-A2D74FA84D67}" type="slidenum">
              <a:rPr kumimoji="0" lang="en-US" altLang="zh-CN" sz="1400" b="0" smtClean="0">
                <a:latin typeface="Tahoma" pitchFamily="34" charset="0"/>
              </a:rPr>
              <a:pPr eaLnBrk="1" hangingPunct="1">
                <a:spcBef>
                  <a:spcPct val="0"/>
                </a:spcBef>
                <a:buClrTx/>
                <a:buSzTx/>
                <a:buFontTx/>
                <a:buNone/>
              </a:pPr>
              <a:t>25</a:t>
            </a:fld>
            <a:endParaRPr kumimoji="0" lang="en-US" altLang="zh-CN" sz="1400" b="0">
              <a:latin typeface="Tahoma" pitchFamily="34" charset="0"/>
            </a:endParaRPr>
          </a:p>
        </p:txBody>
      </p:sp>
      <p:sp>
        <p:nvSpPr>
          <p:cNvPr id="28675" name="Rectangle 2"/>
          <p:cNvSpPr>
            <a:spLocks noGrp="1" noChangeArrowheads="1"/>
          </p:cNvSpPr>
          <p:nvPr>
            <p:ph type="title"/>
          </p:nvPr>
        </p:nvSpPr>
        <p:spPr/>
        <p:txBody>
          <a:bodyPr/>
          <a:lstStyle/>
          <a:p>
            <a:pPr eaLnBrk="1" hangingPunct="1"/>
            <a:r>
              <a:rPr lang="zh-CN" altLang="en-US" sz="3600"/>
              <a:t>法人分析和风险管理</a:t>
            </a:r>
          </a:p>
        </p:txBody>
      </p:sp>
      <p:sp>
        <p:nvSpPr>
          <p:cNvPr id="28676" name="Rectangle 3"/>
          <p:cNvSpPr>
            <a:spLocks noGrp="1" noChangeArrowheads="1"/>
          </p:cNvSpPr>
          <p:nvPr>
            <p:ph type="body" idx="1"/>
          </p:nvPr>
        </p:nvSpPr>
        <p:spPr/>
        <p:txBody>
          <a:bodyPr/>
          <a:lstStyle/>
          <a:p>
            <a:pPr eaLnBrk="1" hangingPunct="1">
              <a:lnSpc>
                <a:spcPct val="90000"/>
              </a:lnSpc>
            </a:pPr>
            <a:r>
              <a:rPr lang="zh-CN" altLang="en-US" dirty="0"/>
              <a:t>财经规划和资产评估</a:t>
            </a:r>
          </a:p>
          <a:p>
            <a:pPr lvl="1" eaLnBrk="1" hangingPunct="1">
              <a:lnSpc>
                <a:spcPct val="90000"/>
              </a:lnSpc>
            </a:pPr>
            <a:r>
              <a:rPr lang="zh-CN" altLang="en-US" dirty="0">
                <a:latin typeface="Times New Roman" pitchFamily="18" charset="0"/>
              </a:rPr>
              <a:t>现金流分析和预测</a:t>
            </a:r>
          </a:p>
          <a:p>
            <a:pPr lvl="1" eaLnBrk="1" hangingPunct="1">
              <a:lnSpc>
                <a:spcPct val="90000"/>
              </a:lnSpc>
            </a:pPr>
            <a:r>
              <a:rPr lang="zh-CN" altLang="en-US" dirty="0">
                <a:latin typeface="Times New Roman" pitchFamily="18" charset="0"/>
              </a:rPr>
              <a:t>临时提出的资产评估</a:t>
            </a:r>
          </a:p>
          <a:p>
            <a:pPr lvl="1" eaLnBrk="1" hangingPunct="1">
              <a:lnSpc>
                <a:spcPct val="90000"/>
              </a:lnSpc>
            </a:pPr>
            <a:r>
              <a:rPr lang="zh-CN" altLang="en-US" dirty="0">
                <a:latin typeface="Times New Roman" pitchFamily="18" charset="0"/>
              </a:rPr>
              <a:t>交叉组合</a:t>
            </a:r>
            <a:r>
              <a:rPr lang="en-US" altLang="zh-CN" dirty="0">
                <a:latin typeface="Times New Roman" pitchFamily="18" charset="0"/>
              </a:rPr>
              <a:t>(cross-sectional) </a:t>
            </a:r>
            <a:r>
              <a:rPr lang="zh-CN" altLang="en-US" dirty="0">
                <a:latin typeface="Times New Roman" pitchFamily="18" charset="0"/>
              </a:rPr>
              <a:t>和时间序列分析 </a:t>
            </a:r>
            <a:r>
              <a:rPr lang="en-US" altLang="zh-CN" dirty="0">
                <a:latin typeface="Times New Roman" pitchFamily="18" charset="0"/>
              </a:rPr>
              <a:t>(</a:t>
            </a:r>
            <a:r>
              <a:rPr lang="zh-CN" altLang="en-US" dirty="0">
                <a:latin typeface="Times New Roman" pitchFamily="18" charset="0"/>
              </a:rPr>
              <a:t>金融比率</a:t>
            </a:r>
            <a:r>
              <a:rPr lang="en-US" altLang="zh-CN" dirty="0">
                <a:latin typeface="Times New Roman" pitchFamily="18" charset="0"/>
              </a:rPr>
              <a:t>(financial-ratio), </a:t>
            </a:r>
            <a:r>
              <a:rPr lang="zh-CN" altLang="en-US" dirty="0">
                <a:latin typeface="Times New Roman" pitchFamily="18" charset="0"/>
              </a:rPr>
              <a:t>趋势分析</a:t>
            </a:r>
            <a:r>
              <a:rPr lang="en-US" altLang="zh-CN" dirty="0">
                <a:latin typeface="Times New Roman" pitchFamily="18" charset="0"/>
              </a:rPr>
              <a:t>, </a:t>
            </a:r>
            <a:r>
              <a:rPr lang="zh-CN" altLang="en-US" dirty="0">
                <a:latin typeface="Times New Roman" pitchFamily="18" charset="0"/>
              </a:rPr>
              <a:t>等</a:t>
            </a:r>
            <a:r>
              <a:rPr lang="en-US" altLang="zh-CN" dirty="0">
                <a:latin typeface="Times New Roman" pitchFamily="18" charset="0"/>
              </a:rPr>
              <a:t>.)</a:t>
            </a:r>
          </a:p>
          <a:p>
            <a:pPr eaLnBrk="1" hangingPunct="1">
              <a:lnSpc>
                <a:spcPct val="90000"/>
              </a:lnSpc>
            </a:pPr>
            <a:r>
              <a:rPr lang="zh-CN" altLang="en-US" dirty="0"/>
              <a:t>资源规划 </a:t>
            </a:r>
            <a:r>
              <a:rPr lang="en-US" altLang="zh-CN" dirty="0"/>
              <a:t>:</a:t>
            </a:r>
          </a:p>
          <a:p>
            <a:pPr lvl="1" eaLnBrk="1" hangingPunct="1">
              <a:lnSpc>
                <a:spcPct val="90000"/>
              </a:lnSpc>
            </a:pPr>
            <a:r>
              <a:rPr lang="zh-CN" altLang="en-US" dirty="0">
                <a:latin typeface="Times New Roman" pitchFamily="18" charset="0"/>
              </a:rPr>
              <a:t>资源与开销的汇总与比较</a:t>
            </a:r>
          </a:p>
          <a:p>
            <a:pPr eaLnBrk="1" hangingPunct="1">
              <a:lnSpc>
                <a:spcPct val="90000"/>
              </a:lnSpc>
            </a:pPr>
            <a:r>
              <a:rPr lang="zh-CN" altLang="en-US" dirty="0"/>
              <a:t>竞争</a:t>
            </a:r>
            <a:r>
              <a:rPr lang="en-US" altLang="zh-CN" dirty="0"/>
              <a:t>:</a:t>
            </a:r>
          </a:p>
          <a:p>
            <a:pPr lvl="1" eaLnBrk="1" hangingPunct="1">
              <a:lnSpc>
                <a:spcPct val="90000"/>
              </a:lnSpc>
            </a:pPr>
            <a:r>
              <a:rPr lang="zh-CN" altLang="en-US" dirty="0">
                <a:latin typeface="Times New Roman" pitchFamily="18" charset="0"/>
              </a:rPr>
              <a:t>管理竞争者和市场指导</a:t>
            </a:r>
          </a:p>
          <a:p>
            <a:pPr lvl="1" eaLnBrk="1" hangingPunct="1">
              <a:lnSpc>
                <a:spcPct val="90000"/>
              </a:lnSpc>
            </a:pPr>
            <a:r>
              <a:rPr lang="zh-CN" altLang="en-US" dirty="0">
                <a:latin typeface="Times New Roman" pitchFamily="18" charset="0"/>
              </a:rPr>
              <a:t>对顾客分类和基于类的定价</a:t>
            </a:r>
          </a:p>
          <a:p>
            <a:pPr lvl="1" eaLnBrk="1" hangingPunct="1">
              <a:lnSpc>
                <a:spcPct val="90000"/>
              </a:lnSpc>
            </a:pPr>
            <a:r>
              <a:rPr lang="zh-CN" altLang="en-US" dirty="0">
                <a:latin typeface="Times New Roman" pitchFamily="18" charset="0"/>
              </a:rPr>
              <a:t>在高度竞争的市场调整价格策略</a:t>
            </a:r>
            <a:endParaRPr lang="zh-CN" altLang="en-US" dirty="0"/>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D99B874-3A0F-4269-864B-40F99F7933DA}" type="slidenum">
              <a:rPr kumimoji="0" lang="en-US" altLang="zh-CN" sz="1400" b="0" smtClean="0">
                <a:latin typeface="Tahoma" pitchFamily="34" charset="0"/>
              </a:rPr>
              <a:pPr eaLnBrk="1" hangingPunct="1">
                <a:spcBef>
                  <a:spcPct val="0"/>
                </a:spcBef>
                <a:buClrTx/>
                <a:buSzTx/>
                <a:buFontTx/>
                <a:buNone/>
              </a:pPr>
              <a:t>26</a:t>
            </a:fld>
            <a:endParaRPr kumimoji="0" lang="en-US" altLang="zh-CN" sz="1400" b="0">
              <a:latin typeface="Tahoma" pitchFamily="34" charset="0"/>
            </a:endParaRPr>
          </a:p>
        </p:txBody>
      </p:sp>
      <p:sp>
        <p:nvSpPr>
          <p:cNvPr id="29699" name="Rectangle 2"/>
          <p:cNvSpPr>
            <a:spLocks noGrp="1" noChangeArrowheads="1"/>
          </p:cNvSpPr>
          <p:nvPr>
            <p:ph type="title"/>
          </p:nvPr>
        </p:nvSpPr>
        <p:spPr/>
        <p:txBody>
          <a:bodyPr/>
          <a:lstStyle/>
          <a:p>
            <a:pPr eaLnBrk="1" hangingPunct="1"/>
            <a:r>
              <a:rPr lang="zh-CN" altLang="en-US" sz="3600"/>
              <a:t>欺骗检测和管理</a:t>
            </a:r>
            <a:r>
              <a:rPr lang="en-US" altLang="zh-CN" sz="3600"/>
              <a:t>(1)</a:t>
            </a:r>
          </a:p>
        </p:txBody>
      </p:sp>
      <p:sp>
        <p:nvSpPr>
          <p:cNvPr id="29700" name="Rectangle 3"/>
          <p:cNvSpPr>
            <a:spLocks noGrp="1" noChangeArrowheads="1"/>
          </p:cNvSpPr>
          <p:nvPr>
            <p:ph type="body" idx="1"/>
          </p:nvPr>
        </p:nvSpPr>
        <p:spPr/>
        <p:txBody>
          <a:bodyPr/>
          <a:lstStyle/>
          <a:p>
            <a:pPr eaLnBrk="1" hangingPunct="1"/>
            <a:r>
              <a:rPr lang="zh-CN" altLang="en-US"/>
              <a:t>应用</a:t>
            </a:r>
          </a:p>
          <a:p>
            <a:pPr lvl="1" eaLnBrk="1" hangingPunct="1"/>
            <a:r>
              <a:rPr lang="zh-CN" altLang="en-US" sz="2400">
                <a:latin typeface="Times New Roman" pitchFamily="18" charset="0"/>
              </a:rPr>
              <a:t>广泛用于健康照料</a:t>
            </a:r>
            <a:r>
              <a:rPr lang="en-US" altLang="zh-CN" sz="2400">
                <a:latin typeface="Times New Roman" pitchFamily="18" charset="0"/>
              </a:rPr>
              <a:t>, </a:t>
            </a:r>
            <a:r>
              <a:rPr lang="zh-CN" altLang="en-US" sz="2400">
                <a:latin typeface="Times New Roman" pitchFamily="18" charset="0"/>
              </a:rPr>
              <a:t>零售</a:t>
            </a:r>
            <a:r>
              <a:rPr lang="en-US" altLang="zh-CN" sz="2400">
                <a:latin typeface="Times New Roman" pitchFamily="18" charset="0"/>
              </a:rPr>
              <a:t>, </a:t>
            </a:r>
            <a:r>
              <a:rPr lang="zh-CN" altLang="en-US" sz="2400">
                <a:latin typeface="Times New Roman" pitchFamily="18" charset="0"/>
              </a:rPr>
              <a:t>信用卡服务</a:t>
            </a:r>
            <a:r>
              <a:rPr lang="en-US" altLang="zh-CN" sz="2400">
                <a:latin typeface="Times New Roman" pitchFamily="18" charset="0"/>
              </a:rPr>
              <a:t>, </a:t>
            </a:r>
            <a:r>
              <a:rPr lang="zh-CN" altLang="en-US" sz="2400">
                <a:latin typeface="Times New Roman" pitchFamily="18" charset="0"/>
              </a:rPr>
              <a:t>电讯 </a:t>
            </a:r>
            <a:r>
              <a:rPr lang="en-US" altLang="zh-CN" sz="2400">
                <a:latin typeface="Times New Roman" pitchFamily="18" charset="0"/>
              </a:rPr>
              <a:t>(</a:t>
            </a:r>
            <a:r>
              <a:rPr lang="zh-CN" altLang="en-US" sz="2400">
                <a:latin typeface="Times New Roman" pitchFamily="18" charset="0"/>
              </a:rPr>
              <a:t>电话卡欺骗</a:t>
            </a:r>
            <a:r>
              <a:rPr lang="en-US" altLang="zh-CN" sz="2400">
                <a:latin typeface="Times New Roman" pitchFamily="18" charset="0"/>
              </a:rPr>
              <a:t>), </a:t>
            </a:r>
            <a:r>
              <a:rPr lang="zh-CN" altLang="en-US" sz="2400">
                <a:latin typeface="Times New Roman" pitchFamily="18" charset="0"/>
              </a:rPr>
              <a:t>等</a:t>
            </a:r>
            <a:r>
              <a:rPr lang="en-US" altLang="zh-CN" sz="2400">
                <a:latin typeface="Times New Roman" pitchFamily="18" charset="0"/>
              </a:rPr>
              <a:t>.</a:t>
            </a:r>
          </a:p>
          <a:p>
            <a:pPr eaLnBrk="1" hangingPunct="1"/>
            <a:r>
              <a:rPr lang="zh-CN" altLang="en-US"/>
              <a:t>方法</a:t>
            </a:r>
          </a:p>
          <a:p>
            <a:pPr lvl="1" eaLnBrk="1" hangingPunct="1"/>
            <a:r>
              <a:rPr lang="zh-CN" altLang="en-US" sz="2400">
                <a:latin typeface="Times New Roman" pitchFamily="18" charset="0"/>
              </a:rPr>
              <a:t>使用历史数据建立欺骗行为模型</a:t>
            </a:r>
            <a:r>
              <a:rPr lang="en-US" altLang="zh-CN" sz="2400">
                <a:latin typeface="Times New Roman" pitchFamily="18" charset="0"/>
              </a:rPr>
              <a:t>, </a:t>
            </a:r>
            <a:r>
              <a:rPr lang="zh-CN" altLang="en-US" sz="2400">
                <a:latin typeface="Times New Roman" pitchFamily="18" charset="0"/>
              </a:rPr>
              <a:t>使用数据挖掘帮助识别类似的实例</a:t>
            </a:r>
          </a:p>
          <a:p>
            <a:pPr eaLnBrk="1" hangingPunct="1"/>
            <a:r>
              <a:rPr lang="zh-CN" altLang="en-US"/>
              <a:t>例</a:t>
            </a:r>
          </a:p>
          <a:p>
            <a:pPr lvl="1" eaLnBrk="1" hangingPunct="1"/>
            <a:r>
              <a:rPr lang="zh-CN" altLang="en-US" sz="2400" u="sng">
                <a:latin typeface="Times New Roman" pitchFamily="18" charset="0"/>
              </a:rPr>
              <a:t>汽车保险</a:t>
            </a:r>
            <a:r>
              <a:rPr lang="en-US" altLang="zh-CN" sz="2400">
                <a:latin typeface="Times New Roman" pitchFamily="18" charset="0"/>
              </a:rPr>
              <a:t>: </a:t>
            </a:r>
            <a:r>
              <a:rPr lang="zh-CN" altLang="en-US" sz="2400">
                <a:latin typeface="Times New Roman" pitchFamily="18" charset="0"/>
              </a:rPr>
              <a:t>检测这样的人</a:t>
            </a:r>
            <a:r>
              <a:rPr lang="en-US" altLang="zh-CN" sz="2400">
                <a:latin typeface="Times New Roman" pitchFamily="18" charset="0"/>
              </a:rPr>
              <a:t>, </a:t>
            </a:r>
            <a:r>
              <a:rPr lang="zh-CN" altLang="en-US" sz="2400">
                <a:latin typeface="Times New Roman" pitchFamily="18" charset="0"/>
              </a:rPr>
              <a:t>他</a:t>
            </a:r>
            <a:r>
              <a:rPr lang="en-US" altLang="zh-CN" sz="2400">
                <a:latin typeface="Times New Roman" pitchFamily="18" charset="0"/>
              </a:rPr>
              <a:t>/</a:t>
            </a:r>
            <a:r>
              <a:rPr lang="zh-CN" altLang="en-US" sz="2400">
                <a:latin typeface="Times New Roman" pitchFamily="18" charset="0"/>
              </a:rPr>
              <a:t>她假造事故骗取保险赔偿</a:t>
            </a:r>
          </a:p>
          <a:p>
            <a:pPr lvl="1" eaLnBrk="1" hangingPunct="1"/>
            <a:r>
              <a:rPr lang="zh-CN" altLang="en-US" sz="2400" u="sng">
                <a:latin typeface="Times New Roman" pitchFamily="18" charset="0"/>
              </a:rPr>
              <a:t>洗钱</a:t>
            </a:r>
            <a:r>
              <a:rPr lang="en-US" altLang="zh-CN" sz="2400">
                <a:latin typeface="Times New Roman" pitchFamily="18" charset="0"/>
              </a:rPr>
              <a:t>: </a:t>
            </a:r>
            <a:r>
              <a:rPr lang="zh-CN" altLang="en-US" sz="2400">
                <a:latin typeface="Times New Roman" pitchFamily="18" charset="0"/>
              </a:rPr>
              <a:t>检测可疑的金钱交易 </a:t>
            </a:r>
            <a:r>
              <a:rPr lang="en-US" altLang="zh-CN" sz="2400">
                <a:latin typeface="Times New Roman" pitchFamily="18" charset="0"/>
              </a:rPr>
              <a:t>(US Treasury's Financial Crimes Enforcement Network) </a:t>
            </a:r>
          </a:p>
          <a:p>
            <a:pPr lvl="1" eaLnBrk="1" hangingPunct="1"/>
            <a:r>
              <a:rPr lang="zh-CN" altLang="en-US" sz="2400" u="sng">
                <a:latin typeface="Times New Roman" pitchFamily="18" charset="0"/>
              </a:rPr>
              <a:t>医疗保险 </a:t>
            </a:r>
            <a:r>
              <a:rPr lang="en-US" altLang="zh-CN" sz="2400">
                <a:latin typeface="Times New Roman" pitchFamily="18" charset="0"/>
              </a:rPr>
              <a:t>: </a:t>
            </a:r>
            <a:r>
              <a:rPr lang="zh-CN" altLang="en-US" sz="2400">
                <a:latin typeface="Times New Roman" pitchFamily="18" charset="0"/>
              </a:rPr>
              <a:t>检测职业病患者</a:t>
            </a:r>
            <a:r>
              <a:rPr lang="en-US" altLang="zh-CN" sz="2400">
                <a:latin typeface="Times New Roman" pitchFamily="18" charset="0"/>
              </a:rPr>
              <a:t>, </a:t>
            </a:r>
            <a:r>
              <a:rPr lang="zh-CN" altLang="en-US" sz="2400">
                <a:latin typeface="Times New Roman" pitchFamily="18" charset="0"/>
              </a:rPr>
              <a:t>医生和介绍人圈</a:t>
            </a:r>
            <a:endParaRPr lang="zh-CN" altLang="en-US" sz="2400"/>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21D8730-5334-4875-8B6A-5D4BF9126789}" type="slidenum">
              <a:rPr kumimoji="0" lang="en-US" altLang="zh-CN" sz="1400" b="0" smtClean="0">
                <a:latin typeface="Tahoma" pitchFamily="34" charset="0"/>
              </a:rPr>
              <a:pPr eaLnBrk="1" hangingPunct="1">
                <a:spcBef>
                  <a:spcPct val="0"/>
                </a:spcBef>
                <a:buClrTx/>
                <a:buSzTx/>
                <a:buFontTx/>
                <a:buNone/>
              </a:pPr>
              <a:t>27</a:t>
            </a:fld>
            <a:endParaRPr kumimoji="0" lang="en-US" altLang="zh-CN" sz="1400" b="0">
              <a:latin typeface="Tahoma" pitchFamily="34" charset="0"/>
            </a:endParaRPr>
          </a:p>
        </p:txBody>
      </p:sp>
      <p:sp>
        <p:nvSpPr>
          <p:cNvPr id="30723" name="Rectangle 2"/>
          <p:cNvSpPr>
            <a:spLocks noGrp="1" noChangeArrowheads="1"/>
          </p:cNvSpPr>
          <p:nvPr>
            <p:ph type="title"/>
          </p:nvPr>
        </p:nvSpPr>
        <p:spPr/>
        <p:txBody>
          <a:bodyPr/>
          <a:lstStyle/>
          <a:p>
            <a:pPr eaLnBrk="1" hangingPunct="1"/>
            <a:r>
              <a:rPr lang="zh-CN" altLang="en-US" sz="3600"/>
              <a:t>欺骗检测和管理</a:t>
            </a:r>
            <a:r>
              <a:rPr lang="en-US" altLang="zh-CN" sz="3600"/>
              <a:t>(2)</a:t>
            </a:r>
          </a:p>
        </p:txBody>
      </p:sp>
      <p:sp>
        <p:nvSpPr>
          <p:cNvPr id="30724" name="Rectangle 3"/>
          <p:cNvSpPr>
            <a:spLocks noGrp="1" noChangeArrowheads="1"/>
          </p:cNvSpPr>
          <p:nvPr>
            <p:ph type="body" idx="1"/>
          </p:nvPr>
        </p:nvSpPr>
        <p:spPr/>
        <p:txBody>
          <a:bodyPr/>
          <a:lstStyle/>
          <a:p>
            <a:pPr eaLnBrk="1" hangingPunct="1"/>
            <a:r>
              <a:rPr lang="zh-CN" altLang="en-US" u="sng"/>
              <a:t>检测不适当的医疗处置</a:t>
            </a:r>
            <a:endParaRPr lang="zh-CN" altLang="en-US"/>
          </a:p>
          <a:p>
            <a:pPr lvl="1" eaLnBrk="1" hangingPunct="1"/>
            <a:r>
              <a:rPr lang="zh-CN" altLang="en-US" sz="2400">
                <a:latin typeface="Times New Roman" pitchFamily="18" charset="0"/>
              </a:rPr>
              <a:t>澳大利亚健康保险会</a:t>
            </a:r>
            <a:r>
              <a:rPr lang="en-US" altLang="zh-CN" sz="2400">
                <a:latin typeface="Times New Roman" pitchFamily="18" charset="0"/>
              </a:rPr>
              <a:t>(Australian Health Insurance Commission) </a:t>
            </a:r>
            <a:r>
              <a:rPr lang="zh-CN" altLang="en-US" sz="2400">
                <a:latin typeface="Times New Roman" pitchFamily="18" charset="0"/>
              </a:rPr>
              <a:t>发现许多全面的检查是请求做的</a:t>
            </a:r>
            <a:r>
              <a:rPr lang="en-US" altLang="zh-CN" sz="2400">
                <a:latin typeface="Times New Roman" pitchFamily="18" charset="0"/>
              </a:rPr>
              <a:t>,  </a:t>
            </a:r>
            <a:r>
              <a:rPr lang="zh-CN" altLang="en-US" sz="2400">
                <a:latin typeface="Times New Roman" pitchFamily="18" charset="0"/>
              </a:rPr>
              <a:t>而不是实际需要的 </a:t>
            </a:r>
            <a:r>
              <a:rPr lang="en-US" altLang="zh-CN" sz="2400">
                <a:latin typeface="Times New Roman" pitchFamily="18" charset="0"/>
              </a:rPr>
              <a:t>(</a:t>
            </a:r>
            <a:r>
              <a:rPr lang="zh-CN" altLang="en-US" sz="2400">
                <a:latin typeface="Times New Roman" pitchFamily="18" charset="0"/>
              </a:rPr>
              <a:t>每年节省</a:t>
            </a:r>
            <a:r>
              <a:rPr lang="en-US" altLang="zh-CN" sz="2400">
                <a:latin typeface="Times New Roman" pitchFamily="18" charset="0"/>
              </a:rPr>
              <a:t>100</a:t>
            </a:r>
            <a:r>
              <a:rPr lang="zh-CN" altLang="en-US" sz="2400">
                <a:latin typeface="Times New Roman" pitchFamily="18" charset="0"/>
              </a:rPr>
              <a:t>万澳元</a:t>
            </a:r>
            <a:r>
              <a:rPr lang="en-US" altLang="zh-CN" sz="2400">
                <a:latin typeface="Times New Roman" pitchFamily="18" charset="0"/>
              </a:rPr>
              <a:t>).</a:t>
            </a:r>
          </a:p>
          <a:p>
            <a:pPr eaLnBrk="1" hangingPunct="1"/>
            <a:r>
              <a:rPr lang="zh-CN" altLang="en-US" u="sng"/>
              <a:t>检测电话欺骗</a:t>
            </a:r>
            <a:endParaRPr lang="zh-CN" altLang="en-US"/>
          </a:p>
          <a:p>
            <a:pPr lvl="1" eaLnBrk="1" hangingPunct="1"/>
            <a:r>
              <a:rPr lang="zh-CN" altLang="en-US" sz="2400">
                <a:latin typeface="Times New Roman" pitchFamily="18" charset="0"/>
              </a:rPr>
              <a:t>电话呼叫模式</a:t>
            </a:r>
            <a:r>
              <a:rPr lang="en-US" altLang="zh-CN" sz="2400">
                <a:latin typeface="Times New Roman" pitchFamily="18" charset="0"/>
              </a:rPr>
              <a:t>: </a:t>
            </a:r>
            <a:r>
              <a:rPr lang="zh-CN" altLang="en-US" sz="2400">
                <a:latin typeface="Times New Roman" pitchFamily="18" charset="0"/>
              </a:rPr>
              <a:t>通话距离</a:t>
            </a:r>
            <a:r>
              <a:rPr lang="en-US" altLang="zh-CN" sz="2400">
                <a:latin typeface="Times New Roman" pitchFamily="18" charset="0"/>
              </a:rPr>
              <a:t>, </a:t>
            </a:r>
            <a:r>
              <a:rPr lang="zh-CN" altLang="en-US" sz="2400">
                <a:latin typeface="Times New Roman" pitchFamily="18" charset="0"/>
              </a:rPr>
              <a:t>通话时间</a:t>
            </a:r>
            <a:r>
              <a:rPr lang="en-US" altLang="zh-CN" sz="2400">
                <a:latin typeface="Times New Roman" pitchFamily="18" charset="0"/>
              </a:rPr>
              <a:t>, </a:t>
            </a:r>
            <a:r>
              <a:rPr lang="zh-CN" altLang="en-US" sz="2400">
                <a:latin typeface="Times New Roman" pitchFamily="18" charset="0"/>
              </a:rPr>
              <a:t>每天或每周通话次数</a:t>
            </a:r>
            <a:r>
              <a:rPr lang="en-US" altLang="zh-CN" sz="2400">
                <a:latin typeface="Times New Roman" pitchFamily="18" charset="0"/>
              </a:rPr>
              <a:t>.  </a:t>
            </a:r>
            <a:r>
              <a:rPr lang="zh-CN" altLang="en-US" sz="2400">
                <a:latin typeface="Times New Roman" pitchFamily="18" charset="0"/>
              </a:rPr>
              <a:t>分析偏离期望的模式</a:t>
            </a:r>
            <a:r>
              <a:rPr lang="en-US" altLang="zh-CN" sz="2400">
                <a:latin typeface="Times New Roman" pitchFamily="18" charset="0"/>
              </a:rPr>
              <a:t>.</a:t>
            </a:r>
          </a:p>
          <a:p>
            <a:pPr lvl="1" eaLnBrk="1" hangingPunct="1"/>
            <a:r>
              <a:rPr lang="zh-CN" altLang="en-US" sz="2400">
                <a:latin typeface="Times New Roman" pitchFamily="18" charset="0"/>
              </a:rPr>
              <a:t>英国电讯</a:t>
            </a:r>
            <a:r>
              <a:rPr lang="en-US" altLang="zh-CN" sz="2400">
                <a:latin typeface="Times New Roman" pitchFamily="18" charset="0"/>
              </a:rPr>
              <a:t>(British Telecom)</a:t>
            </a:r>
            <a:r>
              <a:rPr lang="zh-CN" altLang="en-US" sz="2400">
                <a:latin typeface="Times New Roman" pitchFamily="18" charset="0"/>
              </a:rPr>
              <a:t>识别频繁内部通话的呼叫者的离散群</a:t>
            </a:r>
            <a:r>
              <a:rPr lang="en-US" altLang="zh-CN" sz="2400">
                <a:latin typeface="Times New Roman" pitchFamily="18" charset="0"/>
              </a:rPr>
              <a:t>, </a:t>
            </a:r>
            <a:r>
              <a:rPr lang="zh-CN" altLang="en-US" sz="2400">
                <a:latin typeface="Times New Roman" pitchFamily="18" charset="0"/>
              </a:rPr>
              <a:t>特别是移动电话</a:t>
            </a:r>
            <a:r>
              <a:rPr lang="en-US" altLang="zh-CN" sz="2400">
                <a:latin typeface="Times New Roman" pitchFamily="18" charset="0"/>
              </a:rPr>
              <a:t>, </a:t>
            </a:r>
            <a:r>
              <a:rPr lang="zh-CN" altLang="en-US" sz="2400">
                <a:latin typeface="Times New Roman" pitchFamily="18" charset="0"/>
              </a:rPr>
              <a:t>超过数百万美元的欺骗</a:t>
            </a:r>
            <a:r>
              <a:rPr lang="en-US" altLang="zh-CN" sz="2400">
                <a:latin typeface="Times New Roman" pitchFamily="18" charset="0"/>
              </a:rPr>
              <a:t>. </a:t>
            </a:r>
          </a:p>
          <a:p>
            <a:pPr eaLnBrk="1" hangingPunct="1"/>
            <a:r>
              <a:rPr lang="zh-CN" altLang="en-US" u="sng"/>
              <a:t>零售</a:t>
            </a:r>
          </a:p>
          <a:p>
            <a:pPr lvl="1" eaLnBrk="1" hangingPunct="1"/>
            <a:r>
              <a:rPr lang="zh-CN" altLang="en-US" sz="2400">
                <a:latin typeface="Times New Roman" pitchFamily="18" charset="0"/>
              </a:rPr>
              <a:t>分析家估计</a:t>
            </a:r>
            <a:r>
              <a:rPr lang="en-US" altLang="zh-CN" sz="2400">
                <a:latin typeface="Times New Roman" pitchFamily="18" charset="0"/>
              </a:rPr>
              <a:t>, 38%</a:t>
            </a:r>
            <a:r>
              <a:rPr lang="zh-CN" altLang="en-US" sz="2400">
                <a:latin typeface="Times New Roman" pitchFamily="18" charset="0"/>
              </a:rPr>
              <a:t>的零售业萎缩是由于不忠诚的雇员造成的</a:t>
            </a:r>
            <a:r>
              <a:rPr lang="en-US" altLang="zh-CN" sz="2400">
                <a:latin typeface="Times New Roman" pitchFamily="18" charset="0"/>
              </a:rPr>
              <a:t>.</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0971B3F-DAE5-4C4A-9508-E363DB0318BF}" type="slidenum">
              <a:rPr kumimoji="0" lang="en-US" altLang="zh-CN" sz="1400" b="0" smtClean="0">
                <a:latin typeface="Tahoma" pitchFamily="34" charset="0"/>
              </a:rPr>
              <a:pPr eaLnBrk="1" hangingPunct="1">
                <a:spcBef>
                  <a:spcPct val="0"/>
                </a:spcBef>
                <a:buClrTx/>
                <a:buSzTx/>
                <a:buFontTx/>
                <a:buNone/>
              </a:pPr>
              <a:t>28</a:t>
            </a:fld>
            <a:endParaRPr kumimoji="0" lang="en-US" altLang="zh-CN" sz="1400" b="0">
              <a:latin typeface="Tahoma" pitchFamily="34" charset="0"/>
            </a:endParaRPr>
          </a:p>
        </p:txBody>
      </p:sp>
      <p:sp>
        <p:nvSpPr>
          <p:cNvPr id="31747" name="Rectangle 2"/>
          <p:cNvSpPr>
            <a:spLocks noGrp="1" noChangeArrowheads="1"/>
          </p:cNvSpPr>
          <p:nvPr>
            <p:ph type="title"/>
          </p:nvPr>
        </p:nvSpPr>
        <p:spPr/>
        <p:txBody>
          <a:bodyPr/>
          <a:lstStyle/>
          <a:p>
            <a:pPr eaLnBrk="1" hangingPunct="1"/>
            <a:r>
              <a:rPr kumimoji="0" lang="zh-CN" altLang="en-US" sz="3600"/>
              <a:t>生物数据分析</a:t>
            </a:r>
            <a:r>
              <a:rPr kumimoji="0" lang="en-US" altLang="zh-CN" sz="3600"/>
              <a:t>/</a:t>
            </a:r>
            <a:r>
              <a:rPr kumimoji="0" lang="zh-CN" altLang="en-US" sz="3600"/>
              <a:t>挖掘</a:t>
            </a:r>
          </a:p>
        </p:txBody>
      </p:sp>
      <p:sp>
        <p:nvSpPr>
          <p:cNvPr id="31748" name="Rectangle 3"/>
          <p:cNvSpPr>
            <a:spLocks noGrp="1" noChangeArrowheads="1"/>
          </p:cNvSpPr>
          <p:nvPr>
            <p:ph type="body" idx="1"/>
          </p:nvPr>
        </p:nvSpPr>
        <p:spPr/>
        <p:txBody>
          <a:bodyPr/>
          <a:lstStyle/>
          <a:p>
            <a:pPr eaLnBrk="1" hangingPunct="1">
              <a:lnSpc>
                <a:spcPct val="120000"/>
              </a:lnSpc>
            </a:pPr>
            <a:r>
              <a:rPr lang="en-US" altLang="zh-CN"/>
              <a:t>microarray data analysis </a:t>
            </a:r>
            <a:r>
              <a:rPr lang="zh-CN" altLang="en-US"/>
              <a:t>微阵列数据</a:t>
            </a:r>
          </a:p>
          <a:p>
            <a:pPr eaLnBrk="1" hangingPunct="1">
              <a:lnSpc>
                <a:spcPct val="120000"/>
              </a:lnSpc>
            </a:pPr>
            <a:r>
              <a:rPr lang="en-US" altLang="zh-CN"/>
              <a:t>biological sequence analysis</a:t>
            </a:r>
            <a:r>
              <a:rPr lang="zh-CN" altLang="en-US"/>
              <a:t>生物序列</a:t>
            </a:r>
          </a:p>
          <a:p>
            <a:pPr eaLnBrk="1" hangingPunct="1">
              <a:lnSpc>
                <a:spcPct val="120000"/>
              </a:lnSpc>
            </a:pPr>
            <a:r>
              <a:rPr lang="en-US" altLang="zh-CN"/>
              <a:t>biological network analysis </a:t>
            </a:r>
            <a:r>
              <a:rPr lang="zh-CN" altLang="en-US"/>
              <a:t>生物学网络</a:t>
            </a:r>
          </a:p>
          <a:p>
            <a:pPr eaLnBrk="1" hangingPunct="1">
              <a:lnSpc>
                <a:spcPct val="120000"/>
              </a:lnSpc>
            </a:pPr>
            <a:r>
              <a:rPr lang="zh-CN" altLang="en-US" sz="3200">
                <a:solidFill>
                  <a:srgbClr val="000000"/>
                </a:solidFill>
              </a:rPr>
              <a:t>生物文本挖掘</a:t>
            </a:r>
          </a:p>
          <a:p>
            <a:pPr lvl="1" eaLnBrk="1" hangingPunct="1">
              <a:lnSpc>
                <a:spcPct val="120000"/>
              </a:lnSpc>
            </a:pPr>
            <a:r>
              <a:rPr lang="zh-CN" altLang="en-US"/>
              <a:t>文本数据中抽取</a:t>
            </a:r>
            <a:r>
              <a:rPr lang="en-US" altLang="zh-CN"/>
              <a:t>biological information</a:t>
            </a:r>
          </a:p>
          <a:p>
            <a:pPr lvl="1" eaLnBrk="1" hangingPunct="1">
              <a:lnSpc>
                <a:spcPct val="120000"/>
              </a:lnSpc>
            </a:pPr>
            <a:r>
              <a:rPr lang="zh-CN" altLang="en-US"/>
              <a:t>从抽取信息中</a:t>
            </a:r>
            <a:r>
              <a:rPr lang="en-US" altLang="zh-CN"/>
              <a:t>infer, predict biological features</a:t>
            </a:r>
            <a:endParaRPr kumimoji="0" lang="en-US" altLang="zh-CN" sz="2800">
              <a:solidFill>
                <a:srgbClr val="000000"/>
              </a:solidFill>
            </a:endParaRPr>
          </a:p>
          <a:p>
            <a:pPr eaLnBrk="1" hangingPunct="1">
              <a:lnSpc>
                <a:spcPct val="120000"/>
              </a:lnSpc>
            </a:pPr>
            <a:endParaRPr lang="en-US" altLang="zh-CN"/>
          </a:p>
          <a:p>
            <a:pPr eaLnBrk="1" hangingPunct="1"/>
            <a:endParaRPr lang="en-US" altLang="zh-CN"/>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844154"/>
            <a:ext cx="5867400" cy="37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B86D5C9-E7F3-4945-BCBE-E42D67D11E3B}" type="slidenum">
              <a:rPr kumimoji="0" lang="en-US" altLang="zh-CN" sz="1400" b="0" smtClean="0">
                <a:latin typeface="Tahoma" pitchFamily="34" charset="0"/>
              </a:rPr>
              <a:pPr eaLnBrk="1" hangingPunct="1">
                <a:spcBef>
                  <a:spcPct val="0"/>
                </a:spcBef>
                <a:buClrTx/>
                <a:buSzTx/>
                <a:buFontTx/>
                <a:buNone/>
              </a:pPr>
              <a:t>29</a:t>
            </a:fld>
            <a:endParaRPr kumimoji="0" lang="en-US" altLang="zh-CN" sz="1400" b="0">
              <a:latin typeface="Tahoma" pitchFamily="34" charset="0"/>
            </a:endParaRPr>
          </a:p>
        </p:txBody>
      </p:sp>
      <p:sp>
        <p:nvSpPr>
          <p:cNvPr id="32771" name="Rectangle 2"/>
          <p:cNvSpPr>
            <a:spLocks noGrp="1" noChangeArrowheads="1"/>
          </p:cNvSpPr>
          <p:nvPr>
            <p:ph type="title"/>
          </p:nvPr>
        </p:nvSpPr>
        <p:spPr/>
        <p:txBody>
          <a:bodyPr/>
          <a:lstStyle/>
          <a:p>
            <a:pPr eaLnBrk="1" hangingPunct="1"/>
            <a:r>
              <a:rPr lang="zh-CN" altLang="en-US" sz="3600"/>
              <a:t>其它应用</a:t>
            </a:r>
          </a:p>
        </p:txBody>
      </p:sp>
      <p:sp>
        <p:nvSpPr>
          <p:cNvPr id="32772" name="Rectangle 3"/>
          <p:cNvSpPr>
            <a:spLocks noGrp="1" noChangeArrowheads="1"/>
          </p:cNvSpPr>
          <p:nvPr>
            <p:ph type="body" idx="1"/>
          </p:nvPr>
        </p:nvSpPr>
        <p:spPr>
          <a:xfrm>
            <a:off x="323850" y="952500"/>
            <a:ext cx="8458200" cy="3725466"/>
          </a:xfrm>
        </p:spPr>
        <p:txBody>
          <a:bodyPr/>
          <a:lstStyle/>
          <a:p>
            <a:pPr eaLnBrk="1" hangingPunct="1">
              <a:lnSpc>
                <a:spcPct val="110000"/>
              </a:lnSpc>
            </a:pPr>
            <a:r>
              <a:rPr lang="zh-CN" altLang="en-US"/>
              <a:t>运动</a:t>
            </a:r>
          </a:p>
          <a:p>
            <a:pPr lvl="1" eaLnBrk="1" hangingPunct="1">
              <a:lnSpc>
                <a:spcPct val="110000"/>
              </a:lnSpc>
            </a:pPr>
            <a:r>
              <a:rPr lang="en-US" altLang="zh-CN" sz="2400">
                <a:latin typeface="Times New Roman" pitchFamily="18" charset="0"/>
              </a:rPr>
              <a:t>IBM Advanced Scout</a:t>
            </a:r>
            <a:r>
              <a:rPr lang="zh-CN" altLang="en-US" sz="2400">
                <a:latin typeface="Times New Roman" pitchFamily="18" charset="0"/>
              </a:rPr>
              <a:t>分析</a:t>
            </a:r>
            <a:r>
              <a:rPr lang="en-US" altLang="zh-CN" sz="2400">
                <a:latin typeface="Times New Roman" pitchFamily="18" charset="0"/>
              </a:rPr>
              <a:t>NBA</a:t>
            </a:r>
            <a:r>
              <a:rPr lang="zh-CN" altLang="en-US" sz="2400">
                <a:latin typeface="Times New Roman" pitchFamily="18" charset="0"/>
              </a:rPr>
              <a:t>的统计数据 </a:t>
            </a:r>
            <a:r>
              <a:rPr lang="en-US" altLang="zh-CN" sz="2400">
                <a:latin typeface="Times New Roman" pitchFamily="18" charset="0"/>
              </a:rPr>
              <a:t>( </a:t>
            </a:r>
            <a:r>
              <a:rPr lang="zh-CN" altLang="en-US" sz="2400">
                <a:latin typeface="Times New Roman" pitchFamily="18" charset="0"/>
              </a:rPr>
              <a:t>阻挡投篮</a:t>
            </a:r>
            <a:r>
              <a:rPr lang="en-US" altLang="zh-CN" sz="2400">
                <a:latin typeface="Times New Roman" pitchFamily="18" charset="0"/>
              </a:rPr>
              <a:t>, </a:t>
            </a:r>
            <a:r>
              <a:rPr lang="zh-CN" altLang="en-US" sz="2400">
                <a:latin typeface="Times New Roman" pitchFamily="18" charset="0"/>
              </a:rPr>
              <a:t>助攻</a:t>
            </a:r>
            <a:r>
              <a:rPr lang="en-US" altLang="zh-CN" sz="2400">
                <a:latin typeface="Times New Roman" pitchFamily="18" charset="0"/>
              </a:rPr>
              <a:t>, </a:t>
            </a:r>
            <a:r>
              <a:rPr lang="zh-CN" altLang="en-US" sz="2400">
                <a:latin typeface="Times New Roman" pitchFamily="18" charset="0"/>
              </a:rPr>
              <a:t>和犯规 </a:t>
            </a:r>
            <a:r>
              <a:rPr lang="en-US" altLang="zh-CN" sz="2400">
                <a:latin typeface="Times New Roman" pitchFamily="18" charset="0"/>
              </a:rPr>
              <a:t>) </a:t>
            </a:r>
            <a:r>
              <a:rPr lang="zh-CN" altLang="en-US" sz="2400">
                <a:latin typeface="Times New Roman" pitchFamily="18" charset="0"/>
              </a:rPr>
              <a:t>获得了对纽约小牛队</a:t>
            </a:r>
            <a:r>
              <a:rPr lang="en-US" altLang="zh-CN" sz="2400">
                <a:latin typeface="Times New Roman" pitchFamily="18" charset="0"/>
              </a:rPr>
              <a:t>(New York Knicks)</a:t>
            </a:r>
            <a:r>
              <a:rPr lang="zh-CN" altLang="en-US" sz="2400">
                <a:latin typeface="Times New Roman" pitchFamily="18" charset="0"/>
              </a:rPr>
              <a:t>和迈艾米热队</a:t>
            </a:r>
            <a:r>
              <a:rPr lang="en-US" altLang="zh-CN" sz="2400">
                <a:latin typeface="Times New Roman" pitchFamily="18" charset="0"/>
              </a:rPr>
              <a:t>( Miami Heat )</a:t>
            </a:r>
            <a:r>
              <a:rPr lang="zh-CN" altLang="en-US" sz="2400">
                <a:latin typeface="Times New Roman" pitchFamily="18" charset="0"/>
              </a:rPr>
              <a:t>的竞争优势</a:t>
            </a:r>
          </a:p>
          <a:p>
            <a:pPr eaLnBrk="1" hangingPunct="1">
              <a:lnSpc>
                <a:spcPct val="110000"/>
              </a:lnSpc>
            </a:pPr>
            <a:r>
              <a:rPr lang="zh-CN" altLang="en-US"/>
              <a:t>天文</a:t>
            </a:r>
          </a:p>
          <a:p>
            <a:pPr lvl="1" eaLnBrk="1" hangingPunct="1">
              <a:lnSpc>
                <a:spcPct val="110000"/>
              </a:lnSpc>
            </a:pPr>
            <a:r>
              <a:rPr lang="zh-CN" altLang="en-US" sz="2400">
                <a:latin typeface="Times New Roman" pitchFamily="18" charset="0"/>
              </a:rPr>
              <a:t>借助于数据挖掘的帮助</a:t>
            </a:r>
            <a:r>
              <a:rPr lang="en-US" altLang="zh-CN" sz="2400">
                <a:latin typeface="Times New Roman" pitchFamily="18" charset="0"/>
              </a:rPr>
              <a:t>,JPL </a:t>
            </a:r>
            <a:r>
              <a:rPr lang="zh-CN" altLang="en-US" sz="2400">
                <a:latin typeface="Times New Roman" pitchFamily="18" charset="0"/>
              </a:rPr>
              <a:t>和 </a:t>
            </a:r>
            <a:r>
              <a:rPr lang="en-US" altLang="zh-CN" sz="2400">
                <a:latin typeface="Times New Roman" pitchFamily="18" charset="0"/>
              </a:rPr>
              <a:t>Palomar Observatory </a:t>
            </a:r>
            <a:r>
              <a:rPr lang="zh-CN" altLang="en-US" sz="2400">
                <a:latin typeface="Times New Roman" pitchFamily="18" charset="0"/>
              </a:rPr>
              <a:t>发现了</a:t>
            </a:r>
            <a:r>
              <a:rPr lang="en-US" altLang="zh-CN" sz="2400">
                <a:latin typeface="Times New Roman" pitchFamily="18" charset="0"/>
              </a:rPr>
              <a:t>22 </a:t>
            </a:r>
            <a:r>
              <a:rPr lang="zh-CN" altLang="en-US" sz="2400">
                <a:latin typeface="Times New Roman" pitchFamily="18" charset="0"/>
              </a:rPr>
              <a:t>颗类星体</a:t>
            </a:r>
            <a:r>
              <a:rPr lang="en-US" altLang="zh-CN" sz="2400">
                <a:latin typeface="Times New Roman" pitchFamily="18" charset="0"/>
              </a:rPr>
              <a:t>(quasars)</a:t>
            </a:r>
          </a:p>
          <a:p>
            <a:pPr eaLnBrk="1" hangingPunct="1">
              <a:lnSpc>
                <a:spcPct val="110000"/>
              </a:lnSpc>
            </a:pPr>
            <a:r>
              <a:rPr lang="en-US" altLang="zh-CN"/>
              <a:t>Internet Web Surf-Aid</a:t>
            </a:r>
          </a:p>
          <a:p>
            <a:pPr lvl="1" eaLnBrk="1" hangingPunct="1">
              <a:lnSpc>
                <a:spcPct val="110000"/>
              </a:lnSpc>
            </a:pPr>
            <a:r>
              <a:rPr lang="en-US" altLang="zh-CN" sz="2400">
                <a:latin typeface="Times New Roman" pitchFamily="18" charset="0"/>
              </a:rPr>
              <a:t>IBM Surf-Aid </a:t>
            </a:r>
            <a:r>
              <a:rPr lang="zh-CN" altLang="en-US" sz="2400">
                <a:latin typeface="Times New Roman" pitchFamily="18" charset="0"/>
              </a:rPr>
              <a:t>将数据挖掘算法用于有关交易的页面的</a:t>
            </a:r>
            <a:r>
              <a:rPr lang="en-US" altLang="zh-CN" sz="2400">
                <a:latin typeface="Times New Roman" pitchFamily="18" charset="0"/>
              </a:rPr>
              <a:t>Web</a:t>
            </a:r>
            <a:r>
              <a:rPr lang="zh-CN" altLang="en-US" sz="2400">
                <a:latin typeface="Times New Roman" pitchFamily="18" charset="0"/>
              </a:rPr>
              <a:t>访问日志</a:t>
            </a:r>
            <a:r>
              <a:rPr lang="en-US" altLang="zh-CN" sz="2400">
                <a:latin typeface="Times New Roman" pitchFamily="18" charset="0"/>
              </a:rPr>
              <a:t>, </a:t>
            </a:r>
            <a:r>
              <a:rPr lang="zh-CN" altLang="en-US" sz="2400">
                <a:latin typeface="Times New Roman" pitchFamily="18" charset="0"/>
              </a:rPr>
              <a:t>以发现顾客喜爱的页面</a:t>
            </a:r>
            <a:r>
              <a:rPr lang="en-US" altLang="zh-CN" sz="2400">
                <a:latin typeface="Times New Roman" pitchFamily="18" charset="0"/>
              </a:rPr>
              <a:t>, </a:t>
            </a:r>
            <a:r>
              <a:rPr lang="zh-CN" altLang="en-US" sz="2400">
                <a:latin typeface="Times New Roman" pitchFamily="18" charset="0"/>
              </a:rPr>
              <a:t>分析</a:t>
            </a:r>
            <a:r>
              <a:rPr lang="en-US" altLang="zh-CN" sz="2400">
                <a:latin typeface="Times New Roman" pitchFamily="18" charset="0"/>
              </a:rPr>
              <a:t>Web </a:t>
            </a:r>
            <a:r>
              <a:rPr lang="zh-CN" altLang="en-US" sz="2400">
                <a:latin typeface="Times New Roman" pitchFamily="18" charset="0"/>
              </a:rPr>
              <a:t>销售的效果</a:t>
            </a:r>
            <a:r>
              <a:rPr lang="en-US" altLang="zh-CN" sz="2400">
                <a:latin typeface="Times New Roman" pitchFamily="18" charset="0"/>
              </a:rPr>
              <a:t>, </a:t>
            </a:r>
            <a:r>
              <a:rPr lang="zh-CN" altLang="en-US" sz="2400">
                <a:latin typeface="Times New Roman" pitchFamily="18" charset="0"/>
              </a:rPr>
              <a:t>改进</a:t>
            </a:r>
            <a:r>
              <a:rPr lang="en-US" altLang="zh-CN" sz="2400">
                <a:latin typeface="Times New Roman" pitchFamily="18" charset="0"/>
              </a:rPr>
              <a:t>Web </a:t>
            </a:r>
            <a:r>
              <a:rPr lang="zh-CN" altLang="en-US" sz="2400">
                <a:latin typeface="Times New Roman" pitchFamily="18" charset="0"/>
              </a:rPr>
              <a:t>站点的组织</a:t>
            </a:r>
            <a:r>
              <a:rPr lang="en-US" altLang="zh-CN" sz="2400">
                <a:latin typeface="Times New Roman" pitchFamily="18" charset="0"/>
              </a:rPr>
              <a:t>, </a:t>
            </a:r>
            <a:r>
              <a:rPr lang="zh-CN" altLang="en-US" sz="2400">
                <a:latin typeface="Times New Roman" pitchFamily="18" charset="0"/>
              </a:rPr>
              <a:t>等</a:t>
            </a:r>
            <a:r>
              <a:rPr lang="en-US" altLang="zh-CN" sz="2400">
                <a:latin typeface="Times New Roman" pitchFamily="18" charset="0"/>
              </a:rPr>
              <a:t>.</a:t>
            </a:r>
          </a:p>
          <a:p>
            <a:pPr eaLnBrk="1" hangingPunct="1">
              <a:lnSpc>
                <a:spcPct val="110000"/>
              </a:lnSpc>
            </a:pPr>
            <a:r>
              <a:rPr lang="en-US" altLang="zh-CN"/>
              <a:t>Web</a:t>
            </a:r>
            <a:r>
              <a:rPr lang="zh-CN" altLang="en-US"/>
              <a:t>：页面的分类、聚类、推荐</a:t>
            </a:r>
            <a:r>
              <a:rPr lang="en-US" altLang="zh-CN"/>
              <a:t>/</a:t>
            </a:r>
            <a:r>
              <a:rPr lang="zh-CN" altLang="en-US"/>
              <a:t>用户的访问模式</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3600"/>
              <a:t>生活中的数据挖掘</a:t>
            </a:r>
          </a:p>
        </p:txBody>
      </p:sp>
      <p:sp>
        <p:nvSpPr>
          <p:cNvPr id="6147" name="内容占位符 2"/>
          <p:cNvSpPr>
            <a:spLocks noGrp="1"/>
          </p:cNvSpPr>
          <p:nvPr>
            <p:ph idx="1"/>
          </p:nvPr>
        </p:nvSpPr>
        <p:spPr/>
        <p:txBody>
          <a:bodyPr/>
          <a:lstStyle/>
          <a:p>
            <a:r>
              <a:rPr lang="zh-CN" altLang="en-US"/>
              <a:t>写出你的性别，姓名（可用昵称）</a:t>
            </a:r>
            <a:endParaRPr lang="en-US" altLang="zh-CN"/>
          </a:p>
          <a:p>
            <a:r>
              <a:rPr lang="zh-CN" altLang="en-US"/>
              <a:t>写出你期望的未来一半的身高，体重，大数据成绩区间</a:t>
            </a:r>
            <a:r>
              <a:rPr lang="en-US" altLang="zh-CN"/>
              <a:t>.</a:t>
            </a:r>
          </a:p>
          <a:p>
            <a:endParaRPr lang="zh-CN" altLang="en-US"/>
          </a:p>
        </p:txBody>
      </p:sp>
      <p:sp>
        <p:nvSpPr>
          <p:cNvPr id="614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A0AFEB46-494A-4E14-A6B5-C4AEF706A77C}" type="slidenum">
              <a:rPr kumimoji="0" lang="en-US" altLang="zh-CN" sz="1400" b="0" smtClean="0">
                <a:latin typeface="Tahoma" pitchFamily="34" charset="0"/>
              </a:rPr>
              <a:pPr eaLnBrk="1" hangingPunct="1">
                <a:spcBef>
                  <a:spcPct val="0"/>
                </a:spcBef>
                <a:buClrTx/>
                <a:buSzTx/>
                <a:buFontTx/>
                <a:buNone/>
              </a:pPr>
              <a:t>3</a:t>
            </a:fld>
            <a:endParaRPr kumimoji="0" lang="en-US" altLang="zh-CN" sz="1400" b="0">
              <a:latin typeface="Tahoma" pitchFamily="34" charset="0"/>
            </a:endParaRPr>
          </a:p>
        </p:txBody>
      </p:sp>
      <p:graphicFrame>
        <p:nvGraphicFramePr>
          <p:cNvPr id="4" name="图示 3"/>
          <p:cNvGraphicFramePr/>
          <p:nvPr/>
        </p:nvGraphicFramePr>
        <p:xfrm>
          <a:off x="467544" y="2031690"/>
          <a:ext cx="8280920" cy="1782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B574F91-574D-47EA-8A93-DAD9284D87AB}" type="slidenum">
              <a:rPr kumimoji="0" lang="en-US" altLang="zh-CN" sz="1400" b="0" smtClean="0">
                <a:latin typeface="Tahoma" pitchFamily="34" charset="0"/>
              </a:rPr>
              <a:pPr eaLnBrk="1" hangingPunct="1">
                <a:spcBef>
                  <a:spcPct val="0"/>
                </a:spcBef>
                <a:buClrTx/>
                <a:buSzTx/>
                <a:buFontTx/>
                <a:buNone/>
              </a:pPr>
              <a:t>30</a:t>
            </a:fld>
            <a:endParaRPr kumimoji="0" lang="en-US" altLang="zh-CN" sz="1400" b="0">
              <a:latin typeface="Tahoma" pitchFamily="34" charset="0"/>
            </a:endParaRPr>
          </a:p>
        </p:txBody>
      </p:sp>
      <p:sp>
        <p:nvSpPr>
          <p:cNvPr id="33795" name="Rectangle 2"/>
          <p:cNvSpPr>
            <a:spLocks noGrp="1" noChangeArrowheads="1"/>
          </p:cNvSpPr>
          <p:nvPr>
            <p:ph type="title"/>
          </p:nvPr>
        </p:nvSpPr>
        <p:spPr/>
        <p:txBody>
          <a:bodyPr/>
          <a:lstStyle/>
          <a:p>
            <a:pPr eaLnBrk="1" hangingPunct="1"/>
            <a:r>
              <a:rPr lang="zh-CN" altLang="en-US" sz="3600"/>
              <a:t>数据挖掘</a:t>
            </a:r>
            <a:r>
              <a:rPr lang="en-US" altLang="zh-CN" sz="3600"/>
              <a:t>:</a:t>
            </a:r>
            <a:r>
              <a:rPr lang="zh-CN" altLang="en-US" sz="3600"/>
              <a:t>在什么数据上进行</a:t>
            </a:r>
            <a:r>
              <a:rPr lang="en-US" altLang="zh-CN" sz="3600"/>
              <a:t>?</a:t>
            </a:r>
          </a:p>
        </p:txBody>
      </p:sp>
      <p:sp>
        <p:nvSpPr>
          <p:cNvPr id="33796" name="Rectangle 3"/>
          <p:cNvSpPr>
            <a:spLocks noGrp="1" noChangeArrowheads="1"/>
          </p:cNvSpPr>
          <p:nvPr>
            <p:ph type="body" idx="1"/>
          </p:nvPr>
        </p:nvSpPr>
        <p:spPr/>
        <p:txBody>
          <a:bodyPr/>
          <a:lstStyle/>
          <a:p>
            <a:pPr eaLnBrk="1" hangingPunct="1"/>
            <a:r>
              <a:rPr lang="zh-CN" altLang="en-US" u="sng" dirty="0"/>
              <a:t>关系数据库</a:t>
            </a:r>
            <a:endParaRPr lang="zh-CN" altLang="en-US" dirty="0"/>
          </a:p>
          <a:p>
            <a:pPr eaLnBrk="1" hangingPunct="1"/>
            <a:r>
              <a:rPr lang="zh-CN" altLang="en-US" u="sng" dirty="0"/>
              <a:t>数据仓库</a:t>
            </a:r>
          </a:p>
          <a:p>
            <a:pPr eaLnBrk="1" hangingPunct="1"/>
            <a:r>
              <a:rPr lang="zh-CN" altLang="en-US" u="sng" dirty="0"/>
              <a:t>事务</a:t>
            </a:r>
            <a:r>
              <a:rPr lang="en-US" altLang="zh-CN" u="sng" dirty="0"/>
              <a:t>(</a:t>
            </a:r>
            <a:r>
              <a:rPr lang="zh-CN" altLang="en-US" u="sng" dirty="0"/>
              <a:t>交易</a:t>
            </a:r>
            <a:r>
              <a:rPr lang="en-US" altLang="zh-CN" u="sng" dirty="0"/>
              <a:t>)</a:t>
            </a:r>
            <a:r>
              <a:rPr lang="zh-CN" altLang="en-US" u="sng" dirty="0"/>
              <a:t>数据库</a:t>
            </a:r>
          </a:p>
          <a:p>
            <a:pPr eaLnBrk="1" hangingPunct="1"/>
            <a:r>
              <a:rPr lang="zh-CN" altLang="en-US" u="sng" dirty="0"/>
              <a:t>先进的数据库和信息存储</a:t>
            </a:r>
            <a:endParaRPr lang="zh-CN" altLang="en-US" dirty="0"/>
          </a:p>
          <a:p>
            <a:pPr lvl="1" eaLnBrk="1" hangingPunct="1"/>
            <a:r>
              <a:rPr lang="zh-CN" altLang="en-US" u="sng" dirty="0">
                <a:latin typeface="Times New Roman" pitchFamily="18" charset="0"/>
              </a:rPr>
              <a:t>面向对象和对象</a:t>
            </a:r>
            <a:r>
              <a:rPr lang="en-US" altLang="zh-CN" u="sng" dirty="0">
                <a:latin typeface="Times New Roman" pitchFamily="18" charset="0"/>
              </a:rPr>
              <a:t>-</a:t>
            </a:r>
            <a:r>
              <a:rPr lang="zh-CN" altLang="en-US" u="sng" dirty="0">
                <a:latin typeface="Times New Roman" pitchFamily="18" charset="0"/>
              </a:rPr>
              <a:t>关系数据库</a:t>
            </a:r>
            <a:endParaRPr lang="zh-CN" altLang="en-US" dirty="0">
              <a:latin typeface="Times New Roman" pitchFamily="18" charset="0"/>
            </a:endParaRPr>
          </a:p>
          <a:p>
            <a:pPr lvl="1" eaLnBrk="1" hangingPunct="1"/>
            <a:r>
              <a:rPr lang="zh-CN" altLang="en-US" u="sng" dirty="0">
                <a:latin typeface="Times New Roman" pitchFamily="18" charset="0"/>
              </a:rPr>
              <a:t>空间和时间数据</a:t>
            </a:r>
          </a:p>
          <a:p>
            <a:pPr lvl="1" eaLnBrk="1" hangingPunct="1"/>
            <a:r>
              <a:rPr lang="zh-CN" altLang="en-US" u="sng" dirty="0">
                <a:latin typeface="Times New Roman" pitchFamily="18" charset="0"/>
              </a:rPr>
              <a:t>时间序列数据和流数据</a:t>
            </a:r>
          </a:p>
          <a:p>
            <a:pPr lvl="1" eaLnBrk="1" hangingPunct="1"/>
            <a:r>
              <a:rPr lang="zh-CN" altLang="en-US" u="sng" dirty="0">
                <a:latin typeface="Times New Roman" pitchFamily="18" charset="0"/>
              </a:rPr>
              <a:t>文本数据库和多媒体数据库</a:t>
            </a:r>
          </a:p>
          <a:p>
            <a:pPr lvl="1" eaLnBrk="1" hangingPunct="1"/>
            <a:r>
              <a:rPr lang="zh-CN" altLang="en-US" u="sng" dirty="0">
                <a:latin typeface="Times New Roman" pitchFamily="18" charset="0"/>
              </a:rPr>
              <a:t>异种数据库和遗产数据库 </a:t>
            </a:r>
          </a:p>
          <a:p>
            <a:pPr lvl="1" eaLnBrk="1" hangingPunct="1"/>
            <a:r>
              <a:rPr lang="en-US" altLang="zh-CN" u="sng" dirty="0">
                <a:latin typeface="Times New Roman" pitchFamily="18" charset="0"/>
              </a:rPr>
              <a:t>WWW</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EB4C6C0-5932-439A-A0BC-84626FE8FB2B}" type="slidenum">
              <a:rPr kumimoji="0" lang="en-US" altLang="zh-CN" sz="1400" b="0" smtClean="0">
                <a:latin typeface="Tahoma" pitchFamily="34" charset="0"/>
              </a:rPr>
              <a:pPr eaLnBrk="1" hangingPunct="1">
                <a:spcBef>
                  <a:spcPct val="0"/>
                </a:spcBef>
                <a:buClrTx/>
                <a:buSzTx/>
                <a:buFontTx/>
                <a:buNone/>
              </a:pPr>
              <a:t>31</a:t>
            </a:fld>
            <a:endParaRPr kumimoji="0" lang="en-US" altLang="zh-CN" sz="1400" b="0">
              <a:latin typeface="Tahoma" pitchFamily="34" charset="0"/>
            </a:endParaRPr>
          </a:p>
        </p:txBody>
      </p:sp>
      <p:sp>
        <p:nvSpPr>
          <p:cNvPr id="34819" name="Rectangle 2"/>
          <p:cNvSpPr>
            <a:spLocks noGrp="1" noChangeArrowheads="1"/>
          </p:cNvSpPr>
          <p:nvPr>
            <p:ph type="title"/>
          </p:nvPr>
        </p:nvSpPr>
        <p:spPr>
          <a:xfrm>
            <a:off x="1243014" y="109538"/>
            <a:ext cx="7793037" cy="679847"/>
          </a:xfrm>
        </p:spPr>
        <p:txBody>
          <a:bodyPr/>
          <a:lstStyle/>
          <a:p>
            <a:pPr eaLnBrk="1" hangingPunct="1"/>
            <a:r>
              <a:rPr lang="zh-CN" altLang="en-US" sz="3600"/>
              <a:t>数据挖掘功能</a:t>
            </a:r>
            <a:r>
              <a:rPr lang="en-US" altLang="zh-CN" sz="3600"/>
              <a:t>(1)</a:t>
            </a:r>
          </a:p>
        </p:txBody>
      </p:sp>
      <p:sp>
        <p:nvSpPr>
          <p:cNvPr id="34820" name="Rectangle 3"/>
          <p:cNvSpPr>
            <a:spLocks noGrp="1" noChangeArrowheads="1"/>
          </p:cNvSpPr>
          <p:nvPr>
            <p:ph type="body" idx="1"/>
          </p:nvPr>
        </p:nvSpPr>
        <p:spPr>
          <a:xfrm>
            <a:off x="185739" y="1113235"/>
            <a:ext cx="8707437" cy="3726656"/>
          </a:xfrm>
        </p:spPr>
        <p:txBody>
          <a:bodyPr/>
          <a:lstStyle/>
          <a:p>
            <a:pPr eaLnBrk="1" hangingPunct="1">
              <a:lnSpc>
                <a:spcPct val="130000"/>
              </a:lnSpc>
            </a:pPr>
            <a:r>
              <a:rPr lang="zh-CN" altLang="en-US" u="sng" dirty="0"/>
              <a:t>概念</a:t>
            </a:r>
            <a:r>
              <a:rPr lang="en-US" altLang="zh-CN" u="sng" dirty="0"/>
              <a:t>/</a:t>
            </a:r>
            <a:r>
              <a:rPr lang="zh-CN" altLang="en-US" u="sng" dirty="0"/>
              <a:t>类描述</a:t>
            </a:r>
            <a:r>
              <a:rPr lang="en-US" altLang="zh-CN" u="sng" dirty="0"/>
              <a:t>: </a:t>
            </a:r>
            <a:r>
              <a:rPr lang="zh-CN" altLang="en-US" u="sng" dirty="0"/>
              <a:t>特征化和区分</a:t>
            </a:r>
            <a:endParaRPr lang="en-US" altLang="zh-CN" u="sng" dirty="0"/>
          </a:p>
          <a:p>
            <a:pPr lvl="1" eaLnBrk="1" hangingPunct="1">
              <a:lnSpc>
                <a:spcPct val="110000"/>
              </a:lnSpc>
            </a:pPr>
            <a:r>
              <a:rPr lang="zh-CN" altLang="en-US" dirty="0">
                <a:latin typeface="Times New Roman" pitchFamily="18" charset="0"/>
              </a:rPr>
              <a:t>归纳，总结和比较数据特征。比如：对每个月来网站购物超过</a:t>
            </a:r>
            <a:r>
              <a:rPr lang="en-US" altLang="zh-CN" dirty="0">
                <a:latin typeface="Times New Roman" pitchFamily="18" charset="0"/>
              </a:rPr>
              <a:t>5000</a:t>
            </a:r>
            <a:r>
              <a:rPr lang="zh-CN" altLang="en-US" dirty="0">
                <a:latin typeface="Times New Roman" pitchFamily="18" charset="0"/>
              </a:rPr>
              <a:t>元的顾客的描述：</a:t>
            </a:r>
            <a:r>
              <a:rPr lang="en-US" altLang="zh-CN" dirty="0">
                <a:latin typeface="Times New Roman" pitchFamily="18" charset="0"/>
              </a:rPr>
              <a:t>40-50</a:t>
            </a:r>
            <a:r>
              <a:rPr lang="zh-CN" altLang="en-US" dirty="0">
                <a:latin typeface="Times New Roman" pitchFamily="18" charset="0"/>
              </a:rPr>
              <a:t>岁，有正常职业，信用程度良好。</a:t>
            </a:r>
          </a:p>
          <a:p>
            <a:pPr eaLnBrk="1" hangingPunct="1">
              <a:lnSpc>
                <a:spcPct val="130000"/>
              </a:lnSpc>
            </a:pPr>
            <a:r>
              <a:rPr lang="zh-CN" altLang="en-US" u="sng" dirty="0"/>
              <a:t>频繁模式</a:t>
            </a:r>
            <a:r>
              <a:rPr lang="en-US" altLang="zh-CN" u="sng" dirty="0"/>
              <a:t>/</a:t>
            </a:r>
            <a:r>
              <a:rPr lang="zh-CN" altLang="en-US" u="sng" dirty="0"/>
              <a:t>关联分析</a:t>
            </a:r>
            <a:endParaRPr lang="en-US" altLang="zh-CN" u="sng" dirty="0"/>
          </a:p>
          <a:p>
            <a:pPr lvl="1" eaLnBrk="1" hangingPunct="1">
              <a:lnSpc>
                <a:spcPct val="110000"/>
              </a:lnSpc>
            </a:pPr>
            <a:r>
              <a:rPr lang="zh-CN" altLang="en-US" dirty="0">
                <a:latin typeface="Times New Roman" pitchFamily="18" charset="0"/>
              </a:rPr>
              <a:t>发现数据之间的关联规则，这些规则展示属性</a:t>
            </a:r>
            <a:r>
              <a:rPr lang="en-US" altLang="zh-CN" dirty="0">
                <a:latin typeface="Times New Roman" pitchFamily="18" charset="0"/>
              </a:rPr>
              <a:t>-</a:t>
            </a:r>
            <a:r>
              <a:rPr lang="zh-CN" altLang="en-US" dirty="0">
                <a:latin typeface="Times New Roman" pitchFamily="18" charset="0"/>
              </a:rPr>
              <a:t>值频繁地在给定的数据中一起出现的条件。</a:t>
            </a:r>
            <a:endParaRPr lang="en-US" altLang="zh-CN" dirty="0">
              <a:latin typeface="Times New Roman" pitchFamily="18" charset="0"/>
            </a:endParaRPr>
          </a:p>
          <a:p>
            <a:pPr lvl="1" eaLnBrk="1" hangingPunct="1">
              <a:lnSpc>
                <a:spcPct val="110000"/>
              </a:lnSpc>
            </a:pPr>
            <a:r>
              <a:rPr lang="zh-CN" altLang="en-US" dirty="0">
                <a:latin typeface="Times New Roman" pitchFamily="18" charset="0"/>
              </a:rPr>
              <a:t>广泛应用于购物篮或事物数据分析。比如：牛奶和面包、啤酒和尿布、先</a:t>
            </a:r>
            <a:r>
              <a:rPr lang="en-US" altLang="zh-CN" dirty="0">
                <a:latin typeface="Times New Roman" pitchFamily="18" charset="0"/>
              </a:rPr>
              <a:t>PC-&gt;</a:t>
            </a:r>
            <a:r>
              <a:rPr lang="zh-CN" altLang="en-US" dirty="0">
                <a:latin typeface="Times New Roman" pitchFamily="18" charset="0"/>
              </a:rPr>
              <a:t>再相机</a:t>
            </a:r>
            <a:r>
              <a:rPr lang="en-US" altLang="zh-CN" dirty="0">
                <a:latin typeface="Times New Roman" pitchFamily="18" charset="0"/>
              </a:rPr>
              <a:t>-&gt;</a:t>
            </a:r>
            <a:r>
              <a:rPr lang="zh-CN" altLang="en-US" dirty="0">
                <a:latin typeface="Times New Roman" pitchFamily="18" charset="0"/>
              </a:rPr>
              <a:t>再内存卡；买</a:t>
            </a:r>
            <a:r>
              <a:rPr lang="en-US" altLang="zh-CN" dirty="0">
                <a:latin typeface="Times New Roman" pitchFamily="18" charset="0"/>
              </a:rPr>
              <a:t>PC-&gt;</a:t>
            </a:r>
            <a:r>
              <a:rPr lang="zh-CN" altLang="en-US" dirty="0">
                <a:latin typeface="Times New Roman" pitchFamily="18" charset="0"/>
              </a:rPr>
              <a:t>买鼠标、年龄</a:t>
            </a:r>
            <a:r>
              <a:rPr lang="en-US" altLang="zh-CN" dirty="0">
                <a:latin typeface="Times New Roman" pitchFamily="18" charset="0"/>
              </a:rPr>
              <a:t>-</a:t>
            </a:r>
            <a:r>
              <a:rPr lang="zh-CN" altLang="en-US" dirty="0">
                <a:latin typeface="Times New Roman" pitchFamily="18" charset="0"/>
              </a:rPr>
              <a:t>收入</a:t>
            </a:r>
            <a:r>
              <a:rPr lang="en-US" altLang="zh-CN" dirty="0">
                <a:latin typeface="Times New Roman" pitchFamily="18" charset="0"/>
              </a:rPr>
              <a:t>-</a:t>
            </a:r>
            <a:r>
              <a:rPr lang="zh-CN" altLang="en-US" dirty="0">
                <a:latin typeface="Times New Roman" pitchFamily="18" charset="0"/>
              </a:rPr>
              <a:t>购买</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664CC0B-240E-4683-9E2C-5CC05FE0C610}" type="slidenum">
              <a:rPr kumimoji="0" lang="en-US" altLang="zh-CN" sz="1400" b="0" smtClean="0">
                <a:latin typeface="Tahoma" pitchFamily="34" charset="0"/>
              </a:rPr>
              <a:pPr eaLnBrk="1" hangingPunct="1">
                <a:spcBef>
                  <a:spcPct val="0"/>
                </a:spcBef>
                <a:buClrTx/>
                <a:buSzTx/>
                <a:buFontTx/>
                <a:buNone/>
              </a:pPr>
              <a:t>32</a:t>
            </a:fld>
            <a:endParaRPr kumimoji="0" lang="en-US" altLang="zh-CN" sz="1400" b="0">
              <a:latin typeface="Tahoma" pitchFamily="34" charset="0"/>
            </a:endParaRPr>
          </a:p>
        </p:txBody>
      </p:sp>
      <p:sp>
        <p:nvSpPr>
          <p:cNvPr id="35843" name="Rectangle 2"/>
          <p:cNvSpPr>
            <a:spLocks noGrp="1" noChangeArrowheads="1"/>
          </p:cNvSpPr>
          <p:nvPr>
            <p:ph type="title"/>
          </p:nvPr>
        </p:nvSpPr>
        <p:spPr>
          <a:xfrm>
            <a:off x="1243014" y="248841"/>
            <a:ext cx="7793037" cy="540544"/>
          </a:xfrm>
        </p:spPr>
        <p:txBody>
          <a:bodyPr/>
          <a:lstStyle/>
          <a:p>
            <a:pPr eaLnBrk="1" hangingPunct="1"/>
            <a:r>
              <a:rPr lang="zh-CN" altLang="en-US" sz="3600"/>
              <a:t>数据挖掘功能</a:t>
            </a:r>
            <a:r>
              <a:rPr lang="en-US" altLang="zh-CN" sz="3600"/>
              <a:t>(2)</a:t>
            </a:r>
          </a:p>
        </p:txBody>
      </p:sp>
      <p:sp>
        <p:nvSpPr>
          <p:cNvPr id="35844" name="Rectangle 3"/>
          <p:cNvSpPr>
            <a:spLocks noGrp="1" noChangeArrowheads="1"/>
          </p:cNvSpPr>
          <p:nvPr>
            <p:ph type="body" idx="1"/>
          </p:nvPr>
        </p:nvSpPr>
        <p:spPr>
          <a:xfrm>
            <a:off x="503238" y="1059657"/>
            <a:ext cx="8316912" cy="3780235"/>
          </a:xfrm>
        </p:spPr>
        <p:txBody>
          <a:bodyPr/>
          <a:lstStyle/>
          <a:p>
            <a:pPr eaLnBrk="1" hangingPunct="1">
              <a:lnSpc>
                <a:spcPct val="130000"/>
              </a:lnSpc>
            </a:pPr>
            <a:r>
              <a:rPr lang="zh-CN" altLang="en-US" u="sng" dirty="0"/>
              <a:t>分类和预测</a:t>
            </a:r>
          </a:p>
          <a:p>
            <a:pPr lvl="1" eaLnBrk="1" hangingPunct="1">
              <a:lnSpc>
                <a:spcPct val="110000"/>
              </a:lnSpc>
            </a:pPr>
            <a:r>
              <a:rPr lang="zh-CN" altLang="en-US" dirty="0">
                <a:latin typeface="Times New Roman" pitchFamily="18" charset="0"/>
              </a:rPr>
              <a:t>找出描述和识别类或概念的模型</a:t>
            </a:r>
            <a:r>
              <a:rPr lang="en-US" altLang="zh-CN" dirty="0">
                <a:latin typeface="Times New Roman" pitchFamily="18" charset="0"/>
              </a:rPr>
              <a:t>( </a:t>
            </a:r>
            <a:r>
              <a:rPr lang="zh-CN" altLang="en-US" dirty="0">
                <a:latin typeface="Times New Roman" pitchFamily="18" charset="0"/>
              </a:rPr>
              <a:t>函数</a:t>
            </a:r>
            <a:r>
              <a:rPr lang="en-US" altLang="zh-CN" dirty="0">
                <a:latin typeface="Times New Roman" pitchFamily="18" charset="0"/>
              </a:rPr>
              <a:t>), </a:t>
            </a:r>
            <a:r>
              <a:rPr lang="zh-CN" altLang="en-US" dirty="0">
                <a:latin typeface="Times New Roman" pitchFamily="18" charset="0"/>
              </a:rPr>
              <a:t>用于未知对象的标号预测</a:t>
            </a:r>
            <a:endParaRPr lang="en-US" altLang="zh-CN" dirty="0">
              <a:latin typeface="Times New Roman" pitchFamily="18" charset="0"/>
            </a:endParaRPr>
          </a:p>
          <a:p>
            <a:pPr lvl="2" eaLnBrk="1" hangingPunct="1">
              <a:lnSpc>
                <a:spcPct val="110000"/>
              </a:lnSpc>
            </a:pPr>
            <a:r>
              <a:rPr lang="zh-CN" altLang="en-US" dirty="0">
                <a:latin typeface="Times New Roman" pitchFamily="18" charset="0"/>
              </a:rPr>
              <a:t>例如根据气候对国家分类</a:t>
            </a:r>
            <a:r>
              <a:rPr lang="en-US" altLang="zh-CN" dirty="0">
                <a:latin typeface="Times New Roman" pitchFamily="18" charset="0"/>
              </a:rPr>
              <a:t>, </a:t>
            </a:r>
            <a:r>
              <a:rPr lang="zh-CN" altLang="en-US" dirty="0">
                <a:latin typeface="Times New Roman" pitchFamily="18" charset="0"/>
              </a:rPr>
              <a:t>或根据单位里程的耗油量对汽车分类，对体检结果分类</a:t>
            </a:r>
            <a:endParaRPr lang="en-US" altLang="zh-CN" dirty="0">
              <a:latin typeface="Times New Roman" pitchFamily="18" charset="0"/>
            </a:endParaRPr>
          </a:p>
          <a:p>
            <a:pPr lvl="2" eaLnBrk="1" hangingPunct="1">
              <a:lnSpc>
                <a:spcPct val="110000"/>
              </a:lnSpc>
            </a:pPr>
            <a:r>
              <a:rPr lang="zh-CN" altLang="en-US" dirty="0">
                <a:latin typeface="Times New Roman" pitchFamily="18" charset="0"/>
              </a:rPr>
              <a:t>例如根据先前的销售数据，预测未来每种商品的收益</a:t>
            </a:r>
          </a:p>
          <a:p>
            <a:pPr lvl="1" eaLnBrk="1" hangingPunct="1">
              <a:lnSpc>
                <a:spcPct val="110000"/>
              </a:lnSpc>
            </a:pPr>
            <a:r>
              <a:rPr lang="zh-CN" altLang="en-US" dirty="0">
                <a:latin typeface="Times New Roman" pitchFamily="18" charset="0"/>
              </a:rPr>
              <a:t>预测</a:t>
            </a:r>
            <a:r>
              <a:rPr lang="en-US" altLang="zh-CN" dirty="0">
                <a:latin typeface="Times New Roman" pitchFamily="18" charset="0"/>
              </a:rPr>
              <a:t>: </a:t>
            </a:r>
            <a:r>
              <a:rPr lang="zh-CN" altLang="en-US" dirty="0">
                <a:latin typeface="Times New Roman" pitchFamily="18" charset="0"/>
              </a:rPr>
              <a:t>预测某些未知或遗漏的数值数据</a:t>
            </a:r>
            <a:endParaRPr lang="en-US" altLang="zh-CN" dirty="0"/>
          </a:p>
          <a:p>
            <a:pPr eaLnBrk="1" hangingPunct="1">
              <a:buClrTx/>
              <a:buSzTx/>
              <a:buFontTx/>
              <a:buChar char="•"/>
            </a:pPr>
            <a:endParaRPr kumimoji="0" lang="en-US" altLang="zh-CN" b="0" dirty="0">
              <a:solidFill>
                <a:srgbClr val="000000"/>
              </a:solidFill>
              <a:latin typeface="Comic Sans MS" pitchFamily="66" charset="0"/>
              <a:ea typeface="华文琥珀" pitchFamily="2" charset="-122"/>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E328BBF-83D1-4F7D-AB82-7E13D6DBC948}" type="slidenum">
              <a:rPr kumimoji="0" lang="en-US" altLang="zh-CN" sz="1400" b="0" smtClean="0">
                <a:latin typeface="Tahoma" pitchFamily="34" charset="0"/>
              </a:rPr>
              <a:pPr eaLnBrk="1" hangingPunct="1">
                <a:spcBef>
                  <a:spcPct val="0"/>
                </a:spcBef>
                <a:buClrTx/>
                <a:buSzTx/>
                <a:buFontTx/>
                <a:buNone/>
              </a:pPr>
              <a:t>33</a:t>
            </a:fld>
            <a:endParaRPr kumimoji="0" lang="en-US" altLang="zh-CN" sz="1400" b="0">
              <a:latin typeface="Tahoma" pitchFamily="34" charset="0"/>
            </a:endParaRPr>
          </a:p>
        </p:txBody>
      </p:sp>
      <p:sp>
        <p:nvSpPr>
          <p:cNvPr id="36867" name="Rectangle 2"/>
          <p:cNvSpPr>
            <a:spLocks noGrp="1" noChangeArrowheads="1"/>
          </p:cNvSpPr>
          <p:nvPr>
            <p:ph type="title"/>
          </p:nvPr>
        </p:nvSpPr>
        <p:spPr>
          <a:xfrm>
            <a:off x="1243014" y="109538"/>
            <a:ext cx="7793037" cy="679847"/>
          </a:xfrm>
        </p:spPr>
        <p:txBody>
          <a:bodyPr/>
          <a:lstStyle/>
          <a:p>
            <a:pPr eaLnBrk="1" hangingPunct="1"/>
            <a:r>
              <a:rPr lang="zh-CN" altLang="en-US" sz="3600"/>
              <a:t>数据挖掘功能</a:t>
            </a:r>
            <a:r>
              <a:rPr lang="en-US" altLang="zh-CN" sz="3600"/>
              <a:t>(3)</a:t>
            </a:r>
          </a:p>
        </p:txBody>
      </p:sp>
      <p:pic>
        <p:nvPicPr>
          <p:cNvPr id="36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4" y="2283718"/>
            <a:ext cx="3743325" cy="277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3"/>
          <p:cNvSpPr>
            <a:spLocks noGrp="1" noChangeArrowheads="1"/>
          </p:cNvSpPr>
          <p:nvPr>
            <p:ph type="body" idx="1"/>
          </p:nvPr>
        </p:nvSpPr>
        <p:spPr>
          <a:xfrm>
            <a:off x="323850" y="853802"/>
            <a:ext cx="8497888" cy="3086100"/>
          </a:xfrm>
        </p:spPr>
        <p:txBody>
          <a:bodyPr/>
          <a:lstStyle/>
          <a:p>
            <a:pPr eaLnBrk="1" hangingPunct="1">
              <a:lnSpc>
                <a:spcPct val="110000"/>
              </a:lnSpc>
            </a:pPr>
            <a:r>
              <a:rPr lang="zh-CN" altLang="en-US" u="sng" dirty="0"/>
              <a:t>聚类分析</a:t>
            </a:r>
            <a:endParaRPr lang="en-US" altLang="zh-CN" dirty="0"/>
          </a:p>
          <a:p>
            <a:pPr lvl="1" eaLnBrk="1" hangingPunct="1">
              <a:lnSpc>
                <a:spcPct val="110000"/>
              </a:lnSpc>
            </a:pPr>
            <a:r>
              <a:rPr lang="zh-CN" altLang="en-US" dirty="0">
                <a:latin typeface="Times New Roman" pitchFamily="18" charset="0"/>
              </a:rPr>
              <a:t>类标号</a:t>
            </a:r>
            <a:r>
              <a:rPr lang="en-US" altLang="zh-CN" dirty="0">
                <a:latin typeface="Times New Roman" pitchFamily="18" charset="0"/>
              </a:rPr>
              <a:t>(Class label) </a:t>
            </a:r>
            <a:r>
              <a:rPr lang="zh-CN" altLang="en-US" dirty="0">
                <a:latin typeface="Times New Roman" pitchFamily="18" charset="0"/>
              </a:rPr>
              <a:t>未知</a:t>
            </a:r>
            <a:r>
              <a:rPr lang="en-US" altLang="zh-CN" dirty="0">
                <a:latin typeface="Times New Roman" pitchFamily="18" charset="0"/>
              </a:rPr>
              <a:t>: </a:t>
            </a:r>
            <a:r>
              <a:rPr lang="zh-CN" altLang="en-US" dirty="0">
                <a:latin typeface="Times New Roman" pitchFamily="18" charset="0"/>
              </a:rPr>
              <a:t>对数据分组</a:t>
            </a:r>
            <a:r>
              <a:rPr lang="en-US" altLang="zh-CN" dirty="0">
                <a:latin typeface="Times New Roman" pitchFamily="18" charset="0"/>
              </a:rPr>
              <a:t>, </a:t>
            </a:r>
            <a:r>
              <a:rPr lang="zh-CN" altLang="en-US" dirty="0">
                <a:latin typeface="Times New Roman" pitchFamily="18" charset="0"/>
              </a:rPr>
              <a:t>形成新的类</a:t>
            </a:r>
            <a:r>
              <a:rPr lang="en-US" altLang="zh-CN" dirty="0">
                <a:latin typeface="Times New Roman" pitchFamily="18" charset="0"/>
              </a:rPr>
              <a:t>. </a:t>
            </a:r>
            <a:r>
              <a:rPr lang="zh-CN" altLang="en-US" dirty="0">
                <a:latin typeface="Times New Roman" pitchFamily="18" charset="0"/>
              </a:rPr>
              <a:t>例如</a:t>
            </a:r>
            <a:r>
              <a:rPr lang="en-US" altLang="zh-CN" dirty="0">
                <a:latin typeface="Times New Roman" pitchFamily="18" charset="0"/>
              </a:rPr>
              <a:t>, </a:t>
            </a:r>
            <a:r>
              <a:rPr lang="zh-CN" altLang="en-US" dirty="0">
                <a:latin typeface="Times New Roman" pitchFamily="18" charset="0"/>
              </a:rPr>
              <a:t>对房屋分类</a:t>
            </a:r>
            <a:r>
              <a:rPr lang="en-US" altLang="zh-CN" dirty="0">
                <a:latin typeface="Times New Roman" pitchFamily="18" charset="0"/>
              </a:rPr>
              <a:t>, </a:t>
            </a:r>
            <a:r>
              <a:rPr lang="zh-CN" altLang="en-US" dirty="0">
                <a:latin typeface="Times New Roman" pitchFamily="18" charset="0"/>
              </a:rPr>
              <a:t>找出分布模式</a:t>
            </a:r>
          </a:p>
          <a:p>
            <a:pPr lvl="1" eaLnBrk="1" hangingPunct="1">
              <a:lnSpc>
                <a:spcPct val="110000"/>
              </a:lnSpc>
            </a:pPr>
            <a:r>
              <a:rPr lang="zh-CN" altLang="en-US" dirty="0">
                <a:latin typeface="Times New Roman" pitchFamily="18" charset="0"/>
              </a:rPr>
              <a:t>聚类原则</a:t>
            </a:r>
            <a:r>
              <a:rPr lang="en-US" altLang="zh-CN" dirty="0">
                <a:latin typeface="Times New Roman" pitchFamily="18" charset="0"/>
              </a:rPr>
              <a:t>: </a:t>
            </a:r>
            <a:r>
              <a:rPr lang="zh-CN" altLang="en-US" dirty="0">
                <a:latin typeface="Times New Roman" pitchFamily="18" charset="0"/>
              </a:rPr>
              <a:t>最大化类内的相似性</a:t>
            </a:r>
            <a:r>
              <a:rPr lang="en-US" altLang="zh-CN" dirty="0">
                <a:latin typeface="Times New Roman" pitchFamily="18" charset="0"/>
              </a:rPr>
              <a:t>, </a:t>
            </a:r>
            <a:r>
              <a:rPr lang="zh-CN" altLang="en-US" dirty="0">
                <a:latin typeface="Times New Roman" pitchFamily="18" charset="0"/>
              </a:rPr>
              <a:t>最小化类间的相似性</a:t>
            </a:r>
          </a:p>
          <a:p>
            <a:pPr eaLnBrk="1" hangingPunct="1"/>
            <a:endParaRPr lang="en-US" altLang="zh-CN" dirty="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6A4883C-3D3B-4FD5-A2C7-051BA77808CE}" type="slidenum">
              <a:rPr kumimoji="0" lang="en-US" altLang="zh-CN" sz="1400" b="0" smtClean="0">
                <a:latin typeface="Tahoma" pitchFamily="34" charset="0"/>
              </a:rPr>
              <a:pPr eaLnBrk="1" hangingPunct="1">
                <a:spcBef>
                  <a:spcPct val="0"/>
                </a:spcBef>
                <a:buClrTx/>
                <a:buSzTx/>
                <a:buFontTx/>
                <a:buNone/>
              </a:pPr>
              <a:t>34</a:t>
            </a:fld>
            <a:endParaRPr kumimoji="0" lang="en-US" altLang="zh-CN" sz="1400" b="0">
              <a:latin typeface="Tahoma" pitchFamily="34" charset="0"/>
            </a:endParaRPr>
          </a:p>
        </p:txBody>
      </p:sp>
      <p:sp>
        <p:nvSpPr>
          <p:cNvPr id="37891" name="Rectangle 2"/>
          <p:cNvSpPr>
            <a:spLocks noGrp="1" noChangeArrowheads="1"/>
          </p:cNvSpPr>
          <p:nvPr>
            <p:ph type="title"/>
          </p:nvPr>
        </p:nvSpPr>
        <p:spPr>
          <a:xfrm>
            <a:off x="1243014" y="109538"/>
            <a:ext cx="7793037" cy="679847"/>
          </a:xfrm>
        </p:spPr>
        <p:txBody>
          <a:bodyPr/>
          <a:lstStyle/>
          <a:p>
            <a:pPr eaLnBrk="1" hangingPunct="1"/>
            <a:r>
              <a:rPr lang="zh-CN" altLang="en-US" sz="3600" dirty="0"/>
              <a:t>数据挖掘功能</a:t>
            </a:r>
            <a:r>
              <a:rPr lang="en-US" altLang="zh-CN" sz="3600" dirty="0"/>
              <a:t>(4)</a:t>
            </a:r>
          </a:p>
        </p:txBody>
      </p:sp>
      <p:sp>
        <p:nvSpPr>
          <p:cNvPr id="37892" name="Rectangle 3"/>
          <p:cNvSpPr>
            <a:spLocks noGrp="1" noChangeArrowheads="1"/>
          </p:cNvSpPr>
          <p:nvPr>
            <p:ph type="body" idx="1"/>
          </p:nvPr>
        </p:nvSpPr>
        <p:spPr>
          <a:xfrm>
            <a:off x="323850" y="952276"/>
            <a:ext cx="8497888" cy="3995738"/>
          </a:xfrm>
        </p:spPr>
        <p:txBody>
          <a:bodyPr/>
          <a:lstStyle/>
          <a:p>
            <a:pPr eaLnBrk="1" hangingPunct="1">
              <a:lnSpc>
                <a:spcPct val="130000"/>
              </a:lnSpc>
            </a:pPr>
            <a:r>
              <a:rPr lang="zh-CN" altLang="en-US" u="sng" dirty="0"/>
              <a:t>孤立点</a:t>
            </a:r>
            <a:r>
              <a:rPr lang="en-US" altLang="zh-CN" u="sng" dirty="0"/>
              <a:t>(Outlier)</a:t>
            </a:r>
            <a:r>
              <a:rPr lang="zh-CN" altLang="en-US" u="sng" dirty="0"/>
              <a:t>分析</a:t>
            </a:r>
          </a:p>
          <a:p>
            <a:pPr lvl="1" eaLnBrk="1" hangingPunct="1">
              <a:lnSpc>
                <a:spcPct val="130000"/>
              </a:lnSpc>
            </a:pPr>
            <a:r>
              <a:rPr lang="zh-CN" altLang="en-US" dirty="0">
                <a:latin typeface="Times New Roman" pitchFamily="18" charset="0"/>
              </a:rPr>
              <a:t>孤立点</a:t>
            </a:r>
            <a:r>
              <a:rPr lang="en-US" altLang="zh-CN" dirty="0">
                <a:latin typeface="Times New Roman" pitchFamily="18" charset="0"/>
              </a:rPr>
              <a:t>: </a:t>
            </a:r>
            <a:r>
              <a:rPr lang="zh-CN" altLang="en-US" dirty="0">
                <a:latin typeface="Times New Roman" pitchFamily="18" charset="0"/>
              </a:rPr>
              <a:t>一个数据对象</a:t>
            </a:r>
            <a:r>
              <a:rPr lang="en-US" altLang="zh-CN" dirty="0">
                <a:latin typeface="Times New Roman" pitchFamily="18" charset="0"/>
              </a:rPr>
              <a:t>, </a:t>
            </a:r>
            <a:r>
              <a:rPr lang="zh-CN" altLang="en-US" dirty="0">
                <a:latin typeface="Times New Roman" pitchFamily="18" charset="0"/>
              </a:rPr>
              <a:t>它与数据的一般行为不一致</a:t>
            </a:r>
          </a:p>
          <a:p>
            <a:pPr lvl="1" eaLnBrk="1" hangingPunct="1">
              <a:lnSpc>
                <a:spcPct val="130000"/>
              </a:lnSpc>
            </a:pPr>
            <a:r>
              <a:rPr lang="zh-CN" altLang="en-US" dirty="0">
                <a:latin typeface="Times New Roman" pitchFamily="18" charset="0"/>
              </a:rPr>
              <a:t>孤立点可以被视为例外</a:t>
            </a:r>
            <a:r>
              <a:rPr lang="en-US" altLang="zh-CN" dirty="0">
                <a:latin typeface="Times New Roman" pitchFamily="18" charset="0"/>
              </a:rPr>
              <a:t>, </a:t>
            </a:r>
            <a:r>
              <a:rPr lang="zh-CN" altLang="en-US" dirty="0">
                <a:latin typeface="Times New Roman" pitchFamily="18" charset="0"/>
              </a:rPr>
              <a:t>但对于欺骗检测和罕见事件分析</a:t>
            </a:r>
            <a:r>
              <a:rPr lang="en-US" altLang="zh-CN" dirty="0">
                <a:latin typeface="Times New Roman" pitchFamily="18" charset="0"/>
              </a:rPr>
              <a:t>, </a:t>
            </a:r>
            <a:r>
              <a:rPr lang="zh-CN" altLang="en-US" dirty="0">
                <a:latin typeface="Times New Roman" pitchFamily="18" charset="0"/>
              </a:rPr>
              <a:t>它是相当有用的</a:t>
            </a:r>
          </a:p>
          <a:p>
            <a:pPr eaLnBrk="1" hangingPunct="1">
              <a:lnSpc>
                <a:spcPct val="130000"/>
              </a:lnSpc>
            </a:pPr>
            <a:r>
              <a:rPr lang="zh-CN" altLang="en-US" u="sng" dirty="0"/>
              <a:t>趋势和演变分析</a:t>
            </a:r>
          </a:p>
          <a:p>
            <a:pPr lvl="1" eaLnBrk="1" hangingPunct="1">
              <a:lnSpc>
                <a:spcPct val="130000"/>
              </a:lnSpc>
            </a:pPr>
            <a:r>
              <a:rPr lang="zh-CN" altLang="en-US" dirty="0">
                <a:latin typeface="Times New Roman" pitchFamily="18" charset="0"/>
              </a:rPr>
              <a:t>趋势和偏离</a:t>
            </a:r>
            <a:r>
              <a:rPr lang="en-US" altLang="zh-CN" dirty="0">
                <a:latin typeface="Times New Roman" pitchFamily="18" charset="0"/>
              </a:rPr>
              <a:t>:  </a:t>
            </a:r>
            <a:r>
              <a:rPr lang="zh-CN" altLang="en-US" dirty="0">
                <a:latin typeface="Times New Roman" pitchFamily="18" charset="0"/>
              </a:rPr>
              <a:t>回归分析</a:t>
            </a:r>
          </a:p>
          <a:p>
            <a:pPr lvl="1" eaLnBrk="1" hangingPunct="1">
              <a:lnSpc>
                <a:spcPct val="130000"/>
              </a:lnSpc>
            </a:pPr>
            <a:r>
              <a:rPr lang="zh-CN" altLang="en-US" dirty="0">
                <a:latin typeface="Times New Roman" pitchFamily="18" charset="0"/>
              </a:rPr>
              <a:t>序列模式挖掘</a:t>
            </a:r>
            <a:r>
              <a:rPr lang="en-US" altLang="zh-CN" dirty="0">
                <a:latin typeface="Times New Roman" pitchFamily="18" charset="0"/>
              </a:rPr>
              <a:t>, </a:t>
            </a:r>
            <a:r>
              <a:rPr lang="zh-CN" altLang="en-US" dirty="0">
                <a:latin typeface="Times New Roman" pitchFamily="18" charset="0"/>
              </a:rPr>
              <a:t>周期性分析</a:t>
            </a:r>
          </a:p>
          <a:p>
            <a:pPr lvl="2" eaLnBrk="1" hangingPunct="1">
              <a:lnSpc>
                <a:spcPct val="130000"/>
              </a:lnSpc>
            </a:pPr>
            <a:r>
              <a:rPr lang="zh-CN" altLang="en-US" dirty="0"/>
              <a:t>比如</a:t>
            </a:r>
            <a:r>
              <a:rPr lang="zh-CN" altLang="zh-CN" dirty="0"/>
              <a:t>先买数码相机再买内存卡</a:t>
            </a:r>
            <a:r>
              <a:rPr lang="zh-CN" altLang="en-US" dirty="0">
                <a:latin typeface="Times New Roman" pitchFamily="18" charset="0"/>
              </a:rPr>
              <a:t>基于相似的分析</a:t>
            </a:r>
            <a:endParaRPr lang="zh-CN" altLang="en-US" dirty="0"/>
          </a:p>
          <a:p>
            <a:pPr lvl="1" eaLnBrk="1" hangingPunct="1">
              <a:lnSpc>
                <a:spcPct val="130000"/>
              </a:lnSpc>
            </a:pPr>
            <a:r>
              <a:rPr lang="zh-CN" altLang="en-US" dirty="0">
                <a:latin typeface="Times New Roman" pitchFamily="18" charset="0"/>
              </a:rPr>
              <a:t>基于相似的分析：</a:t>
            </a:r>
            <a:r>
              <a:rPr lang="zh-CN" altLang="en-US" dirty="0"/>
              <a:t>近似和连续的图案</a:t>
            </a:r>
            <a:endParaRPr lang="en-US" altLang="zh-CN" dirty="0"/>
          </a:p>
          <a:p>
            <a:pPr lvl="2" eaLnBrk="1" hangingPunct="1"/>
            <a:endParaRPr lang="en-US" altLang="zh-CN" dirty="0">
              <a:latin typeface="Times New Roman" pitchFamily="18" charset="0"/>
            </a:endParaRP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3B5125A-B9E7-4EC5-BEF9-3F7082621C1F}" type="slidenum">
              <a:rPr kumimoji="0" lang="en-US" altLang="zh-CN" sz="1400" b="0" smtClean="0">
                <a:latin typeface="Tahoma" pitchFamily="34" charset="0"/>
              </a:rPr>
              <a:pPr eaLnBrk="1" hangingPunct="1">
                <a:spcBef>
                  <a:spcPct val="0"/>
                </a:spcBef>
                <a:buClrTx/>
                <a:buSzTx/>
                <a:buFontTx/>
                <a:buNone/>
              </a:pPr>
              <a:t>35</a:t>
            </a:fld>
            <a:endParaRPr kumimoji="0" lang="en-US" altLang="zh-CN" sz="1400" b="0">
              <a:latin typeface="Tahoma" pitchFamily="34" charset="0"/>
            </a:endParaRPr>
          </a:p>
        </p:txBody>
      </p:sp>
      <p:sp>
        <p:nvSpPr>
          <p:cNvPr id="38915" name="Rectangle 2"/>
          <p:cNvSpPr>
            <a:spLocks noGrp="1" noChangeArrowheads="1"/>
          </p:cNvSpPr>
          <p:nvPr>
            <p:ph type="title" idx="4294967295"/>
          </p:nvPr>
        </p:nvSpPr>
        <p:spPr>
          <a:xfrm>
            <a:off x="1116013" y="158354"/>
            <a:ext cx="8991600" cy="685800"/>
          </a:xfrm>
          <a:noFill/>
        </p:spPr>
        <p:txBody>
          <a:bodyPr lIns="92075" tIns="46038" rIns="92075" bIns="46038" anchor="ctr"/>
          <a:lstStyle/>
          <a:p>
            <a:pPr eaLnBrk="1" hangingPunct="1"/>
            <a:r>
              <a:rPr lang="zh-CN" altLang="en-US" sz="3600"/>
              <a:t>数据挖掘功能</a:t>
            </a:r>
            <a:r>
              <a:rPr lang="en-US" altLang="zh-CN" sz="3600"/>
              <a:t>(5)</a:t>
            </a:r>
          </a:p>
        </p:txBody>
      </p:sp>
      <p:sp>
        <p:nvSpPr>
          <p:cNvPr id="20485" name="Rectangle 3"/>
          <p:cNvSpPr>
            <a:spLocks noGrp="1" noChangeArrowheads="1"/>
          </p:cNvSpPr>
          <p:nvPr>
            <p:ph type="body" idx="4294967295"/>
          </p:nvPr>
        </p:nvSpPr>
        <p:spPr>
          <a:xfrm>
            <a:off x="395288" y="969516"/>
            <a:ext cx="8496300" cy="4050506"/>
          </a:xfrm>
          <a:noFill/>
        </p:spPr>
        <p:txBody>
          <a:bodyPr lIns="92075" tIns="46038" rIns="92075" bIns="46038"/>
          <a:lstStyle/>
          <a:p>
            <a:pPr eaLnBrk="1" hangingPunct="1"/>
            <a:r>
              <a:rPr lang="zh-CN" altLang="en-US" sz="2000" dirty="0"/>
              <a:t>图形</a:t>
            </a:r>
            <a:r>
              <a:rPr lang="zh-CN" altLang="zh-CN" sz="2000" dirty="0"/>
              <a:t>挖掘</a:t>
            </a:r>
            <a:r>
              <a:rPr lang="en-US" altLang="zh-CN" sz="2000" dirty="0"/>
              <a:t>Graph mining</a:t>
            </a:r>
          </a:p>
          <a:p>
            <a:pPr lvl="1" eaLnBrk="1" hangingPunct="1"/>
            <a:r>
              <a:rPr lang="zh-CN" altLang="zh-CN" dirty="0">
                <a:latin typeface="Times New Roman" pitchFamily="18" charset="0"/>
              </a:rPr>
              <a:t>查找频繁子图、树</a:t>
            </a:r>
            <a:r>
              <a:rPr lang="en-US" altLang="zh-CN" dirty="0">
                <a:latin typeface="Times New Roman" pitchFamily="18" charset="0"/>
              </a:rPr>
              <a:t>(XML)</a:t>
            </a:r>
            <a:r>
              <a:rPr lang="zh-CN" altLang="zh-CN" dirty="0">
                <a:latin typeface="Times New Roman" pitchFamily="18" charset="0"/>
              </a:rPr>
              <a:t>、子结构</a:t>
            </a:r>
            <a:r>
              <a:rPr lang="en-US" altLang="zh-CN" dirty="0">
                <a:latin typeface="Times New Roman" pitchFamily="18" charset="0"/>
              </a:rPr>
              <a:t>(Web</a:t>
            </a:r>
            <a:r>
              <a:rPr lang="zh-CN" altLang="zh-CN" dirty="0">
                <a:latin typeface="Times New Roman" pitchFamily="18" charset="0"/>
              </a:rPr>
              <a:t>片段</a:t>
            </a:r>
            <a:r>
              <a:rPr lang="en-US" altLang="zh-CN" dirty="0">
                <a:latin typeface="Times New Roman" pitchFamily="18" charset="0"/>
              </a:rPr>
              <a:t>)</a:t>
            </a:r>
            <a:endParaRPr lang="zh-CN" altLang="zh-CN" dirty="0">
              <a:latin typeface="Times New Roman" pitchFamily="18" charset="0"/>
            </a:endParaRPr>
          </a:p>
          <a:p>
            <a:pPr eaLnBrk="1" hangingPunct="1"/>
            <a:r>
              <a:rPr lang="zh-CN" altLang="zh-CN" sz="2000" dirty="0"/>
              <a:t>信息网络分析</a:t>
            </a:r>
            <a:r>
              <a:rPr lang="en-US" altLang="zh-CN" sz="2000" dirty="0"/>
              <a:t>Information network analysis</a:t>
            </a:r>
          </a:p>
          <a:p>
            <a:pPr lvl="1" eaLnBrk="1" hangingPunct="1"/>
            <a:r>
              <a:rPr lang="zh-CN" altLang="zh-CN" dirty="0">
                <a:latin typeface="Times New Roman" pitchFamily="18" charset="0"/>
              </a:rPr>
              <a:t>社交网络</a:t>
            </a:r>
            <a:r>
              <a:rPr lang="en-US" altLang="zh-CN" dirty="0">
                <a:latin typeface="Times New Roman" pitchFamily="18" charset="0"/>
              </a:rPr>
              <a:t>:</a:t>
            </a:r>
            <a:r>
              <a:rPr lang="zh-CN" altLang="zh-CN" dirty="0">
                <a:latin typeface="Times New Roman" pitchFamily="18" charset="0"/>
              </a:rPr>
              <a:t>参与者</a:t>
            </a:r>
            <a:r>
              <a:rPr lang="en-US" altLang="zh-CN" dirty="0">
                <a:latin typeface="Times New Roman" pitchFamily="18" charset="0"/>
              </a:rPr>
              <a:t>(</a:t>
            </a:r>
            <a:r>
              <a:rPr lang="zh-CN" altLang="zh-CN" dirty="0">
                <a:latin typeface="Times New Roman" pitchFamily="18" charset="0"/>
              </a:rPr>
              <a:t>对象、节点</a:t>
            </a:r>
            <a:r>
              <a:rPr lang="en-US" altLang="zh-CN" dirty="0">
                <a:latin typeface="Times New Roman" pitchFamily="18" charset="0"/>
              </a:rPr>
              <a:t>)</a:t>
            </a:r>
            <a:r>
              <a:rPr lang="zh-CN" altLang="zh-CN" dirty="0">
                <a:latin typeface="Times New Roman" pitchFamily="18" charset="0"/>
              </a:rPr>
              <a:t>和关系</a:t>
            </a:r>
            <a:r>
              <a:rPr lang="en-US" altLang="zh-CN" dirty="0">
                <a:latin typeface="Times New Roman" pitchFamily="18" charset="0"/>
              </a:rPr>
              <a:t>(</a:t>
            </a:r>
            <a:r>
              <a:rPr lang="zh-CN" altLang="zh-CN" dirty="0">
                <a:latin typeface="Times New Roman" pitchFamily="18" charset="0"/>
              </a:rPr>
              <a:t>边</a:t>
            </a:r>
            <a:r>
              <a:rPr lang="en-US" altLang="zh-CN" dirty="0">
                <a:latin typeface="Times New Roman" pitchFamily="18" charset="0"/>
              </a:rPr>
              <a:t>)</a:t>
            </a:r>
            <a:r>
              <a:rPr lang="zh-CN" altLang="en-US" dirty="0">
                <a:latin typeface="Times New Roman" pitchFamily="18" charset="0"/>
              </a:rPr>
              <a:t>。</a:t>
            </a:r>
            <a:endParaRPr lang="en-US" altLang="zh-CN" dirty="0">
              <a:latin typeface="Times New Roman" pitchFamily="18" charset="0"/>
            </a:endParaRPr>
          </a:p>
          <a:p>
            <a:pPr lvl="1" eaLnBrk="1" hangingPunct="1"/>
            <a:r>
              <a:rPr lang="zh-CN" altLang="zh-CN" dirty="0">
                <a:latin typeface="Times New Roman" pitchFamily="18" charset="0"/>
              </a:rPr>
              <a:t>多元化的异构网络</a:t>
            </a:r>
            <a:r>
              <a:rPr lang="zh-CN" altLang="en-US" dirty="0">
                <a:latin typeface="Times New Roman" pitchFamily="18" charset="0"/>
              </a:rPr>
              <a:t>。</a:t>
            </a:r>
            <a:endParaRPr lang="en-US" altLang="zh-CN" dirty="0">
              <a:latin typeface="Times New Roman" pitchFamily="18" charset="0"/>
            </a:endParaRPr>
          </a:p>
          <a:p>
            <a:pPr lvl="1" eaLnBrk="1" hangingPunct="1"/>
            <a:r>
              <a:rPr lang="zh-CN" altLang="zh-CN" dirty="0">
                <a:latin typeface="Times New Roman" pitchFamily="18" charset="0"/>
              </a:rPr>
              <a:t>链接带来许多语义信息</a:t>
            </a:r>
            <a:r>
              <a:rPr lang="en-US" altLang="zh-CN" dirty="0">
                <a:latin typeface="Times New Roman" pitchFamily="18" charset="0"/>
              </a:rPr>
              <a:t>:</a:t>
            </a:r>
            <a:r>
              <a:rPr lang="zh-CN" altLang="zh-CN" dirty="0">
                <a:latin typeface="Times New Roman" pitchFamily="18" charset="0"/>
              </a:rPr>
              <a:t>链接挖掘</a:t>
            </a:r>
          </a:p>
          <a:p>
            <a:pPr eaLnBrk="1" hangingPunct="1"/>
            <a:r>
              <a:rPr lang="en-US" altLang="zh-CN" sz="2000" dirty="0"/>
              <a:t>Web</a:t>
            </a:r>
            <a:r>
              <a:rPr lang="zh-CN" altLang="zh-CN" sz="2000" dirty="0"/>
              <a:t>挖掘</a:t>
            </a:r>
            <a:r>
              <a:rPr lang="en-US" altLang="zh-CN" sz="2000" dirty="0"/>
              <a:t>Web mining</a:t>
            </a:r>
          </a:p>
          <a:p>
            <a:pPr lvl="1"/>
            <a:r>
              <a:rPr lang="en-US" altLang="zh-CN" dirty="0">
                <a:latin typeface="Times New Roman" pitchFamily="18" charset="0"/>
              </a:rPr>
              <a:t>Web</a:t>
            </a:r>
            <a:r>
              <a:rPr lang="zh-CN" altLang="zh-CN" dirty="0">
                <a:latin typeface="Times New Roman" pitchFamily="18" charset="0"/>
              </a:rPr>
              <a:t>是一个庞大的信息网络</a:t>
            </a:r>
            <a:r>
              <a:rPr lang="en-US" altLang="zh-CN" dirty="0">
                <a:latin typeface="Times New Roman" pitchFamily="18" charset="0"/>
              </a:rPr>
              <a:t>:</a:t>
            </a:r>
            <a:r>
              <a:rPr lang="zh-CN" altLang="zh-CN" dirty="0">
                <a:latin typeface="Times New Roman" pitchFamily="18" charset="0"/>
              </a:rPr>
              <a:t>从</a:t>
            </a:r>
            <a:r>
              <a:rPr lang="zh-CN" altLang="en-US" dirty="0">
                <a:latin typeface="Times New Roman" pitchFamily="18" charset="0"/>
              </a:rPr>
              <a:t>网页排行</a:t>
            </a:r>
            <a:r>
              <a:rPr lang="zh-CN" altLang="zh-CN" dirty="0">
                <a:latin typeface="Times New Roman" pitchFamily="18" charset="0"/>
              </a:rPr>
              <a:t>到谷歌</a:t>
            </a:r>
          </a:p>
          <a:p>
            <a:pPr lvl="1"/>
            <a:r>
              <a:rPr lang="en-US" altLang="zh-CN" dirty="0">
                <a:latin typeface="Times New Roman" pitchFamily="18" charset="0"/>
              </a:rPr>
              <a:t>Web</a:t>
            </a:r>
            <a:r>
              <a:rPr lang="zh-CN" altLang="zh-CN" dirty="0">
                <a:latin typeface="Times New Roman" pitchFamily="18" charset="0"/>
              </a:rPr>
              <a:t>信息网络分析</a:t>
            </a:r>
          </a:p>
          <a:p>
            <a:pPr lvl="1"/>
            <a:r>
              <a:rPr lang="en-US" altLang="zh-CN" dirty="0">
                <a:latin typeface="Times New Roman" pitchFamily="18" charset="0"/>
              </a:rPr>
              <a:t>Web</a:t>
            </a:r>
            <a:r>
              <a:rPr lang="zh-CN" altLang="zh-CN" dirty="0">
                <a:latin typeface="Times New Roman" pitchFamily="18" charset="0"/>
              </a:rPr>
              <a:t>社区发现、意见挖掘</a:t>
            </a:r>
            <a:r>
              <a:rPr lang="en-US" altLang="zh-CN" dirty="0">
                <a:latin typeface="Times New Roman" pitchFamily="18" charset="0"/>
              </a:rPr>
              <a:t>……</a:t>
            </a:r>
            <a:endParaRPr lang="zh-CN" altLang="zh-CN" dirty="0">
              <a:latin typeface="Times New Roman" pitchFamily="18" charset="0"/>
            </a:endParaRP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0270E70-FF47-40E3-ACBB-CB8E5DC6E26B}" type="slidenum">
              <a:rPr kumimoji="0" lang="en-US" altLang="zh-CN" sz="1400" b="0" smtClean="0">
                <a:latin typeface="Tahoma" pitchFamily="34" charset="0"/>
              </a:rPr>
              <a:pPr eaLnBrk="1" hangingPunct="1">
                <a:spcBef>
                  <a:spcPct val="0"/>
                </a:spcBef>
                <a:buClrTx/>
                <a:buSzTx/>
                <a:buFontTx/>
                <a:buNone/>
              </a:pPr>
              <a:t>36</a:t>
            </a:fld>
            <a:endParaRPr kumimoji="0" lang="en-US" altLang="zh-CN" sz="1400" b="0">
              <a:latin typeface="Tahoma" pitchFamily="34" charset="0"/>
            </a:endParaRPr>
          </a:p>
        </p:txBody>
      </p:sp>
      <p:sp>
        <p:nvSpPr>
          <p:cNvPr id="39939" name="Rectangle 2"/>
          <p:cNvSpPr>
            <a:spLocks noGrp="1" noChangeArrowheads="1"/>
          </p:cNvSpPr>
          <p:nvPr>
            <p:ph type="title"/>
          </p:nvPr>
        </p:nvSpPr>
        <p:spPr>
          <a:xfrm>
            <a:off x="1042988" y="398264"/>
            <a:ext cx="9144000" cy="445294"/>
          </a:xfrm>
        </p:spPr>
        <p:txBody>
          <a:bodyPr/>
          <a:lstStyle/>
          <a:p>
            <a:pPr eaLnBrk="1" hangingPunct="1"/>
            <a:r>
              <a:rPr lang="en-US" altLang="zh-CN" sz="2800" dirty="0"/>
              <a:t>Top-10 Most Popular DM Algorithms:</a:t>
            </a:r>
            <a:br>
              <a:rPr lang="en-US" altLang="zh-CN" sz="2800" dirty="0"/>
            </a:br>
            <a:r>
              <a:rPr lang="en-US" altLang="zh-CN" sz="2800" dirty="0"/>
              <a:t>18 Identified Candidates (I)</a:t>
            </a:r>
          </a:p>
        </p:txBody>
      </p:sp>
      <p:sp>
        <p:nvSpPr>
          <p:cNvPr id="39940" name="Rectangle 3"/>
          <p:cNvSpPr>
            <a:spLocks noGrp="1" noChangeArrowheads="1"/>
          </p:cNvSpPr>
          <p:nvPr>
            <p:ph type="body" idx="1"/>
          </p:nvPr>
        </p:nvSpPr>
        <p:spPr>
          <a:xfrm>
            <a:off x="0" y="897732"/>
            <a:ext cx="9144000" cy="4245769"/>
          </a:xfrm>
        </p:spPr>
        <p:txBody>
          <a:bodyPr/>
          <a:lstStyle/>
          <a:p>
            <a:pPr eaLnBrk="1" hangingPunct="1">
              <a:lnSpc>
                <a:spcPct val="90000"/>
              </a:lnSpc>
            </a:pPr>
            <a:r>
              <a:rPr lang="en-US" altLang="zh-CN" sz="2000" b="0"/>
              <a:t> Classification</a:t>
            </a:r>
          </a:p>
          <a:p>
            <a:pPr lvl="1" eaLnBrk="1" hangingPunct="1">
              <a:lnSpc>
                <a:spcPct val="90000"/>
              </a:lnSpc>
            </a:pPr>
            <a:r>
              <a:rPr lang="en-US" altLang="zh-CN" b="0"/>
              <a:t>#1. C4.5: Quinlan, J. R. C4.5: Programs for Machine Learning. Morgan Kaufmann., 1993.</a:t>
            </a:r>
          </a:p>
          <a:p>
            <a:pPr lvl="1" eaLnBrk="1" hangingPunct="1">
              <a:lnSpc>
                <a:spcPct val="90000"/>
              </a:lnSpc>
            </a:pPr>
            <a:r>
              <a:rPr lang="en-US" altLang="zh-CN" b="0"/>
              <a:t>#2. CART: L. Breiman, J. Friedman, R. Olshen, and C. Stone. Classification and Regression Trees. Wadsworth, 1984.</a:t>
            </a:r>
          </a:p>
          <a:p>
            <a:pPr lvl="1" eaLnBrk="1" hangingPunct="1">
              <a:lnSpc>
                <a:spcPct val="90000"/>
              </a:lnSpc>
            </a:pPr>
            <a:r>
              <a:rPr lang="en-US" altLang="zh-CN" b="0"/>
              <a:t>#3. K Nearest Neighbours (kNN): Hastie, T. and Tibshirani, R. 1996. Discriminant Adaptive Nearest Neighbor Classification. TPAMI. 18(6)</a:t>
            </a:r>
          </a:p>
          <a:p>
            <a:pPr lvl="1" eaLnBrk="1" hangingPunct="1">
              <a:lnSpc>
                <a:spcPct val="90000"/>
              </a:lnSpc>
            </a:pPr>
            <a:r>
              <a:rPr lang="en-US" altLang="zh-CN" b="0"/>
              <a:t>#4. Naive Bayes Hand, D.J., Yu, K., 2001. Idiot's Bayes: Not So Stupid After All? Internat. Statist. Rev. 69, 385-398.</a:t>
            </a:r>
          </a:p>
          <a:p>
            <a:pPr eaLnBrk="1" hangingPunct="1">
              <a:lnSpc>
                <a:spcPct val="90000"/>
              </a:lnSpc>
            </a:pPr>
            <a:r>
              <a:rPr lang="en-US" altLang="zh-CN" sz="2000" b="0"/>
              <a:t>Statistical Learning</a:t>
            </a:r>
          </a:p>
          <a:p>
            <a:pPr lvl="1" eaLnBrk="1" hangingPunct="1">
              <a:lnSpc>
                <a:spcPct val="90000"/>
              </a:lnSpc>
            </a:pPr>
            <a:r>
              <a:rPr lang="en-US" altLang="zh-CN" b="0"/>
              <a:t>#5. SVM: Vapnik, V. N. 1995. The Nature of Statistical Learning Theory. Springer-Verlag.</a:t>
            </a:r>
          </a:p>
          <a:p>
            <a:pPr lvl="1" eaLnBrk="1" hangingPunct="1">
              <a:lnSpc>
                <a:spcPct val="90000"/>
              </a:lnSpc>
            </a:pPr>
            <a:r>
              <a:rPr lang="en-US" altLang="zh-CN" b="0"/>
              <a:t> #6. EM: McLachlan, G. and Peel, D. (2000). Finite Mixture Models. J. Wiley, New York. Association Analysis</a:t>
            </a:r>
          </a:p>
          <a:p>
            <a:pPr lvl="1" eaLnBrk="1" hangingPunct="1">
              <a:lnSpc>
                <a:spcPct val="90000"/>
              </a:lnSpc>
            </a:pPr>
            <a:r>
              <a:rPr lang="en-US" altLang="zh-CN" b="0"/>
              <a:t>#7. Apriori: Rakesh Agrawal and Ramakrishnan Srikant. Fast Algorithms for Mining Association Rules. In VLDB '94.</a:t>
            </a:r>
          </a:p>
          <a:p>
            <a:pPr lvl="1" eaLnBrk="1" hangingPunct="1">
              <a:lnSpc>
                <a:spcPct val="90000"/>
              </a:lnSpc>
            </a:pPr>
            <a:r>
              <a:rPr lang="en-US" altLang="zh-CN" b="0"/>
              <a:t>#8. FP-Tree: Han, J., Pei, J., and Yin, Y. 2000. Mining frequent patterns without candidate generation. In SIGMOD '00.</a:t>
            </a: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70942C4-C021-47D3-B66C-1BC437FC24C3}" type="slidenum">
              <a:rPr kumimoji="0" lang="en-US" altLang="zh-CN" sz="1400" b="0" smtClean="0">
                <a:latin typeface="Tahoma" pitchFamily="34" charset="0"/>
              </a:rPr>
              <a:pPr eaLnBrk="1" hangingPunct="1">
                <a:spcBef>
                  <a:spcPct val="0"/>
                </a:spcBef>
                <a:buClrTx/>
                <a:buSzTx/>
                <a:buFontTx/>
                <a:buNone/>
              </a:pPr>
              <a:t>37</a:t>
            </a:fld>
            <a:endParaRPr kumimoji="0" lang="en-US" altLang="zh-CN" sz="1400" b="0">
              <a:latin typeface="Tahoma" pitchFamily="34" charset="0"/>
            </a:endParaRPr>
          </a:p>
        </p:txBody>
      </p:sp>
      <p:sp>
        <p:nvSpPr>
          <p:cNvPr id="40963" name="Rectangle 2"/>
          <p:cNvSpPr>
            <a:spLocks noGrp="1" noChangeArrowheads="1"/>
          </p:cNvSpPr>
          <p:nvPr>
            <p:ph type="title"/>
          </p:nvPr>
        </p:nvSpPr>
        <p:spPr>
          <a:xfrm>
            <a:off x="1187451" y="303610"/>
            <a:ext cx="7732713" cy="385763"/>
          </a:xfrm>
        </p:spPr>
        <p:txBody>
          <a:bodyPr/>
          <a:lstStyle/>
          <a:p>
            <a:pPr eaLnBrk="1" hangingPunct="1"/>
            <a:r>
              <a:rPr lang="en-US" altLang="zh-CN" sz="3200"/>
              <a:t>The 18 Identified Candidates (II)</a:t>
            </a:r>
          </a:p>
        </p:txBody>
      </p:sp>
      <p:sp>
        <p:nvSpPr>
          <p:cNvPr id="40964" name="Rectangle 3"/>
          <p:cNvSpPr>
            <a:spLocks noGrp="1" noChangeArrowheads="1"/>
          </p:cNvSpPr>
          <p:nvPr>
            <p:ph type="body" idx="1"/>
          </p:nvPr>
        </p:nvSpPr>
        <p:spPr>
          <a:xfrm>
            <a:off x="179388" y="897732"/>
            <a:ext cx="8964612" cy="4245769"/>
          </a:xfrm>
        </p:spPr>
        <p:txBody>
          <a:bodyPr/>
          <a:lstStyle/>
          <a:p>
            <a:pPr eaLnBrk="1" hangingPunct="1">
              <a:lnSpc>
                <a:spcPct val="90000"/>
              </a:lnSpc>
            </a:pPr>
            <a:r>
              <a:rPr lang="en-US" altLang="zh-CN" sz="2000"/>
              <a:t>Link Mining</a:t>
            </a:r>
          </a:p>
          <a:p>
            <a:pPr lvl="1" eaLnBrk="1" hangingPunct="1">
              <a:lnSpc>
                <a:spcPct val="90000"/>
              </a:lnSpc>
            </a:pPr>
            <a:r>
              <a:rPr lang="en-US" altLang="zh-CN"/>
              <a:t>#9. PageRank: Brin, S. and Page, L. 1998. The anatomy of a large-scale hypertextual Web search engine. In WWW-7, 1998.</a:t>
            </a:r>
          </a:p>
          <a:p>
            <a:pPr lvl="1" eaLnBrk="1" hangingPunct="1">
              <a:lnSpc>
                <a:spcPct val="90000"/>
              </a:lnSpc>
            </a:pPr>
            <a:r>
              <a:rPr lang="en-US" altLang="zh-CN"/>
              <a:t>#10. HITS: Kleinberg, J. M. 1998. Authoritative sources in a hyperlinked environment. SODA, 1998.</a:t>
            </a:r>
          </a:p>
          <a:p>
            <a:pPr eaLnBrk="1" hangingPunct="1">
              <a:lnSpc>
                <a:spcPct val="90000"/>
              </a:lnSpc>
            </a:pPr>
            <a:r>
              <a:rPr lang="en-US" altLang="zh-CN" sz="2000"/>
              <a:t>Clustering</a:t>
            </a:r>
          </a:p>
          <a:p>
            <a:pPr lvl="1" eaLnBrk="1" hangingPunct="1">
              <a:lnSpc>
                <a:spcPct val="90000"/>
              </a:lnSpc>
            </a:pPr>
            <a:r>
              <a:rPr lang="en-US" altLang="zh-CN"/>
              <a:t>#11. K-Means: MacQueen, J. B., Some methods for classification and analysis of multivariate observations, in Proc. 5th Berkeley Symp. Mathematical Statistics and Probability, 1967.</a:t>
            </a:r>
          </a:p>
          <a:p>
            <a:pPr lvl="1" eaLnBrk="1" hangingPunct="1">
              <a:lnSpc>
                <a:spcPct val="90000"/>
              </a:lnSpc>
            </a:pPr>
            <a:r>
              <a:rPr lang="en-US" altLang="zh-CN"/>
              <a:t>#12. BIRCH: Zhang, T., Ramakrishnan, R., and Livny, M. 1996. BIRCH: an efficient data clustering method for very large databases. In SIGMOD '96.</a:t>
            </a:r>
          </a:p>
          <a:p>
            <a:pPr eaLnBrk="1" hangingPunct="1">
              <a:lnSpc>
                <a:spcPct val="90000"/>
              </a:lnSpc>
            </a:pPr>
            <a:r>
              <a:rPr lang="en-US" altLang="zh-CN" sz="2000"/>
              <a:t>Bagging and Boosting</a:t>
            </a:r>
          </a:p>
          <a:p>
            <a:pPr lvl="1" eaLnBrk="1" hangingPunct="1">
              <a:lnSpc>
                <a:spcPct val="90000"/>
              </a:lnSpc>
            </a:pPr>
            <a:r>
              <a:rPr lang="en-US" altLang="zh-CN"/>
              <a:t>#13. AdaBoost: Freund, Y. and Schapire, R. E. 1997. A decision-theoretic generalization of on-line learning and an application to boosting. J. Comput. Syst. Sci. 55, 1 (Aug. 1997), 119-139.</a:t>
            </a: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2A7BBB4-C434-41FD-B12B-83D17F110E78}" type="slidenum">
              <a:rPr kumimoji="0" lang="en-US" altLang="zh-CN" sz="1400" b="0" smtClean="0">
                <a:latin typeface="Tahoma" pitchFamily="34" charset="0"/>
              </a:rPr>
              <a:pPr eaLnBrk="1" hangingPunct="1">
                <a:spcBef>
                  <a:spcPct val="0"/>
                </a:spcBef>
                <a:buClrTx/>
                <a:buSzTx/>
                <a:buFontTx/>
                <a:buNone/>
              </a:pPr>
              <a:t>38</a:t>
            </a:fld>
            <a:endParaRPr kumimoji="0" lang="en-US" altLang="zh-CN" sz="1400" b="0">
              <a:latin typeface="Tahoma" pitchFamily="34" charset="0"/>
            </a:endParaRPr>
          </a:p>
        </p:txBody>
      </p:sp>
      <p:sp>
        <p:nvSpPr>
          <p:cNvPr id="41987" name="Rectangle 2"/>
          <p:cNvSpPr>
            <a:spLocks noGrp="1" noChangeArrowheads="1"/>
          </p:cNvSpPr>
          <p:nvPr>
            <p:ph type="title"/>
          </p:nvPr>
        </p:nvSpPr>
        <p:spPr>
          <a:xfrm>
            <a:off x="949325" y="357188"/>
            <a:ext cx="8375650" cy="330994"/>
          </a:xfrm>
        </p:spPr>
        <p:txBody>
          <a:bodyPr/>
          <a:lstStyle/>
          <a:p>
            <a:pPr eaLnBrk="1" hangingPunct="1"/>
            <a:r>
              <a:rPr lang="en-US" altLang="zh-CN" sz="3200"/>
              <a:t>The 18 Identified Candidates (III)</a:t>
            </a:r>
          </a:p>
        </p:txBody>
      </p:sp>
      <p:sp>
        <p:nvSpPr>
          <p:cNvPr id="41988" name="Rectangle 3"/>
          <p:cNvSpPr>
            <a:spLocks noGrp="1" noChangeArrowheads="1"/>
          </p:cNvSpPr>
          <p:nvPr>
            <p:ph type="body" idx="1"/>
          </p:nvPr>
        </p:nvSpPr>
        <p:spPr>
          <a:xfrm>
            <a:off x="144463" y="951310"/>
            <a:ext cx="8964612" cy="4267200"/>
          </a:xfrm>
        </p:spPr>
        <p:txBody>
          <a:bodyPr/>
          <a:lstStyle/>
          <a:p>
            <a:pPr eaLnBrk="1" hangingPunct="1"/>
            <a:r>
              <a:rPr lang="en-US" altLang="zh-CN" sz="1800"/>
              <a:t>Sequential Patterns</a:t>
            </a:r>
          </a:p>
          <a:p>
            <a:pPr lvl="1" eaLnBrk="1" hangingPunct="1"/>
            <a:r>
              <a:rPr lang="en-US" altLang="zh-CN" sz="1800"/>
              <a:t>#14. GSP: Srikant, R. and Agrawal, R. 1996. Mining Sequential Patterns: Generalizations and Performance Improvements. 5th International Conference on Extending Database Technology, 1996.</a:t>
            </a:r>
          </a:p>
          <a:p>
            <a:pPr lvl="1" eaLnBrk="1" hangingPunct="1"/>
            <a:r>
              <a:rPr lang="en-US" altLang="zh-CN" sz="1800"/>
              <a:t>#15. PrefixSpan: J. Pei, J. Han, B. Mortazavi-Asl, H. Pinto, Q. Chen, U. Dayal and M-C. Hsu. PrefixSpan: Mining Sequential Patterns Efficiently by Prefix-Projected Pattern Growth. In ICDE '01.</a:t>
            </a:r>
          </a:p>
          <a:p>
            <a:pPr eaLnBrk="1" hangingPunct="1"/>
            <a:r>
              <a:rPr lang="en-US" altLang="zh-CN" sz="1800"/>
              <a:t>Integrated Mining</a:t>
            </a:r>
          </a:p>
          <a:p>
            <a:pPr lvl="1" eaLnBrk="1" hangingPunct="1"/>
            <a:r>
              <a:rPr lang="en-US" altLang="zh-CN" sz="1800"/>
              <a:t>#16. CBA: Liu, B., Hsu, W. and Ma, Y. M. Integrating classification and association rule mining. KDD-98. </a:t>
            </a:r>
          </a:p>
          <a:p>
            <a:pPr eaLnBrk="1" hangingPunct="1"/>
            <a:r>
              <a:rPr lang="en-US" altLang="zh-CN" sz="1800"/>
              <a:t>Rough Sets</a:t>
            </a:r>
          </a:p>
          <a:p>
            <a:pPr lvl="1" eaLnBrk="1" hangingPunct="1"/>
            <a:r>
              <a:rPr lang="en-US" altLang="zh-CN" sz="1800"/>
              <a:t>#17. Finding reduct: Zdzislaw Pawlak, Rough Sets: Theoretical Aspects of Reasoning about Data, Kluwer Academic Publishers, Norwell, MA, 1992</a:t>
            </a:r>
          </a:p>
          <a:p>
            <a:pPr eaLnBrk="1" hangingPunct="1"/>
            <a:r>
              <a:rPr lang="en-US" altLang="zh-CN" sz="1800"/>
              <a:t>Graph Mining</a:t>
            </a:r>
          </a:p>
          <a:p>
            <a:pPr lvl="1" eaLnBrk="1" hangingPunct="1"/>
            <a:r>
              <a:rPr lang="en-US" altLang="zh-CN" sz="1800"/>
              <a:t>#18. gSpan: Yan, X. and Han, J. 2002. gSpan: Graph-Based Substructure Pattern Mining. In ICDM '02.</a:t>
            </a: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C160C59-3A05-4A1A-A06F-ECD79C94CF04}" type="slidenum">
              <a:rPr kumimoji="0" lang="en-US" altLang="zh-CN" sz="1400" b="0" smtClean="0">
                <a:latin typeface="Tahoma" pitchFamily="34" charset="0"/>
              </a:rPr>
              <a:pPr eaLnBrk="1" hangingPunct="1">
                <a:spcBef>
                  <a:spcPct val="0"/>
                </a:spcBef>
                <a:buClrTx/>
                <a:buSzTx/>
                <a:buFontTx/>
                <a:buNone/>
              </a:pPr>
              <a:t>39</a:t>
            </a:fld>
            <a:endParaRPr kumimoji="0" lang="en-US" altLang="zh-CN" sz="1400" b="0">
              <a:latin typeface="Tahoma" pitchFamily="34" charset="0"/>
            </a:endParaRPr>
          </a:p>
        </p:txBody>
      </p:sp>
      <p:sp>
        <p:nvSpPr>
          <p:cNvPr id="43011" name="Rectangle 2"/>
          <p:cNvSpPr>
            <a:spLocks noGrp="1" noChangeArrowheads="1"/>
          </p:cNvSpPr>
          <p:nvPr>
            <p:ph type="title"/>
          </p:nvPr>
        </p:nvSpPr>
        <p:spPr>
          <a:xfrm>
            <a:off x="971550" y="195263"/>
            <a:ext cx="7956550" cy="445294"/>
          </a:xfrm>
        </p:spPr>
        <p:txBody>
          <a:bodyPr/>
          <a:lstStyle/>
          <a:p>
            <a:pPr eaLnBrk="1" hangingPunct="1"/>
            <a:r>
              <a:rPr lang="en-US" altLang="zh-CN" sz="2800"/>
              <a:t>Top-10 Algorithm Finally Selected at ICDM</a:t>
            </a:r>
            <a:r>
              <a:rPr lang="en-US" altLang="zh-CN" sz="2800">
                <a:latin typeface="Tahoma" pitchFamily="34" charset="0"/>
              </a:rPr>
              <a:t>’</a:t>
            </a:r>
            <a:r>
              <a:rPr lang="en-US" altLang="zh-CN" sz="2800"/>
              <a:t>06</a:t>
            </a:r>
          </a:p>
        </p:txBody>
      </p:sp>
      <p:sp>
        <p:nvSpPr>
          <p:cNvPr id="43012" name="Rectangle 3"/>
          <p:cNvSpPr>
            <a:spLocks noGrp="1" noChangeArrowheads="1"/>
          </p:cNvSpPr>
          <p:nvPr>
            <p:ph type="body" idx="1"/>
          </p:nvPr>
        </p:nvSpPr>
        <p:spPr>
          <a:xfrm>
            <a:off x="323851" y="844154"/>
            <a:ext cx="8424863" cy="4192190"/>
          </a:xfrm>
        </p:spPr>
        <p:txBody>
          <a:bodyPr/>
          <a:lstStyle/>
          <a:p>
            <a:pPr eaLnBrk="1" hangingPunct="1">
              <a:lnSpc>
                <a:spcPct val="110000"/>
              </a:lnSpc>
            </a:pPr>
            <a:r>
              <a:rPr lang="en-US" altLang="zh-CN" sz="2800"/>
              <a:t>#1: C4.5 (61 votes)</a:t>
            </a:r>
          </a:p>
          <a:p>
            <a:pPr eaLnBrk="1" hangingPunct="1">
              <a:lnSpc>
                <a:spcPct val="110000"/>
              </a:lnSpc>
            </a:pPr>
            <a:r>
              <a:rPr lang="en-US" altLang="zh-CN" sz="2800"/>
              <a:t>#2: K-Means (60 votes)</a:t>
            </a:r>
          </a:p>
          <a:p>
            <a:pPr eaLnBrk="1" hangingPunct="1">
              <a:lnSpc>
                <a:spcPct val="110000"/>
              </a:lnSpc>
            </a:pPr>
            <a:r>
              <a:rPr lang="en-US" altLang="zh-CN" sz="2800"/>
              <a:t>#3: SVM (58 votes)</a:t>
            </a:r>
          </a:p>
          <a:p>
            <a:pPr eaLnBrk="1" hangingPunct="1">
              <a:lnSpc>
                <a:spcPct val="110000"/>
              </a:lnSpc>
            </a:pPr>
            <a:r>
              <a:rPr lang="en-US" altLang="zh-CN" sz="2800"/>
              <a:t>#4: Apriori (52 votes)</a:t>
            </a:r>
          </a:p>
          <a:p>
            <a:pPr eaLnBrk="1" hangingPunct="1">
              <a:lnSpc>
                <a:spcPct val="110000"/>
              </a:lnSpc>
            </a:pPr>
            <a:r>
              <a:rPr lang="en-US" altLang="zh-CN" sz="2800"/>
              <a:t>#5: EM (48 votes)</a:t>
            </a:r>
          </a:p>
          <a:p>
            <a:pPr eaLnBrk="1" hangingPunct="1">
              <a:lnSpc>
                <a:spcPct val="110000"/>
              </a:lnSpc>
            </a:pPr>
            <a:r>
              <a:rPr lang="en-US" altLang="zh-CN" sz="2800"/>
              <a:t>#6: PageRank (46 votes)</a:t>
            </a:r>
          </a:p>
          <a:p>
            <a:pPr eaLnBrk="1" hangingPunct="1">
              <a:lnSpc>
                <a:spcPct val="110000"/>
              </a:lnSpc>
            </a:pPr>
            <a:r>
              <a:rPr lang="en-US" altLang="zh-CN" sz="2800"/>
              <a:t>#7: AdaBoost (45 votes)</a:t>
            </a:r>
          </a:p>
          <a:p>
            <a:pPr eaLnBrk="1" hangingPunct="1">
              <a:lnSpc>
                <a:spcPct val="110000"/>
              </a:lnSpc>
            </a:pPr>
            <a:r>
              <a:rPr lang="en-US" altLang="zh-CN" sz="2800"/>
              <a:t>#7: kNN (45 votes)</a:t>
            </a:r>
          </a:p>
          <a:p>
            <a:pPr eaLnBrk="1" hangingPunct="1">
              <a:lnSpc>
                <a:spcPct val="110000"/>
              </a:lnSpc>
            </a:pPr>
            <a:r>
              <a:rPr lang="en-US" altLang="zh-CN" sz="2800"/>
              <a:t>#7: Naive Bayes (45 votes)</a:t>
            </a:r>
          </a:p>
          <a:p>
            <a:pPr eaLnBrk="1" hangingPunct="1">
              <a:lnSpc>
                <a:spcPct val="110000"/>
              </a:lnSpc>
            </a:pPr>
            <a:r>
              <a:rPr lang="en-US" altLang="zh-CN" sz="2800"/>
              <a:t>#10: CART (34 votes)</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600"/>
              <a:t>常见混淆概念</a:t>
            </a:r>
          </a:p>
        </p:txBody>
      </p:sp>
      <p:sp>
        <p:nvSpPr>
          <p:cNvPr id="7171" name="内容占位符 2"/>
          <p:cNvSpPr>
            <a:spLocks noGrp="1"/>
          </p:cNvSpPr>
          <p:nvPr>
            <p:ph idx="1"/>
          </p:nvPr>
        </p:nvSpPr>
        <p:spPr/>
        <p:txBody>
          <a:bodyPr/>
          <a:lstStyle/>
          <a:p>
            <a:r>
              <a:rPr lang="zh-CN" altLang="en-US"/>
              <a:t>数据挖掘、机器学习、模式识别</a:t>
            </a:r>
            <a:r>
              <a:rPr lang="en-US" altLang="zh-CN"/>
              <a:t>…</a:t>
            </a:r>
            <a:endParaRPr lang="zh-CN" altLang="en-US"/>
          </a:p>
        </p:txBody>
      </p:sp>
      <p:sp>
        <p:nvSpPr>
          <p:cNvPr id="7172"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18CE8E57-E9B6-4E54-9D00-97B1527E411F}" type="slidenum">
              <a:rPr kumimoji="0" lang="en-US" altLang="zh-CN" sz="1400" b="0" smtClean="0">
                <a:latin typeface="Tahoma" pitchFamily="34" charset="0"/>
              </a:rPr>
              <a:pPr eaLnBrk="1" hangingPunct="1">
                <a:spcBef>
                  <a:spcPct val="0"/>
                </a:spcBef>
                <a:buClrTx/>
                <a:buSzTx/>
                <a:buFontTx/>
                <a:buNone/>
              </a:pPr>
              <a:t>4</a:t>
            </a:fld>
            <a:endParaRPr kumimoji="0" lang="en-US" altLang="zh-CN" sz="1400" b="0">
              <a:latin typeface="Tahoma" pitchFamily="34" charset="0"/>
            </a:endParaRPr>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45F18F7-3B4E-4417-AA57-AB204A319B45}" type="slidenum">
              <a:rPr kumimoji="0" lang="en-US" altLang="zh-CN" sz="1400" b="0" smtClean="0">
                <a:latin typeface="Tahoma" pitchFamily="34" charset="0"/>
              </a:rPr>
              <a:pPr eaLnBrk="1" hangingPunct="1">
                <a:spcBef>
                  <a:spcPct val="0"/>
                </a:spcBef>
                <a:buClrTx/>
                <a:buSzTx/>
                <a:buFontTx/>
                <a:buNone/>
              </a:pPr>
              <a:t>40</a:t>
            </a:fld>
            <a:endParaRPr kumimoji="0" lang="en-US" altLang="zh-CN" sz="1400" b="0">
              <a:latin typeface="Tahoma" pitchFamily="34" charset="0"/>
            </a:endParaRPr>
          </a:p>
        </p:txBody>
      </p:sp>
      <p:sp>
        <p:nvSpPr>
          <p:cNvPr id="44035" name="Rectangle 2"/>
          <p:cNvSpPr>
            <a:spLocks noGrp="1" noChangeArrowheads="1"/>
          </p:cNvSpPr>
          <p:nvPr>
            <p:ph type="title"/>
          </p:nvPr>
        </p:nvSpPr>
        <p:spPr/>
        <p:txBody>
          <a:bodyPr/>
          <a:lstStyle/>
          <a:p>
            <a:pPr eaLnBrk="1" hangingPunct="1"/>
            <a:r>
              <a:rPr lang="zh-CN" altLang="en-US" sz="3600"/>
              <a:t>挖掘出的所有模式都是有趣的吗</a:t>
            </a:r>
            <a:r>
              <a:rPr lang="en-US" altLang="zh-CN" sz="3600"/>
              <a:t>?</a:t>
            </a:r>
          </a:p>
        </p:txBody>
      </p:sp>
      <p:sp>
        <p:nvSpPr>
          <p:cNvPr id="44036" name="Rectangle 3"/>
          <p:cNvSpPr>
            <a:spLocks noGrp="1" noChangeArrowheads="1"/>
          </p:cNvSpPr>
          <p:nvPr>
            <p:ph type="body" idx="1"/>
          </p:nvPr>
        </p:nvSpPr>
        <p:spPr>
          <a:xfrm>
            <a:off x="457200" y="951310"/>
            <a:ext cx="8497888" cy="4050506"/>
          </a:xfrm>
        </p:spPr>
        <p:txBody>
          <a:bodyPr/>
          <a:lstStyle/>
          <a:p>
            <a:pPr eaLnBrk="1" hangingPunct="1">
              <a:lnSpc>
                <a:spcPct val="130000"/>
              </a:lnSpc>
            </a:pPr>
            <a:r>
              <a:rPr lang="zh-CN" altLang="en-US"/>
              <a:t>一个数据挖掘系统</a:t>
            </a:r>
            <a:r>
              <a:rPr lang="en-US" altLang="zh-CN"/>
              <a:t>/</a:t>
            </a:r>
            <a:r>
              <a:rPr lang="zh-CN" altLang="en-US"/>
              <a:t>查询可以挖掘出数以千计的模式</a:t>
            </a:r>
            <a:r>
              <a:rPr lang="en-US" altLang="zh-CN"/>
              <a:t>, </a:t>
            </a:r>
            <a:r>
              <a:rPr lang="zh-CN" altLang="en-US"/>
              <a:t>并非所有的模式都是有趣的</a:t>
            </a:r>
          </a:p>
          <a:p>
            <a:pPr lvl="1" eaLnBrk="1" hangingPunct="1">
              <a:lnSpc>
                <a:spcPct val="130000"/>
              </a:lnSpc>
            </a:pPr>
            <a:r>
              <a:rPr lang="zh-CN" altLang="en-US" sz="2400">
                <a:latin typeface="Times New Roman" pitchFamily="18" charset="0"/>
              </a:rPr>
              <a:t>建议的方法</a:t>
            </a:r>
            <a:r>
              <a:rPr lang="en-US" altLang="zh-CN" sz="2400">
                <a:latin typeface="Times New Roman" pitchFamily="18" charset="0"/>
              </a:rPr>
              <a:t>: </a:t>
            </a:r>
            <a:r>
              <a:rPr lang="zh-CN" altLang="en-US" sz="2400">
                <a:latin typeface="Times New Roman" pitchFamily="18" charset="0"/>
              </a:rPr>
              <a:t>以人为中心</a:t>
            </a:r>
            <a:r>
              <a:rPr lang="en-US" altLang="zh-CN" sz="2400">
                <a:latin typeface="Times New Roman" pitchFamily="18" charset="0"/>
              </a:rPr>
              <a:t>, </a:t>
            </a:r>
            <a:r>
              <a:rPr lang="zh-CN" altLang="en-US" sz="2400">
                <a:latin typeface="Times New Roman" pitchFamily="18" charset="0"/>
              </a:rPr>
              <a:t>基于查询的</a:t>
            </a:r>
            <a:r>
              <a:rPr lang="en-US" altLang="zh-CN" sz="2400">
                <a:latin typeface="Times New Roman" pitchFamily="18" charset="0"/>
              </a:rPr>
              <a:t>, </a:t>
            </a:r>
            <a:r>
              <a:rPr lang="zh-CN" altLang="en-US" sz="2400">
                <a:latin typeface="Times New Roman" pitchFamily="18" charset="0"/>
              </a:rPr>
              <a:t>聚焦的挖掘</a:t>
            </a:r>
          </a:p>
          <a:p>
            <a:pPr eaLnBrk="1" hangingPunct="1">
              <a:lnSpc>
                <a:spcPct val="130000"/>
              </a:lnSpc>
            </a:pPr>
            <a:r>
              <a:rPr lang="zh-CN" altLang="en-US"/>
              <a:t>兴趣度度量 </a:t>
            </a:r>
            <a:r>
              <a:rPr lang="en-US" altLang="zh-CN"/>
              <a:t>: </a:t>
            </a:r>
            <a:r>
              <a:rPr lang="zh-CN" altLang="en-US"/>
              <a:t>一个模式是 </a:t>
            </a:r>
            <a:r>
              <a:rPr lang="zh-CN" altLang="en-US">
                <a:solidFill>
                  <a:schemeClr val="hlink"/>
                </a:solidFill>
              </a:rPr>
              <a:t>有趣的</a:t>
            </a:r>
            <a:r>
              <a:rPr lang="zh-CN" altLang="en-US"/>
              <a:t> 如果它是 易于被人理解的</a:t>
            </a:r>
            <a:r>
              <a:rPr lang="en-US" altLang="zh-CN"/>
              <a:t>, </a:t>
            </a:r>
            <a:r>
              <a:rPr lang="zh-CN" altLang="en-US"/>
              <a:t>在某种程度上在新的或测试数据上是有效的</a:t>
            </a:r>
            <a:r>
              <a:rPr lang="en-US" altLang="zh-CN"/>
              <a:t>, </a:t>
            </a:r>
            <a:r>
              <a:rPr lang="zh-CN" altLang="en-US"/>
              <a:t>潜在有用的</a:t>
            </a:r>
            <a:r>
              <a:rPr lang="en-US" altLang="zh-CN"/>
              <a:t>, </a:t>
            </a:r>
            <a:r>
              <a:rPr lang="zh-CN" altLang="en-US"/>
              <a:t>新颖的</a:t>
            </a:r>
            <a:r>
              <a:rPr lang="en-US" altLang="zh-CN"/>
              <a:t>, </a:t>
            </a:r>
            <a:r>
              <a:rPr lang="zh-CN" altLang="en-US"/>
              <a:t>或验证了用户希望证实的某种假设</a:t>
            </a:r>
          </a:p>
          <a:p>
            <a:pPr eaLnBrk="1" hangingPunct="1">
              <a:lnSpc>
                <a:spcPct val="130000"/>
              </a:lnSpc>
            </a:pPr>
            <a:r>
              <a:rPr lang="zh-CN" altLang="en-US"/>
              <a:t>客观与主观的兴趣度度量 </a:t>
            </a:r>
            <a:r>
              <a:rPr lang="en-US" altLang="zh-CN" u="sng"/>
              <a:t>:</a:t>
            </a:r>
          </a:p>
          <a:p>
            <a:pPr lvl="1" eaLnBrk="1" hangingPunct="1">
              <a:lnSpc>
                <a:spcPct val="130000"/>
              </a:lnSpc>
            </a:pPr>
            <a:r>
              <a:rPr lang="zh-CN" altLang="en-US" sz="2400" u="sng">
                <a:latin typeface="Times New Roman" pitchFamily="18" charset="0"/>
              </a:rPr>
              <a:t>客观</a:t>
            </a:r>
            <a:r>
              <a:rPr lang="en-US" altLang="zh-CN" sz="2400" u="sng">
                <a:latin typeface="Times New Roman" pitchFamily="18" charset="0"/>
              </a:rPr>
              <a:t>:</a:t>
            </a:r>
            <a:r>
              <a:rPr lang="en-US" altLang="zh-CN" sz="2400">
                <a:latin typeface="Times New Roman" pitchFamily="18" charset="0"/>
              </a:rPr>
              <a:t> </a:t>
            </a:r>
            <a:r>
              <a:rPr lang="zh-CN" altLang="en-US" sz="2400">
                <a:latin typeface="Times New Roman" pitchFamily="18" charset="0"/>
              </a:rPr>
              <a:t>基于模式的统计和结构</a:t>
            </a:r>
            <a:r>
              <a:rPr lang="en-US" altLang="zh-CN" sz="2400">
                <a:latin typeface="Times New Roman" pitchFamily="18" charset="0"/>
              </a:rPr>
              <a:t>, </a:t>
            </a:r>
            <a:r>
              <a:rPr lang="zh-CN" altLang="en-US" sz="2400">
                <a:latin typeface="Times New Roman" pitchFamily="18" charset="0"/>
              </a:rPr>
              <a:t>例如</a:t>
            </a:r>
            <a:r>
              <a:rPr lang="en-US" altLang="zh-CN" sz="2400">
                <a:latin typeface="Times New Roman" pitchFamily="18" charset="0"/>
              </a:rPr>
              <a:t>, </a:t>
            </a:r>
            <a:r>
              <a:rPr lang="zh-CN" altLang="en-US" sz="2400">
                <a:latin typeface="Times New Roman" pitchFamily="18" charset="0"/>
              </a:rPr>
              <a:t>支持度</a:t>
            </a:r>
            <a:r>
              <a:rPr lang="en-US" altLang="zh-CN" sz="2400">
                <a:latin typeface="Times New Roman" pitchFamily="18" charset="0"/>
              </a:rPr>
              <a:t>, </a:t>
            </a:r>
            <a:r>
              <a:rPr lang="zh-CN" altLang="en-US" sz="2400">
                <a:latin typeface="Times New Roman" pitchFamily="18" charset="0"/>
              </a:rPr>
              <a:t>置信度</a:t>
            </a:r>
            <a:r>
              <a:rPr lang="en-US" altLang="zh-CN" sz="2400">
                <a:latin typeface="Times New Roman" pitchFamily="18" charset="0"/>
              </a:rPr>
              <a:t>, </a:t>
            </a:r>
            <a:r>
              <a:rPr lang="zh-CN" altLang="en-US" sz="2400">
                <a:latin typeface="Times New Roman" pitchFamily="18" charset="0"/>
              </a:rPr>
              <a:t>等</a:t>
            </a:r>
            <a:r>
              <a:rPr lang="en-US" altLang="zh-CN" sz="2400">
                <a:latin typeface="Times New Roman" pitchFamily="18" charset="0"/>
              </a:rPr>
              <a:t>.</a:t>
            </a:r>
          </a:p>
          <a:p>
            <a:pPr lvl="1" eaLnBrk="1" hangingPunct="1">
              <a:lnSpc>
                <a:spcPct val="130000"/>
              </a:lnSpc>
            </a:pPr>
            <a:r>
              <a:rPr lang="zh-CN" altLang="en-US" sz="2400" u="sng">
                <a:latin typeface="Times New Roman" pitchFamily="18" charset="0"/>
              </a:rPr>
              <a:t>主观</a:t>
            </a:r>
            <a:r>
              <a:rPr lang="en-US" altLang="zh-CN" sz="2400" u="sng">
                <a:latin typeface="Times New Roman" pitchFamily="18" charset="0"/>
              </a:rPr>
              <a:t>:</a:t>
            </a:r>
            <a:r>
              <a:rPr lang="en-US" altLang="zh-CN" sz="2400">
                <a:latin typeface="Times New Roman" pitchFamily="18" charset="0"/>
              </a:rPr>
              <a:t> </a:t>
            </a:r>
            <a:r>
              <a:rPr lang="zh-CN" altLang="en-US" sz="2400">
                <a:latin typeface="Times New Roman" pitchFamily="18" charset="0"/>
              </a:rPr>
              <a:t>基于用户对数据的确信</a:t>
            </a:r>
            <a:r>
              <a:rPr lang="en-US" altLang="zh-CN" sz="2400">
                <a:latin typeface="Times New Roman" pitchFamily="18" charset="0"/>
              </a:rPr>
              <a:t>, </a:t>
            </a:r>
            <a:r>
              <a:rPr lang="zh-CN" altLang="en-US" sz="2400">
                <a:latin typeface="Times New Roman" pitchFamily="18" charset="0"/>
              </a:rPr>
              <a:t>例如</a:t>
            </a:r>
            <a:r>
              <a:rPr lang="en-US" altLang="zh-CN" sz="2400">
                <a:latin typeface="Times New Roman" pitchFamily="18" charset="0"/>
              </a:rPr>
              <a:t>, </a:t>
            </a:r>
            <a:r>
              <a:rPr lang="zh-CN" altLang="en-US" sz="2400">
                <a:latin typeface="Times New Roman" pitchFamily="18" charset="0"/>
              </a:rPr>
              <a:t>出乎意料</a:t>
            </a:r>
            <a:r>
              <a:rPr lang="en-US" altLang="zh-CN" sz="2400">
                <a:latin typeface="Times New Roman" pitchFamily="18" charset="0"/>
              </a:rPr>
              <a:t>, </a:t>
            </a:r>
            <a:r>
              <a:rPr lang="zh-CN" altLang="en-US" sz="2400">
                <a:latin typeface="Times New Roman" pitchFamily="18" charset="0"/>
              </a:rPr>
              <a:t>新颖性</a:t>
            </a:r>
            <a:r>
              <a:rPr lang="en-US" altLang="zh-CN" sz="2400">
                <a:latin typeface="Times New Roman" pitchFamily="18" charset="0"/>
              </a:rPr>
              <a:t>, </a:t>
            </a:r>
            <a:r>
              <a:rPr lang="zh-CN" altLang="en-US" sz="2400">
                <a:latin typeface="Times New Roman" pitchFamily="18" charset="0"/>
              </a:rPr>
              <a:t>可行动性</a:t>
            </a:r>
            <a:r>
              <a:rPr lang="en-US" altLang="zh-CN" sz="2400">
                <a:latin typeface="Times New Roman" pitchFamily="18" charset="0"/>
              </a:rPr>
              <a:t>(actionability), </a:t>
            </a:r>
            <a:r>
              <a:rPr lang="zh-CN" altLang="en-US" sz="2400">
                <a:latin typeface="Times New Roman" pitchFamily="18" charset="0"/>
              </a:rPr>
              <a:t>等</a:t>
            </a:r>
            <a:r>
              <a:rPr lang="en-US" altLang="zh-CN" sz="2400">
                <a:latin typeface="Times New Roman" pitchFamily="18" charset="0"/>
              </a:rPr>
              <a:t>.</a:t>
            </a:r>
            <a:endParaRPr lang="en-US" altLang="zh-CN" sz="2400"/>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BD2C34A-E528-4092-B9AD-64AAD8096F47}" type="slidenum">
              <a:rPr kumimoji="0" lang="en-US" altLang="zh-CN" sz="1400" b="0" smtClean="0">
                <a:latin typeface="Tahoma" pitchFamily="34" charset="0"/>
              </a:rPr>
              <a:pPr eaLnBrk="1" hangingPunct="1">
                <a:spcBef>
                  <a:spcPct val="0"/>
                </a:spcBef>
                <a:buClrTx/>
                <a:buSzTx/>
                <a:buFontTx/>
                <a:buNone/>
              </a:pPr>
              <a:t>41</a:t>
            </a:fld>
            <a:endParaRPr kumimoji="0" lang="en-US" altLang="zh-CN" sz="1400" b="0">
              <a:latin typeface="Tahoma" pitchFamily="34" charset="0"/>
            </a:endParaRPr>
          </a:p>
        </p:txBody>
      </p:sp>
      <p:sp>
        <p:nvSpPr>
          <p:cNvPr id="45059" name="Rectangle 2"/>
          <p:cNvSpPr>
            <a:spLocks noGrp="1" noChangeArrowheads="1"/>
          </p:cNvSpPr>
          <p:nvPr>
            <p:ph type="title"/>
          </p:nvPr>
        </p:nvSpPr>
        <p:spPr/>
        <p:txBody>
          <a:bodyPr/>
          <a:lstStyle/>
          <a:p>
            <a:pPr eaLnBrk="1" hangingPunct="1"/>
            <a:r>
              <a:rPr lang="zh-CN" altLang="en-US" sz="3600"/>
              <a:t>能够只发现有趣的模式吗</a:t>
            </a:r>
            <a:r>
              <a:rPr lang="en-US" altLang="zh-CN" sz="3600"/>
              <a:t>?</a:t>
            </a:r>
          </a:p>
        </p:txBody>
      </p:sp>
      <p:sp>
        <p:nvSpPr>
          <p:cNvPr id="45060" name="Rectangle 3"/>
          <p:cNvSpPr>
            <a:spLocks noGrp="1" noChangeArrowheads="1"/>
          </p:cNvSpPr>
          <p:nvPr>
            <p:ph type="body" idx="1"/>
          </p:nvPr>
        </p:nvSpPr>
        <p:spPr/>
        <p:txBody>
          <a:bodyPr/>
          <a:lstStyle/>
          <a:p>
            <a:pPr eaLnBrk="1" hangingPunct="1">
              <a:lnSpc>
                <a:spcPct val="120000"/>
              </a:lnSpc>
            </a:pPr>
            <a:r>
              <a:rPr lang="zh-CN" altLang="en-US" u="sng"/>
              <a:t>发现所有有趣的模式</a:t>
            </a:r>
            <a:r>
              <a:rPr lang="en-US" altLang="zh-CN" u="sng"/>
              <a:t>: </a:t>
            </a:r>
            <a:r>
              <a:rPr lang="zh-CN" altLang="en-US" u="sng"/>
              <a:t>完全性</a:t>
            </a:r>
          </a:p>
          <a:p>
            <a:pPr lvl="1" eaLnBrk="1" hangingPunct="1">
              <a:lnSpc>
                <a:spcPct val="120000"/>
              </a:lnSpc>
            </a:pPr>
            <a:r>
              <a:rPr lang="zh-CN" altLang="en-US" sz="2400">
                <a:latin typeface="Times New Roman" pitchFamily="18" charset="0"/>
              </a:rPr>
              <a:t>数据挖掘系统能够发现</a:t>
            </a:r>
            <a:r>
              <a:rPr lang="zh-CN" altLang="en-US" sz="2400" u="sng">
                <a:latin typeface="Times New Roman" pitchFamily="18" charset="0"/>
              </a:rPr>
              <a:t>所有</a:t>
            </a:r>
            <a:r>
              <a:rPr lang="zh-CN" altLang="en-US" sz="2400">
                <a:latin typeface="Times New Roman" pitchFamily="18" charset="0"/>
              </a:rPr>
              <a:t>有趣的模式吗</a:t>
            </a:r>
            <a:r>
              <a:rPr lang="en-US" altLang="zh-CN" sz="2400">
                <a:latin typeface="Times New Roman" pitchFamily="18" charset="0"/>
              </a:rPr>
              <a:t>? </a:t>
            </a:r>
          </a:p>
          <a:p>
            <a:pPr lvl="1" eaLnBrk="1" hangingPunct="1">
              <a:lnSpc>
                <a:spcPct val="120000"/>
              </a:lnSpc>
            </a:pPr>
            <a:r>
              <a:rPr lang="zh-CN" altLang="en-US" sz="2400">
                <a:latin typeface="Times New Roman" pitchFamily="18" charset="0"/>
              </a:rPr>
              <a:t>关联 </a:t>
            </a:r>
            <a:r>
              <a:rPr lang="en-US" altLang="zh-CN" sz="2400">
                <a:latin typeface="Times New Roman" pitchFamily="18" charset="0"/>
              </a:rPr>
              <a:t>vs. </a:t>
            </a:r>
            <a:r>
              <a:rPr lang="zh-CN" altLang="en-US" sz="2400">
                <a:latin typeface="Times New Roman" pitchFamily="18" charset="0"/>
              </a:rPr>
              <a:t>分类 </a:t>
            </a:r>
            <a:r>
              <a:rPr lang="en-US" altLang="zh-CN" sz="2400">
                <a:latin typeface="Times New Roman" pitchFamily="18" charset="0"/>
              </a:rPr>
              <a:t>vs. </a:t>
            </a:r>
            <a:r>
              <a:rPr lang="zh-CN" altLang="en-US" sz="2400">
                <a:latin typeface="Times New Roman" pitchFamily="18" charset="0"/>
              </a:rPr>
              <a:t>聚类</a:t>
            </a:r>
          </a:p>
          <a:p>
            <a:pPr eaLnBrk="1" hangingPunct="1">
              <a:lnSpc>
                <a:spcPct val="120000"/>
              </a:lnSpc>
            </a:pPr>
            <a:r>
              <a:rPr lang="zh-CN" altLang="en-US" u="sng"/>
              <a:t>仅搜索有趣的模式</a:t>
            </a:r>
            <a:r>
              <a:rPr lang="en-US" altLang="zh-CN" u="sng"/>
              <a:t>: </a:t>
            </a:r>
            <a:r>
              <a:rPr lang="zh-CN" altLang="en-US" u="sng"/>
              <a:t>优化</a:t>
            </a:r>
          </a:p>
          <a:p>
            <a:pPr lvl="1" eaLnBrk="1" hangingPunct="1">
              <a:lnSpc>
                <a:spcPct val="120000"/>
              </a:lnSpc>
            </a:pPr>
            <a:r>
              <a:rPr lang="zh-CN" altLang="en-US" sz="2400">
                <a:latin typeface="Times New Roman" pitchFamily="18" charset="0"/>
              </a:rPr>
              <a:t>数据挖掘系统能够</a:t>
            </a:r>
            <a:r>
              <a:rPr lang="zh-CN" altLang="en-US" sz="2400" u="sng">
                <a:latin typeface="Times New Roman" pitchFamily="18" charset="0"/>
              </a:rPr>
              <a:t>仅</a:t>
            </a:r>
            <a:r>
              <a:rPr lang="zh-CN" altLang="en-US" sz="2400">
                <a:latin typeface="Times New Roman" pitchFamily="18" charset="0"/>
              </a:rPr>
              <a:t>发现有趣的模式吗</a:t>
            </a:r>
            <a:r>
              <a:rPr lang="en-US" altLang="zh-CN" sz="2400">
                <a:latin typeface="Times New Roman" pitchFamily="18" charset="0"/>
              </a:rPr>
              <a:t>? </a:t>
            </a:r>
          </a:p>
          <a:p>
            <a:pPr lvl="1" eaLnBrk="1" hangingPunct="1">
              <a:lnSpc>
                <a:spcPct val="120000"/>
              </a:lnSpc>
            </a:pPr>
            <a:r>
              <a:rPr lang="zh-CN" altLang="en-US" sz="2400">
                <a:latin typeface="Times New Roman" pitchFamily="18" charset="0"/>
              </a:rPr>
              <a:t>方法</a:t>
            </a:r>
          </a:p>
          <a:p>
            <a:pPr lvl="2" eaLnBrk="1" hangingPunct="1">
              <a:lnSpc>
                <a:spcPct val="120000"/>
              </a:lnSpc>
            </a:pPr>
            <a:r>
              <a:rPr lang="zh-CN" altLang="en-US" sz="2400">
                <a:latin typeface="Times New Roman" pitchFamily="18" charset="0"/>
              </a:rPr>
              <a:t>首先找出所有模式</a:t>
            </a:r>
            <a:r>
              <a:rPr lang="en-US" altLang="zh-CN" sz="2400">
                <a:latin typeface="Times New Roman" pitchFamily="18" charset="0"/>
              </a:rPr>
              <a:t>, </a:t>
            </a:r>
            <a:r>
              <a:rPr lang="zh-CN" altLang="en-US" sz="2400">
                <a:latin typeface="Times New Roman" pitchFamily="18" charset="0"/>
              </a:rPr>
              <a:t>然后过滤掉不是有趣的那些</a:t>
            </a:r>
            <a:r>
              <a:rPr lang="en-US" altLang="zh-CN" sz="2400">
                <a:latin typeface="Times New Roman" pitchFamily="18" charset="0"/>
              </a:rPr>
              <a:t>.</a:t>
            </a:r>
          </a:p>
          <a:p>
            <a:pPr lvl="2" eaLnBrk="1" hangingPunct="1">
              <a:lnSpc>
                <a:spcPct val="120000"/>
              </a:lnSpc>
            </a:pPr>
            <a:r>
              <a:rPr lang="zh-CN" altLang="en-US" sz="2400">
                <a:latin typeface="Times New Roman" pitchFamily="18" charset="0"/>
              </a:rPr>
              <a:t>仅产生有趣的模式</a:t>
            </a:r>
            <a:r>
              <a:rPr lang="en-US" altLang="zh-CN" sz="2400">
                <a:latin typeface="Times New Roman" pitchFamily="18" charset="0"/>
              </a:rPr>
              <a:t>— </a:t>
            </a:r>
            <a:r>
              <a:rPr lang="zh-CN" altLang="en-US" sz="2400">
                <a:latin typeface="Times New Roman" pitchFamily="18" charset="0"/>
              </a:rPr>
              <a:t>挖掘查询优化</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EA80C9F-3B98-4806-8225-0A8A27CD559D}" type="slidenum">
              <a:rPr kumimoji="0" lang="en-US" altLang="zh-CN" sz="1400" b="0" smtClean="0">
                <a:latin typeface="Tahoma" pitchFamily="34" charset="0"/>
              </a:rPr>
              <a:pPr eaLnBrk="1" hangingPunct="1">
                <a:spcBef>
                  <a:spcPct val="0"/>
                </a:spcBef>
                <a:buClrTx/>
                <a:buSzTx/>
                <a:buFontTx/>
                <a:buNone/>
              </a:pPr>
              <a:t>42</a:t>
            </a:fld>
            <a:endParaRPr kumimoji="0" lang="en-US" altLang="zh-CN" sz="1400" b="0">
              <a:latin typeface="Tahoma" pitchFamily="34" charset="0"/>
            </a:endParaRPr>
          </a:p>
        </p:txBody>
      </p:sp>
      <p:sp>
        <p:nvSpPr>
          <p:cNvPr id="46083" name="Rectangle 2"/>
          <p:cNvSpPr>
            <a:spLocks noGrp="1" noChangeArrowheads="1"/>
          </p:cNvSpPr>
          <p:nvPr>
            <p:ph type="title"/>
          </p:nvPr>
        </p:nvSpPr>
        <p:spPr>
          <a:xfrm>
            <a:off x="1066800" y="171450"/>
            <a:ext cx="7696200" cy="685800"/>
          </a:xfrm>
        </p:spPr>
        <p:txBody>
          <a:bodyPr lIns="92075" tIns="46038" rIns="92075" bIns="46038" anchor="ctr"/>
          <a:lstStyle/>
          <a:p>
            <a:pPr eaLnBrk="1" hangingPunct="1"/>
            <a:r>
              <a:rPr lang="zh-CN" altLang="en-US" sz="3600"/>
              <a:t>数据挖掘</a:t>
            </a:r>
            <a:r>
              <a:rPr lang="en-US" altLang="zh-CN" sz="3600"/>
              <a:t>: </a:t>
            </a:r>
            <a:r>
              <a:rPr lang="zh-CN" altLang="en-US" sz="3600"/>
              <a:t>多学科交叉</a:t>
            </a:r>
            <a:endParaRPr lang="zh-CN" altLang="en-US" sz="3600" b="0"/>
          </a:p>
        </p:txBody>
      </p:sp>
      <p:sp>
        <p:nvSpPr>
          <p:cNvPr id="46084" name="Rectangle 3"/>
          <p:cNvSpPr>
            <a:spLocks noChangeArrowheads="1"/>
          </p:cNvSpPr>
          <p:nvPr/>
        </p:nvSpPr>
        <p:spPr bwMode="auto">
          <a:xfrm>
            <a:off x="3429000" y="2571750"/>
            <a:ext cx="2209800" cy="685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800">
                <a:latin typeface="Tahoma" pitchFamily="34" charset="0"/>
              </a:rPr>
              <a:t>数据挖掘</a:t>
            </a:r>
          </a:p>
        </p:txBody>
      </p:sp>
      <p:sp>
        <p:nvSpPr>
          <p:cNvPr id="46085" name="Rectangle 4"/>
          <p:cNvSpPr>
            <a:spLocks noChangeArrowheads="1"/>
          </p:cNvSpPr>
          <p:nvPr/>
        </p:nvSpPr>
        <p:spPr bwMode="auto">
          <a:xfrm>
            <a:off x="1752600" y="142875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数据库技术</a:t>
            </a:r>
          </a:p>
        </p:txBody>
      </p:sp>
      <p:sp>
        <p:nvSpPr>
          <p:cNvPr id="46086" name="Rectangle 5"/>
          <p:cNvSpPr>
            <a:spLocks noChangeArrowheads="1"/>
          </p:cNvSpPr>
          <p:nvPr/>
        </p:nvSpPr>
        <p:spPr bwMode="auto">
          <a:xfrm>
            <a:off x="5105400" y="142875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统计学</a:t>
            </a:r>
          </a:p>
        </p:txBody>
      </p:sp>
      <p:sp>
        <p:nvSpPr>
          <p:cNvPr id="46087" name="Rectangle 6"/>
          <p:cNvSpPr>
            <a:spLocks noChangeArrowheads="1"/>
          </p:cNvSpPr>
          <p:nvPr/>
        </p:nvSpPr>
        <p:spPr bwMode="auto">
          <a:xfrm>
            <a:off x="5638800" y="394335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其它学科</a:t>
            </a:r>
          </a:p>
        </p:txBody>
      </p:sp>
      <p:sp>
        <p:nvSpPr>
          <p:cNvPr id="46088" name="Rectangle 7"/>
          <p:cNvSpPr>
            <a:spLocks noChangeArrowheads="1"/>
          </p:cNvSpPr>
          <p:nvPr/>
        </p:nvSpPr>
        <p:spPr bwMode="auto">
          <a:xfrm>
            <a:off x="1371600" y="388620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信息科学</a:t>
            </a:r>
          </a:p>
        </p:txBody>
      </p:sp>
      <p:sp>
        <p:nvSpPr>
          <p:cNvPr id="46089" name="Rectangle 8"/>
          <p:cNvSpPr>
            <a:spLocks noChangeArrowheads="1"/>
          </p:cNvSpPr>
          <p:nvPr/>
        </p:nvSpPr>
        <p:spPr bwMode="auto">
          <a:xfrm>
            <a:off x="381000" y="262890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机器学习</a:t>
            </a:r>
          </a:p>
        </p:txBody>
      </p:sp>
      <p:sp>
        <p:nvSpPr>
          <p:cNvPr id="46090" name="Rectangle 9"/>
          <p:cNvSpPr>
            <a:spLocks noChangeArrowheads="1"/>
          </p:cNvSpPr>
          <p:nvPr/>
        </p:nvSpPr>
        <p:spPr bwMode="auto">
          <a:xfrm>
            <a:off x="6781800" y="262890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110000"/>
              </a:lnSpc>
              <a:buFont typeface="Wingdings" pitchFamily="2" charset="2"/>
              <a:buNone/>
            </a:pPr>
            <a:r>
              <a:rPr kumimoji="0" lang="zh-CN" altLang="en-US">
                <a:latin typeface="Tahoma" pitchFamily="34" charset="0"/>
              </a:rPr>
              <a:t>可视化</a:t>
            </a:r>
            <a:endParaRPr kumimoji="0" lang="zh-CN" altLang="en-US" sz="2800">
              <a:latin typeface="Tahoma" pitchFamily="34" charset="0"/>
            </a:endParaRPr>
          </a:p>
        </p:txBody>
      </p:sp>
      <p:sp>
        <p:nvSpPr>
          <p:cNvPr id="46091" name="Line 10"/>
          <p:cNvSpPr>
            <a:spLocks noChangeShapeType="1"/>
          </p:cNvSpPr>
          <p:nvPr/>
        </p:nvSpPr>
        <p:spPr bwMode="auto">
          <a:xfrm>
            <a:off x="2362200" y="291465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2" name="Line 11"/>
          <p:cNvSpPr>
            <a:spLocks noChangeShapeType="1"/>
          </p:cNvSpPr>
          <p:nvPr/>
        </p:nvSpPr>
        <p:spPr bwMode="auto">
          <a:xfrm>
            <a:off x="2895600" y="2000250"/>
            <a:ext cx="1295400" cy="5715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3" name="Line 12"/>
          <p:cNvSpPr>
            <a:spLocks noChangeShapeType="1"/>
          </p:cNvSpPr>
          <p:nvPr/>
        </p:nvSpPr>
        <p:spPr bwMode="auto">
          <a:xfrm flipH="1">
            <a:off x="4876800" y="2000250"/>
            <a:ext cx="1143000" cy="5715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4" name="Line 13"/>
          <p:cNvSpPr>
            <a:spLocks noChangeShapeType="1"/>
          </p:cNvSpPr>
          <p:nvPr/>
        </p:nvSpPr>
        <p:spPr bwMode="auto">
          <a:xfrm flipH="1">
            <a:off x="5715000" y="291465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5" name="Line 14"/>
          <p:cNvSpPr>
            <a:spLocks noChangeShapeType="1"/>
          </p:cNvSpPr>
          <p:nvPr/>
        </p:nvSpPr>
        <p:spPr bwMode="auto">
          <a:xfrm flipH="1" flipV="1">
            <a:off x="5029200" y="3314700"/>
            <a:ext cx="1524000" cy="6286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6" name="Line 15"/>
          <p:cNvSpPr>
            <a:spLocks noChangeShapeType="1"/>
          </p:cNvSpPr>
          <p:nvPr/>
        </p:nvSpPr>
        <p:spPr bwMode="auto">
          <a:xfrm flipV="1">
            <a:off x="2438400" y="3314700"/>
            <a:ext cx="1600200" cy="5715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9995C35-24A4-4798-BB2B-1976C738A76F}" type="slidenum">
              <a:rPr kumimoji="0" lang="en-US" altLang="zh-CN" sz="1400" b="0" smtClean="0">
                <a:latin typeface="Tahoma" pitchFamily="34" charset="0"/>
              </a:rPr>
              <a:pPr eaLnBrk="1" hangingPunct="1">
                <a:spcBef>
                  <a:spcPct val="0"/>
                </a:spcBef>
                <a:buClrTx/>
                <a:buSzTx/>
                <a:buFontTx/>
                <a:buNone/>
              </a:pPr>
              <a:t>43</a:t>
            </a:fld>
            <a:endParaRPr kumimoji="0" lang="en-US" altLang="zh-CN" sz="1400" b="0">
              <a:latin typeface="Tahoma" pitchFamily="34" charset="0"/>
            </a:endParaRPr>
          </a:p>
        </p:txBody>
      </p:sp>
      <p:sp>
        <p:nvSpPr>
          <p:cNvPr id="47107" name="Rectangle 2"/>
          <p:cNvSpPr>
            <a:spLocks noGrp="1" noChangeArrowheads="1"/>
          </p:cNvSpPr>
          <p:nvPr>
            <p:ph type="title"/>
          </p:nvPr>
        </p:nvSpPr>
        <p:spPr/>
        <p:txBody>
          <a:bodyPr/>
          <a:lstStyle/>
          <a:p>
            <a:pPr eaLnBrk="1" hangingPunct="1"/>
            <a:r>
              <a:rPr lang="zh-CN" altLang="en-US" sz="3600"/>
              <a:t>数据挖掘分类</a:t>
            </a:r>
          </a:p>
        </p:txBody>
      </p:sp>
      <p:sp>
        <p:nvSpPr>
          <p:cNvPr id="47108" name="Rectangle 3"/>
          <p:cNvSpPr>
            <a:spLocks noGrp="1" noChangeArrowheads="1"/>
          </p:cNvSpPr>
          <p:nvPr>
            <p:ph type="body" idx="1"/>
          </p:nvPr>
        </p:nvSpPr>
        <p:spPr>
          <a:xfrm>
            <a:off x="323850" y="951310"/>
            <a:ext cx="8497888" cy="3564731"/>
          </a:xfrm>
        </p:spPr>
        <p:txBody>
          <a:bodyPr/>
          <a:lstStyle/>
          <a:p>
            <a:pPr eaLnBrk="1" hangingPunct="1">
              <a:lnSpc>
                <a:spcPct val="130000"/>
              </a:lnSpc>
            </a:pPr>
            <a:r>
              <a:rPr lang="zh-CN" altLang="en-US"/>
              <a:t>一般功能</a:t>
            </a:r>
          </a:p>
          <a:p>
            <a:pPr lvl="1" eaLnBrk="1" hangingPunct="1">
              <a:lnSpc>
                <a:spcPct val="130000"/>
              </a:lnSpc>
            </a:pPr>
            <a:r>
              <a:rPr lang="zh-CN" altLang="en-US" sz="2400">
                <a:latin typeface="Times New Roman" pitchFamily="18" charset="0"/>
              </a:rPr>
              <a:t>描述式数据挖掘</a:t>
            </a:r>
            <a:r>
              <a:rPr lang="en-US" altLang="zh-CN" sz="2400">
                <a:latin typeface="Times New Roman" pitchFamily="18" charset="0"/>
              </a:rPr>
              <a:t>——</a:t>
            </a:r>
            <a:r>
              <a:rPr lang="zh-CN" altLang="en-US" sz="2400">
                <a:latin typeface="Times New Roman" pitchFamily="18" charset="0"/>
              </a:rPr>
              <a:t>描述数据的一般性质</a:t>
            </a:r>
          </a:p>
          <a:p>
            <a:pPr lvl="1" eaLnBrk="1" hangingPunct="1">
              <a:lnSpc>
                <a:spcPct val="130000"/>
              </a:lnSpc>
            </a:pPr>
            <a:r>
              <a:rPr lang="zh-CN" altLang="en-US" sz="2400">
                <a:latin typeface="Times New Roman" pitchFamily="18" charset="0"/>
              </a:rPr>
              <a:t>预测式数据挖掘</a:t>
            </a:r>
            <a:r>
              <a:rPr lang="en-US" altLang="zh-CN" sz="2400">
                <a:latin typeface="Times New Roman" pitchFamily="18" charset="0"/>
              </a:rPr>
              <a:t>——</a:t>
            </a:r>
            <a:r>
              <a:rPr lang="zh-CN" altLang="en-US" sz="2400">
                <a:latin typeface="Times New Roman" pitchFamily="18" charset="0"/>
              </a:rPr>
              <a:t>对数据进行推断，做预测</a:t>
            </a:r>
          </a:p>
          <a:p>
            <a:pPr eaLnBrk="1" hangingPunct="1">
              <a:lnSpc>
                <a:spcPct val="130000"/>
              </a:lnSpc>
            </a:pPr>
            <a:r>
              <a:rPr lang="zh-CN" altLang="en-US"/>
              <a:t>不同的角度</a:t>
            </a:r>
            <a:r>
              <a:rPr lang="en-US" altLang="zh-CN"/>
              <a:t>,</a:t>
            </a:r>
            <a:r>
              <a:rPr lang="zh-CN" altLang="en-US"/>
              <a:t>不同的分类</a:t>
            </a:r>
          </a:p>
          <a:p>
            <a:pPr lvl="1" eaLnBrk="1" hangingPunct="1">
              <a:lnSpc>
                <a:spcPct val="130000"/>
              </a:lnSpc>
            </a:pPr>
            <a:r>
              <a:rPr lang="zh-CN" altLang="en-US" sz="2400">
                <a:latin typeface="Times New Roman" pitchFamily="18" charset="0"/>
              </a:rPr>
              <a:t>待挖掘的数据库类型 </a:t>
            </a:r>
          </a:p>
          <a:p>
            <a:pPr lvl="1" eaLnBrk="1" hangingPunct="1">
              <a:lnSpc>
                <a:spcPct val="130000"/>
              </a:lnSpc>
            </a:pPr>
            <a:r>
              <a:rPr lang="zh-CN" altLang="en-US" sz="2400">
                <a:latin typeface="Times New Roman" pitchFamily="18" charset="0"/>
              </a:rPr>
              <a:t>待发现的知识类型</a:t>
            </a:r>
          </a:p>
          <a:p>
            <a:pPr lvl="1" eaLnBrk="1" hangingPunct="1">
              <a:lnSpc>
                <a:spcPct val="130000"/>
              </a:lnSpc>
            </a:pPr>
            <a:r>
              <a:rPr lang="zh-CN" altLang="en-US" sz="2400">
                <a:latin typeface="Times New Roman" pitchFamily="18" charset="0"/>
              </a:rPr>
              <a:t>所用的技术类型</a:t>
            </a:r>
          </a:p>
          <a:p>
            <a:pPr lvl="1" eaLnBrk="1" hangingPunct="1">
              <a:lnSpc>
                <a:spcPct val="130000"/>
              </a:lnSpc>
            </a:pPr>
            <a:r>
              <a:rPr lang="zh-CN" altLang="en-US" sz="2400">
                <a:latin typeface="Times New Roman" pitchFamily="18" charset="0"/>
              </a:rPr>
              <a:t>所适合的应用类型</a:t>
            </a:r>
            <a:endParaRPr lang="zh-CN" altLang="en-US" sz="2400"/>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BAC76465-D0D4-46DB-93F0-C7A92C2DFC9D}" type="slidenum">
              <a:rPr kumimoji="0" lang="en-US" altLang="zh-CN" sz="1400" b="0" smtClean="0">
                <a:latin typeface="Tahoma" pitchFamily="34" charset="0"/>
              </a:rPr>
              <a:pPr eaLnBrk="1" hangingPunct="1">
                <a:spcBef>
                  <a:spcPct val="0"/>
                </a:spcBef>
                <a:buClrTx/>
                <a:buSzTx/>
                <a:buFontTx/>
                <a:buNone/>
              </a:pPr>
              <a:t>44</a:t>
            </a:fld>
            <a:endParaRPr kumimoji="0" lang="en-US" altLang="zh-CN" sz="1400" b="0">
              <a:latin typeface="Tahoma" pitchFamily="34" charset="0"/>
            </a:endParaRPr>
          </a:p>
        </p:txBody>
      </p:sp>
      <p:sp>
        <p:nvSpPr>
          <p:cNvPr id="48131" name="Rectangle 2"/>
          <p:cNvSpPr>
            <a:spLocks noGrp="1" noChangeArrowheads="1"/>
          </p:cNvSpPr>
          <p:nvPr>
            <p:ph type="title"/>
          </p:nvPr>
        </p:nvSpPr>
        <p:spPr/>
        <p:txBody>
          <a:bodyPr/>
          <a:lstStyle/>
          <a:p>
            <a:pPr eaLnBrk="1" hangingPunct="1"/>
            <a:r>
              <a:rPr lang="zh-CN" altLang="en-US" sz="3600"/>
              <a:t>数据挖掘分类的多维视图</a:t>
            </a:r>
          </a:p>
        </p:txBody>
      </p:sp>
      <p:sp>
        <p:nvSpPr>
          <p:cNvPr id="48132" name="Rectangle 3"/>
          <p:cNvSpPr>
            <a:spLocks noGrp="1" noChangeArrowheads="1"/>
          </p:cNvSpPr>
          <p:nvPr>
            <p:ph type="body" idx="1"/>
          </p:nvPr>
        </p:nvSpPr>
        <p:spPr/>
        <p:txBody>
          <a:bodyPr/>
          <a:lstStyle/>
          <a:p>
            <a:pPr eaLnBrk="1" hangingPunct="1"/>
            <a:r>
              <a:rPr lang="zh-CN" altLang="en-US" u="sng"/>
              <a:t>待挖掘的数据库</a:t>
            </a:r>
            <a:endParaRPr lang="zh-CN" altLang="en-US"/>
          </a:p>
          <a:p>
            <a:pPr lvl="1" eaLnBrk="1" hangingPunct="1"/>
            <a:r>
              <a:rPr lang="zh-CN" altLang="en-US" sz="2400">
                <a:latin typeface="Times New Roman" pitchFamily="18" charset="0"/>
              </a:rPr>
              <a:t>关系的</a:t>
            </a:r>
            <a:r>
              <a:rPr lang="en-US" altLang="zh-CN" sz="2400">
                <a:latin typeface="Times New Roman" pitchFamily="18" charset="0"/>
              </a:rPr>
              <a:t>, </a:t>
            </a:r>
            <a:r>
              <a:rPr lang="zh-CN" altLang="en-US" sz="2400">
                <a:latin typeface="Times New Roman" pitchFamily="18" charset="0"/>
              </a:rPr>
              <a:t>事务的</a:t>
            </a:r>
            <a:r>
              <a:rPr lang="en-US" altLang="zh-CN" sz="2400">
                <a:latin typeface="Times New Roman" pitchFamily="18" charset="0"/>
              </a:rPr>
              <a:t>, </a:t>
            </a:r>
            <a:r>
              <a:rPr lang="zh-CN" altLang="en-US" sz="2400">
                <a:latin typeface="Times New Roman" pitchFamily="18" charset="0"/>
              </a:rPr>
              <a:t>面向对象的</a:t>
            </a:r>
            <a:r>
              <a:rPr lang="en-US" altLang="zh-CN" sz="2400">
                <a:latin typeface="Times New Roman" pitchFamily="18" charset="0"/>
              </a:rPr>
              <a:t>, </a:t>
            </a:r>
            <a:r>
              <a:rPr lang="zh-CN" altLang="en-US" sz="2400">
                <a:latin typeface="Times New Roman" pitchFamily="18" charset="0"/>
              </a:rPr>
              <a:t>对象</a:t>
            </a:r>
            <a:r>
              <a:rPr lang="en-US" altLang="zh-CN" sz="2400">
                <a:latin typeface="Times New Roman" pitchFamily="18" charset="0"/>
              </a:rPr>
              <a:t>-</a:t>
            </a:r>
            <a:r>
              <a:rPr lang="zh-CN" altLang="en-US" sz="2400">
                <a:latin typeface="Times New Roman" pitchFamily="18" charset="0"/>
              </a:rPr>
              <a:t>关系的</a:t>
            </a:r>
            <a:r>
              <a:rPr lang="en-US" altLang="zh-CN" sz="2400">
                <a:latin typeface="Times New Roman" pitchFamily="18" charset="0"/>
              </a:rPr>
              <a:t>, </a:t>
            </a:r>
            <a:r>
              <a:rPr lang="zh-CN" altLang="en-US" sz="2400">
                <a:latin typeface="Times New Roman" pitchFamily="18" charset="0"/>
              </a:rPr>
              <a:t>主动的</a:t>
            </a:r>
            <a:r>
              <a:rPr lang="en-US" altLang="zh-CN" sz="2400">
                <a:latin typeface="Times New Roman" pitchFamily="18" charset="0"/>
              </a:rPr>
              <a:t>, </a:t>
            </a:r>
            <a:r>
              <a:rPr lang="zh-CN" altLang="en-US" sz="2400">
                <a:latin typeface="Times New Roman" pitchFamily="18" charset="0"/>
              </a:rPr>
              <a:t>空间的</a:t>
            </a:r>
            <a:r>
              <a:rPr lang="en-US" altLang="zh-CN" sz="2400">
                <a:latin typeface="Times New Roman" pitchFamily="18" charset="0"/>
              </a:rPr>
              <a:t>, </a:t>
            </a:r>
            <a:r>
              <a:rPr lang="zh-CN" altLang="en-US" sz="2400">
                <a:latin typeface="Times New Roman" pitchFamily="18" charset="0"/>
              </a:rPr>
              <a:t>时间序列的</a:t>
            </a:r>
            <a:r>
              <a:rPr lang="en-US" altLang="zh-CN" sz="2400">
                <a:latin typeface="Times New Roman" pitchFamily="18" charset="0"/>
              </a:rPr>
              <a:t>, </a:t>
            </a:r>
            <a:r>
              <a:rPr lang="zh-CN" altLang="en-US" sz="2400">
                <a:latin typeface="Times New Roman" pitchFamily="18" charset="0"/>
              </a:rPr>
              <a:t>文本的</a:t>
            </a:r>
            <a:r>
              <a:rPr lang="en-US" altLang="zh-CN" sz="2400">
                <a:latin typeface="Times New Roman" pitchFamily="18" charset="0"/>
              </a:rPr>
              <a:t>, </a:t>
            </a:r>
            <a:r>
              <a:rPr lang="zh-CN" altLang="en-US" sz="2400">
                <a:latin typeface="Times New Roman" pitchFamily="18" charset="0"/>
              </a:rPr>
              <a:t>多媒体的</a:t>
            </a:r>
            <a:r>
              <a:rPr lang="en-US" altLang="zh-CN" sz="2400">
                <a:latin typeface="Times New Roman" pitchFamily="18" charset="0"/>
              </a:rPr>
              <a:t>, </a:t>
            </a:r>
            <a:r>
              <a:rPr lang="zh-CN" altLang="en-US" sz="2400">
                <a:latin typeface="Times New Roman" pitchFamily="18" charset="0"/>
              </a:rPr>
              <a:t>异种的</a:t>
            </a:r>
            <a:r>
              <a:rPr lang="en-US" altLang="zh-CN" sz="2400">
                <a:latin typeface="Times New Roman" pitchFamily="18" charset="0"/>
              </a:rPr>
              <a:t>, </a:t>
            </a:r>
            <a:r>
              <a:rPr lang="zh-CN" altLang="en-US" sz="2400">
                <a:latin typeface="Times New Roman" pitchFamily="18" charset="0"/>
              </a:rPr>
              <a:t>遗产的</a:t>
            </a:r>
            <a:r>
              <a:rPr lang="en-US" altLang="zh-CN" sz="2400">
                <a:latin typeface="Times New Roman" pitchFamily="18" charset="0"/>
              </a:rPr>
              <a:t>, WWW, </a:t>
            </a:r>
            <a:r>
              <a:rPr lang="zh-CN" altLang="en-US" sz="2400">
                <a:latin typeface="Times New Roman" pitchFamily="18" charset="0"/>
              </a:rPr>
              <a:t>等</a:t>
            </a:r>
            <a:r>
              <a:rPr lang="en-US" altLang="zh-CN" sz="2400">
                <a:latin typeface="Times New Roman" pitchFamily="18" charset="0"/>
              </a:rPr>
              <a:t>.</a:t>
            </a:r>
          </a:p>
          <a:p>
            <a:pPr eaLnBrk="1" hangingPunct="1"/>
            <a:r>
              <a:rPr lang="zh-CN" altLang="en-US" u="sng"/>
              <a:t>所挖掘的知识</a:t>
            </a:r>
            <a:endParaRPr lang="zh-CN" altLang="en-US"/>
          </a:p>
          <a:p>
            <a:pPr lvl="1" eaLnBrk="1" hangingPunct="1"/>
            <a:r>
              <a:rPr lang="zh-CN" altLang="en-US" sz="2400">
                <a:latin typeface="Times New Roman" pitchFamily="18" charset="0"/>
              </a:rPr>
              <a:t>特征</a:t>
            </a:r>
            <a:r>
              <a:rPr lang="en-US" altLang="zh-CN" sz="2400">
                <a:latin typeface="Times New Roman" pitchFamily="18" charset="0"/>
              </a:rPr>
              <a:t>, </a:t>
            </a:r>
            <a:r>
              <a:rPr lang="zh-CN" altLang="en-US" sz="2400">
                <a:latin typeface="Times New Roman" pitchFamily="18" charset="0"/>
              </a:rPr>
              <a:t>区分</a:t>
            </a:r>
            <a:r>
              <a:rPr lang="en-US" altLang="zh-CN" sz="2400">
                <a:latin typeface="Times New Roman" pitchFamily="18" charset="0"/>
              </a:rPr>
              <a:t>, </a:t>
            </a:r>
            <a:r>
              <a:rPr lang="zh-CN" altLang="en-US" sz="2400">
                <a:latin typeface="Times New Roman" pitchFamily="18" charset="0"/>
              </a:rPr>
              <a:t>关联</a:t>
            </a:r>
            <a:r>
              <a:rPr lang="en-US" altLang="zh-CN" sz="2400">
                <a:latin typeface="Times New Roman" pitchFamily="18" charset="0"/>
              </a:rPr>
              <a:t>, </a:t>
            </a:r>
            <a:r>
              <a:rPr lang="zh-CN" altLang="en-US" sz="2400">
                <a:latin typeface="Times New Roman" pitchFamily="18" charset="0"/>
              </a:rPr>
              <a:t>分类</a:t>
            </a:r>
            <a:r>
              <a:rPr lang="en-US" altLang="zh-CN" sz="2400">
                <a:latin typeface="Times New Roman" pitchFamily="18" charset="0"/>
              </a:rPr>
              <a:t>, </a:t>
            </a:r>
            <a:r>
              <a:rPr lang="zh-CN" altLang="en-US" sz="2400">
                <a:latin typeface="Times New Roman" pitchFamily="18" charset="0"/>
              </a:rPr>
              <a:t>聚类</a:t>
            </a:r>
            <a:r>
              <a:rPr lang="en-US" altLang="zh-CN" sz="2400">
                <a:latin typeface="Times New Roman" pitchFamily="18" charset="0"/>
              </a:rPr>
              <a:t>, </a:t>
            </a:r>
            <a:r>
              <a:rPr lang="zh-CN" altLang="en-US" sz="2400">
                <a:latin typeface="Times New Roman" pitchFamily="18" charset="0"/>
              </a:rPr>
              <a:t>趋势</a:t>
            </a:r>
            <a:r>
              <a:rPr lang="en-US" altLang="zh-CN" sz="2400">
                <a:latin typeface="Times New Roman" pitchFamily="18" charset="0"/>
              </a:rPr>
              <a:t>, </a:t>
            </a:r>
            <a:r>
              <a:rPr lang="zh-CN" altLang="en-US" sz="2400">
                <a:latin typeface="Times New Roman" pitchFamily="18" charset="0"/>
              </a:rPr>
              <a:t>偏离和孤立点分析</a:t>
            </a:r>
            <a:r>
              <a:rPr lang="en-US" altLang="zh-CN" sz="2400">
                <a:latin typeface="Times New Roman" pitchFamily="18" charset="0"/>
              </a:rPr>
              <a:t>, </a:t>
            </a:r>
            <a:r>
              <a:rPr lang="zh-CN" altLang="en-US" sz="2400">
                <a:latin typeface="Times New Roman" pitchFamily="18" charset="0"/>
              </a:rPr>
              <a:t>等</a:t>
            </a:r>
            <a:r>
              <a:rPr lang="en-US" altLang="zh-CN" sz="2400">
                <a:latin typeface="Times New Roman" pitchFamily="18" charset="0"/>
              </a:rPr>
              <a:t>.</a:t>
            </a:r>
          </a:p>
          <a:p>
            <a:pPr lvl="1" eaLnBrk="1" hangingPunct="1"/>
            <a:r>
              <a:rPr lang="zh-CN" altLang="en-US" sz="2400">
                <a:latin typeface="Times New Roman" pitchFamily="18" charset="0"/>
              </a:rPr>
              <a:t>多</a:t>
            </a:r>
            <a:r>
              <a:rPr lang="en-US" altLang="zh-CN" sz="2400">
                <a:latin typeface="Times New Roman" pitchFamily="18" charset="0"/>
              </a:rPr>
              <a:t>/</a:t>
            </a:r>
            <a:r>
              <a:rPr lang="zh-CN" altLang="en-US" sz="2400">
                <a:latin typeface="Times New Roman" pitchFamily="18" charset="0"/>
              </a:rPr>
              <a:t>集成的功能</a:t>
            </a:r>
            <a:r>
              <a:rPr lang="en-US" altLang="zh-CN" sz="2400">
                <a:latin typeface="Times New Roman" pitchFamily="18" charset="0"/>
              </a:rPr>
              <a:t>, </a:t>
            </a:r>
            <a:r>
              <a:rPr lang="zh-CN" altLang="en-US" sz="2400">
                <a:latin typeface="Times New Roman" pitchFamily="18" charset="0"/>
              </a:rPr>
              <a:t>和多层次上的挖掘</a:t>
            </a:r>
          </a:p>
          <a:p>
            <a:pPr eaLnBrk="1" hangingPunct="1"/>
            <a:r>
              <a:rPr lang="zh-CN" altLang="en-US" u="sng"/>
              <a:t>所用技术</a:t>
            </a:r>
            <a:endParaRPr lang="zh-CN" altLang="en-US"/>
          </a:p>
          <a:p>
            <a:pPr lvl="1" eaLnBrk="1" hangingPunct="1"/>
            <a:r>
              <a:rPr lang="zh-CN" altLang="en-US" sz="2400">
                <a:latin typeface="Times New Roman" pitchFamily="18" charset="0"/>
              </a:rPr>
              <a:t>面向数据库的</a:t>
            </a:r>
            <a:r>
              <a:rPr lang="en-US" altLang="zh-CN" sz="2400">
                <a:latin typeface="Times New Roman" pitchFamily="18" charset="0"/>
              </a:rPr>
              <a:t>, </a:t>
            </a:r>
            <a:r>
              <a:rPr lang="zh-CN" altLang="en-US" sz="2400">
                <a:latin typeface="Times New Roman" pitchFamily="18" charset="0"/>
              </a:rPr>
              <a:t>数据仓库 </a:t>
            </a:r>
            <a:r>
              <a:rPr lang="en-US" altLang="zh-CN" sz="2400">
                <a:latin typeface="Times New Roman" pitchFamily="18" charset="0"/>
              </a:rPr>
              <a:t>(OLAP), </a:t>
            </a:r>
            <a:r>
              <a:rPr lang="zh-CN" altLang="en-US" sz="2400">
                <a:latin typeface="Times New Roman" pitchFamily="18" charset="0"/>
              </a:rPr>
              <a:t>机器学习</a:t>
            </a:r>
            <a:r>
              <a:rPr lang="en-US" altLang="zh-CN" sz="2400">
                <a:latin typeface="Times New Roman" pitchFamily="18" charset="0"/>
              </a:rPr>
              <a:t>, </a:t>
            </a:r>
            <a:r>
              <a:rPr lang="zh-CN" altLang="en-US" sz="2400">
                <a:latin typeface="Times New Roman" pitchFamily="18" charset="0"/>
              </a:rPr>
              <a:t>统计学</a:t>
            </a:r>
            <a:r>
              <a:rPr lang="en-US" altLang="zh-CN" sz="2400">
                <a:latin typeface="Times New Roman" pitchFamily="18" charset="0"/>
              </a:rPr>
              <a:t>, </a:t>
            </a:r>
            <a:r>
              <a:rPr lang="zh-CN" altLang="en-US" sz="2400">
                <a:latin typeface="Times New Roman" pitchFamily="18" charset="0"/>
              </a:rPr>
              <a:t>可视化</a:t>
            </a:r>
            <a:r>
              <a:rPr lang="en-US" altLang="zh-CN" sz="2400">
                <a:latin typeface="Times New Roman" pitchFamily="18" charset="0"/>
              </a:rPr>
              <a:t>, </a:t>
            </a:r>
            <a:r>
              <a:rPr lang="zh-CN" altLang="en-US" sz="2400">
                <a:latin typeface="Times New Roman" pitchFamily="18" charset="0"/>
              </a:rPr>
              <a:t>神经网络</a:t>
            </a:r>
            <a:r>
              <a:rPr lang="en-US" altLang="zh-CN" sz="2400">
                <a:latin typeface="Times New Roman" pitchFamily="18" charset="0"/>
              </a:rPr>
              <a:t>, </a:t>
            </a:r>
            <a:r>
              <a:rPr lang="zh-CN" altLang="en-US" sz="2400">
                <a:latin typeface="Times New Roman" pitchFamily="18" charset="0"/>
              </a:rPr>
              <a:t>等</a:t>
            </a:r>
            <a:r>
              <a:rPr lang="en-US" altLang="zh-CN" sz="2400">
                <a:latin typeface="Times New Roman" pitchFamily="18" charset="0"/>
              </a:rPr>
              <a:t>.</a:t>
            </a:r>
          </a:p>
          <a:p>
            <a:pPr eaLnBrk="1" hangingPunct="1"/>
            <a:r>
              <a:rPr lang="zh-CN" altLang="en-US" u="sng"/>
              <a:t>适合的应用</a:t>
            </a:r>
          </a:p>
          <a:p>
            <a:pPr lvl="1" eaLnBrk="1" hangingPunct="1"/>
            <a:r>
              <a:rPr lang="zh-CN" altLang="en-US" sz="2400">
                <a:latin typeface="Times New Roman" pitchFamily="18" charset="0"/>
              </a:rPr>
              <a:t>零售</a:t>
            </a:r>
            <a:r>
              <a:rPr lang="en-US" altLang="zh-CN" sz="2400">
                <a:latin typeface="Times New Roman" pitchFamily="18" charset="0"/>
              </a:rPr>
              <a:t>, </a:t>
            </a:r>
            <a:r>
              <a:rPr lang="zh-CN" altLang="en-US" sz="2400">
                <a:latin typeface="Times New Roman" pitchFamily="18" charset="0"/>
              </a:rPr>
              <a:t>电讯</a:t>
            </a:r>
            <a:r>
              <a:rPr lang="en-US" altLang="zh-CN" sz="2400">
                <a:latin typeface="Times New Roman" pitchFamily="18" charset="0"/>
              </a:rPr>
              <a:t>, </a:t>
            </a:r>
            <a:r>
              <a:rPr lang="zh-CN" altLang="en-US" sz="2400">
                <a:latin typeface="Times New Roman" pitchFamily="18" charset="0"/>
              </a:rPr>
              <a:t>银行</a:t>
            </a:r>
            <a:r>
              <a:rPr lang="en-US" altLang="zh-CN" sz="2400">
                <a:latin typeface="Times New Roman" pitchFamily="18" charset="0"/>
              </a:rPr>
              <a:t>, </a:t>
            </a:r>
            <a:r>
              <a:rPr lang="zh-CN" altLang="en-US" sz="2400">
                <a:latin typeface="Times New Roman" pitchFamily="18" charset="0"/>
              </a:rPr>
              <a:t>欺骗分析</a:t>
            </a:r>
            <a:r>
              <a:rPr lang="en-US" altLang="zh-CN" sz="2400">
                <a:latin typeface="Times New Roman" pitchFamily="18" charset="0"/>
              </a:rPr>
              <a:t>, DNA </a:t>
            </a:r>
            <a:r>
              <a:rPr lang="zh-CN" altLang="en-US" sz="2400">
                <a:latin typeface="Times New Roman" pitchFamily="18" charset="0"/>
              </a:rPr>
              <a:t>挖掘</a:t>
            </a:r>
            <a:r>
              <a:rPr lang="en-US" altLang="zh-CN" sz="2400">
                <a:latin typeface="Times New Roman" pitchFamily="18" charset="0"/>
              </a:rPr>
              <a:t>, </a:t>
            </a:r>
            <a:r>
              <a:rPr lang="zh-CN" altLang="en-US" sz="2400">
                <a:latin typeface="Times New Roman" pitchFamily="18" charset="0"/>
              </a:rPr>
              <a:t>股票市场分析</a:t>
            </a:r>
            <a:r>
              <a:rPr lang="en-US" altLang="zh-CN" sz="2400">
                <a:latin typeface="Times New Roman" pitchFamily="18" charset="0"/>
              </a:rPr>
              <a:t>, Web </a:t>
            </a:r>
            <a:r>
              <a:rPr lang="zh-CN" altLang="en-US" sz="2400">
                <a:latin typeface="Times New Roman" pitchFamily="18" charset="0"/>
              </a:rPr>
              <a:t>挖掘</a:t>
            </a:r>
            <a:r>
              <a:rPr lang="en-US" altLang="zh-CN" sz="2400">
                <a:latin typeface="Times New Roman" pitchFamily="18" charset="0"/>
              </a:rPr>
              <a:t>, Web</a:t>
            </a:r>
            <a:r>
              <a:rPr lang="zh-CN" altLang="en-US" sz="2400">
                <a:latin typeface="Times New Roman" pitchFamily="18" charset="0"/>
              </a:rPr>
              <a:t>日志分析</a:t>
            </a:r>
            <a:r>
              <a:rPr lang="en-US" altLang="zh-CN" sz="2400">
                <a:latin typeface="Times New Roman" pitchFamily="18" charset="0"/>
              </a:rPr>
              <a:t>, </a:t>
            </a:r>
            <a:r>
              <a:rPr lang="zh-CN" altLang="en-US" sz="2400">
                <a:latin typeface="Times New Roman" pitchFamily="18" charset="0"/>
              </a:rPr>
              <a:t>等</a:t>
            </a: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1AC56DD-08ED-4FAF-9386-440052704192}" type="slidenum">
              <a:rPr kumimoji="0" lang="en-US" altLang="zh-CN" sz="1400" b="0" smtClean="0">
                <a:latin typeface="Tahoma" pitchFamily="34" charset="0"/>
              </a:rPr>
              <a:pPr eaLnBrk="1" hangingPunct="1">
                <a:spcBef>
                  <a:spcPct val="0"/>
                </a:spcBef>
                <a:buClrTx/>
                <a:buSzTx/>
                <a:buFontTx/>
                <a:buNone/>
              </a:pPr>
              <a:t>45</a:t>
            </a:fld>
            <a:endParaRPr kumimoji="0" lang="en-US" altLang="zh-CN" sz="1400" b="0">
              <a:latin typeface="Tahoma" pitchFamily="34" charset="0"/>
            </a:endParaRPr>
          </a:p>
        </p:txBody>
      </p:sp>
      <p:sp>
        <p:nvSpPr>
          <p:cNvPr id="49155" name="Rectangle 2"/>
          <p:cNvSpPr>
            <a:spLocks noGrp="1" noChangeArrowheads="1"/>
          </p:cNvSpPr>
          <p:nvPr>
            <p:ph type="title"/>
          </p:nvPr>
        </p:nvSpPr>
        <p:spPr>
          <a:xfrm>
            <a:off x="971550" y="33338"/>
            <a:ext cx="8172450" cy="679847"/>
          </a:xfrm>
        </p:spPr>
        <p:txBody>
          <a:bodyPr/>
          <a:lstStyle/>
          <a:p>
            <a:pPr eaLnBrk="1" hangingPunct="1"/>
            <a:r>
              <a:rPr lang="en-US" altLang="zh-CN" sz="3600"/>
              <a:t>OLAP</a:t>
            </a:r>
            <a:r>
              <a:rPr lang="zh-CN" altLang="en-US" sz="3600"/>
              <a:t>挖掘</a:t>
            </a:r>
            <a:r>
              <a:rPr lang="en-US" altLang="zh-CN" sz="3600"/>
              <a:t>: </a:t>
            </a:r>
            <a:r>
              <a:rPr lang="zh-CN" altLang="en-US" sz="3600"/>
              <a:t>数据挖掘与数据仓库的集成</a:t>
            </a:r>
          </a:p>
        </p:txBody>
      </p:sp>
      <p:sp>
        <p:nvSpPr>
          <p:cNvPr id="49156" name="Rectangle 3"/>
          <p:cNvSpPr>
            <a:spLocks noGrp="1" noChangeArrowheads="1"/>
          </p:cNvSpPr>
          <p:nvPr>
            <p:ph type="body" idx="1"/>
          </p:nvPr>
        </p:nvSpPr>
        <p:spPr>
          <a:xfrm>
            <a:off x="323850" y="951310"/>
            <a:ext cx="8497888" cy="3835003"/>
          </a:xfrm>
        </p:spPr>
        <p:txBody>
          <a:bodyPr/>
          <a:lstStyle/>
          <a:p>
            <a:pPr eaLnBrk="1" hangingPunct="1">
              <a:lnSpc>
                <a:spcPct val="120000"/>
              </a:lnSpc>
            </a:pPr>
            <a:r>
              <a:rPr lang="zh-CN" altLang="en-US"/>
              <a:t>数据挖掘系统</a:t>
            </a:r>
            <a:r>
              <a:rPr lang="en-US" altLang="zh-CN"/>
              <a:t>, DBMS, </a:t>
            </a:r>
            <a:r>
              <a:rPr lang="zh-CN" altLang="en-US"/>
              <a:t>数据仓库系统的耦合 </a:t>
            </a:r>
          </a:p>
          <a:p>
            <a:pPr lvl="1" eaLnBrk="1" hangingPunct="1">
              <a:lnSpc>
                <a:spcPct val="120000"/>
              </a:lnSpc>
            </a:pPr>
            <a:r>
              <a:rPr lang="zh-CN" altLang="en-US" sz="2400">
                <a:latin typeface="Times New Roman" pitchFamily="18" charset="0"/>
              </a:rPr>
              <a:t>不耦合</a:t>
            </a:r>
            <a:r>
              <a:rPr lang="en-US" altLang="zh-CN" sz="2400">
                <a:latin typeface="Times New Roman" pitchFamily="18" charset="0"/>
              </a:rPr>
              <a:t>, </a:t>
            </a:r>
            <a:r>
              <a:rPr lang="zh-CN" altLang="en-US" sz="2400">
                <a:latin typeface="Times New Roman" pitchFamily="18" charset="0"/>
              </a:rPr>
              <a:t>松耦合</a:t>
            </a:r>
            <a:r>
              <a:rPr lang="en-US" altLang="zh-CN" sz="2400">
                <a:latin typeface="Times New Roman" pitchFamily="18" charset="0"/>
              </a:rPr>
              <a:t>, </a:t>
            </a:r>
            <a:r>
              <a:rPr lang="zh-CN" altLang="en-US" sz="2400">
                <a:latin typeface="Times New Roman" pitchFamily="18" charset="0"/>
              </a:rPr>
              <a:t>半紧密耦合</a:t>
            </a:r>
            <a:r>
              <a:rPr lang="en-US" altLang="zh-CN" sz="2400">
                <a:latin typeface="Times New Roman" pitchFamily="18" charset="0"/>
              </a:rPr>
              <a:t>, </a:t>
            </a:r>
            <a:r>
              <a:rPr lang="zh-CN" altLang="en-US" sz="2400">
                <a:latin typeface="Times New Roman" pitchFamily="18" charset="0"/>
              </a:rPr>
              <a:t>紧密耦合</a:t>
            </a:r>
          </a:p>
          <a:p>
            <a:pPr eaLnBrk="1" hangingPunct="1">
              <a:lnSpc>
                <a:spcPct val="120000"/>
              </a:lnSpc>
            </a:pPr>
            <a:r>
              <a:rPr lang="zh-CN" altLang="en-US"/>
              <a:t>联机分析挖掘</a:t>
            </a:r>
          </a:p>
          <a:p>
            <a:pPr lvl="1" eaLnBrk="1" hangingPunct="1">
              <a:lnSpc>
                <a:spcPct val="120000"/>
              </a:lnSpc>
            </a:pPr>
            <a:r>
              <a:rPr lang="zh-CN" altLang="en-US" sz="2400">
                <a:latin typeface="Times New Roman" pitchFamily="18" charset="0"/>
              </a:rPr>
              <a:t>挖掘与 </a:t>
            </a:r>
            <a:r>
              <a:rPr lang="en-US" altLang="zh-CN" sz="2400">
                <a:latin typeface="Times New Roman" pitchFamily="18" charset="0"/>
              </a:rPr>
              <a:t>OLAP </a:t>
            </a:r>
            <a:r>
              <a:rPr lang="zh-CN" altLang="en-US" sz="2400">
                <a:latin typeface="Times New Roman" pitchFamily="18" charset="0"/>
              </a:rPr>
              <a:t>技术的集成</a:t>
            </a:r>
          </a:p>
          <a:p>
            <a:pPr eaLnBrk="1" hangingPunct="1">
              <a:lnSpc>
                <a:spcPct val="120000"/>
              </a:lnSpc>
            </a:pPr>
            <a:r>
              <a:rPr lang="zh-CN" altLang="en-US"/>
              <a:t>交互挖掘多层知识</a:t>
            </a:r>
          </a:p>
          <a:p>
            <a:pPr lvl="1" eaLnBrk="1" hangingPunct="1">
              <a:lnSpc>
                <a:spcPct val="120000"/>
              </a:lnSpc>
            </a:pPr>
            <a:r>
              <a:rPr lang="zh-CN" altLang="en-US" sz="2400">
                <a:latin typeface="Times New Roman" pitchFamily="18" charset="0"/>
              </a:rPr>
              <a:t>通过下钻</a:t>
            </a:r>
            <a:r>
              <a:rPr lang="en-US" altLang="zh-CN" sz="2400">
                <a:latin typeface="Times New Roman" pitchFamily="18" charset="0"/>
              </a:rPr>
              <a:t>, </a:t>
            </a:r>
            <a:r>
              <a:rPr lang="zh-CN" altLang="en-US" sz="2400">
                <a:latin typeface="Times New Roman" pitchFamily="18" charset="0"/>
              </a:rPr>
              <a:t>上卷</a:t>
            </a:r>
            <a:r>
              <a:rPr lang="en-US" altLang="zh-CN" sz="2400">
                <a:latin typeface="Times New Roman" pitchFamily="18" charset="0"/>
              </a:rPr>
              <a:t>, </a:t>
            </a:r>
            <a:r>
              <a:rPr lang="zh-CN" altLang="en-US" sz="2400">
                <a:latin typeface="Times New Roman" pitchFamily="18" charset="0"/>
              </a:rPr>
              <a:t>转轴</a:t>
            </a:r>
            <a:r>
              <a:rPr lang="en-US" altLang="zh-CN" sz="2400">
                <a:latin typeface="Times New Roman" pitchFamily="18" charset="0"/>
              </a:rPr>
              <a:t>, </a:t>
            </a:r>
            <a:r>
              <a:rPr lang="zh-CN" altLang="en-US" sz="2400">
                <a:latin typeface="Times New Roman" pitchFamily="18" charset="0"/>
              </a:rPr>
              <a:t>切片</a:t>
            </a:r>
            <a:r>
              <a:rPr lang="en-US" altLang="zh-CN" sz="2400">
                <a:latin typeface="Times New Roman" pitchFamily="18" charset="0"/>
              </a:rPr>
              <a:t>, </a:t>
            </a:r>
            <a:r>
              <a:rPr lang="zh-CN" altLang="en-US" sz="2400">
                <a:latin typeface="Times New Roman" pitchFamily="18" charset="0"/>
              </a:rPr>
              <a:t>切块等操作</a:t>
            </a:r>
            <a:r>
              <a:rPr lang="en-US" altLang="zh-CN" sz="2400">
                <a:latin typeface="Times New Roman" pitchFamily="18" charset="0"/>
              </a:rPr>
              <a:t>, </a:t>
            </a:r>
            <a:r>
              <a:rPr lang="zh-CN" altLang="en-US" sz="2400">
                <a:latin typeface="Times New Roman" pitchFamily="18" charset="0"/>
              </a:rPr>
              <a:t>在不同的抽象层挖掘知识和模式的必要性</a:t>
            </a:r>
            <a:r>
              <a:rPr lang="en-US" altLang="zh-CN" sz="2400">
                <a:latin typeface="Times New Roman" pitchFamily="18" charset="0"/>
              </a:rPr>
              <a:t>.</a:t>
            </a:r>
          </a:p>
          <a:p>
            <a:pPr eaLnBrk="1" hangingPunct="1">
              <a:lnSpc>
                <a:spcPct val="120000"/>
              </a:lnSpc>
            </a:pPr>
            <a:r>
              <a:rPr lang="zh-CN" altLang="en-US"/>
              <a:t>多种挖掘功能的集成</a:t>
            </a:r>
          </a:p>
          <a:p>
            <a:pPr lvl="1" eaLnBrk="1" hangingPunct="1">
              <a:lnSpc>
                <a:spcPct val="120000"/>
              </a:lnSpc>
            </a:pPr>
            <a:r>
              <a:rPr lang="zh-CN" altLang="en-US" sz="2400">
                <a:latin typeface="Times New Roman" pitchFamily="18" charset="0"/>
              </a:rPr>
              <a:t> 特征分类</a:t>
            </a:r>
            <a:r>
              <a:rPr lang="en-US" altLang="zh-CN" sz="2400">
                <a:latin typeface="Times New Roman" pitchFamily="18" charset="0"/>
              </a:rPr>
              <a:t>, </a:t>
            </a:r>
            <a:r>
              <a:rPr lang="zh-CN" altLang="en-US" sz="2400">
                <a:latin typeface="Times New Roman" pitchFamily="18" charset="0"/>
              </a:rPr>
              <a:t>先聚类再关联</a:t>
            </a: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407C61B-DC7A-49EC-9611-DDDAB3CBFD0F}" type="slidenum">
              <a:rPr kumimoji="0" lang="en-US" altLang="zh-CN" sz="1400" b="0" smtClean="0">
                <a:latin typeface="Tahoma" pitchFamily="34" charset="0"/>
              </a:rPr>
              <a:pPr eaLnBrk="1" hangingPunct="1">
                <a:spcBef>
                  <a:spcPct val="0"/>
                </a:spcBef>
                <a:buClrTx/>
                <a:buSzTx/>
                <a:buFontTx/>
                <a:buNone/>
              </a:pPr>
              <a:t>46</a:t>
            </a:fld>
            <a:endParaRPr kumimoji="0" lang="en-US" altLang="zh-CN" sz="1400" b="0">
              <a:latin typeface="Tahoma" pitchFamily="34" charset="0"/>
            </a:endParaRPr>
          </a:p>
        </p:txBody>
      </p:sp>
      <p:sp>
        <p:nvSpPr>
          <p:cNvPr id="50179" name="AutoShape 74"/>
          <p:cNvSpPr>
            <a:spLocks noChangeArrowheads="1"/>
          </p:cNvSpPr>
          <p:nvPr/>
        </p:nvSpPr>
        <p:spPr bwMode="auto">
          <a:xfrm>
            <a:off x="3276600" y="3074194"/>
            <a:ext cx="1371600" cy="85725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0" name="AutoShape 73"/>
          <p:cNvSpPr>
            <a:spLocks noChangeArrowheads="1"/>
          </p:cNvSpPr>
          <p:nvPr/>
        </p:nvSpPr>
        <p:spPr bwMode="auto">
          <a:xfrm>
            <a:off x="4800600" y="4445794"/>
            <a:ext cx="1600200" cy="68580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1" name="AutoShape 72"/>
          <p:cNvSpPr>
            <a:spLocks noChangeArrowheads="1"/>
          </p:cNvSpPr>
          <p:nvPr/>
        </p:nvSpPr>
        <p:spPr bwMode="auto">
          <a:xfrm>
            <a:off x="1981200" y="4445794"/>
            <a:ext cx="838200" cy="6286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2" name="AutoShape 71"/>
          <p:cNvSpPr>
            <a:spLocks noChangeArrowheads="1"/>
          </p:cNvSpPr>
          <p:nvPr/>
        </p:nvSpPr>
        <p:spPr bwMode="auto">
          <a:xfrm>
            <a:off x="1143000" y="4445794"/>
            <a:ext cx="838200" cy="6286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3" name="Rectangle 2"/>
          <p:cNvSpPr>
            <a:spLocks noGrp="1" noChangeArrowheads="1"/>
          </p:cNvSpPr>
          <p:nvPr>
            <p:ph type="title"/>
          </p:nvPr>
        </p:nvSpPr>
        <p:spPr>
          <a:xfrm>
            <a:off x="992188" y="227410"/>
            <a:ext cx="7467600" cy="400050"/>
          </a:xfrm>
        </p:spPr>
        <p:txBody>
          <a:bodyPr lIns="92075" tIns="46038" rIns="92075" bIns="46038" anchor="ctr"/>
          <a:lstStyle/>
          <a:p>
            <a:pPr eaLnBrk="1" hangingPunct="1"/>
            <a:r>
              <a:rPr lang="en-US" altLang="zh-CN" sz="3600"/>
              <a:t>OLAM </a:t>
            </a:r>
            <a:r>
              <a:rPr lang="zh-CN" altLang="en-US" sz="3600"/>
              <a:t>的结构</a:t>
            </a:r>
          </a:p>
        </p:txBody>
      </p:sp>
      <p:sp>
        <p:nvSpPr>
          <p:cNvPr id="50184" name="Text Box 12"/>
          <p:cNvSpPr txBox="1">
            <a:spLocks noChangeArrowheads="1"/>
          </p:cNvSpPr>
          <p:nvPr/>
        </p:nvSpPr>
        <p:spPr bwMode="auto">
          <a:xfrm>
            <a:off x="4876800" y="4662488"/>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000">
                <a:solidFill>
                  <a:srgbClr val="000099"/>
                </a:solidFill>
              </a:rPr>
              <a:t>数据仓库</a:t>
            </a:r>
          </a:p>
        </p:txBody>
      </p:sp>
      <p:sp>
        <p:nvSpPr>
          <p:cNvPr id="50185" name="Text Box 13"/>
          <p:cNvSpPr txBox="1">
            <a:spLocks noChangeArrowheads="1"/>
          </p:cNvSpPr>
          <p:nvPr/>
        </p:nvSpPr>
        <p:spPr bwMode="auto">
          <a:xfrm>
            <a:off x="5562600" y="3702844"/>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000">
                <a:solidFill>
                  <a:srgbClr val="000099"/>
                </a:solidFill>
              </a:rPr>
              <a:t>元数据</a:t>
            </a:r>
          </a:p>
        </p:txBody>
      </p:sp>
      <p:sp>
        <p:nvSpPr>
          <p:cNvPr id="50186" name="Text Box 14"/>
          <p:cNvSpPr txBox="1">
            <a:spLocks noChangeArrowheads="1"/>
          </p:cNvSpPr>
          <p:nvPr/>
        </p:nvSpPr>
        <p:spPr bwMode="auto">
          <a:xfrm>
            <a:off x="3352800" y="3302794"/>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en-US" altLang="zh-CN">
                <a:solidFill>
                  <a:srgbClr val="000099"/>
                </a:solidFill>
              </a:rPr>
              <a:t>MDDB</a:t>
            </a:r>
          </a:p>
        </p:txBody>
      </p:sp>
      <p:sp>
        <p:nvSpPr>
          <p:cNvPr id="50187" name="Line 15"/>
          <p:cNvSpPr>
            <a:spLocks noChangeShapeType="1"/>
          </p:cNvSpPr>
          <p:nvPr/>
        </p:nvSpPr>
        <p:spPr bwMode="auto">
          <a:xfrm flipV="1">
            <a:off x="4724400" y="3474244"/>
            <a:ext cx="838200" cy="17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8" name="Rectangle 16"/>
          <p:cNvSpPr>
            <a:spLocks noChangeArrowheads="1"/>
          </p:cNvSpPr>
          <p:nvPr/>
        </p:nvSpPr>
        <p:spPr bwMode="auto">
          <a:xfrm>
            <a:off x="1143000" y="1416844"/>
            <a:ext cx="5715000" cy="1143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9" name="Rectangle 17"/>
          <p:cNvSpPr>
            <a:spLocks noChangeArrowheads="1"/>
          </p:cNvSpPr>
          <p:nvPr/>
        </p:nvSpPr>
        <p:spPr bwMode="auto">
          <a:xfrm>
            <a:off x="1219200" y="2845594"/>
            <a:ext cx="5715000" cy="1143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90" name="Rectangle 18"/>
          <p:cNvSpPr>
            <a:spLocks noChangeArrowheads="1"/>
          </p:cNvSpPr>
          <p:nvPr/>
        </p:nvSpPr>
        <p:spPr bwMode="auto">
          <a:xfrm>
            <a:off x="533400" y="1759744"/>
            <a:ext cx="2514600" cy="800100"/>
          </a:xfrm>
          <a:prstGeom prst="rect">
            <a:avLst/>
          </a:prstGeom>
          <a:solidFill>
            <a:schemeClr val="accent1"/>
          </a:solidFill>
          <a:ln w="12700">
            <a:solidFill>
              <a:schemeClr val="tx1"/>
            </a:solidFill>
            <a:miter lim="800000"/>
            <a:headEnd type="none" w="sm" len="sm"/>
            <a:tailEnd type="none" w="sm" len="sm"/>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en-US" altLang="zh-CN">
                <a:solidFill>
                  <a:srgbClr val="000099"/>
                </a:solidFill>
              </a:rPr>
              <a:t>OLAM</a:t>
            </a:r>
          </a:p>
          <a:p>
            <a:pPr algn="ctr" eaLnBrk="1" hangingPunct="1">
              <a:spcBef>
                <a:spcPct val="0"/>
              </a:spcBef>
              <a:buClrTx/>
              <a:buSzTx/>
              <a:buFontTx/>
              <a:buNone/>
            </a:pPr>
            <a:r>
              <a:rPr kumimoji="0" lang="zh-CN" altLang="en-US">
                <a:solidFill>
                  <a:srgbClr val="000099"/>
                </a:solidFill>
              </a:rPr>
              <a:t>引擎</a:t>
            </a:r>
            <a:endParaRPr kumimoji="0" lang="zh-CN" altLang="en-US" sz="1800" b="0">
              <a:solidFill>
                <a:srgbClr val="000099"/>
              </a:solidFill>
            </a:endParaRPr>
          </a:p>
        </p:txBody>
      </p:sp>
      <p:sp>
        <p:nvSpPr>
          <p:cNvPr id="50191" name="Rectangle 19"/>
          <p:cNvSpPr>
            <a:spLocks noChangeArrowheads="1"/>
          </p:cNvSpPr>
          <p:nvPr/>
        </p:nvSpPr>
        <p:spPr bwMode="auto">
          <a:xfrm>
            <a:off x="4876800" y="1759744"/>
            <a:ext cx="2514600" cy="800100"/>
          </a:xfrm>
          <a:prstGeom prst="rect">
            <a:avLst/>
          </a:prstGeom>
          <a:solidFill>
            <a:schemeClr val="accent1"/>
          </a:solidFill>
          <a:ln w="12700">
            <a:solidFill>
              <a:schemeClr val="tx1"/>
            </a:solidFill>
            <a:miter lim="800000"/>
            <a:headEnd type="none" w="sm" len="sm"/>
            <a:tailEnd type="none" w="sm" len="sm"/>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en-US" altLang="zh-CN">
                <a:solidFill>
                  <a:srgbClr val="000099"/>
                </a:solidFill>
              </a:rPr>
              <a:t>OLAP</a:t>
            </a:r>
          </a:p>
          <a:p>
            <a:pPr algn="ctr" eaLnBrk="1" hangingPunct="1">
              <a:spcBef>
                <a:spcPct val="0"/>
              </a:spcBef>
              <a:buClrTx/>
              <a:buSzTx/>
              <a:buFontTx/>
              <a:buNone/>
            </a:pPr>
            <a:r>
              <a:rPr kumimoji="0" lang="zh-CN" altLang="en-US">
                <a:solidFill>
                  <a:srgbClr val="000099"/>
                </a:solidFill>
              </a:rPr>
              <a:t>引擎</a:t>
            </a:r>
          </a:p>
        </p:txBody>
      </p:sp>
      <p:sp>
        <p:nvSpPr>
          <p:cNvPr id="50192" name="Line 20"/>
          <p:cNvSpPr>
            <a:spLocks noChangeShapeType="1"/>
          </p:cNvSpPr>
          <p:nvPr/>
        </p:nvSpPr>
        <p:spPr bwMode="auto">
          <a:xfrm flipH="1" flipV="1">
            <a:off x="2362200" y="2959894"/>
            <a:ext cx="914400" cy="342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Line 21"/>
          <p:cNvSpPr>
            <a:spLocks noChangeShapeType="1"/>
          </p:cNvSpPr>
          <p:nvPr/>
        </p:nvSpPr>
        <p:spPr bwMode="auto">
          <a:xfrm flipH="1" flipV="1">
            <a:off x="2133600" y="3074194"/>
            <a:ext cx="1066800" cy="40005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Line 22"/>
          <p:cNvSpPr>
            <a:spLocks noChangeShapeType="1"/>
          </p:cNvSpPr>
          <p:nvPr/>
        </p:nvSpPr>
        <p:spPr bwMode="auto">
          <a:xfrm flipV="1">
            <a:off x="4876800" y="2959894"/>
            <a:ext cx="609600" cy="2857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5" name="Line 23"/>
          <p:cNvSpPr>
            <a:spLocks noChangeShapeType="1"/>
          </p:cNvSpPr>
          <p:nvPr/>
        </p:nvSpPr>
        <p:spPr bwMode="auto">
          <a:xfrm flipV="1">
            <a:off x="4953000" y="2959894"/>
            <a:ext cx="990600" cy="457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6" name="Line 24"/>
          <p:cNvSpPr>
            <a:spLocks noChangeShapeType="1"/>
          </p:cNvSpPr>
          <p:nvPr/>
        </p:nvSpPr>
        <p:spPr bwMode="auto">
          <a:xfrm>
            <a:off x="1600200" y="25598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7" name="Line 25"/>
          <p:cNvSpPr>
            <a:spLocks noChangeShapeType="1"/>
          </p:cNvSpPr>
          <p:nvPr/>
        </p:nvSpPr>
        <p:spPr bwMode="auto">
          <a:xfrm>
            <a:off x="2133600" y="25598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8" name="Line 26"/>
          <p:cNvSpPr>
            <a:spLocks noChangeShapeType="1"/>
          </p:cNvSpPr>
          <p:nvPr/>
        </p:nvSpPr>
        <p:spPr bwMode="auto">
          <a:xfrm>
            <a:off x="5867400" y="25598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Line 27"/>
          <p:cNvSpPr>
            <a:spLocks noChangeShapeType="1"/>
          </p:cNvSpPr>
          <p:nvPr/>
        </p:nvSpPr>
        <p:spPr bwMode="auto">
          <a:xfrm>
            <a:off x="6553200" y="25598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0" name="Line 28"/>
          <p:cNvSpPr>
            <a:spLocks noChangeShapeType="1"/>
          </p:cNvSpPr>
          <p:nvPr/>
        </p:nvSpPr>
        <p:spPr bwMode="auto">
          <a:xfrm>
            <a:off x="3200400" y="2045494"/>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1" name="Line 29"/>
          <p:cNvSpPr>
            <a:spLocks noChangeShapeType="1"/>
          </p:cNvSpPr>
          <p:nvPr/>
        </p:nvSpPr>
        <p:spPr bwMode="auto">
          <a:xfrm>
            <a:off x="3200400" y="2274094"/>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Line 30"/>
          <p:cNvSpPr>
            <a:spLocks noChangeShapeType="1"/>
          </p:cNvSpPr>
          <p:nvPr/>
        </p:nvSpPr>
        <p:spPr bwMode="auto">
          <a:xfrm>
            <a:off x="1524000" y="15311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3" name="Line 31"/>
          <p:cNvSpPr>
            <a:spLocks noChangeShapeType="1"/>
          </p:cNvSpPr>
          <p:nvPr/>
        </p:nvSpPr>
        <p:spPr bwMode="auto">
          <a:xfrm>
            <a:off x="2209800" y="15311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Line 32"/>
          <p:cNvSpPr>
            <a:spLocks noChangeShapeType="1"/>
          </p:cNvSpPr>
          <p:nvPr/>
        </p:nvSpPr>
        <p:spPr bwMode="auto">
          <a:xfrm>
            <a:off x="5715000" y="15311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5" name="Line 33"/>
          <p:cNvSpPr>
            <a:spLocks noChangeShapeType="1"/>
          </p:cNvSpPr>
          <p:nvPr/>
        </p:nvSpPr>
        <p:spPr bwMode="auto">
          <a:xfrm>
            <a:off x="6477000" y="15311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6" name="Text Box 34"/>
          <p:cNvSpPr txBox="1">
            <a:spLocks noChangeArrowheads="1"/>
          </p:cNvSpPr>
          <p:nvPr/>
        </p:nvSpPr>
        <p:spPr bwMode="auto">
          <a:xfrm>
            <a:off x="2895600" y="1473994"/>
            <a:ext cx="1981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99"/>
                </a:solidFill>
              </a:rPr>
              <a:t>用户 </a:t>
            </a:r>
            <a:r>
              <a:rPr kumimoji="0" lang="en-US" altLang="zh-CN" sz="2000">
                <a:solidFill>
                  <a:srgbClr val="000099"/>
                </a:solidFill>
              </a:rPr>
              <a:t>GUI API</a:t>
            </a:r>
          </a:p>
        </p:txBody>
      </p:sp>
      <p:sp>
        <p:nvSpPr>
          <p:cNvPr id="50207" name="Rectangle 35"/>
          <p:cNvSpPr>
            <a:spLocks noChangeArrowheads="1"/>
          </p:cNvSpPr>
          <p:nvPr/>
        </p:nvSpPr>
        <p:spPr bwMode="auto">
          <a:xfrm>
            <a:off x="3048001" y="2559844"/>
            <a:ext cx="1967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99"/>
                </a:solidFill>
              </a:rPr>
              <a:t>数据立方体 </a:t>
            </a:r>
            <a:r>
              <a:rPr kumimoji="0" lang="en-US" altLang="zh-CN" sz="2000">
                <a:solidFill>
                  <a:srgbClr val="000099"/>
                </a:solidFill>
              </a:rPr>
              <a:t>API</a:t>
            </a:r>
          </a:p>
        </p:txBody>
      </p:sp>
      <p:sp>
        <p:nvSpPr>
          <p:cNvPr id="50208" name="Rectangle 36"/>
          <p:cNvSpPr>
            <a:spLocks noChangeArrowheads="1"/>
          </p:cNvSpPr>
          <p:nvPr/>
        </p:nvSpPr>
        <p:spPr bwMode="auto">
          <a:xfrm>
            <a:off x="1295400" y="4045744"/>
            <a:ext cx="5715000" cy="1143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209" name="Line 37"/>
          <p:cNvSpPr>
            <a:spLocks noChangeShapeType="1"/>
          </p:cNvSpPr>
          <p:nvPr/>
        </p:nvSpPr>
        <p:spPr bwMode="auto">
          <a:xfrm>
            <a:off x="2438400" y="4160044"/>
            <a:ext cx="0" cy="40005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0" name="Line 38"/>
          <p:cNvSpPr>
            <a:spLocks noChangeShapeType="1"/>
          </p:cNvSpPr>
          <p:nvPr/>
        </p:nvSpPr>
        <p:spPr bwMode="auto">
          <a:xfrm>
            <a:off x="5562600" y="4160044"/>
            <a:ext cx="0" cy="40005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1" name="Line 39"/>
          <p:cNvSpPr>
            <a:spLocks noChangeShapeType="1"/>
          </p:cNvSpPr>
          <p:nvPr/>
        </p:nvSpPr>
        <p:spPr bwMode="auto">
          <a:xfrm flipV="1">
            <a:off x="2438400" y="3702844"/>
            <a:ext cx="914400" cy="4000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2" name="Line 40"/>
          <p:cNvSpPr>
            <a:spLocks noChangeShapeType="1"/>
          </p:cNvSpPr>
          <p:nvPr/>
        </p:nvSpPr>
        <p:spPr bwMode="auto">
          <a:xfrm flipH="1" flipV="1">
            <a:off x="4495800" y="3817144"/>
            <a:ext cx="685800" cy="2857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3" name="Rectangle 41"/>
          <p:cNvSpPr>
            <a:spLocks noChangeArrowheads="1"/>
          </p:cNvSpPr>
          <p:nvPr/>
        </p:nvSpPr>
        <p:spPr bwMode="auto">
          <a:xfrm>
            <a:off x="3124200" y="4102894"/>
            <a:ext cx="1451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99"/>
                </a:solidFill>
              </a:rPr>
              <a:t>数据库 </a:t>
            </a:r>
            <a:r>
              <a:rPr kumimoji="0" lang="en-US" altLang="zh-CN" sz="2000">
                <a:solidFill>
                  <a:srgbClr val="000099"/>
                </a:solidFill>
              </a:rPr>
              <a:t>API</a:t>
            </a:r>
          </a:p>
        </p:txBody>
      </p:sp>
      <p:sp>
        <p:nvSpPr>
          <p:cNvPr id="50214" name="Line 42"/>
          <p:cNvSpPr>
            <a:spLocks noChangeShapeType="1"/>
          </p:cNvSpPr>
          <p:nvPr/>
        </p:nvSpPr>
        <p:spPr bwMode="auto">
          <a:xfrm>
            <a:off x="2895600" y="4902994"/>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5" name="Text Box 43"/>
          <p:cNvSpPr txBox="1">
            <a:spLocks noChangeArrowheads="1"/>
          </p:cNvSpPr>
          <p:nvPr/>
        </p:nvSpPr>
        <p:spPr bwMode="auto">
          <a:xfrm>
            <a:off x="3276600" y="4845844"/>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endParaRPr kumimoji="0" lang="zh-CN" altLang="zh-CN" sz="1800"/>
          </a:p>
        </p:txBody>
      </p:sp>
      <p:sp>
        <p:nvSpPr>
          <p:cNvPr id="50216" name="Rectangle 44"/>
          <p:cNvSpPr>
            <a:spLocks noChangeArrowheads="1"/>
          </p:cNvSpPr>
          <p:nvPr/>
        </p:nvSpPr>
        <p:spPr bwMode="auto">
          <a:xfrm>
            <a:off x="3200401" y="460533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1800"/>
              <a:t>数据清理</a:t>
            </a:r>
          </a:p>
        </p:txBody>
      </p:sp>
      <p:sp>
        <p:nvSpPr>
          <p:cNvPr id="50217" name="Text Box 45"/>
          <p:cNvSpPr txBox="1">
            <a:spLocks noChangeArrowheads="1"/>
          </p:cNvSpPr>
          <p:nvPr/>
        </p:nvSpPr>
        <p:spPr bwMode="auto">
          <a:xfrm>
            <a:off x="3200400" y="4902994"/>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1800"/>
              <a:t>数据集成</a:t>
            </a:r>
            <a:endParaRPr kumimoji="0" lang="zh-CN" altLang="en-US" b="0" u="sng"/>
          </a:p>
        </p:txBody>
      </p:sp>
      <p:sp>
        <p:nvSpPr>
          <p:cNvPr id="50218" name="Line 46"/>
          <p:cNvSpPr>
            <a:spLocks noChangeShapeType="1"/>
          </p:cNvSpPr>
          <p:nvPr/>
        </p:nvSpPr>
        <p:spPr bwMode="auto">
          <a:xfrm flipV="1">
            <a:off x="228600" y="2902744"/>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Line 47"/>
          <p:cNvSpPr>
            <a:spLocks noChangeShapeType="1"/>
          </p:cNvSpPr>
          <p:nvPr/>
        </p:nvSpPr>
        <p:spPr bwMode="auto">
          <a:xfrm flipV="1">
            <a:off x="228600" y="4102894"/>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0" name="Line 48"/>
          <p:cNvSpPr>
            <a:spLocks noChangeShapeType="1"/>
          </p:cNvSpPr>
          <p:nvPr/>
        </p:nvSpPr>
        <p:spPr bwMode="auto">
          <a:xfrm flipV="1">
            <a:off x="228600" y="1473994"/>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1" name="Text Box 49"/>
          <p:cNvSpPr txBox="1">
            <a:spLocks noChangeArrowheads="1"/>
          </p:cNvSpPr>
          <p:nvPr/>
        </p:nvSpPr>
        <p:spPr bwMode="auto">
          <a:xfrm>
            <a:off x="7239000" y="17597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3</a:t>
            </a:r>
            <a:r>
              <a:rPr kumimoji="0" lang="zh-CN" altLang="en-US" sz="2000" u="sng"/>
              <a:t>层</a:t>
            </a:r>
          </a:p>
          <a:p>
            <a:pPr algn="ctr" eaLnBrk="1" hangingPunct="1">
              <a:spcBef>
                <a:spcPct val="50000"/>
              </a:spcBef>
              <a:buClrTx/>
              <a:buSzTx/>
              <a:buFontTx/>
              <a:buNone/>
            </a:pPr>
            <a:r>
              <a:rPr kumimoji="0" lang="en-US" altLang="zh-CN" sz="2000"/>
              <a:t>OLAP/OLAM</a:t>
            </a:r>
          </a:p>
        </p:txBody>
      </p:sp>
      <p:sp>
        <p:nvSpPr>
          <p:cNvPr id="50222" name="Text Box 50"/>
          <p:cNvSpPr txBox="1">
            <a:spLocks noChangeArrowheads="1"/>
          </p:cNvSpPr>
          <p:nvPr/>
        </p:nvSpPr>
        <p:spPr bwMode="auto">
          <a:xfrm>
            <a:off x="7239000" y="31313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2</a:t>
            </a:r>
            <a:r>
              <a:rPr kumimoji="0" lang="zh-CN" altLang="en-US" sz="2000" u="sng"/>
              <a:t>层</a:t>
            </a:r>
          </a:p>
          <a:p>
            <a:pPr algn="ctr" eaLnBrk="1" hangingPunct="1">
              <a:spcBef>
                <a:spcPct val="50000"/>
              </a:spcBef>
              <a:buClrTx/>
              <a:buSzTx/>
              <a:buFontTx/>
              <a:buNone/>
            </a:pPr>
            <a:r>
              <a:rPr kumimoji="0" lang="en-US" altLang="zh-CN" sz="2000"/>
              <a:t>MDDB</a:t>
            </a:r>
          </a:p>
        </p:txBody>
      </p:sp>
      <p:sp>
        <p:nvSpPr>
          <p:cNvPr id="50223" name="Text Box 51"/>
          <p:cNvSpPr txBox="1">
            <a:spLocks noChangeArrowheads="1"/>
          </p:cNvSpPr>
          <p:nvPr/>
        </p:nvSpPr>
        <p:spPr bwMode="auto">
          <a:xfrm>
            <a:off x="7239000" y="43886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1</a:t>
            </a:r>
            <a:r>
              <a:rPr kumimoji="0" lang="zh-CN" altLang="en-US" sz="2000" u="sng"/>
              <a:t>层</a:t>
            </a:r>
          </a:p>
          <a:p>
            <a:pPr algn="ctr" eaLnBrk="1" hangingPunct="1">
              <a:spcBef>
                <a:spcPct val="50000"/>
              </a:spcBef>
              <a:buClrTx/>
              <a:buSzTx/>
              <a:buFontTx/>
              <a:buNone/>
            </a:pPr>
            <a:r>
              <a:rPr kumimoji="0" lang="zh-CN" altLang="en-US" sz="2000"/>
              <a:t>数据存储</a:t>
            </a:r>
          </a:p>
        </p:txBody>
      </p:sp>
      <p:sp>
        <p:nvSpPr>
          <p:cNvPr id="50224" name="Text Box 52"/>
          <p:cNvSpPr txBox="1">
            <a:spLocks noChangeArrowheads="1"/>
          </p:cNvSpPr>
          <p:nvPr/>
        </p:nvSpPr>
        <p:spPr bwMode="auto">
          <a:xfrm>
            <a:off x="7239000" y="8453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4</a:t>
            </a:r>
            <a:r>
              <a:rPr kumimoji="0" lang="zh-CN" altLang="en-US" sz="2000" u="sng"/>
              <a:t>层</a:t>
            </a:r>
          </a:p>
          <a:p>
            <a:pPr algn="ctr" eaLnBrk="1" hangingPunct="1">
              <a:spcBef>
                <a:spcPct val="50000"/>
              </a:spcBef>
              <a:buClrTx/>
              <a:buSzTx/>
              <a:buFontTx/>
              <a:buNone/>
            </a:pPr>
            <a:r>
              <a:rPr kumimoji="0" lang="zh-CN" altLang="en-US" sz="2000"/>
              <a:t>用户界面</a:t>
            </a:r>
          </a:p>
        </p:txBody>
      </p:sp>
      <p:sp>
        <p:nvSpPr>
          <p:cNvPr id="50225" name="Line 53"/>
          <p:cNvSpPr>
            <a:spLocks noChangeShapeType="1"/>
          </p:cNvSpPr>
          <p:nvPr/>
        </p:nvSpPr>
        <p:spPr bwMode="auto">
          <a:xfrm>
            <a:off x="4876800" y="1302544"/>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6" name="Line 54"/>
          <p:cNvSpPr>
            <a:spLocks noChangeShapeType="1"/>
          </p:cNvSpPr>
          <p:nvPr/>
        </p:nvSpPr>
        <p:spPr bwMode="auto">
          <a:xfrm>
            <a:off x="4876800" y="1302544"/>
            <a:ext cx="0"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7" name="Line 55"/>
          <p:cNvSpPr>
            <a:spLocks noChangeShapeType="1"/>
          </p:cNvSpPr>
          <p:nvPr/>
        </p:nvSpPr>
        <p:spPr bwMode="auto">
          <a:xfrm flipV="1">
            <a:off x="6477000" y="1073944"/>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8" name="Text Box 56"/>
          <p:cNvSpPr txBox="1">
            <a:spLocks noChangeArrowheads="1"/>
          </p:cNvSpPr>
          <p:nvPr/>
        </p:nvSpPr>
        <p:spPr bwMode="auto">
          <a:xfrm>
            <a:off x="1066800" y="4160044"/>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1800"/>
              <a:t>过滤和集成</a:t>
            </a:r>
          </a:p>
        </p:txBody>
      </p:sp>
      <p:sp>
        <p:nvSpPr>
          <p:cNvPr id="50229" name="Text Box 57"/>
          <p:cNvSpPr txBox="1">
            <a:spLocks noChangeArrowheads="1"/>
          </p:cNvSpPr>
          <p:nvPr/>
        </p:nvSpPr>
        <p:spPr bwMode="auto">
          <a:xfrm>
            <a:off x="5562600" y="4160044"/>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1800"/>
              <a:t>过滤</a:t>
            </a:r>
          </a:p>
        </p:txBody>
      </p:sp>
      <p:sp>
        <p:nvSpPr>
          <p:cNvPr id="50230" name="Text Box 62"/>
          <p:cNvSpPr txBox="1">
            <a:spLocks noChangeArrowheads="1"/>
          </p:cNvSpPr>
          <p:nvPr/>
        </p:nvSpPr>
        <p:spPr bwMode="auto">
          <a:xfrm>
            <a:off x="1371601" y="4617244"/>
            <a:ext cx="1338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en-US" altLang="zh-CN" sz="2000">
                <a:solidFill>
                  <a:srgbClr val="000099"/>
                </a:solidFill>
              </a:rPr>
              <a:t>Databases</a:t>
            </a:r>
          </a:p>
        </p:txBody>
      </p:sp>
      <p:sp>
        <p:nvSpPr>
          <p:cNvPr id="50231" name="Line 63"/>
          <p:cNvSpPr>
            <a:spLocks noChangeShapeType="1"/>
          </p:cNvSpPr>
          <p:nvPr/>
        </p:nvSpPr>
        <p:spPr bwMode="auto">
          <a:xfrm>
            <a:off x="1524000" y="4160044"/>
            <a:ext cx="0" cy="40005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2" name="Line 64"/>
          <p:cNvSpPr>
            <a:spLocks noChangeShapeType="1"/>
          </p:cNvSpPr>
          <p:nvPr/>
        </p:nvSpPr>
        <p:spPr bwMode="auto">
          <a:xfrm>
            <a:off x="1524000" y="1302544"/>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3" name="Line 65"/>
          <p:cNvSpPr>
            <a:spLocks noChangeShapeType="1"/>
          </p:cNvSpPr>
          <p:nvPr/>
        </p:nvSpPr>
        <p:spPr bwMode="auto">
          <a:xfrm>
            <a:off x="3124200" y="1302544"/>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4" name="Line 66"/>
          <p:cNvSpPr>
            <a:spLocks noChangeShapeType="1"/>
          </p:cNvSpPr>
          <p:nvPr/>
        </p:nvSpPr>
        <p:spPr bwMode="auto">
          <a:xfrm flipV="1">
            <a:off x="1524000" y="1188244"/>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5" name="Text Box 67"/>
          <p:cNvSpPr txBox="1">
            <a:spLocks noChangeArrowheads="1"/>
          </p:cNvSpPr>
          <p:nvPr/>
        </p:nvSpPr>
        <p:spPr bwMode="auto">
          <a:xfrm>
            <a:off x="381000" y="878681"/>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a:t>挖掘查询</a:t>
            </a:r>
          </a:p>
        </p:txBody>
      </p:sp>
      <p:sp>
        <p:nvSpPr>
          <p:cNvPr id="50236" name="Text Box 68"/>
          <p:cNvSpPr txBox="1">
            <a:spLocks noChangeArrowheads="1"/>
          </p:cNvSpPr>
          <p:nvPr/>
        </p:nvSpPr>
        <p:spPr bwMode="auto">
          <a:xfrm>
            <a:off x="5410200" y="845344"/>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a:t>挖掘结果</a:t>
            </a:r>
          </a:p>
        </p:txBody>
      </p:sp>
      <p:sp>
        <p:nvSpPr>
          <p:cNvPr id="50237" name="Line 69"/>
          <p:cNvSpPr>
            <a:spLocks noChangeShapeType="1"/>
          </p:cNvSpPr>
          <p:nvPr/>
        </p:nvSpPr>
        <p:spPr bwMode="auto">
          <a:xfrm flipV="1">
            <a:off x="6096000" y="2959894"/>
            <a:ext cx="228600" cy="3429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8" name="AutoShape 70"/>
          <p:cNvSpPr>
            <a:spLocks noChangeArrowheads="1"/>
          </p:cNvSpPr>
          <p:nvPr/>
        </p:nvSpPr>
        <p:spPr bwMode="auto">
          <a:xfrm>
            <a:off x="5638800" y="3302794"/>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33867" name="Text Box 75"/>
          <p:cNvSpPr txBox="1">
            <a:spLocks noChangeArrowheads="1"/>
          </p:cNvSpPr>
          <p:nvPr/>
        </p:nvSpPr>
        <p:spPr bwMode="auto">
          <a:xfrm>
            <a:off x="4291013" y="33338"/>
            <a:ext cx="4824412" cy="156966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b="0" i="1" u="sng">
                <a:latin typeface="Tahoma" pitchFamily="34" charset="0"/>
              </a:rPr>
              <a:t>OLAM</a:t>
            </a:r>
            <a:r>
              <a:rPr lang="en-US" altLang="zh-CN" b="0">
                <a:latin typeface="Tahoma" pitchFamily="34" charset="0"/>
              </a:rPr>
              <a:t>(</a:t>
            </a:r>
            <a:r>
              <a:rPr lang="zh-CN" altLang="en-US" b="0">
                <a:latin typeface="Tahoma" pitchFamily="34" charset="0"/>
              </a:rPr>
              <a:t>数据联机分析挖掘</a:t>
            </a:r>
            <a:r>
              <a:rPr lang="en-US" altLang="zh-CN" b="0">
                <a:latin typeface="Tahoma" pitchFamily="34" charset="0"/>
              </a:rPr>
              <a:t>)</a:t>
            </a:r>
            <a:r>
              <a:rPr lang="zh-CN" altLang="en-US" b="0">
                <a:latin typeface="Tahoma" pitchFamily="34" charset="0"/>
              </a:rPr>
              <a:t>是</a:t>
            </a:r>
            <a:r>
              <a:rPr lang="en-US" altLang="zh-CN" b="0">
                <a:latin typeface="Tahoma" pitchFamily="34" charset="0"/>
              </a:rPr>
              <a:t>OLAP(</a:t>
            </a:r>
            <a:r>
              <a:rPr lang="zh-CN" altLang="en-US" b="0">
                <a:latin typeface="Tahoma" pitchFamily="34" charset="0"/>
              </a:rPr>
              <a:t>联机分析处理</a:t>
            </a:r>
            <a:r>
              <a:rPr lang="en-US" altLang="zh-CN" b="0">
                <a:latin typeface="Tahoma" pitchFamily="34" charset="0"/>
              </a:rPr>
              <a:t>)</a:t>
            </a:r>
            <a:r>
              <a:rPr lang="zh-CN" altLang="en-US" b="0">
                <a:latin typeface="Tahoma" pitchFamily="34" charset="0"/>
              </a:rPr>
              <a:t>与</a:t>
            </a:r>
            <a:r>
              <a:rPr lang="en-US" altLang="zh-CN" b="0">
                <a:latin typeface="Tahoma" pitchFamily="34" charset="0"/>
              </a:rPr>
              <a:t>DM(</a:t>
            </a:r>
            <a:r>
              <a:rPr lang="zh-CN" altLang="en-US" b="0">
                <a:latin typeface="Tahoma" pitchFamily="34" charset="0"/>
              </a:rPr>
              <a:t>数据挖掘</a:t>
            </a:r>
            <a:r>
              <a:rPr lang="en-US" altLang="zh-CN" b="0">
                <a:latin typeface="Tahoma" pitchFamily="34" charset="0"/>
              </a:rPr>
              <a:t>)</a:t>
            </a:r>
            <a:r>
              <a:rPr lang="zh-CN" altLang="en-US" b="0">
                <a:latin typeface="Tahoma" pitchFamily="34" charset="0"/>
              </a:rPr>
              <a:t>相结合而形成的一个新的体系结构。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3867"/>
                                        </p:tgtEl>
                                      </p:cBhvr>
                                    </p:animEffect>
                                    <p:set>
                                      <p:cBhvr>
                                        <p:cTn id="7" dur="1" fill="hold">
                                          <p:stCondLst>
                                            <p:cond delay="499"/>
                                          </p:stCondLst>
                                        </p:cTn>
                                        <p:tgtEl>
                                          <p:spTgt spid="338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17CF5B5-C161-46E6-AE7F-E7A358BE93B1}" type="slidenum">
              <a:rPr kumimoji="0" lang="en-US" altLang="zh-CN" sz="1400" b="0" smtClean="0">
                <a:latin typeface="Tahoma" pitchFamily="34" charset="0"/>
              </a:rPr>
              <a:pPr eaLnBrk="1" hangingPunct="1">
                <a:spcBef>
                  <a:spcPct val="0"/>
                </a:spcBef>
                <a:buClrTx/>
                <a:buSzTx/>
                <a:buFontTx/>
                <a:buNone/>
              </a:pPr>
              <a:t>47</a:t>
            </a:fld>
            <a:endParaRPr kumimoji="0" lang="en-US" altLang="zh-CN" sz="1400" b="0">
              <a:latin typeface="Tahoma" pitchFamily="34" charset="0"/>
            </a:endParaRPr>
          </a:p>
        </p:txBody>
      </p:sp>
      <p:sp>
        <p:nvSpPr>
          <p:cNvPr id="51203" name="Rectangle 2"/>
          <p:cNvSpPr>
            <a:spLocks noGrp="1" noChangeArrowheads="1"/>
          </p:cNvSpPr>
          <p:nvPr>
            <p:ph type="title"/>
          </p:nvPr>
        </p:nvSpPr>
        <p:spPr>
          <a:xfrm>
            <a:off x="0" y="228600"/>
            <a:ext cx="9144000" cy="457200"/>
          </a:xfrm>
        </p:spPr>
        <p:txBody>
          <a:bodyPr/>
          <a:lstStyle/>
          <a:p>
            <a:pPr algn="ctr" eaLnBrk="1" hangingPunct="1"/>
            <a:r>
              <a:rPr lang="en-US" altLang="zh-CN" sz="3600"/>
              <a:t>Why Data Mining Query Language? </a:t>
            </a:r>
          </a:p>
        </p:txBody>
      </p:sp>
      <p:sp>
        <p:nvSpPr>
          <p:cNvPr id="51204" name="Rectangle 3"/>
          <p:cNvSpPr>
            <a:spLocks noGrp="1" noChangeArrowheads="1"/>
          </p:cNvSpPr>
          <p:nvPr>
            <p:ph type="body" idx="1"/>
          </p:nvPr>
        </p:nvSpPr>
        <p:spPr>
          <a:xfrm>
            <a:off x="363539" y="951310"/>
            <a:ext cx="8385175" cy="3829050"/>
          </a:xfrm>
        </p:spPr>
        <p:txBody>
          <a:bodyPr/>
          <a:lstStyle/>
          <a:p>
            <a:pPr eaLnBrk="1" hangingPunct="1">
              <a:lnSpc>
                <a:spcPct val="120000"/>
              </a:lnSpc>
            </a:pPr>
            <a:r>
              <a:rPr lang="en-US" altLang="zh-CN" sz="2000"/>
              <a:t>Automated vs. query-driven?</a:t>
            </a:r>
          </a:p>
          <a:p>
            <a:pPr lvl="1" eaLnBrk="1" hangingPunct="1">
              <a:lnSpc>
                <a:spcPct val="120000"/>
              </a:lnSpc>
            </a:pPr>
            <a:r>
              <a:rPr lang="en-US" altLang="zh-CN"/>
              <a:t>Finding all the patterns autonomously in a database?—unrealistic because the patterns could be too many but uninteresting</a:t>
            </a:r>
          </a:p>
          <a:p>
            <a:pPr eaLnBrk="1" hangingPunct="1">
              <a:lnSpc>
                <a:spcPct val="120000"/>
              </a:lnSpc>
            </a:pPr>
            <a:r>
              <a:rPr lang="en-US" altLang="zh-CN" sz="2000"/>
              <a:t>Data mining should be an interactive process </a:t>
            </a:r>
          </a:p>
          <a:p>
            <a:pPr lvl="1" eaLnBrk="1" hangingPunct="1">
              <a:lnSpc>
                <a:spcPct val="120000"/>
              </a:lnSpc>
            </a:pPr>
            <a:r>
              <a:rPr lang="en-US" altLang="zh-CN"/>
              <a:t>User directs what to be mined</a:t>
            </a:r>
          </a:p>
          <a:p>
            <a:pPr eaLnBrk="1" hangingPunct="1">
              <a:lnSpc>
                <a:spcPct val="120000"/>
              </a:lnSpc>
            </a:pPr>
            <a:r>
              <a:rPr lang="en-US" altLang="zh-CN" sz="2000"/>
              <a:t>Users must be provided with a set of </a:t>
            </a:r>
            <a:r>
              <a:rPr lang="en-US" altLang="zh-CN" sz="2000">
                <a:solidFill>
                  <a:schemeClr val="hlink"/>
                </a:solidFill>
              </a:rPr>
              <a:t>primitives(</a:t>
            </a:r>
            <a:r>
              <a:rPr lang="zh-CN" altLang="en-US" sz="2000">
                <a:solidFill>
                  <a:schemeClr val="hlink"/>
                </a:solidFill>
              </a:rPr>
              <a:t>原语</a:t>
            </a:r>
            <a:r>
              <a:rPr lang="en-US" altLang="zh-CN" sz="2000">
                <a:solidFill>
                  <a:schemeClr val="hlink"/>
                </a:solidFill>
              </a:rPr>
              <a:t>,</a:t>
            </a:r>
            <a:r>
              <a:rPr lang="zh-CN" altLang="en-US" sz="2000">
                <a:solidFill>
                  <a:schemeClr val="hlink"/>
                </a:solidFill>
              </a:rPr>
              <a:t>基本要素</a:t>
            </a:r>
            <a:r>
              <a:rPr lang="en-US" altLang="zh-CN" sz="2000">
                <a:solidFill>
                  <a:schemeClr val="hlink"/>
                </a:solidFill>
              </a:rPr>
              <a:t>)</a:t>
            </a:r>
            <a:r>
              <a:rPr lang="en-US" altLang="zh-CN" sz="2000">
                <a:solidFill>
                  <a:srgbClr val="860439"/>
                </a:solidFill>
              </a:rPr>
              <a:t> </a:t>
            </a:r>
            <a:r>
              <a:rPr lang="en-US" altLang="zh-CN" sz="2000"/>
              <a:t>to be used to communicate with the data mining system</a:t>
            </a:r>
          </a:p>
          <a:p>
            <a:pPr eaLnBrk="1" hangingPunct="1">
              <a:lnSpc>
                <a:spcPct val="120000"/>
              </a:lnSpc>
            </a:pPr>
            <a:r>
              <a:rPr lang="en-US" altLang="zh-CN" sz="2000"/>
              <a:t>Incorporating these primitives in a </a:t>
            </a:r>
            <a:r>
              <a:rPr lang="en-US" altLang="zh-CN" sz="2000">
                <a:solidFill>
                  <a:schemeClr val="hlink"/>
                </a:solidFill>
              </a:rPr>
              <a:t>data mining query language</a:t>
            </a:r>
            <a:endParaRPr lang="en-US" altLang="zh-CN" sz="2000"/>
          </a:p>
          <a:p>
            <a:pPr lvl="1" eaLnBrk="1" hangingPunct="1">
              <a:lnSpc>
                <a:spcPct val="120000"/>
              </a:lnSpc>
            </a:pPr>
            <a:r>
              <a:rPr lang="en-US" altLang="zh-CN"/>
              <a:t>More flexible user interaction </a:t>
            </a:r>
          </a:p>
          <a:p>
            <a:pPr lvl="1" eaLnBrk="1" hangingPunct="1">
              <a:lnSpc>
                <a:spcPct val="120000"/>
              </a:lnSpc>
            </a:pPr>
            <a:r>
              <a:rPr lang="en-US" altLang="zh-CN"/>
              <a:t>Foundation for design of graphical user interface</a:t>
            </a:r>
          </a:p>
          <a:p>
            <a:pPr lvl="1" eaLnBrk="1" hangingPunct="1">
              <a:lnSpc>
                <a:spcPct val="120000"/>
              </a:lnSpc>
            </a:pPr>
            <a:r>
              <a:rPr lang="en-US" altLang="zh-CN"/>
              <a:t>Standardization of data mining industry and practice</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93FD0B29-5BC5-4FA4-8C20-7528CACD6D2A}" type="slidenum">
              <a:rPr kumimoji="0" lang="en-US" altLang="zh-CN" sz="1400" b="0" smtClean="0">
                <a:latin typeface="Tahoma" pitchFamily="34" charset="0"/>
              </a:rPr>
              <a:pPr eaLnBrk="1" hangingPunct="1">
                <a:spcBef>
                  <a:spcPct val="0"/>
                </a:spcBef>
                <a:buClrTx/>
                <a:buSzTx/>
                <a:buFontTx/>
                <a:buNone/>
              </a:pPr>
              <a:t>48</a:t>
            </a:fld>
            <a:endParaRPr kumimoji="0" lang="en-US" altLang="zh-CN" sz="1400" b="0">
              <a:latin typeface="Tahoma" pitchFamily="34" charset="0"/>
            </a:endParaRPr>
          </a:p>
        </p:txBody>
      </p:sp>
      <p:sp>
        <p:nvSpPr>
          <p:cNvPr id="52227" name="Rectangle 2"/>
          <p:cNvSpPr>
            <a:spLocks noGrp="1" noChangeArrowheads="1"/>
          </p:cNvSpPr>
          <p:nvPr>
            <p:ph type="title"/>
          </p:nvPr>
        </p:nvSpPr>
        <p:spPr/>
        <p:txBody>
          <a:bodyPr/>
          <a:lstStyle/>
          <a:p>
            <a:pPr eaLnBrk="1" hangingPunct="1"/>
            <a:r>
              <a:rPr lang="zh-CN" altLang="en-US" sz="3600"/>
              <a:t>数据挖据查询语言</a:t>
            </a:r>
          </a:p>
        </p:txBody>
      </p:sp>
      <p:sp>
        <p:nvSpPr>
          <p:cNvPr id="52228" name="Rectangle 3"/>
          <p:cNvSpPr>
            <a:spLocks noGrp="1" noChangeArrowheads="1"/>
          </p:cNvSpPr>
          <p:nvPr>
            <p:ph type="body" idx="1"/>
          </p:nvPr>
        </p:nvSpPr>
        <p:spPr/>
        <p:txBody>
          <a:bodyPr/>
          <a:lstStyle/>
          <a:p>
            <a:pPr eaLnBrk="1" hangingPunct="1"/>
            <a:r>
              <a:rPr lang="zh-CN" altLang="en-US"/>
              <a:t>通过数据挖掘查询语言，数据挖掘任务可以通过查询的形式输入到数据挖掘系统中。 </a:t>
            </a:r>
          </a:p>
          <a:p>
            <a:pPr eaLnBrk="1" hangingPunct="1"/>
            <a:r>
              <a:rPr lang="zh-CN" altLang="en-US"/>
              <a:t>定义数据挖据查询语言的优势</a:t>
            </a:r>
          </a:p>
        </p:txBody>
      </p:sp>
      <p:pic>
        <p:nvPicPr>
          <p:cNvPr id="522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9" y="1869282"/>
            <a:ext cx="7704137" cy="246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DA9B151-2F68-4632-BEDD-DDC6805EC563}" type="slidenum">
              <a:rPr kumimoji="0" lang="en-US" altLang="zh-CN" sz="1400" b="0" smtClean="0">
                <a:latin typeface="Tahoma" pitchFamily="34" charset="0"/>
              </a:rPr>
              <a:pPr eaLnBrk="1" hangingPunct="1">
                <a:spcBef>
                  <a:spcPct val="0"/>
                </a:spcBef>
                <a:buClrTx/>
                <a:buSzTx/>
                <a:buFontTx/>
                <a:buNone/>
              </a:pPr>
              <a:t>49</a:t>
            </a:fld>
            <a:endParaRPr kumimoji="0" lang="en-US" altLang="zh-CN" sz="1400" b="0">
              <a:latin typeface="Tahoma" pitchFamily="34" charset="0"/>
            </a:endParaRPr>
          </a:p>
        </p:txBody>
      </p:sp>
      <p:sp>
        <p:nvSpPr>
          <p:cNvPr id="53251" name="Rectangle 2"/>
          <p:cNvSpPr>
            <a:spLocks noGrp="1" noChangeArrowheads="1"/>
          </p:cNvSpPr>
          <p:nvPr>
            <p:ph type="title"/>
          </p:nvPr>
        </p:nvSpPr>
        <p:spPr>
          <a:xfrm>
            <a:off x="-396875" y="171450"/>
            <a:ext cx="9067800" cy="571500"/>
          </a:xfrm>
        </p:spPr>
        <p:txBody>
          <a:bodyPr/>
          <a:lstStyle/>
          <a:p>
            <a:pPr algn="r" eaLnBrk="1" hangingPunct="1"/>
            <a:r>
              <a:rPr lang="en-US" altLang="zh-CN" sz="3200"/>
              <a:t>Primitives that Define a Data Mining Task</a:t>
            </a:r>
          </a:p>
        </p:txBody>
      </p:sp>
      <p:sp>
        <p:nvSpPr>
          <p:cNvPr id="53252" name="Rectangle 3"/>
          <p:cNvSpPr>
            <a:spLocks noGrp="1" noChangeArrowheads="1"/>
          </p:cNvSpPr>
          <p:nvPr>
            <p:ph type="body" idx="1"/>
          </p:nvPr>
        </p:nvSpPr>
        <p:spPr>
          <a:xfrm>
            <a:off x="381000" y="1028700"/>
            <a:ext cx="8458200" cy="3829050"/>
          </a:xfrm>
        </p:spPr>
        <p:txBody>
          <a:bodyPr/>
          <a:lstStyle/>
          <a:p>
            <a:pPr eaLnBrk="1" hangingPunct="1">
              <a:lnSpc>
                <a:spcPct val="110000"/>
              </a:lnSpc>
            </a:pPr>
            <a:r>
              <a:rPr lang="en-US" altLang="zh-CN" sz="2000"/>
              <a:t>Task-relevant data</a:t>
            </a:r>
          </a:p>
          <a:p>
            <a:pPr lvl="1" eaLnBrk="1" hangingPunct="1">
              <a:lnSpc>
                <a:spcPct val="110000"/>
              </a:lnSpc>
            </a:pPr>
            <a:r>
              <a:rPr lang="en-US" altLang="zh-CN"/>
              <a:t>Database or data warehouse name</a:t>
            </a:r>
          </a:p>
          <a:p>
            <a:pPr lvl="1" eaLnBrk="1" hangingPunct="1">
              <a:lnSpc>
                <a:spcPct val="110000"/>
              </a:lnSpc>
            </a:pPr>
            <a:r>
              <a:rPr lang="en-US" altLang="zh-CN"/>
              <a:t>Database tables or data warehouse cubes</a:t>
            </a:r>
          </a:p>
          <a:p>
            <a:pPr lvl="1" eaLnBrk="1" hangingPunct="1">
              <a:lnSpc>
                <a:spcPct val="110000"/>
              </a:lnSpc>
            </a:pPr>
            <a:r>
              <a:rPr lang="en-US" altLang="zh-CN"/>
              <a:t>Condition for data selection</a:t>
            </a:r>
          </a:p>
          <a:p>
            <a:pPr lvl="1" eaLnBrk="1" hangingPunct="1">
              <a:lnSpc>
                <a:spcPct val="110000"/>
              </a:lnSpc>
            </a:pPr>
            <a:r>
              <a:rPr lang="en-US" altLang="zh-CN"/>
              <a:t>Relevant attributes or dimensions</a:t>
            </a:r>
          </a:p>
          <a:p>
            <a:pPr lvl="1" eaLnBrk="1" hangingPunct="1">
              <a:lnSpc>
                <a:spcPct val="110000"/>
              </a:lnSpc>
            </a:pPr>
            <a:r>
              <a:rPr lang="en-US" altLang="zh-CN"/>
              <a:t>Data grouping criteria</a:t>
            </a:r>
          </a:p>
          <a:p>
            <a:pPr eaLnBrk="1" hangingPunct="1">
              <a:lnSpc>
                <a:spcPct val="110000"/>
              </a:lnSpc>
            </a:pPr>
            <a:r>
              <a:rPr lang="en-US" altLang="zh-CN" sz="2000"/>
              <a:t>Type of knowledge to be mined</a:t>
            </a:r>
          </a:p>
          <a:p>
            <a:pPr lvl="1" eaLnBrk="1" hangingPunct="1">
              <a:lnSpc>
                <a:spcPct val="110000"/>
              </a:lnSpc>
            </a:pPr>
            <a:r>
              <a:rPr lang="en-US" altLang="zh-CN"/>
              <a:t>Characterization, discrimination, association, classification, prediction, clustering, outlier analysis, other data mining tasks</a:t>
            </a:r>
          </a:p>
          <a:p>
            <a:pPr eaLnBrk="1" hangingPunct="1">
              <a:lnSpc>
                <a:spcPct val="110000"/>
              </a:lnSpc>
            </a:pPr>
            <a:r>
              <a:rPr lang="en-US" altLang="zh-CN" sz="2000"/>
              <a:t>Background knowledge</a:t>
            </a:r>
          </a:p>
          <a:p>
            <a:pPr eaLnBrk="1" hangingPunct="1">
              <a:lnSpc>
                <a:spcPct val="110000"/>
              </a:lnSpc>
            </a:pPr>
            <a:r>
              <a:rPr lang="en-US" altLang="zh-CN" sz="2000"/>
              <a:t>Pattern interestingness measurements</a:t>
            </a:r>
          </a:p>
          <a:p>
            <a:pPr eaLnBrk="1" hangingPunct="1">
              <a:lnSpc>
                <a:spcPct val="110000"/>
              </a:lnSpc>
            </a:pPr>
            <a:r>
              <a:rPr lang="en-US" altLang="zh-CN" sz="2000"/>
              <a:t>Visualization/presentation of discovered patterns</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2925071-E5D8-4528-99C9-85199ACFD915}" type="slidenum">
              <a:rPr kumimoji="0" lang="en-US" altLang="zh-CN" sz="1400" b="0" smtClean="0">
                <a:latin typeface="Tahoma" pitchFamily="34" charset="0"/>
              </a:rPr>
              <a:pPr eaLnBrk="1" hangingPunct="1">
                <a:spcBef>
                  <a:spcPct val="0"/>
                </a:spcBef>
                <a:buClrTx/>
                <a:buSzTx/>
                <a:buFontTx/>
                <a:buNone/>
              </a:pPr>
              <a:t>5</a:t>
            </a:fld>
            <a:endParaRPr kumimoji="0" lang="en-US" altLang="zh-CN" sz="1400" b="0">
              <a:latin typeface="Tahoma" pitchFamily="34" charset="0"/>
            </a:endParaRPr>
          </a:p>
        </p:txBody>
      </p:sp>
      <p:sp>
        <p:nvSpPr>
          <p:cNvPr id="8195" name="Rectangle 2"/>
          <p:cNvSpPr>
            <a:spLocks noGrp="1" noChangeArrowheads="1"/>
          </p:cNvSpPr>
          <p:nvPr>
            <p:ph type="title"/>
          </p:nvPr>
        </p:nvSpPr>
        <p:spPr/>
        <p:txBody>
          <a:bodyPr/>
          <a:lstStyle/>
          <a:p>
            <a:pPr eaLnBrk="1" hangingPunct="1"/>
            <a:r>
              <a:rPr lang="zh-CN" altLang="en-US" sz="3600"/>
              <a:t>教材</a:t>
            </a:r>
            <a:r>
              <a:rPr lang="en-US" altLang="zh-CN" sz="3600"/>
              <a:t>-</a:t>
            </a:r>
            <a:r>
              <a:rPr lang="zh-CN" altLang="en-US" sz="3600"/>
              <a:t>作者</a:t>
            </a:r>
          </a:p>
        </p:txBody>
      </p:sp>
      <p:sp>
        <p:nvSpPr>
          <p:cNvPr id="8196" name="Rectangle 3"/>
          <p:cNvSpPr>
            <a:spLocks noGrp="1" noChangeArrowheads="1"/>
          </p:cNvSpPr>
          <p:nvPr>
            <p:ph type="body" idx="1"/>
          </p:nvPr>
        </p:nvSpPr>
        <p:spPr>
          <a:xfrm>
            <a:off x="1" y="1006079"/>
            <a:ext cx="8569325" cy="3086100"/>
          </a:xfrm>
        </p:spPr>
        <p:txBody>
          <a:bodyPr/>
          <a:lstStyle/>
          <a:p>
            <a:pPr eaLnBrk="1" hangingPunct="1">
              <a:lnSpc>
                <a:spcPct val="130000"/>
              </a:lnSpc>
            </a:pPr>
            <a:r>
              <a:rPr lang="en-US" altLang="zh-CN"/>
              <a:t>http://www.cs.illinois.edu/homes/hanj/</a:t>
            </a:r>
            <a:endParaRPr lang="en-US" altLang="zh-CN" sz="2000"/>
          </a:p>
          <a:p>
            <a:pPr eaLnBrk="1" hangingPunct="1">
              <a:lnSpc>
                <a:spcPct val="130000"/>
              </a:lnSpc>
            </a:pPr>
            <a:r>
              <a:rPr lang="en-US" altLang="zh-CN" sz="2000"/>
              <a:t>The book will be covered in two courses at CS, UIUC</a:t>
            </a:r>
            <a:r>
              <a:rPr lang="zh-CN" altLang="en-US" sz="2000"/>
              <a:t>：伊利诺伊大学，厄巴纳</a:t>
            </a:r>
            <a:r>
              <a:rPr lang="en-US" altLang="zh-CN" sz="2000"/>
              <a:t>-</a:t>
            </a:r>
            <a:r>
              <a:rPr lang="zh-CN" altLang="en-US" sz="2000"/>
              <a:t>尚佩恩</a:t>
            </a:r>
            <a:r>
              <a:rPr lang="en-US" altLang="zh-CN" sz="2000"/>
              <a:t>(University of Illinois at Urbana-Champaign)</a:t>
            </a:r>
          </a:p>
          <a:p>
            <a:pPr lvl="1" eaLnBrk="1" hangingPunct="1">
              <a:lnSpc>
                <a:spcPct val="130000"/>
              </a:lnSpc>
            </a:pPr>
            <a:r>
              <a:rPr lang="en-US" altLang="zh-CN" sz="1800"/>
              <a:t>CS412: </a:t>
            </a:r>
            <a:r>
              <a:rPr lang="en-US" altLang="zh-CN" sz="1800">
                <a:solidFill>
                  <a:schemeClr val="hlink"/>
                </a:solidFill>
              </a:rPr>
              <a:t>Introduction to data warehousing and data mining </a:t>
            </a:r>
            <a:r>
              <a:rPr lang="en-US" altLang="zh-CN" sz="1800"/>
              <a:t>Coverage (Chapters 1-7 of This Book)</a:t>
            </a:r>
          </a:p>
          <a:p>
            <a:pPr lvl="1" eaLnBrk="1" hangingPunct="1">
              <a:lnSpc>
                <a:spcPct val="130000"/>
              </a:lnSpc>
            </a:pPr>
            <a:r>
              <a:rPr lang="en-US" altLang="zh-CN" sz="1800"/>
              <a:t>CS512: </a:t>
            </a:r>
            <a:r>
              <a:rPr lang="en-US" altLang="zh-CN" sz="1800">
                <a:solidFill>
                  <a:srgbClr val="993300"/>
                </a:solidFill>
              </a:rPr>
              <a:t>Data mining: Principles and algorithms </a:t>
            </a:r>
          </a:p>
          <a:p>
            <a:pPr lvl="1" eaLnBrk="1" hangingPunct="1">
              <a:lnSpc>
                <a:spcPct val="130000"/>
              </a:lnSpc>
              <a:buFont typeface="Wingdings" pitchFamily="2" charset="2"/>
              <a:buNone/>
            </a:pPr>
            <a:r>
              <a:rPr lang="en-US" altLang="zh-CN" sz="1800"/>
              <a:t>    (Chapters 8-11 of This Book)</a:t>
            </a: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81375"/>
            <a:ext cx="7235825" cy="145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descr="bf4875635cbde3430c33fa9a"/>
          <p:cNvPicPr>
            <a:picLocks noChangeAspect="1" noChangeArrowheads="1"/>
          </p:cNvPicPr>
          <p:nvPr/>
        </p:nvPicPr>
        <p:blipFill>
          <a:blip r:embed="rId4">
            <a:extLst>
              <a:ext uri="{28A0092B-C50C-407E-A947-70E740481C1C}">
                <a14:useLocalDpi xmlns:a14="http://schemas.microsoft.com/office/drawing/2010/main" val="0"/>
              </a:ext>
            </a:extLst>
          </a:blip>
          <a:srcRect r="14174"/>
          <a:stretch>
            <a:fillRect/>
          </a:stretch>
        </p:blipFill>
        <p:spPr bwMode="auto">
          <a:xfrm>
            <a:off x="6518276" y="2518172"/>
            <a:ext cx="2625725" cy="22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0CC8B34-4F82-4DED-AD4E-A5FB0AEACD46}" type="slidenum">
              <a:rPr kumimoji="0" lang="en-US" altLang="zh-CN" sz="1400" b="0" smtClean="0">
                <a:latin typeface="Tahoma" pitchFamily="34" charset="0"/>
              </a:rPr>
              <a:pPr eaLnBrk="1" hangingPunct="1">
                <a:spcBef>
                  <a:spcPct val="0"/>
                </a:spcBef>
                <a:buClrTx/>
                <a:buSzTx/>
                <a:buFontTx/>
                <a:buNone/>
              </a:pPr>
              <a:t>50</a:t>
            </a:fld>
            <a:endParaRPr kumimoji="0" lang="en-US" altLang="zh-CN" sz="1400" b="0">
              <a:latin typeface="Tahoma" pitchFamily="34" charset="0"/>
            </a:endParaRPr>
          </a:p>
        </p:txBody>
      </p:sp>
      <p:sp>
        <p:nvSpPr>
          <p:cNvPr id="54275" name="Rectangle 2"/>
          <p:cNvSpPr>
            <a:spLocks noGrp="1" noChangeArrowheads="1"/>
          </p:cNvSpPr>
          <p:nvPr>
            <p:ph type="title"/>
          </p:nvPr>
        </p:nvSpPr>
        <p:spPr>
          <a:xfrm>
            <a:off x="1187450" y="1"/>
            <a:ext cx="7793038" cy="517922"/>
          </a:xfrm>
        </p:spPr>
        <p:txBody>
          <a:bodyPr/>
          <a:lstStyle/>
          <a:p>
            <a:pPr eaLnBrk="1" hangingPunct="1"/>
            <a:r>
              <a:rPr lang="zh-CN" altLang="en-US" sz="3200"/>
              <a:t>数据挖据原语</a:t>
            </a:r>
          </a:p>
        </p:txBody>
      </p:sp>
      <p:sp>
        <p:nvSpPr>
          <p:cNvPr id="54276" name="Rectangle 3"/>
          <p:cNvSpPr>
            <a:spLocks noGrp="1" noChangeArrowheads="1"/>
          </p:cNvSpPr>
          <p:nvPr>
            <p:ph type="body" idx="1"/>
          </p:nvPr>
        </p:nvSpPr>
        <p:spPr/>
        <p:txBody>
          <a:bodyPr/>
          <a:lstStyle/>
          <a:p>
            <a:pPr eaLnBrk="1" hangingPunct="1"/>
            <a:endParaRPr lang="zh-CN" altLang="zh-CN"/>
          </a:p>
        </p:txBody>
      </p:sp>
      <p:grpSp>
        <p:nvGrpSpPr>
          <p:cNvPr id="54277" name="Group 6"/>
          <p:cNvGrpSpPr>
            <a:grpSpLocks/>
          </p:cNvGrpSpPr>
          <p:nvPr/>
        </p:nvGrpSpPr>
        <p:grpSpPr bwMode="auto">
          <a:xfrm>
            <a:off x="684213" y="627460"/>
            <a:ext cx="6767512" cy="4374356"/>
            <a:chOff x="884" y="1298"/>
            <a:chExt cx="2709" cy="1942"/>
          </a:xfrm>
        </p:grpSpPr>
        <p:pic>
          <p:nvPicPr>
            <p:cNvPr id="542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1298"/>
              <a:ext cx="2709"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 y="2217"/>
              <a:ext cx="2687" cy="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2C19ED2-775F-4FD2-A9F8-6C271AA71C6E}" type="slidenum">
              <a:rPr kumimoji="0" lang="en-US" altLang="zh-CN" sz="1400" b="0" smtClean="0">
                <a:latin typeface="Tahoma" pitchFamily="34" charset="0"/>
              </a:rPr>
              <a:pPr eaLnBrk="1" hangingPunct="1">
                <a:spcBef>
                  <a:spcPct val="0"/>
                </a:spcBef>
                <a:buClrTx/>
                <a:buSzTx/>
                <a:buFontTx/>
                <a:buNone/>
              </a:pPr>
              <a:t>51</a:t>
            </a:fld>
            <a:endParaRPr kumimoji="0" lang="en-US" altLang="zh-CN" sz="1400" b="0">
              <a:latin typeface="Tahoma" pitchFamily="34" charset="0"/>
            </a:endParaRPr>
          </a:p>
        </p:txBody>
      </p:sp>
      <p:sp>
        <p:nvSpPr>
          <p:cNvPr id="55299" name="Rectangle 2"/>
          <p:cNvSpPr>
            <a:spLocks noGrp="1" noChangeArrowheads="1"/>
          </p:cNvSpPr>
          <p:nvPr>
            <p:ph type="title"/>
          </p:nvPr>
        </p:nvSpPr>
        <p:spPr>
          <a:xfrm>
            <a:off x="900113" y="195263"/>
            <a:ext cx="9372600" cy="514350"/>
          </a:xfrm>
        </p:spPr>
        <p:txBody>
          <a:bodyPr/>
          <a:lstStyle/>
          <a:p>
            <a:pPr eaLnBrk="1" hangingPunct="1"/>
            <a:r>
              <a:rPr lang="en-US" altLang="zh-CN" sz="3200"/>
              <a:t>Primitive 3: Background Knowledge</a:t>
            </a:r>
          </a:p>
        </p:txBody>
      </p:sp>
      <p:sp>
        <p:nvSpPr>
          <p:cNvPr id="55300" name="Rectangle 3"/>
          <p:cNvSpPr>
            <a:spLocks noGrp="1" noChangeArrowheads="1"/>
          </p:cNvSpPr>
          <p:nvPr>
            <p:ph type="body" idx="1"/>
          </p:nvPr>
        </p:nvSpPr>
        <p:spPr>
          <a:xfrm>
            <a:off x="323850" y="997744"/>
            <a:ext cx="8497888" cy="3626644"/>
          </a:xfrm>
        </p:spPr>
        <p:txBody>
          <a:bodyPr/>
          <a:lstStyle/>
          <a:p>
            <a:pPr eaLnBrk="1" hangingPunct="1">
              <a:lnSpc>
                <a:spcPct val="120000"/>
              </a:lnSpc>
            </a:pPr>
            <a:r>
              <a:rPr lang="en-US" altLang="zh-CN" sz="2000"/>
              <a:t>A typical kind of background knowledge: Concept hierarchies</a:t>
            </a:r>
          </a:p>
          <a:p>
            <a:pPr eaLnBrk="1" hangingPunct="1">
              <a:lnSpc>
                <a:spcPct val="120000"/>
              </a:lnSpc>
            </a:pPr>
            <a:r>
              <a:rPr lang="en-US" altLang="zh-CN" sz="2000"/>
              <a:t>Schema hierarchy</a:t>
            </a:r>
          </a:p>
          <a:p>
            <a:pPr lvl="1" eaLnBrk="1" hangingPunct="1">
              <a:lnSpc>
                <a:spcPct val="120000"/>
              </a:lnSpc>
            </a:pPr>
            <a:r>
              <a:rPr lang="en-US" altLang="zh-CN"/>
              <a:t>E.g., street &lt; city &lt; province_or_state &lt; country</a:t>
            </a:r>
          </a:p>
          <a:p>
            <a:pPr eaLnBrk="1" hangingPunct="1">
              <a:lnSpc>
                <a:spcPct val="120000"/>
              </a:lnSpc>
            </a:pPr>
            <a:r>
              <a:rPr lang="en-US" altLang="zh-CN" sz="2000"/>
              <a:t>Set-grouping hierarchy</a:t>
            </a:r>
          </a:p>
          <a:p>
            <a:pPr lvl="1" eaLnBrk="1" hangingPunct="1">
              <a:lnSpc>
                <a:spcPct val="120000"/>
              </a:lnSpc>
            </a:pPr>
            <a:r>
              <a:rPr lang="en-US" altLang="zh-CN"/>
              <a:t>E.g., {20-39} = young, {40-59} = middle_aged</a:t>
            </a:r>
          </a:p>
          <a:p>
            <a:pPr eaLnBrk="1" hangingPunct="1">
              <a:lnSpc>
                <a:spcPct val="120000"/>
              </a:lnSpc>
            </a:pPr>
            <a:r>
              <a:rPr lang="en-US" altLang="zh-CN" sz="2000"/>
              <a:t>Operation-derived hierarchy</a:t>
            </a:r>
          </a:p>
          <a:p>
            <a:pPr lvl="1" eaLnBrk="1" hangingPunct="1">
              <a:lnSpc>
                <a:spcPct val="120000"/>
              </a:lnSpc>
            </a:pPr>
            <a:r>
              <a:rPr lang="en-US" altLang="zh-CN"/>
              <a:t>email address: </a:t>
            </a:r>
            <a:r>
              <a:rPr lang="en-US" altLang="zh-CN" u="sng">
                <a:solidFill>
                  <a:schemeClr val="hlink"/>
                </a:solidFill>
                <a:hlinkClick r:id="rId3"/>
              </a:rPr>
              <a:t>hagonzal@cs.u</a:t>
            </a:r>
            <a:r>
              <a:rPr lang="en-US" altLang="zh-CN" u="sng">
                <a:solidFill>
                  <a:schemeClr val="hlink"/>
                </a:solidFill>
              </a:rPr>
              <a:t>iuc.edu</a:t>
            </a:r>
            <a:endParaRPr lang="en-US" altLang="zh-CN"/>
          </a:p>
          <a:p>
            <a:pPr lvl="2" eaLnBrk="1" hangingPunct="1">
              <a:lnSpc>
                <a:spcPct val="120000"/>
              </a:lnSpc>
              <a:buFont typeface="Wingdings" pitchFamily="2" charset="2"/>
              <a:buNone/>
            </a:pPr>
            <a:r>
              <a:rPr lang="en-US" altLang="zh-CN"/>
              <a:t>login-name &lt; department &lt; university &lt; country</a:t>
            </a:r>
          </a:p>
          <a:p>
            <a:pPr eaLnBrk="1" hangingPunct="1">
              <a:lnSpc>
                <a:spcPct val="120000"/>
              </a:lnSpc>
            </a:pPr>
            <a:r>
              <a:rPr lang="en-US" altLang="zh-CN" sz="2000"/>
              <a:t>Rule-based hierarchy</a:t>
            </a:r>
          </a:p>
          <a:p>
            <a:pPr lvl="1" eaLnBrk="1" hangingPunct="1">
              <a:lnSpc>
                <a:spcPct val="120000"/>
              </a:lnSpc>
            </a:pPr>
            <a:r>
              <a:rPr lang="en-US" altLang="zh-CN"/>
              <a:t>low_profit_margin (X) &lt;= price(X, P</a:t>
            </a:r>
            <a:r>
              <a:rPr lang="en-US" altLang="zh-CN" baseline="-25000"/>
              <a:t>1</a:t>
            </a:r>
            <a:r>
              <a:rPr lang="en-US" altLang="zh-CN"/>
              <a:t>) and cost (X, P</a:t>
            </a:r>
            <a:r>
              <a:rPr lang="en-US" altLang="zh-CN" baseline="-25000"/>
              <a:t>2</a:t>
            </a:r>
            <a:r>
              <a:rPr lang="en-US" altLang="zh-CN"/>
              <a:t>) and (P</a:t>
            </a:r>
            <a:r>
              <a:rPr lang="en-US" altLang="zh-CN" baseline="-25000"/>
              <a:t>1</a:t>
            </a:r>
            <a:r>
              <a:rPr lang="en-US" altLang="zh-CN"/>
              <a:t> - P</a:t>
            </a:r>
            <a:r>
              <a:rPr lang="en-US" altLang="zh-CN" baseline="-25000"/>
              <a:t>2</a:t>
            </a:r>
            <a:r>
              <a:rPr lang="en-US" altLang="zh-CN"/>
              <a:t>) &lt; $50</a:t>
            </a: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561ED5B-2C79-4F36-B887-831DAD7E236D}" type="slidenum">
              <a:rPr kumimoji="0" lang="en-US" altLang="zh-CN" sz="1400" b="0" smtClean="0">
                <a:latin typeface="Tahoma" pitchFamily="34" charset="0"/>
              </a:rPr>
              <a:pPr eaLnBrk="1" hangingPunct="1">
                <a:spcBef>
                  <a:spcPct val="0"/>
                </a:spcBef>
                <a:buClrTx/>
                <a:buSzTx/>
                <a:buFontTx/>
                <a:buNone/>
              </a:pPr>
              <a:t>52</a:t>
            </a:fld>
            <a:endParaRPr kumimoji="0" lang="en-US" altLang="zh-CN" sz="1400" b="0">
              <a:latin typeface="Tahoma" pitchFamily="34" charset="0"/>
            </a:endParaRPr>
          </a:p>
        </p:txBody>
      </p:sp>
      <p:sp>
        <p:nvSpPr>
          <p:cNvPr id="56323" name="Rectangle 2"/>
          <p:cNvSpPr>
            <a:spLocks noGrp="1" noChangeArrowheads="1"/>
          </p:cNvSpPr>
          <p:nvPr>
            <p:ph type="title"/>
          </p:nvPr>
        </p:nvSpPr>
        <p:spPr>
          <a:xfrm>
            <a:off x="561975" y="221456"/>
            <a:ext cx="8763000" cy="514350"/>
          </a:xfrm>
        </p:spPr>
        <p:txBody>
          <a:bodyPr/>
          <a:lstStyle/>
          <a:p>
            <a:pPr algn="ctr" eaLnBrk="1" hangingPunct="1"/>
            <a:r>
              <a:rPr lang="en-US" altLang="zh-CN" sz="3200"/>
              <a:t>Primitive 4: Pattern Interestingness Measure  </a:t>
            </a:r>
          </a:p>
        </p:txBody>
      </p:sp>
      <p:sp>
        <p:nvSpPr>
          <p:cNvPr id="56324" name="Rectangle 3"/>
          <p:cNvSpPr>
            <a:spLocks noGrp="1" noChangeArrowheads="1"/>
          </p:cNvSpPr>
          <p:nvPr>
            <p:ph type="body" idx="1"/>
          </p:nvPr>
        </p:nvSpPr>
        <p:spPr>
          <a:xfrm>
            <a:off x="381000" y="971550"/>
            <a:ext cx="8305800" cy="3886200"/>
          </a:xfrm>
        </p:spPr>
        <p:txBody>
          <a:bodyPr/>
          <a:lstStyle/>
          <a:p>
            <a:pPr eaLnBrk="1" hangingPunct="1">
              <a:lnSpc>
                <a:spcPct val="120000"/>
              </a:lnSpc>
            </a:pPr>
            <a:r>
              <a:rPr lang="en-US" altLang="zh-CN" sz="2000"/>
              <a:t>Simplicity</a:t>
            </a:r>
          </a:p>
          <a:p>
            <a:pPr lvl="1" eaLnBrk="1" hangingPunct="1">
              <a:lnSpc>
                <a:spcPct val="120000"/>
              </a:lnSpc>
              <a:buFont typeface="Wingdings" pitchFamily="2" charset="2"/>
              <a:buNone/>
            </a:pPr>
            <a:r>
              <a:rPr lang="en-US" altLang="zh-CN"/>
              <a:t>	e.g., (association) rule length, (decision) tree size</a:t>
            </a:r>
          </a:p>
          <a:p>
            <a:pPr eaLnBrk="1" hangingPunct="1">
              <a:lnSpc>
                <a:spcPct val="120000"/>
              </a:lnSpc>
            </a:pPr>
            <a:r>
              <a:rPr lang="en-US" altLang="zh-CN" sz="2000"/>
              <a:t>Certainty</a:t>
            </a:r>
          </a:p>
          <a:p>
            <a:pPr lvl="1" eaLnBrk="1" hangingPunct="1">
              <a:lnSpc>
                <a:spcPct val="120000"/>
              </a:lnSpc>
              <a:buFont typeface="Wingdings" pitchFamily="2" charset="2"/>
              <a:buNone/>
            </a:pPr>
            <a:r>
              <a:rPr lang="en-US" altLang="zh-CN"/>
              <a:t>	e.g., confidence, P(A|B) = #(A and B)/ #(B), classification reliability or accuracy, certainty factor, rule strength, rule quality, discriminating weight, etc.</a:t>
            </a:r>
          </a:p>
          <a:p>
            <a:pPr eaLnBrk="1" hangingPunct="1">
              <a:lnSpc>
                <a:spcPct val="120000"/>
              </a:lnSpc>
            </a:pPr>
            <a:r>
              <a:rPr lang="en-US" altLang="zh-CN" sz="2000"/>
              <a:t>Utility</a:t>
            </a:r>
          </a:p>
          <a:p>
            <a:pPr lvl="1" eaLnBrk="1" hangingPunct="1">
              <a:lnSpc>
                <a:spcPct val="120000"/>
              </a:lnSpc>
              <a:buFont typeface="Wingdings" pitchFamily="2" charset="2"/>
              <a:buNone/>
            </a:pPr>
            <a:r>
              <a:rPr lang="en-US" altLang="zh-CN"/>
              <a:t>	potential usefulness, e.g., support (association), noise threshold (description)</a:t>
            </a:r>
          </a:p>
          <a:p>
            <a:pPr eaLnBrk="1" hangingPunct="1">
              <a:lnSpc>
                <a:spcPct val="120000"/>
              </a:lnSpc>
            </a:pPr>
            <a:r>
              <a:rPr lang="en-US" altLang="zh-CN" sz="2000"/>
              <a:t>Novelty</a:t>
            </a:r>
          </a:p>
          <a:p>
            <a:pPr lvl="1" eaLnBrk="1" hangingPunct="1">
              <a:lnSpc>
                <a:spcPct val="120000"/>
              </a:lnSpc>
              <a:buFont typeface="Wingdings" pitchFamily="2" charset="2"/>
              <a:buNone/>
            </a:pPr>
            <a:r>
              <a:rPr lang="en-US" altLang="zh-CN"/>
              <a:t>	not previously known, surprising (used to remove redundant rules, e.g., Illinois vs. Champaign rule implication support ratio)</a:t>
            </a: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4D066D52-DED5-4A92-9836-4ACEF47C9764}" type="slidenum">
              <a:rPr kumimoji="0" lang="en-US" altLang="zh-CN" sz="1400" b="0" smtClean="0">
                <a:latin typeface="Tahoma" pitchFamily="34" charset="0"/>
              </a:rPr>
              <a:pPr eaLnBrk="1" hangingPunct="1">
                <a:spcBef>
                  <a:spcPct val="0"/>
                </a:spcBef>
                <a:buClrTx/>
                <a:buSzTx/>
                <a:buFontTx/>
                <a:buNone/>
              </a:pPr>
              <a:t>53</a:t>
            </a:fld>
            <a:endParaRPr kumimoji="0" lang="en-US" altLang="zh-CN" sz="1400" b="0">
              <a:latin typeface="Tahoma" pitchFamily="34" charset="0"/>
            </a:endParaRPr>
          </a:p>
        </p:txBody>
      </p:sp>
      <p:sp>
        <p:nvSpPr>
          <p:cNvPr id="57347" name="Rectangle 2"/>
          <p:cNvSpPr>
            <a:spLocks noGrp="1" noChangeArrowheads="1"/>
          </p:cNvSpPr>
          <p:nvPr>
            <p:ph type="title"/>
          </p:nvPr>
        </p:nvSpPr>
        <p:spPr>
          <a:xfrm>
            <a:off x="684214" y="195262"/>
            <a:ext cx="8567737" cy="457200"/>
          </a:xfrm>
        </p:spPr>
        <p:txBody>
          <a:bodyPr/>
          <a:lstStyle/>
          <a:p>
            <a:pPr eaLnBrk="1" hangingPunct="1"/>
            <a:r>
              <a:rPr lang="en-US" altLang="zh-CN" sz="3200"/>
              <a:t>Primitive 5: Presentation of Discovered Patterns</a:t>
            </a:r>
          </a:p>
        </p:txBody>
      </p:sp>
      <p:sp>
        <p:nvSpPr>
          <p:cNvPr id="57348" name="Rectangle 3"/>
          <p:cNvSpPr>
            <a:spLocks noGrp="1" noChangeArrowheads="1"/>
          </p:cNvSpPr>
          <p:nvPr>
            <p:ph type="body" idx="1"/>
          </p:nvPr>
        </p:nvSpPr>
        <p:spPr>
          <a:xfrm>
            <a:off x="304800" y="1085850"/>
            <a:ext cx="8382000" cy="3771900"/>
          </a:xfrm>
        </p:spPr>
        <p:txBody>
          <a:bodyPr/>
          <a:lstStyle/>
          <a:p>
            <a:pPr eaLnBrk="1" hangingPunct="1">
              <a:lnSpc>
                <a:spcPct val="140000"/>
              </a:lnSpc>
            </a:pPr>
            <a:r>
              <a:rPr lang="en-US" altLang="zh-CN" sz="2000"/>
              <a:t>Different backgrounds/usages may require </a:t>
            </a:r>
            <a:r>
              <a:rPr lang="en-US" altLang="zh-CN" sz="2000">
                <a:solidFill>
                  <a:schemeClr val="hlink"/>
                </a:solidFill>
              </a:rPr>
              <a:t>different forms of representation</a:t>
            </a:r>
          </a:p>
          <a:p>
            <a:pPr lvl="1" eaLnBrk="1" hangingPunct="1">
              <a:lnSpc>
                <a:spcPct val="140000"/>
              </a:lnSpc>
            </a:pPr>
            <a:r>
              <a:rPr lang="en-US" altLang="zh-CN"/>
              <a:t>E.g.,  rules, tables, crosstabs, pie/bar chart, etc.</a:t>
            </a:r>
          </a:p>
          <a:p>
            <a:pPr eaLnBrk="1" hangingPunct="1">
              <a:lnSpc>
                <a:spcPct val="140000"/>
              </a:lnSpc>
            </a:pPr>
            <a:r>
              <a:rPr lang="en-US" altLang="zh-CN" sz="2000">
                <a:solidFill>
                  <a:schemeClr val="hlink"/>
                </a:solidFill>
              </a:rPr>
              <a:t>Concept hierarchy</a:t>
            </a:r>
            <a:r>
              <a:rPr lang="en-US" altLang="zh-CN" sz="2000"/>
              <a:t> is also important </a:t>
            </a:r>
          </a:p>
          <a:p>
            <a:pPr lvl="1" eaLnBrk="1" hangingPunct="1">
              <a:lnSpc>
                <a:spcPct val="140000"/>
              </a:lnSpc>
            </a:pPr>
            <a:r>
              <a:rPr lang="en-US" altLang="zh-CN"/>
              <a:t>Discovered knowledge might be more understandable when represented at </a:t>
            </a:r>
            <a:r>
              <a:rPr lang="en-US" altLang="zh-CN">
                <a:solidFill>
                  <a:schemeClr val="hlink"/>
                </a:solidFill>
              </a:rPr>
              <a:t>high level of abstraction</a:t>
            </a:r>
            <a:r>
              <a:rPr lang="en-US" altLang="zh-CN"/>
              <a:t> </a:t>
            </a:r>
          </a:p>
          <a:p>
            <a:pPr lvl="1" eaLnBrk="1" hangingPunct="1">
              <a:lnSpc>
                <a:spcPct val="140000"/>
              </a:lnSpc>
            </a:pPr>
            <a:r>
              <a:rPr lang="en-US" altLang="zh-CN"/>
              <a:t>Interactive </a:t>
            </a:r>
            <a:r>
              <a:rPr lang="en-US" altLang="zh-CN">
                <a:solidFill>
                  <a:schemeClr val="hlink"/>
                </a:solidFill>
              </a:rPr>
              <a:t>drill up/down, pivoting, slicing and dicing</a:t>
            </a:r>
            <a:r>
              <a:rPr lang="en-US" altLang="zh-CN"/>
              <a:t> provide different perspectives to data</a:t>
            </a:r>
          </a:p>
          <a:p>
            <a:pPr eaLnBrk="1" hangingPunct="1">
              <a:lnSpc>
                <a:spcPct val="140000"/>
              </a:lnSpc>
            </a:pPr>
            <a:r>
              <a:rPr lang="en-US" altLang="zh-CN" sz="2000"/>
              <a:t>Different kinds of </a:t>
            </a:r>
            <a:r>
              <a:rPr lang="en-US" altLang="zh-CN" sz="2000">
                <a:solidFill>
                  <a:schemeClr val="hlink"/>
                </a:solidFill>
              </a:rPr>
              <a:t>knowledge</a:t>
            </a:r>
            <a:r>
              <a:rPr lang="en-US" altLang="zh-CN" sz="2000"/>
              <a:t> require different representation: association, classification, clustering, etc.</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1D87B5DB-8A63-4425-9607-E6212AFE815F}" type="slidenum">
              <a:rPr kumimoji="0" lang="en-US" altLang="zh-CN" sz="1400" b="0" smtClean="0">
                <a:latin typeface="Tahoma" pitchFamily="34" charset="0"/>
              </a:rPr>
              <a:pPr eaLnBrk="1" hangingPunct="1">
                <a:spcBef>
                  <a:spcPct val="0"/>
                </a:spcBef>
                <a:buClrTx/>
                <a:buSzTx/>
                <a:buFontTx/>
                <a:buNone/>
              </a:pPr>
              <a:t>54</a:t>
            </a:fld>
            <a:endParaRPr kumimoji="0" lang="en-US" altLang="zh-CN" sz="1400" b="0">
              <a:latin typeface="Tahoma" pitchFamily="34" charset="0"/>
            </a:endParaRPr>
          </a:p>
        </p:txBody>
      </p:sp>
      <p:sp>
        <p:nvSpPr>
          <p:cNvPr id="58371" name="Rectangle 2"/>
          <p:cNvSpPr>
            <a:spLocks noGrp="1" noChangeArrowheads="1"/>
          </p:cNvSpPr>
          <p:nvPr>
            <p:ph type="title"/>
          </p:nvPr>
        </p:nvSpPr>
        <p:spPr/>
        <p:txBody>
          <a:bodyPr/>
          <a:lstStyle/>
          <a:p>
            <a:pPr eaLnBrk="1" hangingPunct="1"/>
            <a:r>
              <a:rPr lang="en-US" altLang="zh-CN" sz="3600"/>
              <a:t>An Example Query in DMQL</a:t>
            </a:r>
          </a:p>
        </p:txBody>
      </p:sp>
      <p:pic>
        <p:nvPicPr>
          <p:cNvPr id="58372"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28600" y="971551"/>
            <a:ext cx="8610600" cy="1156097"/>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58373"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228600" y="2171700"/>
            <a:ext cx="8915400" cy="2743200"/>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2783204-CBE5-4627-A7EE-5E8FD97DCA4B}" type="slidenum">
              <a:rPr kumimoji="0" lang="en-US" altLang="zh-CN" sz="1400" b="0" smtClean="0">
                <a:latin typeface="Tahoma" pitchFamily="34" charset="0"/>
              </a:rPr>
              <a:pPr eaLnBrk="1" hangingPunct="1">
                <a:spcBef>
                  <a:spcPct val="0"/>
                </a:spcBef>
                <a:buClrTx/>
                <a:buSzTx/>
                <a:buFontTx/>
                <a:buNone/>
              </a:pPr>
              <a:t>55</a:t>
            </a:fld>
            <a:endParaRPr kumimoji="0" lang="en-US" altLang="zh-CN" sz="1400" b="0">
              <a:latin typeface="Tahoma" pitchFamily="34" charset="0"/>
            </a:endParaRPr>
          </a:p>
        </p:txBody>
      </p:sp>
      <p:sp>
        <p:nvSpPr>
          <p:cNvPr id="59395" name="Rectangle 2"/>
          <p:cNvSpPr>
            <a:spLocks noGrp="1" noChangeArrowheads="1"/>
          </p:cNvSpPr>
          <p:nvPr>
            <p:ph type="title"/>
          </p:nvPr>
        </p:nvSpPr>
        <p:spPr/>
        <p:txBody>
          <a:bodyPr/>
          <a:lstStyle/>
          <a:p>
            <a:pPr eaLnBrk="1" hangingPunct="1"/>
            <a:r>
              <a:rPr lang="zh-CN" altLang="en-US" sz="3600"/>
              <a:t>数据挖掘的主要问题</a:t>
            </a:r>
            <a:r>
              <a:rPr lang="en-US" altLang="zh-CN" sz="3600"/>
              <a:t>(1)</a:t>
            </a:r>
          </a:p>
        </p:txBody>
      </p:sp>
      <p:sp>
        <p:nvSpPr>
          <p:cNvPr id="59396" name="Rectangle 3"/>
          <p:cNvSpPr>
            <a:spLocks noGrp="1" noChangeArrowheads="1"/>
          </p:cNvSpPr>
          <p:nvPr>
            <p:ph type="body" idx="1"/>
          </p:nvPr>
        </p:nvSpPr>
        <p:spPr>
          <a:xfrm>
            <a:off x="323851" y="951310"/>
            <a:ext cx="8569325" cy="3996928"/>
          </a:xfrm>
        </p:spPr>
        <p:txBody>
          <a:bodyPr/>
          <a:lstStyle/>
          <a:p>
            <a:pPr eaLnBrk="1" hangingPunct="1">
              <a:lnSpc>
                <a:spcPct val="110000"/>
              </a:lnSpc>
            </a:pPr>
            <a:r>
              <a:rPr lang="zh-CN" altLang="en-US" u="sng"/>
              <a:t>挖掘方法和用户交互</a:t>
            </a:r>
          </a:p>
          <a:p>
            <a:pPr lvl="1" eaLnBrk="1" hangingPunct="1">
              <a:lnSpc>
                <a:spcPct val="110000"/>
              </a:lnSpc>
            </a:pPr>
            <a:r>
              <a:rPr lang="zh-CN" altLang="en-US" sz="2400">
                <a:latin typeface="Times New Roman" pitchFamily="18" charset="0"/>
              </a:rPr>
              <a:t>在数据库中挖掘不同类型的知识</a:t>
            </a:r>
          </a:p>
          <a:p>
            <a:pPr lvl="1" eaLnBrk="1" hangingPunct="1">
              <a:lnSpc>
                <a:spcPct val="110000"/>
              </a:lnSpc>
            </a:pPr>
            <a:r>
              <a:rPr lang="zh-CN" altLang="en-US" sz="2400">
                <a:latin typeface="Times New Roman" pitchFamily="18" charset="0"/>
              </a:rPr>
              <a:t>在多个抽象层的交互式知识挖掘</a:t>
            </a:r>
          </a:p>
          <a:p>
            <a:pPr lvl="1" eaLnBrk="1" hangingPunct="1">
              <a:lnSpc>
                <a:spcPct val="110000"/>
              </a:lnSpc>
            </a:pPr>
            <a:r>
              <a:rPr lang="zh-CN" altLang="en-US" sz="2400">
                <a:latin typeface="Times New Roman" pitchFamily="18" charset="0"/>
              </a:rPr>
              <a:t>结合背景知识</a:t>
            </a:r>
          </a:p>
          <a:p>
            <a:pPr lvl="1" eaLnBrk="1" hangingPunct="1">
              <a:lnSpc>
                <a:spcPct val="110000"/>
              </a:lnSpc>
            </a:pPr>
            <a:r>
              <a:rPr lang="zh-CN" altLang="en-US" sz="2400">
                <a:latin typeface="Times New Roman" pitchFamily="18" charset="0"/>
              </a:rPr>
              <a:t>数据挖掘语言和启发式数据挖掘 </a:t>
            </a:r>
          </a:p>
          <a:p>
            <a:pPr lvl="1" eaLnBrk="1" hangingPunct="1">
              <a:lnSpc>
                <a:spcPct val="110000"/>
              </a:lnSpc>
            </a:pPr>
            <a:r>
              <a:rPr lang="zh-CN" altLang="en-US" sz="2400">
                <a:latin typeface="Times New Roman" pitchFamily="18" charset="0"/>
              </a:rPr>
              <a:t>数据挖掘结果的表示和可视化</a:t>
            </a:r>
          </a:p>
          <a:p>
            <a:pPr lvl="1" eaLnBrk="1" hangingPunct="1">
              <a:lnSpc>
                <a:spcPct val="110000"/>
              </a:lnSpc>
            </a:pPr>
            <a:r>
              <a:rPr lang="zh-CN" altLang="en-US" sz="2400">
                <a:latin typeface="Times New Roman" pitchFamily="18" charset="0"/>
              </a:rPr>
              <a:t>处理噪音和不完全数据</a:t>
            </a:r>
          </a:p>
          <a:p>
            <a:pPr lvl="1" eaLnBrk="1" hangingPunct="1">
              <a:lnSpc>
                <a:spcPct val="110000"/>
              </a:lnSpc>
            </a:pPr>
            <a:r>
              <a:rPr lang="zh-CN" altLang="en-US" sz="2400">
                <a:latin typeface="Times New Roman" pitchFamily="18" charset="0"/>
              </a:rPr>
              <a:t>模式评估</a:t>
            </a:r>
            <a:r>
              <a:rPr lang="en-US" altLang="zh-CN" sz="2400">
                <a:latin typeface="Times New Roman" pitchFamily="18" charset="0"/>
              </a:rPr>
              <a:t>: </a:t>
            </a:r>
            <a:r>
              <a:rPr lang="zh-CN" altLang="en-US" sz="2400">
                <a:latin typeface="Times New Roman" pitchFamily="18" charset="0"/>
              </a:rPr>
              <a:t>兴趣度问题</a:t>
            </a:r>
          </a:p>
          <a:p>
            <a:pPr eaLnBrk="1" hangingPunct="1">
              <a:lnSpc>
                <a:spcPct val="110000"/>
              </a:lnSpc>
            </a:pPr>
            <a:r>
              <a:rPr lang="zh-CN" altLang="en-US" u="sng"/>
              <a:t>性能和可伸缩性</a:t>
            </a:r>
            <a:r>
              <a:rPr lang="en-US" altLang="zh-CN" u="sng"/>
              <a:t>( scalability)</a:t>
            </a:r>
          </a:p>
          <a:p>
            <a:pPr lvl="1" eaLnBrk="1" hangingPunct="1">
              <a:lnSpc>
                <a:spcPct val="110000"/>
              </a:lnSpc>
            </a:pPr>
            <a:r>
              <a:rPr lang="zh-CN" altLang="en-US" sz="2400">
                <a:latin typeface="Times New Roman" pitchFamily="18" charset="0"/>
              </a:rPr>
              <a:t>数据挖掘算法的性能和可伸缩性</a:t>
            </a:r>
          </a:p>
          <a:p>
            <a:pPr lvl="1" eaLnBrk="1" hangingPunct="1">
              <a:lnSpc>
                <a:spcPct val="110000"/>
              </a:lnSpc>
            </a:pPr>
            <a:r>
              <a:rPr lang="zh-CN" altLang="en-US" sz="2400">
                <a:latin typeface="Times New Roman" pitchFamily="18" charset="0"/>
              </a:rPr>
              <a:t>并行</a:t>
            </a:r>
            <a:r>
              <a:rPr lang="en-US" altLang="zh-CN" sz="2400">
                <a:latin typeface="Times New Roman" pitchFamily="18" charset="0"/>
              </a:rPr>
              <a:t>, </a:t>
            </a:r>
            <a:r>
              <a:rPr lang="zh-CN" altLang="en-US" sz="2400">
                <a:latin typeface="Times New Roman" pitchFamily="18" charset="0"/>
              </a:rPr>
              <a:t>分布和增量的挖掘方法</a:t>
            </a:r>
            <a:endParaRPr lang="zh-CN" altLang="en-US" sz="2400"/>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7B8AE72-709A-4209-8E6D-11B654CCF918}" type="slidenum">
              <a:rPr kumimoji="0" lang="en-US" altLang="zh-CN" sz="1400" b="0" smtClean="0">
                <a:latin typeface="Tahoma" pitchFamily="34" charset="0"/>
              </a:rPr>
              <a:pPr eaLnBrk="1" hangingPunct="1">
                <a:spcBef>
                  <a:spcPct val="0"/>
                </a:spcBef>
                <a:buClrTx/>
                <a:buSzTx/>
                <a:buFontTx/>
                <a:buNone/>
              </a:pPr>
              <a:t>56</a:t>
            </a:fld>
            <a:endParaRPr kumimoji="0" lang="en-US" altLang="zh-CN" sz="1400" b="0">
              <a:latin typeface="Tahoma" pitchFamily="34" charset="0"/>
            </a:endParaRPr>
          </a:p>
        </p:txBody>
      </p:sp>
      <p:sp>
        <p:nvSpPr>
          <p:cNvPr id="60419" name="Rectangle 2"/>
          <p:cNvSpPr>
            <a:spLocks noGrp="1" noChangeArrowheads="1"/>
          </p:cNvSpPr>
          <p:nvPr>
            <p:ph type="title"/>
          </p:nvPr>
        </p:nvSpPr>
        <p:spPr/>
        <p:txBody>
          <a:bodyPr/>
          <a:lstStyle/>
          <a:p>
            <a:pPr eaLnBrk="1" hangingPunct="1"/>
            <a:r>
              <a:rPr lang="zh-CN" altLang="en-US" sz="3600"/>
              <a:t>数据挖掘的主要问题</a:t>
            </a:r>
            <a:r>
              <a:rPr lang="en-US" altLang="zh-CN" sz="3600"/>
              <a:t>(2)</a:t>
            </a:r>
          </a:p>
        </p:txBody>
      </p:sp>
      <p:sp>
        <p:nvSpPr>
          <p:cNvPr id="60420" name="Rectangle 3"/>
          <p:cNvSpPr>
            <a:spLocks noGrp="1" noChangeArrowheads="1"/>
          </p:cNvSpPr>
          <p:nvPr>
            <p:ph type="body" idx="1"/>
          </p:nvPr>
        </p:nvSpPr>
        <p:spPr/>
        <p:txBody>
          <a:bodyPr/>
          <a:lstStyle/>
          <a:p>
            <a:pPr eaLnBrk="1" hangingPunct="1"/>
            <a:r>
              <a:rPr lang="zh-CN" altLang="en-US" u="sng"/>
              <a:t>数据类型的多样性问题</a:t>
            </a:r>
            <a:endParaRPr lang="zh-CN" altLang="en-US"/>
          </a:p>
          <a:p>
            <a:pPr lvl="1" eaLnBrk="1" hangingPunct="1"/>
            <a:r>
              <a:rPr lang="zh-CN" altLang="en-US" sz="2400">
                <a:latin typeface="Times New Roman" pitchFamily="18" charset="0"/>
              </a:rPr>
              <a:t>处理关系的和复杂类型的数据</a:t>
            </a:r>
          </a:p>
          <a:p>
            <a:pPr lvl="1" eaLnBrk="1" hangingPunct="1"/>
            <a:r>
              <a:rPr lang="zh-CN" altLang="en-US" sz="2400">
                <a:latin typeface="Times New Roman" pitchFamily="18" charset="0"/>
              </a:rPr>
              <a:t>从异种数据库和全球信息系统 </a:t>
            </a:r>
            <a:r>
              <a:rPr lang="en-US" altLang="zh-CN" sz="2400">
                <a:latin typeface="Times New Roman" pitchFamily="18" charset="0"/>
              </a:rPr>
              <a:t>(WWW)</a:t>
            </a:r>
            <a:r>
              <a:rPr lang="zh-CN" altLang="en-US" sz="2400">
                <a:latin typeface="Times New Roman" pitchFamily="18" charset="0"/>
              </a:rPr>
              <a:t>挖掘信息</a:t>
            </a:r>
          </a:p>
          <a:p>
            <a:pPr eaLnBrk="1" hangingPunct="1"/>
            <a:r>
              <a:rPr lang="zh-CN" altLang="en-US" u="sng"/>
              <a:t>应用和社会效果问题</a:t>
            </a:r>
            <a:endParaRPr lang="zh-CN" altLang="en-US"/>
          </a:p>
          <a:p>
            <a:pPr lvl="1" eaLnBrk="1" hangingPunct="1"/>
            <a:r>
              <a:rPr lang="zh-CN" altLang="en-US" sz="2400">
                <a:latin typeface="Times New Roman" pitchFamily="18" charset="0"/>
              </a:rPr>
              <a:t>发现知识的应用</a:t>
            </a:r>
          </a:p>
          <a:p>
            <a:pPr lvl="2" eaLnBrk="1" hangingPunct="1"/>
            <a:r>
              <a:rPr lang="zh-CN" altLang="en-US" sz="2400">
                <a:latin typeface="Times New Roman" pitchFamily="18" charset="0"/>
              </a:rPr>
              <a:t>特定领域的数据挖掘工具</a:t>
            </a:r>
          </a:p>
          <a:p>
            <a:pPr lvl="2" eaLnBrk="1" hangingPunct="1"/>
            <a:r>
              <a:rPr lang="zh-CN" altLang="en-US" sz="2400">
                <a:latin typeface="Times New Roman" pitchFamily="18" charset="0"/>
              </a:rPr>
              <a:t>智能查询回答</a:t>
            </a:r>
          </a:p>
          <a:p>
            <a:pPr lvl="2" eaLnBrk="1" hangingPunct="1"/>
            <a:r>
              <a:rPr lang="zh-CN" altLang="en-US" sz="2400">
                <a:latin typeface="Times New Roman" pitchFamily="18" charset="0"/>
              </a:rPr>
              <a:t>过程控制和决策制定</a:t>
            </a:r>
          </a:p>
          <a:p>
            <a:pPr lvl="1" eaLnBrk="1" hangingPunct="1"/>
            <a:r>
              <a:rPr lang="zh-CN" altLang="en-US" sz="2400">
                <a:latin typeface="Times New Roman" pitchFamily="18" charset="0"/>
              </a:rPr>
              <a:t>发现知识与已有知识的集成</a:t>
            </a:r>
            <a:r>
              <a:rPr lang="en-US" altLang="zh-CN" sz="2400">
                <a:latin typeface="Times New Roman" pitchFamily="18" charset="0"/>
              </a:rPr>
              <a:t>: </a:t>
            </a:r>
            <a:r>
              <a:rPr lang="zh-CN" altLang="en-US" sz="2400">
                <a:latin typeface="Times New Roman" pitchFamily="18" charset="0"/>
              </a:rPr>
              <a:t>知识融合问题</a:t>
            </a:r>
          </a:p>
          <a:p>
            <a:pPr lvl="1" eaLnBrk="1" hangingPunct="1"/>
            <a:r>
              <a:rPr lang="zh-CN" altLang="en-US" sz="2400">
                <a:latin typeface="Times New Roman" pitchFamily="18" charset="0"/>
              </a:rPr>
              <a:t>数据安全</a:t>
            </a:r>
            <a:r>
              <a:rPr lang="en-US" altLang="zh-CN" sz="2400">
                <a:latin typeface="Times New Roman" pitchFamily="18" charset="0"/>
              </a:rPr>
              <a:t>, </a:t>
            </a:r>
            <a:r>
              <a:rPr lang="zh-CN" altLang="en-US" sz="2400">
                <a:latin typeface="Times New Roman" pitchFamily="18" charset="0"/>
              </a:rPr>
              <a:t>完整和私有的保护</a:t>
            </a:r>
            <a:endParaRPr lang="zh-CN" altLang="en-US" sz="2400"/>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481DB03-27EB-4990-BB6B-3DEDF2913B7B}" type="slidenum">
              <a:rPr kumimoji="0" lang="en-US" altLang="zh-CN" sz="1400" b="0" smtClean="0">
                <a:latin typeface="Tahoma" pitchFamily="34" charset="0"/>
              </a:rPr>
              <a:pPr eaLnBrk="1" hangingPunct="1">
                <a:spcBef>
                  <a:spcPct val="0"/>
                </a:spcBef>
                <a:buClrTx/>
                <a:buSzTx/>
                <a:buFontTx/>
                <a:buNone/>
              </a:pPr>
              <a:t>57</a:t>
            </a:fld>
            <a:endParaRPr kumimoji="0" lang="en-US" altLang="zh-CN" sz="1400" b="0">
              <a:latin typeface="Tahoma" pitchFamily="34" charset="0"/>
            </a:endParaRPr>
          </a:p>
        </p:txBody>
      </p:sp>
      <p:sp>
        <p:nvSpPr>
          <p:cNvPr id="61443" name="Rectangle 2"/>
          <p:cNvSpPr>
            <a:spLocks noGrp="1" noChangeArrowheads="1"/>
          </p:cNvSpPr>
          <p:nvPr>
            <p:ph type="title"/>
          </p:nvPr>
        </p:nvSpPr>
        <p:spPr/>
        <p:txBody>
          <a:bodyPr/>
          <a:lstStyle/>
          <a:p>
            <a:pPr eaLnBrk="1" hangingPunct="1"/>
            <a:r>
              <a:rPr lang="zh-CN" altLang="en-US" sz="3600"/>
              <a:t>小结</a:t>
            </a:r>
          </a:p>
        </p:txBody>
      </p:sp>
      <p:sp>
        <p:nvSpPr>
          <p:cNvPr id="61444" name="Rectangle 3"/>
          <p:cNvSpPr>
            <a:spLocks noGrp="1" noChangeArrowheads="1"/>
          </p:cNvSpPr>
          <p:nvPr>
            <p:ph type="body" idx="1"/>
          </p:nvPr>
        </p:nvSpPr>
        <p:spPr/>
        <p:txBody>
          <a:bodyPr/>
          <a:lstStyle/>
          <a:p>
            <a:pPr eaLnBrk="1" hangingPunct="1">
              <a:lnSpc>
                <a:spcPct val="110000"/>
              </a:lnSpc>
            </a:pPr>
            <a:r>
              <a:rPr lang="zh-CN" altLang="en-US"/>
              <a:t>数据挖掘</a:t>
            </a:r>
            <a:r>
              <a:rPr lang="en-US" altLang="zh-CN"/>
              <a:t>: </a:t>
            </a:r>
            <a:r>
              <a:rPr lang="zh-CN" altLang="en-US"/>
              <a:t>从大量数据中发现有趣的模式</a:t>
            </a:r>
          </a:p>
          <a:p>
            <a:pPr eaLnBrk="1" hangingPunct="1">
              <a:lnSpc>
                <a:spcPct val="110000"/>
              </a:lnSpc>
            </a:pPr>
            <a:r>
              <a:rPr lang="zh-CN" altLang="en-US"/>
              <a:t>数据库技术的自然进化</a:t>
            </a:r>
            <a:r>
              <a:rPr lang="en-US" altLang="zh-CN"/>
              <a:t>, </a:t>
            </a:r>
            <a:r>
              <a:rPr lang="zh-CN" altLang="en-US"/>
              <a:t>具有巨大需求和广泛应用</a:t>
            </a:r>
          </a:p>
          <a:p>
            <a:pPr eaLnBrk="1" hangingPunct="1">
              <a:lnSpc>
                <a:spcPct val="110000"/>
              </a:lnSpc>
            </a:pPr>
            <a:r>
              <a:rPr lang="en-US" altLang="zh-CN"/>
              <a:t>KDD </a:t>
            </a:r>
            <a:r>
              <a:rPr lang="zh-CN" altLang="en-US"/>
              <a:t>过程包括数据清理</a:t>
            </a:r>
            <a:r>
              <a:rPr lang="en-US" altLang="zh-CN"/>
              <a:t>, </a:t>
            </a:r>
            <a:r>
              <a:rPr lang="zh-CN" altLang="en-US"/>
              <a:t>数据集成</a:t>
            </a:r>
            <a:r>
              <a:rPr lang="en-US" altLang="zh-CN"/>
              <a:t>, </a:t>
            </a:r>
            <a:r>
              <a:rPr lang="zh-CN" altLang="en-US"/>
              <a:t>数据选择</a:t>
            </a:r>
            <a:r>
              <a:rPr lang="en-US" altLang="zh-CN"/>
              <a:t>, </a:t>
            </a:r>
            <a:r>
              <a:rPr lang="zh-CN" altLang="en-US"/>
              <a:t>变换</a:t>
            </a:r>
            <a:r>
              <a:rPr lang="en-US" altLang="zh-CN"/>
              <a:t>, </a:t>
            </a:r>
            <a:r>
              <a:rPr lang="zh-CN" altLang="en-US"/>
              <a:t>数据挖掘</a:t>
            </a:r>
            <a:r>
              <a:rPr lang="en-US" altLang="zh-CN"/>
              <a:t>, </a:t>
            </a:r>
            <a:r>
              <a:rPr lang="zh-CN" altLang="en-US"/>
              <a:t>模式评估</a:t>
            </a:r>
            <a:r>
              <a:rPr lang="en-US" altLang="zh-CN"/>
              <a:t>, </a:t>
            </a:r>
            <a:r>
              <a:rPr lang="zh-CN" altLang="en-US"/>
              <a:t>和知识表示</a:t>
            </a:r>
          </a:p>
          <a:p>
            <a:pPr eaLnBrk="1" hangingPunct="1">
              <a:lnSpc>
                <a:spcPct val="110000"/>
              </a:lnSpc>
            </a:pPr>
            <a:r>
              <a:rPr lang="zh-CN" altLang="en-US"/>
              <a:t>挖掘可以在各种数据存储上进行</a:t>
            </a:r>
          </a:p>
          <a:p>
            <a:pPr eaLnBrk="1" hangingPunct="1">
              <a:lnSpc>
                <a:spcPct val="110000"/>
              </a:lnSpc>
            </a:pPr>
            <a:r>
              <a:rPr lang="zh-CN" altLang="en-US"/>
              <a:t>数据挖掘功能</a:t>
            </a:r>
            <a:r>
              <a:rPr lang="en-US" altLang="zh-CN"/>
              <a:t>: </a:t>
            </a:r>
            <a:r>
              <a:rPr lang="zh-CN" altLang="en-US"/>
              <a:t>特征</a:t>
            </a:r>
            <a:r>
              <a:rPr lang="en-US" altLang="zh-CN"/>
              <a:t>, </a:t>
            </a:r>
            <a:r>
              <a:rPr lang="zh-CN" altLang="en-US"/>
              <a:t>区分</a:t>
            </a:r>
            <a:r>
              <a:rPr lang="en-US" altLang="zh-CN"/>
              <a:t>, </a:t>
            </a:r>
            <a:r>
              <a:rPr lang="zh-CN" altLang="en-US"/>
              <a:t>关联</a:t>
            </a:r>
            <a:r>
              <a:rPr lang="en-US" altLang="zh-CN"/>
              <a:t>, </a:t>
            </a:r>
            <a:r>
              <a:rPr lang="zh-CN" altLang="en-US"/>
              <a:t>分类</a:t>
            </a:r>
            <a:r>
              <a:rPr lang="en-US" altLang="zh-CN"/>
              <a:t>, </a:t>
            </a:r>
            <a:r>
              <a:rPr lang="zh-CN" altLang="en-US"/>
              <a:t>聚类</a:t>
            </a:r>
            <a:r>
              <a:rPr lang="en-US" altLang="zh-CN"/>
              <a:t>, </a:t>
            </a:r>
            <a:r>
              <a:rPr lang="zh-CN" altLang="en-US"/>
              <a:t>孤立点 和趋势分析</a:t>
            </a:r>
            <a:r>
              <a:rPr lang="en-US" altLang="zh-CN"/>
              <a:t>, </a:t>
            </a:r>
            <a:r>
              <a:rPr lang="zh-CN" altLang="en-US"/>
              <a:t>等</a:t>
            </a:r>
            <a:r>
              <a:rPr lang="en-US" altLang="zh-CN"/>
              <a:t>.</a:t>
            </a:r>
          </a:p>
          <a:p>
            <a:pPr eaLnBrk="1" hangingPunct="1">
              <a:lnSpc>
                <a:spcPct val="110000"/>
              </a:lnSpc>
            </a:pPr>
            <a:r>
              <a:rPr lang="zh-CN" altLang="en-US"/>
              <a:t>数据挖掘系统的分类</a:t>
            </a:r>
          </a:p>
          <a:p>
            <a:pPr eaLnBrk="1" hangingPunct="1">
              <a:lnSpc>
                <a:spcPct val="110000"/>
              </a:lnSpc>
            </a:pPr>
            <a:r>
              <a:rPr lang="zh-CN" altLang="en-US"/>
              <a:t>数据挖掘的主要问题</a:t>
            </a:r>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C06C425-70C5-4DCC-AE06-31B297C26B34}" type="slidenum">
              <a:rPr kumimoji="0" lang="en-US" altLang="zh-CN" sz="1400" b="0" smtClean="0">
                <a:latin typeface="Tahoma" pitchFamily="34" charset="0"/>
              </a:rPr>
              <a:pPr eaLnBrk="1" hangingPunct="1">
                <a:spcBef>
                  <a:spcPct val="0"/>
                </a:spcBef>
                <a:buClrTx/>
                <a:buSzTx/>
                <a:buFontTx/>
                <a:buNone/>
              </a:pPr>
              <a:t>58</a:t>
            </a:fld>
            <a:endParaRPr kumimoji="0" lang="en-US" altLang="zh-CN" sz="1400" b="0">
              <a:latin typeface="Tahoma" pitchFamily="34" charset="0"/>
            </a:endParaRPr>
          </a:p>
        </p:txBody>
      </p:sp>
      <p:sp>
        <p:nvSpPr>
          <p:cNvPr id="62467" name="Rectangle 2"/>
          <p:cNvSpPr>
            <a:spLocks noGrp="1" noChangeArrowheads="1"/>
          </p:cNvSpPr>
          <p:nvPr>
            <p:ph type="title"/>
          </p:nvPr>
        </p:nvSpPr>
        <p:spPr/>
        <p:txBody>
          <a:bodyPr/>
          <a:lstStyle/>
          <a:p>
            <a:pPr eaLnBrk="1" hangingPunct="1"/>
            <a:r>
              <a:rPr lang="zh-CN" altLang="en-US" sz="3600"/>
              <a:t>参考文献</a:t>
            </a:r>
          </a:p>
        </p:txBody>
      </p:sp>
      <p:sp>
        <p:nvSpPr>
          <p:cNvPr id="62468" name="Rectangle 3"/>
          <p:cNvSpPr>
            <a:spLocks noGrp="1" noChangeArrowheads="1"/>
          </p:cNvSpPr>
          <p:nvPr>
            <p:ph type="body" idx="1"/>
          </p:nvPr>
        </p:nvSpPr>
        <p:spPr/>
        <p:txBody>
          <a:bodyPr/>
          <a:lstStyle/>
          <a:p>
            <a:pPr eaLnBrk="1" hangingPunct="1">
              <a:lnSpc>
                <a:spcPct val="130000"/>
              </a:lnSpc>
            </a:pPr>
            <a:r>
              <a:rPr lang="en-US" altLang="zh-CN" sz="2000"/>
              <a:t>U. M. Fayyad, G. Piatetsky-Shapiro, P. Smyth, and R. Uthurusamy. Advances in Knowledge Discovery and Data Mining. AAAI/MIT Press, 1996.</a:t>
            </a:r>
          </a:p>
          <a:p>
            <a:pPr eaLnBrk="1" hangingPunct="1">
              <a:lnSpc>
                <a:spcPct val="130000"/>
              </a:lnSpc>
            </a:pPr>
            <a:r>
              <a:rPr lang="en-US" altLang="zh-CN" sz="2000"/>
              <a:t>J. Han and M. Kamber. Data Mining: Concepts and Techniques. Morgan Kaufmann, 2000.</a:t>
            </a:r>
          </a:p>
          <a:p>
            <a:pPr eaLnBrk="1" hangingPunct="1">
              <a:lnSpc>
                <a:spcPct val="130000"/>
              </a:lnSpc>
            </a:pPr>
            <a:r>
              <a:rPr lang="en-US" altLang="zh-CN" sz="2000"/>
              <a:t>T. Imielinski and H. Mannila. A database perspective on knowledge discovery. Communications of ACM, 39:58-64, 1996.</a:t>
            </a:r>
          </a:p>
          <a:p>
            <a:pPr eaLnBrk="1" hangingPunct="1">
              <a:lnSpc>
                <a:spcPct val="130000"/>
              </a:lnSpc>
            </a:pPr>
            <a:r>
              <a:rPr lang="en-US" altLang="zh-CN" sz="2000"/>
              <a:t>G. Piatetsky-Shapiro, U. Fayyad, and P. Smith. From data mining to knowledge discovery: An overview. In U.M. Fayyad, et al. (eds.), Advances in Knowledge Discovery and Data Mining, 1-35. AAAI/MIT Press, 1996.</a:t>
            </a:r>
          </a:p>
          <a:p>
            <a:pPr eaLnBrk="1" hangingPunct="1">
              <a:lnSpc>
                <a:spcPct val="130000"/>
              </a:lnSpc>
            </a:pPr>
            <a:r>
              <a:rPr lang="en-US" altLang="zh-CN" sz="2000"/>
              <a:t>G. Piatetsky-Shapiro and W. J. Frawley. Knowledge Discovery in Databases. AAAI/MIT Press, 1991.</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8CA82A9-1B61-4FD3-8E54-AF7B68736B2A}" type="slidenum">
              <a:rPr kumimoji="0" lang="en-US" altLang="zh-CN" sz="1400" b="0" smtClean="0">
                <a:latin typeface="Tahoma" pitchFamily="34" charset="0"/>
              </a:rPr>
              <a:pPr eaLnBrk="1" hangingPunct="1">
                <a:spcBef>
                  <a:spcPct val="0"/>
                </a:spcBef>
                <a:buClrTx/>
                <a:buSzTx/>
                <a:buFontTx/>
                <a:buNone/>
              </a:pPr>
              <a:t>59</a:t>
            </a:fld>
            <a:endParaRPr kumimoji="0" lang="en-US" altLang="zh-CN" sz="1400" b="0">
              <a:latin typeface="Tahoma" pitchFamily="34" charset="0"/>
            </a:endParaRPr>
          </a:p>
        </p:txBody>
      </p:sp>
      <p:pic>
        <p:nvPicPr>
          <p:cNvPr id="63491" name="Picture 2" descr="th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114551"/>
            <a:ext cx="4038600" cy="117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3"/>
          <p:cNvSpPr>
            <a:spLocks noChangeArrowheads="1"/>
          </p:cNvSpPr>
          <p:nvPr/>
        </p:nvSpPr>
        <p:spPr bwMode="auto">
          <a:xfrm>
            <a:off x="609600" y="1371600"/>
            <a:ext cx="8077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4800">
                <a:solidFill>
                  <a:schemeClr val="tx2"/>
                </a:solidFill>
              </a:rPr>
              <a:t>谢谢大家</a:t>
            </a:r>
            <a:r>
              <a:rPr lang="en-US" altLang="zh-CN" sz="4800">
                <a:solidFill>
                  <a:schemeClr val="tx2"/>
                </a:solidFill>
              </a:rPr>
              <a:t>!</a:t>
            </a:r>
            <a:br>
              <a:rPr lang="en-US" altLang="zh-CN" sz="4800">
                <a:solidFill>
                  <a:schemeClr val="tx2"/>
                </a:solidFill>
              </a:rPr>
            </a:br>
            <a:br>
              <a:rPr lang="en-US" altLang="zh-CN" sz="4800">
                <a:solidFill>
                  <a:schemeClr val="tx2"/>
                </a:solidFill>
              </a:rPr>
            </a:br>
            <a:br>
              <a:rPr lang="en-US" altLang="zh-CN" sz="4800">
                <a:solidFill>
                  <a:schemeClr val="tx2"/>
                </a:solidFill>
              </a:rPr>
            </a:br>
            <a:br>
              <a:rPr lang="en-US" altLang="zh-CN" sz="1800">
                <a:solidFill>
                  <a:schemeClr val="tx2"/>
                </a:solidFill>
              </a:rPr>
            </a:br>
            <a:endParaRPr lang="en-US" altLang="zh-CN" sz="1800">
              <a:solidFill>
                <a:schemeClr val="tx2"/>
              </a:solidFill>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BEFFA97D-A682-46F0-A25E-AB05507D3DF1}" type="slidenum">
              <a:rPr kumimoji="0" lang="en-US" altLang="zh-CN" sz="1400" b="0" smtClean="0">
                <a:latin typeface="Tahoma" pitchFamily="34" charset="0"/>
              </a:rPr>
              <a:pPr eaLnBrk="1" hangingPunct="1">
                <a:spcBef>
                  <a:spcPct val="0"/>
                </a:spcBef>
                <a:buClrTx/>
                <a:buSzTx/>
                <a:buFontTx/>
                <a:buNone/>
              </a:pPr>
              <a:t>6</a:t>
            </a:fld>
            <a:endParaRPr kumimoji="0" lang="en-US" altLang="zh-CN" sz="1400" b="0">
              <a:latin typeface="Tahoma" pitchFamily="34" charset="0"/>
            </a:endParaRPr>
          </a:p>
        </p:txBody>
      </p:sp>
      <p:sp>
        <p:nvSpPr>
          <p:cNvPr id="9219" name="Rectangle 2"/>
          <p:cNvSpPr>
            <a:spLocks noGrp="1" noChangeArrowheads="1"/>
          </p:cNvSpPr>
          <p:nvPr>
            <p:ph type="title"/>
          </p:nvPr>
        </p:nvSpPr>
        <p:spPr>
          <a:xfrm>
            <a:off x="1187450" y="86916"/>
            <a:ext cx="7793038" cy="679847"/>
          </a:xfrm>
        </p:spPr>
        <p:txBody>
          <a:bodyPr/>
          <a:lstStyle/>
          <a:p>
            <a:pPr eaLnBrk="1" hangingPunct="1"/>
            <a:r>
              <a:rPr lang="zh-CN" altLang="en-US" sz="3600"/>
              <a:t>课程信息</a:t>
            </a:r>
          </a:p>
        </p:txBody>
      </p:sp>
      <p:sp>
        <p:nvSpPr>
          <p:cNvPr id="9220" name="Rectangle 3"/>
          <p:cNvSpPr>
            <a:spLocks noGrp="1" noChangeArrowheads="1"/>
          </p:cNvSpPr>
          <p:nvPr>
            <p:ph type="body" idx="1"/>
          </p:nvPr>
        </p:nvSpPr>
        <p:spPr>
          <a:xfrm>
            <a:off x="468313" y="897732"/>
            <a:ext cx="8496300" cy="4050506"/>
          </a:xfrm>
        </p:spPr>
        <p:txBody>
          <a:bodyPr/>
          <a:lstStyle/>
          <a:p>
            <a:pPr eaLnBrk="1" hangingPunct="1"/>
            <a:r>
              <a:rPr lang="zh-CN" altLang="en-US"/>
              <a:t>数据挖掘的（前</a:t>
            </a:r>
            <a:r>
              <a:rPr lang="en-US" altLang="zh-CN"/>
              <a:t>7</a:t>
            </a:r>
            <a:r>
              <a:rPr lang="zh-CN" altLang="en-US"/>
              <a:t>章的内容），</a:t>
            </a:r>
          </a:p>
          <a:p>
            <a:pPr lvl="1" eaLnBrk="1" hangingPunct="1"/>
            <a:r>
              <a:rPr lang="zh-CN" altLang="en-US"/>
              <a:t>第</a:t>
            </a:r>
            <a:r>
              <a:rPr lang="en-US" altLang="zh-CN"/>
              <a:t>1</a:t>
            </a:r>
            <a:r>
              <a:rPr lang="zh-CN" altLang="en-US"/>
              <a:t>章 引言</a:t>
            </a:r>
          </a:p>
          <a:p>
            <a:pPr lvl="1" eaLnBrk="1" hangingPunct="1"/>
            <a:r>
              <a:rPr lang="zh-CN" altLang="en-US"/>
              <a:t>第</a:t>
            </a:r>
            <a:r>
              <a:rPr lang="en-US" altLang="zh-CN"/>
              <a:t>2</a:t>
            </a:r>
            <a:r>
              <a:rPr lang="zh-CN" altLang="en-US"/>
              <a:t>章 数据预处理</a:t>
            </a:r>
          </a:p>
          <a:p>
            <a:pPr lvl="1" eaLnBrk="1" hangingPunct="1"/>
            <a:r>
              <a:rPr lang="zh-CN" altLang="en-US"/>
              <a:t>第</a:t>
            </a:r>
            <a:r>
              <a:rPr lang="en-US" altLang="zh-CN"/>
              <a:t>3</a:t>
            </a:r>
            <a:r>
              <a:rPr lang="zh-CN" altLang="en-US"/>
              <a:t>章 数据仓库与</a:t>
            </a:r>
            <a:r>
              <a:rPr lang="en-US" altLang="zh-CN"/>
              <a:t>OLAP</a:t>
            </a:r>
            <a:r>
              <a:rPr lang="zh-CN" altLang="en-US"/>
              <a:t>技术概述</a:t>
            </a:r>
          </a:p>
          <a:p>
            <a:pPr lvl="1" eaLnBrk="1" hangingPunct="1"/>
            <a:r>
              <a:rPr lang="zh-CN" altLang="en-US"/>
              <a:t>第</a:t>
            </a:r>
            <a:r>
              <a:rPr lang="en-US" altLang="zh-CN"/>
              <a:t>4</a:t>
            </a:r>
            <a:r>
              <a:rPr lang="zh-CN" altLang="en-US"/>
              <a:t>章 数据立方体计算与数据泛化</a:t>
            </a:r>
          </a:p>
          <a:p>
            <a:pPr lvl="1" eaLnBrk="1" hangingPunct="1"/>
            <a:r>
              <a:rPr lang="zh-CN" altLang="en-US"/>
              <a:t>第</a:t>
            </a:r>
            <a:r>
              <a:rPr lang="en-US" altLang="zh-CN"/>
              <a:t>5</a:t>
            </a:r>
            <a:r>
              <a:rPr lang="zh-CN" altLang="en-US"/>
              <a:t>章 挖掘频繁模式、关联和相关</a:t>
            </a:r>
          </a:p>
          <a:p>
            <a:pPr lvl="1" eaLnBrk="1" hangingPunct="1"/>
            <a:r>
              <a:rPr lang="zh-CN" altLang="en-US"/>
              <a:t>第</a:t>
            </a:r>
            <a:r>
              <a:rPr lang="en-US" altLang="zh-CN"/>
              <a:t>6</a:t>
            </a:r>
            <a:r>
              <a:rPr lang="zh-CN" altLang="en-US"/>
              <a:t>章 分类和预测</a:t>
            </a:r>
          </a:p>
          <a:p>
            <a:pPr lvl="1" eaLnBrk="1" hangingPunct="1"/>
            <a:r>
              <a:rPr lang="zh-CN" altLang="en-US"/>
              <a:t>第</a:t>
            </a:r>
            <a:r>
              <a:rPr lang="en-US" altLang="zh-CN"/>
              <a:t>7</a:t>
            </a:r>
            <a:r>
              <a:rPr lang="zh-CN" altLang="en-US"/>
              <a:t>章 聚类分析</a:t>
            </a:r>
          </a:p>
          <a:p>
            <a:pPr eaLnBrk="1" hangingPunct="1"/>
            <a:r>
              <a:rPr lang="zh-CN" altLang="en-US"/>
              <a:t>导论课程（从数据库角度出发）</a:t>
            </a:r>
          </a:p>
          <a:p>
            <a:pPr eaLnBrk="1" hangingPunct="1"/>
            <a:r>
              <a:rPr lang="zh-CN" altLang="en-US"/>
              <a:t>相关涉及：数据仓库、数据库系统、统计学与机器学习的概念和技术</a:t>
            </a:r>
          </a:p>
          <a:p>
            <a:pPr lvl="1" eaLnBrk="1" hangingPunct="1"/>
            <a:endParaRPr lang="en-US" altLang="zh-CN"/>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D5B5D74-FB6D-4927-A9E4-798C2CCE31A5}" type="slidenum">
              <a:rPr kumimoji="0" lang="en-US" altLang="zh-CN" sz="1400" b="0" smtClean="0">
                <a:latin typeface="Tahoma" pitchFamily="34" charset="0"/>
              </a:rPr>
              <a:pPr eaLnBrk="1" hangingPunct="1">
                <a:spcBef>
                  <a:spcPct val="0"/>
                </a:spcBef>
                <a:buClrTx/>
                <a:buSzTx/>
                <a:buFontTx/>
                <a:buNone/>
              </a:pPr>
              <a:t>7</a:t>
            </a:fld>
            <a:endParaRPr kumimoji="0" lang="en-US" altLang="zh-CN" sz="1400" b="0">
              <a:latin typeface="Tahoma" pitchFamily="34" charset="0"/>
            </a:endParaRPr>
          </a:p>
        </p:txBody>
      </p:sp>
      <p:sp>
        <p:nvSpPr>
          <p:cNvPr id="10243" name="Rectangle 2"/>
          <p:cNvSpPr>
            <a:spLocks noGrp="1" noChangeArrowheads="1"/>
          </p:cNvSpPr>
          <p:nvPr>
            <p:ph type="title"/>
          </p:nvPr>
        </p:nvSpPr>
        <p:spPr/>
        <p:txBody>
          <a:bodyPr/>
          <a:lstStyle/>
          <a:p>
            <a:pPr eaLnBrk="1" hangingPunct="1"/>
            <a:r>
              <a:rPr lang="zh-CN" altLang="en-US" sz="3600"/>
              <a:t>课时安排与考核</a:t>
            </a:r>
          </a:p>
        </p:txBody>
      </p:sp>
      <p:sp>
        <p:nvSpPr>
          <p:cNvPr id="10244" name="Rectangle 3"/>
          <p:cNvSpPr>
            <a:spLocks noGrp="1" noChangeArrowheads="1"/>
          </p:cNvSpPr>
          <p:nvPr>
            <p:ph type="body" idx="1"/>
          </p:nvPr>
        </p:nvSpPr>
        <p:spPr/>
        <p:txBody>
          <a:bodyPr/>
          <a:lstStyle/>
          <a:p>
            <a:pPr eaLnBrk="1" hangingPunct="1"/>
            <a:r>
              <a:rPr lang="zh-CN" altLang="en-US"/>
              <a:t>课时安排</a:t>
            </a:r>
          </a:p>
          <a:p>
            <a:pPr lvl="1" eaLnBrk="1" hangingPunct="1"/>
            <a:r>
              <a:rPr kumimoji="0" lang="zh-CN" altLang="en-US"/>
              <a:t>总</a:t>
            </a:r>
            <a:r>
              <a:rPr lang="zh-CN" altLang="en-US"/>
              <a:t>学时 </a:t>
            </a:r>
            <a:r>
              <a:rPr lang="en-US" altLang="zh-CN"/>
              <a:t>18</a:t>
            </a:r>
            <a:r>
              <a:rPr lang="zh-CN" altLang="en-US"/>
              <a:t>，课次</a:t>
            </a:r>
            <a:r>
              <a:rPr lang="en-US" altLang="zh-CN"/>
              <a:t>6</a:t>
            </a:r>
            <a:r>
              <a:rPr lang="zh-CN" altLang="en-US"/>
              <a:t>半天，共</a:t>
            </a:r>
            <a:r>
              <a:rPr lang="en-US" altLang="zh-CN"/>
              <a:t>2</a:t>
            </a:r>
            <a:r>
              <a:rPr lang="zh-CN" altLang="en-US"/>
              <a:t>周</a:t>
            </a:r>
          </a:p>
          <a:p>
            <a:pPr eaLnBrk="1" hangingPunct="1"/>
            <a:r>
              <a:rPr lang="zh-CN" altLang="en-US"/>
              <a:t>考核</a:t>
            </a:r>
          </a:p>
          <a:p>
            <a:pPr lvl="1" eaLnBrk="1" hangingPunct="1"/>
            <a:r>
              <a:rPr kumimoji="0" lang="zh-CN" altLang="en-US"/>
              <a:t>平时成绩：</a:t>
            </a:r>
            <a:r>
              <a:rPr kumimoji="0" lang="en-US" altLang="zh-CN"/>
              <a:t>6</a:t>
            </a:r>
            <a:r>
              <a:rPr kumimoji="0" lang="zh-CN" altLang="en-US"/>
              <a:t>次作业</a:t>
            </a:r>
            <a:endParaRPr kumimoji="0" lang="en-US" altLang="zh-CN"/>
          </a:p>
          <a:p>
            <a:pPr lvl="1" eaLnBrk="1" hangingPunct="1"/>
            <a:r>
              <a:rPr kumimoji="0" lang="zh-CN" altLang="en-US"/>
              <a:t>考试成绩：</a:t>
            </a:r>
          </a:p>
          <a:p>
            <a:pPr lvl="1" eaLnBrk="1" hangingPunct="1"/>
            <a:endParaRPr lang="en-US" altLang="zh-CN"/>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8B85981-D9C8-4D4A-9E82-4C10D63AD9F2}" type="slidenum">
              <a:rPr kumimoji="0" lang="en-US" altLang="zh-CN" sz="1400" b="0" smtClean="0">
                <a:latin typeface="Tahoma" pitchFamily="34" charset="0"/>
              </a:rPr>
              <a:pPr eaLnBrk="1" hangingPunct="1">
                <a:spcBef>
                  <a:spcPct val="0"/>
                </a:spcBef>
                <a:buClrTx/>
                <a:buSzTx/>
                <a:buFontTx/>
                <a:buNone/>
              </a:pPr>
              <a:t>8</a:t>
            </a:fld>
            <a:endParaRPr kumimoji="0" lang="en-US" altLang="zh-CN" sz="1400" b="0">
              <a:latin typeface="Tahoma" pitchFamily="34" charset="0"/>
            </a:endParaRPr>
          </a:p>
        </p:txBody>
      </p:sp>
      <p:sp>
        <p:nvSpPr>
          <p:cNvPr id="11267" name="Rectangle 2"/>
          <p:cNvSpPr>
            <a:spLocks noGrp="1" noChangeArrowheads="1"/>
          </p:cNvSpPr>
          <p:nvPr>
            <p:ph type="title"/>
          </p:nvPr>
        </p:nvSpPr>
        <p:spPr>
          <a:xfrm>
            <a:off x="1243014" y="128588"/>
            <a:ext cx="7793037" cy="584597"/>
          </a:xfrm>
        </p:spPr>
        <p:txBody>
          <a:bodyPr/>
          <a:lstStyle/>
          <a:p>
            <a:pPr eaLnBrk="1" hangingPunct="1"/>
            <a:r>
              <a:rPr lang="zh-CN" altLang="en-US" sz="3600"/>
              <a:t>第</a:t>
            </a:r>
            <a:r>
              <a:rPr lang="en-US" altLang="zh-CN" sz="3600"/>
              <a:t>1</a:t>
            </a:r>
            <a:r>
              <a:rPr lang="zh-CN" altLang="en-US" sz="3600"/>
              <a:t>章 引论</a:t>
            </a:r>
          </a:p>
        </p:txBody>
      </p:sp>
      <p:sp>
        <p:nvSpPr>
          <p:cNvPr id="11268" name="Rectangle 3"/>
          <p:cNvSpPr>
            <a:spLocks noGrp="1" noChangeArrowheads="1"/>
          </p:cNvSpPr>
          <p:nvPr>
            <p:ph type="body" idx="1"/>
          </p:nvPr>
        </p:nvSpPr>
        <p:spPr>
          <a:xfrm>
            <a:off x="552450" y="951310"/>
            <a:ext cx="8269288" cy="3086100"/>
          </a:xfrm>
        </p:spPr>
        <p:txBody>
          <a:bodyPr/>
          <a:lstStyle/>
          <a:p>
            <a:pPr eaLnBrk="1" hangingPunct="1">
              <a:lnSpc>
                <a:spcPct val="140000"/>
              </a:lnSpc>
            </a:pPr>
            <a:r>
              <a:rPr lang="zh-CN" altLang="en-US"/>
              <a:t>动机：为什么要数据挖掘</a:t>
            </a:r>
            <a:r>
              <a:rPr lang="en-US" altLang="zh-CN"/>
              <a:t>?</a:t>
            </a:r>
          </a:p>
          <a:p>
            <a:pPr eaLnBrk="1" hangingPunct="1">
              <a:lnSpc>
                <a:spcPct val="140000"/>
              </a:lnSpc>
            </a:pPr>
            <a:r>
              <a:rPr lang="zh-CN" altLang="en-US"/>
              <a:t>什么是数据挖掘</a:t>
            </a:r>
            <a:r>
              <a:rPr lang="en-US" altLang="zh-CN"/>
              <a:t>?</a:t>
            </a:r>
          </a:p>
          <a:p>
            <a:pPr eaLnBrk="1" hangingPunct="1">
              <a:lnSpc>
                <a:spcPct val="140000"/>
              </a:lnSpc>
            </a:pPr>
            <a:r>
              <a:rPr lang="zh-CN" altLang="en-US"/>
              <a:t>数据挖掘：在什么数据上进行</a:t>
            </a:r>
            <a:r>
              <a:rPr lang="en-US" altLang="zh-CN"/>
              <a:t>?</a:t>
            </a:r>
          </a:p>
          <a:p>
            <a:pPr eaLnBrk="1" hangingPunct="1">
              <a:lnSpc>
                <a:spcPct val="140000"/>
              </a:lnSpc>
            </a:pPr>
            <a:r>
              <a:rPr lang="zh-CN" altLang="en-US"/>
              <a:t>数据挖掘功能</a:t>
            </a:r>
          </a:p>
          <a:p>
            <a:pPr eaLnBrk="1" hangingPunct="1">
              <a:lnSpc>
                <a:spcPct val="140000"/>
              </a:lnSpc>
            </a:pPr>
            <a:r>
              <a:rPr lang="zh-CN" altLang="en-US"/>
              <a:t>所有的模式都是有趣的吗</a:t>
            </a:r>
            <a:r>
              <a:rPr lang="en-US" altLang="zh-CN"/>
              <a:t>?</a:t>
            </a:r>
          </a:p>
          <a:p>
            <a:pPr eaLnBrk="1" hangingPunct="1">
              <a:lnSpc>
                <a:spcPct val="140000"/>
              </a:lnSpc>
            </a:pPr>
            <a:r>
              <a:rPr lang="zh-CN" altLang="en-US"/>
              <a:t>数据挖掘系统分类 </a:t>
            </a:r>
          </a:p>
          <a:p>
            <a:pPr eaLnBrk="1" hangingPunct="1">
              <a:lnSpc>
                <a:spcPct val="140000"/>
              </a:lnSpc>
            </a:pPr>
            <a:r>
              <a:rPr lang="zh-CN" altLang="en-US"/>
              <a:t>数据挖掘的主要问题</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9B5F2157-EB83-4A8F-87E0-410FC9FB90CE}" type="slidenum">
              <a:rPr kumimoji="0" lang="en-US" altLang="zh-CN" sz="1400" b="0" smtClean="0">
                <a:latin typeface="Tahoma" pitchFamily="34" charset="0"/>
              </a:rPr>
              <a:pPr eaLnBrk="1" hangingPunct="1">
                <a:spcBef>
                  <a:spcPct val="0"/>
                </a:spcBef>
                <a:buClrTx/>
                <a:buSzTx/>
                <a:buFontTx/>
                <a:buNone/>
              </a:pPr>
              <a:t>9</a:t>
            </a:fld>
            <a:endParaRPr kumimoji="0" lang="en-US" altLang="zh-CN" sz="1400" b="0">
              <a:latin typeface="Tahoma" pitchFamily="34" charset="0"/>
            </a:endParaRPr>
          </a:p>
        </p:txBody>
      </p:sp>
      <p:sp>
        <p:nvSpPr>
          <p:cNvPr id="12291" name="Rectangle 2"/>
          <p:cNvSpPr>
            <a:spLocks noGrp="1" noChangeArrowheads="1"/>
          </p:cNvSpPr>
          <p:nvPr>
            <p:ph type="title"/>
          </p:nvPr>
        </p:nvSpPr>
        <p:spPr/>
        <p:txBody>
          <a:bodyPr/>
          <a:lstStyle/>
          <a:p>
            <a:pPr eaLnBrk="1" hangingPunct="1"/>
            <a:r>
              <a:rPr lang="zh-CN" altLang="en-US" sz="3600"/>
              <a:t>数据处理技术的演进</a:t>
            </a:r>
          </a:p>
        </p:txBody>
      </p:sp>
      <p:sp>
        <p:nvSpPr>
          <p:cNvPr id="12292" name="Rectangle 3"/>
          <p:cNvSpPr>
            <a:spLocks noGrp="1" noChangeArrowheads="1"/>
          </p:cNvSpPr>
          <p:nvPr>
            <p:ph type="body" idx="1"/>
          </p:nvPr>
        </p:nvSpPr>
        <p:spPr/>
        <p:txBody>
          <a:bodyPr/>
          <a:lstStyle/>
          <a:p>
            <a:pPr eaLnBrk="1" hangingPunct="1">
              <a:lnSpc>
                <a:spcPct val="110000"/>
              </a:lnSpc>
            </a:pPr>
            <a:r>
              <a:rPr lang="en-US" altLang="zh-CN" sz="2000"/>
              <a:t>1960s:</a:t>
            </a:r>
          </a:p>
          <a:p>
            <a:pPr lvl="1" eaLnBrk="1" hangingPunct="1">
              <a:lnSpc>
                <a:spcPct val="110000"/>
              </a:lnSpc>
            </a:pPr>
            <a:r>
              <a:rPr lang="zh-CN" altLang="en-US">
                <a:latin typeface="Times New Roman" pitchFamily="18" charset="0"/>
              </a:rPr>
              <a:t>数据收集</a:t>
            </a:r>
            <a:r>
              <a:rPr lang="en-US" altLang="zh-CN">
                <a:latin typeface="Times New Roman" pitchFamily="18" charset="0"/>
              </a:rPr>
              <a:t>, </a:t>
            </a:r>
            <a:r>
              <a:rPr lang="zh-CN" altLang="en-US">
                <a:latin typeface="Times New Roman" pitchFamily="18" charset="0"/>
              </a:rPr>
              <a:t>数据库创建</a:t>
            </a:r>
            <a:r>
              <a:rPr lang="en-US" altLang="zh-CN">
                <a:latin typeface="Times New Roman" pitchFamily="18" charset="0"/>
              </a:rPr>
              <a:t>, IMS</a:t>
            </a:r>
            <a:r>
              <a:rPr lang="zh-CN" altLang="en-US"/>
              <a:t>层次</a:t>
            </a:r>
            <a:r>
              <a:rPr lang="zh-CN" altLang="en-US">
                <a:latin typeface="Times New Roman" pitchFamily="18" charset="0"/>
              </a:rPr>
              <a:t>和网状 </a:t>
            </a:r>
            <a:r>
              <a:rPr lang="en-US" altLang="zh-CN">
                <a:latin typeface="Times New Roman" pitchFamily="18" charset="0"/>
              </a:rPr>
              <a:t>DBMS</a:t>
            </a:r>
          </a:p>
          <a:p>
            <a:pPr eaLnBrk="1" hangingPunct="1">
              <a:lnSpc>
                <a:spcPct val="110000"/>
              </a:lnSpc>
            </a:pPr>
            <a:r>
              <a:rPr lang="en-US" altLang="zh-CN" sz="2000"/>
              <a:t>1970s: </a:t>
            </a:r>
          </a:p>
          <a:p>
            <a:pPr lvl="1" eaLnBrk="1" hangingPunct="1">
              <a:lnSpc>
                <a:spcPct val="110000"/>
              </a:lnSpc>
            </a:pPr>
            <a:r>
              <a:rPr lang="zh-CN" altLang="en-US">
                <a:latin typeface="Times New Roman" pitchFamily="18" charset="0"/>
              </a:rPr>
              <a:t>关系数据库模型</a:t>
            </a:r>
            <a:r>
              <a:rPr lang="en-US" altLang="zh-CN">
                <a:latin typeface="Times New Roman" pitchFamily="18" charset="0"/>
              </a:rPr>
              <a:t>, </a:t>
            </a:r>
            <a:r>
              <a:rPr lang="zh-CN" altLang="en-US">
                <a:latin typeface="Times New Roman" pitchFamily="18" charset="0"/>
              </a:rPr>
              <a:t>关系 </a:t>
            </a:r>
            <a:r>
              <a:rPr lang="en-US" altLang="zh-CN">
                <a:latin typeface="Times New Roman" pitchFamily="18" charset="0"/>
              </a:rPr>
              <a:t>DBMS </a:t>
            </a:r>
            <a:r>
              <a:rPr lang="zh-CN" altLang="en-US">
                <a:latin typeface="Times New Roman" pitchFamily="18" charset="0"/>
              </a:rPr>
              <a:t>实现</a:t>
            </a:r>
          </a:p>
          <a:p>
            <a:pPr eaLnBrk="1" hangingPunct="1">
              <a:lnSpc>
                <a:spcPct val="110000"/>
              </a:lnSpc>
            </a:pPr>
            <a:r>
              <a:rPr lang="en-US" altLang="zh-CN" sz="2000"/>
              <a:t>1980s: </a:t>
            </a:r>
          </a:p>
          <a:p>
            <a:pPr lvl="1" eaLnBrk="1" hangingPunct="1">
              <a:lnSpc>
                <a:spcPct val="110000"/>
              </a:lnSpc>
            </a:pPr>
            <a:r>
              <a:rPr lang="en-US" altLang="zh-CN">
                <a:latin typeface="Times New Roman" pitchFamily="18" charset="0"/>
              </a:rPr>
              <a:t>RDBMS, </a:t>
            </a:r>
            <a:r>
              <a:rPr lang="zh-CN" altLang="en-US">
                <a:latin typeface="Times New Roman" pitchFamily="18" charset="0"/>
              </a:rPr>
              <a:t>先进的数据模型 </a:t>
            </a:r>
            <a:r>
              <a:rPr lang="en-US" altLang="zh-CN">
                <a:latin typeface="Times New Roman" pitchFamily="18" charset="0"/>
              </a:rPr>
              <a:t>(</a:t>
            </a:r>
            <a:r>
              <a:rPr lang="zh-CN" altLang="en-US">
                <a:latin typeface="Times New Roman" pitchFamily="18" charset="0"/>
              </a:rPr>
              <a:t>扩充关系的</a:t>
            </a:r>
            <a:r>
              <a:rPr lang="en-US" altLang="zh-CN">
                <a:latin typeface="Times New Roman" pitchFamily="18" charset="0"/>
              </a:rPr>
              <a:t>, OO, </a:t>
            </a:r>
            <a:r>
              <a:rPr lang="zh-CN" altLang="en-US">
                <a:latin typeface="Times New Roman" pitchFamily="18" charset="0"/>
              </a:rPr>
              <a:t>演绎的</a:t>
            </a:r>
            <a:r>
              <a:rPr lang="en-US" altLang="zh-CN">
                <a:latin typeface="Times New Roman" pitchFamily="18" charset="0"/>
              </a:rPr>
              <a:t>, </a:t>
            </a:r>
            <a:r>
              <a:rPr lang="zh-CN" altLang="en-US">
                <a:latin typeface="Times New Roman" pitchFamily="18" charset="0"/>
              </a:rPr>
              <a:t>等</a:t>
            </a:r>
            <a:r>
              <a:rPr lang="en-US" altLang="zh-CN">
                <a:latin typeface="Times New Roman" pitchFamily="18" charset="0"/>
              </a:rPr>
              <a:t>.) </a:t>
            </a:r>
            <a:r>
              <a:rPr lang="zh-CN" altLang="en-US">
                <a:latin typeface="Times New Roman" pitchFamily="18" charset="0"/>
              </a:rPr>
              <a:t>和面向应用 的 </a:t>
            </a:r>
            <a:r>
              <a:rPr lang="en-US" altLang="zh-CN">
                <a:latin typeface="Times New Roman" pitchFamily="18" charset="0"/>
              </a:rPr>
              <a:t>DBMS (</a:t>
            </a:r>
            <a:r>
              <a:rPr lang="zh-CN" altLang="en-US">
                <a:latin typeface="Times New Roman" pitchFamily="18" charset="0"/>
              </a:rPr>
              <a:t>空间的</a:t>
            </a:r>
            <a:r>
              <a:rPr lang="en-US" altLang="zh-CN">
                <a:latin typeface="Times New Roman" pitchFamily="18" charset="0"/>
              </a:rPr>
              <a:t>, </a:t>
            </a:r>
            <a:r>
              <a:rPr lang="zh-CN" altLang="en-US">
                <a:latin typeface="Times New Roman" pitchFamily="18" charset="0"/>
              </a:rPr>
              <a:t>科学的</a:t>
            </a:r>
            <a:r>
              <a:rPr lang="en-US" altLang="zh-CN">
                <a:latin typeface="Times New Roman" pitchFamily="18" charset="0"/>
              </a:rPr>
              <a:t>, </a:t>
            </a:r>
            <a:r>
              <a:rPr lang="zh-CN" altLang="en-US">
                <a:latin typeface="Times New Roman" pitchFamily="18" charset="0"/>
              </a:rPr>
              <a:t>工程的</a:t>
            </a:r>
            <a:r>
              <a:rPr lang="en-US" altLang="zh-CN">
                <a:latin typeface="Times New Roman" pitchFamily="18" charset="0"/>
              </a:rPr>
              <a:t>, </a:t>
            </a:r>
            <a:r>
              <a:rPr lang="zh-CN" altLang="en-US">
                <a:latin typeface="Times New Roman" pitchFamily="18" charset="0"/>
              </a:rPr>
              <a:t>等</a:t>
            </a:r>
            <a:r>
              <a:rPr lang="en-US" altLang="zh-CN">
                <a:latin typeface="Times New Roman" pitchFamily="18" charset="0"/>
              </a:rPr>
              <a:t>.)</a:t>
            </a:r>
          </a:p>
          <a:p>
            <a:pPr eaLnBrk="1" hangingPunct="1">
              <a:lnSpc>
                <a:spcPct val="110000"/>
              </a:lnSpc>
            </a:pPr>
            <a:r>
              <a:rPr lang="en-US" altLang="zh-CN" sz="2000"/>
              <a:t>1990s—2000s: </a:t>
            </a:r>
          </a:p>
          <a:p>
            <a:pPr lvl="1" eaLnBrk="1" hangingPunct="1">
              <a:lnSpc>
                <a:spcPct val="110000"/>
              </a:lnSpc>
            </a:pPr>
            <a:r>
              <a:rPr lang="zh-CN" altLang="en-US">
                <a:latin typeface="Times New Roman" pitchFamily="18" charset="0"/>
              </a:rPr>
              <a:t>数据挖掘和数据仓库</a:t>
            </a:r>
            <a:r>
              <a:rPr lang="en-US" altLang="zh-CN">
                <a:latin typeface="Times New Roman" pitchFamily="18" charset="0"/>
              </a:rPr>
              <a:t>, </a:t>
            </a:r>
            <a:r>
              <a:rPr lang="zh-CN" altLang="en-US">
                <a:latin typeface="Times New Roman" pitchFamily="18" charset="0"/>
              </a:rPr>
              <a:t>多媒体数据库</a:t>
            </a:r>
            <a:r>
              <a:rPr lang="en-US" altLang="zh-CN">
                <a:latin typeface="Times New Roman" pitchFamily="18" charset="0"/>
              </a:rPr>
              <a:t>, </a:t>
            </a:r>
            <a:r>
              <a:rPr lang="zh-CN" altLang="en-US">
                <a:latin typeface="Times New Roman" pitchFamily="18" charset="0"/>
              </a:rPr>
              <a:t>和 </a:t>
            </a:r>
            <a:r>
              <a:rPr lang="en-US" altLang="zh-CN">
                <a:latin typeface="Times New Roman" pitchFamily="18" charset="0"/>
              </a:rPr>
              <a:t>Web </a:t>
            </a:r>
            <a:r>
              <a:rPr lang="zh-CN" altLang="en-US">
                <a:latin typeface="Times New Roman" pitchFamily="18" charset="0"/>
              </a:rPr>
              <a:t>数据库</a:t>
            </a: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稿内容模板">
  <a:themeElements>
    <a:clrScheme name="">
      <a:dk1>
        <a:srgbClr val="000000"/>
      </a:dk1>
      <a:lt1>
        <a:srgbClr val="FFFFFF"/>
      </a:lt1>
      <a:dk2>
        <a:srgbClr val="3366FF"/>
      </a:dk2>
      <a:lt2>
        <a:srgbClr val="808080"/>
      </a:lt2>
      <a:accent1>
        <a:srgbClr val="3399FF"/>
      </a:accent1>
      <a:accent2>
        <a:srgbClr val="3333CC"/>
      </a:accent2>
      <a:accent3>
        <a:srgbClr val="FFFFFF"/>
      </a:accent3>
      <a:accent4>
        <a:srgbClr val="000000"/>
      </a:accent4>
      <a:accent5>
        <a:srgbClr val="ADCAFF"/>
      </a:accent5>
      <a:accent6>
        <a:srgbClr val="2D2DB9"/>
      </a:accent6>
      <a:hlink>
        <a:srgbClr val="3333CC"/>
      </a:hlink>
      <a:folHlink>
        <a:srgbClr val="3366FF"/>
      </a:folHlink>
    </a:clrScheme>
    <a:fontScheme name="讲稿内容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2954</TotalTime>
  <Words>5331</Words>
  <Application>Microsoft Office PowerPoint</Application>
  <PresentationFormat>全屏显示(16:9)</PresentationFormat>
  <Paragraphs>650</Paragraphs>
  <Slides>59</Slides>
  <Notes>28</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68" baseType="lpstr">
      <vt:lpstr>宋体</vt:lpstr>
      <vt:lpstr>Arial</vt:lpstr>
      <vt:lpstr>Comic Sans MS</vt:lpstr>
      <vt:lpstr>Tahoma</vt:lpstr>
      <vt:lpstr>Times New Roman</vt:lpstr>
      <vt:lpstr>Wingdings</vt:lpstr>
      <vt:lpstr>Blends</vt:lpstr>
      <vt:lpstr>讲稿内容模板</vt:lpstr>
      <vt:lpstr>Clip</vt:lpstr>
      <vt:lpstr>第1章 引言</vt:lpstr>
      <vt:lpstr>生活中的数据挖掘</vt:lpstr>
      <vt:lpstr>生活中的数据挖掘</vt:lpstr>
      <vt:lpstr>常见混淆概念</vt:lpstr>
      <vt:lpstr>教材-作者</vt:lpstr>
      <vt:lpstr>课程信息</vt:lpstr>
      <vt:lpstr>课时安排与考核</vt:lpstr>
      <vt:lpstr>第1章 引论</vt:lpstr>
      <vt:lpstr>数据处理技术的演进</vt:lpstr>
      <vt:lpstr>PowerPoint 演示文稿</vt:lpstr>
      <vt:lpstr>数据处理技术的演进</vt:lpstr>
      <vt:lpstr>动机: 需要是发明之母</vt:lpstr>
      <vt:lpstr>数据挖掘界简史</vt:lpstr>
      <vt:lpstr>Conferences and Journals on Data Mining</vt:lpstr>
      <vt:lpstr>References? DBLP, CiteSeer, Google</vt:lpstr>
      <vt:lpstr>什么是数据挖掘?</vt:lpstr>
      <vt:lpstr>为什么不用传统的数据分析?</vt:lpstr>
      <vt:lpstr>数据挖掘过程</vt:lpstr>
      <vt:lpstr>KDD过程的步骤</vt:lpstr>
      <vt:lpstr>典型的数据挖掘系统结构</vt:lpstr>
      <vt:lpstr>数据挖掘和商务智能</vt:lpstr>
      <vt:lpstr>为什么要数据挖掘?—可能的应用</vt:lpstr>
      <vt:lpstr>市场分析与管理(1)</vt:lpstr>
      <vt:lpstr>市场分析与管理(2)</vt:lpstr>
      <vt:lpstr>法人分析和风险管理</vt:lpstr>
      <vt:lpstr>欺骗检测和管理(1)</vt:lpstr>
      <vt:lpstr>欺骗检测和管理(2)</vt:lpstr>
      <vt:lpstr>生物数据分析/挖掘</vt:lpstr>
      <vt:lpstr>其它应用</vt:lpstr>
      <vt:lpstr>数据挖掘:在什么数据上进行?</vt:lpstr>
      <vt:lpstr>数据挖掘功能(1)</vt:lpstr>
      <vt:lpstr>数据挖掘功能(2)</vt:lpstr>
      <vt:lpstr>数据挖掘功能(3)</vt:lpstr>
      <vt:lpstr>数据挖掘功能(4)</vt:lpstr>
      <vt:lpstr>数据挖掘功能(5)</vt:lpstr>
      <vt:lpstr>Top-10 Most Popular DM Algorithms: 18 Identified Candidates (I)</vt:lpstr>
      <vt:lpstr>The 18 Identified Candidates (II)</vt:lpstr>
      <vt:lpstr>The 18 Identified Candidates (III)</vt:lpstr>
      <vt:lpstr>Top-10 Algorithm Finally Selected at ICDM’06</vt:lpstr>
      <vt:lpstr>挖掘出的所有模式都是有趣的吗?</vt:lpstr>
      <vt:lpstr>能够只发现有趣的模式吗?</vt:lpstr>
      <vt:lpstr>数据挖掘: 多学科交叉</vt:lpstr>
      <vt:lpstr>数据挖掘分类</vt:lpstr>
      <vt:lpstr>数据挖掘分类的多维视图</vt:lpstr>
      <vt:lpstr>OLAP挖掘: 数据挖掘与数据仓库的集成</vt:lpstr>
      <vt:lpstr>OLAM 的结构</vt:lpstr>
      <vt:lpstr>Why Data Mining Query Language? </vt:lpstr>
      <vt:lpstr>数据挖据查询语言</vt:lpstr>
      <vt:lpstr>Primitives that Define a Data Mining Task</vt:lpstr>
      <vt:lpstr>数据挖据原语</vt:lpstr>
      <vt:lpstr>Primitive 3: Background Knowledge</vt:lpstr>
      <vt:lpstr>Primitive 4: Pattern Interestingness Measure  </vt:lpstr>
      <vt:lpstr>Primitive 5: Presentation of Discovered Patterns</vt:lpstr>
      <vt:lpstr>An Example Query in DMQL</vt:lpstr>
      <vt:lpstr>数据挖掘的主要问题(1)</vt:lpstr>
      <vt:lpstr>数据挖掘的主要问题(2)</vt:lpstr>
      <vt:lpstr>小结</vt:lpstr>
      <vt:lpstr>参考文献</vt:lpstr>
      <vt:lpstr>PowerPoint 演示文稿</vt:lpstr>
    </vt:vector>
  </TitlesOfParts>
  <Company>CS Dept., ZZU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yang kun</dc:creator>
  <cp:lastModifiedBy>武永亮</cp:lastModifiedBy>
  <cp:revision>189</cp:revision>
  <dcterms:created xsi:type="dcterms:W3CDTF">2002-07-21T08:37:06Z</dcterms:created>
  <dcterms:modified xsi:type="dcterms:W3CDTF">2019-07-16T06:02:10Z</dcterms:modified>
</cp:coreProperties>
</file>