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1.xml" ContentType="application/vnd.openxmlformats-officedocument.presentationml.notesSlide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notesSlides/notesSlide16.xml" ContentType="application/vnd.openxmlformats-officedocument.presentationml.notesSlide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9.xml" ContentType="application/vnd.openxmlformats-officedocument.presentationml.notesSlide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42"/>
  </p:notesMasterIdLst>
  <p:sldIdLst>
    <p:sldId id="897" r:id="rId2"/>
    <p:sldId id="898" r:id="rId3"/>
    <p:sldId id="899" r:id="rId4"/>
    <p:sldId id="871" r:id="rId5"/>
    <p:sldId id="911" r:id="rId6"/>
    <p:sldId id="912" r:id="rId7"/>
    <p:sldId id="874" r:id="rId8"/>
    <p:sldId id="873" r:id="rId9"/>
    <p:sldId id="876" r:id="rId10"/>
    <p:sldId id="900" r:id="rId11"/>
    <p:sldId id="879" r:id="rId12"/>
    <p:sldId id="868" r:id="rId13"/>
    <p:sldId id="878" r:id="rId14"/>
    <p:sldId id="903" r:id="rId15"/>
    <p:sldId id="904" r:id="rId16"/>
    <p:sldId id="905" r:id="rId17"/>
    <p:sldId id="906" r:id="rId18"/>
    <p:sldId id="915" r:id="rId19"/>
    <p:sldId id="907" r:id="rId20"/>
    <p:sldId id="908" r:id="rId21"/>
    <p:sldId id="913" r:id="rId22"/>
    <p:sldId id="910" r:id="rId23"/>
    <p:sldId id="880" r:id="rId24"/>
    <p:sldId id="909" r:id="rId25"/>
    <p:sldId id="881" r:id="rId26"/>
    <p:sldId id="886" r:id="rId27"/>
    <p:sldId id="914" r:id="rId28"/>
    <p:sldId id="884" r:id="rId29"/>
    <p:sldId id="885" r:id="rId30"/>
    <p:sldId id="887" r:id="rId31"/>
    <p:sldId id="888" r:id="rId32"/>
    <p:sldId id="889" r:id="rId33"/>
    <p:sldId id="894" r:id="rId34"/>
    <p:sldId id="896" r:id="rId35"/>
    <p:sldId id="916" r:id="rId36"/>
    <p:sldId id="917" r:id="rId37"/>
    <p:sldId id="918" r:id="rId38"/>
    <p:sldId id="901" r:id="rId39"/>
    <p:sldId id="895" r:id="rId40"/>
    <p:sldId id="902" r:id="rId4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7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CF7AB-3BB4-4EA1-BA5A-AB2B8CB214C4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6EC75EF-E2B5-4E2B-B439-096523D57D77}">
      <dgm:prSet phldrT="[文本]" custT="1"/>
      <dgm:spPr/>
      <dgm:t>
        <a:bodyPr/>
        <a:lstStyle/>
        <a:p>
          <a:r>
            <a:rPr lang="en-US" altLang="zh-CN" sz="2200" dirty="0" smtClean="0"/>
            <a:t>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F3FDEC-3D09-4A93-9EE8-F49853431368}" type="par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81DC0D27-F40F-4B75-BF86-87EBA4C62199}" type="sib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E4E290A8-543A-4492-B3B6-EDB63659C9FE}">
      <dgm:prSet phldrT="[文本]" custT="1"/>
      <dgm:spPr/>
      <dgm:t>
        <a:bodyPr/>
        <a:lstStyle/>
        <a:p>
          <a:r>
            <a:rPr lang="en-US" altLang="zh-CN" sz="2200" dirty="0" smtClean="0"/>
            <a:t>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缺点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FB3184-518B-45E7-9B27-5EF494294173}" type="par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23E23E67-2BAE-4DA6-BBE4-36A872802725}" type="sib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59897929-0EC4-4766-9440-32BBC3145C76}">
      <dgm:prSet custT="1"/>
      <dgm:spPr/>
      <dgm:t>
        <a:bodyPr/>
        <a:lstStyle/>
        <a:p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无需插件</a:t>
          </a:r>
          <a:endParaRPr lang="zh-CN" altLang="en-US" sz="24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85FA-7D15-4AB9-973B-EB23D7A3EEED}" type="par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B8485136-A598-47EA-B605-62CDF836062E}" type="sib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A2B25A59-4E91-4A74-9D33-BCC2349782DA}">
      <dgm:prSet custT="1"/>
      <dgm:spPr/>
      <dgm:t>
        <a:bodyPr/>
        <a:lstStyle/>
        <a:p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提供</a:t>
          </a:r>
          <a:r>
            <a: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脚本控制的</a:t>
          </a:r>
          <a:r>
            <a: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endParaRPr lang="zh-CN" altLang="en-US" sz="24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C13303-B6A1-409D-A3AF-27FF403AA136}" type="par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19633A75-FCB7-4B46-A81A-F8C0D7AF3337}" type="sib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8CBD086D-5435-4776-9F0F-A29572824236}">
      <dgm:prSet custT="1"/>
      <dgm:spPr/>
      <dgm:t>
        <a:bodyPr/>
        <a:lstStyle/>
        <a:p>
          <a:r>
            <a:rPr lang="en-US" altLang="zh-CN" sz="2300" dirty="0" smtClean="0">
              <a:solidFill>
                <a:srgbClr val="000000"/>
              </a:solidFill>
            </a:rPr>
            <a:t> </a:t>
          </a:r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音</a:t>
          </a:r>
          <a:r>
            <a: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视频格式的支持有限</a:t>
          </a:r>
          <a:endParaRPr lang="zh-CN" altLang="en-US" sz="24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6E5B2-F16A-4404-8794-F40A612605FA}" type="par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A14B0C72-11FB-48CF-A90B-3184CB6C2729}" type="sib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E576E3E1-8ADF-4C16-9419-BD0FF2F09F03}" type="pres">
      <dgm:prSet presAssocID="{67BCF7AB-3BB4-4EA1-BA5A-AB2B8CB214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ED326B-F7FB-4765-9ECC-945FF66DC954}" type="pres">
      <dgm:prSet presAssocID="{46EC75EF-E2B5-4E2B-B439-096523D57D77}" presName="parentLin" presStyleCnt="0"/>
      <dgm:spPr/>
    </dgm:pt>
    <dgm:pt modelId="{9FDF8F93-EC8D-4FB3-8656-C9585B7872F1}" type="pres">
      <dgm:prSet presAssocID="{46EC75EF-E2B5-4E2B-B439-096523D57D7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DBFAC97-E3C6-4358-9D2B-D7484F4DCDC8}" type="pres">
      <dgm:prSet presAssocID="{46EC75EF-E2B5-4E2B-B439-096523D57D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EBAB2-29E5-47F4-B945-8484D6A290F3}" type="pres">
      <dgm:prSet presAssocID="{46EC75EF-E2B5-4E2B-B439-096523D57D77}" presName="negativeSpace" presStyleCnt="0"/>
      <dgm:spPr/>
    </dgm:pt>
    <dgm:pt modelId="{12684FB5-5185-48AA-B863-6D8D24487E1F}" type="pres">
      <dgm:prSet presAssocID="{46EC75EF-E2B5-4E2B-B439-096523D57D7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A5402-D82B-4B38-B985-DD0737F8B730}" type="pres">
      <dgm:prSet presAssocID="{81DC0D27-F40F-4B75-BF86-87EBA4C62199}" presName="spaceBetweenRectangles" presStyleCnt="0"/>
      <dgm:spPr/>
    </dgm:pt>
    <dgm:pt modelId="{25CED406-0738-4629-A9C3-E5AB451C6B54}" type="pres">
      <dgm:prSet presAssocID="{E4E290A8-543A-4492-B3B6-EDB63659C9FE}" presName="parentLin" presStyleCnt="0"/>
      <dgm:spPr/>
    </dgm:pt>
    <dgm:pt modelId="{65F1AECB-038B-4A35-9B24-0C3D4035424E}" type="pres">
      <dgm:prSet presAssocID="{E4E290A8-543A-4492-B3B6-EDB63659C9F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7EB9384-53DA-459D-8548-F6F4F961990F}" type="pres">
      <dgm:prSet presAssocID="{E4E290A8-543A-4492-B3B6-EDB63659C9F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57623-3A01-4650-BA06-B2189C22FF92}" type="pres">
      <dgm:prSet presAssocID="{E4E290A8-543A-4492-B3B6-EDB63659C9FE}" presName="negativeSpace" presStyleCnt="0"/>
      <dgm:spPr/>
    </dgm:pt>
    <dgm:pt modelId="{A780705E-41E8-416D-959F-31FAF66454B6}" type="pres">
      <dgm:prSet presAssocID="{E4E290A8-543A-4492-B3B6-EDB63659C9F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7B9956-5402-4B8F-8CDC-187A349F80FD}" srcId="{E4E290A8-543A-4492-B3B6-EDB63659C9FE}" destId="{8CBD086D-5435-4776-9F0F-A29572824236}" srcOrd="0" destOrd="0" parTransId="{30E6E5B2-F16A-4404-8794-F40A612605FA}" sibTransId="{A14B0C72-11FB-48CF-A90B-3184CB6C2729}"/>
    <dgm:cxn modelId="{922E7746-BE0F-4428-A7A7-B7733EA2DBE2}" type="presOf" srcId="{59897929-0EC4-4766-9440-32BBC3145C76}" destId="{12684FB5-5185-48AA-B863-6D8D24487E1F}" srcOrd="0" destOrd="0" presId="urn:microsoft.com/office/officeart/2005/8/layout/list1"/>
    <dgm:cxn modelId="{70FC38E2-FCF7-434E-BDDB-E075563DB159}" type="presOf" srcId="{A2B25A59-4E91-4A74-9D33-BCC2349782DA}" destId="{12684FB5-5185-48AA-B863-6D8D24487E1F}" srcOrd="0" destOrd="1" presId="urn:microsoft.com/office/officeart/2005/8/layout/list1"/>
    <dgm:cxn modelId="{699FFA49-EACE-483F-BC5A-09355B2533DF}" type="presOf" srcId="{8CBD086D-5435-4776-9F0F-A29572824236}" destId="{A780705E-41E8-416D-959F-31FAF66454B6}" srcOrd="0" destOrd="0" presId="urn:microsoft.com/office/officeart/2005/8/layout/list1"/>
    <dgm:cxn modelId="{843E90DB-BA7D-43A2-8212-0CF7D777D668}" type="presOf" srcId="{E4E290A8-543A-4492-B3B6-EDB63659C9FE}" destId="{65F1AECB-038B-4A35-9B24-0C3D4035424E}" srcOrd="0" destOrd="0" presId="urn:microsoft.com/office/officeart/2005/8/layout/list1"/>
    <dgm:cxn modelId="{09980008-31BF-454F-8110-24D2FD5D5B7A}" type="presOf" srcId="{46EC75EF-E2B5-4E2B-B439-096523D57D77}" destId="{8DBFAC97-E3C6-4358-9D2B-D7484F4DCDC8}" srcOrd="1" destOrd="0" presId="urn:microsoft.com/office/officeart/2005/8/layout/list1"/>
    <dgm:cxn modelId="{A019DA60-4D7D-44B9-92A0-10376BB6488B}" type="presOf" srcId="{E4E290A8-543A-4492-B3B6-EDB63659C9FE}" destId="{77EB9384-53DA-459D-8548-F6F4F961990F}" srcOrd="1" destOrd="0" presId="urn:microsoft.com/office/officeart/2005/8/layout/list1"/>
    <dgm:cxn modelId="{4615814C-A052-4DF9-86B1-C0B6D1E2AE04}" srcId="{67BCF7AB-3BB4-4EA1-BA5A-AB2B8CB214C4}" destId="{E4E290A8-543A-4492-B3B6-EDB63659C9FE}" srcOrd="1" destOrd="0" parTransId="{92FB3184-518B-45E7-9B27-5EF494294173}" sibTransId="{23E23E67-2BAE-4DA6-BBE4-36A872802725}"/>
    <dgm:cxn modelId="{FEF3227F-E76D-475D-874D-42D041EF3A31}" srcId="{46EC75EF-E2B5-4E2B-B439-096523D57D77}" destId="{59897929-0EC4-4766-9440-32BBC3145C76}" srcOrd="0" destOrd="0" parTransId="{555C85FA-7D15-4AB9-973B-EB23D7A3EEED}" sibTransId="{B8485136-A598-47EA-B605-62CDF836062E}"/>
    <dgm:cxn modelId="{A21D76F7-3966-44F9-BDBF-879C16B095CF}" type="presOf" srcId="{46EC75EF-E2B5-4E2B-B439-096523D57D77}" destId="{9FDF8F93-EC8D-4FB3-8656-C9585B7872F1}" srcOrd="0" destOrd="0" presId="urn:microsoft.com/office/officeart/2005/8/layout/list1"/>
    <dgm:cxn modelId="{E39B29C4-8AC9-457E-929D-F3512C66EAFB}" srcId="{67BCF7AB-3BB4-4EA1-BA5A-AB2B8CB214C4}" destId="{46EC75EF-E2B5-4E2B-B439-096523D57D77}" srcOrd="0" destOrd="0" parTransId="{70F3FDEC-3D09-4A93-9EE8-F49853431368}" sibTransId="{81DC0D27-F40F-4B75-BF86-87EBA4C62199}"/>
    <dgm:cxn modelId="{3FE5B549-174E-4506-BCEB-205F40D1CF50}" srcId="{46EC75EF-E2B5-4E2B-B439-096523D57D77}" destId="{A2B25A59-4E91-4A74-9D33-BCC2349782DA}" srcOrd="1" destOrd="0" parTransId="{A5C13303-B6A1-409D-A3AF-27FF403AA136}" sibTransId="{19633A75-FCB7-4B46-A81A-F8C0D7AF3337}"/>
    <dgm:cxn modelId="{07DABAC8-E935-4C8C-8412-F4BF77AAB871}" type="presOf" srcId="{67BCF7AB-3BB4-4EA1-BA5A-AB2B8CB214C4}" destId="{E576E3E1-8ADF-4C16-9419-BD0FF2F09F03}" srcOrd="0" destOrd="0" presId="urn:microsoft.com/office/officeart/2005/8/layout/list1"/>
    <dgm:cxn modelId="{C52756CA-E5C2-43C6-9577-37E1FEFF8F63}" type="presParOf" srcId="{E576E3E1-8ADF-4C16-9419-BD0FF2F09F03}" destId="{CAED326B-F7FB-4765-9ECC-945FF66DC954}" srcOrd="0" destOrd="0" presId="urn:microsoft.com/office/officeart/2005/8/layout/list1"/>
    <dgm:cxn modelId="{405F2D0D-EC50-4FCA-80E4-23634A914AD0}" type="presParOf" srcId="{CAED326B-F7FB-4765-9ECC-945FF66DC954}" destId="{9FDF8F93-EC8D-4FB3-8656-C9585B7872F1}" srcOrd="0" destOrd="0" presId="urn:microsoft.com/office/officeart/2005/8/layout/list1"/>
    <dgm:cxn modelId="{476A7D7B-B2BF-4BE0-B737-4BDC48157D26}" type="presParOf" srcId="{CAED326B-F7FB-4765-9ECC-945FF66DC954}" destId="{8DBFAC97-E3C6-4358-9D2B-D7484F4DCDC8}" srcOrd="1" destOrd="0" presId="urn:microsoft.com/office/officeart/2005/8/layout/list1"/>
    <dgm:cxn modelId="{B1ABBC06-9849-44D1-9E30-9C675EFAB208}" type="presParOf" srcId="{E576E3E1-8ADF-4C16-9419-BD0FF2F09F03}" destId="{3A4EBAB2-29E5-47F4-B945-8484D6A290F3}" srcOrd="1" destOrd="0" presId="urn:microsoft.com/office/officeart/2005/8/layout/list1"/>
    <dgm:cxn modelId="{C9D81F84-A10D-4B62-B562-6EE2933E201C}" type="presParOf" srcId="{E576E3E1-8ADF-4C16-9419-BD0FF2F09F03}" destId="{12684FB5-5185-48AA-B863-6D8D24487E1F}" srcOrd="2" destOrd="0" presId="urn:microsoft.com/office/officeart/2005/8/layout/list1"/>
    <dgm:cxn modelId="{5718E758-85D4-49C5-9241-80B809E2DFEF}" type="presParOf" srcId="{E576E3E1-8ADF-4C16-9419-BD0FF2F09F03}" destId="{E53A5402-D82B-4B38-B985-DD0737F8B730}" srcOrd="3" destOrd="0" presId="urn:microsoft.com/office/officeart/2005/8/layout/list1"/>
    <dgm:cxn modelId="{883E6167-AB5F-4619-A34E-68E491AF262F}" type="presParOf" srcId="{E576E3E1-8ADF-4C16-9419-BD0FF2F09F03}" destId="{25CED406-0738-4629-A9C3-E5AB451C6B54}" srcOrd="4" destOrd="0" presId="urn:microsoft.com/office/officeart/2005/8/layout/list1"/>
    <dgm:cxn modelId="{6C32B19B-7F5B-4365-952A-CF1D8C7808B5}" type="presParOf" srcId="{25CED406-0738-4629-A9C3-E5AB451C6B54}" destId="{65F1AECB-038B-4A35-9B24-0C3D4035424E}" srcOrd="0" destOrd="0" presId="urn:microsoft.com/office/officeart/2005/8/layout/list1"/>
    <dgm:cxn modelId="{D8F3F905-D178-4E89-922F-2BBAE507A528}" type="presParOf" srcId="{25CED406-0738-4629-A9C3-E5AB451C6B54}" destId="{77EB9384-53DA-459D-8548-F6F4F961990F}" srcOrd="1" destOrd="0" presId="urn:microsoft.com/office/officeart/2005/8/layout/list1"/>
    <dgm:cxn modelId="{626C95A9-6B48-417A-A630-E673F80E3FEF}" type="presParOf" srcId="{E576E3E1-8ADF-4C16-9419-BD0FF2F09F03}" destId="{D8957623-3A01-4650-BA06-B2189C22FF92}" srcOrd="5" destOrd="0" presId="urn:microsoft.com/office/officeart/2005/8/layout/list1"/>
    <dgm:cxn modelId="{D7211C02-5146-4432-BFC0-54DFE649C37C}" type="presParOf" srcId="{E576E3E1-8ADF-4C16-9419-BD0FF2F09F03}" destId="{A780705E-41E8-416D-959F-31FAF66454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4FB5-5185-48AA-B863-6D8D24487E1F}">
      <dsp:nvSpPr>
        <dsp:cNvPr id="0" name=""/>
        <dsp:cNvSpPr/>
      </dsp:nvSpPr>
      <dsp:spPr>
        <a:xfrm>
          <a:off x="0" y="350809"/>
          <a:ext cx="63579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3448" tIns="458216" rIns="49344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无需插件</a:t>
          </a:r>
          <a:endParaRPr lang="zh-CN" altLang="en-US" sz="24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提供</a:t>
          </a:r>
          <a:r>
            <a:rPr lang="en-US" altLang="zh-CN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脚本控制的</a:t>
          </a:r>
          <a:r>
            <a:rPr lang="en-US" altLang="zh-CN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endParaRPr lang="zh-CN" altLang="en-US" sz="24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0809"/>
        <a:ext cx="6357958" cy="1663200"/>
      </dsp:txXfrm>
    </dsp:sp>
    <dsp:sp modelId="{8DBFAC97-E3C6-4358-9D2B-D7484F4DCDC8}">
      <dsp:nvSpPr>
        <dsp:cNvPr id="0" name=""/>
        <dsp:cNvSpPr/>
      </dsp:nvSpPr>
      <dsp:spPr>
        <a:xfrm>
          <a:off x="317897" y="26089"/>
          <a:ext cx="445057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221" tIns="0" rIns="16822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600" y="57792"/>
        <a:ext cx="4387164" cy="586034"/>
      </dsp:txXfrm>
    </dsp:sp>
    <dsp:sp modelId="{A780705E-41E8-416D-959F-31FAF66454B6}">
      <dsp:nvSpPr>
        <dsp:cNvPr id="0" name=""/>
        <dsp:cNvSpPr/>
      </dsp:nvSpPr>
      <dsp:spPr>
        <a:xfrm>
          <a:off x="0" y="2457530"/>
          <a:ext cx="6357958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6161392"/>
              <a:satOff val="-19285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3448" tIns="458216" rIns="4934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>
              <a:solidFill>
                <a:srgbClr val="000000"/>
              </a:solidFill>
            </a:rPr>
            <a:t> </a:t>
          </a: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音</a:t>
          </a:r>
          <a:r>
            <a:rPr lang="en-US" altLang="zh-CN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视频格式的支持有限</a:t>
          </a:r>
          <a:endParaRPr lang="zh-CN" altLang="en-US" sz="24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57530"/>
        <a:ext cx="6357958" cy="1108800"/>
      </dsp:txXfrm>
    </dsp:sp>
    <dsp:sp modelId="{77EB9384-53DA-459D-8548-F6F4F961990F}">
      <dsp:nvSpPr>
        <dsp:cNvPr id="0" name=""/>
        <dsp:cNvSpPr/>
      </dsp:nvSpPr>
      <dsp:spPr>
        <a:xfrm>
          <a:off x="317897" y="2132810"/>
          <a:ext cx="4450570" cy="649440"/>
        </a:xfrm>
        <a:prstGeom prst="roundRect">
          <a:avLst/>
        </a:prstGeom>
        <a:gradFill rotWithShape="0">
          <a:gsLst>
            <a:gs pos="0">
              <a:schemeClr val="accent2">
                <a:hueOff val="16161392"/>
                <a:satOff val="-19285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61392"/>
                <a:satOff val="-19285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61392"/>
                <a:satOff val="-19285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221" tIns="0" rIns="16822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600" y="2164513"/>
        <a:ext cx="438716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85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0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浏览器的选择顺序为代码中的书写顺序，从上往下判断自己对该播放格式是否支持，直到选择到自己支持的播放格式为止。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983B442-D120-4383-AC84-420E6E842786}" type="slidenum">
              <a:rPr lang="zh-CN" altLang="zh-CN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通过标签属性的方式能够在一定程度上控制音视频的播放，但是还不够灵活和丰富。</a:t>
            </a:r>
            <a:endParaRPr lang="en-US" altLang="zh-CN" smtClean="0"/>
          </a:p>
          <a:p>
            <a:r>
              <a:rPr lang="en-US" altLang="zh-CN" smtClean="0"/>
              <a:t>Safari load()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CB6511F-80A3-47BB-A2EA-C4D99B560FC2}" type="slidenum">
              <a:rPr lang="zh-CN" altLang="zh-CN">
                <a:ea typeface="宋体" panose="02010600030101010101" pitchFamily="2" charset="-122"/>
              </a:rPr>
              <a:pPr/>
              <a:t>29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594386D-2C1B-4035-B1AB-85A5A24FB1FD}" type="slidenum">
              <a:rPr lang="zh-CN" altLang="zh-CN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4184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&lt;details&gt;&lt;mark&gt;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&lt;progress&gt;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758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&lt;details&gt;&lt;mark&gt;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&lt;progress&gt;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544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&lt;details&gt;&lt;mark&gt;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&lt;progress&gt;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5161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&lt;details&gt;&lt;mark&gt;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&lt;progress&gt;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6507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2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67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调整的元素</a:t>
            </a:r>
            <a:r>
              <a:rPr lang="en-US" altLang="zh-CN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4368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0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许多手机</a:t>
            </a:r>
            <a:r>
              <a:rPr lang="en-US" altLang="zh-CN" smtClean="0"/>
              <a:t>Web</a:t>
            </a:r>
            <a:r>
              <a:rPr lang="zh-CN" altLang="en-US" smtClean="0"/>
              <a:t>浏览器都是把网页在服务器中解析，提取，压缩再返回手机客户端的，语义化的标签相当于一个公共的协议，可以让服务器更有效准确地提取目标内容。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FF4E1C-F1E0-49A3-B743-0AB5D012BA1C}" type="slidenum">
              <a:rPr lang="zh-CN" altLang="zh-CN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889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Navigation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nævɪ‘geɪʃ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(ə)n]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导航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125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article</a:t>
            </a:r>
            <a:r>
              <a:rPr lang="zh-CN" altLang="en-US" dirty="0" smtClean="0"/>
              <a:t>：这是一个特殊的 </a:t>
            </a:r>
            <a:r>
              <a:rPr lang="en-US" altLang="zh-CN" dirty="0" smtClean="0"/>
              <a:t>section 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85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184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693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5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40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627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300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42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832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1828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012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8015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5411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67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38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8997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4271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044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458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557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134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662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03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771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5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50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325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11" r:id="rId7"/>
    <p:sldLayoutId id="2147483912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4" r:id="rId17"/>
    <p:sldLayoutId id="2147483925" r:id="rId18"/>
    <p:sldLayoutId id="2147483926" r:id="rId19"/>
    <p:sldLayoutId id="2147483927" r:id="rId20"/>
    <p:sldLayoutId id="2147483928" r:id="rId21"/>
    <p:sldLayoutId id="2147483929" r:id="rId22"/>
    <p:sldLayoutId id="2147483930" r:id="rId23"/>
    <p:sldLayoutId id="2147483931" r:id="rId2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5" Type="http://schemas.openxmlformats.org/officeDocument/2006/relationships/image" Target="../media/image11.png"/><Relationship Id="rId4" Type="http://schemas.openxmlformats.org/officeDocument/2006/relationships/hyperlink" Target="http://www.w3school.com.cn/html5/html5_reference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8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4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9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第二章 </a:t>
            </a:r>
            <a:r>
              <a:rPr lang="en-US" altLang="zh-CN" sz="4000" dirty="0" smtClean="0">
                <a:solidFill>
                  <a:srgbClr val="000000"/>
                </a:solidFill>
              </a:rPr>
              <a:t>HTML5</a:t>
            </a:r>
            <a:r>
              <a:rPr lang="zh-CN" altLang="en-US" sz="4000" dirty="0">
                <a:solidFill>
                  <a:srgbClr val="000000"/>
                </a:solidFill>
              </a:rPr>
              <a:t>标签及特性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287682" cy="1314449"/>
            <a:chOff x="1849438" y="1833564"/>
            <a:chExt cx="6158288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809737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新增的结构性元素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0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5"/>
            <a:ext cx="995244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定义了一组新的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来描述元素的内容。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语义化标签的好处是简化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网页设计，并且让机器可以更好地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理解网页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，以促进信息的共享和传播。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搜索引擎在抓取和索引网页时会利用这些元素，如移动设备，爬虫程序或者其他程序。</a:t>
            </a: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新增的结构元素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609599" y="1195977"/>
            <a:ext cx="905827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通常见到的网页结构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86" y="1866304"/>
            <a:ext cx="3864422" cy="39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1833472"/>
            <a:ext cx="4099153" cy="39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0016" y="5776622"/>
            <a:ext cx="293061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HTML4 Div+CSS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9399" y="5806089"/>
            <a:ext cx="3313729" cy="5232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HTML5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新增的结构元素 </a:t>
            </a:r>
            <a:endParaRPr lang="zh-CN" altLang="en-US" sz="4000" dirty="0"/>
          </a:p>
        </p:txBody>
      </p:sp>
      <p:sp>
        <p:nvSpPr>
          <p:cNvPr id="2" name="云形 1"/>
          <p:cNvSpPr/>
          <p:nvPr/>
        </p:nvSpPr>
        <p:spPr>
          <a:xfrm>
            <a:off x="8761221" y="797105"/>
            <a:ext cx="2593188" cy="1069199"/>
          </a:xfrm>
          <a:prstGeom prst="cloud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文档结构更加清晰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19227630"/>
              </p:ext>
            </p:extLst>
          </p:nvPr>
        </p:nvGraphicFramePr>
        <p:xfrm>
          <a:off x="1011094" y="1329588"/>
          <a:ext cx="4868807" cy="397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017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023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&lt;header&gt;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定义头部，通常包含导航和一些引导信息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&lt;footer&gt;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定义页脚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&lt;nav&gt;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定义导航内容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&lt;article&gt;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定义正文内容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&lt;aside&gt; 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定义边栏内容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&lt;section&gt; 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定义文章中的段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89" name="TextBox 5"/>
          <p:cNvSpPr txBox="1">
            <a:spLocks noChangeArrowheads="1"/>
          </p:cNvSpPr>
          <p:nvPr/>
        </p:nvSpPr>
        <p:spPr bwMode="auto">
          <a:xfrm>
            <a:off x="981658" y="5704589"/>
            <a:ext cx="9322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更多参考：</a:t>
            </a:r>
            <a:r>
              <a:rPr lang="en-US" altLang="zh-CN" sz="2400" dirty="0">
                <a:hlinkClick r:id="rId4"/>
              </a:rPr>
              <a:t>http://www.w3school.com.cn/html5/html5_reference.asp</a:t>
            </a:r>
            <a:endParaRPr lang="zh-CN" alt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新增的结构元素 </a:t>
            </a:r>
            <a:endParaRPr lang="zh-CN" altLang="en-US" sz="4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96000" y="1329588"/>
            <a:ext cx="5330442" cy="397009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header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285894"/>
            <a:ext cx="10092908" cy="163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元素是一种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具有引导和导航作用的结构元素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，通常用来放置整个页面或页面内的一个内容区块的标题、搜索表单、相关的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图片等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822" y="3492522"/>
            <a:ext cx="878802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  &lt;</a:t>
            </a:r>
            <a:r>
              <a:rPr lang="en-US" altLang="zh-CN" dirty="0">
                <a:solidFill>
                  <a:srgbClr val="000000"/>
                </a:solidFill>
              </a:rPr>
              <a:t>header</a:t>
            </a:r>
            <a:r>
              <a:rPr lang="en-US" altLang="zh-CN" dirty="0" smtClean="0">
                <a:solidFill>
                  <a:srgbClr val="000000"/>
                </a:solidFill>
              </a:rPr>
              <a:t>&gt; &lt;</a:t>
            </a:r>
            <a:r>
              <a:rPr lang="en-US" altLang="zh-CN" dirty="0">
                <a:solidFill>
                  <a:srgbClr val="000000"/>
                </a:solidFill>
              </a:rPr>
              <a:t>h1&gt;</a:t>
            </a:r>
            <a:r>
              <a:rPr lang="zh-CN" altLang="en-US" dirty="0">
                <a:solidFill>
                  <a:srgbClr val="000000"/>
                </a:solidFill>
              </a:rPr>
              <a:t>页面标题</a:t>
            </a:r>
            <a:r>
              <a:rPr lang="en-US" altLang="zh-CN" dirty="0">
                <a:solidFill>
                  <a:srgbClr val="000000"/>
                </a:solidFill>
              </a:rPr>
              <a:t>&lt;/h1</a:t>
            </a:r>
            <a:r>
              <a:rPr lang="en-US" altLang="zh-CN" dirty="0" smtClean="0">
                <a:solidFill>
                  <a:srgbClr val="000000"/>
                </a:solidFill>
              </a:rPr>
              <a:t>&gt; &lt;/</a:t>
            </a:r>
            <a:r>
              <a:rPr lang="en-US" altLang="zh-CN" dirty="0">
                <a:solidFill>
                  <a:srgbClr val="000000"/>
                </a:solidFill>
              </a:rPr>
              <a:t>header&gt;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>
          <a:xfrm>
            <a:off x="769575" y="4311280"/>
            <a:ext cx="10092908" cy="1638875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一个网页内不限制只能有一个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元素，可以拥有多个，可以为每个内容区域块添加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7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header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7756" y="1412076"/>
            <a:ext cx="525840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&lt;header&gt;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 	&lt;h1&gt;</a:t>
            </a:r>
            <a:r>
              <a:rPr lang="zh-CN" altLang="en-US" sz="2800" dirty="0">
                <a:solidFill>
                  <a:srgbClr val="000000"/>
                </a:solidFill>
              </a:rPr>
              <a:t>网页标题</a:t>
            </a:r>
            <a:r>
              <a:rPr lang="en-US" altLang="zh-CN" sz="2800" dirty="0">
                <a:solidFill>
                  <a:srgbClr val="000000"/>
                </a:solidFill>
              </a:rPr>
              <a:t>&lt;/h1&gt;</a:t>
            </a:r>
          </a:p>
          <a:p>
            <a:r>
              <a:rPr lang="en-US" altLang="zh-CN" sz="2800" dirty="0" smtClean="0">
                <a:solidFill>
                  <a:srgbClr val="0000FF"/>
                </a:solidFill>
              </a:rPr>
              <a:t>&lt;/</a:t>
            </a:r>
            <a:r>
              <a:rPr lang="en-US" altLang="zh-CN" sz="2800" dirty="0">
                <a:solidFill>
                  <a:srgbClr val="0000FF"/>
                </a:solidFill>
              </a:rPr>
              <a:t>header&gt;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&lt;</a:t>
            </a:r>
            <a:r>
              <a:rPr lang="en-US" altLang="zh-CN" sz="2800" dirty="0">
                <a:solidFill>
                  <a:srgbClr val="000000"/>
                </a:solidFill>
              </a:rPr>
              <a:t>article&gt;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 	</a:t>
            </a:r>
            <a:r>
              <a:rPr lang="en-US" altLang="zh-CN" sz="2800" dirty="0">
                <a:solidFill>
                  <a:srgbClr val="008000"/>
                </a:solidFill>
              </a:rPr>
              <a:t>&lt;header&gt;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     	</a:t>
            </a:r>
            <a:r>
              <a:rPr lang="en-US" altLang="zh-CN" sz="2800" dirty="0" smtClean="0">
                <a:solidFill>
                  <a:srgbClr val="000000"/>
                </a:solidFill>
              </a:rPr>
              <a:t>	&lt;</a:t>
            </a:r>
            <a:r>
              <a:rPr lang="en-US" altLang="zh-CN" sz="2800" dirty="0">
                <a:solidFill>
                  <a:srgbClr val="000000"/>
                </a:solidFill>
              </a:rPr>
              <a:t>h1&gt;</a:t>
            </a:r>
            <a:r>
              <a:rPr lang="zh-CN" altLang="en-US" sz="2800" dirty="0">
                <a:solidFill>
                  <a:srgbClr val="000000"/>
                </a:solidFill>
              </a:rPr>
              <a:t>文章标题</a:t>
            </a:r>
            <a:r>
              <a:rPr lang="en-US" altLang="zh-CN" sz="2800" dirty="0">
                <a:solidFill>
                  <a:srgbClr val="000000"/>
                </a:solidFill>
              </a:rPr>
              <a:t>&lt;/h1&gt;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 	</a:t>
            </a:r>
            <a:r>
              <a:rPr lang="en-US" altLang="zh-CN" sz="2800" dirty="0">
                <a:solidFill>
                  <a:srgbClr val="008000"/>
                </a:solidFill>
              </a:rPr>
              <a:t>&lt;/header&gt;    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 	&lt;p&gt;</a:t>
            </a:r>
            <a:r>
              <a:rPr lang="zh-CN" altLang="en-US" sz="2800" dirty="0">
                <a:solidFill>
                  <a:srgbClr val="000000"/>
                </a:solidFill>
              </a:rPr>
              <a:t>文章正文</a:t>
            </a:r>
            <a:r>
              <a:rPr lang="en-US" altLang="zh-CN" sz="2800" dirty="0">
                <a:solidFill>
                  <a:srgbClr val="000000"/>
                </a:solidFill>
              </a:rPr>
              <a:t>&lt;/p&gt;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&lt;/</a:t>
            </a:r>
            <a:r>
              <a:rPr lang="en-US" altLang="zh-CN" sz="2800" dirty="0">
                <a:solidFill>
                  <a:srgbClr val="000000"/>
                </a:solidFill>
              </a:rPr>
              <a:t>article&gt;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800" y="1407376"/>
            <a:ext cx="2179360" cy="2381730"/>
          </a:xfrm>
          <a:prstGeom prst="rect">
            <a:avLst/>
          </a:prstGeom>
          <a:effectLst>
            <a:outerShdw blurRad="63500" sx="102000" sy="102000" algn="ctr" rotWithShape="0">
              <a:schemeClr val="accent4">
                <a:alpha val="40000"/>
              </a:scheme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7627376" y="4859174"/>
            <a:ext cx="313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demo2_1.html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err="1" smtClean="0"/>
              <a:t>nav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195977"/>
            <a:ext cx="10092908" cy="16388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导航的链接组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，其中的导航元素链接到其他页面或当前页面的其他部分。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68368" y="2564604"/>
            <a:ext cx="7487288" cy="2369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li&gt;&lt;a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="/"&gt;</a:t>
            </a:r>
            <a:r>
              <a:rPr lang="zh-CN" altLang="en-US" sz="2400" dirty="0">
                <a:solidFill>
                  <a:srgbClr val="000000"/>
                </a:solidFill>
              </a:rPr>
              <a:t>主页</a:t>
            </a:r>
            <a:r>
              <a:rPr lang="en-US" altLang="zh-CN" sz="2400" dirty="0">
                <a:solidFill>
                  <a:srgbClr val="000000"/>
                </a:solidFill>
              </a:rPr>
              <a:t>&lt;/a&gt;&lt;/li&gt;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li&gt;&lt;a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="/events"&gt;</a:t>
            </a:r>
            <a:r>
              <a:rPr lang="zh-CN" altLang="en-US" sz="2400" dirty="0">
                <a:solidFill>
                  <a:srgbClr val="000000"/>
                </a:solidFill>
              </a:rPr>
              <a:t>开发文档</a:t>
            </a:r>
            <a:r>
              <a:rPr lang="en-US" altLang="zh-CN" sz="2400" dirty="0">
                <a:solidFill>
                  <a:srgbClr val="000000"/>
                </a:solidFill>
              </a:rPr>
              <a:t>&lt;/a&gt;&lt;/li&gt;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&lt;/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&lt;/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>
          <a:xfrm>
            <a:off x="788171" y="5085759"/>
            <a:ext cx="10278105" cy="1628175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网页可以拥有多个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元素，作为页面整体或不同部分的导航。</a:t>
            </a: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并不是所有的链接都要放进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元素，如果文档中有“前后”按钮，则应该把它放到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article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195977"/>
            <a:ext cx="10092908" cy="108049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可以独立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被外部引用的内容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。可以是一篇博客、一段评论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8367" y="2598329"/>
            <a:ext cx="7989447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&lt;article&gt;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header&gt;  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h1&gt;</a:t>
            </a:r>
            <a:r>
              <a:rPr lang="zh-CN" altLang="en-US" sz="2400" dirty="0">
                <a:solidFill>
                  <a:srgbClr val="000000"/>
                </a:solidFill>
              </a:rPr>
              <a:t>苹果</a:t>
            </a:r>
            <a:r>
              <a:rPr lang="en-US" altLang="zh-CN" sz="2400" dirty="0">
                <a:solidFill>
                  <a:srgbClr val="000000"/>
                </a:solidFill>
              </a:rPr>
              <a:t>&lt;/h1&gt;   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&lt;/</a:t>
            </a:r>
            <a:r>
              <a:rPr lang="en-US" altLang="zh-CN" sz="2400" dirty="0">
                <a:solidFill>
                  <a:srgbClr val="000000"/>
                </a:solidFill>
              </a:rPr>
              <a:t>header&gt;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苹果，</a:t>
            </a:r>
            <a:r>
              <a:rPr lang="zh-CN" altLang="en-US" sz="2400" dirty="0">
                <a:solidFill>
                  <a:srgbClr val="000000"/>
                </a:solidFill>
              </a:rPr>
              <a:t>植物类水果，多次花果</a:t>
            </a:r>
            <a:r>
              <a:rPr lang="en-US" altLang="zh-CN" sz="2400" dirty="0" smtClean="0">
                <a:solidFill>
                  <a:srgbClr val="000000"/>
                </a:solidFill>
              </a:rPr>
              <a:t>...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p&gt;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footer&gt;  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著作权</a:t>
            </a:r>
            <a:r>
              <a:rPr lang="zh-CN" altLang="en-US" sz="2400" dirty="0">
                <a:solidFill>
                  <a:srgbClr val="000000"/>
                </a:solidFill>
              </a:rPr>
              <a:t>归***公司所有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p&gt;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400" dirty="0">
                <a:solidFill>
                  <a:srgbClr val="000000"/>
                </a:solidFill>
              </a:rPr>
              <a:t>footer&gt;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&lt;/article&gt;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>
          <a:xfrm>
            <a:off x="788172" y="6094221"/>
            <a:ext cx="10092908" cy="651810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元素通常有自己的标题和脚注。</a:t>
            </a:r>
          </a:p>
        </p:txBody>
      </p:sp>
    </p:spTree>
    <p:extLst>
      <p:ext uri="{BB962C8B-B14F-4D97-AF65-F5344CB8AC3E}">
        <p14:creationId xmlns:p14="http://schemas.microsoft.com/office/powerpoint/2010/main" val="106773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/>
              <a:t>section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141828"/>
            <a:ext cx="10444785" cy="163887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ection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比如章节、页眉、页脚或文档中的其他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1822" y="2598329"/>
            <a:ext cx="9580389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&lt;section&gt;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600" dirty="0">
                <a:solidFill>
                  <a:srgbClr val="000000"/>
                </a:solidFill>
              </a:rPr>
              <a:t>h1&gt;PRC&lt;/h1&gt;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&lt;</a:t>
            </a:r>
            <a:r>
              <a:rPr lang="en-US" altLang="zh-CN" sz="2600" dirty="0">
                <a:solidFill>
                  <a:srgbClr val="000000"/>
                </a:solidFill>
              </a:rPr>
              <a:t>p&gt;The People's Republic of China was born </a:t>
            </a:r>
            <a:r>
              <a:rPr lang="en-US" altLang="zh-CN" sz="2600" dirty="0" smtClean="0">
                <a:solidFill>
                  <a:srgbClr val="000000"/>
                </a:solidFill>
              </a:rPr>
              <a:t>in 1949</a:t>
            </a:r>
            <a:r>
              <a:rPr lang="en-US" altLang="zh-CN" sz="2600" dirty="0">
                <a:solidFill>
                  <a:srgbClr val="000000"/>
                </a:solidFill>
              </a:rPr>
              <a:t>...&lt;/p&gt;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39004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aside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195977"/>
            <a:ext cx="10372752" cy="54024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aside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元素用来表示当前页面或文章的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附属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包含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中，作为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主要内容的附属信息部分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可以是与当前文章有关的相关资料、名次解释，等等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之外，作为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页面或站点全局的附属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最典型的是侧边栏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，内容包括友情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链接，博客中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广告等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3175" y="4474794"/>
            <a:ext cx="372111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sz="2400" dirty="0">
                <a:solidFill>
                  <a:srgbClr val="000000"/>
                </a:solidFill>
              </a:rPr>
              <a:t>&lt;article&gt;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 </a:t>
            </a:r>
            <a:r>
              <a:rPr lang="pt-BR" altLang="zh-CN" sz="2400" dirty="0" smtClean="0">
                <a:solidFill>
                  <a:srgbClr val="000000"/>
                </a:solidFill>
              </a:rPr>
              <a:t>     &lt;</a:t>
            </a:r>
            <a:r>
              <a:rPr lang="pt-BR" altLang="zh-CN" sz="2400" dirty="0">
                <a:solidFill>
                  <a:srgbClr val="000000"/>
                </a:solidFill>
              </a:rPr>
              <a:t>h1&gt;…&lt;/h1&gt;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  </a:t>
            </a:r>
            <a:r>
              <a:rPr lang="pt-BR" altLang="zh-CN" sz="2400" dirty="0" smtClean="0">
                <a:solidFill>
                  <a:srgbClr val="000000"/>
                </a:solidFill>
              </a:rPr>
              <a:t>    &lt;</a:t>
            </a:r>
            <a:r>
              <a:rPr lang="pt-BR" altLang="zh-CN" sz="2400" dirty="0">
                <a:solidFill>
                  <a:srgbClr val="000000"/>
                </a:solidFill>
              </a:rPr>
              <a:t>p&gt;…&lt;/p&gt;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  </a:t>
            </a:r>
            <a:r>
              <a:rPr lang="pt-BR" altLang="zh-CN" sz="2400" dirty="0" smtClean="0">
                <a:solidFill>
                  <a:srgbClr val="000000"/>
                </a:solidFill>
              </a:rPr>
              <a:t>    &lt;</a:t>
            </a:r>
            <a:r>
              <a:rPr lang="pt-BR" altLang="zh-CN" sz="2400" dirty="0">
                <a:solidFill>
                  <a:srgbClr val="000000"/>
                </a:solidFill>
              </a:rPr>
              <a:t>aside&gt;…&lt;/aside&gt;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&lt;/article&gt;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570" y="4290128"/>
            <a:ext cx="3721115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0000"/>
                </a:solidFill>
              </a:rPr>
              <a:t>&lt;aside&gt;</a:t>
            </a:r>
          </a:p>
          <a:p>
            <a:r>
              <a:rPr lang="it-IT" altLang="zh-CN" sz="2400" dirty="0">
                <a:solidFill>
                  <a:srgbClr val="000000"/>
                </a:solidFill>
              </a:rPr>
              <a:t>  </a:t>
            </a:r>
            <a:r>
              <a:rPr lang="it-IT" altLang="zh-CN" sz="2400" dirty="0" smtClean="0">
                <a:solidFill>
                  <a:srgbClr val="000000"/>
                </a:solidFill>
              </a:rPr>
              <a:t>    &lt;</a:t>
            </a:r>
            <a:r>
              <a:rPr lang="it-IT" altLang="zh-CN" sz="2400" dirty="0">
                <a:solidFill>
                  <a:srgbClr val="000000"/>
                </a:solidFill>
              </a:rPr>
              <a:t>h2&gt;…&lt;/h2&gt;</a:t>
            </a:r>
          </a:p>
          <a:p>
            <a:r>
              <a:rPr lang="it-IT" altLang="zh-CN" sz="2400" dirty="0">
                <a:solidFill>
                  <a:srgbClr val="000000"/>
                </a:solidFill>
              </a:rPr>
              <a:t>  </a:t>
            </a:r>
            <a:r>
              <a:rPr lang="it-IT" altLang="zh-CN" sz="2400" dirty="0" smtClean="0">
                <a:solidFill>
                  <a:srgbClr val="000000"/>
                </a:solidFill>
              </a:rPr>
              <a:t>    &lt;</a:t>
            </a:r>
            <a:r>
              <a:rPr lang="it-IT" altLang="zh-CN" sz="2400" dirty="0">
                <a:solidFill>
                  <a:srgbClr val="000000"/>
                </a:solidFill>
              </a:rPr>
              <a:t>ul&gt;</a:t>
            </a:r>
          </a:p>
          <a:p>
            <a:r>
              <a:rPr lang="it-IT" altLang="zh-CN" sz="2400" dirty="0">
                <a:solidFill>
                  <a:srgbClr val="000000"/>
                </a:solidFill>
              </a:rPr>
              <a:t>   </a:t>
            </a:r>
            <a:r>
              <a:rPr lang="it-IT" altLang="zh-CN" sz="2400" dirty="0" smtClean="0">
                <a:solidFill>
                  <a:srgbClr val="000000"/>
                </a:solidFill>
              </a:rPr>
              <a:t>         </a:t>
            </a:r>
            <a:r>
              <a:rPr lang="it-IT" altLang="zh-CN" sz="2400" dirty="0">
                <a:solidFill>
                  <a:srgbClr val="000000"/>
                </a:solidFill>
              </a:rPr>
              <a:t>&lt;li</a:t>
            </a:r>
            <a:r>
              <a:rPr lang="it-IT" altLang="zh-CN" sz="2400" dirty="0" smtClean="0">
                <a:solidFill>
                  <a:srgbClr val="000000"/>
                </a:solidFill>
              </a:rPr>
              <a:t>&gt;…&lt;/</a:t>
            </a:r>
            <a:r>
              <a:rPr lang="it-IT" altLang="zh-CN" sz="2400" dirty="0">
                <a:solidFill>
                  <a:srgbClr val="000000"/>
                </a:solidFill>
              </a:rPr>
              <a:t>li&gt;</a:t>
            </a:r>
          </a:p>
          <a:p>
            <a:r>
              <a:rPr lang="it-IT" altLang="zh-CN" sz="2400" dirty="0" smtClean="0">
                <a:solidFill>
                  <a:srgbClr val="000000"/>
                </a:solidFill>
              </a:rPr>
              <a:t>      &lt;/</a:t>
            </a:r>
            <a:r>
              <a:rPr lang="it-IT" altLang="zh-CN" sz="2400" dirty="0">
                <a:solidFill>
                  <a:srgbClr val="000000"/>
                </a:solidFill>
              </a:rPr>
              <a:t>ul</a:t>
            </a:r>
            <a:r>
              <a:rPr lang="it-IT" altLang="zh-CN" sz="24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&lt;/aside&gt;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8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4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标签特性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4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</a:t>
              </a: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的结构性元素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4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新增的功能性元素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MH_Entry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64555" y="3821250"/>
            <a:ext cx="503638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4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3200" dirty="0">
                <a:solidFill>
                  <a:srgbClr val="000000"/>
                </a:solidFill>
              </a:rPr>
              <a:t>废除的</a:t>
            </a:r>
            <a:r>
              <a:rPr lang="zh-CN" altLang="en-US" sz="3200" dirty="0" smtClean="0">
                <a:solidFill>
                  <a:srgbClr val="000000"/>
                </a:solidFill>
              </a:rPr>
              <a:t>元素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5" name="MH_Number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3822837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04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0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/>
              <a:t>footer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141828"/>
            <a:ext cx="10444785" cy="163887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通常包括其相关区块的脚注信息，如作者、文档的创作日期以及版权信息等。</a:t>
            </a:r>
          </a:p>
          <a:p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765558" y="5517957"/>
            <a:ext cx="10092908" cy="1148392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一个页面中不限制只可以用一个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元素。可以为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元素或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66423" y="2564604"/>
            <a:ext cx="3721115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&lt;div id="footer"&gt;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版权信息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站点地图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联系方式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&lt;/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&lt;div&gt;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375670" y="3735016"/>
            <a:ext cx="864396" cy="5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26430" y="2564604"/>
            <a:ext cx="3721115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&lt;footer&gt;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版权信息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站点地图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联系方式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&lt;/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&lt;/footer&gt;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新增的功能性元素</a:t>
              </a:r>
              <a:endParaRPr lang="zh-CN" altLang="en-US" sz="4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4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4"/>
            <a:ext cx="10240577" cy="42320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）是多种媒体的综合，一般包括文本，声音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和图像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等多种媒体形式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指组合两种或两种以上媒体的一种人机交互式信息交流和传播媒体，使用的媒体包括文字、图片、照片、声音、动画和影片，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提供的互动功能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网页中的多媒体指要在网页上展示的音频、视频、动画。</a:t>
            </a:r>
            <a:endParaRPr lang="en-US" altLang="zh-CN" dirty="0" smtClean="0"/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网页中的多媒体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88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1" y="1285875"/>
            <a:ext cx="7647390" cy="630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页面中播放视频或音频的方法</a:t>
            </a:r>
            <a:endParaRPr lang="en-US" altLang="zh-CN" dirty="0" smtClean="0"/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多媒体播放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09599" y="1916307"/>
            <a:ext cx="8062907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&lt;object </a:t>
            </a:r>
            <a:r>
              <a:rPr lang="en-US" altLang="zh-CN" sz="2400" dirty="0" err="1">
                <a:solidFill>
                  <a:srgbClr val="000000"/>
                </a:solidFill>
              </a:rPr>
              <a:t>classid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smtClean="0">
                <a:solidFill>
                  <a:srgbClr val="000000"/>
                </a:solidFill>
              </a:rPr>
              <a:t>clsid:d27cdb6e-ae6d-11cf-96b8-444553540000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</a:rPr>
              <a:t>  width</a:t>
            </a:r>
            <a:r>
              <a:rPr lang="en-US" altLang="zh-CN" sz="2400" dirty="0">
                <a:solidFill>
                  <a:srgbClr val="000000"/>
                </a:solidFill>
              </a:rPr>
              <a:t>="425" height="344" codebase="</a:t>
            </a:r>
            <a:r>
              <a:rPr lang="en-US" altLang="zh-CN" sz="2400" dirty="0" err="1">
                <a:solidFill>
                  <a:srgbClr val="000000"/>
                </a:solidFill>
              </a:rPr>
              <a:t>swflash.cab#version</a:t>
            </a:r>
            <a:r>
              <a:rPr lang="en-US" altLang="zh-CN" sz="2400" dirty="0">
                <a:solidFill>
                  <a:srgbClr val="000000"/>
                </a:solidFill>
              </a:rPr>
              <a:t>=6,0,40,0"&gt;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</a:t>
            </a:r>
            <a:r>
              <a:rPr lang="en-US" altLang="zh-CN" sz="2400" dirty="0" err="1">
                <a:solidFill>
                  <a:srgbClr val="000000"/>
                </a:solidFill>
              </a:rPr>
              <a:t>param</a:t>
            </a:r>
            <a:r>
              <a:rPr lang="en-US" altLang="zh-CN" sz="2400" dirty="0">
                <a:solidFill>
                  <a:srgbClr val="000000"/>
                </a:solidFill>
              </a:rPr>
              <a:t> name="</a:t>
            </a:r>
            <a:r>
              <a:rPr lang="en-US" altLang="zh-CN" sz="2400" dirty="0" err="1">
                <a:solidFill>
                  <a:srgbClr val="000000"/>
                </a:solidFill>
              </a:rPr>
              <a:t>allowFullScreen</a:t>
            </a:r>
            <a:r>
              <a:rPr lang="en-US" altLang="zh-CN" sz="2400" dirty="0">
                <a:solidFill>
                  <a:srgbClr val="000000"/>
                </a:solidFill>
              </a:rPr>
              <a:t>" value="true" /&gt;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</a:t>
            </a:r>
            <a:r>
              <a:rPr lang="en-US" altLang="zh-CN" sz="2400" dirty="0" err="1">
                <a:solidFill>
                  <a:srgbClr val="000000"/>
                </a:solidFill>
              </a:rPr>
              <a:t>param</a:t>
            </a:r>
            <a:r>
              <a:rPr lang="en-US" altLang="zh-CN" sz="2400" dirty="0">
                <a:solidFill>
                  <a:srgbClr val="000000"/>
                </a:solidFill>
              </a:rPr>
              <a:t> name="</a:t>
            </a:r>
            <a:r>
              <a:rPr lang="en-US" altLang="zh-CN" sz="2400" dirty="0" err="1">
                <a:solidFill>
                  <a:srgbClr val="000000"/>
                </a:solidFill>
              </a:rPr>
              <a:t>allowscriptaccess</a:t>
            </a:r>
            <a:r>
              <a:rPr lang="en-US" altLang="zh-CN" sz="2400" dirty="0">
                <a:solidFill>
                  <a:srgbClr val="000000"/>
                </a:solidFill>
              </a:rPr>
              <a:t>" value="always" /&gt;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</a:t>
            </a:r>
            <a:r>
              <a:rPr lang="en-US" altLang="zh-CN" sz="2400" dirty="0" err="1">
                <a:solidFill>
                  <a:srgbClr val="000000"/>
                </a:solidFill>
              </a:rPr>
              <a:t>param</a:t>
            </a:r>
            <a:r>
              <a:rPr lang="en-US" altLang="zh-CN" sz="2400" dirty="0">
                <a:solidFill>
                  <a:srgbClr val="000000"/>
                </a:solidFill>
              </a:rPr>
              <a:t> name="</a:t>
            </a:r>
            <a:r>
              <a:rPr lang="en-US" altLang="zh-CN" sz="2400" dirty="0" err="1">
                <a:solidFill>
                  <a:srgbClr val="000000"/>
                </a:solidFill>
              </a:rPr>
              <a:t>allowfullscreen</a:t>
            </a:r>
            <a:r>
              <a:rPr lang="en-US" altLang="zh-CN" sz="2400" dirty="0">
                <a:solidFill>
                  <a:srgbClr val="000000"/>
                </a:solidFill>
              </a:rPr>
              <a:t>" value="true" /&gt;</a:t>
            </a:r>
          </a:p>
          <a:p>
            <a:r>
              <a:rPr lang="en-US" altLang="zh-CN" sz="2400" dirty="0">
                <a:solidFill>
                  <a:srgbClr val="008000"/>
                </a:solidFill>
              </a:rPr>
              <a:t>    &lt;embed </a:t>
            </a:r>
            <a:r>
              <a:rPr lang="en-US" altLang="zh-CN" sz="2400" dirty="0">
                <a:solidFill>
                  <a:srgbClr val="000000"/>
                </a:solidFill>
              </a:rPr>
              <a:t>type="application/x-shockwave-flash"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width="</a:t>
            </a:r>
            <a:r>
              <a:rPr lang="en-US" altLang="zh-CN" sz="2400" dirty="0" smtClean="0">
                <a:solidFill>
                  <a:srgbClr val="000000"/>
                </a:solidFill>
              </a:rPr>
              <a:t>425</a:t>
            </a:r>
            <a:r>
              <a:rPr lang="en-US" altLang="zh-CN" sz="2400" dirty="0"/>
              <a:t>"</a:t>
            </a:r>
            <a:r>
              <a:rPr lang="en-US" altLang="zh-CN" sz="2400" dirty="0" smtClean="0">
                <a:solidFill>
                  <a:srgbClr val="000000"/>
                </a:solidFill>
              </a:rPr>
              <a:t>  height</a:t>
            </a:r>
            <a:r>
              <a:rPr lang="en-US" altLang="zh-CN" sz="2400" dirty="0">
                <a:solidFill>
                  <a:srgbClr val="000000"/>
                </a:solidFill>
              </a:rPr>
              <a:t>="344"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</a:rPr>
              <a:t>="p.swf"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</a:rPr>
              <a:t>allowscriptaccess</a:t>
            </a:r>
            <a:r>
              <a:rPr lang="en-US" altLang="zh-CN" sz="2400" dirty="0">
                <a:solidFill>
                  <a:srgbClr val="000000"/>
                </a:solidFill>
              </a:rPr>
              <a:t>="always"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</a:rPr>
              <a:t>allowfullscreen</a:t>
            </a:r>
            <a:r>
              <a:rPr lang="en-US" altLang="zh-CN" sz="2400" dirty="0">
                <a:solidFill>
                  <a:srgbClr val="000000"/>
                </a:solidFill>
              </a:rPr>
              <a:t>="true"&gt;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</a:rPr>
              <a:t>embed&gt;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&lt;/object&gt;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8775449" y="1285875"/>
            <a:ext cx="3227257" cy="15668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冗长、繁琐。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9193419" y="4945708"/>
            <a:ext cx="3062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demo2_2_html4.html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中加入了对音频和视频的原生支持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39814358"/>
              </p:ext>
            </p:extLst>
          </p:nvPr>
        </p:nvGraphicFramePr>
        <p:xfrm>
          <a:off x="2326470" y="2159817"/>
          <a:ext cx="6357958" cy="359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980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104215"/>
            <a:ext cx="87582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&lt;audio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37667"/>
              </p:ext>
            </p:extLst>
          </p:nvPr>
        </p:nvGraphicFramePr>
        <p:xfrm>
          <a:off x="2350284" y="2780703"/>
          <a:ext cx="8211762" cy="375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821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指定音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视频文件的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controls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是否添加浏览器自带的播放控制条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loop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是否循环播放音频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指定媒体是否在页面加载后自动播放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指定视频宽度，只有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&lt;video&gt;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标签具有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指定视频高度，只有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&lt;video&gt;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标签具有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48" y="1455738"/>
            <a:ext cx="7725492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6528198" y="5157792"/>
            <a:ext cx="3546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demo2_2_html5.html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20" y="3017839"/>
            <a:ext cx="7174766" cy="113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插入音频、视频示例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主流浏览器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支持情况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25723" y="1468271"/>
            <a:ext cx="1668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</a:rPr>
              <a:t>音频编码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image95.360doc.com/DownloadImg/2016/03/1511/67779822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1229426"/>
            <a:ext cx="8002002" cy="26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25723" y="4440518"/>
            <a:ext cx="1635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HTML5</a:t>
            </a:r>
            <a:r>
              <a:rPr lang="zh-CN" altLang="en-US" sz="2800" dirty="0">
                <a:solidFill>
                  <a:srgbClr val="000000"/>
                </a:solidFill>
              </a:rPr>
              <a:t>视频</a:t>
            </a:r>
            <a:r>
              <a:rPr lang="zh-CN" altLang="en-US" sz="2800" dirty="0" smtClean="0">
                <a:solidFill>
                  <a:srgbClr val="000000"/>
                </a:solidFill>
              </a:rPr>
              <a:t>编码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076" name="Picture 4" descr="http://image95.360doc.com/DownloadImg/2016/03/1511/67779822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4060735"/>
            <a:ext cx="7979038" cy="25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68010"/>
            <a:ext cx="100125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</a:pPr>
            <a:r>
              <a:rPr lang="en-US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/video</a:t>
            </a:r>
            <a:r>
              <a:rPr lang="en-US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元素可以链接不同的音频文件，也可以为同一个媒体数据指定多个播放格式。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浏览器将使用第一个可识别的格式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53" y="2963228"/>
            <a:ext cx="66706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8112924" y="6283103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53" y="4767422"/>
            <a:ext cx="7797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音</a:t>
            </a:r>
            <a:r>
              <a:rPr lang="en-US" altLang="zh-CN" sz="4000" dirty="0"/>
              <a:t>/</a:t>
            </a:r>
            <a:r>
              <a:rPr lang="zh-CN" altLang="en-US" sz="4000" dirty="0"/>
              <a:t>视频格式兼容性解决方案</a:t>
            </a:r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9580387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API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可以更灵活的控制音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视频，并实现更丰富的功能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常用控制函数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更灵活的音</a:t>
            </a:r>
            <a:r>
              <a:rPr lang="en-US" altLang="zh-CN" sz="4000" dirty="0"/>
              <a:t>/</a:t>
            </a:r>
            <a:r>
              <a:rPr lang="zh-CN" altLang="en-US" sz="4000" dirty="0" smtClean="0"/>
              <a:t>视频操作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7082"/>
              </p:ext>
            </p:extLst>
          </p:nvPr>
        </p:nvGraphicFramePr>
        <p:xfrm>
          <a:off x="1846050" y="3607594"/>
          <a:ext cx="7851600" cy="202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103">
                  <a:extLst>
                    <a:ext uri="{9D8B030D-6E8A-4147-A177-3AD203B41FA5}">
                      <a16:colId xmlns:a16="http://schemas.microsoft.com/office/drawing/2014/main" val="353920135"/>
                    </a:ext>
                  </a:extLst>
                </a:gridCol>
                <a:gridCol w="5289497">
                  <a:extLst>
                    <a:ext uri="{9D8B030D-6E8A-4147-A177-3AD203B41FA5}">
                      <a16:colId xmlns:a16="http://schemas.microsoft.com/office/drawing/2014/main" val="145645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4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加载音频、视频</a:t>
                      </a:r>
                      <a:endParaRPr 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5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pause()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暂停处于播放状态的音频、视频</a:t>
                      </a:r>
                      <a:endParaRPr 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重新加载音频、视频元素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1715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</a:rPr>
                <a:t>标签特性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6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 descr="未命名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87" y="1051911"/>
            <a:ext cx="7779564" cy="584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更灵活的音</a:t>
            </a:r>
            <a:r>
              <a:rPr lang="en-US" altLang="zh-CN" sz="4000" dirty="0"/>
              <a:t>/</a:t>
            </a:r>
            <a:r>
              <a:rPr lang="zh-CN" altLang="en-US" sz="4000" dirty="0" smtClean="0"/>
              <a:t>视频操作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" descr="未命名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07" y="1051911"/>
            <a:ext cx="7237713" cy="568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8977320" y="6202386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更灵活的音</a:t>
            </a:r>
            <a:r>
              <a:rPr lang="en-US" altLang="zh-CN" sz="4000" dirty="0"/>
              <a:t>/</a:t>
            </a:r>
            <a:r>
              <a:rPr lang="zh-CN" altLang="en-US" sz="4000" dirty="0" smtClean="0"/>
              <a:t>视频操作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练习：音乐播放器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32" y="1265836"/>
            <a:ext cx="3302594" cy="52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音乐播放器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&lt;embed&gt;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嵌入的内容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，比如插件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6234" y="5468190"/>
            <a:ext cx="812756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800" dirty="0">
                <a:solidFill>
                  <a:srgbClr val="000000"/>
                </a:solidFill>
              </a:rPr>
              <a:t>embed </a:t>
            </a:r>
            <a:r>
              <a:rPr lang="en-US" altLang="zh-CN" sz="2800" dirty="0" err="1">
                <a:solidFill>
                  <a:srgbClr val="000000"/>
                </a:solidFill>
              </a:rPr>
              <a:t>src</a:t>
            </a:r>
            <a:r>
              <a:rPr lang="en-US" altLang="zh-CN" sz="2800" dirty="0">
                <a:solidFill>
                  <a:srgbClr val="000000"/>
                </a:solidFill>
              </a:rPr>
              <a:t>="helloworld.swf" /&gt;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3310"/>
              </p:ext>
            </p:extLst>
          </p:nvPr>
        </p:nvGraphicFramePr>
        <p:xfrm>
          <a:off x="2044168" y="2652581"/>
          <a:ext cx="8127999" cy="267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23">
                  <a:extLst>
                    <a:ext uri="{9D8B030D-6E8A-4147-A177-3AD203B41FA5}">
                      <a16:colId xmlns:a16="http://schemas.microsoft.com/office/drawing/2014/main" val="4036101229"/>
                    </a:ext>
                  </a:extLst>
                </a:gridCol>
                <a:gridCol w="1728792">
                  <a:extLst>
                    <a:ext uri="{9D8B030D-6E8A-4147-A177-3AD203B41FA5}">
                      <a16:colId xmlns:a16="http://schemas.microsoft.com/office/drawing/2014/main" val="1086796054"/>
                    </a:ext>
                  </a:extLst>
                </a:gridCol>
                <a:gridCol w="4548684">
                  <a:extLst>
                    <a:ext uri="{9D8B030D-6E8A-4147-A177-3AD203B41FA5}">
                      <a16:colId xmlns:a16="http://schemas.microsoft.com/office/drawing/2014/main" val="22699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77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src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 err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sz="240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嵌入内容的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。必选属性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定义嵌入内容的类型。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</a:rPr>
                        <a:t>pixels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设置嵌入内容的宽度。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4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</a:rPr>
                        <a:t>pixels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设置嵌入内容的高度。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892040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41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公历的时间（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小时制）或日期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标签不会在浏览器中呈现任何特殊效果。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该元素能够以机器可读的方式对日期和时间进行编码，搜索引擎也能够生成更智能的搜索结果。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253143" y="4193381"/>
            <a:ext cx="10029232" cy="109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&lt;p&gt;</a:t>
            </a:r>
            <a:r>
              <a:rPr lang="zh-CN" altLang="en-US" sz="2600" dirty="0">
                <a:solidFill>
                  <a:srgbClr val="000000"/>
                </a:solidFill>
              </a:rPr>
              <a:t>我们在每天早上 </a:t>
            </a: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smtClean="0">
                <a:solidFill>
                  <a:srgbClr val="000000"/>
                </a:solidFill>
              </a:rPr>
              <a:t>time&gt;8:00</a:t>
            </a:r>
            <a:r>
              <a:rPr lang="en-US" altLang="zh-CN" sz="2600" dirty="0">
                <a:solidFill>
                  <a:srgbClr val="000000"/>
                </a:solidFill>
              </a:rPr>
              <a:t>&lt;/time&gt; </a:t>
            </a:r>
            <a:r>
              <a:rPr lang="zh-CN" altLang="en-US" sz="2600" dirty="0" smtClean="0">
                <a:solidFill>
                  <a:srgbClr val="000000"/>
                </a:solidFill>
              </a:rPr>
              <a:t>开始</a:t>
            </a:r>
            <a:r>
              <a:rPr lang="zh-CN" altLang="en-US" sz="2600" dirty="0">
                <a:solidFill>
                  <a:srgbClr val="000000"/>
                </a:solidFill>
              </a:rPr>
              <a:t>上课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&lt;p&gt;</a:t>
            </a:r>
            <a:r>
              <a:rPr lang="zh-CN" altLang="en-US" sz="2600" dirty="0">
                <a:solidFill>
                  <a:srgbClr val="000000"/>
                </a:solidFill>
              </a:rPr>
              <a:t>我在 </a:t>
            </a:r>
            <a:r>
              <a:rPr lang="en-US" altLang="zh-CN" sz="2600" dirty="0">
                <a:solidFill>
                  <a:srgbClr val="000000"/>
                </a:solidFill>
              </a:rPr>
              <a:t>&lt;time </a:t>
            </a:r>
            <a:r>
              <a:rPr lang="en-US" altLang="zh-CN" sz="2600" dirty="0" err="1">
                <a:solidFill>
                  <a:srgbClr val="000000"/>
                </a:solidFill>
              </a:rPr>
              <a:t>datetime</a:t>
            </a:r>
            <a:r>
              <a:rPr lang="en-US" altLang="zh-CN" sz="2600" dirty="0" smtClean="0">
                <a:solidFill>
                  <a:srgbClr val="000000"/>
                </a:solidFill>
              </a:rPr>
              <a:t>=</a:t>
            </a:r>
            <a:r>
              <a:rPr lang="en-US" altLang="zh-CN" sz="2600" dirty="0" smtClean="0"/>
              <a:t>“</a:t>
            </a:r>
            <a:r>
              <a:rPr lang="en-US" altLang="zh-CN" sz="2600" dirty="0" smtClean="0">
                <a:solidFill>
                  <a:srgbClr val="000000"/>
                </a:solidFill>
              </a:rPr>
              <a:t>2018-10-1</a:t>
            </a:r>
            <a:r>
              <a:rPr lang="en-US" altLang="zh-CN" sz="2600" dirty="0" smtClean="0"/>
              <a:t>”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  <a:r>
              <a:rPr lang="zh-CN" altLang="en-US" sz="2600" dirty="0" smtClean="0">
                <a:solidFill>
                  <a:srgbClr val="000000"/>
                </a:solidFill>
              </a:rPr>
              <a:t>国庆节</a:t>
            </a:r>
            <a:r>
              <a:rPr lang="en-US" altLang="zh-CN" sz="2600" dirty="0">
                <a:solidFill>
                  <a:srgbClr val="000000"/>
                </a:solidFill>
              </a:rPr>
              <a:t>&lt;/time&gt; </a:t>
            </a:r>
            <a:r>
              <a:rPr lang="zh-CN" altLang="en-US" sz="2600" dirty="0">
                <a:solidFill>
                  <a:srgbClr val="000000"/>
                </a:solidFill>
              </a:rPr>
              <a:t>有个</a:t>
            </a:r>
            <a:r>
              <a:rPr lang="zh-CN" altLang="en-US" sz="2600" dirty="0" smtClean="0">
                <a:solidFill>
                  <a:srgbClr val="000000"/>
                </a:solidFill>
              </a:rPr>
              <a:t>约会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p&gt;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48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&lt;details&gt;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标签用于描述文档或文档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某个部分的细节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&lt;summary&gt;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标签配合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使用可以为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定义标题。标题是可见的，用户点击标题时，会显示出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7920" y="3356967"/>
            <a:ext cx="7059235" cy="2169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&lt;details&gt;</a:t>
            </a: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600" dirty="0">
                <a:solidFill>
                  <a:srgbClr val="000000"/>
                </a:solidFill>
              </a:rPr>
              <a:t>&lt;summary&gt;Copyright </a:t>
            </a:r>
            <a:r>
              <a:rPr lang="en-US" altLang="zh-CN" sz="2600" dirty="0" smtClean="0">
                <a:solidFill>
                  <a:srgbClr val="000000"/>
                </a:solidFill>
              </a:rPr>
              <a:t>2018.&lt;/</a:t>
            </a:r>
            <a:r>
              <a:rPr lang="en-US" altLang="zh-CN" sz="2600" dirty="0">
                <a:solidFill>
                  <a:srgbClr val="000000"/>
                </a:solidFill>
              </a:rPr>
              <a:t>summary&gt;</a:t>
            </a: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&lt;p&gt;</a:t>
            </a:r>
            <a:r>
              <a:rPr lang="zh-CN" altLang="en-US" sz="2600" dirty="0" smtClean="0">
                <a:solidFill>
                  <a:srgbClr val="000000"/>
                </a:solidFill>
              </a:rPr>
              <a:t>版权归</a:t>
            </a:r>
            <a:r>
              <a:rPr lang="en-US" altLang="zh-CN" sz="2600" dirty="0" smtClean="0">
                <a:solidFill>
                  <a:srgbClr val="000000"/>
                </a:solidFill>
              </a:rPr>
              <a:t>H5</a:t>
            </a:r>
            <a:r>
              <a:rPr lang="zh-CN" altLang="en-US" sz="2600" dirty="0" smtClean="0">
                <a:solidFill>
                  <a:srgbClr val="000000"/>
                </a:solidFill>
              </a:rPr>
              <a:t>方向所有</a:t>
            </a:r>
            <a:r>
              <a:rPr lang="en-US" altLang="zh-CN" sz="2600" dirty="0" smtClean="0">
                <a:solidFill>
                  <a:srgbClr val="000000"/>
                </a:solidFill>
              </a:rPr>
              <a:t>.&lt;/</a:t>
            </a:r>
            <a:r>
              <a:rPr lang="en-US" altLang="zh-CN" sz="2600" dirty="0">
                <a:solidFill>
                  <a:srgbClr val="000000"/>
                </a:solidFill>
              </a:rPr>
              <a:t>p&gt;</a:t>
            </a: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&lt;/details&gt;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099433" y="5148486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906297" y="5747653"/>
            <a:ext cx="10092908" cy="708652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目前，只有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 6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&lt;details&gt; 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7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&lt;mark&gt;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带有记号的文本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7920" y="2097219"/>
            <a:ext cx="84998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smtClean="0">
                <a:solidFill>
                  <a:srgbClr val="000000"/>
                </a:solidFill>
              </a:rPr>
              <a:t>p&gt; </a:t>
            </a:r>
            <a:r>
              <a:rPr lang="zh-CN" altLang="en-US" sz="2600" dirty="0" smtClean="0">
                <a:solidFill>
                  <a:srgbClr val="000000"/>
                </a:solidFill>
              </a:rPr>
              <a:t>每天都要记得吃</a:t>
            </a: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mark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</a:rPr>
              <a:t>早饭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mark&gt; 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p&gt;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20" y="3068835"/>
            <a:ext cx="3062199" cy="770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19" y="4257169"/>
            <a:ext cx="6723177" cy="19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&lt;progress&gt;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标签标示任务的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（进程）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标签与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一同使用，来显示任务的进度。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4168" y="4707613"/>
            <a:ext cx="8499896" cy="51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&lt;progress value="</a:t>
            </a:r>
            <a:r>
              <a:rPr lang="en-US" altLang="zh-CN" sz="2600" dirty="0" smtClean="0">
                <a:solidFill>
                  <a:srgbClr val="000000"/>
                </a:solidFill>
              </a:rPr>
              <a:t>25" </a:t>
            </a:r>
            <a:r>
              <a:rPr lang="en-US" altLang="zh-CN" sz="2600" dirty="0">
                <a:solidFill>
                  <a:srgbClr val="000000"/>
                </a:solidFill>
              </a:rPr>
              <a:t>max="100</a:t>
            </a:r>
            <a:r>
              <a:rPr lang="en-US" altLang="zh-CN" sz="2600" dirty="0" smtClean="0">
                <a:solidFill>
                  <a:srgbClr val="000000"/>
                </a:solidFill>
              </a:rPr>
              <a:t>"&gt; &lt;/</a:t>
            </a:r>
            <a:r>
              <a:rPr lang="en-US" altLang="zh-CN" sz="2600" dirty="0">
                <a:solidFill>
                  <a:srgbClr val="000000"/>
                </a:solidFill>
              </a:rPr>
              <a:t>progress&gt; 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21174"/>
              </p:ext>
            </p:extLst>
          </p:nvPr>
        </p:nvGraphicFramePr>
        <p:xfrm>
          <a:off x="2044168" y="2652581"/>
          <a:ext cx="8127999" cy="153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23">
                  <a:extLst>
                    <a:ext uri="{9D8B030D-6E8A-4147-A177-3AD203B41FA5}">
                      <a16:colId xmlns:a16="http://schemas.microsoft.com/office/drawing/2014/main" val="4036101229"/>
                    </a:ext>
                  </a:extLst>
                </a:gridCol>
                <a:gridCol w="1728792">
                  <a:extLst>
                    <a:ext uri="{9D8B030D-6E8A-4147-A177-3AD203B41FA5}">
                      <a16:colId xmlns:a16="http://schemas.microsoft.com/office/drawing/2014/main" val="1086796054"/>
                    </a:ext>
                  </a:extLst>
                </a:gridCol>
                <a:gridCol w="4548684">
                  <a:extLst>
                    <a:ext uri="{9D8B030D-6E8A-4147-A177-3AD203B41FA5}">
                      <a16:colId xmlns:a16="http://schemas.microsoft.com/office/drawing/2014/main" val="22699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77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max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 smtClean="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en-US" sz="240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规定任务一共需要多少工作。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 smtClean="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en-US" sz="240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规定已经完成多少任务。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1578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086" y="5390490"/>
            <a:ext cx="5083244" cy="897042"/>
          </a:xfrm>
          <a:prstGeom prst="rect">
            <a:avLst/>
          </a:prstGeom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689188" y="5671706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废除的元素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7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268010"/>
            <a:ext cx="103727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替代的元素：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big, center, font, s,  u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中提倡把呈现性的功能放在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样式表中统一编辑。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frameset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noframes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标签，只支持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部分浏览器支持的元素：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blink,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bgsound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Aft>
                <a:spcPts val="600"/>
              </a:spcAft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废除的元素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42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4799406" y="1214423"/>
            <a:ext cx="2305056" cy="13572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</a:p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2206218" y="3580655"/>
            <a:ext cx="3461154" cy="7143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标签（结构）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6240066" y="3580655"/>
            <a:ext cx="3570710" cy="7143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功能（行为）</a:t>
            </a:r>
          </a:p>
        </p:txBody>
      </p:sp>
      <p:sp>
        <p:nvSpPr>
          <p:cNvPr id="7" name="下箭头 6"/>
          <p:cNvSpPr/>
          <p:nvPr/>
        </p:nvSpPr>
        <p:spPr bwMode="auto">
          <a:xfrm rot="1775555">
            <a:off x="4700037" y="2362063"/>
            <a:ext cx="347213" cy="12037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 rot="19587010">
            <a:off x="6825354" y="2375455"/>
            <a:ext cx="321252" cy="117850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82" name="TextBox 8"/>
          <p:cNvSpPr txBox="1">
            <a:spLocks noChangeArrowheads="1"/>
          </p:cNvSpPr>
          <p:nvPr/>
        </p:nvSpPr>
        <p:spPr bwMode="auto">
          <a:xfrm>
            <a:off x="2350284" y="4268649"/>
            <a:ext cx="3201195" cy="18928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简化某些标签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加入新标签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优化原有网页结构</a:t>
            </a:r>
          </a:p>
        </p:txBody>
      </p:sp>
      <p:sp>
        <p:nvSpPr>
          <p:cNvPr id="7183" name="TextBox 9"/>
          <p:cNvSpPr txBox="1">
            <a:spLocks noChangeArrowheads="1"/>
          </p:cNvSpPr>
          <p:nvPr/>
        </p:nvSpPr>
        <p:spPr bwMode="auto">
          <a:xfrm>
            <a:off x="6384132" y="4291463"/>
            <a:ext cx="3241485" cy="18928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提供给</a:t>
            </a:r>
            <a:r>
              <a:rPr lang="en-US" altLang="zh-CN" sz="2600" dirty="0" smtClean="0">
                <a:solidFill>
                  <a:srgbClr val="000000"/>
                </a:solidFill>
              </a:rPr>
              <a:t>JavaScript</a:t>
            </a:r>
            <a:r>
              <a:rPr lang="zh-CN" altLang="en-US" sz="2600" dirty="0">
                <a:solidFill>
                  <a:srgbClr val="000000"/>
                </a:solidFill>
              </a:rPr>
              <a:t>程序</a:t>
            </a:r>
            <a:r>
              <a:rPr lang="zh-CN" altLang="en-US" sz="2600" dirty="0" smtClean="0">
                <a:solidFill>
                  <a:srgbClr val="000000"/>
                </a:solidFill>
              </a:rPr>
              <a:t>一些</a:t>
            </a:r>
            <a:r>
              <a:rPr lang="zh-CN" altLang="en-US" sz="2600" dirty="0">
                <a:solidFill>
                  <a:srgbClr val="000000"/>
                </a:solidFill>
              </a:rPr>
              <a:t>新</a:t>
            </a:r>
            <a:r>
              <a:rPr lang="en-US" altLang="zh-CN" sz="2600" dirty="0">
                <a:solidFill>
                  <a:srgbClr val="000000"/>
                </a:solidFill>
              </a:rPr>
              <a:t>API</a:t>
            </a:r>
            <a:r>
              <a:rPr lang="zh-CN" altLang="en-US" sz="2600" dirty="0">
                <a:solidFill>
                  <a:srgbClr val="000000"/>
                </a:solidFill>
              </a:rPr>
              <a:t>，以实现一些</a:t>
            </a:r>
            <a:r>
              <a:rPr lang="zh-CN" altLang="en-US" sz="2600" dirty="0" smtClean="0">
                <a:solidFill>
                  <a:srgbClr val="000000"/>
                </a:solidFill>
              </a:rPr>
              <a:t>新的</a:t>
            </a:r>
            <a:r>
              <a:rPr lang="zh-CN" altLang="en-US" sz="2600" dirty="0">
                <a:solidFill>
                  <a:srgbClr val="000000"/>
                </a:solidFill>
              </a:rPr>
              <a:t>功能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标准的内容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9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主流浏览器对</a:t>
            </a:r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的支持情况</a:t>
            </a:r>
            <a:endParaRPr lang="zh-CN" altLang="en-US" sz="4000" dirty="0"/>
          </a:p>
        </p:txBody>
      </p:sp>
      <p:pic>
        <p:nvPicPr>
          <p:cNvPr id="1026" name="Picture 2" descr="http://image95.360doc.com/DownloadImg/2016/03/1511/67779822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52" y="1123944"/>
            <a:ext cx="7491432" cy="545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主流浏览器对</a:t>
            </a:r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的支持情况</a:t>
            </a:r>
            <a:endParaRPr lang="zh-CN" altLang="en-US" sz="4000" dirty="0"/>
          </a:p>
        </p:txBody>
      </p:sp>
      <p:pic>
        <p:nvPicPr>
          <p:cNvPr id="2050" name="Picture 2" descr="http://image95.360doc.com/DownloadImg/2016/03/1511/67779822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6" y="1461915"/>
            <a:ext cx="9669976" cy="51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1918086" y="5381953"/>
            <a:ext cx="2525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demo2_0.html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第一个</a:t>
            </a:r>
            <a:r>
              <a:rPr lang="en-US" altLang="zh-CN" sz="4000" dirty="0" smtClean="0"/>
              <a:t>HTML5</a:t>
            </a:r>
            <a:r>
              <a:rPr lang="zh-CN" altLang="en-US" sz="4000" dirty="0" smtClean="0"/>
              <a:t>页面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2705" y="1268010"/>
            <a:ext cx="661582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&lt;!DOCTYPE html&gt;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&lt;</a:t>
            </a:r>
            <a:r>
              <a:rPr lang="en-US" altLang="zh-CN" sz="2800" dirty="0">
                <a:solidFill>
                  <a:srgbClr val="000000"/>
                </a:solidFill>
              </a:rPr>
              <a:t>meta charset="utf-8" /&gt;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&lt;</a:t>
            </a:r>
            <a:r>
              <a:rPr lang="en-US" altLang="zh-CN" sz="2800" dirty="0">
                <a:solidFill>
                  <a:srgbClr val="000000"/>
                </a:solidFill>
              </a:rPr>
              <a:t>title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 </a:t>
            </a:r>
            <a:r>
              <a:rPr lang="zh-CN" altLang="en-US" sz="2800" dirty="0" smtClean="0">
                <a:solidFill>
                  <a:srgbClr val="000000"/>
                </a:solidFill>
              </a:rPr>
              <a:t>第一</a:t>
            </a:r>
            <a:r>
              <a:rPr lang="zh-CN" altLang="en-US" sz="2800" dirty="0">
                <a:solidFill>
                  <a:srgbClr val="000000"/>
                </a:solidFill>
              </a:rPr>
              <a:t>个</a:t>
            </a:r>
            <a:r>
              <a:rPr lang="en-US" altLang="zh-CN" sz="2800" dirty="0">
                <a:solidFill>
                  <a:srgbClr val="000000"/>
                </a:solidFill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</a:rPr>
              <a:t>页面  </a:t>
            </a:r>
            <a:r>
              <a:rPr lang="en-US" altLang="zh-CN" sz="2800" dirty="0" smtClean="0">
                <a:solidFill>
                  <a:srgbClr val="000000"/>
                </a:solidFill>
              </a:rPr>
              <a:t>&lt;/</a:t>
            </a:r>
            <a:r>
              <a:rPr lang="en-US" altLang="zh-CN" sz="2800" dirty="0">
                <a:solidFill>
                  <a:srgbClr val="000000"/>
                </a:solidFill>
              </a:rPr>
              <a:t>title&gt;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&lt;p&gt;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Hello,World</a:t>
            </a:r>
            <a:r>
              <a:rPr lang="en-US" altLang="zh-CN" sz="2800" dirty="0">
                <a:solidFill>
                  <a:srgbClr val="000000"/>
                </a:solidFill>
              </a:rPr>
              <a:t>&lt;/p&gt;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692" y="1204121"/>
            <a:ext cx="4282309" cy="532229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新标签分类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优化文档结构，语义化标签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提供新的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91490" lvl="2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600" dirty="0" smtClean="0">
                <a:solidFill>
                  <a:srgbClr val="000000"/>
                </a:solidFill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</a:rPr>
              <a:t>&lt;audio&gt;</a:t>
            </a:r>
            <a:r>
              <a:rPr lang="zh-CN" altLang="en-US" sz="2600" dirty="0" smtClean="0">
                <a:solidFill>
                  <a:srgbClr val="000000"/>
                </a:solidFill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</a:rPr>
              <a:t>&lt;video&gt;</a:t>
            </a:r>
            <a:r>
              <a:rPr lang="zh-CN" altLang="en-US" sz="2600" dirty="0" smtClean="0">
                <a:solidFill>
                  <a:srgbClr val="000000"/>
                </a:solidFill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</a:rPr>
              <a:t>&lt;canvas&gt;</a:t>
            </a:r>
            <a:endParaRPr lang="zh-CN" altLang="en-US" sz="26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的新标签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43304"/>
              </p:ext>
            </p:extLst>
          </p:nvPr>
        </p:nvGraphicFramePr>
        <p:xfrm>
          <a:off x="1629954" y="1771953"/>
          <a:ext cx="8564755" cy="36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&lt;header&gt;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&lt;footer&gt;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&lt;section&gt;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&lt;article&gt;</a:t>
                      </a:r>
                      <a:endParaRPr lang="zh-CN" altLang="en-US" sz="2600" b="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84755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2600" b="0" kern="12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&lt;aside&gt;</a:t>
                      </a:r>
                      <a:endParaRPr lang="zh-CN" altLang="en-US" sz="26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&lt;audio&gt;</a:t>
                      </a:r>
                      <a:endParaRPr lang="zh-CN" altLang="en-US" sz="26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&lt;video&gt; 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&lt;embed&gt; 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hgroup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&lt;figure&gt;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&lt;mark&gt;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&lt;time&gt;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&lt;canvas&gt;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&lt;output&gt;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&lt;source&gt;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datalist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&lt;details&gt;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keygen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&lt;meter&gt;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07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&lt;command&gt; 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&lt;menu&gt;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&lt;ruby&gt;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的新标签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157258177</TotalTime>
  <Pages>0</Pages>
  <Words>1985</Words>
  <Characters>0</Characters>
  <Application>Microsoft Office PowerPoint</Application>
  <DocSecurity>0</DocSecurity>
  <PresentationFormat>宽屏</PresentationFormat>
  <Lines>0</Lines>
  <Paragraphs>328</Paragraphs>
  <Slides>40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黑体</vt:lpstr>
      <vt:lpstr>宋体</vt:lpstr>
      <vt:lpstr>微软雅黑</vt:lpstr>
      <vt:lpstr>Arial</vt:lpstr>
      <vt:lpstr>Britannic Bold</vt:lpstr>
      <vt:lpstr>Calibri</vt:lpstr>
      <vt:lpstr>Wingdings</vt:lpstr>
      <vt:lpstr>3_A000120141114A19PWBG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2776</cp:revision>
  <cp:lastPrinted>1899-12-30T00:00:00Z</cp:lastPrinted>
  <dcterms:created xsi:type="dcterms:W3CDTF">2003-05-12T10:17:00Z</dcterms:created>
  <dcterms:modified xsi:type="dcterms:W3CDTF">2018-09-11T00:17:58Z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