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897" r:id="rId2"/>
    <p:sldId id="956" r:id="rId3"/>
    <p:sldId id="957" r:id="rId4"/>
    <p:sldId id="958" r:id="rId5"/>
    <p:sldId id="900" r:id="rId6"/>
    <p:sldId id="955" r:id="rId7"/>
    <p:sldId id="959" r:id="rId8"/>
    <p:sldId id="961" r:id="rId9"/>
    <p:sldId id="962" r:id="rId10"/>
    <p:sldId id="963" r:id="rId11"/>
    <p:sldId id="964" r:id="rId12"/>
    <p:sldId id="965" r:id="rId13"/>
    <p:sldId id="966" r:id="rId14"/>
    <p:sldId id="967" r:id="rId15"/>
    <p:sldId id="968" r:id="rId16"/>
    <p:sldId id="960" r:id="rId17"/>
    <p:sldId id="973" r:id="rId18"/>
    <p:sldId id="974" r:id="rId19"/>
    <p:sldId id="969" r:id="rId20"/>
    <p:sldId id="979" r:id="rId21"/>
    <p:sldId id="971" r:id="rId22"/>
    <p:sldId id="982" r:id="rId23"/>
    <p:sldId id="970" r:id="rId24"/>
    <p:sldId id="972" r:id="rId25"/>
    <p:sldId id="975" r:id="rId26"/>
    <p:sldId id="978" r:id="rId27"/>
    <p:sldId id="981" r:id="rId28"/>
    <p:sldId id="976" r:id="rId29"/>
    <p:sldId id="977" r:id="rId30"/>
    <p:sldId id="902" r:id="rId31"/>
  </p:sldIdLst>
  <p:sldSz cx="12192000" cy="6858000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56">
          <p15:clr>
            <a:srgbClr val="A4A3A4"/>
          </p15:clr>
        </p15:guide>
        <p15:guide id="2" pos="1856">
          <p15:clr>
            <a:srgbClr val="A4A3A4"/>
          </p15:clr>
        </p15:guide>
        <p15:guide id="3" pos="749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09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0000FF"/>
    <a:srgbClr val="008000"/>
    <a:srgbClr val="FF00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545" autoAdjust="0"/>
  </p:normalViewPr>
  <p:slideViewPr>
    <p:cSldViewPr snapToObjects="1">
      <p:cViewPr varScale="1">
        <p:scale>
          <a:sx n="66" d="100"/>
          <a:sy n="66" d="100"/>
        </p:scale>
        <p:origin x="876" y="78"/>
      </p:cViewPr>
      <p:guideLst>
        <p:guide orient="horz" pos="1556"/>
        <p:guide pos="1856"/>
        <p:guide pos="749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08"/>
        <p:guide pos="2097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ea typeface="宋体" panose="02010600030101010101" pitchFamily="2" charset="-122"/>
              </a:defRPr>
            </a:lvl1pPr>
          </a:lstStyle>
          <a:p>
            <a:fld id="{D954A8C1-897D-45F8-BFAB-50E65247FAE3}" type="slidenum">
              <a:rPr lang="zh-CN" altLang="zh-CN"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21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26113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2316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24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33407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27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48607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zh-CN" smtClean="0"/>
              <a:t>JS</a:t>
            </a:r>
            <a:r>
              <a:rPr kumimoji="0" lang="zh-CN" altLang="en-US" smtClean="0"/>
              <a:t>的作用</a:t>
            </a: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F5538445-6C79-4171-86C5-675E680A0F57}" type="slidenum">
              <a:rPr lang="en-US" altLang="zh-CN">
                <a:ea typeface="宋体" panose="02010600030101010101" pitchFamily="2" charset="-122"/>
              </a:rPr>
              <a:pPr/>
              <a:t>2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995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zh-CN" smtClean="0"/>
              <a:t>JS</a:t>
            </a:r>
            <a:r>
              <a:rPr kumimoji="0" lang="zh-CN" altLang="en-US" smtClean="0"/>
              <a:t>的作用</a:t>
            </a:r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2B75E85B-C16E-4373-B39F-951D284F4B2F}" type="slidenum">
              <a:rPr lang="en-US" altLang="zh-CN">
                <a:ea typeface="宋体" panose="02010600030101010101" pitchFamily="2" charset="-122"/>
              </a:rPr>
              <a:pPr/>
              <a:t>3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7062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12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03659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13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78316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14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34102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15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81203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74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73074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38807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1403799"/>
            <a:ext cx="9791700" cy="3899003"/>
          </a:xfrm>
        </p:spPr>
        <p:txBody>
          <a:bodyPr/>
          <a:lstStyle>
            <a:lvl1pPr marL="214313" indent="-214313">
              <a:buClrTx/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350"/>
            </a:lvl2pPr>
            <a:lvl3pPr>
              <a:defRPr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4D82-D2E6-4ACF-9E37-410F4119E27A}" type="slidenum">
              <a:rPr lang="en-US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21891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11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image" Target="../media/image5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7" Type="http://schemas.openxmlformats.org/officeDocument/2006/relationships/image" Target="../media/image5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notesSlide" Target="../notesSlides/notesSlide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image" Target="../media/image5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0.xml"/><Relationship Id="rId10" Type="http://schemas.openxmlformats.org/officeDocument/2006/relationships/tags" Target="../tags/tag15.xml"/><Relationship Id="rId4" Type="http://schemas.openxmlformats.org/officeDocument/2006/relationships/tags" Target="../tags/tag9.xml"/><Relationship Id="rId9" Type="http://schemas.openxmlformats.org/officeDocument/2006/relationships/tags" Target="../tags/tag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5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474665" y="2163765"/>
            <a:ext cx="6144684" cy="1114424"/>
          </a:xfrm>
        </p:spPr>
        <p:txBody>
          <a:bodyPr>
            <a:noAutofit/>
          </a:bodyPr>
          <a:lstStyle/>
          <a:p>
            <a:r>
              <a:rPr lang="en-US" altLang="zh-CN" sz="4800" dirty="0"/>
              <a:t>HTML5</a:t>
            </a:r>
            <a:r>
              <a:rPr lang="zh-CN" altLang="en-US" sz="4800" dirty="0"/>
              <a:t>程序设计基础</a:t>
            </a:r>
            <a:endParaRPr lang="zh-CN" sz="48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431800" y="3933826"/>
            <a:ext cx="6312497" cy="609599"/>
          </a:xfrm>
        </p:spPr>
        <p:txBody>
          <a:bodyPr>
            <a:noAutofit/>
          </a:bodyPr>
          <a:lstStyle/>
          <a:p>
            <a:r>
              <a:rPr lang="zh-CN" altLang="en-US" sz="4000" dirty="0">
                <a:solidFill>
                  <a:srgbClr val="000000"/>
                </a:solidFill>
              </a:rPr>
              <a:t>第三章 表单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 err="1"/>
              <a:t>url</a:t>
            </a:r>
            <a:r>
              <a:rPr lang="zh-CN" altLang="en-US" dirty="0"/>
              <a:t>输入文本框</a:t>
            </a:r>
          </a:p>
          <a:p>
            <a:pPr marL="431800" lvl="1" indent="0">
              <a:buNone/>
            </a:pPr>
            <a:endParaRPr lang="en-US" altLang="zh-CN" dirty="0"/>
          </a:p>
          <a:p>
            <a:pPr marL="431800" lvl="1" indent="0">
              <a:buNone/>
            </a:pPr>
            <a:r>
              <a:rPr lang="zh-CN" altLang="en-US" dirty="0"/>
              <a:t>运行效果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431800" lvl="1" indent="0">
              <a:buNone/>
            </a:pPr>
            <a:endParaRPr lang="zh-CN" altLang="en-US" dirty="0"/>
          </a:p>
          <a:p>
            <a:pPr marL="431800" lvl="1" indent="0">
              <a:buNone/>
            </a:pPr>
            <a:endParaRPr lang="en-US" altLang="zh-CN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注：专门用来输入</a:t>
            </a:r>
            <a:r>
              <a:rPr lang="en-US" altLang="zh-CN" dirty="0" err="1">
                <a:solidFill>
                  <a:srgbClr val="C00000"/>
                </a:solidFill>
              </a:rPr>
              <a:t>url</a:t>
            </a:r>
            <a:r>
              <a:rPr lang="zh-CN" altLang="en-US" dirty="0">
                <a:solidFill>
                  <a:srgbClr val="C00000"/>
                </a:solidFill>
              </a:rPr>
              <a:t>地址。当表单在提交前，会自动校验是否符合</a:t>
            </a:r>
            <a:r>
              <a:rPr lang="en-US" altLang="zh-CN" dirty="0" err="1">
                <a:solidFill>
                  <a:srgbClr val="C00000"/>
                </a:solidFill>
              </a:rPr>
              <a:t>url</a:t>
            </a:r>
            <a:r>
              <a:rPr lang="zh-CN" altLang="en-US" dirty="0">
                <a:solidFill>
                  <a:srgbClr val="C00000"/>
                </a:solidFill>
              </a:rPr>
              <a:t>网址的规范。</a:t>
            </a:r>
          </a:p>
          <a:p>
            <a:pPr lvl="1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url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70328" y="2010161"/>
            <a:ext cx="9291718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</a:rPr>
              <a:t>&lt;input  </a:t>
            </a:r>
            <a:r>
              <a:rPr lang="en-US" altLang="zh-CN" sz="2800" b="1" dirty="0">
                <a:solidFill>
                  <a:srgbClr val="FF0000"/>
                </a:solidFill>
              </a:rPr>
              <a:t>type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=</a:t>
            </a:r>
            <a:r>
              <a:rPr lang="en-US" altLang="zh-CN" sz="2800" b="1" dirty="0">
                <a:solidFill>
                  <a:srgbClr val="FF0000"/>
                </a:solidFill>
              </a:rPr>
              <a:t>"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url</a:t>
            </a:r>
            <a:r>
              <a:rPr lang="en-US" altLang="zh-CN" sz="2800" b="1" dirty="0">
                <a:solidFill>
                  <a:srgbClr val="FF0000"/>
                </a:solidFill>
              </a:rPr>
              <a:t>"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 </a:t>
            </a:r>
            <a:r>
              <a:rPr lang="en-US" altLang="zh-CN" sz="2800" dirty="0">
                <a:solidFill>
                  <a:srgbClr val="000000"/>
                </a:solidFill>
              </a:rPr>
              <a:t>placeholder</a:t>
            </a:r>
            <a:r>
              <a:rPr lang="en-US" altLang="zh-CN" sz="2800" dirty="0" smtClean="0">
                <a:solidFill>
                  <a:srgbClr val="000000"/>
                </a:solidFill>
              </a:rPr>
              <a:t>=</a:t>
            </a:r>
            <a:r>
              <a:rPr lang="en-US" altLang="zh-CN" sz="2800" dirty="0">
                <a:solidFill>
                  <a:srgbClr val="000000"/>
                </a:solidFill>
              </a:rPr>
              <a:t> "</a:t>
            </a:r>
            <a:r>
              <a:rPr lang="zh-CN" altLang="en-US" sz="2800" dirty="0" smtClean="0">
                <a:solidFill>
                  <a:srgbClr val="000000"/>
                </a:solidFill>
              </a:rPr>
              <a:t>输入正确的网址</a:t>
            </a:r>
            <a:r>
              <a:rPr lang="en-US" altLang="zh-CN" sz="2800" dirty="0">
                <a:solidFill>
                  <a:srgbClr val="000000"/>
                </a:solidFill>
              </a:rPr>
              <a:t>" /&gt;</a:t>
            </a:r>
          </a:p>
        </p:txBody>
      </p:sp>
      <p:sp>
        <p:nvSpPr>
          <p:cNvPr id="6" name="内容占位符 6"/>
          <p:cNvSpPr txBox="1">
            <a:spLocks/>
          </p:cNvSpPr>
          <p:nvPr/>
        </p:nvSpPr>
        <p:spPr bwMode="auto">
          <a:xfrm>
            <a:off x="8329023" y="5840625"/>
            <a:ext cx="338296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66688" indent="-1666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None/>
              <a:defRPr kumimoji="1" sz="3200" b="1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1pPr>
            <a:lvl2pPr marL="398463" indent="-2301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2pPr>
            <a:lvl3pPr marL="400050" indent="182563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kumimoji="1"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kumimoji="1"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itchFamily="34" charset="-122"/>
                <a:cs typeface="微软雅黑" charset="0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defRPr/>
            </a:pPr>
            <a:r>
              <a:rPr kumimoji="0" lang="en-US" altLang="zh-CN" sz="2800" b="0" kern="0" dirty="0">
                <a:solidFill>
                  <a:schemeClr val="tx1">
                    <a:lumMod val="50000"/>
                  </a:schemeClr>
                </a:solidFill>
              </a:rPr>
              <a:t>demo </a:t>
            </a:r>
            <a:r>
              <a:rPr kumimoji="0" lang="en-US" altLang="zh-CN" sz="2800" b="0" kern="0" dirty="0" smtClean="0">
                <a:solidFill>
                  <a:schemeClr val="tx1">
                    <a:lumMod val="50000"/>
                  </a:schemeClr>
                </a:solidFill>
              </a:rPr>
              <a:t>3_1.html</a:t>
            </a:r>
            <a:endParaRPr kumimoji="0" lang="zh-CN" altLang="en-US" sz="2800" b="0" kern="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845" y="2925919"/>
            <a:ext cx="4205472" cy="993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743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6" y="1246505"/>
            <a:ext cx="9229496" cy="4643120"/>
          </a:xfrm>
        </p:spPr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、电话号码输入文本框</a:t>
            </a:r>
          </a:p>
          <a:p>
            <a:pPr marL="431800" lvl="1" indent="0">
              <a:buNone/>
            </a:pPr>
            <a:endParaRPr lang="en-US" altLang="zh-CN" dirty="0"/>
          </a:p>
          <a:p>
            <a:pPr marL="431800" lvl="1" indent="0">
              <a:buNone/>
            </a:pPr>
            <a:r>
              <a:rPr lang="zh-CN" altLang="en-US" dirty="0"/>
              <a:t>运行效果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431800" lvl="1" indent="0">
              <a:buNone/>
            </a:pPr>
            <a:endParaRPr lang="zh-CN" altLang="en-US" dirty="0"/>
          </a:p>
          <a:p>
            <a:pPr marL="431800" lvl="1" indent="0">
              <a:buNone/>
            </a:pPr>
            <a:endParaRPr lang="en-US" altLang="zh-CN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注：手机中的浏览器遇到</a:t>
            </a:r>
            <a:r>
              <a:rPr lang="en-US" altLang="zh-CN" dirty="0" err="1">
                <a:solidFill>
                  <a:srgbClr val="C00000"/>
                </a:solidFill>
              </a:rPr>
              <a:t>tel</a:t>
            </a:r>
            <a:r>
              <a:rPr lang="zh-CN" altLang="en-US" dirty="0">
                <a:solidFill>
                  <a:srgbClr val="C00000"/>
                </a:solidFill>
              </a:rPr>
              <a:t>类型的</a:t>
            </a:r>
            <a:r>
              <a:rPr lang="en-US" altLang="zh-CN" dirty="0">
                <a:solidFill>
                  <a:srgbClr val="C00000"/>
                </a:solidFill>
              </a:rPr>
              <a:t>input</a:t>
            </a:r>
            <a:r>
              <a:rPr lang="zh-CN" altLang="en-US" dirty="0">
                <a:solidFill>
                  <a:srgbClr val="C00000"/>
                </a:solidFill>
              </a:rPr>
              <a:t>元素时，会自动变换触摸屏幕键盘以方便用户输入。</a:t>
            </a:r>
          </a:p>
          <a:p>
            <a:pPr lvl="1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tel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70328" y="2010161"/>
            <a:ext cx="9291718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</a:rPr>
              <a:t>&lt;input </a:t>
            </a:r>
            <a:r>
              <a:rPr lang="en-US" altLang="zh-CN" sz="2800" b="1" dirty="0">
                <a:solidFill>
                  <a:srgbClr val="FF0000"/>
                </a:solidFill>
              </a:rPr>
              <a:t>type="</a:t>
            </a:r>
            <a:r>
              <a:rPr lang="en-US" altLang="zh-CN" sz="2800" b="1" dirty="0" err="1">
                <a:solidFill>
                  <a:srgbClr val="FF0000"/>
                </a:solidFill>
              </a:rPr>
              <a:t>tel</a:t>
            </a:r>
            <a:r>
              <a:rPr lang="en-US" altLang="zh-CN" sz="2800" b="1" dirty="0">
                <a:solidFill>
                  <a:srgbClr val="FF0000"/>
                </a:solidFill>
              </a:rPr>
              <a:t>"  </a:t>
            </a:r>
            <a:r>
              <a:rPr lang="en-US" altLang="zh-CN" sz="2800" dirty="0">
                <a:solidFill>
                  <a:srgbClr val="000000"/>
                </a:solidFill>
              </a:rPr>
              <a:t>placeholder="</a:t>
            </a:r>
            <a:r>
              <a:rPr lang="zh-CN" altLang="en-US" sz="2800" dirty="0">
                <a:solidFill>
                  <a:srgbClr val="000000"/>
                </a:solidFill>
              </a:rPr>
              <a:t>输入电话</a:t>
            </a:r>
            <a:r>
              <a:rPr lang="en-US" altLang="zh-CN" sz="2800" dirty="0">
                <a:solidFill>
                  <a:srgbClr val="000000"/>
                </a:solidFill>
              </a:rPr>
              <a:t>" name="p"/&gt; 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419" y="2697081"/>
            <a:ext cx="4801535" cy="119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9914" y="3053202"/>
            <a:ext cx="2165362" cy="360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95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165925" cy="4643120"/>
          </a:xfrm>
        </p:spPr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、滑动条输入文本框</a:t>
            </a:r>
          </a:p>
          <a:p>
            <a:pPr marL="431800" lvl="1" indent="0">
              <a:buNone/>
            </a:pPr>
            <a:endParaRPr lang="en-US" altLang="zh-CN" dirty="0"/>
          </a:p>
          <a:p>
            <a:pPr marL="431800" lvl="1" indent="0">
              <a:buNone/>
            </a:pPr>
            <a:endParaRPr lang="en-US" altLang="zh-CN" dirty="0" smtClean="0"/>
          </a:p>
          <a:p>
            <a:pPr marL="431800" lvl="1" indent="0">
              <a:buNone/>
            </a:pPr>
            <a:r>
              <a:rPr lang="zh-CN" altLang="en-US" dirty="0" smtClean="0"/>
              <a:t>运行</a:t>
            </a:r>
            <a:r>
              <a:rPr lang="zh-CN" altLang="en-US" dirty="0"/>
              <a:t>效果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431800" lvl="1" indent="0">
              <a:buNone/>
            </a:pPr>
            <a:endParaRPr lang="zh-CN" altLang="en-US" dirty="0"/>
          </a:p>
          <a:p>
            <a:pPr marL="431800" lvl="1" indent="0">
              <a:buNone/>
            </a:pPr>
            <a:endParaRPr lang="en-US" altLang="zh-CN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注：用于应该包含一定范围内数字值的输入域。</a:t>
            </a:r>
            <a:r>
              <a:rPr lang="en-US" altLang="zh-CN" dirty="0">
                <a:solidFill>
                  <a:srgbClr val="C00000"/>
                </a:solidFill>
              </a:rPr>
              <a:t>range </a:t>
            </a:r>
            <a:r>
              <a:rPr lang="zh-CN" altLang="en-US" dirty="0">
                <a:solidFill>
                  <a:srgbClr val="C00000"/>
                </a:solidFill>
              </a:rPr>
              <a:t>类型显示为滑动条。能够设定对所接受的数字的限定。</a:t>
            </a:r>
          </a:p>
          <a:p>
            <a:pPr lvl="1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range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70328" y="2010161"/>
            <a:ext cx="9291718" cy="95410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</a:rPr>
              <a:t>&lt;input </a:t>
            </a:r>
            <a:r>
              <a:rPr lang="en-US" altLang="zh-CN" sz="2800" b="1" dirty="0">
                <a:solidFill>
                  <a:srgbClr val="FF0000"/>
                </a:solidFill>
              </a:rPr>
              <a:t>type="range" </a:t>
            </a:r>
            <a:r>
              <a:rPr lang="en-US" altLang="zh-CN" sz="2800" dirty="0">
                <a:solidFill>
                  <a:srgbClr val="000000"/>
                </a:solidFill>
              </a:rPr>
              <a:t>min="0" max="50" step="5" name="</a:t>
            </a:r>
            <a:r>
              <a:rPr lang="en-US" altLang="zh-CN" sz="2800" dirty="0" err="1">
                <a:solidFill>
                  <a:srgbClr val="000000"/>
                </a:solidFill>
              </a:rPr>
              <a:t>rdemo</a:t>
            </a:r>
            <a:r>
              <a:rPr lang="en-US" altLang="zh-CN" sz="2800" dirty="0">
                <a:solidFill>
                  <a:srgbClr val="000000"/>
                </a:solidFill>
              </a:rPr>
              <a:t>" value="0" /&gt;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11"/>
          <a:stretch>
            <a:fillRect/>
          </a:stretch>
        </p:blipFill>
        <p:spPr bwMode="auto">
          <a:xfrm>
            <a:off x="2998581" y="3851260"/>
            <a:ext cx="5762640" cy="433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内容占位符 6"/>
          <p:cNvSpPr txBox="1">
            <a:spLocks/>
          </p:cNvSpPr>
          <p:nvPr/>
        </p:nvSpPr>
        <p:spPr bwMode="auto">
          <a:xfrm>
            <a:off x="8545122" y="5917657"/>
            <a:ext cx="338296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66688" indent="-1666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None/>
              <a:defRPr kumimoji="1" sz="3200" b="1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1pPr>
            <a:lvl2pPr marL="398463" indent="-2301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2pPr>
            <a:lvl3pPr marL="400050" indent="182563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kumimoji="1"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kumimoji="1"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itchFamily="34" charset="-122"/>
                <a:cs typeface="微软雅黑" charset="0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defRPr/>
            </a:pPr>
            <a:r>
              <a:rPr kumimoji="0" lang="en-US" altLang="zh-CN" sz="2800" b="0" kern="0" dirty="0">
                <a:solidFill>
                  <a:schemeClr val="tx1">
                    <a:lumMod val="50000"/>
                  </a:schemeClr>
                </a:solidFill>
              </a:rPr>
              <a:t>demo </a:t>
            </a:r>
            <a:r>
              <a:rPr kumimoji="0" lang="en-US" altLang="zh-CN" sz="2800" b="0" kern="0" dirty="0" smtClean="0">
                <a:solidFill>
                  <a:schemeClr val="tx1">
                    <a:lumMod val="50000"/>
                  </a:schemeClr>
                </a:solidFill>
              </a:rPr>
              <a:t>3_2.html</a:t>
            </a:r>
            <a:endParaRPr kumimoji="0" lang="zh-CN" altLang="en-US" sz="2800" b="0" kern="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68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26091" cy="4643120"/>
          </a:xfrm>
        </p:spPr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、日期时间输入文本框</a:t>
            </a:r>
          </a:p>
          <a:p>
            <a:pPr marL="431800" lvl="1" indent="0">
              <a:buNone/>
            </a:pPr>
            <a:endParaRPr lang="en-US" altLang="zh-CN" dirty="0" smtClean="0"/>
          </a:p>
          <a:p>
            <a:pPr marL="431800" lvl="1" indent="0">
              <a:buNone/>
            </a:pPr>
            <a:r>
              <a:rPr lang="zh-CN" altLang="en-US" dirty="0" smtClean="0"/>
              <a:t>运行</a:t>
            </a:r>
            <a:r>
              <a:rPr lang="zh-CN" altLang="en-US" dirty="0"/>
              <a:t>效果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431800" lvl="1" indent="0">
              <a:buNone/>
            </a:pPr>
            <a:endParaRPr lang="zh-CN" altLang="en-US" dirty="0"/>
          </a:p>
          <a:p>
            <a:pPr marL="431800" lvl="1" indent="0">
              <a:buNone/>
            </a:pPr>
            <a:endParaRPr lang="en-US" altLang="zh-CN" dirty="0" smtClean="0"/>
          </a:p>
          <a:p>
            <a:pPr marL="431800" lvl="1" indent="0">
              <a:buNone/>
            </a:pPr>
            <a:endParaRPr lang="en-US" altLang="zh-CN" dirty="0" smtClean="0"/>
          </a:p>
          <a:p>
            <a:pPr marL="431800" lvl="1" indent="0">
              <a:buNone/>
            </a:pPr>
            <a:endParaRPr lang="en-US" altLang="zh-CN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注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en-US" altLang="zh-CN" dirty="0" smtClean="0">
                <a:solidFill>
                  <a:srgbClr val="C00000"/>
                </a:solidFill>
              </a:rPr>
              <a:t>date</a:t>
            </a:r>
            <a:r>
              <a:rPr lang="zh-CN" altLang="en-US" dirty="0">
                <a:solidFill>
                  <a:srgbClr val="C00000"/>
                </a:solidFill>
              </a:rPr>
              <a:t>类型的</a:t>
            </a:r>
            <a:r>
              <a:rPr lang="en-US" altLang="zh-CN" dirty="0">
                <a:solidFill>
                  <a:srgbClr val="C00000"/>
                </a:solidFill>
              </a:rPr>
              <a:t>input</a:t>
            </a:r>
            <a:r>
              <a:rPr lang="zh-CN" altLang="en-US" dirty="0">
                <a:solidFill>
                  <a:srgbClr val="C00000"/>
                </a:solidFill>
              </a:rPr>
              <a:t>元素以日历的形式方便用户输入。还有其他的</a:t>
            </a:r>
            <a:r>
              <a:rPr lang="en-US" altLang="zh-CN" dirty="0">
                <a:solidFill>
                  <a:srgbClr val="C00000"/>
                </a:solidFill>
              </a:rPr>
              <a:t>type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r>
              <a:rPr lang="en-US" altLang="zh-CN" dirty="0">
                <a:solidFill>
                  <a:srgbClr val="C00000"/>
                </a:solidFill>
              </a:rPr>
              <a:t>time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 err="1">
                <a:solidFill>
                  <a:srgbClr val="C00000"/>
                </a:solidFill>
              </a:rPr>
              <a:t>datetime</a:t>
            </a:r>
            <a:r>
              <a:rPr lang="en-US" altLang="zh-CN" dirty="0">
                <a:solidFill>
                  <a:srgbClr val="C00000"/>
                </a:solidFill>
              </a:rPr>
              <a:t>-local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>
                <a:solidFill>
                  <a:srgbClr val="C00000"/>
                </a:solidFill>
              </a:rPr>
              <a:t>month 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>
                <a:solidFill>
                  <a:srgbClr val="C00000"/>
                </a:solidFill>
              </a:rPr>
              <a:t>week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 err="1">
                <a:solidFill>
                  <a:srgbClr val="C00000"/>
                </a:solidFill>
              </a:rPr>
              <a:t>datetime</a:t>
            </a:r>
            <a:r>
              <a:rPr lang="zh-CN" altLang="en-US" dirty="0">
                <a:solidFill>
                  <a:srgbClr val="C00000"/>
                </a:solidFill>
              </a:rPr>
              <a:t>。</a:t>
            </a:r>
          </a:p>
          <a:p>
            <a:pPr lvl="1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date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70328" y="2010161"/>
            <a:ext cx="9291718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</a:rPr>
              <a:t>&lt;input </a:t>
            </a:r>
            <a:r>
              <a:rPr lang="en-US" altLang="zh-CN" sz="2800" b="1" dirty="0">
                <a:solidFill>
                  <a:srgbClr val="FF0000"/>
                </a:solidFill>
              </a:rPr>
              <a:t>type="date" </a:t>
            </a:r>
            <a:r>
              <a:rPr lang="en-US" altLang="zh-CN" sz="2800" dirty="0">
                <a:solidFill>
                  <a:srgbClr val="000000"/>
                </a:solidFill>
              </a:rPr>
              <a:t>name="</a:t>
            </a:r>
            <a:r>
              <a:rPr lang="en-US" altLang="zh-CN" sz="2800" dirty="0" err="1">
                <a:solidFill>
                  <a:srgbClr val="000000"/>
                </a:solidFill>
              </a:rPr>
              <a:t>datedemo</a:t>
            </a:r>
            <a:r>
              <a:rPr lang="en-US" altLang="zh-CN" sz="2800" dirty="0">
                <a:solidFill>
                  <a:srgbClr val="000000"/>
                </a:solidFill>
              </a:rPr>
              <a:t>" /&gt;</a:t>
            </a:r>
          </a:p>
        </p:txBody>
      </p:sp>
      <p:sp>
        <p:nvSpPr>
          <p:cNvPr id="10" name="内容占位符 6"/>
          <p:cNvSpPr txBox="1">
            <a:spLocks/>
          </p:cNvSpPr>
          <p:nvPr/>
        </p:nvSpPr>
        <p:spPr bwMode="auto">
          <a:xfrm>
            <a:off x="8184957" y="4630502"/>
            <a:ext cx="338296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66688" indent="-1666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None/>
              <a:defRPr kumimoji="1" sz="3200" b="1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1pPr>
            <a:lvl2pPr marL="398463" indent="-2301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2pPr>
            <a:lvl3pPr marL="400050" indent="182563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kumimoji="1"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kumimoji="1"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itchFamily="34" charset="-122"/>
                <a:cs typeface="微软雅黑" charset="0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defRPr/>
            </a:pPr>
            <a:r>
              <a:rPr kumimoji="0" lang="en-US" altLang="zh-CN" sz="2800" b="0" kern="0" dirty="0">
                <a:solidFill>
                  <a:schemeClr val="tx1">
                    <a:lumMod val="50000"/>
                  </a:schemeClr>
                </a:solidFill>
              </a:rPr>
              <a:t>demo </a:t>
            </a:r>
            <a:r>
              <a:rPr kumimoji="0" lang="en-US" altLang="zh-CN" sz="2800" b="0" kern="0" dirty="0" smtClean="0">
                <a:solidFill>
                  <a:schemeClr val="tx1">
                    <a:lumMod val="50000"/>
                  </a:schemeClr>
                </a:solidFill>
              </a:rPr>
              <a:t>3_3.html</a:t>
            </a:r>
            <a:endParaRPr kumimoji="0" lang="zh-CN" altLang="en-US" sz="2800" b="0" kern="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944" y="2716000"/>
            <a:ext cx="3385551" cy="256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01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26091" cy="4643120"/>
          </a:xfrm>
        </p:spPr>
        <p:txBody>
          <a:bodyPr/>
          <a:lstStyle/>
          <a:p>
            <a:r>
              <a:rPr lang="en-US" altLang="zh-CN" dirty="0"/>
              <a:t>7</a:t>
            </a:r>
            <a:r>
              <a:rPr lang="zh-CN" altLang="en-US" dirty="0"/>
              <a:t>、颜色选择文本框</a:t>
            </a:r>
          </a:p>
          <a:p>
            <a:pPr marL="431800" lvl="1" indent="0">
              <a:buNone/>
            </a:pPr>
            <a:endParaRPr lang="en-US" altLang="zh-CN" dirty="0" smtClean="0"/>
          </a:p>
          <a:p>
            <a:pPr marL="431800" lvl="1" indent="0">
              <a:buNone/>
            </a:pPr>
            <a:r>
              <a:rPr lang="zh-CN" altLang="en-US" dirty="0" smtClean="0"/>
              <a:t>运行</a:t>
            </a:r>
            <a:r>
              <a:rPr lang="zh-CN" altLang="en-US" dirty="0"/>
              <a:t>效果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431800" lvl="1" indent="0">
              <a:buNone/>
            </a:pPr>
            <a:endParaRPr lang="zh-CN" altLang="en-US" dirty="0"/>
          </a:p>
          <a:p>
            <a:pPr marL="431800" lvl="1" indent="0">
              <a:buNone/>
            </a:pPr>
            <a:endParaRPr lang="en-US" altLang="zh-CN" dirty="0" smtClean="0"/>
          </a:p>
          <a:p>
            <a:pPr marL="431800" lvl="1" indent="0">
              <a:buNone/>
            </a:pPr>
            <a:endParaRPr lang="en-US" altLang="zh-CN" dirty="0" smtClean="0"/>
          </a:p>
          <a:p>
            <a:pPr marL="431800" lvl="1" indent="0">
              <a:buNone/>
            </a:pPr>
            <a:endParaRPr lang="en-US" altLang="zh-CN" dirty="0" smtClean="0"/>
          </a:p>
          <a:p>
            <a:pPr marL="431800" lvl="1" indent="0">
              <a:buNone/>
            </a:pPr>
            <a:endParaRPr lang="en-US" altLang="zh-CN" dirty="0"/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color</a:t>
            </a:r>
            <a:r>
              <a:rPr lang="zh-CN" altLang="en-US" dirty="0">
                <a:solidFill>
                  <a:srgbClr val="C00000"/>
                </a:solidFill>
              </a:rPr>
              <a:t>类型的</a:t>
            </a:r>
            <a:r>
              <a:rPr lang="en-US" altLang="zh-CN" dirty="0">
                <a:solidFill>
                  <a:srgbClr val="C00000"/>
                </a:solidFill>
              </a:rPr>
              <a:t>input</a:t>
            </a:r>
            <a:r>
              <a:rPr lang="zh-CN" altLang="en-US" dirty="0">
                <a:solidFill>
                  <a:srgbClr val="C00000"/>
                </a:solidFill>
              </a:rPr>
              <a:t>元素用来选取颜色，其提供了一个颜色选择器。</a:t>
            </a:r>
          </a:p>
          <a:p>
            <a:pPr lvl="1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color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70328" y="2010161"/>
            <a:ext cx="9291718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</a:rPr>
              <a:t>&lt;input </a:t>
            </a:r>
            <a:r>
              <a:rPr lang="en-US" altLang="zh-CN" sz="2800" b="1" dirty="0">
                <a:solidFill>
                  <a:srgbClr val="FF0000"/>
                </a:solidFill>
              </a:rPr>
              <a:t>type="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color</a:t>
            </a:r>
            <a:r>
              <a:rPr lang="en-US" altLang="zh-CN" sz="2800" b="1" dirty="0">
                <a:solidFill>
                  <a:srgbClr val="FF0000"/>
                </a:solidFill>
              </a:rPr>
              <a:t>"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 </a:t>
            </a:r>
            <a:r>
              <a:rPr lang="en-US" altLang="zh-CN" sz="2800" dirty="0" smtClean="0">
                <a:solidFill>
                  <a:srgbClr val="000000"/>
                </a:solidFill>
              </a:rPr>
              <a:t>name=</a:t>
            </a:r>
            <a:r>
              <a:rPr lang="en-US" altLang="zh-CN" sz="2800" dirty="0">
                <a:solidFill>
                  <a:srgbClr val="000000"/>
                </a:solidFill>
              </a:rPr>
              <a:t>"</a:t>
            </a:r>
            <a:r>
              <a:rPr lang="en-US" altLang="zh-CN" sz="2800" dirty="0" smtClean="0">
                <a:solidFill>
                  <a:srgbClr val="000000"/>
                </a:solidFill>
              </a:rPr>
              <a:t>col</a:t>
            </a:r>
            <a:r>
              <a:rPr lang="en-US" altLang="zh-CN" sz="2800" dirty="0">
                <a:solidFill>
                  <a:srgbClr val="000000"/>
                </a:solidFill>
              </a:rPr>
              <a:t>"</a:t>
            </a:r>
            <a:r>
              <a:rPr lang="en-US" altLang="zh-CN" sz="2800" dirty="0" smtClean="0">
                <a:solidFill>
                  <a:srgbClr val="000000"/>
                </a:solidFill>
              </a:rPr>
              <a:t>/&gt;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  <p:sp>
        <p:nvSpPr>
          <p:cNvPr id="10" name="内容占位符 6"/>
          <p:cNvSpPr txBox="1">
            <a:spLocks/>
          </p:cNvSpPr>
          <p:nvPr/>
        </p:nvSpPr>
        <p:spPr bwMode="auto">
          <a:xfrm>
            <a:off x="8188679" y="5099452"/>
            <a:ext cx="338296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66688" indent="-1666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None/>
              <a:defRPr kumimoji="1" sz="3200" b="1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1pPr>
            <a:lvl2pPr marL="398463" indent="-2301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2pPr>
            <a:lvl3pPr marL="400050" indent="182563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kumimoji="1"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kumimoji="1"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itchFamily="34" charset="-122"/>
                <a:cs typeface="微软雅黑" charset="0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defRPr/>
            </a:pPr>
            <a:r>
              <a:rPr kumimoji="0" lang="en-US" altLang="zh-CN" sz="2800" b="0" kern="0" dirty="0">
                <a:solidFill>
                  <a:schemeClr val="tx1">
                    <a:lumMod val="50000"/>
                  </a:schemeClr>
                </a:solidFill>
              </a:rPr>
              <a:t>demo </a:t>
            </a:r>
            <a:r>
              <a:rPr kumimoji="0" lang="en-US" altLang="zh-CN" sz="2800" b="0" kern="0" dirty="0" smtClean="0">
                <a:solidFill>
                  <a:schemeClr val="tx1">
                    <a:lumMod val="50000"/>
                  </a:schemeClr>
                </a:solidFill>
              </a:rPr>
              <a:t>3_3.html</a:t>
            </a:r>
            <a:endParaRPr kumimoji="0" lang="zh-CN" altLang="en-US" sz="2800" b="0" kern="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568" y="2740811"/>
            <a:ext cx="3817749" cy="2849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158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6" y="1246504"/>
            <a:ext cx="9085430" cy="5121087"/>
          </a:xfrm>
        </p:spPr>
        <p:txBody>
          <a:bodyPr/>
          <a:lstStyle/>
          <a:p>
            <a:r>
              <a:rPr lang="en-US" altLang="zh-CN" dirty="0"/>
              <a:t>8</a:t>
            </a:r>
            <a:r>
              <a:rPr lang="zh-CN" altLang="en-US" dirty="0"/>
              <a:t>、搜索功能</a:t>
            </a:r>
            <a:r>
              <a:rPr lang="zh-CN" altLang="en-US" dirty="0" smtClean="0"/>
              <a:t>文本框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en-US" altLang="zh-CN" dirty="0" smtClean="0">
                <a:solidFill>
                  <a:srgbClr val="C00000"/>
                </a:solidFill>
              </a:rPr>
              <a:t>search</a:t>
            </a:r>
            <a:r>
              <a:rPr lang="zh-CN" altLang="en-US" dirty="0" smtClean="0">
                <a:solidFill>
                  <a:srgbClr val="C00000"/>
                </a:solidFill>
              </a:rPr>
              <a:t>类型</a:t>
            </a:r>
            <a:r>
              <a:rPr lang="zh-CN" altLang="en-US" dirty="0">
                <a:solidFill>
                  <a:srgbClr val="C00000"/>
                </a:solidFill>
              </a:rPr>
              <a:t>用于搜索域，比如站点搜索或 </a:t>
            </a:r>
            <a:r>
              <a:rPr lang="en-US" altLang="zh-CN" dirty="0">
                <a:solidFill>
                  <a:srgbClr val="C00000"/>
                </a:solidFill>
              </a:rPr>
              <a:t>Google </a:t>
            </a:r>
            <a:r>
              <a:rPr lang="zh-CN" altLang="en-US" dirty="0">
                <a:solidFill>
                  <a:srgbClr val="C00000"/>
                </a:solidFill>
              </a:rPr>
              <a:t>搜索</a:t>
            </a:r>
            <a:r>
              <a:rPr lang="zh-CN" altLang="en-US" dirty="0" smtClean="0">
                <a:solidFill>
                  <a:srgbClr val="C00000"/>
                </a:solidFill>
              </a:rPr>
              <a:t>。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  <a:p>
            <a:pPr marL="431800" lvl="1" indent="0">
              <a:buNone/>
            </a:pPr>
            <a:endParaRPr lang="en-US" altLang="zh-CN" dirty="0" smtClean="0"/>
          </a:p>
          <a:p>
            <a:pPr marL="431800" lvl="1" indent="0">
              <a:buNone/>
            </a:pPr>
            <a:endParaRPr lang="zh-CN" altLang="en-US" dirty="0"/>
          </a:p>
          <a:p>
            <a:pPr marL="431800" lvl="1" indent="0">
              <a:buNone/>
            </a:pPr>
            <a:endParaRPr lang="en-US" altLang="zh-CN" dirty="0" smtClean="0"/>
          </a:p>
          <a:p>
            <a:pPr marL="431800" lvl="1" indent="0">
              <a:buNone/>
            </a:pPr>
            <a:endParaRPr lang="en-US" altLang="zh-CN" dirty="0" smtClean="0"/>
          </a:p>
          <a:p>
            <a:pPr marL="431800" lvl="1" indent="0">
              <a:buNone/>
            </a:pPr>
            <a:endParaRPr lang="en-US" altLang="zh-CN" dirty="0" smtClean="0"/>
          </a:p>
          <a:p>
            <a:pPr marL="431800" lvl="1" indent="0">
              <a:buNone/>
            </a:pP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search</a:t>
            </a:r>
            <a:r>
              <a:rPr lang="zh-CN" altLang="en-US" dirty="0"/>
              <a:t>类型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160" y="2780703"/>
            <a:ext cx="5146634" cy="271390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8363" y="2887966"/>
            <a:ext cx="3998669" cy="2449121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1306371" y="2918871"/>
            <a:ext cx="4826211" cy="61566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9867073" y="4824121"/>
            <a:ext cx="911072" cy="52155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9841716" y="5760550"/>
            <a:ext cx="1019959" cy="52155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search</a:t>
            </a:r>
            <a:endParaRPr lang="zh-CN" altLang="en-US" sz="2000" dirty="0"/>
          </a:p>
        </p:txBody>
      </p:sp>
      <p:sp>
        <p:nvSpPr>
          <p:cNvPr id="13" name="下箭头 12"/>
          <p:cNvSpPr/>
          <p:nvPr/>
        </p:nvSpPr>
        <p:spPr>
          <a:xfrm>
            <a:off x="10201881" y="5409121"/>
            <a:ext cx="216099" cy="265945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146160" y="2060394"/>
            <a:ext cx="7831160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</a:rPr>
              <a:t>&lt;input </a:t>
            </a:r>
            <a:r>
              <a:rPr lang="en-US" altLang="zh-CN" sz="2800" b="1" dirty="0">
                <a:solidFill>
                  <a:srgbClr val="FF0000"/>
                </a:solidFill>
              </a:rPr>
              <a:t>type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=</a:t>
            </a:r>
            <a:r>
              <a:rPr lang="en-US" altLang="zh-CN" sz="2800" b="1" dirty="0">
                <a:solidFill>
                  <a:srgbClr val="FF0000"/>
                </a:solidFill>
              </a:rPr>
              <a:t> "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search"  </a:t>
            </a:r>
            <a:r>
              <a:rPr lang="en-US" altLang="zh-CN" sz="2800" dirty="0" smtClean="0">
                <a:solidFill>
                  <a:srgbClr val="000000"/>
                </a:solidFill>
              </a:rPr>
              <a:t>name=</a:t>
            </a:r>
            <a:r>
              <a:rPr lang="en-US" altLang="zh-CN" sz="2800" dirty="0">
                <a:solidFill>
                  <a:srgbClr val="000000"/>
                </a:solidFill>
              </a:rPr>
              <a:t>"</a:t>
            </a:r>
            <a:r>
              <a:rPr lang="en-US" altLang="zh-CN" sz="2800" dirty="0" smtClean="0">
                <a:solidFill>
                  <a:srgbClr val="000000"/>
                </a:solidFill>
              </a:rPr>
              <a:t>movie"/&gt;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047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新增类型总结</a:t>
            </a:r>
          </a:p>
        </p:txBody>
      </p:sp>
      <p:graphicFrame>
        <p:nvGraphicFramePr>
          <p:cNvPr id="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5464423"/>
              </p:ext>
            </p:extLst>
          </p:nvPr>
        </p:nvGraphicFramePr>
        <p:xfrm>
          <a:off x="1701987" y="1484314"/>
          <a:ext cx="8860059" cy="4472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5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46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3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altLang="en-US" sz="2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564" marR="65564" marT="43707" marB="43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3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sz="2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564" marR="65564" marT="43707" marB="437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446">
                <a:tc>
                  <a:txBody>
                    <a:bodyPr/>
                    <a:lstStyle/>
                    <a:p>
                      <a:pPr marL="0" marR="0" indent="0" algn="ctr" defTabSz="685324" rtl="0" eaLnBrk="1" fontAlgn="auto" latinLnBrk="0" hangingPunct="1">
                        <a:lnSpc>
                          <a:spcPts val="35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kern="120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number</a:t>
                      </a:r>
                      <a:endParaRPr lang="zh-CN" altLang="en-US" sz="2300" kern="1200" dirty="0" smtClean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5564" marR="65564" marT="43707" marB="43707" anchor="ctr"/>
                </a:tc>
                <a:tc>
                  <a:txBody>
                    <a:bodyPr/>
                    <a:lstStyle/>
                    <a:p>
                      <a:pPr marL="0" marR="0" indent="0" algn="ctr" defTabSz="685324" rtl="0" eaLnBrk="1" fontAlgn="auto" latinLnBrk="0" hangingPunct="1">
                        <a:lnSpc>
                          <a:spcPts val="35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数值输入文本框。不能输入数值以外的文字，否则提交时内容将作为空白进行提交。</a:t>
                      </a:r>
                    </a:p>
                  </a:txBody>
                  <a:tcPr marL="65564" marR="65564" marT="43707" marB="437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8446"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ts val="35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email</a:t>
                      </a:r>
                      <a:endParaRPr lang="zh-CN" altLang="en-US" sz="2300" dirty="0" smtClean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564" marR="65564" marT="43707" marB="43707" anchor="ctr"/>
                </a:tc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ts val="35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用于含 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e-mail 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地址的输入域，要求用户必须正确输入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email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格式的文本。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564" marR="65564" marT="43707" marB="4370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8446"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ts val="35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dirty="0" err="1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url</a:t>
                      </a:r>
                      <a:r>
                        <a:rPr lang="en-US" altLang="zh-CN" sz="230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altLang="en-US" sz="2300" dirty="0" smtClean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564" marR="65564" marT="43707" marB="43707" anchor="ctr"/>
                </a:tc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ts val="35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用于含 </a:t>
                      </a:r>
                      <a:r>
                        <a:rPr lang="en-US" altLang="zh-CN" sz="2400" dirty="0" err="1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url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地址的输入域，要求用户必须正确输入</a:t>
                      </a:r>
                      <a:r>
                        <a:rPr lang="en-US" altLang="zh-CN" sz="2400" dirty="0" err="1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url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格式的文本。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564" marR="65564" marT="43707" marB="4370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8446"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Bef>
                          <a:spcPts val="300"/>
                        </a:spcBef>
                      </a:pPr>
                      <a:r>
                        <a:rPr lang="en-US" altLang="zh-CN" sz="2300" dirty="0" err="1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tel</a:t>
                      </a:r>
                      <a:endParaRPr lang="zh-CN" altLang="en-US" sz="23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564" marR="65564" marT="43707" marB="43707" anchor="ctr"/>
                </a:tc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ts val="35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用于电话号码的输入域</a:t>
                      </a:r>
                    </a:p>
                  </a:txBody>
                  <a:tcPr marL="65564" marR="65564" marT="43707" marB="4370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519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新增类型总结</a:t>
            </a:r>
          </a:p>
        </p:txBody>
      </p:sp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3334243"/>
              </p:ext>
            </p:extLst>
          </p:nvPr>
        </p:nvGraphicFramePr>
        <p:xfrm>
          <a:off x="1557921" y="1844274"/>
          <a:ext cx="8788025" cy="3493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5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2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44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564" marR="65564" marT="43697" marB="436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564" marR="65564" marT="43697" marB="4369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6547"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ts val="3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range </a:t>
                      </a:r>
                      <a:endParaRPr lang="zh-CN" altLang="en-US" sz="2400" dirty="0" smtClean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564" marR="65564" marT="43697" marB="43697" anchor="ctr"/>
                </a:tc>
                <a:tc>
                  <a:txBody>
                    <a:bodyPr/>
                    <a:lstStyle/>
                    <a:p>
                      <a:pPr marL="0" marR="0" indent="0" algn="ctr" defTabSz="685324" rtl="0" eaLnBrk="1" fontAlgn="auto" latinLnBrk="0" hangingPunct="1">
                        <a:lnSpc>
                          <a:spcPts val="3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用于含一定范围内数字值的输入域，显示为滑动条。</a:t>
                      </a:r>
                    </a:p>
                  </a:txBody>
                  <a:tcPr marL="65564" marR="65564" marT="43697" marB="4369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8875"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ts val="3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color</a:t>
                      </a:r>
                      <a:endParaRPr lang="zh-CN" altLang="en-US" sz="2400" dirty="0" smtClean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564" marR="65564" marT="43697" marB="43697" anchor="ctr"/>
                </a:tc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ts val="3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颜色选择文本框。选择的值为“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#000000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”格式的文字。</a:t>
                      </a:r>
                    </a:p>
                  </a:txBody>
                  <a:tcPr marL="65564" marR="65564" marT="43697" marB="4369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6547"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ts val="3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search</a:t>
                      </a:r>
                      <a:endParaRPr lang="zh-CN" altLang="en-US" sz="24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564" marR="65564" marT="43697" marB="43697" anchor="ctr"/>
                </a:tc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ts val="3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用于专门输入搜索关键词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564" marR="65564" marT="43697" marB="4369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10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新增类型总结</a:t>
            </a:r>
          </a:p>
        </p:txBody>
      </p:sp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5517852"/>
              </p:ext>
            </p:extLst>
          </p:nvPr>
        </p:nvGraphicFramePr>
        <p:xfrm>
          <a:off x="2058988" y="1628775"/>
          <a:ext cx="7867650" cy="4687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4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3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457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564" marR="65564" marT="43703" marB="437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564" marR="65564" marT="43703" marB="4370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6664"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date</a:t>
                      </a:r>
                      <a:endParaRPr lang="zh-CN" altLang="en-US" sz="24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564" marR="65564" marT="43703" marB="437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各种日期与时间输入文本框</a:t>
                      </a:r>
                      <a:endParaRPr lang="zh-CN" altLang="en-US" sz="24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564" marR="65564" marT="43703" marB="4370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6664"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month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564" marR="65564" marT="43703" marB="43703" anchor="ctr"/>
                </a:tc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i="0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用来输年和月份的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564" marR="65564" marT="43703" marB="4370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6664"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week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564" marR="65564" marT="43703" marB="43703" anchor="ctr"/>
                </a:tc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i="0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用来输年和周号的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564" marR="65564" marT="43703" marB="4370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6664"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time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564" marR="65564" marT="43703" marB="43703" anchor="ctr"/>
                </a:tc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i="0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用来输时间的</a:t>
                      </a:r>
                      <a:endParaRPr lang="zh-CN" altLang="en-US" sz="2400" dirty="0" smtClean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564" marR="65564" marT="43703" marB="43703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6664"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datetime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-local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564" marR="65564" marT="43703" marB="43703" anchor="ctr"/>
                </a:tc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用来输入本地日期和时间的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564" marR="65564" marT="43703" marB="43703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12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02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400" dirty="0" smtClean="0">
                  <a:solidFill>
                    <a:schemeClr val="tx1"/>
                  </a:solidFill>
                  <a:latin typeface="+mn-lt"/>
                  <a:ea typeface="+mn-ea"/>
                </a:rPr>
                <a:t>新增表</a:t>
              </a:r>
              <a:r>
                <a:rPr lang="zh-CN" altLang="en-US" sz="4400" dirty="0">
                  <a:solidFill>
                    <a:schemeClr val="tx1"/>
                  </a:solidFill>
                  <a:latin typeface="+mn-lt"/>
                  <a:ea typeface="+mn-ea"/>
                </a:rPr>
                <a:t>单</a:t>
              </a:r>
              <a:r>
                <a:rPr lang="zh-CN" altLang="en-US" sz="4400" dirty="0" smtClean="0">
                  <a:solidFill>
                    <a:schemeClr val="tx1"/>
                  </a:solidFill>
                  <a:latin typeface="+mn-lt"/>
                  <a:ea typeface="+mn-ea"/>
                </a:rPr>
                <a:t>元素</a:t>
              </a:r>
              <a:endParaRPr lang="zh-CN" altLang="en-US" sz="44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77426" y="475647"/>
            <a:ext cx="9004125" cy="9364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301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5"/>
          <p:cNvSpPr>
            <a:spLocks noGrp="1"/>
          </p:cNvSpPr>
          <p:nvPr>
            <p:ph sz="quarter" idx="10"/>
          </p:nvPr>
        </p:nvSpPr>
        <p:spPr bwMode="auto">
          <a:xfrm>
            <a:off x="782758" y="1228172"/>
            <a:ext cx="9940554" cy="4643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0"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在之前的HTML表单标签中，对于一些功能支持的不够好。</a:t>
            </a:r>
            <a:endParaRPr kumimoji="0"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kumimoji="0"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比如：</a:t>
            </a:r>
            <a:endParaRPr kumimoji="0"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kumimoji="0"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、文本框提示信息</a:t>
            </a:r>
            <a:endParaRPr kumimoji="0"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kumimoji="0"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、表单校验</a:t>
            </a:r>
            <a:endParaRPr kumimoji="0"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kumimoji="0"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0"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、日期选择控件</a:t>
            </a:r>
            <a:endParaRPr kumimoji="0"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kumimoji="0"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kumimoji="0"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、颜色选择控件</a:t>
            </a:r>
            <a:endParaRPr kumimoji="0"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kumimoji="0"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…….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（之前只能通过js和事件结合处理）</a:t>
            </a:r>
          </a:p>
        </p:txBody>
      </p:sp>
      <p:sp>
        <p:nvSpPr>
          <p:cNvPr id="5" name="标题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595841" y="191663"/>
            <a:ext cx="9791700" cy="792163"/>
          </a:xfrm>
          <a:prstGeom prst="rect">
            <a:avLst/>
          </a:prstGeom>
        </p:spPr>
        <p:txBody>
          <a:bodyPr wrap="square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课堂导入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559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err="1"/>
              <a:t>datalist</a:t>
            </a:r>
            <a:r>
              <a:rPr lang="en-US" altLang="zh-CN" dirty="0"/>
              <a:t> </a:t>
            </a:r>
            <a:r>
              <a:rPr lang="zh-CN" altLang="en-US" dirty="0"/>
              <a:t>元素</a:t>
            </a:r>
            <a:r>
              <a:rPr lang="en-US" altLang="zh-CN" dirty="0"/>
              <a:t>——</a:t>
            </a:r>
            <a:r>
              <a:rPr lang="zh-CN" altLang="en-US" dirty="0"/>
              <a:t>为输入框提供可选的列表。</a:t>
            </a:r>
          </a:p>
          <a:p>
            <a:pPr lvl="1"/>
            <a:r>
              <a:rPr lang="zh-CN" altLang="en-US" dirty="0"/>
              <a:t>列表通过 </a:t>
            </a:r>
            <a:r>
              <a:rPr lang="en-US" altLang="zh-CN" dirty="0" err="1"/>
              <a:t>datalist</a:t>
            </a:r>
            <a:r>
              <a:rPr lang="en-US" altLang="zh-CN" dirty="0"/>
              <a:t> </a:t>
            </a:r>
            <a:r>
              <a:rPr lang="zh-CN" altLang="en-US" dirty="0"/>
              <a:t>中的 </a:t>
            </a:r>
            <a:r>
              <a:rPr lang="en-US" altLang="zh-CN" dirty="0"/>
              <a:t>option </a:t>
            </a:r>
            <a:r>
              <a:rPr lang="zh-CN" altLang="en-US" dirty="0"/>
              <a:t>元素创建。如不从列表中选择某项，也可自行输入其他内容。</a:t>
            </a:r>
          </a:p>
          <a:p>
            <a:pPr lvl="1"/>
            <a:r>
              <a:rPr lang="zh-CN" altLang="en-US" dirty="0"/>
              <a:t>把 </a:t>
            </a:r>
            <a:r>
              <a:rPr lang="en-US" altLang="zh-CN" dirty="0" err="1"/>
              <a:t>datalist</a:t>
            </a:r>
            <a:r>
              <a:rPr lang="en-US" altLang="zh-CN" dirty="0"/>
              <a:t> </a:t>
            </a:r>
            <a:r>
              <a:rPr lang="zh-CN" altLang="en-US" dirty="0"/>
              <a:t>绑定到输入域，需将输入域的 </a:t>
            </a:r>
            <a:r>
              <a:rPr lang="en-US" altLang="zh-CN" dirty="0"/>
              <a:t>list </a:t>
            </a:r>
            <a:r>
              <a:rPr lang="zh-CN" altLang="en-US" dirty="0"/>
              <a:t>属性引用 </a:t>
            </a:r>
            <a:r>
              <a:rPr lang="en-US" altLang="zh-CN" dirty="0" err="1"/>
              <a:t>datalist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/>
              <a:t>id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每个</a:t>
            </a:r>
            <a:r>
              <a:rPr lang="en-US" altLang="zh-CN" dirty="0">
                <a:solidFill>
                  <a:srgbClr val="C00000"/>
                </a:solidFill>
              </a:rPr>
              <a:t>option</a:t>
            </a:r>
            <a:r>
              <a:rPr lang="zh-CN" altLang="en-US" dirty="0">
                <a:solidFill>
                  <a:srgbClr val="C00000"/>
                </a:solidFill>
              </a:rPr>
              <a:t>元素都必须设置</a:t>
            </a:r>
            <a:r>
              <a:rPr lang="en-US" altLang="zh-CN" dirty="0">
                <a:solidFill>
                  <a:srgbClr val="C00000"/>
                </a:solidFill>
              </a:rPr>
              <a:t>value</a:t>
            </a:r>
            <a:r>
              <a:rPr lang="zh-CN" altLang="en-US" dirty="0" smtClean="0">
                <a:solidFill>
                  <a:srgbClr val="C00000"/>
                </a:solidFill>
              </a:rPr>
              <a:t>属性。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/>
              <a:t>datalist</a:t>
            </a:r>
            <a:r>
              <a:rPr lang="en-US" altLang="zh-CN" dirty="0"/>
              <a:t> </a:t>
            </a:r>
            <a:r>
              <a:rPr lang="zh-CN" altLang="en-US" dirty="0"/>
              <a:t>元素</a:t>
            </a:r>
          </a:p>
        </p:txBody>
      </p:sp>
    </p:spTree>
    <p:extLst>
      <p:ext uri="{BB962C8B-B14F-4D97-AF65-F5344CB8AC3E}">
        <p14:creationId xmlns:p14="http://schemas.microsoft.com/office/powerpoint/2010/main" val="311334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26091" cy="4643120"/>
          </a:xfrm>
        </p:spPr>
        <p:txBody>
          <a:bodyPr/>
          <a:lstStyle/>
          <a:p>
            <a:pPr marL="431800" lvl="1" indent="0">
              <a:buNone/>
            </a:pPr>
            <a:endParaRPr lang="en-US" altLang="zh-CN" dirty="0" smtClean="0"/>
          </a:p>
          <a:p>
            <a:pPr marL="431800" lvl="1" indent="0">
              <a:buNone/>
            </a:pPr>
            <a:endParaRPr lang="zh-CN" altLang="en-US" dirty="0"/>
          </a:p>
          <a:p>
            <a:pPr marL="431800" lvl="1" indent="0">
              <a:buNone/>
            </a:pPr>
            <a:endParaRPr lang="en-US" altLang="zh-CN" dirty="0" smtClean="0"/>
          </a:p>
          <a:p>
            <a:pPr marL="431800" lvl="1" indent="0">
              <a:buNone/>
            </a:pPr>
            <a:endParaRPr lang="en-US" altLang="zh-CN" dirty="0" smtClean="0"/>
          </a:p>
          <a:p>
            <a:pPr marL="431800" lvl="1" indent="0">
              <a:buNone/>
            </a:pPr>
            <a:endParaRPr lang="en-US" altLang="zh-CN" dirty="0" smtClean="0"/>
          </a:p>
          <a:p>
            <a:pPr marL="431800" lvl="1" indent="0">
              <a:buNone/>
            </a:pP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搜索功能文本框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25723" y="2665068"/>
            <a:ext cx="10156653" cy="393338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600" dirty="0">
                <a:solidFill>
                  <a:srgbClr val="000000"/>
                </a:solidFill>
              </a:rPr>
              <a:t>金庸武侠小说中的武功及招式</a:t>
            </a:r>
            <a:r>
              <a:rPr lang="en-US" altLang="zh-CN" sz="2600" dirty="0" smtClean="0">
                <a:solidFill>
                  <a:srgbClr val="000000"/>
                </a:solidFill>
              </a:rPr>
              <a:t>: </a:t>
            </a:r>
            <a:r>
              <a:rPr lang="en-US" altLang="zh-CN" sz="2600" dirty="0">
                <a:solidFill>
                  <a:srgbClr val="000000"/>
                </a:solidFill>
              </a:rPr>
              <a:t>&lt;input </a:t>
            </a:r>
            <a:r>
              <a:rPr lang="en-US" altLang="zh-CN" sz="2600" dirty="0">
                <a:solidFill>
                  <a:srgbClr val="FF0000"/>
                </a:solidFill>
              </a:rPr>
              <a:t>type="search" </a:t>
            </a:r>
            <a:r>
              <a:rPr lang="en-US" altLang="zh-CN" sz="2600" dirty="0">
                <a:solidFill>
                  <a:srgbClr val="000000"/>
                </a:solidFill>
              </a:rPr>
              <a:t>name="</a:t>
            </a:r>
            <a:r>
              <a:rPr lang="en-US" altLang="zh-CN" sz="2600" dirty="0" err="1">
                <a:solidFill>
                  <a:srgbClr val="000000"/>
                </a:solidFill>
              </a:rPr>
              <a:t>gongfu</a:t>
            </a:r>
            <a:r>
              <a:rPr lang="en-US" altLang="zh-CN" sz="2600" dirty="0">
                <a:solidFill>
                  <a:srgbClr val="000000"/>
                </a:solidFill>
              </a:rPr>
              <a:t>" </a:t>
            </a:r>
            <a:r>
              <a:rPr lang="en-US" altLang="zh-CN" sz="2600" dirty="0" smtClean="0">
                <a:solidFill>
                  <a:srgbClr val="000000"/>
                </a:solidFill>
              </a:rPr>
              <a:t> autocomplete</a:t>
            </a:r>
            <a:r>
              <a:rPr lang="en-US" altLang="zh-CN" sz="2600" dirty="0">
                <a:solidFill>
                  <a:srgbClr val="000000"/>
                </a:solidFill>
              </a:rPr>
              <a:t>="on" </a:t>
            </a:r>
            <a:r>
              <a:rPr lang="en-US" altLang="zh-CN" sz="2600" dirty="0" smtClean="0">
                <a:solidFill>
                  <a:srgbClr val="000000"/>
                </a:solidFill>
              </a:rPr>
              <a:t>list</a:t>
            </a:r>
            <a:r>
              <a:rPr lang="en-US" altLang="zh-CN" sz="2600" dirty="0">
                <a:solidFill>
                  <a:srgbClr val="000000"/>
                </a:solidFill>
              </a:rPr>
              <a:t>="</a:t>
            </a:r>
            <a:r>
              <a:rPr lang="en-US" altLang="zh-CN" sz="2600" dirty="0">
                <a:solidFill>
                  <a:srgbClr val="0000FF"/>
                </a:solidFill>
              </a:rPr>
              <a:t>names</a:t>
            </a:r>
            <a:r>
              <a:rPr lang="en-US" altLang="zh-CN" sz="2600" dirty="0">
                <a:solidFill>
                  <a:srgbClr val="000000"/>
                </a:solidFill>
              </a:rPr>
              <a:t>" </a:t>
            </a:r>
            <a:r>
              <a:rPr lang="en-US" altLang="zh-CN" sz="2600" dirty="0">
                <a:solidFill>
                  <a:srgbClr val="FF0000"/>
                </a:solidFill>
              </a:rPr>
              <a:t>results</a:t>
            </a:r>
            <a:r>
              <a:rPr lang="en-US" altLang="zh-CN" sz="2600" dirty="0">
                <a:solidFill>
                  <a:srgbClr val="000000"/>
                </a:solidFill>
              </a:rPr>
              <a:t> /&gt;</a:t>
            </a:r>
          </a:p>
          <a:p>
            <a:pPr>
              <a:lnSpc>
                <a:spcPct val="120000"/>
              </a:lnSpc>
            </a:pPr>
            <a:r>
              <a:rPr lang="en-US" altLang="zh-CN" sz="2600" dirty="0">
                <a:solidFill>
                  <a:srgbClr val="000000"/>
                </a:solidFill>
              </a:rPr>
              <a:t>&lt;</a:t>
            </a:r>
            <a:r>
              <a:rPr lang="en-US" altLang="zh-CN" sz="2600" dirty="0" err="1">
                <a:solidFill>
                  <a:srgbClr val="000000"/>
                </a:solidFill>
              </a:rPr>
              <a:t>datalist</a:t>
            </a:r>
            <a:r>
              <a:rPr lang="en-US" altLang="zh-CN" sz="2600" dirty="0">
                <a:solidFill>
                  <a:srgbClr val="000000"/>
                </a:solidFill>
              </a:rPr>
              <a:t> id="</a:t>
            </a:r>
            <a:r>
              <a:rPr lang="en-US" altLang="zh-CN" sz="2600" dirty="0">
                <a:solidFill>
                  <a:srgbClr val="0000FF"/>
                </a:solidFill>
              </a:rPr>
              <a:t>names</a:t>
            </a:r>
            <a:r>
              <a:rPr lang="en-US" altLang="zh-CN" sz="2600" dirty="0">
                <a:solidFill>
                  <a:srgbClr val="000000"/>
                </a:solidFill>
              </a:rPr>
              <a:t>"&gt;</a:t>
            </a:r>
          </a:p>
          <a:p>
            <a:pPr>
              <a:lnSpc>
                <a:spcPct val="120000"/>
              </a:lnSpc>
            </a:pPr>
            <a:r>
              <a:rPr lang="en-US" altLang="zh-CN" sz="2600" dirty="0">
                <a:solidFill>
                  <a:srgbClr val="000000"/>
                </a:solidFill>
              </a:rPr>
              <a:t>	&lt;option&gt;</a:t>
            </a:r>
            <a:r>
              <a:rPr lang="zh-CN" altLang="en-US" sz="2600" dirty="0">
                <a:solidFill>
                  <a:srgbClr val="000000"/>
                </a:solidFill>
              </a:rPr>
              <a:t>亢龙有悔</a:t>
            </a:r>
            <a:r>
              <a:rPr lang="en-US" altLang="zh-CN" sz="2600" dirty="0">
                <a:solidFill>
                  <a:srgbClr val="000000"/>
                </a:solidFill>
              </a:rPr>
              <a:t>&lt;/option&gt;</a:t>
            </a:r>
          </a:p>
          <a:p>
            <a:pPr>
              <a:lnSpc>
                <a:spcPct val="120000"/>
              </a:lnSpc>
            </a:pPr>
            <a:r>
              <a:rPr lang="en-US" altLang="zh-CN" sz="2600" dirty="0">
                <a:solidFill>
                  <a:srgbClr val="000000"/>
                </a:solidFill>
              </a:rPr>
              <a:t>	&lt;option&gt;</a:t>
            </a:r>
            <a:r>
              <a:rPr lang="zh-CN" altLang="en-US" sz="2600" dirty="0">
                <a:solidFill>
                  <a:srgbClr val="000000"/>
                </a:solidFill>
              </a:rPr>
              <a:t>飞龙在天</a:t>
            </a:r>
            <a:r>
              <a:rPr lang="en-US" altLang="zh-CN" sz="2600" dirty="0">
                <a:solidFill>
                  <a:srgbClr val="000000"/>
                </a:solidFill>
              </a:rPr>
              <a:t>&lt;/option&gt;</a:t>
            </a:r>
          </a:p>
          <a:p>
            <a:pPr>
              <a:lnSpc>
                <a:spcPct val="120000"/>
              </a:lnSpc>
            </a:pPr>
            <a:r>
              <a:rPr lang="en-US" altLang="zh-CN" sz="2600" dirty="0">
                <a:solidFill>
                  <a:srgbClr val="000000"/>
                </a:solidFill>
              </a:rPr>
              <a:t>	&lt;option&gt;</a:t>
            </a:r>
            <a:r>
              <a:rPr lang="zh-CN" altLang="en-US" sz="2600" dirty="0">
                <a:solidFill>
                  <a:srgbClr val="000000"/>
                </a:solidFill>
              </a:rPr>
              <a:t>神龙摆尾</a:t>
            </a:r>
            <a:r>
              <a:rPr lang="en-US" altLang="zh-CN" sz="2600" dirty="0">
                <a:solidFill>
                  <a:srgbClr val="000000"/>
                </a:solidFill>
              </a:rPr>
              <a:t>&lt;/option&gt;</a:t>
            </a:r>
          </a:p>
          <a:p>
            <a:pPr>
              <a:lnSpc>
                <a:spcPct val="120000"/>
              </a:lnSpc>
            </a:pPr>
            <a:r>
              <a:rPr lang="en-US" altLang="zh-CN" sz="2600" dirty="0">
                <a:solidFill>
                  <a:srgbClr val="000000"/>
                </a:solidFill>
              </a:rPr>
              <a:t>	&lt;option&gt;</a:t>
            </a:r>
            <a:r>
              <a:rPr lang="zh-CN" altLang="en-US" sz="2600" dirty="0">
                <a:solidFill>
                  <a:srgbClr val="000000"/>
                </a:solidFill>
              </a:rPr>
              <a:t>弹指神通</a:t>
            </a:r>
            <a:r>
              <a:rPr lang="en-US" altLang="zh-CN" sz="2600" dirty="0">
                <a:solidFill>
                  <a:srgbClr val="000000"/>
                </a:solidFill>
              </a:rPr>
              <a:t>&lt;/option&gt;</a:t>
            </a:r>
          </a:p>
          <a:p>
            <a:pPr>
              <a:lnSpc>
                <a:spcPct val="120000"/>
              </a:lnSpc>
            </a:pPr>
            <a:r>
              <a:rPr lang="en-US" altLang="zh-CN" sz="2600" dirty="0" smtClean="0">
                <a:solidFill>
                  <a:srgbClr val="000000"/>
                </a:solidFill>
              </a:rPr>
              <a:t>&lt;/</a:t>
            </a:r>
            <a:r>
              <a:rPr lang="en-US" altLang="zh-CN" sz="2600" dirty="0" err="1">
                <a:solidFill>
                  <a:srgbClr val="000000"/>
                </a:solidFill>
              </a:rPr>
              <a:t>datalist</a:t>
            </a:r>
            <a:r>
              <a:rPr lang="en-US" altLang="zh-CN" sz="2600" dirty="0">
                <a:solidFill>
                  <a:srgbClr val="000000"/>
                </a:solidFill>
              </a:rPr>
              <a:t>&gt;</a:t>
            </a:r>
          </a:p>
        </p:txBody>
      </p:sp>
      <p:sp>
        <p:nvSpPr>
          <p:cNvPr id="10" name="内容占位符 6"/>
          <p:cNvSpPr txBox="1">
            <a:spLocks/>
          </p:cNvSpPr>
          <p:nvPr/>
        </p:nvSpPr>
        <p:spPr bwMode="auto">
          <a:xfrm>
            <a:off x="8188679" y="5889625"/>
            <a:ext cx="338296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66688" indent="-1666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None/>
              <a:defRPr kumimoji="1" sz="3200" b="1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1pPr>
            <a:lvl2pPr marL="398463" indent="-2301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2pPr>
            <a:lvl3pPr marL="400050" indent="182563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kumimoji="1"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kumimoji="1"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itchFamily="34" charset="-122"/>
                <a:cs typeface="微软雅黑" charset="0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defRPr/>
            </a:pPr>
            <a:r>
              <a:rPr kumimoji="0" lang="en-US" altLang="zh-CN" sz="2800" b="0" kern="0" dirty="0">
                <a:solidFill>
                  <a:schemeClr val="tx1">
                    <a:lumMod val="50000"/>
                  </a:schemeClr>
                </a:solidFill>
              </a:rPr>
              <a:t>demo </a:t>
            </a:r>
            <a:r>
              <a:rPr kumimoji="0" lang="en-US" altLang="zh-CN" sz="2800" b="0" kern="0" dirty="0" smtClean="0">
                <a:solidFill>
                  <a:schemeClr val="tx1">
                    <a:lumMod val="50000"/>
                  </a:schemeClr>
                </a:solidFill>
              </a:rPr>
              <a:t>3_4.html</a:t>
            </a:r>
            <a:endParaRPr kumimoji="0" lang="zh-CN" altLang="en-US" sz="2800" b="0" kern="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723" y="1384352"/>
            <a:ext cx="6387808" cy="9185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93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output </a:t>
            </a:r>
            <a:r>
              <a:rPr lang="zh-CN" altLang="en-US" dirty="0"/>
              <a:t>元素用于在浏览器中显示计算结果或脚本输出。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output </a:t>
            </a:r>
            <a:r>
              <a:rPr lang="zh-CN" altLang="en-US" dirty="0"/>
              <a:t>元素</a:t>
            </a:r>
          </a:p>
          <a:p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378305" y="5405545"/>
            <a:ext cx="8067696" cy="602701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wrap="square" lIns="0" tIns="88872" rIns="0" bIns="0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ts val="4000"/>
              </a:lnSpc>
            </a:pPr>
            <a:r>
              <a:rPr lang="en-US" altLang="zh-CN" sz="2800" dirty="0" smtClean="0">
                <a:solidFill>
                  <a:srgbClr val="000000"/>
                </a:solidFill>
              </a:rPr>
              <a:t>   &lt;</a:t>
            </a:r>
            <a:r>
              <a:rPr lang="en-US" altLang="zh-CN" sz="2800" dirty="0">
                <a:solidFill>
                  <a:srgbClr val="000000"/>
                </a:solidFill>
              </a:rPr>
              <a:t>output name="x" for="a b"&gt;&lt;/output&gt;</a:t>
            </a:r>
            <a:endParaRPr lang="zh-CN" altLang="zh-CN" sz="2400" dirty="0">
              <a:solidFill>
                <a:srgbClr val="0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287260" y="5834500"/>
            <a:ext cx="2953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demo3_5.html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688298"/>
              </p:ext>
            </p:extLst>
          </p:nvPr>
        </p:nvGraphicFramePr>
        <p:xfrm>
          <a:off x="1378305" y="2192598"/>
          <a:ext cx="8912876" cy="299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411">
                  <a:extLst>
                    <a:ext uri="{9D8B030D-6E8A-4147-A177-3AD203B41FA5}">
                      <a16:colId xmlns:a16="http://schemas.microsoft.com/office/drawing/2014/main" val="2366435004"/>
                    </a:ext>
                  </a:extLst>
                </a:gridCol>
                <a:gridCol w="3601650">
                  <a:extLst>
                    <a:ext uri="{9D8B030D-6E8A-4147-A177-3AD203B41FA5}">
                      <a16:colId xmlns:a16="http://schemas.microsoft.com/office/drawing/2014/main" val="2578507323"/>
                    </a:ext>
                  </a:extLst>
                </a:gridCol>
                <a:gridCol w="3961815">
                  <a:extLst>
                    <a:ext uri="{9D8B030D-6E8A-4147-A177-3AD203B41FA5}">
                      <a16:colId xmlns:a16="http://schemas.microsoft.com/office/drawing/2014/main" val="1670408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</a:p>
                  </a:txBody>
                  <a:tcPr marL="57150" marR="142875" marT="47625" marB="476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</a:p>
                  </a:txBody>
                  <a:tcPr marL="57150" marR="142875" marT="47625" marB="476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57150" marR="142875" marT="47625" marB="47625" anchor="ctr"/>
                </a:tc>
                <a:extLst>
                  <a:ext uri="{0D108BD9-81ED-4DB2-BD59-A6C34878D82A}">
                    <a16:rowId xmlns:a16="http://schemas.microsoft.com/office/drawing/2014/main" val="3205825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for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i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 of another element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定义输出域相关的一个或多个元素。</a:t>
                      </a:r>
                    </a:p>
                  </a:txBody>
                  <a:tcPr marL="57150" marR="142875" marT="57150" marB="57150" anchor="ctr"/>
                </a:tc>
                <a:extLst>
                  <a:ext uri="{0D108BD9-81ED-4DB2-BD59-A6C34878D82A}">
                    <a16:rowId xmlns:a16="http://schemas.microsoft.com/office/drawing/2014/main" val="442501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form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i="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form name</a:t>
                      </a:r>
                      <a:endParaRPr lang="en-US" sz="2400" i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定义输入字段所属的一个或多个表单。</a:t>
                      </a:r>
                    </a:p>
                  </a:txBody>
                  <a:tcPr marL="57150" marR="142875" marT="57150" marB="57150" anchor="ctr"/>
                </a:tc>
                <a:extLst>
                  <a:ext uri="{0D108BD9-81ED-4DB2-BD59-A6C34878D82A}">
                    <a16:rowId xmlns:a16="http://schemas.microsoft.com/office/drawing/2014/main" val="3931292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name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i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unique name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定义对象的唯一名称。（表单提交时使用）</a:t>
                      </a:r>
                    </a:p>
                  </a:txBody>
                  <a:tcPr marL="57150" marR="142875" marT="57150" marB="57150" anchor="ctr"/>
                </a:tc>
                <a:extLst>
                  <a:ext uri="{0D108BD9-81ED-4DB2-BD59-A6C34878D82A}">
                    <a16:rowId xmlns:a16="http://schemas.microsoft.com/office/drawing/2014/main" val="3486632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1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03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400" dirty="0" smtClean="0">
                  <a:solidFill>
                    <a:schemeClr val="tx1"/>
                  </a:solidFill>
                  <a:latin typeface="+mn-lt"/>
                  <a:ea typeface="+mn-ea"/>
                </a:rPr>
                <a:t>新增</a:t>
              </a:r>
              <a:r>
                <a:rPr lang="zh-CN" altLang="en-US" sz="4400" dirty="0">
                  <a:solidFill>
                    <a:schemeClr val="tx1"/>
                  </a:solidFill>
                  <a:latin typeface="+mn-lt"/>
                  <a:ea typeface="+mn-ea"/>
                </a:rPr>
                <a:t>表单</a:t>
              </a:r>
              <a:r>
                <a:rPr lang="zh-CN" altLang="en-US" sz="4400" dirty="0" smtClean="0">
                  <a:solidFill>
                    <a:schemeClr val="tx1"/>
                  </a:solidFill>
                  <a:latin typeface="+mn-lt"/>
                  <a:ea typeface="+mn-ea"/>
                </a:rPr>
                <a:t>属性</a:t>
              </a:r>
              <a:endParaRPr lang="en-US" sz="44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77426" y="475647"/>
            <a:ext cx="9004125" cy="9364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769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4"/>
            <a:ext cx="10547985" cy="5207881"/>
          </a:xfrm>
        </p:spPr>
        <p:txBody>
          <a:bodyPr/>
          <a:lstStyle/>
          <a:p>
            <a:pPr>
              <a:spcAft>
                <a:spcPts val="2000"/>
              </a:spcAft>
            </a:pPr>
            <a:r>
              <a:rPr lang="en-US" altLang="zh-CN" dirty="0">
                <a:solidFill>
                  <a:srgbClr val="FF0000"/>
                </a:solidFill>
              </a:rPr>
              <a:t>form </a:t>
            </a:r>
            <a:r>
              <a:rPr lang="zh-CN" altLang="en-US" dirty="0"/>
              <a:t>属性规定输入域所属的一个或多个表</a:t>
            </a:r>
            <a:r>
              <a:rPr lang="zh-CN" altLang="en-US" dirty="0" smtClean="0"/>
              <a:t>单</a:t>
            </a:r>
            <a:r>
              <a:rPr lang="zh-CN" altLang="en-US" dirty="0"/>
              <a:t>，</a:t>
            </a:r>
            <a:r>
              <a:rPr lang="zh-CN" altLang="en-US" dirty="0" smtClean="0"/>
              <a:t>属性值为所属</a:t>
            </a:r>
            <a:r>
              <a:rPr lang="zh-CN" altLang="en-US" dirty="0"/>
              <a:t>表单的 </a:t>
            </a:r>
            <a:r>
              <a:rPr lang="en-US" altLang="zh-CN" dirty="0" smtClean="0"/>
              <a:t>id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C00000"/>
                </a:solidFill>
              </a:rPr>
              <a:t>可</a:t>
            </a:r>
            <a:r>
              <a:rPr lang="zh-CN" altLang="en-US" dirty="0">
                <a:solidFill>
                  <a:srgbClr val="C00000"/>
                </a:solidFill>
              </a:rPr>
              <a:t>将表单内的从属元素写在页面的任意位置，然后为该元素</a:t>
            </a:r>
            <a:r>
              <a:rPr lang="zh-CN" altLang="en-US" dirty="0" smtClean="0">
                <a:solidFill>
                  <a:srgbClr val="C00000"/>
                </a:solidFill>
              </a:rPr>
              <a:t>指定</a:t>
            </a:r>
            <a:r>
              <a:rPr lang="en-US" altLang="zh-CN" dirty="0" smtClean="0">
                <a:solidFill>
                  <a:srgbClr val="C00000"/>
                </a:solidFill>
              </a:rPr>
              <a:t>form</a:t>
            </a:r>
            <a:r>
              <a:rPr lang="zh-CN" altLang="en-US" dirty="0">
                <a:solidFill>
                  <a:srgbClr val="C00000"/>
                </a:solidFill>
              </a:rPr>
              <a:t>属性，属性值为该表单的</a:t>
            </a:r>
            <a:r>
              <a:rPr lang="en-US" altLang="zh-CN" dirty="0">
                <a:solidFill>
                  <a:srgbClr val="C00000"/>
                </a:solidFill>
              </a:rPr>
              <a:t>id</a:t>
            </a:r>
            <a:r>
              <a:rPr lang="zh-CN" altLang="en-US" dirty="0">
                <a:solidFill>
                  <a:srgbClr val="C00000"/>
                </a:solidFill>
              </a:rPr>
              <a:t>。如需</a:t>
            </a:r>
            <a:r>
              <a:rPr lang="zh-CN" altLang="en-US" dirty="0" smtClean="0">
                <a:solidFill>
                  <a:srgbClr val="C00000"/>
                </a:solidFill>
              </a:rPr>
              <a:t>引用多个表</a:t>
            </a:r>
            <a:r>
              <a:rPr lang="zh-CN" altLang="en-US" dirty="0">
                <a:solidFill>
                  <a:srgbClr val="C00000"/>
                </a:solidFill>
              </a:rPr>
              <a:t>单</a:t>
            </a:r>
            <a:r>
              <a:rPr lang="zh-CN" altLang="en-US" dirty="0" smtClean="0">
                <a:solidFill>
                  <a:srgbClr val="C00000"/>
                </a:solidFill>
              </a:rPr>
              <a:t>，使用</a:t>
            </a:r>
            <a:r>
              <a:rPr lang="zh-CN" altLang="en-US" dirty="0">
                <a:solidFill>
                  <a:srgbClr val="C00000"/>
                </a:solidFill>
              </a:rPr>
              <a:t>空格分隔的列表。</a:t>
            </a:r>
          </a:p>
          <a:p>
            <a:pPr lvl="1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form</a:t>
            </a:r>
            <a:r>
              <a:rPr lang="zh-CN" altLang="en-US" dirty="0"/>
              <a:t>属性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97756" y="2605156"/>
            <a:ext cx="10228686" cy="23365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60000">
              <a:lnSpc>
                <a:spcPts val="35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&lt;form </a:t>
            </a:r>
            <a:r>
              <a:rPr lang="en-US" altLang="zh-CN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id</a:t>
            </a:r>
            <a:r>
              <a:rPr lang="en-US" altLang="zh-CN" sz="2400" dirty="0">
                <a:solidFill>
                  <a:srgbClr val="FF0000"/>
                </a:solidFill>
              </a:rPr>
              <a:t>="</a:t>
            </a:r>
            <a:r>
              <a:rPr lang="en-US" altLang="zh-CN" sz="2400" dirty="0" err="1">
                <a:solidFill>
                  <a:srgbClr val="FF0000"/>
                </a:solidFill>
              </a:rPr>
              <a:t>testform</a:t>
            </a:r>
            <a:r>
              <a:rPr lang="en-US" altLang="zh-CN" sz="2400" dirty="0">
                <a:solidFill>
                  <a:srgbClr val="FF0000"/>
                </a:solidFill>
              </a:rPr>
              <a:t>"</a:t>
            </a: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 method</a:t>
            </a:r>
            <a:r>
              <a:rPr lang="en-US" altLang="zh-CN" sz="2400" dirty="0">
                <a:solidFill>
                  <a:srgbClr val="000000"/>
                </a:solidFill>
              </a:rPr>
              <a:t>="get"  action="</a:t>
            </a:r>
            <a:r>
              <a:rPr lang="en-US" altLang="zh-CN" sz="2400" dirty="0" smtClean="0">
                <a:solidFill>
                  <a:srgbClr val="000000"/>
                </a:solidFill>
              </a:rPr>
              <a:t>form.asp"&gt;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360000">
              <a:lnSpc>
                <a:spcPts val="35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	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姓名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：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&lt;input type="text" name="name1"&gt;</a:t>
            </a:r>
          </a:p>
          <a:p>
            <a:pPr marL="360000">
              <a:lnSpc>
                <a:spcPts val="35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		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 &lt;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input type="submit" value="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提交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"/&gt;</a:t>
            </a:r>
          </a:p>
          <a:p>
            <a:pPr marL="360000">
              <a:lnSpc>
                <a:spcPts val="35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&lt;/form&gt;</a:t>
            </a:r>
          </a:p>
          <a:p>
            <a:pPr marL="360000">
              <a:lnSpc>
                <a:spcPts val="350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自我介绍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：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&lt;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</a:rPr>
              <a:t>textarea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 name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="area1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"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</a:rPr>
              <a:t>form="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</a:rPr>
              <a:t>testform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"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&gt;&lt;/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</a:rPr>
              <a:t>textarea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&gt;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473089" y="6300345"/>
            <a:ext cx="2953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demo3_6.html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55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HTML5</a:t>
            </a:r>
            <a:r>
              <a:rPr lang="zh-CN" altLang="en-US" dirty="0"/>
              <a:t>中使用</a:t>
            </a:r>
            <a:r>
              <a:rPr lang="en-US" altLang="zh-CN" dirty="0" err="1">
                <a:solidFill>
                  <a:srgbClr val="FF0000"/>
                </a:solidFill>
              </a:rPr>
              <a:t>formaction</a:t>
            </a:r>
            <a:r>
              <a:rPr lang="zh-CN" altLang="en-US" dirty="0"/>
              <a:t>属性实现将表单提交到不同的页面</a:t>
            </a:r>
            <a:r>
              <a:rPr lang="zh-CN" altLang="en-US" dirty="0" smtClean="0"/>
              <a:t>，使用</a:t>
            </a:r>
            <a:r>
              <a:rPr lang="en-US" altLang="zh-CN" dirty="0" err="1">
                <a:solidFill>
                  <a:srgbClr val="FF0000"/>
                </a:solidFill>
              </a:rPr>
              <a:t>formmethod</a:t>
            </a:r>
            <a:r>
              <a:rPr lang="zh-CN" altLang="en-US" dirty="0" smtClean="0"/>
              <a:t>属性对</a:t>
            </a:r>
            <a:r>
              <a:rPr lang="zh-CN" altLang="en-US" dirty="0"/>
              <a:t>每个表单元素分别指定不同的提交方法。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/>
              <a:t>formaction</a:t>
            </a:r>
            <a:r>
              <a:rPr lang="zh-CN" altLang="en-US" dirty="0"/>
              <a:t>、</a:t>
            </a:r>
            <a:r>
              <a:rPr lang="en-US" altLang="zh-CN" dirty="0" err="1"/>
              <a:t>formmethod</a:t>
            </a:r>
            <a:r>
              <a:rPr lang="zh-CN" altLang="en-US" dirty="0"/>
              <a:t>属性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3690" y="2852736"/>
            <a:ext cx="10732917" cy="22082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&lt;form id="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testform</a:t>
            </a:r>
            <a:r>
              <a:rPr lang="en-US" altLang="zh-CN" sz="2400" dirty="0">
                <a:solidFill>
                  <a:srgbClr val="000000"/>
                </a:solidFill>
              </a:rPr>
              <a:t>"</a:t>
            </a:r>
            <a:r>
              <a:rPr lang="en-US" altLang="zh-CN" sz="2400" dirty="0" smtClean="0">
                <a:solidFill>
                  <a:srgbClr val="000000"/>
                </a:solidFill>
              </a:rPr>
              <a:t> method</a:t>
            </a:r>
            <a:r>
              <a:rPr lang="en-US" altLang="zh-CN" sz="2400" dirty="0">
                <a:solidFill>
                  <a:srgbClr val="000000"/>
                </a:solidFill>
              </a:rPr>
              <a:t>="get" </a:t>
            </a:r>
            <a:r>
              <a:rPr lang="en-US" altLang="zh-CN" sz="2400" b="1" dirty="0">
                <a:solidFill>
                  <a:srgbClr val="00B050"/>
                </a:solidFill>
              </a:rPr>
              <a:t>action="</a:t>
            </a:r>
            <a:r>
              <a:rPr lang="en-US" altLang="zh-CN" sz="2400" b="1" dirty="0" err="1">
                <a:solidFill>
                  <a:srgbClr val="00B050"/>
                </a:solidFill>
              </a:rPr>
              <a:t>serve.jsp</a:t>
            </a:r>
            <a:r>
              <a:rPr lang="en-US" altLang="zh-CN" sz="2400" b="1" dirty="0">
                <a:solidFill>
                  <a:srgbClr val="00B050"/>
                </a:solidFill>
              </a:rPr>
              <a:t>"</a:t>
            </a:r>
            <a:r>
              <a:rPr lang="en-US" altLang="zh-CN" sz="2400" dirty="0">
                <a:solidFill>
                  <a:srgbClr val="000000"/>
                </a:solidFill>
              </a:rPr>
              <a:t>&gt;   </a:t>
            </a:r>
          </a:p>
          <a:p>
            <a:pPr>
              <a:lnSpc>
                <a:spcPts val="33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&lt;input type="submit" name="s1" value="v1" </a:t>
            </a:r>
            <a:r>
              <a:rPr lang="en-US" altLang="zh-CN" sz="2400" b="1" dirty="0" err="1">
                <a:solidFill>
                  <a:srgbClr val="00B050"/>
                </a:solidFill>
              </a:rPr>
              <a:t>formaction</a:t>
            </a:r>
            <a:r>
              <a:rPr lang="en-US" altLang="zh-CN" sz="2400" b="1" dirty="0">
                <a:solidFill>
                  <a:srgbClr val="00B050"/>
                </a:solidFill>
              </a:rPr>
              <a:t>="s1.jsp"</a:t>
            </a:r>
            <a:r>
              <a:rPr lang="en-US" altLang="zh-CN" sz="2400" dirty="0">
                <a:solidFill>
                  <a:srgbClr val="000000"/>
                </a:solidFill>
              </a:rPr>
              <a:t>&gt;</a:t>
            </a:r>
            <a:r>
              <a:rPr lang="zh-CN" altLang="en-US" sz="2400" dirty="0">
                <a:solidFill>
                  <a:srgbClr val="000000"/>
                </a:solidFill>
              </a:rPr>
              <a:t>提交到</a:t>
            </a:r>
            <a:r>
              <a:rPr lang="en-US" altLang="zh-CN" sz="2400" dirty="0">
                <a:solidFill>
                  <a:srgbClr val="000000"/>
                </a:solidFill>
              </a:rPr>
              <a:t>S1</a:t>
            </a:r>
          </a:p>
          <a:p>
            <a:pPr>
              <a:lnSpc>
                <a:spcPts val="33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&lt;input type="submit" name="s2" value="v2" </a:t>
            </a:r>
            <a:r>
              <a:rPr lang="en-US" altLang="zh-CN" sz="2400" b="1" dirty="0" err="1">
                <a:solidFill>
                  <a:srgbClr val="0070C0"/>
                </a:solidFill>
              </a:rPr>
              <a:t>formmethod</a:t>
            </a:r>
            <a:r>
              <a:rPr lang="en-US" altLang="zh-CN" sz="2400" b="1" dirty="0">
                <a:solidFill>
                  <a:srgbClr val="0070C0"/>
                </a:solidFill>
              </a:rPr>
              <a:t>="post"</a:t>
            </a:r>
            <a:r>
              <a:rPr lang="en-US" altLang="zh-CN" sz="2400" dirty="0">
                <a:solidFill>
                  <a:srgbClr val="000000"/>
                </a:solidFill>
              </a:rPr>
              <a:t>&gt;</a:t>
            </a:r>
            <a:r>
              <a:rPr lang="zh-CN" altLang="en-US" sz="2400" dirty="0">
                <a:solidFill>
                  <a:srgbClr val="000000"/>
                </a:solidFill>
              </a:rPr>
              <a:t>提交到</a:t>
            </a:r>
            <a:r>
              <a:rPr lang="en-US" altLang="zh-CN" sz="2400" dirty="0">
                <a:solidFill>
                  <a:srgbClr val="000000"/>
                </a:solidFill>
              </a:rPr>
              <a:t>S2</a:t>
            </a:r>
          </a:p>
          <a:p>
            <a:pPr>
              <a:lnSpc>
                <a:spcPts val="33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&lt;input type="submit" name="s3" value="v3" </a:t>
            </a:r>
            <a:r>
              <a:rPr lang="en-US" altLang="zh-CN" sz="2400" b="1" dirty="0" err="1">
                <a:solidFill>
                  <a:srgbClr val="0070C0"/>
                </a:solidFill>
              </a:rPr>
              <a:t>formmethod</a:t>
            </a:r>
            <a:r>
              <a:rPr lang="en-US" altLang="zh-CN" sz="2400" b="1" dirty="0">
                <a:solidFill>
                  <a:srgbClr val="0070C0"/>
                </a:solidFill>
              </a:rPr>
              <a:t>="get"</a:t>
            </a:r>
            <a:r>
              <a:rPr lang="en-US" altLang="zh-CN" sz="2400" dirty="0">
                <a:solidFill>
                  <a:srgbClr val="000000"/>
                </a:solidFill>
              </a:rPr>
              <a:t>&gt;</a:t>
            </a:r>
            <a:r>
              <a:rPr lang="zh-CN" altLang="en-US" sz="2400" dirty="0">
                <a:solidFill>
                  <a:srgbClr val="000000"/>
                </a:solidFill>
              </a:rPr>
              <a:t>提交到</a:t>
            </a:r>
            <a:r>
              <a:rPr lang="en-US" altLang="zh-CN" sz="2400" dirty="0">
                <a:solidFill>
                  <a:srgbClr val="000000"/>
                </a:solidFill>
              </a:rPr>
              <a:t>S3</a:t>
            </a:r>
          </a:p>
          <a:p>
            <a:pPr>
              <a:lnSpc>
                <a:spcPts val="33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&lt;/</a:t>
            </a:r>
            <a:r>
              <a:rPr lang="en-US" altLang="zh-CN" sz="2400" dirty="0">
                <a:solidFill>
                  <a:srgbClr val="000000"/>
                </a:solidFill>
              </a:rPr>
              <a:t>form&gt;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13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required 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sym typeface="+mn-ea"/>
              </a:rPr>
              <a:t>属性</a:t>
            </a:r>
          </a:p>
          <a:p>
            <a:pPr lvl="1"/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布尔属性</a:t>
            </a:r>
          </a:p>
          <a:p>
            <a:pPr lvl="1"/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规定输入域在提交之间必须填写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placeholder 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</a:rPr>
              <a:t>属性</a:t>
            </a:r>
          </a:p>
          <a:p>
            <a:pPr lvl="1"/>
            <a:r>
              <a:rPr lang="zh-CN" altLang="en-US" dirty="0">
                <a:solidFill>
                  <a:srgbClr val="000000"/>
                </a:solidFill>
                <a:cs typeface="+mn-ea"/>
                <a:sym typeface="+mn-ea"/>
              </a:rPr>
              <a:t>没有值时出现在文本框中的字符串</a:t>
            </a:r>
          </a:p>
          <a:p>
            <a:pPr lvl="1"/>
            <a:r>
              <a:rPr lang="zh-CN" altLang="en-US" dirty="0">
                <a:solidFill>
                  <a:srgbClr val="000000"/>
                </a:solidFill>
                <a:cs typeface="+mn-ea"/>
                <a:sym typeface="+mn-ea"/>
              </a:rPr>
              <a:t>获取焦点输入时框中提示信息消失</a:t>
            </a:r>
          </a:p>
          <a:p>
            <a:pPr lvl="1"/>
            <a:r>
              <a:rPr lang="zh-CN" altLang="en-US" dirty="0">
                <a:solidFill>
                  <a:srgbClr val="000000"/>
                </a:solidFill>
                <a:sym typeface="宋体" panose="02010600030101010101" pitchFamily="2" charset="-122"/>
              </a:rPr>
              <a:t>以柔和的灰色文本方式显示在域中</a:t>
            </a:r>
            <a:endParaRPr lang="zh-CN" altLang="en-US" strike="noStrike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dirty="0">
                <a:sym typeface="+mn-ea"/>
              </a:rPr>
              <a:t>required</a:t>
            </a:r>
            <a:r>
              <a:rPr lang="zh-CN" altLang="en-US" dirty="0">
                <a:sym typeface="+mn-ea"/>
              </a:rPr>
              <a:t>、</a:t>
            </a:r>
            <a:r>
              <a:rPr dirty="0">
                <a:sym typeface="+mn-ea"/>
              </a:rPr>
              <a:t>placeholder</a:t>
            </a:r>
            <a:r>
              <a:rPr lang="zh-CN" dirty="0">
                <a:sym typeface="+mn-ea"/>
              </a:rPr>
              <a:t>属性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610" y="1443355"/>
            <a:ext cx="2789237" cy="3505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662" y="3114040"/>
            <a:ext cx="3219450" cy="260032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84310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1017885" cy="464312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sym typeface="+mn-ea"/>
              </a:rPr>
              <a:t>list 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sym typeface="+mn-ea"/>
              </a:rPr>
              <a:t>属性</a:t>
            </a:r>
          </a:p>
          <a:p>
            <a:pPr lvl="1"/>
            <a:r>
              <a:rPr lang="zh-CN" altLang="en-US" dirty="0"/>
              <a:t>input 元素的 list 属性与 datalist 元素的 </a:t>
            </a:r>
            <a:r>
              <a:rPr lang="en-US" altLang="zh-CN" dirty="0"/>
              <a:t>id </a:t>
            </a:r>
            <a:r>
              <a:rPr lang="zh-CN" altLang="en-US" dirty="0"/>
              <a:t>属性</a:t>
            </a:r>
            <a:r>
              <a:rPr lang="zh-CN" altLang="en-US" dirty="0">
                <a:sym typeface="+mn-ea"/>
              </a:rPr>
              <a:t>绑定</a:t>
            </a:r>
            <a:endParaRPr lang="zh-CN" altLang="en-US" dirty="0"/>
          </a:p>
          <a:p>
            <a:pPr lvl="1"/>
            <a:r>
              <a:rPr lang="zh-CN" altLang="en-US" dirty="0"/>
              <a:t>提供</a:t>
            </a:r>
            <a:r>
              <a:rPr lang="zh-CN" altLang="en-US" dirty="0">
                <a:solidFill>
                  <a:srgbClr val="C00000"/>
                </a:solidFill>
              </a:rPr>
              <a:t>列表输入</a:t>
            </a:r>
            <a:r>
              <a:rPr lang="zh-CN" altLang="en-US" dirty="0"/>
              <a:t>选项</a:t>
            </a:r>
          </a:p>
          <a:p>
            <a:pPr lvl="1"/>
            <a:endParaRPr lang="zh-CN" altLang="en-US" dirty="0">
              <a:cs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>
                <a:sym typeface="+mn-ea"/>
              </a:rPr>
              <a:t>list</a:t>
            </a:r>
            <a:r>
              <a:rPr lang="zh-CN">
                <a:sym typeface="+mn-ea"/>
              </a:rPr>
              <a:t>属性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160145" y="3188970"/>
            <a:ext cx="9453245" cy="1912620"/>
            <a:chOff x="1827" y="4586"/>
            <a:chExt cx="14887" cy="3012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27" y="4586"/>
              <a:ext cx="7921" cy="3012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00" y="4586"/>
              <a:ext cx="6415" cy="2626"/>
            </a:xfrm>
            <a:prstGeom prst="rect">
              <a:avLst/>
            </a:prstGeom>
          </p:spPr>
        </p:pic>
      </p:grpSp>
      <p:sp>
        <p:nvSpPr>
          <p:cNvPr id="228" name=" 228"/>
          <p:cNvSpPr/>
          <p:nvPr/>
        </p:nvSpPr>
        <p:spPr>
          <a:xfrm>
            <a:off x="5969635" y="4002405"/>
            <a:ext cx="2953385" cy="864235"/>
          </a:xfrm>
          <a:prstGeom prst="wedgeRectCallout">
            <a:avLst>
              <a:gd name="adj1" fmla="val 44947"/>
              <a:gd name="adj2" fmla="val -7667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只提供选择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0145" y="3154680"/>
            <a:ext cx="9396095" cy="19126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5550" y="3567430"/>
            <a:ext cx="3459480" cy="1463040"/>
          </a:xfrm>
          <a:prstGeom prst="rect">
            <a:avLst/>
          </a:prstGeom>
        </p:spPr>
      </p:pic>
      <p:sp>
        <p:nvSpPr>
          <p:cNvPr id="227" name=" 227"/>
          <p:cNvSpPr/>
          <p:nvPr/>
        </p:nvSpPr>
        <p:spPr>
          <a:xfrm>
            <a:off x="8780145" y="4384040"/>
            <a:ext cx="3122295" cy="871220"/>
          </a:xfrm>
          <a:prstGeom prst="wedgeEllipseCallout">
            <a:avLst>
              <a:gd name="adj1" fmla="val -57789"/>
              <a:gd name="adj2" fmla="val -9538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</a:rPr>
              <a:t>提供输入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2648585" y="3154680"/>
            <a:ext cx="3320415" cy="745490"/>
            <a:chOff x="4171" y="4968"/>
            <a:chExt cx="5229" cy="1174"/>
          </a:xfrm>
        </p:grpSpPr>
        <p:sp>
          <p:nvSpPr>
            <p:cNvPr id="12" name="矩形 11"/>
            <p:cNvSpPr/>
            <p:nvPr/>
          </p:nvSpPr>
          <p:spPr>
            <a:xfrm>
              <a:off x="6558" y="4968"/>
              <a:ext cx="2843" cy="650"/>
            </a:xfrm>
            <a:prstGeom prst="rect">
              <a:avLst/>
            </a:prstGeom>
            <a:noFill/>
            <a:ln w="28575" cmpd="sng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171" y="5492"/>
              <a:ext cx="2387" cy="650"/>
            </a:xfrm>
            <a:prstGeom prst="rect">
              <a:avLst/>
            </a:prstGeom>
            <a:noFill/>
            <a:ln w="28575" cmpd="sng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472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" grpId="0" bldLvl="0" animBg="1"/>
      <p:bldP spid="22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autofocus </a:t>
            </a:r>
            <a:r>
              <a:rPr lang="zh-CN" altLang="en-US" dirty="0"/>
              <a:t>属性</a:t>
            </a:r>
          </a:p>
          <a:p>
            <a:pPr lvl="1"/>
            <a:r>
              <a:rPr lang="zh-CN" altLang="en-US" dirty="0"/>
              <a:t>布尔</a:t>
            </a:r>
            <a:r>
              <a:rPr lang="zh-CN" altLang="en-US" dirty="0" smtClean="0"/>
              <a:t>属性，页面</a:t>
            </a:r>
            <a:r>
              <a:rPr lang="zh-CN" altLang="en-US" dirty="0"/>
              <a:t>加载时表单域自动</a:t>
            </a:r>
            <a:r>
              <a:rPr lang="zh-CN" altLang="en-US" dirty="0" smtClean="0"/>
              <a:t>聚焦。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</a:t>
            </a:r>
            <a:r>
              <a:rPr lang="zh-CN" altLang="en-US" dirty="0"/>
              <a:t>个页面此属性仅可设置一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pPr marL="374650" lvl="1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10000"/>
              <a:buBlip>
                <a:blip r:embed="rId2"/>
              </a:buBlip>
            </a:pPr>
            <a:r>
              <a:rPr lang="en-US" altLang="zh-CN" sz="2800" dirty="0">
                <a:solidFill>
                  <a:srgbClr val="FF0000"/>
                </a:solidFill>
              </a:rPr>
              <a:t>multiple </a:t>
            </a:r>
            <a:r>
              <a:rPr lang="zh-CN" altLang="en-US" sz="2800" dirty="0" smtClean="0"/>
              <a:t>属性</a:t>
            </a:r>
            <a:endParaRPr lang="en-US" altLang="zh-CN" sz="2800" dirty="0" smtClean="0"/>
          </a:p>
          <a:p>
            <a:pPr lvl="1">
              <a:buSzPct val="110000"/>
            </a:pPr>
            <a:r>
              <a:rPr lang="zh-CN" altLang="en-US" dirty="0"/>
              <a:t>用于文件上传控件，设置此属性后，允许上传多个文件</a:t>
            </a:r>
          </a:p>
          <a:p>
            <a:pPr marL="374650" lvl="1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10000"/>
              <a:buBlip>
                <a:blip r:embed="rId2"/>
              </a:buBlip>
            </a:pPr>
            <a:r>
              <a:rPr lang="en-US" altLang="zh-CN" sz="2800" dirty="0" smtClean="0">
                <a:solidFill>
                  <a:srgbClr val="FF0000"/>
                </a:solidFill>
              </a:rPr>
              <a:t>max/min/step </a:t>
            </a:r>
            <a:r>
              <a:rPr lang="zh-CN" altLang="en-US" sz="2800" dirty="0" smtClean="0"/>
              <a:t>属性</a:t>
            </a:r>
            <a:endParaRPr lang="en-US" altLang="zh-CN" sz="2800" dirty="0" smtClean="0"/>
          </a:p>
          <a:p>
            <a:pPr lvl="1">
              <a:buSzPct val="110000"/>
            </a:pPr>
            <a:r>
              <a:rPr lang="zh-CN" altLang="en-US" dirty="0"/>
              <a:t>设置最大值</a:t>
            </a:r>
            <a:r>
              <a:rPr lang="en-US" altLang="zh-CN" dirty="0"/>
              <a:t>/ </a:t>
            </a:r>
            <a:r>
              <a:rPr lang="zh-CN" altLang="en-US" dirty="0"/>
              <a:t>最小值</a:t>
            </a:r>
            <a:r>
              <a:rPr lang="en-US" altLang="zh-CN" dirty="0"/>
              <a:t>/ </a:t>
            </a:r>
            <a:r>
              <a:rPr lang="zh-CN" altLang="en-US" dirty="0"/>
              <a:t>数值或日期时间的增量</a:t>
            </a:r>
          </a:p>
          <a:p>
            <a:pPr marL="374650" lvl="1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10000"/>
              <a:buBlip>
                <a:blip r:embed="rId2"/>
              </a:buBlip>
            </a:pP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新增属性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990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练习：个人信息页面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个人信息页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571" y="1215721"/>
            <a:ext cx="5647619" cy="52571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822" y="4259968"/>
            <a:ext cx="2885443" cy="221289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922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矩形 1"/>
          <p:cNvSpPr>
            <a:spLocks noChangeArrowheads="1"/>
          </p:cNvSpPr>
          <p:nvPr/>
        </p:nvSpPr>
        <p:spPr bwMode="auto">
          <a:xfrm>
            <a:off x="837591" y="1222375"/>
            <a:ext cx="10084620" cy="238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ts val="225"/>
              </a:spcBef>
              <a:spcAft>
                <a:spcPts val="225"/>
              </a:spcAft>
              <a:buClr>
                <a:schemeClr val="accent1">
                  <a:lumMod val="75000"/>
                </a:schemeClr>
              </a:buClr>
              <a:buSzPct val="110000"/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在HTML5中，新标准直接把这些常用的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基本功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能加入的新的表单标签中。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spcBef>
                <a:spcPts val="225"/>
              </a:spcBef>
              <a:spcAft>
                <a:spcPts val="225"/>
              </a:spcAft>
              <a:buClr>
                <a:schemeClr val="accent1">
                  <a:lumMod val="75000"/>
                </a:schemeClr>
              </a:buClr>
              <a:buSzPct val="110000"/>
            </a:pPr>
            <a:r>
              <a:rPr lang="zh-CN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新的标准中添加了很多输入型控件，比如：Number、URL、Email、Range、Color等</a:t>
            </a:r>
            <a:r>
              <a:rPr lang="zh-CN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。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595841" y="191663"/>
            <a:ext cx="9791700" cy="792163"/>
          </a:xfrm>
          <a:prstGeom prst="rect">
            <a:avLst/>
          </a:prstGeom>
        </p:spPr>
        <p:txBody>
          <a:bodyPr wrap="square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课堂导入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37183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平行四边形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59000" y="2451100"/>
            <a:ext cx="4889500" cy="957263"/>
          </a:xfrm>
          <a:prstGeom prst="parallelogram">
            <a:avLst>
              <a:gd name="adj" fmla="val 30529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4800" b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主要内容</a:t>
            </a:r>
            <a:endParaRPr lang="zh-CN" altLang="en-US" sz="4000" dirty="0"/>
          </a:p>
        </p:txBody>
      </p:sp>
      <p:grpSp>
        <p:nvGrpSpPr>
          <p:cNvPr id="5" name="组合 4"/>
          <p:cNvGrpSpPr/>
          <p:nvPr>
            <p:custDataLst>
              <p:tags r:id="rId2"/>
            </p:custDataLst>
          </p:nvPr>
        </p:nvGrpSpPr>
        <p:grpSpPr>
          <a:xfrm>
            <a:off x="1179456" y="1698151"/>
            <a:ext cx="6739705" cy="476250"/>
            <a:chOff x="1465263" y="981075"/>
            <a:chExt cx="4981575" cy="476250"/>
          </a:xfrm>
        </p:grpSpPr>
        <p:sp>
          <p:nvSpPr>
            <p:cNvPr id="6" name="MH_Number_1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465263" y="981075"/>
              <a:ext cx="1171608" cy="471488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01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7" name="MH_Entry_1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665413" y="981075"/>
              <a:ext cx="37814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2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3200" dirty="0">
                  <a:solidFill>
                    <a:srgbClr val="000000"/>
                  </a:solidFill>
                  <a:latin typeface="+mn-lt"/>
                  <a:ea typeface="+mn-ea"/>
                </a:rPr>
                <a:t>新增</a:t>
              </a:r>
              <a:r>
                <a:rPr lang="en-US" altLang="zh-CN" sz="3200" dirty="0">
                  <a:solidFill>
                    <a:srgbClr val="000000"/>
                  </a:solidFill>
                  <a:latin typeface="+mn-lt"/>
                  <a:ea typeface="+mn-ea"/>
                </a:rPr>
                <a:t>input</a:t>
              </a:r>
              <a:r>
                <a:rPr lang="zh-CN" altLang="en-US" sz="3200" dirty="0">
                  <a:solidFill>
                    <a:srgbClr val="000000"/>
                  </a:solidFill>
                  <a:latin typeface="+mn-lt"/>
                  <a:ea typeface="+mn-ea"/>
                </a:rPr>
                <a:t>输入类型</a:t>
              </a:r>
            </a:p>
          </p:txBody>
        </p:sp>
      </p:grpSp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>
            <a:off x="1179456" y="2403734"/>
            <a:ext cx="6621488" cy="476250"/>
            <a:chOff x="1916113" y="1878013"/>
            <a:chExt cx="4973637" cy="476250"/>
          </a:xfrm>
        </p:grpSpPr>
        <p:sp>
          <p:nvSpPr>
            <p:cNvPr id="9" name="MH_Entry_2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106738" y="1878013"/>
              <a:ext cx="3783012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2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3200" dirty="0">
                  <a:solidFill>
                    <a:srgbClr val="000000"/>
                  </a:solidFill>
                  <a:latin typeface="+mn-lt"/>
                  <a:ea typeface="+mn-ea"/>
                </a:rPr>
                <a:t>新增表</a:t>
              </a:r>
              <a:r>
                <a:rPr lang="zh-CN" altLang="en-US" sz="3200" dirty="0" smtClean="0">
                  <a:solidFill>
                    <a:srgbClr val="000000"/>
                  </a:solidFill>
                  <a:latin typeface="+mn-lt"/>
                  <a:ea typeface="+mn-ea"/>
                </a:rPr>
                <a:t>单</a:t>
              </a:r>
              <a:r>
                <a:rPr lang="zh-CN" altLang="en-US" sz="3200" dirty="0">
                  <a:solidFill>
                    <a:srgbClr val="000000"/>
                  </a:solidFill>
                  <a:latin typeface="+mn-lt"/>
                  <a:ea typeface="+mn-ea"/>
                </a:rPr>
                <a:t>元素</a:t>
              </a:r>
            </a:p>
          </p:txBody>
        </p:sp>
        <p:sp>
          <p:nvSpPr>
            <p:cNvPr id="10" name="MH_Number_2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916113" y="1879600"/>
              <a:ext cx="1190625" cy="471488"/>
            </a:xfrm>
            <a:prstGeom prst="homePlate">
              <a:avLst>
                <a:gd name="adj" fmla="val 50002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02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1" name="组合 10"/>
          <p:cNvGrpSpPr/>
          <p:nvPr>
            <p:custDataLst>
              <p:tags r:id="rId4"/>
            </p:custDataLst>
          </p:nvPr>
        </p:nvGrpSpPr>
        <p:grpSpPr>
          <a:xfrm>
            <a:off x="1179456" y="3109317"/>
            <a:ext cx="6621488" cy="476250"/>
            <a:chOff x="1465263" y="2774950"/>
            <a:chExt cx="4981575" cy="476250"/>
          </a:xfrm>
        </p:grpSpPr>
        <p:sp>
          <p:nvSpPr>
            <p:cNvPr id="12" name="MH_Number_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465263" y="2778125"/>
              <a:ext cx="1200150" cy="471488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03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MH_Entry_3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665413" y="2774950"/>
              <a:ext cx="37814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2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3200" dirty="0" smtClean="0">
                  <a:solidFill>
                    <a:srgbClr val="000000"/>
                  </a:solidFill>
                  <a:latin typeface="+mn-lt"/>
                  <a:ea typeface="+mn-ea"/>
                </a:rPr>
                <a:t>新增表单属性</a:t>
              </a:r>
              <a:endParaRPr lang="zh-CN" altLang="en-US" sz="320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203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</a:t>
              </a:r>
              <a:r>
                <a:rPr lang="en-US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1</a:t>
              </a:r>
              <a:endParaRPr 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en-US" altLang="zh-CN" sz="4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新增</a:t>
              </a:r>
              <a:r>
                <a:rPr lang="en-US" altLang="zh-CN" sz="4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input</a:t>
              </a:r>
              <a:r>
                <a:rPr lang="zh-CN" altLang="en-US" sz="4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输入类型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5393" y="547680"/>
            <a:ext cx="8067696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浏览器支持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35" y="1772241"/>
            <a:ext cx="10846368" cy="34580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、数值输入</a:t>
            </a:r>
            <a:r>
              <a:rPr lang="zh-CN" altLang="en-US" dirty="0" smtClean="0"/>
              <a:t>文本框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注：外观与</a:t>
            </a:r>
            <a:r>
              <a:rPr lang="en-US" altLang="zh-CN" dirty="0">
                <a:solidFill>
                  <a:srgbClr val="C00000"/>
                </a:solidFill>
              </a:rPr>
              <a:t>text</a:t>
            </a:r>
            <a:r>
              <a:rPr lang="zh-CN" altLang="en-US" dirty="0">
                <a:solidFill>
                  <a:srgbClr val="C00000"/>
                </a:solidFill>
              </a:rPr>
              <a:t>文本框相同，但不能输入数值以外的文字，否则提交时</a:t>
            </a:r>
            <a:r>
              <a:rPr lang="zh-CN" altLang="en-US" dirty="0" smtClean="0">
                <a:solidFill>
                  <a:srgbClr val="C00000"/>
                </a:solidFill>
              </a:rPr>
              <a:t>将内容</a:t>
            </a:r>
            <a:r>
              <a:rPr lang="zh-CN" altLang="en-US" dirty="0">
                <a:solidFill>
                  <a:srgbClr val="C00000"/>
                </a:solidFill>
              </a:rPr>
              <a:t>作为空白进行提交。</a:t>
            </a:r>
          </a:p>
          <a:p>
            <a:pPr lvl="1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新增</a:t>
            </a:r>
            <a:r>
              <a:rPr lang="en-US" altLang="zh-CN" dirty="0"/>
              <a:t>input</a:t>
            </a:r>
            <a:r>
              <a:rPr lang="zh-CN" altLang="en-US" dirty="0"/>
              <a:t>输入类型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69789" y="2204439"/>
            <a:ext cx="9004125" cy="95410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&lt;input 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type="number" 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name="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demoNum</a:t>
            </a:r>
            <a:r>
              <a:rPr lang="en-US" altLang="zh-CN" sz="2800" dirty="0" smtClean="0">
                <a:solidFill>
                  <a:srgbClr val="000000"/>
                </a:solidFill>
              </a:rPr>
              <a:t>"  min="1" max="100" step="2"/&gt;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647" y="3482408"/>
            <a:ext cx="5615946" cy="990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3949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zh-CN" dirty="0" smtClean="0"/>
          </a:p>
          <a:p>
            <a:pPr marL="431800" lvl="1" indent="0">
              <a:buNone/>
            </a:pPr>
            <a:endParaRPr lang="en-US" altLang="zh-CN" dirty="0"/>
          </a:p>
          <a:p>
            <a:pPr marL="431800" lvl="1" indent="0">
              <a:buNone/>
            </a:pPr>
            <a:endParaRPr lang="en-US" altLang="zh-CN" dirty="0"/>
          </a:p>
          <a:p>
            <a:pPr lvl="1"/>
            <a:r>
              <a:rPr lang="en-US" altLang="zh-CN" dirty="0" smtClean="0"/>
              <a:t>name : </a:t>
            </a:r>
            <a:r>
              <a:rPr lang="zh-CN" altLang="en-US" dirty="0"/>
              <a:t>用来标识表单提交时的</a:t>
            </a:r>
            <a:r>
              <a:rPr lang="en-US" altLang="zh-CN" dirty="0"/>
              <a:t>key</a:t>
            </a:r>
            <a:r>
              <a:rPr lang="zh-CN" altLang="en-US" dirty="0"/>
              <a:t>值</a:t>
            </a:r>
          </a:p>
          <a:p>
            <a:pPr lvl="1"/>
            <a:r>
              <a:rPr lang="en-US" altLang="zh-CN" dirty="0" smtClean="0">
                <a:solidFill>
                  <a:srgbClr val="C00000"/>
                </a:solidFill>
              </a:rPr>
              <a:t>min </a:t>
            </a:r>
            <a:r>
              <a:rPr lang="en-US" altLang="zh-CN" dirty="0" smtClean="0"/>
              <a:t>: </a:t>
            </a:r>
            <a:r>
              <a:rPr lang="zh-CN" altLang="en-US" dirty="0"/>
              <a:t>当前输入框输入的最小值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m</a:t>
            </a:r>
            <a:r>
              <a:rPr lang="en-US" altLang="zh-CN" dirty="0" smtClean="0">
                <a:solidFill>
                  <a:srgbClr val="C00000"/>
                </a:solidFill>
              </a:rPr>
              <a:t>ax </a:t>
            </a:r>
            <a:r>
              <a:rPr lang="en-US" altLang="zh-CN" dirty="0" smtClean="0"/>
              <a:t>: </a:t>
            </a:r>
            <a:r>
              <a:rPr lang="zh-CN" altLang="en-US" dirty="0"/>
              <a:t>最大值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step</a:t>
            </a:r>
            <a:r>
              <a:rPr lang="zh-CN" altLang="en-US" dirty="0"/>
              <a:t>：步长，点击增大或者减小时增加减少的步长 </a:t>
            </a:r>
          </a:p>
          <a:p>
            <a:pPr lvl="1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number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79996" y="1609933"/>
            <a:ext cx="9004125" cy="95410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&lt;input 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type="number" 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name="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demoNum</a:t>
            </a:r>
            <a:r>
              <a:rPr lang="en-US" altLang="zh-CN" sz="2800" dirty="0" smtClean="0">
                <a:solidFill>
                  <a:srgbClr val="000000"/>
                </a:solidFill>
              </a:rPr>
              <a:t>"  min="1" max="100" step="2"/&gt;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  <p:sp>
        <p:nvSpPr>
          <p:cNvPr id="6" name="内容占位符 6"/>
          <p:cNvSpPr txBox="1">
            <a:spLocks/>
          </p:cNvSpPr>
          <p:nvPr/>
        </p:nvSpPr>
        <p:spPr bwMode="auto">
          <a:xfrm>
            <a:off x="8438356" y="5636138"/>
            <a:ext cx="338296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66688" indent="-1666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None/>
              <a:defRPr kumimoji="1" sz="3200" b="1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1pPr>
            <a:lvl2pPr marL="398463" indent="-2301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2pPr>
            <a:lvl3pPr marL="400050" indent="182563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kumimoji="1"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kumimoji="1"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itchFamily="34" charset="-122"/>
                <a:cs typeface="微软雅黑" charset="0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defRPr/>
            </a:pPr>
            <a:r>
              <a:rPr kumimoji="0" lang="en-US" altLang="zh-CN" sz="2800" b="0" kern="0" dirty="0">
                <a:solidFill>
                  <a:schemeClr val="tx1">
                    <a:lumMod val="50000"/>
                  </a:schemeClr>
                </a:solidFill>
              </a:rPr>
              <a:t>demo </a:t>
            </a:r>
            <a:r>
              <a:rPr kumimoji="0" lang="en-US" altLang="zh-CN" sz="2800" b="0" kern="0" dirty="0" smtClean="0">
                <a:solidFill>
                  <a:schemeClr val="tx1">
                    <a:lumMod val="50000"/>
                  </a:schemeClr>
                </a:solidFill>
              </a:rPr>
              <a:t>3_1.html</a:t>
            </a:r>
            <a:endParaRPr kumimoji="0" lang="zh-CN" altLang="en-US" sz="2800" b="0" kern="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10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、邮箱输入</a:t>
            </a:r>
            <a:r>
              <a:rPr lang="zh-CN" altLang="en-US" dirty="0" smtClean="0"/>
              <a:t>文本框</a:t>
            </a:r>
            <a:endParaRPr lang="en-US" altLang="zh-CN" dirty="0" smtClean="0"/>
          </a:p>
          <a:p>
            <a:pPr marL="431800" lvl="1" indent="0">
              <a:buNone/>
            </a:pPr>
            <a:endParaRPr lang="en-US" altLang="zh-CN" dirty="0"/>
          </a:p>
          <a:p>
            <a:pPr marL="431800" lvl="1" indent="0">
              <a:buNone/>
            </a:pPr>
            <a:r>
              <a:rPr lang="zh-CN" altLang="en-US" dirty="0"/>
              <a:t>运行效果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431800" lvl="1" indent="0">
              <a:buNone/>
            </a:pPr>
            <a:endParaRPr lang="zh-CN" altLang="en-US" dirty="0"/>
          </a:p>
          <a:p>
            <a:pPr marL="431800" lvl="1" indent="0">
              <a:buNone/>
            </a:pPr>
            <a:endParaRPr lang="en-US" altLang="zh-CN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注：专门用来输入</a:t>
            </a:r>
            <a:r>
              <a:rPr lang="en-US" altLang="zh-CN" dirty="0">
                <a:solidFill>
                  <a:srgbClr val="C00000"/>
                </a:solidFill>
              </a:rPr>
              <a:t>email</a:t>
            </a:r>
            <a:r>
              <a:rPr lang="zh-CN" altLang="en-US" dirty="0">
                <a:solidFill>
                  <a:srgbClr val="C00000"/>
                </a:solidFill>
              </a:rPr>
              <a:t>地址。当表单提交时，会自动校验是否符合邮箱的正则表达式，但不检验该</a:t>
            </a:r>
            <a:r>
              <a:rPr lang="en-US" altLang="zh-CN" dirty="0">
                <a:solidFill>
                  <a:srgbClr val="C00000"/>
                </a:solidFill>
              </a:rPr>
              <a:t>email</a:t>
            </a:r>
            <a:r>
              <a:rPr lang="zh-CN" altLang="en-US" dirty="0">
                <a:solidFill>
                  <a:srgbClr val="C00000"/>
                </a:solidFill>
              </a:rPr>
              <a:t>地址是否存在。  </a:t>
            </a:r>
          </a:p>
          <a:p>
            <a:pPr lvl="1"/>
            <a:r>
              <a:rPr lang="en-US" altLang="zh-CN" dirty="0"/>
              <a:t>placeholder</a:t>
            </a:r>
            <a:r>
              <a:rPr lang="zh-CN" altLang="en-US" dirty="0"/>
              <a:t>属性为提示信息。</a:t>
            </a:r>
          </a:p>
          <a:p>
            <a:pPr lvl="1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email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70328" y="2010161"/>
            <a:ext cx="10732378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</a:rPr>
              <a:t>&lt;input  </a:t>
            </a:r>
            <a:r>
              <a:rPr lang="en-US" altLang="zh-CN" sz="2800" b="1" dirty="0">
                <a:solidFill>
                  <a:srgbClr val="FF0000"/>
                </a:solidFill>
              </a:rPr>
              <a:t>type="email"</a:t>
            </a:r>
            <a:r>
              <a:rPr lang="en-US" altLang="zh-CN" sz="2800" dirty="0">
                <a:solidFill>
                  <a:srgbClr val="000000"/>
                </a:solidFill>
              </a:rPr>
              <a:t>  name="email" placeholder="</a:t>
            </a:r>
            <a:r>
              <a:rPr lang="zh-CN" altLang="en-US" sz="2800" dirty="0">
                <a:solidFill>
                  <a:srgbClr val="000000"/>
                </a:solidFill>
              </a:rPr>
              <a:t>请输入邮箱</a:t>
            </a:r>
            <a:r>
              <a:rPr lang="en-US" altLang="zh-CN" sz="2800" dirty="0">
                <a:solidFill>
                  <a:srgbClr val="000000"/>
                </a:solidFill>
              </a:rPr>
              <a:t>"  /&gt;</a:t>
            </a:r>
          </a:p>
        </p:txBody>
      </p:sp>
      <p:sp>
        <p:nvSpPr>
          <p:cNvPr id="6" name="内容占位符 6"/>
          <p:cNvSpPr txBox="1">
            <a:spLocks/>
          </p:cNvSpPr>
          <p:nvPr/>
        </p:nvSpPr>
        <p:spPr bwMode="auto">
          <a:xfrm>
            <a:off x="8678666" y="6160300"/>
            <a:ext cx="338296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66688" indent="-1666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None/>
              <a:defRPr kumimoji="1" sz="3200" b="1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1pPr>
            <a:lvl2pPr marL="398463" indent="-2301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2pPr>
            <a:lvl3pPr marL="400050" indent="182563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kumimoji="1"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kumimoji="1"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itchFamily="34" charset="-122"/>
                <a:cs typeface="微软雅黑" charset="0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defRPr/>
            </a:pPr>
            <a:r>
              <a:rPr kumimoji="0" lang="en-US" altLang="zh-CN" sz="2800" b="0" kern="0" dirty="0">
                <a:solidFill>
                  <a:schemeClr val="tx1">
                    <a:lumMod val="50000"/>
                  </a:schemeClr>
                </a:solidFill>
              </a:rPr>
              <a:t>demo </a:t>
            </a:r>
            <a:r>
              <a:rPr kumimoji="0" lang="en-US" altLang="zh-CN" sz="2800" b="0" kern="0" dirty="0" smtClean="0">
                <a:solidFill>
                  <a:schemeClr val="tx1">
                    <a:lumMod val="50000"/>
                  </a:schemeClr>
                </a:solidFill>
              </a:rPr>
              <a:t>3_1.html</a:t>
            </a:r>
            <a:endParaRPr kumimoji="0" lang="zh-CN" altLang="en-US" sz="2800" b="0" kern="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77" r="1741" b="15652"/>
          <a:stretch>
            <a:fillRect/>
          </a:stretch>
        </p:blipFill>
        <p:spPr bwMode="auto">
          <a:xfrm>
            <a:off x="3574845" y="3095137"/>
            <a:ext cx="5095276" cy="864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438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9、12、15、22、25、26、28、29"/>
  <p:tag name="KSO_WM_TEMPLATE_CATEGORY" val="custom"/>
  <p:tag name="KSO_WM_TEMPLATE_INDEX" val="160336"/>
  <p:tag name="KSO_WM_TAG_VERSION" val="1.0"/>
  <p:tag name="KSO_WM_SLIDE_ID" val="custom16033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3"/>
  <p:tag name="KSO_WM_UNIT_ID" val="custom160336_11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3_1"/>
  <p:tag name="KSO_WM_UNIT_ID" val="custom160336_11*l_h_f*1_3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2_1"/>
  <p:tag name="KSO_WM_UNIT_ID" val="custom160336_11*l_h_f*1_2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2"/>
  <p:tag name="KSO_WM_UNIT_ID" val="custom160336_11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11*l_h_f*1_1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*a*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THANKYOU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b"/>
  <p:tag name="KSO_WM_UNIT_INDEX" val="1"/>
  <p:tag name="KSO_WM_UNIT_ID" val="custom160336_1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8*a*1"/>
  <p:tag name="KSO_WM_UNIT_CLEAR" val="1"/>
  <p:tag name="KSO_WM_UNIT_LAYERLEVEL" val="1"/>
  <p:tag name="KSO_WM_UNIT_VALUE" val="3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8*a*1"/>
  <p:tag name="KSO_WM_UNIT_CLEAR" val="1"/>
  <p:tag name="KSO_WM_UNIT_LAYERLEVEL" val="1"/>
  <p:tag name="KSO_WM_UNIT_VALUE" val="3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0"/>
  <p:tag name="KSO_WM_TEMPLATE_CATEGORY" val="custom"/>
  <p:tag name="KSO_WM_TEMPLATE_INDEX" val="160336"/>
  <p:tag name="KSO_WM_UNIT_INDEX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5"/>
  <p:tag name="KSO_WM_TEMPLATE_CATEGORY" val="custom"/>
  <p:tag name="KSO_WM_TEMPLATE_INDEX" val="160336"/>
  <p:tag name="KSO_WM_UNIT_INDEX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10"/>
  <p:tag name="KSO_WM_TEMPLATE_CATEGORY" val="custom"/>
  <p:tag name="KSO_WM_TEMPLATE_INDEX" val="160336"/>
  <p:tag name="KSO_WM_UNIT_INDEX" val="10"/>
</p:tagLst>
</file>

<file path=ppt/theme/theme1.xml><?xml version="1.0" encoding="utf-8"?>
<a:theme xmlns:a="http://schemas.openxmlformats.org/drawingml/2006/main" name="9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模板修改1</Template>
  <TotalTime>517</TotalTime>
  <Words>1330</Words>
  <Application>Microsoft Office PowerPoint</Application>
  <PresentationFormat>宽屏</PresentationFormat>
  <Paragraphs>250</Paragraphs>
  <Slides>30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黑体</vt:lpstr>
      <vt:lpstr>宋体</vt:lpstr>
      <vt:lpstr>微软雅黑</vt:lpstr>
      <vt:lpstr>Arial</vt:lpstr>
      <vt:lpstr>Britannic Bold</vt:lpstr>
      <vt:lpstr>Calibri</vt:lpstr>
      <vt:lpstr>Wingdings</vt:lpstr>
      <vt:lpstr>9_A000120141114A19PWBG</vt:lpstr>
      <vt:lpstr>HTML5程序设计基础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SAGE FRANCE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MengYi</cp:lastModifiedBy>
  <cp:revision>2882</cp:revision>
  <cp:lastPrinted>2411-12-30T00:00:00Z</cp:lastPrinted>
  <dcterms:created xsi:type="dcterms:W3CDTF">2003-05-12T10:17:00Z</dcterms:created>
  <dcterms:modified xsi:type="dcterms:W3CDTF">2018-09-11T09:09:00Z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