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6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7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8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9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  <p:sldMasterId id="2147483694" r:id="rId3"/>
    <p:sldMasterId id="2147483717" r:id="rId4"/>
    <p:sldMasterId id="2147483740" r:id="rId5"/>
    <p:sldMasterId id="2147483763" r:id="rId6"/>
    <p:sldMasterId id="2147483786" r:id="rId7"/>
    <p:sldMasterId id="2147483809" r:id="rId8"/>
    <p:sldMasterId id="2147483832" r:id="rId9"/>
    <p:sldMasterId id="2147483855" r:id="rId10"/>
    <p:sldMasterId id="2147483878" r:id="rId11"/>
  </p:sldMasterIdLst>
  <p:notesMasterIdLst>
    <p:notesMasterId r:id="rId41"/>
  </p:notesMasterIdLst>
  <p:sldIdLst>
    <p:sldId id="889" r:id="rId12"/>
    <p:sldId id="890" r:id="rId13"/>
    <p:sldId id="891" r:id="rId14"/>
    <p:sldId id="868" r:id="rId15"/>
    <p:sldId id="871" r:id="rId16"/>
    <p:sldId id="928" r:id="rId17"/>
    <p:sldId id="872" r:id="rId18"/>
    <p:sldId id="874" r:id="rId19"/>
    <p:sldId id="919" r:id="rId20"/>
    <p:sldId id="892" r:id="rId21"/>
    <p:sldId id="929" r:id="rId22"/>
    <p:sldId id="877" r:id="rId23"/>
    <p:sldId id="920" r:id="rId24"/>
    <p:sldId id="921" r:id="rId25"/>
    <p:sldId id="879" r:id="rId26"/>
    <p:sldId id="882" r:id="rId27"/>
    <p:sldId id="923" r:id="rId28"/>
    <p:sldId id="924" r:id="rId29"/>
    <p:sldId id="893" r:id="rId30"/>
    <p:sldId id="930" r:id="rId31"/>
    <p:sldId id="925" r:id="rId32"/>
    <p:sldId id="926" r:id="rId33"/>
    <p:sldId id="895" r:id="rId34"/>
    <p:sldId id="887" r:id="rId35"/>
    <p:sldId id="898" r:id="rId36"/>
    <p:sldId id="896" r:id="rId37"/>
    <p:sldId id="927" r:id="rId38"/>
    <p:sldId id="931" r:id="rId39"/>
    <p:sldId id="894" r:id="rId40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64" autoAdjust="0"/>
  </p:normalViewPr>
  <p:slideViewPr>
    <p:cSldViewPr snapToObjects="1">
      <p:cViewPr varScale="1">
        <p:scale>
          <a:sx n="63" d="100"/>
          <a:sy n="63" d="100"/>
        </p:scale>
        <p:origin x="432" y="78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E0744-E490-4A14-A73F-AA156A525767}" type="doc">
      <dgm:prSet loTypeId="urn:microsoft.com/office/officeart/2005/8/layout/vList2#1" loCatId="list" qsTypeId="urn:microsoft.com/office/officeart/2005/8/quickstyle/3d2#1" qsCatId="3D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C610EAF0-8533-4D7E-884F-D9E8328B5FF6}">
      <dgm:prSet phldrT="[文本]" custT="1"/>
      <dgm:spPr/>
      <dgm:t>
        <a:bodyPr/>
        <a:lstStyle/>
        <a:p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离线浏览 </a:t>
          </a:r>
          <a:r>
            <a:rPr lang="en-US" altLang="zh-CN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用户可在应用离线时使用它们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E466E2-5428-4C58-A6CE-85768D7EC8F6}" type="parTrans" cxnId="{20178F91-B948-4BDD-8737-E4DF0C784C0B}">
      <dgm:prSet/>
      <dgm:spPr/>
      <dgm:t>
        <a:bodyPr/>
        <a:lstStyle/>
        <a:p>
          <a:endParaRPr lang="zh-CN" altLang="en-US"/>
        </a:p>
      </dgm:t>
    </dgm:pt>
    <dgm:pt modelId="{F08A2472-A831-41C5-A421-FB0E7865BDB2}" type="sibTrans" cxnId="{20178F91-B948-4BDD-8737-E4DF0C784C0B}">
      <dgm:prSet/>
      <dgm:spPr/>
      <dgm:t>
        <a:bodyPr/>
        <a:lstStyle/>
        <a:p>
          <a:endParaRPr lang="zh-CN" altLang="en-US"/>
        </a:p>
      </dgm:t>
    </dgm:pt>
    <dgm:pt modelId="{37C35FBD-3B38-4B0F-9FF4-F71AB986AADA}">
      <dgm:prSet phldrT="[文本]" custT="1"/>
      <dgm:spPr/>
      <dgm:t>
        <a:bodyPr/>
        <a:lstStyle/>
        <a:p>
          <a:r>
            <a:rPr lang="zh-CN" altLang="en-US" sz="2400" dirty="0" smtClean="0"/>
            <a:t> 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加快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速度 </a:t>
          </a:r>
          <a:r>
            <a:rPr lang="en-US" altLang="zh-CN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已缓存资源加载得更快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7E6D6-C1E8-4AF9-ABB4-0B2FABD0197B}" type="parTrans" cxnId="{CB7AD8E0-CD23-4E75-AB3C-BA9E96F45AC0}">
      <dgm:prSet/>
      <dgm:spPr/>
      <dgm:t>
        <a:bodyPr/>
        <a:lstStyle/>
        <a:p>
          <a:endParaRPr lang="zh-CN" altLang="en-US"/>
        </a:p>
      </dgm:t>
    </dgm:pt>
    <dgm:pt modelId="{C78901C2-5CC4-4921-B058-E1ED272C82DB}" type="sibTrans" cxnId="{CB7AD8E0-CD23-4E75-AB3C-BA9E96F45AC0}">
      <dgm:prSet/>
      <dgm:spPr/>
      <dgm:t>
        <a:bodyPr/>
        <a:lstStyle/>
        <a:p>
          <a:endParaRPr lang="zh-CN" altLang="en-US"/>
        </a:p>
      </dgm:t>
    </dgm:pt>
    <dgm:pt modelId="{36529C5B-D365-4338-9D74-4DB159C8D914}">
      <dgm:prSet phldrT="[文本]" custT="1"/>
      <dgm:spPr/>
      <dgm:t>
        <a:bodyPr/>
        <a:lstStyle/>
        <a:p>
          <a:pPr>
            <a:spcBef>
              <a:spcPts val="600"/>
            </a:spcBef>
          </a:pP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减少服务器负载 </a:t>
          </a:r>
          <a:r>
            <a:rPr lang="en-US" altLang="zh-CN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浏览器将只从服务器下载更新过或更改过的资源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C4EC60-E157-4548-A6A7-3C5090ED8DD1}" type="parTrans" cxnId="{E262113B-285D-4BF3-846E-9B0C9C3B0DB1}">
      <dgm:prSet/>
      <dgm:spPr/>
      <dgm:t>
        <a:bodyPr/>
        <a:lstStyle/>
        <a:p>
          <a:endParaRPr lang="zh-CN" altLang="en-US"/>
        </a:p>
      </dgm:t>
    </dgm:pt>
    <dgm:pt modelId="{DE3E23A7-226A-4AE1-9D5B-774A95B5D5A8}" type="sibTrans" cxnId="{E262113B-285D-4BF3-846E-9B0C9C3B0DB1}">
      <dgm:prSet/>
      <dgm:spPr/>
      <dgm:t>
        <a:bodyPr/>
        <a:lstStyle/>
        <a:p>
          <a:endParaRPr lang="zh-CN" altLang="en-US"/>
        </a:p>
      </dgm:t>
    </dgm:pt>
    <dgm:pt modelId="{2D0D8DD9-C6BD-4898-B418-2BD7C881DA80}" type="pres">
      <dgm:prSet presAssocID="{087E0744-E490-4A14-A73F-AA156A5257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8E4308-7F1F-4BAD-BBA7-5EDEA6084C4D}" type="pres">
      <dgm:prSet presAssocID="{C610EAF0-8533-4D7E-884F-D9E8328B5FF6}" presName="parentText" presStyleLbl="node1" presStyleIdx="0" presStyleCnt="3" custScaleY="119767" custLinFactY="-2325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6C278B-BD39-4899-9E89-A7FA8690C586}" type="pres">
      <dgm:prSet presAssocID="{F08A2472-A831-41C5-A421-FB0E7865BDB2}" presName="spacer" presStyleCnt="0"/>
      <dgm:spPr/>
      <dgm:t>
        <a:bodyPr/>
        <a:lstStyle/>
        <a:p>
          <a:endParaRPr lang="zh-CN" altLang="en-US"/>
        </a:p>
      </dgm:t>
    </dgm:pt>
    <dgm:pt modelId="{02D29BB7-ABBB-4A06-8DC2-5A42B760B2DF}" type="pres">
      <dgm:prSet presAssocID="{37C35FBD-3B38-4B0F-9FF4-F71AB986AADA}" presName="parentText" presStyleLbl="node1" presStyleIdx="1" presStyleCnt="3" custScaleY="126945" custLinFactNeighborY="-29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8629C-90A4-4E62-A20D-0A3601234805}" type="pres">
      <dgm:prSet presAssocID="{C78901C2-5CC4-4921-B058-E1ED272C82DB}" presName="spacer" presStyleCnt="0"/>
      <dgm:spPr/>
      <dgm:t>
        <a:bodyPr/>
        <a:lstStyle/>
        <a:p>
          <a:endParaRPr lang="zh-CN" altLang="en-US"/>
        </a:p>
      </dgm:t>
    </dgm:pt>
    <dgm:pt modelId="{F5B7D1C9-129B-46F7-93F7-2EA469A59FF8}" type="pres">
      <dgm:prSet presAssocID="{36529C5B-D365-4338-9D74-4DB159C8D914}" presName="parentText" presStyleLbl="node1" presStyleIdx="2" presStyleCnt="3" custScaleY="131807" custLinFactY="20340" custLinFactNeighborX="27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178F91-B948-4BDD-8737-E4DF0C784C0B}" srcId="{087E0744-E490-4A14-A73F-AA156A525767}" destId="{C610EAF0-8533-4D7E-884F-D9E8328B5FF6}" srcOrd="0" destOrd="0" parTransId="{8BE466E2-5428-4C58-A6CE-85768D7EC8F6}" sibTransId="{F08A2472-A831-41C5-A421-FB0E7865BDB2}"/>
    <dgm:cxn modelId="{99653228-7453-2146-9BB9-78C84F783CB1}" type="presOf" srcId="{087E0744-E490-4A14-A73F-AA156A525767}" destId="{2D0D8DD9-C6BD-4898-B418-2BD7C881DA80}" srcOrd="0" destOrd="0" presId="urn:microsoft.com/office/officeart/2005/8/layout/vList2#1"/>
    <dgm:cxn modelId="{E262113B-285D-4BF3-846E-9B0C9C3B0DB1}" srcId="{087E0744-E490-4A14-A73F-AA156A525767}" destId="{36529C5B-D365-4338-9D74-4DB159C8D914}" srcOrd="2" destOrd="0" parTransId="{DFC4EC60-E157-4548-A6A7-3C5090ED8DD1}" sibTransId="{DE3E23A7-226A-4AE1-9D5B-774A95B5D5A8}"/>
    <dgm:cxn modelId="{E065F164-FE03-B249-B4C7-BA8C967F5969}" type="presOf" srcId="{36529C5B-D365-4338-9D74-4DB159C8D914}" destId="{F5B7D1C9-129B-46F7-93F7-2EA469A59FF8}" srcOrd="0" destOrd="0" presId="urn:microsoft.com/office/officeart/2005/8/layout/vList2#1"/>
    <dgm:cxn modelId="{CB7AD8E0-CD23-4E75-AB3C-BA9E96F45AC0}" srcId="{087E0744-E490-4A14-A73F-AA156A525767}" destId="{37C35FBD-3B38-4B0F-9FF4-F71AB986AADA}" srcOrd="1" destOrd="0" parTransId="{67F7E6D6-C1E8-4AF9-ABB4-0B2FABD0197B}" sibTransId="{C78901C2-5CC4-4921-B058-E1ED272C82DB}"/>
    <dgm:cxn modelId="{BCAAED80-F4D8-0441-B3DF-082DAA205086}" type="presOf" srcId="{C610EAF0-8533-4D7E-884F-D9E8328B5FF6}" destId="{0A8E4308-7F1F-4BAD-BBA7-5EDEA6084C4D}" srcOrd="0" destOrd="0" presId="urn:microsoft.com/office/officeart/2005/8/layout/vList2#1"/>
    <dgm:cxn modelId="{4A60D758-4C05-404F-AA39-C5CC3640A531}" type="presOf" srcId="{37C35FBD-3B38-4B0F-9FF4-F71AB986AADA}" destId="{02D29BB7-ABBB-4A06-8DC2-5A42B760B2DF}" srcOrd="0" destOrd="0" presId="urn:microsoft.com/office/officeart/2005/8/layout/vList2#1"/>
    <dgm:cxn modelId="{7FB50778-0CC3-5C4F-BF59-3CDD9BB7BF0E}" type="presParOf" srcId="{2D0D8DD9-C6BD-4898-B418-2BD7C881DA80}" destId="{0A8E4308-7F1F-4BAD-BBA7-5EDEA6084C4D}" srcOrd="0" destOrd="0" presId="urn:microsoft.com/office/officeart/2005/8/layout/vList2#1"/>
    <dgm:cxn modelId="{6AFA0DC3-DF63-6640-BA7B-B718CF41B363}" type="presParOf" srcId="{2D0D8DD9-C6BD-4898-B418-2BD7C881DA80}" destId="{306C278B-BD39-4899-9E89-A7FA8690C586}" srcOrd="1" destOrd="0" presId="urn:microsoft.com/office/officeart/2005/8/layout/vList2#1"/>
    <dgm:cxn modelId="{07856C33-34C2-4F44-BC04-513C357EB7F9}" type="presParOf" srcId="{2D0D8DD9-C6BD-4898-B418-2BD7C881DA80}" destId="{02D29BB7-ABBB-4A06-8DC2-5A42B760B2DF}" srcOrd="2" destOrd="0" presId="urn:microsoft.com/office/officeart/2005/8/layout/vList2#1"/>
    <dgm:cxn modelId="{11582764-3305-664A-87B0-EBFDE7F37EF1}" type="presParOf" srcId="{2D0D8DD9-C6BD-4898-B418-2BD7C881DA80}" destId="{4CC8629C-90A4-4E62-A20D-0A3601234805}" srcOrd="3" destOrd="0" presId="urn:microsoft.com/office/officeart/2005/8/layout/vList2#1"/>
    <dgm:cxn modelId="{34482252-9C27-5944-A54A-8896081F7D19}" type="presParOf" srcId="{2D0D8DD9-C6BD-4898-B418-2BD7C881DA80}" destId="{F5B7D1C9-129B-46F7-93F7-2EA469A59FF8}" srcOrd="4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E4308-7F1F-4BAD-BBA7-5EDEA6084C4D}">
      <dsp:nvSpPr>
        <dsp:cNvPr id="0" name=""/>
        <dsp:cNvSpPr/>
      </dsp:nvSpPr>
      <dsp:spPr>
        <a:xfrm>
          <a:off x="0" y="190251"/>
          <a:ext cx="7198948" cy="113503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离线浏览 </a:t>
          </a:r>
          <a:r>
            <a:rPr lang="en-US" altLang="zh-CN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用户可在应用离线时使用它们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408" y="245659"/>
        <a:ext cx="7088132" cy="1024215"/>
      </dsp:txXfrm>
    </dsp:sp>
    <dsp:sp modelId="{02D29BB7-ABBB-4A06-8DC2-5A42B760B2DF}">
      <dsp:nvSpPr>
        <dsp:cNvPr id="0" name=""/>
        <dsp:cNvSpPr/>
      </dsp:nvSpPr>
      <dsp:spPr>
        <a:xfrm>
          <a:off x="0" y="1574018"/>
          <a:ext cx="7198948" cy="1203057"/>
        </a:xfrm>
        <a:prstGeom prst="roundRect">
          <a:avLst/>
        </a:prstGeom>
        <a:gradFill rotWithShape="0">
          <a:gsLst>
            <a:gs pos="0">
              <a:schemeClr val="accent4">
                <a:hueOff val="-8402609"/>
                <a:satOff val="20961"/>
                <a:lumOff val="2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402609"/>
                <a:satOff val="20961"/>
                <a:lumOff val="2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402609"/>
                <a:satOff val="20961"/>
                <a:lumOff val="2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加快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速度 </a:t>
          </a:r>
          <a:r>
            <a:rPr lang="en-US" altLang="zh-CN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已缓存资源加载得更快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28" y="1632746"/>
        <a:ext cx="7081492" cy="1085601"/>
      </dsp:txXfrm>
    </dsp:sp>
    <dsp:sp modelId="{F5B7D1C9-129B-46F7-93F7-2EA469A59FF8}">
      <dsp:nvSpPr>
        <dsp:cNvPr id="0" name=""/>
        <dsp:cNvSpPr/>
      </dsp:nvSpPr>
      <dsp:spPr>
        <a:xfrm>
          <a:off x="0" y="2999062"/>
          <a:ext cx="7198948" cy="1249134"/>
        </a:xfrm>
        <a:prstGeom prst="roundRect">
          <a:avLst/>
        </a:prstGeom>
        <a:gradFill rotWithShape="0">
          <a:gsLst>
            <a:gs pos="0">
              <a:schemeClr val="accent4">
                <a:hueOff val="-16805219"/>
                <a:satOff val="41923"/>
                <a:lumOff val="50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805219"/>
                <a:satOff val="41923"/>
                <a:lumOff val="50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805219"/>
                <a:satOff val="41923"/>
                <a:lumOff val="50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减少服务器负载 </a:t>
          </a:r>
          <a:r>
            <a:rPr lang="en-US" altLang="zh-CN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浏览器将只从服务器下载更新过或更改过的资源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78" y="3060040"/>
        <a:ext cx="7076992" cy="112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461E8F84-1DB7-47A5-A4D6-E0A6BF5594CA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上面的 </a:t>
            </a:r>
            <a:r>
              <a:rPr lang="en-US" altLang="zh-CN" dirty="0" smtClean="0"/>
              <a:t>manifest </a:t>
            </a:r>
            <a:r>
              <a:rPr lang="zh-CN" altLang="en-US" dirty="0" smtClean="0"/>
              <a:t>文件列出了三个资源：一个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文件，一个 </a:t>
            </a:r>
            <a:r>
              <a:rPr lang="en-US" altLang="zh-CN" dirty="0" smtClean="0"/>
              <a:t>GIF </a:t>
            </a:r>
            <a:r>
              <a:rPr lang="zh-CN" altLang="en-US" dirty="0" smtClean="0"/>
              <a:t>图像，以及一个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文件。当 </a:t>
            </a:r>
            <a:r>
              <a:rPr lang="en-US" altLang="zh-CN" dirty="0" smtClean="0"/>
              <a:t>manifest </a:t>
            </a:r>
            <a:r>
              <a:rPr lang="zh-CN" altLang="en-US" dirty="0" smtClean="0"/>
              <a:t>文件加载后，浏览器会从网站的根目录下载这三个文件。然后，无论用户何时与因特网断开连接，这些资源依然是可用的。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18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目前，互联网上大部分的页面都没有指定缓存清单，所以页面的状态就是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UNCACHED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。而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[‘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aɪd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(ə)l]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是带有缓存清单的应用程序的典型状态，处于空闲状态说明应用程序的所有资源都已被浏览器缓存，当前不需要更新。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26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目前，互联网上大部分的页面都没有指定缓存清单，所以页面的状态就是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UNCACHED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。而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[‘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aɪd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(ə)l]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是带有缓存清单的应用程序的典型状态，处于空闲状态说明应用程序的所有资源都已被浏览器缓存，当前不需要更新。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27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目前，互联网上大部分的页面都没有指定缓存清单，所以页面的状态就是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UNCACHED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。而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[‘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aɪd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(ə)l]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是带有缓存清单的应用程序的典型状态，处于空闲状态说明应用程序的所有资源都已被浏览器缓存，当前不需要更新。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04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Web2.0</a:t>
            </a:r>
            <a:r>
              <a:rPr lang="zh-CN" altLang="en-US" dirty="0" smtClean="0"/>
              <a:t>鼓励个人的参与，每个人都是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内容的撰写者，如果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应用能够提供离线功能，让用户在不能联网时也能进行内容撰写，有网络时再同步到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上，就大大方便了用户的使用。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147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在用户没有因特网的</a:t>
            </a:r>
            <a:r>
              <a:rPr lang="zh-CN" altLang="en-US" baseline="0" dirty="0" smtClean="0"/>
              <a:t>时候依然能够访问站点或应用，在用户与因特网连接时，自动更新缓存数据。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起草电子邮件草稿时就无需连接因特网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902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所有的浏览器都有自己的缓存机制，但是那些机制并不可靠，而且难以控制。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502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服务器都有其独特的配置方式。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文件本质是一个文本文件。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226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上面的 </a:t>
            </a:r>
            <a:r>
              <a:rPr lang="en-US" altLang="zh-CN" dirty="0" smtClean="0"/>
              <a:t>manifest </a:t>
            </a:r>
            <a:r>
              <a:rPr lang="zh-CN" altLang="en-US" dirty="0" smtClean="0"/>
              <a:t>文件列出了三个资源：一个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文件，一个 </a:t>
            </a:r>
            <a:r>
              <a:rPr lang="en-US" altLang="zh-CN" dirty="0" smtClean="0"/>
              <a:t>GIF </a:t>
            </a:r>
            <a:r>
              <a:rPr lang="zh-CN" altLang="en-US" dirty="0" smtClean="0"/>
              <a:t>图像，以及一个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文件。当 </a:t>
            </a:r>
            <a:r>
              <a:rPr lang="en-US" altLang="zh-CN" dirty="0" smtClean="0"/>
              <a:t>manifest </a:t>
            </a:r>
            <a:r>
              <a:rPr lang="zh-CN" altLang="en-US" dirty="0" smtClean="0"/>
              <a:t>文件加载后，浏览器会从网站的根目录下载这三个文件。然后，无论用户何时与因特网断开连接，这些资源依然是可用的。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slideLayout" Target="../slideLayouts/slideLayout211.xml"/><Relationship Id="rId18" Type="http://schemas.openxmlformats.org/officeDocument/2006/relationships/slideLayout" Target="../slideLayouts/slideLayout216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201.xml"/><Relationship Id="rId21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05.xml"/><Relationship Id="rId12" Type="http://schemas.openxmlformats.org/officeDocument/2006/relationships/slideLayout" Target="../slideLayouts/slideLayout210.xml"/><Relationship Id="rId17" Type="http://schemas.openxmlformats.org/officeDocument/2006/relationships/slideLayout" Target="../slideLayouts/slideLayout215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214.xml"/><Relationship Id="rId20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13.xml"/><Relationship Id="rId23" Type="http://schemas.openxmlformats.org/officeDocument/2006/relationships/theme" Target="../theme/theme10.xml"/><Relationship Id="rId10" Type="http://schemas.openxmlformats.org/officeDocument/2006/relationships/slideLayout" Target="../slideLayouts/slideLayout208.xml"/><Relationship Id="rId19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22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223.xml"/><Relationship Id="rId21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23" Type="http://schemas.openxmlformats.org/officeDocument/2006/relationships/theme" Target="../theme/theme11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Relationship Id="rId22" Type="http://schemas.openxmlformats.org/officeDocument/2006/relationships/slideLayout" Target="../slideLayouts/slideLayout24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Relationship Id="rId22" Type="http://schemas.openxmlformats.org/officeDocument/2006/relationships/slideLayout" Target="../slideLayouts/slideLayout13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18" Type="http://schemas.openxmlformats.org/officeDocument/2006/relationships/slideLayout" Target="../slideLayouts/slideLayout150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17" Type="http://schemas.openxmlformats.org/officeDocument/2006/relationships/slideLayout" Target="../slideLayouts/slideLayout14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47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42.xml"/><Relationship Id="rId19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6.xml"/><Relationship Id="rId22" Type="http://schemas.openxmlformats.org/officeDocument/2006/relationships/slideLayout" Target="../slideLayouts/slideLayout15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slideLayout" Target="../slideLayouts/slideLayout167.xml"/><Relationship Id="rId18" Type="http://schemas.openxmlformats.org/officeDocument/2006/relationships/slideLayout" Target="../slideLayouts/slideLayout172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157.xml"/><Relationship Id="rId21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17" Type="http://schemas.openxmlformats.org/officeDocument/2006/relationships/slideLayout" Target="../slideLayouts/slideLayout171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156.xml"/><Relationship Id="rId16" Type="http://schemas.openxmlformats.org/officeDocument/2006/relationships/slideLayout" Target="../slideLayouts/slideLayout170.xml"/><Relationship Id="rId20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59.xml"/><Relationship Id="rId15" Type="http://schemas.openxmlformats.org/officeDocument/2006/relationships/slideLayout" Target="../slideLayouts/slideLayout169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4.xml"/><Relationship Id="rId19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slideLayout" Target="../slideLayouts/slideLayout168.xml"/><Relationship Id="rId22" Type="http://schemas.openxmlformats.org/officeDocument/2006/relationships/slideLayout" Target="../slideLayouts/slideLayout17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179.xml"/><Relationship Id="rId21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theme" Target="../theme/theme9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  <p:sldLayoutId id="2147483876" r:id="rId21"/>
    <p:sldLayoutId id="2147483877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7" r:id="rId19"/>
    <p:sldLayoutId id="2147483898" r:id="rId20"/>
    <p:sldLayoutId id="2147483899" r:id="rId21"/>
    <p:sldLayoutId id="2147483900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  <p:sldLayoutId id="2147483830" r:id="rId21"/>
    <p:sldLayoutId id="2147483831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6.xml"/><Relationship Id="rId5" Type="http://schemas.openxmlformats.org/officeDocument/2006/relationships/image" Target="../media/image3.jpe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第五章 离线</a:t>
            </a: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Web</a:t>
            </a: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应用</a:t>
            </a:r>
            <a:endParaRPr lang="zh-CN" sz="4000" dirty="0">
              <a:solidFill>
                <a:srgbClr val="000000"/>
              </a:solidFill>
              <a:latin typeface="+mj-ea"/>
              <a:ea typeface="+mj-ea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创建离线应用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离线应用的兼容性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381376" y="1358266"/>
            <a:ext cx="2500313" cy="4429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667501" y="1358266"/>
            <a:ext cx="1571625" cy="4429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4024313" y="5835015"/>
            <a:ext cx="1262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FF0000"/>
                </a:solidFill>
              </a:rPr>
              <a:t>已支持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6834188" y="5835015"/>
            <a:ext cx="1262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FF0000"/>
                </a:solidFill>
              </a:rPr>
              <a:t>未支持</a:t>
            </a:r>
          </a:p>
        </p:txBody>
      </p:sp>
      <p:pic>
        <p:nvPicPr>
          <p:cNvPr id="8" name="图片 7" descr="1-1112141400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672716"/>
            <a:ext cx="10715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7051032_19563062310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547179"/>
            <a:ext cx="954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20100410193405-110839277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336290"/>
            <a:ext cx="115093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4215765"/>
            <a:ext cx="11572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952115"/>
            <a:ext cx="9906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9868535" cy="13506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应用所使用的资源（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图片等文件缓存在浏览器本地）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离线应用的实现方式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5559" y="2780703"/>
            <a:ext cx="9868520" cy="25776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482600" indent="-482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离线技术包含的两个部分：</a:t>
            </a: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缓存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清单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文件：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管理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要缓存的文件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列表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JavaScript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：提供用于更新缓存文件的方法以及对缓存文件的操作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10316210" cy="4825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第一步：创建缓存清单</a:t>
            </a:r>
            <a:r>
              <a:rPr lang="zh-CN" altLang="en-US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文件（</a:t>
            </a:r>
            <a:r>
              <a:rPr lang="en-US" altLang="zh-CN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manifest </a:t>
            </a: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文件）</a:t>
            </a:r>
            <a:endParaRPr lang="zh-CN" altLang="en-US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文件扩展名使用</a:t>
            </a:r>
            <a:r>
              <a:rPr lang="en-US" altLang="zh-CN" sz="26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appcache</a:t>
            </a:r>
            <a:r>
              <a:rPr lang="zh-CN" altLang="en-US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manifest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需要在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服务器上配置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正确的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MIME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text/cache-manifest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0" lvl="1" indent="0" latinLnBrk="0">
              <a:lnSpc>
                <a:spcPct val="150000"/>
              </a:lnSpc>
              <a:spcBef>
                <a:spcPts val="90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MIME: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多用途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互联网邮件扩</a:t>
            </a: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展类型，是设定某种扩展名的</a:t>
            </a: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文件用一种应用程序来打开的</a:t>
            </a: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方式类型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kumimoji="0"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创建离线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应用程序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://www.admin10000.com/UploadFiles/Document/201502/05/201502050931083149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32" y="3447060"/>
            <a:ext cx="5081270" cy="31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10316210" cy="4825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第二步：在html标记中指定使用缓存文件</a:t>
            </a:r>
            <a:endParaRPr kumimoji="0" lang="zh-CN" altLang="en-US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kumimoji="0"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创建离线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应用程序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56" y="2420538"/>
            <a:ext cx="8555894" cy="561527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752759" y="4005264"/>
            <a:ext cx="1837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-1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4"/>
            <a:ext cx="11093082" cy="53125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manifest 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文件可分为三个部分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MANIFEST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在此标题下列出的文件将在首次下载后进行缓存，写在第一行，必须有该部分</a:t>
            </a:r>
            <a:endParaRPr kumimoji="0"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在此标题下列出的文件需要与服务器的连接，且不会被缓存</a:t>
            </a:r>
            <a:endParaRPr kumimoji="0"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FALLBACK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提供了获取不到缓存资源时的备选资源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路径（比如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页面）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Manifest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文件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756" y="5660124"/>
            <a:ext cx="8798560" cy="829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引入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manifest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文件的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页面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可以在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CACHE 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MANIFEST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省略</a:t>
            </a:r>
            <a:endParaRPr kumimoji="0" lang="en-US" altLang="zh-CN" sz="24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可以使用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表示其他所有资源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0168535" y="6075097"/>
            <a:ext cx="1762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-2</a:t>
            </a:r>
            <a:endParaRPr kumimoji="0"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19" y="1290640"/>
            <a:ext cx="9185642" cy="17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监测缓存状况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19" y="3971924"/>
            <a:ext cx="9185642" cy="140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4667250" y="3279774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600" dirty="0">
                <a:solidFill>
                  <a:srgbClr val="006600"/>
                </a:solidFill>
              </a:rPr>
              <a:t>执行缓存过程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105815" y="5591173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600" dirty="0">
                <a:solidFill>
                  <a:srgbClr val="006600"/>
                </a:solidFill>
              </a:rPr>
              <a:t>已缓存过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4"/>
            <a:ext cx="10156653" cy="53125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构建离线应用后，即使在线状态，用户也会访问缓存文件。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及时更新用户的缓存文件非常重要。</a:t>
            </a: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离线缓存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更新：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用户清空浏览器缓存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manifest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文件被修改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由程序来更新应用缓存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离线应用的更新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4"/>
            <a:ext cx="9940554" cy="53125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manifest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文件中，通过注释指明版本是一种较好的缓存管理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方式，通过修改版本号可以通知浏览器进行更新。 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表示注释行标识符。</a:t>
            </a:r>
            <a:endParaRPr kumimoji="0"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Manifest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文件控制缓存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6" y="3356967"/>
            <a:ext cx="4161516" cy="323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881625" y="3649863"/>
            <a:ext cx="2633068" cy="35718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9650748" y="6069336"/>
            <a:ext cx="1819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-3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离线控制的 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离线</a:t>
              </a:r>
              <a:r>
                <a:rPr lang="en-US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Web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应用的作用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创建离线应用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离线控制的 </a:t>
              </a: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API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965217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提供对象：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applicationCache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applicationCache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API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是一个操作应用缓存的接口。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代表本地缓存，可用它来通知用户本地缓存中已经被更新，也允许用户手动更新本地缓存</a:t>
            </a:r>
            <a:endParaRPr kumimoji="0"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访问方法：</a:t>
            </a:r>
            <a:r>
              <a:rPr kumimoji="0"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window.applicationCache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离线控制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53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1029589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通过判断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window.applicationCache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对象是否存在进行浏览</a:t>
            </a:r>
            <a:endParaRPr kumimoji="0"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器兼容性检测</a:t>
            </a:r>
            <a:endParaRPr kumimoji="0"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kumimoji="0"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浏览器兼容性检测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49" y="2658312"/>
            <a:ext cx="8143828" cy="293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9339263" y="5765801"/>
            <a:ext cx="1819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-4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1029589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获得缓存的状态：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window.applicationCache.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status</a:t>
            </a:r>
            <a:endParaRPr kumimoji="0"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缓存的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种状态：</a:t>
            </a: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endParaRPr kumimoji="0"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kumimoji="0"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err="1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applicationCache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46053" y="2674140"/>
          <a:ext cx="8128000" cy="375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缓存状态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UNCACHED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（未缓存）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IDLE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（空闲状态）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CHECKING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（检查中）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DOWNLOADING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（下载中）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UPDATEREADY</a:t>
                      </a: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（更新就绪）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OBSOLETE</a:t>
                      </a: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（过期）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applicationCache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缓存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对象的事件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kumimoji="0"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26112"/>
              </p:ext>
            </p:extLst>
          </p:nvPr>
        </p:nvGraphicFramePr>
        <p:xfrm>
          <a:off x="765557" y="1134882"/>
          <a:ext cx="10804951" cy="52060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3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事件名称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1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checking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 agent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检查更新时，或者第一次下载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清单时，它往往是第一个被触发的事件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4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noupdate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当检查到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中清单文件不需要更新时，触发该事件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4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downloading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第一次下载或更新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清单文件时，触发该事件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61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progress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清单文件下载过程中周期性触发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84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cached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清单文件下载完毕及成功缓存后，触发该事件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0422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upadateready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缓存清单文件已经下载完毕，可通过重新加载页面读取缓存文件或者通过方法</a:t>
                      </a:r>
                      <a:r>
                        <a:rPr lang="en-US" altLang="zh-CN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swapCache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切换到新的缓存文件。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常用于本地缓存更新版本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后的提示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applicationCache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缓存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对象的事件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kumimoji="0"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8099"/>
              </p:ext>
            </p:extLst>
          </p:nvPr>
        </p:nvGraphicFramePr>
        <p:xfrm>
          <a:off x="757340" y="1412076"/>
          <a:ext cx="10804951" cy="43324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3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事件名称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1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Obsolete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加入访问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缓存文件返回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HTTP404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错误（页面未找到）或者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410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错误（永久消失）时，触发该事件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844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Error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若要达到触发该事件，需要满足一下几种情况之一：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、已经触发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obsolete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文件没有改变，但缓存文件中存在文件下载失败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、获取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资源文件时发生致命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、当更新本地缓存时，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文件再次被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dmin10000.com/UploadFiles/Document/201502/05/20150205093108056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9" y="16550"/>
            <a:ext cx="10012587" cy="684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100125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在实际的应用中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通过事件监听，并根据当前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applicationCache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对象的状态处理相关业务。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applicationCache.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addEventListener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离线事件监听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08441" y="4994737"/>
            <a:ext cx="1819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-5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100125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更新缓存方法：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调用当前应用资源下载过程</a:t>
            </a:r>
            <a:endParaRPr kumimoji="0"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applicationCache.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kumimoji="0" lang="en-US" altLang="zh-CN" sz="2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更新到最新的缓存，不会使之前加载的资源突然被重新加载</a:t>
            </a:r>
            <a:endParaRPr kumimoji="0"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applicationCache.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swapCache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kumimoji="0" lang="en-US" altLang="zh-CN" sz="2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</a:pPr>
            <a:endParaRPr kumimoji="0"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err="1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applicationCache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08441" y="4994737"/>
            <a:ext cx="1819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</a:t>
            </a:r>
            <a:r>
              <a:rPr kumimoji="0" 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6</a:t>
            </a:r>
            <a:endParaRPr kumimoji="0" 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实战：缓存首页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25" y="2132406"/>
            <a:ext cx="4798363" cy="46060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18" y="2132406"/>
            <a:ext cx="4802582" cy="4610112"/>
          </a:xfrm>
          <a:prstGeom prst="rect">
            <a:avLst/>
          </a:prstGeom>
        </p:spPr>
      </p:pic>
      <p:sp>
        <p:nvSpPr>
          <p:cNvPr id="1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2" y="1285875"/>
            <a:ext cx="10949016" cy="9185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>
              <a:lnSpc>
                <a:spcPts val="4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5"/>
              </a:buBlip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服务器停止工作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或无法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上网时，用户依然可以访问本地缓存中的网页</a:t>
            </a:r>
            <a:endParaRPr lang="zh-CN" altLang="en-US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应用的作用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693527" y="1285875"/>
            <a:ext cx="89743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程序相对本地应用的一大优势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kumimoji="0" lang="zh-CN" altLang="en-US" dirty="0" smtClean="0"/>
          </a:p>
        </p:txBody>
      </p:sp>
      <p:sp>
        <p:nvSpPr>
          <p:cNvPr id="7170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6207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程序的优势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4" y="1960564"/>
            <a:ext cx="119538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13556" y="5062545"/>
            <a:ext cx="3720523" cy="1143000"/>
          </a:xfrm>
          <a:prstGeom prst="rect">
            <a:avLst/>
          </a:prstGeom>
          <a:solidFill>
            <a:srgbClr val="024731"/>
          </a:solidFill>
          <a:ln w="9360">
            <a:solidFill>
              <a:srgbClr val="000000"/>
            </a:solidFill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lIns="90000" tIns="46800" rIns="90000" bIns="46800"/>
          <a:lstStyle/>
          <a:p>
            <a:pPr marL="1800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zh-CN" altLang="en-US" sz="2600" dirty="0">
                <a:solidFill>
                  <a:srgbClr val="FFFFFF"/>
                </a:solidFill>
              </a:rPr>
              <a:t>程序总是从网络请求，可以实时更新程序。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9" y="4071939"/>
            <a:ext cx="18192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595939" y="3000376"/>
            <a:ext cx="1317625" cy="11350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 flipV="1">
            <a:off x="5381626" y="2714625"/>
            <a:ext cx="1357313" cy="12144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7176" name="TextBox 14"/>
          <p:cNvSpPr txBox="1">
            <a:spLocks noChangeArrowheads="1"/>
          </p:cNvSpPr>
          <p:nvPr/>
        </p:nvSpPr>
        <p:spPr bwMode="auto">
          <a:xfrm>
            <a:off x="6167438" y="3714750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请求应用</a:t>
            </a:r>
          </a:p>
        </p:txBody>
      </p:sp>
      <p:sp>
        <p:nvSpPr>
          <p:cNvPr id="7177" name="TextBox 15"/>
          <p:cNvSpPr txBox="1">
            <a:spLocks noChangeArrowheads="1"/>
          </p:cNvSpPr>
          <p:nvPr/>
        </p:nvSpPr>
        <p:spPr bwMode="auto">
          <a:xfrm>
            <a:off x="3822699" y="2850011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得到最新应用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7" y="1285875"/>
            <a:ext cx="89743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网络总是可靠的吗？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0" lang="zh-CN" altLang="en-US" dirty="0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70" y="1902621"/>
            <a:ext cx="3183134" cy="178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66" y="1876427"/>
            <a:ext cx="1844284" cy="256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组合 7"/>
          <p:cNvGrpSpPr/>
          <p:nvPr/>
        </p:nvGrpSpPr>
        <p:grpSpPr bwMode="auto">
          <a:xfrm>
            <a:off x="5017594" y="3688901"/>
            <a:ext cx="2310744" cy="1433533"/>
            <a:chOff x="3071802" y="4529650"/>
            <a:chExt cx="2476500" cy="1685432"/>
          </a:xfrm>
        </p:grpSpPr>
        <p:pic>
          <p:nvPicPr>
            <p:cNvPr id="819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02" y="4529650"/>
              <a:ext cx="24765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乘号 6"/>
            <p:cNvSpPr>
              <a:spLocks noChangeArrowheads="1"/>
            </p:cNvSpPr>
            <p:nvPr/>
          </p:nvSpPr>
          <p:spPr bwMode="auto">
            <a:xfrm>
              <a:off x="3643302" y="4858166"/>
              <a:ext cx="1357312" cy="1356916"/>
            </a:xfrm>
            <a:custGeom>
              <a:avLst/>
              <a:gdLst>
                <a:gd name="T0" fmla="*/ 325992 w 1357312"/>
                <a:gd name="T1" fmla="*/ 325897 h 1356916"/>
                <a:gd name="T2" fmla="*/ 1031320 w 1357312"/>
                <a:gd name="T3" fmla="*/ 325897 h 1356916"/>
                <a:gd name="T4" fmla="*/ 1031320 w 1357312"/>
                <a:gd name="T5" fmla="*/ 1031019 h 1356916"/>
                <a:gd name="T6" fmla="*/ 325992 w 1357312"/>
                <a:gd name="T7" fmla="*/ 1031019 h 1356916"/>
                <a:gd name="T8" fmla="*/ 11796480 60000 65536"/>
                <a:gd name="T9" fmla="*/ 17694720 60000 65536"/>
                <a:gd name="T10" fmla="*/ 0 60000 65536"/>
                <a:gd name="T11" fmla="*/ 5898240 60000 65536"/>
                <a:gd name="T12" fmla="*/ 213173 w 1357312"/>
                <a:gd name="T13" fmla="*/ 213045 h 1356916"/>
                <a:gd name="T14" fmla="*/ 1144139 w 1357312"/>
                <a:gd name="T15" fmla="*/ 1143871 h 13569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7312" h="1356916">
                  <a:moveTo>
                    <a:pt x="213173" y="438749"/>
                  </a:moveTo>
                  <a:lnTo>
                    <a:pt x="438811" y="213045"/>
                  </a:lnTo>
                  <a:lnTo>
                    <a:pt x="678656" y="452820"/>
                  </a:lnTo>
                  <a:lnTo>
                    <a:pt x="918501" y="213045"/>
                  </a:lnTo>
                  <a:lnTo>
                    <a:pt x="1144139" y="438749"/>
                  </a:lnTo>
                  <a:lnTo>
                    <a:pt x="904360" y="678458"/>
                  </a:lnTo>
                  <a:lnTo>
                    <a:pt x="1144139" y="918167"/>
                  </a:lnTo>
                  <a:lnTo>
                    <a:pt x="918501" y="1143871"/>
                  </a:lnTo>
                  <a:lnTo>
                    <a:pt x="678656" y="904096"/>
                  </a:lnTo>
                  <a:lnTo>
                    <a:pt x="438811" y="1143871"/>
                  </a:lnTo>
                  <a:lnTo>
                    <a:pt x="213173" y="918167"/>
                  </a:lnTo>
                  <a:lnTo>
                    <a:pt x="452952" y="678458"/>
                  </a:lnTo>
                  <a:lnTo>
                    <a:pt x="213173" y="438749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20000">
                  <a:srgbClr val="FF0000"/>
                </a:gs>
                <a:gs pos="100000">
                  <a:srgbClr val="DA0000"/>
                </a:gs>
              </a:gsLst>
              <a:lin ang="5400000"/>
            </a:gradFill>
            <a:ln w="9525">
              <a:solidFill>
                <a:srgbClr val="FF0000"/>
              </a:solidFill>
              <a:miter lim="800000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6207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的劣势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831" y="5302855"/>
            <a:ext cx="9796488" cy="12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</a:rPr>
              <a:t>加载完网页后突然断网，刷新页面后内容没有了</a:t>
            </a:r>
            <a:endParaRPr lang="en-US" altLang="zh-CN" sz="2800" dirty="0" smtClean="0">
              <a:solidFill>
                <a:srgbClr val="0066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</a:rPr>
              <a:t>在新窗口重新访问该网页，在断网状态下打开的还是原来页面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7" y="1285875"/>
            <a:ext cx="89743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某些应用只需要偶尔进行网络通信，例如：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evernote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理想状态的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应用：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在线时获得最新的应用</a:t>
            </a:r>
            <a:endParaRPr kumimoji="0" lang="en-US" altLang="zh-CN" sz="2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在本地存储应用资源，无论是否在线都可以使用</a:t>
            </a:r>
            <a:endParaRPr kumimoji="0" lang="en-US" altLang="zh-CN" sz="2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0" lang="zh-CN" altLang="en-US" dirty="0" smtClean="0"/>
          </a:p>
        </p:txBody>
      </p:sp>
      <p:sp>
        <p:nvSpPr>
          <p:cNvPr id="10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6207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的劣势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13" y="2327919"/>
            <a:ext cx="2279964" cy="92135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97756" y="4775525"/>
            <a:ext cx="9075164" cy="1143000"/>
          </a:xfrm>
          <a:prstGeom prst="rect">
            <a:avLst/>
          </a:prstGeom>
          <a:solidFill>
            <a:srgbClr val="024731"/>
          </a:solidFill>
          <a:ln w="9360">
            <a:solidFill>
              <a:srgbClr val="000000"/>
            </a:solidFill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lIns="90000" tIns="46800" rIns="90000" bIns="46800"/>
          <a:lstStyle/>
          <a:p>
            <a:pPr>
              <a:lnSpc>
                <a:spcPts val="3800"/>
              </a:lnSpc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HTML5 </a:t>
            </a:r>
            <a:r>
              <a:rPr lang="zh-CN" altLang="en-US" sz="2800" dirty="0">
                <a:solidFill>
                  <a:srgbClr val="FFFFFF"/>
                </a:solidFill>
              </a:rPr>
              <a:t>提供离线</a:t>
            </a:r>
            <a:r>
              <a:rPr lang="en-US" altLang="zh-CN" sz="2800" dirty="0">
                <a:solidFill>
                  <a:srgbClr val="FFFFFF"/>
                </a:solidFill>
              </a:rPr>
              <a:t>Web</a:t>
            </a:r>
            <a:r>
              <a:rPr lang="zh-CN" altLang="en-US" sz="2800" dirty="0">
                <a:solidFill>
                  <a:srgbClr val="FFFFFF"/>
                </a:solidFill>
              </a:rPr>
              <a:t>应用的实现</a:t>
            </a:r>
            <a:r>
              <a:rPr lang="zh-CN" altLang="en-US" sz="2800" dirty="0" smtClean="0">
                <a:solidFill>
                  <a:srgbClr val="FFFFFF"/>
                </a:solidFill>
              </a:rPr>
              <a:t>机制。使</a:t>
            </a:r>
            <a:r>
              <a:rPr lang="en-US" altLang="zh-CN" sz="2800" dirty="0" smtClean="0">
                <a:solidFill>
                  <a:srgbClr val="FFFFFF"/>
                </a:solidFill>
              </a:rPr>
              <a:t>Web</a:t>
            </a:r>
            <a:r>
              <a:rPr lang="zh-CN" altLang="en-US" sz="2800" dirty="0" smtClean="0">
                <a:solidFill>
                  <a:srgbClr val="FFFFFF"/>
                </a:solidFill>
              </a:rPr>
              <a:t>应用可以在用户离线的状态下进行访问。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程序的作用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811818714"/>
              </p:ext>
            </p:extLst>
          </p:nvPr>
        </p:nvGraphicFramePr>
        <p:xfrm>
          <a:off x="2134185" y="1412076"/>
          <a:ext cx="7198948" cy="4466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1490664"/>
            <a:ext cx="1928813" cy="1076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程序的应用</a:t>
            </a:r>
          </a:p>
          <a:p>
            <a:endParaRPr kumimoji="0" lang="zh-CN" altLang="en-US" dirty="0" smtClean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20" y="1534682"/>
            <a:ext cx="2881320" cy="10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9" y="3714751"/>
            <a:ext cx="239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矩形 7"/>
          <p:cNvSpPr>
            <a:spLocks noChangeArrowheads="1"/>
          </p:cNvSpPr>
          <p:nvPr/>
        </p:nvSpPr>
        <p:spPr bwMode="auto">
          <a:xfrm>
            <a:off x="3524250" y="2566989"/>
            <a:ext cx="12144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zh-CN" altLang="en-US" sz="2800" dirty="0">
                <a:solidFill>
                  <a:schemeClr val="bg1"/>
                </a:solidFill>
              </a:rPr>
              <a:t>邮件</a:t>
            </a:r>
          </a:p>
        </p:txBody>
      </p:sp>
      <p:sp>
        <p:nvSpPr>
          <p:cNvPr id="11270" name="矩形 8"/>
          <p:cNvSpPr>
            <a:spLocks noChangeArrowheads="1"/>
          </p:cNvSpPr>
          <p:nvPr/>
        </p:nvSpPr>
        <p:spPr bwMode="auto">
          <a:xfrm>
            <a:off x="6753062" y="2566988"/>
            <a:ext cx="2536436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zh-CN" altLang="en-US" sz="2800" dirty="0">
                <a:solidFill>
                  <a:schemeClr val="bg1"/>
                </a:solidFill>
              </a:rPr>
              <a:t>个人事务管理</a:t>
            </a:r>
          </a:p>
        </p:txBody>
      </p:sp>
      <p:sp>
        <p:nvSpPr>
          <p:cNvPr id="11271" name="矩形 9"/>
          <p:cNvSpPr>
            <a:spLocks noChangeArrowheads="1"/>
          </p:cNvSpPr>
          <p:nvPr/>
        </p:nvSpPr>
        <p:spPr bwMode="auto">
          <a:xfrm>
            <a:off x="4462163" y="4533037"/>
            <a:ext cx="29438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zh-CN" altLang="en-US" sz="2800" dirty="0">
                <a:solidFill>
                  <a:schemeClr val="bg1"/>
                </a:solidFill>
              </a:rPr>
              <a:t>博客发布平台</a:t>
            </a:r>
          </a:p>
        </p:txBody>
      </p:sp>
      <p:sp>
        <p:nvSpPr>
          <p:cNvPr id="11272" name="TextBox 10"/>
          <p:cNvSpPr txBox="1">
            <a:spLocks noChangeArrowheads="1"/>
          </p:cNvSpPr>
          <p:nvPr/>
        </p:nvSpPr>
        <p:spPr bwMode="auto">
          <a:xfrm>
            <a:off x="2846070" y="5415281"/>
            <a:ext cx="6750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dirty="0">
                <a:solidFill>
                  <a:srgbClr val="000000"/>
                </a:solidFill>
              </a:rPr>
              <a:t>还有哪些类型的应用需要离线支持？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665" y="1285875"/>
            <a:ext cx="1083437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应用范围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本地缓存是为整个Web应用程序服务的，且只缓存指定的网页；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而浏览器的网页缓存只服务于单个网页，任何网页都具有网页缓存。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可靠性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本地缓存是可靠的，可控制的；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而网页缓存是不安全、不可靠的。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0" lang="zh-CN" altLang="en-US" sz="2400" dirty="0" smtClean="0"/>
          </a:p>
        </p:txBody>
      </p:sp>
      <p:sp>
        <p:nvSpPr>
          <p:cNvPr id="921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本地缓存与浏览器网页缓存的区别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222</TotalTime>
  <Words>1479</Words>
  <Application>Microsoft Office PowerPoint</Application>
  <PresentationFormat>宽屏</PresentationFormat>
  <Paragraphs>190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黑体</vt:lpstr>
      <vt:lpstr>宋体</vt:lpstr>
      <vt:lpstr>微软雅黑</vt:lpstr>
      <vt:lpstr>Arial</vt:lpstr>
      <vt:lpstr>Britannic Bold</vt:lpstr>
      <vt:lpstr>Calibri</vt:lpstr>
      <vt:lpstr>主题1</vt:lpstr>
      <vt:lpstr>1_主题1</vt:lpstr>
      <vt:lpstr>2_主题1</vt:lpstr>
      <vt:lpstr>3_主题1</vt:lpstr>
      <vt:lpstr>4_主题1</vt:lpstr>
      <vt:lpstr>5_主题1</vt:lpstr>
      <vt:lpstr>6_主题1</vt:lpstr>
      <vt:lpstr>7_主题1</vt:lpstr>
      <vt:lpstr>8_主题1</vt:lpstr>
      <vt:lpstr>9_主题1</vt:lpstr>
      <vt:lpstr>10_主题1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2680</cp:revision>
  <cp:lastPrinted>2411-12-30T00:00:00Z</cp:lastPrinted>
  <dcterms:created xsi:type="dcterms:W3CDTF">2003-05-12T10:17:00Z</dcterms:created>
  <dcterms:modified xsi:type="dcterms:W3CDTF">2018-09-17T03:31:18Z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