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0"/>
  </p:notesMasterIdLst>
  <p:sldIdLst>
    <p:sldId id="299" r:id="rId2"/>
    <p:sldId id="300" r:id="rId3"/>
    <p:sldId id="301" r:id="rId4"/>
    <p:sldId id="260" r:id="rId5"/>
    <p:sldId id="318" r:id="rId6"/>
    <p:sldId id="263" r:id="rId7"/>
    <p:sldId id="316" r:id="rId8"/>
    <p:sldId id="307" r:id="rId9"/>
    <p:sldId id="317" r:id="rId10"/>
    <p:sldId id="302" r:id="rId11"/>
    <p:sldId id="312" r:id="rId12"/>
    <p:sldId id="310" r:id="rId13"/>
    <p:sldId id="313" r:id="rId14"/>
    <p:sldId id="315" r:id="rId15"/>
    <p:sldId id="314" r:id="rId16"/>
    <p:sldId id="311" r:id="rId17"/>
    <p:sldId id="319" r:id="rId18"/>
    <p:sldId id="306" r:id="rId19"/>
  </p:sldIdLst>
  <p:sldSz cx="12192000" cy="6858000"/>
  <p:notesSz cx="6796088" cy="99282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82" autoAdjust="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AutoShape 2"/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0"/>
            <a:ext cx="294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851275" y="0"/>
            <a:ext cx="294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6463"/>
            <a:ext cx="4981575" cy="446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noProof="0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0" y="9348788"/>
            <a:ext cx="294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48788"/>
            <a:ext cx="2943225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defRPr>
            </a:lvl1pPr>
          </a:lstStyle>
          <a:p>
            <a:fld id="{C5989A47-5C92-4DE2-BDBC-ECBAC5D24E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宋体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umimoji="1" sz="1200" kern="1200">
        <a:solidFill>
          <a:srgbClr val="000000"/>
        </a:solidFill>
        <a:latin typeface="Times New Roman" pitchFamily="16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9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11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11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502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12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12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56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13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13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832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14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14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726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15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15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371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16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16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646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17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17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28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0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4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4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5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5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84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8DA5F26-4FD9-429B-AE07-BC0ED92C9B10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6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kumimoji="0"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0208485-48DD-4BEE-B917-6D6C34916AC3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6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7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7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57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8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8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59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0C0105A-2201-423E-BA12-B943119CBCAE}" type="slidenum">
              <a:rPr kumimoji="0" lang="en-US" altLang="zh-CN" sz="2400">
                <a:solidFill>
                  <a:srgbClr val="000000"/>
                </a:solidFill>
                <a:latin typeface="DejaVu Serif" pitchFamily="16" charset="0"/>
                <a:ea typeface="宋体" panose="02010600030101010101" pitchFamily="2" charset="-122"/>
              </a:rPr>
              <a:pPr/>
              <a:t>9</a:t>
            </a:fld>
            <a:endParaRPr kumimoji="0" lang="en-US" altLang="zh-CN" sz="2400">
              <a:solidFill>
                <a:srgbClr val="000000"/>
              </a:solidFill>
              <a:latin typeface="DejaVu Serif" pitchFamily="16" charset="0"/>
              <a:ea typeface="宋体" panose="02010600030101010101" pitchFamily="2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5353E3F4-1ECF-43FC-8D8B-8E93ED42AA50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>
                <a:buClrTx/>
                <a:buFontTx/>
                <a:buNone/>
              </a:pPr>
              <a:t>9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869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4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81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8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9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10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62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4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</a:t>
            </a:r>
            <a:r>
              <a:rPr lang="zh-CN" altLang="en-US" sz="4000" dirty="0">
                <a:solidFill>
                  <a:srgbClr val="000000"/>
                </a:solidFill>
              </a:rPr>
              <a:t>九</a:t>
            </a:r>
            <a:r>
              <a:rPr lang="zh-CN" altLang="en-US" sz="4000" dirty="0">
                <a:solidFill>
                  <a:srgbClr val="000000"/>
                </a:solidFill>
              </a:rPr>
              <a:t>章 拖放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08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</a:rPr>
                <a:t>实现拖放的步骤</a:t>
              </a:r>
              <a:endParaRPr lang="da-DK" altLang="zh-CN" sz="4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7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9577064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实现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拖放操作，至少要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经过两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个步骤：</a:t>
            </a:r>
          </a:p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（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1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）将需要拖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放的对象元素的</a:t>
            </a:r>
            <a:r>
              <a:rPr kumimoji="0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draggable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属性设为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true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，即      </a:t>
            </a:r>
            <a:r>
              <a:rPr kumimoji="0"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draggable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="true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"   </a:t>
            </a: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注：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kumimoji="0"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img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元素与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a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元素（必须指定</a:t>
            </a:r>
            <a:r>
              <a:rPr kumimoji="0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href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），默认允许拖放。</a:t>
            </a:r>
          </a:p>
          <a:p>
            <a:pPr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（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2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）编写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与拖放有关的事件处理代码。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实现拖放的步骤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8358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拖放的相关事件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10269"/>
              </p:ext>
            </p:extLst>
          </p:nvPr>
        </p:nvGraphicFramePr>
        <p:xfrm>
          <a:off x="983432" y="1412776"/>
          <a:ext cx="10081120" cy="4968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产生事件的元素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dragstart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被拖放的元素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开始拖放操作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indent="0" algn="just" defTabSz="913765" rtl="0" eaLnBrk="1" latinLnBrk="0" hangingPunct="1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drag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3765" rtl="0" eaLnBrk="1" latinLnBrk="0" hangingPunct="1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被拖放的元素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3765" rtl="0" eaLnBrk="1" latinLnBrk="0" hangingPunct="1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拖放过程中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dragenter</a:t>
                      </a:r>
                      <a:endParaRPr lang="zh-CN" sz="2400" kern="1000" dirty="0">
                        <a:solidFill>
                          <a:srgbClr val="008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拖放过程中鼠标经过的元素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被拖放的元素开始进入本元素的范围内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dragover</a:t>
                      </a:r>
                      <a:endParaRPr lang="zh-CN" sz="2400" kern="1000" dirty="0">
                        <a:solidFill>
                          <a:srgbClr val="008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拖放过程中鼠标经过的元素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被拖放的元素正在本元素范围内移动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dragleave</a:t>
                      </a:r>
                      <a:endParaRPr lang="zh-CN" sz="2400" kern="1000" dirty="0">
                        <a:solidFill>
                          <a:srgbClr val="008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拖放过程中鼠标经过的元素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被拖放的元素离开本元素的范围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8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</a:t>
                      </a:r>
                      <a:endParaRPr lang="zh-CN" sz="2400" kern="1000" dirty="0">
                        <a:solidFill>
                          <a:srgbClr val="008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拖放的目标元素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有其他元素被拖放到了本元素中</a:t>
                      </a:r>
                    </a:p>
                  </a:txBody>
                  <a:tcPr marL="68584" marR="6858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044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dragend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拖放的目标元素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拖放操作结束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823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16080"/>
            <a:ext cx="1029714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83432" y="1268760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）设置</a:t>
            </a:r>
            <a:r>
              <a:rPr lang="zh-CN" altLang="en-US" sz="2800" dirty="0">
                <a:solidFill>
                  <a:srgbClr val="000000"/>
                </a:solidFill>
              </a:rPr>
              <a:t>元素为可</a:t>
            </a:r>
            <a:r>
              <a:rPr lang="zh-CN" altLang="en-US" sz="2800" dirty="0" smtClean="0">
                <a:solidFill>
                  <a:srgbClr val="000000"/>
                </a:solidFill>
              </a:rPr>
              <a:t>拖</a:t>
            </a:r>
            <a:r>
              <a:rPr lang="zh-CN" altLang="en-US" sz="2800" dirty="0">
                <a:solidFill>
                  <a:srgbClr val="000000"/>
                </a:solidFill>
              </a:rPr>
              <a:t>放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endParaRPr lang="en-US" altLang="zh-CN" sz="2800" dirty="0">
              <a:solidFill>
                <a:srgbClr val="000000"/>
              </a:solidFill>
            </a:endParaRPr>
          </a:p>
          <a:p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2" indent="0"/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）设置</a:t>
            </a:r>
            <a:r>
              <a:rPr lang="zh-CN" altLang="en-US" sz="2800" dirty="0">
                <a:solidFill>
                  <a:srgbClr val="000000"/>
                </a:solidFill>
              </a:rPr>
              <a:t>拖动什么   ondragstart 和 setData()</a:t>
            </a:r>
          </a:p>
          <a:p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284984"/>
            <a:ext cx="939637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83432" y="5805264"/>
            <a:ext cx="9793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拖动时触发拖动事件ondragstart，调用drag(event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)。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在该函数设定了被拖动元素的数据。</a:t>
            </a:r>
          </a:p>
        </p:txBody>
      </p:sp>
    </p:spTree>
    <p:extLst>
      <p:ext uri="{BB962C8B-B14F-4D97-AF65-F5344CB8AC3E}">
        <p14:creationId xmlns:p14="http://schemas.microsoft.com/office/powerpoint/2010/main" val="1746626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3432" y="126876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</a:rPr>
              <a:t>放置元素到何处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ondragover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83432" y="5622339"/>
            <a:ext cx="97210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默认无法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将元素放置到其它元素中，如果需要设置允许放置，我们必须阻止对元素的默认处理方式。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71" y="2132856"/>
            <a:ext cx="921046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416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432" y="126876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</a:rPr>
              <a:t>4</a:t>
            </a:r>
            <a:r>
              <a:rPr lang="zh-CN" altLang="en-US" sz="2800" dirty="0" smtClean="0">
                <a:solidFill>
                  <a:srgbClr val="000000"/>
                </a:solidFill>
              </a:rPr>
              <a:t>）进行放置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ondrop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和 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etData()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988840"/>
            <a:ext cx="9361040" cy="461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43889" y="6153313"/>
            <a:ext cx="22175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4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400" dirty="0" smtClean="0">
                <a:solidFill>
                  <a:srgbClr val="000000"/>
                </a:solidFill>
              </a:rPr>
              <a:t>9-1.html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08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9721080" cy="264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800" dirty="0">
                <a:solidFill>
                  <a:srgbClr val="008000"/>
                </a:solidFill>
                <a:latin typeface="微软雅黑" panose="020B0503020204020204" pitchFamily="34" charset="-122"/>
              </a:rPr>
              <a:t>实例</a:t>
            </a:r>
            <a:r>
              <a:rPr kumimoji="0" lang="zh-CN" altLang="en-US" sz="28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：简单拖放示例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有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一个显示“拖放”文字的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div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元素，可以把它拖放到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位于其下面的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div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元素中，每次被拖放时，在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下面的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div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元素中会追加一次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“你好”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文字。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3432" y="4740991"/>
            <a:ext cx="22175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4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400" dirty="0" smtClean="0">
                <a:solidFill>
                  <a:srgbClr val="000000"/>
                </a:solidFill>
              </a:rPr>
              <a:t>9-2.html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3356992"/>
            <a:ext cx="2520280" cy="341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54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9721080" cy="63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</a:pPr>
            <a:r>
              <a:rPr kumimoji="0" lang="zh-CN" altLang="en-US" sz="2800" dirty="0">
                <a:solidFill>
                  <a:srgbClr val="008000"/>
                </a:solidFill>
                <a:latin typeface="微软雅黑" panose="020B0503020204020204" pitchFamily="34" charset="-122"/>
              </a:rPr>
              <a:t>实例</a:t>
            </a:r>
            <a:r>
              <a:rPr kumimoji="0" lang="zh-CN" altLang="en-US" sz="2800" dirty="0">
                <a:solidFill>
                  <a:srgbClr val="008000"/>
                </a:solidFill>
                <a:latin typeface="微软雅黑" panose="020B0503020204020204" pitchFamily="34" charset="-122"/>
              </a:rPr>
              <a:t>：拖动图片在指定区域</a:t>
            </a:r>
            <a:r>
              <a:rPr kumimoji="0" lang="zh-CN" altLang="en-US" sz="2800" dirty="0" smtClean="0">
                <a:solidFill>
                  <a:srgbClr val="008000"/>
                </a:solidFill>
                <a:latin typeface="微软雅黑" panose="020B0503020204020204" pitchFamily="34" charset="-122"/>
              </a:rPr>
              <a:t>显示</a:t>
            </a:r>
            <a:endParaRPr kumimoji="0" lang="en-US" altLang="zh-CN" sz="2800" dirty="0" smtClean="0">
              <a:solidFill>
                <a:srgbClr val="008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2394024"/>
            <a:ext cx="3333333" cy="37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87" y="2385143"/>
            <a:ext cx="3314286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51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7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4555" y="2405322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7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</a:rPr>
              <a:t>实现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拖放的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</a:rPr>
              <a:t>步骤</a:t>
            </a:r>
            <a:endParaRPr lang="da-DK" altLang="zh-CN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MH_Entry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74690" y="1696564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7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+mn-ea"/>
              </a:rPr>
              <a:t>DataTransfer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</a:rPr>
              <a:t>对象</a:t>
            </a:r>
            <a:endParaRPr lang="zh-CN" altLang="en-US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MH_Number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9456" y="2405321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0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4800" dirty="0" err="1">
                  <a:solidFill>
                    <a:schemeClr val="tx1"/>
                  </a:solidFill>
                </a:rPr>
                <a:t>DataTransfer</a:t>
              </a:r>
              <a:r>
                <a:rPr lang="zh-CN" altLang="en-US" sz="4800" dirty="0">
                  <a:solidFill>
                    <a:schemeClr val="tx1"/>
                  </a:solidFill>
                </a:rPr>
                <a:t>对象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80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377850"/>
            <a:ext cx="936104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拖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放是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一种常见的特性，即抓取对象以后拖到另一个位置。</a:t>
            </a:r>
          </a:p>
          <a:p>
            <a:pPr marL="0" indent="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在 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HTML5 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中，拖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放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drag 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和 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drop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）是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标准的一部分，任何元素都能够拖放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endParaRPr lang="en-US" altLang="zh-CN" sz="280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浏览器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支持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</a:p>
          <a:p>
            <a:pPr marL="0" inden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</a:pP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Internet Explorer 9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Firefox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Opera 12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Chrome 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以及 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Safari 5 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支持拖放。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拖放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1085450"/>
            <a:ext cx="3573725" cy="315902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83432" y="4244476"/>
            <a:ext cx="9793088" cy="231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3513" indent="-163513" latinLnBrk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源对象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指鼠标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点击的一个事物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，可以是图片，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DIV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，一段文本等等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 latinLnBrk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目标对象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指拖动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源对象后移动到一块区域，源对象可以进入这个区域，可以在这个区域上方悬停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未松手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，可以释松手释放将源对象放置此处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已松手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，也可以悬停后离开该区域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。</a:t>
            </a:r>
            <a:endParaRPr lang="zh-CN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1277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DataTransfer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7448" y="1340768"/>
            <a:ext cx="9361040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原生拖放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DataTransfer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拖拽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数据传递对象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为事件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对象的一个属性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用于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在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源对象和目标对象的事件间传递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字符串格式的数据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。只能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在拖放事件的事件处理程序中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访问，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可以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使用此对象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的属性和方法来完善拖放功能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1684" y="4754507"/>
            <a:ext cx="5112568" cy="584775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      </a:t>
            </a:r>
            <a:r>
              <a:rPr lang="en-US" altLang="zh-CN" dirty="0" err="1" smtClean="0"/>
              <a:t>event.dataTransfer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83432" y="1285875"/>
            <a:ext cx="10153128" cy="408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3513" indent="-1635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95288" indent="-227013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396875" indent="180975"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在触发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DOM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上的某个事件时，会产生一个</a:t>
            </a:r>
            <a:r>
              <a:rPr kumimoji="0"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事件对象</a:t>
            </a:r>
            <a:r>
              <a:rPr kumimoji="0"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Event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事件对象中包含所有与事件有关的信息。包括导致事件的元素、事件的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类型、键盘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按键状态、鼠标的位置等。</a:t>
            </a:r>
            <a:endParaRPr kumimoji="0" lang="en-US" altLang="zh-CN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在事件处理函数执行时，事件对象将会由浏览器自动传递给事件处理函数。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事件处理函数中，声明形参接收该参数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8469"/>
              </a:buClr>
              <a:buFont typeface="Arial" panose="020B0604020202020204" pitchFamily="34" charset="0"/>
              <a:buChar char="•"/>
            </a:pPr>
            <a:r>
              <a:rPr kumimoji="0"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preventDefault</a:t>
            </a:r>
            <a:r>
              <a:rPr kumimoji="0"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( )</a:t>
            </a:r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取消事件的默认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动作。</a:t>
            </a:r>
            <a:endParaRPr kumimoji="0" lang="zh-CN" altLang="en-US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事件对象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432" y="5841527"/>
            <a:ext cx="677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8000"/>
                </a:solidFill>
              </a:rPr>
              <a:t>这个对象是隐藏在函数中的</a:t>
            </a:r>
          </a:p>
        </p:txBody>
      </p:sp>
    </p:spTree>
    <p:extLst>
      <p:ext uri="{BB962C8B-B14F-4D97-AF65-F5344CB8AC3E}">
        <p14:creationId xmlns:p14="http://schemas.microsoft.com/office/powerpoint/2010/main" val="343529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 smtClean="0">
                <a:solidFill>
                  <a:srgbClr val="3376AD"/>
                </a:solidFill>
              </a:rPr>
              <a:t>DataTransfer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的方法</a:t>
            </a:r>
            <a:endParaRPr lang="en-US" altLang="zh-CN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432" y="4757824"/>
            <a:ext cx="10873208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600" dirty="0">
                <a:solidFill>
                  <a:srgbClr val="FF0000"/>
                </a:solidFill>
              </a:rPr>
              <a:t>现在支持拖动处理的</a:t>
            </a:r>
            <a:r>
              <a:rPr lang="en-US" altLang="zh-CN" sz="2600" dirty="0">
                <a:solidFill>
                  <a:srgbClr val="FF0000"/>
                </a:solidFill>
              </a:rPr>
              <a:t>MIME</a:t>
            </a:r>
            <a:r>
              <a:rPr lang="zh-CN" altLang="en-US" sz="2600" dirty="0">
                <a:solidFill>
                  <a:srgbClr val="FF0000"/>
                </a:solidFill>
              </a:rPr>
              <a:t>的类型有：“</a:t>
            </a:r>
            <a:r>
              <a:rPr lang="en-US" altLang="zh-CN" sz="2600" dirty="0">
                <a:solidFill>
                  <a:srgbClr val="FF0000"/>
                </a:solidFill>
              </a:rPr>
              <a:t>text/plain</a:t>
            </a:r>
            <a:r>
              <a:rPr lang="zh-CN" altLang="en-US" sz="2600" dirty="0">
                <a:solidFill>
                  <a:srgbClr val="FF0000"/>
                </a:solidFill>
              </a:rPr>
              <a:t>（文本文字）”、“</a:t>
            </a:r>
            <a:r>
              <a:rPr lang="en-US" altLang="zh-CN" sz="2600" dirty="0" smtClean="0">
                <a:solidFill>
                  <a:srgbClr val="FF0000"/>
                </a:solidFill>
              </a:rPr>
              <a:t>text/html</a:t>
            </a:r>
            <a:r>
              <a:rPr lang="zh-CN" altLang="en-US" sz="2600" dirty="0" smtClean="0">
                <a:solidFill>
                  <a:srgbClr val="FF0000"/>
                </a:solidFill>
              </a:rPr>
              <a:t>”</a:t>
            </a:r>
            <a:r>
              <a:rPr lang="zh-CN" altLang="en-US" sz="2600" dirty="0">
                <a:solidFill>
                  <a:srgbClr val="FF0000"/>
                </a:solidFill>
              </a:rPr>
              <a:t>、“</a:t>
            </a:r>
            <a:r>
              <a:rPr lang="en-US" altLang="zh-CN" sz="2600" dirty="0" smtClean="0">
                <a:solidFill>
                  <a:srgbClr val="FF0000"/>
                </a:solidFill>
              </a:rPr>
              <a:t>text/xml</a:t>
            </a:r>
            <a:r>
              <a:rPr lang="zh-CN" altLang="en-US" sz="2600" dirty="0" smtClean="0">
                <a:solidFill>
                  <a:srgbClr val="FF0000"/>
                </a:solidFill>
              </a:rPr>
              <a:t>”</a:t>
            </a:r>
            <a:r>
              <a:rPr lang="zh-CN" altLang="en-US" sz="2600" dirty="0">
                <a:solidFill>
                  <a:srgbClr val="FF0000"/>
                </a:solidFill>
              </a:rPr>
              <a:t>、“</a:t>
            </a:r>
            <a:r>
              <a:rPr lang="en-US" altLang="zh-CN" sz="2600" dirty="0">
                <a:solidFill>
                  <a:srgbClr val="FF0000"/>
                </a:solidFill>
              </a:rPr>
              <a:t>text/</a:t>
            </a:r>
            <a:r>
              <a:rPr lang="en-US" altLang="zh-CN" sz="2600" dirty="0" err="1">
                <a:solidFill>
                  <a:srgbClr val="FF0000"/>
                </a:solidFill>
              </a:rPr>
              <a:t>uri</a:t>
            </a:r>
            <a:r>
              <a:rPr lang="en-US" altLang="zh-CN" sz="2600" dirty="0">
                <a:solidFill>
                  <a:srgbClr val="FF0000"/>
                </a:solidFill>
              </a:rPr>
              <a:t>-list</a:t>
            </a:r>
            <a:r>
              <a:rPr lang="zh-CN" altLang="en-US" sz="2600" dirty="0">
                <a:solidFill>
                  <a:srgbClr val="FF0000"/>
                </a:solidFill>
              </a:rPr>
              <a:t>（</a:t>
            </a:r>
            <a:r>
              <a:rPr lang="en-US" altLang="zh-CN" sz="2600" dirty="0">
                <a:solidFill>
                  <a:srgbClr val="FF0000"/>
                </a:solidFill>
              </a:rPr>
              <a:t>URL</a:t>
            </a:r>
            <a:r>
              <a:rPr lang="zh-CN" altLang="en-US" sz="2600" dirty="0">
                <a:solidFill>
                  <a:srgbClr val="FF0000"/>
                </a:solidFill>
              </a:rPr>
              <a:t>列表，每个</a:t>
            </a:r>
            <a:r>
              <a:rPr lang="en-US" altLang="zh-CN" sz="2600" dirty="0">
                <a:solidFill>
                  <a:srgbClr val="FF0000"/>
                </a:solidFill>
              </a:rPr>
              <a:t>URL</a:t>
            </a:r>
            <a:r>
              <a:rPr lang="zh-CN" altLang="en-US" sz="2600" dirty="0">
                <a:solidFill>
                  <a:srgbClr val="FF0000"/>
                </a:solidFill>
              </a:rPr>
              <a:t>为一行</a:t>
            </a:r>
            <a:r>
              <a:rPr lang="zh-CN" altLang="en-US" sz="2600" dirty="0" smtClean="0">
                <a:solidFill>
                  <a:srgbClr val="FF0000"/>
                </a:solidFill>
              </a:rPr>
              <a:t>）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448" y="1340768"/>
            <a:ext cx="10225136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setData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(format, data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)	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向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DataTransfer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对象存入数据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getData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(format)   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从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DataTransfer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对象读数据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7448" y="2114570"/>
            <a:ext cx="9577064" cy="584775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dirty="0" err="1" smtClean="0">
                <a:latin typeface="微软雅黑" panose="020B0503020204020204" pitchFamily="34" charset="-122"/>
              </a:rPr>
              <a:t>ev.dataTransfer.setData</a:t>
            </a:r>
            <a:r>
              <a:rPr lang="en-US" altLang="zh-CN" sz="2800" dirty="0">
                <a:latin typeface="微软雅黑" panose="020B0503020204020204" pitchFamily="34" charset="-122"/>
              </a:rPr>
              <a:t>("text", </a:t>
            </a:r>
            <a:r>
              <a:rPr lang="en-US" altLang="zh-CN" sz="2800" dirty="0" err="1">
                <a:latin typeface="微软雅黑" panose="020B0503020204020204" pitchFamily="34" charset="-122"/>
              </a:rPr>
              <a:t>ev.target.innerHTML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);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7448" y="3702937"/>
            <a:ext cx="9577064" cy="584775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dirty="0" err="1">
                <a:latin typeface="微软雅黑" panose="020B0503020204020204" pitchFamily="34" charset="-122"/>
              </a:rPr>
              <a:t>ev.dataTransfer.getData</a:t>
            </a:r>
            <a:r>
              <a:rPr lang="en-US" altLang="zh-CN" sz="2800" dirty="0">
                <a:latin typeface="微软雅黑" panose="020B0503020204020204" pitchFamily="34" charset="-122"/>
              </a:rPr>
              <a:t>("text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");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684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83432" y="236539"/>
            <a:ext cx="750175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</a:pPr>
            <a:r>
              <a:rPr lang="en-US" altLang="zh-CN" sz="4000" dirty="0" err="1">
                <a:solidFill>
                  <a:srgbClr val="3376AD"/>
                </a:solidFill>
              </a:rPr>
              <a:t>DataTransfer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对象的属性</a:t>
            </a:r>
            <a:endParaRPr lang="en-US" altLang="zh-CN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7448" y="1340768"/>
            <a:ext cx="10225136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types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属性 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存入数据的种类。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163513" indent="-163513">
              <a:lnSpc>
                <a:spcPts val="4100"/>
              </a:lnSpc>
              <a:spcBef>
                <a:spcPts val="600"/>
              </a:spcBef>
              <a:spcAft>
                <a:spcPts val="1200"/>
              </a:spcAft>
              <a:buClr>
                <a:srgbClr val="008469"/>
              </a:buClr>
              <a:buFont typeface="Arial" panose="020B0604020202020204" pitchFamily="34" charset="0"/>
              <a:buChar char="•"/>
              <a:tabLst>
                <a:tab pos="163513" algn="l"/>
                <a:tab pos="611188" algn="l"/>
                <a:tab pos="1060450" algn="l"/>
                <a:tab pos="1509713" algn="l"/>
                <a:tab pos="1958975" algn="l"/>
                <a:tab pos="2408238" algn="l"/>
                <a:tab pos="2857500" algn="l"/>
                <a:tab pos="3306763" algn="l"/>
                <a:tab pos="3756025" algn="l"/>
                <a:tab pos="4205288" algn="l"/>
                <a:tab pos="4654550" algn="l"/>
                <a:tab pos="5103813" algn="l"/>
                <a:tab pos="5553075" algn="l"/>
                <a:tab pos="6002338" algn="l"/>
                <a:tab pos="6451600" algn="l"/>
                <a:tab pos="6900863" algn="l"/>
                <a:tab pos="7350125" algn="l"/>
                <a:tab pos="7799388" algn="l"/>
                <a:tab pos="8248650" algn="l"/>
                <a:tab pos="8697913" algn="l"/>
                <a:tab pos="9147175" algn="l"/>
              </a:tabLst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dropEffect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属性 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表示拖放操作的视觉效果。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94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heme/theme1.xml><?xml version="1.0" encoding="utf-8"?>
<a:theme xmlns:a="http://schemas.openxmlformats.org/drawingml/2006/main" name="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86382D77-5A03-4C7F-A6FB-C50AE0DF7021}" vid="{A9CEBC2F-4706-499C-A4BD-336CA12F86B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45657</TotalTime>
  <Words>782</Words>
  <Application>Microsoft Office PowerPoint</Application>
  <PresentationFormat>宽屏</PresentationFormat>
  <Paragraphs>121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-apple-system</vt:lpstr>
      <vt:lpstr>DejaVu Serif</vt:lpstr>
      <vt:lpstr>黑体</vt:lpstr>
      <vt:lpstr>宋体</vt:lpstr>
      <vt:lpstr>微软雅黑</vt:lpstr>
      <vt:lpstr>Arial</vt:lpstr>
      <vt:lpstr>Britannic Bold</vt:lpstr>
      <vt:lpstr>Calibri</vt:lpstr>
      <vt:lpstr>Times New Roman</vt:lpstr>
      <vt:lpstr>主题1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3013</cp:revision>
  <cp:lastPrinted>1899-12-30T00:00:00Z</cp:lastPrinted>
  <dcterms:created xsi:type="dcterms:W3CDTF">2003-05-12T10:17:00Z</dcterms:created>
  <dcterms:modified xsi:type="dcterms:W3CDTF">2018-09-25T09:39:12Z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