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7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8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9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0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1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12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3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4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5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6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17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1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9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20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21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22.xml" ContentType="application/vnd.openxmlformats-officedocument.theme+xml"/>
  <Override PartName="/ppt/theme/theme2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1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  <p:sldMasterId id="2147483660" r:id="rId3"/>
    <p:sldMasterId id="2147483666" r:id="rId4"/>
    <p:sldMasterId id="2147483672" r:id="rId5"/>
    <p:sldMasterId id="2147483678" r:id="rId6"/>
    <p:sldMasterId id="2147483714" r:id="rId7"/>
    <p:sldMasterId id="2147483720" r:id="rId8"/>
    <p:sldMasterId id="2147483726" r:id="rId9"/>
    <p:sldMasterId id="2147483738" r:id="rId10"/>
    <p:sldMasterId id="2147483744" r:id="rId11"/>
    <p:sldMasterId id="2147483750" r:id="rId12"/>
    <p:sldMasterId id="2147483756" r:id="rId13"/>
    <p:sldMasterId id="2147483762" r:id="rId14"/>
    <p:sldMasterId id="2147483768" r:id="rId15"/>
    <p:sldMasterId id="2147483774" r:id="rId16"/>
    <p:sldMasterId id="2147483780" r:id="rId17"/>
    <p:sldMasterId id="2147483786" r:id="rId18"/>
    <p:sldMasterId id="2147483792" r:id="rId19"/>
    <p:sldMasterId id="2147483798" r:id="rId20"/>
    <p:sldMasterId id="2147483810" r:id="rId21"/>
    <p:sldMasterId id="2147483822" r:id="rId22"/>
  </p:sldMasterIdLst>
  <p:notesMasterIdLst>
    <p:notesMasterId r:id="rId53"/>
  </p:notesMasterIdLst>
  <p:sldIdLst>
    <p:sldId id="897" r:id="rId23"/>
    <p:sldId id="957" r:id="rId24"/>
    <p:sldId id="1007" r:id="rId25"/>
    <p:sldId id="987" r:id="rId26"/>
    <p:sldId id="988" r:id="rId27"/>
    <p:sldId id="989" r:id="rId28"/>
    <p:sldId id="990" r:id="rId29"/>
    <p:sldId id="991" r:id="rId30"/>
    <p:sldId id="1058" r:id="rId31"/>
    <p:sldId id="1056" r:id="rId32"/>
    <p:sldId id="1057" r:id="rId33"/>
    <p:sldId id="1009" r:id="rId34"/>
    <p:sldId id="998" r:id="rId35"/>
    <p:sldId id="999" r:id="rId36"/>
    <p:sldId id="1059" r:id="rId37"/>
    <p:sldId id="1010" r:id="rId38"/>
    <p:sldId id="1060" r:id="rId39"/>
    <p:sldId id="1011" r:id="rId40"/>
    <p:sldId id="1061" r:id="rId41"/>
    <p:sldId id="1012" r:id="rId42"/>
    <p:sldId id="1013" r:id="rId43"/>
    <p:sldId id="1014" r:id="rId44"/>
    <p:sldId id="1028" r:id="rId45"/>
    <p:sldId id="1015" r:id="rId46"/>
    <p:sldId id="1016" r:id="rId47"/>
    <p:sldId id="1017" r:id="rId48"/>
    <p:sldId id="1018" r:id="rId49"/>
    <p:sldId id="1055" r:id="rId50"/>
    <p:sldId id="1019" r:id="rId51"/>
    <p:sldId id="902" r:id="rId52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44">
          <p15:clr>
            <a:srgbClr val="A4A3A4"/>
          </p15:clr>
        </p15:guide>
        <p15:guide id="2" pos="1857">
          <p15:clr>
            <a:srgbClr val="A4A3A4"/>
          </p15:clr>
        </p15:guide>
        <p15:guide id="3" pos="75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FF66"/>
    <a:srgbClr val="008000"/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45" autoAdjust="0"/>
  </p:normalViewPr>
  <p:slideViewPr>
    <p:cSldViewPr snapToObjects="1">
      <p:cViewPr varScale="1">
        <p:scale>
          <a:sx n="66" d="100"/>
          <a:sy n="66" d="100"/>
        </p:scale>
        <p:origin x="312" y="78"/>
      </p:cViewPr>
      <p:guideLst>
        <p:guide orient="horz" pos="1544"/>
        <p:guide pos="1857"/>
        <p:guide pos="751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08"/>
        <p:guide pos="2118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4.xml"/><Relationship Id="rId39" Type="http://schemas.openxmlformats.org/officeDocument/2006/relationships/slide" Target="slides/slide17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2.xml"/><Relationship Id="rId42" Type="http://schemas.openxmlformats.org/officeDocument/2006/relationships/slide" Target="slides/slide20.xml"/><Relationship Id="rId47" Type="http://schemas.openxmlformats.org/officeDocument/2006/relationships/slide" Target="slides/slide25.xml"/><Relationship Id="rId50" Type="http://schemas.openxmlformats.org/officeDocument/2006/relationships/slide" Target="slides/slide28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2.xml"/><Relationship Id="rId32" Type="http://schemas.openxmlformats.org/officeDocument/2006/relationships/slide" Target="slides/slide10.xml"/><Relationship Id="rId37" Type="http://schemas.openxmlformats.org/officeDocument/2006/relationships/slide" Target="slides/slide15.xml"/><Relationship Id="rId40" Type="http://schemas.openxmlformats.org/officeDocument/2006/relationships/slide" Target="slides/slide18.xml"/><Relationship Id="rId45" Type="http://schemas.openxmlformats.org/officeDocument/2006/relationships/slide" Target="slides/slide23.xml"/><Relationship Id="rId53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slide" Target="slides/slide13.xml"/><Relationship Id="rId43" Type="http://schemas.openxmlformats.org/officeDocument/2006/relationships/slide" Target="slides/slide21.xml"/><Relationship Id="rId48" Type="http://schemas.openxmlformats.org/officeDocument/2006/relationships/slide" Target="slides/slide26.xml"/><Relationship Id="rId56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9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3.xml"/><Relationship Id="rId33" Type="http://schemas.openxmlformats.org/officeDocument/2006/relationships/slide" Target="slides/slide11.xml"/><Relationship Id="rId38" Type="http://schemas.openxmlformats.org/officeDocument/2006/relationships/slide" Target="slides/slide16.xml"/><Relationship Id="rId46" Type="http://schemas.openxmlformats.org/officeDocument/2006/relationships/slide" Target="slides/slide24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slide" Target="slides/slide14.xml"/><Relationship Id="rId49" Type="http://schemas.openxmlformats.org/officeDocument/2006/relationships/slide" Target="slides/slide27.xml"/><Relationship Id="rId57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9.xml"/><Relationship Id="rId44" Type="http://schemas.openxmlformats.org/officeDocument/2006/relationships/slide" Target="slides/slide22.xml"/><Relationship Id="rId52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D954A8C1-897D-45F8-BFAB-50E65247FAE3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/>
      </p:sp>
      <p:sp>
        <p:nvSpPr>
          <p:cNvPr id="18434" name="文本占位符 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61988" y="3932238"/>
            <a:ext cx="5295900" cy="3216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2004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/>
      </p:sp>
      <p:sp>
        <p:nvSpPr>
          <p:cNvPr id="18434" name="文本占位符 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61988" y="3932238"/>
            <a:ext cx="5295900" cy="3216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8526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80981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83368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94264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绘图环境的</a:t>
            </a:r>
            <a:r>
              <a:rPr lang="en-US" altLang="zh-CN" dirty="0" smtClean="0"/>
              <a:t>save</a:t>
            </a:r>
            <a:r>
              <a:rPr lang="zh-CN" altLang="en-US" dirty="0" smtClean="0"/>
              <a:t>（）方法会将当前的绘图环境压入堆栈顶部，而对应的</a:t>
            </a:r>
            <a:r>
              <a:rPr lang="en-US" altLang="zh-CN" dirty="0" smtClean="0"/>
              <a:t>restore</a:t>
            </a:r>
            <a:r>
              <a:rPr lang="zh-CN" altLang="en-US" dirty="0" smtClean="0"/>
              <a:t>（）方法则会从堆栈顶部弹出一组状态信息，并据此恢复当前绘图环境的各个状态。</a:t>
            </a:r>
          </a:p>
          <a:p>
            <a:r>
              <a:rPr lang="zh-CN" altLang="en-US" dirty="0" smtClean="0"/>
              <a:t>可以嵌套式的调用</a:t>
            </a:r>
            <a:r>
              <a:rPr lang="en-US" altLang="zh-CN" dirty="0" smtClean="0"/>
              <a:t>save</a:t>
            </a:r>
            <a:r>
              <a:rPr lang="zh-CN" altLang="en-US" dirty="0" smtClean="0"/>
              <a:t>（）</a:t>
            </a:r>
            <a:r>
              <a:rPr lang="en-US" altLang="zh-CN" dirty="0" smtClean="0"/>
              <a:t>/restore</a:t>
            </a:r>
            <a:r>
              <a:rPr lang="zh-CN" altLang="en-US" dirty="0" smtClean="0"/>
              <a:t>（）方法。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96734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9" Type="http://schemas.openxmlformats.org/officeDocument/2006/relationships/image" Target="../media/image3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Relationship Id="rId9" Type="http://schemas.openxmlformats.org/officeDocument/2006/relationships/image" Target="../media/image3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theme" Target="../theme/theme12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9" Type="http://schemas.openxmlformats.org/officeDocument/2006/relationships/image" Target="../media/image3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6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theme" Target="../theme/theme13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9" Type="http://schemas.openxmlformats.org/officeDocument/2006/relationships/image" Target="../media/image3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6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theme" Target="../theme/theme14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9" Type="http://schemas.openxmlformats.org/officeDocument/2006/relationships/image" Target="../media/image3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theme" Target="../theme/theme15.xml"/><Relationship Id="rId5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4.xml"/><Relationship Id="rId9" Type="http://schemas.openxmlformats.org/officeDocument/2006/relationships/image" Target="../media/image3.jpe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theme" Target="../theme/theme16.xml"/><Relationship Id="rId5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9.xml"/><Relationship Id="rId9" Type="http://schemas.openxmlformats.org/officeDocument/2006/relationships/image" Target="../media/image3.jpe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theme" Target="../theme/theme17.xml"/><Relationship Id="rId5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4.xml"/><Relationship Id="rId9" Type="http://schemas.openxmlformats.org/officeDocument/2006/relationships/image" Target="../media/image3.jpe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theme" Target="../theme/theme18.xml"/><Relationship Id="rId5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9.xml"/><Relationship Id="rId9" Type="http://schemas.openxmlformats.org/officeDocument/2006/relationships/image" Target="../media/image3.jpe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theme" Target="../theme/theme19.xml"/><Relationship Id="rId5" Type="http://schemas.openxmlformats.org/officeDocument/2006/relationships/slideLayout" Target="../slideLayouts/slideLayout95.xml"/><Relationship Id="rId4" Type="http://schemas.openxmlformats.org/officeDocument/2006/relationships/slideLayout" Target="../slideLayouts/slideLayout94.xml"/><Relationship Id="rId9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3.jpe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theme" Target="../theme/theme20.xml"/><Relationship Id="rId5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9.xml"/><Relationship Id="rId9" Type="http://schemas.openxmlformats.org/officeDocument/2006/relationships/image" Target="../media/image3.jpe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0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theme" Target="../theme/theme21.xml"/><Relationship Id="rId5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104.xml"/><Relationship Id="rId9" Type="http://schemas.openxmlformats.org/officeDocument/2006/relationships/image" Target="../media/image3.jpeg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0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theme" Target="../theme/theme22.xml"/><Relationship Id="rId5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9.xml"/><Relationship Id="rId9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3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9" Type="http://schemas.openxmlformats.org/officeDocument/2006/relationships/image" Target="../media/image3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9" Type="http://schemas.openxmlformats.org/officeDocument/2006/relationships/image" Target="../media/image3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5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48.xml"/><Relationship Id="rId4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5.png"/><Relationship Id="rId5" Type="http://schemas.openxmlformats.org/officeDocument/2006/relationships/tags" Target="../tags/tag8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5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03.xml"/><Relationship Id="rId4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5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08.xml"/><Relationship Id="rId4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5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43.xml"/><Relationship Id="rId4" Type="http://schemas.openxmlformats.org/officeDocument/2006/relationships/tags" Target="../tags/tag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74665" y="2163765"/>
            <a:ext cx="6144684" cy="1114424"/>
          </a:xfrm>
        </p:spPr>
        <p:txBody>
          <a:bodyPr>
            <a:noAutofit/>
          </a:bodyPr>
          <a:lstStyle/>
          <a:p>
            <a:r>
              <a:rPr lang="en-US" altLang="zh-CN" sz="4800" dirty="0"/>
              <a:t>HTML5</a:t>
            </a:r>
            <a:r>
              <a:rPr lang="zh-CN" altLang="en-US" sz="4800" dirty="0"/>
              <a:t>程序设计基础</a:t>
            </a:r>
            <a:endParaRPr lang="zh-CN" sz="4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312497" cy="609599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rgbClr val="000000"/>
                </a:solidFill>
              </a:rPr>
              <a:t>第十一章 </a:t>
            </a:r>
            <a:r>
              <a:rPr lang="zh-CN" altLang="en-US" sz="4000" dirty="0" smtClean="0">
                <a:solidFill>
                  <a:srgbClr val="000000"/>
                </a:solidFill>
              </a:rPr>
              <a:t>画布（</a:t>
            </a:r>
            <a:r>
              <a:rPr lang="zh-CN" altLang="en-US" sz="4000" dirty="0">
                <a:solidFill>
                  <a:srgbClr val="000000"/>
                </a:solidFill>
              </a:rPr>
              <a:t>二）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sym typeface="宋体" panose="02010600030101010101" pitchFamily="2" charset="-122"/>
              </a:rPr>
              <a:t>绘制一片星空</a:t>
            </a:r>
            <a:endParaRPr lang="zh-CN" altLang="en-US" sz="4000" dirty="0"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599" y="1343019"/>
            <a:ext cx="91773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①设置五角星的填充色，绘制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②绘制背景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55118" y="1940107"/>
            <a:ext cx="5300662" cy="30162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600" dirty="0" smtClean="0">
                <a:solidFill>
                  <a:srgbClr val="000000"/>
                </a:solidFill>
              </a:rPr>
              <a:t>	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cxt.fillStyle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= "#fd3";</a:t>
            </a:r>
          </a:p>
          <a:p>
            <a:pPr>
              <a:lnSpc>
                <a:spcPts val="38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	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cxt.strokeStyle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= "#fd5";</a:t>
            </a:r>
          </a:p>
          <a:p>
            <a:pPr>
              <a:lnSpc>
                <a:spcPts val="38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	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cxt.lineWidth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= 3;</a:t>
            </a:r>
          </a:p>
          <a:p>
            <a:pPr>
              <a:lnSpc>
                <a:spcPts val="38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	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cxt.lineJoin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= "round</a:t>
            </a:r>
            <a:r>
              <a:rPr lang="en-US" altLang="zh-CN" sz="2800" dirty="0" smtClean="0">
                <a:solidFill>
                  <a:srgbClr val="000000"/>
                </a:solidFill>
              </a:rPr>
              <a:t>";</a:t>
            </a:r>
          </a:p>
          <a:p>
            <a:pPr>
              <a:lnSpc>
                <a:spcPts val="3800"/>
              </a:lnSpc>
            </a:pPr>
            <a:r>
              <a:rPr lang="en-US" altLang="zh-CN" sz="2800" dirty="0" smtClean="0">
                <a:solidFill>
                  <a:srgbClr val="000000"/>
                </a:solidFill>
              </a:rPr>
              <a:t>	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cxt.fill</a:t>
            </a:r>
            <a:r>
              <a:rPr lang="en-US" altLang="zh-CN" sz="2800" dirty="0">
                <a:solidFill>
                  <a:srgbClr val="000000"/>
                </a:solidFill>
              </a:rPr>
              <a:t>();</a:t>
            </a:r>
          </a:p>
          <a:p>
            <a:pPr>
              <a:lnSpc>
                <a:spcPts val="38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	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cxt.stroke</a:t>
            </a:r>
            <a:r>
              <a:rPr lang="en-US" altLang="zh-CN" sz="2800" dirty="0">
                <a:solidFill>
                  <a:srgbClr val="000000"/>
                </a:solidFill>
              </a:rPr>
              <a:t>();</a:t>
            </a:r>
            <a:endParaRPr lang="en-US" altLang="zh-CN" sz="2800" dirty="0" smtClean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71863" y="5592764"/>
            <a:ext cx="8743949" cy="10268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800" dirty="0" smtClean="0">
                <a:solidFill>
                  <a:srgbClr val="000000"/>
                </a:solidFill>
              </a:rPr>
              <a:t>context1.fillStyle </a:t>
            </a:r>
            <a:r>
              <a:rPr lang="en-US" altLang="zh-CN" sz="2800" dirty="0">
                <a:solidFill>
                  <a:srgbClr val="000000"/>
                </a:solidFill>
              </a:rPr>
              <a:t>= "</a:t>
            </a:r>
            <a:r>
              <a:rPr lang="en-US" altLang="zh-CN" sz="2800" dirty="0" err="1">
                <a:solidFill>
                  <a:srgbClr val="000000"/>
                </a:solidFill>
              </a:rPr>
              <a:t>skyblue</a:t>
            </a:r>
            <a:r>
              <a:rPr lang="en-US" altLang="zh-CN" sz="2800" dirty="0">
                <a:solidFill>
                  <a:srgbClr val="000000"/>
                </a:solidFill>
              </a:rPr>
              <a:t>";</a:t>
            </a:r>
          </a:p>
          <a:p>
            <a:pPr>
              <a:lnSpc>
                <a:spcPts val="38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context1.fillRect(0,0,canvas1.width,canvas1.height);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8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sym typeface="宋体" panose="02010600030101010101" pitchFamily="2" charset="-122"/>
              </a:rPr>
              <a:t>绘制一片星空</a:t>
            </a:r>
            <a:endParaRPr lang="zh-CN" altLang="en-US" sz="4000" dirty="0">
              <a:sym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247831" y="5847917"/>
            <a:ext cx="197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11-5.html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599" y="1343019"/>
            <a:ext cx="102631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③循环设置多个五角星。使大小随机，位置随机，旋转角度随机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0640" y="2344394"/>
            <a:ext cx="7460342" cy="35035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800" dirty="0" smtClean="0">
                <a:solidFill>
                  <a:srgbClr val="000000"/>
                </a:solidFill>
              </a:rPr>
              <a:t>for(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var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800" dirty="0" smtClean="0">
                <a:solidFill>
                  <a:srgbClr val="000000"/>
                </a:solidFill>
              </a:rPr>
              <a:t>=0;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800" dirty="0" smtClean="0">
                <a:solidFill>
                  <a:srgbClr val="000000"/>
                </a:solidFill>
              </a:rPr>
              <a:t>&lt;100;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800" dirty="0">
                <a:solidFill>
                  <a:srgbClr val="000000"/>
                </a:solidFill>
              </a:rPr>
              <a:t>++){</a:t>
            </a:r>
          </a:p>
          <a:p>
            <a:pPr>
              <a:lnSpc>
                <a:spcPts val="3800"/>
              </a:lnSpc>
            </a:pPr>
            <a:r>
              <a:rPr lang="en-US" altLang="zh-CN" sz="2800" dirty="0" smtClean="0">
                <a:solidFill>
                  <a:srgbClr val="000000"/>
                </a:solidFill>
              </a:rPr>
              <a:t>	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var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r = </a:t>
            </a:r>
            <a:r>
              <a:rPr lang="en-US" altLang="zh-CN" sz="2800" dirty="0" err="1">
                <a:solidFill>
                  <a:srgbClr val="000000"/>
                </a:solidFill>
              </a:rPr>
              <a:t>Math.random</a:t>
            </a:r>
            <a:r>
              <a:rPr lang="en-US" altLang="zh-CN" sz="2800" dirty="0">
                <a:solidFill>
                  <a:srgbClr val="000000"/>
                </a:solidFill>
              </a:rPr>
              <a:t>()*10+10;</a:t>
            </a:r>
          </a:p>
          <a:p>
            <a:pPr>
              <a:lnSpc>
                <a:spcPts val="3800"/>
              </a:lnSpc>
            </a:pPr>
            <a:r>
              <a:rPr lang="en-US" altLang="zh-CN" sz="2800" dirty="0" smtClean="0">
                <a:solidFill>
                  <a:srgbClr val="000000"/>
                </a:solidFill>
              </a:rPr>
              <a:t>	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var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x = </a:t>
            </a:r>
            <a:r>
              <a:rPr lang="en-US" altLang="zh-CN" sz="2800" dirty="0" err="1">
                <a:solidFill>
                  <a:srgbClr val="000000"/>
                </a:solidFill>
              </a:rPr>
              <a:t>Math.random</a:t>
            </a:r>
            <a:r>
              <a:rPr lang="en-US" altLang="zh-CN" sz="2800" dirty="0">
                <a:solidFill>
                  <a:srgbClr val="000000"/>
                </a:solidFill>
              </a:rPr>
              <a:t>()*canvas1.width;</a:t>
            </a:r>
          </a:p>
          <a:p>
            <a:pPr>
              <a:lnSpc>
                <a:spcPts val="3800"/>
              </a:lnSpc>
            </a:pPr>
            <a:r>
              <a:rPr lang="en-US" altLang="zh-CN" sz="2800" dirty="0" smtClean="0">
                <a:solidFill>
                  <a:srgbClr val="000000"/>
                </a:solidFill>
              </a:rPr>
              <a:t>	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var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y = </a:t>
            </a:r>
            <a:r>
              <a:rPr lang="en-US" altLang="zh-CN" sz="2800" dirty="0" err="1">
                <a:solidFill>
                  <a:srgbClr val="000000"/>
                </a:solidFill>
              </a:rPr>
              <a:t>Math.random</a:t>
            </a:r>
            <a:r>
              <a:rPr lang="en-US" altLang="zh-CN" sz="2800" dirty="0">
                <a:solidFill>
                  <a:srgbClr val="000000"/>
                </a:solidFill>
              </a:rPr>
              <a:t>()*canvas1.height;</a:t>
            </a:r>
          </a:p>
          <a:p>
            <a:pPr>
              <a:lnSpc>
                <a:spcPts val="3800"/>
              </a:lnSpc>
            </a:pPr>
            <a:r>
              <a:rPr lang="en-US" altLang="zh-CN" sz="2800" dirty="0" smtClean="0">
                <a:solidFill>
                  <a:srgbClr val="000000"/>
                </a:solidFill>
              </a:rPr>
              <a:t>	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var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a = </a:t>
            </a:r>
            <a:r>
              <a:rPr lang="en-US" altLang="zh-CN" sz="2800" dirty="0" err="1">
                <a:solidFill>
                  <a:srgbClr val="000000"/>
                </a:solidFill>
              </a:rPr>
              <a:t>Math.random</a:t>
            </a:r>
            <a:r>
              <a:rPr lang="en-US" altLang="zh-CN" sz="2800" dirty="0">
                <a:solidFill>
                  <a:srgbClr val="000000"/>
                </a:solidFill>
              </a:rPr>
              <a:t>()*360;</a:t>
            </a:r>
          </a:p>
          <a:p>
            <a:pPr>
              <a:lnSpc>
                <a:spcPts val="3800"/>
              </a:lnSpc>
            </a:pPr>
            <a:r>
              <a:rPr lang="en-US" altLang="zh-CN" sz="2800" dirty="0" smtClean="0">
                <a:solidFill>
                  <a:srgbClr val="000000"/>
                </a:solidFill>
              </a:rPr>
              <a:t>	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drawStar</a:t>
            </a:r>
            <a:r>
              <a:rPr lang="en-US" altLang="zh-CN" sz="2800" dirty="0" smtClean="0">
                <a:solidFill>
                  <a:srgbClr val="000000"/>
                </a:solidFill>
              </a:rPr>
              <a:t>(context1, r/2, r, x, y, a</a:t>
            </a:r>
            <a:r>
              <a:rPr lang="en-US" altLang="zh-CN" sz="2800" dirty="0">
                <a:solidFill>
                  <a:srgbClr val="000000"/>
                </a:solidFill>
              </a:rPr>
              <a:t>);</a:t>
            </a:r>
          </a:p>
          <a:p>
            <a:pPr>
              <a:lnSpc>
                <a:spcPts val="38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}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393" y="2344394"/>
            <a:ext cx="3258553" cy="325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3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altLang="zh-CN" sz="7200" b="1" dirty="0">
                  <a:solidFill>
                    <a:srgbClr val="FFFFFF"/>
                  </a:solidFill>
                  <a:latin typeface="+mn-lt"/>
                  <a:ea typeface="+mn-ea"/>
                </a:rPr>
                <a:t>2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画布转换和状态保存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画布转换指的是转换画布的</a:t>
            </a:r>
            <a:r>
              <a:rPr lang="zh-CN" altLang="en-US">
                <a:solidFill>
                  <a:srgbClr val="FF0000"/>
                </a:solidFill>
              </a:rPr>
              <a:t>坐标系</a:t>
            </a:r>
            <a:r>
              <a:rPr lang="zh-CN" altLang="en-US"/>
              <a:t>。</a:t>
            </a:r>
          </a:p>
          <a:p>
            <a:pPr lvl="1"/>
            <a:r>
              <a:rPr lang="zh-CN" altLang="en-US"/>
              <a:t>平移 —— translate(x, y) </a:t>
            </a:r>
          </a:p>
          <a:p>
            <a:pPr lvl="1"/>
            <a:r>
              <a:rPr lang="zh-CN" altLang="en-US"/>
              <a:t>旋转 —— rotate(deg) </a:t>
            </a:r>
          </a:p>
          <a:p>
            <a:pPr lvl="1"/>
            <a:r>
              <a:rPr lang="zh-CN" altLang="en-US"/>
              <a:t>缩放 —— scale(sx, sy)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画布转换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translate(dx, </a:t>
            </a:r>
            <a:r>
              <a:rPr lang="en-US" altLang="zh-CN" sz="2800" dirty="0" err="1" smtClean="0">
                <a:solidFill>
                  <a:srgbClr val="FF0000"/>
                </a:solidFill>
                <a:sym typeface="+mn-ea"/>
              </a:rPr>
              <a:t>dy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 </a:t>
            </a:r>
          </a:p>
          <a:p>
            <a:pPr lvl="1"/>
            <a:r>
              <a:rPr lang="zh-CN" altLang="en-US" sz="2600" dirty="0" smtClean="0">
                <a:sym typeface="+mn-ea"/>
              </a:rPr>
              <a:t>平移画</a:t>
            </a:r>
            <a:r>
              <a:rPr lang="zh-CN" altLang="en-US" sz="2600" dirty="0">
                <a:sym typeface="+mn-ea"/>
              </a:rPr>
              <a:t>布的用户坐标系统，即</a:t>
            </a:r>
            <a:r>
              <a:rPr lang="en-US" altLang="zh-CN" sz="2600" dirty="0" err="1" smtClean="0">
                <a:sym typeface="+mn-ea"/>
              </a:rPr>
              <a:t>重新映射画布上的</a:t>
            </a:r>
            <a:r>
              <a:rPr lang="en-US" altLang="zh-CN" sz="2600" dirty="0" smtClean="0">
                <a:sym typeface="+mn-ea"/>
              </a:rPr>
              <a:t> </a:t>
            </a:r>
            <a:r>
              <a:rPr lang="en-US" altLang="zh-CN" sz="2600" dirty="0">
                <a:sym typeface="+mn-ea"/>
              </a:rPr>
              <a:t>(0,0) </a:t>
            </a:r>
            <a:r>
              <a:rPr lang="en-US" altLang="zh-CN" sz="2600" dirty="0" err="1">
                <a:sym typeface="+mn-ea"/>
              </a:rPr>
              <a:t>位置</a:t>
            </a:r>
            <a:r>
              <a:rPr lang="en-US" altLang="zh-CN" sz="2600" dirty="0">
                <a:sym typeface="+mn-ea"/>
              </a:rPr>
              <a:t>。</a:t>
            </a:r>
          </a:p>
          <a:p>
            <a:pPr lvl="1"/>
            <a:r>
              <a:rPr lang="zh-CN" altLang="en-US" dirty="0">
                <a:sym typeface="+mn-ea"/>
              </a:rPr>
              <a:t>参数 </a:t>
            </a:r>
            <a:r>
              <a:rPr lang="en-US" altLang="zh-CN" dirty="0">
                <a:sym typeface="+mn-ea"/>
              </a:rPr>
              <a:t>dx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—— </a:t>
            </a:r>
            <a:r>
              <a:rPr lang="zh-CN" altLang="en-US" dirty="0">
                <a:sym typeface="+mn-ea"/>
              </a:rPr>
              <a:t>坐标原点沿</a:t>
            </a:r>
            <a:r>
              <a:rPr lang="zh-CN" altLang="en-US" dirty="0" smtClean="0">
                <a:sym typeface="+mn-ea"/>
              </a:rPr>
              <a:t>水平方向的偏移量</a:t>
            </a:r>
          </a:p>
          <a:p>
            <a:pPr lvl="1"/>
            <a:r>
              <a:rPr lang="zh-CN" altLang="en-US" dirty="0">
                <a:sym typeface="+mn-ea"/>
              </a:rPr>
              <a:t>参数 </a:t>
            </a:r>
            <a:r>
              <a:rPr lang="en-US" altLang="zh-CN" dirty="0" err="1">
                <a:sym typeface="+mn-ea"/>
              </a:rPr>
              <a:t>dy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—— </a:t>
            </a:r>
            <a:r>
              <a:rPr lang="zh-CN" altLang="en-US" dirty="0">
                <a:sym typeface="+mn-ea"/>
              </a:rPr>
              <a:t>坐标原点</a:t>
            </a:r>
            <a:r>
              <a:rPr lang="zh-CN" altLang="en-US" dirty="0" smtClean="0">
                <a:sym typeface="+mn-ea"/>
              </a:rPr>
              <a:t>沿垂直方向的偏移量</a:t>
            </a:r>
            <a:endParaRPr lang="en-US" altLang="zh-CN" noProof="1" smtClean="0">
              <a:sym typeface="+mn-ea"/>
            </a:endParaRPr>
          </a:p>
          <a:p>
            <a:pPr lvl="0"/>
            <a:r>
              <a:rPr lang="en-US" altLang="zh-CN" sz="2800" dirty="0" smtClean="0">
                <a:sym typeface="+mn-ea"/>
              </a:rPr>
              <a:t>translate() </a:t>
            </a:r>
            <a:r>
              <a:rPr lang="zh-CN" altLang="en-US" sz="2800" dirty="0" smtClean="0">
                <a:sym typeface="+mn-ea"/>
              </a:rPr>
              <a:t>平移，坐标系会</a:t>
            </a:r>
            <a:r>
              <a:rPr lang="zh-CN" altLang="en-US" sz="2800" dirty="0" smtClean="0">
                <a:solidFill>
                  <a:srgbClr val="FF0000"/>
                </a:solidFill>
                <a:sym typeface="+mn-ea"/>
              </a:rPr>
              <a:t>累加平移</a:t>
            </a:r>
            <a:r>
              <a:rPr lang="zh-CN" altLang="en-US" sz="2800" dirty="0" smtClean="0">
                <a:sym typeface="+mn-ea"/>
              </a:rPr>
              <a:t>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平移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38883" y="4541470"/>
            <a:ext cx="5675085" cy="12647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0000"/>
                </a:solidFill>
              </a:rPr>
              <a:t>   </a:t>
            </a:r>
            <a:r>
              <a:rPr lang="en-US" altLang="zh-CN" sz="2600" dirty="0" smtClean="0">
                <a:solidFill>
                  <a:srgbClr val="000000"/>
                </a:solidFill>
              </a:rPr>
              <a:t>context.translate(100,100</a:t>
            </a:r>
            <a:r>
              <a:rPr lang="en-US" altLang="zh-CN" sz="2600" dirty="0">
                <a:solidFill>
                  <a:srgbClr val="000000"/>
                </a:solidFill>
              </a:rPr>
              <a:t>);</a:t>
            </a: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600" dirty="0" smtClean="0">
                <a:solidFill>
                  <a:srgbClr val="000000"/>
                </a:solidFill>
                <a:sym typeface="+mn-ea"/>
              </a:rPr>
              <a:t>   </a:t>
            </a:r>
            <a:r>
              <a:rPr lang="en-US" altLang="zh-CN" sz="2600" dirty="0" smtClean="0">
                <a:solidFill>
                  <a:srgbClr val="C00000"/>
                </a:solidFill>
                <a:sym typeface="+mn-ea"/>
              </a:rPr>
              <a:t>context.translate(100,100</a:t>
            </a:r>
            <a:r>
              <a:rPr lang="en-US" altLang="zh-CN" sz="2600" dirty="0">
                <a:solidFill>
                  <a:srgbClr val="C00000"/>
                </a:solidFill>
                <a:sym typeface="+mn-ea"/>
              </a:rPr>
              <a:t>);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300" y="3061335"/>
            <a:ext cx="3199130" cy="3216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平移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40066" y="1272784"/>
            <a:ext cx="5675085" cy="47551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30000"/>
              </a:lnSpc>
            </a:pPr>
            <a:r>
              <a:rPr lang="en-US" altLang="zh-CN" sz="2800" dirty="0" smtClean="0">
                <a:solidFill>
                  <a:srgbClr val="000000"/>
                </a:solidFill>
              </a:rPr>
              <a:t>   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context.fillStyle</a:t>
            </a:r>
            <a:r>
              <a:rPr lang="en-US" altLang="zh-CN" sz="2600" dirty="0" smtClean="0">
                <a:solidFill>
                  <a:srgbClr val="000000"/>
                </a:solidFill>
              </a:rPr>
              <a:t> = "pink";</a:t>
            </a:r>
          </a:p>
          <a:p>
            <a:pPr eaLnBrk="1" latinLnBrk="0" hangingPunct="1">
              <a:lnSpc>
                <a:spcPct val="130000"/>
              </a:lnSpc>
            </a:pPr>
            <a:r>
              <a:rPr lang="en-US" altLang="zh-CN" sz="2600" dirty="0" smtClean="0">
                <a:solidFill>
                  <a:srgbClr val="000000"/>
                </a:solidFill>
              </a:rPr>
              <a:t>   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context.fillRect</a:t>
            </a:r>
            <a:r>
              <a:rPr lang="en-US" altLang="zh-CN" sz="2600" dirty="0" smtClean="0">
                <a:solidFill>
                  <a:srgbClr val="000000"/>
                </a:solidFill>
              </a:rPr>
              <a:t>(0,0,200,200);</a:t>
            </a:r>
          </a:p>
          <a:p>
            <a:pPr eaLnBrk="1" latinLnBrk="0" hangingPunct="1">
              <a:lnSpc>
                <a:spcPct val="130000"/>
              </a:lnSpc>
              <a:spcBef>
                <a:spcPts val="1800"/>
              </a:spcBef>
            </a:pPr>
            <a:r>
              <a:rPr lang="en-US" altLang="zh-CN" sz="2600" dirty="0" smtClean="0">
                <a:solidFill>
                  <a:srgbClr val="000000"/>
                </a:solidFill>
              </a:rPr>
              <a:t>   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context.fillStyle</a:t>
            </a:r>
            <a:r>
              <a:rPr lang="en-US" altLang="zh-CN" sz="2600" dirty="0" smtClean="0">
                <a:solidFill>
                  <a:srgbClr val="000000"/>
                </a:solidFill>
              </a:rPr>
              <a:t> = "yellow";</a:t>
            </a:r>
          </a:p>
          <a:p>
            <a:pPr>
              <a:lnSpc>
                <a:spcPct val="130000"/>
              </a:lnSpc>
            </a:pPr>
            <a:r>
              <a:rPr lang="en-US" altLang="zh-CN" sz="2600" dirty="0" smtClean="0">
                <a:solidFill>
                  <a:srgbClr val="000000"/>
                </a:solidFill>
              </a:rPr>
              <a:t>   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context.translate</a:t>
            </a:r>
            <a:r>
              <a:rPr lang="en-US" altLang="zh-CN" sz="2600" dirty="0" smtClean="0">
                <a:solidFill>
                  <a:srgbClr val="000000"/>
                </a:solidFill>
              </a:rPr>
              <a:t>(100,100</a:t>
            </a:r>
            <a:r>
              <a:rPr lang="en-US" altLang="zh-CN" sz="2600" dirty="0">
                <a:solidFill>
                  <a:srgbClr val="000000"/>
                </a:solidFill>
              </a:rPr>
              <a:t>);</a:t>
            </a:r>
            <a:endParaRPr lang="zh-CN" altLang="en-US" sz="2600" dirty="0">
              <a:solidFill>
                <a:srgbClr val="000000"/>
              </a:solidFill>
            </a:endParaRPr>
          </a:p>
          <a:p>
            <a:pPr eaLnBrk="1" latinLnBrk="0" hangingPunct="1">
              <a:lnSpc>
                <a:spcPct val="130000"/>
              </a:lnSpc>
            </a:pPr>
            <a:r>
              <a:rPr lang="zh-CN" altLang="en-US" sz="2600" dirty="0" smtClean="0">
                <a:solidFill>
                  <a:srgbClr val="000000"/>
                </a:solidFill>
              </a:rPr>
              <a:t>   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context.fillRect</a:t>
            </a:r>
            <a:r>
              <a:rPr lang="en-US" altLang="zh-CN" sz="2600" dirty="0" smtClean="0">
                <a:solidFill>
                  <a:srgbClr val="000000"/>
                </a:solidFill>
              </a:rPr>
              <a:t>(0,0,200,200);</a:t>
            </a:r>
            <a:endParaRPr lang="en-US" altLang="zh-CN" sz="2600" dirty="0">
              <a:solidFill>
                <a:srgbClr val="00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ts val="1800"/>
              </a:spcBef>
            </a:pPr>
            <a:r>
              <a:rPr lang="en-US" altLang="zh-CN" sz="2600" dirty="0">
                <a:solidFill>
                  <a:srgbClr val="000000"/>
                </a:solidFill>
              </a:rPr>
              <a:t>   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context.fillStyle</a:t>
            </a:r>
            <a:r>
              <a:rPr lang="en-US" altLang="zh-CN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>
                <a:solidFill>
                  <a:srgbClr val="000000"/>
                </a:solidFill>
              </a:rPr>
              <a:t>= "orange";</a:t>
            </a:r>
          </a:p>
          <a:p>
            <a:pPr eaLnBrk="1" latinLnBrk="0" hangingPunct="1">
              <a:lnSpc>
                <a:spcPct val="130000"/>
              </a:lnSpc>
            </a:pPr>
            <a:r>
              <a:rPr lang="en-US" altLang="zh-CN" sz="2600" dirty="0">
                <a:solidFill>
                  <a:srgbClr val="000000"/>
                </a:solidFill>
              </a:rPr>
              <a:t>   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context.translate</a:t>
            </a:r>
            <a:r>
              <a:rPr lang="en-US" altLang="zh-CN" sz="2600" dirty="0" smtClean="0">
                <a:solidFill>
                  <a:srgbClr val="000000"/>
                </a:solidFill>
              </a:rPr>
              <a:t>(100,100);</a:t>
            </a:r>
            <a:endParaRPr lang="zh-CN" altLang="en-US" sz="2600" dirty="0">
              <a:solidFill>
                <a:srgbClr val="000000"/>
              </a:solidFill>
            </a:endParaRPr>
          </a:p>
          <a:p>
            <a:pPr eaLnBrk="1" latinLnBrk="0" hangingPunct="1"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</a:rPr>
              <a:t>   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context.fillRect</a:t>
            </a:r>
            <a:r>
              <a:rPr lang="en-US" altLang="zh-CN" sz="2600" dirty="0" smtClean="0">
                <a:solidFill>
                  <a:srgbClr val="000000"/>
                </a:solidFill>
              </a:rPr>
              <a:t>(0,0,200,200</a:t>
            </a:r>
            <a:r>
              <a:rPr lang="en-US" altLang="zh-CN" sz="2600" dirty="0">
                <a:solidFill>
                  <a:srgbClr val="000000"/>
                </a:solidFill>
              </a:rPr>
              <a:t>);</a:t>
            </a:r>
            <a:endParaRPr lang="en-US" altLang="zh-CN" sz="2600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9843" y="5588581"/>
            <a:ext cx="307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demo11-6.html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59" y="1268011"/>
            <a:ext cx="4177914" cy="416952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28198" y="3212901"/>
            <a:ext cx="4394013" cy="437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28197" y="4941693"/>
            <a:ext cx="4394014" cy="437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9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bldLvl="0" animBg="1"/>
      <p:bldP spid="7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7035165"/>
          </a:xfrm>
        </p:spPr>
        <p:txBody>
          <a:bodyPr/>
          <a:lstStyle/>
          <a:p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rotate(angle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)</a:t>
            </a:r>
          </a:p>
          <a:p>
            <a:pPr lvl="1"/>
            <a:r>
              <a:rPr lang="zh-CN" altLang="en-US" sz="2600" dirty="0" smtClean="0">
                <a:sym typeface="+mn-ea"/>
              </a:rPr>
              <a:t>旋转画</a:t>
            </a:r>
            <a:r>
              <a:rPr lang="zh-CN" altLang="en-US" sz="2600" dirty="0">
                <a:sym typeface="+mn-ea"/>
              </a:rPr>
              <a:t>布的用户坐标系统，即改变坐标系 </a:t>
            </a:r>
            <a:r>
              <a:rPr lang="en-US" altLang="zh-CN" sz="2600" dirty="0">
                <a:sym typeface="+mn-ea"/>
              </a:rPr>
              <a:t>x </a:t>
            </a:r>
            <a:r>
              <a:rPr lang="zh-CN" altLang="en-US" sz="2600" dirty="0">
                <a:sym typeface="+mn-ea"/>
              </a:rPr>
              <a:t>与 </a:t>
            </a:r>
            <a:r>
              <a:rPr lang="en-US" altLang="zh-CN" sz="2600" dirty="0">
                <a:sym typeface="+mn-ea"/>
              </a:rPr>
              <a:t>y </a:t>
            </a:r>
            <a:r>
              <a:rPr lang="zh-CN" altLang="en-US" sz="2600" dirty="0">
                <a:sym typeface="+mn-ea"/>
              </a:rPr>
              <a:t>轴的指向</a:t>
            </a:r>
            <a:r>
              <a:rPr lang="en-US" altLang="zh-CN" sz="2600" dirty="0">
                <a:sym typeface="+mn-ea"/>
              </a:rPr>
              <a:t>。</a:t>
            </a:r>
          </a:p>
          <a:p>
            <a:pPr lvl="1"/>
            <a:r>
              <a:rPr lang="zh-CN" altLang="en-US" sz="2800" dirty="0" smtClean="0">
                <a:sym typeface="+mn-ea"/>
              </a:rPr>
              <a:t>参数 </a:t>
            </a:r>
            <a:r>
              <a:rPr lang="en-US" altLang="zh-CN" sz="2800" dirty="0" smtClean="0">
                <a:sym typeface="+mn-ea"/>
              </a:rPr>
              <a:t>angle </a:t>
            </a:r>
            <a:r>
              <a:rPr lang="en-US" altLang="zh-CN" sz="2800" dirty="0">
                <a:sym typeface="+mn-ea"/>
              </a:rPr>
              <a:t>—— </a:t>
            </a:r>
            <a:r>
              <a:rPr lang="en-US" altLang="zh-CN" sz="2800" dirty="0" err="1">
                <a:sym typeface="+mn-ea"/>
              </a:rPr>
              <a:t>旋转角度，以</a:t>
            </a:r>
            <a:r>
              <a:rPr lang="en-US" altLang="zh-CN" sz="2800" dirty="0" err="1">
                <a:solidFill>
                  <a:srgbClr val="C00000"/>
                </a:solidFill>
                <a:sym typeface="+mn-ea"/>
              </a:rPr>
              <a:t>弧度</a:t>
            </a:r>
            <a:r>
              <a:rPr lang="en-US" altLang="zh-CN" sz="2800" dirty="0" err="1">
                <a:sym typeface="+mn-ea"/>
              </a:rPr>
              <a:t>计</a:t>
            </a:r>
            <a:r>
              <a:rPr lang="en-US" altLang="zh-CN" sz="2800" dirty="0" smtClean="0">
                <a:sym typeface="+mn-ea"/>
              </a:rPr>
              <a:t>。</a:t>
            </a:r>
          </a:p>
          <a:p>
            <a:pPr lvl="2">
              <a:lnSpc>
                <a:spcPct val="140000"/>
              </a:lnSpc>
            </a:pPr>
            <a:r>
              <a:rPr lang="zh-CN" altLang="en-US" dirty="0">
                <a:sym typeface="+mn-ea"/>
              </a:rPr>
              <a:t>正值表示顺时针方向旋转</a:t>
            </a:r>
          </a:p>
          <a:p>
            <a:pPr lvl="2">
              <a:lnSpc>
                <a:spcPct val="140000"/>
              </a:lnSpc>
            </a:pPr>
            <a:r>
              <a:rPr lang="zh-CN" altLang="en-US" dirty="0">
                <a:sym typeface="+mn-ea"/>
              </a:rPr>
              <a:t>负值表示逆时针方向旋转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err="1" smtClean="0">
                <a:sym typeface="+mn-ea"/>
              </a:rPr>
              <a:t>将角度转换为弧度</a:t>
            </a:r>
            <a:r>
              <a:rPr lang="zh-CN" altLang="en-US" dirty="0" smtClean="0">
                <a:sym typeface="+mn-ea"/>
              </a:rPr>
              <a:t>公式</a:t>
            </a:r>
            <a:r>
              <a:rPr lang="en-US" altLang="zh-CN" sz="2800" dirty="0" smtClean="0">
                <a:sym typeface="+mn-ea"/>
              </a:rPr>
              <a:t>      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endParaRPr lang="zh-CN" altLang="en-US" sz="2800" dirty="0" smtClean="0">
              <a:sym typeface="+mn-ea"/>
            </a:endParaRPr>
          </a:p>
          <a:p>
            <a:pPr lvl="0">
              <a:spcBef>
                <a:spcPts val="3600"/>
              </a:spcBef>
            </a:pPr>
            <a:r>
              <a:rPr lang="en-US" altLang="zh-CN" sz="2800" dirty="0" smtClean="0">
                <a:sym typeface="+mn-ea"/>
              </a:rPr>
              <a:t>rotate() </a:t>
            </a:r>
            <a:r>
              <a:rPr lang="zh-CN" altLang="en-US" sz="2800" dirty="0" smtClean="0">
                <a:sym typeface="+mn-ea"/>
              </a:rPr>
              <a:t>旋转，坐标系会</a:t>
            </a:r>
            <a:r>
              <a:rPr lang="zh-CN" altLang="en-US" sz="2800" dirty="0" smtClean="0">
                <a:solidFill>
                  <a:srgbClr val="FF0000"/>
                </a:solidFill>
                <a:sym typeface="+mn-ea"/>
              </a:rPr>
              <a:t>累加旋转</a:t>
            </a:r>
            <a:r>
              <a:rPr lang="zh-CN" altLang="en-US" sz="2800" dirty="0" smtClean="0">
                <a:sym typeface="+mn-ea"/>
              </a:rPr>
              <a:t>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旋转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13854" y="4948872"/>
            <a:ext cx="4970277" cy="4924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0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sym typeface="+mn-ea"/>
              </a:rPr>
              <a:t>angle = </a:t>
            </a:r>
            <a:r>
              <a:rPr lang="en-US" altLang="zh-CN" sz="2600" dirty="0">
                <a:solidFill>
                  <a:srgbClr val="000000"/>
                </a:solidFill>
                <a:sym typeface="+mn-ea"/>
              </a:rPr>
              <a:t>degrees/180*</a:t>
            </a:r>
            <a:r>
              <a:rPr lang="en-US" altLang="zh-CN" sz="2600" dirty="0" err="1">
                <a:solidFill>
                  <a:srgbClr val="000000"/>
                </a:solidFill>
                <a:sym typeface="+mn-ea"/>
              </a:rPr>
              <a:t>Math.PI</a:t>
            </a:r>
            <a:endParaRPr lang="en-US" altLang="zh-CN" sz="2600" dirty="0" smtClean="0">
              <a:solidFill>
                <a:srgbClr val="000000"/>
              </a:solidFill>
              <a:sym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463448" y="2927447"/>
            <a:ext cx="4114747" cy="3673280"/>
            <a:chOff x="6756" y="3905"/>
            <a:chExt cx="7071" cy="6236"/>
          </a:xfrm>
        </p:grpSpPr>
        <p:grpSp>
          <p:nvGrpSpPr>
            <p:cNvPr id="19" name="组合 18"/>
            <p:cNvGrpSpPr/>
            <p:nvPr/>
          </p:nvGrpSpPr>
          <p:grpSpPr>
            <a:xfrm>
              <a:off x="6756" y="3905"/>
              <a:ext cx="7071" cy="6236"/>
              <a:chOff x="6756" y="3905"/>
              <a:chExt cx="7071" cy="6236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6756" y="4349"/>
                <a:ext cx="1604" cy="57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1600">
                    <a:solidFill>
                      <a:srgbClr val="FF0000"/>
                    </a:solidFill>
                    <a:sym typeface="+mn-ea"/>
                  </a:rPr>
                  <a:t>（</a:t>
                </a:r>
                <a:r>
                  <a:rPr lang="en-US" altLang="zh-CN" sz="1600">
                    <a:solidFill>
                      <a:srgbClr val="FF0000"/>
                    </a:solidFill>
                    <a:sym typeface="+mn-ea"/>
                  </a:rPr>
                  <a:t>0</a:t>
                </a:r>
                <a:r>
                  <a:rPr lang="zh-CN" altLang="en-US" sz="1600">
                    <a:solidFill>
                      <a:srgbClr val="FF0000"/>
                    </a:solidFill>
                    <a:sym typeface="+mn-ea"/>
                  </a:rPr>
                  <a:t>，</a:t>
                </a:r>
                <a:r>
                  <a:rPr lang="en-US" altLang="zh-CN" sz="1600">
                    <a:solidFill>
                      <a:srgbClr val="FF0000"/>
                    </a:solidFill>
                    <a:sym typeface="+mn-ea"/>
                  </a:rPr>
                  <a:t>0</a:t>
                </a:r>
                <a:r>
                  <a:rPr lang="zh-CN" altLang="en-US" sz="1600">
                    <a:solidFill>
                      <a:srgbClr val="FF0000"/>
                    </a:solidFill>
                    <a:sym typeface="+mn-ea"/>
                  </a:rPr>
                  <a:t>）</a:t>
                </a:r>
              </a:p>
            </p:txBody>
          </p:sp>
          <p:grpSp>
            <p:nvGrpSpPr>
              <p:cNvPr id="13" name="组合 12"/>
              <p:cNvGrpSpPr/>
              <p:nvPr/>
            </p:nvGrpSpPr>
            <p:grpSpPr>
              <a:xfrm>
                <a:off x="7580" y="3905"/>
                <a:ext cx="6247" cy="5810"/>
                <a:chOff x="7580" y="3905"/>
                <a:chExt cx="6247" cy="5810"/>
              </a:xfrm>
            </p:grpSpPr>
            <p:cxnSp>
              <p:nvCxnSpPr>
                <p:cNvPr id="8" name="直接箭头连接符 7"/>
                <p:cNvCxnSpPr/>
                <p:nvPr/>
              </p:nvCxnSpPr>
              <p:spPr>
                <a:xfrm flipV="1">
                  <a:off x="8216" y="4499"/>
                  <a:ext cx="5611" cy="31"/>
                </a:xfrm>
                <a:prstGeom prst="straightConnector1">
                  <a:avLst/>
                </a:prstGeom>
                <a:ln w="28575" cmpd="sng">
                  <a:solidFill>
                    <a:srgbClr val="FF0000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直接箭头连接符 3"/>
                <p:cNvCxnSpPr/>
                <p:nvPr/>
              </p:nvCxnSpPr>
              <p:spPr>
                <a:xfrm>
                  <a:off x="8200" y="4493"/>
                  <a:ext cx="16" cy="5181"/>
                </a:xfrm>
                <a:prstGeom prst="straightConnector1">
                  <a:avLst/>
                </a:prstGeom>
                <a:ln w="28575" cmpd="sng">
                  <a:solidFill>
                    <a:srgbClr val="FF0000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文本框 10"/>
                <p:cNvSpPr txBox="1"/>
                <p:nvPr/>
              </p:nvSpPr>
              <p:spPr>
                <a:xfrm>
                  <a:off x="7580" y="9143"/>
                  <a:ext cx="448" cy="57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r>
                    <a:rPr lang="en-US" sz="1600">
                      <a:solidFill>
                        <a:srgbClr val="FF0000"/>
                      </a:solidFill>
                      <a:sym typeface="+mn-ea"/>
                    </a:rPr>
                    <a:t>y</a:t>
                  </a:r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13251" y="3905"/>
                  <a:ext cx="448" cy="57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r>
                    <a:rPr lang="en-US" sz="1600">
                      <a:solidFill>
                        <a:srgbClr val="FF0000"/>
                      </a:solidFill>
                      <a:sym typeface="+mn-ea"/>
                    </a:rPr>
                    <a:t>x</a:t>
                  </a:r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 rot="660000">
                <a:off x="7098" y="4331"/>
                <a:ext cx="6247" cy="5810"/>
                <a:chOff x="7580" y="3905"/>
                <a:chExt cx="6247" cy="5810"/>
              </a:xfrm>
            </p:grpSpPr>
            <p:cxnSp>
              <p:nvCxnSpPr>
                <p:cNvPr id="15" name="直接箭头连接符 14"/>
                <p:cNvCxnSpPr/>
                <p:nvPr/>
              </p:nvCxnSpPr>
              <p:spPr>
                <a:xfrm flipV="1">
                  <a:off x="8216" y="4499"/>
                  <a:ext cx="5611" cy="31"/>
                </a:xfrm>
                <a:prstGeom prst="straightConnector1">
                  <a:avLst/>
                </a:prstGeom>
                <a:ln w="28575" cmpd="sng">
                  <a:solidFill>
                    <a:srgbClr val="00B0F0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箭头连接符 15"/>
                <p:cNvCxnSpPr/>
                <p:nvPr/>
              </p:nvCxnSpPr>
              <p:spPr>
                <a:xfrm>
                  <a:off x="8200" y="4493"/>
                  <a:ext cx="16" cy="5181"/>
                </a:xfrm>
                <a:prstGeom prst="straightConnector1">
                  <a:avLst/>
                </a:prstGeom>
                <a:ln w="28575" cmpd="sng">
                  <a:solidFill>
                    <a:srgbClr val="00B0F0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文本框 16"/>
                <p:cNvSpPr txBox="1"/>
                <p:nvPr/>
              </p:nvSpPr>
              <p:spPr>
                <a:xfrm>
                  <a:off x="7580" y="9143"/>
                  <a:ext cx="448" cy="57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r>
                    <a:rPr lang="en-US" sz="1600">
                      <a:solidFill>
                        <a:srgbClr val="FF0000"/>
                      </a:solidFill>
                      <a:sym typeface="+mn-ea"/>
                    </a:rPr>
                    <a:t>y</a:t>
                  </a:r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13251" y="3905"/>
                  <a:ext cx="448" cy="57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r>
                    <a:rPr lang="en-US" sz="1600">
                      <a:solidFill>
                        <a:srgbClr val="FF0000"/>
                      </a:solidFill>
                      <a:sym typeface="+mn-ea"/>
                    </a:rPr>
                    <a:t>x</a:t>
                  </a:r>
                </a:p>
              </p:txBody>
            </p:sp>
          </p:grpSp>
        </p:grpSp>
        <p:sp>
          <p:nvSpPr>
            <p:cNvPr id="21" name="弧形 20"/>
            <p:cNvSpPr/>
            <p:nvPr/>
          </p:nvSpPr>
          <p:spPr>
            <a:xfrm>
              <a:off x="10546" y="4529"/>
              <a:ext cx="120" cy="473"/>
            </a:xfrm>
            <a:prstGeom prst="arc">
              <a:avLst>
                <a:gd name="adj1" fmla="val 16200000"/>
                <a:gd name="adj2" fmla="val 5242775"/>
              </a:avLst>
            </a:prstGeom>
            <a:ln w="28575" cmpd="sng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弧形 21"/>
            <p:cNvSpPr/>
            <p:nvPr/>
          </p:nvSpPr>
          <p:spPr>
            <a:xfrm rot="5400000">
              <a:off x="7908" y="6803"/>
              <a:ext cx="120" cy="473"/>
            </a:xfrm>
            <a:prstGeom prst="arc">
              <a:avLst>
                <a:gd name="adj1" fmla="val 16200000"/>
                <a:gd name="adj2" fmla="val 5242775"/>
              </a:avLst>
            </a:prstGeom>
            <a:ln w="28575" cmpd="sng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1119" y="4530"/>
              <a:ext cx="1469" cy="5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600">
                  <a:solidFill>
                    <a:srgbClr val="FF0000"/>
                  </a:solidFill>
                  <a:sym typeface="+mn-ea"/>
                </a:rPr>
                <a:t>弧度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旋转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42602" y="1417970"/>
            <a:ext cx="5675085" cy="47243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30000"/>
              </a:lnSpc>
            </a:pPr>
            <a:r>
              <a:rPr lang="en-US" altLang="zh-CN" sz="2800" dirty="0" smtClean="0">
                <a:solidFill>
                  <a:srgbClr val="000000"/>
                </a:solidFill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</a:rPr>
              <a:t>context.beginPath</a:t>
            </a:r>
            <a:r>
              <a:rPr lang="en-US" altLang="zh-CN" sz="2400" dirty="0">
                <a:solidFill>
                  <a:srgbClr val="000000"/>
                </a:solidFill>
              </a:rPr>
              <a:t>();</a:t>
            </a:r>
          </a:p>
          <a:p>
            <a:pPr eaLnBrk="1" latinLnBrk="0" hangingPunct="1">
              <a:lnSpc>
                <a:spcPct val="13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  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context.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rotate</a:t>
            </a:r>
            <a:r>
              <a:rPr lang="en-US" altLang="zh-CN" sz="2400" dirty="0" smtClean="0">
                <a:solidFill>
                  <a:srgbClr val="000000"/>
                </a:solidFill>
              </a:rPr>
              <a:t>(20</a:t>
            </a:r>
            <a:r>
              <a:rPr lang="en-US" altLang="zh-CN" sz="2400" dirty="0">
                <a:solidFill>
                  <a:srgbClr val="000000"/>
                </a:solidFill>
              </a:rPr>
              <a:t>/ 180 * </a:t>
            </a:r>
            <a:r>
              <a:rPr lang="en-US" altLang="zh-CN" sz="2400" dirty="0" err="1">
                <a:solidFill>
                  <a:srgbClr val="000000"/>
                </a:solidFill>
              </a:rPr>
              <a:t>Math.PI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);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eaLnBrk="1" latinLnBrk="0" hangingPunct="1">
              <a:lnSpc>
                <a:spcPct val="130000"/>
              </a:lnSpc>
            </a:pPr>
            <a:r>
              <a:rPr lang="zh-CN" altLang="en-US" sz="2400" dirty="0">
                <a:solidFill>
                  <a:srgbClr val="000000"/>
                </a:solidFill>
              </a:rPr>
              <a:t>   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context.fillStyle</a:t>
            </a:r>
            <a:r>
              <a:rPr lang="en-US" altLang="zh-CN" sz="2400" dirty="0">
                <a:solidFill>
                  <a:srgbClr val="000000"/>
                </a:solidFill>
              </a:rPr>
              <a:t>="orange";</a:t>
            </a:r>
          </a:p>
          <a:p>
            <a:pPr eaLnBrk="1" latinLnBrk="0" hangingPunct="1">
              <a:lnSpc>
                <a:spcPct val="13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  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context.fillRect</a:t>
            </a:r>
            <a:r>
              <a:rPr lang="en-US" altLang="zh-CN" sz="2400" dirty="0" smtClean="0">
                <a:solidFill>
                  <a:srgbClr val="000000"/>
                </a:solidFill>
              </a:rPr>
              <a:t>(250</a:t>
            </a:r>
            <a:r>
              <a:rPr lang="en-US" altLang="zh-CN" sz="2400" dirty="0">
                <a:solidFill>
                  <a:srgbClr val="000000"/>
                </a:solidFill>
              </a:rPr>
              <a:t>, 0, 100, 50</a:t>
            </a:r>
            <a:r>
              <a:rPr lang="en-US" altLang="zh-CN" sz="2400" dirty="0" smtClean="0">
                <a:solidFill>
                  <a:srgbClr val="000000"/>
                </a:solidFill>
              </a:rPr>
              <a:t>);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rgbClr val="000000"/>
                </a:solidFill>
              </a:rPr>
              <a:t>   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context.beginPath</a:t>
            </a:r>
            <a:r>
              <a:rPr lang="en-US" altLang="zh-CN" sz="2400" dirty="0">
                <a:solidFill>
                  <a:srgbClr val="000000"/>
                </a:solidFill>
              </a:rPr>
              <a:t>();</a:t>
            </a:r>
          </a:p>
          <a:p>
            <a:pPr eaLnBrk="1" latinLnBrk="0" hangingPunct="1">
              <a:lnSpc>
                <a:spcPct val="13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  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context.</a:t>
            </a:r>
            <a:r>
              <a:rPr lang="en-US" altLang="zh-CN" sz="2400" b="1" dirty="0" err="1">
                <a:solidFill>
                  <a:srgbClr val="FF0000"/>
                </a:solidFill>
              </a:rPr>
              <a:t>rotate</a:t>
            </a:r>
            <a:r>
              <a:rPr lang="en-US" altLang="zh-CN" sz="2400" dirty="0" smtClean="0">
                <a:solidFill>
                  <a:srgbClr val="000000"/>
                </a:solidFill>
              </a:rPr>
              <a:t>(20 </a:t>
            </a:r>
            <a:r>
              <a:rPr lang="en-US" altLang="zh-CN" sz="2400" dirty="0">
                <a:solidFill>
                  <a:srgbClr val="000000"/>
                </a:solidFill>
              </a:rPr>
              <a:t>/ 180 * </a:t>
            </a:r>
            <a:r>
              <a:rPr lang="en-US" altLang="zh-CN" sz="2400" dirty="0" err="1">
                <a:solidFill>
                  <a:srgbClr val="000000"/>
                </a:solidFill>
              </a:rPr>
              <a:t>Math.PI</a:t>
            </a:r>
            <a:r>
              <a:rPr lang="en-US" altLang="zh-CN" sz="2400" dirty="0" smtClean="0">
                <a:solidFill>
                  <a:srgbClr val="000000"/>
                </a:solidFill>
              </a:rPr>
              <a:t>);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eaLnBrk="1" latinLnBrk="0" hangingPunct="1">
              <a:lnSpc>
                <a:spcPct val="130000"/>
              </a:lnSpc>
            </a:pPr>
            <a:r>
              <a:rPr lang="zh-CN" altLang="en-US" sz="2400" dirty="0">
                <a:solidFill>
                  <a:srgbClr val="000000"/>
                </a:solidFill>
              </a:rPr>
              <a:t>   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context.fillStyle</a:t>
            </a:r>
            <a:r>
              <a:rPr lang="en-US" altLang="zh-CN" sz="2400" dirty="0">
                <a:solidFill>
                  <a:srgbClr val="000000"/>
                </a:solidFill>
              </a:rPr>
              <a:t>="purple";</a:t>
            </a:r>
          </a:p>
          <a:p>
            <a:pPr eaLnBrk="1" latinLnBrk="0" hangingPunct="1">
              <a:lnSpc>
                <a:spcPct val="13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  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context.fillRect</a:t>
            </a:r>
            <a:r>
              <a:rPr lang="en-US" altLang="zh-CN" sz="2400" dirty="0" smtClean="0">
                <a:solidFill>
                  <a:srgbClr val="000000"/>
                </a:solidFill>
              </a:rPr>
              <a:t>(250</a:t>
            </a:r>
            <a:r>
              <a:rPr lang="en-US" altLang="zh-CN" sz="2400" dirty="0">
                <a:solidFill>
                  <a:srgbClr val="000000"/>
                </a:solidFill>
              </a:rPr>
              <a:t>, 0, 100, 50</a:t>
            </a:r>
            <a:r>
              <a:rPr lang="en-US" altLang="zh-CN" sz="2400" dirty="0" smtClean="0">
                <a:solidFill>
                  <a:srgbClr val="000000"/>
                </a:solidFill>
              </a:rPr>
              <a:t>);</a:t>
            </a:r>
          </a:p>
          <a:p>
            <a:pPr eaLnBrk="1" latinLnBrk="0" hangingPunct="1">
              <a:lnSpc>
                <a:spcPct val="13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…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8660" y="5833236"/>
            <a:ext cx="307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demo11-7.html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58" y="1417970"/>
            <a:ext cx="4276190" cy="3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5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scale(</a:t>
            </a:r>
            <a:r>
              <a:rPr lang="en-US" altLang="zh-CN" sz="2800" dirty="0" err="1" smtClean="0">
                <a:solidFill>
                  <a:srgbClr val="FF0000"/>
                </a:solidFill>
                <a:sym typeface="+mn-ea"/>
              </a:rPr>
              <a:t>swidth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, </a:t>
            </a:r>
            <a:r>
              <a:rPr lang="en-US" altLang="zh-CN" sz="2800" dirty="0" err="1" smtClean="0">
                <a:solidFill>
                  <a:srgbClr val="FF0000"/>
                </a:solidFill>
                <a:sym typeface="+mn-ea"/>
              </a:rPr>
              <a:t>sheight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)</a:t>
            </a:r>
          </a:p>
          <a:p>
            <a:pPr lvl="1"/>
            <a:r>
              <a:rPr lang="zh-CN" altLang="en-US" sz="2600" dirty="0" smtClean="0">
                <a:sym typeface="+mn-ea"/>
              </a:rPr>
              <a:t>缩放画</a:t>
            </a:r>
            <a:r>
              <a:rPr lang="zh-CN" altLang="en-US" sz="2600" dirty="0">
                <a:sym typeface="+mn-ea"/>
              </a:rPr>
              <a:t>布的用户坐标系统</a:t>
            </a:r>
            <a:r>
              <a:rPr lang="en-US" altLang="zh-CN" sz="2600" dirty="0">
                <a:sym typeface="+mn-ea"/>
              </a:rPr>
              <a:t>。</a:t>
            </a:r>
          </a:p>
          <a:p>
            <a:pPr lvl="1"/>
            <a:r>
              <a:rPr lang="zh-CN" altLang="en-US" dirty="0" smtClean="0">
                <a:sym typeface="+mn-ea"/>
              </a:rPr>
              <a:t>参数 </a:t>
            </a:r>
            <a:r>
              <a:rPr lang="en-US" altLang="zh-CN" dirty="0" err="1" smtClean="0">
                <a:sym typeface="+mn-ea"/>
              </a:rPr>
              <a:t>swidth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—— </a:t>
            </a:r>
            <a:r>
              <a:rPr lang="zh-CN" altLang="en-US" dirty="0">
                <a:sym typeface="+mn-ea"/>
              </a:rPr>
              <a:t>坐标系 </a:t>
            </a:r>
            <a:r>
              <a:rPr lang="en-US" altLang="zh-CN" dirty="0">
                <a:sym typeface="+mn-ea"/>
              </a:rPr>
              <a:t>x </a:t>
            </a:r>
            <a:r>
              <a:rPr lang="zh-CN" altLang="en-US" dirty="0">
                <a:sym typeface="+mn-ea"/>
              </a:rPr>
              <a:t>轴缩放倍数。</a:t>
            </a:r>
          </a:p>
          <a:p>
            <a:pPr lvl="1"/>
            <a:r>
              <a:rPr lang="zh-CN" altLang="en-US" dirty="0">
                <a:sym typeface="+mn-ea"/>
              </a:rPr>
              <a:t>参数 </a:t>
            </a:r>
            <a:r>
              <a:rPr lang="en-US" altLang="zh-CN" dirty="0" err="1">
                <a:sym typeface="+mn-ea"/>
              </a:rPr>
              <a:t>sheight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—— </a:t>
            </a:r>
            <a:r>
              <a:rPr lang="zh-CN" altLang="en-US" dirty="0">
                <a:sym typeface="+mn-ea"/>
              </a:rPr>
              <a:t>坐标系 </a:t>
            </a:r>
            <a:r>
              <a:rPr lang="en-US" altLang="zh-CN" dirty="0">
                <a:sym typeface="+mn-ea"/>
              </a:rPr>
              <a:t>y </a:t>
            </a:r>
            <a:r>
              <a:rPr lang="zh-CN" altLang="en-US" dirty="0">
                <a:sym typeface="+mn-ea"/>
              </a:rPr>
              <a:t>轴缩放倍数。</a:t>
            </a:r>
          </a:p>
          <a:p>
            <a:pPr lvl="0"/>
            <a:r>
              <a:rPr lang="en-US" altLang="zh-CN" dirty="0" smtClean="0">
                <a:sym typeface="+mn-ea"/>
              </a:rPr>
              <a:t>scale() </a:t>
            </a:r>
            <a:r>
              <a:rPr lang="zh-CN" altLang="en-US" dirty="0" smtClean="0">
                <a:sym typeface="+mn-ea"/>
              </a:rPr>
              <a:t>缩放，坐标系会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累加缩放</a:t>
            </a:r>
            <a:r>
              <a:rPr lang="zh-CN" altLang="en-US" sz="3015" dirty="0" smtClean="0">
                <a:sym typeface="+mn-ea"/>
              </a:rPr>
              <a:t>。</a:t>
            </a:r>
            <a:endParaRPr lang="zh-CN" altLang="en-US" sz="3015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缩放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68400" y="4512310"/>
            <a:ext cx="3775075" cy="7372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0000"/>
                </a:solidFill>
              </a:rPr>
              <a:t>   context.scale(2,2</a:t>
            </a:r>
            <a:r>
              <a:rPr lang="en-US" altLang="zh-CN" sz="2800" dirty="0">
                <a:solidFill>
                  <a:srgbClr val="000000"/>
                </a:solidFill>
              </a:rPr>
              <a:t>);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428865" y="2236470"/>
            <a:ext cx="4114800" cy="3422650"/>
            <a:chOff x="7622" y="2690"/>
            <a:chExt cx="6480" cy="5390"/>
          </a:xfrm>
        </p:grpSpPr>
        <p:grpSp>
          <p:nvGrpSpPr>
            <p:cNvPr id="19" name="组合 18"/>
            <p:cNvGrpSpPr/>
            <p:nvPr/>
          </p:nvGrpSpPr>
          <p:grpSpPr>
            <a:xfrm>
              <a:off x="7622" y="2690"/>
              <a:ext cx="6480" cy="5390"/>
              <a:chOff x="6756" y="3905"/>
              <a:chExt cx="7071" cy="5810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6756" y="4042"/>
                <a:ext cx="1604" cy="57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1600">
                    <a:solidFill>
                      <a:srgbClr val="FF0000"/>
                    </a:solidFill>
                    <a:sym typeface="+mn-ea"/>
                  </a:rPr>
                  <a:t>（</a:t>
                </a:r>
                <a:r>
                  <a:rPr lang="en-US" altLang="zh-CN" sz="1600">
                    <a:solidFill>
                      <a:srgbClr val="FF0000"/>
                    </a:solidFill>
                    <a:sym typeface="+mn-ea"/>
                  </a:rPr>
                  <a:t>0</a:t>
                </a:r>
                <a:r>
                  <a:rPr lang="zh-CN" altLang="en-US" sz="1600">
                    <a:solidFill>
                      <a:srgbClr val="FF0000"/>
                    </a:solidFill>
                    <a:sym typeface="+mn-ea"/>
                  </a:rPr>
                  <a:t>，</a:t>
                </a:r>
                <a:r>
                  <a:rPr lang="en-US" altLang="zh-CN" sz="1600">
                    <a:solidFill>
                      <a:srgbClr val="FF0000"/>
                    </a:solidFill>
                    <a:sym typeface="+mn-ea"/>
                  </a:rPr>
                  <a:t>0</a:t>
                </a:r>
                <a:r>
                  <a:rPr lang="zh-CN" altLang="en-US" sz="1600">
                    <a:solidFill>
                      <a:srgbClr val="FF0000"/>
                    </a:solidFill>
                    <a:sym typeface="+mn-ea"/>
                  </a:rPr>
                  <a:t>）</a:t>
                </a:r>
              </a:p>
            </p:txBody>
          </p:sp>
          <p:grpSp>
            <p:nvGrpSpPr>
              <p:cNvPr id="13" name="组合 12"/>
              <p:cNvGrpSpPr/>
              <p:nvPr/>
            </p:nvGrpSpPr>
            <p:grpSpPr>
              <a:xfrm>
                <a:off x="7580" y="3905"/>
                <a:ext cx="6247" cy="5810"/>
                <a:chOff x="7580" y="3905"/>
                <a:chExt cx="6247" cy="5810"/>
              </a:xfrm>
            </p:grpSpPr>
            <p:cxnSp>
              <p:nvCxnSpPr>
                <p:cNvPr id="8" name="直接箭头连接符 7"/>
                <p:cNvCxnSpPr/>
                <p:nvPr/>
              </p:nvCxnSpPr>
              <p:spPr>
                <a:xfrm flipV="1">
                  <a:off x="8216" y="4499"/>
                  <a:ext cx="5611" cy="31"/>
                </a:xfrm>
                <a:prstGeom prst="straightConnector1">
                  <a:avLst/>
                </a:prstGeom>
                <a:ln w="28575" cmpd="sng">
                  <a:solidFill>
                    <a:srgbClr val="FF0000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直接箭头连接符 3"/>
                <p:cNvCxnSpPr/>
                <p:nvPr/>
              </p:nvCxnSpPr>
              <p:spPr>
                <a:xfrm>
                  <a:off x="8200" y="4493"/>
                  <a:ext cx="16" cy="5181"/>
                </a:xfrm>
                <a:prstGeom prst="straightConnector1">
                  <a:avLst/>
                </a:prstGeom>
                <a:ln w="28575" cmpd="sng">
                  <a:solidFill>
                    <a:srgbClr val="FF0000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文本框 10"/>
                <p:cNvSpPr txBox="1"/>
                <p:nvPr/>
              </p:nvSpPr>
              <p:spPr>
                <a:xfrm>
                  <a:off x="7580" y="9143"/>
                  <a:ext cx="448" cy="57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r>
                    <a:rPr lang="en-US" sz="1600">
                      <a:solidFill>
                        <a:srgbClr val="FF0000"/>
                      </a:solidFill>
                      <a:sym typeface="+mn-ea"/>
                    </a:rPr>
                    <a:t>y</a:t>
                  </a:r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13251" y="3905"/>
                  <a:ext cx="448" cy="57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r>
                    <a:rPr lang="en-US" sz="1600">
                      <a:solidFill>
                        <a:srgbClr val="FF0000"/>
                      </a:solidFill>
                      <a:sym typeface="+mn-ea"/>
                    </a:rPr>
                    <a:t>x</a:t>
                  </a:r>
                </a:p>
              </p:txBody>
            </p:sp>
          </p:grpSp>
        </p:grpSp>
        <p:cxnSp>
          <p:nvCxnSpPr>
            <p:cNvPr id="6" name="直接连接符 5"/>
            <p:cNvCxnSpPr/>
            <p:nvPr/>
          </p:nvCxnSpPr>
          <p:spPr>
            <a:xfrm>
              <a:off x="8960" y="3857"/>
              <a:ext cx="191" cy="0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8396" y="3592"/>
              <a:ext cx="696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600">
                  <a:solidFill>
                    <a:srgbClr val="FF0000"/>
                  </a:solidFill>
                  <a:sym typeface="+mn-ea"/>
                </a:rPr>
                <a:t>10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0296" y="3270"/>
              <a:ext cx="0" cy="202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9984" y="2817"/>
              <a:ext cx="696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600">
                  <a:solidFill>
                    <a:srgbClr val="FF0000"/>
                  </a:solidFill>
                  <a:sym typeface="+mn-ea"/>
                </a:rPr>
                <a:t>20</a:t>
              </a: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9600" y="3266"/>
              <a:ext cx="0" cy="202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9252" y="2817"/>
              <a:ext cx="696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600">
                  <a:solidFill>
                    <a:srgbClr val="FF0000"/>
                  </a:solidFill>
                  <a:sym typeface="+mn-ea"/>
                </a:rPr>
                <a:t>10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268970" y="2582545"/>
            <a:ext cx="3274695" cy="3148330"/>
            <a:chOff x="10857" y="4635"/>
            <a:chExt cx="5157" cy="4958"/>
          </a:xfrm>
        </p:grpSpPr>
        <p:cxnSp>
          <p:nvCxnSpPr>
            <p:cNvPr id="35" name="直接箭头连接符 34"/>
            <p:cNvCxnSpPr/>
            <p:nvPr/>
          </p:nvCxnSpPr>
          <p:spPr>
            <a:xfrm flipV="1">
              <a:off x="10872" y="4641"/>
              <a:ext cx="5142" cy="29"/>
            </a:xfrm>
            <a:prstGeom prst="straightConnector1">
              <a:avLst/>
            </a:prstGeom>
            <a:ln w="28575" cmpd="sng">
              <a:solidFill>
                <a:srgbClr val="00B0F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10857" y="4635"/>
              <a:ext cx="15" cy="4806"/>
            </a:xfrm>
            <a:prstGeom prst="straightConnector1">
              <a:avLst/>
            </a:prstGeom>
            <a:ln w="28575" cmpd="sng">
              <a:solidFill>
                <a:srgbClr val="00B0F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11048" y="9062"/>
              <a:ext cx="411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>
                  <a:solidFill>
                    <a:srgbClr val="00B0F0"/>
                  </a:solidFill>
                  <a:sym typeface="+mn-ea"/>
                </a:rPr>
                <a:t>y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5502" y="4670"/>
              <a:ext cx="411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>
                  <a:solidFill>
                    <a:srgbClr val="00B0F0"/>
                  </a:solidFill>
                  <a:sym typeface="+mn-ea"/>
                </a:rPr>
                <a:t>x</a:t>
              </a:r>
            </a:p>
          </p:txBody>
        </p:sp>
        <p:cxnSp>
          <p:nvCxnSpPr>
            <p:cNvPr id="39" name="直接连接符 38"/>
            <p:cNvCxnSpPr>
              <a:endCxn id="40" idx="1"/>
            </p:cNvCxnSpPr>
            <p:nvPr/>
          </p:nvCxnSpPr>
          <p:spPr>
            <a:xfrm>
              <a:off x="10857" y="5257"/>
              <a:ext cx="206" cy="1"/>
            </a:xfrm>
            <a:prstGeom prst="line">
              <a:avLst/>
            </a:prstGeom>
            <a:ln w="28575" cmpd="sng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11063" y="4992"/>
              <a:ext cx="589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600">
                  <a:solidFill>
                    <a:srgbClr val="00B0F0"/>
                  </a:solidFill>
                  <a:sym typeface="+mn-ea"/>
                </a:rPr>
                <a:t>5</a:t>
              </a: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12208" y="4670"/>
              <a:ext cx="0" cy="202"/>
            </a:xfrm>
            <a:prstGeom prst="line">
              <a:avLst/>
            </a:prstGeom>
            <a:ln w="28575" cmpd="sng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11925" y="4748"/>
              <a:ext cx="696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600">
                  <a:solidFill>
                    <a:srgbClr val="00B0F0"/>
                  </a:solidFill>
                  <a:sym typeface="+mn-ea"/>
                </a:rPr>
                <a:t>10</a:t>
              </a: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11512" y="4670"/>
              <a:ext cx="0" cy="202"/>
            </a:xfrm>
            <a:prstGeom prst="line">
              <a:avLst/>
            </a:prstGeom>
            <a:ln w="28575" cmpd="sng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11288" y="4748"/>
              <a:ext cx="696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600">
                  <a:solidFill>
                    <a:srgbClr val="00B0F0"/>
                  </a:solidFill>
                  <a:sym typeface="+mn-ea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缩放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12099" y="1352999"/>
            <a:ext cx="5330442" cy="51706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context.strokeRect</a:t>
            </a:r>
            <a:r>
              <a:rPr lang="en-US" altLang="zh-CN" sz="2400" dirty="0" smtClean="0">
                <a:solidFill>
                  <a:srgbClr val="000000"/>
                </a:solidFill>
              </a:rPr>
              <a:t>(10</a:t>
            </a:r>
            <a:r>
              <a:rPr lang="en-US" altLang="zh-CN" sz="2400" dirty="0">
                <a:solidFill>
                  <a:srgbClr val="000000"/>
                </a:solidFill>
              </a:rPr>
              <a:t>, 10, 100, 100</a:t>
            </a:r>
            <a:r>
              <a:rPr lang="en-US" altLang="zh-CN" sz="2400" dirty="0" smtClean="0">
                <a:solidFill>
                  <a:srgbClr val="000000"/>
                </a:solidFill>
              </a:rPr>
              <a:t>);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latinLnBrk="0" hangingPunct="1">
              <a:lnSpc>
                <a:spcPct val="15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context.strokeStyle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= 'red';</a:t>
            </a: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context.</a:t>
            </a:r>
            <a:r>
              <a:rPr lang="en-US" altLang="zh-CN" sz="2400" b="1" dirty="0" err="1">
                <a:solidFill>
                  <a:srgbClr val="FF0000"/>
                </a:solidFill>
              </a:rPr>
              <a:t>scale</a:t>
            </a:r>
            <a:r>
              <a:rPr lang="en-US" altLang="zh-CN" sz="2400" dirty="0" smtClean="0">
                <a:solidFill>
                  <a:srgbClr val="000000"/>
                </a:solidFill>
              </a:rPr>
              <a:t>(2</a:t>
            </a:r>
            <a:r>
              <a:rPr lang="en-US" altLang="zh-CN" sz="2400" dirty="0">
                <a:solidFill>
                  <a:srgbClr val="000000"/>
                </a:solidFill>
              </a:rPr>
              <a:t>, 2);</a:t>
            </a: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context.strokeRect</a:t>
            </a:r>
            <a:r>
              <a:rPr lang="en-US" altLang="zh-CN" sz="2400" dirty="0" smtClean="0">
                <a:solidFill>
                  <a:srgbClr val="000000"/>
                </a:solidFill>
              </a:rPr>
              <a:t>(10</a:t>
            </a:r>
            <a:r>
              <a:rPr lang="en-US" altLang="zh-CN" sz="2400" dirty="0">
                <a:solidFill>
                  <a:srgbClr val="000000"/>
                </a:solidFill>
              </a:rPr>
              <a:t>, 10, 100, 100</a:t>
            </a:r>
            <a:r>
              <a:rPr lang="en-US" altLang="zh-CN" sz="2400" dirty="0" smtClean="0">
                <a:solidFill>
                  <a:srgbClr val="000000"/>
                </a:solidFill>
              </a:rPr>
              <a:t>);</a:t>
            </a: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 // </a:t>
            </a:r>
            <a:r>
              <a:rPr lang="zh-CN" altLang="en-US" sz="2400" dirty="0" smtClean="0">
                <a:solidFill>
                  <a:srgbClr val="000000"/>
                </a:solidFill>
              </a:rPr>
              <a:t>定位</a:t>
            </a:r>
            <a:r>
              <a:rPr lang="zh-CN" altLang="en-US" sz="2400" dirty="0">
                <a:solidFill>
                  <a:srgbClr val="000000"/>
                </a:solidFill>
              </a:rPr>
              <a:t>也会缩放</a:t>
            </a:r>
          </a:p>
          <a:p>
            <a:pPr eaLnBrk="1" latinLnBrk="0" hangingPunct="1">
              <a:lnSpc>
                <a:spcPct val="15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context.strokeStyle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= 'blue';</a:t>
            </a: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context.</a:t>
            </a:r>
            <a:r>
              <a:rPr lang="en-US" altLang="zh-CN" sz="2400" b="1" dirty="0" err="1">
                <a:solidFill>
                  <a:srgbClr val="FF0000"/>
                </a:solidFill>
              </a:rPr>
              <a:t>scale</a:t>
            </a:r>
            <a:r>
              <a:rPr lang="en-US" altLang="zh-CN" sz="2400" dirty="0" smtClean="0">
                <a:solidFill>
                  <a:srgbClr val="000000"/>
                </a:solidFill>
              </a:rPr>
              <a:t>(2</a:t>
            </a:r>
            <a:r>
              <a:rPr lang="en-US" altLang="zh-CN" sz="2400" dirty="0">
                <a:solidFill>
                  <a:srgbClr val="000000"/>
                </a:solidFill>
              </a:rPr>
              <a:t>, 2);</a:t>
            </a: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context.strokeRect</a:t>
            </a:r>
            <a:r>
              <a:rPr lang="en-US" altLang="zh-CN" sz="2400" dirty="0" smtClean="0">
                <a:solidFill>
                  <a:srgbClr val="000000"/>
                </a:solidFill>
              </a:rPr>
              <a:t>(10</a:t>
            </a:r>
            <a:r>
              <a:rPr lang="en-US" altLang="zh-CN" sz="2400" dirty="0">
                <a:solidFill>
                  <a:srgbClr val="000000"/>
                </a:solidFill>
              </a:rPr>
              <a:t>, 10, 100, 100);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28946" y="5926455"/>
            <a:ext cx="307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demo11-8.html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58" y="1352999"/>
            <a:ext cx="4552387" cy="454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sp>
        <p:nvSpPr>
          <p:cNvPr id="6" name="MH_Numb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79456" y="1698151"/>
            <a:ext cx="1585100" cy="471488"/>
          </a:xfrm>
          <a:prstGeom prst="homePlate">
            <a:avLst>
              <a:gd name="adj" fmla="val 5000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7" name="MH_Entry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64555" y="2405322"/>
            <a:ext cx="545306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1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anose="02010509060101010101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画布转换和状态保存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MH_Entry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74690" y="1696564"/>
            <a:ext cx="678782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1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anose="02010509060101010101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线条的样式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MH_Number_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79456" y="2405321"/>
            <a:ext cx="1585099" cy="471488"/>
          </a:xfrm>
          <a:prstGeom prst="homePlate">
            <a:avLst>
              <a:gd name="adj" fmla="val 50002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8" name="MH_Number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79456" y="3118842"/>
            <a:ext cx="1585100" cy="471488"/>
          </a:xfrm>
          <a:prstGeom prst="homePlate">
            <a:avLst>
              <a:gd name="adj" fmla="val 5000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11" name="MH_Entry_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774690" y="3117255"/>
            <a:ext cx="678782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1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anose="02010509060101010101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文字的渲染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MH_Entry_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764555" y="3827600"/>
            <a:ext cx="545306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1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anose="02010509060101010101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阴影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MH_Number_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179456" y="3827599"/>
            <a:ext cx="1585099" cy="471488"/>
          </a:xfrm>
          <a:prstGeom prst="homePlate">
            <a:avLst>
              <a:gd name="adj" fmla="val 50002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save()  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保存</a:t>
            </a:r>
            <a:r>
              <a:rPr lang="zh-CN" altLang="en-US" dirty="0"/>
              <a:t>当前 canvas 绘图环境的所有属性、坐标变换信息等。</a:t>
            </a:r>
          </a:p>
          <a:p>
            <a:pPr lvl="0">
              <a:lnSpc>
                <a:spcPct val="130000"/>
              </a:lnSpc>
            </a:pPr>
            <a:r>
              <a:rPr lang="zh-CN" altLang="en-US" dirty="0"/>
              <a:t>restore()  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将绘图环境状态</a:t>
            </a:r>
            <a:r>
              <a:rPr lang="zh-CN" altLang="en-US" dirty="0">
                <a:solidFill>
                  <a:srgbClr val="C00000"/>
                </a:solidFill>
              </a:rPr>
              <a:t>恢复</a:t>
            </a:r>
            <a:r>
              <a:rPr lang="zh-CN" altLang="en-US" dirty="0"/>
              <a:t>为保存值</a:t>
            </a:r>
            <a:r>
              <a:rPr lang="zh-CN" altLang="en-US" dirty="0" smtClean="0"/>
              <a:t>。 </a:t>
            </a:r>
            <a:endParaRPr lang="zh-CN" altLang="en-US" dirty="0"/>
          </a:p>
          <a:p>
            <a:pPr lvl="0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/>
              <a:t> 可以</a:t>
            </a:r>
            <a:r>
              <a:rPr lang="zh-CN" altLang="en-US" dirty="0">
                <a:solidFill>
                  <a:srgbClr val="C00000"/>
                </a:solidFill>
              </a:rPr>
              <a:t>嵌套式</a:t>
            </a:r>
            <a:r>
              <a:rPr lang="zh-CN" altLang="en-US" dirty="0"/>
              <a:t>的调用 save( )、restore( ) </a:t>
            </a:r>
            <a:r>
              <a:rPr lang="zh-CN" altLang="en-US" dirty="0" smtClean="0"/>
              <a:t>方法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lvl="0">
              <a:lnSpc>
                <a:spcPct val="130000"/>
              </a:lnSpc>
            </a:pPr>
            <a:r>
              <a:rPr lang="en-US" altLang="zh-CN" dirty="0" smtClean="0"/>
              <a:t> save</a:t>
            </a:r>
            <a:r>
              <a:rPr lang="en-US" altLang="zh-CN" dirty="0"/>
              <a:t>() </a:t>
            </a:r>
            <a:r>
              <a:rPr lang="zh-CN" altLang="en-US" dirty="0" smtClean="0"/>
              <a:t>把</a:t>
            </a:r>
            <a:r>
              <a:rPr lang="zh-CN" altLang="en-US" dirty="0"/>
              <a:t>当前状态的一份拷贝压入到一个保存图像状态的</a:t>
            </a:r>
            <a:r>
              <a:rPr lang="zh-CN" altLang="en-US" dirty="0">
                <a:solidFill>
                  <a:srgbClr val="C00000"/>
                </a:solidFill>
              </a:rPr>
              <a:t>栈</a:t>
            </a:r>
            <a:r>
              <a:rPr lang="zh-CN" altLang="en-US" dirty="0"/>
              <a:t>中</a:t>
            </a:r>
            <a:r>
              <a:rPr lang="zh-CN" altLang="en-US" dirty="0" smtClean="0"/>
              <a:t>。  </a:t>
            </a:r>
            <a:endParaRPr lang="en-US" altLang="zh-CN" dirty="0" smtClean="0"/>
          </a:p>
          <a:p>
            <a:pPr marL="0" lv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restore() </a:t>
            </a:r>
            <a:r>
              <a:rPr lang="zh-CN" altLang="en-US" dirty="0" smtClean="0"/>
              <a:t>是</a:t>
            </a:r>
            <a:r>
              <a:rPr lang="zh-CN" altLang="en-US" dirty="0"/>
              <a:t>出栈。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画布坐标状态</a:t>
            </a:r>
            <a:r>
              <a:rPr lang="zh-CN" altLang="en-US" dirty="0" smtClean="0"/>
              <a:t>保存和恢复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坐标状态保存和恢复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467" y="1370777"/>
            <a:ext cx="4486591" cy="450122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112924" y="6125818"/>
            <a:ext cx="307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demo11-9.html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4294967295"/>
          </p:nvPr>
        </p:nvSpPr>
        <p:spPr>
          <a:xfrm>
            <a:off x="609599" y="1035270"/>
            <a:ext cx="5529944" cy="5822729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context1.save</a:t>
            </a:r>
            <a:r>
              <a:rPr lang="en-US" altLang="zh-CN" noProof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noProof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context1.scale(1,1);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noProof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context1.strokeRect(50,50,200,200</a:t>
            </a:r>
            <a:r>
              <a:rPr lang="en-US" altLang="zh-CN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noProof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context1.restore();	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noProof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noProof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context1.save</a:t>
            </a:r>
            <a:r>
              <a:rPr lang="en-US" altLang="zh-CN" noProof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noProof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context1.scale(2,2);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noProof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context1.strokeRect(50,50,200,200);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noProof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context1.restore();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n-US" altLang="zh-CN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noProof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context1.save();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noProof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context1.scale(3,3</a:t>
            </a:r>
            <a:r>
              <a:rPr lang="en-US" altLang="zh-CN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noProof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context1.strokeRect(50,50,200,200</a:t>
            </a:r>
            <a:r>
              <a:rPr lang="en-US" altLang="zh-CN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noProof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context1.restore</a:t>
            </a:r>
            <a:r>
              <a:rPr lang="en-US" altLang="zh-CN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();</a:t>
            </a:r>
            <a:endParaRPr lang="zh-CN" altLang="en-US" noProof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18082"/>
          <a:stretch>
            <a:fillRect/>
          </a:stretch>
        </p:blipFill>
        <p:spPr>
          <a:xfrm>
            <a:off x="7308850" y="1516380"/>
            <a:ext cx="4472500" cy="472948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277350" y="6187440"/>
            <a:ext cx="307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demo11-10.html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>
          <a:xfrm>
            <a:off x="609599" y="1475041"/>
            <a:ext cx="6422830" cy="4547147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sz="250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context.translate(160, 30);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sz="2500" noProof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context.fillStyle </a:t>
            </a:r>
            <a:r>
              <a:rPr lang="en-US" altLang="zh-CN" sz="250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= 'rgba(120,93,222,0.25)';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sz="2500" noProof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context.fillRect(0</a:t>
            </a:r>
            <a:r>
              <a:rPr lang="en-US" altLang="zh-CN" sz="250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, 0, 100, 50);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n-US" altLang="zh-CN" sz="250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sz="2500" noProof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for </a:t>
            </a:r>
            <a:r>
              <a:rPr lang="en-US" altLang="zh-CN" sz="250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(var i = 0; i &lt; 50; i++) {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sz="250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2500" noProof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context.translate(25</a:t>
            </a:r>
            <a:r>
              <a:rPr lang="en-US" altLang="zh-CN" sz="250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, 25);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sz="250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2500" noProof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context.scale(0.95</a:t>
            </a:r>
            <a:r>
              <a:rPr lang="en-US" altLang="zh-CN" sz="250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, 0.95);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sz="250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2500" noProof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context.rotate(Math.PI </a:t>
            </a:r>
            <a:r>
              <a:rPr lang="en-US" altLang="zh-CN" sz="250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en-US" altLang="zh-CN" sz="250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en-US" altLang="zh-CN" sz="2500" noProof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);</a:t>
            </a:r>
            <a:endParaRPr lang="zh-CN" altLang="en-US" sz="250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zh-CN" altLang="en-US" sz="250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2500" noProof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context.fillRect(0</a:t>
            </a:r>
            <a:r>
              <a:rPr lang="en-US" altLang="zh-CN" sz="250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, 0, 100, </a:t>
            </a:r>
            <a:r>
              <a:rPr lang="en-US" altLang="zh-CN" sz="250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50</a:t>
            </a:r>
            <a:r>
              <a:rPr lang="en-US" altLang="zh-CN" sz="2500" noProof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);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sz="2500" noProof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50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 sz="250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altLang="zh-CN" sz="7200" b="1" dirty="0">
                  <a:solidFill>
                    <a:srgbClr val="FFFFFF"/>
                  </a:solidFill>
                  <a:latin typeface="+mn-lt"/>
                  <a:ea typeface="+mn-ea"/>
                </a:rPr>
                <a:t>3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文字的渲染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fillText</a:t>
            </a:r>
            <a:r>
              <a:rPr lang="zh-CN" altLang="en-US" dirty="0"/>
              <a:t>( text, x, y, maxWidth ) 方法</a:t>
            </a:r>
          </a:p>
          <a:p>
            <a:pPr lvl="1"/>
            <a:r>
              <a:rPr lang="zh-CN" altLang="en-US" dirty="0"/>
              <a:t>在画布上绘制填色的文本。文本的默认颜色是黑色。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0"/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font </a:t>
            </a:r>
            <a:r>
              <a:rPr lang="zh-CN" altLang="en-US" dirty="0"/>
              <a:t>属性 — 设置画布上文本内容的当前字体属性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绘制填充文字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277350" y="6187440"/>
            <a:ext cx="307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demo11-11.html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088614"/>
              </p:ext>
            </p:extLst>
          </p:nvPr>
        </p:nvGraphicFramePr>
        <p:xfrm>
          <a:off x="1651272" y="2708670"/>
          <a:ext cx="8758010" cy="24384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185358">
                  <a:extLst>
                    <a:ext uri="{9D8B030D-6E8A-4147-A177-3AD203B41FA5}">
                      <a16:colId xmlns:a16="http://schemas.microsoft.com/office/drawing/2014/main" val="119335921"/>
                    </a:ext>
                  </a:extLst>
                </a:gridCol>
                <a:gridCol w="6572652">
                  <a:extLst>
                    <a:ext uri="{9D8B030D-6E8A-4147-A177-3AD203B41FA5}">
                      <a16:colId xmlns:a16="http://schemas.microsoft.com/office/drawing/2014/main" val="8524181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60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规定在画布上输出的文本。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8734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开始绘制文本的 </a:t>
                      </a:r>
                      <a:r>
                        <a:rPr lang="en-US" altLang="zh-CN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zh-CN" alt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坐标位置（相对于画布）。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078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开始绘制文本的 </a:t>
                      </a:r>
                      <a:r>
                        <a:rPr lang="en-US" altLang="zh-CN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 </a:t>
                      </a:r>
                      <a:r>
                        <a:rPr lang="zh-CN" alt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坐标位置（相对于画布）。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1123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maxWidth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可选。允许的最大文本宽度，以像素计。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61189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strokeText</a:t>
            </a:r>
            <a:r>
              <a:rPr lang="en-US" altLang="zh-CN" dirty="0"/>
              <a:t>( text, x, y, </a:t>
            </a:r>
            <a:r>
              <a:rPr lang="en-US" altLang="zh-CN" dirty="0" err="1"/>
              <a:t>maxWidth</a:t>
            </a:r>
            <a:r>
              <a:rPr lang="en-US" altLang="zh-CN" dirty="0"/>
              <a:t> ) </a:t>
            </a:r>
            <a:r>
              <a:rPr lang="en-US" altLang="zh-CN" dirty="0" err="1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在画布上绘制文本（没有填色）</a:t>
            </a:r>
            <a:r>
              <a:rPr lang="en-US" altLang="zh-CN" dirty="0" smtClean="0"/>
              <a:t>。</a:t>
            </a:r>
            <a:r>
              <a:rPr lang="en-US" altLang="zh-CN" dirty="0" err="1" smtClean="0"/>
              <a:t>文本的默认颜色是黑色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绘制描边文字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277350" y="6187440"/>
            <a:ext cx="307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demo11-12.html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624635"/>
              </p:ext>
            </p:extLst>
          </p:nvPr>
        </p:nvGraphicFramePr>
        <p:xfrm>
          <a:off x="1643289" y="2780703"/>
          <a:ext cx="8758010" cy="24384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185358">
                  <a:extLst>
                    <a:ext uri="{9D8B030D-6E8A-4147-A177-3AD203B41FA5}">
                      <a16:colId xmlns:a16="http://schemas.microsoft.com/office/drawing/2014/main" val="119335921"/>
                    </a:ext>
                  </a:extLst>
                </a:gridCol>
                <a:gridCol w="6572652">
                  <a:extLst>
                    <a:ext uri="{9D8B030D-6E8A-4147-A177-3AD203B41FA5}">
                      <a16:colId xmlns:a16="http://schemas.microsoft.com/office/drawing/2014/main" val="8524181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60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规定在画布上输出的文本。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8734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开始绘制文本的 </a:t>
                      </a:r>
                      <a:r>
                        <a:rPr lang="en-US" altLang="zh-CN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zh-CN" alt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坐标位置（相对于画布）。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078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开始绘制文本的 </a:t>
                      </a:r>
                      <a:r>
                        <a:rPr lang="en-US" altLang="zh-CN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 </a:t>
                      </a:r>
                      <a:r>
                        <a:rPr lang="zh-CN" alt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坐标位置（相对于画布）。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1123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maxWidth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可选。允许的最大文本宽度，以像素计。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61189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5648325"/>
          </a:xfrm>
        </p:spPr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measureText</a:t>
            </a:r>
            <a:r>
              <a:rPr lang="en-US" altLang="zh-CN" dirty="0">
                <a:solidFill>
                  <a:srgbClr val="FF0000"/>
                </a:solidFill>
              </a:rPr>
              <a:t>(text)</a:t>
            </a:r>
            <a:r>
              <a:rPr lang="en-US" altLang="zh-CN" dirty="0"/>
              <a:t> </a:t>
            </a:r>
            <a:r>
              <a:rPr lang="en-US" altLang="zh-CN" dirty="0" err="1"/>
              <a:t>方法</a:t>
            </a:r>
            <a:endParaRPr lang="en-US" altLang="zh-CN" dirty="0"/>
          </a:p>
          <a:p>
            <a:pPr lvl="1"/>
            <a:r>
              <a:rPr lang="en-US" altLang="zh-CN" dirty="0" err="1"/>
              <a:t>返回一个对象，该对象包含以像素计的</a:t>
            </a:r>
            <a:r>
              <a:rPr lang="en-US" altLang="zh-CN" dirty="0" err="1">
                <a:solidFill>
                  <a:srgbClr val="C00000"/>
                </a:solidFill>
              </a:rPr>
              <a:t>指定字体宽度</a:t>
            </a:r>
            <a:r>
              <a:rPr lang="en-US" altLang="zh-CN" dirty="0"/>
              <a:t>。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textAlign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/>
              <a:t>属性（center</a:t>
            </a:r>
            <a:r>
              <a:rPr lang="en-US" altLang="zh-CN" dirty="0"/>
              <a:t> | end | left | right）</a:t>
            </a:r>
          </a:p>
          <a:p>
            <a:pPr lvl="1"/>
            <a:r>
              <a:rPr lang="en-US" altLang="zh-CN" dirty="0" err="1"/>
              <a:t>根据</a:t>
            </a:r>
            <a:r>
              <a:rPr lang="en-US" altLang="zh-CN" dirty="0" err="1">
                <a:solidFill>
                  <a:srgbClr val="C00000"/>
                </a:solidFill>
              </a:rPr>
              <a:t>锚点</a:t>
            </a:r>
            <a:r>
              <a:rPr lang="en-US" altLang="zh-CN" dirty="0" err="1"/>
              <a:t>，设置文本内容的当前</a:t>
            </a:r>
            <a:r>
              <a:rPr lang="en-US" altLang="zh-CN" dirty="0" err="1">
                <a:solidFill>
                  <a:srgbClr val="C00000"/>
                </a:solidFill>
              </a:rPr>
              <a:t>对齐方式</a:t>
            </a:r>
            <a:r>
              <a:rPr lang="en-US" altLang="zh-CN" dirty="0"/>
              <a:t>。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textBaseline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/>
              <a:t>属性（top</a:t>
            </a:r>
            <a:r>
              <a:rPr lang="en-US" altLang="zh-CN" dirty="0"/>
              <a:t> | middle | bottom）</a:t>
            </a:r>
          </a:p>
          <a:p>
            <a:pPr lvl="1"/>
            <a:r>
              <a:rPr lang="en-US" altLang="zh-CN" dirty="0" err="1"/>
              <a:t>根据</a:t>
            </a:r>
            <a:r>
              <a:rPr lang="en-US" altLang="zh-CN" dirty="0" err="1">
                <a:solidFill>
                  <a:srgbClr val="C00000"/>
                </a:solidFill>
              </a:rPr>
              <a:t>锚点</a:t>
            </a:r>
            <a:r>
              <a:rPr lang="en-US" altLang="zh-CN" dirty="0" err="1"/>
              <a:t>，设置在绘制文本时的当前</a:t>
            </a:r>
            <a:r>
              <a:rPr lang="en-US" altLang="zh-CN" dirty="0" err="1">
                <a:solidFill>
                  <a:srgbClr val="C00000"/>
                </a:solidFill>
              </a:rPr>
              <a:t>文本基线</a:t>
            </a:r>
            <a:r>
              <a:rPr lang="en-US" altLang="zh-CN" dirty="0"/>
              <a:t>。</a:t>
            </a:r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其他方法和属性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240751" y="5407433"/>
            <a:ext cx="307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demo11-13.html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10640" y="5192395"/>
            <a:ext cx="7541260" cy="1383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1" latinLnBrk="0" hangingPunct="1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0000"/>
                </a:solidFill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</a:rPr>
              <a:t>var text = ”</a:t>
            </a:r>
            <a:r>
              <a:rPr lang="zh-CN" altLang="en-US" sz="2800" dirty="0">
                <a:solidFill>
                  <a:srgbClr val="000000"/>
                </a:solidFill>
              </a:rPr>
              <a:t>河北师范大学</a:t>
            </a:r>
            <a:r>
              <a:rPr lang="en-US" altLang="zh-CN" sz="2800" dirty="0">
                <a:solidFill>
                  <a:srgbClr val="000000"/>
                </a:solidFill>
              </a:rPr>
              <a:t>”</a:t>
            </a:r>
            <a:r>
              <a:rPr lang="zh-CN" altLang="en-US" sz="2800" dirty="0">
                <a:solidFill>
                  <a:srgbClr val="000000"/>
                </a:solidFill>
              </a:rPr>
              <a:t>；</a:t>
            </a: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  var width = context.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</a:rPr>
              <a:t>measureText</a:t>
            </a:r>
            <a:r>
              <a:rPr lang="en-US" altLang="zh-CN" sz="2800" dirty="0">
                <a:solidFill>
                  <a:srgbClr val="000000"/>
                </a:solidFill>
              </a:rPr>
              <a:t>(text).</a:t>
            </a:r>
            <a:r>
              <a:rPr lang="en-US" altLang="zh-CN" sz="2800" b="1" dirty="0">
                <a:solidFill>
                  <a:schemeClr val="accent4">
                    <a:lumMod val="75000"/>
                  </a:schemeClr>
                </a:solidFill>
              </a:rPr>
              <a:t>width</a:t>
            </a:r>
            <a:r>
              <a:rPr lang="en-US" altLang="zh-CN" sz="2800" dirty="0">
                <a:solidFill>
                  <a:srgbClr val="000000"/>
                </a:solidFill>
              </a:rPr>
              <a:t>;</a:t>
            </a:r>
            <a:endParaRPr lang="en-US" altLang="zh-CN" sz="2800" dirty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238059" y="6058943"/>
            <a:ext cx="307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demo11-14.html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dirty="0" err="1" smtClean="0"/>
              <a:t>综合</a:t>
            </a:r>
            <a:r>
              <a:rPr lang="zh-CN" altLang="en-US" dirty="0" smtClean="0"/>
              <a:t>练习</a:t>
            </a:r>
            <a:endParaRPr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696" y="1412076"/>
            <a:ext cx="4906192" cy="4921596"/>
          </a:xfrm>
          <a:prstGeom prst="rect">
            <a:avLst/>
          </a:prstGeom>
        </p:spPr>
      </p:pic>
      <p:sp>
        <p:nvSpPr>
          <p:cNvPr id="7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5648325"/>
          </a:xfrm>
        </p:spPr>
        <p:txBody>
          <a:bodyPr/>
          <a:lstStyle/>
          <a:p>
            <a:r>
              <a:rPr lang="zh-CN" altLang="en-US" dirty="0" smtClean="0"/>
              <a:t>钟表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altLang="zh-CN" sz="7200" b="1" dirty="0">
                  <a:solidFill>
                    <a:srgbClr val="FFFFFF"/>
                  </a:solidFill>
                  <a:latin typeface="+mn-lt"/>
                  <a:ea typeface="+mn-ea"/>
                </a:rPr>
                <a:t>4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阴影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shadowColor</a:t>
            </a:r>
            <a:r>
              <a:rPr lang="en-US" altLang="zh-CN" dirty="0">
                <a:solidFill>
                  <a:srgbClr val="FF0000"/>
                </a:solidFill>
              </a:rPr>
              <a:t>      </a:t>
            </a:r>
            <a:r>
              <a:rPr lang="en-US" altLang="zh-CN" dirty="0"/>
              <a:t>—— </a:t>
            </a:r>
            <a:r>
              <a:rPr lang="en-US" altLang="zh-CN" dirty="0" err="1"/>
              <a:t>设置用于阴影的</a:t>
            </a:r>
            <a:r>
              <a:rPr lang="en-US" altLang="zh-CN" dirty="0" err="1">
                <a:solidFill>
                  <a:srgbClr val="FF0000"/>
                </a:solidFill>
              </a:rPr>
              <a:t>颜色</a:t>
            </a:r>
            <a:r>
              <a:rPr lang="en-US" altLang="zh-CN" dirty="0"/>
              <a:t>。 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shadowBlur</a:t>
            </a:r>
            <a:r>
              <a:rPr lang="en-US" altLang="zh-CN" dirty="0">
                <a:solidFill>
                  <a:srgbClr val="FF0000"/>
                </a:solidFill>
              </a:rPr>
              <a:t>        </a:t>
            </a:r>
            <a:r>
              <a:rPr lang="en-US" altLang="zh-CN" dirty="0"/>
              <a:t>—— </a:t>
            </a:r>
            <a:r>
              <a:rPr lang="en-US" altLang="zh-CN" dirty="0" err="1"/>
              <a:t>设置用于阴影的</a:t>
            </a:r>
            <a:r>
              <a:rPr lang="en-US" altLang="zh-CN" dirty="0" err="1">
                <a:solidFill>
                  <a:srgbClr val="FF0000"/>
                </a:solidFill>
              </a:rPr>
              <a:t>模糊</a:t>
            </a:r>
            <a:r>
              <a:rPr lang="en-US" altLang="zh-CN" dirty="0" err="1"/>
              <a:t>级别</a:t>
            </a:r>
            <a:r>
              <a:rPr lang="en-US" altLang="zh-CN" dirty="0"/>
              <a:t>。 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shadowOffsetX</a:t>
            </a:r>
            <a:r>
              <a:rPr lang="en-US" altLang="zh-CN" dirty="0">
                <a:solidFill>
                  <a:srgbClr val="FF0000"/>
                </a:solidFill>
              </a:rPr>
              <a:t>   </a:t>
            </a:r>
            <a:r>
              <a:rPr lang="en-US" altLang="zh-CN" dirty="0"/>
              <a:t>—— </a:t>
            </a:r>
            <a:r>
              <a:rPr lang="en-US" altLang="zh-CN" dirty="0" err="1" smtClean="0"/>
              <a:t>设置</a:t>
            </a:r>
            <a:r>
              <a:rPr lang="zh-CN" altLang="en-US" dirty="0"/>
              <a:t>形状与阴影的</a:t>
            </a:r>
            <a:r>
              <a:rPr lang="zh-CN" altLang="en-US" dirty="0" smtClean="0">
                <a:solidFill>
                  <a:srgbClr val="FF0000"/>
                </a:solidFill>
              </a:rPr>
              <a:t>水平距离</a:t>
            </a:r>
            <a:r>
              <a:rPr lang="zh-CN" altLang="en-US" dirty="0" smtClean="0"/>
              <a:t>，默认值</a:t>
            </a:r>
            <a:r>
              <a:rPr lang="en-US" altLang="zh-CN" dirty="0" smtClean="0"/>
              <a:t>0</a:t>
            </a:r>
            <a:r>
              <a:rPr lang="en-US" altLang="zh-CN" dirty="0" smtClean="0"/>
              <a:t>。 </a:t>
            </a:r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shadowOffsetY</a:t>
            </a:r>
            <a:r>
              <a:rPr lang="en-US" altLang="zh-CN" dirty="0">
                <a:solidFill>
                  <a:srgbClr val="FF0000"/>
                </a:solidFill>
              </a:rPr>
              <a:t>   </a:t>
            </a:r>
            <a:r>
              <a:rPr lang="en-US" altLang="zh-CN" dirty="0"/>
              <a:t>—— </a:t>
            </a:r>
            <a:r>
              <a:rPr lang="en-US" altLang="zh-CN" dirty="0" err="1" smtClean="0"/>
              <a:t>设置</a:t>
            </a:r>
            <a:r>
              <a:rPr lang="zh-CN" altLang="en-US" dirty="0"/>
              <a:t>形状与阴影</a:t>
            </a:r>
            <a:r>
              <a:rPr lang="zh-CN" altLang="en-US" dirty="0" smtClean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垂直</a:t>
            </a:r>
            <a:r>
              <a:rPr lang="zh-CN" altLang="en-US" dirty="0" smtClean="0">
                <a:solidFill>
                  <a:srgbClr val="FF0000"/>
                </a:solidFill>
              </a:rPr>
              <a:t>距离</a:t>
            </a:r>
            <a:r>
              <a:rPr lang="zh-CN" altLang="en-US" dirty="0" smtClean="0"/>
              <a:t>，默认值</a:t>
            </a:r>
            <a:r>
              <a:rPr lang="en-US" altLang="zh-CN" dirty="0" smtClean="0"/>
              <a:t>0</a:t>
            </a:r>
            <a:r>
              <a:rPr lang="en-US" altLang="zh-CN" dirty="0" smtClean="0"/>
              <a:t>。</a:t>
            </a:r>
            <a:endParaRPr lang="en-US" altLang="zh-CN" dirty="0"/>
          </a:p>
          <a:p>
            <a:r>
              <a:rPr lang="en-US" altLang="zh-CN" dirty="0" err="1"/>
              <a:t>偏移量可正可负</a:t>
            </a:r>
            <a:r>
              <a:rPr lang="en-US" altLang="zh-CN" dirty="0"/>
              <a:t>。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阴影属性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43127" y="5367655"/>
            <a:ext cx="307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demo11-15.html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1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线条的样式</a:t>
              </a: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487551"/>
          </a:xfrm>
        </p:spPr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lineWidth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/>
              <a:t>属性</a:t>
            </a:r>
            <a:r>
              <a:rPr lang="en-US" altLang="zh-CN" dirty="0"/>
              <a:t> —— </a:t>
            </a:r>
            <a:r>
              <a:rPr lang="en-US" altLang="zh-CN" dirty="0" err="1"/>
              <a:t>设置当前线条的宽度，以像素计</a:t>
            </a:r>
            <a:r>
              <a:rPr lang="en-US" altLang="zh-CN" dirty="0"/>
              <a:t> 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lineCap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/>
              <a:t>属性</a:t>
            </a:r>
            <a:r>
              <a:rPr lang="en-US" altLang="zh-CN" dirty="0"/>
              <a:t> —— </a:t>
            </a:r>
            <a:r>
              <a:rPr lang="en-US" altLang="zh-CN" dirty="0" err="1"/>
              <a:t>设置线条末端线帽的样式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线条样式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764985"/>
              </p:ext>
            </p:extLst>
          </p:nvPr>
        </p:nvGraphicFramePr>
        <p:xfrm>
          <a:off x="1756763" y="3914332"/>
          <a:ext cx="8091488" cy="242620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854301">
                  <a:extLst>
                    <a:ext uri="{9D8B030D-6E8A-4147-A177-3AD203B41FA5}">
                      <a16:colId xmlns:a16="http://schemas.microsoft.com/office/drawing/2014/main" val="3566215595"/>
                    </a:ext>
                  </a:extLst>
                </a:gridCol>
                <a:gridCol w="6237187">
                  <a:extLst>
                    <a:ext uri="{9D8B030D-6E8A-4147-A177-3AD203B41FA5}">
                      <a16:colId xmlns:a16="http://schemas.microsoft.com/office/drawing/2014/main" val="24443007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26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2600" b="1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419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26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默认。向线条的每个末端添加平直的边缘。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38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round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向线条的每个末端添加圆形线帽。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080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square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向线条的每个末端添加正方形线帽。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75248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756763" y="2930345"/>
            <a:ext cx="809148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    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context.lineCap</a:t>
            </a:r>
            <a:r>
              <a:rPr lang="en-US" altLang="zh-CN" sz="2800" dirty="0">
                <a:solidFill>
                  <a:srgbClr val="000000"/>
                </a:solidFill>
              </a:rPr>
              <a:t>="</a:t>
            </a:r>
            <a:r>
              <a:rPr lang="en-US" altLang="zh-CN" sz="2800" dirty="0" smtClean="0">
                <a:solidFill>
                  <a:srgbClr val="000000"/>
                </a:solidFill>
              </a:rPr>
              <a:t>butt |round |</a:t>
            </a:r>
            <a:r>
              <a:rPr lang="en-US" altLang="zh-CN" sz="2800" dirty="0">
                <a:solidFill>
                  <a:srgbClr val="000000"/>
                </a:solidFill>
              </a:rPr>
              <a:t>square";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lineCap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81149" y="1412076"/>
            <a:ext cx="9917521" cy="387840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96825" y="5846836"/>
            <a:ext cx="259318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demo11-1.html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1149" y="5830252"/>
            <a:ext cx="6096000" cy="492443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</a:rPr>
              <a:t> "</a:t>
            </a:r>
            <a:r>
              <a:rPr lang="en-US" altLang="zh-CN" sz="2600" dirty="0">
                <a:solidFill>
                  <a:srgbClr val="000000"/>
                </a:solidFill>
              </a:rPr>
              <a:t>round" </a:t>
            </a:r>
            <a:r>
              <a:rPr lang="zh-CN" altLang="en-US" sz="2600" dirty="0">
                <a:solidFill>
                  <a:srgbClr val="000000"/>
                </a:solidFill>
              </a:rPr>
              <a:t>和 </a:t>
            </a:r>
            <a:r>
              <a:rPr lang="en-US" altLang="zh-CN" sz="2600" dirty="0">
                <a:solidFill>
                  <a:srgbClr val="000000"/>
                </a:solidFill>
              </a:rPr>
              <a:t>"square" </a:t>
            </a:r>
            <a:r>
              <a:rPr lang="zh-CN" altLang="en-US" sz="2600" dirty="0">
                <a:solidFill>
                  <a:srgbClr val="000000"/>
                </a:solidFill>
              </a:rPr>
              <a:t>会使线条略微变</a:t>
            </a:r>
            <a:r>
              <a:rPr lang="zh-CN" altLang="en-US" sz="2600" dirty="0" smtClean="0">
                <a:solidFill>
                  <a:srgbClr val="000000"/>
                </a:solidFill>
              </a:rPr>
              <a:t>长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 smtClean="0"/>
              <a:t>lineJoin</a:t>
            </a:r>
            <a:r>
              <a:rPr lang="en-US" altLang="zh-CN" dirty="0" smtClean="0"/>
              <a:t> </a:t>
            </a:r>
            <a:r>
              <a:rPr lang="en-US" altLang="zh-CN" dirty="0" err="1"/>
              <a:t>属性</a:t>
            </a:r>
            <a:r>
              <a:rPr lang="en-US" altLang="zh-CN" dirty="0"/>
              <a:t> —— </a:t>
            </a:r>
            <a:r>
              <a:rPr lang="en-US" altLang="zh-CN" dirty="0" err="1"/>
              <a:t>设置当两条线交汇时所创建边角的类型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dirty="0" err="1"/>
              <a:t>lineJoin</a:t>
            </a:r>
            <a:r>
              <a:rPr dirty="0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55" y="2139950"/>
            <a:ext cx="1722120" cy="37496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277350" y="6204585"/>
            <a:ext cx="307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demo11-2.html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13075" y="2305884"/>
            <a:ext cx="7260839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    </a:t>
            </a:r>
            <a:r>
              <a:rPr lang="en-US" altLang="zh-CN" sz="3000" dirty="0" err="1" smtClean="0">
                <a:solidFill>
                  <a:srgbClr val="000000"/>
                </a:solidFill>
              </a:rPr>
              <a:t>context.lineJoin</a:t>
            </a:r>
            <a:r>
              <a:rPr lang="en-US" altLang="zh-CN" sz="3000" dirty="0">
                <a:solidFill>
                  <a:srgbClr val="000000"/>
                </a:solidFill>
              </a:rPr>
              <a:t>="</a:t>
            </a:r>
            <a:r>
              <a:rPr lang="en-US" altLang="zh-CN" sz="3000" dirty="0" smtClean="0">
                <a:solidFill>
                  <a:srgbClr val="000000"/>
                </a:solidFill>
              </a:rPr>
              <a:t>bevel |round |</a:t>
            </a:r>
            <a:r>
              <a:rPr lang="en-US" altLang="zh-CN" sz="3000" dirty="0">
                <a:solidFill>
                  <a:srgbClr val="C00000"/>
                </a:solidFill>
              </a:rPr>
              <a:t>miter</a:t>
            </a:r>
            <a:r>
              <a:rPr lang="en-US" altLang="zh-CN" sz="3000" dirty="0" smtClean="0">
                <a:solidFill>
                  <a:srgbClr val="000000"/>
                </a:solidFill>
              </a:rPr>
              <a:t>";</a:t>
            </a:r>
            <a:endParaRPr lang="zh-CN" altLang="en-US" sz="3000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079853"/>
              </p:ext>
            </p:extLst>
          </p:nvPr>
        </p:nvGraphicFramePr>
        <p:xfrm>
          <a:off x="3013075" y="3753327"/>
          <a:ext cx="6534150" cy="19507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119785">
                  <a:extLst>
                    <a:ext uri="{9D8B030D-6E8A-4147-A177-3AD203B41FA5}">
                      <a16:colId xmlns:a16="http://schemas.microsoft.com/office/drawing/2014/main" val="3874989173"/>
                    </a:ext>
                  </a:extLst>
                </a:gridCol>
                <a:gridCol w="4414365">
                  <a:extLst>
                    <a:ext uri="{9D8B030D-6E8A-4147-A177-3AD203B41FA5}">
                      <a16:colId xmlns:a16="http://schemas.microsoft.com/office/drawing/2014/main" val="24391686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6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1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813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创建斜角。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4290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round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创建圆角。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536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6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默认。创建尖角。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06277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941685" cy="464312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miterLimit </a:t>
            </a:r>
            <a:r>
              <a:rPr lang="zh-CN" altLang="en-US" dirty="0"/>
              <a:t>属性 —— 设置最大斜接</a:t>
            </a:r>
            <a:r>
              <a:rPr lang="zh-CN" altLang="en-US" dirty="0" smtClean="0"/>
              <a:t>长度，默认值为</a:t>
            </a:r>
            <a:r>
              <a:rPr lang="en-US" altLang="zh-CN" dirty="0" smtClean="0"/>
              <a:t>10</a:t>
            </a:r>
            <a:endParaRPr lang="zh-CN" altLang="en-US" dirty="0"/>
          </a:p>
          <a:p>
            <a:pPr lvl="1"/>
            <a:r>
              <a:rPr lang="zh-CN" altLang="en-US" dirty="0"/>
              <a:t>斜接长度指的是在两条线交汇处内角和外角之间的距离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只有</a:t>
            </a:r>
            <a:r>
              <a:rPr lang="zh-CN" altLang="en-US" dirty="0"/>
              <a:t>当 lineJoin 属性为 "miter" 时，miterLimit 才有效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边角的角度越小，斜接长度就会越大。</a:t>
            </a:r>
          </a:p>
          <a:p>
            <a:pPr lvl="1"/>
            <a:r>
              <a:rPr lang="zh-CN" altLang="en-US" dirty="0"/>
              <a:t>如果斜接长度超过 miterLimit 的值，边角会以 lineJoin 的"bevel" </a:t>
            </a:r>
            <a:r>
              <a:rPr lang="zh-CN" altLang="en-US" dirty="0" smtClean="0"/>
              <a:t>类型</a:t>
            </a:r>
            <a:r>
              <a:rPr lang="zh-CN" altLang="en-US" dirty="0"/>
              <a:t>来显示。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miterLimit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56" y="4809001"/>
            <a:ext cx="3890645" cy="14903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277350" y="6187440"/>
            <a:ext cx="307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demo11-3.html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103" y="4709191"/>
            <a:ext cx="4102110" cy="1586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五角星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329" y="1562203"/>
            <a:ext cx="4533333" cy="42857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400175"/>
            <a:ext cx="4543203" cy="4609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五角星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780145" y="3360930"/>
            <a:ext cx="3074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demo11-4.html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5" y="1340043"/>
            <a:ext cx="6571429" cy="508571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038973" y="4149330"/>
            <a:ext cx="5963733" cy="2480294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+mj-lt"/>
              </a:rPr>
              <a:t> 外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</a:rPr>
              <a:t>顶点</a:t>
            </a:r>
            <a:r>
              <a:rPr lang="zh-CN" altLang="en-US" sz="2400" dirty="0">
                <a:solidFill>
                  <a:srgbClr val="000000"/>
                </a:solidFill>
                <a:latin typeface="+mj-lt"/>
              </a:rPr>
              <a:t>坐标 </a:t>
            </a:r>
            <a:endParaRPr lang="en-US" altLang="zh-CN" sz="2400" dirty="0" smtClean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+mj-lt"/>
              </a:rPr>
              <a:t> x</a:t>
            </a:r>
            <a:r>
              <a:rPr lang="en-US" altLang="zh-CN" sz="240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altLang="zh-CN" sz="2400" dirty="0" err="1" smtClean="0">
                <a:solidFill>
                  <a:srgbClr val="000000"/>
                </a:solidFill>
                <a:latin typeface="+mj-lt"/>
              </a:rPr>
              <a:t>Math.cos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</a:rPr>
              <a:t>((18+72*</a:t>
            </a:r>
            <a:r>
              <a:rPr lang="en-US" altLang="zh-CN" sz="2400" dirty="0" err="1" smtClean="0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+mj-lt"/>
              </a:rPr>
              <a:t>)/180*</a:t>
            </a:r>
            <a:r>
              <a:rPr lang="en-US" altLang="zh-CN" sz="2400" dirty="0" err="1">
                <a:solidFill>
                  <a:srgbClr val="000000"/>
                </a:solidFill>
                <a:latin typeface="+mj-lt"/>
              </a:rPr>
              <a:t>Math.PI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</a:rPr>
              <a:t>)*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</a:rPr>
              <a:t>R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+mj-lt"/>
              </a:rPr>
              <a:t> y</a:t>
            </a:r>
            <a:r>
              <a:rPr lang="en-US" altLang="zh-CN" sz="2400" dirty="0">
                <a:solidFill>
                  <a:srgbClr val="000000"/>
                </a:solidFill>
                <a:latin typeface="+mj-lt"/>
              </a:rPr>
              <a:t>: </a:t>
            </a:r>
            <a:r>
              <a:rPr lang="en-US" altLang="zh-CN" sz="2400" dirty="0" err="1" smtClean="0">
                <a:solidFill>
                  <a:srgbClr val="000000"/>
                </a:solidFill>
                <a:latin typeface="+mj-lt"/>
              </a:rPr>
              <a:t>Math.sin</a:t>
            </a:r>
            <a:r>
              <a:rPr lang="en-US" altLang="zh-CN" sz="2400" dirty="0">
                <a:solidFill>
                  <a:srgbClr val="000000"/>
                </a:solidFill>
                <a:latin typeface="+mj-lt"/>
              </a:rPr>
              <a:t>((18+72*</a:t>
            </a:r>
            <a:r>
              <a:rPr lang="en-US" altLang="zh-CN" sz="24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+mj-lt"/>
              </a:rPr>
              <a:t>)/180*</a:t>
            </a:r>
            <a:r>
              <a:rPr lang="en-US" altLang="zh-CN" sz="2400" dirty="0" err="1">
                <a:solidFill>
                  <a:srgbClr val="000000"/>
                </a:solidFill>
                <a:latin typeface="+mj-lt"/>
              </a:rPr>
              <a:t>Math.PI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</a:rPr>
              <a:t>)*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</a:rPr>
              <a:t>R</a:t>
            </a:r>
          </a:p>
          <a:p>
            <a:pPr>
              <a:lnSpc>
                <a:spcPct val="11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+mj-lt"/>
              </a:rPr>
              <a:t> 内</a:t>
            </a:r>
            <a:r>
              <a:rPr lang="zh-CN" altLang="en-US" sz="2400" dirty="0">
                <a:solidFill>
                  <a:srgbClr val="000000"/>
                </a:solidFill>
                <a:latin typeface="+mj-lt"/>
              </a:rPr>
              <a:t>顶点坐标 </a:t>
            </a:r>
            <a:endParaRPr lang="en-US" altLang="zh-CN" sz="2400" dirty="0" smtClean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+mj-lt"/>
              </a:rPr>
              <a:t> x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</a:rPr>
              <a:t>:</a:t>
            </a:r>
            <a:r>
              <a:rPr lang="en-US" altLang="zh-CN" sz="2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altLang="zh-CN" sz="2400" dirty="0" err="1" smtClean="0">
                <a:solidFill>
                  <a:srgbClr val="000000"/>
                </a:solidFill>
                <a:latin typeface="+mj-lt"/>
              </a:rPr>
              <a:t>Math.cos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</a:rPr>
              <a:t>((</a:t>
            </a:r>
            <a:r>
              <a:rPr lang="en-US" altLang="zh-CN" sz="2400" dirty="0">
                <a:solidFill>
                  <a:srgbClr val="000000"/>
                </a:solidFill>
                <a:latin typeface="+mj-lt"/>
              </a:rPr>
              <a:t>54+72*</a:t>
            </a:r>
            <a:r>
              <a:rPr lang="en-US" altLang="zh-CN" sz="24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+mj-lt"/>
              </a:rPr>
              <a:t>)/180*</a:t>
            </a:r>
            <a:r>
              <a:rPr lang="en-US" altLang="zh-CN" sz="2400" dirty="0" err="1">
                <a:solidFill>
                  <a:srgbClr val="000000"/>
                </a:solidFill>
                <a:latin typeface="+mj-lt"/>
              </a:rPr>
              <a:t>Math.PI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</a:rPr>
              <a:t>)*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</a:rPr>
              <a:t>r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+mj-lt"/>
              </a:rPr>
              <a:t> y</a:t>
            </a:r>
            <a:r>
              <a:rPr lang="en-US" altLang="zh-CN" sz="2400" dirty="0">
                <a:solidFill>
                  <a:srgbClr val="000000"/>
                </a:solidFill>
                <a:latin typeface="+mj-lt"/>
              </a:rPr>
              <a:t>: </a:t>
            </a:r>
            <a:r>
              <a:rPr lang="en-US" altLang="zh-CN" sz="2400" dirty="0" err="1" smtClean="0">
                <a:solidFill>
                  <a:srgbClr val="000000"/>
                </a:solidFill>
                <a:latin typeface="+mj-lt"/>
              </a:rPr>
              <a:t>Math.sin</a:t>
            </a:r>
            <a:r>
              <a:rPr lang="en-US" altLang="zh-CN" sz="2400" dirty="0">
                <a:solidFill>
                  <a:srgbClr val="000000"/>
                </a:solidFill>
                <a:latin typeface="+mj-lt"/>
              </a:rPr>
              <a:t>((54+72*</a:t>
            </a:r>
            <a:r>
              <a:rPr lang="en-US" altLang="zh-CN" sz="24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+mj-lt"/>
              </a:rPr>
              <a:t>)/180*</a:t>
            </a:r>
            <a:r>
              <a:rPr lang="en-US" altLang="zh-CN" sz="2400" dirty="0" err="1">
                <a:solidFill>
                  <a:srgbClr val="000000"/>
                </a:solidFill>
                <a:latin typeface="+mj-lt"/>
              </a:rPr>
              <a:t>Math.PI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</a:rPr>
              <a:t>)*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</a:rPr>
              <a:t>r</a:t>
            </a:r>
            <a:endParaRPr lang="en-US" altLang="zh-CN" sz="24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942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heme/theme1.xml><?xml version="1.0" encoding="utf-8"?>
<a:theme xmlns:a="http://schemas.openxmlformats.org/drawingml/2006/main" name="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44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45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46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47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48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4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50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5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52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53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4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54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63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33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5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6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7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8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5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6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42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模板修改1</Template>
  <TotalTime>748</TotalTime>
  <Words>1136</Words>
  <Application>Microsoft Office PowerPoint</Application>
  <PresentationFormat>宽屏</PresentationFormat>
  <Paragraphs>277</Paragraphs>
  <Slides>30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22</vt:i4>
      </vt:variant>
      <vt:variant>
        <vt:lpstr>幻灯片标题</vt:lpstr>
      </vt:variant>
      <vt:variant>
        <vt:i4>30</vt:i4>
      </vt:variant>
    </vt:vector>
  </HeadingPairs>
  <TitlesOfParts>
    <vt:vector size="59" baseType="lpstr">
      <vt:lpstr>黑体</vt:lpstr>
      <vt:lpstr>宋体</vt:lpstr>
      <vt:lpstr>微软雅黑</vt:lpstr>
      <vt:lpstr>Arial</vt:lpstr>
      <vt:lpstr>Britannic Bold</vt:lpstr>
      <vt:lpstr>Calibri</vt:lpstr>
      <vt:lpstr>Wingdings</vt:lpstr>
      <vt:lpstr>9_A000120141114A19PWBG</vt:lpstr>
      <vt:lpstr>24_A000120141114A19PWBG</vt:lpstr>
      <vt:lpstr>25_A000120141114A19PWBG</vt:lpstr>
      <vt:lpstr>26_A000120141114A19PWBG</vt:lpstr>
      <vt:lpstr>27_A000120141114A19PWBG</vt:lpstr>
      <vt:lpstr>28_A000120141114A19PWBG</vt:lpstr>
      <vt:lpstr>35_A000120141114A19PWBG</vt:lpstr>
      <vt:lpstr>36_A000120141114A19PWBG</vt:lpstr>
      <vt:lpstr>42_A000120141114A19PWBG</vt:lpstr>
      <vt:lpstr>44_A000120141114A19PWBG</vt:lpstr>
      <vt:lpstr>45_A000120141114A19PWBG</vt:lpstr>
      <vt:lpstr>46_A000120141114A19PWBG</vt:lpstr>
      <vt:lpstr>47_A000120141114A19PWBG</vt:lpstr>
      <vt:lpstr>48_A000120141114A19PWBG</vt:lpstr>
      <vt:lpstr>49_A000120141114A19PWBG</vt:lpstr>
      <vt:lpstr>50_A000120141114A19PWBG</vt:lpstr>
      <vt:lpstr>51_A000120141114A19PWBG</vt:lpstr>
      <vt:lpstr>52_A000120141114A19PWBG</vt:lpstr>
      <vt:lpstr>53_A000120141114A19PWBG</vt:lpstr>
      <vt:lpstr>54_A000120141114A19PWBG</vt:lpstr>
      <vt:lpstr>63_A000120141114A19PWBG</vt:lpstr>
      <vt:lpstr>33_A000120141114A19PWBG</vt:lpstr>
      <vt:lpstr>HTML5程序设计基础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绘制一片星空</vt:lpstr>
      <vt:lpstr>绘制一片星空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MengYi</cp:lastModifiedBy>
  <cp:revision>3201</cp:revision>
  <cp:lastPrinted>2411-12-30T00:00:00Z</cp:lastPrinted>
  <dcterms:created xsi:type="dcterms:W3CDTF">2003-05-12T10:17:00Z</dcterms:created>
  <dcterms:modified xsi:type="dcterms:W3CDTF">2018-10-15T09:07:07Z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