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7.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8.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9.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10.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11.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1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13.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14.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15.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16.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4.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 id="2147483660" r:id="rId3"/>
    <p:sldMasterId id="2147483666" r:id="rId4"/>
    <p:sldMasterId id="2147483672" r:id="rId5"/>
    <p:sldMasterId id="2147483678" r:id="rId6"/>
    <p:sldMasterId id="2147483690" r:id="rId7"/>
    <p:sldMasterId id="2147483696" r:id="rId8"/>
    <p:sldMasterId id="2147483702" r:id="rId9"/>
    <p:sldMasterId id="2147483708" r:id="rId10"/>
    <p:sldMasterId id="2147483714" r:id="rId11"/>
    <p:sldMasterId id="2147483720" r:id="rId12"/>
    <p:sldMasterId id="2147483726" r:id="rId13"/>
    <p:sldMasterId id="2147483732" r:id="rId14"/>
    <p:sldMasterId id="2147483744" r:id="rId15"/>
    <p:sldMasterId id="2147483750" r:id="rId16"/>
    <p:sldMasterId id="2147483756" r:id="rId17"/>
  </p:sldMasterIdLst>
  <p:notesMasterIdLst>
    <p:notesMasterId r:id="rId50"/>
  </p:notesMasterIdLst>
  <p:sldIdLst>
    <p:sldId id="897" r:id="rId18"/>
    <p:sldId id="957" r:id="rId19"/>
    <p:sldId id="1114" r:id="rId20"/>
    <p:sldId id="1115" r:id="rId21"/>
    <p:sldId id="1116" r:id="rId22"/>
    <p:sldId id="1117" r:id="rId23"/>
    <p:sldId id="1118" r:id="rId24"/>
    <p:sldId id="1119" r:id="rId25"/>
    <p:sldId id="1056" r:id="rId26"/>
    <p:sldId id="1021" r:id="rId27"/>
    <p:sldId id="1022" r:id="rId28"/>
    <p:sldId id="1023" r:id="rId29"/>
    <p:sldId id="1057" r:id="rId30"/>
    <p:sldId id="1065" r:id="rId31"/>
    <p:sldId id="1024" r:id="rId32"/>
    <p:sldId id="1058" r:id="rId33"/>
    <p:sldId id="1066" r:id="rId34"/>
    <p:sldId id="1059" r:id="rId35"/>
    <p:sldId id="1120" r:id="rId36"/>
    <p:sldId id="1060" r:id="rId37"/>
    <p:sldId id="1067" r:id="rId38"/>
    <p:sldId id="1061" r:id="rId39"/>
    <p:sldId id="1062" r:id="rId40"/>
    <p:sldId id="1063" r:id="rId41"/>
    <p:sldId id="1124" r:id="rId42"/>
    <p:sldId id="1123" r:id="rId43"/>
    <p:sldId id="1025" r:id="rId44"/>
    <p:sldId id="1125" r:id="rId45"/>
    <p:sldId id="1126" r:id="rId46"/>
    <p:sldId id="1127" r:id="rId47"/>
    <p:sldId id="1128" r:id="rId48"/>
    <p:sldId id="902" r:id="rId49"/>
  </p:sldIdLst>
  <p:sldSz cx="12192000" cy="6858000"/>
  <p:notesSz cx="6797675" cy="9928225"/>
  <p:defaultTextStyle>
    <a:defPPr>
      <a:defRPr lang="zh-CN"/>
    </a:defPPr>
    <a:lvl1pPr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1549">
          <p15:clr>
            <a:srgbClr val="A4A3A4"/>
          </p15:clr>
        </p15:guide>
        <p15:guide id="2" pos="1857">
          <p15:clr>
            <a:srgbClr val="A4A3A4"/>
          </p15:clr>
        </p15:guide>
        <p15:guide id="3" pos="7513">
          <p15:clr>
            <a:srgbClr val="A4A3A4"/>
          </p15:clr>
        </p15:guide>
      </p15:sldGuideLst>
    </p:ext>
    <p:ext uri="{2D200454-40CA-4A62-9FC3-DE9A4176ACB9}">
      <p15:notesGuideLst xmlns:p15="http://schemas.microsoft.com/office/powerpoint/2012/main">
        <p15:guide id="1" orient="horz" pos="3059">
          <p15:clr>
            <a:srgbClr val="A4A3A4"/>
          </p15:clr>
        </p15:guide>
        <p15:guide id="2" pos="209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8000"/>
    <a:srgbClr val="0000FF"/>
    <a:srgbClr val="FF0066"/>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0545" autoAdjust="0"/>
  </p:normalViewPr>
  <p:slideViewPr>
    <p:cSldViewPr snapToObjects="1">
      <p:cViewPr varScale="1">
        <p:scale>
          <a:sx n="66" d="100"/>
          <a:sy n="66" d="100"/>
        </p:scale>
        <p:origin x="858" y="78"/>
      </p:cViewPr>
      <p:guideLst>
        <p:guide orient="horz" pos="1549"/>
        <p:guide pos="1857"/>
        <p:guide pos="7513"/>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059"/>
        <p:guide pos="2096"/>
      </p:guideLst>
    </p:cSldViewPr>
  </p:notesViewPr>
  <p:gridSpacing cx="72033" cy="72033"/>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slide" Target="slides/slide22.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slide" Target="slides/slide25.xml"/><Relationship Id="rId47" Type="http://schemas.openxmlformats.org/officeDocument/2006/relationships/slide" Target="slides/slide30.xml"/><Relationship Id="rId50" Type="http://schemas.openxmlformats.org/officeDocument/2006/relationships/notesMaster" Target="notesMasters/notes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2.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slide" Target="slides/slide28.xml"/><Relationship Id="rId53"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slide" Target="slides/slide14.xml"/><Relationship Id="rId44" Type="http://schemas.openxmlformats.org/officeDocument/2006/relationships/slide" Target="slides/slide27.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slide" Target="slides/slide26.xml"/><Relationship Id="rId48" Type="http://schemas.openxmlformats.org/officeDocument/2006/relationships/slide" Target="slides/slide31.xml"/><Relationship Id="rId8" Type="http://schemas.openxmlformats.org/officeDocument/2006/relationships/slideMaster" Target="slideMasters/slideMaster8.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slide" Target="slides/slide29.xml"/><Relationship Id="rId20" Type="http://schemas.openxmlformats.org/officeDocument/2006/relationships/slide" Target="slides/slide3.xml"/><Relationship Id="rId41" Type="http://schemas.openxmlformats.org/officeDocument/2006/relationships/slide" Target="slides/slide24.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defRPr>
            </a:lvl1pPr>
          </a:lstStyle>
          <a:p>
            <a:pPr>
              <a:defRPr/>
            </a:pPr>
            <a:endParaRPr lang="zh-CN" altLang="zh-CN"/>
          </a:p>
        </p:txBody>
      </p:sp>
      <p:sp>
        <p:nvSpPr>
          <p:cNvPr id="28676"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lvl="0"/>
            <a:r>
              <a:rPr lang="zh-CN" altLang="zh-CN" noProof="0" smtClean="0"/>
              <a:t>                                                   </a:t>
            </a:r>
          </a:p>
          <a:p>
            <a:pPr lvl="1"/>
            <a:r>
              <a:rPr lang="zh-CN" altLang="zh-CN" noProof="0" smtClean="0"/>
              <a:t>               </a:t>
            </a:r>
          </a:p>
          <a:p>
            <a:pPr lvl="2"/>
            <a:r>
              <a:rPr lang="zh-CN" altLang="zh-CN" noProof="0" smtClean="0"/>
              <a:t>                </a:t>
            </a:r>
          </a:p>
          <a:p>
            <a:pPr lvl="3"/>
            <a:r>
              <a:rPr lang="zh-CN" altLang="zh-CN" noProof="0" smtClean="0"/>
              <a:t>                </a:t>
            </a:r>
          </a:p>
          <a:p>
            <a:pPr lvl="4"/>
            <a:r>
              <a:rPr lang="zh-CN" altLang="zh-CN" noProof="0" smtClean="0"/>
              <a:t>                </a:t>
            </a:r>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latin typeface="Arial" panose="020B0604020202020204" pitchFamily="34" charset="0"/>
                <a:ea typeface="+mn-ea"/>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ea typeface="宋体" panose="02010600030101010101" pitchFamily="2" charset="-122"/>
              </a:defRPr>
            </a:lvl1pPr>
          </a:lstStyle>
          <a:p>
            <a:fld id="{D954A8C1-897D-45F8-BFAB-50E65247FAE3}" type="slidenum">
              <a:rPr lang="zh-CN" altLang="zh-CN"/>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按照从左向右，从上到下的顺序，从左上角的像素开始，依次把每个像素的RGBA分量放到这个数组中，所以数组的长度是像素数目的4倍)，这个数组的元素全是整数，范围是0~255</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在使用html5的canvas是，当用到getImageData方法获取图片信息时，会碰到跨域无法获取的情况，报错</a:t>
            </a:r>
          </a:p>
          <a:p>
            <a:r>
              <a:rPr lang="en-US" altLang="zh-CN"/>
              <a:t>原因：图片存储在本地时，是默认没有域名的，用getImageData方法时，浏览器会判定为跨域而报错！</a:t>
            </a:r>
          </a:p>
          <a:p>
            <a:r>
              <a:rPr lang="zh-CN" altLang="en-US"/>
              <a:t>解决</a:t>
            </a:r>
            <a:r>
              <a:rPr lang="en-US" altLang="zh-CN"/>
              <a:t>方法：把图片放置在服务器中，通过服务器返回给客户端，遵循同源策略；</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在使用html5的canvas是，当用到getImageData方法获取图片信息时，会碰到跨域无法获取的情况，报错</a:t>
            </a:r>
          </a:p>
          <a:p>
            <a:r>
              <a:rPr lang="en-US" altLang="zh-CN"/>
              <a:t>原因：图片存储在本地时，是默认没有域名的，用getImageData方法时，浏览器会判定为跨域而报错！</a:t>
            </a:r>
          </a:p>
          <a:p>
            <a:r>
              <a:rPr lang="zh-CN" altLang="en-US"/>
              <a:t>解决</a:t>
            </a:r>
            <a:r>
              <a:rPr lang="en-US" altLang="zh-CN"/>
              <a:t>方法：把图片放置在服务器中，通过服务器返回给客户端，遵循同源策略；</a:t>
            </a:r>
          </a:p>
        </p:txBody>
      </p:sp>
    </p:spTree>
    <p:extLst>
      <p:ext uri="{BB962C8B-B14F-4D97-AF65-F5344CB8AC3E}">
        <p14:creationId xmlns:p14="http://schemas.microsoft.com/office/powerpoint/2010/main" val="1043885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p:cNvSpPr>
            <a:spLocks noGrp="1" noRot="1" noChangeAspect="1" noChangeArrowheads="1"/>
          </p:cNvSpPr>
          <p:nvPr>
            <p:ph type="sldImg" idx="4294967295"/>
          </p:nvPr>
        </p:nvSpPr>
        <p:spPr/>
      </p:sp>
      <p:sp>
        <p:nvSpPr>
          <p:cNvPr id="59394"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微软雅黑" panose="020B0503020204020204" pitchFamily="34" charset="-122"/>
                <a:ea typeface="微软雅黑" panose="020B0503020204020204" pitchFamily="34" charset="-122"/>
                <a:sym typeface="宋体" panose="02010600030101010101" pitchFamily="2" charset="-122"/>
              </a:rPr>
              <a:t>图像绘制安全问题</a:t>
            </a:r>
          </a:p>
          <a:p>
            <a:endParaRPr lang="zh-CN" altLang="en-US" dirty="0" smtClean="0">
              <a:latin typeface="微软雅黑" panose="020B0503020204020204" pitchFamily="34" charset="-122"/>
              <a:ea typeface="微软雅黑" panose="020B0503020204020204" pitchFamily="34" charset="-122"/>
              <a:sym typeface="宋体" panose="02010600030101010101" pitchFamily="2" charset="-122"/>
            </a:endParaRPr>
          </a:p>
          <a:p>
            <a:r>
              <a:rPr lang="zh-CN" altLang="en-US" dirty="0" smtClean="0">
                <a:latin typeface="微软雅黑" panose="020B0503020204020204" pitchFamily="34" charset="-122"/>
                <a:ea typeface="微软雅黑" panose="020B0503020204020204" pitchFamily="34" charset="-122"/>
                <a:sym typeface="宋体" panose="02010600030101010101" pitchFamily="2" charset="-122"/>
              </a:rPr>
              <a:t>getImageData(x, y, width, height)的使用存在一问题：存在   跨域   的问题</a:t>
            </a:r>
          </a:p>
          <a:p>
            <a:r>
              <a:rPr lang="zh-CN" altLang="en-US" dirty="0" smtClean="0">
                <a:latin typeface="微软雅黑" panose="020B0503020204020204" pitchFamily="34" charset="-122"/>
                <a:ea typeface="微软雅黑" panose="020B0503020204020204" pitchFamily="34" charset="-122"/>
                <a:sym typeface="宋体" panose="02010600030101010101" pitchFamily="2" charset="-122"/>
              </a:rPr>
              <a:t>getImageData只能操作与脚本位于同一个域中的图片，获取的图片是本地文件夹的，没有域名，所以浏览器认为跨域操作了。所以要感慨下，chrome和ie更注重安全性的问题啊。</a:t>
            </a:r>
          </a:p>
          <a:p>
            <a:r>
              <a:rPr lang="zh-CN" altLang="en-US" dirty="0" smtClean="0">
                <a:latin typeface="微软雅黑" panose="020B0503020204020204" pitchFamily="34" charset="-122"/>
                <a:ea typeface="微软雅黑" panose="020B0503020204020204" pitchFamily="34" charset="-122"/>
                <a:sym typeface="宋体" panose="02010600030101010101" pitchFamily="2" charset="-122"/>
              </a:rPr>
              <a:t>解决方法是搭建服务器环境，将文件放到服务器目录下，通过服务器访问，这样就不会报错了。</a:t>
            </a:r>
          </a:p>
          <a:p>
            <a:endParaRPr lang="zh-CN" altLang="en-US" dirty="0" smtClean="0"/>
          </a:p>
        </p:txBody>
      </p:sp>
    </p:spTree>
    <p:extLst>
      <p:ext uri="{BB962C8B-B14F-4D97-AF65-F5344CB8AC3E}">
        <p14:creationId xmlns:p14="http://schemas.microsoft.com/office/powerpoint/2010/main" val="4289884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29</a:t>
            </a:fld>
            <a:endParaRPr lang="zh-CN" altLang="en-US"/>
          </a:p>
        </p:txBody>
      </p:sp>
    </p:spTree>
    <p:extLst>
      <p:ext uri="{BB962C8B-B14F-4D97-AF65-F5344CB8AC3E}">
        <p14:creationId xmlns:p14="http://schemas.microsoft.com/office/powerpoint/2010/main" val="2907041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a:t>
            </a:fld>
            <a:endParaRPr lang="zh-CN" altLang="en-US"/>
          </a:p>
        </p:txBody>
      </p:sp>
    </p:spTree>
    <p:extLst>
      <p:ext uri="{BB962C8B-B14F-4D97-AF65-F5344CB8AC3E}">
        <p14:creationId xmlns:p14="http://schemas.microsoft.com/office/powerpoint/2010/main" val="41118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1" i="0" kern="1200" dirty="0" smtClean="0">
                <a:solidFill>
                  <a:schemeClr val="tx1"/>
                </a:solidFill>
                <a:effectLst/>
                <a:latin typeface="Arial" panose="020B0604020202020204" pitchFamily="34" charset="0"/>
                <a:ea typeface="+mn-ea"/>
                <a:cs typeface="+mn-cs"/>
              </a:rPr>
              <a:t>linear</a:t>
            </a:r>
            <a:r>
              <a:rPr lang="en-US" altLang="zh-CN" sz="1200" b="0" i="0" kern="1200" dirty="0" smtClean="0">
                <a:solidFill>
                  <a:schemeClr val="tx1"/>
                </a:solidFill>
                <a:effectLst/>
                <a:latin typeface="Arial" panose="020B0604020202020204" pitchFamily="34" charset="0"/>
                <a:ea typeface="+mn-ea"/>
                <a:cs typeface="+mn-cs"/>
              </a:rPr>
              <a:t> ['</a:t>
            </a:r>
            <a:r>
              <a:rPr lang="en-US" altLang="zh-CN" sz="1200" b="0" i="0" kern="1200" dirty="0" err="1" smtClean="0">
                <a:solidFill>
                  <a:schemeClr val="tx1"/>
                </a:solidFill>
                <a:effectLst/>
                <a:latin typeface="Arial" panose="020B0604020202020204" pitchFamily="34" charset="0"/>
                <a:ea typeface="+mn-ea"/>
                <a:cs typeface="+mn-cs"/>
              </a:rPr>
              <a:t>lɪnɪə</a:t>
            </a:r>
            <a:r>
              <a:rPr lang="en-US" altLang="zh-CN" sz="1200" b="0" i="0" kern="1200" dirty="0" smtClean="0">
                <a:solidFill>
                  <a:schemeClr val="tx1"/>
                </a:solidFill>
                <a:effectLst/>
                <a:latin typeface="Arial" panose="020B0604020202020204" pitchFamily="34"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1" i="0" kern="1200" dirty="0" smtClean="0">
              <a:solidFill>
                <a:schemeClr val="tx1"/>
              </a:solidFill>
              <a:effectLst/>
              <a:latin typeface="Arial" panose="020B0604020202020204" pitchFamily="34" charset="0"/>
              <a:ea typeface="+mn-ea"/>
              <a:cs typeface="+mn-cs"/>
            </a:endParaRPr>
          </a:p>
        </p:txBody>
      </p:sp>
      <p:sp>
        <p:nvSpPr>
          <p:cNvPr id="4" name="灯片编号占位符 3"/>
          <p:cNvSpPr>
            <a:spLocks noGrp="1"/>
          </p:cNvSpPr>
          <p:nvPr>
            <p:ph type="sldNum" sz="quarter" idx="10"/>
          </p:nvPr>
        </p:nvSpPr>
        <p:spPr/>
        <p:txBody>
          <a:bodyPr/>
          <a:lstStyle/>
          <a:p>
            <a:fld id="{D954A8C1-897D-45F8-BFAB-50E65247FAE3}" type="slidenum">
              <a:rPr lang="zh-CN" altLang="zh-CN" smtClean="0"/>
              <a:t>5</a:t>
            </a:fld>
            <a:endParaRPr lang="zh-CN" altLang="zh-CN"/>
          </a:p>
        </p:txBody>
      </p:sp>
    </p:spTree>
    <p:extLst>
      <p:ext uri="{BB962C8B-B14F-4D97-AF65-F5344CB8AC3E}">
        <p14:creationId xmlns:p14="http://schemas.microsoft.com/office/powerpoint/2010/main" val="3540120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1" i="0" kern="1200" dirty="0" smtClean="0">
                <a:solidFill>
                  <a:schemeClr val="tx1"/>
                </a:solidFill>
                <a:effectLst/>
                <a:latin typeface="Arial" panose="020B0604020202020204" pitchFamily="34" charset="0"/>
                <a:ea typeface="+mn-ea"/>
                <a:cs typeface="+mn-cs"/>
              </a:rPr>
              <a:t>linear</a:t>
            </a:r>
            <a:r>
              <a:rPr lang="en-US" altLang="zh-CN" sz="1200" b="0" i="0" kern="1200" dirty="0" smtClean="0">
                <a:solidFill>
                  <a:schemeClr val="tx1"/>
                </a:solidFill>
                <a:effectLst/>
                <a:latin typeface="Arial" panose="020B0604020202020204" pitchFamily="34" charset="0"/>
                <a:ea typeface="+mn-ea"/>
                <a:cs typeface="+mn-cs"/>
              </a:rPr>
              <a:t> ['</a:t>
            </a:r>
            <a:r>
              <a:rPr lang="en-US" altLang="zh-CN" sz="1200" b="0" i="0" kern="1200" dirty="0" err="1" smtClean="0">
                <a:solidFill>
                  <a:schemeClr val="tx1"/>
                </a:solidFill>
                <a:effectLst/>
                <a:latin typeface="Arial" panose="020B0604020202020204" pitchFamily="34" charset="0"/>
                <a:ea typeface="+mn-ea"/>
                <a:cs typeface="+mn-cs"/>
              </a:rPr>
              <a:t>lɪnɪə</a:t>
            </a:r>
            <a:r>
              <a:rPr lang="en-US" altLang="zh-CN" sz="1200" b="0" i="0" kern="1200" dirty="0" smtClean="0">
                <a:solidFill>
                  <a:schemeClr val="tx1"/>
                </a:solidFill>
                <a:effectLst/>
                <a:latin typeface="Arial" panose="020B0604020202020204" pitchFamily="34"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1" i="0" kern="1200" dirty="0" smtClean="0">
              <a:solidFill>
                <a:schemeClr val="tx1"/>
              </a:solidFill>
              <a:effectLst/>
              <a:latin typeface="Arial" panose="020B0604020202020204" pitchFamily="34" charset="0"/>
              <a:ea typeface="+mn-ea"/>
              <a:cs typeface="+mn-cs"/>
            </a:endParaRPr>
          </a:p>
        </p:txBody>
      </p:sp>
      <p:sp>
        <p:nvSpPr>
          <p:cNvPr id="4" name="灯片编号占位符 3"/>
          <p:cNvSpPr>
            <a:spLocks noGrp="1"/>
          </p:cNvSpPr>
          <p:nvPr>
            <p:ph type="sldNum" sz="quarter" idx="10"/>
          </p:nvPr>
        </p:nvSpPr>
        <p:spPr/>
        <p:txBody>
          <a:bodyPr/>
          <a:lstStyle/>
          <a:p>
            <a:fld id="{D954A8C1-897D-45F8-BFAB-50E65247FAE3}" type="slidenum">
              <a:rPr lang="zh-CN" altLang="zh-CN" smtClean="0"/>
              <a:t>6</a:t>
            </a:fld>
            <a:endParaRPr lang="zh-CN" altLang="zh-CN"/>
          </a:p>
        </p:txBody>
      </p:sp>
    </p:spTree>
    <p:extLst>
      <p:ext uri="{BB962C8B-B14F-4D97-AF65-F5344CB8AC3E}">
        <p14:creationId xmlns:p14="http://schemas.microsoft.com/office/powerpoint/2010/main" val="2590779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8</a:t>
            </a:fld>
            <a:endParaRPr lang="zh-CN" altLang="zh-CN"/>
          </a:p>
        </p:txBody>
      </p:sp>
    </p:spTree>
    <p:extLst>
      <p:ext uri="{BB962C8B-B14F-4D97-AF65-F5344CB8AC3E}">
        <p14:creationId xmlns:p14="http://schemas.microsoft.com/office/powerpoint/2010/main" val="2121864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ChangeArrowheads="1"/>
          </p:cNvSpPr>
          <p:nvPr>
            <p:ph type="sldImg" idx="4294967295"/>
          </p:nvPr>
        </p:nvSpPr>
        <p:spPr/>
      </p:sp>
      <p:sp>
        <p:nvSpPr>
          <p:cNvPr id="46082"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860970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2018/10/15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48.xml"/><Relationship Id="rId7" Type="http://schemas.openxmlformats.org/officeDocument/2006/relationships/image" Target="../media/image1.jpeg"/><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theme" Target="../theme/theme10.xml"/><Relationship Id="rId5" Type="http://schemas.openxmlformats.org/officeDocument/2006/relationships/slideLayout" Target="../slideLayouts/slideLayout50.xml"/><Relationship Id="rId4" Type="http://schemas.openxmlformats.org/officeDocument/2006/relationships/slideLayout" Target="../slideLayouts/slideLayout49.xml"/><Relationship Id="rId9" Type="http://schemas.openxmlformats.org/officeDocument/2006/relationships/image" Target="../media/image3.jpeg"/></Relationships>
</file>

<file path=ppt/slideMasters/_rels/slideMaster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53.xml"/><Relationship Id="rId7" Type="http://schemas.openxmlformats.org/officeDocument/2006/relationships/image" Target="../media/image1.jpeg"/><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theme" Target="../theme/theme11.xml"/><Relationship Id="rId5" Type="http://schemas.openxmlformats.org/officeDocument/2006/relationships/slideLayout" Target="../slideLayouts/slideLayout55.xml"/><Relationship Id="rId4" Type="http://schemas.openxmlformats.org/officeDocument/2006/relationships/slideLayout" Target="../slideLayouts/slideLayout54.xml"/><Relationship Id="rId9" Type="http://schemas.openxmlformats.org/officeDocument/2006/relationships/image" Target="../media/image3.jpeg"/></Relationships>
</file>

<file path=ppt/slideMasters/_rels/slideMaster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58.xml"/><Relationship Id="rId7" Type="http://schemas.openxmlformats.org/officeDocument/2006/relationships/image" Target="../media/image1.jpeg"/><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theme" Target="../theme/theme12.xml"/><Relationship Id="rId5" Type="http://schemas.openxmlformats.org/officeDocument/2006/relationships/slideLayout" Target="../slideLayouts/slideLayout60.xml"/><Relationship Id="rId4" Type="http://schemas.openxmlformats.org/officeDocument/2006/relationships/slideLayout" Target="../slideLayouts/slideLayout59.xml"/><Relationship Id="rId9" Type="http://schemas.openxmlformats.org/officeDocument/2006/relationships/image" Target="../media/image3.jpeg"/></Relationships>
</file>

<file path=ppt/slideMasters/_rels/slideMaster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63.xml"/><Relationship Id="rId7" Type="http://schemas.openxmlformats.org/officeDocument/2006/relationships/image" Target="../media/image1.jpeg"/><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theme" Target="../theme/theme13.xml"/><Relationship Id="rId5" Type="http://schemas.openxmlformats.org/officeDocument/2006/relationships/slideLayout" Target="../slideLayouts/slideLayout65.xml"/><Relationship Id="rId4" Type="http://schemas.openxmlformats.org/officeDocument/2006/relationships/slideLayout" Target="../slideLayouts/slideLayout64.xml"/><Relationship Id="rId9" Type="http://schemas.openxmlformats.org/officeDocument/2006/relationships/image" Target="../media/image3.jpeg"/></Relationships>
</file>

<file path=ppt/slideMasters/_rels/slideMaster1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68.xml"/><Relationship Id="rId7" Type="http://schemas.openxmlformats.org/officeDocument/2006/relationships/image" Target="../media/image1.jpeg"/><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theme" Target="../theme/theme14.xml"/><Relationship Id="rId5" Type="http://schemas.openxmlformats.org/officeDocument/2006/relationships/slideLayout" Target="../slideLayouts/slideLayout70.xml"/><Relationship Id="rId4" Type="http://schemas.openxmlformats.org/officeDocument/2006/relationships/slideLayout" Target="../slideLayouts/slideLayout69.xml"/><Relationship Id="rId9" Type="http://schemas.openxmlformats.org/officeDocument/2006/relationships/image" Target="../media/image3.jpeg"/></Relationships>
</file>

<file path=ppt/slideMasters/_rels/slideMaster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73.xml"/><Relationship Id="rId7" Type="http://schemas.openxmlformats.org/officeDocument/2006/relationships/image" Target="../media/image1.jpeg"/><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theme" Target="../theme/theme15.xml"/><Relationship Id="rId5" Type="http://schemas.openxmlformats.org/officeDocument/2006/relationships/slideLayout" Target="../slideLayouts/slideLayout75.xml"/><Relationship Id="rId4" Type="http://schemas.openxmlformats.org/officeDocument/2006/relationships/slideLayout" Target="../slideLayouts/slideLayout74.xml"/><Relationship Id="rId9" Type="http://schemas.openxmlformats.org/officeDocument/2006/relationships/image" Target="../media/image3.jpeg"/></Relationships>
</file>

<file path=ppt/slideMasters/_rels/slideMaster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78.xml"/><Relationship Id="rId7" Type="http://schemas.openxmlformats.org/officeDocument/2006/relationships/image" Target="../media/image1.jpeg"/><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theme" Target="../theme/theme16.xml"/><Relationship Id="rId5" Type="http://schemas.openxmlformats.org/officeDocument/2006/relationships/slideLayout" Target="../slideLayouts/slideLayout80.xml"/><Relationship Id="rId4" Type="http://schemas.openxmlformats.org/officeDocument/2006/relationships/slideLayout" Target="../slideLayouts/slideLayout79.xml"/><Relationship Id="rId9" Type="http://schemas.openxmlformats.org/officeDocument/2006/relationships/image" Target="../media/image3.jpeg"/></Relationships>
</file>

<file path=ppt/slideMasters/_rels/slideMaster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83.xml"/><Relationship Id="rId7" Type="http://schemas.openxmlformats.org/officeDocument/2006/relationships/image" Target="../media/image1.jpeg"/><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theme" Target="../theme/theme17.xml"/><Relationship Id="rId5" Type="http://schemas.openxmlformats.org/officeDocument/2006/relationships/slideLayout" Target="../slideLayouts/slideLayout85.xml"/><Relationship Id="rId4" Type="http://schemas.openxmlformats.org/officeDocument/2006/relationships/slideLayout" Target="../slideLayouts/slideLayout84.xml"/><Relationship Id="rId9"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8.xml"/><Relationship Id="rId7"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3.xml"/><Relationship Id="rId7" Type="http://schemas.openxmlformats.org/officeDocument/2006/relationships/image" Target="../media/image1.jpe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 Id="rId9"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8.xml"/><Relationship Id="rId7" Type="http://schemas.openxmlformats.org/officeDocument/2006/relationships/image" Target="../media/image1.jpeg"/><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 Id="rId9" Type="http://schemas.openxmlformats.org/officeDocument/2006/relationships/image" Target="../media/image3.jpe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3.xml"/><Relationship Id="rId7" Type="http://schemas.openxmlformats.org/officeDocument/2006/relationships/image" Target="../media/image1.jpe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5.xml"/><Relationship Id="rId5" Type="http://schemas.openxmlformats.org/officeDocument/2006/relationships/slideLayout" Target="../slideLayouts/slideLayout25.xml"/><Relationship Id="rId4" Type="http://schemas.openxmlformats.org/officeDocument/2006/relationships/slideLayout" Target="../slideLayouts/slideLayout24.xml"/><Relationship Id="rId9" Type="http://schemas.openxmlformats.org/officeDocument/2006/relationships/image" Target="../media/image3.jpeg"/></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8.xml"/><Relationship Id="rId7" Type="http://schemas.openxmlformats.org/officeDocument/2006/relationships/image" Target="../media/image1.jpeg"/><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theme" Target="../theme/theme6.xml"/><Relationship Id="rId5" Type="http://schemas.openxmlformats.org/officeDocument/2006/relationships/slideLayout" Target="../slideLayouts/slideLayout30.xml"/><Relationship Id="rId4" Type="http://schemas.openxmlformats.org/officeDocument/2006/relationships/slideLayout" Target="../slideLayouts/slideLayout29.xml"/><Relationship Id="rId9" Type="http://schemas.openxmlformats.org/officeDocument/2006/relationships/image" Target="../media/image3.jpeg"/></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3.xml"/><Relationship Id="rId7" Type="http://schemas.openxmlformats.org/officeDocument/2006/relationships/image" Target="../media/image1.jpe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theme" Target="../theme/theme7.xml"/><Relationship Id="rId5" Type="http://schemas.openxmlformats.org/officeDocument/2006/relationships/slideLayout" Target="../slideLayouts/slideLayout35.xml"/><Relationship Id="rId4" Type="http://schemas.openxmlformats.org/officeDocument/2006/relationships/slideLayout" Target="../slideLayouts/slideLayout34.xml"/><Relationship Id="rId9" Type="http://schemas.openxmlformats.org/officeDocument/2006/relationships/image" Target="../media/image3.jpeg"/></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8.xml"/><Relationship Id="rId7" Type="http://schemas.openxmlformats.org/officeDocument/2006/relationships/image" Target="../media/image1.jpeg"/><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theme" Target="../theme/theme8.xml"/><Relationship Id="rId5" Type="http://schemas.openxmlformats.org/officeDocument/2006/relationships/slideLayout" Target="../slideLayouts/slideLayout40.xml"/><Relationship Id="rId4" Type="http://schemas.openxmlformats.org/officeDocument/2006/relationships/slideLayout" Target="../slideLayouts/slideLayout39.xml"/><Relationship Id="rId9" Type="http://schemas.openxmlformats.org/officeDocument/2006/relationships/image" Target="../media/image3.jpeg"/></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43.xml"/><Relationship Id="rId7" Type="http://schemas.openxmlformats.org/officeDocument/2006/relationships/image" Target="../media/image1.jpeg"/><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theme" Target="../theme/theme9.xml"/><Relationship Id="rId5" Type="http://schemas.openxmlformats.org/officeDocument/2006/relationships/slideLayout" Target="../slideLayouts/slideLayout45.xml"/><Relationship Id="rId4" Type="http://schemas.openxmlformats.org/officeDocument/2006/relationships/slideLayout" Target="../slideLayouts/slideLayout44.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2018/10/15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5.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notesSlide" Target="../notesSlides/notesSlide7.xml"/><Relationship Id="rId5" Type="http://schemas.openxmlformats.org/officeDocument/2006/relationships/slideLayout" Target="../slideLayouts/slideLayout38.xml"/><Relationship Id="rId4" Type="http://schemas.openxmlformats.org/officeDocument/2006/relationships/tags" Target="../tags/tag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png"/><Relationship Id="rId1" Type="http://schemas.openxmlformats.org/officeDocument/2006/relationships/slideLayout" Target="../slideLayouts/slideLayout79.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image" Target="../media/image5.png"/><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slideLayout" Target="../slideLayouts/slideLayout5.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1.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5.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notesSlide" Target="../notesSlides/notesSlide9.xml"/><Relationship Id="rId5" Type="http://schemas.openxmlformats.org/officeDocument/2006/relationships/slideLayout" Target="../slideLayouts/slideLayout83.xml"/><Relationship Id="rId4" Type="http://schemas.openxmlformats.org/officeDocument/2006/relationships/tags" Target="../tags/tag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5.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5.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notesSlide" Target="../notesSlides/notesSlide14.xml"/><Relationship Id="rId5" Type="http://schemas.openxmlformats.org/officeDocument/2006/relationships/slideLayout" Target="../slideLayouts/slideLayout28.xml"/><Relationship Id="rId4" Type="http://schemas.openxmlformats.org/officeDocument/2006/relationships/tags" Target="../tags/tag34.xml"/></Relationships>
</file>

<file path=ppt/slides/_rels/slide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5.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5.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6.xml"/><Relationship Id="rId5" Type="http://schemas.openxmlformats.org/officeDocument/2006/relationships/slideLayout" Target="../slideLayouts/slideLayout33.xml"/><Relationship Id="rId4"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custDataLst>
              <p:tags r:id="rId2"/>
            </p:custDataLst>
          </p:nvPr>
        </p:nvSpPr>
        <p:spPr>
          <a:xfrm>
            <a:off x="474665" y="2163765"/>
            <a:ext cx="6144684" cy="1114424"/>
          </a:xfrm>
        </p:spPr>
        <p:txBody>
          <a:bodyPr>
            <a:noAutofit/>
          </a:bodyPr>
          <a:lstStyle/>
          <a:p>
            <a:r>
              <a:rPr lang="en-US" altLang="zh-CN" sz="4800" dirty="0"/>
              <a:t>HTML5</a:t>
            </a:r>
            <a:r>
              <a:rPr lang="zh-CN" altLang="en-US" sz="4800" dirty="0"/>
              <a:t>程序设计基础</a:t>
            </a:r>
            <a:endParaRPr lang="zh-CN" sz="4800" dirty="0"/>
          </a:p>
        </p:txBody>
      </p:sp>
      <p:sp>
        <p:nvSpPr>
          <p:cNvPr id="4099" name="Rectangle 3"/>
          <p:cNvSpPr>
            <a:spLocks noGrp="1" noChangeArrowheads="1"/>
          </p:cNvSpPr>
          <p:nvPr>
            <p:ph type="subTitle" idx="1"/>
            <p:custDataLst>
              <p:tags r:id="rId3"/>
            </p:custDataLst>
          </p:nvPr>
        </p:nvSpPr>
        <p:spPr>
          <a:xfrm>
            <a:off x="431800" y="3933826"/>
            <a:ext cx="6312497" cy="609599"/>
          </a:xfrm>
        </p:spPr>
        <p:txBody>
          <a:bodyPr>
            <a:noAutofit/>
          </a:bodyPr>
          <a:lstStyle/>
          <a:p>
            <a:r>
              <a:rPr lang="zh-CN" altLang="en-US" sz="4000" dirty="0">
                <a:solidFill>
                  <a:srgbClr val="000000"/>
                </a:solidFill>
              </a:rPr>
              <a:t>第十二章 画布（三）</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err="1" smtClean="0">
                <a:solidFill>
                  <a:srgbClr val="FF0000"/>
                </a:solidFill>
              </a:rPr>
              <a:t>createPattern</a:t>
            </a:r>
            <a:r>
              <a:rPr lang="en-US" altLang="zh-CN" dirty="0">
                <a:solidFill>
                  <a:srgbClr val="FF0000"/>
                </a:solidFill>
              </a:rPr>
              <a:t>() </a:t>
            </a:r>
            <a:r>
              <a:rPr lang="en-US" altLang="zh-CN" dirty="0" smtClean="0"/>
              <a:t>( </a:t>
            </a:r>
            <a:r>
              <a:rPr lang="en-US" altLang="zh-CN" dirty="0"/>
              <a:t>image, type)</a:t>
            </a:r>
            <a:r>
              <a:rPr lang="en-US" altLang="zh-CN" dirty="0" err="1"/>
              <a:t>方法</a:t>
            </a:r>
            <a:endParaRPr lang="en-US" altLang="zh-CN" dirty="0"/>
          </a:p>
          <a:p>
            <a:pPr lvl="1"/>
            <a:r>
              <a:rPr lang="zh-CN" altLang="en-US" dirty="0"/>
              <a:t>在指定的方向内重复指定的</a:t>
            </a:r>
            <a:r>
              <a:rPr lang="zh-CN" altLang="en-US" dirty="0" smtClean="0"/>
              <a:t>元素</a:t>
            </a:r>
            <a:endParaRPr lang="en-US" altLang="zh-CN" dirty="0" smtClean="0"/>
          </a:p>
          <a:p>
            <a:pPr lvl="1"/>
            <a:r>
              <a:rPr lang="zh-CN" altLang="en-US" dirty="0"/>
              <a:t>元素可以是图片、视频，或者其他 </a:t>
            </a:r>
            <a:r>
              <a:rPr lang="en-US" altLang="zh-CN" dirty="0"/>
              <a:t>&lt;canvas&gt; </a:t>
            </a:r>
            <a:r>
              <a:rPr lang="zh-CN" altLang="en-US" dirty="0" smtClean="0"/>
              <a:t>元素</a:t>
            </a:r>
            <a:endParaRPr lang="en-US" altLang="zh-CN" dirty="0" smtClean="0"/>
          </a:p>
          <a:p>
            <a:pPr lvl="1"/>
            <a:r>
              <a:rPr lang="zh-CN" altLang="en-US" dirty="0"/>
              <a:t>被重复的元素可用于绘制</a:t>
            </a:r>
            <a:r>
              <a:rPr lang="en-US" altLang="zh-CN" dirty="0"/>
              <a:t>/</a:t>
            </a:r>
            <a:r>
              <a:rPr lang="zh-CN" altLang="en-US" dirty="0"/>
              <a:t>填充矩形、圆形或线条等</a:t>
            </a:r>
            <a:endParaRPr lang="en-US" altLang="zh-CN" dirty="0"/>
          </a:p>
          <a:p>
            <a:pPr marL="0" indent="0">
              <a:buNone/>
            </a:pPr>
            <a:endParaRPr lang="en-US" altLang="zh-CN" dirty="0"/>
          </a:p>
        </p:txBody>
      </p:sp>
      <p:sp>
        <p:nvSpPr>
          <p:cNvPr id="3" name="内容占位符 2"/>
          <p:cNvSpPr>
            <a:spLocks noGrp="1"/>
          </p:cNvSpPr>
          <p:nvPr>
            <p:ph sz="quarter" idx="11"/>
          </p:nvPr>
        </p:nvSpPr>
        <p:spPr/>
        <p:txBody>
          <a:bodyPr/>
          <a:lstStyle/>
          <a:p>
            <a:r>
              <a:rPr lang="zh-CN" altLang="en-US"/>
              <a:t>图案填充、描绘</a:t>
            </a:r>
          </a:p>
        </p:txBody>
      </p:sp>
      <p:sp>
        <p:nvSpPr>
          <p:cNvPr id="5" name="文本框 4"/>
          <p:cNvSpPr txBox="1"/>
          <p:nvPr/>
        </p:nvSpPr>
        <p:spPr>
          <a:xfrm>
            <a:off x="9580791" y="6280150"/>
            <a:ext cx="3074035" cy="523220"/>
          </a:xfrm>
          <a:prstGeom prst="rect">
            <a:avLst/>
          </a:prstGeom>
          <a:noFill/>
        </p:spPr>
        <p:txBody>
          <a:bodyPr wrap="square" rtlCol="0">
            <a:spAutoFit/>
          </a:bodyPr>
          <a:lstStyle/>
          <a:p>
            <a:r>
              <a:rPr lang="en-US" altLang="zh-CN" sz="2800" dirty="0" smtClean="0">
                <a:solidFill>
                  <a:srgbClr val="000000"/>
                </a:solidFill>
              </a:rPr>
              <a:t>demo12-5.html</a:t>
            </a:r>
            <a:endParaRPr lang="zh-CN" altLang="en-US" sz="2800" dirty="0">
              <a:solidFill>
                <a:srgbClr val="0000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269850779"/>
              </p:ext>
            </p:extLst>
          </p:nvPr>
        </p:nvGraphicFramePr>
        <p:xfrm>
          <a:off x="1341821" y="3717132"/>
          <a:ext cx="8139729" cy="3080766"/>
        </p:xfrm>
        <a:graphic>
          <a:graphicData uri="http://schemas.openxmlformats.org/drawingml/2006/table">
            <a:tbl>
              <a:tblPr/>
              <a:tblGrid>
                <a:gridCol w="2016925">
                  <a:extLst>
                    <a:ext uri="{9D8B030D-6E8A-4147-A177-3AD203B41FA5}">
                      <a16:colId xmlns:a16="http://schemas.microsoft.com/office/drawing/2014/main" val="2355086213"/>
                    </a:ext>
                  </a:extLst>
                </a:gridCol>
                <a:gridCol w="6122804">
                  <a:extLst>
                    <a:ext uri="{9D8B030D-6E8A-4147-A177-3AD203B41FA5}">
                      <a16:colId xmlns:a16="http://schemas.microsoft.com/office/drawing/2014/main" val="2994802657"/>
                    </a:ext>
                  </a:extLst>
                </a:gridCol>
              </a:tblGrid>
              <a:tr h="0">
                <a:tc>
                  <a:txBody>
                    <a:bodyPr/>
                    <a:lstStyle/>
                    <a:p>
                      <a:pPr marL="0" algn="l" defTabSz="913765" rtl="0" eaLnBrk="1" fontAlgn="base" latinLnBrk="0" hangingPunct="1">
                        <a:lnSpc>
                          <a:spcPct val="110000"/>
                        </a:lnSpc>
                      </a:pPr>
                      <a:r>
                        <a:rPr lang="zh-CN" altLang="en-US" sz="2400" b="1" kern="1200" dirty="0">
                          <a:solidFill>
                            <a:srgbClr val="000000"/>
                          </a:solidFill>
                          <a:latin typeface="微软雅黑" panose="020B0503020204020204" pitchFamily="34" charset="-122"/>
                          <a:ea typeface="微软雅黑" panose="020B0503020204020204" pitchFamily="34" charset="-122"/>
                          <a:cs typeface="+mn-cs"/>
                        </a:rPr>
                        <a:t>参数</a:t>
                      </a:r>
                    </a:p>
                  </a:txBody>
                  <a:tcPr marL="57150" marR="142875" marT="47625" marB="47625"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1">
                        <a:lumMod val="40000"/>
                        <a:lumOff val="60000"/>
                      </a:schemeClr>
                    </a:solidFill>
                  </a:tcPr>
                </a:tc>
                <a:tc>
                  <a:txBody>
                    <a:bodyPr/>
                    <a:lstStyle/>
                    <a:p>
                      <a:pPr marL="0" algn="l" defTabSz="913765" rtl="0" eaLnBrk="1" fontAlgn="base" latinLnBrk="0" hangingPunct="1">
                        <a:lnSpc>
                          <a:spcPct val="110000"/>
                        </a:lnSpc>
                      </a:pPr>
                      <a:r>
                        <a:rPr lang="zh-CN" altLang="en-US" sz="2400" b="1" kern="1200" dirty="0">
                          <a:solidFill>
                            <a:srgbClr val="000000"/>
                          </a:solidFill>
                          <a:latin typeface="微软雅黑" panose="020B0503020204020204" pitchFamily="34" charset="-122"/>
                          <a:ea typeface="微软雅黑" panose="020B0503020204020204" pitchFamily="34" charset="-122"/>
                          <a:cs typeface="+mn-cs"/>
                        </a:rPr>
                        <a:t>描述</a:t>
                      </a:r>
                    </a:p>
                  </a:txBody>
                  <a:tcPr marL="57150" marR="142875" marT="47625" marB="47625"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88550841"/>
                  </a:ext>
                </a:extLst>
              </a:tr>
              <a:tr h="0">
                <a:tc>
                  <a:txBody>
                    <a:bodyPr/>
                    <a:lstStyle/>
                    <a:p>
                      <a:pPr marL="0" algn="l" defTabSz="913765" rtl="0" eaLnBrk="1" fontAlgn="t" latinLnBrk="0" hangingPunct="1">
                        <a:lnSpc>
                          <a:spcPct val="110000"/>
                        </a:lnSpc>
                      </a:pPr>
                      <a:r>
                        <a:rPr lang="en-US" sz="2400" kern="1200">
                          <a:solidFill>
                            <a:srgbClr val="000000"/>
                          </a:solidFill>
                          <a:latin typeface="微软雅黑" panose="020B0503020204020204" pitchFamily="34" charset="-122"/>
                          <a:ea typeface="微软雅黑" panose="020B0503020204020204" pitchFamily="34" charset="-122"/>
                          <a:cs typeface="+mn-cs"/>
                        </a:rPr>
                        <a:t>image</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marL="0" algn="l" defTabSz="913765" rtl="0" eaLnBrk="1" fontAlgn="t" latinLnBrk="0" hangingPunct="1">
                        <a:lnSpc>
                          <a:spcPct val="110000"/>
                        </a:lnSpc>
                      </a:pPr>
                      <a:r>
                        <a:rPr lang="zh-CN" altLang="en-US" sz="2400" kern="1200" dirty="0">
                          <a:solidFill>
                            <a:srgbClr val="000000"/>
                          </a:solidFill>
                          <a:latin typeface="微软雅黑" panose="020B0503020204020204" pitchFamily="34" charset="-122"/>
                          <a:ea typeface="微软雅黑" panose="020B0503020204020204" pitchFamily="34" charset="-122"/>
                          <a:cs typeface="+mn-cs"/>
                        </a:rPr>
                        <a:t>规定要使用的图片、画布或视频元素。</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176077184"/>
                  </a:ext>
                </a:extLst>
              </a:tr>
              <a:tr h="0">
                <a:tc>
                  <a:txBody>
                    <a:bodyPr/>
                    <a:lstStyle/>
                    <a:p>
                      <a:pPr marL="0" algn="l" defTabSz="913765" rtl="0" eaLnBrk="1" fontAlgn="t" latinLnBrk="0" hangingPunct="1">
                        <a:lnSpc>
                          <a:spcPct val="110000"/>
                        </a:lnSpc>
                      </a:pPr>
                      <a:r>
                        <a:rPr lang="en-US" sz="2400" kern="1200">
                          <a:solidFill>
                            <a:srgbClr val="000000"/>
                          </a:solidFill>
                          <a:latin typeface="微软雅黑" panose="020B0503020204020204" pitchFamily="34" charset="-122"/>
                          <a:ea typeface="微软雅黑" panose="020B0503020204020204" pitchFamily="34" charset="-122"/>
                          <a:cs typeface="+mn-cs"/>
                        </a:rPr>
                        <a:t>repeat</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marL="0" algn="l" defTabSz="913765" rtl="0" eaLnBrk="1" fontAlgn="t" latinLnBrk="0" hangingPunct="1">
                        <a:lnSpc>
                          <a:spcPct val="110000"/>
                        </a:lnSpc>
                      </a:pPr>
                      <a:r>
                        <a:rPr lang="zh-CN" altLang="en-US" sz="2400" kern="1200" dirty="0">
                          <a:solidFill>
                            <a:srgbClr val="000000"/>
                          </a:solidFill>
                          <a:latin typeface="微软雅黑" panose="020B0503020204020204" pitchFamily="34" charset="-122"/>
                          <a:ea typeface="微软雅黑" panose="020B0503020204020204" pitchFamily="34" charset="-122"/>
                          <a:cs typeface="+mn-cs"/>
                        </a:rPr>
                        <a:t>默认。该模式在水平和垂直方向重复。</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2407396888"/>
                  </a:ext>
                </a:extLst>
              </a:tr>
              <a:tr h="0">
                <a:tc>
                  <a:txBody>
                    <a:bodyPr/>
                    <a:lstStyle/>
                    <a:p>
                      <a:pPr marL="0" algn="l" defTabSz="913765" rtl="0" eaLnBrk="1" fontAlgn="t" latinLnBrk="0" hangingPunct="1">
                        <a:lnSpc>
                          <a:spcPct val="110000"/>
                        </a:lnSpc>
                      </a:pPr>
                      <a:r>
                        <a:rPr lang="en-US" sz="2400" kern="1200">
                          <a:solidFill>
                            <a:srgbClr val="000000"/>
                          </a:solidFill>
                          <a:latin typeface="微软雅黑" panose="020B0503020204020204" pitchFamily="34" charset="-122"/>
                          <a:ea typeface="微软雅黑" panose="020B0503020204020204" pitchFamily="34" charset="-122"/>
                          <a:cs typeface="+mn-cs"/>
                        </a:rPr>
                        <a:t>repeat-x</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marL="0" algn="l" defTabSz="913765" rtl="0" eaLnBrk="1" fontAlgn="t" latinLnBrk="0" hangingPunct="1">
                        <a:lnSpc>
                          <a:spcPct val="110000"/>
                        </a:lnSpc>
                      </a:pPr>
                      <a:r>
                        <a:rPr lang="zh-CN" altLang="en-US" sz="2400" kern="1200" dirty="0">
                          <a:solidFill>
                            <a:srgbClr val="000000"/>
                          </a:solidFill>
                          <a:latin typeface="微软雅黑" panose="020B0503020204020204" pitchFamily="34" charset="-122"/>
                          <a:ea typeface="微软雅黑" panose="020B0503020204020204" pitchFamily="34" charset="-122"/>
                          <a:cs typeface="+mn-cs"/>
                        </a:rPr>
                        <a:t>该模式只在水平方向重复。</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288418821"/>
                  </a:ext>
                </a:extLst>
              </a:tr>
              <a:tr h="0">
                <a:tc>
                  <a:txBody>
                    <a:bodyPr/>
                    <a:lstStyle/>
                    <a:p>
                      <a:pPr marL="0" algn="l" defTabSz="913765" rtl="0" eaLnBrk="1" fontAlgn="t" latinLnBrk="0" hangingPunct="1">
                        <a:lnSpc>
                          <a:spcPct val="110000"/>
                        </a:lnSpc>
                      </a:pPr>
                      <a:r>
                        <a:rPr lang="en-US" sz="2400" kern="1200">
                          <a:solidFill>
                            <a:srgbClr val="000000"/>
                          </a:solidFill>
                          <a:latin typeface="微软雅黑" panose="020B0503020204020204" pitchFamily="34" charset="-122"/>
                          <a:ea typeface="微软雅黑" panose="020B0503020204020204" pitchFamily="34" charset="-122"/>
                          <a:cs typeface="+mn-cs"/>
                        </a:rPr>
                        <a:t>repeat-y</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marL="0" algn="l" defTabSz="913765" rtl="0" eaLnBrk="1" fontAlgn="t" latinLnBrk="0" hangingPunct="1">
                        <a:lnSpc>
                          <a:spcPct val="110000"/>
                        </a:lnSpc>
                      </a:pPr>
                      <a:r>
                        <a:rPr lang="zh-CN" altLang="en-US" sz="2400" kern="1200">
                          <a:solidFill>
                            <a:srgbClr val="000000"/>
                          </a:solidFill>
                          <a:latin typeface="微软雅黑" panose="020B0503020204020204" pitchFamily="34" charset="-122"/>
                          <a:ea typeface="微软雅黑" panose="020B0503020204020204" pitchFamily="34" charset="-122"/>
                          <a:cs typeface="+mn-cs"/>
                        </a:rPr>
                        <a:t>该模式只在垂直方向重复。</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3205240828"/>
                  </a:ext>
                </a:extLst>
              </a:tr>
              <a:tr h="0">
                <a:tc>
                  <a:txBody>
                    <a:bodyPr/>
                    <a:lstStyle/>
                    <a:p>
                      <a:pPr marL="0" algn="l" defTabSz="913765" rtl="0" eaLnBrk="1" fontAlgn="t" latinLnBrk="0" hangingPunct="1">
                        <a:lnSpc>
                          <a:spcPct val="110000"/>
                        </a:lnSpc>
                      </a:pPr>
                      <a:r>
                        <a:rPr lang="en-US" sz="2400" kern="1200">
                          <a:solidFill>
                            <a:srgbClr val="000000"/>
                          </a:solidFill>
                          <a:latin typeface="微软雅黑" panose="020B0503020204020204" pitchFamily="34" charset="-122"/>
                          <a:ea typeface="微软雅黑" panose="020B0503020204020204" pitchFamily="34" charset="-122"/>
                          <a:cs typeface="+mn-cs"/>
                        </a:rPr>
                        <a:t>no-repeat</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marL="0" algn="l" defTabSz="913765" rtl="0" eaLnBrk="1" fontAlgn="t" latinLnBrk="0" hangingPunct="1">
                        <a:lnSpc>
                          <a:spcPct val="110000"/>
                        </a:lnSpc>
                      </a:pPr>
                      <a:r>
                        <a:rPr lang="zh-CN" altLang="en-US" sz="2400" kern="1200" dirty="0">
                          <a:solidFill>
                            <a:srgbClr val="000000"/>
                          </a:solidFill>
                          <a:latin typeface="微软雅黑" panose="020B0503020204020204" pitchFamily="34" charset="-122"/>
                          <a:ea typeface="微软雅黑" panose="020B0503020204020204" pitchFamily="34" charset="-122"/>
                          <a:cs typeface="+mn-cs"/>
                        </a:rPr>
                        <a:t>该模式只显示一次（不重复）。</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342160445"/>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err="1">
                <a:solidFill>
                  <a:srgbClr val="FF0000"/>
                </a:solidFill>
                <a:effectLst/>
              </a:rPr>
              <a:t>globalCompositeOperation</a:t>
            </a:r>
            <a:r>
              <a:rPr lang="en-US" altLang="zh-CN" dirty="0">
                <a:solidFill>
                  <a:srgbClr val="FF0000"/>
                </a:solidFill>
                <a:effectLst/>
              </a:rPr>
              <a:t> </a:t>
            </a:r>
            <a:r>
              <a:rPr lang="en-US" altLang="zh-CN" dirty="0" err="1"/>
              <a:t>属性</a:t>
            </a:r>
            <a:r>
              <a:rPr lang="en-US" altLang="zh-CN" dirty="0"/>
              <a:t>         </a:t>
            </a:r>
          </a:p>
          <a:p>
            <a:pPr lvl="1"/>
            <a:r>
              <a:rPr lang="en-US" altLang="zh-CN" dirty="0" err="1" smtClean="0"/>
              <a:t>设置如何将</a:t>
            </a:r>
            <a:r>
              <a:rPr lang="zh-CN" altLang="en-US" dirty="0" smtClean="0"/>
              <a:t>一个</a:t>
            </a:r>
            <a:r>
              <a:rPr lang="en-US" altLang="zh-CN" dirty="0" err="1" smtClean="0">
                <a:solidFill>
                  <a:srgbClr val="C00000"/>
                </a:solidFill>
              </a:rPr>
              <a:t>源图像</a:t>
            </a:r>
            <a:r>
              <a:rPr lang="en-US" altLang="zh-CN" dirty="0" err="1" smtClean="0"/>
              <a:t>绘制到</a:t>
            </a:r>
            <a:r>
              <a:rPr lang="en-US" altLang="zh-CN" dirty="0" err="1" smtClean="0">
                <a:solidFill>
                  <a:srgbClr val="C00000"/>
                </a:solidFill>
              </a:rPr>
              <a:t>目标图</a:t>
            </a:r>
            <a:r>
              <a:rPr lang="en-US" altLang="zh-CN" dirty="0" err="1" smtClean="0"/>
              <a:t>像上</a:t>
            </a:r>
            <a:r>
              <a:rPr lang="en-US" altLang="zh-CN" dirty="0"/>
              <a:t>。    </a:t>
            </a:r>
          </a:p>
          <a:p>
            <a:pPr lvl="1"/>
            <a:r>
              <a:rPr lang="en-US" altLang="zh-CN" dirty="0" err="1"/>
              <a:t>源图像</a:t>
            </a:r>
            <a:r>
              <a:rPr lang="en-US" altLang="zh-CN" dirty="0"/>
              <a:t>  ——  </a:t>
            </a:r>
            <a:r>
              <a:rPr lang="en-US" altLang="zh-CN" dirty="0" err="1">
                <a:solidFill>
                  <a:srgbClr val="C00000"/>
                </a:solidFill>
              </a:rPr>
              <a:t>打算</a:t>
            </a:r>
            <a:r>
              <a:rPr lang="en-US" altLang="zh-CN" dirty="0" err="1"/>
              <a:t>放置到画布上的绘图</a:t>
            </a:r>
            <a:r>
              <a:rPr lang="en-US" altLang="zh-CN" dirty="0"/>
              <a:t>。</a:t>
            </a:r>
          </a:p>
          <a:p>
            <a:pPr lvl="1"/>
            <a:r>
              <a:rPr lang="en-US" altLang="zh-CN" dirty="0" err="1"/>
              <a:t>目标图像</a:t>
            </a:r>
            <a:r>
              <a:rPr lang="en-US" altLang="zh-CN" dirty="0"/>
              <a:t>  ——  </a:t>
            </a:r>
            <a:r>
              <a:rPr lang="en-US" altLang="zh-CN" dirty="0" err="1">
                <a:solidFill>
                  <a:srgbClr val="C00000"/>
                </a:solidFill>
              </a:rPr>
              <a:t>已经</a:t>
            </a:r>
            <a:r>
              <a:rPr lang="en-US" altLang="zh-CN" dirty="0" err="1"/>
              <a:t>放置在画布上的绘图</a:t>
            </a:r>
            <a:r>
              <a:rPr lang="en-US" altLang="zh-CN" dirty="0"/>
              <a:t>。</a:t>
            </a:r>
          </a:p>
          <a:p>
            <a:r>
              <a:rPr lang="zh-CN" altLang="en-US" dirty="0"/>
              <a:t>属性取值：</a:t>
            </a:r>
            <a:r>
              <a:rPr lang="zh-CN" altLang="en-US" dirty="0">
                <a:solidFill>
                  <a:srgbClr val="FF0000"/>
                </a:solidFill>
              </a:rPr>
              <a:t>source-over </a:t>
            </a:r>
            <a:r>
              <a:rPr lang="zh-CN" altLang="en-US" dirty="0"/>
              <a:t>| source-atop | source-in | source-out </a:t>
            </a:r>
            <a:r>
              <a:rPr lang="en-US" altLang="zh-CN" dirty="0"/>
              <a:t>| </a:t>
            </a:r>
            <a:r>
              <a:rPr lang="zh-CN" altLang="en-US" dirty="0"/>
              <a:t>destination-over | destination-atop | destination-in |       destination-out </a:t>
            </a:r>
            <a:r>
              <a:rPr lang="en-US" altLang="zh-CN" dirty="0"/>
              <a:t>| </a:t>
            </a:r>
            <a:r>
              <a:rPr lang="zh-CN" altLang="en-US" dirty="0"/>
              <a:t>lighter | copy | xor</a:t>
            </a:r>
          </a:p>
        </p:txBody>
      </p:sp>
      <p:sp>
        <p:nvSpPr>
          <p:cNvPr id="3" name="内容占位符 2"/>
          <p:cNvSpPr>
            <a:spLocks noGrp="1"/>
          </p:cNvSpPr>
          <p:nvPr>
            <p:ph sz="quarter" idx="11"/>
          </p:nvPr>
        </p:nvSpPr>
        <p:spPr/>
        <p:txBody>
          <a:bodyPr/>
          <a:lstStyle/>
          <a:p>
            <a:r>
              <a:rPr lang="zh-CN" altLang="en-US"/>
              <a:t>合成操作</a:t>
            </a:r>
          </a:p>
        </p:txBody>
      </p:sp>
      <p:sp>
        <p:nvSpPr>
          <p:cNvPr id="5" name="文本框 4"/>
          <p:cNvSpPr txBox="1"/>
          <p:nvPr/>
        </p:nvSpPr>
        <p:spPr>
          <a:xfrm>
            <a:off x="8545122" y="5875836"/>
            <a:ext cx="3074035" cy="521970"/>
          </a:xfrm>
          <a:prstGeom prst="rect">
            <a:avLst/>
          </a:prstGeom>
          <a:noFill/>
        </p:spPr>
        <p:txBody>
          <a:bodyPr wrap="square" rtlCol="0">
            <a:spAutoFit/>
          </a:bodyPr>
          <a:lstStyle/>
          <a:p>
            <a:r>
              <a:rPr lang="en-US" altLang="zh-CN" sz="2800" dirty="0" smtClean="0">
                <a:solidFill>
                  <a:srgbClr val="000000"/>
                </a:solidFill>
              </a:rPr>
              <a:t>demo12-6.html</a:t>
            </a:r>
            <a:endParaRPr lang="zh-CN" altLang="en-US" sz="2800" dirty="0">
              <a:solidFill>
                <a:srgbClr val="000000"/>
              </a:solidFill>
            </a:endParaRPr>
          </a:p>
        </p:txBody>
      </p:sp>
      <p:pic>
        <p:nvPicPr>
          <p:cNvPr id="6" name="图片 5"/>
          <p:cNvPicPr>
            <a:picLocks noChangeAspect="1"/>
          </p:cNvPicPr>
          <p:nvPr/>
        </p:nvPicPr>
        <p:blipFill>
          <a:blip r:embed="rId2"/>
          <a:stretch>
            <a:fillRect/>
          </a:stretch>
        </p:blipFill>
        <p:spPr>
          <a:xfrm>
            <a:off x="8112924" y="1412076"/>
            <a:ext cx="3685714" cy="191428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a:t>练习</a:t>
            </a:r>
          </a:p>
        </p:txBody>
      </p:sp>
      <p:pic>
        <p:nvPicPr>
          <p:cNvPr id="4" name="内容占位符 3"/>
          <p:cNvPicPr>
            <a:picLocks noGrp="1" noChangeAspect="1"/>
          </p:cNvPicPr>
          <p:nvPr>
            <p:ph sz="quarter" idx="10"/>
          </p:nvPr>
        </p:nvPicPr>
        <p:blipFill>
          <a:blip r:embed="rId2"/>
          <a:stretch>
            <a:fillRect/>
          </a:stretch>
        </p:blipFill>
        <p:spPr>
          <a:xfrm>
            <a:off x="756285" y="1703705"/>
            <a:ext cx="10547985" cy="3728085"/>
          </a:xfrm>
          <a:prstGeom prst="rect">
            <a:avLst/>
          </a:prstGeom>
        </p:spPr>
      </p:pic>
      <p:sp>
        <p:nvSpPr>
          <p:cNvPr id="5" name="文本框 4"/>
          <p:cNvSpPr txBox="1"/>
          <p:nvPr/>
        </p:nvSpPr>
        <p:spPr>
          <a:xfrm>
            <a:off x="8545122" y="6279515"/>
            <a:ext cx="3074035" cy="521970"/>
          </a:xfrm>
          <a:prstGeom prst="rect">
            <a:avLst/>
          </a:prstGeom>
          <a:noFill/>
        </p:spPr>
        <p:txBody>
          <a:bodyPr wrap="square" rtlCol="0">
            <a:spAutoFit/>
          </a:bodyPr>
          <a:lstStyle/>
          <a:p>
            <a:r>
              <a:rPr lang="en-US" altLang="zh-CN" sz="2800" dirty="0" smtClean="0">
                <a:solidFill>
                  <a:srgbClr val="000000"/>
                </a:solidFill>
              </a:rPr>
              <a:t>demo12-7.html</a:t>
            </a:r>
            <a:endParaRPr lang="zh-CN" altLang="en-US" sz="2800" dirty="0">
              <a:solidFill>
                <a:srgbClr val="00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a:t>
              </a:r>
              <a:r>
                <a:rPr lang="en-US" altLang="zh-CN" sz="7200" b="1" dirty="0">
                  <a:solidFill>
                    <a:srgbClr val="FFFFFF"/>
                  </a:solidFill>
                  <a:latin typeface="+mn-lt"/>
                  <a:ea typeface="+mn-ea"/>
                </a:rPr>
                <a:t>3</a:t>
              </a:r>
              <a:endParaRPr 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r>
                <a:rPr lang="zh-CN" altLang="en-US" sz="4800" dirty="0">
                  <a:solidFill>
                    <a:schemeClr val="tx1"/>
                  </a:solidFill>
                  <a:latin typeface="微软雅黑" panose="020B0503020204020204" pitchFamily="34" charset="-122"/>
                  <a:ea typeface="微软雅黑" panose="020B0503020204020204" pitchFamily="34" charset="-122"/>
                  <a:sym typeface="+mn-ea"/>
                </a:rPr>
                <a:t>图片绘制</a:t>
              </a:r>
              <a:endParaRPr lang="zh-CN" altLang="en-US" sz="4800" dirty="0">
                <a:solidFill>
                  <a:schemeClr val="tx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05393" y="547680"/>
            <a:ext cx="8067696" cy="792363"/>
          </a:xfrm>
          <a:prstGeom prst="rect">
            <a:avLst/>
          </a:prstGeom>
          <a:solidFill>
            <a:schemeClr val="bg1"/>
          </a:solidFill>
        </p:spPr>
        <p:txBody>
          <a:bodyPr wrap="square" rtlCol="0">
            <a:spAutoFit/>
          </a:bodyPr>
          <a:lstStyle/>
          <a:p>
            <a:endParaRPr lang="zh-CN" altLang="en-US" dirty="0"/>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a:t>在 HTML5 中，不仅可以使用 Canvas API 来绘制图形，还可以读取磁盘或网络中的图像文件，然后使用 Canvas API 将该图像绘制在画布中。</a:t>
            </a:r>
          </a:p>
        </p:txBody>
      </p:sp>
      <p:sp>
        <p:nvSpPr>
          <p:cNvPr id="3" name="内容占位符 2"/>
          <p:cNvSpPr>
            <a:spLocks noGrp="1"/>
          </p:cNvSpPr>
          <p:nvPr>
            <p:ph sz="quarter" idx="11"/>
          </p:nvPr>
        </p:nvSpPr>
        <p:spPr/>
        <p:txBody>
          <a:bodyPr/>
          <a:lstStyle/>
          <a:p>
            <a:r>
              <a:rPr lang="zh-CN" altLang="en-US"/>
              <a:t>绘制图像</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smtClean="0">
                <a:solidFill>
                  <a:srgbClr val="FF0000"/>
                </a:solidFill>
                <a:sym typeface="+mn-ea"/>
              </a:rPr>
              <a:t>drawImage( ) </a:t>
            </a:r>
            <a:r>
              <a:rPr lang="zh-CN" altLang="en-US" dirty="0">
                <a:sym typeface="+mn-ea"/>
              </a:rPr>
              <a:t>方法在画布上绘制</a:t>
            </a:r>
            <a:r>
              <a:rPr lang="zh-CN" altLang="en-US" dirty="0" smtClean="0">
                <a:sym typeface="+mn-ea"/>
              </a:rPr>
              <a:t>图像</a:t>
            </a:r>
            <a:r>
              <a:rPr lang="zh-CN" altLang="en-US" dirty="0">
                <a:sym typeface="+mn-ea"/>
              </a:rPr>
              <a:t>或视频。</a:t>
            </a:r>
          </a:p>
          <a:p>
            <a:pPr lvl="1">
              <a:spcAft>
                <a:spcPts val="600"/>
              </a:spcAft>
            </a:pPr>
            <a:r>
              <a:rPr lang="zh-CN" altLang="en-US" dirty="0" smtClean="0">
                <a:sym typeface="+mn-ea"/>
              </a:rPr>
              <a:t>语法</a:t>
            </a:r>
            <a:r>
              <a:rPr lang="en-US" altLang="zh-CN" dirty="0" smtClean="0">
                <a:sym typeface="+mn-ea"/>
              </a:rPr>
              <a:t>1</a:t>
            </a:r>
            <a:r>
              <a:rPr lang="zh-CN" altLang="en-US" dirty="0" smtClean="0">
                <a:sym typeface="+mn-ea"/>
              </a:rPr>
              <a:t>：</a:t>
            </a:r>
            <a:r>
              <a:rPr lang="en-US" altLang="zh-CN" dirty="0" err="1" smtClean="0">
                <a:sym typeface="+mn-ea"/>
              </a:rPr>
              <a:t>在画布上定位图像</a:t>
            </a:r>
            <a:endParaRPr lang="en-US" altLang="zh-CN" dirty="0" smtClean="0">
              <a:sym typeface="+mn-ea"/>
            </a:endParaRPr>
          </a:p>
          <a:p>
            <a:pPr marL="431800" lvl="1" indent="0">
              <a:buNone/>
            </a:pPr>
            <a:endParaRPr lang="en-US" altLang="zh-CN" dirty="0" smtClean="0">
              <a:sym typeface="+mn-ea"/>
            </a:endParaRPr>
          </a:p>
          <a:p>
            <a:pPr lvl="1">
              <a:spcBef>
                <a:spcPts val="600"/>
              </a:spcBef>
            </a:pPr>
            <a:r>
              <a:rPr lang="en-US" altLang="zh-CN" dirty="0" smtClean="0">
                <a:sym typeface="+mn-ea"/>
              </a:rPr>
              <a:t> </a:t>
            </a:r>
            <a:r>
              <a:rPr lang="zh-CN" altLang="en-US" dirty="0" smtClean="0">
                <a:sym typeface="+mn-ea"/>
              </a:rPr>
              <a:t>语法</a:t>
            </a:r>
            <a:r>
              <a:rPr lang="en-US" altLang="zh-CN" dirty="0" smtClean="0">
                <a:sym typeface="+mn-ea"/>
              </a:rPr>
              <a:t>2</a:t>
            </a:r>
            <a:r>
              <a:rPr lang="zh-CN" altLang="en-US" dirty="0">
                <a:sym typeface="+mn-ea"/>
              </a:rPr>
              <a:t>：在画布上定位图像，并</a:t>
            </a:r>
            <a:r>
              <a:rPr lang="en-US" altLang="zh-CN" dirty="0" err="1" smtClean="0">
                <a:sym typeface="+mn-ea"/>
              </a:rPr>
              <a:t>规定图像的宽度和高度</a:t>
            </a:r>
            <a:r>
              <a:rPr lang="zh-CN" altLang="en-US" dirty="0" smtClean="0">
                <a:sym typeface="+mn-ea"/>
              </a:rPr>
              <a:t>（缩放）</a:t>
            </a:r>
            <a:endParaRPr lang="en-US" altLang="zh-CN" noProof="1" smtClean="0">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2" panose="05020102010507070707" pitchFamily="18" charset="2"/>
              <a:buNone/>
            </a:pPr>
            <a:endParaRPr lang="en-US" altLang="zh-CN" noProof="1" smtClean="0">
              <a:latin typeface="微软雅黑" panose="020B0503020204020204" pitchFamily="34" charset="-122"/>
              <a:ea typeface="微软雅黑" panose="020B0503020204020204" pitchFamily="34" charset="-122"/>
              <a:sym typeface="+mn-ea"/>
            </a:endParaRPr>
          </a:p>
          <a:p>
            <a:endParaRPr lang="en-US" altLang="zh-CN" dirty="0"/>
          </a:p>
        </p:txBody>
      </p:sp>
      <p:sp>
        <p:nvSpPr>
          <p:cNvPr id="3" name="内容占位符 2"/>
          <p:cNvSpPr>
            <a:spLocks noGrp="1"/>
          </p:cNvSpPr>
          <p:nvPr>
            <p:ph sz="quarter" idx="11"/>
          </p:nvPr>
        </p:nvSpPr>
        <p:spPr/>
        <p:txBody>
          <a:bodyPr/>
          <a:lstStyle/>
          <a:p>
            <a:r>
              <a:rPr lang="zh-CN" altLang="en-US"/>
              <a:t>绘图</a:t>
            </a:r>
          </a:p>
          <a:p>
            <a:r>
              <a:rPr lang="zh-CN" altLang="en-US"/>
              <a:t> </a:t>
            </a:r>
          </a:p>
        </p:txBody>
      </p:sp>
      <p:sp>
        <p:nvSpPr>
          <p:cNvPr id="4" name="文本框 3"/>
          <p:cNvSpPr txBox="1"/>
          <p:nvPr/>
        </p:nvSpPr>
        <p:spPr>
          <a:xfrm>
            <a:off x="1649230" y="2609119"/>
            <a:ext cx="4973865" cy="531749"/>
          </a:xfrm>
          <a:prstGeom prst="rect">
            <a:avLst/>
          </a:prstGeom>
          <a:solidFill>
            <a:schemeClr val="accent6">
              <a:lumMod val="20000"/>
              <a:lumOff val="80000"/>
            </a:schemeClr>
          </a:solidFill>
        </p:spPr>
        <p:txBody>
          <a:bodyPr wrap="square" rtlCol="0">
            <a:spAutoFit/>
          </a:bodyPr>
          <a:lstStyle/>
          <a:p>
            <a:pPr>
              <a:lnSpc>
                <a:spcPct val="120000"/>
              </a:lnSpc>
            </a:pPr>
            <a:r>
              <a:rPr lang="en-US" altLang="zh-CN" sz="2600" noProof="1">
                <a:solidFill>
                  <a:srgbClr val="000000"/>
                </a:solidFill>
                <a:latin typeface="微软雅黑" panose="020B0503020204020204" pitchFamily="34" charset="-122"/>
                <a:ea typeface="微软雅黑" panose="020B0503020204020204" pitchFamily="34" charset="-122"/>
              </a:rPr>
              <a:t>context.drawImage(img</a:t>
            </a:r>
            <a:r>
              <a:rPr lang="en-US" altLang="zh-CN" sz="2600" noProof="1" smtClean="0">
                <a:solidFill>
                  <a:srgbClr val="000000"/>
                </a:solidFill>
                <a:latin typeface="微软雅黑" panose="020B0503020204020204" pitchFamily="34" charset="-122"/>
                <a:ea typeface="微软雅黑" panose="020B0503020204020204" pitchFamily="34" charset="-122"/>
              </a:rPr>
              <a:t>, x, y</a:t>
            </a:r>
            <a:r>
              <a:rPr lang="en-US" altLang="zh-CN" sz="2600" noProof="1">
                <a:solidFill>
                  <a:srgbClr val="000000"/>
                </a:solidFill>
                <a:latin typeface="微软雅黑" panose="020B0503020204020204" pitchFamily="34" charset="-122"/>
                <a:ea typeface="微软雅黑" panose="020B0503020204020204" pitchFamily="34" charset="-122"/>
              </a:rPr>
              <a:t>)</a:t>
            </a:r>
            <a:endParaRPr lang="zh-CN" altLang="en-US" sz="2600" dirty="0">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649230" y="3833680"/>
            <a:ext cx="8762093" cy="531749"/>
          </a:xfrm>
          <a:prstGeom prst="rect">
            <a:avLst/>
          </a:prstGeom>
          <a:solidFill>
            <a:schemeClr val="accent6">
              <a:lumMod val="20000"/>
              <a:lumOff val="80000"/>
            </a:schemeClr>
          </a:solidFill>
        </p:spPr>
        <p:txBody>
          <a:bodyPr wrap="square" rtlCol="0">
            <a:spAutoFit/>
          </a:bodyPr>
          <a:lstStyle/>
          <a:p>
            <a:pPr>
              <a:lnSpc>
                <a:spcPct val="120000"/>
              </a:lnSpc>
            </a:pPr>
            <a:r>
              <a:rPr lang="en-US" altLang="zh-CN" sz="2600" noProof="1">
                <a:solidFill>
                  <a:srgbClr val="000000"/>
                </a:solidFill>
                <a:latin typeface="微软雅黑" panose="020B0503020204020204" pitchFamily="34" charset="-122"/>
                <a:ea typeface="微软雅黑" panose="020B0503020204020204" pitchFamily="34" charset="-122"/>
              </a:rPr>
              <a:t>context.drawImage(img</a:t>
            </a:r>
            <a:r>
              <a:rPr lang="en-US" altLang="zh-CN" sz="2600" noProof="1" smtClean="0">
                <a:solidFill>
                  <a:srgbClr val="000000"/>
                </a:solidFill>
                <a:latin typeface="微软雅黑" panose="020B0503020204020204" pitchFamily="34" charset="-122"/>
                <a:ea typeface="微软雅黑" panose="020B0503020204020204" pitchFamily="34" charset="-122"/>
              </a:rPr>
              <a:t>, </a:t>
            </a:r>
            <a:r>
              <a:rPr lang="en-US" altLang="zh-CN" sz="2600" noProof="1" smtClean="0">
                <a:solidFill>
                  <a:srgbClr val="000000"/>
                </a:solidFill>
                <a:latin typeface="微软雅黑" panose="020B0503020204020204" pitchFamily="34" charset="-122"/>
                <a:ea typeface="微软雅黑" panose="020B0503020204020204" pitchFamily="34" charset="-122"/>
              </a:rPr>
              <a:t>x</a:t>
            </a:r>
            <a:r>
              <a:rPr lang="en-US" altLang="zh-CN" sz="2600" noProof="1" smtClean="0">
                <a:solidFill>
                  <a:srgbClr val="000000"/>
                </a:solidFill>
                <a:latin typeface="微软雅黑" panose="020B0503020204020204" pitchFamily="34" charset="-122"/>
                <a:ea typeface="微软雅黑" panose="020B0503020204020204" pitchFamily="34" charset="-122"/>
              </a:rPr>
              <a:t>, </a:t>
            </a:r>
            <a:r>
              <a:rPr lang="en-US" altLang="zh-CN" sz="2600" noProof="1" smtClean="0">
                <a:solidFill>
                  <a:srgbClr val="000000"/>
                </a:solidFill>
                <a:latin typeface="微软雅黑" panose="020B0503020204020204" pitchFamily="34" charset="-122"/>
                <a:ea typeface="微软雅黑" panose="020B0503020204020204" pitchFamily="34" charset="-122"/>
              </a:rPr>
              <a:t>y</a:t>
            </a:r>
            <a:r>
              <a:rPr lang="en-US" altLang="zh-CN" sz="2600" noProof="1" smtClean="0">
                <a:solidFill>
                  <a:srgbClr val="000000"/>
                </a:solidFill>
                <a:latin typeface="微软雅黑" panose="020B0503020204020204" pitchFamily="34" charset="-122"/>
                <a:ea typeface="微软雅黑" panose="020B0503020204020204" pitchFamily="34" charset="-122"/>
              </a:rPr>
              <a:t>, </a:t>
            </a:r>
            <a:r>
              <a:rPr lang="en-US" altLang="zh-CN" sz="2600" noProof="1" smtClean="0">
                <a:solidFill>
                  <a:srgbClr val="000000"/>
                </a:solidFill>
                <a:latin typeface="微软雅黑" panose="020B0503020204020204" pitchFamily="34" charset="-122"/>
                <a:ea typeface="微软雅黑" panose="020B0503020204020204" pitchFamily="34" charset="-122"/>
              </a:rPr>
              <a:t>width</a:t>
            </a:r>
            <a:r>
              <a:rPr lang="en-US" altLang="zh-CN" sz="2600" noProof="1" smtClean="0">
                <a:solidFill>
                  <a:srgbClr val="000000"/>
                </a:solidFill>
                <a:latin typeface="微软雅黑" panose="020B0503020204020204" pitchFamily="34" charset="-122"/>
                <a:ea typeface="微软雅黑" panose="020B0503020204020204" pitchFamily="34" charset="-122"/>
              </a:rPr>
              <a:t>, </a:t>
            </a:r>
            <a:r>
              <a:rPr lang="en-US" altLang="zh-CN" sz="2600" noProof="1" smtClean="0">
                <a:solidFill>
                  <a:srgbClr val="000000"/>
                </a:solidFill>
                <a:latin typeface="微软雅黑" panose="020B0503020204020204" pitchFamily="34" charset="-122"/>
                <a:ea typeface="微软雅黑" panose="020B0503020204020204" pitchFamily="34" charset="-122"/>
              </a:rPr>
              <a:t>height</a:t>
            </a:r>
            <a:r>
              <a:rPr lang="en-US" altLang="zh-CN" sz="2600" noProof="1">
                <a:solidFill>
                  <a:srgbClr val="000000"/>
                </a:solidFill>
                <a:latin typeface="微软雅黑" panose="020B0503020204020204" pitchFamily="34" charset="-122"/>
                <a:ea typeface="微软雅黑" panose="020B0503020204020204" pitchFamily="34" charset="-122"/>
              </a:rPr>
              <a:t>)</a:t>
            </a:r>
            <a:endParaRPr lang="zh-CN" altLang="en-US" sz="2600" dirty="0">
              <a:solidFill>
                <a:srgbClr val="000000"/>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4100357569"/>
              </p:ext>
            </p:extLst>
          </p:nvPr>
        </p:nvGraphicFramePr>
        <p:xfrm>
          <a:off x="1649230" y="4681985"/>
          <a:ext cx="8762093" cy="2042160"/>
        </p:xfrm>
        <a:graphic>
          <a:graphicData uri="http://schemas.openxmlformats.org/drawingml/2006/table">
            <a:tbl>
              <a:tblPr>
                <a:tableStyleId>{BC89EF96-8CEA-46FF-86C4-4CE0E7609802}</a:tableStyleId>
              </a:tblPr>
              <a:tblGrid>
                <a:gridCol w="1787593">
                  <a:extLst>
                    <a:ext uri="{9D8B030D-6E8A-4147-A177-3AD203B41FA5}">
                      <a16:colId xmlns:a16="http://schemas.microsoft.com/office/drawing/2014/main" val="2607562664"/>
                    </a:ext>
                  </a:extLst>
                </a:gridCol>
                <a:gridCol w="6974500">
                  <a:extLst>
                    <a:ext uri="{9D8B030D-6E8A-4147-A177-3AD203B41FA5}">
                      <a16:colId xmlns:a16="http://schemas.microsoft.com/office/drawing/2014/main" val="2586258415"/>
                    </a:ext>
                  </a:extLst>
                </a:gridCol>
              </a:tblGrid>
              <a:tr h="0">
                <a:tc>
                  <a:txBody>
                    <a:bodyPr/>
                    <a:lstStyle/>
                    <a:p>
                      <a:r>
                        <a:rPr lang="zh-CN" altLang="en-US" sz="2400" b="1" dirty="0">
                          <a:solidFill>
                            <a:srgbClr val="000000"/>
                          </a:solidFill>
                          <a:effectLst/>
                          <a:latin typeface="微软雅黑" panose="020B0503020204020204" pitchFamily="34" charset="-122"/>
                          <a:ea typeface="微软雅黑" panose="020B0503020204020204" pitchFamily="34" charset="-122"/>
                        </a:rPr>
                        <a:t>参数</a:t>
                      </a:r>
                    </a:p>
                  </a:txBody>
                  <a:tcPr anchor="ctr">
                    <a:solidFill>
                      <a:schemeClr val="accent1">
                        <a:lumMod val="60000"/>
                        <a:lumOff val="40000"/>
                      </a:schemeClr>
                    </a:solidFill>
                  </a:tcPr>
                </a:tc>
                <a:tc>
                  <a:txBody>
                    <a:bodyPr/>
                    <a:lstStyle/>
                    <a:p>
                      <a:r>
                        <a:rPr lang="zh-CN" altLang="en-US" sz="2400" b="1" dirty="0">
                          <a:solidFill>
                            <a:srgbClr val="000000"/>
                          </a:solidFill>
                          <a:latin typeface="微软雅黑" panose="020B0503020204020204" pitchFamily="34" charset="-122"/>
                          <a:ea typeface="微软雅黑" panose="020B0503020204020204" pitchFamily="34" charset="-122"/>
                        </a:rPr>
                        <a:t>描述</a:t>
                      </a:r>
                    </a:p>
                  </a:txBody>
                  <a:tcPr anchor="ctr">
                    <a:solidFill>
                      <a:schemeClr val="accent1">
                        <a:lumMod val="60000"/>
                        <a:lumOff val="40000"/>
                      </a:schemeClr>
                    </a:solidFill>
                  </a:tcPr>
                </a:tc>
                <a:extLst>
                  <a:ext uri="{0D108BD9-81ED-4DB2-BD59-A6C34878D82A}">
                    <a16:rowId xmlns:a16="http://schemas.microsoft.com/office/drawing/2014/main" val="1925311893"/>
                  </a:ext>
                </a:extLst>
              </a:tr>
              <a:tr h="0">
                <a:tc>
                  <a:txBody>
                    <a:bodyPr/>
                    <a:lstStyle/>
                    <a:p>
                      <a:r>
                        <a:rPr lang="en-US" sz="2000" dirty="0">
                          <a:solidFill>
                            <a:srgbClr val="000000"/>
                          </a:solidFill>
                          <a:latin typeface="微软雅黑" panose="020B0503020204020204" pitchFamily="34" charset="-122"/>
                          <a:ea typeface="微软雅黑" panose="020B0503020204020204" pitchFamily="34" charset="-122"/>
                        </a:rPr>
                        <a:t>x</a:t>
                      </a:r>
                    </a:p>
                  </a:txBody>
                  <a:tcPr anchor="ctr"/>
                </a:tc>
                <a:tc>
                  <a:txBody>
                    <a:bodyPr/>
                    <a:lstStyle/>
                    <a:p>
                      <a:r>
                        <a:rPr lang="zh-CN" altLang="en-US" sz="2000" dirty="0">
                          <a:solidFill>
                            <a:srgbClr val="000000"/>
                          </a:solidFill>
                          <a:latin typeface="微软雅黑" panose="020B0503020204020204" pitchFamily="34" charset="-122"/>
                          <a:ea typeface="微软雅黑" panose="020B0503020204020204" pitchFamily="34" charset="-122"/>
                        </a:rPr>
                        <a:t>在画布上放置图像的 </a:t>
                      </a:r>
                      <a:r>
                        <a:rPr lang="en-US" altLang="zh-CN" sz="2000" dirty="0">
                          <a:solidFill>
                            <a:srgbClr val="000000"/>
                          </a:solidFill>
                          <a:latin typeface="微软雅黑" panose="020B0503020204020204" pitchFamily="34" charset="-122"/>
                          <a:ea typeface="微软雅黑" panose="020B0503020204020204" pitchFamily="34" charset="-122"/>
                        </a:rPr>
                        <a:t>x </a:t>
                      </a:r>
                      <a:r>
                        <a:rPr lang="zh-CN" altLang="en-US" sz="2000" dirty="0">
                          <a:solidFill>
                            <a:srgbClr val="000000"/>
                          </a:solidFill>
                          <a:latin typeface="微软雅黑" panose="020B0503020204020204" pitchFamily="34" charset="-122"/>
                          <a:ea typeface="微软雅黑" panose="020B0503020204020204" pitchFamily="34" charset="-122"/>
                        </a:rPr>
                        <a:t>坐标位置。</a:t>
                      </a:r>
                    </a:p>
                  </a:txBody>
                  <a:tcPr anchor="ctr"/>
                </a:tc>
                <a:extLst>
                  <a:ext uri="{0D108BD9-81ED-4DB2-BD59-A6C34878D82A}">
                    <a16:rowId xmlns:a16="http://schemas.microsoft.com/office/drawing/2014/main" val="3867634534"/>
                  </a:ext>
                </a:extLst>
              </a:tr>
              <a:tr h="0">
                <a:tc>
                  <a:txBody>
                    <a:bodyPr/>
                    <a:lstStyle/>
                    <a:p>
                      <a:r>
                        <a:rPr lang="en-US" sz="2000" dirty="0">
                          <a:solidFill>
                            <a:srgbClr val="000000"/>
                          </a:solidFill>
                          <a:latin typeface="微软雅黑" panose="020B0503020204020204" pitchFamily="34" charset="-122"/>
                          <a:ea typeface="微软雅黑" panose="020B0503020204020204" pitchFamily="34" charset="-122"/>
                        </a:rPr>
                        <a:t>y</a:t>
                      </a:r>
                    </a:p>
                  </a:txBody>
                  <a:tcPr anchor="ctr">
                    <a:solidFill>
                      <a:schemeClr val="accent1">
                        <a:lumMod val="20000"/>
                        <a:lumOff val="80000"/>
                      </a:schemeClr>
                    </a:solidFill>
                  </a:tcPr>
                </a:tc>
                <a:tc>
                  <a:txBody>
                    <a:bodyPr/>
                    <a:lstStyle/>
                    <a:p>
                      <a:r>
                        <a:rPr lang="zh-CN" altLang="en-US" sz="2000" dirty="0">
                          <a:solidFill>
                            <a:srgbClr val="000000"/>
                          </a:solidFill>
                          <a:latin typeface="微软雅黑" panose="020B0503020204020204" pitchFamily="34" charset="-122"/>
                          <a:ea typeface="微软雅黑" panose="020B0503020204020204" pitchFamily="34" charset="-122"/>
                        </a:rPr>
                        <a:t>在画布上放置图像的 </a:t>
                      </a:r>
                      <a:r>
                        <a:rPr lang="en-US" sz="2000" dirty="0">
                          <a:solidFill>
                            <a:srgbClr val="000000"/>
                          </a:solidFill>
                          <a:latin typeface="微软雅黑" panose="020B0503020204020204" pitchFamily="34" charset="-122"/>
                          <a:ea typeface="微软雅黑" panose="020B0503020204020204" pitchFamily="34" charset="-122"/>
                        </a:rPr>
                        <a:t>y </a:t>
                      </a:r>
                      <a:r>
                        <a:rPr lang="zh-CN" altLang="en-US" sz="2000" dirty="0">
                          <a:solidFill>
                            <a:srgbClr val="000000"/>
                          </a:solidFill>
                          <a:latin typeface="微软雅黑" panose="020B0503020204020204" pitchFamily="34" charset="-122"/>
                          <a:ea typeface="微软雅黑" panose="020B0503020204020204" pitchFamily="34" charset="-122"/>
                        </a:rPr>
                        <a:t>坐标位置。</a:t>
                      </a:r>
                    </a:p>
                  </a:txBody>
                  <a:tcPr anchor="ctr">
                    <a:solidFill>
                      <a:schemeClr val="accent1">
                        <a:lumMod val="20000"/>
                        <a:lumOff val="80000"/>
                      </a:schemeClr>
                    </a:solidFill>
                  </a:tcPr>
                </a:tc>
                <a:extLst>
                  <a:ext uri="{0D108BD9-81ED-4DB2-BD59-A6C34878D82A}">
                    <a16:rowId xmlns:a16="http://schemas.microsoft.com/office/drawing/2014/main" val="1656785695"/>
                  </a:ext>
                </a:extLst>
              </a:tr>
              <a:tr h="0">
                <a:tc>
                  <a:txBody>
                    <a:bodyPr/>
                    <a:lstStyle/>
                    <a:p>
                      <a:r>
                        <a:rPr lang="en-US" sz="2000" dirty="0">
                          <a:solidFill>
                            <a:srgbClr val="000000"/>
                          </a:solidFill>
                          <a:latin typeface="微软雅黑" panose="020B0503020204020204" pitchFamily="34" charset="-122"/>
                          <a:ea typeface="微软雅黑" panose="020B0503020204020204" pitchFamily="34" charset="-122"/>
                        </a:rPr>
                        <a:t>width</a:t>
                      </a:r>
                    </a:p>
                  </a:txBody>
                  <a:tcPr anchor="ctr"/>
                </a:tc>
                <a:tc>
                  <a:txBody>
                    <a:bodyPr/>
                    <a:lstStyle/>
                    <a:p>
                      <a:r>
                        <a:rPr lang="zh-CN" altLang="en-US" sz="2000" dirty="0">
                          <a:solidFill>
                            <a:srgbClr val="000000"/>
                          </a:solidFill>
                          <a:latin typeface="微软雅黑" panose="020B0503020204020204" pitchFamily="34" charset="-122"/>
                          <a:ea typeface="微软雅黑" panose="020B0503020204020204" pitchFamily="34" charset="-122"/>
                        </a:rPr>
                        <a:t>可选。要使用的图像的宽度。（伸展或缩小图像）</a:t>
                      </a:r>
                    </a:p>
                  </a:txBody>
                  <a:tcPr anchor="ctr"/>
                </a:tc>
                <a:extLst>
                  <a:ext uri="{0D108BD9-81ED-4DB2-BD59-A6C34878D82A}">
                    <a16:rowId xmlns:a16="http://schemas.microsoft.com/office/drawing/2014/main" val="3092886753"/>
                  </a:ext>
                </a:extLst>
              </a:tr>
              <a:tr h="0">
                <a:tc>
                  <a:txBody>
                    <a:bodyPr/>
                    <a:lstStyle/>
                    <a:p>
                      <a:r>
                        <a:rPr lang="en-US" sz="2000">
                          <a:solidFill>
                            <a:srgbClr val="000000"/>
                          </a:solidFill>
                          <a:latin typeface="微软雅黑" panose="020B0503020204020204" pitchFamily="34" charset="-122"/>
                          <a:ea typeface="微软雅黑" panose="020B0503020204020204" pitchFamily="34" charset="-122"/>
                        </a:rPr>
                        <a:t>height</a:t>
                      </a:r>
                    </a:p>
                  </a:txBody>
                  <a:tcPr anchor="ctr">
                    <a:solidFill>
                      <a:schemeClr val="accent1">
                        <a:lumMod val="20000"/>
                        <a:lumOff val="80000"/>
                      </a:schemeClr>
                    </a:solidFill>
                  </a:tcPr>
                </a:tc>
                <a:tc>
                  <a:txBody>
                    <a:bodyPr/>
                    <a:lstStyle/>
                    <a:p>
                      <a:r>
                        <a:rPr lang="zh-CN" altLang="en-US" sz="2000" dirty="0">
                          <a:solidFill>
                            <a:srgbClr val="000000"/>
                          </a:solidFill>
                          <a:latin typeface="微软雅黑" panose="020B0503020204020204" pitchFamily="34" charset="-122"/>
                          <a:ea typeface="微软雅黑" panose="020B0503020204020204" pitchFamily="34" charset="-122"/>
                        </a:rPr>
                        <a:t>可选。要使用的图像的高度。（伸展或缩小图像</a:t>
                      </a:r>
                    </a:p>
                  </a:txBody>
                  <a:tcPr anchor="ctr">
                    <a:solidFill>
                      <a:schemeClr val="accent1">
                        <a:lumMod val="20000"/>
                        <a:lumOff val="80000"/>
                      </a:schemeClr>
                    </a:solidFill>
                  </a:tcPr>
                </a:tc>
                <a:extLst>
                  <a:ext uri="{0D108BD9-81ED-4DB2-BD59-A6C34878D82A}">
                    <a16:rowId xmlns:a16="http://schemas.microsoft.com/office/drawing/2014/main" val="593201145"/>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a:t>绘图</a:t>
            </a:r>
          </a:p>
          <a:p>
            <a:r>
              <a:rPr lang="zh-CN" altLang="en-US"/>
              <a:t> </a:t>
            </a:r>
          </a:p>
        </p:txBody>
      </p:sp>
      <p:sp>
        <p:nvSpPr>
          <p:cNvPr id="4" name="文本框 3"/>
          <p:cNvSpPr txBox="1"/>
          <p:nvPr/>
        </p:nvSpPr>
        <p:spPr>
          <a:xfrm>
            <a:off x="609599" y="2409372"/>
            <a:ext cx="9791700" cy="3322955"/>
          </a:xfrm>
          <a:prstGeom prst="rect">
            <a:avLst/>
          </a:prstGeom>
          <a:solidFill>
            <a:schemeClr val="bg2"/>
          </a:solidFill>
        </p:spPr>
        <p:txBody>
          <a:bodyPr wrap="square" rtlCol="0">
            <a:spAutoFit/>
          </a:bodyPr>
          <a:lstStyle/>
          <a:p>
            <a:pPr eaLnBrk="1" latinLnBrk="0" hangingPunct="1">
              <a:lnSpc>
                <a:spcPct val="150000"/>
              </a:lnSpc>
            </a:pPr>
            <a:r>
              <a:rPr lang="en-US" altLang="zh-CN" sz="2800" dirty="0">
                <a:solidFill>
                  <a:srgbClr val="000000"/>
                </a:solidFill>
              </a:rPr>
              <a:t> </a:t>
            </a:r>
            <a:r>
              <a:rPr lang="en-US" altLang="zh-CN" sz="2800" dirty="0" smtClean="0">
                <a:solidFill>
                  <a:srgbClr val="000000"/>
                </a:solidFill>
              </a:rPr>
              <a:t>	</a:t>
            </a:r>
            <a:r>
              <a:rPr lang="en-US" altLang="zh-CN" sz="2800" dirty="0" err="1" smtClean="0">
                <a:solidFill>
                  <a:srgbClr val="000000"/>
                </a:solidFill>
                <a:latin typeface="微软雅黑" panose="020B0503020204020204" pitchFamily="34" charset="-122"/>
                <a:ea typeface="微软雅黑" panose="020B0503020204020204" pitchFamily="34" charset="-122"/>
              </a:rPr>
              <a:t>var</a:t>
            </a:r>
            <a:r>
              <a:rPr lang="en-US" altLang="zh-CN" sz="2800" dirty="0" smtClean="0">
                <a:solidFill>
                  <a:srgbClr val="000000"/>
                </a:solidFill>
                <a:latin typeface="微软雅黑" panose="020B0503020204020204" pitchFamily="34" charset="-122"/>
                <a:ea typeface="微软雅黑" panose="020B0503020204020204" pitchFamily="34" charset="-122"/>
              </a:rPr>
              <a:t> </a:t>
            </a:r>
            <a:r>
              <a:rPr lang="en-US" altLang="zh-CN" sz="2800" dirty="0" err="1">
                <a:solidFill>
                  <a:srgbClr val="000000"/>
                </a:solidFill>
                <a:latin typeface="微软雅黑" panose="020B0503020204020204" pitchFamily="34" charset="-122"/>
                <a:ea typeface="微软雅黑" panose="020B0503020204020204" pitchFamily="34" charset="-122"/>
              </a:rPr>
              <a:t>img</a:t>
            </a:r>
            <a:r>
              <a:rPr lang="en-US" altLang="zh-CN" sz="2800" dirty="0">
                <a:solidFill>
                  <a:srgbClr val="000000"/>
                </a:solidFill>
                <a:latin typeface="微软雅黑" panose="020B0503020204020204" pitchFamily="34" charset="-122"/>
                <a:ea typeface="微软雅黑" panose="020B0503020204020204" pitchFamily="34" charset="-122"/>
              </a:rPr>
              <a:t> = new Image();  </a:t>
            </a:r>
            <a:r>
              <a:rPr lang="en-US" altLang="zh-CN" sz="2800" dirty="0">
                <a:solidFill>
                  <a:schemeClr val="accent4">
                    <a:lumMod val="60000"/>
                    <a:lumOff val="40000"/>
                  </a:schemeClr>
                </a:solidFill>
                <a:latin typeface="微软雅黑" panose="020B0503020204020204" pitchFamily="34" charset="-122"/>
                <a:ea typeface="微软雅黑" panose="020B0503020204020204" pitchFamily="34" charset="-122"/>
              </a:rPr>
              <a:t>//</a:t>
            </a:r>
            <a:r>
              <a:rPr lang="zh-CN" altLang="en-US" sz="2800" dirty="0">
                <a:solidFill>
                  <a:schemeClr val="accent4">
                    <a:lumMod val="60000"/>
                    <a:lumOff val="40000"/>
                  </a:schemeClr>
                </a:solidFill>
                <a:latin typeface="微软雅黑" panose="020B0503020204020204" pitchFamily="34" charset="-122"/>
                <a:ea typeface="微软雅黑" panose="020B0503020204020204" pitchFamily="34" charset="-122"/>
              </a:rPr>
              <a:t>新建一个</a:t>
            </a:r>
            <a:r>
              <a:rPr lang="en-US" altLang="zh-CN" sz="2800" dirty="0">
                <a:solidFill>
                  <a:schemeClr val="accent4">
                    <a:lumMod val="60000"/>
                    <a:lumOff val="40000"/>
                  </a:schemeClr>
                </a:solidFill>
                <a:latin typeface="微软雅黑" panose="020B0503020204020204" pitchFamily="34" charset="-122"/>
                <a:ea typeface="微软雅黑" panose="020B0503020204020204" pitchFamily="34" charset="-122"/>
              </a:rPr>
              <a:t>IMG</a:t>
            </a:r>
            <a:r>
              <a:rPr lang="zh-CN" altLang="en-US" sz="2800" dirty="0">
                <a:solidFill>
                  <a:schemeClr val="accent4">
                    <a:lumMod val="60000"/>
                    <a:lumOff val="40000"/>
                  </a:schemeClr>
                </a:solidFill>
                <a:latin typeface="微软雅黑" panose="020B0503020204020204" pitchFamily="34" charset="-122"/>
                <a:ea typeface="微软雅黑" panose="020B0503020204020204" pitchFamily="34" charset="-122"/>
              </a:rPr>
              <a:t>对象</a:t>
            </a:r>
          </a:p>
          <a:p>
            <a:pPr eaLnBrk="1" latinLnBrk="0" hangingPunct="1">
              <a:lnSpc>
                <a:spcPct val="150000"/>
              </a:lnSpc>
            </a:pPr>
            <a:r>
              <a:rPr lang="zh-CN" altLang="en-US" sz="2800" dirty="0">
                <a:solidFill>
                  <a:srgbClr val="000000"/>
                </a:solidFill>
                <a:latin typeface="微软雅黑" panose="020B0503020204020204" pitchFamily="34" charset="-122"/>
                <a:ea typeface="微软雅黑" panose="020B0503020204020204" pitchFamily="34" charset="-122"/>
              </a:rPr>
              <a:t>         </a:t>
            </a:r>
            <a:r>
              <a:rPr lang="en-US" altLang="zh-CN" sz="2800" dirty="0" err="1" smtClean="0">
                <a:solidFill>
                  <a:srgbClr val="000000"/>
                </a:solidFill>
                <a:latin typeface="微软雅黑" panose="020B0503020204020204" pitchFamily="34" charset="-122"/>
                <a:ea typeface="微软雅黑" panose="020B0503020204020204" pitchFamily="34" charset="-122"/>
              </a:rPr>
              <a:t>img.src</a:t>
            </a:r>
            <a:r>
              <a:rPr lang="en-US" altLang="zh-CN" sz="2800" dirty="0">
                <a:solidFill>
                  <a:srgbClr val="000000"/>
                </a:solidFill>
                <a:latin typeface="微软雅黑" panose="020B0503020204020204" pitchFamily="34" charset="-122"/>
                <a:ea typeface="微软雅黑" panose="020B0503020204020204" pitchFamily="34" charset="-122"/>
              </a:rPr>
              <a:t>='cake</a:t>
            </a:r>
            <a:r>
              <a:rPr lang="en-US" altLang="zh-CN" sz="2800" dirty="0" smtClean="0">
                <a:solidFill>
                  <a:srgbClr val="000000"/>
                </a:solidFill>
                <a:latin typeface="微软雅黑" panose="020B0503020204020204" pitchFamily="34" charset="-122"/>
                <a:ea typeface="微软雅黑" panose="020B0503020204020204" pitchFamily="34" charset="-122"/>
              </a:rPr>
              <a:t>.jpg';</a:t>
            </a:r>
          </a:p>
          <a:p>
            <a:pPr eaLnBrk="1" latinLnBrk="0" hangingPunct="1">
              <a:lnSpc>
                <a:spcPct val="150000"/>
              </a:lnSpc>
            </a:pPr>
            <a:r>
              <a:rPr lang="en-US" altLang="zh-CN" sz="2800" dirty="0">
                <a:solidFill>
                  <a:srgbClr val="000000"/>
                </a:solidFill>
                <a:latin typeface="微软雅黑" panose="020B0503020204020204" pitchFamily="34" charset="-122"/>
                <a:ea typeface="微软雅黑" panose="020B0503020204020204" pitchFamily="34" charset="-122"/>
              </a:rPr>
              <a:t>	</a:t>
            </a:r>
            <a:r>
              <a:rPr lang="en-US" altLang="zh-CN" sz="2800" dirty="0" err="1" smtClean="0">
                <a:solidFill>
                  <a:srgbClr val="C00000"/>
                </a:solidFill>
                <a:latin typeface="微软雅黑" panose="020B0503020204020204" pitchFamily="34" charset="-122"/>
                <a:ea typeface="微软雅黑" panose="020B0503020204020204" pitchFamily="34" charset="-122"/>
              </a:rPr>
              <a:t>img.onload</a:t>
            </a:r>
            <a:r>
              <a:rPr lang="en-US" altLang="zh-CN" sz="2800" dirty="0" smtClean="0">
                <a:solidFill>
                  <a:srgbClr val="000000"/>
                </a:solidFill>
                <a:latin typeface="微软雅黑" panose="020B0503020204020204" pitchFamily="34" charset="-122"/>
                <a:ea typeface="微软雅黑" panose="020B0503020204020204" pitchFamily="34" charset="-122"/>
              </a:rPr>
              <a:t>=function </a:t>
            </a:r>
            <a:r>
              <a:rPr lang="en-US" altLang="zh-CN" sz="2800" dirty="0">
                <a:solidFill>
                  <a:srgbClr val="000000"/>
                </a:solidFill>
                <a:latin typeface="微软雅黑" panose="020B0503020204020204" pitchFamily="34" charset="-122"/>
                <a:ea typeface="微软雅黑" panose="020B0503020204020204" pitchFamily="34" charset="-122"/>
              </a:rPr>
              <a:t>( ){</a:t>
            </a:r>
          </a:p>
          <a:p>
            <a:pPr eaLnBrk="1" latinLnBrk="0" hangingPunct="1">
              <a:lnSpc>
                <a:spcPct val="150000"/>
              </a:lnSpc>
            </a:pPr>
            <a:r>
              <a:rPr lang="en-US" altLang="zh-CN" sz="2800" dirty="0">
                <a:solidFill>
                  <a:srgbClr val="000000"/>
                </a:solidFill>
                <a:latin typeface="微软雅黑" panose="020B0503020204020204" pitchFamily="34" charset="-122"/>
                <a:ea typeface="微软雅黑" panose="020B0503020204020204" pitchFamily="34" charset="-122"/>
              </a:rPr>
              <a:t>   	      </a:t>
            </a:r>
            <a:r>
              <a:rPr lang="en-US" altLang="zh-CN" sz="2800" dirty="0" err="1" smtClean="0">
                <a:solidFill>
                  <a:srgbClr val="000000"/>
                </a:solidFill>
                <a:latin typeface="微软雅黑" panose="020B0503020204020204" pitchFamily="34" charset="-122"/>
                <a:ea typeface="微软雅黑" panose="020B0503020204020204" pitchFamily="34" charset="-122"/>
              </a:rPr>
              <a:t>context.drawImage</a:t>
            </a:r>
            <a:r>
              <a:rPr lang="en-US" altLang="zh-CN" sz="2800" dirty="0" smtClean="0">
                <a:solidFill>
                  <a:srgbClr val="000000"/>
                </a:solidFill>
                <a:latin typeface="微软雅黑" panose="020B0503020204020204" pitchFamily="34" charset="-122"/>
                <a:ea typeface="微软雅黑" panose="020B0503020204020204" pitchFamily="34" charset="-122"/>
              </a:rPr>
              <a:t>(img,50,100,300,300</a:t>
            </a:r>
            <a:r>
              <a:rPr lang="en-US" altLang="zh-CN" sz="2800" dirty="0">
                <a:solidFill>
                  <a:srgbClr val="000000"/>
                </a:solidFill>
                <a:latin typeface="微软雅黑" panose="020B0503020204020204" pitchFamily="34" charset="-122"/>
                <a:ea typeface="微软雅黑" panose="020B0503020204020204" pitchFamily="34" charset="-122"/>
              </a:rPr>
              <a:t>);</a:t>
            </a:r>
          </a:p>
          <a:p>
            <a:pPr eaLnBrk="1" latinLnBrk="0" hangingPunct="1">
              <a:lnSpc>
                <a:spcPct val="150000"/>
              </a:lnSpc>
            </a:pPr>
            <a:r>
              <a:rPr lang="en-US" altLang="zh-CN" sz="2800" dirty="0">
                <a:solidFill>
                  <a:srgbClr val="000000"/>
                </a:solidFill>
                <a:latin typeface="微软雅黑" panose="020B0503020204020204" pitchFamily="34" charset="-122"/>
                <a:ea typeface="微软雅黑" panose="020B0503020204020204" pitchFamily="34" charset="-122"/>
              </a:rPr>
              <a:t>  	</a:t>
            </a:r>
            <a:r>
              <a:rPr lang="en-US" altLang="zh-CN" sz="2800" dirty="0" smtClean="0">
                <a:solidFill>
                  <a:srgbClr val="000000"/>
                </a:solidFill>
                <a:latin typeface="微软雅黑" panose="020B0503020204020204" pitchFamily="34" charset="-122"/>
                <a:ea typeface="微软雅黑" panose="020B0503020204020204" pitchFamily="34" charset="-122"/>
              </a:rPr>
              <a:t>}</a:t>
            </a:r>
            <a:endParaRPr lang="zh-CN" altLang="en-US" sz="2800" dirty="0">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277350" y="6314440"/>
            <a:ext cx="3074035" cy="521970"/>
          </a:xfrm>
          <a:prstGeom prst="rect">
            <a:avLst/>
          </a:prstGeom>
          <a:noFill/>
        </p:spPr>
        <p:txBody>
          <a:bodyPr wrap="square" rtlCol="0">
            <a:spAutoFit/>
          </a:bodyPr>
          <a:lstStyle/>
          <a:p>
            <a:r>
              <a:rPr lang="en-US" altLang="zh-CN" sz="2800" dirty="0" smtClean="0">
                <a:solidFill>
                  <a:srgbClr val="000000"/>
                </a:solidFill>
              </a:rPr>
              <a:t>demo12-8.html</a:t>
            </a:r>
            <a:endParaRPr lang="zh-CN" altLang="en-US" sz="2800" dirty="0">
              <a:solidFill>
                <a:srgbClr val="000000"/>
              </a:solidFill>
            </a:endParaRPr>
          </a:p>
        </p:txBody>
      </p:sp>
      <p:sp>
        <p:nvSpPr>
          <p:cNvPr id="6" name="内容占位符 2"/>
          <p:cNvSpPr>
            <a:spLocks noGrp="1"/>
          </p:cNvSpPr>
          <p:nvPr>
            <p:ph idx="4294967295"/>
          </p:nvPr>
        </p:nvSpPr>
        <p:spPr>
          <a:xfrm>
            <a:off x="609599" y="1345084"/>
            <a:ext cx="9791700" cy="715289"/>
          </a:xfrm>
          <a:prstGeom prst="rect">
            <a:avLst/>
          </a:prstGeom>
          <a:solidFill>
            <a:srgbClr val="FFC000"/>
          </a:solidFill>
        </p:spPr>
        <p:txBody>
          <a:bodyPr/>
          <a:lstStyle/>
          <a:p>
            <a:pPr marL="0" indent="0">
              <a:lnSpc>
                <a:spcPct val="150000"/>
              </a:lnSpc>
              <a:spcBef>
                <a:spcPts val="0"/>
              </a:spcBef>
              <a:spcAft>
                <a:spcPts val="0"/>
              </a:spcAft>
              <a:buNone/>
            </a:pPr>
            <a:r>
              <a:rPr lang="zh-CN" altLang="en-US" sz="2800" noProof="1" smtClean="0">
                <a:latin typeface="微软雅黑" panose="020B0503020204020204" charset="-122"/>
                <a:ea typeface="微软雅黑" panose="020B0503020204020204" charset="-122"/>
              </a:rPr>
              <a:t>  </a:t>
            </a:r>
            <a:r>
              <a:rPr lang="zh-CN" altLang="en-US" sz="2800" noProof="1" smtClean="0">
                <a:latin typeface="微软雅黑" panose="020B0503020204020204" charset="-122"/>
                <a:ea typeface="微软雅黑" panose="020B0503020204020204" charset="-122"/>
              </a:rPr>
              <a:t>      注意</a:t>
            </a:r>
            <a:r>
              <a:rPr lang="zh-CN" altLang="en-US" sz="2800" noProof="1" smtClean="0">
                <a:latin typeface="微软雅黑" panose="020B0503020204020204" charset="-122"/>
                <a:ea typeface="微软雅黑" panose="020B0503020204020204" charset="-122"/>
              </a:rPr>
              <a:t>：需要</a:t>
            </a:r>
            <a:r>
              <a:rPr lang="zh-CN" altLang="en-US" sz="2800" noProof="1">
                <a:latin typeface="微软雅黑" panose="020B0503020204020204" charset="-122"/>
                <a:ea typeface="微软雅黑" panose="020B0503020204020204" charset="-122"/>
              </a:rPr>
              <a:t>在图片</a:t>
            </a:r>
            <a:r>
              <a:rPr lang="zh-CN" altLang="en-US" sz="2800" noProof="1">
                <a:solidFill>
                  <a:srgbClr val="C00000"/>
                </a:solidFill>
                <a:latin typeface="微软雅黑" panose="020B0503020204020204" charset="-122"/>
                <a:ea typeface="微软雅黑" panose="020B0503020204020204" charset="-122"/>
              </a:rPr>
              <a:t>加载</a:t>
            </a:r>
            <a:r>
              <a:rPr lang="zh-CN" altLang="en-US" sz="2800" noProof="1" smtClean="0">
                <a:solidFill>
                  <a:srgbClr val="C00000"/>
                </a:solidFill>
                <a:latin typeface="微软雅黑" panose="020B0503020204020204" charset="-122"/>
                <a:ea typeface="微软雅黑" panose="020B0503020204020204" charset="-122"/>
              </a:rPr>
              <a:t>完成之后</a:t>
            </a:r>
            <a:r>
              <a:rPr lang="zh-CN" altLang="en-US" sz="2800" noProof="1">
                <a:latin typeface="微软雅黑" panose="020B0503020204020204" charset="-122"/>
                <a:ea typeface="微软雅黑" panose="020B0503020204020204" charset="-122"/>
              </a:rPr>
              <a:t>才能</a:t>
            </a:r>
            <a:r>
              <a:rPr lang="zh-CN" altLang="en-US" sz="2800" noProof="1" smtClean="0">
                <a:latin typeface="微软雅黑" panose="020B0503020204020204" charset="-122"/>
                <a:ea typeface="微软雅黑" panose="020B0503020204020204" charset="-122"/>
              </a:rPr>
              <a:t>绘制图片。</a:t>
            </a:r>
            <a:endParaRPr lang="zh-CN" altLang="en-US" sz="2800" noProof="1">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1170920" cy="4643120"/>
          </a:xfrm>
        </p:spPr>
        <p:txBody>
          <a:bodyPr/>
          <a:lstStyle/>
          <a:p>
            <a:pPr lvl="0"/>
            <a:r>
              <a:rPr lang="en-US" altLang="zh-CN" smtClean="0">
                <a:sym typeface="+mn-ea"/>
              </a:rPr>
              <a:t>语法3：剪切图像，并在画布上定位被剪切的部分。（剪切、缩放） </a:t>
            </a:r>
          </a:p>
          <a:p>
            <a:pPr lvl="1"/>
            <a:endParaRPr lang="en-US" altLang="zh-CN" smtClean="0">
              <a:sym typeface="+mn-ea"/>
            </a:endParaRPr>
          </a:p>
          <a:p>
            <a:pPr marL="431800" lvl="1" indent="0">
              <a:buNone/>
            </a:pPr>
            <a:endParaRPr lang="en-US" altLang="zh-CN"/>
          </a:p>
        </p:txBody>
      </p:sp>
      <p:sp>
        <p:nvSpPr>
          <p:cNvPr id="3" name="内容占位符 2"/>
          <p:cNvSpPr>
            <a:spLocks noGrp="1"/>
          </p:cNvSpPr>
          <p:nvPr>
            <p:ph sz="quarter" idx="11"/>
          </p:nvPr>
        </p:nvSpPr>
        <p:spPr/>
        <p:txBody>
          <a:bodyPr/>
          <a:lstStyle/>
          <a:p>
            <a:r>
              <a:rPr lang="zh-CN" altLang="en-US"/>
              <a:t>绘图</a:t>
            </a:r>
          </a:p>
          <a:p>
            <a:r>
              <a:rPr lang="zh-CN" altLang="en-US"/>
              <a:t> </a:t>
            </a:r>
          </a:p>
        </p:txBody>
      </p:sp>
      <p:sp>
        <p:nvSpPr>
          <p:cNvPr id="8" name="文本框 7"/>
          <p:cNvSpPr txBox="1"/>
          <p:nvPr/>
        </p:nvSpPr>
        <p:spPr>
          <a:xfrm>
            <a:off x="1267460" y="1979295"/>
            <a:ext cx="10148570" cy="491490"/>
          </a:xfrm>
          <a:prstGeom prst="rect">
            <a:avLst/>
          </a:prstGeom>
          <a:solidFill>
            <a:schemeClr val="accent6">
              <a:lumMod val="20000"/>
              <a:lumOff val="80000"/>
            </a:schemeClr>
          </a:solidFill>
        </p:spPr>
        <p:txBody>
          <a:bodyPr wrap="square" rtlCol="0">
            <a:spAutoFit/>
          </a:bodyPr>
          <a:lstStyle/>
          <a:p>
            <a:r>
              <a:rPr lang="en-US" altLang="zh-CN" sz="2600" noProof="1" smtClean="0">
                <a:solidFill>
                  <a:srgbClr val="000000"/>
                </a:solidFill>
                <a:latin typeface="微软雅黑" panose="020B0503020204020204" pitchFamily="34" charset="-122"/>
                <a:ea typeface="微软雅黑" panose="020B0503020204020204" pitchFamily="34" charset="-122"/>
              </a:rPr>
              <a:t>context.</a:t>
            </a:r>
            <a:r>
              <a:rPr lang="en-US" altLang="zh-CN" sz="2600" noProof="1" smtClean="0">
                <a:solidFill>
                  <a:srgbClr val="000000"/>
                </a:solidFill>
                <a:latin typeface="微软雅黑" panose="020B0503020204020204" pitchFamily="34" charset="-122"/>
                <a:ea typeface="微软雅黑" panose="020B0503020204020204" pitchFamily="34" charset="-122"/>
                <a:sym typeface="+mn-ea"/>
              </a:rPr>
              <a:t>drawImage(img, sx, sy, sw, sh, dx, dy, dwidth, dheight</a:t>
            </a:r>
            <a:r>
              <a:rPr lang="en-US" altLang="zh-CN" sz="2600" noProof="1">
                <a:solidFill>
                  <a:srgbClr val="000000"/>
                </a:solidFill>
                <a:latin typeface="微软雅黑" panose="020B0503020204020204" pitchFamily="34" charset="-122"/>
                <a:ea typeface="微软雅黑" panose="020B0503020204020204" pitchFamily="34" charset="-122"/>
                <a:sym typeface="+mn-ea"/>
              </a:rPr>
              <a:t>)</a:t>
            </a:r>
            <a:endParaRPr lang="zh-CN" altLang="en-US" sz="2600" dirty="0">
              <a:solidFill>
                <a:srgbClr val="00000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7608693" y="2616349"/>
            <a:ext cx="3817749" cy="3485684"/>
          </a:xfrm>
          <a:prstGeom prst="rect">
            <a:avLst/>
          </a:prstGeom>
        </p:spPr>
      </p:pic>
      <p:sp>
        <p:nvSpPr>
          <p:cNvPr id="9" name="文本框 8"/>
          <p:cNvSpPr txBox="1"/>
          <p:nvPr/>
        </p:nvSpPr>
        <p:spPr>
          <a:xfrm>
            <a:off x="8545122" y="6280876"/>
            <a:ext cx="3074035" cy="521970"/>
          </a:xfrm>
          <a:prstGeom prst="rect">
            <a:avLst/>
          </a:prstGeom>
          <a:noFill/>
        </p:spPr>
        <p:txBody>
          <a:bodyPr wrap="square" rtlCol="0">
            <a:spAutoFit/>
          </a:bodyPr>
          <a:lstStyle/>
          <a:p>
            <a:r>
              <a:rPr lang="en-US" altLang="zh-CN" sz="2800" dirty="0" smtClean="0">
                <a:solidFill>
                  <a:srgbClr val="000000"/>
                </a:solidFill>
              </a:rPr>
              <a:t>demo12-9.html</a:t>
            </a:r>
            <a:endParaRPr lang="zh-CN" altLang="en-US" sz="2800" dirty="0">
              <a:solidFill>
                <a:srgbClr val="0000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823182280"/>
              </p:ext>
            </p:extLst>
          </p:nvPr>
        </p:nvGraphicFramePr>
        <p:xfrm>
          <a:off x="1262637" y="2961005"/>
          <a:ext cx="6057924" cy="2743200"/>
        </p:xfrm>
        <a:graphic>
          <a:graphicData uri="http://schemas.openxmlformats.org/drawingml/2006/table">
            <a:tbl>
              <a:tblPr>
                <a:tableStyleId>{BC89EF96-8CEA-46FF-86C4-4CE0E7609802}</a:tableStyleId>
              </a:tblPr>
              <a:tblGrid>
                <a:gridCol w="1402181">
                  <a:extLst>
                    <a:ext uri="{9D8B030D-6E8A-4147-A177-3AD203B41FA5}">
                      <a16:colId xmlns:a16="http://schemas.microsoft.com/office/drawing/2014/main" val="617162054"/>
                    </a:ext>
                  </a:extLst>
                </a:gridCol>
                <a:gridCol w="4655743">
                  <a:extLst>
                    <a:ext uri="{9D8B030D-6E8A-4147-A177-3AD203B41FA5}">
                      <a16:colId xmlns:a16="http://schemas.microsoft.com/office/drawing/2014/main" val="1213611463"/>
                    </a:ext>
                  </a:extLst>
                </a:gridCol>
              </a:tblGrid>
              <a:tr h="0">
                <a:tc>
                  <a:txBody>
                    <a:bodyPr/>
                    <a:lstStyle/>
                    <a:p>
                      <a:pPr marL="0" algn="l" defTabSz="913765" rtl="0" eaLnBrk="1" latinLnBrk="0" hangingPunct="1"/>
                      <a:r>
                        <a:rPr lang="zh-CN" altLang="en-US" sz="2400" b="1" kern="1200" dirty="0">
                          <a:solidFill>
                            <a:srgbClr val="000000"/>
                          </a:solidFill>
                          <a:latin typeface="微软雅黑" panose="020B0503020204020204" pitchFamily="34" charset="-122"/>
                          <a:ea typeface="微软雅黑" panose="020B0503020204020204" pitchFamily="34" charset="-122"/>
                        </a:rPr>
                        <a:t>参数</a:t>
                      </a:r>
                      <a:endParaRPr lang="zh-CN" altLang="en-US" sz="2400" b="1" kern="1200" dirty="0">
                        <a:solidFill>
                          <a:srgbClr val="000000"/>
                        </a:solidFill>
                        <a:latin typeface="微软雅黑" panose="020B0503020204020204" pitchFamily="34" charset="-122"/>
                        <a:ea typeface="微软雅黑" panose="020B0503020204020204" pitchFamily="34" charset="-122"/>
                        <a:cs typeface="+mn-cs"/>
                      </a:endParaRPr>
                    </a:p>
                  </a:txBody>
                  <a:tcPr anchor="ctr">
                    <a:solidFill>
                      <a:schemeClr val="accent1">
                        <a:lumMod val="40000"/>
                        <a:lumOff val="60000"/>
                      </a:schemeClr>
                    </a:solidFill>
                  </a:tcPr>
                </a:tc>
                <a:tc>
                  <a:txBody>
                    <a:bodyPr/>
                    <a:lstStyle/>
                    <a:p>
                      <a:pPr marL="0" algn="l" defTabSz="913765" rtl="0" eaLnBrk="1" latinLnBrk="0" hangingPunct="1"/>
                      <a:r>
                        <a:rPr lang="zh-CN" altLang="en-US" sz="2400" b="1" kern="1200" dirty="0">
                          <a:solidFill>
                            <a:srgbClr val="000000"/>
                          </a:solidFill>
                          <a:latin typeface="微软雅黑" panose="020B0503020204020204" pitchFamily="34" charset="-122"/>
                          <a:ea typeface="微软雅黑" panose="020B0503020204020204" pitchFamily="34" charset="-122"/>
                        </a:rPr>
                        <a:t>描述</a:t>
                      </a:r>
                      <a:endParaRPr lang="zh-CN" altLang="en-US" sz="2400" b="1" kern="1200" dirty="0">
                        <a:solidFill>
                          <a:srgbClr val="000000"/>
                        </a:solidFill>
                        <a:latin typeface="微软雅黑" panose="020B0503020204020204" pitchFamily="34" charset="-122"/>
                        <a:ea typeface="微软雅黑" panose="020B0503020204020204" pitchFamily="34" charset="-122"/>
                        <a:cs typeface="+mn-cs"/>
                      </a:endParaRPr>
                    </a:p>
                  </a:txBody>
                  <a:tcPr anchor="ctr">
                    <a:solidFill>
                      <a:schemeClr val="accent1">
                        <a:lumMod val="40000"/>
                        <a:lumOff val="60000"/>
                      </a:schemeClr>
                    </a:solidFill>
                  </a:tcPr>
                </a:tc>
                <a:extLst>
                  <a:ext uri="{0D108BD9-81ED-4DB2-BD59-A6C34878D82A}">
                    <a16:rowId xmlns:a16="http://schemas.microsoft.com/office/drawing/2014/main" val="4024798263"/>
                  </a:ext>
                </a:extLst>
              </a:tr>
              <a:tr h="0">
                <a:tc>
                  <a:txBody>
                    <a:bodyPr/>
                    <a:lstStyle/>
                    <a:p>
                      <a:pPr marL="0" algn="l" defTabSz="913765" rtl="0" eaLnBrk="1" latinLnBrk="0" hangingPunct="1"/>
                      <a:r>
                        <a:rPr lang="en-US" sz="2400" kern="1200" dirty="0" err="1">
                          <a:solidFill>
                            <a:srgbClr val="000000"/>
                          </a:solidFill>
                          <a:latin typeface="微软雅黑" panose="020B0503020204020204" pitchFamily="34" charset="-122"/>
                          <a:ea typeface="微软雅黑" panose="020B0503020204020204" pitchFamily="34" charset="-122"/>
                        </a:rPr>
                        <a:t>img</a:t>
                      </a:r>
                      <a:endParaRPr lang="en-US" sz="2400" kern="1200" dirty="0">
                        <a:solidFill>
                          <a:srgbClr val="000000"/>
                        </a:solidFill>
                        <a:latin typeface="微软雅黑" panose="020B0503020204020204" pitchFamily="34" charset="-122"/>
                        <a:ea typeface="微软雅黑" panose="020B0503020204020204" pitchFamily="34" charset="-122"/>
                        <a:cs typeface="+mn-cs"/>
                      </a:endParaRPr>
                    </a:p>
                  </a:txBody>
                  <a:tcPr anchor="ctr"/>
                </a:tc>
                <a:tc>
                  <a:txBody>
                    <a:bodyPr/>
                    <a:lstStyle/>
                    <a:p>
                      <a:pPr marL="0" algn="l" defTabSz="913765" rtl="0" eaLnBrk="1" latinLnBrk="0" hangingPunct="1"/>
                      <a:r>
                        <a:rPr lang="zh-CN" altLang="en-US" sz="2400" kern="1200" dirty="0">
                          <a:solidFill>
                            <a:srgbClr val="000000"/>
                          </a:solidFill>
                          <a:latin typeface="微软雅黑" panose="020B0503020204020204" pitchFamily="34" charset="-122"/>
                          <a:ea typeface="微软雅黑" panose="020B0503020204020204" pitchFamily="34" charset="-122"/>
                        </a:rPr>
                        <a:t>规定要使用的图像、画布或视频。</a:t>
                      </a:r>
                      <a:endParaRPr lang="zh-CN" altLang="en-US" sz="2400" kern="1200" dirty="0">
                        <a:solidFill>
                          <a:srgbClr val="000000"/>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2473925498"/>
                  </a:ext>
                </a:extLst>
              </a:tr>
              <a:tr h="0">
                <a:tc>
                  <a:txBody>
                    <a:bodyPr/>
                    <a:lstStyle/>
                    <a:p>
                      <a:pPr marL="0" algn="l" defTabSz="913765" rtl="0" eaLnBrk="1" latinLnBrk="0" hangingPunct="1"/>
                      <a:r>
                        <a:rPr lang="en-US" sz="2400" kern="1200" dirty="0" err="1">
                          <a:solidFill>
                            <a:srgbClr val="000000"/>
                          </a:solidFill>
                          <a:latin typeface="微软雅黑" panose="020B0503020204020204" pitchFamily="34" charset="-122"/>
                          <a:ea typeface="微软雅黑" panose="020B0503020204020204" pitchFamily="34" charset="-122"/>
                        </a:rPr>
                        <a:t>sx</a:t>
                      </a:r>
                      <a:endParaRPr lang="en-US" sz="2400" kern="1200" dirty="0">
                        <a:solidFill>
                          <a:srgbClr val="000000"/>
                        </a:solidFill>
                        <a:latin typeface="微软雅黑" panose="020B0503020204020204" pitchFamily="34" charset="-122"/>
                        <a:ea typeface="微软雅黑" panose="020B0503020204020204" pitchFamily="34" charset="-122"/>
                        <a:cs typeface="+mn-cs"/>
                      </a:endParaRPr>
                    </a:p>
                  </a:txBody>
                  <a:tcPr anchor="ctr">
                    <a:solidFill>
                      <a:schemeClr val="accent2">
                        <a:lumMod val="20000"/>
                        <a:lumOff val="80000"/>
                      </a:schemeClr>
                    </a:solidFill>
                  </a:tcPr>
                </a:tc>
                <a:tc>
                  <a:txBody>
                    <a:bodyPr/>
                    <a:lstStyle/>
                    <a:p>
                      <a:pPr marL="0" algn="l" defTabSz="913765" rtl="0" eaLnBrk="1" latinLnBrk="0" hangingPunct="1"/>
                      <a:r>
                        <a:rPr lang="zh-CN" altLang="en-US" sz="2400" kern="1200" dirty="0">
                          <a:solidFill>
                            <a:srgbClr val="000000"/>
                          </a:solidFill>
                          <a:latin typeface="微软雅黑" panose="020B0503020204020204" pitchFamily="34" charset="-122"/>
                          <a:ea typeface="微软雅黑" panose="020B0503020204020204" pitchFamily="34" charset="-122"/>
                        </a:rPr>
                        <a:t>可选。开始剪切的 </a:t>
                      </a:r>
                      <a:r>
                        <a:rPr lang="en-US" altLang="zh-CN" sz="2400" kern="1200" dirty="0">
                          <a:solidFill>
                            <a:srgbClr val="000000"/>
                          </a:solidFill>
                          <a:latin typeface="微软雅黑" panose="020B0503020204020204" pitchFamily="34" charset="-122"/>
                          <a:ea typeface="微软雅黑" panose="020B0503020204020204" pitchFamily="34" charset="-122"/>
                        </a:rPr>
                        <a:t>x </a:t>
                      </a:r>
                      <a:r>
                        <a:rPr lang="zh-CN" altLang="en-US" sz="2400" kern="1200" dirty="0">
                          <a:solidFill>
                            <a:srgbClr val="000000"/>
                          </a:solidFill>
                          <a:latin typeface="微软雅黑" panose="020B0503020204020204" pitchFamily="34" charset="-122"/>
                          <a:ea typeface="微软雅黑" panose="020B0503020204020204" pitchFamily="34" charset="-122"/>
                        </a:rPr>
                        <a:t>坐标位置。</a:t>
                      </a:r>
                      <a:endParaRPr lang="zh-CN" altLang="en-US" sz="2400" kern="1200" dirty="0">
                        <a:solidFill>
                          <a:srgbClr val="000000"/>
                        </a:solidFill>
                        <a:latin typeface="微软雅黑" panose="020B0503020204020204" pitchFamily="34" charset="-122"/>
                        <a:ea typeface="微软雅黑" panose="020B0503020204020204" pitchFamily="34" charset="-122"/>
                        <a:cs typeface="+mn-cs"/>
                      </a:endParaRPr>
                    </a:p>
                  </a:txBody>
                  <a:tcPr anchor="ctr">
                    <a:solidFill>
                      <a:schemeClr val="accent2">
                        <a:lumMod val="20000"/>
                        <a:lumOff val="80000"/>
                      </a:schemeClr>
                    </a:solidFill>
                  </a:tcPr>
                </a:tc>
                <a:extLst>
                  <a:ext uri="{0D108BD9-81ED-4DB2-BD59-A6C34878D82A}">
                    <a16:rowId xmlns:a16="http://schemas.microsoft.com/office/drawing/2014/main" val="1627222868"/>
                  </a:ext>
                </a:extLst>
              </a:tr>
              <a:tr h="0">
                <a:tc>
                  <a:txBody>
                    <a:bodyPr/>
                    <a:lstStyle/>
                    <a:p>
                      <a:pPr marL="0" algn="l" defTabSz="913765" rtl="0" eaLnBrk="1" latinLnBrk="0" hangingPunct="1"/>
                      <a:r>
                        <a:rPr lang="en-US" sz="2400" kern="1200">
                          <a:solidFill>
                            <a:srgbClr val="000000"/>
                          </a:solidFill>
                          <a:latin typeface="微软雅黑" panose="020B0503020204020204" pitchFamily="34" charset="-122"/>
                          <a:ea typeface="微软雅黑" panose="020B0503020204020204" pitchFamily="34" charset="-122"/>
                        </a:rPr>
                        <a:t>sy</a:t>
                      </a:r>
                      <a:endParaRPr lang="en-US" sz="2400" kern="1200">
                        <a:solidFill>
                          <a:srgbClr val="000000"/>
                        </a:solidFill>
                        <a:latin typeface="微软雅黑" panose="020B0503020204020204" pitchFamily="34" charset="-122"/>
                        <a:ea typeface="微软雅黑" panose="020B0503020204020204" pitchFamily="34" charset="-122"/>
                        <a:cs typeface="+mn-cs"/>
                      </a:endParaRPr>
                    </a:p>
                  </a:txBody>
                  <a:tcPr anchor="ctr"/>
                </a:tc>
                <a:tc>
                  <a:txBody>
                    <a:bodyPr/>
                    <a:lstStyle/>
                    <a:p>
                      <a:pPr marL="0" algn="l" defTabSz="913765" rtl="0" eaLnBrk="1" latinLnBrk="0" hangingPunct="1"/>
                      <a:r>
                        <a:rPr lang="zh-CN" altLang="en-US" sz="2400" kern="1200" dirty="0">
                          <a:solidFill>
                            <a:srgbClr val="000000"/>
                          </a:solidFill>
                          <a:latin typeface="微软雅黑" panose="020B0503020204020204" pitchFamily="34" charset="-122"/>
                          <a:ea typeface="微软雅黑" panose="020B0503020204020204" pitchFamily="34" charset="-122"/>
                        </a:rPr>
                        <a:t>可选。开始剪切的 </a:t>
                      </a:r>
                      <a:r>
                        <a:rPr lang="en-US" sz="2400" kern="1200" dirty="0">
                          <a:solidFill>
                            <a:srgbClr val="000000"/>
                          </a:solidFill>
                          <a:latin typeface="微软雅黑" panose="020B0503020204020204" pitchFamily="34" charset="-122"/>
                          <a:ea typeface="微软雅黑" panose="020B0503020204020204" pitchFamily="34" charset="-122"/>
                        </a:rPr>
                        <a:t>y </a:t>
                      </a:r>
                      <a:r>
                        <a:rPr lang="zh-CN" altLang="en-US" sz="2400" kern="1200" dirty="0">
                          <a:solidFill>
                            <a:srgbClr val="000000"/>
                          </a:solidFill>
                          <a:latin typeface="微软雅黑" panose="020B0503020204020204" pitchFamily="34" charset="-122"/>
                          <a:ea typeface="微软雅黑" panose="020B0503020204020204" pitchFamily="34" charset="-122"/>
                        </a:rPr>
                        <a:t>坐标位置。</a:t>
                      </a:r>
                      <a:endParaRPr lang="zh-CN" altLang="en-US" sz="2400" kern="1200" dirty="0">
                        <a:solidFill>
                          <a:srgbClr val="000000"/>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4239885106"/>
                  </a:ext>
                </a:extLst>
              </a:tr>
              <a:tr h="0">
                <a:tc>
                  <a:txBody>
                    <a:bodyPr/>
                    <a:lstStyle/>
                    <a:p>
                      <a:pPr marL="0" algn="l" defTabSz="913765" rtl="0" eaLnBrk="1" latinLnBrk="0" hangingPunct="1"/>
                      <a:r>
                        <a:rPr lang="en-US" sz="2400" kern="1200">
                          <a:solidFill>
                            <a:srgbClr val="000000"/>
                          </a:solidFill>
                          <a:latin typeface="微软雅黑" panose="020B0503020204020204" pitchFamily="34" charset="-122"/>
                          <a:ea typeface="微软雅黑" panose="020B0503020204020204" pitchFamily="34" charset="-122"/>
                        </a:rPr>
                        <a:t>swidth</a:t>
                      </a:r>
                      <a:endParaRPr lang="en-US" sz="2400" kern="1200">
                        <a:solidFill>
                          <a:srgbClr val="000000"/>
                        </a:solidFill>
                        <a:latin typeface="微软雅黑" panose="020B0503020204020204" pitchFamily="34" charset="-122"/>
                        <a:ea typeface="微软雅黑" panose="020B0503020204020204" pitchFamily="34" charset="-122"/>
                        <a:cs typeface="+mn-cs"/>
                      </a:endParaRPr>
                    </a:p>
                  </a:txBody>
                  <a:tcPr anchor="ctr">
                    <a:solidFill>
                      <a:schemeClr val="accent2">
                        <a:lumMod val="20000"/>
                        <a:lumOff val="80000"/>
                      </a:schemeClr>
                    </a:solidFill>
                  </a:tcPr>
                </a:tc>
                <a:tc>
                  <a:txBody>
                    <a:bodyPr/>
                    <a:lstStyle/>
                    <a:p>
                      <a:pPr marL="0" algn="l" defTabSz="913765" rtl="0" eaLnBrk="1" latinLnBrk="0" hangingPunct="1"/>
                      <a:r>
                        <a:rPr lang="zh-CN" altLang="en-US" sz="2400" kern="1200" dirty="0">
                          <a:solidFill>
                            <a:srgbClr val="000000"/>
                          </a:solidFill>
                          <a:latin typeface="微软雅黑" panose="020B0503020204020204" pitchFamily="34" charset="-122"/>
                          <a:ea typeface="微软雅黑" panose="020B0503020204020204" pitchFamily="34" charset="-122"/>
                        </a:rPr>
                        <a:t>可选。被剪切图像的宽度。</a:t>
                      </a:r>
                      <a:endParaRPr lang="zh-CN" altLang="en-US" sz="2400" kern="1200" dirty="0">
                        <a:solidFill>
                          <a:srgbClr val="000000"/>
                        </a:solidFill>
                        <a:latin typeface="微软雅黑" panose="020B0503020204020204" pitchFamily="34" charset="-122"/>
                        <a:ea typeface="微软雅黑" panose="020B0503020204020204" pitchFamily="34" charset="-122"/>
                        <a:cs typeface="+mn-cs"/>
                      </a:endParaRPr>
                    </a:p>
                  </a:txBody>
                  <a:tcPr anchor="ctr">
                    <a:solidFill>
                      <a:schemeClr val="accent2">
                        <a:lumMod val="20000"/>
                        <a:lumOff val="80000"/>
                      </a:schemeClr>
                    </a:solidFill>
                  </a:tcPr>
                </a:tc>
                <a:extLst>
                  <a:ext uri="{0D108BD9-81ED-4DB2-BD59-A6C34878D82A}">
                    <a16:rowId xmlns:a16="http://schemas.microsoft.com/office/drawing/2014/main" val="1889399158"/>
                  </a:ext>
                </a:extLst>
              </a:tr>
              <a:tr h="0">
                <a:tc>
                  <a:txBody>
                    <a:bodyPr/>
                    <a:lstStyle/>
                    <a:p>
                      <a:pPr marL="0" algn="l" defTabSz="913765" rtl="0" eaLnBrk="1" latinLnBrk="0" hangingPunct="1"/>
                      <a:r>
                        <a:rPr lang="en-US" sz="2400" kern="1200">
                          <a:solidFill>
                            <a:srgbClr val="000000"/>
                          </a:solidFill>
                          <a:latin typeface="微软雅黑" panose="020B0503020204020204" pitchFamily="34" charset="-122"/>
                          <a:ea typeface="微软雅黑" panose="020B0503020204020204" pitchFamily="34" charset="-122"/>
                        </a:rPr>
                        <a:t>sheight</a:t>
                      </a:r>
                      <a:endParaRPr lang="en-US" sz="2400" kern="1200">
                        <a:solidFill>
                          <a:srgbClr val="000000"/>
                        </a:solidFill>
                        <a:latin typeface="微软雅黑" panose="020B0503020204020204" pitchFamily="34" charset="-122"/>
                        <a:ea typeface="微软雅黑" panose="020B0503020204020204" pitchFamily="34" charset="-122"/>
                        <a:cs typeface="+mn-cs"/>
                      </a:endParaRPr>
                    </a:p>
                  </a:txBody>
                  <a:tcPr anchor="ctr"/>
                </a:tc>
                <a:tc>
                  <a:txBody>
                    <a:bodyPr/>
                    <a:lstStyle/>
                    <a:p>
                      <a:pPr marL="0" algn="l" defTabSz="913765" rtl="0" eaLnBrk="1" latinLnBrk="0" hangingPunct="1"/>
                      <a:r>
                        <a:rPr lang="zh-CN" altLang="en-US" sz="2400" kern="1200" dirty="0">
                          <a:solidFill>
                            <a:srgbClr val="000000"/>
                          </a:solidFill>
                          <a:latin typeface="微软雅黑" panose="020B0503020204020204" pitchFamily="34" charset="-122"/>
                          <a:ea typeface="微软雅黑" panose="020B0503020204020204" pitchFamily="34" charset="-122"/>
                        </a:rPr>
                        <a:t>可选。被剪切图像的高度。</a:t>
                      </a:r>
                      <a:endParaRPr lang="zh-CN" altLang="en-US" sz="2400" kern="1200" dirty="0">
                        <a:solidFill>
                          <a:srgbClr val="000000"/>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3462522584"/>
                  </a:ext>
                </a:extLst>
              </a:tr>
            </a:tbl>
          </a:graphicData>
        </a:graphic>
      </p:graphicFrame>
      <p:sp>
        <p:nvSpPr>
          <p:cNvPr id="10" name="内容占位符 2"/>
          <p:cNvSpPr txBox="1">
            <a:spLocks/>
          </p:cNvSpPr>
          <p:nvPr/>
        </p:nvSpPr>
        <p:spPr bwMode="auto">
          <a:xfrm>
            <a:off x="1262638" y="5923231"/>
            <a:ext cx="6057923" cy="603188"/>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82600" indent="-482600" algn="l" rtl="0" eaLnBrk="1" fontAlgn="base" hangingPunct="1">
              <a:spcBef>
                <a:spcPts val="300"/>
              </a:spcBef>
              <a:spcAft>
                <a:spcPts val="300"/>
              </a:spcAft>
              <a:buClr>
                <a:schemeClr val="accent1">
                  <a:lumMod val="75000"/>
                </a:schemeClr>
              </a:buClr>
              <a:buSzPct val="110000"/>
              <a:buFontTx/>
              <a:buBlip>
                <a:blip r:embed="rId3"/>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spcAft>
                <a:spcPts val="0"/>
              </a:spcAft>
              <a:buNone/>
            </a:pPr>
            <a:r>
              <a:rPr lang="en-US" altLang="zh-CN" noProof="1" smtClean="0">
                <a:solidFill>
                  <a:srgbClr val="000000"/>
                </a:solidFill>
                <a:latin typeface="微软雅黑" panose="020B0503020204020204" charset="-122"/>
                <a:ea typeface="微软雅黑" panose="020B0503020204020204" charset="-122"/>
              </a:rPr>
              <a:t>drawImage</a:t>
            </a:r>
            <a:r>
              <a:rPr lang="en-US" altLang="zh-CN" noProof="1">
                <a:solidFill>
                  <a:srgbClr val="000000"/>
                </a:solidFill>
                <a:latin typeface="微软雅黑" panose="020B0503020204020204" charset="-122"/>
                <a:ea typeface="微软雅黑" panose="020B0503020204020204" charset="-122"/>
              </a:rPr>
              <a:t>()</a:t>
            </a:r>
            <a:r>
              <a:rPr lang="zh-CN" altLang="en-US" noProof="1">
                <a:solidFill>
                  <a:srgbClr val="000000"/>
                </a:solidFill>
                <a:latin typeface="微软雅黑" panose="020B0503020204020204" charset="-122"/>
                <a:ea typeface="微软雅黑" panose="020B0503020204020204" charset="-122"/>
              </a:rPr>
              <a:t>该方法的参数只能为 </a:t>
            </a:r>
            <a:r>
              <a:rPr lang="en-US" altLang="zh-CN" noProof="1">
                <a:solidFill>
                  <a:srgbClr val="000000"/>
                </a:solidFill>
                <a:latin typeface="微软雅黑" panose="020B0503020204020204" charset="-122"/>
                <a:ea typeface="微软雅黑" panose="020B0503020204020204" charset="-122"/>
              </a:rPr>
              <a:t>3  </a:t>
            </a:r>
            <a:r>
              <a:rPr lang="en-US" altLang="zh-CN" noProof="1">
                <a:solidFill>
                  <a:srgbClr val="000000"/>
                </a:solidFill>
                <a:latin typeface="微软雅黑" panose="020B0503020204020204" charset="-122"/>
                <a:ea typeface="微软雅黑" panose="020B0503020204020204" charset="-122"/>
              </a:rPr>
              <a:t>5  </a:t>
            </a:r>
            <a:r>
              <a:rPr lang="en-US" altLang="zh-CN" noProof="1" smtClean="0">
                <a:solidFill>
                  <a:srgbClr val="000000"/>
                </a:solidFill>
                <a:latin typeface="微软雅黑" panose="020B0503020204020204" charset="-122"/>
                <a:ea typeface="微软雅黑" panose="020B0503020204020204" charset="-122"/>
              </a:rPr>
              <a:t>9</a:t>
            </a:r>
            <a:endParaRPr lang="zh-CN" altLang="en-US" sz="2800" noProof="1">
              <a:solidFill>
                <a:srgbClr val="00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smtClean="0">
                <a:sym typeface="+mn-ea"/>
              </a:rPr>
              <a:t>使用滑动杆进行交互，在画布中心缩放图像</a:t>
            </a:r>
            <a:endParaRPr lang="zh-CN" altLang="en-US" dirty="0">
              <a:solidFill>
                <a:srgbClr val="000000"/>
              </a:solidFill>
              <a:latin typeface="微软雅黑" panose="020B0503020204020204" pitchFamily="34" charset="-122"/>
              <a:ea typeface="微软雅黑" panose="020B0503020204020204" pitchFamily="34" charset="-122"/>
            </a:endParaRPr>
          </a:p>
          <a:p>
            <a:endParaRPr lang="zh-CN" altLang="en-US"/>
          </a:p>
        </p:txBody>
      </p:sp>
      <p:sp>
        <p:nvSpPr>
          <p:cNvPr id="3" name="内容占位符 2"/>
          <p:cNvSpPr>
            <a:spLocks noGrp="1"/>
          </p:cNvSpPr>
          <p:nvPr>
            <p:ph sz="quarter" idx="11"/>
          </p:nvPr>
        </p:nvSpPr>
        <p:spPr/>
        <p:txBody>
          <a:bodyPr/>
          <a:lstStyle/>
          <a:p>
            <a:r>
              <a:rPr lang="zh-CN" altLang="en-US"/>
              <a:t>练习</a:t>
            </a:r>
          </a:p>
        </p:txBody>
      </p:sp>
      <p:pic>
        <p:nvPicPr>
          <p:cNvPr id="5" name="图片 4"/>
          <p:cNvPicPr>
            <a:picLocks noChangeAspect="1"/>
          </p:cNvPicPr>
          <p:nvPr/>
        </p:nvPicPr>
        <p:blipFill>
          <a:blip r:embed="rId2"/>
          <a:stretch>
            <a:fillRect/>
          </a:stretch>
        </p:blipFill>
        <p:spPr>
          <a:xfrm>
            <a:off x="2437130" y="2132330"/>
            <a:ext cx="5723890" cy="4079240"/>
          </a:xfrm>
          <a:prstGeom prst="rect">
            <a:avLst/>
          </a:prstGeom>
        </p:spPr>
      </p:pic>
      <p:sp>
        <p:nvSpPr>
          <p:cNvPr id="9" name="文本框 8"/>
          <p:cNvSpPr txBox="1"/>
          <p:nvPr/>
        </p:nvSpPr>
        <p:spPr>
          <a:xfrm>
            <a:off x="8783844" y="6211570"/>
            <a:ext cx="3074035" cy="521970"/>
          </a:xfrm>
          <a:prstGeom prst="rect">
            <a:avLst/>
          </a:prstGeom>
          <a:noFill/>
        </p:spPr>
        <p:txBody>
          <a:bodyPr wrap="square" rtlCol="0">
            <a:spAutoFit/>
          </a:bodyPr>
          <a:lstStyle/>
          <a:p>
            <a:r>
              <a:rPr lang="en-US" altLang="zh-CN" sz="2800" dirty="0" smtClean="0">
                <a:solidFill>
                  <a:srgbClr val="000000"/>
                </a:solidFill>
              </a:rPr>
              <a:t>demo12-10.html</a:t>
            </a:r>
            <a:endParaRPr lang="zh-CN" altLang="en-US" sz="2800" dirty="0">
              <a:solidFill>
                <a:srgbClr val="00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noChangeArrowheads="1"/>
          </p:cNvSpPr>
          <p:nvPr>
            <p:ph type="title"/>
          </p:nvPr>
        </p:nvSpPr>
        <p:spPr/>
        <p:txBody>
          <a:bodyPr/>
          <a:lstStyle/>
          <a:p>
            <a:r>
              <a:rPr lang="zh-CN" altLang="en-US" sz="4000" dirty="0" smtClean="0">
                <a:sym typeface="宋体" panose="02010600030101010101" pitchFamily="2" charset="-122"/>
              </a:rPr>
              <a:t>绘图实例分析</a:t>
            </a:r>
            <a:endParaRPr lang="zh-CN" altLang="en-US" sz="4000" dirty="0">
              <a:sym typeface="宋体" panose="02010600030101010101" pitchFamily="2" charset="-122"/>
            </a:endParaRPr>
          </a:p>
        </p:txBody>
      </p:sp>
      <p:pic>
        <p:nvPicPr>
          <p:cNvPr id="3" name="图片 2"/>
          <p:cNvPicPr>
            <a:picLocks noChangeAspect="1"/>
          </p:cNvPicPr>
          <p:nvPr/>
        </p:nvPicPr>
        <p:blipFill>
          <a:blip r:embed="rId3"/>
          <a:stretch>
            <a:fillRect/>
          </a:stretch>
        </p:blipFill>
        <p:spPr>
          <a:xfrm>
            <a:off x="1805216" y="1463475"/>
            <a:ext cx="7759698" cy="5070459"/>
          </a:xfrm>
          <a:prstGeom prst="rect">
            <a:avLst/>
          </a:prstGeom>
        </p:spPr>
      </p:pic>
    </p:spTree>
    <p:extLst>
      <p:ext uri="{BB962C8B-B14F-4D97-AF65-F5344CB8AC3E}">
        <p14:creationId xmlns:p14="http://schemas.microsoft.com/office/powerpoint/2010/main" val="122433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a:lstStyle>
          <a:p>
            <a:r>
              <a:rPr lang="zh-CN" altLang="en-US" sz="4000" dirty="0" smtClean="0"/>
              <a:t>主要内容</a:t>
            </a:r>
            <a:endParaRPr lang="zh-CN" altLang="en-US" sz="4000" dirty="0"/>
          </a:p>
        </p:txBody>
      </p:sp>
      <p:sp>
        <p:nvSpPr>
          <p:cNvPr id="6" name="MH_Number_1"/>
          <p:cNvSpPr>
            <a:spLocks noChangeArrowheads="1"/>
          </p:cNvSpPr>
          <p:nvPr>
            <p:custDataLst>
              <p:tags r:id="rId2"/>
            </p:custDataLst>
          </p:nvPr>
        </p:nvSpPr>
        <p:spPr bwMode="auto">
          <a:xfrm>
            <a:off x="1179456" y="1698151"/>
            <a:ext cx="1585100" cy="471488"/>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微软雅黑" panose="020B0503020204020204" pitchFamily="34" charset="-122"/>
                <a:ea typeface="微软雅黑" panose="020B0503020204020204" pitchFamily="34" charset="-122"/>
              </a:rPr>
              <a:t>01</a:t>
            </a:r>
          </a:p>
        </p:txBody>
      </p:sp>
      <p:sp>
        <p:nvSpPr>
          <p:cNvPr id="7" name="MH_Entry_1"/>
          <p:cNvSpPr txBox="1">
            <a:spLocks noChangeArrowheads="1"/>
          </p:cNvSpPr>
          <p:nvPr>
            <p:custDataLst>
              <p:tags r:id="rId3"/>
            </p:custDataLst>
          </p:nvPr>
        </p:nvSpPr>
        <p:spPr bwMode="auto">
          <a:xfrm>
            <a:off x="2764555" y="2405322"/>
            <a:ext cx="5453069"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3"/>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r>
              <a:rPr lang="zh-CN" altLang="en-US" sz="2800" dirty="0">
                <a:solidFill>
                  <a:schemeClr val="tx1"/>
                </a:solidFill>
                <a:latin typeface="微软雅黑" panose="020B0503020204020204" pitchFamily="34" charset="-122"/>
                <a:ea typeface="微软雅黑" panose="020B0503020204020204" pitchFamily="34" charset="-122"/>
                <a:sym typeface="+mn-ea"/>
              </a:rPr>
              <a:t>图片填充与合成</a:t>
            </a:r>
            <a:endParaRPr lang="zh-CN" altLang="en-US" sz="2800" dirty="0">
              <a:solidFill>
                <a:schemeClr val="tx1"/>
              </a:solidFill>
              <a:latin typeface="微软雅黑" panose="020B0503020204020204" pitchFamily="34" charset="-122"/>
              <a:ea typeface="微软雅黑" panose="020B0503020204020204" pitchFamily="34" charset="-122"/>
              <a:sym typeface="+mn-ea"/>
            </a:endParaRPr>
          </a:p>
        </p:txBody>
      </p:sp>
      <p:sp>
        <p:nvSpPr>
          <p:cNvPr id="9" name="MH_Entry_2"/>
          <p:cNvSpPr txBox="1">
            <a:spLocks noChangeArrowheads="1"/>
          </p:cNvSpPr>
          <p:nvPr>
            <p:custDataLst>
              <p:tags r:id="rId4"/>
            </p:custDataLst>
          </p:nvPr>
        </p:nvSpPr>
        <p:spPr bwMode="auto">
          <a:xfrm>
            <a:off x="2774690" y="1696564"/>
            <a:ext cx="6787829"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3"/>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endParaRPr lang="zh-CN" altLang="en-US" sz="2800" dirty="0">
              <a:solidFill>
                <a:schemeClr val="tx1"/>
              </a:solidFill>
              <a:latin typeface="微软雅黑" panose="020B0503020204020204" pitchFamily="34" charset="-122"/>
              <a:ea typeface="微软雅黑" panose="020B0503020204020204" pitchFamily="34" charset="-122"/>
              <a:sym typeface="+mn-ea"/>
            </a:endParaRPr>
          </a:p>
          <a:p>
            <a:pPr eaLnBrk="1" hangingPunct="1">
              <a:lnSpc>
                <a:spcPct val="120000"/>
              </a:lnSpc>
              <a:spcBef>
                <a:spcPct val="0"/>
              </a:spcBef>
              <a:buFontTx/>
              <a:buNone/>
            </a:pPr>
            <a:r>
              <a:rPr lang="zh-CN" altLang="en-US" sz="2800" dirty="0">
                <a:solidFill>
                  <a:schemeClr val="tx1"/>
                </a:solidFill>
                <a:latin typeface="微软雅黑" panose="020B0503020204020204" pitchFamily="34" charset="-122"/>
                <a:ea typeface="微软雅黑" panose="020B0503020204020204" pitchFamily="34" charset="-122"/>
                <a:sym typeface="+mn-ea"/>
              </a:rPr>
              <a:t>渐变色</a:t>
            </a:r>
            <a:endParaRPr lang="zh-CN" altLang="en-US" sz="2800" dirty="0">
              <a:solidFill>
                <a:schemeClr val="tx1"/>
              </a:solidFill>
              <a:latin typeface="微软雅黑" panose="020B0503020204020204" pitchFamily="34" charset="-122"/>
              <a:ea typeface="微软雅黑" panose="020B0503020204020204" pitchFamily="34" charset="-122"/>
              <a:sym typeface="+mn-ea"/>
            </a:endParaRPr>
          </a:p>
          <a:p>
            <a:pPr eaLnBrk="1" hangingPunct="1">
              <a:lnSpc>
                <a:spcPct val="120000"/>
              </a:lnSpc>
              <a:spcBef>
                <a:spcPct val="0"/>
              </a:spcBef>
              <a:buFontTx/>
              <a:buNone/>
            </a:pPr>
            <a:endParaRPr lang="zh-CN" altLang="en-US" sz="2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MH_Number_2"/>
          <p:cNvSpPr>
            <a:spLocks noChangeArrowheads="1"/>
          </p:cNvSpPr>
          <p:nvPr>
            <p:custDataLst>
              <p:tags r:id="rId5"/>
            </p:custDataLst>
          </p:nvPr>
        </p:nvSpPr>
        <p:spPr bwMode="auto">
          <a:xfrm>
            <a:off x="1179456" y="2405321"/>
            <a:ext cx="1585099" cy="471488"/>
          </a:xfrm>
          <a:prstGeom prst="homePlate">
            <a:avLst>
              <a:gd name="adj" fmla="val 50002"/>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微软雅黑" panose="020B0503020204020204" pitchFamily="34" charset="-122"/>
                <a:ea typeface="微软雅黑" panose="020B0503020204020204" pitchFamily="34" charset="-122"/>
              </a:rPr>
              <a:t>02</a:t>
            </a:r>
          </a:p>
        </p:txBody>
      </p:sp>
      <p:sp>
        <p:nvSpPr>
          <p:cNvPr id="8" name="MH_Number_1"/>
          <p:cNvSpPr>
            <a:spLocks noChangeArrowheads="1"/>
          </p:cNvSpPr>
          <p:nvPr>
            <p:custDataLst>
              <p:tags r:id="rId6"/>
            </p:custDataLst>
          </p:nvPr>
        </p:nvSpPr>
        <p:spPr bwMode="auto">
          <a:xfrm>
            <a:off x="1179456" y="3118842"/>
            <a:ext cx="1585100" cy="471488"/>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微软雅黑" panose="020B0503020204020204" pitchFamily="34" charset="-122"/>
                <a:ea typeface="微软雅黑" panose="020B0503020204020204" pitchFamily="34" charset="-122"/>
              </a:rPr>
              <a:t>03</a:t>
            </a:r>
          </a:p>
        </p:txBody>
      </p:sp>
      <p:sp>
        <p:nvSpPr>
          <p:cNvPr id="11" name="MH_Entry_2"/>
          <p:cNvSpPr txBox="1">
            <a:spLocks noChangeArrowheads="1"/>
          </p:cNvSpPr>
          <p:nvPr>
            <p:custDataLst>
              <p:tags r:id="rId7"/>
            </p:custDataLst>
          </p:nvPr>
        </p:nvSpPr>
        <p:spPr bwMode="auto">
          <a:xfrm>
            <a:off x="2774690" y="3117255"/>
            <a:ext cx="6787829"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3"/>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nSpc>
                <a:spcPct val="120000"/>
              </a:lnSpc>
              <a:spcBef>
                <a:spcPct val="0"/>
              </a:spcBef>
              <a:buNone/>
            </a:pPr>
            <a:r>
              <a:rPr lang="zh-CN" altLang="en-US" sz="2800" dirty="0">
                <a:solidFill>
                  <a:schemeClr val="tx1"/>
                </a:solidFill>
                <a:latin typeface="微软雅黑" panose="020B0503020204020204" pitchFamily="34" charset="-122"/>
                <a:ea typeface="微软雅黑" panose="020B0503020204020204" pitchFamily="34" charset="-122"/>
                <a:sym typeface="+mn-ea"/>
              </a:rPr>
              <a:t>图片绘制</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2" name="MH_Entry_1"/>
          <p:cNvSpPr txBox="1">
            <a:spLocks noChangeArrowheads="1"/>
          </p:cNvSpPr>
          <p:nvPr>
            <p:custDataLst>
              <p:tags r:id="rId8"/>
            </p:custDataLst>
          </p:nvPr>
        </p:nvSpPr>
        <p:spPr bwMode="auto">
          <a:xfrm>
            <a:off x="2764555" y="3827600"/>
            <a:ext cx="5453069"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3"/>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nSpc>
                <a:spcPct val="120000"/>
              </a:lnSpc>
              <a:spcBef>
                <a:spcPct val="0"/>
              </a:spcBef>
              <a:buNone/>
            </a:pPr>
            <a:r>
              <a:rPr lang="zh-CN" altLang="en-US" sz="2800" dirty="0">
                <a:solidFill>
                  <a:schemeClr val="tx1"/>
                </a:solidFill>
                <a:latin typeface="微软雅黑" panose="020B0503020204020204" pitchFamily="34" charset="-122"/>
                <a:ea typeface="微软雅黑" panose="020B0503020204020204" pitchFamily="34" charset="-122"/>
                <a:sym typeface="+mn-ea"/>
              </a:rPr>
              <a:t>像素操作</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3" name="MH_Number_2"/>
          <p:cNvSpPr>
            <a:spLocks noChangeArrowheads="1"/>
          </p:cNvSpPr>
          <p:nvPr>
            <p:custDataLst>
              <p:tags r:id="rId9"/>
            </p:custDataLst>
          </p:nvPr>
        </p:nvSpPr>
        <p:spPr bwMode="auto">
          <a:xfrm>
            <a:off x="1179456" y="3827599"/>
            <a:ext cx="1585099" cy="471488"/>
          </a:xfrm>
          <a:prstGeom prst="homePlate">
            <a:avLst>
              <a:gd name="adj" fmla="val 50002"/>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微软雅黑" panose="020B0503020204020204" pitchFamily="34" charset="-122"/>
                <a:ea typeface="微软雅黑" panose="020B0503020204020204" pitchFamily="34" charset="-122"/>
              </a:rPr>
              <a:t>04</a:t>
            </a:r>
          </a:p>
        </p:txBody>
      </p:sp>
      <p:sp>
        <p:nvSpPr>
          <p:cNvPr id="2" name="MH_Number_1"/>
          <p:cNvSpPr>
            <a:spLocks noChangeArrowheads="1"/>
          </p:cNvSpPr>
          <p:nvPr>
            <p:custDataLst>
              <p:tags r:id="rId10"/>
            </p:custDataLst>
          </p:nvPr>
        </p:nvSpPr>
        <p:spPr bwMode="auto">
          <a:xfrm>
            <a:off x="1179456" y="4532987"/>
            <a:ext cx="1585100" cy="471488"/>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微软雅黑" panose="020B0503020204020204" pitchFamily="34" charset="-122"/>
                <a:ea typeface="微软雅黑" panose="020B0503020204020204" pitchFamily="34" charset="-122"/>
              </a:rPr>
              <a:t>05</a:t>
            </a:r>
          </a:p>
        </p:txBody>
      </p:sp>
      <p:sp>
        <p:nvSpPr>
          <p:cNvPr id="3" name="MH_Entry_2"/>
          <p:cNvSpPr txBox="1">
            <a:spLocks noChangeArrowheads="1"/>
          </p:cNvSpPr>
          <p:nvPr>
            <p:custDataLst>
              <p:tags r:id="rId11"/>
            </p:custDataLst>
          </p:nvPr>
        </p:nvSpPr>
        <p:spPr bwMode="auto">
          <a:xfrm>
            <a:off x="2764555" y="4533305"/>
            <a:ext cx="6787829"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3"/>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nSpc>
                <a:spcPct val="120000"/>
              </a:lnSpc>
              <a:spcBef>
                <a:spcPct val="0"/>
              </a:spcBef>
              <a:buNone/>
            </a:pPr>
            <a:r>
              <a:rPr lang="zh-CN" altLang="en-US" sz="2800" dirty="0">
                <a:solidFill>
                  <a:schemeClr val="tx1"/>
                </a:solidFill>
                <a:latin typeface="微软雅黑" panose="020B0503020204020204" pitchFamily="34" charset="-122"/>
                <a:ea typeface="微软雅黑" panose="020B0503020204020204" pitchFamily="34" charset="-122"/>
                <a:sym typeface="+mn-ea"/>
              </a:rPr>
              <a:t>动画</a:t>
            </a:r>
            <a:r>
              <a:rPr lang="zh-CN" altLang="en-US" sz="2800" dirty="0" smtClean="0">
                <a:solidFill>
                  <a:schemeClr val="tx1"/>
                </a:solidFill>
                <a:latin typeface="微软雅黑" panose="020B0503020204020204" pitchFamily="34" charset="-122"/>
                <a:ea typeface="微软雅黑" panose="020B0503020204020204" pitchFamily="34" charset="-122"/>
                <a:sym typeface="+mn-ea"/>
              </a:rPr>
              <a:t>循环</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a:t>drawImage() 方法在画布上绘制视频。      </a:t>
            </a:r>
          </a:p>
          <a:p>
            <a:pPr lvl="1"/>
            <a:r>
              <a:rPr lang="en-US" altLang="zh-CN"/>
              <a:t>d</a:t>
            </a:r>
            <a:r>
              <a:rPr lang="zh-CN" altLang="en-US"/>
              <a:t>rawImage(</a:t>
            </a:r>
            <a:r>
              <a:rPr lang="zh-CN" altLang="en-US">
                <a:solidFill>
                  <a:srgbClr val="C00000"/>
                </a:solidFill>
              </a:rPr>
              <a:t>video</a:t>
            </a:r>
            <a:r>
              <a:rPr lang="zh-CN" altLang="en-US"/>
              <a:t>,x,y) 在画布上定位视频</a:t>
            </a:r>
            <a:r>
              <a:rPr lang="en-US" altLang="zh-CN"/>
              <a:t>	</a:t>
            </a:r>
          </a:p>
          <a:p>
            <a:pPr lvl="1"/>
            <a:r>
              <a:rPr lang="zh-CN" altLang="en-US"/>
              <a:t>drawImage(</a:t>
            </a:r>
            <a:r>
              <a:rPr lang="zh-CN" altLang="en-US">
                <a:solidFill>
                  <a:srgbClr val="C00000"/>
                </a:solidFill>
              </a:rPr>
              <a:t>video</a:t>
            </a:r>
            <a:r>
              <a:rPr lang="zh-CN" altLang="en-US"/>
              <a:t>,x,y,width,height) 规定视频的宽度和高度。     </a:t>
            </a:r>
          </a:p>
          <a:p>
            <a:pPr lvl="1"/>
            <a:r>
              <a:rPr lang="zh-CN" altLang="en-US"/>
              <a:t>仅对当前</a:t>
            </a:r>
            <a:r>
              <a:rPr lang="zh-CN" altLang="en-US">
                <a:solidFill>
                  <a:srgbClr val="C00000"/>
                </a:solidFill>
              </a:rPr>
              <a:t>正在播放</a:t>
            </a:r>
            <a:r>
              <a:rPr lang="zh-CN" altLang="en-US"/>
              <a:t>视频的帧进行描绘。</a:t>
            </a:r>
          </a:p>
        </p:txBody>
      </p:sp>
      <p:sp>
        <p:nvSpPr>
          <p:cNvPr id="3" name="内容占位符 2"/>
          <p:cNvSpPr>
            <a:spLocks noGrp="1"/>
          </p:cNvSpPr>
          <p:nvPr>
            <p:ph sz="quarter" idx="11"/>
          </p:nvPr>
        </p:nvSpPr>
        <p:spPr/>
        <p:txBody>
          <a:bodyPr/>
          <a:lstStyle/>
          <a:p>
            <a:r>
              <a:rPr lang="zh-CN" altLang="en-US"/>
              <a:t>绘制视频</a:t>
            </a:r>
          </a:p>
        </p:txBody>
      </p:sp>
      <p:sp>
        <p:nvSpPr>
          <p:cNvPr id="9" name="文本框 8"/>
          <p:cNvSpPr txBox="1"/>
          <p:nvPr/>
        </p:nvSpPr>
        <p:spPr>
          <a:xfrm>
            <a:off x="7740332" y="5157792"/>
            <a:ext cx="3074035" cy="521970"/>
          </a:xfrm>
          <a:prstGeom prst="rect">
            <a:avLst/>
          </a:prstGeom>
          <a:noFill/>
        </p:spPr>
        <p:txBody>
          <a:bodyPr wrap="square" rtlCol="0">
            <a:spAutoFit/>
          </a:bodyPr>
          <a:lstStyle/>
          <a:p>
            <a:r>
              <a:rPr lang="en-US" altLang="zh-CN" sz="2800" dirty="0" smtClean="0">
                <a:solidFill>
                  <a:srgbClr val="000000"/>
                </a:solidFill>
              </a:rPr>
              <a:t>demo12-11.html</a:t>
            </a:r>
            <a:endParaRPr lang="zh-CN" altLang="en-US" sz="2800" dirty="0">
              <a:solidFill>
                <a:srgbClr val="00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a:t>
              </a:r>
              <a:r>
                <a:rPr lang="en-US" altLang="zh-CN" sz="7200" b="1" dirty="0">
                  <a:solidFill>
                    <a:srgbClr val="FFFFFF"/>
                  </a:solidFill>
                  <a:latin typeface="+mn-lt"/>
                  <a:ea typeface="+mn-ea"/>
                </a:rPr>
                <a:t>4</a:t>
              </a:r>
              <a:endParaRPr 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r>
                <a:rPr lang="zh-CN" altLang="en-US" sz="4800" dirty="0">
                  <a:solidFill>
                    <a:schemeClr val="tx1"/>
                  </a:solidFill>
                  <a:latin typeface="微软雅黑" panose="020B0503020204020204" pitchFamily="34" charset="-122"/>
                  <a:ea typeface="微软雅黑" panose="020B0503020204020204" pitchFamily="34" charset="-122"/>
                  <a:sym typeface="+mn-ea"/>
                </a:rPr>
                <a:t>像素操作</a:t>
              </a:r>
              <a:endParaRPr lang="zh-CN" altLang="en-US" sz="4800" dirty="0">
                <a:solidFill>
                  <a:schemeClr val="tx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05393" y="547680"/>
            <a:ext cx="8067696" cy="792363"/>
          </a:xfrm>
          <a:prstGeom prst="rect">
            <a:avLst/>
          </a:prstGeom>
          <a:solidFill>
            <a:schemeClr val="bg1"/>
          </a:solidFill>
        </p:spPr>
        <p:txBody>
          <a:bodyPr wrap="square" rtlCol="0">
            <a:spAutoFit/>
          </a:bodyPr>
          <a:lstStyle/>
          <a:p>
            <a:endParaRPr lang="zh-CN" altLang="en-US" dirty="0"/>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0237959" cy="4643120"/>
          </a:xfrm>
        </p:spPr>
        <p:txBody>
          <a:bodyPr/>
          <a:lstStyle/>
          <a:p>
            <a:r>
              <a:rPr lang="zh-CN" altLang="en-US" dirty="0"/>
              <a:t>canvas 是</a:t>
            </a:r>
            <a:r>
              <a:rPr lang="zh-CN" altLang="en-US" dirty="0">
                <a:solidFill>
                  <a:srgbClr val="FF0000"/>
                </a:solidFill>
              </a:rPr>
              <a:t>逐像素</a:t>
            </a:r>
            <a:r>
              <a:rPr lang="zh-CN" altLang="en-US" dirty="0"/>
              <a:t>进行渲染的。 </a:t>
            </a:r>
          </a:p>
          <a:p>
            <a:r>
              <a:rPr lang="zh-CN" altLang="en-US" dirty="0"/>
              <a:t>canvas 中提供了强大的</a:t>
            </a:r>
            <a:r>
              <a:rPr lang="zh-CN" altLang="en-US" dirty="0">
                <a:solidFill>
                  <a:srgbClr val="FF0000"/>
                </a:solidFill>
              </a:rPr>
              <a:t>像素处理方</a:t>
            </a:r>
            <a:r>
              <a:rPr lang="zh-CN" altLang="en-US" dirty="0"/>
              <a:t>法，</a:t>
            </a:r>
            <a:r>
              <a:rPr lang="zh-CN" altLang="en-US" dirty="0" smtClean="0"/>
              <a:t>据此可以</a:t>
            </a:r>
            <a:r>
              <a:rPr lang="zh-CN" altLang="en-US" dirty="0"/>
              <a:t>对图片</a:t>
            </a:r>
            <a:r>
              <a:rPr lang="zh-CN" altLang="en-US" dirty="0" smtClean="0"/>
              <a:t>进行</a:t>
            </a:r>
            <a:r>
              <a:rPr lang="zh-CN" altLang="en-US" dirty="0"/>
              <a:t>复杂的处理，包括改变图片透明度、图片反色、图片高亮、 剪切、复制等操作。</a:t>
            </a:r>
          </a:p>
        </p:txBody>
      </p:sp>
      <p:sp>
        <p:nvSpPr>
          <p:cNvPr id="3" name="内容占位符 2"/>
          <p:cNvSpPr>
            <a:spLocks noGrp="1"/>
          </p:cNvSpPr>
          <p:nvPr>
            <p:ph sz="quarter" idx="11"/>
          </p:nvPr>
        </p:nvSpPr>
        <p:spPr/>
        <p:txBody>
          <a:bodyPr/>
          <a:lstStyle/>
          <a:p>
            <a:r>
              <a:rPr lang="zh-CN" altLang="en-US"/>
              <a:t>像素</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4"/>
            <a:ext cx="11340465" cy="5351947"/>
          </a:xfrm>
        </p:spPr>
        <p:txBody>
          <a:bodyPr/>
          <a:lstStyle/>
          <a:p>
            <a:r>
              <a:rPr lang="zh-CN" altLang="en-US" dirty="0">
                <a:solidFill>
                  <a:srgbClr val="FF0000"/>
                </a:solidFill>
              </a:rPr>
              <a:t>ImageData </a:t>
            </a:r>
            <a:r>
              <a:rPr lang="zh-CN" altLang="en-US" dirty="0"/>
              <a:t>对象，该对象为画布上指定的矩形像素数据。</a:t>
            </a:r>
          </a:p>
          <a:p>
            <a:pPr lvl="1"/>
            <a:r>
              <a:rPr lang="zh-CN" altLang="en-US" sz="2400" dirty="0" smtClean="0"/>
              <a:t>width  </a:t>
            </a:r>
            <a:r>
              <a:rPr lang="zh-CN" altLang="en-US" sz="2400" dirty="0"/>
              <a:t>— ImageData 对象的宽度，以像素计</a:t>
            </a:r>
          </a:p>
          <a:p>
            <a:pPr lvl="1"/>
            <a:r>
              <a:rPr lang="zh-CN" altLang="en-US" sz="2400" dirty="0" smtClean="0"/>
              <a:t>height </a:t>
            </a:r>
            <a:r>
              <a:rPr lang="zh-CN" altLang="en-US" sz="2400" dirty="0"/>
              <a:t>— ImageData 对象的高度，以像素计</a:t>
            </a:r>
          </a:p>
          <a:p>
            <a:pPr lvl="1"/>
            <a:r>
              <a:rPr lang="en-US" altLang="zh-CN" sz="2400" dirty="0" smtClean="0"/>
              <a:t>data    </a:t>
            </a:r>
            <a:r>
              <a:rPr lang="en-US" altLang="zh-CN" sz="2400" dirty="0"/>
              <a:t>— </a:t>
            </a:r>
            <a:r>
              <a:rPr lang="en-US" altLang="zh-CN" sz="2400" dirty="0" err="1"/>
              <a:t>ImageData</a:t>
            </a:r>
            <a:r>
              <a:rPr lang="en-US" altLang="zh-CN" sz="2400" dirty="0"/>
              <a:t> </a:t>
            </a:r>
            <a:r>
              <a:rPr lang="en-US" altLang="zh-CN" sz="2400" dirty="0" err="1"/>
              <a:t>对象的</a:t>
            </a:r>
            <a:r>
              <a:rPr lang="en-US" altLang="zh-CN" sz="2400" dirty="0" err="1">
                <a:solidFill>
                  <a:srgbClr val="C00000"/>
                </a:solidFill>
              </a:rPr>
              <a:t>图像数据</a:t>
            </a:r>
            <a:r>
              <a:rPr lang="zh-CN" altLang="en-US" sz="2400" dirty="0">
                <a:solidFill>
                  <a:srgbClr val="C00000"/>
                </a:solidFill>
              </a:rPr>
              <a:t>，数组类型</a:t>
            </a:r>
          </a:p>
          <a:p>
            <a:pPr lvl="0">
              <a:spcBef>
                <a:spcPts val="1200"/>
              </a:spcBef>
            </a:pPr>
            <a:r>
              <a:rPr lang="zh-CN" altLang="en-US" dirty="0">
                <a:solidFill>
                  <a:srgbClr val="000000"/>
                </a:solidFill>
              </a:rPr>
              <a:t>ImageData 对象中的每个像素，都</a:t>
            </a:r>
            <a:r>
              <a:rPr lang="zh-CN" altLang="en-US" dirty="0" smtClean="0">
                <a:solidFill>
                  <a:srgbClr val="000000"/>
                </a:solidFill>
              </a:rPr>
              <a:t>存在四方</a:t>
            </a:r>
            <a:r>
              <a:rPr lang="zh-CN" altLang="en-US" dirty="0">
                <a:solidFill>
                  <a:srgbClr val="000000"/>
                </a:solidFill>
              </a:rPr>
              <a:t>面的信息，即</a:t>
            </a:r>
            <a:r>
              <a:rPr lang="zh-CN" altLang="en-US" dirty="0" smtClean="0"/>
              <a:t>RGBA</a:t>
            </a:r>
            <a:r>
              <a:rPr lang="zh-CN" altLang="en-US" dirty="0" smtClean="0">
                <a:solidFill>
                  <a:srgbClr val="000000"/>
                </a:solidFill>
              </a:rPr>
              <a:t>值。</a:t>
            </a:r>
            <a:r>
              <a:rPr lang="zh-CN" altLang="en-US" dirty="0" smtClean="0">
                <a:solidFill>
                  <a:srgbClr val="FF0000"/>
                </a:solidFill>
              </a:rPr>
              <a:t>数组</a:t>
            </a:r>
            <a:r>
              <a:rPr lang="zh-CN" altLang="en-US" dirty="0">
                <a:solidFill>
                  <a:srgbClr val="FF0000"/>
                </a:solidFill>
              </a:rPr>
              <a:t>中每四个数据代表一个像素的信息</a:t>
            </a:r>
            <a:r>
              <a:rPr lang="zh-CN" altLang="en-US" dirty="0">
                <a:solidFill>
                  <a:srgbClr val="000000"/>
                </a:solidFill>
              </a:rPr>
              <a:t>。 </a:t>
            </a:r>
            <a:endParaRPr lang="en-US" altLang="zh-CN" dirty="0" smtClean="0">
              <a:solidFill>
                <a:srgbClr val="000000"/>
              </a:solidFill>
            </a:endParaRPr>
          </a:p>
          <a:p>
            <a:pPr lvl="1"/>
            <a:r>
              <a:rPr lang="en-US" altLang="zh-CN" sz="2400" dirty="0"/>
              <a:t> R - </a:t>
            </a:r>
            <a:r>
              <a:rPr lang="zh-CN" altLang="en-US" sz="2400" dirty="0"/>
              <a:t>红色 </a:t>
            </a:r>
            <a:r>
              <a:rPr lang="en-US" altLang="zh-CN" sz="2400" dirty="0"/>
              <a:t>(0-255) </a:t>
            </a:r>
            <a:r>
              <a:rPr lang="en-US" altLang="zh-CN" sz="2400" dirty="0" smtClean="0"/>
              <a:t> G </a:t>
            </a:r>
            <a:r>
              <a:rPr lang="en-US" altLang="zh-CN" sz="2400" dirty="0"/>
              <a:t>- </a:t>
            </a:r>
            <a:r>
              <a:rPr lang="zh-CN" altLang="en-US" sz="2400" dirty="0"/>
              <a:t>绿色 </a:t>
            </a:r>
            <a:r>
              <a:rPr lang="en-US" altLang="zh-CN" sz="2400" dirty="0"/>
              <a:t>(0-255) </a:t>
            </a:r>
            <a:r>
              <a:rPr lang="en-US" altLang="zh-CN" sz="2400" dirty="0" smtClean="0"/>
              <a:t>  B </a:t>
            </a:r>
            <a:r>
              <a:rPr lang="en-US" altLang="zh-CN" sz="2400" dirty="0"/>
              <a:t>- </a:t>
            </a:r>
            <a:r>
              <a:rPr lang="zh-CN" altLang="en-US" sz="2400" dirty="0"/>
              <a:t>蓝色 </a:t>
            </a:r>
            <a:r>
              <a:rPr lang="en-US" altLang="zh-CN" sz="2400" dirty="0"/>
              <a:t>(0-255) </a:t>
            </a:r>
          </a:p>
          <a:p>
            <a:pPr lvl="1"/>
            <a:r>
              <a:rPr lang="en-US" altLang="zh-CN" sz="2400" dirty="0"/>
              <a:t> </a:t>
            </a:r>
            <a:r>
              <a:rPr lang="en-US" altLang="zh-CN" sz="2400" dirty="0" smtClean="0"/>
              <a:t>A </a:t>
            </a:r>
            <a:r>
              <a:rPr lang="en-US" altLang="zh-CN" sz="2400" dirty="0"/>
              <a:t>- alpha </a:t>
            </a:r>
            <a:r>
              <a:rPr lang="zh-CN" altLang="en-US" sz="2400" dirty="0"/>
              <a:t>通道 </a:t>
            </a:r>
            <a:r>
              <a:rPr lang="en-US" altLang="zh-CN" sz="2400" dirty="0"/>
              <a:t>(0-255; 0 </a:t>
            </a:r>
            <a:r>
              <a:rPr lang="zh-CN" altLang="en-US" sz="2400" dirty="0"/>
              <a:t>是透明的，</a:t>
            </a:r>
            <a:r>
              <a:rPr lang="en-US" altLang="zh-CN" sz="2400" dirty="0"/>
              <a:t>255 </a:t>
            </a:r>
            <a:r>
              <a:rPr lang="zh-CN" altLang="en-US" sz="2400" dirty="0"/>
              <a:t>是完全可见的</a:t>
            </a:r>
            <a:r>
              <a:rPr lang="en-US" altLang="zh-CN" sz="2400" dirty="0"/>
              <a:t>) </a:t>
            </a:r>
            <a:endParaRPr lang="zh-CN" altLang="en-US" sz="2400" dirty="0">
              <a:solidFill>
                <a:srgbClr val="000000"/>
              </a:solidFill>
            </a:endParaRPr>
          </a:p>
        </p:txBody>
      </p:sp>
      <p:sp>
        <p:nvSpPr>
          <p:cNvPr id="3" name="内容占位符 2"/>
          <p:cNvSpPr>
            <a:spLocks noGrp="1"/>
          </p:cNvSpPr>
          <p:nvPr>
            <p:ph sz="quarter" idx="11"/>
          </p:nvPr>
        </p:nvSpPr>
        <p:spPr/>
        <p:txBody>
          <a:bodyPr/>
          <a:lstStyle/>
          <a:p>
            <a:r>
              <a:rPr lang="zh-CN" altLang="en-US"/>
              <a:t>ImageData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 calcmode="lin" valueType="num">
                                      <p:cBhvr additive="base">
                                        <p:cTn id="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anim calcmode="lin" valueType="num">
                                      <p:cBhvr additive="base">
                                        <p:cTn id="1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anim calcmode="lin" valueType="num">
                                      <p:cBhvr additive="base">
                                        <p:cTn id="1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1319510" cy="4643120"/>
          </a:xfrm>
        </p:spPr>
        <p:txBody>
          <a:bodyPr/>
          <a:lstStyle/>
          <a:p>
            <a:r>
              <a:rPr lang="zh-CN" altLang="en-US" dirty="0" smtClean="0">
                <a:solidFill>
                  <a:srgbClr val="FF0000"/>
                </a:solidFill>
              </a:rPr>
              <a:t>createImageData</a:t>
            </a:r>
            <a:r>
              <a:rPr lang="zh-CN" altLang="en-US" dirty="0"/>
              <a:t>(width, height) </a:t>
            </a:r>
          </a:p>
          <a:p>
            <a:pPr lvl="1"/>
            <a:r>
              <a:rPr lang="zh-CN" altLang="en-US" dirty="0"/>
              <a:t>创建新的空白 ImageData 对象。新对象的默认像素值为 rgba(0,0,0,0)。</a:t>
            </a:r>
          </a:p>
          <a:p>
            <a:pPr lvl="0"/>
            <a:r>
              <a:rPr lang="zh-CN" altLang="en-US" dirty="0">
                <a:solidFill>
                  <a:srgbClr val="FF0000"/>
                </a:solidFill>
              </a:rPr>
              <a:t>createImageData(imageData)</a:t>
            </a:r>
            <a:r>
              <a:rPr lang="zh-CN" altLang="en-US" dirty="0"/>
              <a:t>         </a:t>
            </a:r>
          </a:p>
          <a:p>
            <a:pPr lvl="1"/>
            <a:r>
              <a:rPr lang="zh-CN" altLang="en-US" dirty="0"/>
              <a:t>创建与指定的另一个 ImageData 对象尺寸相同的新 ImageData 对象，</a:t>
            </a:r>
            <a:r>
              <a:rPr lang="zh-CN" altLang="en-US" dirty="0">
                <a:solidFill>
                  <a:srgbClr val="C00000"/>
                </a:solidFill>
              </a:rPr>
              <a:t>但不会复制图像数据。</a:t>
            </a:r>
          </a:p>
        </p:txBody>
      </p:sp>
      <p:sp>
        <p:nvSpPr>
          <p:cNvPr id="3" name="内容占位符 2"/>
          <p:cNvSpPr>
            <a:spLocks noGrp="1"/>
          </p:cNvSpPr>
          <p:nvPr>
            <p:ph sz="quarter" idx="11"/>
          </p:nvPr>
        </p:nvSpPr>
        <p:spPr/>
        <p:txBody>
          <a:bodyPr/>
          <a:lstStyle/>
          <a:p>
            <a:r>
              <a:rPr lang="zh-CN" altLang="en-US" dirty="0"/>
              <a:t>创建</a:t>
            </a:r>
            <a:r>
              <a:rPr lang="zh-CN" altLang="en-US" dirty="0" smtClean="0">
                <a:sym typeface="+mn-ea"/>
              </a:rPr>
              <a:t>ImageData对象</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1319510" cy="4643120"/>
          </a:xfrm>
        </p:spPr>
        <p:txBody>
          <a:bodyPr/>
          <a:lstStyle/>
          <a:p>
            <a:r>
              <a:rPr lang="zh-CN" altLang="en-US" dirty="0">
                <a:solidFill>
                  <a:srgbClr val="FF0000"/>
                </a:solidFill>
              </a:rPr>
              <a:t>getImageData</a:t>
            </a:r>
            <a:r>
              <a:rPr lang="zh-CN" altLang="en-US" dirty="0"/>
              <a:t>(x, y, width, height)</a:t>
            </a:r>
          </a:p>
          <a:p>
            <a:pPr lvl="1"/>
            <a:r>
              <a:rPr lang="zh-CN" altLang="en-US" dirty="0"/>
              <a:t>返回 ImageData 对象，该对象拷贝了画布指定矩形的像素数据</a:t>
            </a:r>
            <a:r>
              <a:rPr lang="zh-CN" altLang="en-US" dirty="0" smtClean="0"/>
              <a:t>。</a:t>
            </a:r>
            <a:endParaRPr lang="en-US" altLang="zh-CN" dirty="0" smtClean="0"/>
          </a:p>
          <a:p>
            <a:r>
              <a:rPr lang="zh-CN" altLang="en-US" dirty="0">
                <a:solidFill>
                  <a:srgbClr val="FF0000"/>
                </a:solidFill>
              </a:rPr>
              <a:t>putImageData</a:t>
            </a:r>
            <a:r>
              <a:rPr lang="zh-CN" altLang="en-US" dirty="0"/>
              <a:t>(imgData,x,y)</a:t>
            </a:r>
          </a:p>
          <a:p>
            <a:pPr lvl="1"/>
            <a:r>
              <a:rPr lang="zh-CN" altLang="en-US" dirty="0"/>
              <a:t>把指定的 ImageData 对象中的</a:t>
            </a:r>
            <a:r>
              <a:rPr lang="zh-CN" altLang="en-US" dirty="0">
                <a:sym typeface="+mn-ea"/>
              </a:rPr>
              <a:t>图像数据</a:t>
            </a:r>
            <a:r>
              <a:rPr lang="zh-CN" altLang="en-US" dirty="0"/>
              <a:t>放到画布的指定位置上。</a:t>
            </a:r>
          </a:p>
          <a:p>
            <a:pPr lvl="1"/>
            <a:endParaRPr lang="zh-CN" altLang="en-US" dirty="0"/>
          </a:p>
        </p:txBody>
      </p:sp>
      <p:sp>
        <p:nvSpPr>
          <p:cNvPr id="3" name="内容占位符 2"/>
          <p:cNvSpPr>
            <a:spLocks noGrp="1"/>
          </p:cNvSpPr>
          <p:nvPr>
            <p:ph sz="quarter" idx="11"/>
          </p:nvPr>
        </p:nvSpPr>
        <p:spPr/>
        <p:txBody>
          <a:bodyPr/>
          <a:lstStyle/>
          <a:p>
            <a:r>
              <a:rPr lang="zh-CN" altLang="en-US" dirty="0"/>
              <a:t>返回</a:t>
            </a:r>
            <a:r>
              <a:rPr lang="zh-CN" altLang="en-US" dirty="0" smtClean="0">
                <a:sym typeface="+mn-ea"/>
              </a:rPr>
              <a:t>ImageData对象</a:t>
            </a:r>
            <a:endParaRPr lang="zh-CN" altLang="en-US" dirty="0"/>
          </a:p>
        </p:txBody>
      </p:sp>
    </p:spTree>
    <p:extLst>
      <p:ext uri="{BB962C8B-B14F-4D97-AF65-F5344CB8AC3E}">
        <p14:creationId xmlns:p14="http://schemas.microsoft.com/office/powerpoint/2010/main" val="17449511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noChangeArrowheads="1"/>
          </p:cNvSpPr>
          <p:nvPr>
            <p:ph type="title"/>
          </p:nvPr>
        </p:nvSpPr>
        <p:spPr/>
        <p:txBody>
          <a:bodyPr/>
          <a:lstStyle/>
          <a:p>
            <a:r>
              <a:rPr lang="zh-CN" altLang="en-US" sz="4000" dirty="0">
                <a:sym typeface="宋体" panose="02010600030101010101" pitchFamily="2" charset="-122"/>
              </a:rPr>
              <a:t>返回</a:t>
            </a:r>
            <a:r>
              <a:rPr lang="en-US" altLang="zh-CN" sz="4000" dirty="0" err="1">
                <a:sym typeface="宋体" panose="02010600030101010101" pitchFamily="2" charset="-122"/>
              </a:rPr>
              <a:t>ImageData</a:t>
            </a:r>
            <a:r>
              <a:rPr lang="zh-CN" altLang="en-US" sz="4000" dirty="0">
                <a:sym typeface="宋体" panose="02010600030101010101" pitchFamily="2" charset="-122"/>
              </a:rPr>
              <a:t>对象</a:t>
            </a:r>
          </a:p>
        </p:txBody>
      </p:sp>
      <p:graphicFrame>
        <p:nvGraphicFramePr>
          <p:cNvPr id="3" name="表格 2"/>
          <p:cNvGraphicFramePr>
            <a:graphicFrameLocks noGrp="1"/>
          </p:cNvGraphicFramePr>
          <p:nvPr>
            <p:extLst>
              <p:ext uri="{D42A27DB-BD31-4B8C-83A1-F6EECF244321}">
                <p14:modId xmlns:p14="http://schemas.microsoft.com/office/powerpoint/2010/main" val="3274002762"/>
              </p:ext>
            </p:extLst>
          </p:nvPr>
        </p:nvGraphicFramePr>
        <p:xfrm>
          <a:off x="740229" y="1996781"/>
          <a:ext cx="10580914" cy="3829939"/>
        </p:xfrm>
        <a:graphic>
          <a:graphicData uri="http://schemas.openxmlformats.org/drawingml/2006/table">
            <a:tbl>
              <a:tblPr>
                <a:tableStyleId>{69CF1AB2-1976-4502-BF36-3FF5EA218861}</a:tableStyleId>
              </a:tblPr>
              <a:tblGrid>
                <a:gridCol w="2322285">
                  <a:extLst>
                    <a:ext uri="{9D8B030D-6E8A-4147-A177-3AD203B41FA5}">
                      <a16:colId xmlns:a16="http://schemas.microsoft.com/office/drawing/2014/main" val="1754230857"/>
                    </a:ext>
                  </a:extLst>
                </a:gridCol>
                <a:gridCol w="8258629">
                  <a:extLst>
                    <a:ext uri="{9D8B030D-6E8A-4147-A177-3AD203B41FA5}">
                      <a16:colId xmlns:a16="http://schemas.microsoft.com/office/drawing/2014/main" val="2364878303"/>
                    </a:ext>
                  </a:extLst>
                </a:gridCol>
              </a:tblGrid>
              <a:tr h="0">
                <a:tc>
                  <a:txBody>
                    <a:bodyPr/>
                    <a:lstStyle/>
                    <a:p>
                      <a:pPr>
                        <a:lnSpc>
                          <a:spcPts val="3600"/>
                        </a:lnSpc>
                      </a:pPr>
                      <a:r>
                        <a:rPr lang="zh-CN" altLang="en-US" sz="2400" b="1" dirty="0">
                          <a:solidFill>
                            <a:srgbClr val="000000"/>
                          </a:solidFill>
                          <a:effectLst/>
                          <a:latin typeface="微软雅黑" panose="020B0503020204020204" pitchFamily="34" charset="-122"/>
                          <a:ea typeface="微软雅黑" panose="020B0503020204020204" pitchFamily="34" charset="-122"/>
                        </a:rPr>
                        <a:t>参数</a:t>
                      </a:r>
                    </a:p>
                  </a:txBody>
                  <a:tcPr anchor="ctr"/>
                </a:tc>
                <a:tc>
                  <a:txBody>
                    <a:bodyPr/>
                    <a:lstStyle/>
                    <a:p>
                      <a:pPr>
                        <a:lnSpc>
                          <a:spcPts val="3600"/>
                        </a:lnSpc>
                      </a:pPr>
                      <a:r>
                        <a:rPr lang="zh-CN" altLang="en-US" sz="2400" b="1" dirty="0">
                          <a:solidFill>
                            <a:srgbClr val="000000"/>
                          </a:solidFill>
                          <a:latin typeface="微软雅黑" panose="020B0503020204020204" pitchFamily="34" charset="-122"/>
                          <a:ea typeface="微软雅黑" panose="020B0503020204020204" pitchFamily="34" charset="-122"/>
                        </a:rPr>
                        <a:t>描述</a:t>
                      </a:r>
                    </a:p>
                  </a:txBody>
                  <a:tcPr anchor="ctr"/>
                </a:tc>
                <a:extLst>
                  <a:ext uri="{0D108BD9-81ED-4DB2-BD59-A6C34878D82A}">
                    <a16:rowId xmlns:a16="http://schemas.microsoft.com/office/drawing/2014/main" val="2696115689"/>
                  </a:ext>
                </a:extLst>
              </a:tr>
              <a:tr h="0">
                <a:tc>
                  <a:txBody>
                    <a:bodyPr/>
                    <a:lstStyle/>
                    <a:p>
                      <a:pPr>
                        <a:lnSpc>
                          <a:spcPts val="3200"/>
                        </a:lnSpc>
                      </a:pPr>
                      <a:r>
                        <a:rPr lang="en-US" sz="2400" dirty="0" err="1">
                          <a:solidFill>
                            <a:srgbClr val="000000"/>
                          </a:solidFill>
                          <a:latin typeface="微软雅黑" panose="020B0503020204020204" pitchFamily="34" charset="-122"/>
                          <a:ea typeface="微软雅黑" panose="020B0503020204020204" pitchFamily="34" charset="-122"/>
                        </a:rPr>
                        <a:t>imgData</a:t>
                      </a:r>
                      <a:endParaRPr lang="en-US" sz="2400" dirty="0">
                        <a:solidFill>
                          <a:srgbClr val="000000"/>
                        </a:solidFill>
                        <a:latin typeface="微软雅黑" panose="020B0503020204020204" pitchFamily="34" charset="-122"/>
                        <a:ea typeface="微软雅黑" panose="020B0503020204020204" pitchFamily="34" charset="-122"/>
                      </a:endParaRPr>
                    </a:p>
                  </a:txBody>
                  <a:tcPr anchor="ctr"/>
                </a:tc>
                <a:tc>
                  <a:txBody>
                    <a:bodyPr/>
                    <a:lstStyle/>
                    <a:p>
                      <a:pPr>
                        <a:lnSpc>
                          <a:spcPts val="3200"/>
                        </a:lnSpc>
                      </a:pPr>
                      <a:r>
                        <a:rPr lang="zh-CN" altLang="en-US" sz="2400">
                          <a:solidFill>
                            <a:srgbClr val="000000"/>
                          </a:solidFill>
                          <a:latin typeface="微软雅黑" panose="020B0503020204020204" pitchFamily="34" charset="-122"/>
                          <a:ea typeface="微软雅黑" panose="020B0503020204020204" pitchFamily="34" charset="-122"/>
                        </a:rPr>
                        <a:t>规定要放回画布的 </a:t>
                      </a:r>
                      <a:r>
                        <a:rPr lang="en-US" sz="2400">
                          <a:solidFill>
                            <a:srgbClr val="000000"/>
                          </a:solidFill>
                          <a:latin typeface="微软雅黑" panose="020B0503020204020204" pitchFamily="34" charset="-122"/>
                          <a:ea typeface="微软雅黑" panose="020B0503020204020204" pitchFamily="34" charset="-122"/>
                        </a:rPr>
                        <a:t>ImageData </a:t>
                      </a:r>
                      <a:r>
                        <a:rPr lang="zh-CN" altLang="en-US" sz="2400">
                          <a:solidFill>
                            <a:srgbClr val="000000"/>
                          </a:solidFill>
                          <a:latin typeface="微软雅黑" panose="020B0503020204020204" pitchFamily="34" charset="-122"/>
                          <a:ea typeface="微软雅黑" panose="020B0503020204020204" pitchFamily="34" charset="-122"/>
                        </a:rPr>
                        <a:t>对象。</a:t>
                      </a:r>
                    </a:p>
                  </a:txBody>
                  <a:tcPr anchor="ctr"/>
                </a:tc>
                <a:extLst>
                  <a:ext uri="{0D108BD9-81ED-4DB2-BD59-A6C34878D82A}">
                    <a16:rowId xmlns:a16="http://schemas.microsoft.com/office/drawing/2014/main" val="2052818935"/>
                  </a:ext>
                </a:extLst>
              </a:tr>
              <a:tr h="0">
                <a:tc>
                  <a:txBody>
                    <a:bodyPr/>
                    <a:lstStyle/>
                    <a:p>
                      <a:pPr>
                        <a:lnSpc>
                          <a:spcPts val="3200"/>
                        </a:lnSpc>
                      </a:pPr>
                      <a:r>
                        <a:rPr lang="en-US" sz="2400" dirty="0">
                          <a:solidFill>
                            <a:srgbClr val="000000"/>
                          </a:solidFill>
                          <a:latin typeface="微软雅黑" panose="020B0503020204020204" pitchFamily="34" charset="-122"/>
                          <a:ea typeface="微软雅黑" panose="020B0503020204020204" pitchFamily="34" charset="-122"/>
                        </a:rPr>
                        <a:t>x</a:t>
                      </a:r>
                    </a:p>
                  </a:txBody>
                  <a:tcPr anchor="ctr"/>
                </a:tc>
                <a:tc>
                  <a:txBody>
                    <a:bodyPr/>
                    <a:lstStyle/>
                    <a:p>
                      <a:pPr>
                        <a:lnSpc>
                          <a:spcPts val="3200"/>
                        </a:lnSpc>
                      </a:pPr>
                      <a:r>
                        <a:rPr lang="en-US" sz="2400" dirty="0" err="1">
                          <a:solidFill>
                            <a:srgbClr val="000000"/>
                          </a:solidFill>
                          <a:latin typeface="微软雅黑" panose="020B0503020204020204" pitchFamily="34" charset="-122"/>
                          <a:ea typeface="微软雅黑" panose="020B0503020204020204" pitchFamily="34" charset="-122"/>
                        </a:rPr>
                        <a:t>ImageData</a:t>
                      </a:r>
                      <a:r>
                        <a:rPr lang="en-US"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对象左上角的 </a:t>
                      </a:r>
                      <a:r>
                        <a:rPr lang="en-US" sz="2400" dirty="0">
                          <a:solidFill>
                            <a:srgbClr val="000000"/>
                          </a:solidFill>
                          <a:latin typeface="微软雅黑" panose="020B0503020204020204" pitchFamily="34" charset="-122"/>
                          <a:ea typeface="微软雅黑" panose="020B0503020204020204" pitchFamily="34" charset="-122"/>
                        </a:rPr>
                        <a:t>x </a:t>
                      </a:r>
                      <a:r>
                        <a:rPr lang="zh-CN" altLang="en-US" sz="2400" dirty="0">
                          <a:solidFill>
                            <a:srgbClr val="000000"/>
                          </a:solidFill>
                          <a:latin typeface="微软雅黑" panose="020B0503020204020204" pitchFamily="34" charset="-122"/>
                          <a:ea typeface="微软雅黑" panose="020B0503020204020204" pitchFamily="34" charset="-122"/>
                        </a:rPr>
                        <a:t>坐标，以像素计。</a:t>
                      </a:r>
                    </a:p>
                  </a:txBody>
                  <a:tcPr anchor="ctr"/>
                </a:tc>
                <a:extLst>
                  <a:ext uri="{0D108BD9-81ED-4DB2-BD59-A6C34878D82A}">
                    <a16:rowId xmlns:a16="http://schemas.microsoft.com/office/drawing/2014/main" val="1497008824"/>
                  </a:ext>
                </a:extLst>
              </a:tr>
              <a:tr h="0">
                <a:tc>
                  <a:txBody>
                    <a:bodyPr/>
                    <a:lstStyle/>
                    <a:p>
                      <a:pPr>
                        <a:lnSpc>
                          <a:spcPts val="3200"/>
                        </a:lnSpc>
                      </a:pPr>
                      <a:r>
                        <a:rPr lang="en-US" sz="2400" dirty="0">
                          <a:solidFill>
                            <a:srgbClr val="000000"/>
                          </a:solidFill>
                          <a:latin typeface="微软雅黑" panose="020B0503020204020204" pitchFamily="34" charset="-122"/>
                          <a:ea typeface="微软雅黑" panose="020B0503020204020204" pitchFamily="34" charset="-122"/>
                        </a:rPr>
                        <a:t>y</a:t>
                      </a:r>
                    </a:p>
                  </a:txBody>
                  <a:tcPr anchor="ctr"/>
                </a:tc>
                <a:tc>
                  <a:txBody>
                    <a:bodyPr/>
                    <a:lstStyle/>
                    <a:p>
                      <a:pPr>
                        <a:lnSpc>
                          <a:spcPts val="3200"/>
                        </a:lnSpc>
                      </a:pPr>
                      <a:r>
                        <a:rPr lang="en-US" sz="2400" dirty="0" err="1">
                          <a:solidFill>
                            <a:srgbClr val="000000"/>
                          </a:solidFill>
                          <a:latin typeface="微软雅黑" panose="020B0503020204020204" pitchFamily="34" charset="-122"/>
                          <a:ea typeface="微软雅黑" panose="020B0503020204020204" pitchFamily="34" charset="-122"/>
                        </a:rPr>
                        <a:t>ImageData</a:t>
                      </a:r>
                      <a:r>
                        <a:rPr lang="en-US"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对象左上角的 </a:t>
                      </a:r>
                      <a:r>
                        <a:rPr lang="en-US" sz="2400" dirty="0">
                          <a:solidFill>
                            <a:srgbClr val="000000"/>
                          </a:solidFill>
                          <a:latin typeface="微软雅黑" panose="020B0503020204020204" pitchFamily="34" charset="-122"/>
                          <a:ea typeface="微软雅黑" panose="020B0503020204020204" pitchFamily="34" charset="-122"/>
                        </a:rPr>
                        <a:t>y </a:t>
                      </a:r>
                      <a:r>
                        <a:rPr lang="zh-CN" altLang="en-US" sz="2400" dirty="0">
                          <a:solidFill>
                            <a:srgbClr val="000000"/>
                          </a:solidFill>
                          <a:latin typeface="微软雅黑" panose="020B0503020204020204" pitchFamily="34" charset="-122"/>
                          <a:ea typeface="微软雅黑" panose="020B0503020204020204" pitchFamily="34" charset="-122"/>
                        </a:rPr>
                        <a:t>坐标，以像素计。</a:t>
                      </a:r>
                    </a:p>
                  </a:txBody>
                  <a:tcPr anchor="ctr"/>
                </a:tc>
                <a:extLst>
                  <a:ext uri="{0D108BD9-81ED-4DB2-BD59-A6C34878D82A}">
                    <a16:rowId xmlns:a16="http://schemas.microsoft.com/office/drawing/2014/main" val="1636900127"/>
                  </a:ext>
                </a:extLst>
              </a:tr>
              <a:tr h="0">
                <a:tc>
                  <a:txBody>
                    <a:bodyPr/>
                    <a:lstStyle/>
                    <a:p>
                      <a:pPr>
                        <a:lnSpc>
                          <a:spcPts val="3200"/>
                        </a:lnSpc>
                      </a:pPr>
                      <a:r>
                        <a:rPr lang="en-US" sz="2400" dirty="0" err="1">
                          <a:solidFill>
                            <a:srgbClr val="000000"/>
                          </a:solidFill>
                          <a:latin typeface="微软雅黑" panose="020B0503020204020204" pitchFamily="34" charset="-122"/>
                          <a:ea typeface="微软雅黑" panose="020B0503020204020204" pitchFamily="34" charset="-122"/>
                        </a:rPr>
                        <a:t>dirtyX</a:t>
                      </a:r>
                      <a:endParaRPr lang="en-US" sz="2400" dirty="0">
                        <a:solidFill>
                          <a:srgbClr val="000000"/>
                        </a:solidFill>
                        <a:latin typeface="微软雅黑" panose="020B0503020204020204" pitchFamily="34" charset="-122"/>
                        <a:ea typeface="微软雅黑" panose="020B0503020204020204" pitchFamily="34" charset="-122"/>
                      </a:endParaRPr>
                    </a:p>
                  </a:txBody>
                  <a:tcPr anchor="ctr"/>
                </a:tc>
                <a:tc>
                  <a:txBody>
                    <a:bodyPr/>
                    <a:lstStyle/>
                    <a:p>
                      <a:pPr>
                        <a:lnSpc>
                          <a:spcPts val="3200"/>
                        </a:lnSpc>
                      </a:pPr>
                      <a:r>
                        <a:rPr lang="zh-CN" altLang="en-US" sz="2400" dirty="0">
                          <a:solidFill>
                            <a:srgbClr val="000000"/>
                          </a:solidFill>
                          <a:latin typeface="微软雅黑" panose="020B0503020204020204" pitchFamily="34" charset="-122"/>
                          <a:ea typeface="微软雅黑" panose="020B0503020204020204" pitchFamily="34" charset="-122"/>
                        </a:rPr>
                        <a:t>可选。水平值（</a:t>
                      </a:r>
                      <a:r>
                        <a:rPr lang="en-US" altLang="zh-CN" sz="2400" dirty="0">
                          <a:solidFill>
                            <a:srgbClr val="000000"/>
                          </a:solidFill>
                          <a:latin typeface="微软雅黑" panose="020B0503020204020204" pitchFamily="34" charset="-122"/>
                          <a:ea typeface="微软雅黑" panose="020B0503020204020204" pitchFamily="34" charset="-122"/>
                        </a:rPr>
                        <a:t>x</a:t>
                      </a:r>
                      <a:r>
                        <a:rPr lang="zh-CN" altLang="en-US" sz="2400" dirty="0">
                          <a:solidFill>
                            <a:srgbClr val="000000"/>
                          </a:solidFill>
                          <a:latin typeface="微软雅黑" panose="020B0503020204020204" pitchFamily="34" charset="-122"/>
                          <a:ea typeface="微软雅黑" panose="020B0503020204020204" pitchFamily="34" charset="-122"/>
                        </a:rPr>
                        <a:t>），以像素计，在画布上放置图像的位置。</a:t>
                      </a:r>
                    </a:p>
                  </a:txBody>
                  <a:tcPr anchor="ctr"/>
                </a:tc>
                <a:extLst>
                  <a:ext uri="{0D108BD9-81ED-4DB2-BD59-A6C34878D82A}">
                    <a16:rowId xmlns:a16="http://schemas.microsoft.com/office/drawing/2014/main" val="2067726205"/>
                  </a:ext>
                </a:extLst>
              </a:tr>
              <a:tr h="0">
                <a:tc>
                  <a:txBody>
                    <a:bodyPr/>
                    <a:lstStyle/>
                    <a:p>
                      <a:pPr>
                        <a:lnSpc>
                          <a:spcPts val="3200"/>
                        </a:lnSpc>
                      </a:pPr>
                      <a:r>
                        <a:rPr lang="en-US" sz="2400">
                          <a:solidFill>
                            <a:srgbClr val="000000"/>
                          </a:solidFill>
                          <a:latin typeface="微软雅黑" panose="020B0503020204020204" pitchFamily="34" charset="-122"/>
                          <a:ea typeface="微软雅黑" panose="020B0503020204020204" pitchFamily="34" charset="-122"/>
                        </a:rPr>
                        <a:t>dirtyY</a:t>
                      </a:r>
                    </a:p>
                  </a:txBody>
                  <a:tcPr anchor="ctr"/>
                </a:tc>
                <a:tc>
                  <a:txBody>
                    <a:bodyPr/>
                    <a:lstStyle/>
                    <a:p>
                      <a:pPr>
                        <a:lnSpc>
                          <a:spcPts val="3200"/>
                        </a:lnSpc>
                      </a:pPr>
                      <a:r>
                        <a:rPr lang="zh-CN" altLang="en-US" sz="2400" dirty="0">
                          <a:solidFill>
                            <a:srgbClr val="000000"/>
                          </a:solidFill>
                          <a:latin typeface="微软雅黑" panose="020B0503020204020204" pitchFamily="34" charset="-122"/>
                          <a:ea typeface="微软雅黑" panose="020B0503020204020204" pitchFamily="34" charset="-122"/>
                        </a:rPr>
                        <a:t>可选。水平值（</a:t>
                      </a:r>
                      <a:r>
                        <a:rPr lang="en-US" altLang="zh-CN" sz="2400" dirty="0">
                          <a:solidFill>
                            <a:srgbClr val="000000"/>
                          </a:solidFill>
                          <a:latin typeface="微软雅黑" panose="020B0503020204020204" pitchFamily="34" charset="-122"/>
                          <a:ea typeface="微软雅黑" panose="020B0503020204020204" pitchFamily="34" charset="-122"/>
                        </a:rPr>
                        <a:t>y</a:t>
                      </a:r>
                      <a:r>
                        <a:rPr lang="zh-CN" altLang="en-US" sz="2400" dirty="0">
                          <a:solidFill>
                            <a:srgbClr val="000000"/>
                          </a:solidFill>
                          <a:latin typeface="微软雅黑" panose="020B0503020204020204" pitchFamily="34" charset="-122"/>
                          <a:ea typeface="微软雅黑" panose="020B0503020204020204" pitchFamily="34" charset="-122"/>
                        </a:rPr>
                        <a:t>），以像素计，在画布上放置图像的位置。</a:t>
                      </a:r>
                    </a:p>
                  </a:txBody>
                  <a:tcPr anchor="ctr"/>
                </a:tc>
                <a:extLst>
                  <a:ext uri="{0D108BD9-81ED-4DB2-BD59-A6C34878D82A}">
                    <a16:rowId xmlns:a16="http://schemas.microsoft.com/office/drawing/2014/main" val="1865587026"/>
                  </a:ext>
                </a:extLst>
              </a:tr>
              <a:tr h="0">
                <a:tc>
                  <a:txBody>
                    <a:bodyPr/>
                    <a:lstStyle/>
                    <a:p>
                      <a:pPr>
                        <a:lnSpc>
                          <a:spcPts val="3200"/>
                        </a:lnSpc>
                      </a:pPr>
                      <a:r>
                        <a:rPr lang="en-US" sz="2400">
                          <a:solidFill>
                            <a:srgbClr val="000000"/>
                          </a:solidFill>
                          <a:latin typeface="微软雅黑" panose="020B0503020204020204" pitchFamily="34" charset="-122"/>
                          <a:ea typeface="微软雅黑" panose="020B0503020204020204" pitchFamily="34" charset="-122"/>
                        </a:rPr>
                        <a:t>dirtyWidth</a:t>
                      </a:r>
                    </a:p>
                  </a:txBody>
                  <a:tcPr anchor="ctr"/>
                </a:tc>
                <a:tc>
                  <a:txBody>
                    <a:bodyPr/>
                    <a:lstStyle/>
                    <a:p>
                      <a:pPr>
                        <a:lnSpc>
                          <a:spcPts val="3200"/>
                        </a:lnSpc>
                      </a:pPr>
                      <a:r>
                        <a:rPr lang="zh-CN" altLang="en-US" sz="2400" dirty="0">
                          <a:solidFill>
                            <a:srgbClr val="000000"/>
                          </a:solidFill>
                          <a:latin typeface="微软雅黑" panose="020B0503020204020204" pitchFamily="34" charset="-122"/>
                          <a:ea typeface="微软雅黑" panose="020B0503020204020204" pitchFamily="34" charset="-122"/>
                        </a:rPr>
                        <a:t>可选。在画布上绘制图像所使用的宽度。</a:t>
                      </a:r>
                    </a:p>
                  </a:txBody>
                  <a:tcPr anchor="ctr"/>
                </a:tc>
                <a:extLst>
                  <a:ext uri="{0D108BD9-81ED-4DB2-BD59-A6C34878D82A}">
                    <a16:rowId xmlns:a16="http://schemas.microsoft.com/office/drawing/2014/main" val="271109989"/>
                  </a:ext>
                </a:extLst>
              </a:tr>
              <a:tr h="0">
                <a:tc>
                  <a:txBody>
                    <a:bodyPr/>
                    <a:lstStyle/>
                    <a:p>
                      <a:pPr>
                        <a:lnSpc>
                          <a:spcPts val="3200"/>
                        </a:lnSpc>
                      </a:pPr>
                      <a:r>
                        <a:rPr lang="en-US" sz="2400">
                          <a:solidFill>
                            <a:srgbClr val="000000"/>
                          </a:solidFill>
                          <a:latin typeface="微软雅黑" panose="020B0503020204020204" pitchFamily="34" charset="-122"/>
                          <a:ea typeface="微软雅黑" panose="020B0503020204020204" pitchFamily="34" charset="-122"/>
                        </a:rPr>
                        <a:t>dirtyHeight</a:t>
                      </a:r>
                    </a:p>
                  </a:txBody>
                  <a:tcPr anchor="ctr"/>
                </a:tc>
                <a:tc>
                  <a:txBody>
                    <a:bodyPr/>
                    <a:lstStyle/>
                    <a:p>
                      <a:pPr>
                        <a:lnSpc>
                          <a:spcPts val="3200"/>
                        </a:lnSpc>
                      </a:pPr>
                      <a:r>
                        <a:rPr lang="zh-CN" altLang="en-US" sz="2400" dirty="0">
                          <a:solidFill>
                            <a:srgbClr val="000000"/>
                          </a:solidFill>
                          <a:latin typeface="微软雅黑" panose="020B0503020204020204" pitchFamily="34" charset="-122"/>
                          <a:ea typeface="微软雅黑" panose="020B0503020204020204" pitchFamily="34" charset="-122"/>
                        </a:rPr>
                        <a:t>可选。在画布上绘制图像所使用的高度。</a:t>
                      </a:r>
                    </a:p>
                  </a:txBody>
                  <a:tcPr anchor="ctr"/>
                </a:tc>
                <a:extLst>
                  <a:ext uri="{0D108BD9-81ED-4DB2-BD59-A6C34878D82A}">
                    <a16:rowId xmlns:a16="http://schemas.microsoft.com/office/drawing/2014/main" val="3250191328"/>
                  </a:ext>
                </a:extLst>
              </a:tr>
            </a:tbl>
          </a:graphicData>
        </a:graphic>
      </p:graphicFrame>
      <p:sp>
        <p:nvSpPr>
          <p:cNvPr id="4" name="文本框 3"/>
          <p:cNvSpPr txBox="1"/>
          <p:nvPr/>
        </p:nvSpPr>
        <p:spPr>
          <a:xfrm>
            <a:off x="769257" y="1262743"/>
            <a:ext cx="7068457" cy="523220"/>
          </a:xfrm>
          <a:prstGeom prst="rect">
            <a:avLst/>
          </a:prstGeom>
          <a:noFill/>
        </p:spPr>
        <p:txBody>
          <a:bodyPr wrap="square" rtlCol="0">
            <a:spAutoFit/>
          </a:bodyPr>
          <a:lstStyle/>
          <a:p>
            <a:r>
              <a:rPr lang="en-US" altLang="zh-CN" sz="2800" dirty="0" err="1">
                <a:solidFill>
                  <a:srgbClr val="FF0000"/>
                </a:solidFill>
              </a:rPr>
              <a:t>putImageData</a:t>
            </a:r>
            <a:r>
              <a:rPr lang="en-US" altLang="zh-CN" sz="2800" dirty="0">
                <a:solidFill>
                  <a:srgbClr val="FF0000"/>
                </a:solidFill>
              </a:rPr>
              <a:t>(</a:t>
            </a:r>
            <a:r>
              <a:rPr lang="en-US" altLang="zh-CN" sz="2800" dirty="0" err="1">
                <a:solidFill>
                  <a:srgbClr val="FF0000"/>
                </a:solidFill>
              </a:rPr>
              <a:t>imgData,x,y</a:t>
            </a:r>
            <a:r>
              <a:rPr lang="en-US" altLang="zh-CN" sz="2800" dirty="0">
                <a:solidFill>
                  <a:srgbClr val="FF0000"/>
                </a:solidFill>
              </a:rPr>
              <a:t>)</a:t>
            </a:r>
          </a:p>
        </p:txBody>
      </p:sp>
      <p:sp>
        <p:nvSpPr>
          <p:cNvPr id="5" name="文本框 4"/>
          <p:cNvSpPr txBox="1"/>
          <p:nvPr/>
        </p:nvSpPr>
        <p:spPr>
          <a:xfrm>
            <a:off x="8617155" y="6053455"/>
            <a:ext cx="3074035" cy="521970"/>
          </a:xfrm>
          <a:prstGeom prst="rect">
            <a:avLst/>
          </a:prstGeom>
          <a:noFill/>
        </p:spPr>
        <p:txBody>
          <a:bodyPr wrap="square" rtlCol="0">
            <a:spAutoFit/>
          </a:bodyPr>
          <a:lstStyle/>
          <a:p>
            <a:r>
              <a:rPr lang="en-US" altLang="zh-CN" sz="2800" dirty="0" smtClean="0">
                <a:solidFill>
                  <a:srgbClr val="000000"/>
                </a:solidFill>
              </a:rPr>
              <a:t>demo12-12.html</a:t>
            </a:r>
            <a:endParaRPr lang="zh-CN" altLang="en-US" sz="2800" dirty="0">
              <a:solidFill>
                <a:srgbClr val="000000"/>
              </a:solidFill>
            </a:endParaRPr>
          </a:p>
        </p:txBody>
      </p:sp>
    </p:spTree>
    <p:extLst>
      <p:ext uri="{BB962C8B-B14F-4D97-AF65-F5344CB8AC3E}">
        <p14:creationId xmlns:p14="http://schemas.microsoft.com/office/powerpoint/2010/main" val="39602869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a:t>实例</a:t>
            </a:r>
          </a:p>
        </p:txBody>
      </p:sp>
      <p:pic>
        <p:nvPicPr>
          <p:cNvPr id="4" name="内容占位符 3"/>
          <p:cNvPicPr>
            <a:picLocks noGrp="1" noChangeAspect="1"/>
          </p:cNvPicPr>
          <p:nvPr>
            <p:ph sz="quarter" idx="10"/>
          </p:nvPr>
        </p:nvPicPr>
        <p:blipFill>
          <a:blip r:embed="rId2"/>
          <a:stretch>
            <a:fillRect/>
          </a:stretch>
        </p:blipFill>
        <p:spPr>
          <a:xfrm>
            <a:off x="1720215" y="1246505"/>
            <a:ext cx="8344535" cy="464312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滤镜原理</a:t>
            </a:r>
            <a:r>
              <a:rPr lang="zh-CN" altLang="en-US" dirty="0" smtClean="0"/>
              <a:t>解释</a:t>
            </a:r>
            <a:endParaRPr lang="zh-CN" altLang="en-US" dirty="0"/>
          </a:p>
        </p:txBody>
      </p:sp>
      <p:sp>
        <p:nvSpPr>
          <p:cNvPr id="9" name="文本框 8"/>
          <p:cNvSpPr txBox="1"/>
          <p:nvPr/>
        </p:nvSpPr>
        <p:spPr>
          <a:xfrm>
            <a:off x="7824792" y="6019165"/>
            <a:ext cx="3074035" cy="521970"/>
          </a:xfrm>
          <a:prstGeom prst="rect">
            <a:avLst/>
          </a:prstGeom>
          <a:noFill/>
        </p:spPr>
        <p:txBody>
          <a:bodyPr wrap="square" rtlCol="0">
            <a:spAutoFit/>
          </a:bodyPr>
          <a:lstStyle/>
          <a:p>
            <a:r>
              <a:rPr lang="en-US" altLang="zh-CN" sz="2800" dirty="0" smtClean="0">
                <a:solidFill>
                  <a:srgbClr val="000000"/>
                </a:solidFill>
              </a:rPr>
              <a:t>demo12-13.html</a:t>
            </a:r>
            <a:endParaRPr lang="zh-CN" altLang="en-US" sz="2800" dirty="0">
              <a:solidFill>
                <a:srgbClr val="000000"/>
              </a:solidFill>
            </a:endParaRPr>
          </a:p>
        </p:txBody>
      </p:sp>
      <p:sp>
        <p:nvSpPr>
          <p:cNvPr id="2" name="内容占位符 1"/>
          <p:cNvSpPr>
            <a:spLocks noGrp="1"/>
          </p:cNvSpPr>
          <p:nvPr>
            <p:ph sz="quarter" idx="10"/>
          </p:nvPr>
        </p:nvSpPr>
        <p:spPr/>
        <p:txBody>
          <a:bodyPr/>
          <a:lstStyle/>
          <a:p>
            <a:pPr lvl="1"/>
            <a:r>
              <a:rPr lang="en-US" altLang="zh-CN" dirty="0" smtClean="0">
                <a:solidFill>
                  <a:srgbClr val="008000"/>
                </a:solidFill>
              </a:rPr>
              <a:t>1</a:t>
            </a:r>
            <a:r>
              <a:rPr lang="en-US" altLang="zh-CN" dirty="0">
                <a:solidFill>
                  <a:srgbClr val="008000"/>
                </a:solidFill>
              </a:rPr>
              <a:t>.  </a:t>
            </a:r>
            <a:r>
              <a:rPr lang="zh-CN" altLang="en-US" dirty="0" smtClean="0">
                <a:solidFill>
                  <a:srgbClr val="008000"/>
                </a:solidFill>
              </a:rPr>
              <a:t>反</a:t>
            </a:r>
            <a:r>
              <a:rPr lang="zh-CN" altLang="en-US" dirty="0">
                <a:solidFill>
                  <a:srgbClr val="008000"/>
                </a:solidFill>
              </a:rPr>
              <a:t>色</a:t>
            </a:r>
            <a:r>
              <a:rPr lang="zh-CN" altLang="en-US" dirty="0"/>
              <a:t>：获取一个像素点</a:t>
            </a:r>
            <a:r>
              <a:rPr lang="en-US" altLang="zh-CN" dirty="0"/>
              <a:t>RGB</a:t>
            </a:r>
            <a:r>
              <a:rPr lang="zh-CN" altLang="en-US" dirty="0"/>
              <a:t>值</a:t>
            </a:r>
            <a:r>
              <a:rPr lang="en-US" altLang="zh-CN" dirty="0"/>
              <a:t>r, g, </a:t>
            </a:r>
            <a:r>
              <a:rPr lang="en-US" altLang="zh-CN" dirty="0" smtClean="0"/>
              <a:t>b</a:t>
            </a:r>
            <a:r>
              <a:rPr lang="zh-CN" altLang="en-US" dirty="0" smtClean="0"/>
              <a:t>。则</a:t>
            </a:r>
            <a:r>
              <a:rPr lang="zh-CN" altLang="en-US" dirty="0"/>
              <a:t>新的</a:t>
            </a:r>
            <a:r>
              <a:rPr lang="en-US" altLang="zh-CN" dirty="0"/>
              <a:t>RGB</a:t>
            </a:r>
            <a:r>
              <a:rPr lang="zh-CN" altLang="en-US" dirty="0"/>
              <a:t>值</a:t>
            </a:r>
            <a:r>
              <a:rPr lang="zh-CN" altLang="en-US" dirty="0" smtClean="0"/>
              <a:t>为         </a:t>
            </a:r>
            <a:r>
              <a:rPr lang="en-US" altLang="zh-CN" dirty="0" smtClean="0"/>
              <a:t>(</a:t>
            </a:r>
            <a:r>
              <a:rPr lang="en-US" altLang="zh-CN" dirty="0"/>
              <a:t>255-r, 255-g, 255-b</a:t>
            </a:r>
            <a:r>
              <a:rPr lang="en-US" altLang="zh-CN" dirty="0" smtClean="0"/>
              <a:t>)</a:t>
            </a:r>
          </a:p>
          <a:p>
            <a:pPr lvl="1"/>
            <a:r>
              <a:rPr lang="zh-CN" altLang="en-US" dirty="0">
                <a:solidFill>
                  <a:srgbClr val="008000"/>
                </a:solidFill>
              </a:rPr>
              <a:t> </a:t>
            </a:r>
            <a:r>
              <a:rPr lang="en-US" altLang="zh-CN" dirty="0" smtClean="0">
                <a:solidFill>
                  <a:srgbClr val="008000"/>
                </a:solidFill>
              </a:rPr>
              <a:t>2. </a:t>
            </a:r>
            <a:r>
              <a:rPr lang="zh-CN" altLang="en-US" dirty="0" smtClean="0">
                <a:solidFill>
                  <a:srgbClr val="008000"/>
                </a:solidFill>
              </a:rPr>
              <a:t>灰色</a:t>
            </a:r>
            <a:r>
              <a:rPr lang="zh-CN" altLang="en-US" dirty="0">
                <a:solidFill>
                  <a:srgbClr val="008000"/>
                </a:solidFill>
              </a:rPr>
              <a:t>调</a:t>
            </a:r>
            <a:r>
              <a:rPr lang="zh-CN" altLang="en-US" dirty="0"/>
              <a:t>：获取一个像素点</a:t>
            </a:r>
            <a:r>
              <a:rPr lang="en-US" altLang="zh-CN" dirty="0"/>
              <a:t>RGB</a:t>
            </a:r>
            <a:r>
              <a:rPr lang="zh-CN" altLang="en-US" dirty="0"/>
              <a:t>值</a:t>
            </a:r>
            <a:r>
              <a:rPr lang="en-US" altLang="zh-CN" dirty="0"/>
              <a:t>r, g, </a:t>
            </a:r>
            <a:r>
              <a:rPr lang="en-US" altLang="zh-CN" dirty="0" smtClean="0"/>
              <a:t>b</a:t>
            </a:r>
            <a:r>
              <a:rPr lang="zh-CN" altLang="en-US" dirty="0" smtClean="0"/>
              <a:t>。则</a:t>
            </a:r>
            <a:r>
              <a:rPr lang="zh-CN" altLang="en-US" dirty="0"/>
              <a:t>新的</a:t>
            </a:r>
            <a:r>
              <a:rPr lang="en-US" altLang="zh-CN" dirty="0"/>
              <a:t>RGB</a:t>
            </a:r>
            <a:r>
              <a:rPr lang="zh-CN" altLang="en-US" dirty="0"/>
              <a:t>值</a:t>
            </a:r>
            <a:r>
              <a:rPr lang="zh-CN" altLang="en-US" dirty="0" smtClean="0"/>
              <a:t>为</a:t>
            </a:r>
            <a:endParaRPr lang="zh-CN" altLang="en-US" dirty="0"/>
          </a:p>
          <a:p>
            <a:pPr marL="431800" lvl="1" indent="0">
              <a:buNone/>
            </a:pPr>
            <a:r>
              <a:rPr lang="zh-CN" altLang="en-US" dirty="0" smtClean="0"/>
              <a:t>     </a:t>
            </a:r>
            <a:r>
              <a:rPr lang="en-US" altLang="zh-CN" dirty="0" err="1" smtClean="0"/>
              <a:t>newr</a:t>
            </a:r>
            <a:r>
              <a:rPr lang="en-US" altLang="zh-CN" dirty="0" smtClean="0"/>
              <a:t> </a:t>
            </a:r>
            <a:r>
              <a:rPr lang="en-US" altLang="zh-CN" dirty="0"/>
              <a:t>= (r * 0.272) + (g * 0.534) + (b * 0.131</a:t>
            </a:r>
            <a:r>
              <a:rPr lang="en-US" altLang="zh-CN" dirty="0" smtClean="0"/>
              <a:t>);</a:t>
            </a:r>
            <a:endParaRPr lang="en-US" altLang="zh-CN" dirty="0"/>
          </a:p>
          <a:p>
            <a:pPr marL="431800" lvl="1" indent="0">
              <a:buNone/>
            </a:pPr>
            <a:r>
              <a:rPr lang="en-US" altLang="zh-CN" dirty="0" smtClean="0"/>
              <a:t>     </a:t>
            </a:r>
            <a:r>
              <a:rPr lang="en-US" altLang="zh-CN" dirty="0" err="1" smtClean="0"/>
              <a:t>newg</a:t>
            </a:r>
            <a:r>
              <a:rPr lang="en-US" altLang="zh-CN" dirty="0" smtClean="0"/>
              <a:t> </a:t>
            </a:r>
            <a:r>
              <a:rPr lang="en-US" altLang="zh-CN" dirty="0"/>
              <a:t>= (r * 0.349) + (g * 0.686) + (b * 0.168</a:t>
            </a:r>
            <a:r>
              <a:rPr lang="en-US" altLang="zh-CN" dirty="0" smtClean="0"/>
              <a:t>);</a:t>
            </a:r>
            <a:endParaRPr lang="en-US" altLang="zh-CN" dirty="0"/>
          </a:p>
          <a:p>
            <a:pPr marL="431800" lvl="1" indent="0">
              <a:buNone/>
            </a:pPr>
            <a:r>
              <a:rPr lang="en-US" altLang="zh-CN" dirty="0" smtClean="0"/>
              <a:t>     </a:t>
            </a:r>
            <a:r>
              <a:rPr lang="en-US" altLang="zh-CN" dirty="0" err="1" smtClean="0"/>
              <a:t>newb</a:t>
            </a:r>
            <a:r>
              <a:rPr lang="en-US" altLang="zh-CN" dirty="0" smtClean="0"/>
              <a:t> </a:t>
            </a:r>
            <a:r>
              <a:rPr lang="en-US" altLang="zh-CN" dirty="0"/>
              <a:t>= (r * 0.393) + (g * 0.769) + (b * 0.189</a:t>
            </a:r>
            <a:r>
              <a:rPr lang="en-US" altLang="zh-CN" dirty="0" smtClean="0"/>
              <a:t>);</a:t>
            </a:r>
          </a:p>
          <a:p>
            <a:pPr lvl="1"/>
            <a:r>
              <a:rPr lang="en-US" altLang="zh-CN" dirty="0" smtClean="0">
                <a:solidFill>
                  <a:srgbClr val="008000"/>
                </a:solidFill>
              </a:rPr>
              <a:t>3. </a:t>
            </a:r>
            <a:r>
              <a:rPr lang="zh-CN" altLang="en-US" dirty="0" smtClean="0">
                <a:solidFill>
                  <a:srgbClr val="008000"/>
                </a:solidFill>
              </a:rPr>
              <a:t>浮雕</a:t>
            </a:r>
            <a:r>
              <a:rPr lang="zh-CN" altLang="en-US" dirty="0">
                <a:solidFill>
                  <a:srgbClr val="008000"/>
                </a:solidFill>
              </a:rPr>
              <a:t>与雕刻</a:t>
            </a:r>
            <a:r>
              <a:rPr lang="zh-CN" altLang="en-US" dirty="0" smtClean="0"/>
              <a:t>：基于</a:t>
            </a:r>
            <a:r>
              <a:rPr lang="zh-CN" altLang="en-US" dirty="0"/>
              <a:t>当前像素的前一个像素</a:t>
            </a:r>
            <a:r>
              <a:rPr lang="en-US" altLang="zh-CN" dirty="0"/>
              <a:t>RGB</a:t>
            </a:r>
            <a:r>
              <a:rPr lang="zh-CN" altLang="en-US" dirty="0"/>
              <a:t>值与它的后一个像素的</a:t>
            </a:r>
            <a:r>
              <a:rPr lang="en-US" altLang="zh-CN" dirty="0"/>
              <a:t>RGB</a:t>
            </a:r>
            <a:r>
              <a:rPr lang="zh-CN" altLang="en-US" dirty="0"/>
              <a:t>值之差再加上</a:t>
            </a:r>
            <a:r>
              <a:rPr lang="en-US" altLang="zh-CN" dirty="0"/>
              <a:t>128</a:t>
            </a:r>
            <a:endParaRPr lang="zh-CN" altLang="en-US" dirty="0"/>
          </a:p>
        </p:txBody>
      </p:sp>
    </p:spTree>
    <p:extLst>
      <p:ext uri="{BB962C8B-B14F-4D97-AF65-F5344CB8AC3E}">
        <p14:creationId xmlns:p14="http://schemas.microsoft.com/office/powerpoint/2010/main" val="10038390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a:t>
              </a:r>
              <a:r>
                <a:rPr lang="en-US" altLang="zh-CN" sz="7200" b="1" dirty="0">
                  <a:solidFill>
                    <a:srgbClr val="FFFFFF"/>
                  </a:solidFill>
                  <a:latin typeface="+mn-lt"/>
                  <a:ea typeface="+mn-ea"/>
                </a:rPr>
                <a:t>5</a:t>
              </a:r>
              <a:endParaRPr 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r>
                <a:rPr lang="zh-CN" altLang="en-US" sz="4800" dirty="0">
                  <a:solidFill>
                    <a:schemeClr val="tx1"/>
                  </a:solidFill>
                  <a:latin typeface="微软雅黑" panose="020B0503020204020204" pitchFamily="34" charset="-122"/>
                  <a:ea typeface="微软雅黑" panose="020B0503020204020204" pitchFamily="34" charset="-122"/>
                  <a:sym typeface="+mn-ea"/>
                </a:rPr>
                <a:t>动画</a:t>
              </a:r>
              <a:r>
                <a:rPr lang="zh-CN" altLang="en-US" sz="4800" dirty="0">
                  <a:solidFill>
                    <a:schemeClr val="tx1"/>
                  </a:solidFill>
                  <a:latin typeface="微软雅黑" panose="020B0503020204020204" pitchFamily="34" charset="-122"/>
                  <a:ea typeface="微软雅黑" panose="020B0503020204020204" pitchFamily="34" charset="-122"/>
                </a:rPr>
                <a:t>循环</a:t>
              </a:r>
            </a:p>
          </p:txBody>
        </p:sp>
      </p:grpSp>
      <p:sp>
        <p:nvSpPr>
          <p:cNvPr id="2" name="文本框 1"/>
          <p:cNvSpPr txBox="1"/>
          <p:nvPr/>
        </p:nvSpPr>
        <p:spPr>
          <a:xfrm>
            <a:off x="405393" y="547680"/>
            <a:ext cx="8067696" cy="792363"/>
          </a:xfrm>
          <a:prstGeom prst="rect">
            <a:avLst/>
          </a:prstGeom>
          <a:solidFill>
            <a:schemeClr val="bg1"/>
          </a:solidFill>
        </p:spPr>
        <p:txBody>
          <a:bodyPr wrap="square" rtlCol="0">
            <a:spAutoFit/>
          </a:bodyPr>
          <a:lstStyle/>
          <a:p>
            <a:endParaRPr lang="zh-CN" altLang="en-US" dirty="0"/>
          </a:p>
        </p:txBody>
      </p:sp>
    </p:spTree>
    <p:custDataLst>
      <p:tags r:id="rId1"/>
    </p:custDataLst>
    <p:extLst>
      <p:ext uri="{BB962C8B-B14F-4D97-AF65-F5344CB8AC3E}">
        <p14:creationId xmlns:p14="http://schemas.microsoft.com/office/powerpoint/2010/main" val="4130377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a:t>
              </a:r>
              <a:r>
                <a:rPr lang="en-US" altLang="zh-CN" sz="7200" b="1" dirty="0">
                  <a:solidFill>
                    <a:srgbClr val="FFFFFF"/>
                  </a:solidFill>
                  <a:latin typeface="+mn-lt"/>
                  <a:ea typeface="+mn-ea"/>
                </a:rPr>
                <a:t>1</a:t>
              </a:r>
              <a:endParaRPr 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endParaRPr lang="en-US" altLang="zh-CN" sz="4800" dirty="0" smtClean="0">
                <a:solidFill>
                  <a:schemeClr val="tx1"/>
                </a:solidFill>
                <a:latin typeface="微软雅黑" panose="020B0503020204020204" pitchFamily="34" charset="-122"/>
                <a:ea typeface="微软雅黑" panose="020B0503020204020204" pitchFamily="34" charset="-122"/>
                <a:sym typeface="+mn-ea"/>
              </a:endParaRPr>
            </a:p>
            <a:p>
              <a:pPr eaLnBrk="1" hangingPunct="1">
                <a:lnSpc>
                  <a:spcPct val="120000"/>
                </a:lnSpc>
                <a:spcBef>
                  <a:spcPct val="0"/>
                </a:spcBef>
                <a:buFontTx/>
                <a:buNone/>
              </a:pPr>
              <a:r>
                <a:rPr lang="zh-CN" altLang="en-US" sz="4800" dirty="0">
                  <a:solidFill>
                    <a:schemeClr val="tx1"/>
                  </a:solidFill>
                  <a:latin typeface="微软雅黑" panose="020B0503020204020204" pitchFamily="34" charset="-122"/>
                  <a:ea typeface="微软雅黑" panose="020B0503020204020204" pitchFamily="34" charset="-122"/>
                  <a:sym typeface="+mn-ea"/>
                </a:rPr>
                <a:t>渐变色</a:t>
              </a:r>
              <a:endParaRPr lang="zh-CN" altLang="en-US" sz="4800" dirty="0">
                <a:solidFill>
                  <a:schemeClr val="tx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zh-CN" altLang="en-US" sz="4800" dirty="0">
                <a:solidFill>
                  <a:schemeClr val="tx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05393" y="547680"/>
            <a:ext cx="8067696" cy="792363"/>
          </a:xfrm>
          <a:prstGeom prst="rect">
            <a:avLst/>
          </a:prstGeom>
          <a:solidFill>
            <a:schemeClr val="bg1"/>
          </a:solidFill>
        </p:spPr>
        <p:txBody>
          <a:bodyPr wrap="square" rtlCol="0">
            <a:spAutoFit/>
          </a:bodyPr>
          <a:lstStyle/>
          <a:p>
            <a:endParaRPr lang="zh-CN" altLang="en-US" dirty="0"/>
          </a:p>
        </p:txBody>
      </p:sp>
    </p:spTree>
    <p:custDataLst>
      <p:tags r:id="rId1"/>
    </p:custDataLst>
    <p:extLst>
      <p:ext uri="{BB962C8B-B14F-4D97-AF65-F5344CB8AC3E}">
        <p14:creationId xmlns:p14="http://schemas.microsoft.com/office/powerpoint/2010/main" val="19241086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1319510" cy="4643120"/>
          </a:xfrm>
        </p:spPr>
        <p:txBody>
          <a:bodyPr/>
          <a:lstStyle/>
          <a:p>
            <a:r>
              <a:rPr lang="zh-CN" altLang="en-US" sz="2800" dirty="0" smtClean="0">
                <a:sym typeface="+mn-ea"/>
              </a:rPr>
              <a:t>在 </a:t>
            </a:r>
            <a:r>
              <a:rPr lang="en-US" altLang="zh-CN" sz="2800" dirty="0" smtClean="0">
                <a:sym typeface="+mn-ea"/>
              </a:rPr>
              <a:t>canvas </a:t>
            </a:r>
            <a:r>
              <a:rPr lang="zh-CN" altLang="en-US" sz="2800" dirty="0" smtClean="0">
                <a:sym typeface="+mn-ea"/>
              </a:rPr>
              <a:t>中实现动画的原理：在播放动画时持续更新并绘制动画，即</a:t>
            </a:r>
            <a:r>
              <a:rPr lang="zh-CN" altLang="en-US" sz="2800" dirty="0" smtClean="0">
                <a:solidFill>
                  <a:srgbClr val="FF0000"/>
                </a:solidFill>
                <a:sym typeface="+mn-ea"/>
              </a:rPr>
              <a:t>动画循环</a:t>
            </a:r>
            <a:r>
              <a:rPr lang="zh-CN" altLang="en-US" sz="2800" dirty="0" smtClean="0">
                <a:solidFill>
                  <a:srgbClr val="C00000"/>
                </a:solidFill>
                <a:sym typeface="+mn-ea"/>
              </a:rPr>
              <a:t>。</a:t>
            </a:r>
          </a:p>
          <a:p>
            <a:r>
              <a:rPr lang="en-US" altLang="zh-CN" sz="2800" dirty="0" err="1" smtClean="0">
                <a:sym typeface="+mn-ea"/>
              </a:rPr>
              <a:t>setInterval</a:t>
            </a:r>
            <a:r>
              <a:rPr lang="en-US" altLang="zh-CN" sz="2800" dirty="0" smtClean="0">
                <a:sym typeface="+mn-ea"/>
              </a:rPr>
              <a:t>() </a:t>
            </a:r>
            <a:r>
              <a:rPr lang="zh-CN" altLang="en-US" sz="2800" dirty="0" smtClean="0">
                <a:sym typeface="+mn-ea"/>
              </a:rPr>
              <a:t>和 </a:t>
            </a:r>
            <a:r>
              <a:rPr lang="en-US" altLang="zh-CN" sz="2800" dirty="0" err="1" smtClean="0">
                <a:sym typeface="+mn-ea"/>
              </a:rPr>
              <a:t>clearInterval</a:t>
            </a:r>
            <a:r>
              <a:rPr lang="en-US" altLang="zh-CN" sz="2800" dirty="0" smtClean="0">
                <a:sym typeface="+mn-ea"/>
              </a:rPr>
              <a:t>()</a:t>
            </a:r>
          </a:p>
          <a:p>
            <a:pPr lvl="1"/>
            <a:r>
              <a:rPr lang="zh-CN" altLang="en-US" sz="2600" dirty="0">
                <a:sym typeface="+mn-ea"/>
              </a:rPr>
              <a:t>时间不精确，时间间隔不好把控</a:t>
            </a:r>
          </a:p>
          <a:p>
            <a:pPr lvl="1"/>
            <a:r>
              <a:rPr lang="zh-CN" altLang="en-US" sz="2580" dirty="0">
                <a:sym typeface="+mn-ea"/>
              </a:rPr>
              <a:t>动画不流畅</a:t>
            </a:r>
          </a:p>
          <a:p>
            <a:pPr lvl="0"/>
            <a:r>
              <a:rPr lang="en-US" altLang="zh-CN" sz="3015" dirty="0" err="1" smtClean="0">
                <a:sym typeface="+mn-ea"/>
              </a:rPr>
              <a:t>requestAnimationFrame</a:t>
            </a:r>
            <a:r>
              <a:rPr lang="en-US" altLang="zh-CN" sz="3015" dirty="0" smtClean="0">
                <a:sym typeface="+mn-ea"/>
              </a:rPr>
              <a:t>( ) </a:t>
            </a:r>
            <a:r>
              <a:rPr lang="zh-CN" altLang="en-US" sz="3015" dirty="0" smtClean="0">
                <a:sym typeface="+mn-ea"/>
              </a:rPr>
              <a:t>和 </a:t>
            </a:r>
            <a:r>
              <a:rPr lang="en-US" altLang="zh-CN" sz="3015" dirty="0" err="1" smtClean="0">
                <a:sym typeface="+mn-ea"/>
              </a:rPr>
              <a:t>cancelAnimationFrame</a:t>
            </a:r>
            <a:r>
              <a:rPr lang="en-US" altLang="zh-CN" sz="3015" dirty="0" smtClean="0">
                <a:sym typeface="+mn-ea"/>
              </a:rPr>
              <a:t>()</a:t>
            </a:r>
          </a:p>
          <a:p>
            <a:pPr lvl="1"/>
            <a:r>
              <a:rPr lang="zh-CN" altLang="en-US" sz="2600" dirty="0">
                <a:sym typeface="+mn-ea"/>
              </a:rPr>
              <a:t>浏览器自行决定播放</a:t>
            </a:r>
            <a:r>
              <a:rPr lang="zh-CN" altLang="en-US" sz="2600" dirty="0">
                <a:solidFill>
                  <a:srgbClr val="C00000"/>
                </a:solidFill>
                <a:sym typeface="+mn-ea"/>
              </a:rPr>
              <a:t>最佳速度</a:t>
            </a:r>
            <a:endParaRPr lang="en-US" altLang="zh-CN" sz="2600" dirty="0" smtClean="0">
              <a:solidFill>
                <a:schemeClr val="tx1"/>
              </a:solidFill>
              <a:latin typeface="微软雅黑" panose="020B0503020204020204" pitchFamily="34" charset="-122"/>
              <a:ea typeface="微软雅黑" panose="020B0503020204020204" pitchFamily="34" charset="-122"/>
            </a:endParaRPr>
          </a:p>
          <a:p>
            <a:endParaRPr lang="zh-CN" altLang="en-US" dirty="0"/>
          </a:p>
          <a:p>
            <a:pPr lvl="1"/>
            <a:endParaRPr lang="zh-CN" altLang="en-US" dirty="0">
              <a:solidFill>
                <a:srgbClr val="C00000"/>
              </a:solidFill>
            </a:endParaRPr>
          </a:p>
        </p:txBody>
      </p:sp>
      <p:sp>
        <p:nvSpPr>
          <p:cNvPr id="3" name="内容占位符 2"/>
          <p:cNvSpPr>
            <a:spLocks noGrp="1"/>
          </p:cNvSpPr>
          <p:nvPr>
            <p:ph sz="quarter" idx="11"/>
          </p:nvPr>
        </p:nvSpPr>
        <p:spPr/>
        <p:txBody>
          <a:bodyPr/>
          <a:lstStyle/>
          <a:p>
            <a:r>
              <a:rPr lang="zh-CN" altLang="en-US">
                <a:sym typeface="+mn-ea"/>
              </a:rPr>
              <a:t>动画循环</a:t>
            </a:r>
            <a:endParaRPr lang="zh-CN" altLang="en-US"/>
          </a:p>
        </p:txBody>
      </p:sp>
    </p:spTree>
    <p:extLst>
      <p:ext uri="{BB962C8B-B14F-4D97-AF65-F5344CB8AC3E}">
        <p14:creationId xmlns:p14="http://schemas.microsoft.com/office/powerpoint/2010/main" val="22575466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1319510" cy="4643120"/>
          </a:xfrm>
        </p:spPr>
        <p:txBody>
          <a:bodyPr/>
          <a:lstStyle/>
          <a:p>
            <a:r>
              <a:rPr lang="en-US" altLang="zh-CN" sz="2800" dirty="0" err="1" smtClean="0">
                <a:sym typeface="+mn-ea"/>
              </a:rPr>
              <a:t>window</a:t>
            </a:r>
            <a:r>
              <a:rPr lang="en-US" altLang="zh-CN" sz="2800" dirty="0" err="1" smtClean="0">
                <a:solidFill>
                  <a:srgbClr val="FF0000"/>
                </a:solidFill>
                <a:sym typeface="+mn-ea"/>
              </a:rPr>
              <a:t>.requestAnimationFrame</a:t>
            </a:r>
            <a:r>
              <a:rPr lang="en-US" altLang="zh-CN" sz="2800" dirty="0" smtClean="0">
                <a:solidFill>
                  <a:schemeClr val="tx1"/>
                </a:solidFill>
                <a:sym typeface="+mn-ea"/>
              </a:rPr>
              <a:t>( </a:t>
            </a:r>
            <a:r>
              <a:rPr lang="en-US" altLang="zh-CN" sz="2800" dirty="0" smtClean="0">
                <a:solidFill>
                  <a:schemeClr val="tx1"/>
                </a:solidFill>
                <a:sym typeface="+mn-ea"/>
              </a:rPr>
              <a:t>callback</a:t>
            </a:r>
            <a:r>
              <a:rPr lang="en-US" altLang="zh-CN" sz="2800" dirty="0" smtClean="0">
                <a:solidFill>
                  <a:schemeClr val="tx1"/>
                </a:solidFill>
                <a:sym typeface="+mn-ea"/>
              </a:rPr>
              <a:t>)</a:t>
            </a:r>
          </a:p>
          <a:p>
            <a:pPr lvl="1"/>
            <a:r>
              <a:rPr lang="zh-CN" altLang="en-US" sz="2500" dirty="0">
                <a:sym typeface="+mn-ea"/>
              </a:rPr>
              <a:t>执行动画并请求浏览器在下一次重绘之前调用指定的函数来更新动画</a:t>
            </a:r>
            <a:endParaRPr lang="en-US" altLang="zh-CN" sz="2500" dirty="0" smtClean="0">
              <a:sym typeface="+mn-ea"/>
            </a:endParaRPr>
          </a:p>
          <a:p>
            <a:pPr lvl="1"/>
            <a:r>
              <a:rPr lang="zh-CN" altLang="en-US" sz="2500" dirty="0" smtClean="0">
                <a:sym typeface="+mn-ea"/>
              </a:rPr>
              <a:t>需要</a:t>
            </a:r>
            <a:r>
              <a:rPr lang="zh-CN" altLang="en-US" sz="2500" dirty="0">
                <a:sym typeface="+mn-ea"/>
              </a:rPr>
              <a:t>下次重绘时，在回调函数中必须调用 requestAnimationFrame</a:t>
            </a:r>
            <a:r>
              <a:rPr lang="zh-CN" altLang="en-US" sz="2500" dirty="0" smtClean="0">
                <a:sym typeface="+mn-ea"/>
              </a:rPr>
              <a:t>（）。</a:t>
            </a:r>
            <a:endParaRPr lang="zh-CN" altLang="en-US" sz="2500" dirty="0"/>
          </a:p>
          <a:p>
            <a:endParaRPr lang="zh-CN" altLang="en-US" dirty="0"/>
          </a:p>
          <a:p>
            <a:pPr lvl="1"/>
            <a:endParaRPr lang="zh-CN" altLang="en-US" dirty="0">
              <a:solidFill>
                <a:srgbClr val="C00000"/>
              </a:solidFill>
            </a:endParaRPr>
          </a:p>
        </p:txBody>
      </p:sp>
      <p:sp>
        <p:nvSpPr>
          <p:cNvPr id="3" name="内容占位符 2"/>
          <p:cNvSpPr>
            <a:spLocks noGrp="1"/>
          </p:cNvSpPr>
          <p:nvPr>
            <p:ph sz="quarter" idx="11"/>
          </p:nvPr>
        </p:nvSpPr>
        <p:spPr/>
        <p:txBody>
          <a:bodyPr/>
          <a:lstStyle/>
          <a:p>
            <a:r>
              <a:rPr lang="zh-CN" altLang="en-US">
                <a:sym typeface="+mn-ea"/>
              </a:rPr>
              <a:t>动画循环</a:t>
            </a:r>
            <a:endParaRPr lang="zh-CN" altLang="en-US"/>
          </a:p>
          <a:p>
            <a:endParaRPr lang="zh-CN" altLang="en-US"/>
          </a:p>
        </p:txBody>
      </p:sp>
      <p:pic>
        <p:nvPicPr>
          <p:cNvPr id="4" name="图片 3"/>
          <p:cNvPicPr>
            <a:picLocks noChangeAspect="1"/>
          </p:cNvPicPr>
          <p:nvPr/>
        </p:nvPicPr>
        <p:blipFill>
          <a:blip r:embed="rId2"/>
          <a:stretch>
            <a:fillRect/>
          </a:stretch>
        </p:blipFill>
        <p:spPr>
          <a:xfrm>
            <a:off x="1341822" y="3212901"/>
            <a:ext cx="6576875" cy="2657223"/>
          </a:xfrm>
          <a:prstGeom prst="rect">
            <a:avLst/>
          </a:prstGeom>
          <a:ln w="12700" cmpd="sng">
            <a:solidFill>
              <a:schemeClr val="accent1">
                <a:shade val="50000"/>
              </a:schemeClr>
            </a:solidFill>
            <a:prstDash val="solid"/>
          </a:ln>
        </p:spPr>
      </p:pic>
      <p:sp>
        <p:nvSpPr>
          <p:cNvPr id="5" name="文本框 4"/>
          <p:cNvSpPr txBox="1"/>
          <p:nvPr/>
        </p:nvSpPr>
        <p:spPr>
          <a:xfrm>
            <a:off x="8537500" y="5367655"/>
            <a:ext cx="3074035" cy="521970"/>
          </a:xfrm>
          <a:prstGeom prst="rect">
            <a:avLst/>
          </a:prstGeom>
          <a:noFill/>
        </p:spPr>
        <p:txBody>
          <a:bodyPr wrap="square" rtlCol="0">
            <a:spAutoFit/>
          </a:bodyPr>
          <a:lstStyle/>
          <a:p>
            <a:r>
              <a:rPr lang="en-US" altLang="zh-CN" sz="2800" dirty="0" smtClean="0">
                <a:solidFill>
                  <a:srgbClr val="000000"/>
                </a:solidFill>
              </a:rPr>
              <a:t>demo12-14.html</a:t>
            </a:r>
            <a:endParaRPr lang="zh-CN" altLang="en-US" sz="2800" dirty="0">
              <a:solidFill>
                <a:srgbClr val="000000"/>
              </a:solidFill>
            </a:endParaRPr>
          </a:p>
        </p:txBody>
      </p:sp>
    </p:spTree>
    <p:extLst>
      <p:ext uri="{BB962C8B-B14F-4D97-AF65-F5344CB8AC3E}">
        <p14:creationId xmlns:p14="http://schemas.microsoft.com/office/powerpoint/2010/main" val="11419807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平行四边形 2"/>
          <p:cNvSpPr>
            <a:spLocks noChangeArrowheads="1"/>
          </p:cNvSpPr>
          <p:nvPr>
            <p:custDataLst>
              <p:tags r:id="rId2"/>
            </p:custDataLst>
          </p:nvPr>
        </p:nvSpPr>
        <p:spPr bwMode="auto">
          <a:xfrm>
            <a:off x="2159000" y="2451100"/>
            <a:ext cx="4889500" cy="957263"/>
          </a:xfrm>
          <a:prstGeom prst="parallelogram">
            <a:avLst>
              <a:gd name="adj" fmla="val 30529"/>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sz="4800" b="1" smtClean="0">
                <a:solidFill>
                  <a:srgbClr val="FFFFFF"/>
                </a:solidFill>
                <a:latin typeface="+mj-lt"/>
                <a:ea typeface="+mj-ea"/>
                <a:cs typeface="+mj-cs"/>
              </a:rPr>
              <a:t>THANKYOU</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301387"/>
            <a:ext cx="10547985" cy="4643120"/>
          </a:xfrm>
        </p:spPr>
        <p:txBody>
          <a:bodyPr/>
          <a:lstStyle/>
          <a:p>
            <a:r>
              <a:rPr lang="en-US" altLang="zh-CN" dirty="0" err="1"/>
              <a:t>fillStyle</a:t>
            </a:r>
            <a:r>
              <a:rPr lang="en-US" altLang="zh-CN" dirty="0"/>
              <a:t> </a:t>
            </a:r>
            <a:r>
              <a:rPr lang="en-US" altLang="zh-CN" dirty="0" err="1"/>
              <a:t>设置用于</a:t>
            </a:r>
            <a:r>
              <a:rPr lang="en-US" altLang="zh-CN" dirty="0" err="1">
                <a:solidFill>
                  <a:srgbClr val="FF0000"/>
                </a:solidFill>
              </a:rPr>
              <a:t>填充</a:t>
            </a:r>
            <a:r>
              <a:rPr lang="en-US" altLang="zh-CN" dirty="0" err="1"/>
              <a:t>绘画的颜色</a:t>
            </a:r>
            <a:r>
              <a:rPr lang="en-US" altLang="zh-CN" dirty="0"/>
              <a:t>。      </a:t>
            </a:r>
          </a:p>
          <a:p>
            <a:pPr lvl="0"/>
            <a:r>
              <a:rPr lang="en-US" altLang="zh-CN" dirty="0" err="1" smtClean="0"/>
              <a:t>strokeStyle</a:t>
            </a:r>
            <a:r>
              <a:rPr lang="en-US" altLang="zh-CN" dirty="0" smtClean="0"/>
              <a:t>  </a:t>
            </a:r>
            <a:r>
              <a:rPr lang="en-US" altLang="zh-CN" dirty="0" err="1"/>
              <a:t>设置用于绘制</a:t>
            </a:r>
            <a:r>
              <a:rPr lang="en-US" altLang="zh-CN" dirty="0" err="1">
                <a:solidFill>
                  <a:srgbClr val="FF0000"/>
                </a:solidFill>
              </a:rPr>
              <a:t>描边</a:t>
            </a:r>
            <a:r>
              <a:rPr lang="en-US" altLang="zh-CN" dirty="0" err="1"/>
              <a:t>的颜色</a:t>
            </a:r>
            <a:r>
              <a:rPr lang="en-US" altLang="zh-CN" dirty="0"/>
              <a:t>。       </a:t>
            </a:r>
          </a:p>
        </p:txBody>
      </p:sp>
      <p:sp>
        <p:nvSpPr>
          <p:cNvPr id="3" name="内容占位符 2"/>
          <p:cNvSpPr>
            <a:spLocks noGrp="1"/>
          </p:cNvSpPr>
          <p:nvPr>
            <p:ph sz="quarter" idx="11"/>
          </p:nvPr>
        </p:nvSpPr>
        <p:spPr/>
        <p:txBody>
          <a:bodyPr/>
          <a:lstStyle/>
          <a:p>
            <a:r>
              <a:rPr lang="zh-CN" altLang="en-US"/>
              <a:t>颜色</a:t>
            </a:r>
          </a:p>
        </p:txBody>
      </p:sp>
      <p:pic>
        <p:nvPicPr>
          <p:cNvPr id="4" name="图片 3"/>
          <p:cNvPicPr>
            <a:picLocks noChangeAspect="1"/>
          </p:cNvPicPr>
          <p:nvPr/>
        </p:nvPicPr>
        <p:blipFill>
          <a:blip r:embed="rId2"/>
          <a:stretch>
            <a:fillRect/>
          </a:stretch>
        </p:blipFill>
        <p:spPr>
          <a:xfrm>
            <a:off x="1269788" y="3068834"/>
            <a:ext cx="3241485" cy="3241485"/>
          </a:xfrm>
          <a:prstGeom prst="rect">
            <a:avLst/>
          </a:prstGeom>
        </p:spPr>
      </p:pic>
      <p:pic>
        <p:nvPicPr>
          <p:cNvPr id="5" name="图片 4"/>
          <p:cNvPicPr>
            <a:picLocks noChangeAspect="1"/>
          </p:cNvPicPr>
          <p:nvPr/>
        </p:nvPicPr>
        <p:blipFill>
          <a:blip r:embed="rId3"/>
          <a:stretch>
            <a:fillRect/>
          </a:stretch>
        </p:blipFill>
        <p:spPr>
          <a:xfrm>
            <a:off x="5303392" y="3140869"/>
            <a:ext cx="3103359" cy="3025385"/>
          </a:xfrm>
          <a:prstGeom prst="rect">
            <a:avLst/>
          </a:prstGeom>
        </p:spPr>
      </p:pic>
      <p:sp>
        <p:nvSpPr>
          <p:cNvPr id="6" name="文本框 5"/>
          <p:cNvSpPr txBox="1"/>
          <p:nvPr/>
        </p:nvSpPr>
        <p:spPr>
          <a:xfrm>
            <a:off x="9193419" y="4941693"/>
            <a:ext cx="2593188" cy="521970"/>
          </a:xfrm>
          <a:prstGeom prst="rect">
            <a:avLst/>
          </a:prstGeom>
          <a:noFill/>
        </p:spPr>
        <p:txBody>
          <a:bodyPr wrap="square" rtlCol="0">
            <a:spAutoFit/>
          </a:bodyPr>
          <a:lstStyle/>
          <a:p>
            <a:r>
              <a:rPr lang="en-US" altLang="zh-CN" sz="2800" dirty="0" smtClean="0">
                <a:solidFill>
                  <a:srgbClr val="000000"/>
                </a:solidFill>
              </a:rPr>
              <a:t>demo12-1.html</a:t>
            </a:r>
            <a:endParaRPr lang="zh-CN" altLang="en-US" sz="2800" dirty="0">
              <a:solidFill>
                <a:srgbClr val="000000"/>
              </a:solidFill>
            </a:endParaRPr>
          </a:p>
        </p:txBody>
      </p:sp>
      <p:sp>
        <p:nvSpPr>
          <p:cNvPr id="7" name="文本框 6"/>
          <p:cNvSpPr txBox="1"/>
          <p:nvPr/>
        </p:nvSpPr>
        <p:spPr>
          <a:xfrm>
            <a:off x="9193419" y="5672347"/>
            <a:ext cx="2593188" cy="521970"/>
          </a:xfrm>
          <a:prstGeom prst="rect">
            <a:avLst/>
          </a:prstGeom>
          <a:noFill/>
        </p:spPr>
        <p:txBody>
          <a:bodyPr wrap="square" rtlCol="0">
            <a:spAutoFit/>
          </a:bodyPr>
          <a:lstStyle/>
          <a:p>
            <a:r>
              <a:rPr lang="en-US" altLang="zh-CN" sz="2800" dirty="0" smtClean="0">
                <a:solidFill>
                  <a:srgbClr val="000000"/>
                </a:solidFill>
              </a:rPr>
              <a:t>demo12-2.html</a:t>
            </a:r>
            <a:endParaRPr lang="zh-CN" altLang="en-US" sz="2800" dirty="0">
              <a:solidFill>
                <a:srgbClr val="000000"/>
              </a:solidFill>
            </a:endParaRPr>
          </a:p>
        </p:txBody>
      </p:sp>
    </p:spTree>
    <p:extLst>
      <p:ext uri="{BB962C8B-B14F-4D97-AF65-F5344CB8AC3E}">
        <p14:creationId xmlns:p14="http://schemas.microsoft.com/office/powerpoint/2010/main" val="111232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lvl="0">
              <a:lnSpc>
                <a:spcPct val="130000"/>
              </a:lnSpc>
              <a:spcAft>
                <a:spcPts val="300"/>
              </a:spcAft>
            </a:pPr>
            <a:r>
              <a:rPr lang="en-US" altLang="zh-CN" dirty="0"/>
              <a:t> canvas </a:t>
            </a:r>
            <a:r>
              <a:rPr lang="en-US" altLang="zh-CN" dirty="0" err="1" smtClean="0"/>
              <a:t>支持线性渐变和</a:t>
            </a:r>
            <a:r>
              <a:rPr lang="zh-CN" altLang="en-US" dirty="0" smtClean="0"/>
              <a:t>放射</a:t>
            </a:r>
            <a:r>
              <a:rPr lang="en-US" altLang="zh-CN" dirty="0" err="1" smtClean="0"/>
              <a:t>渐变</a:t>
            </a:r>
            <a:r>
              <a:rPr lang="zh-CN" altLang="en-US" dirty="0"/>
              <a:t>。</a:t>
            </a:r>
            <a:endParaRPr lang="en-US" altLang="zh-CN" dirty="0" smtClean="0">
              <a:solidFill>
                <a:srgbClr val="FF0000"/>
              </a:solidFill>
            </a:endParaRPr>
          </a:p>
          <a:p>
            <a:pPr>
              <a:lnSpc>
                <a:spcPct val="130000"/>
              </a:lnSpc>
              <a:spcAft>
                <a:spcPts val="300"/>
              </a:spcAft>
            </a:pPr>
            <a:r>
              <a:rPr lang="zh-CN" altLang="en-US" dirty="0" smtClean="0">
                <a:solidFill>
                  <a:srgbClr val="FF0000"/>
                </a:solidFill>
              </a:rPr>
              <a:t> createLinearGradient</a:t>
            </a:r>
            <a:r>
              <a:rPr lang="zh-CN" altLang="en-US" dirty="0"/>
              <a:t>(x0,y0,x1,y1) 创建</a:t>
            </a:r>
            <a:r>
              <a:rPr lang="zh-CN" altLang="en-US" dirty="0">
                <a:solidFill>
                  <a:srgbClr val="FF0000"/>
                </a:solidFill>
              </a:rPr>
              <a:t>线性渐变对象</a:t>
            </a:r>
            <a:r>
              <a:rPr lang="zh-CN" altLang="en-US" dirty="0" smtClean="0"/>
              <a:t>。</a:t>
            </a:r>
            <a:endParaRPr lang="en-US" altLang="zh-CN" dirty="0" smtClean="0"/>
          </a:p>
          <a:p>
            <a:pPr marL="0" indent="0">
              <a:lnSpc>
                <a:spcPct val="130000"/>
              </a:lnSpc>
              <a:spcBef>
                <a:spcPts val="0"/>
              </a:spcBef>
              <a:spcAft>
                <a:spcPts val="300"/>
              </a:spcAft>
              <a:buNone/>
            </a:pPr>
            <a:r>
              <a:rPr lang="en-US" altLang="zh-CN" dirty="0"/>
              <a:t> </a:t>
            </a:r>
            <a:r>
              <a:rPr lang="en-US" altLang="zh-CN" dirty="0" smtClean="0"/>
              <a:t>    </a:t>
            </a:r>
            <a:r>
              <a:rPr lang="zh-CN" altLang="en-US" dirty="0" smtClean="0"/>
              <a:t>使用</a:t>
            </a:r>
            <a:r>
              <a:rPr lang="zh-CN" altLang="en-US" dirty="0"/>
              <a:t>该对象作为 </a:t>
            </a:r>
            <a:r>
              <a:rPr lang="en-US" altLang="zh-CN" dirty="0" err="1"/>
              <a:t>strokeStyle</a:t>
            </a:r>
            <a:r>
              <a:rPr lang="en-US" altLang="zh-CN" dirty="0"/>
              <a:t> </a:t>
            </a:r>
            <a:r>
              <a:rPr lang="zh-CN" altLang="en-US" dirty="0"/>
              <a:t>或 </a:t>
            </a:r>
            <a:r>
              <a:rPr lang="en-US" altLang="zh-CN" dirty="0" err="1"/>
              <a:t>fillStyle</a:t>
            </a:r>
            <a:r>
              <a:rPr lang="en-US" altLang="zh-CN" dirty="0"/>
              <a:t> </a:t>
            </a:r>
            <a:r>
              <a:rPr lang="zh-CN" altLang="en-US" dirty="0"/>
              <a:t>属性的值。</a:t>
            </a:r>
          </a:p>
          <a:p>
            <a:endParaRPr lang="zh-CN" altLang="en-US" dirty="0"/>
          </a:p>
          <a:p>
            <a:endParaRPr lang="zh-CN" altLang="en-US" dirty="0"/>
          </a:p>
          <a:p>
            <a:endParaRPr lang="zh-CN" altLang="en-US" dirty="0"/>
          </a:p>
        </p:txBody>
      </p:sp>
      <p:sp>
        <p:nvSpPr>
          <p:cNvPr id="3" name="内容占位符 2"/>
          <p:cNvSpPr>
            <a:spLocks noGrp="1"/>
          </p:cNvSpPr>
          <p:nvPr>
            <p:ph sz="quarter" idx="11"/>
          </p:nvPr>
        </p:nvSpPr>
        <p:spPr/>
        <p:txBody>
          <a:bodyPr/>
          <a:lstStyle/>
          <a:p>
            <a:r>
              <a:rPr lang="zh-CN" altLang="en-US"/>
              <a:t>线性渐变色</a:t>
            </a:r>
          </a:p>
        </p:txBody>
      </p:sp>
      <p:sp>
        <p:nvSpPr>
          <p:cNvPr id="8" name="文本框 7"/>
          <p:cNvSpPr txBox="1"/>
          <p:nvPr/>
        </p:nvSpPr>
        <p:spPr>
          <a:xfrm>
            <a:off x="1738531" y="3298279"/>
            <a:ext cx="7238790" cy="579646"/>
          </a:xfrm>
          <a:prstGeom prst="rect">
            <a:avLst/>
          </a:prstGeom>
          <a:solidFill>
            <a:schemeClr val="accent5">
              <a:lumMod val="20000"/>
              <a:lumOff val="80000"/>
            </a:schemeClr>
          </a:solidFill>
        </p:spPr>
        <p:txBody>
          <a:bodyPr wrap="square" rtlCol="0">
            <a:spAutoFit/>
          </a:bodyPr>
          <a:lstStyle/>
          <a:p>
            <a:pPr>
              <a:lnSpc>
                <a:spcPts val="3800"/>
              </a:lnSpc>
            </a:pPr>
            <a:r>
              <a:rPr lang="en-US" altLang="zh-CN" sz="2800" dirty="0" err="1">
                <a:solidFill>
                  <a:srgbClr val="000000"/>
                </a:solidFill>
              </a:rPr>
              <a:t>context.createLinearGradient</a:t>
            </a:r>
            <a:r>
              <a:rPr lang="en-US" altLang="zh-CN" sz="2800" dirty="0">
                <a:solidFill>
                  <a:srgbClr val="000000"/>
                </a:solidFill>
              </a:rPr>
              <a:t>(x0,y0,x1,y1);</a:t>
            </a:r>
            <a:endParaRPr lang="zh-CN" altLang="en-US" sz="2800" dirty="0">
              <a:solidFill>
                <a:srgbClr val="000000"/>
              </a:solidFill>
            </a:endParaRPr>
          </a:p>
        </p:txBody>
      </p:sp>
      <p:graphicFrame>
        <p:nvGraphicFramePr>
          <p:cNvPr id="7" name="表格 6"/>
          <p:cNvGraphicFramePr>
            <a:graphicFrameLocks noGrp="1"/>
          </p:cNvGraphicFramePr>
          <p:nvPr/>
        </p:nvGraphicFramePr>
        <p:xfrm>
          <a:off x="1738530" y="4036695"/>
          <a:ext cx="7238790" cy="2411730"/>
        </p:xfrm>
        <a:graphic>
          <a:graphicData uri="http://schemas.openxmlformats.org/drawingml/2006/table">
            <a:tbl>
              <a:tblPr>
                <a:tableStyleId>{BC89EF96-8CEA-46FF-86C4-4CE0E7609802}</a:tableStyleId>
              </a:tblPr>
              <a:tblGrid>
                <a:gridCol w="1610608">
                  <a:extLst>
                    <a:ext uri="{9D8B030D-6E8A-4147-A177-3AD203B41FA5}">
                      <a16:colId xmlns:a16="http://schemas.microsoft.com/office/drawing/2014/main" val="2462695526"/>
                    </a:ext>
                  </a:extLst>
                </a:gridCol>
                <a:gridCol w="5628182">
                  <a:extLst>
                    <a:ext uri="{9D8B030D-6E8A-4147-A177-3AD203B41FA5}">
                      <a16:colId xmlns:a16="http://schemas.microsoft.com/office/drawing/2014/main" val="1756742685"/>
                    </a:ext>
                  </a:extLst>
                </a:gridCol>
              </a:tblGrid>
              <a:tr h="0">
                <a:tc>
                  <a:txBody>
                    <a:bodyPr/>
                    <a:lstStyle/>
                    <a:p>
                      <a:pPr marL="0" algn="l" defTabSz="913765" rtl="0" eaLnBrk="1" fontAlgn="base" latinLnBrk="0" hangingPunct="1"/>
                      <a:r>
                        <a:rPr lang="zh-CN" altLang="en-US" sz="2600" b="1" kern="1200" dirty="0">
                          <a:solidFill>
                            <a:srgbClr val="000000"/>
                          </a:solidFill>
                          <a:latin typeface="微软雅黑" panose="020B0503020204020204" pitchFamily="34" charset="-122"/>
                          <a:ea typeface="微软雅黑" panose="020B0503020204020204" pitchFamily="34" charset="-122"/>
                        </a:rPr>
                        <a:t>参数</a:t>
                      </a:r>
                      <a:endParaRPr lang="zh-CN" altLang="en-US" sz="2600" b="1" kern="1200" dirty="0">
                        <a:solidFill>
                          <a:srgbClr val="000000"/>
                        </a:solidFill>
                        <a:latin typeface="微软雅黑" panose="020B0503020204020204" pitchFamily="34" charset="-122"/>
                        <a:ea typeface="微软雅黑" panose="020B0503020204020204" pitchFamily="34" charset="-122"/>
                        <a:cs typeface="+mn-cs"/>
                      </a:endParaRPr>
                    </a:p>
                  </a:txBody>
                  <a:tcPr marL="57150" marR="142875" marT="47625" marB="47625" anchor="ctr">
                    <a:solidFill>
                      <a:schemeClr val="accent1">
                        <a:lumMod val="40000"/>
                        <a:lumOff val="60000"/>
                      </a:schemeClr>
                    </a:solidFill>
                  </a:tcPr>
                </a:tc>
                <a:tc>
                  <a:txBody>
                    <a:bodyPr/>
                    <a:lstStyle/>
                    <a:p>
                      <a:pPr marL="0" algn="l" defTabSz="913765" rtl="0" eaLnBrk="1" fontAlgn="base" latinLnBrk="0" hangingPunct="1"/>
                      <a:r>
                        <a:rPr lang="zh-CN" altLang="en-US" sz="2600" b="1" kern="1200" dirty="0">
                          <a:solidFill>
                            <a:srgbClr val="000000"/>
                          </a:solidFill>
                          <a:latin typeface="微软雅黑" panose="020B0503020204020204" pitchFamily="34" charset="-122"/>
                          <a:ea typeface="微软雅黑" panose="020B0503020204020204" pitchFamily="34" charset="-122"/>
                        </a:rPr>
                        <a:t>描述</a:t>
                      </a:r>
                      <a:endParaRPr lang="zh-CN" altLang="en-US" sz="2600" b="1" kern="1200" dirty="0">
                        <a:solidFill>
                          <a:srgbClr val="000000"/>
                        </a:solidFill>
                        <a:latin typeface="微软雅黑" panose="020B0503020204020204" pitchFamily="34" charset="-122"/>
                        <a:ea typeface="微软雅黑" panose="020B0503020204020204" pitchFamily="34" charset="-122"/>
                        <a:cs typeface="+mn-cs"/>
                      </a:endParaRPr>
                    </a:p>
                  </a:txBody>
                  <a:tcPr marL="57150" marR="142875" marT="47625" marB="47625" anchor="ctr">
                    <a:solidFill>
                      <a:schemeClr val="accent1">
                        <a:lumMod val="40000"/>
                        <a:lumOff val="60000"/>
                      </a:schemeClr>
                    </a:solidFill>
                  </a:tcPr>
                </a:tc>
                <a:extLst>
                  <a:ext uri="{0D108BD9-81ED-4DB2-BD59-A6C34878D82A}">
                    <a16:rowId xmlns:a16="http://schemas.microsoft.com/office/drawing/2014/main" val="2078342662"/>
                  </a:ext>
                </a:extLst>
              </a:tr>
              <a:tr h="0">
                <a:tc>
                  <a:txBody>
                    <a:bodyPr/>
                    <a:lstStyle/>
                    <a:p>
                      <a:pPr marL="0" algn="l" defTabSz="913765" rtl="0" eaLnBrk="1" fontAlgn="t" latinLnBrk="0" hangingPunct="1"/>
                      <a:r>
                        <a:rPr lang="en-US" sz="2400" kern="1200" dirty="0">
                          <a:solidFill>
                            <a:srgbClr val="000000"/>
                          </a:solidFill>
                          <a:latin typeface="微软雅黑" panose="020B0503020204020204" pitchFamily="34" charset="-122"/>
                          <a:ea typeface="微软雅黑" panose="020B0503020204020204" pitchFamily="34" charset="-122"/>
                        </a:rPr>
                        <a:t>x0</a:t>
                      </a:r>
                      <a:endParaRPr lang="en-US" sz="2400" kern="1200" dirty="0">
                        <a:solidFill>
                          <a:srgbClr val="000000"/>
                        </a:solidFill>
                        <a:latin typeface="微软雅黑" panose="020B0503020204020204" pitchFamily="34" charset="-122"/>
                        <a:ea typeface="微软雅黑" panose="020B0503020204020204" pitchFamily="34" charset="-122"/>
                        <a:cs typeface="+mn-cs"/>
                      </a:endParaRPr>
                    </a:p>
                  </a:txBody>
                  <a:tcPr marL="57150" marR="142875" marT="57150" marB="57150" anchor="ctr"/>
                </a:tc>
                <a:tc>
                  <a:txBody>
                    <a:bodyPr/>
                    <a:lstStyle/>
                    <a:p>
                      <a:pPr marL="0" algn="l" defTabSz="913765" rtl="0" eaLnBrk="1" fontAlgn="t" latinLnBrk="0" hangingPunct="1"/>
                      <a:r>
                        <a:rPr lang="zh-CN" altLang="en-US" sz="2400" kern="1200" dirty="0">
                          <a:solidFill>
                            <a:srgbClr val="000000"/>
                          </a:solidFill>
                          <a:latin typeface="微软雅黑" panose="020B0503020204020204" pitchFamily="34" charset="-122"/>
                          <a:ea typeface="微软雅黑" panose="020B0503020204020204" pitchFamily="34" charset="-122"/>
                        </a:rPr>
                        <a:t>渐变开始点的 </a:t>
                      </a:r>
                      <a:r>
                        <a:rPr lang="en-US" altLang="zh-CN" sz="2400" kern="1200" dirty="0">
                          <a:solidFill>
                            <a:srgbClr val="000000"/>
                          </a:solidFill>
                          <a:latin typeface="微软雅黑" panose="020B0503020204020204" pitchFamily="34" charset="-122"/>
                          <a:ea typeface="微软雅黑" panose="020B0503020204020204" pitchFamily="34" charset="-122"/>
                        </a:rPr>
                        <a:t>x </a:t>
                      </a:r>
                      <a:r>
                        <a:rPr lang="zh-CN" altLang="en-US" sz="2400" kern="1200" dirty="0">
                          <a:solidFill>
                            <a:srgbClr val="000000"/>
                          </a:solidFill>
                          <a:latin typeface="微软雅黑" panose="020B0503020204020204" pitchFamily="34" charset="-122"/>
                          <a:ea typeface="微软雅黑" panose="020B0503020204020204" pitchFamily="34" charset="-122"/>
                        </a:rPr>
                        <a:t>坐标</a:t>
                      </a:r>
                      <a:endParaRPr lang="zh-CN" altLang="en-US" sz="2400" kern="1200" dirty="0">
                        <a:solidFill>
                          <a:srgbClr val="000000"/>
                        </a:solidFill>
                        <a:latin typeface="微软雅黑" panose="020B0503020204020204" pitchFamily="34" charset="-122"/>
                        <a:ea typeface="微软雅黑" panose="020B0503020204020204" pitchFamily="34" charset="-122"/>
                        <a:cs typeface="+mn-cs"/>
                      </a:endParaRPr>
                    </a:p>
                  </a:txBody>
                  <a:tcPr marL="57150" marR="142875" marT="57150" marB="57150" anchor="ctr"/>
                </a:tc>
                <a:extLst>
                  <a:ext uri="{0D108BD9-81ED-4DB2-BD59-A6C34878D82A}">
                    <a16:rowId xmlns:a16="http://schemas.microsoft.com/office/drawing/2014/main" val="589787430"/>
                  </a:ext>
                </a:extLst>
              </a:tr>
              <a:tr h="0">
                <a:tc>
                  <a:txBody>
                    <a:bodyPr/>
                    <a:lstStyle/>
                    <a:p>
                      <a:pPr marL="0" algn="l" defTabSz="913765" rtl="0" eaLnBrk="1" fontAlgn="t" latinLnBrk="0" hangingPunct="1"/>
                      <a:r>
                        <a:rPr lang="en-US" sz="2400" kern="1200" dirty="0">
                          <a:solidFill>
                            <a:srgbClr val="000000"/>
                          </a:solidFill>
                          <a:latin typeface="微软雅黑" panose="020B0503020204020204" pitchFamily="34" charset="-122"/>
                          <a:ea typeface="微软雅黑" panose="020B0503020204020204" pitchFamily="34" charset="-122"/>
                        </a:rPr>
                        <a:t>y0</a:t>
                      </a:r>
                      <a:endParaRPr lang="en-US" sz="2400" kern="1200" dirty="0">
                        <a:solidFill>
                          <a:srgbClr val="000000"/>
                        </a:solidFill>
                        <a:latin typeface="微软雅黑" panose="020B0503020204020204" pitchFamily="34" charset="-122"/>
                        <a:ea typeface="微软雅黑" panose="020B0503020204020204" pitchFamily="34" charset="-122"/>
                        <a:cs typeface="+mn-cs"/>
                      </a:endParaRPr>
                    </a:p>
                  </a:txBody>
                  <a:tcPr marL="57150" marR="142875" marT="57150" marB="57150" anchor="ctr">
                    <a:solidFill>
                      <a:schemeClr val="bg2"/>
                    </a:solidFill>
                  </a:tcPr>
                </a:tc>
                <a:tc>
                  <a:txBody>
                    <a:bodyPr/>
                    <a:lstStyle/>
                    <a:p>
                      <a:pPr marL="0" algn="l" defTabSz="913765" rtl="0" eaLnBrk="1" fontAlgn="t" latinLnBrk="0" hangingPunct="1"/>
                      <a:r>
                        <a:rPr lang="zh-CN" altLang="en-US" sz="2400" kern="1200" dirty="0">
                          <a:solidFill>
                            <a:srgbClr val="000000"/>
                          </a:solidFill>
                          <a:latin typeface="微软雅黑" panose="020B0503020204020204" pitchFamily="34" charset="-122"/>
                          <a:ea typeface="微软雅黑" panose="020B0503020204020204" pitchFamily="34" charset="-122"/>
                        </a:rPr>
                        <a:t>渐变开始点的 </a:t>
                      </a:r>
                      <a:r>
                        <a:rPr lang="en-US" altLang="zh-CN" sz="2400" kern="1200" dirty="0">
                          <a:solidFill>
                            <a:srgbClr val="000000"/>
                          </a:solidFill>
                          <a:latin typeface="微软雅黑" panose="020B0503020204020204" pitchFamily="34" charset="-122"/>
                          <a:ea typeface="微软雅黑" panose="020B0503020204020204" pitchFamily="34" charset="-122"/>
                        </a:rPr>
                        <a:t>y </a:t>
                      </a:r>
                      <a:r>
                        <a:rPr lang="zh-CN" altLang="en-US" sz="2400" kern="1200" dirty="0">
                          <a:solidFill>
                            <a:srgbClr val="000000"/>
                          </a:solidFill>
                          <a:latin typeface="微软雅黑" panose="020B0503020204020204" pitchFamily="34" charset="-122"/>
                          <a:ea typeface="微软雅黑" panose="020B0503020204020204" pitchFamily="34" charset="-122"/>
                        </a:rPr>
                        <a:t>坐标</a:t>
                      </a:r>
                      <a:endParaRPr lang="zh-CN" altLang="en-US" sz="2400" kern="1200" dirty="0">
                        <a:solidFill>
                          <a:srgbClr val="000000"/>
                        </a:solidFill>
                        <a:latin typeface="微软雅黑" panose="020B0503020204020204" pitchFamily="34" charset="-122"/>
                        <a:ea typeface="微软雅黑" panose="020B0503020204020204" pitchFamily="34" charset="-122"/>
                        <a:cs typeface="+mn-cs"/>
                      </a:endParaRPr>
                    </a:p>
                  </a:txBody>
                  <a:tcPr marL="57150" marR="142875" marT="57150" marB="57150" anchor="ctr">
                    <a:solidFill>
                      <a:schemeClr val="bg2"/>
                    </a:solidFill>
                  </a:tcPr>
                </a:tc>
                <a:extLst>
                  <a:ext uri="{0D108BD9-81ED-4DB2-BD59-A6C34878D82A}">
                    <a16:rowId xmlns:a16="http://schemas.microsoft.com/office/drawing/2014/main" val="2193210310"/>
                  </a:ext>
                </a:extLst>
              </a:tr>
              <a:tr h="0">
                <a:tc>
                  <a:txBody>
                    <a:bodyPr/>
                    <a:lstStyle/>
                    <a:p>
                      <a:pPr marL="0" algn="l" defTabSz="913765" rtl="0" eaLnBrk="1" fontAlgn="t" latinLnBrk="0" hangingPunct="1"/>
                      <a:r>
                        <a:rPr lang="en-US" sz="2400" kern="1200">
                          <a:solidFill>
                            <a:srgbClr val="000000"/>
                          </a:solidFill>
                          <a:latin typeface="微软雅黑" panose="020B0503020204020204" pitchFamily="34" charset="-122"/>
                          <a:ea typeface="微软雅黑" panose="020B0503020204020204" pitchFamily="34" charset="-122"/>
                        </a:rPr>
                        <a:t>x1</a:t>
                      </a:r>
                      <a:endParaRPr lang="en-US" sz="2400" kern="1200">
                        <a:solidFill>
                          <a:srgbClr val="000000"/>
                        </a:solidFill>
                        <a:latin typeface="微软雅黑" panose="020B0503020204020204" pitchFamily="34" charset="-122"/>
                        <a:ea typeface="微软雅黑" panose="020B0503020204020204" pitchFamily="34" charset="-122"/>
                        <a:cs typeface="+mn-cs"/>
                      </a:endParaRPr>
                    </a:p>
                  </a:txBody>
                  <a:tcPr marL="57150" marR="142875" marT="57150" marB="57150" anchor="ctr"/>
                </a:tc>
                <a:tc>
                  <a:txBody>
                    <a:bodyPr/>
                    <a:lstStyle/>
                    <a:p>
                      <a:pPr marL="0" algn="l" defTabSz="913765" rtl="0" eaLnBrk="1" fontAlgn="t" latinLnBrk="0" hangingPunct="1"/>
                      <a:r>
                        <a:rPr lang="zh-CN" altLang="en-US" sz="2400" kern="1200" dirty="0">
                          <a:solidFill>
                            <a:srgbClr val="000000"/>
                          </a:solidFill>
                          <a:latin typeface="微软雅黑" panose="020B0503020204020204" pitchFamily="34" charset="-122"/>
                          <a:ea typeface="微软雅黑" panose="020B0503020204020204" pitchFamily="34" charset="-122"/>
                        </a:rPr>
                        <a:t>渐变结束点的 </a:t>
                      </a:r>
                      <a:r>
                        <a:rPr lang="en-US" altLang="zh-CN" sz="2400" kern="1200" dirty="0">
                          <a:solidFill>
                            <a:srgbClr val="000000"/>
                          </a:solidFill>
                          <a:latin typeface="微软雅黑" panose="020B0503020204020204" pitchFamily="34" charset="-122"/>
                          <a:ea typeface="微软雅黑" panose="020B0503020204020204" pitchFamily="34" charset="-122"/>
                        </a:rPr>
                        <a:t>x </a:t>
                      </a:r>
                      <a:r>
                        <a:rPr lang="zh-CN" altLang="en-US" sz="2400" kern="1200" dirty="0">
                          <a:solidFill>
                            <a:srgbClr val="000000"/>
                          </a:solidFill>
                          <a:latin typeface="微软雅黑" panose="020B0503020204020204" pitchFamily="34" charset="-122"/>
                          <a:ea typeface="微软雅黑" panose="020B0503020204020204" pitchFamily="34" charset="-122"/>
                        </a:rPr>
                        <a:t>坐标</a:t>
                      </a:r>
                      <a:endParaRPr lang="zh-CN" altLang="en-US" sz="2400" kern="1200" dirty="0">
                        <a:solidFill>
                          <a:srgbClr val="000000"/>
                        </a:solidFill>
                        <a:latin typeface="微软雅黑" panose="020B0503020204020204" pitchFamily="34" charset="-122"/>
                        <a:ea typeface="微软雅黑" panose="020B0503020204020204" pitchFamily="34" charset="-122"/>
                        <a:cs typeface="+mn-cs"/>
                      </a:endParaRPr>
                    </a:p>
                  </a:txBody>
                  <a:tcPr marL="57150" marR="142875" marT="57150" marB="57150" anchor="ctr"/>
                </a:tc>
                <a:extLst>
                  <a:ext uri="{0D108BD9-81ED-4DB2-BD59-A6C34878D82A}">
                    <a16:rowId xmlns:a16="http://schemas.microsoft.com/office/drawing/2014/main" val="1696790798"/>
                  </a:ext>
                </a:extLst>
              </a:tr>
              <a:tr h="0">
                <a:tc>
                  <a:txBody>
                    <a:bodyPr/>
                    <a:lstStyle/>
                    <a:p>
                      <a:pPr marL="0" algn="l" defTabSz="913765" rtl="0" eaLnBrk="1" fontAlgn="t" latinLnBrk="0" hangingPunct="1"/>
                      <a:r>
                        <a:rPr lang="en-US" sz="2400" kern="1200">
                          <a:solidFill>
                            <a:srgbClr val="000000"/>
                          </a:solidFill>
                          <a:latin typeface="微软雅黑" panose="020B0503020204020204" pitchFamily="34" charset="-122"/>
                          <a:ea typeface="微软雅黑" panose="020B0503020204020204" pitchFamily="34" charset="-122"/>
                        </a:rPr>
                        <a:t>y1</a:t>
                      </a:r>
                      <a:endParaRPr lang="en-US" sz="2400" kern="1200">
                        <a:solidFill>
                          <a:srgbClr val="000000"/>
                        </a:solidFill>
                        <a:latin typeface="微软雅黑" panose="020B0503020204020204" pitchFamily="34" charset="-122"/>
                        <a:ea typeface="微软雅黑" panose="020B0503020204020204" pitchFamily="34" charset="-122"/>
                        <a:cs typeface="+mn-cs"/>
                      </a:endParaRPr>
                    </a:p>
                  </a:txBody>
                  <a:tcPr marL="57150" marR="142875" marT="57150" marB="57150" anchor="ctr">
                    <a:solidFill>
                      <a:schemeClr val="bg2"/>
                    </a:solidFill>
                  </a:tcPr>
                </a:tc>
                <a:tc>
                  <a:txBody>
                    <a:bodyPr/>
                    <a:lstStyle/>
                    <a:p>
                      <a:pPr marL="0" algn="l" defTabSz="913765" rtl="0" eaLnBrk="1" fontAlgn="t" latinLnBrk="0" hangingPunct="1"/>
                      <a:r>
                        <a:rPr lang="zh-CN" altLang="en-US" sz="2400" kern="1200" dirty="0">
                          <a:solidFill>
                            <a:srgbClr val="000000"/>
                          </a:solidFill>
                          <a:latin typeface="微软雅黑" panose="020B0503020204020204" pitchFamily="34" charset="-122"/>
                          <a:ea typeface="微软雅黑" panose="020B0503020204020204" pitchFamily="34" charset="-122"/>
                        </a:rPr>
                        <a:t>渐变结束点的 </a:t>
                      </a:r>
                      <a:r>
                        <a:rPr lang="en-US" altLang="zh-CN" sz="2400" kern="1200" dirty="0">
                          <a:solidFill>
                            <a:srgbClr val="000000"/>
                          </a:solidFill>
                          <a:latin typeface="微软雅黑" panose="020B0503020204020204" pitchFamily="34" charset="-122"/>
                          <a:ea typeface="微软雅黑" panose="020B0503020204020204" pitchFamily="34" charset="-122"/>
                        </a:rPr>
                        <a:t>y </a:t>
                      </a:r>
                      <a:r>
                        <a:rPr lang="zh-CN" altLang="en-US" sz="2400" kern="1200" dirty="0">
                          <a:solidFill>
                            <a:srgbClr val="000000"/>
                          </a:solidFill>
                          <a:latin typeface="微软雅黑" panose="020B0503020204020204" pitchFamily="34" charset="-122"/>
                          <a:ea typeface="微软雅黑" panose="020B0503020204020204" pitchFamily="34" charset="-122"/>
                        </a:rPr>
                        <a:t>坐标</a:t>
                      </a:r>
                      <a:endParaRPr lang="zh-CN" altLang="en-US" sz="2400" kern="1200" dirty="0">
                        <a:solidFill>
                          <a:srgbClr val="000000"/>
                        </a:solidFill>
                        <a:latin typeface="微软雅黑" panose="020B0503020204020204" pitchFamily="34" charset="-122"/>
                        <a:ea typeface="微软雅黑" panose="020B0503020204020204" pitchFamily="34" charset="-122"/>
                        <a:cs typeface="+mn-cs"/>
                      </a:endParaRPr>
                    </a:p>
                  </a:txBody>
                  <a:tcPr marL="57150" marR="142875" marT="57150" marB="57150" anchor="ctr">
                    <a:solidFill>
                      <a:schemeClr val="bg2"/>
                    </a:solidFill>
                  </a:tcPr>
                </a:tc>
                <a:extLst>
                  <a:ext uri="{0D108BD9-81ED-4DB2-BD59-A6C34878D82A}">
                    <a16:rowId xmlns:a16="http://schemas.microsoft.com/office/drawing/2014/main" val="3204255860"/>
                  </a:ext>
                </a:extLst>
              </a:tr>
            </a:tbl>
          </a:graphicData>
        </a:graphic>
      </p:graphicFrame>
    </p:spTree>
    <p:extLst>
      <p:ext uri="{BB962C8B-B14F-4D97-AF65-F5344CB8AC3E}">
        <p14:creationId xmlns:p14="http://schemas.microsoft.com/office/powerpoint/2010/main" val="3270858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smtClean="0">
                <a:solidFill>
                  <a:srgbClr val="FF0000"/>
                </a:solidFill>
              </a:rPr>
              <a:t>addColorStop</a:t>
            </a:r>
            <a:r>
              <a:rPr lang="zh-CN" altLang="en-US" dirty="0"/>
              <a:t>(stop,color)规定渐变对象中的颜色和停止</a:t>
            </a:r>
            <a:r>
              <a:rPr lang="zh-CN" altLang="en-US" dirty="0" smtClean="0"/>
              <a:t>位置。</a:t>
            </a:r>
            <a:endParaRPr lang="en-US" altLang="zh-CN" dirty="0" smtClean="0"/>
          </a:p>
          <a:p>
            <a:pPr lvl="1"/>
            <a:r>
              <a:rPr lang="zh-CN" altLang="en-US" dirty="0"/>
              <a:t>如果不对 </a:t>
            </a:r>
            <a:r>
              <a:rPr lang="en-US" altLang="zh-CN" dirty="0"/>
              <a:t>gradient </a:t>
            </a:r>
            <a:r>
              <a:rPr lang="zh-CN" altLang="en-US" dirty="0"/>
              <a:t>对象使用该方法</a:t>
            </a:r>
            <a:r>
              <a:rPr lang="zh-CN" altLang="en-US" dirty="0" smtClean="0"/>
              <a:t>，渐变</a:t>
            </a:r>
            <a:r>
              <a:rPr lang="zh-CN" altLang="en-US" dirty="0"/>
              <a:t>将不可见。为了获得可见的渐变，需要创建至少一个色标。 </a:t>
            </a:r>
          </a:p>
          <a:p>
            <a:pPr lvl="1"/>
            <a:r>
              <a:rPr lang="zh-CN" altLang="en-US" dirty="0" smtClean="0"/>
              <a:t>可以</a:t>
            </a:r>
            <a:r>
              <a:rPr lang="zh-CN" altLang="en-US" dirty="0"/>
              <a:t>多次</a:t>
            </a:r>
            <a:r>
              <a:rPr lang="zh-CN" altLang="en-US" dirty="0" smtClean="0"/>
              <a:t>调用此方法</a:t>
            </a:r>
            <a:r>
              <a:rPr lang="zh-CN" altLang="en-US" dirty="0"/>
              <a:t>来改变渐变</a:t>
            </a:r>
            <a:r>
              <a:rPr lang="zh-CN" altLang="en-US" dirty="0" smtClean="0"/>
              <a:t>。</a:t>
            </a:r>
            <a:endParaRPr lang="en-US" altLang="zh-CN" dirty="0" smtClean="0"/>
          </a:p>
        </p:txBody>
      </p:sp>
      <p:sp>
        <p:nvSpPr>
          <p:cNvPr id="3" name="内容占位符 2"/>
          <p:cNvSpPr>
            <a:spLocks noGrp="1"/>
          </p:cNvSpPr>
          <p:nvPr>
            <p:ph sz="quarter" idx="11"/>
          </p:nvPr>
        </p:nvSpPr>
        <p:spPr/>
        <p:txBody>
          <a:bodyPr/>
          <a:lstStyle/>
          <a:p>
            <a:r>
              <a:rPr lang="zh-CN" altLang="en-US"/>
              <a:t>线性渐变色</a:t>
            </a:r>
          </a:p>
        </p:txBody>
      </p:sp>
      <p:sp>
        <p:nvSpPr>
          <p:cNvPr id="9" name="文本框 8"/>
          <p:cNvSpPr txBox="1"/>
          <p:nvPr/>
        </p:nvSpPr>
        <p:spPr>
          <a:xfrm>
            <a:off x="9553584" y="6206309"/>
            <a:ext cx="3074035" cy="521970"/>
          </a:xfrm>
          <a:prstGeom prst="rect">
            <a:avLst/>
          </a:prstGeom>
          <a:noFill/>
        </p:spPr>
        <p:txBody>
          <a:bodyPr wrap="square" rtlCol="0">
            <a:spAutoFit/>
          </a:bodyPr>
          <a:lstStyle/>
          <a:p>
            <a:r>
              <a:rPr lang="en-US" altLang="zh-CN" sz="2800" dirty="0" smtClean="0">
                <a:solidFill>
                  <a:srgbClr val="000000"/>
                </a:solidFill>
              </a:rPr>
              <a:t>demo12-3.html</a:t>
            </a:r>
            <a:endParaRPr lang="zh-CN" altLang="en-US" sz="2800" dirty="0">
              <a:solidFill>
                <a:srgbClr val="000000"/>
              </a:solidFill>
            </a:endParaRPr>
          </a:p>
        </p:txBody>
      </p:sp>
      <p:sp>
        <p:nvSpPr>
          <p:cNvPr id="8" name="文本框 7"/>
          <p:cNvSpPr txBox="1"/>
          <p:nvPr/>
        </p:nvSpPr>
        <p:spPr>
          <a:xfrm>
            <a:off x="1658302" y="3933231"/>
            <a:ext cx="7705725" cy="579646"/>
          </a:xfrm>
          <a:prstGeom prst="rect">
            <a:avLst/>
          </a:prstGeom>
          <a:solidFill>
            <a:schemeClr val="accent5">
              <a:lumMod val="20000"/>
              <a:lumOff val="80000"/>
            </a:schemeClr>
          </a:solidFill>
        </p:spPr>
        <p:txBody>
          <a:bodyPr wrap="square" rtlCol="0">
            <a:spAutoFit/>
          </a:bodyPr>
          <a:lstStyle/>
          <a:p>
            <a:pPr>
              <a:lnSpc>
                <a:spcPts val="3800"/>
              </a:lnSpc>
            </a:pPr>
            <a:r>
              <a:rPr lang="en-US" altLang="zh-CN" sz="2800" dirty="0" err="1">
                <a:solidFill>
                  <a:srgbClr val="000000"/>
                </a:solidFill>
              </a:rPr>
              <a:t>gradient.addColorStop</a:t>
            </a:r>
            <a:r>
              <a:rPr lang="en-US" altLang="zh-CN" sz="2800" dirty="0">
                <a:solidFill>
                  <a:srgbClr val="000000"/>
                </a:solidFill>
              </a:rPr>
              <a:t>(</a:t>
            </a:r>
            <a:r>
              <a:rPr lang="en-US" altLang="zh-CN" sz="2800" dirty="0" err="1">
                <a:solidFill>
                  <a:srgbClr val="000000"/>
                </a:solidFill>
              </a:rPr>
              <a:t>stop,color</a:t>
            </a:r>
            <a:r>
              <a:rPr lang="en-US" altLang="zh-CN" sz="2800" dirty="0">
                <a:solidFill>
                  <a:srgbClr val="000000"/>
                </a:solidFill>
              </a:rPr>
              <a:t>);</a:t>
            </a:r>
            <a:endParaRPr lang="zh-CN" altLang="en-US" sz="2800" dirty="0">
              <a:solidFill>
                <a:srgbClr val="000000"/>
              </a:solidFill>
            </a:endParaRPr>
          </a:p>
        </p:txBody>
      </p:sp>
      <p:graphicFrame>
        <p:nvGraphicFramePr>
          <p:cNvPr id="4" name="表格 3"/>
          <p:cNvGraphicFramePr>
            <a:graphicFrameLocks noGrp="1"/>
          </p:cNvGraphicFramePr>
          <p:nvPr/>
        </p:nvGraphicFramePr>
        <p:xfrm>
          <a:off x="1658302" y="4820081"/>
          <a:ext cx="7705725" cy="1817370"/>
        </p:xfrm>
        <a:graphic>
          <a:graphicData uri="http://schemas.openxmlformats.org/drawingml/2006/table">
            <a:tbl>
              <a:tblPr/>
              <a:tblGrid>
                <a:gridCol w="1340279">
                  <a:extLst>
                    <a:ext uri="{9D8B030D-6E8A-4147-A177-3AD203B41FA5}">
                      <a16:colId xmlns:a16="http://schemas.microsoft.com/office/drawing/2014/main" val="3371261291"/>
                    </a:ext>
                  </a:extLst>
                </a:gridCol>
                <a:gridCol w="6365446">
                  <a:extLst>
                    <a:ext uri="{9D8B030D-6E8A-4147-A177-3AD203B41FA5}">
                      <a16:colId xmlns:a16="http://schemas.microsoft.com/office/drawing/2014/main" val="453814433"/>
                    </a:ext>
                  </a:extLst>
                </a:gridCol>
              </a:tblGrid>
              <a:tr h="0">
                <a:tc>
                  <a:txBody>
                    <a:bodyPr/>
                    <a:lstStyle/>
                    <a:p>
                      <a:pPr marL="0" algn="l" defTabSz="913765" rtl="0" eaLnBrk="1" fontAlgn="t" latinLnBrk="0" hangingPunct="1"/>
                      <a:r>
                        <a:rPr lang="zh-CN" altLang="en-US" sz="2600" b="1" kern="1200">
                          <a:solidFill>
                            <a:srgbClr val="000000"/>
                          </a:solidFill>
                          <a:latin typeface="微软雅黑" panose="020B0503020204020204" pitchFamily="34" charset="-122"/>
                          <a:ea typeface="微软雅黑" panose="020B0503020204020204" pitchFamily="34" charset="-122"/>
                          <a:cs typeface="+mn-cs"/>
                        </a:rPr>
                        <a:t>参数</a:t>
                      </a:r>
                    </a:p>
                  </a:txBody>
                  <a:tcPr marL="57150" marR="142875" marT="47625" marB="47625"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1">
                        <a:lumMod val="40000"/>
                        <a:lumOff val="60000"/>
                      </a:schemeClr>
                    </a:solidFill>
                  </a:tcPr>
                </a:tc>
                <a:tc>
                  <a:txBody>
                    <a:bodyPr/>
                    <a:lstStyle/>
                    <a:p>
                      <a:pPr marL="0" algn="l" defTabSz="913765" rtl="0" eaLnBrk="1" fontAlgn="t" latinLnBrk="0" hangingPunct="1"/>
                      <a:r>
                        <a:rPr lang="zh-CN" altLang="en-US" sz="2600" b="1" kern="1200" dirty="0">
                          <a:solidFill>
                            <a:srgbClr val="000000"/>
                          </a:solidFill>
                          <a:latin typeface="微软雅黑" panose="020B0503020204020204" pitchFamily="34" charset="-122"/>
                          <a:ea typeface="微软雅黑" panose="020B0503020204020204" pitchFamily="34" charset="-122"/>
                          <a:cs typeface="+mn-cs"/>
                        </a:rPr>
                        <a:t>描述</a:t>
                      </a:r>
                    </a:p>
                  </a:txBody>
                  <a:tcPr marL="57150" marR="142875" marT="47625" marB="47625"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702063545"/>
                  </a:ext>
                </a:extLst>
              </a:tr>
              <a:tr h="0">
                <a:tc>
                  <a:txBody>
                    <a:bodyPr/>
                    <a:lstStyle/>
                    <a:p>
                      <a:pPr marL="0" algn="l" defTabSz="913765" rtl="0" eaLnBrk="1" fontAlgn="t" latinLnBrk="0" hangingPunct="1"/>
                      <a:r>
                        <a:rPr lang="en-US" sz="2400" kern="1200" dirty="0">
                          <a:solidFill>
                            <a:srgbClr val="000000"/>
                          </a:solidFill>
                          <a:latin typeface="微软雅黑" panose="020B0503020204020204" pitchFamily="34" charset="-122"/>
                          <a:ea typeface="微软雅黑" panose="020B0503020204020204" pitchFamily="34" charset="-122"/>
                          <a:cs typeface="+mn-cs"/>
                        </a:rPr>
                        <a:t>stop</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marL="0" algn="l" defTabSz="913765" rtl="0" eaLnBrk="1" fontAlgn="t" latinLnBrk="0" hangingPunct="1"/>
                      <a:r>
                        <a:rPr lang="zh-CN" altLang="en-US" sz="2400" kern="1200">
                          <a:solidFill>
                            <a:srgbClr val="000000"/>
                          </a:solidFill>
                          <a:latin typeface="微软雅黑" panose="020B0503020204020204" pitchFamily="34" charset="-122"/>
                          <a:ea typeface="微软雅黑" panose="020B0503020204020204" pitchFamily="34" charset="-122"/>
                          <a:cs typeface="+mn-cs"/>
                        </a:rPr>
                        <a:t>介于 </a:t>
                      </a:r>
                      <a:r>
                        <a:rPr lang="en-US" altLang="zh-CN" sz="2400" kern="1200">
                          <a:solidFill>
                            <a:srgbClr val="000000"/>
                          </a:solidFill>
                          <a:latin typeface="微软雅黑" panose="020B0503020204020204" pitchFamily="34" charset="-122"/>
                          <a:ea typeface="微软雅黑" panose="020B0503020204020204" pitchFamily="34" charset="-122"/>
                          <a:cs typeface="+mn-cs"/>
                        </a:rPr>
                        <a:t>0.0 </a:t>
                      </a:r>
                      <a:r>
                        <a:rPr lang="zh-CN" altLang="en-US" sz="2400" kern="1200">
                          <a:solidFill>
                            <a:srgbClr val="000000"/>
                          </a:solidFill>
                          <a:latin typeface="微软雅黑" panose="020B0503020204020204" pitchFamily="34" charset="-122"/>
                          <a:ea typeface="微软雅黑" panose="020B0503020204020204" pitchFamily="34" charset="-122"/>
                          <a:cs typeface="+mn-cs"/>
                        </a:rPr>
                        <a:t>与 </a:t>
                      </a:r>
                      <a:r>
                        <a:rPr lang="en-US" altLang="zh-CN" sz="2400" kern="1200">
                          <a:solidFill>
                            <a:srgbClr val="000000"/>
                          </a:solidFill>
                          <a:latin typeface="微软雅黑" panose="020B0503020204020204" pitchFamily="34" charset="-122"/>
                          <a:ea typeface="微软雅黑" panose="020B0503020204020204" pitchFamily="34" charset="-122"/>
                          <a:cs typeface="+mn-cs"/>
                        </a:rPr>
                        <a:t>1.0 </a:t>
                      </a:r>
                      <a:r>
                        <a:rPr lang="zh-CN" altLang="en-US" sz="2400" kern="1200">
                          <a:solidFill>
                            <a:srgbClr val="000000"/>
                          </a:solidFill>
                          <a:latin typeface="微软雅黑" panose="020B0503020204020204" pitchFamily="34" charset="-122"/>
                          <a:ea typeface="微软雅黑" panose="020B0503020204020204" pitchFamily="34" charset="-122"/>
                          <a:cs typeface="+mn-cs"/>
                        </a:rPr>
                        <a:t>之间的值，表示渐变中开始与结束之间的位置。</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990404471"/>
                  </a:ext>
                </a:extLst>
              </a:tr>
              <a:tr h="0">
                <a:tc>
                  <a:txBody>
                    <a:bodyPr/>
                    <a:lstStyle/>
                    <a:p>
                      <a:pPr marL="0" algn="l" defTabSz="913765" rtl="0" eaLnBrk="1" fontAlgn="t" latinLnBrk="0" hangingPunct="1"/>
                      <a:r>
                        <a:rPr lang="en-US" sz="2400" kern="1200">
                          <a:solidFill>
                            <a:srgbClr val="000000"/>
                          </a:solidFill>
                          <a:latin typeface="微软雅黑" panose="020B0503020204020204" pitchFamily="34" charset="-122"/>
                          <a:ea typeface="微软雅黑" panose="020B0503020204020204" pitchFamily="34" charset="-122"/>
                          <a:cs typeface="+mn-cs"/>
                        </a:rPr>
                        <a:t>color</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marL="0" algn="l" defTabSz="913765" rtl="0" eaLnBrk="1" fontAlgn="t" latinLnBrk="0" hangingPunct="1"/>
                      <a:r>
                        <a:rPr lang="zh-CN" altLang="en-US" sz="2400" kern="1200" dirty="0">
                          <a:solidFill>
                            <a:srgbClr val="000000"/>
                          </a:solidFill>
                          <a:latin typeface="微软雅黑" panose="020B0503020204020204" pitchFamily="34" charset="-122"/>
                          <a:ea typeface="微软雅黑" panose="020B0503020204020204" pitchFamily="34" charset="-122"/>
                          <a:cs typeface="+mn-cs"/>
                        </a:rPr>
                        <a:t>在结束位置显示的 </a:t>
                      </a:r>
                      <a:r>
                        <a:rPr lang="en-US" altLang="zh-CN" sz="2400" kern="1200" dirty="0">
                          <a:solidFill>
                            <a:srgbClr val="000000"/>
                          </a:solidFill>
                          <a:latin typeface="微软雅黑" panose="020B0503020204020204" pitchFamily="34" charset="-122"/>
                          <a:ea typeface="微软雅黑" panose="020B0503020204020204" pitchFamily="34" charset="-122"/>
                          <a:cs typeface="+mn-cs"/>
                        </a:rPr>
                        <a:t>CSS </a:t>
                      </a:r>
                      <a:r>
                        <a:rPr lang="zh-CN" altLang="en-US" sz="2400" kern="1200" dirty="0">
                          <a:solidFill>
                            <a:srgbClr val="000000"/>
                          </a:solidFill>
                          <a:latin typeface="微软雅黑" panose="020B0503020204020204" pitchFamily="34" charset="-122"/>
                          <a:ea typeface="微软雅黑" panose="020B0503020204020204" pitchFamily="34" charset="-122"/>
                          <a:cs typeface="+mn-cs"/>
                        </a:rPr>
                        <a:t>颜色值</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2609787600"/>
                  </a:ext>
                </a:extLst>
              </a:tr>
            </a:tbl>
          </a:graphicData>
        </a:graphic>
      </p:graphicFrame>
    </p:spTree>
    <p:extLst>
      <p:ext uri="{BB962C8B-B14F-4D97-AF65-F5344CB8AC3E}">
        <p14:creationId xmlns:p14="http://schemas.microsoft.com/office/powerpoint/2010/main" val="3367012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a:t>两个临近 stop 距离之间的颜色是过渡颜色。 </a:t>
            </a:r>
          </a:p>
          <a:p>
            <a:r>
              <a:rPr lang="en-US" altLang="zh-CN"/>
              <a:t>小于最小 stop 的部分会按最小 stop 的 color 来渲染，大 于最大 stop 的部分会按最大 stop 的 color 来渲染。</a:t>
            </a:r>
          </a:p>
          <a:p>
            <a:r>
              <a:rPr lang="en-US" altLang="zh-CN"/>
              <a:t>渐变可用于填充矩形、圆形、线条、文本等等。</a:t>
            </a:r>
          </a:p>
        </p:txBody>
      </p:sp>
      <p:sp>
        <p:nvSpPr>
          <p:cNvPr id="3" name="内容占位符 2"/>
          <p:cNvSpPr>
            <a:spLocks noGrp="1"/>
          </p:cNvSpPr>
          <p:nvPr>
            <p:ph sz="quarter" idx="11"/>
          </p:nvPr>
        </p:nvSpPr>
        <p:spPr/>
        <p:txBody>
          <a:bodyPr/>
          <a:lstStyle/>
          <a:p>
            <a:r>
              <a:rPr lang="zh-CN" altLang="en-US"/>
              <a:t>线性渐变色</a:t>
            </a:r>
          </a:p>
        </p:txBody>
      </p:sp>
    </p:spTree>
    <p:extLst>
      <p:ext uri="{BB962C8B-B14F-4D97-AF65-F5344CB8AC3E}">
        <p14:creationId xmlns:p14="http://schemas.microsoft.com/office/powerpoint/2010/main" val="2699561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0382025" cy="4643120"/>
          </a:xfrm>
        </p:spPr>
        <p:txBody>
          <a:bodyPr/>
          <a:lstStyle/>
          <a:p>
            <a:r>
              <a:rPr lang="zh-CN" altLang="en-US" dirty="0">
                <a:solidFill>
                  <a:srgbClr val="FF0000"/>
                </a:solidFill>
                <a:sym typeface="+mn-ea"/>
              </a:rPr>
              <a:t>createRadialGradient</a:t>
            </a:r>
            <a:r>
              <a:rPr lang="zh-CN" altLang="en-US" dirty="0">
                <a:sym typeface="+mn-ea"/>
              </a:rPr>
              <a:t>(x0,y0,r0,x1,y1,r1</a:t>
            </a:r>
            <a:r>
              <a:rPr lang="zh-CN" altLang="en-US" dirty="0" smtClean="0">
                <a:sym typeface="+mn-ea"/>
              </a:rPr>
              <a:t>) </a:t>
            </a:r>
            <a:endParaRPr lang="en-US" altLang="zh-CN" dirty="0" smtClean="0">
              <a:sym typeface="+mn-ea"/>
            </a:endParaRPr>
          </a:p>
          <a:p>
            <a:pPr marL="0" indent="0">
              <a:lnSpc>
                <a:spcPct val="130000"/>
              </a:lnSpc>
              <a:spcBef>
                <a:spcPts val="0"/>
              </a:spcBef>
              <a:spcAft>
                <a:spcPts val="1200"/>
              </a:spcAft>
              <a:buNone/>
            </a:pPr>
            <a:r>
              <a:rPr lang="en-US" altLang="zh-CN" dirty="0">
                <a:sym typeface="+mn-ea"/>
              </a:rPr>
              <a:t> </a:t>
            </a:r>
            <a:r>
              <a:rPr lang="en-US" altLang="zh-CN" dirty="0" smtClean="0">
                <a:sym typeface="+mn-ea"/>
              </a:rPr>
              <a:t>   </a:t>
            </a:r>
            <a:r>
              <a:rPr lang="zh-CN" altLang="en-US" dirty="0" smtClean="0">
                <a:sym typeface="+mn-ea"/>
              </a:rPr>
              <a:t>创建</a:t>
            </a:r>
            <a:r>
              <a:rPr lang="zh-CN" altLang="en-US" dirty="0">
                <a:solidFill>
                  <a:srgbClr val="FF0000"/>
                </a:solidFill>
                <a:sym typeface="+mn-ea"/>
              </a:rPr>
              <a:t>放射状/环形的渐变对象</a:t>
            </a:r>
            <a:r>
              <a:rPr lang="zh-CN" altLang="en-US" dirty="0">
                <a:sym typeface="+mn-ea"/>
              </a:rPr>
              <a:t>。</a:t>
            </a:r>
          </a:p>
          <a:p>
            <a:pPr lvl="1"/>
            <a:endParaRPr lang="zh-CN" altLang="en-US" dirty="0">
              <a:sym typeface="+mn-ea"/>
            </a:endParaRPr>
          </a:p>
          <a:p>
            <a:pPr lvl="1"/>
            <a:endParaRPr lang="zh-CN" altLang="en-US" dirty="0">
              <a:sym typeface="+mn-ea"/>
            </a:endParaRPr>
          </a:p>
          <a:p>
            <a:pPr lvl="1"/>
            <a:endParaRPr lang="zh-CN" altLang="en-US" dirty="0">
              <a:sym typeface="+mn-ea"/>
            </a:endParaRPr>
          </a:p>
          <a:p>
            <a:pPr lvl="1"/>
            <a:endParaRPr lang="zh-CN" altLang="en-US" dirty="0">
              <a:sym typeface="+mn-ea"/>
            </a:endParaRPr>
          </a:p>
          <a:p>
            <a:pPr lvl="1"/>
            <a:endParaRPr lang="zh-CN" altLang="en-US" dirty="0">
              <a:sym typeface="+mn-ea"/>
            </a:endParaRPr>
          </a:p>
          <a:p>
            <a:pPr lvl="1"/>
            <a:endParaRPr lang="zh-CN" altLang="en-US" dirty="0"/>
          </a:p>
          <a:p>
            <a:pPr lvl="1"/>
            <a:endParaRPr lang="zh-CN" altLang="en-US" dirty="0"/>
          </a:p>
          <a:p>
            <a:pPr marL="0" indent="0">
              <a:buNone/>
            </a:pPr>
            <a:endParaRPr lang="en-US" altLang="zh-CN" dirty="0"/>
          </a:p>
          <a:p>
            <a:endParaRPr lang="en-US" altLang="zh-CN" dirty="0"/>
          </a:p>
        </p:txBody>
      </p:sp>
      <p:sp>
        <p:nvSpPr>
          <p:cNvPr id="3" name="内容占位符 2"/>
          <p:cNvSpPr>
            <a:spLocks noGrp="1"/>
          </p:cNvSpPr>
          <p:nvPr>
            <p:ph sz="quarter" idx="11"/>
          </p:nvPr>
        </p:nvSpPr>
        <p:spPr/>
        <p:txBody>
          <a:bodyPr/>
          <a:lstStyle/>
          <a:p>
            <a:r>
              <a:rPr lang="zh-CN" altLang="en-US">
                <a:sym typeface="+mn-ea"/>
              </a:rPr>
              <a:t>放射状/环形渐变</a:t>
            </a:r>
            <a:endParaRPr lang="zh-CN" altLang="en-US"/>
          </a:p>
        </p:txBody>
      </p:sp>
      <p:sp>
        <p:nvSpPr>
          <p:cNvPr id="9" name="文本框 8"/>
          <p:cNvSpPr txBox="1"/>
          <p:nvPr/>
        </p:nvSpPr>
        <p:spPr>
          <a:xfrm>
            <a:off x="9277350" y="6187440"/>
            <a:ext cx="3074035" cy="521970"/>
          </a:xfrm>
          <a:prstGeom prst="rect">
            <a:avLst/>
          </a:prstGeom>
          <a:noFill/>
        </p:spPr>
        <p:txBody>
          <a:bodyPr wrap="square" rtlCol="0">
            <a:spAutoFit/>
          </a:bodyPr>
          <a:lstStyle/>
          <a:p>
            <a:r>
              <a:rPr lang="en-US" altLang="zh-CN" sz="2800" dirty="0" smtClean="0">
                <a:solidFill>
                  <a:srgbClr val="000000"/>
                </a:solidFill>
              </a:rPr>
              <a:t>demo12-4.html</a:t>
            </a:r>
            <a:endParaRPr lang="zh-CN" altLang="en-US" sz="2800" dirty="0">
              <a:solidFill>
                <a:srgbClr val="000000"/>
              </a:solidFill>
            </a:endParaRPr>
          </a:p>
        </p:txBody>
      </p:sp>
      <p:sp>
        <p:nvSpPr>
          <p:cNvPr id="8" name="文本框 7"/>
          <p:cNvSpPr txBox="1"/>
          <p:nvPr/>
        </p:nvSpPr>
        <p:spPr>
          <a:xfrm>
            <a:off x="1281687" y="2597894"/>
            <a:ext cx="7995663" cy="579646"/>
          </a:xfrm>
          <a:prstGeom prst="rect">
            <a:avLst/>
          </a:prstGeom>
          <a:solidFill>
            <a:schemeClr val="accent5">
              <a:lumMod val="20000"/>
              <a:lumOff val="80000"/>
            </a:schemeClr>
          </a:solidFill>
        </p:spPr>
        <p:txBody>
          <a:bodyPr wrap="square" rtlCol="0">
            <a:spAutoFit/>
          </a:bodyPr>
          <a:lstStyle/>
          <a:p>
            <a:pPr>
              <a:lnSpc>
                <a:spcPts val="3800"/>
              </a:lnSpc>
            </a:pPr>
            <a:r>
              <a:rPr lang="en-US" altLang="zh-CN" sz="2800" dirty="0" err="1">
                <a:solidFill>
                  <a:srgbClr val="000000"/>
                </a:solidFill>
              </a:rPr>
              <a:t>context.createRadialGradient</a:t>
            </a:r>
            <a:r>
              <a:rPr lang="en-US" altLang="zh-CN" sz="2800" dirty="0">
                <a:solidFill>
                  <a:srgbClr val="000000"/>
                </a:solidFill>
              </a:rPr>
              <a:t>(x0,y0,r0,x1,y1,r1);</a:t>
            </a:r>
            <a:endParaRPr lang="zh-CN" altLang="en-US" sz="2800" dirty="0">
              <a:solidFill>
                <a:srgbClr val="000000"/>
              </a:solidFill>
            </a:endParaRPr>
          </a:p>
        </p:txBody>
      </p:sp>
      <p:graphicFrame>
        <p:nvGraphicFramePr>
          <p:cNvPr id="7" name="表格 6"/>
          <p:cNvGraphicFramePr>
            <a:graphicFrameLocks noGrp="1"/>
          </p:cNvGraphicFramePr>
          <p:nvPr/>
        </p:nvGraphicFramePr>
        <p:xfrm>
          <a:off x="1294094" y="3368040"/>
          <a:ext cx="7995663" cy="3371850"/>
        </p:xfrm>
        <a:graphic>
          <a:graphicData uri="http://schemas.openxmlformats.org/drawingml/2006/table">
            <a:tbl>
              <a:tblPr/>
              <a:tblGrid>
                <a:gridCol w="1779010">
                  <a:extLst>
                    <a:ext uri="{9D8B030D-6E8A-4147-A177-3AD203B41FA5}">
                      <a16:colId xmlns:a16="http://schemas.microsoft.com/office/drawing/2014/main" val="2344705764"/>
                    </a:ext>
                  </a:extLst>
                </a:gridCol>
                <a:gridCol w="6216653">
                  <a:extLst>
                    <a:ext uri="{9D8B030D-6E8A-4147-A177-3AD203B41FA5}">
                      <a16:colId xmlns:a16="http://schemas.microsoft.com/office/drawing/2014/main" val="836063889"/>
                    </a:ext>
                  </a:extLst>
                </a:gridCol>
              </a:tblGrid>
              <a:tr h="0">
                <a:tc>
                  <a:txBody>
                    <a:bodyPr/>
                    <a:lstStyle/>
                    <a:p>
                      <a:pPr marL="0" algn="l" defTabSz="913765" rtl="0" eaLnBrk="1" fontAlgn="t" latinLnBrk="0" hangingPunct="1"/>
                      <a:r>
                        <a:rPr lang="zh-CN" altLang="en-US" sz="2600" b="1" kern="1200">
                          <a:solidFill>
                            <a:srgbClr val="000000"/>
                          </a:solidFill>
                          <a:latin typeface="微软雅黑" panose="020B0503020204020204" pitchFamily="34" charset="-122"/>
                          <a:ea typeface="微软雅黑" panose="020B0503020204020204" pitchFamily="34" charset="-122"/>
                          <a:cs typeface="+mn-cs"/>
                        </a:rPr>
                        <a:t>参数</a:t>
                      </a:r>
                    </a:p>
                  </a:txBody>
                  <a:tcPr marL="57150" marR="142875" marT="47625" marB="47625"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1">
                        <a:lumMod val="40000"/>
                        <a:lumOff val="60000"/>
                      </a:schemeClr>
                    </a:solidFill>
                  </a:tcPr>
                </a:tc>
                <a:tc>
                  <a:txBody>
                    <a:bodyPr/>
                    <a:lstStyle/>
                    <a:p>
                      <a:pPr marL="0" algn="l" defTabSz="913765" rtl="0" eaLnBrk="1" fontAlgn="t" latinLnBrk="0" hangingPunct="1"/>
                      <a:r>
                        <a:rPr lang="zh-CN" altLang="en-US" sz="2600" b="1" kern="1200" dirty="0">
                          <a:solidFill>
                            <a:srgbClr val="000000"/>
                          </a:solidFill>
                          <a:latin typeface="微软雅黑" panose="020B0503020204020204" pitchFamily="34" charset="-122"/>
                          <a:ea typeface="微软雅黑" panose="020B0503020204020204" pitchFamily="34" charset="-122"/>
                          <a:cs typeface="+mn-cs"/>
                        </a:rPr>
                        <a:t>描述</a:t>
                      </a:r>
                    </a:p>
                  </a:txBody>
                  <a:tcPr marL="57150" marR="142875" marT="47625" marB="47625"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569055880"/>
                  </a:ext>
                </a:extLst>
              </a:tr>
              <a:tr h="0">
                <a:tc>
                  <a:txBody>
                    <a:bodyPr/>
                    <a:lstStyle/>
                    <a:p>
                      <a:pPr marL="0" algn="l" defTabSz="913765" rtl="0" eaLnBrk="1" fontAlgn="t" latinLnBrk="0" hangingPunct="1"/>
                      <a:r>
                        <a:rPr lang="en-US" sz="2400" kern="1200" dirty="0">
                          <a:solidFill>
                            <a:srgbClr val="000000"/>
                          </a:solidFill>
                          <a:latin typeface="微软雅黑" panose="020B0503020204020204" pitchFamily="34" charset="-122"/>
                          <a:ea typeface="微软雅黑" panose="020B0503020204020204" pitchFamily="34" charset="-122"/>
                          <a:cs typeface="+mn-cs"/>
                        </a:rPr>
                        <a:t>x0</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marL="0" algn="l" defTabSz="913765" rtl="0" eaLnBrk="1" fontAlgn="t" latinLnBrk="0" hangingPunct="1"/>
                      <a:r>
                        <a:rPr lang="zh-CN" altLang="en-US" sz="2400" kern="1200">
                          <a:solidFill>
                            <a:srgbClr val="000000"/>
                          </a:solidFill>
                          <a:latin typeface="微软雅黑" panose="020B0503020204020204" pitchFamily="34" charset="-122"/>
                          <a:ea typeface="微软雅黑" panose="020B0503020204020204" pitchFamily="34" charset="-122"/>
                          <a:cs typeface="+mn-cs"/>
                        </a:rPr>
                        <a:t>渐变的开始圆的 </a:t>
                      </a:r>
                      <a:r>
                        <a:rPr lang="en-US" altLang="zh-CN" sz="2400" kern="1200">
                          <a:solidFill>
                            <a:srgbClr val="000000"/>
                          </a:solidFill>
                          <a:latin typeface="微软雅黑" panose="020B0503020204020204" pitchFamily="34" charset="-122"/>
                          <a:ea typeface="微软雅黑" panose="020B0503020204020204" pitchFamily="34" charset="-122"/>
                          <a:cs typeface="+mn-cs"/>
                        </a:rPr>
                        <a:t>x </a:t>
                      </a:r>
                      <a:r>
                        <a:rPr lang="zh-CN" altLang="en-US" sz="2400" kern="1200">
                          <a:solidFill>
                            <a:srgbClr val="000000"/>
                          </a:solidFill>
                          <a:latin typeface="微软雅黑" panose="020B0503020204020204" pitchFamily="34" charset="-122"/>
                          <a:ea typeface="微软雅黑" panose="020B0503020204020204" pitchFamily="34" charset="-122"/>
                          <a:cs typeface="+mn-cs"/>
                        </a:rPr>
                        <a:t>坐标</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746677880"/>
                  </a:ext>
                </a:extLst>
              </a:tr>
              <a:tr h="0">
                <a:tc>
                  <a:txBody>
                    <a:bodyPr/>
                    <a:lstStyle/>
                    <a:p>
                      <a:pPr marL="0" algn="l" defTabSz="913765" rtl="0" eaLnBrk="1" fontAlgn="t" latinLnBrk="0" hangingPunct="1"/>
                      <a:r>
                        <a:rPr lang="en-US" sz="2400" kern="1200">
                          <a:solidFill>
                            <a:srgbClr val="000000"/>
                          </a:solidFill>
                          <a:latin typeface="微软雅黑" panose="020B0503020204020204" pitchFamily="34" charset="-122"/>
                          <a:ea typeface="微软雅黑" panose="020B0503020204020204" pitchFamily="34" charset="-122"/>
                          <a:cs typeface="+mn-cs"/>
                        </a:rPr>
                        <a:t>y0</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marL="0" algn="l" defTabSz="913765" rtl="0" eaLnBrk="1" fontAlgn="t" latinLnBrk="0" hangingPunct="1"/>
                      <a:r>
                        <a:rPr lang="zh-CN" altLang="en-US" sz="2400" kern="1200">
                          <a:solidFill>
                            <a:srgbClr val="000000"/>
                          </a:solidFill>
                          <a:latin typeface="微软雅黑" panose="020B0503020204020204" pitchFamily="34" charset="-122"/>
                          <a:ea typeface="微软雅黑" panose="020B0503020204020204" pitchFamily="34" charset="-122"/>
                          <a:cs typeface="+mn-cs"/>
                        </a:rPr>
                        <a:t>渐变的开始圆的 </a:t>
                      </a:r>
                      <a:r>
                        <a:rPr lang="en-US" altLang="zh-CN" sz="2400" kern="1200">
                          <a:solidFill>
                            <a:srgbClr val="000000"/>
                          </a:solidFill>
                          <a:latin typeface="微软雅黑" panose="020B0503020204020204" pitchFamily="34" charset="-122"/>
                          <a:ea typeface="微软雅黑" panose="020B0503020204020204" pitchFamily="34" charset="-122"/>
                          <a:cs typeface="+mn-cs"/>
                        </a:rPr>
                        <a:t>y </a:t>
                      </a:r>
                      <a:r>
                        <a:rPr lang="zh-CN" altLang="en-US" sz="2400" kern="1200">
                          <a:solidFill>
                            <a:srgbClr val="000000"/>
                          </a:solidFill>
                          <a:latin typeface="微软雅黑" panose="020B0503020204020204" pitchFamily="34" charset="-122"/>
                          <a:ea typeface="微软雅黑" panose="020B0503020204020204" pitchFamily="34" charset="-122"/>
                          <a:cs typeface="+mn-cs"/>
                        </a:rPr>
                        <a:t>坐标</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2788277872"/>
                  </a:ext>
                </a:extLst>
              </a:tr>
              <a:tr h="0">
                <a:tc>
                  <a:txBody>
                    <a:bodyPr/>
                    <a:lstStyle/>
                    <a:p>
                      <a:pPr marL="0" algn="l" defTabSz="913765" rtl="0" eaLnBrk="1" fontAlgn="t" latinLnBrk="0" hangingPunct="1"/>
                      <a:r>
                        <a:rPr lang="en-US" sz="2400" kern="1200">
                          <a:solidFill>
                            <a:srgbClr val="000000"/>
                          </a:solidFill>
                          <a:latin typeface="微软雅黑" panose="020B0503020204020204" pitchFamily="34" charset="-122"/>
                          <a:ea typeface="微软雅黑" panose="020B0503020204020204" pitchFamily="34" charset="-122"/>
                          <a:cs typeface="+mn-cs"/>
                        </a:rPr>
                        <a:t>r0</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marL="0" algn="l" defTabSz="913765" rtl="0" eaLnBrk="1" fontAlgn="t" latinLnBrk="0" hangingPunct="1"/>
                      <a:r>
                        <a:rPr lang="zh-CN" altLang="en-US" sz="2400" kern="1200">
                          <a:solidFill>
                            <a:srgbClr val="000000"/>
                          </a:solidFill>
                          <a:latin typeface="微软雅黑" panose="020B0503020204020204" pitchFamily="34" charset="-122"/>
                          <a:ea typeface="微软雅黑" panose="020B0503020204020204" pitchFamily="34" charset="-122"/>
                          <a:cs typeface="+mn-cs"/>
                        </a:rPr>
                        <a:t>开始圆的半径</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828380899"/>
                  </a:ext>
                </a:extLst>
              </a:tr>
              <a:tr h="0">
                <a:tc>
                  <a:txBody>
                    <a:bodyPr/>
                    <a:lstStyle/>
                    <a:p>
                      <a:pPr marL="0" algn="l" defTabSz="913765" rtl="0" eaLnBrk="1" fontAlgn="t" latinLnBrk="0" hangingPunct="1"/>
                      <a:r>
                        <a:rPr lang="en-US" sz="2400" kern="1200">
                          <a:solidFill>
                            <a:srgbClr val="000000"/>
                          </a:solidFill>
                          <a:latin typeface="微软雅黑" panose="020B0503020204020204" pitchFamily="34" charset="-122"/>
                          <a:ea typeface="微软雅黑" panose="020B0503020204020204" pitchFamily="34" charset="-122"/>
                          <a:cs typeface="+mn-cs"/>
                        </a:rPr>
                        <a:t>x1</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marL="0" algn="l" defTabSz="913765" rtl="0" eaLnBrk="1" fontAlgn="t" latinLnBrk="0" hangingPunct="1"/>
                      <a:r>
                        <a:rPr lang="zh-CN" altLang="en-US" sz="2400" kern="1200">
                          <a:solidFill>
                            <a:srgbClr val="000000"/>
                          </a:solidFill>
                          <a:latin typeface="微软雅黑" panose="020B0503020204020204" pitchFamily="34" charset="-122"/>
                          <a:ea typeface="微软雅黑" panose="020B0503020204020204" pitchFamily="34" charset="-122"/>
                          <a:cs typeface="+mn-cs"/>
                        </a:rPr>
                        <a:t>渐变的结束圆的 </a:t>
                      </a:r>
                      <a:r>
                        <a:rPr lang="en-US" altLang="zh-CN" sz="2400" kern="1200">
                          <a:solidFill>
                            <a:srgbClr val="000000"/>
                          </a:solidFill>
                          <a:latin typeface="微软雅黑" panose="020B0503020204020204" pitchFamily="34" charset="-122"/>
                          <a:ea typeface="微软雅黑" panose="020B0503020204020204" pitchFamily="34" charset="-122"/>
                          <a:cs typeface="+mn-cs"/>
                        </a:rPr>
                        <a:t>x </a:t>
                      </a:r>
                      <a:r>
                        <a:rPr lang="zh-CN" altLang="en-US" sz="2400" kern="1200">
                          <a:solidFill>
                            <a:srgbClr val="000000"/>
                          </a:solidFill>
                          <a:latin typeface="微软雅黑" panose="020B0503020204020204" pitchFamily="34" charset="-122"/>
                          <a:ea typeface="微软雅黑" panose="020B0503020204020204" pitchFamily="34" charset="-122"/>
                          <a:cs typeface="+mn-cs"/>
                        </a:rPr>
                        <a:t>坐标</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1060175312"/>
                  </a:ext>
                </a:extLst>
              </a:tr>
              <a:tr h="0">
                <a:tc>
                  <a:txBody>
                    <a:bodyPr/>
                    <a:lstStyle/>
                    <a:p>
                      <a:pPr marL="0" algn="l" defTabSz="913765" rtl="0" eaLnBrk="1" fontAlgn="t" latinLnBrk="0" hangingPunct="1"/>
                      <a:r>
                        <a:rPr lang="en-US" sz="2400" kern="1200">
                          <a:solidFill>
                            <a:srgbClr val="000000"/>
                          </a:solidFill>
                          <a:latin typeface="微软雅黑" panose="020B0503020204020204" pitchFamily="34" charset="-122"/>
                          <a:ea typeface="微软雅黑" panose="020B0503020204020204" pitchFamily="34" charset="-122"/>
                          <a:cs typeface="+mn-cs"/>
                        </a:rPr>
                        <a:t>y1</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marL="0" algn="l" defTabSz="913765" rtl="0" eaLnBrk="1" fontAlgn="t" latinLnBrk="0" hangingPunct="1"/>
                      <a:r>
                        <a:rPr lang="zh-CN" altLang="en-US" sz="2400" kern="1200">
                          <a:solidFill>
                            <a:srgbClr val="000000"/>
                          </a:solidFill>
                          <a:latin typeface="微软雅黑" panose="020B0503020204020204" pitchFamily="34" charset="-122"/>
                          <a:ea typeface="微软雅黑" panose="020B0503020204020204" pitchFamily="34" charset="-122"/>
                          <a:cs typeface="+mn-cs"/>
                        </a:rPr>
                        <a:t>渐变的结束圆的 </a:t>
                      </a:r>
                      <a:r>
                        <a:rPr lang="en-US" altLang="zh-CN" sz="2400" kern="1200">
                          <a:solidFill>
                            <a:srgbClr val="000000"/>
                          </a:solidFill>
                          <a:latin typeface="微软雅黑" panose="020B0503020204020204" pitchFamily="34" charset="-122"/>
                          <a:ea typeface="微软雅黑" panose="020B0503020204020204" pitchFamily="34" charset="-122"/>
                          <a:cs typeface="+mn-cs"/>
                        </a:rPr>
                        <a:t>y </a:t>
                      </a:r>
                      <a:r>
                        <a:rPr lang="zh-CN" altLang="en-US" sz="2400" kern="1200">
                          <a:solidFill>
                            <a:srgbClr val="000000"/>
                          </a:solidFill>
                          <a:latin typeface="微软雅黑" panose="020B0503020204020204" pitchFamily="34" charset="-122"/>
                          <a:ea typeface="微软雅黑" panose="020B0503020204020204" pitchFamily="34" charset="-122"/>
                          <a:cs typeface="+mn-cs"/>
                        </a:rPr>
                        <a:t>坐标</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276269205"/>
                  </a:ext>
                </a:extLst>
              </a:tr>
              <a:tr h="0">
                <a:tc>
                  <a:txBody>
                    <a:bodyPr/>
                    <a:lstStyle/>
                    <a:p>
                      <a:pPr marL="0" algn="l" defTabSz="913765" rtl="0" eaLnBrk="1" fontAlgn="t" latinLnBrk="0" hangingPunct="1"/>
                      <a:r>
                        <a:rPr lang="en-US" sz="2400" kern="1200">
                          <a:solidFill>
                            <a:srgbClr val="000000"/>
                          </a:solidFill>
                          <a:latin typeface="微软雅黑" panose="020B0503020204020204" pitchFamily="34" charset="-122"/>
                          <a:ea typeface="微软雅黑" panose="020B0503020204020204" pitchFamily="34" charset="-122"/>
                          <a:cs typeface="+mn-cs"/>
                        </a:rPr>
                        <a:t>r1</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marL="0" algn="l" defTabSz="913765" rtl="0" eaLnBrk="1" fontAlgn="t" latinLnBrk="0" hangingPunct="1"/>
                      <a:r>
                        <a:rPr lang="zh-CN" altLang="en-US" sz="2400" kern="1200" dirty="0">
                          <a:solidFill>
                            <a:srgbClr val="000000"/>
                          </a:solidFill>
                          <a:latin typeface="微软雅黑" panose="020B0503020204020204" pitchFamily="34" charset="-122"/>
                          <a:ea typeface="微软雅黑" panose="020B0503020204020204" pitchFamily="34" charset="-122"/>
                          <a:cs typeface="+mn-cs"/>
                        </a:rPr>
                        <a:t>结束圆的半径</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754242990"/>
                  </a:ext>
                </a:extLst>
              </a:tr>
            </a:tbl>
          </a:graphicData>
        </a:graphic>
      </p:graphicFrame>
    </p:spTree>
    <p:extLst>
      <p:ext uri="{BB962C8B-B14F-4D97-AF65-F5344CB8AC3E}">
        <p14:creationId xmlns:p14="http://schemas.microsoft.com/office/powerpoint/2010/main" val="2567024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a:t>
              </a:r>
              <a:r>
                <a:rPr lang="en-US" altLang="zh-CN" sz="7200" b="1" dirty="0">
                  <a:solidFill>
                    <a:srgbClr val="FFFFFF"/>
                  </a:solidFill>
                  <a:latin typeface="+mn-lt"/>
                  <a:ea typeface="+mn-ea"/>
                </a:rPr>
                <a:t>2</a:t>
              </a:r>
              <a:endParaRPr 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endParaRPr lang="en-US" altLang="zh-CN" sz="4800" dirty="0" smtClean="0">
                <a:solidFill>
                  <a:schemeClr val="tx1"/>
                </a:solidFill>
                <a:latin typeface="微软雅黑" panose="020B0503020204020204" pitchFamily="34" charset="-122"/>
                <a:ea typeface="微软雅黑" panose="020B0503020204020204" pitchFamily="34" charset="-122"/>
                <a:sym typeface="+mn-ea"/>
              </a:endParaRPr>
            </a:p>
            <a:p>
              <a:pPr eaLnBrk="1" hangingPunct="1">
                <a:lnSpc>
                  <a:spcPct val="120000"/>
                </a:lnSpc>
                <a:spcBef>
                  <a:spcPct val="0"/>
                </a:spcBef>
                <a:buFontTx/>
                <a:buNone/>
              </a:pPr>
              <a:r>
                <a:rPr lang="zh-CN" altLang="en-US" sz="4800" dirty="0">
                  <a:solidFill>
                    <a:schemeClr val="tx1"/>
                  </a:solidFill>
                  <a:latin typeface="微软雅黑" panose="020B0503020204020204" pitchFamily="34" charset="-122"/>
                  <a:ea typeface="微软雅黑" panose="020B0503020204020204" pitchFamily="34" charset="-122"/>
                  <a:sym typeface="+mn-ea"/>
                </a:rPr>
                <a:t>图片填充与合成</a:t>
              </a:r>
            </a:p>
            <a:p>
              <a:pPr eaLnBrk="1" hangingPunct="1">
                <a:lnSpc>
                  <a:spcPct val="120000"/>
                </a:lnSpc>
                <a:spcBef>
                  <a:spcPct val="0"/>
                </a:spcBef>
                <a:buFontTx/>
                <a:buNone/>
              </a:pPr>
              <a:endParaRPr lang="zh-CN" altLang="en-US" sz="4800" dirty="0">
                <a:solidFill>
                  <a:schemeClr val="tx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05393" y="547680"/>
            <a:ext cx="8067696" cy="792363"/>
          </a:xfrm>
          <a:prstGeom prst="rect">
            <a:avLst/>
          </a:prstGeom>
          <a:solidFill>
            <a:schemeClr val="bg1"/>
          </a:solidFill>
        </p:spPr>
        <p:txBody>
          <a:bodyPr wrap="square" rtlCol="0">
            <a:spAutoFit/>
          </a:bodyPr>
          <a:lstStyle/>
          <a:p>
            <a:endParaRPr lang="zh-CN" altLang="en-US" dirty="0"/>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9、12、15、22、25、26、28、29"/>
  <p:tag name="KSO_WM_TEMPLATE_CATEGORY" val="custom"/>
  <p:tag name="KSO_WM_TEMPLATE_INDEX" val="160336"/>
  <p:tag name="KSO_WM_TAG_VERSION" val="1.0"/>
  <p:tag name="KSO_WM_SLIDE_ID" val="custom160336_1"/>
  <p:tag name="KSO_WM_SLIDE_INDEX" val="1"/>
  <p:tag name="KSO_WM_SLIDE_ITEM_CNT" val="2"/>
  <p:tag name="KSO_WM_SLIDE_LAYOUT" val="a_b"/>
  <p:tag name="KSO_WM_SLIDE_LAYOUT_CNT" val="1_1"/>
  <p:tag name="KSO_WM_SLIDE_TYPE" val="title"/>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2_1"/>
  <p:tag name="KSO_WM_UNIT_ID" val="custom160336_11*l_h_f*1_2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11*l_h_f*1_1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2"/>
  <p:tag name="KSO_WM_UNIT_ID" val="custom160336_11*l_i*1_2"/>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11*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2_1"/>
  <p:tag name="KSO_WM_UNIT_ID" val="custom160336_11*l_h_f*1_2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1*a*1"/>
  <p:tag name="KSO_WM_UNIT_CLEAR" val="1"/>
  <p:tag name="KSO_WM_UNIT_LAYERLEVEL" val="1"/>
  <p:tag name="KSO_WM_UNIT_VALUE" val="32"/>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b"/>
  <p:tag name="KSO_WM_UNIT_INDEX" val="1"/>
  <p:tag name="KSO_WM_UNIT_ID" val="custom160336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9"/>
  <p:tag name="KSO_WM_SLIDE_INDEX" val="29"/>
  <p:tag name="KSO_WM_SLIDE_ITEM_CNT" val="1"/>
  <p:tag name="KSO_WM_SLIDE_LAYOUT" val="a"/>
  <p:tag name="KSO_WM_SLIDE_LAYOUT_CNT" val="1"/>
  <p:tag name="KSO_WM_SLIDE_TYPE" val="endPage"/>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9*a*1"/>
  <p:tag name="KSO_WM_UNIT_CLEAR" val="1"/>
  <p:tag name="KSO_WM_UNIT_LAYERLEVEL" val="1"/>
  <p:tag name="KSO_WM_UNIT_VALUE" val="8"/>
  <p:tag name="KSO_WM_UNIT_ISCONTENTSTITLE" val="0"/>
  <p:tag name="KSO_WM_UNIT_HIGHLIGHT" val="0"/>
  <p:tag name="KSO_WM_UNIT_COMPATIBLE" val="0"/>
  <p:tag name="KSO_WM_UNIT_PRESET_TEXT" val="THANKYOU"/>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11*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11*l_h_f*1_1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2_1"/>
  <p:tag name="KSO_WM_UNIT_ID" val="custom160336_11*l_h_f*1_2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2"/>
  <p:tag name="KSO_WM_UNIT_ID" val="custom160336_11*l_i*1_2"/>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11*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heme/theme1.xml><?xml version="1.0" encoding="utf-8"?>
<a:theme xmlns:a="http://schemas.openxmlformats.org/drawingml/2006/main" name="9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68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69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70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71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72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74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75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76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6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7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8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9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0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5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66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67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模板修改1</Template>
  <TotalTime>293</TotalTime>
  <Words>1677</Words>
  <Application>Microsoft Office PowerPoint</Application>
  <PresentationFormat>宽屏</PresentationFormat>
  <Paragraphs>259</Paragraphs>
  <Slides>32</Slides>
  <Notes>15</Notes>
  <HiddenSlides>0</HiddenSlides>
  <MMClips>0</MMClips>
  <ScaleCrop>false</ScaleCrop>
  <HeadingPairs>
    <vt:vector size="6" baseType="variant">
      <vt:variant>
        <vt:lpstr>已用的字体</vt:lpstr>
      </vt:variant>
      <vt:variant>
        <vt:i4>8</vt:i4>
      </vt:variant>
      <vt:variant>
        <vt:lpstr>主题</vt:lpstr>
      </vt:variant>
      <vt:variant>
        <vt:i4>17</vt:i4>
      </vt:variant>
      <vt:variant>
        <vt:lpstr>幻灯片标题</vt:lpstr>
      </vt:variant>
      <vt:variant>
        <vt:i4>32</vt:i4>
      </vt:variant>
    </vt:vector>
  </HeadingPairs>
  <TitlesOfParts>
    <vt:vector size="57" baseType="lpstr">
      <vt:lpstr>黑体</vt:lpstr>
      <vt:lpstr>宋体</vt:lpstr>
      <vt:lpstr>微软雅黑</vt:lpstr>
      <vt:lpstr>Arial</vt:lpstr>
      <vt:lpstr>Britannic Bold</vt:lpstr>
      <vt:lpstr>Calibri</vt:lpstr>
      <vt:lpstr>Wingdings</vt:lpstr>
      <vt:lpstr>Wingdings 2</vt:lpstr>
      <vt:lpstr>9_A000120141114A19PWBG</vt:lpstr>
      <vt:lpstr>56_A000120141114A19PWBG</vt:lpstr>
      <vt:lpstr>57_A000120141114A19PWBG</vt:lpstr>
      <vt:lpstr>58_A000120141114A19PWBG</vt:lpstr>
      <vt:lpstr>59_A000120141114A19PWBG</vt:lpstr>
      <vt:lpstr>60_A000120141114A19PWBG</vt:lpstr>
      <vt:lpstr>65_A000120141114A19PWBG</vt:lpstr>
      <vt:lpstr>66_A000120141114A19PWBG</vt:lpstr>
      <vt:lpstr>67_A000120141114A19PWBG</vt:lpstr>
      <vt:lpstr>68_A000120141114A19PWBG</vt:lpstr>
      <vt:lpstr>69_A000120141114A19PWBG</vt:lpstr>
      <vt:lpstr>70_A000120141114A19PWBG</vt:lpstr>
      <vt:lpstr>71_A000120141114A19PWBG</vt:lpstr>
      <vt:lpstr>72_A000120141114A19PWBG</vt:lpstr>
      <vt:lpstr>74_A000120141114A19PWBG</vt:lpstr>
      <vt:lpstr>75_A000120141114A19PWBG</vt:lpstr>
      <vt:lpstr>76_A000120141114A19PWBG</vt:lpstr>
      <vt:lpstr>HTML5程序设计基础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绘图实例分析</vt:lpstr>
      <vt:lpstr>PowerPoint 演示文稿</vt:lpstr>
      <vt:lpstr>PowerPoint 演示文稿</vt:lpstr>
      <vt:lpstr>PowerPoint 演示文稿</vt:lpstr>
      <vt:lpstr>PowerPoint 演示文稿</vt:lpstr>
      <vt:lpstr>PowerPoint 演示文稿</vt:lpstr>
      <vt:lpstr>PowerPoint 演示文稿</vt:lpstr>
      <vt:lpstr>返回ImageData对象</vt:lpstr>
      <vt:lpstr>PowerPoint 演示文稿</vt:lpstr>
      <vt:lpstr>PowerPoint 演示文稿</vt:lpstr>
      <vt:lpstr>PowerPoint 演示文稿</vt:lpstr>
      <vt:lpstr>PowerPoint 演示文稿</vt:lpstr>
      <vt:lpstr>PowerPoint 演示文稿</vt:lpstr>
      <vt:lpstr>PowerPoint 演示文稿</vt:lpstr>
    </vt:vector>
  </TitlesOfParts>
  <Company>SAGE FRANCE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MengYi</cp:lastModifiedBy>
  <cp:revision>3194</cp:revision>
  <cp:lastPrinted>2411-12-30T00:00:00Z</cp:lastPrinted>
  <dcterms:created xsi:type="dcterms:W3CDTF">2003-05-12T10:17:00Z</dcterms:created>
  <dcterms:modified xsi:type="dcterms:W3CDTF">2018-10-15T15:41:07Z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