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897" r:id="rId2"/>
    <p:sldId id="956" r:id="rId3"/>
    <p:sldId id="900" r:id="rId4"/>
    <p:sldId id="955" r:id="rId5"/>
    <p:sldId id="957" r:id="rId6"/>
    <p:sldId id="960" r:id="rId7"/>
    <p:sldId id="959" r:id="rId8"/>
    <p:sldId id="961" r:id="rId9"/>
    <p:sldId id="962" r:id="rId10"/>
    <p:sldId id="963" r:id="rId11"/>
    <p:sldId id="958" r:id="rId12"/>
    <p:sldId id="965" r:id="rId13"/>
    <p:sldId id="964" r:id="rId14"/>
    <p:sldId id="967" r:id="rId15"/>
    <p:sldId id="966" r:id="rId16"/>
    <p:sldId id="969" r:id="rId17"/>
    <p:sldId id="968" r:id="rId18"/>
    <p:sldId id="980" r:id="rId19"/>
    <p:sldId id="970" r:id="rId20"/>
    <p:sldId id="971" r:id="rId21"/>
    <p:sldId id="972" r:id="rId22"/>
    <p:sldId id="974" r:id="rId23"/>
    <p:sldId id="975" r:id="rId24"/>
    <p:sldId id="982" r:id="rId25"/>
    <p:sldId id="981" r:id="rId26"/>
    <p:sldId id="973" r:id="rId27"/>
    <p:sldId id="976" r:id="rId28"/>
    <p:sldId id="977" r:id="rId29"/>
    <p:sldId id="983" r:id="rId30"/>
    <p:sldId id="984" r:id="rId31"/>
    <p:sldId id="978" r:id="rId32"/>
    <p:sldId id="979" r:id="rId33"/>
    <p:sldId id="985" r:id="rId34"/>
    <p:sldId id="986" r:id="rId35"/>
    <p:sldId id="987" r:id="rId36"/>
    <p:sldId id="902" r:id="rId37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3366FF"/>
    <a:srgbClr val="A1C0D9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6" d="100"/>
          <a:sy n="66" d="100"/>
        </p:scale>
        <p:origin x="876" y="48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1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7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9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3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并不是针对真正的元素使用，而是针对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中已经定义好的伪类使用的选择器。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471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40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5.png"/><Relationship Id="rId2" Type="http://schemas.openxmlformats.org/officeDocument/2006/relationships/tags" Target="../tags/tag5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816728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zh-CN" altLang="en-US" sz="4000" dirty="0">
                <a:solidFill>
                  <a:srgbClr val="000000"/>
                </a:solidFill>
              </a:rPr>
              <a:t>十三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en-US" altLang="zh-CN" sz="4000" dirty="0" smtClean="0">
                <a:solidFill>
                  <a:srgbClr val="000000"/>
                </a:solidFill>
              </a:rPr>
              <a:t>CSS3</a:t>
            </a:r>
            <a:r>
              <a:rPr lang="zh-CN" altLang="en-US" sz="4000" dirty="0" smtClean="0">
                <a:solidFill>
                  <a:srgbClr val="000000"/>
                </a:solidFill>
              </a:rPr>
              <a:t>概述及选择器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8</a:t>
            </a:r>
            <a:r>
              <a:rPr lang="zh-CN" altLang="en-US" dirty="0">
                <a:solidFill>
                  <a:srgbClr val="006600"/>
                </a:solidFill>
              </a:rPr>
              <a:t>．边框图片</a:t>
            </a:r>
          </a:p>
          <a:p>
            <a:pPr lvl="1"/>
            <a:r>
              <a:rPr lang="en-US" altLang="zh-CN" sz="2400" dirty="0" smtClean="0"/>
              <a:t>Border-image</a:t>
            </a:r>
            <a:r>
              <a:rPr lang="zh-CN" altLang="en-US" sz="2400" dirty="0"/>
              <a:t>属性允许在元素的边框上设定图片</a:t>
            </a:r>
            <a:r>
              <a:rPr lang="zh-CN" altLang="en-US" sz="2400" dirty="0" smtClean="0"/>
              <a:t>，丰富了边框样式。</a:t>
            </a:r>
            <a:endParaRPr lang="zh-CN" altLang="en-US" sz="2400" dirty="0"/>
          </a:p>
          <a:p>
            <a:r>
              <a:rPr lang="en-US" altLang="zh-CN" dirty="0">
                <a:solidFill>
                  <a:srgbClr val="006600"/>
                </a:solidFill>
              </a:rPr>
              <a:t>9</a:t>
            </a:r>
            <a:r>
              <a:rPr lang="zh-CN" altLang="en-US" dirty="0">
                <a:solidFill>
                  <a:srgbClr val="006600"/>
                </a:solidFill>
              </a:rPr>
              <a:t>．盒子阴影</a:t>
            </a:r>
          </a:p>
          <a:p>
            <a:pPr lvl="1"/>
            <a:r>
              <a:rPr lang="en-US" altLang="zh-CN" sz="2400" dirty="0" smtClean="0"/>
              <a:t>box-shadow</a:t>
            </a:r>
            <a:r>
              <a:rPr lang="zh-CN" altLang="en-US" sz="2400" dirty="0"/>
              <a:t>属性可以为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元素添加阴影而不需要使用额外的标签或背景图片。</a:t>
            </a:r>
          </a:p>
          <a:p>
            <a:r>
              <a:rPr lang="en-US" altLang="zh-CN" dirty="0">
                <a:solidFill>
                  <a:srgbClr val="006600"/>
                </a:solidFill>
              </a:rPr>
              <a:t>10</a:t>
            </a:r>
            <a:r>
              <a:rPr lang="zh-CN" altLang="en-US" dirty="0">
                <a:solidFill>
                  <a:srgbClr val="006600"/>
                </a:solidFill>
              </a:rPr>
              <a:t>．媒体查询</a:t>
            </a:r>
          </a:p>
          <a:p>
            <a:pPr lvl="1"/>
            <a:r>
              <a:rPr lang="en-US" altLang="zh-CN" sz="2400" dirty="0" smtClean="0"/>
              <a:t>Media </a:t>
            </a:r>
            <a:r>
              <a:rPr lang="en-US" altLang="zh-CN" sz="2400" dirty="0"/>
              <a:t>Queries</a:t>
            </a:r>
            <a:r>
              <a:rPr lang="zh-CN" altLang="en-US" sz="2400" dirty="0" smtClean="0"/>
              <a:t>模块中</a:t>
            </a:r>
            <a:r>
              <a:rPr lang="zh-CN" altLang="en-US" sz="2400" dirty="0"/>
              <a:t>允许添加媒体查询表达式，用以指定媒体类型，然后根据媒体类型来选择应该使用的样式</a:t>
            </a:r>
            <a:r>
              <a:rPr lang="zh-CN" altLang="en-US" sz="2400" dirty="0" smtClean="0"/>
              <a:t>。即允许</a:t>
            </a:r>
            <a:r>
              <a:rPr lang="zh-CN" altLang="en-US" sz="2400" dirty="0"/>
              <a:t>在不改变内容的情况下在样式表中选择一种页面的布局</a:t>
            </a:r>
            <a:r>
              <a:rPr lang="zh-CN" altLang="en-US" sz="2400" dirty="0" smtClean="0"/>
              <a:t>以适应</a:t>
            </a:r>
            <a:r>
              <a:rPr lang="zh-CN" altLang="en-US" sz="2400" dirty="0"/>
              <a:t>不同的设备</a:t>
            </a:r>
            <a:r>
              <a:rPr lang="zh-CN" altLang="en-US" sz="2400" dirty="0" smtClean="0"/>
              <a:t>，改善</a:t>
            </a:r>
            <a:r>
              <a:rPr lang="zh-CN" altLang="en-US" sz="2400" dirty="0"/>
              <a:t>用户体验。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的新特性</a:t>
            </a:r>
          </a:p>
        </p:txBody>
      </p:sp>
    </p:spTree>
    <p:extLst>
      <p:ext uri="{BB962C8B-B14F-4D97-AF65-F5344CB8AC3E}">
        <p14:creationId xmlns:p14="http://schemas.microsoft.com/office/powerpoint/2010/main" val="26290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发展史</a:t>
            </a:r>
          </a:p>
        </p:txBody>
      </p:sp>
      <p:pic>
        <p:nvPicPr>
          <p:cNvPr id="5" name="Picture 5" descr="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22" y="1463040"/>
            <a:ext cx="7948658" cy="434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的兼容性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4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浏览器支持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14" y="357324"/>
            <a:ext cx="6814866" cy="64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浏览器支持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1" y="190277"/>
            <a:ext cx="6835138" cy="65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使用浏览器前缀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moz</a:t>
            </a:r>
            <a:r>
              <a:rPr lang="en-US" altLang="zh-CN" b="1" dirty="0" smtClean="0">
                <a:solidFill>
                  <a:srgbClr val="FF0000"/>
                </a:solidFill>
              </a:rPr>
              <a:t>-       </a:t>
            </a:r>
            <a:r>
              <a:rPr lang="en-US" altLang="zh-CN" dirty="0" smtClean="0"/>
              <a:t>Firefox </a:t>
            </a:r>
            <a:r>
              <a:rPr lang="zh-CN" altLang="en-US" dirty="0" smtClean="0"/>
              <a:t>的</a:t>
            </a:r>
            <a:r>
              <a:rPr lang="zh-CN" altLang="en-US" dirty="0"/>
              <a:t>替代用法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webkit</a:t>
            </a:r>
            <a:r>
              <a:rPr lang="en-US" altLang="zh-CN" b="1" dirty="0" smtClean="0">
                <a:solidFill>
                  <a:srgbClr val="FF0000"/>
                </a:solidFill>
              </a:rPr>
              <a:t>-   </a:t>
            </a:r>
            <a:r>
              <a:rPr lang="en-US" altLang="zh-CN" dirty="0"/>
              <a:t>Safari </a:t>
            </a:r>
            <a:r>
              <a:rPr lang="zh-CN" altLang="en-US" dirty="0"/>
              <a:t>和 </a:t>
            </a:r>
            <a:r>
              <a:rPr lang="en-US" altLang="zh-CN" dirty="0"/>
              <a:t>Chrome</a:t>
            </a:r>
            <a:r>
              <a:rPr lang="zh-CN" altLang="en-US" dirty="0"/>
              <a:t>的替代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ms</a:t>
            </a:r>
            <a:r>
              <a:rPr lang="en-US" altLang="zh-CN" b="1" dirty="0" smtClean="0">
                <a:solidFill>
                  <a:srgbClr val="FF0000"/>
                </a:solidFill>
              </a:rPr>
              <a:t>-         </a:t>
            </a:r>
            <a:r>
              <a:rPr lang="en-US" altLang="zh-CN" dirty="0" smtClean="0"/>
              <a:t>IE </a:t>
            </a:r>
            <a:r>
              <a:rPr lang="zh-CN" altLang="en-US" dirty="0" smtClean="0"/>
              <a:t>的</a:t>
            </a:r>
            <a:r>
              <a:rPr lang="zh-CN" altLang="en-US" dirty="0"/>
              <a:t>替代用法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CSS3</a:t>
            </a:r>
            <a:r>
              <a:rPr lang="zh-CN" altLang="en-US"/>
              <a:t>与浏览器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741" y="3933507"/>
            <a:ext cx="8705127" cy="186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29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属性选择器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6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CSS </a:t>
            </a:r>
            <a:r>
              <a:rPr lang="zh-CN" altLang="en-US" dirty="0" smtClean="0"/>
              <a:t>中，选择器是一种模式，用于选择需要添加样式的元素。以下是在</a:t>
            </a:r>
            <a:r>
              <a:rPr lang="en-US" altLang="zh-CN" dirty="0" smtClean="0"/>
              <a:t>CSS3 </a:t>
            </a:r>
            <a:r>
              <a:rPr lang="zh-CN" altLang="en-US" dirty="0" smtClean="0"/>
              <a:t>版本中定义的，即：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兄弟选择器</a:t>
            </a:r>
            <a:endParaRPr lang="en-US" altLang="zh-CN" dirty="0" smtClean="0"/>
          </a:p>
          <a:p>
            <a:pPr lvl="1"/>
            <a:r>
              <a:rPr lang="zh-CN" altLang="en-US" dirty="0"/>
              <a:t>伪</a:t>
            </a:r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选择</a:t>
            </a:r>
            <a:r>
              <a:rPr lang="zh-CN" altLang="en-US" dirty="0"/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31324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CSS 3</a:t>
            </a:r>
            <a:r>
              <a:rPr lang="zh-CN" altLang="en-US" dirty="0"/>
              <a:t>中，增加了如下的</a:t>
            </a:r>
            <a:r>
              <a:rPr lang="en-US" altLang="zh-CN" dirty="0"/>
              <a:t>3</a:t>
            </a:r>
            <a:r>
              <a:rPr lang="zh-CN" altLang="en-US" dirty="0"/>
              <a:t>个属性选择器，使得属性选择器有了通配符的概念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选择符可以省略，表示匹配任意类型元素。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属性选择器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1200759" y="2590457"/>
            <a:ext cx="3483636" cy="19552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v-SE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E[att^="val</a:t>
            </a:r>
            <a:r>
              <a:rPr lang="sv-SE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"]</a:t>
            </a:r>
          </a:p>
          <a:p>
            <a:pPr>
              <a:lnSpc>
                <a:spcPct val="150000"/>
              </a:lnSpc>
            </a:pPr>
            <a:r>
              <a:rPr lang="sv-SE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E[att</a:t>
            </a:r>
            <a:r>
              <a:rPr lang="sv-SE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$="val</a:t>
            </a:r>
            <a:r>
              <a:rPr lang="sv-SE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"]</a:t>
            </a:r>
          </a:p>
          <a:p>
            <a:pPr>
              <a:lnSpc>
                <a:spcPct val="150000"/>
              </a:lnSpc>
            </a:pPr>
            <a:r>
              <a:rPr lang="sv-SE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E[att</a:t>
            </a:r>
            <a:r>
              <a:rPr lang="sv-SE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*="val"]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9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．</a:t>
            </a:r>
            <a:r>
              <a:rPr lang="en-US" altLang="zh-CN" dirty="0" smtClean="0"/>
              <a:t>E[</a:t>
            </a:r>
            <a:r>
              <a:rPr lang="en-US" altLang="zh-CN" dirty="0" err="1" smtClean="0"/>
              <a:t>att</a:t>
            </a:r>
            <a:r>
              <a:rPr lang="en-US" altLang="zh-CN" dirty="0" smtClean="0"/>
              <a:t> </a:t>
            </a:r>
            <a:r>
              <a:rPr lang="en-US" altLang="zh-CN" dirty="0"/>
              <a:t>^= "</a:t>
            </a:r>
            <a:r>
              <a:rPr lang="en-US" altLang="zh-CN" dirty="0" err="1"/>
              <a:t>val</a:t>
            </a:r>
            <a:r>
              <a:rPr lang="en-US" altLang="zh-CN" dirty="0"/>
              <a:t>"]</a:t>
            </a:r>
            <a:r>
              <a:rPr lang="zh-CN" altLang="en-US" dirty="0"/>
              <a:t>属性选择器</a:t>
            </a:r>
          </a:p>
          <a:p>
            <a:pPr lvl="1"/>
            <a:r>
              <a:rPr lang="zh-CN" altLang="en-US" dirty="0" smtClean="0"/>
              <a:t>选择</a:t>
            </a:r>
            <a:r>
              <a:rPr lang="zh-CN" altLang="en-US" dirty="0"/>
              <a:t>名称为</a:t>
            </a:r>
            <a:r>
              <a:rPr lang="en-US" altLang="zh-CN" dirty="0" smtClean="0"/>
              <a:t>E </a:t>
            </a:r>
            <a:r>
              <a:rPr lang="zh-CN" altLang="en-US" dirty="0" smtClean="0"/>
              <a:t>的</a:t>
            </a:r>
            <a:r>
              <a:rPr lang="zh-CN" altLang="en-US" dirty="0"/>
              <a:t>标记，且该标记定义了</a:t>
            </a:r>
            <a:r>
              <a:rPr lang="en-US" altLang="zh-CN" dirty="0" err="1"/>
              <a:t>att</a:t>
            </a:r>
            <a:r>
              <a:rPr lang="zh-CN" altLang="en-US" dirty="0"/>
              <a:t>属性，</a:t>
            </a:r>
            <a:r>
              <a:rPr lang="en-US" altLang="zh-CN" dirty="0" err="1"/>
              <a:t>att</a:t>
            </a:r>
            <a:r>
              <a:rPr lang="zh-CN" altLang="en-US" dirty="0"/>
              <a:t>属性</a:t>
            </a:r>
            <a:r>
              <a:rPr lang="zh-CN" altLang="en-US" dirty="0" smtClean="0"/>
              <a:t>值</a:t>
            </a:r>
            <a:r>
              <a:rPr lang="zh-CN" altLang="en-US" dirty="0">
                <a:solidFill>
                  <a:srgbClr val="FF0000"/>
                </a:solidFill>
              </a:rPr>
              <a:t>是以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zh-CN" altLang="en-US" dirty="0">
                <a:solidFill>
                  <a:srgbClr val="FF0000"/>
                </a:solidFill>
              </a:rPr>
              <a:t>开头的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r>
              <a:rPr lang="zh-CN" altLang="en-US" dirty="0" smtClean="0"/>
              <a:t>。如果省略</a:t>
            </a:r>
            <a:r>
              <a:rPr lang="en-US" altLang="zh-CN" dirty="0" smtClean="0"/>
              <a:t>E </a:t>
            </a:r>
            <a:r>
              <a:rPr lang="zh-CN" altLang="en-US" dirty="0" smtClean="0"/>
              <a:t>则</a:t>
            </a:r>
            <a:r>
              <a:rPr lang="zh-CN" altLang="en-US" dirty="0"/>
              <a:t>表示可以匹配满足条件的任意元素。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属性选择器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1435823" y="3356967"/>
            <a:ext cx="7818122" cy="1489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^= sub</a:t>
            </a: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]{</a:t>
            </a:r>
          </a:p>
          <a:p>
            <a:pPr>
              <a:lnSpc>
                <a:spcPts val="33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rgb(129,26,91);</a:t>
            </a:r>
          </a:p>
          <a:p>
            <a:pPr>
              <a:lnSpc>
                <a:spcPts val="3300"/>
              </a:lnSpc>
              <a:spcBef>
                <a:spcPts val="600"/>
              </a:spcBef>
            </a:pP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5823" y="5048992"/>
            <a:ext cx="7818122" cy="1454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id="section1"&gt;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1&lt;/div&gt;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id="subsection1-1"&gt;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1-1&lt;/div&gt;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id="subsection1-2"&gt;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1-2&lt;/div&gt;</a:t>
            </a:r>
            <a:endParaRPr lang="zh-CN" altLang="en-US" sz="26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66068" y="5761693"/>
            <a:ext cx="261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d</a:t>
            </a:r>
            <a:r>
              <a:rPr lang="en-US" altLang="zh-CN" sz="2800" dirty="0" smtClean="0">
                <a:solidFill>
                  <a:srgbClr val="000000"/>
                </a:solidFill>
              </a:rPr>
              <a:t>emo13-1.html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1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走进</a:t>
              </a: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CSS3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CSS3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的兼容性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属性选择器</a:t>
              </a:r>
              <a:endParaRPr lang="en-US" altLang="zh-CN" sz="3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1179456" y="4078434"/>
            <a:ext cx="6621488" cy="476250"/>
            <a:chOff x="1916113" y="1878013"/>
            <a:chExt cx="4973637" cy="476250"/>
          </a:xfrm>
        </p:grpSpPr>
        <p:sp>
          <p:nvSpPr>
            <p:cNvPr id="15" name="MH_Entry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兄弟选择</a:t>
              </a:r>
              <a:r>
                <a:rPr lang="zh-CN" altLang="en-US" sz="3200" dirty="0">
                  <a:solidFill>
                    <a:schemeClr val="tx1"/>
                  </a:solidFill>
                  <a:latin typeface="+mn-lt"/>
                  <a:ea typeface="+mn-ea"/>
                </a:rPr>
                <a:t>器</a:t>
              </a:r>
            </a:p>
          </p:txBody>
        </p:sp>
        <p:sp>
          <p:nvSpPr>
            <p:cNvPr id="16" name="MH_Numb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7" name="MH_Number_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9456" y="4790366"/>
            <a:ext cx="1595234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05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8" name="MH_Entry_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74690" y="4787191"/>
            <a:ext cx="502625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结构性伪</a:t>
            </a:r>
            <a:r>
              <a:rPr lang="zh-CN" altLang="en-US" sz="3200" dirty="0" smtClean="0">
                <a:solidFill>
                  <a:schemeClr val="tx1"/>
                </a:solidFill>
              </a:rPr>
              <a:t>类选择</a:t>
            </a:r>
            <a:r>
              <a:rPr lang="zh-CN" altLang="en-US" sz="3200" dirty="0">
                <a:solidFill>
                  <a:schemeClr val="tx1"/>
                </a:solidFill>
              </a:rPr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9544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．</a:t>
            </a:r>
            <a:r>
              <a:rPr lang="en-US" altLang="zh-CN" dirty="0" smtClean="0"/>
              <a:t>E[</a:t>
            </a:r>
            <a:r>
              <a:rPr lang="en-US" altLang="zh-CN" dirty="0" err="1" smtClean="0"/>
              <a:t>att</a:t>
            </a:r>
            <a:r>
              <a:rPr lang="en-US" altLang="zh-CN" dirty="0" smtClean="0"/>
              <a:t> </a:t>
            </a:r>
            <a:r>
              <a:rPr lang="en-US" altLang="zh-CN" dirty="0"/>
              <a:t>$= "</a:t>
            </a:r>
            <a:r>
              <a:rPr lang="en-US" altLang="zh-CN" dirty="0" err="1"/>
              <a:t>val</a:t>
            </a:r>
            <a:r>
              <a:rPr lang="en-US" altLang="zh-CN" dirty="0"/>
              <a:t>"]</a:t>
            </a:r>
            <a:r>
              <a:rPr lang="zh-CN" altLang="en-US" dirty="0"/>
              <a:t>属性选择器</a:t>
            </a:r>
          </a:p>
          <a:p>
            <a:pPr lvl="1"/>
            <a:r>
              <a:rPr lang="zh-CN" altLang="en-US" dirty="0"/>
              <a:t>选择名称为</a:t>
            </a:r>
            <a:r>
              <a:rPr lang="en-US" altLang="zh-CN" dirty="0"/>
              <a:t>E </a:t>
            </a:r>
            <a:r>
              <a:rPr lang="zh-CN" altLang="en-US" dirty="0"/>
              <a:t>的标记，且该标记定义了</a:t>
            </a:r>
            <a:r>
              <a:rPr lang="en-US" altLang="zh-CN" dirty="0" err="1"/>
              <a:t>att</a:t>
            </a:r>
            <a:r>
              <a:rPr lang="zh-CN" altLang="en-US" dirty="0"/>
              <a:t>属性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att</a:t>
            </a:r>
            <a:r>
              <a:rPr lang="zh-CN" altLang="en-US" dirty="0" smtClean="0"/>
              <a:t>属性</a:t>
            </a:r>
            <a:r>
              <a:rPr lang="zh-CN" altLang="en-US" dirty="0"/>
              <a:t>值</a:t>
            </a:r>
            <a:r>
              <a:rPr lang="zh-CN" altLang="en-US" dirty="0">
                <a:solidFill>
                  <a:srgbClr val="FF0000"/>
                </a:solidFill>
              </a:rPr>
              <a:t>是以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zh-CN" altLang="en-US" dirty="0">
                <a:solidFill>
                  <a:srgbClr val="FF0000"/>
                </a:solidFill>
              </a:rPr>
              <a:t>结尾的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。如果省略</a:t>
            </a:r>
            <a:r>
              <a:rPr lang="en-US" altLang="zh-CN" dirty="0"/>
              <a:t>E </a:t>
            </a:r>
            <a:r>
              <a:rPr lang="zh-CN" altLang="en-US" dirty="0"/>
              <a:t>则表示可以匹配满足条件的任意元素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属性选择器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1435823" y="3356967"/>
            <a:ext cx="7818122" cy="17081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 $=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"-1"</a:t>
            </a: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]{</a:t>
            </a:r>
            <a:endParaRPr lang="sv-SE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orange;</a:t>
            </a:r>
          </a:p>
          <a:p>
            <a:pPr>
              <a:lnSpc>
                <a:spcPts val="3800"/>
              </a:lnSpc>
              <a:spcBef>
                <a:spcPts val="600"/>
              </a:spcBef>
            </a:pP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5823" y="5343580"/>
            <a:ext cx="7818122" cy="966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id="section1"&gt;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1&lt;/div&gt;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id="subsection1-1"&gt;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1-1&lt;/div&gt;</a:t>
            </a:r>
            <a:endParaRPr lang="zh-CN" altLang="en-US" sz="26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49615" y="5787100"/>
            <a:ext cx="267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3 . </a:t>
            </a:r>
            <a:r>
              <a:rPr lang="en-US" altLang="zh-CN" dirty="0" smtClean="0"/>
              <a:t>E[</a:t>
            </a:r>
            <a:r>
              <a:rPr lang="en-US" altLang="zh-CN" dirty="0" err="1" smtClean="0"/>
              <a:t>att</a:t>
            </a:r>
            <a:r>
              <a:rPr lang="en-US" altLang="zh-CN" dirty="0" smtClean="0"/>
              <a:t> </a:t>
            </a:r>
            <a:r>
              <a:rPr lang="en-US" altLang="zh-CN" dirty="0"/>
              <a:t>*= "</a:t>
            </a:r>
            <a:r>
              <a:rPr lang="en-US" altLang="zh-CN" dirty="0" err="1"/>
              <a:t>val</a:t>
            </a:r>
            <a:r>
              <a:rPr lang="en-US" altLang="zh-CN" dirty="0"/>
              <a:t>"]</a:t>
            </a:r>
            <a:r>
              <a:rPr lang="zh-CN" altLang="en-US" dirty="0"/>
              <a:t>属性选择器</a:t>
            </a:r>
          </a:p>
          <a:p>
            <a:pPr lvl="1"/>
            <a:r>
              <a:rPr lang="zh-CN" altLang="en-US" dirty="0"/>
              <a:t>选择名称为</a:t>
            </a:r>
            <a:r>
              <a:rPr lang="en-US" altLang="zh-CN" dirty="0"/>
              <a:t>E </a:t>
            </a:r>
            <a:r>
              <a:rPr lang="zh-CN" altLang="en-US" dirty="0"/>
              <a:t>的标记，且该标记定义了</a:t>
            </a:r>
            <a:r>
              <a:rPr lang="en-US" altLang="zh-CN" dirty="0" err="1"/>
              <a:t>att</a:t>
            </a:r>
            <a:r>
              <a:rPr lang="zh-CN" altLang="en-US" dirty="0"/>
              <a:t>属性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att</a:t>
            </a:r>
            <a:r>
              <a:rPr lang="zh-CN" altLang="en-US" dirty="0" smtClean="0"/>
              <a:t>属性值</a:t>
            </a:r>
            <a:r>
              <a:rPr lang="zh-CN" altLang="en-US" dirty="0">
                <a:solidFill>
                  <a:srgbClr val="FF0000"/>
                </a:solidFill>
              </a:rPr>
              <a:t>是包含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zh-CN" altLang="en-US" dirty="0" smtClean="0">
                <a:solidFill>
                  <a:srgbClr val="FF0000"/>
                </a:solidFill>
              </a:rPr>
              <a:t>的字符串</a:t>
            </a:r>
            <a:r>
              <a:rPr lang="zh-CN" altLang="en-US" dirty="0"/>
              <a:t>。如果省略</a:t>
            </a:r>
            <a:r>
              <a:rPr lang="en-US" altLang="zh-CN" dirty="0"/>
              <a:t>E </a:t>
            </a:r>
            <a:r>
              <a:rPr lang="zh-CN" altLang="en-US" dirty="0"/>
              <a:t>则表示可以匹配满足条件的任意元素。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属性选择器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1435823" y="3415608"/>
            <a:ext cx="7818122" cy="14540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[id *= "section1"]{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</a:t>
            </a:r>
            <a:r>
              <a:rPr lang="sv-SE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orange;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sv-SE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5823" y="5144400"/>
            <a:ext cx="7818122" cy="1454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id="section1"&gt;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1&lt;/div&gt;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id="subsection1-1"&gt;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1-1&lt;/div&gt;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 id="subsection1-2"&gt;</a:t>
            </a:r>
            <a:r>
              <a:rPr lang="zh-CN" altLang="en-US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示例文本</a:t>
            </a:r>
            <a:r>
              <a:rPr lang="en-US" altLang="zh-CN" sz="2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1-2&lt;/div&gt;</a:t>
            </a:r>
            <a:endParaRPr lang="zh-CN" altLang="en-US" sz="26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37069" y="6075232"/>
            <a:ext cx="267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如果能够灵活运用属性选择器，目前为止需要依靠</a:t>
            </a:r>
            <a:r>
              <a:rPr lang="en-US" altLang="zh-CN" dirty="0"/>
              <a:t>id</a:t>
            </a:r>
            <a:r>
              <a:rPr lang="zh-CN" altLang="en-US" dirty="0"/>
              <a:t>或</a:t>
            </a:r>
            <a:r>
              <a:rPr lang="en-US" altLang="zh-CN" dirty="0"/>
              <a:t>class</a:t>
            </a:r>
            <a:r>
              <a:rPr lang="zh-CN" altLang="en-US" dirty="0"/>
              <a:t>名才能实现的样式完全可以使用属性选择器来实现。</a:t>
            </a:r>
          </a:p>
          <a:p>
            <a:pPr lvl="1"/>
            <a:r>
              <a:rPr lang="zh-CN" altLang="en-US" dirty="0">
                <a:solidFill>
                  <a:srgbClr val="008000"/>
                </a:solidFill>
              </a:rPr>
              <a:t>实例：</a:t>
            </a:r>
            <a:r>
              <a:rPr lang="zh-CN" altLang="en-US" dirty="0"/>
              <a:t>利用</a:t>
            </a:r>
            <a:r>
              <a:rPr lang="en-US" altLang="zh-CN" dirty="0"/>
              <a:t>[</a:t>
            </a:r>
            <a:r>
              <a:rPr lang="en-US" altLang="zh-CN" dirty="0" err="1"/>
              <a:t>att</a:t>
            </a:r>
            <a:r>
              <a:rPr lang="en-US" altLang="zh-CN" dirty="0"/>
              <a:t> $= 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  <a:r>
              <a:rPr lang="zh-CN" altLang="en-US" dirty="0"/>
              <a:t>属性选择器，根据超链接中不同的文件扩展符使用不同的样式。</a:t>
            </a:r>
          </a:p>
          <a:p>
            <a:pPr lvl="1"/>
            <a:r>
              <a:rPr lang="zh-CN" altLang="en-US" dirty="0">
                <a:solidFill>
                  <a:srgbClr val="008000"/>
                </a:solidFill>
              </a:rPr>
              <a:t>具体要求</a:t>
            </a:r>
            <a:r>
              <a:rPr lang="zh-CN" altLang="en-US" dirty="0" smtClean="0"/>
              <a:t>：在</a:t>
            </a:r>
            <a:r>
              <a:rPr lang="zh-CN" altLang="en-US" dirty="0"/>
              <a:t>超链接地址的末尾为“</a:t>
            </a:r>
            <a:r>
              <a:rPr lang="en-US" altLang="zh-CN" dirty="0"/>
              <a:t>/”</a:t>
            </a:r>
            <a:r>
              <a:rPr lang="zh-CN" altLang="en-US" dirty="0"/>
              <a:t>、“</a:t>
            </a:r>
            <a:r>
              <a:rPr lang="en-US" altLang="zh-CN" dirty="0" err="1"/>
              <a:t>htm</a:t>
            </a:r>
            <a:r>
              <a:rPr lang="en-US" altLang="zh-CN" dirty="0"/>
              <a:t>”</a:t>
            </a:r>
            <a:r>
              <a:rPr lang="zh-CN" altLang="en-US" dirty="0"/>
              <a:t>、“</a:t>
            </a:r>
            <a:r>
              <a:rPr lang="en-US" altLang="zh-CN" dirty="0"/>
              <a:t>html”</a:t>
            </a:r>
            <a:r>
              <a:rPr lang="zh-CN" altLang="en-US" dirty="0"/>
              <a:t>时显示“</a:t>
            </a:r>
            <a:r>
              <a:rPr lang="en-US" altLang="zh-CN" dirty="0"/>
              <a:t>Web</a:t>
            </a:r>
            <a:r>
              <a:rPr lang="zh-CN" altLang="en-US" dirty="0"/>
              <a:t>网页”文字，在超链接地址的末尾为“</a:t>
            </a:r>
            <a:r>
              <a:rPr lang="en-US" altLang="zh-CN" dirty="0"/>
              <a:t>jpg”</a:t>
            </a:r>
            <a:r>
              <a:rPr lang="zh-CN" altLang="en-US" dirty="0"/>
              <a:t>、“</a:t>
            </a:r>
            <a:r>
              <a:rPr lang="en-US" altLang="zh-CN" dirty="0"/>
              <a:t>jpeg”</a:t>
            </a:r>
            <a:r>
              <a:rPr lang="zh-CN" altLang="en-US" dirty="0"/>
              <a:t>时显示“</a:t>
            </a:r>
            <a:r>
              <a:rPr lang="en-US" altLang="zh-CN" dirty="0"/>
              <a:t>JPEG</a:t>
            </a:r>
            <a:r>
              <a:rPr lang="zh-CN" altLang="en-US" dirty="0"/>
              <a:t>图像文件”文字。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灵活运用属性</a:t>
            </a:r>
            <a:r>
              <a:rPr lang="zh-CN" altLang="en-US" dirty="0"/>
              <a:t>选择器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80145" y="5755916"/>
            <a:ext cx="267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1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兄弟选择器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37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element1~element2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使用“</a:t>
            </a:r>
            <a:r>
              <a:rPr lang="en-US" altLang="zh-CN" dirty="0" smtClean="0"/>
              <a:t>~”</a:t>
            </a:r>
            <a:r>
              <a:rPr lang="zh-CN" altLang="en-US" dirty="0"/>
              <a:t>来链接前后两个选择器。选择器中的两个元素有同一个父亲，但第二个元素不必紧跟第一个元素</a:t>
            </a:r>
            <a:r>
              <a:rPr lang="zh-CN" altLang="en-US" dirty="0" smtClean="0"/>
              <a:t>。即找到</a:t>
            </a:r>
            <a:r>
              <a:rPr lang="en-US" altLang="zh-CN" dirty="0" smtClean="0"/>
              <a:t>element1</a:t>
            </a:r>
            <a:r>
              <a:rPr lang="zh-CN" altLang="en-US" dirty="0" smtClean="0"/>
              <a:t>后面能匹配</a:t>
            </a:r>
            <a:r>
              <a:rPr lang="en-US" altLang="zh-CN" dirty="0" smtClean="0"/>
              <a:t>element2</a:t>
            </a:r>
            <a:r>
              <a:rPr lang="zh-CN" altLang="en-US" dirty="0" smtClean="0"/>
              <a:t>的兄弟节点。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兄弟</a:t>
            </a:r>
            <a:r>
              <a:rPr lang="zh-CN" altLang="en-US" dirty="0" smtClean="0"/>
              <a:t>选择</a:t>
            </a:r>
            <a:r>
              <a:rPr lang="zh-CN" altLang="en-US" dirty="0"/>
              <a:t>器</a:t>
            </a:r>
          </a:p>
        </p:txBody>
      </p:sp>
      <p:sp>
        <p:nvSpPr>
          <p:cNvPr id="4" name="矩形 3"/>
          <p:cNvSpPr/>
          <p:nvPr/>
        </p:nvSpPr>
        <p:spPr>
          <a:xfrm>
            <a:off x="1547945" y="4077113"/>
            <a:ext cx="8077671" cy="11334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box~.long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{background:#FC0;}</a:t>
            </a: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找到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box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的元素后面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class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名为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long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的兄弟节点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66068" y="5761693"/>
            <a:ext cx="261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8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结构性伪类选择器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针对</a:t>
            </a:r>
            <a:r>
              <a:rPr lang="en-US" altLang="zh-CN" dirty="0"/>
              <a:t>CSS</a:t>
            </a:r>
            <a:r>
              <a:rPr lang="zh-CN" altLang="en-US" dirty="0"/>
              <a:t>中已经定义</a:t>
            </a:r>
            <a:r>
              <a:rPr lang="zh-CN" altLang="en-US" dirty="0" smtClean="0"/>
              <a:t>好的伪元素</a:t>
            </a:r>
            <a:r>
              <a:rPr lang="zh-CN" altLang="en-US" dirty="0"/>
              <a:t>使用的选择器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伪元素选择器</a:t>
            </a:r>
          </a:p>
        </p:txBody>
      </p:sp>
      <p:sp>
        <p:nvSpPr>
          <p:cNvPr id="4" name="矩形 3"/>
          <p:cNvSpPr/>
          <p:nvPr/>
        </p:nvSpPr>
        <p:spPr>
          <a:xfrm>
            <a:off x="774854" y="1995555"/>
            <a:ext cx="6971419" cy="662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选择器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属性：值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sv-SE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3939"/>
              </p:ext>
            </p:extLst>
          </p:nvPr>
        </p:nvGraphicFramePr>
        <p:xfrm>
          <a:off x="770709" y="2902535"/>
          <a:ext cx="10233241" cy="38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4124368061"/>
                    </a:ext>
                  </a:extLst>
                </a:gridCol>
                <a:gridCol w="8077870">
                  <a:extLst>
                    <a:ext uri="{9D8B030D-6E8A-4147-A177-3AD203B41FA5}">
                      <a16:colId xmlns:a16="http://schemas.microsoft.com/office/drawing/2014/main" val="3132975263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选择器名称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E:first-line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设置对象内的第一行的样式。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E:first-letter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设置对象内的第一个字符的样式。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0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E:before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设置在对象前（依据对象树的逻辑结构）发生的内容。用来和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属性一起使用，并且必须定义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0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E:after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设置在对象后发生的内容。用来和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属性一起使用，并且必须定义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7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伪元素选择器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62977" y="1126756"/>
            <a:ext cx="7287226" cy="432426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rgbClr val="000000"/>
                </a:solidFill>
              </a:rPr>
              <a:t>li</a:t>
            </a:r>
            <a:r>
              <a:rPr lang="en-US" altLang="zh-CN" sz="25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 </a:t>
            </a:r>
            <a:r>
              <a:rPr lang="en-US" altLang="zh-CN" sz="2500" dirty="0" smtClean="0">
                <a:solidFill>
                  <a:srgbClr val="000000"/>
                </a:solidFill>
              </a:rPr>
              <a:t>   list-style-type</a:t>
            </a:r>
            <a:r>
              <a:rPr lang="en-US" altLang="zh-CN" sz="2500" dirty="0">
                <a:solidFill>
                  <a:srgbClr val="000000"/>
                </a:solidFill>
              </a:rPr>
              <a:t>: none;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500" dirty="0" err="1">
                <a:solidFill>
                  <a:srgbClr val="000000"/>
                </a:solidFill>
              </a:rPr>
              <a:t>li:before</a:t>
            </a:r>
            <a:r>
              <a:rPr lang="en-US" altLang="zh-CN" sz="25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 </a:t>
            </a:r>
            <a:r>
              <a:rPr lang="en-US" altLang="zh-CN" sz="2500" dirty="0" smtClean="0">
                <a:solidFill>
                  <a:srgbClr val="000000"/>
                </a:solidFill>
              </a:rPr>
              <a:t>   </a:t>
            </a:r>
            <a:r>
              <a:rPr lang="en-US" altLang="zh-CN" sz="2500" dirty="0">
                <a:solidFill>
                  <a:srgbClr val="000000"/>
                </a:solidFill>
              </a:rPr>
              <a:t>content: "△</a:t>
            </a:r>
            <a:r>
              <a:rPr lang="en-US" altLang="zh-CN" sz="2500" dirty="0" smtClean="0">
                <a:solidFill>
                  <a:srgbClr val="000000"/>
                </a:solidFill>
              </a:rPr>
              <a:t>";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}</a:t>
            </a:r>
            <a:endParaRPr lang="en-US" altLang="zh-CN" sz="2500" dirty="0">
              <a:solidFill>
                <a:srgbClr val="000000"/>
              </a:solidFill>
            </a:endParaRPr>
          </a:p>
          <a:p>
            <a:r>
              <a:rPr lang="en-US" altLang="zh-CN" sz="2500" dirty="0" err="1">
                <a:solidFill>
                  <a:srgbClr val="000000"/>
                </a:solidFill>
              </a:rPr>
              <a:t>li:after</a:t>
            </a:r>
            <a:r>
              <a:rPr lang="en-US" altLang="zh-CN" sz="2500" dirty="0">
                <a:solidFill>
                  <a:srgbClr val="000000"/>
                </a:solidFill>
              </a:rPr>
              <a:t>{</a:t>
            </a:r>
          </a:p>
          <a:p>
            <a:r>
              <a:rPr lang="zh-CN" altLang="en-US" sz="2500" dirty="0">
                <a:solidFill>
                  <a:srgbClr val="000000"/>
                </a:solidFill>
              </a:rPr>
              <a:t>    </a:t>
            </a:r>
            <a:r>
              <a:rPr lang="en-US" altLang="zh-CN" sz="2500" dirty="0">
                <a:solidFill>
                  <a:srgbClr val="000000"/>
                </a:solidFill>
              </a:rPr>
              <a:t>content:</a:t>
            </a:r>
            <a:r>
              <a:rPr lang="zh-CN" altLang="en-US" sz="2500" dirty="0">
                <a:solidFill>
                  <a:srgbClr val="000000"/>
                </a:solidFill>
              </a:rPr>
              <a:t> </a:t>
            </a:r>
            <a:r>
              <a:rPr lang="en-US" altLang="zh-CN" sz="2500" dirty="0">
                <a:solidFill>
                  <a:srgbClr val="000000"/>
                </a:solidFill>
              </a:rPr>
              <a:t>"(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</a:rPr>
              <a:t>仅用于测试，请勿用于商业用途。</a:t>
            </a:r>
            <a:r>
              <a:rPr lang="en-US" altLang="zh-CN" sz="2500" dirty="0">
                <a:solidFill>
                  <a:srgbClr val="000000"/>
                </a:solidFill>
              </a:rPr>
              <a:t>)";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    font-size:12</a:t>
            </a:r>
            <a:r>
              <a:rPr lang="en-US" altLang="zh-CN" sz="2500" b="1" dirty="0">
                <a:solidFill>
                  <a:srgbClr val="000000"/>
                </a:solidFill>
              </a:rPr>
              <a:t>px;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    </a:t>
            </a:r>
            <a:r>
              <a:rPr lang="en-US" altLang="zh-CN" sz="2500" dirty="0" err="1">
                <a:solidFill>
                  <a:srgbClr val="000000"/>
                </a:solidFill>
              </a:rPr>
              <a:t>color:red</a:t>
            </a:r>
            <a:r>
              <a:rPr lang="en-US" altLang="zh-CN" sz="25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500" dirty="0">
                <a:solidFill>
                  <a:srgbClr val="000000"/>
                </a:solidFill>
              </a:rPr>
              <a:t>}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4006" y="5522136"/>
            <a:ext cx="266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782" y="5085759"/>
            <a:ext cx="5766421" cy="16027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8645" y="1128655"/>
            <a:ext cx="2953353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rgbClr val="000000"/>
                </a:solidFill>
              </a:rPr>
              <a:t>p:first-line{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    color</a:t>
            </a:r>
            <a:r>
              <a:rPr lang="en-US" altLang="zh-CN" sz="2500" dirty="0">
                <a:solidFill>
                  <a:srgbClr val="000000"/>
                </a:solidFill>
              </a:rPr>
              <a:t>:#0000FF;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}</a:t>
            </a:r>
            <a:endParaRPr lang="en-US" altLang="zh-CN" sz="2500" dirty="0">
              <a:solidFill>
                <a:srgbClr val="000000"/>
              </a:solidFill>
            </a:endParaRP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p:first-letter</a:t>
            </a:r>
            <a:r>
              <a:rPr lang="en-US" altLang="zh-CN" sz="2500" dirty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    </a:t>
            </a:r>
            <a:r>
              <a:rPr lang="en-US" altLang="zh-CN" sz="2500" dirty="0" err="1" smtClean="0">
                <a:solidFill>
                  <a:srgbClr val="000000"/>
                </a:solidFill>
              </a:rPr>
              <a:t>color:red</a:t>
            </a:r>
            <a:r>
              <a:rPr lang="en-US" altLang="zh-CN" sz="25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500" dirty="0" smtClean="0">
                <a:solidFill>
                  <a:srgbClr val="000000"/>
                </a:solidFill>
              </a:rPr>
              <a:t>}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" y="3801987"/>
            <a:ext cx="2605846" cy="10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zh-CN" altLang="en-US" dirty="0" smtClean="0"/>
              <a:t>树实现元素过滤，通过文档结构的相互关系来匹配特定的元素，从而减少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的定义，使得文档结构更加清晰。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6020"/>
              </p:ext>
            </p:extLst>
          </p:nvPr>
        </p:nvGraphicFramePr>
        <p:xfrm>
          <a:off x="1269788" y="2924769"/>
          <a:ext cx="10034482" cy="288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0">
                  <a:extLst>
                    <a:ext uri="{9D8B030D-6E8A-4147-A177-3AD203B41FA5}">
                      <a16:colId xmlns:a16="http://schemas.microsoft.com/office/drawing/2014/main" val="4124368061"/>
                    </a:ext>
                  </a:extLst>
                </a:gridCol>
                <a:gridCol w="7873492">
                  <a:extLst>
                    <a:ext uri="{9D8B030D-6E8A-4147-A177-3AD203B41FA5}">
                      <a16:colId xmlns:a16="http://schemas.microsoft.com/office/drawing/2014/main" val="3132975263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选择器名称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E:root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匹配文档的根元素。在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中，根元素永远是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E:not(s)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匹配不含有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选择符的元素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0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E:empty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匹配没有任何子元素（包括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节点）的元素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0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E:target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匹配锚点链接中当前活动的目标元素。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7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:root</a:t>
            </a:r>
            <a:r>
              <a:rPr lang="zh-CN" altLang="en-US" dirty="0">
                <a:solidFill>
                  <a:srgbClr val="008000"/>
                </a:solidFill>
              </a:rPr>
              <a:t>选择</a:t>
            </a:r>
            <a:r>
              <a:rPr lang="zh-CN" altLang="en-US" dirty="0" smtClean="0">
                <a:solidFill>
                  <a:srgbClr val="008000"/>
                </a:solidFill>
              </a:rPr>
              <a:t>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匹配文档根元素，在</a:t>
            </a:r>
            <a:r>
              <a:rPr lang="en-US" altLang="zh-CN" dirty="0"/>
              <a:t>HTML</a:t>
            </a:r>
            <a:r>
              <a:rPr lang="zh-CN" altLang="en-US" dirty="0"/>
              <a:t>中，根元素始终是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“</a:t>
            </a:r>
            <a:r>
              <a:rPr lang="en-US" altLang="zh-CN" dirty="0"/>
              <a:t>:root</a:t>
            </a:r>
            <a:r>
              <a:rPr lang="zh-CN" altLang="en-US" dirty="0"/>
              <a:t>选择器”定义的样式，对所有页面元素都生效。对于不需要该样式的元素，可以单独设置样式进行覆盖。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:not</a:t>
            </a:r>
            <a:r>
              <a:rPr lang="zh-CN" altLang="en-US" dirty="0">
                <a:solidFill>
                  <a:srgbClr val="008000"/>
                </a:solidFill>
              </a:rPr>
              <a:t>选择器</a:t>
            </a:r>
          </a:p>
          <a:p>
            <a:pPr lvl="1"/>
            <a:r>
              <a:rPr lang="zh-CN" altLang="en-US" dirty="0"/>
              <a:t>如果对某个结构元素使用样式，但是想排除这个结构元素下面的子结构元素，让它不使用这个样式，可以使用</a:t>
            </a:r>
            <a:r>
              <a:rPr lang="en-US" altLang="zh-CN" dirty="0"/>
              <a:t>:not</a:t>
            </a:r>
            <a:r>
              <a:rPr lang="zh-CN" altLang="en-US" dirty="0"/>
              <a:t>选择器。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01056" y="5773721"/>
            <a:ext cx="266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走进</a:t>
              </a: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:empty</a:t>
            </a:r>
            <a:r>
              <a:rPr lang="zh-CN" altLang="en-US" dirty="0">
                <a:solidFill>
                  <a:srgbClr val="008000"/>
                </a:solidFill>
              </a:rPr>
              <a:t>选择</a:t>
            </a:r>
            <a:r>
              <a:rPr lang="zh-CN" altLang="en-US" dirty="0" smtClean="0">
                <a:solidFill>
                  <a:srgbClr val="008000"/>
                </a:solidFill>
              </a:rPr>
              <a:t>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用来</a:t>
            </a:r>
            <a:r>
              <a:rPr lang="zh-CN" altLang="en-US" dirty="0"/>
              <a:t>选择没有子元素或文本内容为空的所有元素。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:target</a:t>
            </a:r>
            <a:r>
              <a:rPr lang="zh-CN" altLang="en-US" dirty="0">
                <a:solidFill>
                  <a:srgbClr val="008000"/>
                </a:solidFill>
              </a:rPr>
              <a:t>选择</a:t>
            </a:r>
            <a:r>
              <a:rPr lang="zh-CN" altLang="en-US" dirty="0" smtClean="0">
                <a:solidFill>
                  <a:srgbClr val="008000"/>
                </a:solidFill>
              </a:rPr>
              <a:t>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为页面中的某个</a:t>
            </a:r>
            <a:r>
              <a:rPr lang="en-US" altLang="zh-CN" dirty="0"/>
              <a:t>target</a:t>
            </a:r>
            <a:r>
              <a:rPr lang="zh-CN" altLang="en-US" dirty="0"/>
              <a:t>元素（该元素的</a:t>
            </a:r>
            <a:r>
              <a:rPr lang="en-US" altLang="zh-CN" dirty="0"/>
              <a:t>id</a:t>
            </a:r>
            <a:r>
              <a:rPr lang="zh-CN" altLang="en-US" dirty="0"/>
              <a:t>被当做页面中的超链接来使用）指定样式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只有用户单击了页面中的超链接，并且跳转到</a:t>
            </a:r>
            <a:r>
              <a:rPr lang="en-US" altLang="zh-CN" dirty="0"/>
              <a:t>target</a:t>
            </a:r>
            <a:r>
              <a:rPr lang="zh-CN" altLang="en-US" dirty="0"/>
              <a:t>元素后， </a:t>
            </a:r>
            <a:r>
              <a:rPr lang="en-US" altLang="zh-CN" dirty="0"/>
              <a:t>:target</a:t>
            </a:r>
            <a:r>
              <a:rPr lang="zh-CN" altLang="en-US" dirty="0"/>
              <a:t>选择器所设置的样式才会起作用。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1947" y="5777068"/>
            <a:ext cx="266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04820" y="5781713"/>
            <a:ext cx="266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特别针对一个父元素中的第一个子元素、最后一个子元素、指定序号的子元素、第偶数个或奇数个子元素进行样式的指定。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05203"/>
              </p:ext>
            </p:extLst>
          </p:nvPr>
        </p:nvGraphicFramePr>
        <p:xfrm>
          <a:off x="1269789" y="2806772"/>
          <a:ext cx="9863370" cy="231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467">
                  <a:extLst>
                    <a:ext uri="{9D8B030D-6E8A-4147-A177-3AD203B41FA5}">
                      <a16:colId xmlns:a16="http://schemas.microsoft.com/office/drawing/2014/main" val="4124368061"/>
                    </a:ext>
                  </a:extLst>
                </a:gridCol>
                <a:gridCol w="7785903">
                  <a:extLst>
                    <a:ext uri="{9D8B030D-6E8A-4147-A177-3AD203B41FA5}">
                      <a16:colId xmlns:a16="http://schemas.microsoft.com/office/drawing/2014/main" val="3132975263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选择器名称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E:first-child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匹配父元素的第一个子元素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E:last-child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匹配父元素的最后一个子元素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0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E:only-child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，该子元素属于其父元素的唯一子元素。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50188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103216" y="5628015"/>
            <a:ext cx="302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demo13-10.html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61678"/>
              </p:ext>
            </p:extLst>
          </p:nvPr>
        </p:nvGraphicFramePr>
        <p:xfrm>
          <a:off x="805075" y="2526875"/>
          <a:ext cx="10849205" cy="366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04">
                  <a:extLst>
                    <a:ext uri="{9D8B030D-6E8A-4147-A177-3AD203B41FA5}">
                      <a16:colId xmlns:a16="http://schemas.microsoft.com/office/drawing/2014/main" val="4124368061"/>
                    </a:ext>
                  </a:extLst>
                </a:gridCol>
                <a:gridCol w="8333201">
                  <a:extLst>
                    <a:ext uri="{9D8B030D-6E8A-4147-A177-3AD203B41FA5}">
                      <a16:colId xmlns:a16="http://schemas.microsoft.com/office/drawing/2014/main" val="3132975263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选择器名称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E:nth-child(n)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匹配父元素的第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，假设该子元素不是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，则无效。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该选择符允许使用一个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乘法因子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(n)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来作为换算方式，比如想选中所有的偶数子元素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，选择符写成：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E:nth-child(2n)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；该选择符允许使用一些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，比如：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odd, even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0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E:nth-last-child(n) 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匹配父元素的倒数第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个子元素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，假设该子元素不是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，则选择符无效。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7949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45122" y="6166288"/>
            <a:ext cx="289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demo13-11.html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1174033"/>
          </a:xfrm>
        </p:spPr>
        <p:txBody>
          <a:bodyPr/>
          <a:lstStyle/>
          <a:p>
            <a:r>
              <a:rPr lang="en-US" altLang="zh-CN" dirty="0" smtClean="0"/>
              <a:t>:nth-child(n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:nth-last-child(n)</a:t>
            </a:r>
            <a:r>
              <a:rPr lang="zh-CN" altLang="en-US" dirty="0"/>
              <a:t>选择器</a:t>
            </a:r>
            <a:r>
              <a:rPr lang="zh-CN" altLang="en-US" dirty="0" smtClean="0"/>
              <a:t>，是</a:t>
            </a:r>
            <a:r>
              <a:rPr lang="en-US" altLang="zh-CN" dirty="0"/>
              <a:t>:first-child</a:t>
            </a:r>
            <a:r>
              <a:rPr lang="zh-CN" altLang="en-US" dirty="0"/>
              <a:t>选择器和</a:t>
            </a:r>
            <a:r>
              <a:rPr lang="en-US" altLang="zh-CN" dirty="0"/>
              <a:t>:last-child</a:t>
            </a:r>
            <a:r>
              <a:rPr lang="zh-CN" altLang="en-US" dirty="0"/>
              <a:t>选择器的扩展。</a:t>
            </a:r>
          </a:p>
        </p:txBody>
      </p:sp>
    </p:spTree>
    <p:extLst>
      <p:ext uri="{BB962C8B-B14F-4D97-AF65-F5344CB8AC3E}">
        <p14:creationId xmlns:p14="http://schemas.microsoft.com/office/powerpoint/2010/main" val="21393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结构性伪</a:t>
            </a:r>
            <a:r>
              <a:rPr lang="zh-CN" altLang="en-US" dirty="0"/>
              <a:t>元素选择器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4606"/>
              </p:ext>
            </p:extLst>
          </p:nvPr>
        </p:nvGraphicFramePr>
        <p:xfrm>
          <a:off x="805075" y="1677579"/>
          <a:ext cx="10849205" cy="3710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902">
                  <a:extLst>
                    <a:ext uri="{9D8B030D-6E8A-4147-A177-3AD203B41FA5}">
                      <a16:colId xmlns:a16="http://schemas.microsoft.com/office/drawing/2014/main" val="4124368061"/>
                    </a:ext>
                  </a:extLst>
                </a:gridCol>
                <a:gridCol w="7791303">
                  <a:extLst>
                    <a:ext uri="{9D8B030D-6E8A-4147-A177-3AD203B41FA5}">
                      <a16:colId xmlns:a16="http://schemas.microsoft.com/office/drawing/2014/main" val="3132975263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选择器名称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1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E:nth-of-type(n) 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匹配属于父元素的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特定类型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的第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个子元素的每个元素。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可以是数字、关键词或公式。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0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E:nth-last-of-type(n)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匹配属于父元素的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特定类型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的第 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个子元素的每个元素，从最后一个子元素开始计数。</a:t>
                      </a:r>
                    </a:p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可以是数字、关键词或公式。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7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E:only-of-type</a:t>
                      </a:r>
                      <a:endParaRPr lang="zh-CN" alt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匹配属于其父元素的特定类型的唯一子元素的每个元素。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34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门户网站导航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1174033"/>
          </a:xfrm>
        </p:spPr>
        <p:txBody>
          <a:bodyPr/>
          <a:lstStyle/>
          <a:p>
            <a:r>
              <a:rPr lang="zh-CN" altLang="en-US" dirty="0" smtClean="0"/>
              <a:t>使用结构伪类选择器，控制多列表样式，在不添加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属性的前提下，完成综合门户网站的导航列表样式。（通过加粗和变色来强调不同菜单的导向作用）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" y="3861198"/>
            <a:ext cx="12050754" cy="15847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45122" y="6166288"/>
            <a:ext cx="289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demo13-12.html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分层表格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1174033"/>
          </a:xfrm>
        </p:spPr>
        <p:txBody>
          <a:bodyPr/>
          <a:lstStyle/>
          <a:p>
            <a:r>
              <a:rPr lang="zh-CN" altLang="en-US" dirty="0" smtClean="0"/>
              <a:t>借助伪类选择器设计鼠标经过时动态背景效果</a:t>
            </a:r>
            <a:r>
              <a:rPr lang="en-US" altLang="zh-CN" dirty="0"/>
              <a:t>:hover</a:t>
            </a:r>
            <a:r>
              <a:rPr lang="zh-CN" altLang="en-US" dirty="0" smtClean="0"/>
              <a:t>；借助否定伪类选择器</a:t>
            </a:r>
            <a:r>
              <a:rPr lang="en-US" altLang="zh-CN" dirty="0"/>
              <a:t>E:not(s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和结构伪类选择器</a:t>
            </a:r>
            <a:r>
              <a:rPr lang="en-US" altLang="zh-CN" dirty="0" smtClean="0"/>
              <a:t>E:only-of-type</a:t>
            </a:r>
            <a:r>
              <a:rPr lang="zh-CN" altLang="en-US" dirty="0" smtClean="0"/>
              <a:t>，将数据表格呈现出层次结构关系。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80145" y="6303468"/>
            <a:ext cx="289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demo13-13.html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3205380"/>
            <a:ext cx="11167841" cy="306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用于控制网页的样式和布局。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CSS3 </a:t>
            </a:r>
            <a:r>
              <a:rPr lang="zh-CN" altLang="en-US" dirty="0">
                <a:solidFill>
                  <a:srgbClr val="FF0000"/>
                </a:solidFill>
              </a:rPr>
              <a:t>是最新的 </a:t>
            </a:r>
            <a:r>
              <a:rPr lang="en-US" altLang="zh-CN" dirty="0">
                <a:solidFill>
                  <a:srgbClr val="FF0000"/>
                </a:solidFill>
              </a:rPr>
              <a:t>CSS </a:t>
            </a:r>
            <a:r>
              <a:rPr lang="zh-CN" altLang="en-US" dirty="0">
                <a:solidFill>
                  <a:srgbClr val="FF0000"/>
                </a:solidFill>
              </a:rPr>
              <a:t>标准。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发展史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5378550" y="3629801"/>
            <a:ext cx="0" cy="89778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59845" y="3140928"/>
            <a:ext cx="7228707" cy="2997422"/>
            <a:chOff x="0" y="0"/>
            <a:chExt cx="4219" cy="166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590" y="272"/>
              <a:ext cx="0" cy="4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1327" y="272"/>
              <a:ext cx="0" cy="4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2898" y="272"/>
              <a:ext cx="0" cy="499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63" y="816"/>
              <a:ext cx="44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1996</a:t>
              </a:r>
              <a:endParaRPr lang="zh-CN" sz="2000" dirty="0">
                <a:latin typeface="Arial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00" y="816"/>
              <a:ext cx="44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1998</a:t>
              </a:r>
              <a:endParaRPr lang="zh-CN" sz="2000" dirty="0">
                <a:latin typeface="Arial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523" y="816"/>
              <a:ext cx="86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b="1" dirty="0" smtClean="0">
                  <a:solidFill>
                    <a:srgbClr val="FF0000"/>
                  </a:solidFill>
                  <a:latin typeface="Arial" charset="0"/>
                </a:rPr>
                <a:t>2002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Arial" charset="0"/>
                </a:rPr>
                <a:t>~2012</a:t>
              </a:r>
              <a:endParaRPr lang="zh-CN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73" y="0"/>
              <a:ext cx="6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CSS1.0</a:t>
              </a:r>
              <a:endParaRPr lang="zh-CN" sz="2000" dirty="0">
                <a:latin typeface="Arial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009" y="0"/>
              <a:ext cx="6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dirty="0">
                  <a:latin typeface="Arial" charset="0"/>
                </a:rPr>
                <a:t>CSS2.0</a:t>
              </a:r>
              <a:endParaRPr lang="zh-CN" sz="2000" dirty="0">
                <a:latin typeface="Arial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628" y="0"/>
              <a:ext cx="62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F0000"/>
                  </a:solidFill>
                  <a:latin typeface="Arial" charset="0"/>
                </a:rPr>
                <a:t>CSS3.0</a:t>
              </a:r>
              <a:endParaRPr lang="zh-CN" sz="20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799" y="1341"/>
              <a:ext cx="264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3200" dirty="0">
                  <a:solidFill>
                    <a:srgbClr val="000000"/>
                  </a:solidFill>
                  <a:latin typeface="Arial" charset="0"/>
                </a:rPr>
                <a:t>Cascading Style Sheets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0" y="771"/>
              <a:ext cx="4219" cy="0"/>
            </a:xfrm>
            <a:prstGeom prst="line">
              <a:avLst/>
            </a:prstGeom>
            <a:noFill/>
            <a:ln w="82550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989615" y="4608551"/>
            <a:ext cx="755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</a:rPr>
              <a:t>2004</a:t>
            </a:r>
            <a:endParaRPr lang="zh-CN" sz="2000" dirty="0">
              <a:latin typeface="Arial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833698" y="3140426"/>
            <a:ext cx="1069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</a:rPr>
              <a:t>CSS2.1</a:t>
            </a:r>
            <a:endParaRPr lang="zh-CN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496013"/>
          </a:xfrm>
        </p:spPr>
        <p:txBody>
          <a:bodyPr/>
          <a:lstStyle/>
          <a:p>
            <a:r>
              <a:rPr lang="en-US" altLang="zh-CN" dirty="0">
                <a:solidFill>
                  <a:srgbClr val="3366FF"/>
                </a:solidFill>
              </a:rPr>
              <a:t>CSS1</a:t>
            </a:r>
          </a:p>
          <a:p>
            <a:pPr lvl="1"/>
            <a:r>
              <a:rPr lang="zh-CN" altLang="en-US" dirty="0" smtClean="0"/>
              <a:t>包含</a:t>
            </a:r>
            <a:r>
              <a:rPr lang="zh-CN" altLang="en-US" dirty="0"/>
              <a:t>了</a:t>
            </a:r>
            <a:r>
              <a:rPr lang="en-US" altLang="zh-CN" dirty="0"/>
              <a:t>font</a:t>
            </a:r>
            <a:r>
              <a:rPr lang="zh-CN" altLang="en-US" dirty="0"/>
              <a:t>的相关属性，字体、颜色、补白、基本选择器。</a:t>
            </a:r>
          </a:p>
          <a:p>
            <a:r>
              <a:rPr lang="en-US" altLang="zh-CN" dirty="0">
                <a:solidFill>
                  <a:srgbClr val="3366FF"/>
                </a:solidFill>
              </a:rPr>
              <a:t>CSS2</a:t>
            </a:r>
          </a:p>
          <a:p>
            <a:pPr lvl="1"/>
            <a:r>
              <a:rPr lang="zh-CN" altLang="en-US" dirty="0"/>
              <a:t>在这个版本中开始使用样式表结构。浮动和定位、高级选择器（子选择器、相邻选择器、通用选择器）</a:t>
            </a:r>
          </a:p>
          <a:p>
            <a:r>
              <a:rPr lang="en-US" altLang="zh-CN" dirty="0">
                <a:solidFill>
                  <a:srgbClr val="3366FF"/>
                </a:solidFill>
              </a:rPr>
              <a:t>CSS3</a:t>
            </a:r>
          </a:p>
          <a:p>
            <a:pPr lvl="1"/>
            <a:r>
              <a:rPr lang="zh-CN" altLang="en-US" dirty="0"/>
              <a:t>遵循模块化开发，把很多以前需要使用图片和脚本来实现的效果，只需要短短几行代码就能搞定。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发展史</a:t>
            </a:r>
          </a:p>
        </p:txBody>
      </p:sp>
    </p:spTree>
    <p:extLst>
      <p:ext uri="{BB962C8B-B14F-4D97-AF65-F5344CB8AC3E}">
        <p14:creationId xmlns:p14="http://schemas.microsoft.com/office/powerpoint/2010/main" val="18137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63880" y="2654612"/>
            <a:ext cx="3124200" cy="2743200"/>
            <a:chOff x="0" y="0"/>
            <a:chExt cx="1731433" cy="1510191"/>
          </a:xfrm>
        </p:grpSpPr>
        <p:sp>
          <p:nvSpPr>
            <p:cNvPr id="6" name="Oval 9"/>
            <p:cNvSpPr>
              <a:spLocks noChangeAspect="1" noChangeArrowheads="1"/>
            </p:cNvSpPr>
            <p:nvPr/>
          </p:nvSpPr>
          <p:spPr bwMode="auto">
            <a:xfrm>
              <a:off x="118533" y="0"/>
              <a:ext cx="1510191" cy="1510191"/>
            </a:xfrm>
            <a:prstGeom prst="ellipse">
              <a:avLst/>
            </a:prstGeom>
            <a:solidFill>
              <a:srgbClr val="E36F1E"/>
            </a:solidFill>
            <a:ln w="9525" cap="flat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4000">
                <a:solidFill>
                  <a:srgbClr val="FFFFFF"/>
                </a:solidFill>
                <a:latin typeface="Franklin Gothic Book" pitchFamily="34" charset="0"/>
                <a:sym typeface="Franklin Gothic Book" pitchFamily="34" charset="0"/>
              </a:endParaRPr>
            </a:p>
          </p:txBody>
        </p:sp>
        <p:sp>
          <p:nvSpPr>
            <p:cNvPr id="7" name="TextBox 10"/>
            <p:cNvSpPr>
              <a:spLocks noChangeArrowheads="1"/>
            </p:cNvSpPr>
            <p:nvPr/>
          </p:nvSpPr>
          <p:spPr bwMode="auto">
            <a:xfrm>
              <a:off x="0" y="577522"/>
              <a:ext cx="1731433" cy="240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向下兼容</a:t>
              </a:r>
              <a:endPara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2962844" y="1706938"/>
            <a:ext cx="2743200" cy="2743200"/>
            <a:chOff x="0" y="0"/>
            <a:chExt cx="1886885" cy="1886885"/>
          </a:xfrm>
        </p:grpSpPr>
        <p:sp>
          <p:nvSpPr>
            <p:cNvPr id="9" name="Oval 1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86885" cy="1886885"/>
            </a:xfrm>
            <a:prstGeom prst="ellipse">
              <a:avLst/>
            </a:prstGeom>
            <a:solidFill>
              <a:srgbClr val="71AADC"/>
            </a:solidFill>
            <a:ln w="9525" cap="flat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4000">
                <a:solidFill>
                  <a:srgbClr val="FFFFFF"/>
                </a:solidFill>
                <a:latin typeface="Franklin Gothic Book" pitchFamily="34" charset="0"/>
                <a:sym typeface="Franklin Gothic Book" pitchFamily="34" charset="0"/>
              </a:endParaRPr>
            </a:p>
          </p:txBody>
        </p:sp>
        <p:sp>
          <p:nvSpPr>
            <p:cNvPr id="10" name="TextBox 12"/>
            <p:cNvSpPr>
              <a:spLocks noChangeArrowheads="1"/>
            </p:cNvSpPr>
            <p:nvPr/>
          </p:nvSpPr>
          <p:spPr bwMode="auto">
            <a:xfrm>
              <a:off x="74353" y="806659"/>
              <a:ext cx="1727200" cy="3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新属性</a:t>
              </a:r>
              <a:endPara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7390230" y="1665045"/>
            <a:ext cx="2743200" cy="2743200"/>
            <a:chOff x="0" y="0"/>
            <a:chExt cx="1886885" cy="1886885"/>
          </a:xfrm>
        </p:grpSpPr>
        <p:sp>
          <p:nvSpPr>
            <p:cNvPr id="12" name="Oval 1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86885" cy="1886885"/>
            </a:xfrm>
            <a:prstGeom prst="ellipse">
              <a:avLst/>
            </a:prstGeom>
            <a:solidFill>
              <a:srgbClr val="FFB726"/>
            </a:solidFill>
            <a:ln w="9525" cap="flat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4000">
                <a:solidFill>
                  <a:srgbClr val="FFFFFF"/>
                </a:solidFill>
                <a:latin typeface="Franklin Gothic Book" pitchFamily="34" charset="0"/>
                <a:sym typeface="Franklin Gothic Book" pitchFamily="34" charset="0"/>
              </a:endParaRPr>
            </a:p>
          </p:txBody>
        </p:sp>
        <p:sp>
          <p:nvSpPr>
            <p:cNvPr id="13" name="TextBox 14"/>
            <p:cNvSpPr>
              <a:spLocks noChangeArrowheads="1"/>
            </p:cNvSpPr>
            <p:nvPr/>
          </p:nvSpPr>
          <p:spPr bwMode="auto">
            <a:xfrm>
              <a:off x="169628" y="651055"/>
              <a:ext cx="1575637" cy="300616"/>
            </a:xfrm>
            <a:prstGeom prst="rect">
              <a:avLst/>
            </a:prstGeom>
            <a:solidFill>
              <a:srgbClr val="FFB72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5310405" y="2720468"/>
            <a:ext cx="2743200" cy="2743200"/>
            <a:chOff x="0" y="0"/>
            <a:chExt cx="1897049" cy="1886885"/>
          </a:xfrm>
        </p:grpSpPr>
        <p:sp>
          <p:nvSpPr>
            <p:cNvPr id="15" name="Oval 27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86885" cy="1886885"/>
            </a:xfrm>
            <a:prstGeom prst="ellipse">
              <a:avLst/>
            </a:prstGeom>
            <a:solidFill>
              <a:srgbClr val="69D2E7"/>
            </a:solidFill>
            <a:ln w="9525" cap="flat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4000">
                <a:solidFill>
                  <a:srgbClr val="FFFFFF"/>
                </a:solidFill>
                <a:latin typeface="Franklin Gothic Book" pitchFamily="34" charset="0"/>
                <a:sym typeface="Franklin Gothic Book" pitchFamily="34" charset="0"/>
              </a:endParaRPr>
            </a:p>
          </p:txBody>
        </p:sp>
        <p:sp>
          <p:nvSpPr>
            <p:cNvPr id="16" name="TextBox 28"/>
            <p:cNvSpPr>
              <a:spLocks noChangeArrowheads="1"/>
            </p:cNvSpPr>
            <p:nvPr/>
          </p:nvSpPr>
          <p:spPr bwMode="auto">
            <a:xfrm>
              <a:off x="0" y="772806"/>
              <a:ext cx="1897049" cy="300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完善中</a:t>
              </a:r>
              <a:endPara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8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solidFill>
                  <a:srgbClr val="006600"/>
                </a:solidFill>
              </a:rPr>
              <a:t>．功能强大的选择</a:t>
            </a:r>
            <a:r>
              <a:rPr lang="zh-CN" altLang="en-US" dirty="0" smtClean="0">
                <a:solidFill>
                  <a:srgbClr val="006600"/>
                </a:solidFill>
              </a:rPr>
              <a:t>器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允许</a:t>
            </a:r>
            <a:r>
              <a:rPr lang="zh-CN" altLang="en-US" sz="2400" dirty="0"/>
              <a:t>在标签中指定特定的</a:t>
            </a:r>
            <a:r>
              <a:rPr lang="en-US" altLang="zh-CN" sz="2400" dirty="0"/>
              <a:t>HTML</a:t>
            </a:r>
            <a:r>
              <a:rPr lang="zh-CN" altLang="en-US" sz="2400" dirty="0"/>
              <a:t>元素而不必使用多余的类、</a:t>
            </a:r>
            <a:r>
              <a:rPr lang="en-US" altLang="zh-CN" sz="2400" dirty="0"/>
              <a:t>ID</a:t>
            </a:r>
            <a:r>
              <a:rPr lang="zh-CN" altLang="en-US" sz="2400" dirty="0"/>
              <a:t>或者</a:t>
            </a:r>
            <a:r>
              <a:rPr lang="en-US" altLang="zh-CN" sz="2400" dirty="0"/>
              <a:t>JavaScript</a:t>
            </a:r>
            <a:r>
              <a:rPr lang="zh-CN" altLang="en-US" sz="2400" dirty="0" smtClean="0"/>
              <a:t>脚本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避免</a:t>
            </a:r>
            <a:r>
              <a:rPr lang="zh-CN" altLang="en-US" sz="2400" dirty="0"/>
              <a:t>在标签中添加大量的</a:t>
            </a:r>
            <a:r>
              <a:rPr lang="en-US" altLang="zh-CN" sz="2400" dirty="0"/>
              <a:t>class</a:t>
            </a:r>
            <a:r>
              <a:rPr lang="zh-CN" altLang="en-US" sz="2400" dirty="0"/>
              <a:t>和</a:t>
            </a:r>
            <a:r>
              <a:rPr lang="en-US" altLang="zh-CN" sz="2400" dirty="0"/>
              <a:t>id</a:t>
            </a:r>
            <a:r>
              <a:rPr lang="zh-CN" altLang="en-US" sz="2400" dirty="0"/>
              <a:t>属性。</a:t>
            </a:r>
          </a:p>
          <a:p>
            <a:r>
              <a:rPr lang="en-US" altLang="zh-CN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solidFill>
                  <a:srgbClr val="006600"/>
                </a:solidFill>
              </a:rPr>
              <a:t>．新的颜色制式和透明设定</a:t>
            </a:r>
            <a:endParaRPr lang="en-US" altLang="zh-CN" dirty="0">
              <a:solidFill>
                <a:srgbClr val="006600"/>
              </a:solidFill>
            </a:endParaRPr>
          </a:p>
          <a:p>
            <a:pPr lvl="1"/>
            <a:r>
              <a:rPr lang="zh-CN" altLang="en-US" sz="2400" dirty="0" smtClean="0"/>
              <a:t> </a:t>
            </a:r>
            <a:r>
              <a:rPr lang="en-US" altLang="zh-CN" sz="2400" dirty="0"/>
              <a:t>RGBA</a:t>
            </a:r>
            <a:r>
              <a:rPr lang="zh-CN" altLang="en-US" sz="2400" dirty="0"/>
              <a:t>和</a:t>
            </a:r>
            <a:r>
              <a:rPr lang="en-US" altLang="zh-CN" sz="2400" dirty="0"/>
              <a:t>HSLA</a:t>
            </a:r>
            <a:r>
              <a:rPr lang="zh-CN" altLang="en-US" sz="2400" dirty="0"/>
              <a:t>不仅可以设定色彩，还能设定元素的透明度。另外，还可以使用</a:t>
            </a:r>
            <a:r>
              <a:rPr lang="en-US" altLang="zh-CN" sz="2400" dirty="0"/>
              <a:t>opacity</a:t>
            </a:r>
            <a:r>
              <a:rPr lang="zh-CN" altLang="en-US" sz="2400" dirty="0"/>
              <a:t>属性定义元素的不透明度。</a:t>
            </a:r>
          </a:p>
          <a:p>
            <a:r>
              <a:rPr lang="en-US" altLang="zh-CN" dirty="0">
                <a:solidFill>
                  <a:srgbClr val="006600"/>
                </a:solidFill>
              </a:rPr>
              <a:t>3</a:t>
            </a:r>
            <a:r>
              <a:rPr lang="zh-CN" altLang="en-US" dirty="0">
                <a:solidFill>
                  <a:srgbClr val="006600"/>
                </a:solidFill>
              </a:rPr>
              <a:t>．多栏布局</a:t>
            </a:r>
            <a:endParaRPr lang="en-US" altLang="zh-CN" dirty="0">
              <a:solidFill>
                <a:srgbClr val="006600"/>
              </a:solidFill>
            </a:endParaRPr>
          </a:p>
          <a:p>
            <a:pPr lvl="1"/>
            <a:r>
              <a:rPr lang="zh-CN" altLang="en-US" sz="2400" dirty="0" smtClean="0"/>
              <a:t>不必</a:t>
            </a:r>
            <a:r>
              <a:rPr lang="zh-CN" altLang="en-US" sz="2400" dirty="0"/>
              <a:t>使用多个</a:t>
            </a:r>
            <a:r>
              <a:rPr lang="en-US" altLang="zh-CN" sz="2400" dirty="0"/>
              <a:t>div</a:t>
            </a:r>
            <a:r>
              <a:rPr lang="zh-CN" altLang="en-US" sz="2400" dirty="0"/>
              <a:t>标签就能实现多栏布局。浏览器能解释多栏布局属性并生成多栏，让文本实现纸质报纸的多栏</a:t>
            </a:r>
            <a:r>
              <a:rPr lang="zh-CN" altLang="en-US" sz="2400" dirty="0" smtClean="0"/>
              <a:t>结构。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的新特性</a:t>
            </a:r>
          </a:p>
        </p:txBody>
      </p:sp>
    </p:spTree>
    <p:extLst>
      <p:ext uri="{BB962C8B-B14F-4D97-AF65-F5344CB8AC3E}">
        <p14:creationId xmlns:p14="http://schemas.microsoft.com/office/powerpoint/2010/main" val="328934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4</a:t>
            </a:r>
            <a:r>
              <a:rPr lang="zh-CN" altLang="en-US" dirty="0">
                <a:solidFill>
                  <a:srgbClr val="006600"/>
                </a:solidFill>
              </a:rPr>
              <a:t>．多背景图</a:t>
            </a:r>
          </a:p>
          <a:p>
            <a:pPr lvl="1"/>
            <a:r>
              <a:rPr lang="en-US" altLang="zh-CN" sz="2400" dirty="0" smtClean="0"/>
              <a:t>CSS3</a:t>
            </a:r>
            <a:r>
              <a:rPr lang="zh-CN" altLang="en-US" sz="2400" dirty="0"/>
              <a:t>允许背景属性设置多个属性值，如</a:t>
            </a:r>
            <a:r>
              <a:rPr lang="en-US" altLang="zh-CN" sz="2400" dirty="0"/>
              <a:t>background-size</a:t>
            </a:r>
            <a:r>
              <a:rPr lang="zh-CN" altLang="en-US" sz="2400" dirty="0"/>
              <a:t>、</a:t>
            </a:r>
            <a:r>
              <a:rPr lang="en-US" altLang="zh-CN" sz="2400" dirty="0"/>
              <a:t>background-position</a:t>
            </a:r>
            <a:r>
              <a:rPr lang="zh-CN" altLang="en-US" sz="2400" dirty="0"/>
              <a:t>、</a:t>
            </a:r>
            <a:r>
              <a:rPr lang="en-US" altLang="zh-CN" sz="2400" dirty="0"/>
              <a:t>background-</a:t>
            </a:r>
            <a:r>
              <a:rPr lang="en-US" altLang="zh-CN" sz="2400" dirty="0" err="1"/>
              <a:t>originand</a:t>
            </a:r>
            <a:r>
              <a:rPr lang="zh-CN" altLang="en-US" sz="2400" dirty="0"/>
              <a:t>、</a:t>
            </a:r>
            <a:r>
              <a:rPr lang="en-US" altLang="zh-CN" sz="2400" dirty="0"/>
              <a:t>background-clip</a:t>
            </a:r>
            <a:r>
              <a:rPr lang="zh-CN" altLang="en-US" sz="2400" dirty="0"/>
              <a:t>等，这样就可以在一个元素上添加多层背景图片</a:t>
            </a:r>
            <a:r>
              <a:rPr lang="zh-CN" altLang="en-US" sz="2400" dirty="0" smtClean="0"/>
              <a:t>。设计</a:t>
            </a:r>
            <a:r>
              <a:rPr lang="zh-CN" altLang="en-US" sz="2400" dirty="0"/>
              <a:t>复杂的网页效果（如圆角、背景重叠等</a:t>
            </a:r>
            <a:r>
              <a:rPr lang="zh-CN" altLang="en-US" sz="2400" dirty="0" smtClean="0"/>
              <a:t>），不需再为文档</a:t>
            </a:r>
            <a:r>
              <a:rPr lang="zh-CN" altLang="en-US" sz="2400" dirty="0"/>
              <a:t>添加多个无用的</a:t>
            </a:r>
            <a:r>
              <a:rPr lang="zh-CN" altLang="en-US" sz="2400" dirty="0" smtClean="0"/>
              <a:t>标签。</a:t>
            </a:r>
            <a:endParaRPr lang="zh-CN" altLang="en-US" sz="2400" dirty="0"/>
          </a:p>
          <a:p>
            <a:r>
              <a:rPr lang="en-US" altLang="zh-CN" dirty="0">
                <a:solidFill>
                  <a:srgbClr val="006600"/>
                </a:solidFill>
              </a:rPr>
              <a:t>5</a:t>
            </a:r>
            <a:r>
              <a:rPr lang="zh-CN" altLang="en-US" dirty="0">
                <a:solidFill>
                  <a:srgbClr val="006600"/>
                </a:solidFill>
              </a:rPr>
              <a:t>．文字阴影</a:t>
            </a:r>
          </a:p>
          <a:p>
            <a:pPr lvl="1"/>
            <a:r>
              <a:rPr lang="en-US" altLang="zh-CN" sz="2400" dirty="0" smtClean="0"/>
              <a:t>CSS3</a:t>
            </a:r>
            <a:r>
              <a:rPr lang="zh-CN" altLang="en-US" sz="2400" dirty="0" smtClean="0"/>
              <a:t>采用并重新定义了</a:t>
            </a:r>
            <a:r>
              <a:rPr lang="en-US" altLang="zh-CN" sz="2400" dirty="0" smtClean="0"/>
              <a:t>text-shadow</a:t>
            </a:r>
            <a:r>
              <a:rPr lang="zh-CN" altLang="en-US" sz="2400" dirty="0" smtClean="0"/>
              <a:t>属性。</a:t>
            </a:r>
            <a:r>
              <a:rPr lang="zh-CN" altLang="en-US" sz="2400" dirty="0"/>
              <a:t>该属性提供了一种新的跨浏览器的方案使文字看起来更醒目。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的新特性</a:t>
            </a:r>
          </a:p>
        </p:txBody>
      </p:sp>
    </p:spTree>
    <p:extLst>
      <p:ext uri="{BB962C8B-B14F-4D97-AF65-F5344CB8AC3E}">
        <p14:creationId xmlns:p14="http://schemas.microsoft.com/office/powerpoint/2010/main" val="319415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423980"/>
          </a:xfrm>
        </p:spPr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6</a:t>
            </a:r>
            <a:r>
              <a:rPr lang="zh-CN" altLang="en-US" dirty="0">
                <a:solidFill>
                  <a:srgbClr val="006600"/>
                </a:solidFill>
              </a:rPr>
              <a:t>．开放字体类型</a:t>
            </a:r>
          </a:p>
          <a:p>
            <a:pPr lvl="1"/>
            <a:r>
              <a:rPr lang="en-US" altLang="zh-CN" sz="2400" dirty="0" smtClean="0"/>
              <a:t>@</a:t>
            </a:r>
            <a:r>
              <a:rPr lang="en-US" altLang="zh-CN" sz="2400" dirty="0"/>
              <a:t>font-face</a:t>
            </a:r>
            <a:r>
              <a:rPr lang="zh-CN" altLang="en-US" sz="2400" dirty="0"/>
              <a:t>是最被期待的</a:t>
            </a:r>
            <a:r>
              <a:rPr lang="en-US" altLang="zh-CN" sz="2400" dirty="0"/>
              <a:t>CSS3</a:t>
            </a:r>
            <a:r>
              <a:rPr lang="zh-CN" altLang="en-US" sz="2400" dirty="0"/>
              <a:t>特性之一</a:t>
            </a:r>
            <a:r>
              <a:rPr lang="zh-CN" altLang="en-US" sz="2400" dirty="0" smtClean="0"/>
              <a:t>，但是</a:t>
            </a:r>
            <a:r>
              <a:rPr lang="zh-CN" altLang="en-US" sz="2400" dirty="0"/>
              <a:t>它在网站上仍然</a:t>
            </a:r>
            <a:r>
              <a:rPr lang="zh-CN" altLang="en-US" sz="2400" dirty="0" smtClean="0"/>
              <a:t>没有被</a:t>
            </a:r>
            <a:r>
              <a:rPr lang="zh-CN" altLang="en-US" sz="2400" dirty="0"/>
              <a:t>广泛普及，这主要受阻于字体授权和版权问题，潜入的字体很容易从网站上下载到，这是字体厂商的主要顾虑。</a:t>
            </a:r>
          </a:p>
          <a:p>
            <a:r>
              <a:rPr lang="en-US" altLang="zh-CN" dirty="0">
                <a:solidFill>
                  <a:srgbClr val="006600"/>
                </a:solidFill>
              </a:rPr>
              <a:t>7</a:t>
            </a:r>
            <a:r>
              <a:rPr lang="zh-CN" altLang="en-US" dirty="0">
                <a:solidFill>
                  <a:srgbClr val="006600"/>
                </a:solidFill>
              </a:rPr>
              <a:t>．圆角</a:t>
            </a:r>
          </a:p>
          <a:p>
            <a:pPr lvl="1"/>
            <a:r>
              <a:rPr lang="en-US" altLang="zh-CN" sz="2400" dirty="0" smtClean="0"/>
              <a:t>Border-radius</a:t>
            </a:r>
            <a:r>
              <a:rPr lang="zh-CN" altLang="en-US" sz="2400" dirty="0" smtClean="0"/>
              <a:t>属性可以实现不使用背景图片也能给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元素添加圆角。是现在使用的最多的</a:t>
            </a:r>
            <a:r>
              <a:rPr lang="en-US" altLang="zh-CN" sz="2400" dirty="0" smtClean="0"/>
              <a:t>CSS3</a:t>
            </a:r>
            <a:r>
              <a:rPr lang="zh-CN" altLang="en-US" sz="2400" dirty="0" smtClean="0"/>
              <a:t>属性之一，因为使用圆角比较美观，而且不会与设计和可用性产生冲突。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的新特性</a:t>
            </a:r>
          </a:p>
        </p:txBody>
      </p:sp>
    </p:spTree>
    <p:extLst>
      <p:ext uri="{BB962C8B-B14F-4D97-AF65-F5344CB8AC3E}">
        <p14:creationId xmlns:p14="http://schemas.microsoft.com/office/powerpoint/2010/main" val="371034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452</TotalTime>
  <Words>2047</Words>
  <Application>Microsoft Office PowerPoint</Application>
  <PresentationFormat>宽屏</PresentationFormat>
  <Paragraphs>243</Paragraphs>
  <Slides>36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黑体</vt:lpstr>
      <vt:lpstr>宋体</vt:lpstr>
      <vt:lpstr>微软雅黑</vt:lpstr>
      <vt:lpstr>Arial</vt:lpstr>
      <vt:lpstr>Britannic Bold</vt:lpstr>
      <vt:lpstr>Calibri</vt:lpstr>
      <vt:lpstr>Franklin Gothic Book</vt:lpstr>
      <vt:lpstr>Verdana</vt:lpstr>
      <vt:lpstr>Wingdings</vt:lpstr>
      <vt:lpstr>9_A000120141114A19PWBG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2897</cp:revision>
  <cp:lastPrinted>2411-12-30T00:00:00Z</cp:lastPrinted>
  <dcterms:created xsi:type="dcterms:W3CDTF">2003-05-12T10:17:00Z</dcterms:created>
  <dcterms:modified xsi:type="dcterms:W3CDTF">2018-10-16T09:26:51Z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