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7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8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9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10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11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12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13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14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5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16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17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18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19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20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21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22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23.xml" ContentType="application/vnd.openxmlformats-officedocument.theme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24.xml" ContentType="application/vnd.openxmlformats-officedocument.theme+xml"/>
  <Override PartName="/ppt/theme/theme2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0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4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5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8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9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66" r:id="rId3"/>
    <p:sldMasterId id="2147483684" r:id="rId4"/>
    <p:sldMasterId id="2147483690" r:id="rId5"/>
    <p:sldMasterId id="2147483696" r:id="rId6"/>
    <p:sldMasterId id="2147483702" r:id="rId7"/>
    <p:sldMasterId id="2147483708" r:id="rId8"/>
    <p:sldMasterId id="2147483714" r:id="rId9"/>
    <p:sldMasterId id="2147483720" r:id="rId10"/>
    <p:sldMasterId id="2147483726" r:id="rId11"/>
    <p:sldMasterId id="2147483732" r:id="rId12"/>
    <p:sldMasterId id="2147483738" r:id="rId13"/>
    <p:sldMasterId id="2147483744" r:id="rId14"/>
    <p:sldMasterId id="2147483756" r:id="rId15"/>
    <p:sldMasterId id="2147483762" r:id="rId16"/>
    <p:sldMasterId id="2147483774" r:id="rId17"/>
    <p:sldMasterId id="2147483780" r:id="rId18"/>
    <p:sldMasterId id="2147483804" r:id="rId19"/>
    <p:sldMasterId id="2147483834" r:id="rId20"/>
    <p:sldMasterId id="2147483840" r:id="rId21"/>
    <p:sldMasterId id="2147483846" r:id="rId22"/>
    <p:sldMasterId id="2147483858" r:id="rId23"/>
    <p:sldMasterId id="2147483864" r:id="rId24"/>
  </p:sldMasterIdLst>
  <p:notesMasterIdLst>
    <p:notesMasterId r:id="rId64"/>
  </p:notesMasterIdLst>
  <p:sldIdLst>
    <p:sldId id="897" r:id="rId25"/>
    <p:sldId id="957" r:id="rId26"/>
    <p:sldId id="900" r:id="rId27"/>
    <p:sldId id="1121" r:id="rId28"/>
    <p:sldId id="1122" r:id="rId29"/>
    <p:sldId id="1190" r:id="rId30"/>
    <p:sldId id="1191" r:id="rId31"/>
    <p:sldId id="1126" r:id="rId32"/>
    <p:sldId id="1125" r:id="rId33"/>
    <p:sldId id="1127" r:id="rId34"/>
    <p:sldId id="1128" r:id="rId35"/>
    <p:sldId id="1129" r:id="rId36"/>
    <p:sldId id="1192" r:id="rId37"/>
    <p:sldId id="1154" r:id="rId38"/>
    <p:sldId id="1130" r:id="rId39"/>
    <p:sldId id="1131" r:id="rId40"/>
    <p:sldId id="1193" r:id="rId41"/>
    <p:sldId id="1194" r:id="rId42"/>
    <p:sldId id="1155" r:id="rId43"/>
    <p:sldId id="1195" r:id="rId44"/>
    <p:sldId id="1196" r:id="rId45"/>
    <p:sldId id="1132" r:id="rId46"/>
    <p:sldId id="1133" r:id="rId47"/>
    <p:sldId id="1160" r:id="rId48"/>
    <p:sldId id="1161" r:id="rId49"/>
    <p:sldId id="1162" r:id="rId50"/>
    <p:sldId id="1134" r:id="rId51"/>
    <p:sldId id="1135" r:id="rId52"/>
    <p:sldId id="1197" r:id="rId53"/>
    <p:sldId id="1198" r:id="rId54"/>
    <p:sldId id="1188" r:id="rId55"/>
    <p:sldId id="1137" r:id="rId56"/>
    <p:sldId id="1138" r:id="rId57"/>
    <p:sldId id="1140" r:id="rId58"/>
    <p:sldId id="1199" r:id="rId59"/>
    <p:sldId id="1189" r:id="rId60"/>
    <p:sldId id="1141" r:id="rId61"/>
    <p:sldId id="1200" r:id="rId62"/>
    <p:sldId id="902" r:id="rId63"/>
  </p:sldIdLst>
  <p:sldSz cx="12192000" cy="6858000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10">
          <p15:clr>
            <a:srgbClr val="A4A3A4"/>
          </p15:clr>
        </p15:guide>
        <p15:guide id="2" pos="1857">
          <p15:clr>
            <a:srgbClr val="A4A3A4"/>
          </p15:clr>
        </p15:guide>
        <p15:guide id="3" pos="75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45">
          <p15:clr>
            <a:srgbClr val="A4A3A4"/>
          </p15:clr>
        </p15:guide>
        <p15:guide id="2" pos="2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000000"/>
    <a:srgbClr val="FFFF99"/>
    <a:srgbClr val="FFFFCC"/>
    <a:srgbClr val="0000FF"/>
    <a:srgbClr val="FF00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45" autoAdjust="0"/>
  </p:normalViewPr>
  <p:slideViewPr>
    <p:cSldViewPr snapToObjects="1">
      <p:cViewPr varScale="1">
        <p:scale>
          <a:sx n="66" d="100"/>
          <a:sy n="66" d="100"/>
        </p:scale>
        <p:origin x="312" y="78"/>
      </p:cViewPr>
      <p:guideLst>
        <p:guide orient="horz" pos="1510"/>
        <p:guide pos="1857"/>
        <p:guide pos="751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045"/>
        <p:guide pos="2127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0.xml"/><Relationship Id="rId42" Type="http://schemas.openxmlformats.org/officeDocument/2006/relationships/slide" Target="slides/slide18.xml"/><Relationship Id="rId47" Type="http://schemas.openxmlformats.org/officeDocument/2006/relationships/slide" Target="slides/slide23.xml"/><Relationship Id="rId50" Type="http://schemas.openxmlformats.org/officeDocument/2006/relationships/slide" Target="slides/slide26.xml"/><Relationship Id="rId55" Type="http://schemas.openxmlformats.org/officeDocument/2006/relationships/slide" Target="slides/slide31.xml"/><Relationship Id="rId63" Type="http://schemas.openxmlformats.org/officeDocument/2006/relationships/slide" Target="slides/slide39.xml"/><Relationship Id="rId68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5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8.xml"/><Relationship Id="rId37" Type="http://schemas.openxmlformats.org/officeDocument/2006/relationships/slide" Target="slides/slide13.xml"/><Relationship Id="rId40" Type="http://schemas.openxmlformats.org/officeDocument/2006/relationships/slide" Target="slides/slide16.xml"/><Relationship Id="rId45" Type="http://schemas.openxmlformats.org/officeDocument/2006/relationships/slide" Target="slides/slide21.xml"/><Relationship Id="rId53" Type="http://schemas.openxmlformats.org/officeDocument/2006/relationships/slide" Target="slides/slide29.xml"/><Relationship Id="rId58" Type="http://schemas.openxmlformats.org/officeDocument/2006/relationships/slide" Target="slides/slide34.xml"/><Relationship Id="rId66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37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3.xml"/><Relationship Id="rId30" Type="http://schemas.openxmlformats.org/officeDocument/2006/relationships/slide" Target="slides/slide6.xml"/><Relationship Id="rId35" Type="http://schemas.openxmlformats.org/officeDocument/2006/relationships/slide" Target="slides/slide11.xml"/><Relationship Id="rId43" Type="http://schemas.openxmlformats.org/officeDocument/2006/relationships/slide" Target="slides/slide19.xml"/><Relationship Id="rId48" Type="http://schemas.openxmlformats.org/officeDocument/2006/relationships/slide" Target="slides/slide24.xml"/><Relationship Id="rId56" Type="http://schemas.openxmlformats.org/officeDocument/2006/relationships/slide" Target="slides/slide32.xml"/><Relationship Id="rId64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7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1.xml"/><Relationship Id="rId33" Type="http://schemas.openxmlformats.org/officeDocument/2006/relationships/slide" Target="slides/slide9.xml"/><Relationship Id="rId38" Type="http://schemas.openxmlformats.org/officeDocument/2006/relationships/slide" Target="slides/slide14.xml"/><Relationship Id="rId46" Type="http://schemas.openxmlformats.org/officeDocument/2006/relationships/slide" Target="slides/slide22.xml"/><Relationship Id="rId59" Type="http://schemas.openxmlformats.org/officeDocument/2006/relationships/slide" Target="slides/slide35.xml"/><Relationship Id="rId67" Type="http://schemas.openxmlformats.org/officeDocument/2006/relationships/theme" Target="theme/theme1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7.xml"/><Relationship Id="rId54" Type="http://schemas.openxmlformats.org/officeDocument/2006/relationships/slide" Target="slides/slide30.xml"/><Relationship Id="rId62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4.xml"/><Relationship Id="rId36" Type="http://schemas.openxmlformats.org/officeDocument/2006/relationships/slide" Target="slides/slide12.xml"/><Relationship Id="rId49" Type="http://schemas.openxmlformats.org/officeDocument/2006/relationships/slide" Target="slides/slide25.xml"/><Relationship Id="rId57" Type="http://schemas.openxmlformats.org/officeDocument/2006/relationships/slide" Target="slides/slide33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7.xml"/><Relationship Id="rId44" Type="http://schemas.openxmlformats.org/officeDocument/2006/relationships/slide" Target="slides/slide20.xml"/><Relationship Id="rId52" Type="http://schemas.openxmlformats.org/officeDocument/2006/relationships/slide" Target="slides/slide28.xml"/><Relationship Id="rId60" Type="http://schemas.openxmlformats.org/officeDocument/2006/relationships/slide" Target="slides/slide3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ea typeface="宋体" panose="02010600030101010101" pitchFamily="2" charset="-122"/>
              </a:defRPr>
            </a:lvl1pPr>
          </a:lstStyle>
          <a:p>
            <a:fld id="{D954A8C1-897D-45F8-BFAB-50E65247FAE3}" type="slidenum">
              <a:rPr lang="zh-CN" altLang="zh-CN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08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145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skew</a:t>
            </a:r>
            <a:r>
              <a:rPr lang="zh-CN" altLang="en-US" dirty="0" smtClean="0"/>
              <a:t>属性是个比较少用到的属性，至少我用的比较少。</a:t>
            </a:r>
          </a:p>
          <a:p>
            <a:r>
              <a:rPr lang="zh-CN" altLang="en-US" dirty="0" smtClean="0"/>
              <a:t>用的好的话会让你的网页烨烨生辉，用不好的话，则是一大败笔。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19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skew</a:t>
            </a:r>
            <a:r>
              <a:rPr lang="zh-CN" altLang="en-US" dirty="0" smtClean="0"/>
              <a:t>属性是个比较少用到的属性，至少我用的比较少。</a:t>
            </a:r>
          </a:p>
          <a:p>
            <a:r>
              <a:rPr lang="zh-CN" altLang="en-US" dirty="0" smtClean="0"/>
              <a:t>用的好的话会让你的网页烨烨生辉，用不好的话，则是一大败笔。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830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34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721452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11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69763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是渐变到底。也可以写成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20px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ellipse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[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ɪ'lɪps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]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29762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是渐变到底。也可以写成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20px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5982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485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659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0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4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Relationship Id="rId9" Type="http://schemas.openxmlformats.org/officeDocument/2006/relationships/image" Target="../media/image3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55.xml"/><Relationship Id="rId4" Type="http://schemas.openxmlformats.org/officeDocument/2006/relationships/slideLayout" Target="../slideLayouts/slideLayout54.xml"/><Relationship Id="rId9" Type="http://schemas.openxmlformats.org/officeDocument/2006/relationships/image" Target="../media/image3.jpe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theme" Target="../theme/theme12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9" Type="http://schemas.openxmlformats.org/officeDocument/2006/relationships/image" Target="../media/image3.jpe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6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theme" Target="../theme/theme13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9" Type="http://schemas.openxmlformats.org/officeDocument/2006/relationships/image" Target="../media/image3.jpe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6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theme" Target="../theme/theme14.xml"/><Relationship Id="rId5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9.xml"/><Relationship Id="rId9" Type="http://schemas.openxmlformats.org/officeDocument/2006/relationships/image" Target="../media/image3.jpe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7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theme" Target="../theme/theme15.xml"/><Relationship Id="rId5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4.xml"/><Relationship Id="rId9" Type="http://schemas.openxmlformats.org/officeDocument/2006/relationships/image" Target="../media/image3.jpe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7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theme" Target="../theme/theme16.xml"/><Relationship Id="rId5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9.xml"/><Relationship Id="rId9" Type="http://schemas.openxmlformats.org/officeDocument/2006/relationships/image" Target="../media/image3.jpe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theme" Target="../theme/theme17.xml"/><Relationship Id="rId5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4.xml"/><Relationship Id="rId9" Type="http://schemas.openxmlformats.org/officeDocument/2006/relationships/image" Target="../media/image3.jpe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theme" Target="../theme/theme18.xml"/><Relationship Id="rId5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9.xml"/><Relationship Id="rId9" Type="http://schemas.openxmlformats.org/officeDocument/2006/relationships/image" Target="../media/image3.jpeg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9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theme" Target="../theme/theme19.xml"/><Relationship Id="rId5" Type="http://schemas.openxmlformats.org/officeDocument/2006/relationships/slideLayout" Target="../slideLayouts/slideLayout95.xml"/><Relationship Id="rId4" Type="http://schemas.openxmlformats.org/officeDocument/2006/relationships/slideLayout" Target="../slideLayouts/slideLayout94.xml"/><Relationship Id="rId9" Type="http://schemas.openxmlformats.org/officeDocument/2006/relationships/image" Target="../media/image3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3.jpe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9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theme" Target="../theme/theme20.xml"/><Relationship Id="rId5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9.xml"/><Relationship Id="rId9" Type="http://schemas.openxmlformats.org/officeDocument/2006/relationships/image" Target="../media/image3.jpeg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0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theme" Target="../theme/theme21.xml"/><Relationship Id="rId5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104.xml"/><Relationship Id="rId9" Type="http://schemas.openxmlformats.org/officeDocument/2006/relationships/image" Target="../media/image3.jpeg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0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Relationship Id="rId6" Type="http://schemas.openxmlformats.org/officeDocument/2006/relationships/theme" Target="../theme/theme22.xml"/><Relationship Id="rId5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9.xml"/><Relationship Id="rId9" Type="http://schemas.openxmlformats.org/officeDocument/2006/relationships/image" Target="../media/image3.jpeg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1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theme" Target="../theme/theme23.xml"/><Relationship Id="rId5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14.xml"/><Relationship Id="rId9" Type="http://schemas.openxmlformats.org/officeDocument/2006/relationships/image" Target="../media/image3.jpeg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1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116.xml"/><Relationship Id="rId6" Type="http://schemas.openxmlformats.org/officeDocument/2006/relationships/theme" Target="../theme/theme24.xml"/><Relationship Id="rId5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9.xml"/><Relationship Id="rId9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3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9" Type="http://schemas.openxmlformats.org/officeDocument/2006/relationships/image" Target="../media/image3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9" Type="http://schemas.openxmlformats.org/officeDocument/2006/relationships/image" Target="../media/image3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9" Type="http://schemas.openxmlformats.org/officeDocument/2006/relationships/image" Target="../media/image3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9" Type="http://schemas.openxmlformats.org/officeDocument/2006/relationships/image" Target="../media/image3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4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Relationship Id="rId9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5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93.xml"/><Relationship Id="rId4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image" Target="../media/image5.png"/><Relationship Id="rId5" Type="http://schemas.openxmlformats.org/officeDocument/2006/relationships/tags" Target="../tags/tag8.xml"/><Relationship Id="rId10" Type="http://schemas.openxmlformats.org/officeDocument/2006/relationships/slideLayout" Target="../slideLayouts/slideLayout5.xml"/><Relationship Id="rId4" Type="http://schemas.openxmlformats.org/officeDocument/2006/relationships/tags" Target="../tags/tag7.xml"/><Relationship Id="rId9" Type="http://schemas.openxmlformats.org/officeDocument/2006/relationships/tags" Target="../tags/tag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0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24.png"/><Relationship Id="rId4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5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0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5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0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32.png"/><Relationship Id="rId4" Type="http://schemas.openxmlformats.org/officeDocument/2006/relationships/notesSlide" Target="../notesSlides/notesSlide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7" Type="http://schemas.openxmlformats.org/officeDocument/2006/relationships/image" Target="../media/image5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13.xml"/><Relationship Id="rId4" Type="http://schemas.openxmlformats.org/officeDocument/2006/relationships/tags" Target="../tags/tag3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image" Target="../media/image5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118.xml"/><Relationship Id="rId4" Type="http://schemas.openxmlformats.org/officeDocument/2006/relationships/tags" Target="../tags/tag4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0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40.png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1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notesSlide" Target="../notesSlides/notesSlide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7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8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474665" y="2163765"/>
            <a:ext cx="6144684" cy="1114424"/>
          </a:xfrm>
        </p:spPr>
        <p:txBody>
          <a:bodyPr>
            <a:noAutofit/>
          </a:bodyPr>
          <a:lstStyle/>
          <a:p>
            <a:r>
              <a:rPr lang="en-US" altLang="zh-CN" sz="4800" dirty="0"/>
              <a:t>HTML5</a:t>
            </a:r>
            <a:r>
              <a:rPr lang="zh-CN" altLang="en-US" sz="4800" dirty="0"/>
              <a:t>程序设计基础</a:t>
            </a:r>
            <a:endParaRPr lang="zh-CN" sz="48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31800" y="3933826"/>
            <a:ext cx="6312497" cy="609599"/>
          </a:xfrm>
        </p:spPr>
        <p:txBody>
          <a:bodyPr>
            <a:noAutofit/>
          </a:bodyPr>
          <a:lstStyle/>
          <a:p>
            <a:r>
              <a:rPr lang="zh-CN" altLang="en-US" sz="4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第十六章 </a:t>
            </a:r>
            <a:r>
              <a:rPr lang="zh-CN" sz="4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渐变与变形处理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径向渐变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径向渐变</a:t>
            </a:r>
          </a:p>
          <a:p>
            <a:pPr lvl="1"/>
            <a:endParaRPr lang="en-US" altLang="zh-CN" dirty="0" smtClean="0">
              <a:latin typeface="Arial" panose="020B0604020202020204" pitchFamily="34" charset="0"/>
              <a:sym typeface="+mn-ea"/>
            </a:endParaRPr>
          </a:p>
          <a:p>
            <a:pPr lvl="1"/>
            <a:endParaRPr lang="en-US" altLang="zh-CN" dirty="0">
              <a:latin typeface="Arial" panose="020B0604020202020204" pitchFamily="34" charset="0"/>
              <a:sym typeface="+mn-ea"/>
            </a:endParaRPr>
          </a:p>
          <a:p>
            <a:pPr lvl="1"/>
            <a:r>
              <a:rPr lang="zh-CN" altLang="en-US" dirty="0" smtClean="0">
                <a:latin typeface="Arial" panose="020B0604020202020204" pitchFamily="34" charset="0"/>
                <a:sym typeface="+mn-ea"/>
              </a:rPr>
              <a:t>是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一种从起点到终点颜色从内到外进行圆形渐变（从中间向外拉，像圆一样）。</a:t>
            </a:r>
            <a:endParaRPr lang="en-US" altLang="zh-CN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97756" y="2018288"/>
            <a:ext cx="9796487" cy="9769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cs typeface="宋体" pitchFamily="2" charset="-122"/>
              </a:rPr>
              <a:t> background: radial-gradient (shape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cs typeface="宋体" pitchFamily="2" charset="-122"/>
              </a:rPr>
              <a:t>at 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cs typeface="宋体" pitchFamily="2" charset="-122"/>
              </a:rPr>
              <a:t>position, color1 stop,</a:t>
            </a:r>
          </a:p>
          <a:p>
            <a:pPr lvl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cs typeface="宋体" pitchFamily="2" charset="-122"/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cs typeface="宋体" pitchFamily="2" charset="-122"/>
              </a:rPr>
              <a:t> color2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cs typeface="宋体" pitchFamily="2" charset="-122"/>
              </a:rPr>
              <a:t>stop,...)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54" y="4293396"/>
            <a:ext cx="3572673" cy="198675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779" y="4330295"/>
            <a:ext cx="3596970" cy="19032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径向渐变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+mn-ea"/>
              </a:rPr>
              <a:t>shape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sym typeface="+mn-ea"/>
              </a:rPr>
              <a:t>关键字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  <a:cs typeface="微软雅黑" panose="020B0503020204020204" pitchFamily="34" charset="-122"/>
                <a:sym typeface="+mn-ea"/>
              </a:rPr>
              <a:t>circle </a:t>
            </a:r>
            <a:r>
              <a:rPr lang="en-US" altLang="zh-CN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——</a:t>
            </a:r>
            <a:r>
              <a:rPr lang="zh-CN" altLang="en-US" dirty="0">
                <a:solidFill>
                  <a:srgbClr val="000000"/>
                </a:solidFill>
                <a:cs typeface="微软雅黑" panose="020B0503020204020204" pitchFamily="34" charset="-122"/>
              </a:rPr>
              <a:t> 定义径向渐变为 "圆形"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  <a:cs typeface="微软雅黑" panose="020B0503020204020204" pitchFamily="34" charset="-122"/>
              </a:rPr>
              <a:t>ellipse</a:t>
            </a:r>
            <a:r>
              <a:rPr lang="en-US" altLang="zh-CN" dirty="0">
                <a:solidFill>
                  <a:srgbClr val="FF0000"/>
                </a:solidFill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——</a:t>
            </a:r>
            <a:r>
              <a:rPr lang="zh-CN" altLang="en-US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 定义径向渐变为 "椭圆形"</a:t>
            </a:r>
            <a:endParaRPr lang="zh-CN" altLang="en-US" dirty="0">
              <a:solidFill>
                <a:srgbClr val="000000"/>
              </a:solidFill>
              <a:cs typeface="微软雅黑" panose="020B0503020204020204" pitchFamily="34" charset="-122"/>
            </a:endParaRPr>
          </a:p>
          <a:p>
            <a:pPr lvl="0"/>
            <a:r>
              <a:rPr sz="2800" dirty="0">
                <a:sym typeface="+mn-ea"/>
              </a:rPr>
              <a:t>p</a:t>
            </a:r>
            <a:r>
              <a:rPr lang="en-US" sz="2800" dirty="0">
                <a:sym typeface="+mn-ea"/>
              </a:rPr>
              <a:t>o</a:t>
            </a:r>
            <a:r>
              <a:rPr sz="2800" dirty="0">
                <a:sym typeface="+mn-ea"/>
              </a:rPr>
              <a:t>sition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sym typeface="+mn-ea"/>
              </a:rPr>
              <a:t>关键字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sym typeface="+mn-ea"/>
              </a:rPr>
              <a:t>长度值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lvl="2"/>
            <a:r>
              <a:rPr lang="zh-CN" altLang="en-US" dirty="0">
                <a:latin typeface="Arial" panose="020B0604020202020204" pitchFamily="34" charset="0"/>
                <a:sym typeface="+mn-ea"/>
              </a:rPr>
              <a:t>长度值 </a:t>
            </a:r>
            <a:r>
              <a:rPr lang="en-US" altLang="zh-CN" dirty="0" err="1">
                <a:latin typeface="Arial" panose="020B0604020202020204" pitchFamily="34" charset="0"/>
                <a:sym typeface="+mn-ea"/>
              </a:rPr>
              <a:t>px</a:t>
            </a:r>
            <a:r>
              <a:rPr lang="en-US" altLang="zh-CN" dirty="0">
                <a:latin typeface="Arial" panose="020B0604020202020204" pitchFamily="34" charset="0"/>
                <a:sym typeface="+mn-ea"/>
              </a:rPr>
              <a:t>(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可负</a:t>
            </a:r>
            <a:r>
              <a:rPr lang="en-US" altLang="zh-CN" dirty="0">
                <a:latin typeface="Arial" panose="020B0604020202020204" pitchFamily="34" charset="0"/>
                <a:sym typeface="+mn-ea"/>
              </a:rPr>
              <a:t>)</a:t>
            </a:r>
          </a:p>
          <a:p>
            <a:pPr lvl="2"/>
            <a:r>
              <a:rPr lang="zh-CN" altLang="en-US" dirty="0">
                <a:latin typeface="Arial" panose="020B0604020202020204" pitchFamily="34" charset="0"/>
                <a:sym typeface="+mn-ea"/>
              </a:rPr>
              <a:t>百分比 </a:t>
            </a:r>
            <a:r>
              <a:rPr lang="en-US" altLang="zh-CN" dirty="0">
                <a:latin typeface="Arial" panose="020B0604020202020204" pitchFamily="34" charset="0"/>
                <a:sym typeface="+mn-ea"/>
              </a:rPr>
              <a:t>30%(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可负</a:t>
            </a:r>
            <a:r>
              <a:rPr lang="en-US" altLang="zh-CN" dirty="0">
                <a:latin typeface="Arial" panose="020B0604020202020204" pitchFamily="34" charset="0"/>
                <a:sym typeface="+mn-ea"/>
              </a:rPr>
              <a:t>)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0"/>
            <a:endParaRPr lang="en-US" altLang="zh-CN" dirty="0">
              <a:solidFill>
                <a:srgbClr val="000000"/>
              </a:solidFill>
              <a:cs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4375" y="1412076"/>
            <a:ext cx="3915393" cy="5209783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径向渐变</a:t>
            </a:r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在径向渐变中没有设置位置时，其默认颜色为</a:t>
            </a:r>
            <a:r>
              <a:rPr lang="zh-CN" altLang="en-US" dirty="0">
                <a:solidFill>
                  <a:srgbClr val="FF0000"/>
                </a:solidFill>
              </a:rPr>
              <a:t>均匀间隔</a:t>
            </a:r>
            <a:r>
              <a:rPr lang="zh-CN" altLang="en-US" dirty="0"/>
              <a:t>，设置了渐变位置就会按照</a:t>
            </a:r>
            <a:r>
              <a:rPr lang="zh-CN" altLang="en-US" dirty="0">
                <a:solidFill>
                  <a:srgbClr val="FF0000"/>
                </a:solidFill>
              </a:rPr>
              <a:t>渐变位置</a:t>
            </a:r>
            <a:r>
              <a:rPr lang="zh-CN" altLang="en-US" dirty="0"/>
              <a:t>去渐变。</a:t>
            </a:r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984544" y="6018132"/>
            <a:ext cx="2585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demo16-4.html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25722" y="2492571"/>
            <a:ext cx="10444786" cy="26468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600" dirty="0">
                <a:solidFill>
                  <a:srgbClr val="CB2D01"/>
                </a:solidFill>
                <a:latin typeface="Consolas" panose="020B0609020204030204" pitchFamily="49" charset="0"/>
              </a:rPr>
              <a:t>.div1</a:t>
            </a:r>
            <a:r>
              <a:rPr lang="en-US" altLang="zh-CN" sz="2600" dirty="0">
                <a:solidFill>
                  <a:srgbClr val="80804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600" dirty="0">
                <a:solidFill>
                  <a:srgbClr val="80804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600" dirty="0" smtClean="0">
                <a:solidFill>
                  <a:srgbClr val="3C7A03"/>
                </a:solidFill>
                <a:latin typeface="Consolas" panose="020B0609020204030204" pitchFamily="49" charset="0"/>
              </a:rPr>
              <a:t>background</a:t>
            </a:r>
            <a:r>
              <a:rPr lang="en-US" altLang="zh-CN" sz="2600" dirty="0">
                <a:solidFill>
                  <a:srgbClr val="38444B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600" dirty="0">
                <a:solidFill>
                  <a:srgbClr val="080808"/>
                </a:solidFill>
                <a:latin typeface="Consolas" panose="020B0609020204030204" pitchFamily="49" charset="0"/>
              </a:rPr>
              <a:t> radial-gradient</a:t>
            </a:r>
            <a:r>
              <a:rPr lang="en-US" altLang="zh-CN" sz="2600" dirty="0">
                <a:solidFill>
                  <a:srgbClr val="80804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6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solidFill>
                  <a:srgbClr val="9B1CEB"/>
                </a:solidFill>
                <a:latin typeface="Consolas" panose="020B0609020204030204" pitchFamily="49" charset="0"/>
              </a:rPr>
              <a:t>50</a:t>
            </a:r>
            <a:r>
              <a:rPr lang="en-US" altLang="zh-CN" sz="2600" dirty="0">
                <a:solidFill>
                  <a:srgbClr val="577909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26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solidFill>
                  <a:srgbClr val="9B1CEB"/>
                </a:solidFill>
                <a:latin typeface="Consolas" panose="020B0609020204030204" pitchFamily="49" charset="0"/>
              </a:rPr>
              <a:t>50</a:t>
            </a:r>
            <a:r>
              <a:rPr lang="en-US" altLang="zh-CN" sz="2600" dirty="0">
                <a:solidFill>
                  <a:srgbClr val="577909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2600" dirty="0">
                <a:solidFill>
                  <a:srgbClr val="38444B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600" dirty="0">
                <a:solidFill>
                  <a:srgbClr val="080808"/>
                </a:solidFill>
                <a:latin typeface="Consolas" panose="020B0609020204030204" pitchFamily="49" charset="0"/>
              </a:rPr>
              <a:t>red </a:t>
            </a:r>
            <a:r>
              <a:rPr lang="en-US" altLang="zh-CN" sz="2600" dirty="0">
                <a:solidFill>
                  <a:srgbClr val="9B1CEB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600" dirty="0">
                <a:solidFill>
                  <a:srgbClr val="577909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2600" dirty="0">
                <a:solidFill>
                  <a:srgbClr val="38444B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600" dirty="0">
                <a:solidFill>
                  <a:srgbClr val="080808"/>
                </a:solidFill>
                <a:latin typeface="Consolas" panose="020B0609020204030204" pitchFamily="49" charset="0"/>
              </a:rPr>
              <a:t> yellow </a:t>
            </a:r>
            <a:endParaRPr lang="en-US" altLang="zh-CN" sz="2600" dirty="0" smtClean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r>
              <a:rPr lang="en-US" altLang="zh-CN" sz="26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600" dirty="0" smtClean="0">
                <a:solidFill>
                  <a:srgbClr val="9B1CEB"/>
                </a:solidFill>
                <a:latin typeface="Consolas" panose="020B0609020204030204" pitchFamily="49" charset="0"/>
              </a:rPr>
              <a:t>20</a:t>
            </a:r>
            <a:r>
              <a:rPr lang="en-US" altLang="zh-CN" sz="2600" dirty="0">
                <a:solidFill>
                  <a:srgbClr val="577909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2600" dirty="0">
                <a:solidFill>
                  <a:srgbClr val="38444B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600" dirty="0">
                <a:solidFill>
                  <a:srgbClr val="080808"/>
                </a:solidFill>
                <a:latin typeface="Consolas" panose="020B0609020204030204" pitchFamily="49" charset="0"/>
              </a:rPr>
              <a:t>black </a:t>
            </a:r>
            <a:r>
              <a:rPr lang="en-US" altLang="zh-CN" sz="2600" dirty="0">
                <a:solidFill>
                  <a:srgbClr val="9B1CEB"/>
                </a:solidFill>
                <a:latin typeface="Consolas" panose="020B0609020204030204" pitchFamily="49" charset="0"/>
              </a:rPr>
              <a:t>50</a:t>
            </a:r>
            <a:r>
              <a:rPr lang="en-US" altLang="zh-CN" sz="2600" dirty="0">
                <a:solidFill>
                  <a:srgbClr val="577909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2600" dirty="0">
                <a:solidFill>
                  <a:srgbClr val="38444B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600" dirty="0">
                <a:solidFill>
                  <a:srgbClr val="080808"/>
                </a:solidFill>
                <a:latin typeface="Consolas" panose="020B0609020204030204" pitchFamily="49" charset="0"/>
              </a:rPr>
              <a:t>green </a:t>
            </a:r>
            <a:r>
              <a:rPr lang="en-US" altLang="zh-CN" sz="2600" dirty="0">
                <a:solidFill>
                  <a:srgbClr val="9B1CEB"/>
                </a:solidFill>
                <a:latin typeface="Consolas" panose="020B0609020204030204" pitchFamily="49" charset="0"/>
              </a:rPr>
              <a:t>80</a:t>
            </a:r>
            <a:r>
              <a:rPr lang="en-US" altLang="zh-CN" sz="2600" dirty="0">
                <a:solidFill>
                  <a:srgbClr val="577909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2600" dirty="0">
                <a:solidFill>
                  <a:srgbClr val="38444B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600" dirty="0">
                <a:solidFill>
                  <a:srgbClr val="080808"/>
                </a:solidFill>
                <a:latin typeface="Consolas" panose="020B0609020204030204" pitchFamily="49" charset="0"/>
              </a:rPr>
              <a:t> yellow</a:t>
            </a:r>
            <a:r>
              <a:rPr lang="en-US" altLang="zh-CN" sz="2600" dirty="0" smtClean="0">
                <a:solidFill>
                  <a:srgbClr val="808040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2600" dirty="0" smtClean="0">
                <a:solidFill>
                  <a:srgbClr val="80804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Aft>
                <a:spcPts val="600"/>
              </a:spcAft>
            </a:pPr>
            <a:r>
              <a:rPr lang="en-US" altLang="zh-CN" sz="2600" dirty="0">
                <a:solidFill>
                  <a:srgbClr val="CB2D01"/>
                </a:solidFill>
                <a:latin typeface="Consolas" panose="020B0609020204030204" pitchFamily="49" charset="0"/>
              </a:rPr>
              <a:t>.div3</a:t>
            </a:r>
            <a:r>
              <a:rPr lang="en-US" altLang="zh-CN" sz="2600" dirty="0">
                <a:solidFill>
                  <a:srgbClr val="80804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Aft>
                <a:spcPts val="600"/>
              </a:spcAft>
            </a:pPr>
            <a:r>
              <a:rPr lang="en-US" altLang="zh-CN" sz="2600" dirty="0">
                <a:solidFill>
                  <a:srgbClr val="80804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600" dirty="0" smtClean="0">
                <a:solidFill>
                  <a:srgbClr val="3C7A03"/>
                </a:solidFill>
                <a:latin typeface="Consolas" panose="020B0609020204030204" pitchFamily="49" charset="0"/>
              </a:rPr>
              <a:t>background</a:t>
            </a:r>
            <a:r>
              <a:rPr lang="en-US" altLang="zh-CN" sz="2600" dirty="0">
                <a:solidFill>
                  <a:srgbClr val="38444B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600" dirty="0">
                <a:solidFill>
                  <a:srgbClr val="080808"/>
                </a:solidFill>
                <a:latin typeface="Consolas" panose="020B0609020204030204" pitchFamily="49" charset="0"/>
              </a:rPr>
              <a:t> radial-gradient</a:t>
            </a:r>
            <a:r>
              <a:rPr lang="en-US" altLang="zh-CN" sz="2600" dirty="0">
                <a:solidFill>
                  <a:srgbClr val="80804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600" dirty="0">
                <a:solidFill>
                  <a:srgbClr val="C44F00"/>
                </a:solidFill>
                <a:latin typeface="Consolas" panose="020B0609020204030204" pitchFamily="49" charset="0"/>
              </a:rPr>
              <a:t>circle</a:t>
            </a:r>
            <a:r>
              <a:rPr lang="en-US" altLang="zh-CN" sz="2600" dirty="0">
                <a:solidFill>
                  <a:srgbClr val="080808"/>
                </a:solidFill>
                <a:latin typeface="Consolas" panose="020B0609020204030204" pitchFamily="49" charset="0"/>
              </a:rPr>
              <a:t> at </a:t>
            </a:r>
            <a:r>
              <a:rPr lang="en-US" altLang="zh-CN" sz="2600" dirty="0">
                <a:solidFill>
                  <a:srgbClr val="3C7A03"/>
                </a:solidFill>
                <a:latin typeface="Consolas" panose="020B0609020204030204" pitchFamily="49" charset="0"/>
              </a:rPr>
              <a:t>top</a:t>
            </a:r>
            <a:r>
              <a:rPr lang="en-US" altLang="zh-CN" sz="26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solidFill>
                  <a:srgbClr val="3C7A03"/>
                </a:solidFill>
                <a:latin typeface="Consolas" panose="020B0609020204030204" pitchFamily="49" charset="0"/>
              </a:rPr>
              <a:t>left</a:t>
            </a:r>
            <a:r>
              <a:rPr lang="en-US" altLang="zh-CN" sz="2600" dirty="0" smtClean="0">
                <a:solidFill>
                  <a:srgbClr val="38444B"/>
                </a:solidFill>
                <a:latin typeface="Consolas" panose="020B0609020204030204" pitchFamily="49" charset="0"/>
              </a:rPr>
              <a:t>, </a:t>
            </a:r>
          </a:p>
          <a:p>
            <a:pPr>
              <a:spcAft>
                <a:spcPts val="600"/>
              </a:spcAft>
            </a:pPr>
            <a:r>
              <a:rPr lang="en-US" altLang="zh-CN" sz="2600" dirty="0">
                <a:solidFill>
                  <a:srgbClr val="38444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600" dirty="0" smtClean="0">
                <a:solidFill>
                  <a:srgbClr val="38444B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red </a:t>
            </a:r>
            <a:r>
              <a:rPr lang="en-US" altLang="zh-CN" sz="2600" dirty="0">
                <a:solidFill>
                  <a:srgbClr val="9B1CEB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600" dirty="0">
                <a:solidFill>
                  <a:srgbClr val="577909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2600" dirty="0">
                <a:solidFill>
                  <a:srgbClr val="38444B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600" dirty="0">
                <a:solidFill>
                  <a:srgbClr val="080808"/>
                </a:solidFill>
                <a:latin typeface="Consolas" panose="020B0609020204030204" pitchFamily="49" charset="0"/>
              </a:rPr>
              <a:t> yellow </a:t>
            </a:r>
            <a:r>
              <a:rPr lang="en-US" altLang="zh-CN" sz="2600" dirty="0">
                <a:solidFill>
                  <a:srgbClr val="9B1CEB"/>
                </a:solidFill>
                <a:latin typeface="Consolas" panose="020B0609020204030204" pitchFamily="49" charset="0"/>
              </a:rPr>
              <a:t>20</a:t>
            </a:r>
            <a:r>
              <a:rPr lang="en-US" altLang="zh-CN" sz="2600" dirty="0">
                <a:solidFill>
                  <a:srgbClr val="577909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2600" dirty="0">
                <a:solidFill>
                  <a:srgbClr val="38444B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600" dirty="0">
                <a:solidFill>
                  <a:srgbClr val="080808"/>
                </a:solidFill>
                <a:latin typeface="Consolas" panose="020B0609020204030204" pitchFamily="49" charset="0"/>
              </a:rPr>
              <a:t>black </a:t>
            </a:r>
            <a:r>
              <a:rPr lang="en-US" altLang="zh-CN" sz="2600" dirty="0">
                <a:solidFill>
                  <a:srgbClr val="9B1CEB"/>
                </a:solidFill>
                <a:latin typeface="Consolas" panose="020B0609020204030204" pitchFamily="49" charset="0"/>
              </a:rPr>
              <a:t>50</a:t>
            </a:r>
            <a:r>
              <a:rPr lang="en-US" altLang="zh-CN" sz="2600" dirty="0">
                <a:solidFill>
                  <a:srgbClr val="577909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2600" dirty="0">
                <a:solidFill>
                  <a:srgbClr val="38444B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600" dirty="0">
                <a:solidFill>
                  <a:srgbClr val="080808"/>
                </a:solidFill>
                <a:latin typeface="Consolas" panose="020B0609020204030204" pitchFamily="49" charset="0"/>
              </a:rPr>
              <a:t>green </a:t>
            </a:r>
            <a:r>
              <a:rPr lang="en-US" altLang="zh-CN" sz="2600" dirty="0">
                <a:solidFill>
                  <a:srgbClr val="9B1CEB"/>
                </a:solidFill>
                <a:latin typeface="Consolas" panose="020B0609020204030204" pitchFamily="49" charset="0"/>
              </a:rPr>
              <a:t>80</a:t>
            </a:r>
            <a:r>
              <a:rPr lang="en-US" altLang="zh-CN" sz="2600" dirty="0">
                <a:solidFill>
                  <a:srgbClr val="577909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2600" dirty="0">
                <a:solidFill>
                  <a:srgbClr val="38444B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600" dirty="0">
                <a:solidFill>
                  <a:srgbClr val="080808"/>
                </a:solidFill>
                <a:latin typeface="Consolas" panose="020B0609020204030204" pitchFamily="49" charset="0"/>
              </a:rPr>
              <a:t> yellow</a:t>
            </a:r>
            <a:r>
              <a:rPr lang="en-US" altLang="zh-CN" sz="2600" dirty="0" smtClean="0">
                <a:solidFill>
                  <a:srgbClr val="808040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2600" dirty="0" smtClean="0">
                <a:solidFill>
                  <a:srgbClr val="808040"/>
                </a:solidFill>
                <a:latin typeface="Consolas" panose="020B0609020204030204" pitchFamily="49" charset="0"/>
              </a:rPr>
              <a:t>}</a:t>
            </a:r>
            <a:endParaRPr lang="zh-CN" altLang="en-US" sz="2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723" y="5229825"/>
            <a:ext cx="2946129" cy="150547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406" y="5229825"/>
            <a:ext cx="2881320" cy="14869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渐变应用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667943" y="5167046"/>
            <a:ext cx="2585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demo16-5.html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sp>
        <p:nvSpPr>
          <p:cNvPr id="17" name="内容占位符 1"/>
          <p:cNvSpPr>
            <a:spLocks noGrp="1"/>
          </p:cNvSpPr>
          <p:nvPr>
            <p:ph sz="quarter" idx="10"/>
          </p:nvPr>
        </p:nvSpPr>
        <p:spPr>
          <a:xfrm>
            <a:off x="756286" y="1246506"/>
            <a:ext cx="6564276" cy="813868"/>
          </a:xfrm>
        </p:spPr>
        <p:txBody>
          <a:bodyPr/>
          <a:lstStyle/>
          <a:p>
            <a:r>
              <a:rPr lang="zh-CN" altLang="en-US" dirty="0"/>
              <a:t>制作背景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756" y="2276472"/>
            <a:ext cx="9201797" cy="212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9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2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t</a:t>
              </a:r>
              <a:r>
                <a:rPr lang="zh-CN" altLang="en-US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ransform</a:t>
              </a:r>
              <a:r>
                <a:rPr lang="en-US" altLang="zh-CN" sz="4800" dirty="0">
                  <a:sym typeface="+mn-ea"/>
                </a:rPr>
                <a:t> </a:t>
              </a: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CSS3</a:t>
            </a:r>
            <a:r>
              <a:rPr lang="zh-CN" altLang="en-US" dirty="0"/>
              <a:t>变形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在 </a:t>
            </a:r>
            <a:r>
              <a:rPr lang="en-US" altLang="zh-CN" dirty="0">
                <a:sym typeface="+mn-ea"/>
              </a:rPr>
              <a:t>CSS3 </a:t>
            </a:r>
            <a:r>
              <a:rPr lang="zh-CN" altLang="en-US" dirty="0">
                <a:sym typeface="+mn-ea"/>
              </a:rPr>
              <a:t>中提供了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transform </a:t>
            </a:r>
            <a:r>
              <a:rPr lang="zh-CN" altLang="en-US" dirty="0">
                <a:sym typeface="+mn-ea"/>
              </a:rPr>
              <a:t>和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transform-origin </a:t>
            </a:r>
            <a:r>
              <a:rPr lang="zh-CN" altLang="en-US" dirty="0">
                <a:sym typeface="+mn-ea"/>
              </a:rPr>
              <a:t>两个用于实现 </a:t>
            </a:r>
            <a:r>
              <a:rPr lang="en-US" altLang="zh-CN" dirty="0">
                <a:sym typeface="+mn-ea"/>
              </a:rPr>
              <a:t>2D </a:t>
            </a:r>
            <a:r>
              <a:rPr lang="zh-CN" altLang="en-US" dirty="0">
                <a:sym typeface="+mn-ea"/>
              </a:rPr>
              <a:t>变换的属性</a:t>
            </a:r>
            <a:r>
              <a:rPr lang="zh-CN" altLang="en-US" dirty="0" smtClean="0">
                <a:sym typeface="+mn-ea"/>
              </a:rPr>
              <a:t>。</a:t>
            </a:r>
          </a:p>
          <a:p>
            <a:pPr lvl="1"/>
            <a:r>
              <a:rPr lang="en-US" altLang="zh-CN" dirty="0" smtClean="0">
                <a:sym typeface="+mn-ea"/>
              </a:rPr>
              <a:t>transform </a:t>
            </a:r>
            <a:r>
              <a:rPr lang="zh-CN" altLang="en-US" dirty="0">
                <a:sym typeface="+mn-ea"/>
              </a:rPr>
              <a:t>属性用于实现平移、缩放、旋转和倾斜等 </a:t>
            </a:r>
            <a:r>
              <a:rPr lang="en-US" altLang="zh-CN" dirty="0">
                <a:sym typeface="+mn-ea"/>
              </a:rPr>
              <a:t>2D </a:t>
            </a:r>
            <a:r>
              <a:rPr lang="zh-CN" altLang="en-US" dirty="0" smtClean="0">
                <a:sym typeface="+mn-ea"/>
              </a:rPr>
              <a:t>变换。</a:t>
            </a:r>
          </a:p>
          <a:p>
            <a:pPr lvl="1"/>
            <a:r>
              <a:rPr lang="en-US" altLang="zh-CN" dirty="0" smtClean="0">
                <a:sym typeface="+mn-ea"/>
              </a:rPr>
              <a:t>transform-origin </a:t>
            </a:r>
            <a:r>
              <a:rPr lang="zh-CN" altLang="en-US" dirty="0">
                <a:sym typeface="+mn-ea"/>
              </a:rPr>
              <a:t>属性则是用于设置变换的中心点的</a:t>
            </a:r>
            <a:r>
              <a:rPr lang="zh-CN" altLang="en-US" dirty="0" smtClean="0">
                <a:sym typeface="+mn-ea"/>
              </a:rPr>
              <a:t>。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dirty="0" smtClean="0">
                <a:sym typeface="+mn-ea"/>
              </a:rPr>
              <a:t>transform </a:t>
            </a:r>
            <a:r>
              <a:rPr lang="zh-CN" altLang="en-US" dirty="0" smtClean="0">
                <a:sym typeface="+mn-ea"/>
              </a:rPr>
              <a:t>属性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transform </a:t>
            </a:r>
            <a:r>
              <a:rPr lang="zh-CN" altLang="en-US" dirty="0" smtClean="0">
                <a:sym typeface="+mn-ea"/>
              </a:rPr>
              <a:t>属性</a:t>
            </a:r>
            <a:r>
              <a:rPr lang="zh-CN" altLang="en-US" dirty="0">
                <a:sym typeface="+mn-ea"/>
              </a:rPr>
              <a:t>向元素应用 </a:t>
            </a:r>
            <a:r>
              <a:rPr lang="en-US" altLang="zh-CN" dirty="0">
                <a:sym typeface="+mn-ea"/>
              </a:rPr>
              <a:t>2D </a:t>
            </a:r>
            <a:r>
              <a:rPr lang="zh-CN" altLang="en-US" dirty="0">
                <a:sym typeface="+mn-ea"/>
              </a:rPr>
              <a:t>或 </a:t>
            </a:r>
            <a:r>
              <a:rPr lang="en-US" altLang="zh-CN" dirty="0">
                <a:sym typeface="+mn-ea"/>
              </a:rPr>
              <a:t>3D </a:t>
            </a:r>
            <a:r>
              <a:rPr lang="zh-CN" altLang="en-US" dirty="0">
                <a:sym typeface="+mn-ea"/>
              </a:rPr>
              <a:t>转换</a:t>
            </a:r>
            <a:r>
              <a:rPr lang="zh-CN" altLang="en-US" dirty="0" smtClean="0">
                <a:sym typeface="+mn-ea"/>
              </a:rPr>
              <a:t>。通过转换能够对</a:t>
            </a:r>
            <a:r>
              <a:rPr lang="zh-CN" altLang="en-US" dirty="0">
                <a:sym typeface="+mn-ea"/>
              </a:rPr>
              <a:t>元素进行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旋转、缩放、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移动、倾斜或拉伸</a:t>
            </a:r>
            <a:r>
              <a:rPr lang="zh-CN" altLang="en-US" dirty="0" smtClean="0">
                <a:sym typeface="+mn-ea"/>
              </a:rPr>
              <a:t>。</a:t>
            </a:r>
          </a:p>
          <a:p>
            <a:r>
              <a:rPr lang="zh-CN" altLang="en-US" dirty="0">
                <a:sym typeface="+mn-ea"/>
              </a:rPr>
              <a:t>浏览器支持</a:t>
            </a:r>
          </a:p>
          <a:p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lvl="1">
              <a:lnSpc>
                <a:spcPts val="3880"/>
              </a:lnSpc>
            </a:pPr>
            <a:r>
              <a:rPr lang="en-US" altLang="zh-CN" dirty="0">
                <a:solidFill>
                  <a:srgbClr val="000000"/>
                </a:solidFill>
                <a:sym typeface="+mn-ea"/>
              </a:rPr>
              <a:t>Chrome </a:t>
            </a:r>
            <a:r>
              <a:rPr lang="zh-CN" altLang="en-US" dirty="0">
                <a:solidFill>
                  <a:srgbClr val="000000"/>
                </a:solidFill>
                <a:sym typeface="+mn-ea"/>
              </a:rPr>
              <a:t>和 </a:t>
            </a:r>
            <a:r>
              <a:rPr lang="en-US" altLang="zh-CN" dirty="0">
                <a:solidFill>
                  <a:srgbClr val="000000"/>
                </a:solidFill>
                <a:sym typeface="+mn-ea"/>
              </a:rPr>
              <a:t>Safari </a:t>
            </a:r>
            <a:r>
              <a:rPr lang="zh-CN" altLang="en-US" dirty="0">
                <a:solidFill>
                  <a:srgbClr val="000000"/>
                </a:solidFill>
                <a:sym typeface="+mn-ea"/>
              </a:rPr>
              <a:t>需要前缀 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-</a:t>
            </a:r>
            <a:r>
              <a:rPr lang="en-US" altLang="zh-CN" dirty="0" err="1" smtClean="0">
                <a:solidFill>
                  <a:srgbClr val="C00000"/>
                </a:solidFill>
                <a:sym typeface="+mn-ea"/>
              </a:rPr>
              <a:t>webkit</a:t>
            </a: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-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3880"/>
              </a:lnSpc>
            </a:pP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Internet </a:t>
            </a:r>
            <a:r>
              <a:rPr lang="en-US" altLang="zh-CN" dirty="0">
                <a:solidFill>
                  <a:srgbClr val="000000"/>
                </a:solidFill>
                <a:sym typeface="+mn-ea"/>
              </a:rPr>
              <a:t>Explorer 9 </a:t>
            </a:r>
            <a:r>
              <a:rPr lang="zh-CN" altLang="en-US" dirty="0">
                <a:solidFill>
                  <a:srgbClr val="000000"/>
                </a:solidFill>
                <a:sym typeface="+mn-ea"/>
              </a:rPr>
              <a:t>需要前缀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-</a:t>
            </a:r>
            <a:r>
              <a:rPr lang="en-US" altLang="zh-CN" dirty="0" err="1" smtClean="0">
                <a:solidFill>
                  <a:srgbClr val="C00000"/>
                </a:solidFill>
                <a:sym typeface="+mn-ea"/>
              </a:rPr>
              <a:t>ms</a:t>
            </a: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-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97" y="3263191"/>
            <a:ext cx="8709835" cy="1330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761998" y="2296130"/>
          <a:ext cx="10929259" cy="4500400"/>
        </p:xfrm>
        <a:graphic>
          <a:graphicData uri="http://schemas.openxmlformats.org/drawingml/2006/table">
            <a:tbl>
              <a:tblPr/>
              <a:tblGrid>
                <a:gridCol w="4935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4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3386"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2400" b="1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</a:p>
                  </a:txBody>
                  <a:tcPr marL="17946" marR="44865" marT="14955" marB="1495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2400" b="1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17946" marR="44865" marT="14955" marB="1495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309">
                <a:tc>
                  <a:txBody>
                    <a:bodyPr/>
                    <a:lstStyle/>
                    <a:p>
                      <a:pPr fontAlgn="t"/>
                      <a:r>
                        <a:rPr lang="en-US" sz="20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none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定义不进行转换。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309">
                <a:tc>
                  <a:txBody>
                    <a:bodyPr/>
                    <a:lstStyle/>
                    <a:p>
                      <a:pPr fontAlgn="t"/>
                      <a:r>
                        <a:rPr lang="en-US" sz="20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matrix(</a:t>
                      </a:r>
                      <a:r>
                        <a:rPr lang="en-US" sz="2000" i="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n,n,n,n,n,n</a:t>
                      </a:r>
                      <a:r>
                        <a:rPr lang="en-US" sz="20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 </a:t>
                      </a:r>
                      <a:r>
                        <a:rPr lang="en-US" altLang="zh-CN" sz="20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2D </a:t>
                      </a:r>
                      <a:r>
                        <a:rPr lang="zh-CN" altLang="en-US" sz="20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转换，使用六个值的矩阵。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542">
                <a:tc>
                  <a:txBody>
                    <a:bodyPr/>
                    <a:lstStyle/>
                    <a:p>
                      <a:pPr fontAlgn="t"/>
                      <a:r>
                        <a:rPr lang="en-US" sz="20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matrix3d(</a:t>
                      </a:r>
                      <a:r>
                        <a:rPr lang="en-US" sz="2000" i="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n,n,n,n,n,n,n,n,n,n,n,n,n,n,n,n</a:t>
                      </a:r>
                      <a:r>
                        <a:rPr lang="en-US" sz="20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 </a:t>
                      </a:r>
                      <a:r>
                        <a:rPr lang="en-US" altLang="zh-CN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3D </a:t>
                      </a:r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转换，使用 </a:t>
                      </a:r>
                      <a:r>
                        <a:rPr lang="en-US" altLang="zh-CN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 </a:t>
                      </a:r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个值的 </a:t>
                      </a:r>
                      <a:r>
                        <a:rPr lang="en-US" altLang="zh-CN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4x4 </a:t>
                      </a:r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矩阵。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309">
                <a:tc>
                  <a:txBody>
                    <a:bodyPr/>
                    <a:lstStyle/>
                    <a:p>
                      <a:pPr fontAlgn="t"/>
                      <a:r>
                        <a:rPr lang="en-US" sz="20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translate(</a:t>
                      </a:r>
                      <a:r>
                        <a:rPr lang="en-US" sz="2000" i="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x,y</a:t>
                      </a:r>
                      <a:r>
                        <a:rPr lang="en-US" sz="20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 </a:t>
                      </a:r>
                      <a:r>
                        <a:rPr lang="en-US" altLang="zh-CN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 </a:t>
                      </a:r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转换。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309">
                <a:tc>
                  <a:txBody>
                    <a:bodyPr/>
                    <a:lstStyle/>
                    <a:p>
                      <a:pPr fontAlgn="t"/>
                      <a:r>
                        <a:rPr 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translate3d(x,y,z)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 </a:t>
                      </a:r>
                      <a:r>
                        <a:rPr lang="en-US" altLang="zh-CN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 </a:t>
                      </a:r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转换。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309">
                <a:tc>
                  <a:txBody>
                    <a:bodyPr/>
                    <a:lstStyle/>
                    <a:p>
                      <a:pPr fontAlgn="t"/>
                      <a:r>
                        <a:rPr 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translateX(x)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定义转换，只是用 </a:t>
                      </a:r>
                      <a:r>
                        <a:rPr lang="en-US" altLang="zh-CN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轴的值。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1309">
                <a:tc>
                  <a:txBody>
                    <a:bodyPr/>
                    <a:lstStyle/>
                    <a:p>
                      <a:pPr fontAlgn="t"/>
                      <a:r>
                        <a:rPr 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translateY(y)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定义转换，只是用 </a:t>
                      </a:r>
                      <a:r>
                        <a:rPr lang="en-US" altLang="zh-CN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 </a:t>
                      </a:r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轴的值。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1309">
                <a:tc>
                  <a:txBody>
                    <a:bodyPr/>
                    <a:lstStyle/>
                    <a:p>
                      <a:pPr fontAlgn="t"/>
                      <a:r>
                        <a:rPr 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translateZ(z)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 </a:t>
                      </a:r>
                      <a:r>
                        <a:rPr lang="en-US" altLang="zh-CN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3D </a:t>
                      </a:r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转换，只是用 </a:t>
                      </a:r>
                      <a:r>
                        <a:rPr lang="en-US" altLang="zh-CN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 </a:t>
                      </a:r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轴的值。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1309">
                <a:tc>
                  <a:txBody>
                    <a:bodyPr/>
                    <a:lstStyle/>
                    <a:p>
                      <a:pPr fontAlgn="t"/>
                      <a:r>
                        <a:rPr 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scale(x,y)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 </a:t>
                      </a:r>
                      <a:r>
                        <a:rPr lang="en-US" altLang="zh-CN" sz="20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2D </a:t>
                      </a:r>
                      <a:r>
                        <a:rPr lang="zh-CN" altLang="en-US" sz="20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缩放转换。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61999" y="1097085"/>
            <a:ext cx="7715402" cy="64633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语法</a:t>
            </a:r>
            <a:r>
              <a:rPr kumimoji="0" lang="en-US" altLang="zh-CN" sz="2800" b="1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   </a:t>
            </a:r>
            <a:r>
              <a:rPr kumimoji="0" lang="zh-CN" altLang="zh-CN" sz="2800" b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transform: </a:t>
            </a:r>
            <a:r>
              <a:rPr kumimoji="0" lang="zh-CN" altLang="zh-CN" sz="28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none</a:t>
            </a:r>
            <a:r>
              <a:rPr kumimoji="0" lang="en-US" altLang="zh-CN" sz="28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 </a:t>
            </a:r>
            <a:r>
              <a:rPr kumimoji="0" lang="zh-CN" altLang="zh-CN" sz="28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|</a:t>
            </a:r>
            <a:r>
              <a:rPr kumimoji="0" lang="en-US" altLang="zh-CN" sz="28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 </a:t>
            </a:r>
            <a:r>
              <a:rPr kumimoji="0" lang="zh-CN" altLang="zh-CN" sz="28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transform-functions;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61998" y="1803687"/>
            <a:ext cx="63724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</a:t>
            </a:r>
            <a:r>
              <a:rPr lang="zh-CN" altLang="en-US" sz="26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属性的属性值</a:t>
            </a:r>
            <a:r>
              <a:rPr lang="zh-CN" altLang="en-US" sz="26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由值</a:t>
            </a:r>
            <a:r>
              <a:rPr lang="zh-CN" altLang="en-US" sz="26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及函数</a:t>
            </a:r>
            <a:r>
              <a:rPr lang="zh-CN" altLang="en-US" sz="26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</a:t>
            </a:r>
            <a:endParaRPr lang="zh-CN" altLang="en-US" sz="2600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1999" y="225110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pPr marL="482600" indent="-482600"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110000"/>
            </a:pPr>
            <a:r>
              <a:rPr lang="en-US" altLang="zh-CN" sz="4000" noProof="1" smtClean="0">
                <a:sym typeface="+mn-ea"/>
              </a:rPr>
              <a:t>transform </a:t>
            </a:r>
            <a:r>
              <a:rPr lang="zh-CN" altLang="en-US" sz="4000" noProof="1" smtClean="0">
                <a:sym typeface="+mn-ea"/>
              </a:rPr>
              <a:t>属性</a:t>
            </a:r>
            <a:endParaRPr lang="zh-CN" altLang="en-US" sz="4000" noProof="1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875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557348" y="173170"/>
          <a:ext cx="10650584" cy="6541653"/>
        </p:xfrm>
        <a:graphic>
          <a:graphicData uri="http://schemas.openxmlformats.org/drawingml/2006/table">
            <a:tbl>
              <a:tblPr/>
              <a:tblGrid>
                <a:gridCol w="3976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4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0795">
                <a:tc>
                  <a:txBody>
                    <a:bodyPr/>
                    <a:lstStyle/>
                    <a:p>
                      <a:pPr fontAlgn="t">
                        <a:lnSpc>
                          <a:spcPts val="2200"/>
                        </a:lnSpc>
                      </a:pPr>
                      <a:r>
                        <a:rPr lang="en-US" sz="20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scale3d(</a:t>
                      </a:r>
                      <a:r>
                        <a:rPr lang="en-US" sz="2000" i="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x,y,z</a:t>
                      </a:r>
                      <a:r>
                        <a:rPr lang="en-US" sz="20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2200"/>
                        </a:lnSpc>
                      </a:pPr>
                      <a:r>
                        <a:rPr lang="zh-CN" altLang="en-US" sz="20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 </a:t>
                      </a:r>
                      <a:r>
                        <a:rPr lang="en-US" altLang="zh-CN" sz="20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3D </a:t>
                      </a:r>
                      <a:r>
                        <a:rPr lang="zh-CN" altLang="en-US" sz="20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缩放转换。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895945"/>
                  </a:ext>
                </a:extLst>
              </a:tr>
              <a:tr h="510795">
                <a:tc>
                  <a:txBody>
                    <a:bodyPr/>
                    <a:lstStyle/>
                    <a:p>
                      <a:pPr fontAlgn="t">
                        <a:lnSpc>
                          <a:spcPts val="2200"/>
                        </a:lnSpc>
                      </a:pPr>
                      <a:r>
                        <a:rPr lang="en-US" sz="2000" i="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scaleX</a:t>
                      </a:r>
                      <a:r>
                        <a:rPr lang="en-US" sz="20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(x)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2200"/>
                        </a:lnSpc>
                      </a:pPr>
                      <a:r>
                        <a:rPr lang="zh-CN" altLang="en-US" sz="20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通过设置 </a:t>
                      </a:r>
                      <a:r>
                        <a:rPr lang="en-US" altLang="zh-CN" sz="20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zh-CN" altLang="en-US" sz="20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轴的值来定义缩放转换。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020551"/>
                  </a:ext>
                </a:extLst>
              </a:tr>
              <a:tr h="510795">
                <a:tc>
                  <a:txBody>
                    <a:bodyPr/>
                    <a:lstStyle/>
                    <a:p>
                      <a:pPr fontAlgn="t">
                        <a:lnSpc>
                          <a:spcPts val="2200"/>
                        </a:lnSpc>
                      </a:pPr>
                      <a:r>
                        <a:rPr lang="en-US" sz="2000" i="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scaleY</a:t>
                      </a:r>
                      <a:r>
                        <a:rPr lang="en-US" sz="20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(y)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2200"/>
                        </a:lnSpc>
                      </a:pPr>
                      <a:r>
                        <a:rPr lang="zh-CN" altLang="en-US" sz="20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通过设置 </a:t>
                      </a:r>
                      <a:r>
                        <a:rPr lang="en-US" altLang="zh-CN" sz="20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 </a:t>
                      </a:r>
                      <a:r>
                        <a:rPr lang="zh-CN" altLang="en-US" sz="20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轴的值来定义缩放转换。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795">
                <a:tc>
                  <a:txBody>
                    <a:bodyPr/>
                    <a:lstStyle/>
                    <a:p>
                      <a:pPr fontAlgn="t">
                        <a:lnSpc>
                          <a:spcPts val="2200"/>
                        </a:lnSpc>
                      </a:pPr>
                      <a:r>
                        <a:rPr 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scaleZ(z)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2200"/>
                        </a:lnSpc>
                      </a:pPr>
                      <a:r>
                        <a:rPr lang="zh-CN" altLang="en-US" sz="20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通过设置 </a:t>
                      </a:r>
                      <a:r>
                        <a:rPr lang="en-US" altLang="zh-CN" sz="20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 </a:t>
                      </a:r>
                      <a:r>
                        <a:rPr lang="zh-CN" altLang="en-US" sz="20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轴的值来定义 </a:t>
                      </a:r>
                      <a:r>
                        <a:rPr lang="en-US" altLang="zh-CN" sz="20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3D </a:t>
                      </a:r>
                      <a:r>
                        <a:rPr lang="zh-CN" altLang="en-US" sz="20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缩放转换。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795">
                <a:tc>
                  <a:txBody>
                    <a:bodyPr/>
                    <a:lstStyle/>
                    <a:p>
                      <a:pPr fontAlgn="t">
                        <a:lnSpc>
                          <a:spcPts val="2200"/>
                        </a:lnSpc>
                      </a:pPr>
                      <a:r>
                        <a:rPr 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rotate(angle)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2200"/>
                        </a:lnSpc>
                      </a:pPr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 </a:t>
                      </a:r>
                      <a:r>
                        <a:rPr lang="en-US" altLang="zh-CN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2D </a:t>
                      </a:r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旋转，在参数中规定角度。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113">
                <a:tc>
                  <a:txBody>
                    <a:bodyPr/>
                    <a:lstStyle/>
                    <a:p>
                      <a:pPr fontAlgn="t">
                        <a:lnSpc>
                          <a:spcPts val="2200"/>
                        </a:lnSpc>
                      </a:pPr>
                      <a:r>
                        <a:rPr 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rotate3d(x,y,z,angle)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2200"/>
                        </a:lnSpc>
                      </a:pPr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 </a:t>
                      </a:r>
                      <a:r>
                        <a:rPr lang="en-US" altLang="zh-CN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 </a:t>
                      </a:r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旋转。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795">
                <a:tc>
                  <a:txBody>
                    <a:bodyPr/>
                    <a:lstStyle/>
                    <a:p>
                      <a:pPr fontAlgn="t">
                        <a:lnSpc>
                          <a:spcPts val="2200"/>
                        </a:lnSpc>
                      </a:pPr>
                      <a:r>
                        <a:rPr 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rotateX(angle)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2200"/>
                        </a:lnSpc>
                      </a:pPr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定义沿着 </a:t>
                      </a:r>
                      <a:r>
                        <a:rPr lang="en-US" altLang="zh-CN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轴的 </a:t>
                      </a:r>
                      <a:r>
                        <a:rPr lang="en-US" altLang="zh-CN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3D </a:t>
                      </a:r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旋转。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0795">
                <a:tc>
                  <a:txBody>
                    <a:bodyPr/>
                    <a:lstStyle/>
                    <a:p>
                      <a:pPr fontAlgn="t">
                        <a:lnSpc>
                          <a:spcPts val="2200"/>
                        </a:lnSpc>
                      </a:pPr>
                      <a:r>
                        <a:rPr 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rotateY(angle)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2200"/>
                        </a:lnSpc>
                      </a:pPr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定义沿着 </a:t>
                      </a:r>
                      <a:r>
                        <a:rPr lang="en-US" altLang="zh-CN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 </a:t>
                      </a:r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轴的 </a:t>
                      </a:r>
                      <a:r>
                        <a:rPr lang="en-US" altLang="zh-CN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3D </a:t>
                      </a:r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旋转。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0795">
                <a:tc>
                  <a:txBody>
                    <a:bodyPr/>
                    <a:lstStyle/>
                    <a:p>
                      <a:pPr fontAlgn="t">
                        <a:lnSpc>
                          <a:spcPts val="2200"/>
                        </a:lnSpc>
                      </a:pPr>
                      <a:r>
                        <a:rPr 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rotateZ(angle)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2200"/>
                        </a:lnSpc>
                      </a:pPr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定义沿着 </a:t>
                      </a:r>
                      <a:r>
                        <a:rPr lang="en-US" altLang="zh-CN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 </a:t>
                      </a:r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轴的 </a:t>
                      </a:r>
                      <a:r>
                        <a:rPr lang="en-US" altLang="zh-CN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3D </a:t>
                      </a:r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旋转。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0795">
                <a:tc>
                  <a:txBody>
                    <a:bodyPr/>
                    <a:lstStyle/>
                    <a:p>
                      <a:pPr fontAlgn="t">
                        <a:lnSpc>
                          <a:spcPts val="2200"/>
                        </a:lnSpc>
                      </a:pPr>
                      <a:r>
                        <a:rPr 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skew(x-angle,y-angle)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2200"/>
                        </a:lnSpc>
                      </a:pPr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定义沿着 </a:t>
                      </a:r>
                      <a:r>
                        <a:rPr lang="en-US" altLang="zh-CN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 </a:t>
                      </a:r>
                      <a:r>
                        <a:rPr lang="en-US" altLang="zh-CN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 </a:t>
                      </a:r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轴的 </a:t>
                      </a:r>
                      <a:r>
                        <a:rPr lang="en-US" altLang="zh-CN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2D </a:t>
                      </a:r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倾斜转换。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0795">
                <a:tc>
                  <a:txBody>
                    <a:bodyPr/>
                    <a:lstStyle/>
                    <a:p>
                      <a:pPr fontAlgn="t">
                        <a:lnSpc>
                          <a:spcPts val="2200"/>
                        </a:lnSpc>
                      </a:pPr>
                      <a:r>
                        <a:rPr 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skewX(angle)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2200"/>
                        </a:lnSpc>
                      </a:pPr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定义沿着 </a:t>
                      </a:r>
                      <a:r>
                        <a:rPr lang="en-US" altLang="zh-CN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轴的 </a:t>
                      </a:r>
                      <a:r>
                        <a:rPr lang="en-US" altLang="zh-CN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2D </a:t>
                      </a:r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倾斜转换。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0795">
                <a:tc>
                  <a:txBody>
                    <a:bodyPr/>
                    <a:lstStyle/>
                    <a:p>
                      <a:pPr fontAlgn="t">
                        <a:lnSpc>
                          <a:spcPts val="2200"/>
                        </a:lnSpc>
                      </a:pPr>
                      <a:r>
                        <a:rPr 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skewY(angle)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2200"/>
                        </a:lnSpc>
                      </a:pPr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定义沿着 </a:t>
                      </a:r>
                      <a:r>
                        <a:rPr lang="en-US" altLang="zh-CN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 </a:t>
                      </a:r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轴的 </a:t>
                      </a:r>
                      <a:r>
                        <a:rPr lang="en-US" altLang="zh-CN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2D </a:t>
                      </a:r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倾斜转换。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0795">
                <a:tc>
                  <a:txBody>
                    <a:bodyPr/>
                    <a:lstStyle/>
                    <a:p>
                      <a:pPr fontAlgn="t">
                        <a:lnSpc>
                          <a:spcPts val="2200"/>
                        </a:lnSpc>
                      </a:pPr>
                      <a:r>
                        <a:rPr 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perspective(n)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2200"/>
                        </a:lnSpc>
                      </a:pPr>
                      <a:r>
                        <a:rPr lang="zh-CN" altLang="en-US" sz="20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 </a:t>
                      </a:r>
                      <a:r>
                        <a:rPr lang="en-US" altLang="zh-CN" sz="20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3D </a:t>
                      </a:r>
                      <a:r>
                        <a:rPr lang="zh-CN" altLang="en-US" sz="20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转换元素定义透视视图。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8572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translate( ) </a:t>
            </a:r>
            <a:r>
              <a:rPr lang="zh-CN" altLang="en-US" dirty="0">
                <a:sym typeface="+mn-ea"/>
              </a:rPr>
              <a:t>方法</a:t>
            </a:r>
            <a:r>
              <a:rPr lang="zh-CN" altLang="en-US" dirty="0" smtClean="0">
                <a:sym typeface="+mn-ea"/>
              </a:rPr>
              <a:t>能够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重新定位</a:t>
            </a:r>
            <a:r>
              <a:rPr lang="zh-CN" altLang="en-US" dirty="0">
                <a:sym typeface="+mn-ea"/>
              </a:rPr>
              <a:t>元素的坐标。</a:t>
            </a:r>
          </a:p>
          <a:p>
            <a:pPr lvl="1"/>
            <a:r>
              <a:rPr lang="zh-CN" altLang="en-US" dirty="0">
                <a:sym typeface="+mn-ea"/>
              </a:rPr>
              <a:t>translate</a:t>
            </a:r>
            <a:r>
              <a:rPr lang="zh-CN" altLang="en-US" b="1" dirty="0">
                <a:solidFill>
                  <a:srgbClr val="C00000"/>
                </a:solidFill>
                <a:sym typeface="+mn-ea"/>
              </a:rPr>
              <a:t>X</a:t>
            </a:r>
            <a:r>
              <a:rPr lang="zh-CN" altLang="en-US" dirty="0">
                <a:sym typeface="+mn-ea"/>
              </a:rPr>
              <a:t>(x)：元素仅在水平方向移动（X轴移动）；</a:t>
            </a:r>
          </a:p>
          <a:p>
            <a:pPr lvl="1"/>
            <a:r>
              <a:rPr lang="zh-CN" altLang="en-US" dirty="0">
                <a:sym typeface="+mn-ea"/>
              </a:rPr>
              <a:t>translate</a:t>
            </a:r>
            <a:r>
              <a:rPr lang="zh-CN" altLang="en-US" b="1" dirty="0">
                <a:solidFill>
                  <a:srgbClr val="C00000"/>
                </a:solidFill>
                <a:sym typeface="+mn-ea"/>
              </a:rPr>
              <a:t>Y</a:t>
            </a:r>
            <a:r>
              <a:rPr lang="zh-CN" altLang="en-US" dirty="0">
                <a:sym typeface="+mn-ea"/>
              </a:rPr>
              <a:t>(y)：元素仅在垂直方向移动（Y轴移动）；</a:t>
            </a:r>
          </a:p>
          <a:p>
            <a:pPr lvl="1"/>
            <a:r>
              <a:rPr lang="zh-CN" altLang="en-US" dirty="0">
                <a:sym typeface="+mn-ea"/>
              </a:rPr>
              <a:t>translate(x </a:t>
            </a:r>
            <a:r>
              <a:rPr lang="zh-CN" altLang="en-US" b="1" dirty="0">
                <a:solidFill>
                  <a:srgbClr val="C00000"/>
                </a:solidFill>
                <a:sym typeface="+mn-ea"/>
              </a:rPr>
              <a:t>,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dirty="0">
                <a:sym typeface="+mn-ea"/>
              </a:rPr>
              <a:t>y)：元素在水平方向和垂直方向同时移动；</a:t>
            </a:r>
          </a:p>
          <a:p>
            <a:pPr marL="0" lvl="0" indent="0">
              <a:buNone/>
            </a:pP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移动</a:t>
            </a:r>
            <a:r>
              <a:rPr lang="en-US" altLang="zh-CN" dirty="0"/>
              <a:t>—translate()</a:t>
            </a:r>
            <a:r>
              <a:rPr lang="zh-CN" altLang="en-US" dirty="0"/>
              <a:t>方法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97756" y="3848100"/>
            <a:ext cx="8990965" cy="2158365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t">
            <a:spAutoFit/>
          </a:bodyPr>
          <a:lstStyle/>
          <a:p>
            <a:pPr eaLnBrk="1" latinLnBrk="0" hangingPunct="1">
              <a:lnSpc>
                <a:spcPct val="14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说明：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0" hangingPunct="1">
              <a:lnSpc>
                <a:spcPct val="14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在实际开发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中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需要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根据情况添加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各浏览器厂商的前缀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。</a:t>
            </a:r>
          </a:p>
          <a:p>
            <a:pPr eaLnBrk="1" latinLnBrk="0" hangingPunct="1">
              <a:lnSpc>
                <a:spcPct val="14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Firefox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浏览器添加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-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moz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-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前缀；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IE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浏览器添加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-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ms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-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前缀；</a:t>
            </a:r>
          </a:p>
          <a:p>
            <a:pPr eaLnBrk="1" latinLnBrk="0" hangingPunct="1">
              <a:lnSpc>
                <a:spcPct val="14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Opera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浏览器添加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-o-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前缀；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Chrome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浏览器添加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-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webkit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-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前缀。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主要内容</a:t>
            </a:r>
            <a:endParaRPr lang="zh-CN" altLang="en-US" sz="4000" dirty="0"/>
          </a:p>
        </p:txBody>
      </p:sp>
      <p:sp>
        <p:nvSpPr>
          <p:cNvPr id="6" name="MH_Numb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79456" y="1698151"/>
            <a:ext cx="1585100" cy="471488"/>
          </a:xfrm>
          <a:prstGeom prst="homePlate">
            <a:avLst>
              <a:gd name="adj" fmla="val 5000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7" name="MH_Entry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764555" y="2405322"/>
            <a:ext cx="545306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4000" anchor="ctr">
            <a:no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100000"/>
              <a:buBlip>
                <a:blip r:embed="rId11"/>
              </a:buBlip>
              <a:defRPr sz="2400">
                <a:solidFill>
                  <a:srgbClr val="50820E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5E89A"/>
              </a:buClr>
              <a:buFont typeface="幼圆" panose="02010509060101010101" pitchFamily="49" charset="-122"/>
              <a:buChar char=" "/>
              <a:defRPr sz="2000">
                <a:solidFill>
                  <a:srgbClr val="7D7D7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transform</a:t>
            </a:r>
            <a:endParaRPr lang="zh-CN" altLang="en-US" sz="3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Entry_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74690" y="1696564"/>
            <a:ext cx="678782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4000" anchor="ctr">
            <a:no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100000"/>
              <a:buBlip>
                <a:blip r:embed="rId11"/>
              </a:buBlip>
              <a:defRPr sz="2400">
                <a:solidFill>
                  <a:srgbClr val="50820E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5E89A"/>
              </a:buClr>
              <a:buFont typeface="幼圆" panose="02010509060101010101" pitchFamily="49" charset="-122"/>
              <a:buChar char=" "/>
              <a:defRPr sz="2000">
                <a:solidFill>
                  <a:srgbClr val="7D7D7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渐变效果</a:t>
            </a:r>
          </a:p>
        </p:txBody>
      </p:sp>
      <p:sp>
        <p:nvSpPr>
          <p:cNvPr id="10" name="MH_Number_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79456" y="2405321"/>
            <a:ext cx="1585099" cy="471488"/>
          </a:xfrm>
          <a:prstGeom prst="homePlate">
            <a:avLst>
              <a:gd name="adj" fmla="val 50002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8" name="MH_Number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179456" y="3118842"/>
            <a:ext cx="1585100" cy="471488"/>
          </a:xfrm>
          <a:prstGeom prst="homePlate">
            <a:avLst>
              <a:gd name="adj" fmla="val 5000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11" name="MH_Entry_2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774690" y="3117255"/>
            <a:ext cx="678782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4000" anchor="ctr">
            <a:no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100000"/>
              <a:buBlip>
                <a:blip r:embed="rId11"/>
              </a:buBlip>
              <a:defRPr sz="2400">
                <a:solidFill>
                  <a:srgbClr val="50820E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5E89A"/>
              </a:buClr>
              <a:buFont typeface="幼圆" panose="02010509060101010101" pitchFamily="49" charset="-122"/>
              <a:buChar char=" "/>
              <a:defRPr sz="2000">
                <a:solidFill>
                  <a:srgbClr val="7D7D7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transform-origin</a:t>
            </a:r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MH_Entry_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764555" y="3827600"/>
            <a:ext cx="545306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4000" anchor="ctr">
            <a:no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100000"/>
              <a:buBlip>
                <a:blip r:embed="rId11"/>
              </a:buBlip>
              <a:defRPr sz="2400">
                <a:solidFill>
                  <a:srgbClr val="50820E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5E89A"/>
              </a:buClr>
              <a:buFont typeface="幼圆" panose="02010509060101010101" pitchFamily="49" charset="-122"/>
              <a:buChar char=" "/>
              <a:defRPr sz="2000">
                <a:solidFill>
                  <a:srgbClr val="7D7D7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多重变形</a:t>
            </a:r>
            <a:endParaRPr lang="zh-CN" altLang="en-US" sz="3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Number_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179456" y="3827599"/>
            <a:ext cx="1585099" cy="471488"/>
          </a:xfrm>
          <a:prstGeom prst="homePlate">
            <a:avLst>
              <a:gd name="adj" fmla="val 50002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移动</a:t>
            </a:r>
            <a:r>
              <a:rPr lang="en-US" altLang="zh-CN" sz="4000" dirty="0" smtClean="0"/>
              <a:t>—</a:t>
            </a:r>
            <a:r>
              <a:rPr lang="en-US" altLang="zh-CN" sz="4000" dirty="0"/>
              <a:t>translate</a:t>
            </a:r>
            <a:r>
              <a:rPr lang="en-US" altLang="zh-CN" sz="4000" dirty="0" smtClean="0"/>
              <a:t>()</a:t>
            </a:r>
            <a:r>
              <a:rPr lang="zh-CN" altLang="en-US" sz="4000" dirty="0"/>
              <a:t>方法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9599" y="1375980"/>
            <a:ext cx="6011636" cy="411888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div{</a:t>
            </a:r>
          </a:p>
          <a:p>
            <a:pPr lvl="0" fontAlgn="base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	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width:200px</a:t>
            </a:r>
            <a:r>
              <a:rPr lang="en-US" altLang="zh-CN" sz="2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;</a:t>
            </a:r>
          </a:p>
          <a:p>
            <a:pPr lvl="0" fontAlgn="base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	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height:150px</a:t>
            </a:r>
            <a:r>
              <a:rPr lang="en-US" altLang="zh-CN" sz="2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;</a:t>
            </a:r>
          </a:p>
          <a:p>
            <a:pPr lvl="0" fontAlgn="base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	</a:t>
            </a:r>
            <a:r>
              <a:rPr lang="en-US" altLang="zh-CN" sz="26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background-color:yellow</a:t>
            </a:r>
            <a:r>
              <a:rPr lang="en-US" altLang="zh-CN" sz="2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;</a:t>
            </a:r>
          </a:p>
          <a:p>
            <a:pPr lvl="0" fontAlgn="base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	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border:1px </a:t>
            </a:r>
            <a:r>
              <a:rPr lang="en-US" altLang="zh-CN" sz="2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solid black;</a:t>
            </a:r>
          </a:p>
          <a:p>
            <a:pPr lvl="0" fontAlgn="base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}</a:t>
            </a:r>
            <a:endParaRPr lang="en-US" altLang="zh-CN" sz="2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lvl="0" fontAlgn="base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#div2{</a:t>
            </a:r>
          </a:p>
          <a:p>
            <a:pPr lvl="0" fontAlgn="base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	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transform</a:t>
            </a:r>
            <a:r>
              <a:rPr lang="en-US" altLang="zh-CN" sz="2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: translate(50px,50px);</a:t>
            </a:r>
          </a:p>
          <a:p>
            <a:pPr lvl="0" fontAlgn="base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}</a:t>
            </a:r>
            <a:endParaRPr kumimoji="0" lang="zh-CN" altLang="zh-CN" sz="26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1364" y="1375979"/>
            <a:ext cx="3133934" cy="411888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065330" y="5904056"/>
            <a:ext cx="2585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demo16-6.html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903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translate()</a:t>
            </a:r>
            <a:r>
              <a:rPr lang="zh-CN" altLang="en-US" sz="4000" dirty="0" smtClean="0"/>
              <a:t>方法实例</a:t>
            </a:r>
            <a:endParaRPr lang="zh-CN" altLang="en-US" sz="40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65558" y="1607543"/>
            <a:ext cx="8576604" cy="4317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给导航菜单添加定位功能，使导航菜单更富动感。</a:t>
            </a:r>
            <a:endParaRPr kumimoji="0" lang="zh-CN" altLang="zh-CN" sz="28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718" y="2920928"/>
            <a:ext cx="9449852" cy="82107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871606" y="5013726"/>
            <a:ext cx="2585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demo16-7.html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853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旋转</a:t>
            </a:r>
            <a:r>
              <a:rPr lang="en-US" altLang="zh-CN" dirty="0"/>
              <a:t>—rotate() </a:t>
            </a:r>
            <a:r>
              <a:rPr lang="zh-CN" altLang="en-US" dirty="0"/>
              <a:t>方法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rotate( ) </a:t>
            </a:r>
            <a:r>
              <a:rPr lang="zh-CN" altLang="en-US" dirty="0">
                <a:sym typeface="+mn-ea"/>
              </a:rPr>
              <a:t>方法</a:t>
            </a:r>
            <a:r>
              <a:rPr lang="zh-CN" altLang="en-US" dirty="0" smtClean="0">
                <a:sym typeface="+mn-ea"/>
              </a:rPr>
              <a:t>能够相对中心原点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旋转指定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的</a:t>
            </a:r>
            <a:r>
              <a:rPr lang="zh-CN" altLang="en-US" dirty="0">
                <a:sym typeface="+mn-ea"/>
              </a:rPr>
              <a:t>元素。</a:t>
            </a:r>
          </a:p>
          <a:p>
            <a:pPr lvl="1"/>
            <a:r>
              <a:rPr lang="en-US" altLang="zh-CN" dirty="0">
                <a:sym typeface="+mn-ea"/>
              </a:rPr>
              <a:t>transform: 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rotate(angle )</a:t>
            </a:r>
          </a:p>
          <a:p>
            <a:pPr lvl="1"/>
            <a:r>
              <a:rPr lang="zh-CN" altLang="en-US" dirty="0">
                <a:sym typeface="+mn-ea"/>
              </a:rPr>
              <a:t>正角度为</a:t>
            </a:r>
            <a:r>
              <a:rPr lang="en-US" altLang="zh-CN" dirty="0">
                <a:sym typeface="+mn-ea"/>
              </a:rPr>
              <a:t>顺时针旋转元素</a:t>
            </a:r>
          </a:p>
          <a:p>
            <a:pPr lvl="1"/>
            <a:r>
              <a:rPr lang="en-US" altLang="zh-CN" dirty="0">
                <a:sym typeface="+mn-ea"/>
              </a:rPr>
              <a:t>负</a:t>
            </a:r>
            <a:r>
              <a:rPr lang="zh-CN" altLang="en-US" dirty="0">
                <a:sym typeface="+mn-ea"/>
              </a:rPr>
              <a:t>角度为</a:t>
            </a:r>
            <a:r>
              <a:rPr lang="en-US" altLang="zh-CN" dirty="0">
                <a:sym typeface="+mn-ea"/>
              </a:rPr>
              <a:t>逆时针旋转元素</a:t>
            </a:r>
            <a:endParaRPr lang="en-US" altLang="zh-CN" dirty="0"/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975" y="2223770"/>
            <a:ext cx="4965700" cy="381698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01987" y="5366405"/>
            <a:ext cx="2585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demo16-8.html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>
                <a:sym typeface="+mn-ea"/>
              </a:rPr>
              <a:t>rotate( )</a:t>
            </a:r>
            <a:r>
              <a:rPr lang="zh-CN" altLang="en-US">
                <a:sym typeface="+mn-ea"/>
              </a:rPr>
              <a:t>旋转</a:t>
            </a:r>
            <a:endParaRPr lang="zh-CN" altLang="en-US" dirty="0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6" name="图片 5" descr="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10" y="1200785"/>
            <a:ext cx="6962140" cy="315214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720728" y="5155786"/>
            <a:ext cx="2585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demo16-9.html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15505" y="4259698"/>
            <a:ext cx="6096000" cy="1384995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en-US" altLang="zh-CN" sz="2800" dirty="0" err="1">
                <a:solidFill>
                  <a:srgbClr val="2369B6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2800" dirty="0" err="1">
                <a:solidFill>
                  <a:srgbClr val="38444B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800" dirty="0" err="1">
                <a:solidFill>
                  <a:srgbClr val="CB2D01"/>
                </a:solidFill>
                <a:latin typeface="Consolas" panose="020B0609020204030204" pitchFamily="49" charset="0"/>
              </a:rPr>
              <a:t>hover</a:t>
            </a:r>
            <a:r>
              <a:rPr lang="en-US" altLang="zh-CN" sz="2800" dirty="0">
                <a:solidFill>
                  <a:srgbClr val="80804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8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dirty="0" smtClean="0">
                <a:solidFill>
                  <a:srgbClr val="3C7A03"/>
                </a:solidFill>
                <a:latin typeface="Consolas" panose="020B0609020204030204" pitchFamily="49" charset="0"/>
              </a:rPr>
              <a:t>transform</a:t>
            </a:r>
            <a:r>
              <a:rPr lang="en-US" altLang="zh-CN" sz="2800" dirty="0">
                <a:solidFill>
                  <a:srgbClr val="38444B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800" dirty="0">
                <a:solidFill>
                  <a:srgbClr val="080808"/>
                </a:solidFill>
                <a:latin typeface="Consolas" panose="020B0609020204030204" pitchFamily="49" charset="0"/>
              </a:rPr>
              <a:t> rotate</a:t>
            </a:r>
            <a:r>
              <a:rPr lang="en-US" altLang="zh-CN" sz="2800" dirty="0">
                <a:solidFill>
                  <a:srgbClr val="80804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dirty="0">
                <a:solidFill>
                  <a:srgbClr val="9B1CEB"/>
                </a:solidFill>
                <a:latin typeface="Consolas" panose="020B0609020204030204" pitchFamily="49" charset="0"/>
              </a:rPr>
              <a:t>-50</a:t>
            </a:r>
            <a:r>
              <a:rPr lang="en-US" altLang="zh-CN" sz="2800" b="1" dirty="0">
                <a:solidFill>
                  <a:srgbClr val="577909"/>
                </a:solidFill>
                <a:latin typeface="Consolas" panose="020B0609020204030204" pitchFamily="49" charset="0"/>
              </a:rPr>
              <a:t>deg</a:t>
            </a:r>
            <a:r>
              <a:rPr lang="en-US" altLang="zh-CN" sz="2800" b="1" dirty="0">
                <a:solidFill>
                  <a:srgbClr val="808040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800" b="1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dirty="0" smtClean="0">
                <a:solidFill>
                  <a:srgbClr val="808040"/>
                </a:solidFill>
                <a:latin typeface="Consolas" panose="020B0609020204030204" pitchFamily="49" charset="0"/>
              </a:rPr>
              <a:t>}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缩放</a:t>
            </a:r>
            <a:r>
              <a:rPr lang="en-US" altLang="zh-CN" dirty="0"/>
              <a:t>—scale() </a:t>
            </a:r>
            <a:r>
              <a:rPr lang="zh-CN" altLang="en-US" dirty="0"/>
              <a:t>方法</a:t>
            </a:r>
          </a:p>
          <a:p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3190957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scale( ) </a:t>
            </a:r>
            <a:r>
              <a:rPr lang="zh-CN" altLang="en-US" dirty="0">
                <a:sym typeface="+mn-ea"/>
              </a:rPr>
              <a:t>方法能够实现文字或图像根据中心</a:t>
            </a:r>
            <a:r>
              <a:rPr lang="zh-CN" altLang="en-US" dirty="0" smtClean="0">
                <a:sym typeface="+mn-ea"/>
              </a:rPr>
              <a:t>原点进行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缩放</a:t>
            </a:r>
            <a:r>
              <a:rPr lang="zh-CN" altLang="en-US" dirty="0">
                <a:sym typeface="+mn-ea"/>
              </a:rPr>
              <a:t>。</a:t>
            </a:r>
          </a:p>
          <a:p>
            <a:pPr lvl="1"/>
            <a:r>
              <a:rPr lang="zh-CN" altLang="en-US" sz="2600" dirty="0" smtClean="0">
                <a:sym typeface="+mn-ea"/>
              </a:rPr>
              <a:t>scale</a:t>
            </a:r>
            <a:r>
              <a:rPr lang="zh-CN" altLang="en-US" sz="2600" b="1" dirty="0" smtClean="0">
                <a:solidFill>
                  <a:srgbClr val="C00000"/>
                </a:solidFill>
                <a:sym typeface="+mn-ea"/>
              </a:rPr>
              <a:t>X</a:t>
            </a:r>
            <a:r>
              <a:rPr lang="zh-CN" altLang="en-US" sz="2600" dirty="0" smtClean="0">
                <a:sym typeface="+mn-ea"/>
              </a:rPr>
              <a:t>(x)：元素仅水平方向缩放（X轴缩放）；</a:t>
            </a:r>
          </a:p>
          <a:p>
            <a:pPr lvl="1"/>
            <a:r>
              <a:rPr lang="zh-CN" altLang="en-US" sz="2600" dirty="0" smtClean="0">
                <a:sym typeface="+mn-ea"/>
              </a:rPr>
              <a:t>scale</a:t>
            </a:r>
            <a:r>
              <a:rPr lang="zh-CN" altLang="en-US" sz="2600" b="1" dirty="0" smtClean="0">
                <a:solidFill>
                  <a:srgbClr val="C00000"/>
                </a:solidFill>
                <a:sym typeface="+mn-ea"/>
              </a:rPr>
              <a:t>Y</a:t>
            </a:r>
            <a:r>
              <a:rPr lang="zh-CN" altLang="en-US" sz="2600" dirty="0" smtClean="0">
                <a:sym typeface="+mn-ea"/>
              </a:rPr>
              <a:t>(y)：元素仅垂直方向缩放（Y轴缩放）；</a:t>
            </a:r>
          </a:p>
          <a:p>
            <a:pPr lvl="1"/>
            <a:r>
              <a:rPr lang="zh-CN" altLang="en-US" sz="2600" dirty="0" smtClean="0">
                <a:sym typeface="+mn-ea"/>
              </a:rPr>
              <a:t>scale(x，y)：元素水平方向和垂直方向同时缩放；</a:t>
            </a:r>
            <a:endParaRPr lang="zh-CN" altLang="en-US" sz="2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sym typeface="+mn-ea"/>
              </a:rPr>
              <a:t>参数 </a:t>
            </a:r>
            <a:r>
              <a:rPr lang="en-US" altLang="zh-CN" dirty="0" smtClean="0">
                <a:sym typeface="+mn-ea"/>
              </a:rPr>
              <a:t>x</a:t>
            </a:r>
            <a:r>
              <a:rPr lang="zh-CN" altLang="en-US" dirty="0" smtClean="0">
                <a:sym typeface="+mn-ea"/>
              </a:rPr>
              <a:t>，</a:t>
            </a:r>
            <a:r>
              <a:rPr lang="en-US" altLang="zh-CN" dirty="0" smtClean="0">
                <a:sym typeface="+mn-ea"/>
              </a:rPr>
              <a:t>y </a:t>
            </a:r>
            <a:r>
              <a:rPr lang="zh-CN" altLang="en-US" dirty="0" smtClean="0">
                <a:sym typeface="+mn-ea"/>
              </a:rPr>
              <a:t>为</a:t>
            </a:r>
            <a:r>
              <a:rPr lang="zh-CN" altLang="en-US" dirty="0">
                <a:sym typeface="+mn-ea"/>
              </a:rPr>
              <a:t>自然数数值（可以为正、负、小数</a:t>
            </a:r>
            <a:r>
              <a:rPr lang="zh-CN" altLang="en-US" dirty="0" smtClean="0">
                <a:sym typeface="+mn-ea"/>
              </a:rPr>
              <a:t>）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marL="0" lvl="0" indent="0">
              <a:buNone/>
            </a:pP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227323" y="4242435"/>
            <a:ext cx="7693157" cy="2158365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t">
            <a:spAutoFit/>
          </a:bodyPr>
          <a:lstStyle/>
          <a:p>
            <a:pPr eaLnBrk="1" latinLnBrk="0" hangingPunct="1">
              <a:lnSpc>
                <a:spcPct val="14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说明：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0" hangingPunct="1">
              <a:lnSpc>
                <a:spcPct val="14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绝对值大于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，代表放大；绝对值小于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，代表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缩小；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sym typeface="+mn-ea"/>
            </a:endParaRPr>
          </a:p>
          <a:p>
            <a:pPr eaLnBrk="1" latinLnBrk="0" hangingPunct="1">
              <a:lnSpc>
                <a:spcPct val="14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当参数值为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时，表示不进行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缩放；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sym typeface="+mn-ea"/>
            </a:endParaRPr>
          </a:p>
          <a:p>
            <a:pPr eaLnBrk="1" latinLnBrk="0" hangingPunct="1">
              <a:lnSpc>
                <a:spcPct val="14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当值为负数时，对象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反转。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>
                <a:sym typeface="+mn-ea"/>
              </a:rPr>
              <a:t>scale( )</a:t>
            </a:r>
            <a:r>
              <a:rPr lang="zh-CN" altLang="en-US">
                <a:sym typeface="+mn-ea"/>
              </a:rPr>
              <a:t>缩放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22985" y="1471295"/>
            <a:ext cx="4360545" cy="548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transform:</a:t>
            </a:r>
            <a:r>
              <a:rPr lang="zh-CN" altLang="en-US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scaleX(2)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934" y="1139825"/>
            <a:ext cx="4105881" cy="249553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312099" y="4445363"/>
            <a:ext cx="4360545" cy="548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transform: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scale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985" y="3357880"/>
            <a:ext cx="4136586" cy="254863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744297" y="5804002"/>
            <a:ext cx="27863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demo16-10.html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>
                <a:sym typeface="+mn-ea"/>
              </a:rPr>
              <a:t>scale( )</a:t>
            </a:r>
            <a:r>
              <a:rPr lang="zh-CN" altLang="en-US">
                <a:sym typeface="+mn-ea"/>
              </a:rPr>
              <a:t>缩放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990119" y="1484109"/>
            <a:ext cx="7419399" cy="3097419"/>
            <a:chOff x="6184" y="4525"/>
            <a:chExt cx="12133" cy="5558"/>
          </a:xfrm>
        </p:grpSpPr>
        <p:sp>
          <p:nvSpPr>
            <p:cNvPr id="4" name="文本框 3"/>
            <p:cNvSpPr txBox="1"/>
            <p:nvPr/>
          </p:nvSpPr>
          <p:spPr>
            <a:xfrm>
              <a:off x="9224" y="4525"/>
              <a:ext cx="6867" cy="8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transform:</a:t>
              </a:r>
              <a:r>
                <a:rPr lang="zh-CN" altLang="en-US" sz="2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scale</a:t>
              </a:r>
              <a:r>
                <a:rPr lang="en-US" altLang="zh-CN" sz="2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r>
                <a:rPr lang="zh-CN" altLang="en-US" sz="2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2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2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2)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84" y="5389"/>
              <a:ext cx="12133" cy="4694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84" y="5373"/>
              <a:ext cx="12133" cy="4694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/>
        </p:nvSpPr>
        <p:spPr>
          <a:xfrm>
            <a:off x="765558" y="5111064"/>
            <a:ext cx="11237148" cy="56175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scaleX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scaleY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函数时，实现的是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非等比例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缩放</a:t>
            </a:r>
          </a:p>
        </p:txBody>
      </p:sp>
      <p:sp>
        <p:nvSpPr>
          <p:cNvPr id="17" name="矩形 16"/>
          <p:cNvSpPr/>
          <p:nvPr/>
        </p:nvSpPr>
        <p:spPr>
          <a:xfrm>
            <a:off x="8256990" y="5949664"/>
            <a:ext cx="27596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demo16-11.html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倾斜</a:t>
            </a:r>
            <a:r>
              <a:rPr lang="en-US" altLang="zh-CN" dirty="0"/>
              <a:t>—skew()</a:t>
            </a:r>
            <a:r>
              <a:rPr lang="zh-CN" altLang="en-US" dirty="0"/>
              <a:t>方法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skew( ) </a:t>
            </a:r>
            <a:r>
              <a:rPr lang="zh-CN" altLang="en-US" dirty="0" smtClean="0">
                <a:sym typeface="+mn-ea"/>
              </a:rPr>
              <a:t>方法能够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倾斜</a:t>
            </a:r>
            <a:r>
              <a:rPr lang="zh-CN" altLang="en-US" dirty="0">
                <a:sym typeface="+mn-ea"/>
              </a:rPr>
              <a:t>指定的元素。</a:t>
            </a:r>
          </a:p>
          <a:p>
            <a:pPr lvl="1"/>
            <a:r>
              <a:rPr lang="en-US" altLang="zh-CN" dirty="0" smtClean="0">
                <a:sym typeface="+mn-ea"/>
              </a:rPr>
              <a:t>skew</a:t>
            </a:r>
            <a:r>
              <a:rPr lang="zh-CN" altLang="en-US" b="1" dirty="0" smtClean="0">
                <a:solidFill>
                  <a:srgbClr val="C00000"/>
                </a:solidFill>
                <a:sym typeface="+mn-ea"/>
              </a:rPr>
              <a:t>X</a:t>
            </a:r>
            <a:r>
              <a:rPr lang="zh-CN" altLang="en-US" dirty="0" smtClean="0">
                <a:sym typeface="+mn-ea"/>
              </a:rPr>
              <a:t>(x)：元素仅水平方向倾斜（X轴倾斜）；</a:t>
            </a:r>
          </a:p>
          <a:p>
            <a:pPr lvl="1"/>
            <a:r>
              <a:rPr lang="en-US" altLang="zh-CN" dirty="0" smtClean="0">
                <a:sym typeface="+mn-ea"/>
              </a:rPr>
              <a:t>skew</a:t>
            </a:r>
            <a:r>
              <a:rPr lang="zh-CN" altLang="en-US" b="1" dirty="0" smtClean="0">
                <a:solidFill>
                  <a:srgbClr val="C00000"/>
                </a:solidFill>
                <a:sym typeface="+mn-ea"/>
              </a:rPr>
              <a:t>Y</a:t>
            </a:r>
            <a:r>
              <a:rPr lang="zh-CN" altLang="en-US" dirty="0" smtClean="0">
                <a:sym typeface="+mn-ea"/>
              </a:rPr>
              <a:t>(y)：元素仅垂直方向倾斜（Y轴倾斜）；</a:t>
            </a:r>
          </a:p>
          <a:p>
            <a:pPr lvl="1"/>
            <a:r>
              <a:rPr lang="en-US" altLang="zh-CN" dirty="0" smtClean="0">
                <a:sym typeface="+mn-ea"/>
              </a:rPr>
              <a:t>skew</a:t>
            </a:r>
            <a:r>
              <a:rPr lang="zh-CN" altLang="en-US" dirty="0" smtClean="0">
                <a:sym typeface="+mn-ea"/>
              </a:rPr>
              <a:t>(x，y)：元素水平方向和垂直方向同时倾斜</a:t>
            </a:r>
            <a:r>
              <a:rPr lang="zh-CN" altLang="en-US" dirty="0">
                <a:sym typeface="+mn-ea"/>
              </a:rPr>
              <a:t>；如果第二个参数为空，则默认为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，参数为负表示向相反方向倾斜。</a:t>
            </a:r>
          </a:p>
          <a:p>
            <a:pPr lvl="1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倾斜</a:t>
            </a:r>
            <a:r>
              <a:rPr lang="en-US" altLang="zh-CN" dirty="0"/>
              <a:t>—skew()</a:t>
            </a:r>
            <a:endParaRPr lang="zh-CN" altLang="en-US" dirty="0"/>
          </a:p>
        </p:txBody>
      </p:sp>
      <p:sp>
        <p:nvSpPr>
          <p:cNvPr id="8194" name="内容占位符 2"/>
          <p:cNvSpPr>
            <a:spLocks noGrp="1" noChangeArrowheads="1"/>
          </p:cNvSpPr>
          <p:nvPr>
            <p:ph idx="1"/>
          </p:nvPr>
        </p:nvSpPr>
        <p:spPr>
          <a:xfrm>
            <a:off x="748030" y="1355090"/>
            <a:ext cx="5403215" cy="744220"/>
          </a:xfrm>
        </p:spPr>
        <p:txBody>
          <a:bodyPr/>
          <a:lstStyle/>
          <a:p>
            <a:pPr marL="0" indent="0" latinLnBrk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transform: 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skewX( 30deg )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0" indent="0" latinLnBrk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latinLnBrk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245" y="1248411"/>
            <a:ext cx="4482834" cy="2710790"/>
          </a:xfrm>
          <a:prstGeom prst="rect">
            <a:avLst/>
          </a:prstGeom>
        </p:spPr>
      </p:pic>
      <p:sp>
        <p:nvSpPr>
          <p:cNvPr id="7" name="内容占位符 2"/>
          <p:cNvSpPr>
            <a:spLocks noGrp="1" noChangeArrowheads="1"/>
          </p:cNvSpPr>
          <p:nvPr/>
        </p:nvSpPr>
        <p:spPr>
          <a:xfrm>
            <a:off x="6169505" y="4643755"/>
            <a:ext cx="5403215" cy="744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285750" indent="-285750" algn="l" rtl="0" eaLnBrk="1" fontAlgn="base" hangingPunct="1"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009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9795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135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59840" indent="-228600" algn="l" defTabSz="913765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transform: 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skewY( 10deg )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0" indent="0" latinLnBrk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latinLnBrk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45" y="3440430"/>
            <a:ext cx="4787025" cy="293605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012829" y="5853268"/>
            <a:ext cx="27863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demo16-12.html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3D</a:t>
            </a:r>
            <a:r>
              <a:rPr lang="zh-CN" altLang="en-US" sz="4000" dirty="0" smtClean="0"/>
              <a:t>变形功能</a:t>
            </a:r>
            <a:endParaRPr lang="zh-CN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697983" y="1452942"/>
            <a:ext cx="10080162" cy="1066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 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允许使用 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 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来实现元素在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轴、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轴、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轴方向上的变形处理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95044" y="3106898"/>
            <a:ext cx="2583766" cy="180049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</a:t>
            </a:r>
            <a:r>
              <a:rPr lang="en-US" altLang="zh-CN" sz="26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rotateX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(angle)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</a:t>
            </a:r>
            <a:r>
              <a:rPr lang="en-US" altLang="zh-CN" sz="2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rotateY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(angle)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 </a:t>
            </a:r>
            <a:r>
              <a:rPr lang="en-US" altLang="zh-CN" sz="2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rotateZ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(angle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)</a:t>
            </a:r>
            <a:endParaRPr kumimoji="0" lang="zh-CN" altLang="zh-CN" sz="2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67208" y="2996802"/>
            <a:ext cx="6316394" cy="2387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8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元素围绕其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轴以给定的度数进行旋转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48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元素围绕其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轴以给定的度数进行旋转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48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元素围绕其 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轴以给定的度数进行旋转。</a:t>
            </a:r>
          </a:p>
          <a:p>
            <a:pPr marL="342900" indent="-342900">
              <a:lnSpc>
                <a:spcPts val="3880"/>
              </a:lnSpc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258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1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渐变效果</a:t>
              </a: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3D</a:t>
            </a:r>
            <a:r>
              <a:rPr lang="zh-CN" altLang="en-US" sz="4000" dirty="0" smtClean="0"/>
              <a:t>旋转</a:t>
            </a:r>
            <a:endParaRPr lang="zh-CN" altLang="en-US" sz="40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48750" y="1285738"/>
            <a:ext cx="9927102" cy="300082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3D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旋转变形实例：</a:t>
            </a:r>
            <a:endParaRPr lang="en-US" altLang="zh-CN" sz="26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页面中显示一个</a:t>
            </a:r>
            <a:r>
              <a:rPr kumimoji="0" lang="en-US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div</a:t>
            </a:r>
            <a:r>
              <a:rPr kumimoji="0" lang="zh-CN" altLang="en-U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元素以及一个“绕</a:t>
            </a:r>
            <a:r>
              <a:rPr kumimoji="0" lang="en-US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X</a:t>
            </a:r>
            <a:r>
              <a:rPr kumimoji="0" lang="zh-CN" altLang="en-U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轴旋转”按钮、</a:t>
            </a:r>
            <a:r>
              <a:rPr lang="zh-CN" altLang="en-US" sz="2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一个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“绕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Y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轴旋转”按钮及一个</a:t>
            </a:r>
            <a:r>
              <a:rPr lang="zh-CN" altLang="en-US" sz="2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“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绕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Z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轴</a:t>
            </a:r>
            <a:r>
              <a:rPr lang="zh-CN" altLang="en-US" sz="2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旋转”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按钮。用户单击各按钮时脚本程序通过修改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div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元素的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transform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属性值中</a:t>
            </a:r>
            <a:r>
              <a:rPr lang="en-US" altLang="zh-CN" sz="26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rotateX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、</a:t>
            </a:r>
            <a:r>
              <a:rPr lang="en-US" altLang="zh-CN" sz="2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rotateY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、</a:t>
            </a:r>
            <a:r>
              <a:rPr lang="en-US" altLang="zh-CN" sz="2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rotateZ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方法的参数值使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div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元素分别围绕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X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、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Y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、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Z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轴旋转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180°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。</a:t>
            </a:r>
            <a:endParaRPr kumimoji="0" lang="zh-CN" altLang="zh-CN" sz="2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750" y="4493262"/>
            <a:ext cx="4342228" cy="189709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248528" y="5867132"/>
            <a:ext cx="27863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demo16-13.html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984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2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t</a:t>
              </a:r>
              <a:r>
                <a:rPr lang="zh-CN" altLang="en-US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ransform</a:t>
              </a:r>
              <a:r>
                <a:rPr lang="en-US" altLang="zh-CN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-origin</a:t>
              </a:r>
              <a:r>
                <a:rPr lang="en-US" altLang="zh-CN" sz="4800" dirty="0">
                  <a:sym typeface="+mn-ea"/>
                </a:rPr>
                <a:t> </a:t>
              </a: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>
                <a:sym typeface="+mn-ea"/>
              </a:rPr>
              <a:t>transform-origin 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transform-origin </a:t>
            </a:r>
            <a:r>
              <a:rPr lang="zh-CN" altLang="en-US" dirty="0" smtClean="0"/>
              <a:t>属性</a:t>
            </a:r>
            <a:r>
              <a:rPr lang="zh-CN" altLang="en-US" dirty="0"/>
              <a:t>更改</a:t>
            </a:r>
            <a:r>
              <a:rPr lang="zh-CN" altLang="en-US" dirty="0" smtClean="0"/>
              <a:t>变换</a:t>
            </a:r>
            <a:r>
              <a:rPr lang="zh-CN" altLang="en-US" dirty="0" smtClean="0">
                <a:sym typeface="+mn-ea"/>
              </a:rPr>
              <a:t>的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基点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位置</a:t>
            </a:r>
            <a:r>
              <a:rPr lang="zh-CN" altLang="en-US" dirty="0" smtClean="0">
                <a:sym typeface="+mn-ea"/>
              </a:rPr>
              <a:t>。</a:t>
            </a:r>
          </a:p>
          <a:p>
            <a:pPr lvl="1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spcAft>
                <a:spcPts val="600"/>
              </a:spcAft>
            </a:pPr>
            <a:r>
              <a:rPr lang="zh-CN" altLang="en-US" dirty="0" smtClean="0">
                <a:sym typeface="+mn-ea"/>
              </a:rPr>
              <a:t>默认</a:t>
            </a:r>
            <a:r>
              <a:rPr lang="zh-CN" altLang="en-US" dirty="0" smtClean="0">
                <a:sym typeface="+mn-ea"/>
              </a:rPr>
              <a:t>情况下</a:t>
            </a:r>
            <a:r>
              <a:rPr lang="zh-CN" altLang="en-US" dirty="0" smtClean="0">
                <a:sym typeface="+mn-ea"/>
              </a:rPr>
              <a:t>，元素基点</a:t>
            </a:r>
            <a:r>
              <a:rPr lang="zh-CN" altLang="en-US" dirty="0">
                <a:sym typeface="+mn-ea"/>
              </a:rPr>
              <a:t>位置为元素的</a:t>
            </a:r>
            <a:r>
              <a:rPr lang="zh-CN" altLang="en-US" dirty="0" smtClean="0">
                <a:sym typeface="+mn-ea"/>
              </a:rPr>
              <a:t>中心点，即</a:t>
            </a:r>
            <a:r>
              <a:rPr lang="zh-CN" altLang="en-US" dirty="0" smtClean="0">
                <a:sym typeface="+mn-ea"/>
              </a:rPr>
              <a:t>X </a:t>
            </a:r>
            <a:r>
              <a:rPr lang="zh-CN" altLang="en-US" dirty="0" smtClean="0">
                <a:sym typeface="+mn-ea"/>
              </a:rPr>
              <a:t>轴和 Y 轴的 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50% </a:t>
            </a:r>
            <a:r>
              <a:rPr lang="zh-CN" altLang="en-US" dirty="0" smtClean="0">
                <a:sym typeface="+mn-ea"/>
              </a:rPr>
              <a:t>处。</a:t>
            </a:r>
          </a:p>
          <a:p>
            <a:pPr lvl="1">
              <a:spcAft>
                <a:spcPts val="600"/>
              </a:spcAft>
            </a:pPr>
            <a:r>
              <a:rPr lang="zh-CN" altLang="en-US" dirty="0" smtClean="0">
                <a:sym typeface="+mn-ea"/>
              </a:rPr>
              <a:t>CSS</a:t>
            </a:r>
            <a:r>
              <a:rPr lang="zh-CN" altLang="en-US" dirty="0" smtClean="0">
                <a:sym typeface="+mn-ea"/>
              </a:rPr>
              <a:t>3 变形进行的位移、缩放、旋转、倾斜都是以元素</a:t>
            </a:r>
            <a:r>
              <a:rPr lang="zh-CN" altLang="en-US" dirty="0" smtClean="0">
                <a:sym typeface="+mn-ea"/>
              </a:rPr>
              <a:t>的基点进行</a:t>
            </a:r>
            <a:r>
              <a:rPr lang="zh-CN" altLang="en-US" dirty="0" smtClean="0">
                <a:sym typeface="+mn-ea"/>
              </a:rPr>
              <a:t>变形。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85888" y="2133833"/>
            <a:ext cx="8632288" cy="57483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28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transform-origin: x-axis y-axis;</a:t>
            </a:r>
            <a:r>
              <a:rPr kumimoji="0" lang="zh-CN" altLang="zh-CN" sz="28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dirty="0">
                <a:sym typeface="+mn-ea"/>
              </a:rPr>
              <a:t>transform-origin</a:t>
            </a:r>
            <a:r>
              <a:rPr lang="zh-CN" altLang="en-US" dirty="0">
                <a:sym typeface="+mn-ea"/>
              </a:rPr>
              <a:t>属性值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transform-origin</a:t>
            </a:r>
            <a:r>
              <a:rPr lang="en-US" altLang="zh-CN" dirty="0" smtClean="0">
                <a:sym typeface="+mn-ea"/>
              </a:rPr>
              <a:t>: </a:t>
            </a:r>
            <a:r>
              <a:rPr lang="zh-CN" altLang="en-US" dirty="0" smtClean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x-axis y-axis</a:t>
            </a:r>
            <a:r>
              <a:rPr lang="en-US" altLang="zh-CN" dirty="0">
                <a:sym typeface="+mn-ea"/>
              </a:rPr>
              <a:t>;</a:t>
            </a:r>
          </a:p>
          <a:p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spcBef>
                <a:spcPts val="1200"/>
              </a:spcBef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默认值</a:t>
            </a:r>
            <a:r>
              <a:rPr lang="zh-CN" altLang="en-US" dirty="0">
                <a:sym typeface="+mn-ea"/>
              </a:rPr>
              <a:t>为 center  center ，等价于 50% 50%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latinLnBrk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latinLnBrk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  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598265"/>
              </p:ext>
            </p:extLst>
          </p:nvPr>
        </p:nvGraphicFramePr>
        <p:xfrm>
          <a:off x="1230630" y="1988340"/>
          <a:ext cx="9834245" cy="3086753"/>
        </p:xfrm>
        <a:graphic>
          <a:graphicData uri="http://schemas.openxmlformats.org/drawingml/2006/table">
            <a:tbl>
              <a:tblPr/>
              <a:tblGrid>
                <a:gridCol w="2150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4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28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</a:p>
                  </a:txBody>
                  <a:tcPr marL="54619" marR="136548" marT="45516" marB="455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28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54619" marR="136548" marT="45516" marB="455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0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x-axis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19" marR="136548" marT="54619" marB="546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zh-CN" altLang="en-US" sz="2400" i="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指定原点被</a:t>
                      </a:r>
                      <a:r>
                        <a:rPr lang="zh-CN" altLang="en-US" sz="24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置于 </a:t>
                      </a:r>
                      <a:r>
                        <a:rPr lang="en-US" sz="24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zh-CN" altLang="en-US" sz="24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轴的何处。可能的值：</a:t>
                      </a:r>
                    </a:p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4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left | center | right | length | %</a:t>
                      </a:r>
                    </a:p>
                  </a:txBody>
                  <a:tcPr marL="54619" marR="136548" marT="54619" marB="546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2075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y-axis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19" marR="136548" marT="54619" marB="546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zh-CN" altLang="en-US" sz="2400" i="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指定原点被</a:t>
                      </a:r>
                      <a:r>
                        <a:rPr lang="zh-CN" altLang="en-US" sz="24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置于 </a:t>
                      </a:r>
                      <a:r>
                        <a:rPr lang="en-US" sz="24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 </a:t>
                      </a:r>
                      <a:r>
                        <a:rPr lang="zh-CN" altLang="en-US" sz="24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轴的何处。可能的值：</a:t>
                      </a:r>
                    </a:p>
                    <a:p>
                      <a:pPr indent="0" fontAlgn="t">
                        <a:lnSpc>
                          <a:spcPct val="150000"/>
                        </a:lnSpc>
                        <a:buFont typeface="Arial" panose="020B0604020202020204"/>
                        <a:buNone/>
                      </a:pPr>
                      <a:r>
                        <a:rPr lang="en-US" sz="24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top | center | bottom | length | %</a:t>
                      </a:r>
                    </a:p>
                  </a:txBody>
                  <a:tcPr marL="54619" marR="136548" marT="54619" marB="546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变换基点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850957" y="1268010"/>
            <a:ext cx="1531188" cy="492443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-apple-system"/>
              </a:rPr>
              <a:t>left-top</a:t>
            </a:r>
            <a:endParaRPr lang="en-US" altLang="zh-CN" sz="2600" b="1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369" y="1916308"/>
            <a:ext cx="2573410" cy="192376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432444" y="1268009"/>
            <a:ext cx="2036135" cy="492443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-apple-system"/>
              </a:rPr>
              <a:t>left-center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9315" y="1916307"/>
            <a:ext cx="2595314" cy="192376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983165" y="1269295"/>
            <a:ext cx="1867819" cy="492443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-apple-system"/>
              </a:rPr>
              <a:t>center-top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3165" y="1916308"/>
            <a:ext cx="2578881" cy="192376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919655" y="4116727"/>
            <a:ext cx="1362874" cy="492443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-apple-system"/>
              </a:rPr>
              <a:t>25% 25%</a:t>
            </a:r>
            <a:endParaRPr lang="zh-CN" altLang="en-US" sz="2600" b="1" dirty="0">
              <a:solidFill>
                <a:srgbClr val="000000"/>
              </a:solidFill>
              <a:latin typeface="-apple-system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8085" y="4774274"/>
            <a:ext cx="2491229" cy="1968244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133286" y="4121223"/>
            <a:ext cx="1362874" cy="492443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-apple-system"/>
              </a:rPr>
              <a:t>100</a:t>
            </a:r>
            <a:r>
              <a:rPr lang="en-US" altLang="zh-CN" sz="2600" b="1" dirty="0">
                <a:solidFill>
                  <a:srgbClr val="FF0000"/>
                </a:solidFill>
                <a:latin typeface="-apple-system"/>
              </a:rPr>
              <a:t>px</a:t>
            </a:r>
            <a:r>
              <a:rPr lang="en-US" altLang="zh-CN" sz="2600" b="1" dirty="0">
                <a:solidFill>
                  <a:srgbClr val="000000"/>
                </a:solidFill>
                <a:latin typeface="-apple-system"/>
              </a:rPr>
              <a:t> 0</a:t>
            </a:r>
            <a:endParaRPr lang="zh-CN" altLang="en-US" sz="2600" b="1" dirty="0">
              <a:solidFill>
                <a:srgbClr val="000000"/>
              </a:solidFill>
              <a:latin typeface="-apple-system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7368" y="4774273"/>
            <a:ext cx="2536567" cy="20121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变换基点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45" y="1323685"/>
            <a:ext cx="3085714" cy="506666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203197" y="526401"/>
            <a:ext cx="6482970" cy="60016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CB2D01"/>
                </a:solidFill>
                <a:latin typeface="Consolas" panose="020B0609020204030204" pitchFamily="49" charset="0"/>
              </a:rPr>
              <a:t>#</a:t>
            </a:r>
            <a:r>
              <a:rPr lang="en-US" altLang="zh-CN" sz="2400" dirty="0">
                <a:solidFill>
                  <a:srgbClr val="CB2D01"/>
                </a:solidFill>
                <a:latin typeface="Consolas" panose="020B0609020204030204" pitchFamily="49" charset="0"/>
              </a:rPr>
              <a:t>div1-1</a:t>
            </a:r>
            <a:r>
              <a:rPr lang="en-US" altLang="zh-CN" sz="2400" dirty="0">
                <a:solidFill>
                  <a:srgbClr val="80804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dirty="0" smtClean="0">
                <a:solidFill>
                  <a:srgbClr val="3C7A03"/>
                </a:solidFill>
                <a:latin typeface="Consolas" panose="020B0609020204030204" pitchFamily="49" charset="0"/>
              </a:rPr>
              <a:t>  width</a:t>
            </a:r>
            <a:r>
              <a:rPr lang="en-US" altLang="zh-CN" sz="2400" dirty="0">
                <a:solidFill>
                  <a:srgbClr val="38444B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9B1CEB"/>
                </a:solidFill>
                <a:latin typeface="Consolas" panose="020B0609020204030204" pitchFamily="49" charset="0"/>
              </a:rPr>
              <a:t>200</a:t>
            </a:r>
            <a:r>
              <a:rPr lang="en-US" altLang="zh-CN" sz="2400" b="1" dirty="0">
                <a:solidFill>
                  <a:srgbClr val="577909"/>
                </a:solidFill>
                <a:latin typeface="Consolas" panose="020B0609020204030204" pitchFamily="49" charset="0"/>
              </a:rPr>
              <a:t>px</a:t>
            </a:r>
            <a:r>
              <a:rPr lang="en-US" altLang="zh-CN" sz="2400" b="1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 smtClean="0">
                <a:solidFill>
                  <a:srgbClr val="3C7A03"/>
                </a:solidFill>
                <a:latin typeface="Consolas" panose="020B0609020204030204" pitchFamily="49" charset="0"/>
              </a:rPr>
              <a:t>  height</a:t>
            </a:r>
            <a:r>
              <a:rPr lang="en-US" altLang="zh-CN" sz="2400" dirty="0">
                <a:solidFill>
                  <a:srgbClr val="38444B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9B1CEB"/>
                </a:solidFill>
                <a:latin typeface="Consolas" panose="020B0609020204030204" pitchFamily="49" charset="0"/>
              </a:rPr>
              <a:t>200</a:t>
            </a:r>
            <a:r>
              <a:rPr lang="en-US" altLang="zh-CN" sz="2400" b="1" dirty="0">
                <a:solidFill>
                  <a:srgbClr val="577909"/>
                </a:solidFill>
                <a:latin typeface="Consolas" panose="020B0609020204030204" pitchFamily="49" charset="0"/>
              </a:rPr>
              <a:t>px</a:t>
            </a:r>
            <a:r>
              <a:rPr lang="en-US" altLang="zh-CN" sz="2400" b="1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 smtClean="0">
                <a:solidFill>
                  <a:srgbClr val="3C7A03"/>
                </a:solidFill>
                <a:latin typeface="Consolas" panose="020B0609020204030204" pitchFamily="49" charset="0"/>
              </a:rPr>
              <a:t>  position</a:t>
            </a:r>
            <a:r>
              <a:rPr lang="en-US" altLang="zh-CN" sz="2400" dirty="0">
                <a:solidFill>
                  <a:srgbClr val="38444B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C44F00"/>
                </a:solidFill>
                <a:latin typeface="Consolas" panose="020B0609020204030204" pitchFamily="49" charset="0"/>
              </a:rPr>
              <a:t>absolute</a:t>
            </a:r>
            <a:r>
              <a:rPr lang="en-US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 smtClean="0">
                <a:solidFill>
                  <a:srgbClr val="3C7A03"/>
                </a:solidFill>
                <a:latin typeface="Consolas" panose="020B0609020204030204" pitchFamily="49" charset="0"/>
              </a:rPr>
              <a:t>  background-color</a:t>
            </a:r>
            <a:r>
              <a:rPr lang="en-US" altLang="zh-CN" sz="2400" dirty="0">
                <a:solidFill>
                  <a:srgbClr val="38444B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CA004B"/>
                </a:solidFill>
                <a:latin typeface="Consolas" panose="020B0609020204030204" pitchFamily="49" charset="0"/>
              </a:rPr>
              <a:t>rgba</a:t>
            </a:r>
            <a:r>
              <a:rPr lang="en-US" altLang="zh-CN" sz="2400" dirty="0">
                <a:solidFill>
                  <a:srgbClr val="80804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B1CEB"/>
                </a:solidFill>
                <a:latin typeface="Consolas" panose="020B0609020204030204" pitchFamily="49" charset="0"/>
              </a:rPr>
              <a:t>200</a:t>
            </a:r>
            <a:r>
              <a:rPr lang="en-US" altLang="zh-CN" sz="2400" dirty="0">
                <a:solidFill>
                  <a:srgbClr val="38444B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9B1CEB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38444B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9B1CEB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38444B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9B1CEB"/>
                </a:solidFill>
                <a:latin typeface="Consolas" panose="020B0609020204030204" pitchFamily="49" charset="0"/>
              </a:rPr>
              <a:t>0.5</a:t>
            </a:r>
            <a:r>
              <a:rPr lang="en-US" altLang="zh-CN" sz="2400" dirty="0">
                <a:solidFill>
                  <a:srgbClr val="808040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 smtClean="0">
                <a:solidFill>
                  <a:srgbClr val="3C7A03"/>
                </a:solidFill>
                <a:latin typeface="Consolas" panose="020B0609020204030204" pitchFamily="49" charset="0"/>
              </a:rPr>
              <a:t>  transform</a:t>
            </a:r>
            <a:r>
              <a:rPr lang="en-US" altLang="zh-CN" sz="2400" dirty="0">
                <a:solidFill>
                  <a:srgbClr val="38444B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  <a:t> rotate</a:t>
            </a:r>
            <a:r>
              <a:rPr lang="en-US" altLang="zh-CN" sz="2400" dirty="0">
                <a:solidFill>
                  <a:srgbClr val="80804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B1CEB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400" b="1" dirty="0">
                <a:solidFill>
                  <a:srgbClr val="577909"/>
                </a:solidFill>
                <a:latin typeface="Consolas" panose="020B0609020204030204" pitchFamily="49" charset="0"/>
              </a:rPr>
              <a:t>deg</a:t>
            </a:r>
            <a:r>
              <a:rPr lang="en-US" altLang="zh-CN" sz="2400" b="1" dirty="0">
                <a:solidFill>
                  <a:srgbClr val="808040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 smtClean="0">
                <a:solidFill>
                  <a:srgbClr val="3C7A03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400" dirty="0" err="1" smtClean="0">
                <a:solidFill>
                  <a:srgbClr val="3C7A03"/>
                </a:solidFill>
                <a:latin typeface="Consolas" panose="020B0609020204030204" pitchFamily="49" charset="0"/>
              </a:rPr>
              <a:t>transform-origin</a:t>
            </a:r>
            <a:r>
              <a:rPr lang="en-US" altLang="zh-CN" sz="2400" dirty="0" err="1" smtClean="0">
                <a:solidFill>
                  <a:srgbClr val="38444B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 err="1" smtClean="0">
                <a:solidFill>
                  <a:srgbClr val="3C7A03"/>
                </a:solidFill>
                <a:latin typeface="Consolas" panose="020B0609020204030204" pitchFamily="49" charset="0"/>
              </a:rPr>
              <a:t>top</a:t>
            </a:r>
            <a:r>
              <a:rPr lang="en-US" altLang="zh-CN" sz="2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3C7A03"/>
                </a:solidFill>
                <a:latin typeface="Consolas" panose="020B0609020204030204" pitchFamily="49" charset="0"/>
              </a:rPr>
              <a:t>right</a:t>
            </a:r>
            <a:r>
              <a:rPr lang="en-US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>
                <a:solidFill>
                  <a:srgbClr val="80804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400" dirty="0">
                <a:solidFill>
                  <a:srgbClr val="CB2D01"/>
                </a:solidFill>
                <a:latin typeface="Consolas" panose="020B0609020204030204" pitchFamily="49" charset="0"/>
              </a:rPr>
              <a:t>#div1-2</a:t>
            </a:r>
            <a:r>
              <a:rPr lang="en-US" altLang="zh-CN" sz="2400" dirty="0">
                <a:solidFill>
                  <a:srgbClr val="80804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dirty="0" smtClean="0">
                <a:solidFill>
                  <a:srgbClr val="3C7A03"/>
                </a:solidFill>
                <a:latin typeface="Consolas" panose="020B0609020204030204" pitchFamily="49" charset="0"/>
              </a:rPr>
              <a:t>  width</a:t>
            </a:r>
            <a:r>
              <a:rPr lang="en-US" altLang="zh-CN" sz="2400" dirty="0">
                <a:solidFill>
                  <a:srgbClr val="38444B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9B1CEB"/>
                </a:solidFill>
                <a:latin typeface="Consolas" panose="020B0609020204030204" pitchFamily="49" charset="0"/>
              </a:rPr>
              <a:t>200</a:t>
            </a:r>
            <a:r>
              <a:rPr lang="en-US" altLang="zh-CN" sz="2400" b="1" dirty="0">
                <a:solidFill>
                  <a:srgbClr val="577909"/>
                </a:solidFill>
                <a:latin typeface="Consolas" panose="020B0609020204030204" pitchFamily="49" charset="0"/>
              </a:rPr>
              <a:t>px</a:t>
            </a:r>
            <a:r>
              <a:rPr lang="en-US" altLang="zh-CN" sz="2400" b="1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 smtClean="0">
                <a:solidFill>
                  <a:srgbClr val="3C7A03"/>
                </a:solidFill>
                <a:latin typeface="Consolas" panose="020B0609020204030204" pitchFamily="49" charset="0"/>
              </a:rPr>
              <a:t>  height</a:t>
            </a:r>
            <a:r>
              <a:rPr lang="en-US" altLang="zh-CN" sz="2400" dirty="0">
                <a:solidFill>
                  <a:srgbClr val="38444B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9B1CEB"/>
                </a:solidFill>
                <a:latin typeface="Consolas" panose="020B0609020204030204" pitchFamily="49" charset="0"/>
              </a:rPr>
              <a:t>200</a:t>
            </a:r>
            <a:r>
              <a:rPr lang="en-US" altLang="zh-CN" sz="2400" b="1" dirty="0">
                <a:solidFill>
                  <a:srgbClr val="577909"/>
                </a:solidFill>
                <a:latin typeface="Consolas" panose="020B0609020204030204" pitchFamily="49" charset="0"/>
              </a:rPr>
              <a:t>px</a:t>
            </a:r>
            <a:r>
              <a:rPr lang="en-US" altLang="zh-CN" sz="2400" b="1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 smtClean="0">
                <a:solidFill>
                  <a:srgbClr val="3C7A03"/>
                </a:solidFill>
                <a:latin typeface="Consolas" panose="020B0609020204030204" pitchFamily="49" charset="0"/>
              </a:rPr>
              <a:t>  position</a:t>
            </a:r>
            <a:r>
              <a:rPr lang="en-US" altLang="zh-CN" sz="2400" dirty="0">
                <a:solidFill>
                  <a:srgbClr val="38444B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C44F00"/>
                </a:solidFill>
                <a:latin typeface="Consolas" panose="020B0609020204030204" pitchFamily="49" charset="0"/>
              </a:rPr>
              <a:t>absolute</a:t>
            </a:r>
            <a:r>
              <a:rPr lang="en-US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 smtClean="0">
                <a:solidFill>
                  <a:srgbClr val="3C7A03"/>
                </a:solidFill>
                <a:latin typeface="Consolas" panose="020B0609020204030204" pitchFamily="49" charset="0"/>
              </a:rPr>
              <a:t>  background-color</a:t>
            </a:r>
            <a:r>
              <a:rPr lang="en-US" altLang="zh-CN" sz="2400" dirty="0">
                <a:solidFill>
                  <a:srgbClr val="38444B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CA004B"/>
                </a:solidFill>
                <a:latin typeface="Consolas" panose="020B0609020204030204" pitchFamily="49" charset="0"/>
              </a:rPr>
              <a:t>rgba</a:t>
            </a:r>
            <a:r>
              <a:rPr lang="en-US" altLang="zh-CN" sz="2400" dirty="0">
                <a:solidFill>
                  <a:srgbClr val="80804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B1CEB"/>
                </a:solidFill>
                <a:latin typeface="Consolas" panose="020B0609020204030204" pitchFamily="49" charset="0"/>
              </a:rPr>
              <a:t>200</a:t>
            </a:r>
            <a:r>
              <a:rPr lang="en-US" altLang="zh-CN" sz="2400" dirty="0">
                <a:solidFill>
                  <a:srgbClr val="38444B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9B1CEB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38444B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9B1CEB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38444B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9B1CEB"/>
                </a:solidFill>
                <a:latin typeface="Consolas" panose="020B0609020204030204" pitchFamily="49" charset="0"/>
              </a:rPr>
              <a:t>0.5</a:t>
            </a:r>
            <a:r>
              <a:rPr lang="en-US" altLang="zh-CN" sz="2400" dirty="0">
                <a:solidFill>
                  <a:srgbClr val="808040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 smtClean="0">
                <a:solidFill>
                  <a:srgbClr val="3C7A03"/>
                </a:solidFill>
                <a:latin typeface="Consolas" panose="020B0609020204030204" pitchFamily="49" charset="0"/>
              </a:rPr>
              <a:t>  transform</a:t>
            </a:r>
            <a:r>
              <a:rPr lang="en-US" altLang="zh-CN" sz="2400" dirty="0">
                <a:solidFill>
                  <a:srgbClr val="38444B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  <a:t> rotate</a:t>
            </a:r>
            <a:r>
              <a:rPr lang="en-US" altLang="zh-CN" sz="2400" dirty="0">
                <a:solidFill>
                  <a:srgbClr val="80804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B1CEB"/>
                </a:solidFill>
                <a:latin typeface="Consolas" panose="020B0609020204030204" pitchFamily="49" charset="0"/>
              </a:rPr>
              <a:t>-20</a:t>
            </a:r>
            <a:r>
              <a:rPr lang="en-US" altLang="zh-CN" sz="2400" b="1" dirty="0">
                <a:solidFill>
                  <a:srgbClr val="577909"/>
                </a:solidFill>
                <a:latin typeface="Consolas" panose="020B0609020204030204" pitchFamily="49" charset="0"/>
              </a:rPr>
              <a:t>deg</a:t>
            </a:r>
            <a:r>
              <a:rPr lang="en-US" altLang="zh-CN" sz="2400" b="1" dirty="0">
                <a:solidFill>
                  <a:srgbClr val="808040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 smtClean="0">
                <a:solidFill>
                  <a:srgbClr val="3C7A03"/>
                </a:solidFill>
                <a:latin typeface="Consolas" panose="020B0609020204030204" pitchFamily="49" charset="0"/>
              </a:rPr>
              <a:t>  transform-origin</a:t>
            </a:r>
            <a:r>
              <a:rPr lang="en-US" altLang="zh-CN" sz="2400" dirty="0" smtClean="0">
                <a:solidFill>
                  <a:srgbClr val="38444B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 smtClean="0">
                <a:solidFill>
                  <a:srgbClr val="9B1CEB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9B1CEB"/>
                </a:solidFill>
                <a:latin typeface="Consolas" panose="020B0609020204030204" pitchFamily="49" charset="0"/>
              </a:rPr>
              <a:t>100</a:t>
            </a:r>
            <a:r>
              <a:rPr lang="en-US" altLang="zh-CN" sz="2400" b="1" dirty="0">
                <a:solidFill>
                  <a:srgbClr val="577909"/>
                </a:solidFill>
                <a:latin typeface="Consolas" panose="020B0609020204030204" pitchFamily="49" charset="0"/>
              </a:rPr>
              <a:t>px</a:t>
            </a:r>
            <a:r>
              <a:rPr lang="en-US" altLang="zh-CN" sz="2400" b="1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>
                <a:solidFill>
                  <a:srgbClr val="808040"/>
                </a:solidFill>
                <a:latin typeface="Consolas" panose="020B0609020204030204" pitchFamily="49" charset="0"/>
              </a:rPr>
              <a:t>}</a:t>
            </a:r>
            <a:endParaRPr lang="zh-CN" altLang="en-US" sz="2300" dirty="0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193419" y="6051727"/>
            <a:ext cx="27863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demo16-14.html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82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4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多重变形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多重变形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对同一元素可添加多种变形效果</a:t>
            </a:r>
            <a:r>
              <a:rPr lang="zh-CN" altLang="en-US" dirty="0" smtClean="0">
                <a:sym typeface="+mn-ea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6" t="43125" r="22342" b="23437"/>
          <a:stretch>
            <a:fillRect/>
          </a:stretch>
        </p:blipFill>
        <p:spPr bwMode="auto">
          <a:xfrm>
            <a:off x="1007110" y="2929061"/>
            <a:ext cx="3718560" cy="2911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620067" y="4058025"/>
            <a:ext cx="4789805" cy="4305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dirty="0" smtClean="0">
                <a:solidFill>
                  <a:srgbClr val="008000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元素经过移动后旋转并放大</a:t>
            </a:r>
            <a:endParaRPr kumimoji="0" lang="zh-CN" altLang="zh-CN" sz="280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79331" y="5366405"/>
            <a:ext cx="27863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demo16-15.html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776700" y="1997650"/>
            <a:ext cx="11102354" cy="64633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>
              <a:lnSpc>
                <a:spcPct val="150000"/>
              </a:lnSpc>
            </a:pPr>
            <a:r>
              <a:rPr kumimoji="0" lang="en-US" altLang="zh-CN" sz="28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transform: translate(150px,200px) rotate(120deg) scale(1.5,1.5);</a:t>
            </a:r>
            <a:endParaRPr kumimoji="0" lang="zh-CN" altLang="zh-CN" sz="2400" b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案例实战</a:t>
            </a:r>
            <a:endParaRPr lang="zh-CN" altLang="en-US" sz="40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28982" y="1354490"/>
            <a:ext cx="10428558" cy="23337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74650" lvl="0" indent="-374650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10000"/>
              <a:buBlip>
                <a:blip r:embed="rId5"/>
              </a:buBlip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不使用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JS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，综合运用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CSS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阴影、透明效果、变形动画，设计涂鸦墙。使用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移动、旋转、缩放等函数控制元素创建丰富、轻量级的界面应用。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374650" marR="0" lvl="0" indent="-374650" defTabSz="914400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10000"/>
              <a:buBlip>
                <a:blip r:embed="rId5"/>
              </a:buBlip>
              <a:tabLst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默认状态下图片被随意显示在墙面上，鼠标经过图片时会竖直摆放，并被放大显示。</a:t>
            </a:r>
            <a:endParaRPr lang="zh-CN" altLang="zh-CN" sz="260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657" y="4094092"/>
            <a:ext cx="10628571" cy="19047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294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平行四边形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59000" y="2451100"/>
            <a:ext cx="4889500" cy="957263"/>
          </a:xfrm>
          <a:prstGeom prst="parallelogram">
            <a:avLst>
              <a:gd name="adj" fmla="val 3052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4800" b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渐变效果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zh-CN" altLang="en-US" dirty="0"/>
              <a:t>网页中的渐变效果包括渐变背景、渐变导航、渐变按钮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CSS3 </a:t>
            </a:r>
            <a:r>
              <a:rPr lang="zh-CN" altLang="en-US" dirty="0" smtClean="0"/>
              <a:t>渐变</a:t>
            </a:r>
            <a:r>
              <a:rPr lang="zh-CN" altLang="en-US" dirty="0">
                <a:solidFill>
                  <a:srgbClr val="FF0000"/>
                </a:solidFill>
              </a:rPr>
              <a:t>分类</a:t>
            </a:r>
          </a:p>
          <a:p>
            <a:pPr lvl="1"/>
            <a:r>
              <a:rPr lang="zh-CN" altLang="en-US" dirty="0">
                <a:sym typeface="+mn-ea"/>
              </a:rPr>
              <a:t>线性</a:t>
            </a:r>
            <a:r>
              <a:rPr lang="zh-CN" altLang="en-US" dirty="0" smtClean="0">
                <a:sym typeface="+mn-ea"/>
              </a:rPr>
              <a:t>渐变</a:t>
            </a:r>
            <a:r>
              <a:rPr lang="zh-CN" altLang="en-US" dirty="0">
                <a:sym typeface="+mn-ea"/>
              </a:rPr>
              <a:t>、</a:t>
            </a:r>
            <a:r>
              <a:rPr lang="zh-CN" altLang="en-US" dirty="0" smtClean="0">
                <a:sym typeface="+mn-ea"/>
              </a:rPr>
              <a:t>径向</a:t>
            </a:r>
            <a:r>
              <a:rPr lang="zh-CN" altLang="en-US" dirty="0">
                <a:sym typeface="+mn-ea"/>
              </a:rPr>
              <a:t>渐变</a:t>
            </a:r>
            <a:endParaRPr lang="en-US" altLang="zh-CN" dirty="0">
              <a:sym typeface="+mn-ea"/>
            </a:endParaRPr>
          </a:p>
          <a:p>
            <a:r>
              <a:rPr lang="en-US" altLang="zh-CN" dirty="0" smtClean="0"/>
              <a:t>CSS3 </a:t>
            </a:r>
            <a:r>
              <a:rPr lang="zh-CN" altLang="en-US" dirty="0" smtClean="0"/>
              <a:t>渐变</a:t>
            </a:r>
            <a:r>
              <a:rPr lang="zh-CN" altLang="en-US" dirty="0">
                <a:solidFill>
                  <a:srgbClr val="FF0000"/>
                </a:solidFill>
              </a:rPr>
              <a:t>优点</a:t>
            </a:r>
            <a:endParaRPr lang="zh-CN" altLang="en-US" dirty="0"/>
          </a:p>
          <a:p>
            <a:pPr lvl="1"/>
            <a:r>
              <a:rPr lang="zh-CN" altLang="en-US" dirty="0" smtClean="0">
                <a:latin typeface="Arial" panose="020B0604020202020204" pitchFamily="34" charset="0"/>
                <a:sym typeface="+mn-ea"/>
              </a:rPr>
              <a:t>代替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使用图像来实现效果，可以减少下载的时间和宽带的使用。</a:t>
            </a:r>
          </a:p>
          <a:p>
            <a:pPr lvl="1"/>
            <a:r>
              <a:rPr lang="zh-CN" altLang="en-US" dirty="0" smtClean="0">
                <a:latin typeface="Arial" panose="020B0604020202020204" pitchFamily="34" charset="0"/>
                <a:sym typeface="+mn-ea"/>
              </a:rPr>
              <a:t>由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浏览器</a:t>
            </a:r>
            <a:r>
              <a:rPr lang="zh-CN" altLang="en-US" dirty="0" smtClean="0">
                <a:latin typeface="Arial" panose="020B0604020202020204" pitchFamily="34" charset="0"/>
                <a:sym typeface="+mn-ea"/>
              </a:rPr>
              <a:t>生成，在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放大时看起来效果</a:t>
            </a:r>
            <a:r>
              <a:rPr lang="zh-CN" altLang="en-US" dirty="0" smtClean="0">
                <a:latin typeface="Arial" panose="020B0604020202020204" pitchFamily="34" charset="0"/>
                <a:sym typeface="+mn-ea"/>
              </a:rPr>
              <a:t>更好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375670" y="5085759"/>
            <a:ext cx="6338904" cy="1633418"/>
            <a:chOff x="3134" y="4152"/>
            <a:chExt cx="13428" cy="4544"/>
          </a:xfrm>
        </p:grpSpPr>
        <p:pic>
          <p:nvPicPr>
            <p:cNvPr id="5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34" y="5104"/>
              <a:ext cx="2663" cy="264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8" y="4889"/>
              <a:ext cx="3212" cy="348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716" y="4152"/>
              <a:ext cx="5846" cy="4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线性渐变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sym typeface="微软雅黑" panose="020B0503020204020204" pitchFamily="34" charset="-122"/>
              </a:rPr>
              <a:t>线性渐变</a:t>
            </a:r>
          </a:p>
          <a:p>
            <a:pPr lvl="1"/>
            <a:endParaRPr lang="en-US" altLang="zh-CN" dirty="0" smtClean="0">
              <a:sym typeface="+mn-ea"/>
            </a:endParaRPr>
          </a:p>
          <a:p>
            <a:pPr marL="431800" lvl="1" indent="0">
              <a:buNone/>
            </a:pPr>
            <a:endParaRPr lang="en-US" altLang="zh-CN" dirty="0">
              <a:latin typeface="Arial" panose="020B0604020202020204" pitchFamily="34" charset="0"/>
              <a:sym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latin typeface="Arial" panose="020B0604020202020204" pitchFamily="34" charset="0"/>
                <a:sym typeface="微软雅黑" panose="020B0503020204020204" pitchFamily="34" charset="-122"/>
              </a:rPr>
              <a:t>在</a:t>
            </a:r>
            <a:r>
              <a:rPr lang="zh-CN" altLang="en-US" dirty="0">
                <a:latin typeface="Arial" panose="020B0604020202020204" pitchFamily="34" charset="0"/>
                <a:sym typeface="微软雅黑" panose="020B0503020204020204" pitchFamily="34" charset="-122"/>
              </a:rPr>
              <a:t>一条直线上进行颜色渐变，</a:t>
            </a:r>
            <a:r>
              <a:rPr lang="zh-CN" altLang="en-US" dirty="0">
                <a:sym typeface="+mn-ea"/>
              </a:rPr>
              <a:t>渐变线由包含渐变图形的容器的中心点和一个角度来定义的。</a:t>
            </a:r>
            <a:endParaRPr lang="zh-CN" altLang="en-US" dirty="0">
              <a:latin typeface="Arial" panose="020B0604020202020204" pitchFamily="34" charset="0"/>
              <a:sym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latin typeface="Arial" panose="020B0604020202020204" pitchFamily="34" charset="0"/>
              </a:rPr>
              <a:t>linear-gradient</a:t>
            </a:r>
            <a:r>
              <a:rPr lang="en-US" altLang="zh-CN" dirty="0">
                <a:latin typeface="Arial" panose="020B0604020202020204" pitchFamily="34" charset="0"/>
              </a:rPr>
              <a:t>() </a:t>
            </a:r>
            <a:r>
              <a:rPr lang="zh-CN" altLang="en-US" dirty="0">
                <a:latin typeface="Arial" panose="020B0604020202020204" pitchFamily="34" charset="0"/>
              </a:rPr>
              <a:t>函数创建一</a:t>
            </a:r>
            <a:r>
              <a:rPr lang="zh-CN" altLang="en-US" dirty="0" smtClean="0">
                <a:latin typeface="Arial" panose="020B0604020202020204" pitchFamily="34" charset="0"/>
              </a:rPr>
              <a:t>个</a:t>
            </a:r>
            <a:r>
              <a:rPr lang="zh-CN" altLang="en-US" dirty="0">
                <a:latin typeface="Arial" panose="020B0604020202020204" pitchFamily="34" charset="0"/>
              </a:rPr>
              <a:t>没有内在尺寸</a:t>
            </a:r>
            <a:r>
              <a:rPr lang="zh-CN" altLang="en-US" dirty="0" smtClean="0">
                <a:latin typeface="Arial" panose="020B0604020202020204" pitchFamily="34" charset="0"/>
              </a:rPr>
              <a:t>的，表示</a:t>
            </a:r>
            <a:r>
              <a:rPr lang="zh-CN" altLang="en-US" dirty="0">
                <a:latin typeface="Arial" panose="020B0604020202020204" pitchFamily="34" charset="0"/>
              </a:rPr>
              <a:t>颜色线性渐变的 </a:t>
            </a:r>
            <a:r>
              <a:rPr lang="en-US" altLang="zh-CN" dirty="0">
                <a:latin typeface="Arial" panose="020B0604020202020204" pitchFamily="34" charset="0"/>
              </a:rPr>
              <a:t>&lt;image&gt; </a:t>
            </a:r>
            <a:r>
              <a:rPr lang="zh-CN" altLang="en-US" dirty="0" smtClean="0">
                <a:latin typeface="Arial" panose="020B0604020202020204" pitchFamily="34" charset="0"/>
              </a:rPr>
              <a:t>图像；它</a:t>
            </a:r>
            <a:r>
              <a:rPr lang="zh-CN" altLang="en-US" dirty="0">
                <a:latin typeface="Arial" panose="020B0604020202020204" pitchFamily="34" charset="0"/>
              </a:rPr>
              <a:t>既不</a:t>
            </a:r>
            <a:r>
              <a:rPr lang="zh-CN" altLang="en-US" dirty="0" smtClean="0">
                <a:latin typeface="Arial" panose="020B0604020202020204" pitchFamily="34" charset="0"/>
              </a:rPr>
              <a:t>具有固有</a:t>
            </a:r>
            <a:r>
              <a:rPr lang="zh-CN" altLang="en-US" dirty="0">
                <a:latin typeface="Arial" panose="020B0604020202020204" pitchFamily="34" charset="0"/>
              </a:rPr>
              <a:t>的或首选的尺寸，也不具有比率。它的具体尺寸将与其适用的</a:t>
            </a:r>
            <a:r>
              <a:rPr lang="zh-CN" altLang="en-US" dirty="0" smtClean="0">
                <a:latin typeface="Arial" panose="020B0604020202020204" pitchFamily="34" charset="0"/>
              </a:rPr>
              <a:t>元素尺寸</a:t>
            </a:r>
            <a:r>
              <a:rPr lang="zh-CN" altLang="en-US" dirty="0">
                <a:latin typeface="Arial" panose="020B0604020202020204" pitchFamily="34" charset="0"/>
              </a:rPr>
              <a:t>匹配。</a:t>
            </a:r>
          </a:p>
          <a:p>
            <a:pPr marL="431800" lvl="1" indent="0">
              <a:buNone/>
            </a:pP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81657" y="2204439"/>
            <a:ext cx="10767115" cy="51828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ts val="4500"/>
              </a:lnSpc>
              <a:spcBef>
                <a:spcPts val="600"/>
              </a:spcBef>
              <a:spcAft>
                <a:spcPts val="600"/>
              </a:spcAft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cs typeface="宋体" pitchFamily="2" charset="-122"/>
              </a:rPr>
              <a:t> background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cs typeface="宋体" pitchFamily="2" charset="-122"/>
              </a:rPr>
              <a:t>: linear-gradient(direction, color-stop1, color-stop2, ...);</a:t>
            </a:r>
            <a:endParaRPr kumimoji="0" lang="zh-CN" altLang="zh-CN" sz="2600" b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9" y="641270"/>
            <a:ext cx="6153744" cy="2363688"/>
          </a:xfrm>
          <a:prstGeom prst="rect">
            <a:avLst/>
          </a:prstGeom>
        </p:spPr>
      </p:pic>
      <p:sp>
        <p:nvSpPr>
          <p:cNvPr id="4" name="Rectangle 10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09599" y="190277"/>
            <a:ext cx="9791700" cy="792163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线性渐变</a:t>
            </a:r>
            <a:endParaRPr lang="en-US" altLang="zh-CN" sz="4000" dirty="0"/>
          </a:p>
        </p:txBody>
      </p:sp>
      <p:sp>
        <p:nvSpPr>
          <p:cNvPr id="5" name="矩形 4"/>
          <p:cNvSpPr/>
          <p:nvPr/>
        </p:nvSpPr>
        <p:spPr>
          <a:xfrm>
            <a:off x="1123406" y="5157792"/>
            <a:ext cx="10220710" cy="1438855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渐变方向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，可以用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角度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或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英文关键词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表示。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个参数省略时，默认为“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180deg”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，等同于“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 bottom”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第二个和第三个参数，表示颜色的起始点和结束点，可以有多个颜色值。</a:t>
            </a:r>
            <a:endParaRPr lang="zh-CN" altLang="en-US" sz="24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789" y="2780703"/>
            <a:ext cx="6958380" cy="222309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3254" y="2564603"/>
            <a:ext cx="2510862" cy="243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0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09599" y="190277"/>
            <a:ext cx="9791700" cy="792163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线性渐变</a:t>
            </a:r>
            <a:endParaRPr lang="en-US" altLang="zh-CN" sz="4000" dirty="0"/>
          </a:p>
        </p:txBody>
      </p:sp>
      <p:sp>
        <p:nvSpPr>
          <p:cNvPr id="3" name="矩形 2"/>
          <p:cNvSpPr/>
          <p:nvPr/>
        </p:nvSpPr>
        <p:spPr>
          <a:xfrm>
            <a:off x="609599" y="1144585"/>
            <a:ext cx="8799919" cy="50937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500" dirty="0">
                <a:solidFill>
                  <a:srgbClr val="CB2D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.div1</a:t>
            </a:r>
            <a:r>
              <a:rPr lang="en-US" altLang="zh-CN" sz="2500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500" dirty="0" smtClean="0">
                <a:solidFill>
                  <a:srgbClr val="808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altLang="zh-CN" sz="2500" dirty="0" smtClean="0">
                <a:solidFill>
                  <a:srgbClr val="3E4B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sz="2500" dirty="0" smtClean="0">
                <a:solidFill>
                  <a:srgbClr val="3C7A0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  <a:r>
              <a:rPr lang="en-US" altLang="zh-CN" sz="2500" dirty="0" smtClean="0">
                <a:solidFill>
                  <a:srgbClr val="3844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zh-CN" sz="250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500" dirty="0" smtClean="0">
                <a:solidFill>
                  <a:srgbClr val="CA00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linear-gradient</a:t>
            </a:r>
            <a:r>
              <a:rPr lang="en-US" altLang="zh-CN" sz="2500" dirty="0" smtClean="0">
                <a:solidFill>
                  <a:srgbClr val="808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50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</a:t>
            </a:r>
            <a:r>
              <a:rPr lang="en-US" altLang="zh-CN" sz="2500" dirty="0" smtClean="0">
                <a:solidFill>
                  <a:srgbClr val="3844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altLang="zh-CN" sz="250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yellow</a:t>
            </a:r>
            <a:r>
              <a:rPr lang="en-US" altLang="zh-CN" sz="2500" dirty="0" smtClean="0">
                <a:solidFill>
                  <a:srgbClr val="3844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altLang="zh-CN" sz="250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green</a:t>
            </a:r>
            <a:r>
              <a:rPr lang="en-US" altLang="zh-CN" sz="2500" dirty="0" smtClean="0">
                <a:solidFill>
                  <a:srgbClr val="808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CN" sz="250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altLang="zh-CN" sz="2500" dirty="0" smtClean="0">
              <a:solidFill>
                <a:srgbClr val="FF808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500" dirty="0" smtClean="0">
                <a:solidFill>
                  <a:srgbClr val="808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</a:p>
          <a:p>
            <a:r>
              <a:rPr lang="en-US" altLang="zh-CN" sz="2500" dirty="0" smtClean="0">
                <a:solidFill>
                  <a:srgbClr val="CB2D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altLang="zh-CN" sz="2500" dirty="0">
                <a:solidFill>
                  <a:srgbClr val="CB2D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div2</a:t>
            </a:r>
            <a:r>
              <a:rPr lang="en-US" altLang="zh-CN" sz="2500" dirty="0">
                <a:solidFill>
                  <a:srgbClr val="808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altLang="zh-CN" sz="2500" dirty="0">
                <a:solidFill>
                  <a:srgbClr val="808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sz="2500" dirty="0" smtClean="0">
                <a:solidFill>
                  <a:srgbClr val="3C7A0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  <a:r>
              <a:rPr lang="en-US" altLang="zh-CN" sz="2500" dirty="0">
                <a:solidFill>
                  <a:srgbClr val="3844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zh-CN" sz="2500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500" dirty="0">
                <a:solidFill>
                  <a:srgbClr val="CA00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linear-gradient</a:t>
            </a:r>
            <a:r>
              <a:rPr lang="en-US" altLang="zh-CN" sz="2500" dirty="0">
                <a:solidFill>
                  <a:srgbClr val="808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500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altLang="zh-CN" sz="2500" dirty="0">
                <a:solidFill>
                  <a:srgbClr val="3C7A0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bottom</a:t>
            </a:r>
            <a:r>
              <a:rPr lang="en-US" altLang="zh-CN" sz="2500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500" dirty="0">
                <a:solidFill>
                  <a:srgbClr val="3C7A0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left</a:t>
            </a:r>
            <a:r>
              <a:rPr lang="en-US" altLang="zh-CN" sz="2500" dirty="0" smtClean="0">
                <a:solidFill>
                  <a:srgbClr val="3844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250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</a:t>
            </a:r>
            <a:r>
              <a:rPr lang="en-US" altLang="zh-CN" sz="2500" dirty="0" smtClean="0">
                <a:solidFill>
                  <a:srgbClr val="3844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en-US" altLang="zh-CN" sz="250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yellow</a:t>
            </a:r>
            <a:r>
              <a:rPr lang="en-US" altLang="zh-CN" sz="2500" dirty="0">
                <a:solidFill>
                  <a:srgbClr val="3844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altLang="zh-CN" sz="2500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green</a:t>
            </a:r>
            <a:r>
              <a:rPr lang="en-US" altLang="zh-CN" sz="2500" dirty="0" smtClean="0">
                <a:solidFill>
                  <a:srgbClr val="808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CN" sz="250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altLang="zh-CN" sz="2500" dirty="0">
              <a:solidFill>
                <a:srgbClr val="FF808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500" dirty="0" smtClean="0">
                <a:solidFill>
                  <a:srgbClr val="808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altLang="zh-CN" sz="2500" dirty="0">
              <a:solidFill>
                <a:srgbClr val="808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500" dirty="0" smtClean="0">
                <a:solidFill>
                  <a:srgbClr val="CB2D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altLang="zh-CN" sz="2500" dirty="0">
                <a:solidFill>
                  <a:srgbClr val="CB2D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div3</a:t>
            </a:r>
            <a:r>
              <a:rPr lang="en-US" altLang="zh-CN" sz="2500" dirty="0">
                <a:solidFill>
                  <a:srgbClr val="808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altLang="zh-CN" sz="2500" dirty="0">
                <a:solidFill>
                  <a:srgbClr val="808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sz="2500" dirty="0" smtClean="0">
                <a:solidFill>
                  <a:srgbClr val="3C7A0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  <a:r>
              <a:rPr lang="en-US" altLang="zh-CN" sz="2500" dirty="0">
                <a:solidFill>
                  <a:srgbClr val="3844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zh-CN" sz="2500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500" dirty="0">
                <a:solidFill>
                  <a:srgbClr val="CA00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linear-gradient</a:t>
            </a:r>
            <a:r>
              <a:rPr lang="en-US" altLang="zh-CN" sz="2500" dirty="0">
                <a:solidFill>
                  <a:srgbClr val="808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500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altLang="zh-CN" sz="2500" dirty="0">
                <a:solidFill>
                  <a:srgbClr val="3C7A0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bottom</a:t>
            </a:r>
            <a:r>
              <a:rPr lang="en-US" altLang="zh-CN" sz="2500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500" dirty="0" err="1">
                <a:solidFill>
                  <a:srgbClr val="3C7A0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left</a:t>
            </a:r>
            <a:r>
              <a:rPr lang="en-US" altLang="zh-CN" sz="2500" dirty="0" err="1">
                <a:solidFill>
                  <a:srgbClr val="3844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altLang="zh-CN" sz="2500" dirty="0" err="1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</a:t>
            </a:r>
            <a:r>
              <a:rPr lang="en-US" altLang="zh-CN" sz="2500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500" dirty="0">
                <a:solidFill>
                  <a:srgbClr val="9B1CE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  <a:r>
              <a:rPr lang="en-US" altLang="zh-CN" sz="2500" dirty="0">
                <a:solidFill>
                  <a:srgbClr val="57790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</a:t>
            </a:r>
            <a:r>
              <a:rPr lang="en-US" altLang="zh-CN" sz="2500" dirty="0">
                <a:solidFill>
                  <a:srgbClr val="3844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altLang="zh-CN" sz="2500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yellow </a:t>
            </a:r>
            <a:r>
              <a:rPr lang="en-US" altLang="zh-CN" sz="2500" dirty="0">
                <a:solidFill>
                  <a:srgbClr val="9B1CE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40</a:t>
            </a:r>
            <a:r>
              <a:rPr lang="en-US" altLang="zh-CN" sz="2500" dirty="0">
                <a:solidFill>
                  <a:srgbClr val="57790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</a:t>
            </a:r>
            <a:r>
              <a:rPr lang="en-US" altLang="zh-CN" sz="2500" dirty="0">
                <a:solidFill>
                  <a:srgbClr val="3844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altLang="zh-CN" sz="2500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green</a:t>
            </a:r>
            <a:r>
              <a:rPr lang="en-US" altLang="zh-CN" sz="2500" dirty="0" smtClean="0">
                <a:solidFill>
                  <a:srgbClr val="808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CN" sz="250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altLang="zh-CN" sz="2500" dirty="0">
              <a:solidFill>
                <a:srgbClr val="FF808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500" dirty="0" smtClean="0">
                <a:solidFill>
                  <a:srgbClr val="808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altLang="zh-CN" sz="2500" dirty="0">
              <a:solidFill>
                <a:srgbClr val="808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500" dirty="0" smtClean="0">
                <a:solidFill>
                  <a:srgbClr val="CB2D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altLang="zh-CN" sz="2500" dirty="0">
                <a:solidFill>
                  <a:srgbClr val="CB2D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div4</a:t>
            </a:r>
            <a:r>
              <a:rPr lang="en-US" altLang="zh-CN" sz="2500" dirty="0">
                <a:solidFill>
                  <a:srgbClr val="808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altLang="zh-CN" sz="2500" dirty="0">
                <a:solidFill>
                  <a:srgbClr val="808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sz="2500" dirty="0" smtClean="0">
                <a:solidFill>
                  <a:srgbClr val="3C7A0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  <a:r>
              <a:rPr lang="en-US" altLang="zh-CN" sz="2500" dirty="0">
                <a:solidFill>
                  <a:srgbClr val="3844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zh-CN" sz="2500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500" dirty="0">
                <a:solidFill>
                  <a:srgbClr val="CA00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linear-gradient</a:t>
            </a:r>
            <a:r>
              <a:rPr lang="en-US" altLang="zh-CN" sz="2500" dirty="0">
                <a:solidFill>
                  <a:srgbClr val="808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500" dirty="0">
                <a:solidFill>
                  <a:srgbClr val="9B1CE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60</a:t>
            </a:r>
            <a:r>
              <a:rPr lang="en-US" altLang="zh-CN" sz="2500" dirty="0">
                <a:solidFill>
                  <a:srgbClr val="57790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deg</a:t>
            </a:r>
            <a:r>
              <a:rPr lang="en-US" altLang="zh-CN" sz="2500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500" dirty="0">
                <a:solidFill>
                  <a:srgbClr val="3844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altLang="zh-CN" sz="2500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</a:t>
            </a:r>
            <a:r>
              <a:rPr lang="en-US" altLang="zh-CN" sz="2500" dirty="0">
                <a:solidFill>
                  <a:srgbClr val="3844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altLang="zh-CN" sz="2500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yellow</a:t>
            </a:r>
            <a:r>
              <a:rPr lang="en-US" altLang="zh-CN" sz="2500" dirty="0">
                <a:solidFill>
                  <a:srgbClr val="3844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altLang="zh-CN" sz="2500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green</a:t>
            </a:r>
            <a:r>
              <a:rPr lang="en-US" altLang="zh-CN" sz="2500" dirty="0">
                <a:solidFill>
                  <a:srgbClr val="808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CN" sz="2500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altLang="zh-CN" sz="2500" dirty="0" smtClean="0">
                <a:solidFill>
                  <a:srgbClr val="808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zh-CN" alt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75544" y="324748"/>
            <a:ext cx="2585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demo16-1.html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9043" y="982441"/>
            <a:ext cx="2462465" cy="532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8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重复的线性渐变</a:t>
            </a:r>
            <a:endParaRPr lang="zh-CN" altLang="en-US" dirty="0" smtClean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sym typeface="+mn-ea"/>
              </a:rPr>
              <a:t>repeating-linear-gradient</a:t>
            </a:r>
            <a:r>
              <a:rPr lang="zh-CN" altLang="en-US" dirty="0">
                <a:sym typeface="+mn-ea"/>
              </a:rPr>
              <a:t>() 函数用于重复线性渐变：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555" y="3156585"/>
            <a:ext cx="2790190" cy="273304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960396" y="5372544"/>
            <a:ext cx="2585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demo16-2.html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81657" y="2175040"/>
            <a:ext cx="11000576" cy="57708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ts val="4500"/>
              </a:lnSpc>
              <a:spcBef>
                <a:spcPts val="600"/>
              </a:spcBef>
              <a:spcAft>
                <a:spcPts val="600"/>
              </a:spcAft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cs typeface="宋体" pitchFamily="2" charset="-122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cs typeface="宋体" pitchFamily="2" charset="-122"/>
              </a:rPr>
              <a:t>background: repeating-linear-gradient(red, yellow 10%, green 20%);</a:t>
            </a:r>
            <a:endParaRPr kumimoji="0" lang="zh-CN" altLang="zh-CN" sz="2600" b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12" name="矩形 11"/>
          <p:cNvSpPr/>
          <p:nvPr/>
        </p:nvSpPr>
        <p:spPr>
          <a:xfrm>
            <a:off x="7669512" y="5777467"/>
            <a:ext cx="2585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demo16-3.html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sp>
        <p:nvSpPr>
          <p:cNvPr id="17" name="内容占位符 1"/>
          <p:cNvSpPr>
            <a:spLocks noGrp="1"/>
          </p:cNvSpPr>
          <p:nvPr>
            <p:ph sz="quarter" idx="10"/>
          </p:nvPr>
        </p:nvSpPr>
        <p:spPr>
          <a:xfrm>
            <a:off x="756286" y="1246505"/>
            <a:ext cx="6564276" cy="4487551"/>
          </a:xfrm>
        </p:spPr>
        <p:txBody>
          <a:bodyPr/>
          <a:lstStyle/>
          <a:p>
            <a:r>
              <a:rPr lang="zh-CN" altLang="en-US" dirty="0" smtClean="0"/>
              <a:t>切角效果</a:t>
            </a:r>
            <a:endParaRPr lang="en-US" altLang="zh-CN" dirty="0" smtClean="0"/>
          </a:p>
          <a:p>
            <a:pPr lvl="1"/>
            <a:r>
              <a:rPr lang="zh-CN" altLang="en-US" dirty="0"/>
              <a:t>把一个透明色标放在切角处，</a:t>
            </a:r>
            <a:r>
              <a:rPr lang="zh-CN" altLang="en-US" dirty="0" smtClean="0"/>
              <a:t>然后在相同</a:t>
            </a:r>
            <a:r>
              <a:rPr lang="zh-CN" altLang="en-US" dirty="0"/>
              <a:t>的位置设置另一个</a:t>
            </a:r>
            <a:r>
              <a:rPr lang="zh-CN" altLang="en-US" dirty="0" smtClean="0"/>
              <a:t>色标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374650" lvl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10000"/>
              <a:buBlip>
                <a:blip r:embed="rId3"/>
              </a:buBlip>
            </a:pPr>
            <a:r>
              <a:rPr lang="zh-CN" altLang="en-US" sz="2800" dirty="0"/>
              <a:t>渐变按钮</a:t>
            </a:r>
            <a:endParaRPr lang="en-US" altLang="zh-CN" sz="2800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1117" y="4209576"/>
            <a:ext cx="2199616" cy="11576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1117" y="1629525"/>
            <a:ext cx="2171126" cy="21711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22、25、26、28、29"/>
  <p:tag name="KSO_WM_TEMPLATE_CATEGORY" val="custom"/>
  <p:tag name="KSO_WM_TEMPLATE_INDEX" val="160336"/>
  <p:tag name="KSO_WM_TAG_VERSION" val="1.0"/>
  <p:tag name="KSO_WM_SLIDE_ID" val="custom1603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3*a*1"/>
  <p:tag name="KSO_WM_UNIT_CLEAR" val="1"/>
  <p:tag name="KSO_WM_UNIT_LAYERLEVEL" val="1"/>
  <p:tag name="KSO_WM_UNIT_VALUE" val="3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3*a*1"/>
  <p:tag name="KSO_WM_UNIT_CLEAR" val="1"/>
  <p:tag name="KSO_WM_UNIT_LAYERLEVEL" val="1"/>
  <p:tag name="KSO_WM_UNIT_VALUE" val="3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4"/>
  <p:tag name="KSO_WM_SLIDE_INDEX" val="4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56*57"/>
  <p:tag name="KSO_WM_SLIDE_SIZE" val="840*42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4"/>
  <p:tag name="KSO_WM_SLIDE_INDEX" val="4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56*57"/>
  <p:tag name="KSO_WM_SLIDE_SIZE" val="840*42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b"/>
  <p:tag name="KSO_WM_UNIT_INDEX" val="1"/>
  <p:tag name="KSO_WM_UNIT_ID" val="custom160336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YOU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heme/theme1.xml><?xml version="1.0" encoding="utf-8"?>
<a:theme xmlns:a="http://schemas.openxmlformats.org/drawingml/2006/main" name="9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2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3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4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5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6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8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9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21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22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34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39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40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41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43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44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6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7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8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0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1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模板修改1</Template>
  <TotalTime>685</TotalTime>
  <Words>1911</Words>
  <Application>Microsoft Office PowerPoint</Application>
  <PresentationFormat>宽屏</PresentationFormat>
  <Paragraphs>308</Paragraphs>
  <Slides>39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24</vt:i4>
      </vt:variant>
      <vt:variant>
        <vt:lpstr>幻灯片标题</vt:lpstr>
      </vt:variant>
      <vt:variant>
        <vt:i4>39</vt:i4>
      </vt:variant>
    </vt:vector>
  </HeadingPairs>
  <TitlesOfParts>
    <vt:vector size="72" baseType="lpstr">
      <vt:lpstr>-apple-system</vt:lpstr>
      <vt:lpstr>黑体</vt:lpstr>
      <vt:lpstr>宋体</vt:lpstr>
      <vt:lpstr>微软雅黑</vt:lpstr>
      <vt:lpstr>Arial</vt:lpstr>
      <vt:lpstr>Britannic Bold</vt:lpstr>
      <vt:lpstr>Calibri</vt:lpstr>
      <vt:lpstr>Consolas</vt:lpstr>
      <vt:lpstr>Wingdings</vt:lpstr>
      <vt:lpstr>9_A000120141114A19PWBG</vt:lpstr>
      <vt:lpstr>1_A000120141114A19PWBG</vt:lpstr>
      <vt:lpstr>2_A000120141114A19PWBG</vt:lpstr>
      <vt:lpstr>5_A000120141114A19PWBG</vt:lpstr>
      <vt:lpstr>6_A000120141114A19PWBG</vt:lpstr>
      <vt:lpstr>7_A000120141114A19PWBG</vt:lpstr>
      <vt:lpstr>8_A000120141114A19PWBG</vt:lpstr>
      <vt:lpstr>10_A000120141114A19PWBG</vt:lpstr>
      <vt:lpstr>11_A000120141114A19PWBG</vt:lpstr>
      <vt:lpstr>12_A000120141114A19PWBG</vt:lpstr>
      <vt:lpstr>13_A000120141114A19PWBG</vt:lpstr>
      <vt:lpstr>14_A000120141114A19PWBG</vt:lpstr>
      <vt:lpstr>15_A000120141114A19PWBG</vt:lpstr>
      <vt:lpstr>16_A000120141114A19PWBG</vt:lpstr>
      <vt:lpstr>18_A000120141114A19PWBG</vt:lpstr>
      <vt:lpstr>19_A000120141114A19PWBG</vt:lpstr>
      <vt:lpstr>21_A000120141114A19PWBG</vt:lpstr>
      <vt:lpstr>22_A000120141114A19PWBG</vt:lpstr>
      <vt:lpstr>34_A000120141114A19PWBG</vt:lpstr>
      <vt:lpstr>39_A000120141114A19PWBG</vt:lpstr>
      <vt:lpstr>40_A000120141114A19PWBG</vt:lpstr>
      <vt:lpstr>41_A000120141114A19PWBG</vt:lpstr>
      <vt:lpstr>43_A000120141114A19PWBG</vt:lpstr>
      <vt:lpstr>44_A000120141114A19PWBG</vt:lpstr>
      <vt:lpstr>HTML5程序设计基础</vt:lpstr>
      <vt:lpstr>PowerPoint 演示文稿</vt:lpstr>
      <vt:lpstr>PowerPoint 演示文稿</vt:lpstr>
      <vt:lpstr>PowerPoint 演示文稿</vt:lpstr>
      <vt:lpstr>PowerPoint 演示文稿</vt:lpstr>
      <vt:lpstr>线性渐变</vt:lpstr>
      <vt:lpstr>线性渐变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移动—translate()方法</vt:lpstr>
      <vt:lpstr>translate()方法实例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3D变形功能</vt:lpstr>
      <vt:lpstr>3D旋转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案例实战</vt:lpstr>
      <vt:lpstr>PowerPoint 演示文稿</vt:lpstr>
    </vt:vector>
  </TitlesOfParts>
  <Company>SAGE FRANCE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MengYi</cp:lastModifiedBy>
  <cp:revision>3315</cp:revision>
  <cp:lastPrinted>2411-12-30T00:00:00Z</cp:lastPrinted>
  <dcterms:created xsi:type="dcterms:W3CDTF">2003-05-12T10:17:00Z</dcterms:created>
  <dcterms:modified xsi:type="dcterms:W3CDTF">2018-10-23T15:08:46Z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