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897" r:id="rId2"/>
    <p:sldId id="956" r:id="rId3"/>
    <p:sldId id="900" r:id="rId4"/>
    <p:sldId id="959" r:id="rId5"/>
    <p:sldId id="960" r:id="rId6"/>
    <p:sldId id="978" r:id="rId7"/>
    <p:sldId id="958" r:id="rId8"/>
    <p:sldId id="962" r:id="rId9"/>
    <p:sldId id="967" r:id="rId10"/>
    <p:sldId id="963" r:id="rId11"/>
    <p:sldId id="965" r:id="rId12"/>
    <p:sldId id="968" r:id="rId13"/>
    <p:sldId id="969" r:id="rId14"/>
    <p:sldId id="970" r:id="rId15"/>
    <p:sldId id="975" r:id="rId16"/>
    <p:sldId id="976" r:id="rId17"/>
    <p:sldId id="971" r:id="rId18"/>
    <p:sldId id="972" r:id="rId19"/>
    <p:sldId id="973" r:id="rId20"/>
    <p:sldId id="974" r:id="rId21"/>
    <p:sldId id="979" r:id="rId22"/>
    <p:sldId id="980" r:id="rId23"/>
    <p:sldId id="981" r:id="rId24"/>
    <p:sldId id="982" r:id="rId25"/>
    <p:sldId id="983" r:id="rId26"/>
    <p:sldId id="984" r:id="rId27"/>
    <p:sldId id="977" r:id="rId28"/>
    <p:sldId id="902" r:id="rId29"/>
  </p:sldIdLst>
  <p:sldSz cx="12192000" cy="6858000"/>
  <p:notesSz cx="6797675" cy="9928225"/>
  <p:defaultTextStyle>
    <a:defPPr>
      <a:defRPr lang="zh-CN"/>
    </a:defPPr>
    <a:lvl1pPr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556">
          <p15:clr>
            <a:srgbClr val="A4A3A4"/>
          </p15:clr>
        </p15:guide>
        <p15:guide id="2" pos="1856">
          <p15:clr>
            <a:srgbClr val="A4A3A4"/>
          </p15:clr>
        </p15:guide>
        <p15:guide id="3" pos="7490">
          <p15:clr>
            <a:srgbClr val="A4A3A4"/>
          </p15:clr>
        </p15:guide>
      </p15:sldGuideLst>
    </p:ext>
    <p:ext uri="{2D200454-40CA-4A62-9FC3-DE9A4176ACB9}">
      <p15:notesGuideLst xmlns:p15="http://schemas.microsoft.com/office/powerpoint/2012/main">
        <p15:guide id="1" orient="horz" pos="3108">
          <p15:clr>
            <a:srgbClr val="A4A3A4"/>
          </p15:clr>
        </p15:guide>
        <p15:guide id="2" pos="209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8000"/>
    <a:srgbClr val="0000FF"/>
    <a:srgbClr val="FF00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45" autoAdjust="0"/>
  </p:normalViewPr>
  <p:slideViewPr>
    <p:cSldViewPr snapToObjects="1">
      <p:cViewPr varScale="1">
        <p:scale>
          <a:sx n="66" d="100"/>
          <a:sy n="66" d="100"/>
        </p:scale>
        <p:origin x="312" y="78"/>
      </p:cViewPr>
      <p:guideLst>
        <p:guide orient="horz" pos="1556"/>
        <p:guide pos="1856"/>
        <p:guide pos="7490"/>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08"/>
        <p:guide pos="2097"/>
      </p:guideLst>
    </p:cSldViewPr>
  </p:notesViewPr>
  <p:gridSpacing cx="72033" cy="7203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28676"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p>
          <a:p>
            <a:pPr lvl="1"/>
            <a:r>
              <a:rPr lang="zh-CN" altLang="zh-CN" noProof="0" smtClean="0"/>
              <a:t>               </a:t>
            </a:r>
          </a:p>
          <a:p>
            <a:pPr lvl="2"/>
            <a:r>
              <a:rPr lang="zh-CN" altLang="zh-CN" noProof="0" smtClean="0"/>
              <a:t>                </a:t>
            </a:r>
          </a:p>
          <a:p>
            <a:pPr lvl="3"/>
            <a:r>
              <a:rPr lang="zh-CN" altLang="zh-CN" noProof="0" smtClean="0"/>
              <a:t>                </a:t>
            </a:r>
          </a:p>
          <a:p>
            <a:pPr lvl="4"/>
            <a:r>
              <a:rPr lang="zh-CN" altLang="zh-CN" noProof="0" smtClean="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ea typeface="宋体" panose="02010600030101010101" pitchFamily="2" charset="-122"/>
              </a:defRPr>
            </a:lvl1pPr>
          </a:lstStyle>
          <a:p>
            <a:fld id="{D954A8C1-897D-45F8-BFAB-50E65247FAE3}" type="slidenum">
              <a:rPr lang="zh-CN" altLang="zh-CN"/>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ss-tricks.com/centering-css-complete-guid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88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36566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376237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794345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564930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361735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443732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8649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mn-ea"/>
                <a:cs typeface="+mn-cs"/>
              </a:rPr>
              <a:t>它对于那些特殊布局非常不方便，比如，</a:t>
            </a:r>
            <a:r>
              <a:rPr lang="zh-CN" altLang="en-US" sz="1200" b="0" i="0" u="sng" kern="1200" dirty="0" smtClean="0">
                <a:solidFill>
                  <a:schemeClr val="tx1"/>
                </a:solidFill>
                <a:effectLst/>
                <a:latin typeface="Arial" panose="020B0604020202020204" pitchFamily="34" charset="0"/>
                <a:ea typeface="+mn-ea"/>
                <a:cs typeface="+mn-cs"/>
                <a:hlinkClick r:id="rId3"/>
              </a:rPr>
              <a:t>垂直居中</a:t>
            </a:r>
            <a:r>
              <a:rPr lang="zh-CN" altLang="en-US" sz="1200" b="0" i="0" kern="1200" dirty="0" smtClean="0">
                <a:solidFill>
                  <a:schemeClr val="tx1"/>
                </a:solidFill>
                <a:effectLst/>
                <a:latin typeface="Arial" panose="020B0604020202020204" pitchFamily="34" charset="0"/>
                <a:ea typeface="+mn-ea"/>
                <a:cs typeface="+mn-cs"/>
              </a:rPr>
              <a:t>就不容易实现。</a:t>
            </a:r>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4</a:t>
            </a:fld>
            <a:endParaRPr lang="zh-CN" altLang="zh-CN"/>
          </a:p>
        </p:txBody>
      </p:sp>
    </p:spTree>
    <p:extLst>
      <p:ext uri="{BB962C8B-B14F-4D97-AF65-F5344CB8AC3E}">
        <p14:creationId xmlns:p14="http://schemas.microsoft.com/office/powerpoint/2010/main" val="2307844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11</a:t>
            </a:fld>
            <a:endParaRPr lang="zh-CN" altLang="en-US"/>
          </a:p>
        </p:txBody>
      </p:sp>
    </p:spTree>
    <p:extLst>
      <p:ext uri="{BB962C8B-B14F-4D97-AF65-F5344CB8AC3E}">
        <p14:creationId xmlns:p14="http://schemas.microsoft.com/office/powerpoint/2010/main" val="201194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28863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0705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9318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8855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34231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2018/10/30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2018/10/30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382400" y="2203200"/>
            <a:ext cx="7851600" cy="3099600"/>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2018/10/30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96755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2018/10/30</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5.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474665" y="2163765"/>
            <a:ext cx="6144684" cy="1114424"/>
          </a:xfrm>
        </p:spPr>
        <p:txBody>
          <a:bodyPr>
            <a:noAutofit/>
          </a:bodyPr>
          <a:lstStyle/>
          <a:p>
            <a:r>
              <a:rPr lang="en-US" altLang="zh-CN" sz="4800" dirty="0"/>
              <a:t>HTML5</a:t>
            </a:r>
            <a:r>
              <a:rPr lang="zh-CN" altLang="en-US" sz="4800" dirty="0"/>
              <a:t>程序设计基础</a:t>
            </a:r>
            <a:endParaRPr lang="zh-CN" sz="4800" dirty="0"/>
          </a:p>
        </p:txBody>
      </p:sp>
      <p:sp>
        <p:nvSpPr>
          <p:cNvPr id="4099" name="Rectangle 3"/>
          <p:cNvSpPr>
            <a:spLocks noGrp="1" noChangeArrowheads="1"/>
          </p:cNvSpPr>
          <p:nvPr>
            <p:ph type="subTitle" idx="1"/>
            <p:custDataLst>
              <p:tags r:id="rId3"/>
            </p:custDataLst>
          </p:nvPr>
        </p:nvSpPr>
        <p:spPr>
          <a:xfrm>
            <a:off x="431800" y="3933826"/>
            <a:ext cx="6312497" cy="609599"/>
          </a:xfrm>
        </p:spPr>
        <p:txBody>
          <a:bodyPr>
            <a:noAutofit/>
          </a:bodyPr>
          <a:lstStyle/>
          <a:p>
            <a:r>
              <a:rPr lang="zh-CN" altLang="en-US" sz="4000" dirty="0">
                <a:solidFill>
                  <a:srgbClr val="000000"/>
                </a:solidFill>
              </a:rPr>
              <a:t>第</a:t>
            </a:r>
            <a:r>
              <a:rPr lang="en-US" altLang="zh-CN" sz="4000" dirty="0">
                <a:solidFill>
                  <a:srgbClr val="000000"/>
                </a:solidFill>
              </a:rPr>
              <a:t>19</a:t>
            </a:r>
            <a:r>
              <a:rPr lang="zh-CN" altLang="en-US" sz="4000" dirty="0">
                <a:solidFill>
                  <a:srgbClr val="000000"/>
                </a:solidFill>
              </a:rPr>
              <a:t>章 </a:t>
            </a:r>
            <a:r>
              <a:rPr lang="en-US" altLang="zh-CN" sz="4000" dirty="0">
                <a:solidFill>
                  <a:srgbClr val="000000"/>
                </a:solidFill>
              </a:rPr>
              <a:t>CSS3</a:t>
            </a:r>
            <a:r>
              <a:rPr lang="zh-CN" altLang="en-US" sz="4000" dirty="0">
                <a:solidFill>
                  <a:srgbClr val="000000"/>
                </a:solidFill>
              </a:rPr>
              <a:t>盒布局</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弹性盒布局</a:t>
            </a:r>
          </a:p>
        </p:txBody>
      </p:sp>
      <p:sp>
        <p:nvSpPr>
          <p:cNvPr id="8" name="矩形 7"/>
          <p:cNvSpPr/>
          <p:nvPr/>
        </p:nvSpPr>
        <p:spPr>
          <a:xfrm>
            <a:off x="756000" y="2114909"/>
            <a:ext cx="5448301" cy="1384995"/>
          </a:xfrm>
          <a:prstGeom prst="rect">
            <a:avLst/>
          </a:prstGeom>
          <a:solidFill>
            <a:schemeClr val="bg2"/>
          </a:solid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rgbClr val="CB2D01"/>
                </a:solidFill>
                <a:highlight>
                  <a:srgbClr val="FFFAE8"/>
                </a:highlight>
                <a:latin typeface="Consolas" panose="020B0609020204030204" pitchFamily="49" charset="0"/>
              </a:rPr>
              <a:t>#container</a:t>
            </a:r>
            <a:r>
              <a:rPr lang="en-US" altLang="zh-CN" sz="2800" dirty="0" smtClean="0">
                <a:solidFill>
                  <a:srgbClr val="808040"/>
                </a:solidFill>
                <a:highlight>
                  <a:srgbClr val="FFFAE8"/>
                </a:highlight>
                <a:latin typeface="Consolas" panose="020B0609020204030204" pitchFamily="49" charset="0"/>
              </a:rPr>
              <a:t>{</a:t>
            </a:r>
          </a:p>
          <a:p>
            <a:r>
              <a:rPr lang="en-US" altLang="zh-CN" sz="2800" dirty="0" smtClean="0">
                <a:solidFill>
                  <a:srgbClr val="3C7A03"/>
                </a:solidFill>
                <a:highlight>
                  <a:srgbClr val="FFFAE8"/>
                </a:highlight>
                <a:latin typeface="Consolas" panose="020B0609020204030204" pitchFamily="49" charset="0"/>
              </a:rPr>
              <a:t>	display</a:t>
            </a:r>
            <a:r>
              <a:rPr lang="en-US" altLang="zh-CN" sz="2800" dirty="0" smtClean="0">
                <a:solidFill>
                  <a:srgbClr val="38444B"/>
                </a:solidFill>
                <a:highlight>
                  <a:srgbClr val="FFFAE8"/>
                </a:highlight>
                <a:latin typeface="Consolas" panose="020B0609020204030204" pitchFamily="49" charset="0"/>
              </a:rPr>
              <a:t>:</a:t>
            </a:r>
            <a:r>
              <a:rPr lang="en-US" altLang="zh-CN" sz="2800" dirty="0" smtClean="0">
                <a:solidFill>
                  <a:srgbClr val="3C7A03"/>
                </a:solidFill>
                <a:highlight>
                  <a:srgbClr val="FFFAE8"/>
                </a:highlight>
                <a:latin typeface="Consolas" panose="020B0609020204030204" pitchFamily="49" charset="0"/>
              </a:rPr>
              <a:t> </a:t>
            </a:r>
            <a:r>
              <a:rPr lang="en-US" altLang="zh-CN" sz="2800" dirty="0" smtClean="0">
                <a:solidFill>
                  <a:srgbClr val="C44F00"/>
                </a:solidFill>
                <a:highlight>
                  <a:srgbClr val="FFFAE8"/>
                </a:highlight>
                <a:latin typeface="Consolas" panose="020B0609020204030204" pitchFamily="49" charset="0"/>
              </a:rPr>
              <a:t>flex</a:t>
            </a:r>
            <a:r>
              <a:rPr lang="en-US" altLang="zh-CN" sz="2800" dirty="0" smtClean="0">
                <a:solidFill>
                  <a:srgbClr val="080808"/>
                </a:solidFill>
                <a:highlight>
                  <a:srgbClr val="FFFAE8"/>
                </a:highlight>
                <a:latin typeface="Consolas" panose="020B0609020204030204" pitchFamily="49" charset="0"/>
              </a:rPr>
              <a:t>;</a:t>
            </a:r>
          </a:p>
          <a:p>
            <a:r>
              <a:rPr lang="en-US" altLang="zh-CN" sz="2800" dirty="0" smtClean="0">
                <a:solidFill>
                  <a:srgbClr val="808040"/>
                </a:solidFill>
                <a:highlight>
                  <a:srgbClr val="FFFAE8"/>
                </a:highlight>
                <a:latin typeface="Consolas" panose="020B0609020204030204" pitchFamily="49" charset="0"/>
              </a:rPr>
              <a:t>}</a:t>
            </a:r>
            <a:endParaRPr lang="en-US" altLang="zh-CN" sz="2800" dirty="0">
              <a:solidFill>
                <a:srgbClr val="808040"/>
              </a:solidFill>
              <a:highlight>
                <a:srgbClr val="FFFAE8"/>
              </a:highlight>
              <a:latin typeface="Consolas" panose="020B0609020204030204" pitchFamily="49" charset="0"/>
            </a:endParaRPr>
          </a:p>
        </p:txBody>
      </p:sp>
      <p:sp>
        <p:nvSpPr>
          <p:cNvPr id="9" name="文本框 8"/>
          <p:cNvSpPr txBox="1"/>
          <p:nvPr/>
        </p:nvSpPr>
        <p:spPr>
          <a:xfrm>
            <a:off x="756000" y="1245600"/>
            <a:ext cx="4117774" cy="523220"/>
          </a:xfrm>
          <a:prstGeom prst="rect">
            <a:avLst/>
          </a:prstGeom>
          <a:noFill/>
        </p:spPr>
        <p:txBody>
          <a:bodyPr wrap="square" rtlCol="0">
            <a:spAutoFit/>
          </a:bodyPr>
          <a:lstStyle/>
          <a:p>
            <a:r>
              <a:rPr lang="zh-CN" altLang="en-US" sz="2800" dirty="0">
                <a:solidFill>
                  <a:srgbClr val="0070C0"/>
                </a:solidFill>
              </a:rPr>
              <a:t>行内</a:t>
            </a:r>
            <a:r>
              <a:rPr lang="zh-CN" altLang="en-US" sz="2800" dirty="0" smtClean="0">
                <a:solidFill>
                  <a:srgbClr val="0070C0"/>
                </a:solidFill>
              </a:rPr>
              <a:t>元素使用</a:t>
            </a:r>
            <a:r>
              <a:rPr lang="en-US" altLang="zh-CN" sz="2800" dirty="0">
                <a:solidFill>
                  <a:srgbClr val="0070C0"/>
                </a:solidFill>
              </a:rPr>
              <a:t>Flex</a:t>
            </a:r>
            <a:r>
              <a:rPr lang="zh-CN" altLang="en-US" sz="2800" dirty="0" smtClean="0">
                <a:solidFill>
                  <a:srgbClr val="0070C0"/>
                </a:solidFill>
              </a:rPr>
              <a:t>布局</a:t>
            </a:r>
            <a:r>
              <a:rPr lang="zh-CN" altLang="en-US" sz="2800" dirty="0" smtClean="0">
                <a:solidFill>
                  <a:srgbClr val="0070C0"/>
                </a:solidFill>
              </a:rPr>
              <a:t>： </a:t>
            </a:r>
            <a:endParaRPr lang="zh-CN" altLang="en-US" sz="2800" dirty="0">
              <a:solidFill>
                <a:srgbClr val="0070C0"/>
              </a:solidFill>
            </a:endParaRPr>
          </a:p>
        </p:txBody>
      </p:sp>
      <p:sp>
        <p:nvSpPr>
          <p:cNvPr id="10" name="文本框 9"/>
          <p:cNvSpPr txBox="1"/>
          <p:nvPr/>
        </p:nvSpPr>
        <p:spPr>
          <a:xfrm>
            <a:off x="7984403" y="1245600"/>
            <a:ext cx="2981596" cy="523220"/>
          </a:xfrm>
          <a:prstGeom prst="rect">
            <a:avLst/>
          </a:prstGeom>
          <a:noFill/>
        </p:spPr>
        <p:txBody>
          <a:bodyPr wrap="square" rtlCol="0">
            <a:spAutoFit/>
          </a:bodyPr>
          <a:lstStyle/>
          <a:p>
            <a:r>
              <a:rPr lang="en-US" altLang="zh-CN" sz="2800" dirty="0" smtClean="0">
                <a:solidFill>
                  <a:srgbClr val="000000"/>
                </a:solidFill>
              </a:rPr>
              <a:t>demo19_2.html</a:t>
            </a:r>
            <a:endParaRPr lang="zh-CN" altLang="en-US" sz="2800" dirty="0">
              <a:solidFill>
                <a:srgbClr val="000000"/>
              </a:solidFill>
            </a:endParaRPr>
          </a:p>
        </p:txBody>
      </p:sp>
      <p:pic>
        <p:nvPicPr>
          <p:cNvPr id="2" name="图片 1"/>
          <p:cNvPicPr>
            <a:picLocks noChangeAspect="1"/>
          </p:cNvPicPr>
          <p:nvPr/>
        </p:nvPicPr>
        <p:blipFill>
          <a:blip r:embed="rId2"/>
          <a:stretch>
            <a:fillRect/>
          </a:stretch>
        </p:blipFill>
        <p:spPr>
          <a:xfrm>
            <a:off x="8084679" y="4993506"/>
            <a:ext cx="2881320" cy="884616"/>
          </a:xfrm>
          <a:prstGeom prst="rect">
            <a:avLst/>
          </a:prstGeom>
        </p:spPr>
      </p:pic>
      <p:sp>
        <p:nvSpPr>
          <p:cNvPr id="11" name="矩形 10"/>
          <p:cNvSpPr/>
          <p:nvPr/>
        </p:nvSpPr>
        <p:spPr>
          <a:xfrm>
            <a:off x="755999" y="4493127"/>
            <a:ext cx="5448301" cy="1384995"/>
          </a:xfrm>
          <a:prstGeom prst="rect">
            <a:avLst/>
          </a:prstGeom>
          <a:solidFill>
            <a:schemeClr val="bg2"/>
          </a:solid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rgbClr val="CB2D01"/>
                </a:solidFill>
                <a:highlight>
                  <a:srgbClr val="FFFAE8"/>
                </a:highlight>
                <a:latin typeface="Consolas" panose="020B0609020204030204" pitchFamily="49" charset="0"/>
              </a:rPr>
              <a:t>#container</a:t>
            </a:r>
            <a:r>
              <a:rPr lang="en-US" altLang="zh-CN" sz="2800" dirty="0" smtClean="0">
                <a:solidFill>
                  <a:srgbClr val="808040"/>
                </a:solidFill>
                <a:highlight>
                  <a:srgbClr val="FFFAE8"/>
                </a:highlight>
                <a:latin typeface="Consolas" panose="020B0609020204030204" pitchFamily="49" charset="0"/>
              </a:rPr>
              <a:t>{</a:t>
            </a:r>
          </a:p>
          <a:p>
            <a:r>
              <a:rPr lang="en-US" altLang="zh-CN" sz="2800" dirty="0" smtClean="0">
                <a:solidFill>
                  <a:srgbClr val="3C7A03"/>
                </a:solidFill>
                <a:highlight>
                  <a:srgbClr val="FFFAE8"/>
                </a:highlight>
                <a:latin typeface="Consolas" panose="020B0609020204030204" pitchFamily="49" charset="0"/>
              </a:rPr>
              <a:t>	display</a:t>
            </a:r>
            <a:r>
              <a:rPr lang="en-US" altLang="zh-CN" sz="2800" dirty="0" smtClean="0">
                <a:solidFill>
                  <a:srgbClr val="38444B"/>
                </a:solidFill>
                <a:highlight>
                  <a:srgbClr val="FFFAE8"/>
                </a:highlight>
                <a:latin typeface="Consolas" panose="020B0609020204030204" pitchFamily="49" charset="0"/>
              </a:rPr>
              <a:t>:</a:t>
            </a:r>
            <a:r>
              <a:rPr lang="en-US" altLang="zh-CN" sz="2800" dirty="0" smtClean="0">
                <a:solidFill>
                  <a:srgbClr val="3C7A03"/>
                </a:solidFill>
                <a:highlight>
                  <a:srgbClr val="FFFAE8"/>
                </a:highlight>
                <a:latin typeface="Consolas" panose="020B0609020204030204" pitchFamily="49" charset="0"/>
              </a:rPr>
              <a:t> inline-</a:t>
            </a:r>
            <a:r>
              <a:rPr lang="en-US" altLang="zh-CN" sz="2800" dirty="0" smtClean="0">
                <a:solidFill>
                  <a:srgbClr val="C44F00"/>
                </a:solidFill>
                <a:highlight>
                  <a:srgbClr val="FFFAE8"/>
                </a:highlight>
                <a:latin typeface="Consolas" panose="020B0609020204030204" pitchFamily="49" charset="0"/>
              </a:rPr>
              <a:t>flex</a:t>
            </a:r>
            <a:r>
              <a:rPr lang="en-US" altLang="zh-CN" sz="2800" dirty="0" smtClean="0">
                <a:solidFill>
                  <a:srgbClr val="080808"/>
                </a:solidFill>
                <a:highlight>
                  <a:srgbClr val="FFFAE8"/>
                </a:highlight>
                <a:latin typeface="Consolas" panose="020B0609020204030204" pitchFamily="49" charset="0"/>
              </a:rPr>
              <a:t>;</a:t>
            </a:r>
          </a:p>
          <a:p>
            <a:r>
              <a:rPr lang="en-US" altLang="zh-CN" sz="2800" dirty="0" smtClean="0">
                <a:solidFill>
                  <a:srgbClr val="808040"/>
                </a:solidFill>
                <a:highlight>
                  <a:srgbClr val="FFFAE8"/>
                </a:highlight>
                <a:latin typeface="Consolas" panose="020B0609020204030204" pitchFamily="49" charset="0"/>
              </a:rPr>
              <a:t>}</a:t>
            </a:r>
            <a:endParaRPr lang="en-US" altLang="zh-CN" sz="2800" dirty="0">
              <a:solidFill>
                <a:srgbClr val="808040"/>
              </a:solidFill>
              <a:highlight>
                <a:srgbClr val="FFFAE8"/>
              </a:highlight>
              <a:latin typeface="Consolas" panose="020B0609020204030204" pitchFamily="49" charset="0"/>
            </a:endParaRPr>
          </a:p>
        </p:txBody>
      </p:sp>
      <p:pic>
        <p:nvPicPr>
          <p:cNvPr id="4" name="图片 3"/>
          <p:cNvPicPr>
            <a:picLocks noChangeAspect="1"/>
          </p:cNvPicPr>
          <p:nvPr/>
        </p:nvPicPr>
        <p:blipFill>
          <a:blip r:embed="rId3"/>
          <a:stretch>
            <a:fillRect/>
          </a:stretch>
        </p:blipFill>
        <p:spPr>
          <a:xfrm>
            <a:off x="2965050" y="3592170"/>
            <a:ext cx="8748869" cy="773259"/>
          </a:xfrm>
          <a:prstGeom prst="rect">
            <a:avLst/>
          </a:prstGeom>
        </p:spPr>
      </p:pic>
    </p:spTree>
    <p:extLst>
      <p:ext uri="{BB962C8B-B14F-4D97-AF65-F5344CB8AC3E}">
        <p14:creationId xmlns:p14="http://schemas.microsoft.com/office/powerpoint/2010/main" val="154225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2</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smtClean="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rPr>
                <a:t>弹性盒模型</a:t>
              </a: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1501463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102340" cy="4643120"/>
          </a:xfrm>
        </p:spPr>
        <p:txBody>
          <a:bodyPr/>
          <a:lstStyle/>
          <a:p>
            <a:r>
              <a:rPr lang="en-US" altLang="zh-CN" dirty="0">
                <a:solidFill>
                  <a:srgbClr val="000000"/>
                </a:solidFill>
                <a:highlight>
                  <a:srgbClr val="FFFFFF"/>
                </a:highlight>
                <a:cs typeface="微软雅黑" panose="020B0503020204020204" pitchFamily="34" charset="-122"/>
                <a:sym typeface="+mn-ea"/>
              </a:rPr>
              <a:t>Flex </a:t>
            </a:r>
            <a:r>
              <a:rPr lang="zh-CN" altLang="en-US" dirty="0">
                <a:solidFill>
                  <a:srgbClr val="000000"/>
                </a:solidFill>
                <a:highlight>
                  <a:srgbClr val="FFFFFF"/>
                </a:highlight>
                <a:cs typeface="微软雅黑" panose="020B0503020204020204" pitchFamily="34" charset="-122"/>
                <a:sym typeface="+mn-ea"/>
              </a:rPr>
              <a:t>容器</a:t>
            </a:r>
            <a:r>
              <a:rPr lang="zh-CN" altLang="en-US" dirty="0">
                <a:solidFill>
                  <a:srgbClr val="555555"/>
                </a:solidFill>
                <a:highlight>
                  <a:srgbClr val="FFFFFF"/>
                </a:highlight>
                <a:cs typeface="微软雅黑" panose="020B0503020204020204" pitchFamily="34" charset="-122"/>
                <a:sym typeface="+mn-ea"/>
              </a:rPr>
              <a:t>（</a:t>
            </a:r>
            <a:r>
              <a:rPr lang="en-US" altLang="zh-CN" dirty="0">
                <a:solidFill>
                  <a:srgbClr val="FF0000"/>
                </a:solidFill>
                <a:highlight>
                  <a:srgbClr val="FFFFFF"/>
                </a:highlight>
                <a:cs typeface="微软雅黑" panose="020B0503020204020204" pitchFamily="34" charset="-122"/>
                <a:sym typeface="+mn-ea"/>
              </a:rPr>
              <a:t>flex Container</a:t>
            </a:r>
            <a:r>
              <a:rPr lang="zh-CN" altLang="en-US" dirty="0">
                <a:solidFill>
                  <a:srgbClr val="555555"/>
                </a:solidFill>
                <a:highlight>
                  <a:srgbClr val="FFFFFF"/>
                </a:highlight>
                <a:cs typeface="微软雅黑" panose="020B0503020204020204" pitchFamily="34" charset="-122"/>
                <a:sym typeface="+mn-ea"/>
              </a:rPr>
              <a:t>）</a:t>
            </a:r>
          </a:p>
          <a:p>
            <a:pPr lvl="1"/>
            <a:r>
              <a:rPr lang="zh-CN" altLang="en-US" dirty="0">
                <a:solidFill>
                  <a:srgbClr val="000000"/>
                </a:solidFill>
                <a:highlight>
                  <a:srgbClr val="FFFFFF"/>
                </a:highlight>
                <a:cs typeface="微软雅黑" panose="020B0503020204020204" pitchFamily="34" charset="-122"/>
                <a:sym typeface="+mn-ea"/>
              </a:rPr>
              <a:t>指定为 </a:t>
            </a:r>
            <a:r>
              <a:rPr lang="en-US" altLang="zh-CN" dirty="0">
                <a:solidFill>
                  <a:srgbClr val="000000"/>
                </a:solidFill>
                <a:highlight>
                  <a:srgbClr val="FFFFFF"/>
                </a:highlight>
                <a:cs typeface="微软雅黑" panose="020B0503020204020204" pitchFamily="34" charset="-122"/>
                <a:sym typeface="+mn-ea"/>
              </a:rPr>
              <a:t>Flex </a:t>
            </a:r>
            <a:r>
              <a:rPr lang="zh-CN" altLang="en-US" dirty="0">
                <a:solidFill>
                  <a:srgbClr val="000000"/>
                </a:solidFill>
                <a:highlight>
                  <a:srgbClr val="FFFFFF"/>
                </a:highlight>
                <a:cs typeface="微软雅黑" panose="020B0503020204020204" pitchFamily="34" charset="-122"/>
                <a:sym typeface="+mn-ea"/>
              </a:rPr>
              <a:t>布局的元素，称为 </a:t>
            </a:r>
          </a:p>
          <a:p>
            <a:pPr marL="431800" lvl="1" indent="0">
              <a:buNone/>
            </a:pPr>
            <a:r>
              <a:rPr lang="en-US" altLang="zh-CN" dirty="0">
                <a:solidFill>
                  <a:srgbClr val="000000"/>
                </a:solidFill>
                <a:highlight>
                  <a:srgbClr val="FFFFFF"/>
                </a:highlight>
                <a:cs typeface="微软雅黑" panose="020B0503020204020204" pitchFamily="34" charset="-122"/>
                <a:sym typeface="+mn-ea"/>
              </a:rPr>
              <a:t>    Flex </a:t>
            </a:r>
            <a:r>
              <a:rPr lang="zh-CN" altLang="en-US" dirty="0">
                <a:solidFill>
                  <a:srgbClr val="000000"/>
                </a:solidFill>
                <a:highlight>
                  <a:srgbClr val="FFFFFF"/>
                </a:highlight>
                <a:cs typeface="微软雅黑" panose="020B0503020204020204" pitchFamily="34" charset="-122"/>
                <a:sym typeface="+mn-ea"/>
              </a:rPr>
              <a:t>容器，简称</a:t>
            </a:r>
            <a:r>
              <a:rPr lang="en-US" altLang="zh-CN" dirty="0">
                <a:solidFill>
                  <a:srgbClr val="555555"/>
                </a:solidFill>
                <a:highlight>
                  <a:srgbClr val="FFFFFF"/>
                </a:highlight>
                <a:cs typeface="微软雅黑" panose="020B0503020204020204" pitchFamily="34" charset="-122"/>
                <a:sym typeface="+mn-ea"/>
              </a:rPr>
              <a:t>“</a:t>
            </a:r>
            <a:r>
              <a:rPr lang="zh-CN" altLang="en-US" dirty="0">
                <a:solidFill>
                  <a:srgbClr val="C00000"/>
                </a:solidFill>
                <a:highlight>
                  <a:srgbClr val="FFFFFF"/>
                </a:highlight>
                <a:cs typeface="微软雅黑" panose="020B0503020204020204" pitchFamily="34" charset="-122"/>
                <a:sym typeface="+mn-ea"/>
              </a:rPr>
              <a:t>容器</a:t>
            </a:r>
            <a:r>
              <a:rPr lang="zh-CN" altLang="en-US" dirty="0">
                <a:solidFill>
                  <a:srgbClr val="555555"/>
                </a:solidFill>
                <a:highlight>
                  <a:srgbClr val="FFFFFF"/>
                </a:highlight>
                <a:cs typeface="微软雅黑" panose="020B0503020204020204" pitchFamily="34" charset="-122"/>
                <a:sym typeface="+mn-ea"/>
              </a:rPr>
              <a:t>”。</a:t>
            </a:r>
          </a:p>
          <a:p>
            <a:pPr lvl="0"/>
            <a:r>
              <a:rPr lang="en-US" altLang="zh-CN" dirty="0">
                <a:solidFill>
                  <a:srgbClr val="000000"/>
                </a:solidFill>
                <a:highlight>
                  <a:srgbClr val="FFFFFF"/>
                </a:highlight>
                <a:cs typeface="微软雅黑" panose="020B0503020204020204" pitchFamily="34" charset="-122"/>
                <a:sym typeface="+mn-ea"/>
              </a:rPr>
              <a:t>Flex </a:t>
            </a:r>
            <a:r>
              <a:rPr lang="zh-CN" altLang="en-US" dirty="0">
                <a:solidFill>
                  <a:srgbClr val="000000"/>
                </a:solidFill>
                <a:highlight>
                  <a:srgbClr val="FFFFFF"/>
                </a:highlight>
                <a:cs typeface="微软雅黑" panose="020B0503020204020204" pitchFamily="34" charset="-122"/>
                <a:sym typeface="+mn-ea"/>
              </a:rPr>
              <a:t>项目</a:t>
            </a:r>
            <a:r>
              <a:rPr lang="zh-CN" altLang="en-US" dirty="0">
                <a:solidFill>
                  <a:srgbClr val="555555"/>
                </a:solidFill>
                <a:highlight>
                  <a:srgbClr val="FFFFFF"/>
                </a:highlight>
                <a:cs typeface="微软雅黑" panose="020B0503020204020204" pitchFamily="34" charset="-122"/>
                <a:sym typeface="+mn-ea"/>
              </a:rPr>
              <a:t>（</a:t>
            </a:r>
            <a:r>
              <a:rPr lang="en-US" altLang="zh-CN" dirty="0">
                <a:solidFill>
                  <a:srgbClr val="FF0000"/>
                </a:solidFill>
                <a:highlight>
                  <a:srgbClr val="FFFFFF"/>
                </a:highlight>
                <a:cs typeface="微软雅黑" panose="020B0503020204020204" pitchFamily="34" charset="-122"/>
                <a:sym typeface="+mn-ea"/>
              </a:rPr>
              <a:t>flex item</a:t>
            </a:r>
            <a:r>
              <a:rPr lang="zh-CN" altLang="en-US" dirty="0">
                <a:solidFill>
                  <a:srgbClr val="555555"/>
                </a:solidFill>
                <a:highlight>
                  <a:srgbClr val="FFFFFF"/>
                </a:highlight>
                <a:cs typeface="微软雅黑" panose="020B0503020204020204" pitchFamily="34" charset="-122"/>
                <a:sym typeface="+mn-ea"/>
              </a:rPr>
              <a:t>）</a:t>
            </a:r>
          </a:p>
          <a:p>
            <a:pPr lvl="1"/>
            <a:r>
              <a:rPr lang="zh-CN" altLang="en-US" dirty="0">
                <a:solidFill>
                  <a:srgbClr val="000000"/>
                </a:solidFill>
                <a:highlight>
                  <a:srgbClr val="FFFFFF"/>
                </a:highlight>
                <a:cs typeface="微软雅黑" panose="020B0503020204020204" pitchFamily="34" charset="-122"/>
                <a:sym typeface="+mn-ea"/>
              </a:rPr>
              <a:t>弹性盒子的所有子元素自动</a:t>
            </a:r>
            <a:r>
              <a:rPr lang="zh-CN" altLang="en-US" dirty="0">
                <a:solidFill>
                  <a:srgbClr val="000000"/>
                </a:solidFill>
              </a:rPr>
              <a:t>成为</a:t>
            </a:r>
          </a:p>
          <a:p>
            <a:pPr marL="431800" lvl="1" indent="0">
              <a:buNone/>
            </a:pPr>
            <a:r>
              <a:rPr lang="zh-CN" altLang="en-US" dirty="0">
                <a:solidFill>
                  <a:srgbClr val="000000"/>
                </a:solidFill>
              </a:rPr>
              <a:t>    容器成员，称为 </a:t>
            </a:r>
            <a:r>
              <a:rPr lang="en-US" altLang="zh-CN" dirty="0">
                <a:solidFill>
                  <a:srgbClr val="000000"/>
                </a:solidFill>
              </a:rPr>
              <a:t>Flex </a:t>
            </a:r>
            <a:r>
              <a:rPr lang="zh-CN" altLang="en-US" dirty="0">
                <a:solidFill>
                  <a:srgbClr val="000000"/>
                </a:solidFill>
              </a:rPr>
              <a:t>项目，简</a:t>
            </a:r>
          </a:p>
          <a:p>
            <a:pPr marL="431800" lvl="1" indent="0">
              <a:buNone/>
            </a:pPr>
            <a:r>
              <a:rPr lang="zh-CN" altLang="en-US" dirty="0">
                <a:solidFill>
                  <a:srgbClr val="000000"/>
                </a:solidFill>
              </a:rPr>
              <a:t>    称</a:t>
            </a:r>
            <a:r>
              <a:rPr lang="en-US" altLang="zh-CN" dirty="0"/>
              <a:t>“</a:t>
            </a:r>
            <a:r>
              <a:rPr lang="zh-CN" altLang="en-US" dirty="0">
                <a:solidFill>
                  <a:srgbClr val="C00000"/>
                </a:solidFill>
              </a:rPr>
              <a:t>项目</a:t>
            </a:r>
            <a:r>
              <a:rPr lang="en-US" altLang="zh-CN" dirty="0"/>
              <a:t>”</a:t>
            </a:r>
            <a:r>
              <a:rPr lang="zh-CN" altLang="en-US" dirty="0"/>
              <a:t>。</a:t>
            </a:r>
            <a:endParaRPr lang="en-US" altLang="zh-CN" dirty="0"/>
          </a:p>
          <a:p>
            <a:pPr marL="0" indent="0" algn="l"/>
            <a:r>
              <a:rPr lang="zh-CN" altLang="en-US" dirty="0"/>
              <a:t> </a:t>
            </a:r>
            <a:r>
              <a:rPr lang="zh-CN" altLang="en-US" dirty="0">
                <a:solidFill>
                  <a:srgbClr val="000000"/>
                </a:solidFill>
              </a:rPr>
              <a:t>容器默认存在两根轴：水平的</a:t>
            </a:r>
            <a:r>
              <a:rPr lang="zh-CN" altLang="en-US" dirty="0">
                <a:solidFill>
                  <a:srgbClr val="FF0000"/>
                </a:solidFill>
              </a:rPr>
              <a:t>主轴</a:t>
            </a:r>
            <a:r>
              <a:rPr lang="zh-CN" altLang="en-US" dirty="0">
                <a:solidFill>
                  <a:srgbClr val="000000"/>
                </a:solidFill>
              </a:rPr>
              <a:t>和垂直的</a:t>
            </a:r>
            <a:r>
              <a:rPr lang="zh-CN" altLang="en-US" dirty="0">
                <a:solidFill>
                  <a:srgbClr val="FF0000"/>
                </a:solidFill>
              </a:rPr>
              <a:t>交叉轴</a:t>
            </a:r>
            <a:r>
              <a:rPr lang="zh-CN" altLang="en-US" dirty="0"/>
              <a:t>。</a:t>
            </a:r>
          </a:p>
          <a:p>
            <a:pPr lvl="1">
              <a:spcBef>
                <a:spcPts val="200"/>
              </a:spcBef>
              <a:spcAft>
                <a:spcPts val="200"/>
              </a:spcAft>
            </a:pPr>
            <a:endParaRPr lang="en-US" altLang="zh-CN" dirty="0" smtClean="0">
              <a:solidFill>
                <a:srgbClr val="000000"/>
              </a:solidFill>
              <a:sym typeface="+mn-ea"/>
            </a:endParaRPr>
          </a:p>
          <a:p>
            <a:pPr lvl="1">
              <a:spcBef>
                <a:spcPts val="200"/>
              </a:spcBef>
              <a:spcAft>
                <a:spcPts val="200"/>
              </a:spcAft>
            </a:pPr>
            <a:endParaRPr lang="en-US" altLang="zh-CN" dirty="0" smtClean="0">
              <a:solidFill>
                <a:srgbClr val="000000"/>
              </a:solidFill>
              <a:sym typeface="+mn-ea"/>
            </a:endParaRPr>
          </a:p>
          <a:p>
            <a:pPr lvl="1">
              <a:spcBef>
                <a:spcPts val="200"/>
              </a:spcBef>
              <a:spcAft>
                <a:spcPts val="200"/>
              </a:spcAft>
            </a:pPr>
            <a:endParaRPr lang="en-US" altLang="zh-CN" dirty="0" smtClean="0">
              <a:solidFill>
                <a:srgbClr val="000000"/>
              </a:solidFill>
              <a:sym typeface="+mn-ea"/>
            </a:endParaRPr>
          </a:p>
          <a:p>
            <a:pPr lvl="1">
              <a:spcBef>
                <a:spcPts val="200"/>
              </a:spcBef>
              <a:spcAft>
                <a:spcPts val="200"/>
              </a:spcAft>
            </a:pPr>
            <a:endParaRPr lang="en-US" altLang="zh-CN" dirty="0" smtClean="0">
              <a:solidFill>
                <a:srgbClr val="000000"/>
              </a:solidFill>
              <a:sym typeface="+mn-ea"/>
            </a:endParaRPr>
          </a:p>
          <a:p>
            <a:pPr lvl="0"/>
            <a:endParaRPr lang="en-US" altLang="zh-CN" b="0" u="none" dirty="0">
              <a:solidFill>
                <a:srgbClr val="C00000"/>
              </a:solidFill>
              <a:highlight>
                <a:srgbClr val="FFFFFF"/>
              </a:highlight>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endParaRPr lang="zh-CN" altLang="en-US" b="0" u="none" dirty="0">
              <a:solidFill>
                <a:schemeClr val="tx1"/>
              </a:solidFill>
              <a:highlight>
                <a:srgbClr val="FFFFFF"/>
              </a:highlight>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marL="0" indent="0" algn="l" fontAlgn="auto">
              <a:lnSpc>
                <a:spcPct val="150000"/>
              </a:lnSpc>
            </a:pPr>
            <a:endParaRPr lang="zh-CN" altLang="en-US" dirty="0">
              <a:latin typeface="微软雅黑" panose="020B0503020204020204" pitchFamily="34" charset="-122"/>
              <a:ea typeface="微软雅黑" panose="020B0503020204020204" pitchFamily="34" charset="-122"/>
            </a:endParaRPr>
          </a:p>
          <a:p>
            <a:endParaRPr lang="zh-CN" altLang="en-US" b="0" u="none" dirty="0">
              <a:solidFill>
                <a:srgbClr val="C00000"/>
              </a:solidFill>
              <a:highlight>
                <a:srgbClr val="FFFFFF"/>
              </a:highligh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auto">
              <a:lnSpc>
                <a:spcPct val="150000"/>
              </a:lnSpc>
            </a:pPr>
            <a:endParaRPr lang="zh-CN" altLang="en-US" b="0" u="none" dirty="0">
              <a:solidFill>
                <a:srgbClr val="C00000"/>
              </a:solidFill>
              <a:highlight>
                <a:srgbClr val="FFFFFF"/>
              </a:highlight>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cs typeface="+mn-ea"/>
            </a:endParaRPr>
          </a:p>
        </p:txBody>
      </p:sp>
      <p:sp>
        <p:nvSpPr>
          <p:cNvPr id="3" name="内容占位符 2"/>
          <p:cNvSpPr>
            <a:spLocks noGrp="1"/>
          </p:cNvSpPr>
          <p:nvPr>
            <p:ph sz="quarter" idx="11"/>
          </p:nvPr>
        </p:nvSpPr>
        <p:spPr/>
        <p:txBody>
          <a:bodyPr/>
          <a:lstStyle/>
          <a:p>
            <a:r>
              <a:rPr lang="zh-CN" altLang="en-US">
                <a:sym typeface="+mn-ea"/>
              </a:rPr>
              <a:t>基本概念</a:t>
            </a:r>
          </a:p>
        </p:txBody>
      </p:sp>
      <p:pic>
        <p:nvPicPr>
          <p:cNvPr id="4" name="图片 -2147482624"/>
          <p:cNvPicPr>
            <a:picLocks noChangeAspect="1"/>
          </p:cNvPicPr>
          <p:nvPr/>
        </p:nvPicPr>
        <p:blipFill>
          <a:blip r:embed="rId2">
            <a:lum/>
          </a:blip>
          <a:stretch>
            <a:fillRect/>
          </a:stretch>
        </p:blipFill>
        <p:spPr>
          <a:xfrm>
            <a:off x="6279966" y="1759268"/>
            <a:ext cx="5362575" cy="3171825"/>
          </a:xfrm>
          <a:prstGeom prst="rect">
            <a:avLst/>
          </a:prstGeom>
          <a:noFill/>
          <a:ln w="9525">
            <a:noFill/>
          </a:ln>
        </p:spPr>
      </p:pic>
    </p:spTree>
    <p:extLst>
      <p:ext uri="{BB962C8B-B14F-4D97-AF65-F5344CB8AC3E}">
        <p14:creationId xmlns:p14="http://schemas.microsoft.com/office/powerpoint/2010/main" val="12389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solidFill>
                  <a:srgbClr val="000000"/>
                </a:solidFill>
                <a:highlight>
                  <a:srgbClr val="FFFFFF"/>
                </a:highlight>
                <a:cs typeface="微软雅黑" panose="020B0503020204020204" pitchFamily="34" charset="-122"/>
                <a:sym typeface="+mn-ea"/>
              </a:rPr>
              <a:t>容器属性</a:t>
            </a:r>
          </a:p>
          <a:p>
            <a:pPr lvl="1">
              <a:spcBef>
                <a:spcPts val="300"/>
              </a:spcBef>
              <a:spcAft>
                <a:spcPts val="300"/>
              </a:spcAft>
            </a:pPr>
            <a:r>
              <a:rPr lang="en-US" altLang="zh-CN" dirty="0">
                <a:solidFill>
                  <a:srgbClr val="000000"/>
                </a:solidFill>
                <a:cs typeface="Source Code Pro" panose="020B0509030403020204" charset="0"/>
                <a:sym typeface="+mn-ea"/>
              </a:rPr>
              <a:t>flex-direction —— </a:t>
            </a:r>
            <a:r>
              <a:rPr lang="zh-CN" altLang="en-US" dirty="0">
                <a:solidFill>
                  <a:srgbClr val="000000"/>
                </a:solidFill>
                <a:cs typeface="Source Code Pro" panose="020B0509030403020204" charset="0"/>
                <a:sym typeface="+mn-ea"/>
              </a:rPr>
              <a:t>定义子元素在主轴的排列</a:t>
            </a:r>
            <a:r>
              <a:rPr lang="zh-CN" altLang="en-US" dirty="0" smtClean="0">
                <a:solidFill>
                  <a:srgbClr val="000000"/>
                </a:solidFill>
                <a:cs typeface="Source Code Pro" panose="020B0509030403020204" charset="0"/>
                <a:sym typeface="+mn-ea"/>
              </a:rPr>
              <a:t>方式</a:t>
            </a:r>
            <a:endParaRPr lang="en-US" altLang="zh-CN" dirty="0" smtClean="0">
              <a:solidFill>
                <a:srgbClr val="000000"/>
              </a:solidFill>
              <a:cs typeface="Source Code Pro" panose="020B0509030403020204" charset="0"/>
              <a:sym typeface="+mn-ea"/>
            </a:endParaRPr>
          </a:p>
          <a:p>
            <a:pPr lvl="1">
              <a:spcBef>
                <a:spcPts val="300"/>
              </a:spcBef>
              <a:spcAft>
                <a:spcPts val="300"/>
              </a:spcAft>
            </a:pPr>
            <a:r>
              <a:rPr lang="en-US" altLang="zh-CN" dirty="0" smtClean="0">
                <a:cs typeface="Source Code Pro" panose="020B0509030403020204" charset="0"/>
                <a:sym typeface="+mn-ea"/>
              </a:rPr>
              <a:t>flex-wrap —— </a:t>
            </a:r>
            <a:r>
              <a:rPr lang="zh-CN" altLang="en-US" dirty="0" smtClean="0">
                <a:cs typeface="Source Code Pro" panose="020B0509030403020204" charset="0"/>
                <a:sym typeface="+mn-ea"/>
              </a:rPr>
              <a:t>定义子元素在一</a:t>
            </a:r>
            <a:r>
              <a:rPr lang="zh-CN" altLang="en-US" dirty="0">
                <a:cs typeface="Source Code Pro" panose="020B0509030403020204" charset="0"/>
                <a:sym typeface="+mn-ea"/>
              </a:rPr>
              <a:t>条轴线排</a:t>
            </a:r>
            <a:r>
              <a:rPr lang="zh-CN" altLang="en-US" dirty="0" smtClean="0">
                <a:cs typeface="Source Code Pro" panose="020B0509030403020204" charset="0"/>
                <a:sym typeface="+mn-ea"/>
              </a:rPr>
              <a:t>不下时如何</a:t>
            </a:r>
            <a:r>
              <a:rPr lang="zh-CN" altLang="en-US" dirty="0">
                <a:cs typeface="Source Code Pro" panose="020B0509030403020204" charset="0"/>
                <a:sym typeface="+mn-ea"/>
              </a:rPr>
              <a:t>换行</a:t>
            </a:r>
            <a:endParaRPr lang="zh-CN" altLang="en-US" dirty="0">
              <a:solidFill>
                <a:srgbClr val="000000"/>
              </a:solidFill>
              <a:cs typeface="Source Code Pro" panose="020B0509030403020204" charset="0"/>
              <a:sym typeface="+mn-ea"/>
            </a:endParaRPr>
          </a:p>
          <a:p>
            <a:pPr lvl="1">
              <a:spcBef>
                <a:spcPts val="300"/>
              </a:spcBef>
              <a:spcAft>
                <a:spcPts val="300"/>
              </a:spcAft>
            </a:pPr>
            <a:r>
              <a:rPr lang="en-US" altLang="zh-CN" dirty="0">
                <a:solidFill>
                  <a:srgbClr val="000000"/>
                </a:solidFill>
                <a:cs typeface="Source Code Pro" panose="020B0509030403020204" charset="0"/>
                <a:sym typeface="+mn-ea"/>
              </a:rPr>
              <a:t>justify-content —— </a:t>
            </a:r>
            <a:r>
              <a:rPr lang="zh-CN" altLang="en-US" dirty="0" smtClean="0">
                <a:solidFill>
                  <a:srgbClr val="000000"/>
                </a:solidFill>
                <a:cs typeface="Source Code Pro" panose="020B0509030403020204" charset="0"/>
                <a:sym typeface="+mn-ea"/>
              </a:rPr>
              <a:t>定义子</a:t>
            </a:r>
            <a:r>
              <a:rPr lang="zh-CN" altLang="en-US" dirty="0">
                <a:solidFill>
                  <a:srgbClr val="000000"/>
                </a:solidFill>
                <a:cs typeface="Source Code Pro" panose="020B0509030403020204" charset="0"/>
                <a:sym typeface="+mn-ea"/>
              </a:rPr>
              <a:t>元素在主轴的对齐方式</a:t>
            </a:r>
          </a:p>
          <a:p>
            <a:pPr lvl="1">
              <a:spcBef>
                <a:spcPts val="300"/>
              </a:spcBef>
              <a:spcAft>
                <a:spcPts val="300"/>
              </a:spcAft>
            </a:pPr>
            <a:r>
              <a:rPr lang="en-US" altLang="zh-CN" dirty="0">
                <a:solidFill>
                  <a:srgbClr val="000000"/>
                </a:solidFill>
                <a:sym typeface="+mn-ea"/>
              </a:rPr>
              <a:t>align-items</a:t>
            </a:r>
            <a:r>
              <a:rPr lang="en-US" altLang="zh-CN" dirty="0">
                <a:solidFill>
                  <a:srgbClr val="000000"/>
                </a:solidFill>
                <a:cs typeface="Source Code Pro" panose="020B0509030403020204" charset="0"/>
                <a:sym typeface="+mn-ea"/>
              </a:rPr>
              <a:t> —— </a:t>
            </a:r>
            <a:r>
              <a:rPr lang="zh-CN" altLang="en-US" dirty="0">
                <a:solidFill>
                  <a:srgbClr val="000000"/>
                </a:solidFill>
                <a:sym typeface="+mn-ea"/>
              </a:rPr>
              <a:t>定义子元素</a:t>
            </a:r>
            <a:r>
              <a:rPr dirty="0" smtClean="0">
                <a:solidFill>
                  <a:srgbClr val="000000"/>
                </a:solidFill>
                <a:highlight>
                  <a:srgbClr val="FFFFFF"/>
                </a:highlight>
                <a:cs typeface="微软雅黑" panose="020B0503020204020204" pitchFamily="34" charset="-122"/>
                <a:sym typeface="+mn-ea"/>
              </a:rPr>
              <a:t>在</a:t>
            </a:r>
            <a:r>
              <a:rPr lang="zh-CN" altLang="en-US" dirty="0" smtClean="0">
                <a:solidFill>
                  <a:srgbClr val="000000"/>
                </a:solidFill>
                <a:highlight>
                  <a:srgbClr val="FFFFFF"/>
                </a:highlight>
                <a:cs typeface="微软雅黑" panose="020B0503020204020204" pitchFamily="34" charset="-122"/>
                <a:sym typeface="+mn-ea"/>
              </a:rPr>
              <a:t>纵轴</a:t>
            </a:r>
            <a:r>
              <a:rPr dirty="0" err="1" smtClean="0">
                <a:solidFill>
                  <a:srgbClr val="000000"/>
                </a:solidFill>
                <a:highlight>
                  <a:srgbClr val="FFFFFF"/>
                </a:highlight>
                <a:cs typeface="微软雅黑" panose="020B0503020204020204" pitchFamily="34" charset="-122"/>
                <a:sym typeface="+mn-ea"/>
              </a:rPr>
              <a:t>上的对齐方式</a:t>
            </a:r>
            <a:r>
              <a:rPr lang="en-US" altLang="zh-CN" dirty="0" smtClean="0">
                <a:solidFill>
                  <a:srgbClr val="000000"/>
                </a:solidFill>
                <a:sym typeface="+mn-ea"/>
              </a:rPr>
              <a:t>    </a:t>
            </a:r>
            <a:endParaRPr lang="en-US" altLang="zh-CN" dirty="0">
              <a:solidFill>
                <a:srgbClr val="000000"/>
              </a:solidFill>
              <a:cs typeface="+mn-ea"/>
              <a:sym typeface="+mn-ea"/>
            </a:endParaRPr>
          </a:p>
        </p:txBody>
      </p:sp>
      <p:sp>
        <p:nvSpPr>
          <p:cNvPr id="3" name="内容占位符 2"/>
          <p:cNvSpPr>
            <a:spLocks noGrp="1"/>
          </p:cNvSpPr>
          <p:nvPr>
            <p:ph sz="quarter" idx="11"/>
          </p:nvPr>
        </p:nvSpPr>
        <p:spPr/>
        <p:txBody>
          <a:bodyPr/>
          <a:lstStyle/>
          <a:p>
            <a:r>
              <a:rPr lang="zh-CN">
                <a:sym typeface="+mn-ea"/>
              </a:rPr>
              <a:t>容器属性</a:t>
            </a:r>
          </a:p>
        </p:txBody>
      </p:sp>
      <p:pic>
        <p:nvPicPr>
          <p:cNvPr id="4" name="图片 3"/>
          <p:cNvPicPr>
            <a:picLocks noChangeAspect="1"/>
          </p:cNvPicPr>
          <p:nvPr/>
        </p:nvPicPr>
        <p:blipFill>
          <a:blip r:embed="rId2">
            <a:lum/>
          </a:blip>
          <a:stretch>
            <a:fillRect/>
          </a:stretch>
        </p:blipFill>
        <p:spPr>
          <a:xfrm>
            <a:off x="3358746" y="4666990"/>
            <a:ext cx="4777827" cy="1931462"/>
          </a:xfrm>
          <a:prstGeom prst="rect">
            <a:avLst/>
          </a:prstGeom>
          <a:noFill/>
          <a:ln w="9525">
            <a:noFill/>
          </a:ln>
        </p:spPr>
      </p:pic>
    </p:spTree>
    <p:extLst>
      <p:ext uri="{BB962C8B-B14F-4D97-AF65-F5344CB8AC3E}">
        <p14:creationId xmlns:p14="http://schemas.microsoft.com/office/powerpoint/2010/main" val="2693635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solidFill>
                  <a:srgbClr val="000000"/>
                </a:solidFill>
                <a:sym typeface="+mn-ea"/>
              </a:rPr>
              <a:t>flex-direction 属性 </a:t>
            </a:r>
            <a:r>
              <a:rPr lang="en-US" altLang="zh-CN" dirty="0">
                <a:solidFill>
                  <a:srgbClr val="000000"/>
                </a:solidFill>
                <a:sym typeface="+mn-ea"/>
              </a:rPr>
              <a:t>——</a:t>
            </a:r>
            <a:r>
              <a:rPr lang="en-US" altLang="zh-CN" dirty="0">
                <a:sym typeface="+mn-ea"/>
              </a:rPr>
              <a:t> </a:t>
            </a:r>
            <a:r>
              <a:rPr lang="zh-CN" altLang="en-US" dirty="0">
                <a:solidFill>
                  <a:srgbClr val="000000"/>
                </a:solidFill>
                <a:highlight>
                  <a:srgbClr val="FFFFFF"/>
                </a:highlight>
                <a:cs typeface="微软雅黑" panose="020B0503020204020204" pitchFamily="34" charset="-122"/>
                <a:sym typeface="+mn-ea"/>
              </a:rPr>
              <a:t>规定 </a:t>
            </a:r>
            <a:r>
              <a:rPr lang="en-US" altLang="zh-CN" dirty="0" smtClean="0">
                <a:solidFill>
                  <a:srgbClr val="000000"/>
                </a:solidFill>
                <a:highlight>
                  <a:srgbClr val="FFFFFF"/>
                </a:highlight>
                <a:cs typeface="微软雅黑" panose="020B0503020204020204" pitchFamily="34" charset="-122"/>
                <a:sym typeface="+mn-ea"/>
              </a:rPr>
              <a:t>flex </a:t>
            </a:r>
            <a:r>
              <a:rPr lang="zh-CN" altLang="en-US" dirty="0">
                <a:solidFill>
                  <a:srgbClr val="000000"/>
                </a:solidFill>
                <a:highlight>
                  <a:srgbClr val="FFFFFF"/>
                </a:highlight>
                <a:cs typeface="微软雅黑" panose="020B0503020204020204" pitchFamily="34" charset="-122"/>
                <a:sym typeface="+mn-ea"/>
              </a:rPr>
              <a:t>项目沿着</a:t>
            </a:r>
            <a:r>
              <a:rPr lang="zh-CN" altLang="en-US" dirty="0">
                <a:solidFill>
                  <a:srgbClr val="FF0000"/>
                </a:solidFill>
                <a:highlight>
                  <a:srgbClr val="FFFFFF"/>
                </a:highlight>
                <a:cs typeface="微软雅黑" panose="020B0503020204020204" pitchFamily="34" charset="-122"/>
                <a:sym typeface="+mn-ea"/>
              </a:rPr>
              <a:t>主轴的排列方向</a:t>
            </a:r>
          </a:p>
          <a:p>
            <a:pPr marL="431800" lvl="1" indent="0">
              <a:spcBef>
                <a:spcPts val="300"/>
              </a:spcBef>
              <a:spcAft>
                <a:spcPts val="300"/>
              </a:spcAft>
              <a:buNone/>
            </a:pPr>
            <a:endParaRPr lang="en-US" altLang="zh-CN" dirty="0">
              <a:solidFill>
                <a:srgbClr val="555555"/>
              </a:solidFill>
              <a:highlight>
                <a:srgbClr val="FFFFFF"/>
              </a:highlight>
              <a:cs typeface="微软雅黑" panose="020B0503020204020204" pitchFamily="34" charset="-122"/>
              <a:sym typeface="+mn-ea"/>
            </a:endParaRPr>
          </a:p>
          <a:p>
            <a:pPr lvl="1">
              <a:spcBef>
                <a:spcPts val="800"/>
              </a:spcBef>
              <a:spcAft>
                <a:spcPts val="200"/>
              </a:spcAft>
            </a:pPr>
            <a:r>
              <a:rPr lang="zh-CN" altLang="en-US" sz="2400" dirty="0">
                <a:solidFill>
                  <a:srgbClr val="000000"/>
                </a:solidFill>
                <a:sym typeface="+mn-ea"/>
              </a:rPr>
              <a:t>row：主轴为水平方向，起点在左端。</a:t>
            </a:r>
          </a:p>
          <a:p>
            <a:pPr lvl="1">
              <a:spcBef>
                <a:spcPts val="200"/>
              </a:spcBef>
              <a:spcAft>
                <a:spcPts val="200"/>
              </a:spcAft>
            </a:pPr>
            <a:r>
              <a:rPr lang="zh-CN" altLang="en-US" sz="2400" dirty="0">
                <a:solidFill>
                  <a:srgbClr val="000000"/>
                </a:solidFill>
                <a:sym typeface="+mn-ea"/>
              </a:rPr>
              <a:t>row-reverse：主轴为水平方向，起点在右端。</a:t>
            </a:r>
          </a:p>
          <a:p>
            <a:pPr lvl="1">
              <a:spcBef>
                <a:spcPts val="200"/>
              </a:spcBef>
              <a:spcAft>
                <a:spcPts val="200"/>
              </a:spcAft>
            </a:pPr>
            <a:r>
              <a:rPr lang="zh-CN" altLang="en-US" sz="2400" dirty="0">
                <a:solidFill>
                  <a:srgbClr val="000000"/>
                </a:solidFill>
                <a:sym typeface="+mn-ea"/>
              </a:rPr>
              <a:t>column：主轴为垂直方向，起点在上沿。</a:t>
            </a:r>
          </a:p>
          <a:p>
            <a:pPr lvl="1">
              <a:spcBef>
                <a:spcPts val="200"/>
              </a:spcBef>
              <a:spcAft>
                <a:spcPts val="200"/>
              </a:spcAft>
            </a:pPr>
            <a:r>
              <a:rPr lang="zh-CN" altLang="en-US" sz="2400" dirty="0">
                <a:solidFill>
                  <a:srgbClr val="000000"/>
                </a:solidFill>
                <a:sym typeface="+mn-ea"/>
              </a:rPr>
              <a:t>column-reverse：主轴为垂直方向，起点在下沿。</a:t>
            </a:r>
            <a:endParaRPr lang="zh-CN" altLang="en-US" sz="2400" dirty="0">
              <a:solidFill>
                <a:srgbClr val="000000"/>
              </a:solidFill>
              <a:highlight>
                <a:srgbClr val="FFFFFF"/>
              </a:highlight>
              <a:cs typeface="微软雅黑" panose="020B0503020204020204" pitchFamily="34" charset="-122"/>
              <a:sym typeface="+mn-ea"/>
            </a:endParaRPr>
          </a:p>
          <a:p>
            <a:pPr lvl="1">
              <a:spcBef>
                <a:spcPts val="300"/>
              </a:spcBef>
              <a:spcAft>
                <a:spcPts val="300"/>
              </a:spcAft>
            </a:pPr>
            <a:endParaRPr lang="zh-CN" altLang="en-US" dirty="0">
              <a:cs typeface="Source Code Pro" panose="020B0509030403020204" charset="0"/>
              <a:sym typeface="+mn-ea"/>
            </a:endParaRPr>
          </a:p>
          <a:p>
            <a:pPr marL="431800" lvl="1" indent="0">
              <a:spcBef>
                <a:spcPts val="300"/>
              </a:spcBef>
              <a:spcAft>
                <a:spcPts val="300"/>
              </a:spcAft>
              <a:buNone/>
            </a:pPr>
            <a:endParaRPr lang="zh-CN" altLang="en-US" dirty="0">
              <a:cs typeface="+mn-ea"/>
            </a:endParaRPr>
          </a:p>
        </p:txBody>
      </p:sp>
      <p:sp>
        <p:nvSpPr>
          <p:cNvPr id="3" name="内容占位符 2"/>
          <p:cNvSpPr>
            <a:spLocks noGrp="1"/>
          </p:cNvSpPr>
          <p:nvPr>
            <p:ph sz="quarter" idx="11"/>
          </p:nvPr>
        </p:nvSpPr>
        <p:spPr/>
        <p:txBody>
          <a:bodyPr/>
          <a:lstStyle/>
          <a:p>
            <a:r>
              <a:rPr lang="zh-CN" altLang="en-US">
                <a:sym typeface="+mn-ea"/>
              </a:rPr>
              <a:t>flex-direction</a:t>
            </a:r>
            <a:endParaRPr lang="zh-CN">
              <a:sym typeface="+mn-ea"/>
            </a:endParaRPr>
          </a:p>
        </p:txBody>
      </p:sp>
      <p:sp>
        <p:nvSpPr>
          <p:cNvPr id="7" name="文本框 6"/>
          <p:cNvSpPr txBox="1"/>
          <p:nvPr/>
        </p:nvSpPr>
        <p:spPr>
          <a:xfrm>
            <a:off x="1285875" y="1978025"/>
            <a:ext cx="9103360" cy="645160"/>
          </a:xfrm>
          <a:prstGeom prst="rect">
            <a:avLst/>
          </a:prstGeom>
          <a:solidFill>
            <a:schemeClr val="accent5">
              <a:lumMod val="20000"/>
              <a:lumOff val="80000"/>
            </a:schemeClr>
          </a:solidFill>
        </p:spPr>
        <p:txBody>
          <a:bodyPr wrap="square" rtlCol="0">
            <a:spAutoFit/>
          </a:bodyPr>
          <a:lstStyle/>
          <a:p>
            <a:pPr marL="0" indent="0" algn="l" fontAlgn="auto">
              <a:lnSpc>
                <a:spcPct val="150000"/>
              </a:lnSpc>
            </a:pPr>
            <a:r>
              <a:rPr lang="en-US" altLang="zh-CN" sz="2400" dirty="0">
                <a:solidFill>
                  <a:srgbClr val="000000"/>
                </a:solidFill>
              </a:rPr>
              <a:t>  </a:t>
            </a:r>
            <a:r>
              <a:rPr lang="en-US" altLang="zh-CN" sz="2400" dirty="0">
                <a:solidFill>
                  <a:srgbClr val="000000"/>
                </a:solidFill>
                <a:sym typeface="+mn-ea"/>
              </a:rPr>
              <a:t>flex-direction:</a:t>
            </a:r>
            <a:r>
              <a:rPr lang="en-US" altLang="zh-CN" sz="2400" dirty="0">
                <a:solidFill>
                  <a:srgbClr val="333333"/>
                </a:solidFill>
                <a:latin typeface="微软雅黑" panose="020B0503020204020204" pitchFamily="34" charset="-122"/>
                <a:cs typeface="Source Code Pro" panose="020B0509030403020204" charset="0"/>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row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row-reverse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column</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000000"/>
                </a:solidFill>
                <a:sym typeface="+mn-ea"/>
              </a:rPr>
              <a:t>|</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column-reverse </a:t>
            </a:r>
            <a:r>
              <a:rPr lang="en-US" altLang="zh-CN" sz="2400" dirty="0">
                <a:solidFill>
                  <a:srgbClr val="333333"/>
                </a:solidFill>
                <a:latin typeface="微软雅黑" panose="020B0503020204020204" pitchFamily="34" charset="-122"/>
                <a:cs typeface="Source Code Pro" panose="020B0509030403020204" charset="0"/>
                <a:sym typeface="+mn-ea"/>
              </a:rPr>
              <a:t>;</a:t>
            </a:r>
            <a:endParaRPr lang="zh-CN" altLang="en-US" sz="2400" dirty="0">
              <a:solidFill>
                <a:srgbClr val="000000"/>
              </a:solidFill>
            </a:endParaRPr>
          </a:p>
        </p:txBody>
      </p:sp>
      <p:grpSp>
        <p:nvGrpSpPr>
          <p:cNvPr id="12" name="组合 11"/>
          <p:cNvGrpSpPr/>
          <p:nvPr/>
        </p:nvGrpSpPr>
        <p:grpSpPr>
          <a:xfrm>
            <a:off x="1708150" y="5054600"/>
            <a:ext cx="7071995" cy="1223010"/>
            <a:chOff x="2690" y="7960"/>
            <a:chExt cx="11137" cy="1926"/>
          </a:xfrm>
        </p:grpSpPr>
        <p:pic>
          <p:nvPicPr>
            <p:cNvPr id="8" name="图片 4"/>
            <p:cNvPicPr>
              <a:picLocks noChangeAspect="1"/>
            </p:cNvPicPr>
            <p:nvPr/>
          </p:nvPicPr>
          <p:blipFill>
            <a:blip r:embed="rId3">
              <a:lum/>
            </a:blip>
            <a:srcRect l="40929" t="4586" r="4399" b="10240"/>
            <a:stretch>
              <a:fillRect/>
            </a:stretch>
          </p:blipFill>
          <p:spPr>
            <a:xfrm>
              <a:off x="2690" y="7974"/>
              <a:ext cx="6687" cy="1913"/>
            </a:xfrm>
            <a:prstGeom prst="rect">
              <a:avLst/>
            </a:prstGeom>
            <a:noFill/>
            <a:ln w="28575" cmpd="sng">
              <a:noFill/>
              <a:prstDash val="solid"/>
            </a:ln>
          </p:spPr>
        </p:pic>
        <p:pic>
          <p:nvPicPr>
            <p:cNvPr id="4" name="图片 4"/>
            <p:cNvPicPr>
              <a:picLocks noChangeAspect="1"/>
            </p:cNvPicPr>
            <p:nvPr/>
          </p:nvPicPr>
          <p:blipFill>
            <a:blip r:embed="rId3">
              <a:lum/>
            </a:blip>
            <a:srcRect l="1521" t="5076" r="80459" b="11621"/>
            <a:stretch>
              <a:fillRect/>
            </a:stretch>
          </p:blipFill>
          <p:spPr>
            <a:xfrm>
              <a:off x="11623" y="7974"/>
              <a:ext cx="2204" cy="1871"/>
            </a:xfrm>
            <a:prstGeom prst="rect">
              <a:avLst/>
            </a:prstGeom>
            <a:noFill/>
            <a:ln w="9525">
              <a:noFill/>
            </a:ln>
          </p:spPr>
        </p:pic>
        <p:pic>
          <p:nvPicPr>
            <p:cNvPr id="5" name="图片 4"/>
            <p:cNvPicPr>
              <a:picLocks noChangeAspect="1"/>
            </p:cNvPicPr>
            <p:nvPr/>
          </p:nvPicPr>
          <p:blipFill>
            <a:blip r:embed="rId3">
              <a:lum/>
            </a:blip>
            <a:srcRect l="19148" t="3250" r="61843" b="12823"/>
            <a:stretch>
              <a:fillRect/>
            </a:stretch>
          </p:blipFill>
          <p:spPr>
            <a:xfrm>
              <a:off x="9298" y="7960"/>
              <a:ext cx="2325" cy="1885"/>
            </a:xfrm>
            <a:prstGeom prst="rect">
              <a:avLst/>
            </a:prstGeom>
            <a:noFill/>
            <a:ln w="28575" cmpd="sng">
              <a:noFill/>
              <a:prstDash val="solid"/>
            </a:ln>
          </p:spPr>
        </p:pic>
      </p:grpSp>
      <p:grpSp>
        <p:nvGrpSpPr>
          <p:cNvPr id="11" name="组合 10"/>
          <p:cNvGrpSpPr/>
          <p:nvPr/>
        </p:nvGrpSpPr>
        <p:grpSpPr>
          <a:xfrm>
            <a:off x="1708150" y="1992630"/>
            <a:ext cx="2355850" cy="4371340"/>
            <a:chOff x="2758" y="3115"/>
            <a:chExt cx="3710" cy="6884"/>
          </a:xfrm>
        </p:grpSpPr>
        <p:sp>
          <p:nvSpPr>
            <p:cNvPr id="9" name="矩形 8"/>
            <p:cNvSpPr/>
            <p:nvPr/>
          </p:nvSpPr>
          <p:spPr>
            <a:xfrm>
              <a:off x="5277" y="3115"/>
              <a:ext cx="1191" cy="1033"/>
            </a:xfrm>
            <a:prstGeom prst="rect">
              <a:avLst/>
            </a:prstGeom>
            <a:noFill/>
            <a:ln w="476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758" y="7937"/>
              <a:ext cx="3710" cy="2062"/>
            </a:xfrm>
            <a:prstGeom prst="rect">
              <a:avLst/>
            </a:prstGeom>
            <a:noFill/>
            <a:ln w="476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9289545" y="5728355"/>
            <a:ext cx="2981596" cy="523220"/>
          </a:xfrm>
          <a:prstGeom prst="rect">
            <a:avLst/>
          </a:prstGeom>
          <a:noFill/>
        </p:spPr>
        <p:txBody>
          <a:bodyPr wrap="square" rtlCol="0">
            <a:spAutoFit/>
          </a:bodyPr>
          <a:lstStyle/>
          <a:p>
            <a:r>
              <a:rPr lang="en-US" altLang="zh-CN" sz="2800" dirty="0" smtClean="0">
                <a:solidFill>
                  <a:srgbClr val="000000"/>
                </a:solidFill>
              </a:rPr>
              <a:t>demo19_3.html</a:t>
            </a:r>
            <a:endParaRPr lang="zh-CN" altLang="en-US" sz="2800" dirty="0">
              <a:solidFill>
                <a:srgbClr val="000000"/>
              </a:solidFill>
            </a:endParaRPr>
          </a:p>
        </p:txBody>
      </p:sp>
    </p:spTree>
    <p:extLst>
      <p:ext uri="{BB962C8B-B14F-4D97-AF65-F5344CB8AC3E}">
        <p14:creationId xmlns:p14="http://schemas.microsoft.com/office/powerpoint/2010/main" val="277955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smtClean="0">
                <a:sym typeface="+mn-ea"/>
              </a:rPr>
              <a:t>flex-wrap </a:t>
            </a:r>
            <a:r>
              <a:rPr lang="zh-CN" altLang="en-US" dirty="0" smtClean="0">
                <a:solidFill>
                  <a:srgbClr val="000000"/>
                </a:solidFill>
                <a:sym typeface="+mn-ea"/>
              </a:rPr>
              <a:t>属性 </a:t>
            </a:r>
            <a:r>
              <a:rPr lang="en-US" altLang="zh-CN" dirty="0" smtClean="0">
                <a:solidFill>
                  <a:srgbClr val="000000"/>
                </a:solidFill>
                <a:sym typeface="+mn-ea"/>
              </a:rPr>
              <a:t>—— </a:t>
            </a:r>
            <a:r>
              <a:rPr lang="zh-CN" altLang="en-US" dirty="0" smtClean="0">
                <a:sym typeface="+mn-ea"/>
              </a:rPr>
              <a:t>规定 </a:t>
            </a:r>
            <a:r>
              <a:rPr lang="en-US" altLang="zh-CN" dirty="0" smtClean="0">
                <a:sym typeface="+mn-ea"/>
              </a:rPr>
              <a:t>flex </a:t>
            </a:r>
            <a:r>
              <a:rPr lang="zh-CN" altLang="en-US" dirty="0" smtClean="0">
                <a:sym typeface="+mn-ea"/>
              </a:rPr>
              <a:t>容器</a:t>
            </a:r>
            <a:r>
              <a:rPr lang="zh-CN" altLang="en-US" dirty="0">
                <a:sym typeface="+mn-ea"/>
              </a:rPr>
              <a:t>是</a:t>
            </a:r>
            <a:r>
              <a:rPr lang="zh-CN" altLang="en-US" dirty="0">
                <a:solidFill>
                  <a:srgbClr val="FF0000"/>
                </a:solidFill>
                <a:sym typeface="+mn-ea"/>
              </a:rPr>
              <a:t>单行或者多行</a:t>
            </a:r>
            <a:r>
              <a:rPr lang="zh-CN" altLang="en-US" dirty="0">
                <a:sym typeface="+mn-ea"/>
              </a:rPr>
              <a:t>，同时横轴的方向决定了新行堆叠的方向</a:t>
            </a:r>
            <a:endParaRPr lang="en-US" altLang="zh-CN" dirty="0">
              <a:solidFill>
                <a:srgbClr val="555555"/>
              </a:solidFill>
              <a:highlight>
                <a:srgbClr val="FFFFFF"/>
              </a:highlight>
              <a:cs typeface="微软雅黑" panose="020B0503020204020204" pitchFamily="34" charset="-122"/>
              <a:sym typeface="+mn-ea"/>
            </a:endParaRPr>
          </a:p>
          <a:p>
            <a:pPr lvl="1">
              <a:spcBef>
                <a:spcPts val="800"/>
              </a:spcBef>
              <a:spcAft>
                <a:spcPts val="200"/>
              </a:spcAft>
            </a:pPr>
            <a:endParaRPr lang="en-US" altLang="zh-CN" sz="2400" dirty="0" smtClean="0">
              <a:solidFill>
                <a:srgbClr val="000000"/>
              </a:solidFill>
              <a:sym typeface="+mn-ea"/>
            </a:endParaRPr>
          </a:p>
          <a:p>
            <a:pPr lvl="1">
              <a:spcBef>
                <a:spcPts val="800"/>
              </a:spcBef>
              <a:spcAft>
                <a:spcPts val="200"/>
              </a:spcAft>
            </a:pPr>
            <a:r>
              <a:rPr lang="en-US" altLang="zh-CN" sz="2400" dirty="0" err="1" smtClean="0">
                <a:sym typeface="+mn-ea"/>
              </a:rPr>
              <a:t>nowrap</a:t>
            </a:r>
            <a:r>
              <a:rPr lang="en-US" altLang="zh-CN" sz="2400" dirty="0" smtClean="0">
                <a:sym typeface="+mn-ea"/>
              </a:rPr>
              <a:t> </a:t>
            </a:r>
            <a:r>
              <a:rPr lang="zh-CN" altLang="en-US" sz="2400" dirty="0" smtClean="0">
                <a:sym typeface="+mn-ea"/>
              </a:rPr>
              <a:t>：默认</a:t>
            </a:r>
            <a:r>
              <a:rPr lang="zh-CN" altLang="en-US" sz="2400" dirty="0">
                <a:sym typeface="+mn-ea"/>
              </a:rPr>
              <a:t>值。规定灵活的项目不拆行或不拆列。</a:t>
            </a:r>
          </a:p>
          <a:p>
            <a:pPr lvl="1">
              <a:spcBef>
                <a:spcPts val="800"/>
              </a:spcBef>
              <a:spcAft>
                <a:spcPts val="200"/>
              </a:spcAft>
            </a:pPr>
            <a:r>
              <a:rPr lang="en-US" altLang="zh-CN" sz="2400" dirty="0" smtClean="0">
                <a:sym typeface="+mn-ea"/>
              </a:rPr>
              <a:t>wrap</a:t>
            </a:r>
            <a:r>
              <a:rPr lang="zh-CN" altLang="en-US" sz="2400" dirty="0">
                <a:sym typeface="+mn-ea"/>
              </a:rPr>
              <a:t> ： </a:t>
            </a:r>
            <a:r>
              <a:rPr lang="zh-CN" altLang="en-US" sz="2400" dirty="0" smtClean="0">
                <a:sym typeface="+mn-ea"/>
              </a:rPr>
              <a:t>规定</a:t>
            </a:r>
            <a:r>
              <a:rPr lang="zh-CN" altLang="en-US" sz="2400" dirty="0">
                <a:sym typeface="+mn-ea"/>
              </a:rPr>
              <a:t>灵活的项目在必要的时候拆行或拆列。</a:t>
            </a:r>
          </a:p>
          <a:p>
            <a:pPr lvl="1">
              <a:spcBef>
                <a:spcPts val="800"/>
              </a:spcBef>
              <a:spcAft>
                <a:spcPts val="200"/>
              </a:spcAft>
            </a:pPr>
            <a:r>
              <a:rPr lang="en-US" altLang="zh-CN" sz="2400" dirty="0" smtClean="0">
                <a:sym typeface="+mn-ea"/>
              </a:rPr>
              <a:t>wrap-reverse</a:t>
            </a:r>
            <a:r>
              <a:rPr lang="zh-CN" altLang="en-US" sz="2400" dirty="0">
                <a:sym typeface="+mn-ea"/>
              </a:rPr>
              <a:t> ： </a:t>
            </a:r>
            <a:r>
              <a:rPr lang="zh-CN" altLang="en-US" sz="2400" dirty="0" smtClean="0">
                <a:sym typeface="+mn-ea"/>
              </a:rPr>
              <a:t>规定项目</a:t>
            </a:r>
            <a:r>
              <a:rPr lang="zh-CN" altLang="en-US" sz="2400" dirty="0">
                <a:sym typeface="+mn-ea"/>
              </a:rPr>
              <a:t>在必要的</a:t>
            </a:r>
            <a:r>
              <a:rPr lang="zh-CN" altLang="en-US" sz="2400" dirty="0" smtClean="0">
                <a:sym typeface="+mn-ea"/>
              </a:rPr>
              <a:t>时候</a:t>
            </a:r>
            <a:r>
              <a:rPr lang="zh-CN" altLang="en-US" sz="2400" dirty="0">
                <a:sym typeface="+mn-ea"/>
              </a:rPr>
              <a:t>以相反的顺序</a:t>
            </a:r>
            <a:r>
              <a:rPr lang="zh-CN" altLang="en-US" sz="2400" dirty="0" smtClean="0">
                <a:sym typeface="+mn-ea"/>
              </a:rPr>
              <a:t>拆</a:t>
            </a:r>
            <a:r>
              <a:rPr lang="zh-CN" altLang="en-US" sz="2400" dirty="0">
                <a:sym typeface="+mn-ea"/>
              </a:rPr>
              <a:t>行或拆</a:t>
            </a:r>
            <a:r>
              <a:rPr lang="zh-CN" altLang="en-US" sz="2400" dirty="0" smtClean="0">
                <a:sym typeface="+mn-ea"/>
              </a:rPr>
              <a:t>列</a:t>
            </a:r>
            <a:r>
              <a:rPr lang="zh-CN" altLang="en-US" sz="2400" dirty="0">
                <a:sym typeface="+mn-ea"/>
              </a:rPr>
              <a:t>。</a:t>
            </a:r>
          </a:p>
          <a:p>
            <a:pPr marL="431800" lvl="1" indent="0">
              <a:spcBef>
                <a:spcPts val="300"/>
              </a:spcBef>
              <a:spcAft>
                <a:spcPts val="300"/>
              </a:spcAft>
              <a:buNone/>
            </a:pPr>
            <a:endParaRPr lang="zh-CN" altLang="en-US" dirty="0">
              <a:cs typeface="+mn-ea"/>
            </a:endParaRPr>
          </a:p>
        </p:txBody>
      </p:sp>
      <p:sp>
        <p:nvSpPr>
          <p:cNvPr id="3" name="内容占位符 2"/>
          <p:cNvSpPr>
            <a:spLocks noGrp="1"/>
          </p:cNvSpPr>
          <p:nvPr>
            <p:ph sz="quarter" idx="11"/>
          </p:nvPr>
        </p:nvSpPr>
        <p:spPr/>
        <p:txBody>
          <a:bodyPr/>
          <a:lstStyle/>
          <a:p>
            <a:r>
              <a:rPr lang="en-US" altLang="zh-CN" dirty="0"/>
              <a:t>flex-wrap</a:t>
            </a:r>
            <a:endParaRPr lang="zh-CN" dirty="0">
              <a:sym typeface="+mn-ea"/>
            </a:endParaRPr>
          </a:p>
        </p:txBody>
      </p:sp>
      <p:sp>
        <p:nvSpPr>
          <p:cNvPr id="7" name="文本框 6"/>
          <p:cNvSpPr txBox="1"/>
          <p:nvPr/>
        </p:nvSpPr>
        <p:spPr>
          <a:xfrm>
            <a:off x="1285875" y="2564604"/>
            <a:ext cx="9103360" cy="646331"/>
          </a:xfrm>
          <a:prstGeom prst="rect">
            <a:avLst/>
          </a:prstGeom>
          <a:solidFill>
            <a:schemeClr val="accent5">
              <a:lumMod val="20000"/>
              <a:lumOff val="80000"/>
            </a:schemeClr>
          </a:solidFill>
        </p:spPr>
        <p:txBody>
          <a:bodyPr wrap="square" rtlCol="0">
            <a:spAutoFit/>
          </a:bodyPr>
          <a:lstStyle/>
          <a:p>
            <a:pPr fontAlgn="auto">
              <a:lnSpc>
                <a:spcPct val="150000"/>
              </a:lnSpc>
            </a:pPr>
            <a:r>
              <a:rPr lang="en-US" altLang="zh-CN" sz="2400" dirty="0">
                <a:solidFill>
                  <a:srgbClr val="000000"/>
                </a:solidFill>
              </a:rPr>
              <a:t>  </a:t>
            </a:r>
            <a:r>
              <a:rPr lang="en-US" altLang="zh-CN" sz="2400" dirty="0">
                <a:solidFill>
                  <a:srgbClr val="000000"/>
                </a:solidFill>
                <a:latin typeface="微软雅黑" panose="020B0503020204020204" pitchFamily="34" charset="-122"/>
                <a:sym typeface="+mn-ea"/>
              </a:rPr>
              <a:t>flex-wrap: </a:t>
            </a:r>
            <a:r>
              <a:rPr lang="en-US" altLang="zh-CN" sz="2400" dirty="0" err="1">
                <a:solidFill>
                  <a:srgbClr val="FF0000"/>
                </a:solidFill>
                <a:latin typeface="微软雅黑" panose="020B0503020204020204" pitchFamily="34" charset="-122"/>
                <a:sym typeface="+mn-ea"/>
              </a:rPr>
              <a:t>nowrap</a:t>
            </a:r>
            <a:r>
              <a:rPr lang="en-US" altLang="zh-CN" sz="2400" dirty="0">
                <a:solidFill>
                  <a:srgbClr val="000000"/>
                </a:solidFill>
                <a:latin typeface="微软雅黑" panose="020B0503020204020204" pitchFamily="34" charset="-122"/>
                <a:sym typeface="+mn-ea"/>
              </a:rPr>
              <a:t> </a:t>
            </a:r>
            <a:r>
              <a:rPr lang="en-US" altLang="zh-CN" sz="2400" dirty="0" smtClean="0">
                <a:solidFill>
                  <a:srgbClr val="000000"/>
                </a:solidFill>
                <a:latin typeface="微软雅黑" panose="020B0503020204020204" pitchFamily="34" charset="-122"/>
                <a:sym typeface="+mn-ea"/>
              </a:rPr>
              <a:t>| wrap | wrap-reverse ;</a:t>
            </a:r>
            <a:endParaRPr lang="zh-CN" altLang="en-US" sz="2400" dirty="0">
              <a:solidFill>
                <a:srgbClr val="000000"/>
              </a:solidFill>
              <a:latin typeface="微软雅黑" panose="020B0503020204020204" pitchFamily="34" charset="-122"/>
            </a:endParaRPr>
          </a:p>
        </p:txBody>
      </p:sp>
    </p:spTree>
    <p:extLst>
      <p:ext uri="{BB962C8B-B14F-4D97-AF65-F5344CB8AC3E}">
        <p14:creationId xmlns:p14="http://schemas.microsoft.com/office/powerpoint/2010/main" val="3041084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err="1">
                <a:sym typeface="+mn-ea"/>
              </a:rPr>
              <a:t>nowrap</a:t>
            </a:r>
            <a:r>
              <a:rPr lang="zh-CN" altLang="en-US" dirty="0">
                <a:sym typeface="+mn-ea"/>
              </a:rPr>
              <a:t>（默认）：不</a:t>
            </a:r>
            <a:r>
              <a:rPr lang="zh-CN" altLang="en-US" dirty="0" smtClean="0">
                <a:sym typeface="+mn-ea"/>
              </a:rPr>
              <a:t>换行</a:t>
            </a:r>
            <a:endParaRPr lang="en-US" altLang="zh-CN" dirty="0" smtClean="0">
              <a:sym typeface="+mn-ea"/>
            </a:endParaRPr>
          </a:p>
          <a:p>
            <a:endParaRPr lang="en-US" altLang="zh-CN" dirty="0">
              <a:cs typeface="+mn-ea"/>
              <a:sym typeface="+mn-ea"/>
            </a:endParaRPr>
          </a:p>
          <a:p>
            <a:r>
              <a:rPr lang="en-US" altLang="zh-CN" dirty="0">
                <a:cs typeface="+mn-ea"/>
              </a:rPr>
              <a:t>wrap</a:t>
            </a:r>
            <a:r>
              <a:rPr lang="zh-CN" altLang="en-US" dirty="0">
                <a:cs typeface="+mn-ea"/>
              </a:rPr>
              <a:t>：换行，第一行在</a:t>
            </a:r>
            <a:r>
              <a:rPr lang="zh-CN" altLang="en-US" dirty="0" smtClean="0">
                <a:cs typeface="+mn-ea"/>
              </a:rPr>
              <a:t>上方</a:t>
            </a:r>
            <a:endParaRPr lang="en-US" altLang="zh-CN" dirty="0" smtClean="0">
              <a:cs typeface="+mn-ea"/>
            </a:endParaRPr>
          </a:p>
          <a:p>
            <a:endParaRPr lang="en-US" altLang="zh-CN" dirty="0">
              <a:cs typeface="+mn-ea"/>
            </a:endParaRPr>
          </a:p>
          <a:p>
            <a:r>
              <a:rPr lang="en-US" altLang="zh-CN" dirty="0">
                <a:cs typeface="+mn-ea"/>
              </a:rPr>
              <a:t>wrap-reverse</a:t>
            </a:r>
            <a:r>
              <a:rPr lang="zh-CN" altLang="en-US" dirty="0">
                <a:cs typeface="+mn-ea"/>
              </a:rPr>
              <a:t>：换行</a:t>
            </a:r>
            <a:r>
              <a:rPr lang="zh-CN" altLang="en-US" dirty="0" smtClean="0">
                <a:cs typeface="+mn-ea"/>
              </a:rPr>
              <a:t>，第</a:t>
            </a:r>
            <a:r>
              <a:rPr lang="zh-CN" altLang="en-US" dirty="0">
                <a:cs typeface="+mn-ea"/>
              </a:rPr>
              <a:t>一行在下方</a:t>
            </a:r>
            <a:endParaRPr lang="zh-CN" altLang="en-US" dirty="0">
              <a:cs typeface="+mn-ea"/>
            </a:endParaRPr>
          </a:p>
        </p:txBody>
      </p:sp>
      <p:sp>
        <p:nvSpPr>
          <p:cNvPr id="3" name="内容占位符 2"/>
          <p:cNvSpPr>
            <a:spLocks noGrp="1"/>
          </p:cNvSpPr>
          <p:nvPr>
            <p:ph sz="quarter" idx="11"/>
          </p:nvPr>
        </p:nvSpPr>
        <p:spPr/>
        <p:txBody>
          <a:bodyPr/>
          <a:lstStyle/>
          <a:p>
            <a:r>
              <a:rPr lang="en-US" altLang="zh-CN" dirty="0"/>
              <a:t>flex-wrap</a:t>
            </a:r>
            <a:endParaRPr lang="zh-CN" dirty="0">
              <a:sym typeface="+mn-ea"/>
            </a:endParaRPr>
          </a:p>
        </p:txBody>
      </p:sp>
      <p:sp>
        <p:nvSpPr>
          <p:cNvPr id="13" name="文本框 12"/>
          <p:cNvSpPr txBox="1"/>
          <p:nvPr/>
        </p:nvSpPr>
        <p:spPr>
          <a:xfrm>
            <a:off x="1806146" y="5889625"/>
            <a:ext cx="2981596" cy="523220"/>
          </a:xfrm>
          <a:prstGeom prst="rect">
            <a:avLst/>
          </a:prstGeom>
          <a:noFill/>
        </p:spPr>
        <p:txBody>
          <a:bodyPr wrap="square" rtlCol="0">
            <a:spAutoFit/>
          </a:bodyPr>
          <a:lstStyle/>
          <a:p>
            <a:r>
              <a:rPr lang="en-US" altLang="zh-CN" sz="2800" dirty="0" smtClean="0">
                <a:solidFill>
                  <a:srgbClr val="000000"/>
                </a:solidFill>
              </a:rPr>
              <a:t>demo19_4.html</a:t>
            </a:r>
            <a:endParaRPr lang="zh-CN" altLang="en-US" sz="2800" dirty="0">
              <a:solidFill>
                <a:srgbClr val="000000"/>
              </a:solidFill>
            </a:endParaRPr>
          </a:p>
        </p:txBody>
      </p:sp>
      <p:pic>
        <p:nvPicPr>
          <p:cNvPr id="4" name="图片 3"/>
          <p:cNvPicPr>
            <a:picLocks noChangeAspect="1"/>
          </p:cNvPicPr>
          <p:nvPr/>
        </p:nvPicPr>
        <p:blipFill>
          <a:blip r:embed="rId3"/>
          <a:stretch>
            <a:fillRect/>
          </a:stretch>
        </p:blipFill>
        <p:spPr>
          <a:xfrm>
            <a:off x="5837603" y="1246505"/>
            <a:ext cx="5466667" cy="1238095"/>
          </a:xfrm>
          <a:prstGeom prst="rect">
            <a:avLst/>
          </a:prstGeom>
        </p:spPr>
      </p:pic>
      <p:pic>
        <p:nvPicPr>
          <p:cNvPr id="5" name="图片 4"/>
          <p:cNvPicPr>
            <a:picLocks noChangeAspect="1"/>
          </p:cNvPicPr>
          <p:nvPr/>
        </p:nvPicPr>
        <p:blipFill>
          <a:blip r:embed="rId4"/>
          <a:stretch>
            <a:fillRect/>
          </a:stretch>
        </p:blipFill>
        <p:spPr>
          <a:xfrm>
            <a:off x="5852094" y="2806160"/>
            <a:ext cx="5504762" cy="1523810"/>
          </a:xfrm>
          <a:prstGeom prst="rect">
            <a:avLst/>
          </a:prstGeom>
        </p:spPr>
      </p:pic>
      <p:pic>
        <p:nvPicPr>
          <p:cNvPr id="6" name="图片 5"/>
          <p:cNvPicPr>
            <a:picLocks noChangeAspect="1"/>
          </p:cNvPicPr>
          <p:nvPr/>
        </p:nvPicPr>
        <p:blipFill>
          <a:blip r:embed="rId5"/>
          <a:stretch>
            <a:fillRect/>
          </a:stretch>
        </p:blipFill>
        <p:spPr>
          <a:xfrm>
            <a:off x="5837603" y="5027508"/>
            <a:ext cx="5409524" cy="1419048"/>
          </a:xfrm>
          <a:prstGeom prst="rect">
            <a:avLst/>
          </a:prstGeom>
        </p:spPr>
      </p:pic>
    </p:spTree>
    <p:extLst>
      <p:ext uri="{BB962C8B-B14F-4D97-AF65-F5344CB8AC3E}">
        <p14:creationId xmlns:p14="http://schemas.microsoft.com/office/powerpoint/2010/main" val="11395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solidFill>
                  <a:srgbClr val="000000"/>
                </a:solidFill>
                <a:cs typeface="Source Code Pro" panose="020B0509030403020204" charset="0"/>
                <a:sym typeface="+mn-ea"/>
              </a:rPr>
              <a:t>justify-content</a:t>
            </a:r>
            <a:r>
              <a:rPr lang="zh-CN" altLang="en-US" dirty="0">
                <a:sym typeface="+mn-ea"/>
              </a:rPr>
              <a:t> </a:t>
            </a:r>
            <a:r>
              <a:rPr lang="zh-CN" altLang="en-US" dirty="0">
                <a:solidFill>
                  <a:srgbClr val="000000"/>
                </a:solidFill>
                <a:sym typeface="+mn-ea"/>
              </a:rPr>
              <a:t>属性</a:t>
            </a:r>
            <a:r>
              <a:rPr lang="zh-CN" altLang="en-US" dirty="0">
                <a:sym typeface="+mn-ea"/>
              </a:rPr>
              <a:t> </a:t>
            </a:r>
            <a:r>
              <a:rPr lang="en-US" altLang="zh-CN" dirty="0">
                <a:sym typeface="+mn-ea"/>
              </a:rPr>
              <a:t>—— </a:t>
            </a:r>
            <a:r>
              <a:rPr lang="zh-CN" altLang="en-US" dirty="0">
                <a:solidFill>
                  <a:srgbClr val="000000"/>
                </a:solidFill>
                <a:highlight>
                  <a:srgbClr val="FFFFFF"/>
                </a:highlight>
                <a:cs typeface="微软雅黑" panose="020B0503020204020204" pitchFamily="34" charset="-122"/>
                <a:sym typeface="+mn-ea"/>
              </a:rPr>
              <a:t>规定</a:t>
            </a:r>
            <a:r>
              <a:rPr dirty="0" err="1">
                <a:solidFill>
                  <a:srgbClr val="000000"/>
                </a:solidFill>
                <a:highlight>
                  <a:srgbClr val="FFFFFF"/>
                </a:highlight>
                <a:cs typeface="微软雅黑" panose="020B0503020204020204" pitchFamily="34" charset="-122"/>
                <a:sym typeface="+mn-ea"/>
              </a:rPr>
              <a:t>项目在</a:t>
            </a:r>
            <a:r>
              <a:rPr dirty="0" err="1">
                <a:solidFill>
                  <a:srgbClr val="FF0000"/>
                </a:solidFill>
                <a:highlight>
                  <a:srgbClr val="FFFFFF"/>
                </a:highlight>
                <a:cs typeface="微软雅黑" panose="020B0503020204020204" pitchFamily="34" charset="-122"/>
                <a:sym typeface="+mn-ea"/>
              </a:rPr>
              <a:t>主轴</a:t>
            </a:r>
            <a:r>
              <a:rPr lang="zh-CN" dirty="0">
                <a:solidFill>
                  <a:srgbClr val="FF0000"/>
                </a:solidFill>
                <a:highlight>
                  <a:srgbClr val="FFFFFF"/>
                </a:highlight>
                <a:cs typeface="微软雅黑" panose="020B0503020204020204" pitchFamily="34" charset="-122"/>
                <a:sym typeface="+mn-ea"/>
              </a:rPr>
              <a:t>上</a:t>
            </a:r>
            <a:r>
              <a:rPr dirty="0" err="1">
                <a:solidFill>
                  <a:srgbClr val="FF0000"/>
                </a:solidFill>
                <a:highlight>
                  <a:srgbClr val="FFFFFF"/>
                </a:highlight>
                <a:cs typeface="微软雅黑" panose="020B0503020204020204" pitchFamily="34" charset="-122"/>
                <a:sym typeface="+mn-ea"/>
              </a:rPr>
              <a:t>的对齐方式</a:t>
            </a:r>
            <a:r>
              <a:rPr dirty="0">
                <a:highlight>
                  <a:srgbClr val="FFFFFF"/>
                </a:highlight>
                <a:cs typeface="微软雅黑" panose="020B0503020204020204" pitchFamily="34" charset="-122"/>
                <a:sym typeface="+mn-ea"/>
              </a:rPr>
              <a:t>。</a:t>
            </a:r>
            <a:endParaRPr lang="zh-CN" altLang="en-US" dirty="0">
              <a:solidFill>
                <a:srgbClr val="000000"/>
              </a:solidFill>
              <a:highlight>
                <a:srgbClr val="FFFFFF"/>
              </a:highlight>
              <a:cs typeface="微软雅黑" panose="020B0503020204020204" pitchFamily="34" charset="-122"/>
              <a:sym typeface="+mn-ea"/>
            </a:endParaRPr>
          </a:p>
          <a:p>
            <a:pPr marL="431800" lvl="1" indent="0">
              <a:spcBef>
                <a:spcPts val="300"/>
              </a:spcBef>
              <a:spcAft>
                <a:spcPts val="300"/>
              </a:spcAft>
              <a:buNone/>
            </a:pPr>
            <a:endParaRPr lang="zh-CN" altLang="en-US" sz="2400" dirty="0">
              <a:solidFill>
                <a:srgbClr val="000000"/>
              </a:solidFill>
              <a:sym typeface="+mn-ea"/>
            </a:endParaRPr>
          </a:p>
          <a:p>
            <a:pPr lvl="1">
              <a:spcBef>
                <a:spcPts val="800"/>
              </a:spcBef>
              <a:spcAft>
                <a:spcPts val="200"/>
              </a:spcAft>
            </a:pPr>
            <a:r>
              <a:rPr lang="zh-CN" altLang="en-US" sz="2400" dirty="0">
                <a:solidFill>
                  <a:srgbClr val="000000"/>
                </a:solidFill>
                <a:sym typeface="+mn-ea"/>
              </a:rPr>
              <a:t>flex-start：左对齐</a:t>
            </a:r>
          </a:p>
          <a:p>
            <a:pPr lvl="1">
              <a:spcBef>
                <a:spcPts val="200"/>
              </a:spcBef>
              <a:spcAft>
                <a:spcPts val="200"/>
              </a:spcAft>
            </a:pPr>
            <a:r>
              <a:rPr lang="zh-CN" altLang="en-US" sz="2400" dirty="0">
                <a:solidFill>
                  <a:srgbClr val="000000"/>
                </a:solidFill>
                <a:sym typeface="+mn-ea"/>
              </a:rPr>
              <a:t>flex-end ：右对齐</a:t>
            </a:r>
          </a:p>
          <a:p>
            <a:pPr lvl="1">
              <a:spcBef>
                <a:spcPts val="200"/>
              </a:spcBef>
              <a:spcAft>
                <a:spcPts val="200"/>
              </a:spcAft>
            </a:pPr>
            <a:r>
              <a:rPr lang="zh-CN" altLang="en-US" sz="2400" dirty="0">
                <a:solidFill>
                  <a:srgbClr val="000000"/>
                </a:solidFill>
                <a:sym typeface="+mn-ea"/>
              </a:rPr>
              <a:t>center：居中</a:t>
            </a:r>
          </a:p>
          <a:p>
            <a:pPr lvl="1">
              <a:spcBef>
                <a:spcPts val="200"/>
              </a:spcBef>
              <a:spcAft>
                <a:spcPts val="200"/>
              </a:spcAft>
            </a:pPr>
            <a:r>
              <a:rPr lang="zh-CN" altLang="en-US" sz="2400" dirty="0">
                <a:solidFill>
                  <a:srgbClr val="000000"/>
                </a:solidFill>
                <a:sym typeface="+mn-ea"/>
              </a:rPr>
              <a:t>space-between：两端对齐，项目之间的间隔都相等。</a:t>
            </a:r>
          </a:p>
          <a:p>
            <a:pPr lvl="1">
              <a:spcBef>
                <a:spcPts val="200"/>
              </a:spcBef>
              <a:spcAft>
                <a:spcPts val="200"/>
              </a:spcAft>
            </a:pPr>
            <a:r>
              <a:rPr lang="zh-CN" altLang="en-US" sz="2400" dirty="0">
                <a:solidFill>
                  <a:srgbClr val="000000"/>
                </a:solidFill>
                <a:sym typeface="+mn-ea"/>
              </a:rPr>
              <a:t>space-around：每个项目两侧的间隔相等。故项目之间的间隔比项目与边框的间隔大一倍。</a:t>
            </a:r>
            <a:endParaRPr lang="zh-CN" altLang="en-US" sz="2400" b="0" u="none" dirty="0">
              <a:solidFill>
                <a:srgbClr val="000000"/>
              </a:solidFill>
              <a:latin typeface="微软雅黑" panose="020B0503020204020204" pitchFamily="34" charset="-122"/>
              <a:ea typeface="微软雅黑" panose="020B0503020204020204" pitchFamily="34" charset="-122"/>
            </a:endParaRPr>
          </a:p>
          <a:p>
            <a:pPr lvl="1">
              <a:spcBef>
                <a:spcPts val="200"/>
              </a:spcBef>
              <a:spcAft>
                <a:spcPts val="200"/>
              </a:spcAft>
            </a:pPr>
            <a:endParaRPr lang="zh-CN" altLang="en-US" sz="2400" dirty="0">
              <a:solidFill>
                <a:srgbClr val="000000"/>
              </a:solidFill>
              <a:highlight>
                <a:srgbClr val="FFFFFF"/>
              </a:highlight>
              <a:cs typeface="微软雅黑" panose="020B0503020204020204" pitchFamily="34" charset="-122"/>
              <a:sym typeface="+mn-ea"/>
            </a:endParaRPr>
          </a:p>
          <a:p>
            <a:pPr lvl="1">
              <a:spcBef>
                <a:spcPts val="300"/>
              </a:spcBef>
              <a:spcAft>
                <a:spcPts val="300"/>
              </a:spcAft>
            </a:pPr>
            <a:endParaRPr lang="zh-CN" altLang="en-US" dirty="0">
              <a:cs typeface="Source Code Pro" panose="020B0509030403020204" charset="0"/>
              <a:sym typeface="+mn-ea"/>
            </a:endParaRPr>
          </a:p>
          <a:p>
            <a:pPr marL="431800" lvl="1" indent="0">
              <a:spcBef>
                <a:spcPts val="300"/>
              </a:spcBef>
              <a:spcAft>
                <a:spcPts val="300"/>
              </a:spcAft>
              <a:buNone/>
            </a:pPr>
            <a:endParaRPr lang="zh-CN" altLang="en-US" dirty="0">
              <a:cs typeface="+mn-ea"/>
            </a:endParaRPr>
          </a:p>
        </p:txBody>
      </p:sp>
      <p:sp>
        <p:nvSpPr>
          <p:cNvPr id="3" name="内容占位符 2"/>
          <p:cNvSpPr>
            <a:spLocks noGrp="1"/>
          </p:cNvSpPr>
          <p:nvPr>
            <p:ph sz="quarter" idx="11"/>
          </p:nvPr>
        </p:nvSpPr>
        <p:spPr/>
        <p:txBody>
          <a:bodyPr/>
          <a:lstStyle/>
          <a:p>
            <a:r>
              <a:rPr lang="zh-CN" altLang="en-US">
                <a:sym typeface="+mn-ea"/>
              </a:rPr>
              <a:t>justify-content</a:t>
            </a:r>
          </a:p>
        </p:txBody>
      </p:sp>
      <p:sp>
        <p:nvSpPr>
          <p:cNvPr id="7" name="文本框 6"/>
          <p:cNvSpPr txBox="1"/>
          <p:nvPr/>
        </p:nvSpPr>
        <p:spPr>
          <a:xfrm>
            <a:off x="810260" y="1978025"/>
            <a:ext cx="11200130" cy="645160"/>
          </a:xfrm>
          <a:prstGeom prst="rect">
            <a:avLst/>
          </a:prstGeom>
          <a:solidFill>
            <a:schemeClr val="accent5">
              <a:lumMod val="20000"/>
              <a:lumOff val="80000"/>
            </a:schemeClr>
          </a:solidFill>
        </p:spPr>
        <p:txBody>
          <a:bodyPr wrap="square" rtlCol="0">
            <a:spAutoFit/>
          </a:bodyPr>
          <a:lstStyle/>
          <a:p>
            <a:pPr marL="0" indent="0" algn="l" fontAlgn="auto">
              <a:lnSpc>
                <a:spcPct val="150000"/>
              </a:lnSpc>
            </a:pPr>
            <a:r>
              <a:rPr lang="en-US" altLang="zh-CN" sz="2400" dirty="0">
                <a:solidFill>
                  <a:srgbClr val="000000"/>
                </a:solidFill>
              </a:rPr>
              <a:t>  </a:t>
            </a:r>
            <a:r>
              <a:rPr lang="en-US" altLang="zh-CN" sz="2400" dirty="0">
                <a:solidFill>
                  <a:srgbClr val="000000"/>
                </a:solidFill>
                <a:cs typeface="Source Code Pro" panose="020B0509030403020204" charset="0"/>
                <a:sym typeface="+mn-ea"/>
              </a:rPr>
              <a:t>justify-content</a:t>
            </a:r>
            <a:r>
              <a:rPr lang="en-US" altLang="zh-CN" sz="2400" dirty="0">
                <a:solidFill>
                  <a:srgbClr val="000000"/>
                </a:solidFill>
                <a:sym typeface="+mn-ea"/>
              </a:rPr>
              <a:t>:</a:t>
            </a:r>
            <a:r>
              <a:rPr lang="en-US" altLang="zh-CN" sz="2400" dirty="0">
                <a:solidFill>
                  <a:srgbClr val="333333"/>
                </a:solidFill>
                <a:latin typeface="微软雅黑" panose="020B0503020204020204" pitchFamily="34" charset="-122"/>
                <a:cs typeface="Source Code Pro" panose="020B0509030403020204" charset="0"/>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flex-start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flex-end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center</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000000"/>
                </a:solidFill>
                <a:sym typeface="+mn-ea"/>
              </a:rPr>
              <a:t>|</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space-between</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space-around</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333333"/>
                </a:solidFill>
                <a:latin typeface="微软雅黑" panose="020B0503020204020204" pitchFamily="34" charset="-122"/>
                <a:cs typeface="Source Code Pro" panose="020B0509030403020204" charset="0"/>
                <a:sym typeface="+mn-ea"/>
              </a:rPr>
              <a:t>;</a:t>
            </a:r>
            <a:endParaRPr lang="zh-CN" altLang="en-US" sz="2400" dirty="0">
              <a:solidFill>
                <a:srgbClr val="000000"/>
              </a:solidFill>
            </a:endParaRPr>
          </a:p>
        </p:txBody>
      </p:sp>
      <p:sp>
        <p:nvSpPr>
          <p:cNvPr id="9" name="矩形 8"/>
          <p:cNvSpPr/>
          <p:nvPr/>
        </p:nvSpPr>
        <p:spPr>
          <a:xfrm>
            <a:off x="3092450" y="1992630"/>
            <a:ext cx="1379220" cy="655955"/>
          </a:xfrm>
          <a:prstGeom prst="rect">
            <a:avLst/>
          </a:prstGeom>
          <a:noFill/>
          <a:ln w="476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338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a:sym typeface="+mn-ea"/>
              </a:rPr>
              <a:t>justify-content</a:t>
            </a:r>
          </a:p>
        </p:txBody>
      </p:sp>
      <p:pic>
        <p:nvPicPr>
          <p:cNvPr id="5" name="图片 4" descr="jusitify"/>
          <p:cNvPicPr>
            <a:picLocks noChangeAspect="1"/>
          </p:cNvPicPr>
          <p:nvPr/>
        </p:nvPicPr>
        <p:blipFill>
          <a:blip r:embed="rId3"/>
          <a:stretch>
            <a:fillRect/>
          </a:stretch>
        </p:blipFill>
        <p:spPr>
          <a:xfrm>
            <a:off x="2561590" y="1198880"/>
            <a:ext cx="5479301" cy="5213985"/>
          </a:xfrm>
          <a:prstGeom prst="rect">
            <a:avLst/>
          </a:prstGeom>
        </p:spPr>
      </p:pic>
      <p:sp>
        <p:nvSpPr>
          <p:cNvPr id="6" name="文本框 5"/>
          <p:cNvSpPr txBox="1"/>
          <p:nvPr/>
        </p:nvSpPr>
        <p:spPr>
          <a:xfrm>
            <a:off x="8689188" y="5806089"/>
            <a:ext cx="2981596" cy="523220"/>
          </a:xfrm>
          <a:prstGeom prst="rect">
            <a:avLst/>
          </a:prstGeom>
          <a:noFill/>
        </p:spPr>
        <p:txBody>
          <a:bodyPr wrap="square" rtlCol="0">
            <a:spAutoFit/>
          </a:bodyPr>
          <a:lstStyle/>
          <a:p>
            <a:r>
              <a:rPr lang="en-US" altLang="zh-CN" sz="2800" dirty="0" smtClean="0">
                <a:solidFill>
                  <a:srgbClr val="000000"/>
                </a:solidFill>
              </a:rPr>
              <a:t>demo19_5.html</a:t>
            </a:r>
            <a:endParaRPr lang="zh-CN" altLang="en-US" sz="2800" dirty="0">
              <a:solidFill>
                <a:srgbClr val="000000"/>
              </a:solidFill>
            </a:endParaRPr>
          </a:p>
        </p:txBody>
      </p:sp>
    </p:spTree>
    <p:extLst>
      <p:ext uri="{BB962C8B-B14F-4D97-AF65-F5344CB8AC3E}">
        <p14:creationId xmlns:p14="http://schemas.microsoft.com/office/powerpoint/2010/main" val="212814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solidFill>
                  <a:srgbClr val="000000"/>
                </a:solidFill>
                <a:sym typeface="+mn-ea"/>
              </a:rPr>
              <a:t>align-items</a:t>
            </a:r>
            <a:r>
              <a:rPr lang="zh-CN" altLang="en-US" dirty="0">
                <a:sym typeface="+mn-ea"/>
              </a:rPr>
              <a:t> </a:t>
            </a:r>
            <a:r>
              <a:rPr lang="zh-CN" altLang="en-US" dirty="0">
                <a:solidFill>
                  <a:srgbClr val="000000"/>
                </a:solidFill>
                <a:sym typeface="+mn-ea"/>
              </a:rPr>
              <a:t>属性</a:t>
            </a:r>
            <a:r>
              <a:rPr lang="zh-CN" altLang="en-US" dirty="0">
                <a:sym typeface="+mn-ea"/>
              </a:rPr>
              <a:t> </a:t>
            </a:r>
            <a:r>
              <a:rPr lang="en-US" altLang="zh-CN" dirty="0">
                <a:sym typeface="+mn-ea"/>
              </a:rPr>
              <a:t>—— </a:t>
            </a:r>
            <a:r>
              <a:rPr lang="zh-CN" altLang="en-US" dirty="0">
                <a:solidFill>
                  <a:srgbClr val="000000"/>
                </a:solidFill>
                <a:highlight>
                  <a:srgbClr val="FFFFFF"/>
                </a:highlight>
                <a:cs typeface="微软雅黑" panose="020B0503020204020204" pitchFamily="34" charset="-122"/>
                <a:sym typeface="+mn-ea"/>
              </a:rPr>
              <a:t>规定</a:t>
            </a:r>
            <a:r>
              <a:rPr dirty="0" err="1" smtClean="0">
                <a:solidFill>
                  <a:srgbClr val="000000"/>
                </a:solidFill>
                <a:highlight>
                  <a:srgbClr val="FFFFFF"/>
                </a:highlight>
                <a:cs typeface="微软雅黑" panose="020B0503020204020204" pitchFamily="34" charset="-122"/>
                <a:sym typeface="+mn-ea"/>
              </a:rPr>
              <a:t>项目</a:t>
            </a:r>
            <a:r>
              <a:rPr dirty="0" err="1" smtClean="0">
                <a:highlight>
                  <a:srgbClr val="FFFFFF"/>
                </a:highlight>
                <a:cs typeface="微软雅黑" panose="020B0503020204020204" pitchFamily="34" charset="-122"/>
                <a:sym typeface="+mn-ea"/>
              </a:rPr>
              <a:t>了在</a:t>
            </a:r>
            <a:r>
              <a:rPr lang="zh-CN" altLang="en-US" dirty="0" smtClean="0">
                <a:highlight>
                  <a:srgbClr val="FFFFFF"/>
                </a:highlight>
                <a:cs typeface="微软雅黑" panose="020B0503020204020204" pitchFamily="34" charset="-122"/>
                <a:sym typeface="+mn-ea"/>
              </a:rPr>
              <a:t>纵</a:t>
            </a:r>
            <a:r>
              <a:rPr lang="zh-CN" dirty="0" smtClean="0">
                <a:solidFill>
                  <a:srgbClr val="FF0000"/>
                </a:solidFill>
                <a:highlight>
                  <a:srgbClr val="FFFFFF"/>
                </a:highlight>
                <a:cs typeface="微软雅黑" panose="020B0503020204020204" pitchFamily="34" charset="-122"/>
                <a:sym typeface="+mn-ea"/>
              </a:rPr>
              <a:t>轴</a:t>
            </a:r>
            <a:r>
              <a:rPr dirty="0" err="1" smtClean="0">
                <a:solidFill>
                  <a:srgbClr val="FF0000"/>
                </a:solidFill>
                <a:highlight>
                  <a:srgbClr val="FFFFFF"/>
                </a:highlight>
                <a:cs typeface="微软雅黑" panose="020B0503020204020204" pitchFamily="34" charset="-122"/>
                <a:sym typeface="+mn-ea"/>
              </a:rPr>
              <a:t>上的对齐</a:t>
            </a:r>
            <a:r>
              <a:rPr lang="zh-CN" altLang="en-US" dirty="0">
                <a:solidFill>
                  <a:srgbClr val="FF0000"/>
                </a:solidFill>
                <a:highlight>
                  <a:srgbClr val="FFFFFF"/>
                </a:highlight>
                <a:cs typeface="微软雅黑" panose="020B0503020204020204" pitchFamily="34" charset="-122"/>
                <a:sym typeface="+mn-ea"/>
              </a:rPr>
              <a:t>方</a:t>
            </a:r>
            <a:r>
              <a:rPr dirty="0" smtClean="0">
                <a:solidFill>
                  <a:srgbClr val="FF0000"/>
                </a:solidFill>
                <a:highlight>
                  <a:srgbClr val="FFFFFF"/>
                </a:highlight>
                <a:cs typeface="微软雅黑" panose="020B0503020204020204" pitchFamily="34" charset="-122"/>
                <a:sym typeface="+mn-ea"/>
              </a:rPr>
              <a:t>式</a:t>
            </a:r>
            <a:r>
              <a:rPr dirty="0">
                <a:solidFill>
                  <a:srgbClr val="FF0000"/>
                </a:solidFill>
                <a:highlight>
                  <a:srgbClr val="FFFFFF"/>
                </a:highlight>
                <a:cs typeface="微软雅黑" panose="020B0503020204020204" pitchFamily="34" charset="-122"/>
                <a:sym typeface="+mn-ea"/>
              </a:rPr>
              <a:t>。</a:t>
            </a:r>
            <a:endParaRPr lang="zh-CN" altLang="en-US" dirty="0">
              <a:solidFill>
                <a:srgbClr val="000000"/>
              </a:solidFill>
              <a:highlight>
                <a:srgbClr val="FFFFFF"/>
              </a:highlight>
              <a:cs typeface="微软雅黑" panose="020B0503020204020204" pitchFamily="34" charset="-122"/>
              <a:sym typeface="+mn-ea"/>
            </a:endParaRPr>
          </a:p>
          <a:p>
            <a:pPr marL="431800" lvl="1" indent="0">
              <a:spcBef>
                <a:spcPts val="300"/>
              </a:spcBef>
              <a:spcAft>
                <a:spcPts val="300"/>
              </a:spcAft>
              <a:buNone/>
            </a:pPr>
            <a:endParaRPr lang="zh-CN" altLang="en-US" sz="2400" dirty="0">
              <a:solidFill>
                <a:srgbClr val="000000"/>
              </a:solidFill>
              <a:sym typeface="+mn-ea"/>
            </a:endParaRPr>
          </a:p>
          <a:p>
            <a:pPr lvl="1">
              <a:spcBef>
                <a:spcPts val="800"/>
              </a:spcBef>
              <a:spcAft>
                <a:spcPts val="200"/>
              </a:spcAft>
            </a:pPr>
            <a:r>
              <a:rPr lang="zh-CN" altLang="en-US" sz="2400" dirty="0">
                <a:solidFill>
                  <a:srgbClr val="000000"/>
                </a:solidFill>
                <a:sym typeface="+mn-ea"/>
              </a:rPr>
              <a:t>flex-start</a:t>
            </a:r>
            <a:r>
              <a:rPr lang="zh-CN" altLang="en-US" sz="2400" dirty="0">
                <a:sym typeface="+mn-ea"/>
              </a:rPr>
              <a:t>：元素位于容器的</a:t>
            </a:r>
            <a:r>
              <a:rPr lang="zh-CN" altLang="en-US" sz="2400" dirty="0" smtClean="0">
                <a:sym typeface="+mn-ea"/>
              </a:rPr>
              <a:t>开头。</a:t>
            </a:r>
            <a:endParaRPr lang="zh-CN" altLang="en-US" sz="2400" dirty="0" smtClean="0">
              <a:solidFill>
                <a:srgbClr val="000000"/>
              </a:solidFill>
              <a:sym typeface="+mn-ea"/>
            </a:endParaRPr>
          </a:p>
          <a:p>
            <a:pPr lvl="1">
              <a:spcBef>
                <a:spcPts val="800"/>
              </a:spcBef>
              <a:spcAft>
                <a:spcPts val="200"/>
              </a:spcAft>
            </a:pPr>
            <a:r>
              <a:rPr lang="zh-CN" altLang="en-US" sz="2400" dirty="0" smtClean="0">
                <a:solidFill>
                  <a:srgbClr val="000000"/>
                </a:solidFill>
                <a:sym typeface="+mn-ea"/>
              </a:rPr>
              <a:t>flex-</a:t>
            </a:r>
            <a:r>
              <a:rPr lang="zh-CN" altLang="en-US" sz="2400" dirty="0">
                <a:sym typeface="+mn-ea"/>
              </a:rPr>
              <a:t>end ：元素位于容器的</a:t>
            </a:r>
            <a:r>
              <a:rPr lang="zh-CN" altLang="en-US" sz="2400" dirty="0" smtClean="0">
                <a:sym typeface="+mn-ea"/>
              </a:rPr>
              <a:t>结尾</a:t>
            </a:r>
            <a:r>
              <a:rPr lang="zh-CN" altLang="en-US" sz="2400" dirty="0" smtClean="0">
                <a:solidFill>
                  <a:srgbClr val="000000"/>
                </a:solidFill>
                <a:sym typeface="+mn-ea"/>
              </a:rPr>
              <a:t>。</a:t>
            </a:r>
          </a:p>
          <a:p>
            <a:pPr lvl="1">
              <a:spcBef>
                <a:spcPts val="800"/>
              </a:spcBef>
              <a:spcAft>
                <a:spcPts val="200"/>
              </a:spcAft>
            </a:pPr>
            <a:r>
              <a:rPr lang="zh-CN" altLang="en-US" sz="2400" dirty="0">
                <a:sym typeface="+mn-ea"/>
              </a:rPr>
              <a:t>center：弹性盒子元素在该行的侧轴（纵轴）上居中放置。</a:t>
            </a:r>
            <a:endParaRPr lang="zh-CN" altLang="en-US" sz="2400" dirty="0">
              <a:solidFill>
                <a:srgbClr val="000000"/>
              </a:solidFill>
              <a:sym typeface="+mn-ea"/>
            </a:endParaRPr>
          </a:p>
          <a:p>
            <a:pPr lvl="1">
              <a:spcBef>
                <a:spcPts val="800"/>
              </a:spcBef>
              <a:spcAft>
                <a:spcPts val="200"/>
              </a:spcAft>
            </a:pPr>
            <a:r>
              <a:rPr lang="zh-CN" altLang="en-US" sz="2400" dirty="0">
                <a:solidFill>
                  <a:srgbClr val="000000"/>
                </a:solidFill>
                <a:sym typeface="+mn-ea"/>
              </a:rPr>
              <a:t>baseline：项目的第一行文字的基线对齐。</a:t>
            </a:r>
          </a:p>
          <a:p>
            <a:pPr lvl="1">
              <a:spcBef>
                <a:spcPts val="800"/>
              </a:spcBef>
              <a:spcAft>
                <a:spcPts val="200"/>
              </a:spcAft>
            </a:pPr>
            <a:r>
              <a:rPr lang="zh-CN" altLang="en-US" sz="2400" dirty="0">
                <a:solidFill>
                  <a:srgbClr val="000000"/>
                </a:solidFill>
                <a:sym typeface="+mn-ea"/>
              </a:rPr>
              <a:t>stretch</a:t>
            </a:r>
            <a:r>
              <a:rPr lang="zh-CN" altLang="en-US" sz="2400" dirty="0">
                <a:sym typeface="+mn-ea"/>
              </a:rPr>
              <a:t>：元素被拉伸以适应</a:t>
            </a:r>
            <a:r>
              <a:rPr lang="zh-CN" altLang="en-US" sz="2400" dirty="0" smtClean="0">
                <a:sym typeface="+mn-ea"/>
              </a:rPr>
              <a:t>容器。如果</a:t>
            </a:r>
            <a:r>
              <a:rPr lang="zh-CN" altLang="en-US" sz="2400" dirty="0">
                <a:solidFill>
                  <a:srgbClr val="000000"/>
                </a:solidFill>
                <a:sym typeface="+mn-ea"/>
              </a:rPr>
              <a:t>项目未设置高度或设为auto，将占满整个容器的高度。</a:t>
            </a:r>
            <a:endParaRPr lang="zh-CN" altLang="en-US" sz="2400" dirty="0">
              <a:solidFill>
                <a:srgbClr val="000000"/>
              </a:solidFill>
              <a:highlight>
                <a:srgbClr val="FFFFFF"/>
              </a:highlight>
              <a:cs typeface="微软雅黑" panose="020B0503020204020204" pitchFamily="34" charset="-122"/>
              <a:sym typeface="+mn-ea"/>
            </a:endParaRPr>
          </a:p>
          <a:p>
            <a:pPr lvl="1">
              <a:spcBef>
                <a:spcPts val="300"/>
              </a:spcBef>
              <a:spcAft>
                <a:spcPts val="300"/>
              </a:spcAft>
            </a:pPr>
            <a:endParaRPr lang="zh-CN" altLang="en-US" dirty="0">
              <a:cs typeface="Source Code Pro" panose="020B0509030403020204" charset="0"/>
              <a:sym typeface="+mn-ea"/>
            </a:endParaRPr>
          </a:p>
          <a:p>
            <a:pPr marL="431800" lvl="1" indent="0">
              <a:spcBef>
                <a:spcPts val="300"/>
              </a:spcBef>
              <a:spcAft>
                <a:spcPts val="300"/>
              </a:spcAft>
              <a:buNone/>
            </a:pPr>
            <a:endParaRPr lang="zh-CN" altLang="en-US" dirty="0">
              <a:cs typeface="+mn-ea"/>
            </a:endParaRPr>
          </a:p>
        </p:txBody>
      </p:sp>
      <p:sp>
        <p:nvSpPr>
          <p:cNvPr id="3" name="内容占位符 2"/>
          <p:cNvSpPr>
            <a:spLocks noGrp="1"/>
          </p:cNvSpPr>
          <p:nvPr>
            <p:ph sz="quarter" idx="11"/>
          </p:nvPr>
        </p:nvSpPr>
        <p:spPr/>
        <p:txBody>
          <a:bodyPr/>
          <a:lstStyle/>
          <a:p>
            <a:r>
              <a:rPr lang="zh-CN" altLang="en-US">
                <a:sym typeface="+mn-ea"/>
              </a:rPr>
              <a:t>align-items</a:t>
            </a:r>
          </a:p>
        </p:txBody>
      </p:sp>
      <p:sp>
        <p:nvSpPr>
          <p:cNvPr id="7" name="文本框 6"/>
          <p:cNvSpPr txBox="1"/>
          <p:nvPr/>
        </p:nvSpPr>
        <p:spPr>
          <a:xfrm>
            <a:off x="1384300" y="1978025"/>
            <a:ext cx="9208135" cy="645160"/>
          </a:xfrm>
          <a:prstGeom prst="rect">
            <a:avLst/>
          </a:prstGeom>
          <a:solidFill>
            <a:schemeClr val="accent5">
              <a:lumMod val="20000"/>
              <a:lumOff val="80000"/>
            </a:schemeClr>
          </a:solidFill>
        </p:spPr>
        <p:txBody>
          <a:bodyPr wrap="square" rtlCol="0">
            <a:spAutoFit/>
          </a:bodyPr>
          <a:lstStyle/>
          <a:p>
            <a:pPr marL="0" indent="0" algn="l" fontAlgn="auto">
              <a:lnSpc>
                <a:spcPct val="150000"/>
              </a:lnSpc>
            </a:pPr>
            <a:r>
              <a:rPr lang="en-US" altLang="zh-CN" sz="2400" dirty="0">
                <a:solidFill>
                  <a:srgbClr val="000000"/>
                </a:solidFill>
              </a:rPr>
              <a:t>  </a:t>
            </a:r>
            <a:r>
              <a:rPr lang="en-US" altLang="zh-CN" sz="2400" dirty="0">
                <a:solidFill>
                  <a:srgbClr val="000000"/>
                </a:solidFill>
                <a:sym typeface="+mn-ea"/>
              </a:rPr>
              <a:t>align-items:</a:t>
            </a:r>
            <a:r>
              <a:rPr lang="en-US" altLang="zh-CN" sz="2400" dirty="0">
                <a:solidFill>
                  <a:srgbClr val="333333"/>
                </a:solidFill>
                <a:latin typeface="微软雅黑" panose="020B0503020204020204" pitchFamily="34" charset="-122"/>
                <a:cs typeface="Source Code Pro" panose="020B0509030403020204" charset="0"/>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flex-start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flex-end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center</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000000"/>
                </a:solidFill>
                <a:sym typeface="+mn-ea"/>
              </a:rPr>
              <a:t>|</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baseline</a:t>
            </a:r>
            <a:r>
              <a:rPr lang="en-US" altLang="zh-CN" sz="2400" dirty="0">
                <a:latin typeface="微软雅黑" panose="020B0503020204020204" pitchFamily="34" charset="-122"/>
                <a:cs typeface="Source Code Pro" panose="020B0509030403020204" charset="0"/>
                <a:sym typeface="+mn-ea"/>
              </a:rPr>
              <a:t> </a:t>
            </a:r>
            <a:r>
              <a:rPr lang="en-US" altLang="zh-CN" sz="2400" dirty="0">
                <a:solidFill>
                  <a:srgbClr val="000000"/>
                </a:solidFill>
                <a:sym typeface="+mn-ea"/>
              </a:rPr>
              <a:t>| </a:t>
            </a:r>
            <a:r>
              <a:rPr lang="en-US" altLang="zh-CN" sz="2400" dirty="0">
                <a:solidFill>
                  <a:srgbClr val="C00000"/>
                </a:solidFill>
                <a:latin typeface="微软雅黑" panose="020B0503020204020204" pitchFamily="34" charset="-122"/>
                <a:cs typeface="Source Code Pro" panose="020B0509030403020204" charset="0"/>
                <a:sym typeface="+mn-ea"/>
              </a:rPr>
              <a:t>stretch </a:t>
            </a:r>
            <a:r>
              <a:rPr lang="en-US" altLang="zh-CN" sz="2400" dirty="0">
                <a:solidFill>
                  <a:srgbClr val="333333"/>
                </a:solidFill>
                <a:latin typeface="微软雅黑" panose="020B0503020204020204" pitchFamily="34" charset="-122"/>
                <a:cs typeface="Source Code Pro" panose="020B0509030403020204" charset="0"/>
                <a:sym typeface="+mn-ea"/>
              </a:rPr>
              <a:t>;</a:t>
            </a:r>
            <a:endParaRPr lang="zh-CN" altLang="en-US" sz="2400" dirty="0">
              <a:solidFill>
                <a:srgbClr val="000000"/>
              </a:solidFill>
            </a:endParaRPr>
          </a:p>
        </p:txBody>
      </p:sp>
      <p:sp>
        <p:nvSpPr>
          <p:cNvPr id="9" name="矩形 8"/>
          <p:cNvSpPr/>
          <p:nvPr/>
        </p:nvSpPr>
        <p:spPr>
          <a:xfrm>
            <a:off x="8872220" y="1978025"/>
            <a:ext cx="1106170" cy="655955"/>
          </a:xfrm>
          <a:prstGeom prst="rect">
            <a:avLst/>
          </a:prstGeom>
          <a:noFill/>
          <a:ln w="476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522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主要内容</a:t>
            </a:r>
            <a:endParaRPr lang="zh-CN" altLang="en-US" sz="4000" dirty="0"/>
          </a:p>
        </p:txBody>
      </p:sp>
      <p:grpSp>
        <p:nvGrpSpPr>
          <p:cNvPr id="5" name="组合 4"/>
          <p:cNvGrpSpPr/>
          <p:nvPr>
            <p:custDataLst>
              <p:tags r:id="rId2"/>
            </p:custDataLst>
          </p:nvPr>
        </p:nvGrpSpPr>
        <p:grpSpPr>
          <a:xfrm>
            <a:off x="1179456" y="1955335"/>
            <a:ext cx="6739705" cy="476250"/>
            <a:chOff x="1465263" y="981075"/>
            <a:chExt cx="4981575" cy="476250"/>
          </a:xfrm>
        </p:grpSpPr>
        <p:sp>
          <p:nvSpPr>
            <p:cNvPr id="6" name="MH_Number_1"/>
            <p:cNvSpPr>
              <a:spLocks noChangeArrowheads="1"/>
            </p:cNvSpPr>
            <p:nvPr>
              <p:custDataLst>
                <p:tags r:id="rId6"/>
              </p:custDataLst>
            </p:nvPr>
          </p:nvSpPr>
          <p:spPr bwMode="auto">
            <a:xfrm>
              <a:off x="1465263" y="981075"/>
              <a:ext cx="1171608"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01</a:t>
              </a:r>
              <a:endParaRPr lang="zh-CN" altLang="en-US" sz="3200" b="1" dirty="0">
                <a:solidFill>
                  <a:srgbClr val="FFFFFF"/>
                </a:solidFill>
                <a:latin typeface="+mn-lt"/>
                <a:ea typeface="+mn-ea"/>
              </a:endParaRPr>
            </a:p>
          </p:txBody>
        </p:sp>
        <p:sp>
          <p:nvSpPr>
            <p:cNvPr id="7" name="MH_Entry_1"/>
            <p:cNvSpPr txBox="1">
              <a:spLocks noChangeArrowheads="1"/>
            </p:cNvSpPr>
            <p:nvPr>
              <p:custDataLst>
                <p:tags r:id="rId7"/>
              </p:custDataLst>
            </p:nvPr>
          </p:nvSpPr>
          <p:spPr bwMode="auto">
            <a:xfrm>
              <a:off x="2665413" y="981075"/>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9"/>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3200" dirty="0" smtClean="0">
                  <a:solidFill>
                    <a:schemeClr val="tx1"/>
                  </a:solidFill>
                  <a:latin typeface="+mn-lt"/>
                  <a:ea typeface="+mn-ea"/>
                </a:rPr>
                <a:t>盒的相关样式</a:t>
              </a:r>
              <a:endParaRPr lang="en-US" altLang="zh-CN" sz="3200" dirty="0">
                <a:solidFill>
                  <a:schemeClr val="tx1"/>
                </a:solidFill>
                <a:latin typeface="+mn-lt"/>
                <a:ea typeface="+mn-ea"/>
              </a:endParaRPr>
            </a:p>
          </p:txBody>
        </p:sp>
      </p:grpSp>
      <p:grpSp>
        <p:nvGrpSpPr>
          <p:cNvPr id="8" name="组合 7"/>
          <p:cNvGrpSpPr/>
          <p:nvPr>
            <p:custDataLst>
              <p:tags r:id="rId3"/>
            </p:custDataLst>
          </p:nvPr>
        </p:nvGrpSpPr>
        <p:grpSpPr>
          <a:xfrm>
            <a:off x="1179456" y="2660918"/>
            <a:ext cx="6621488" cy="476250"/>
            <a:chOff x="1916113" y="1878013"/>
            <a:chExt cx="4973637" cy="476250"/>
          </a:xfrm>
        </p:grpSpPr>
        <p:sp>
          <p:nvSpPr>
            <p:cNvPr id="9" name="MH_Entry_2"/>
            <p:cNvSpPr txBox="1">
              <a:spLocks noChangeArrowheads="1"/>
            </p:cNvSpPr>
            <p:nvPr>
              <p:custDataLst>
                <p:tags r:id="rId4"/>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9"/>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3200" dirty="0" smtClean="0">
                  <a:solidFill>
                    <a:schemeClr val="tx1"/>
                  </a:solidFill>
                  <a:latin typeface="+mn-lt"/>
                  <a:ea typeface="+mn-ea"/>
                </a:rPr>
                <a:t>弹性盒模型</a:t>
              </a:r>
              <a:endParaRPr lang="en-US" altLang="zh-CN" sz="3200" dirty="0">
                <a:solidFill>
                  <a:schemeClr val="tx1"/>
                </a:solidFill>
                <a:latin typeface="+mn-lt"/>
                <a:ea typeface="+mn-ea"/>
              </a:endParaRPr>
            </a:p>
          </p:txBody>
        </p:sp>
        <p:sp>
          <p:nvSpPr>
            <p:cNvPr id="10" name="MH_Number_2"/>
            <p:cNvSpPr>
              <a:spLocks noChangeArrowheads="1"/>
            </p:cNvSpPr>
            <p:nvPr>
              <p:custDataLst>
                <p:tags r:id="rId5"/>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02</a:t>
              </a:r>
              <a:endParaRPr lang="zh-CN" altLang="en-US" sz="3200" b="1" dirty="0">
                <a:solidFill>
                  <a:srgbClr val="FFFFFF"/>
                </a:solidFill>
                <a:latin typeface="+mn-lt"/>
                <a:ea typeface="+mn-ea"/>
              </a:endParaRPr>
            </a:p>
          </p:txBody>
        </p:sp>
      </p:grpSp>
    </p:spTree>
    <p:extLst>
      <p:ext uri="{BB962C8B-B14F-4D97-AF65-F5344CB8AC3E}">
        <p14:creationId xmlns:p14="http://schemas.microsoft.com/office/powerpoint/2010/main" val="73276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a:sym typeface="+mn-ea"/>
              </a:rPr>
              <a:t>align-items</a:t>
            </a:r>
          </a:p>
          <a:p>
            <a:endParaRPr lang="zh-CN" altLang="en-US">
              <a:sym typeface="+mn-ea"/>
            </a:endParaRPr>
          </a:p>
        </p:txBody>
      </p:sp>
      <p:pic>
        <p:nvPicPr>
          <p:cNvPr id="2" name="图片 1" descr="align-item"/>
          <p:cNvPicPr>
            <a:picLocks noChangeAspect="1"/>
          </p:cNvPicPr>
          <p:nvPr/>
        </p:nvPicPr>
        <p:blipFill>
          <a:blip r:embed="rId3"/>
          <a:stretch>
            <a:fillRect/>
          </a:stretch>
        </p:blipFill>
        <p:spPr>
          <a:xfrm>
            <a:off x="2464436" y="1078865"/>
            <a:ext cx="5720521" cy="5776595"/>
          </a:xfrm>
          <a:prstGeom prst="rect">
            <a:avLst/>
          </a:prstGeom>
        </p:spPr>
      </p:pic>
      <p:sp>
        <p:nvSpPr>
          <p:cNvPr id="5" name="文本框 4"/>
          <p:cNvSpPr txBox="1"/>
          <p:nvPr/>
        </p:nvSpPr>
        <p:spPr>
          <a:xfrm>
            <a:off x="8780145" y="6067699"/>
            <a:ext cx="2981596" cy="523220"/>
          </a:xfrm>
          <a:prstGeom prst="rect">
            <a:avLst/>
          </a:prstGeom>
          <a:noFill/>
        </p:spPr>
        <p:txBody>
          <a:bodyPr wrap="square" rtlCol="0">
            <a:spAutoFit/>
          </a:bodyPr>
          <a:lstStyle/>
          <a:p>
            <a:r>
              <a:rPr lang="en-US" altLang="zh-CN" sz="2800" dirty="0" smtClean="0">
                <a:solidFill>
                  <a:srgbClr val="000000"/>
                </a:solidFill>
              </a:rPr>
              <a:t>demo19_6.html</a:t>
            </a:r>
            <a:endParaRPr lang="zh-CN" altLang="en-US" sz="2800" dirty="0">
              <a:solidFill>
                <a:srgbClr val="000000"/>
              </a:solidFill>
            </a:endParaRPr>
          </a:p>
        </p:txBody>
      </p:sp>
    </p:spTree>
    <p:extLst>
      <p:ext uri="{BB962C8B-B14F-4D97-AF65-F5344CB8AC3E}">
        <p14:creationId xmlns:p14="http://schemas.microsoft.com/office/powerpoint/2010/main" val="324383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886256" cy="4643120"/>
          </a:xfrm>
        </p:spPr>
        <p:txBody>
          <a:bodyPr/>
          <a:lstStyle/>
          <a:p>
            <a:r>
              <a:rPr lang="zh-CN" altLang="en-US" dirty="0">
                <a:highlight>
                  <a:srgbClr val="FFFFFF"/>
                </a:highlight>
                <a:cs typeface="微软雅黑" panose="020B0503020204020204" pitchFamily="34" charset="-122"/>
                <a:sym typeface="+mn-ea"/>
              </a:rPr>
              <a:t>项目</a:t>
            </a:r>
            <a:r>
              <a:rPr lang="zh-CN" altLang="en-US" dirty="0" smtClean="0">
                <a:solidFill>
                  <a:srgbClr val="000000"/>
                </a:solidFill>
                <a:highlight>
                  <a:srgbClr val="FFFFFF"/>
                </a:highlight>
                <a:cs typeface="微软雅黑" panose="020B0503020204020204" pitchFamily="34" charset="-122"/>
                <a:sym typeface="+mn-ea"/>
              </a:rPr>
              <a:t>属性</a:t>
            </a:r>
            <a:endParaRPr lang="zh-CN" altLang="en-US" dirty="0">
              <a:solidFill>
                <a:srgbClr val="000000"/>
              </a:solidFill>
              <a:highlight>
                <a:srgbClr val="FFFFFF"/>
              </a:highlight>
              <a:cs typeface="微软雅黑" panose="020B0503020204020204" pitchFamily="34" charset="-122"/>
              <a:sym typeface="+mn-ea"/>
            </a:endParaRPr>
          </a:p>
          <a:p>
            <a:pPr lvl="1">
              <a:spcBef>
                <a:spcPts val="300"/>
              </a:spcBef>
              <a:spcAft>
                <a:spcPts val="300"/>
              </a:spcAft>
            </a:pPr>
            <a:r>
              <a:rPr lang="en-US" altLang="zh-CN" dirty="0" smtClean="0">
                <a:cs typeface="Source Code Pro" panose="020B0509030403020204" charset="0"/>
                <a:sym typeface="+mn-ea"/>
              </a:rPr>
              <a:t>flex-grow </a:t>
            </a:r>
            <a:r>
              <a:rPr lang="en-US" altLang="zh-CN" dirty="0" smtClean="0">
                <a:solidFill>
                  <a:srgbClr val="000000"/>
                </a:solidFill>
                <a:cs typeface="Source Code Pro" panose="020B0509030403020204" charset="0"/>
                <a:sym typeface="+mn-ea"/>
              </a:rPr>
              <a:t>——</a:t>
            </a:r>
            <a:r>
              <a:rPr lang="zh-CN" altLang="en-US" dirty="0">
                <a:cs typeface="Source Code Pro" panose="020B0509030403020204" charset="0"/>
                <a:sym typeface="+mn-ea"/>
              </a:rPr>
              <a:t>定义项目的放大</a:t>
            </a:r>
            <a:r>
              <a:rPr lang="zh-CN" altLang="en-US" dirty="0" smtClean="0">
                <a:cs typeface="Source Code Pro" panose="020B0509030403020204" charset="0"/>
                <a:sym typeface="+mn-ea"/>
              </a:rPr>
              <a:t>比例</a:t>
            </a:r>
            <a:endParaRPr lang="en-US" altLang="zh-CN" dirty="0" smtClean="0">
              <a:solidFill>
                <a:srgbClr val="000000"/>
              </a:solidFill>
              <a:cs typeface="Source Code Pro" panose="020B0509030403020204" charset="0"/>
              <a:sym typeface="+mn-ea"/>
            </a:endParaRPr>
          </a:p>
          <a:p>
            <a:pPr lvl="1">
              <a:spcBef>
                <a:spcPts val="300"/>
              </a:spcBef>
              <a:spcAft>
                <a:spcPts val="300"/>
              </a:spcAft>
            </a:pPr>
            <a:r>
              <a:rPr lang="en-US" altLang="zh-CN" dirty="0" smtClean="0">
                <a:cs typeface="Source Code Pro" panose="020B0509030403020204" charset="0"/>
                <a:sym typeface="+mn-ea"/>
              </a:rPr>
              <a:t>flex-shrink</a:t>
            </a:r>
            <a:r>
              <a:rPr lang="en-US" altLang="zh-CN" dirty="0">
                <a:cs typeface="Source Code Pro" panose="020B0509030403020204" charset="0"/>
                <a:sym typeface="+mn-ea"/>
              </a:rPr>
              <a:t> </a:t>
            </a:r>
            <a:r>
              <a:rPr lang="en-US" altLang="zh-CN" dirty="0" smtClean="0">
                <a:cs typeface="Source Code Pro" panose="020B0509030403020204" charset="0"/>
                <a:sym typeface="+mn-ea"/>
              </a:rPr>
              <a:t>——</a:t>
            </a:r>
            <a:r>
              <a:rPr lang="zh-CN" altLang="en-US" dirty="0" smtClean="0">
                <a:cs typeface="Source Code Pro" panose="020B0509030403020204" charset="0"/>
                <a:sym typeface="+mn-ea"/>
              </a:rPr>
              <a:t>定义</a:t>
            </a:r>
            <a:r>
              <a:rPr lang="zh-CN" altLang="en-US" dirty="0">
                <a:cs typeface="Source Code Pro" panose="020B0509030403020204" charset="0"/>
                <a:sym typeface="+mn-ea"/>
              </a:rPr>
              <a:t>了项目的缩小</a:t>
            </a:r>
            <a:r>
              <a:rPr lang="zh-CN" altLang="en-US" dirty="0" smtClean="0">
                <a:cs typeface="Source Code Pro" panose="020B0509030403020204" charset="0"/>
                <a:sym typeface="+mn-ea"/>
              </a:rPr>
              <a:t>比例</a:t>
            </a:r>
            <a:endParaRPr lang="en-US" altLang="zh-CN" dirty="0" smtClean="0">
              <a:cs typeface="Source Code Pro" panose="020B0509030403020204" charset="0"/>
              <a:sym typeface="+mn-ea"/>
            </a:endParaRPr>
          </a:p>
          <a:p>
            <a:pPr lvl="1">
              <a:spcBef>
                <a:spcPts val="300"/>
              </a:spcBef>
              <a:spcAft>
                <a:spcPts val="300"/>
              </a:spcAft>
            </a:pPr>
            <a:r>
              <a:rPr lang="en-US" altLang="zh-CN" dirty="0">
                <a:cs typeface="Source Code Pro" panose="020B0509030403020204" charset="0"/>
                <a:sym typeface="+mn-ea"/>
              </a:rPr>
              <a:t>flex-basis </a:t>
            </a:r>
            <a:r>
              <a:rPr lang="en-US" altLang="zh-CN" dirty="0" smtClean="0">
                <a:solidFill>
                  <a:srgbClr val="000000"/>
                </a:solidFill>
                <a:cs typeface="Source Code Pro" panose="020B0509030403020204" charset="0"/>
                <a:sym typeface="+mn-ea"/>
              </a:rPr>
              <a:t>—— </a:t>
            </a:r>
            <a:r>
              <a:rPr lang="zh-CN" altLang="en-US" dirty="0" smtClean="0">
                <a:cs typeface="Source Code Pro" panose="020B0509030403020204" charset="0"/>
                <a:sym typeface="+mn-ea"/>
              </a:rPr>
              <a:t>定义</a:t>
            </a:r>
            <a:r>
              <a:rPr lang="zh-CN" altLang="en-US" dirty="0">
                <a:cs typeface="Source Code Pro" panose="020B0509030403020204" charset="0"/>
                <a:sym typeface="+mn-ea"/>
              </a:rPr>
              <a:t>了在分配多余空间之前，项目占据的主轴空间</a:t>
            </a:r>
            <a:endParaRPr lang="zh-CN" altLang="en-US" dirty="0">
              <a:solidFill>
                <a:srgbClr val="000000"/>
              </a:solidFill>
              <a:cs typeface="Source Code Pro" panose="020B0509030403020204" charset="0"/>
              <a:sym typeface="+mn-ea"/>
            </a:endParaRPr>
          </a:p>
          <a:p>
            <a:pPr lvl="1">
              <a:spcBef>
                <a:spcPts val="300"/>
              </a:spcBef>
              <a:spcAft>
                <a:spcPts val="300"/>
              </a:spcAft>
            </a:pPr>
            <a:r>
              <a:rPr lang="en-US" altLang="zh-CN" dirty="0">
                <a:sym typeface="+mn-ea"/>
              </a:rPr>
              <a:t>flex</a:t>
            </a:r>
            <a:r>
              <a:rPr lang="en-US" altLang="zh-CN" dirty="0" smtClean="0">
                <a:solidFill>
                  <a:srgbClr val="000000"/>
                </a:solidFill>
                <a:cs typeface="Source Code Pro" panose="020B0509030403020204" charset="0"/>
                <a:sym typeface="+mn-ea"/>
              </a:rPr>
              <a:t> </a:t>
            </a:r>
            <a:r>
              <a:rPr lang="en-US" altLang="zh-CN" dirty="0">
                <a:solidFill>
                  <a:srgbClr val="000000"/>
                </a:solidFill>
                <a:cs typeface="Source Code Pro" panose="020B0509030403020204" charset="0"/>
                <a:sym typeface="+mn-ea"/>
              </a:rPr>
              <a:t>—— </a:t>
            </a:r>
            <a:r>
              <a:rPr lang="en-US" altLang="zh-CN" dirty="0">
                <a:sym typeface="+mn-ea"/>
              </a:rPr>
              <a:t>flex-grow, flex-shrink </a:t>
            </a:r>
            <a:r>
              <a:rPr lang="zh-CN" altLang="en-US" dirty="0">
                <a:sym typeface="+mn-ea"/>
              </a:rPr>
              <a:t>和 </a:t>
            </a:r>
            <a:r>
              <a:rPr lang="en-US" altLang="zh-CN" dirty="0">
                <a:sym typeface="+mn-ea"/>
              </a:rPr>
              <a:t>flex-basis</a:t>
            </a:r>
            <a:r>
              <a:rPr lang="zh-CN" altLang="en-US" dirty="0">
                <a:sym typeface="+mn-ea"/>
              </a:rPr>
              <a:t>的简写，默认值为</a:t>
            </a:r>
            <a:r>
              <a:rPr lang="en-US" altLang="zh-CN" dirty="0">
                <a:sym typeface="+mn-ea"/>
              </a:rPr>
              <a:t>0 1 </a:t>
            </a:r>
            <a:r>
              <a:rPr lang="en-US" altLang="zh-CN" dirty="0" smtClean="0">
                <a:sym typeface="+mn-ea"/>
              </a:rPr>
              <a:t>auto</a:t>
            </a:r>
            <a:r>
              <a:rPr lang="zh-CN" altLang="en-US" dirty="0">
                <a:sym typeface="+mn-ea"/>
              </a:rPr>
              <a:t>，后两个属性</a:t>
            </a:r>
            <a:r>
              <a:rPr lang="zh-CN" altLang="en-US" dirty="0" smtClean="0">
                <a:sym typeface="+mn-ea"/>
              </a:rPr>
              <a:t>可选</a:t>
            </a:r>
            <a:endParaRPr lang="en-US" altLang="zh-CN" dirty="0">
              <a:solidFill>
                <a:srgbClr val="000000"/>
              </a:solidFill>
              <a:cs typeface="+mn-ea"/>
              <a:sym typeface="+mn-ea"/>
            </a:endParaRPr>
          </a:p>
        </p:txBody>
      </p:sp>
      <p:sp>
        <p:nvSpPr>
          <p:cNvPr id="3" name="内容占位符 2"/>
          <p:cNvSpPr>
            <a:spLocks noGrp="1"/>
          </p:cNvSpPr>
          <p:nvPr>
            <p:ph sz="quarter" idx="11"/>
          </p:nvPr>
        </p:nvSpPr>
        <p:spPr/>
        <p:txBody>
          <a:bodyPr/>
          <a:lstStyle/>
          <a:p>
            <a:r>
              <a:rPr lang="zh-CN" altLang="en-US" dirty="0" smtClean="0"/>
              <a:t>项目属性</a:t>
            </a:r>
            <a:endParaRPr lang="zh-CN" dirty="0">
              <a:sym typeface="+mn-ea"/>
            </a:endParaRPr>
          </a:p>
        </p:txBody>
      </p:sp>
    </p:spTree>
    <p:extLst>
      <p:ext uri="{BB962C8B-B14F-4D97-AF65-F5344CB8AC3E}">
        <p14:creationId xmlns:p14="http://schemas.microsoft.com/office/powerpoint/2010/main" val="3222698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smtClean="0">
                <a:sym typeface="+mn-ea"/>
              </a:rPr>
              <a:t>flex-grow </a:t>
            </a:r>
            <a:r>
              <a:rPr lang="zh-CN" altLang="en-US" dirty="0" smtClean="0">
                <a:solidFill>
                  <a:srgbClr val="000000"/>
                </a:solidFill>
                <a:sym typeface="+mn-ea"/>
              </a:rPr>
              <a:t>属性 </a:t>
            </a:r>
            <a:r>
              <a:rPr lang="en-US" altLang="zh-CN" dirty="0" smtClean="0">
                <a:solidFill>
                  <a:srgbClr val="000000"/>
                </a:solidFill>
                <a:sym typeface="+mn-ea"/>
              </a:rPr>
              <a:t>—— </a:t>
            </a:r>
            <a:r>
              <a:rPr lang="zh-CN" altLang="en-US" dirty="0" smtClean="0">
                <a:sym typeface="+mn-ea"/>
              </a:rPr>
              <a:t>定义</a:t>
            </a:r>
            <a:r>
              <a:rPr lang="zh-CN" altLang="en-US" dirty="0">
                <a:sym typeface="+mn-ea"/>
              </a:rPr>
              <a:t>项目的</a:t>
            </a:r>
            <a:r>
              <a:rPr lang="zh-CN" altLang="en-US" dirty="0">
                <a:solidFill>
                  <a:srgbClr val="FF0000"/>
                </a:solidFill>
                <a:sym typeface="+mn-ea"/>
              </a:rPr>
              <a:t>放大比例</a:t>
            </a:r>
            <a:r>
              <a:rPr lang="zh-CN" altLang="en-US" dirty="0">
                <a:sym typeface="+mn-ea"/>
              </a:rPr>
              <a:t>，默认为</a:t>
            </a:r>
            <a:r>
              <a:rPr lang="en-US" altLang="zh-CN" dirty="0">
                <a:sym typeface="+mn-ea"/>
              </a:rPr>
              <a:t>0</a:t>
            </a:r>
            <a:r>
              <a:rPr lang="zh-CN" altLang="en-US" dirty="0">
                <a:sym typeface="+mn-ea"/>
              </a:rPr>
              <a:t>，即如果存在剩余空间，也不</a:t>
            </a:r>
            <a:r>
              <a:rPr lang="zh-CN" altLang="en-US" dirty="0" smtClean="0">
                <a:sym typeface="+mn-ea"/>
              </a:rPr>
              <a:t>放大。</a:t>
            </a:r>
            <a:endParaRPr lang="en-US" altLang="zh-CN" dirty="0" smtClean="0">
              <a:sym typeface="+mn-ea"/>
            </a:endParaRPr>
          </a:p>
          <a:p>
            <a:endParaRPr lang="en-US" altLang="zh-CN" dirty="0">
              <a:solidFill>
                <a:srgbClr val="555555"/>
              </a:solidFill>
              <a:highlight>
                <a:srgbClr val="FFFFFF"/>
              </a:highlight>
              <a:cs typeface="微软雅黑" panose="020B0503020204020204" pitchFamily="34" charset="-122"/>
              <a:sym typeface="+mn-ea"/>
            </a:endParaRPr>
          </a:p>
          <a:p>
            <a:pPr lvl="1">
              <a:spcBef>
                <a:spcPts val="600"/>
              </a:spcBef>
              <a:spcAft>
                <a:spcPts val="600"/>
              </a:spcAft>
            </a:pPr>
            <a:r>
              <a:rPr lang="zh-CN" altLang="en-US" dirty="0">
                <a:highlight>
                  <a:srgbClr val="FFFFFF"/>
                </a:highlight>
                <a:cs typeface="微软雅黑" panose="020B0503020204020204" pitchFamily="34" charset="-122"/>
                <a:sym typeface="+mn-ea"/>
              </a:rPr>
              <a:t>如果所有项目的</a:t>
            </a:r>
            <a:r>
              <a:rPr lang="en-US" altLang="zh-CN" dirty="0">
                <a:highlight>
                  <a:srgbClr val="FFFFFF"/>
                </a:highlight>
                <a:cs typeface="微软雅黑" panose="020B0503020204020204" pitchFamily="34" charset="-122"/>
                <a:sym typeface="+mn-ea"/>
              </a:rPr>
              <a:t>flex-grow</a:t>
            </a:r>
            <a:r>
              <a:rPr lang="zh-CN" altLang="en-US" dirty="0">
                <a:highlight>
                  <a:srgbClr val="FFFFFF"/>
                </a:highlight>
                <a:cs typeface="微软雅黑" panose="020B0503020204020204" pitchFamily="34" charset="-122"/>
                <a:sym typeface="+mn-ea"/>
              </a:rPr>
              <a:t>属性都为</a:t>
            </a:r>
            <a:r>
              <a:rPr lang="en-US" altLang="zh-CN" dirty="0">
                <a:highlight>
                  <a:srgbClr val="FFFFFF"/>
                </a:highlight>
                <a:cs typeface="微软雅黑" panose="020B0503020204020204" pitchFamily="34" charset="-122"/>
                <a:sym typeface="+mn-ea"/>
              </a:rPr>
              <a:t>1</a:t>
            </a:r>
            <a:r>
              <a:rPr lang="zh-CN" altLang="en-US" dirty="0">
                <a:highlight>
                  <a:srgbClr val="FFFFFF"/>
                </a:highlight>
                <a:cs typeface="微软雅黑" panose="020B0503020204020204" pitchFamily="34" charset="-122"/>
                <a:sym typeface="+mn-ea"/>
              </a:rPr>
              <a:t>，则它们将等分剩余</a:t>
            </a:r>
            <a:r>
              <a:rPr lang="zh-CN" altLang="en-US" dirty="0" smtClean="0">
                <a:highlight>
                  <a:srgbClr val="FFFFFF"/>
                </a:highlight>
                <a:cs typeface="微软雅黑" panose="020B0503020204020204" pitchFamily="34" charset="-122"/>
                <a:sym typeface="+mn-ea"/>
              </a:rPr>
              <a:t>空间。</a:t>
            </a:r>
            <a:endParaRPr lang="en-US" altLang="zh-CN" dirty="0" smtClean="0">
              <a:highlight>
                <a:srgbClr val="FFFFFF"/>
              </a:highlight>
              <a:cs typeface="微软雅黑" panose="020B0503020204020204" pitchFamily="34" charset="-122"/>
              <a:sym typeface="+mn-ea"/>
            </a:endParaRPr>
          </a:p>
          <a:p>
            <a:pPr lvl="1">
              <a:spcAft>
                <a:spcPts val="600"/>
              </a:spcAft>
            </a:pPr>
            <a:r>
              <a:rPr lang="zh-CN" altLang="en-US" dirty="0" smtClean="0">
                <a:highlight>
                  <a:srgbClr val="FFFFFF"/>
                </a:highlight>
                <a:cs typeface="微软雅黑" panose="020B0503020204020204" pitchFamily="34" charset="-122"/>
                <a:sym typeface="+mn-ea"/>
              </a:rPr>
              <a:t>如果</a:t>
            </a:r>
            <a:r>
              <a:rPr lang="zh-CN" altLang="en-US" dirty="0">
                <a:highlight>
                  <a:srgbClr val="FFFFFF"/>
                </a:highlight>
                <a:cs typeface="微软雅黑" panose="020B0503020204020204" pitchFamily="34" charset="-122"/>
                <a:sym typeface="+mn-ea"/>
              </a:rPr>
              <a:t>一个项目的</a:t>
            </a:r>
            <a:r>
              <a:rPr lang="en-US" altLang="zh-CN" dirty="0">
                <a:highlight>
                  <a:srgbClr val="FFFFFF"/>
                </a:highlight>
                <a:cs typeface="微软雅黑" panose="020B0503020204020204" pitchFamily="34" charset="-122"/>
                <a:sym typeface="+mn-ea"/>
              </a:rPr>
              <a:t>flex-grow</a:t>
            </a:r>
            <a:r>
              <a:rPr lang="zh-CN" altLang="en-US" dirty="0">
                <a:highlight>
                  <a:srgbClr val="FFFFFF"/>
                </a:highlight>
                <a:cs typeface="微软雅黑" panose="020B0503020204020204" pitchFamily="34" charset="-122"/>
                <a:sym typeface="+mn-ea"/>
              </a:rPr>
              <a:t>属性为</a:t>
            </a:r>
            <a:r>
              <a:rPr lang="en-US" altLang="zh-CN" dirty="0">
                <a:highlight>
                  <a:srgbClr val="FFFFFF"/>
                </a:highlight>
                <a:cs typeface="微软雅黑" panose="020B0503020204020204" pitchFamily="34" charset="-122"/>
                <a:sym typeface="+mn-ea"/>
              </a:rPr>
              <a:t>2</a:t>
            </a:r>
            <a:r>
              <a:rPr lang="zh-CN" altLang="en-US" dirty="0">
                <a:highlight>
                  <a:srgbClr val="FFFFFF"/>
                </a:highlight>
                <a:cs typeface="微软雅黑" panose="020B0503020204020204" pitchFamily="34" charset="-122"/>
                <a:sym typeface="+mn-ea"/>
              </a:rPr>
              <a:t>，其他项目都为</a:t>
            </a:r>
            <a:r>
              <a:rPr lang="en-US" altLang="zh-CN" dirty="0">
                <a:highlight>
                  <a:srgbClr val="FFFFFF"/>
                </a:highlight>
                <a:cs typeface="微软雅黑" panose="020B0503020204020204" pitchFamily="34" charset="-122"/>
                <a:sym typeface="+mn-ea"/>
              </a:rPr>
              <a:t>1</a:t>
            </a:r>
            <a:r>
              <a:rPr lang="zh-CN" altLang="en-US" dirty="0">
                <a:highlight>
                  <a:srgbClr val="FFFFFF"/>
                </a:highlight>
                <a:cs typeface="微软雅黑" panose="020B0503020204020204" pitchFamily="34" charset="-122"/>
                <a:sym typeface="+mn-ea"/>
              </a:rPr>
              <a:t>，则前者占据的剩余空间将比其他项多一倍。</a:t>
            </a:r>
            <a:endParaRPr lang="en-US" altLang="zh-CN" dirty="0">
              <a:highlight>
                <a:srgbClr val="FFFFFF"/>
              </a:highlight>
              <a:cs typeface="微软雅黑" panose="020B0503020204020204" pitchFamily="34" charset="-122"/>
              <a:sym typeface="+mn-ea"/>
            </a:endParaRPr>
          </a:p>
          <a:p>
            <a:pPr lvl="1">
              <a:spcBef>
                <a:spcPts val="800"/>
              </a:spcBef>
              <a:spcAft>
                <a:spcPts val="200"/>
              </a:spcAft>
            </a:pPr>
            <a:endParaRPr lang="en-US" altLang="zh-CN" sz="2400" dirty="0" smtClean="0">
              <a:solidFill>
                <a:srgbClr val="000000"/>
              </a:solidFill>
              <a:sym typeface="+mn-ea"/>
            </a:endParaRPr>
          </a:p>
          <a:p>
            <a:pPr marL="431800" lvl="1" indent="0">
              <a:spcBef>
                <a:spcPts val="300"/>
              </a:spcBef>
              <a:spcAft>
                <a:spcPts val="300"/>
              </a:spcAft>
              <a:buNone/>
            </a:pPr>
            <a:endParaRPr lang="zh-CN" altLang="en-US" dirty="0">
              <a:cs typeface="+mn-ea"/>
            </a:endParaRPr>
          </a:p>
        </p:txBody>
      </p:sp>
      <p:sp>
        <p:nvSpPr>
          <p:cNvPr id="3" name="内容占位符 2"/>
          <p:cNvSpPr>
            <a:spLocks noGrp="1"/>
          </p:cNvSpPr>
          <p:nvPr>
            <p:ph sz="quarter" idx="11"/>
          </p:nvPr>
        </p:nvSpPr>
        <p:spPr/>
        <p:txBody>
          <a:bodyPr/>
          <a:lstStyle/>
          <a:p>
            <a:r>
              <a:rPr lang="en-US" altLang="zh-CN" dirty="0" smtClean="0"/>
              <a:t>flex-grow</a:t>
            </a:r>
            <a:endParaRPr lang="zh-CN" dirty="0">
              <a:sym typeface="+mn-ea"/>
            </a:endParaRPr>
          </a:p>
        </p:txBody>
      </p:sp>
      <p:sp>
        <p:nvSpPr>
          <p:cNvPr id="7" name="文本框 6"/>
          <p:cNvSpPr txBox="1"/>
          <p:nvPr/>
        </p:nvSpPr>
        <p:spPr>
          <a:xfrm>
            <a:off x="1285875" y="2564604"/>
            <a:ext cx="3513531" cy="646331"/>
          </a:xfrm>
          <a:prstGeom prst="rect">
            <a:avLst/>
          </a:prstGeom>
          <a:solidFill>
            <a:schemeClr val="accent5">
              <a:lumMod val="20000"/>
              <a:lumOff val="80000"/>
            </a:schemeClr>
          </a:solidFill>
        </p:spPr>
        <p:txBody>
          <a:bodyPr wrap="square" rtlCol="0">
            <a:spAutoFit/>
          </a:bodyPr>
          <a:lstStyle/>
          <a:p>
            <a:pPr fontAlgn="auto">
              <a:lnSpc>
                <a:spcPct val="150000"/>
              </a:lnSpc>
            </a:pPr>
            <a:r>
              <a:rPr lang="en-US" altLang="zh-CN" sz="2400" dirty="0">
                <a:solidFill>
                  <a:srgbClr val="000000"/>
                </a:solidFill>
              </a:rPr>
              <a:t>  </a:t>
            </a:r>
            <a:r>
              <a:rPr lang="en-US" altLang="zh-CN" sz="2600" dirty="0">
                <a:solidFill>
                  <a:srgbClr val="000000"/>
                </a:solidFill>
                <a:latin typeface="微软雅黑" panose="020B0503020204020204" pitchFamily="34" charset="-122"/>
                <a:sym typeface="+mn-ea"/>
              </a:rPr>
              <a:t>flex-grow: </a:t>
            </a:r>
            <a:r>
              <a:rPr lang="en-US" altLang="zh-CN" sz="2600" dirty="0" smtClean="0">
                <a:solidFill>
                  <a:srgbClr val="000000"/>
                </a:solidFill>
                <a:latin typeface="微软雅黑" panose="020B0503020204020204" pitchFamily="34" charset="-122"/>
                <a:sym typeface="+mn-ea"/>
              </a:rPr>
              <a:t>number ;</a:t>
            </a:r>
            <a:endParaRPr lang="zh-CN" altLang="en-US" sz="2600" dirty="0">
              <a:solidFill>
                <a:srgbClr val="000000"/>
              </a:solidFill>
              <a:latin typeface="微软雅黑" panose="020B0503020204020204" pitchFamily="34" charset="-122"/>
            </a:endParaRPr>
          </a:p>
        </p:txBody>
      </p:sp>
    </p:spTree>
    <p:extLst>
      <p:ext uri="{BB962C8B-B14F-4D97-AF65-F5344CB8AC3E}">
        <p14:creationId xmlns:p14="http://schemas.microsoft.com/office/powerpoint/2010/main" val="2736240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1">
              <a:spcBef>
                <a:spcPts val="800"/>
              </a:spcBef>
              <a:spcAft>
                <a:spcPts val="200"/>
              </a:spcAft>
            </a:pPr>
            <a:endParaRPr lang="en-US" altLang="zh-CN" sz="2400" dirty="0" smtClean="0">
              <a:solidFill>
                <a:srgbClr val="000000"/>
              </a:solidFill>
              <a:sym typeface="+mn-ea"/>
            </a:endParaRPr>
          </a:p>
          <a:p>
            <a:pPr marL="431800" lvl="1" indent="0">
              <a:spcBef>
                <a:spcPts val="300"/>
              </a:spcBef>
              <a:spcAft>
                <a:spcPts val="300"/>
              </a:spcAft>
              <a:buNone/>
            </a:pPr>
            <a:endParaRPr lang="zh-CN" altLang="en-US" dirty="0">
              <a:cs typeface="+mn-ea"/>
            </a:endParaRPr>
          </a:p>
        </p:txBody>
      </p:sp>
      <p:sp>
        <p:nvSpPr>
          <p:cNvPr id="3" name="内容占位符 2"/>
          <p:cNvSpPr>
            <a:spLocks noGrp="1"/>
          </p:cNvSpPr>
          <p:nvPr>
            <p:ph sz="quarter" idx="11"/>
          </p:nvPr>
        </p:nvSpPr>
        <p:spPr/>
        <p:txBody>
          <a:bodyPr/>
          <a:lstStyle/>
          <a:p>
            <a:r>
              <a:rPr lang="en-US" altLang="zh-CN" dirty="0" smtClean="0"/>
              <a:t>flex-grow</a:t>
            </a:r>
            <a:endParaRPr lang="zh-CN" dirty="0">
              <a:sym typeface="+mn-ea"/>
            </a:endParaRPr>
          </a:p>
        </p:txBody>
      </p:sp>
      <p:sp>
        <p:nvSpPr>
          <p:cNvPr id="4" name="矩形 3"/>
          <p:cNvSpPr/>
          <p:nvPr/>
        </p:nvSpPr>
        <p:spPr>
          <a:xfrm>
            <a:off x="1053690" y="1602815"/>
            <a:ext cx="6482970" cy="4662495"/>
          </a:xfrm>
          <a:prstGeom prst="rect">
            <a:avLst/>
          </a:prstGeom>
          <a:solidFill>
            <a:schemeClr val="bg2"/>
          </a:solidFill>
        </p:spPr>
        <p:txBody>
          <a:bodyPr wrap="square">
            <a:spAutoFit/>
          </a:bodyPr>
          <a:lstStyle/>
          <a:p>
            <a:pPr>
              <a:lnSpc>
                <a:spcPts val="4000"/>
              </a:lnSpc>
            </a:pPr>
            <a:r>
              <a:rPr lang="en-US" altLang="zh-CN" sz="2400" dirty="0" smtClean="0">
                <a:solidFill>
                  <a:srgbClr val="CB2D01"/>
                </a:solidFill>
                <a:latin typeface="Consolas" panose="020B0609020204030204" pitchFamily="49" charset="0"/>
              </a:rPr>
              <a:t> </a:t>
            </a:r>
            <a:r>
              <a:rPr lang="en-US" altLang="zh-CN" sz="2800" dirty="0" smtClean="0">
                <a:solidFill>
                  <a:srgbClr val="CB2D01"/>
                </a:solidFill>
                <a:cs typeface="Arial" panose="020B0604020202020204" pitchFamily="34" charset="0"/>
              </a:rPr>
              <a:t>#</a:t>
            </a:r>
            <a:r>
              <a:rPr lang="en-US" altLang="zh-CN" sz="2800" dirty="0">
                <a:solidFill>
                  <a:srgbClr val="CB2D01"/>
                </a:solidFill>
                <a:cs typeface="Arial" panose="020B0604020202020204" pitchFamily="34" charset="0"/>
              </a:rPr>
              <a:t>main</a:t>
            </a:r>
            <a:r>
              <a:rPr lang="en-US" altLang="zh-CN" sz="2800" dirty="0">
                <a:solidFill>
                  <a:srgbClr val="080808"/>
                </a:solidFill>
                <a:cs typeface="Arial" panose="020B0604020202020204" pitchFamily="34" charset="0"/>
              </a:rPr>
              <a:t> </a:t>
            </a:r>
            <a:r>
              <a:rPr lang="en-US" altLang="zh-CN" sz="2800" dirty="0">
                <a:solidFill>
                  <a:srgbClr val="808040"/>
                </a:solidFill>
                <a:cs typeface="Arial" panose="020B0604020202020204" pitchFamily="34" charset="0"/>
              </a:rPr>
              <a:t>{</a:t>
            </a:r>
          </a:p>
          <a:p>
            <a:pPr>
              <a:lnSpc>
                <a:spcPts val="4000"/>
              </a:lnSpc>
            </a:pPr>
            <a:r>
              <a:rPr lang="en-US" altLang="zh-CN" sz="2800" dirty="0">
                <a:solidFill>
                  <a:srgbClr val="080808"/>
                </a:solidFill>
                <a:cs typeface="Arial" panose="020B0604020202020204" pitchFamily="34" charset="0"/>
              </a:rPr>
              <a:t>  </a:t>
            </a:r>
            <a:r>
              <a:rPr lang="en-US" altLang="zh-CN" sz="2800" dirty="0" smtClean="0">
                <a:solidFill>
                  <a:srgbClr val="080808"/>
                </a:solidFill>
                <a:cs typeface="Arial" panose="020B0604020202020204" pitchFamily="34" charset="0"/>
              </a:rPr>
              <a:t>     </a:t>
            </a:r>
            <a:r>
              <a:rPr lang="en-US" altLang="zh-CN" sz="2800" dirty="0" smtClean="0">
                <a:solidFill>
                  <a:srgbClr val="3C7A03"/>
                </a:solidFill>
                <a:cs typeface="Arial" panose="020B0604020202020204" pitchFamily="34" charset="0"/>
              </a:rPr>
              <a:t>width</a:t>
            </a:r>
            <a:r>
              <a:rPr lang="en-US" altLang="zh-CN" sz="2800" dirty="0">
                <a:solidFill>
                  <a:srgbClr val="38444B"/>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9B1CEB"/>
                </a:solidFill>
                <a:cs typeface="Arial" panose="020B0604020202020204" pitchFamily="34" charset="0"/>
              </a:rPr>
              <a:t>100</a:t>
            </a:r>
            <a:r>
              <a:rPr lang="en-US" altLang="zh-CN" sz="2800" dirty="0">
                <a:solidFill>
                  <a:srgbClr val="577909"/>
                </a:solidFill>
                <a:cs typeface="Arial" panose="020B0604020202020204" pitchFamily="34" charset="0"/>
              </a:rPr>
              <a:t>%</a:t>
            </a:r>
            <a:r>
              <a:rPr lang="en-US" altLang="zh-CN" sz="2800" dirty="0">
                <a:solidFill>
                  <a:srgbClr val="080808"/>
                </a:solidFill>
                <a:cs typeface="Arial" panose="020B0604020202020204" pitchFamily="34" charset="0"/>
              </a:rPr>
              <a:t>;</a:t>
            </a:r>
          </a:p>
          <a:p>
            <a:pPr>
              <a:lnSpc>
                <a:spcPts val="4000"/>
              </a:lnSpc>
            </a:pPr>
            <a:r>
              <a:rPr lang="en-US" altLang="zh-CN" sz="2800" dirty="0">
                <a:solidFill>
                  <a:srgbClr val="080808"/>
                </a:solidFill>
                <a:cs typeface="Arial" panose="020B0604020202020204" pitchFamily="34" charset="0"/>
              </a:rPr>
              <a:t>  </a:t>
            </a:r>
            <a:r>
              <a:rPr lang="en-US" altLang="zh-CN" sz="2800" dirty="0" smtClean="0">
                <a:solidFill>
                  <a:srgbClr val="080808"/>
                </a:solidFill>
                <a:cs typeface="Arial" panose="020B0604020202020204" pitchFamily="34" charset="0"/>
              </a:rPr>
              <a:t>     </a:t>
            </a:r>
            <a:r>
              <a:rPr lang="en-US" altLang="zh-CN" sz="2800" dirty="0" smtClean="0">
                <a:solidFill>
                  <a:srgbClr val="3C7A03"/>
                </a:solidFill>
                <a:cs typeface="Arial" panose="020B0604020202020204" pitchFamily="34" charset="0"/>
              </a:rPr>
              <a:t>height</a:t>
            </a:r>
            <a:r>
              <a:rPr lang="en-US" altLang="zh-CN" sz="2800" dirty="0">
                <a:solidFill>
                  <a:srgbClr val="38444B"/>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9B1CEB"/>
                </a:solidFill>
                <a:cs typeface="Arial" panose="020B0604020202020204" pitchFamily="34" charset="0"/>
              </a:rPr>
              <a:t>100</a:t>
            </a:r>
            <a:r>
              <a:rPr lang="en-US" altLang="zh-CN" sz="2800" dirty="0">
                <a:solidFill>
                  <a:srgbClr val="577909"/>
                </a:solidFill>
                <a:cs typeface="Arial" panose="020B0604020202020204" pitchFamily="34" charset="0"/>
              </a:rPr>
              <a:t>px</a:t>
            </a:r>
            <a:r>
              <a:rPr lang="en-US" altLang="zh-CN" sz="2800" dirty="0">
                <a:solidFill>
                  <a:srgbClr val="080808"/>
                </a:solidFill>
                <a:cs typeface="Arial" panose="020B0604020202020204" pitchFamily="34" charset="0"/>
              </a:rPr>
              <a:t>;</a:t>
            </a:r>
          </a:p>
          <a:p>
            <a:pPr>
              <a:lnSpc>
                <a:spcPts val="4000"/>
              </a:lnSpc>
            </a:pPr>
            <a:r>
              <a:rPr lang="en-US" altLang="zh-CN" sz="2800" dirty="0" smtClean="0">
                <a:solidFill>
                  <a:srgbClr val="3C7A03"/>
                </a:solidFill>
                <a:cs typeface="Arial" panose="020B0604020202020204" pitchFamily="34" charset="0"/>
              </a:rPr>
              <a:t>       display</a:t>
            </a:r>
            <a:r>
              <a:rPr lang="en-US" altLang="zh-CN" sz="2800" dirty="0">
                <a:solidFill>
                  <a:srgbClr val="38444B"/>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3C7A03"/>
                </a:solidFill>
                <a:cs typeface="Arial" panose="020B0604020202020204" pitchFamily="34" charset="0"/>
              </a:rPr>
              <a:t>flex</a:t>
            </a:r>
            <a:r>
              <a:rPr lang="en-US" altLang="zh-CN" sz="2800" dirty="0">
                <a:solidFill>
                  <a:srgbClr val="080808"/>
                </a:solidFill>
                <a:cs typeface="Arial" panose="020B0604020202020204" pitchFamily="34" charset="0"/>
              </a:rPr>
              <a:t>;</a:t>
            </a:r>
          </a:p>
          <a:p>
            <a:pPr>
              <a:lnSpc>
                <a:spcPts val="4000"/>
              </a:lnSpc>
            </a:pPr>
            <a:r>
              <a:rPr lang="en-US" altLang="zh-CN" sz="2800" dirty="0" smtClean="0">
                <a:solidFill>
                  <a:srgbClr val="808040"/>
                </a:solidFill>
                <a:cs typeface="Arial" panose="020B0604020202020204" pitchFamily="34" charset="0"/>
              </a:rPr>
              <a:t> }</a:t>
            </a:r>
            <a:endParaRPr lang="en-US" altLang="zh-CN" sz="2800" dirty="0">
              <a:solidFill>
                <a:srgbClr val="808040"/>
              </a:solidFill>
              <a:cs typeface="Arial" panose="020B0604020202020204" pitchFamily="34" charset="0"/>
            </a:endParaRPr>
          </a:p>
          <a:p>
            <a:pPr>
              <a:lnSpc>
                <a:spcPts val="4000"/>
              </a:lnSpc>
            </a:pPr>
            <a:r>
              <a:rPr lang="en-US" altLang="zh-CN" sz="2800" dirty="0" smtClean="0">
                <a:solidFill>
                  <a:srgbClr val="CB2D01"/>
                </a:solidFill>
                <a:cs typeface="Arial" panose="020B0604020202020204" pitchFamily="34" charset="0"/>
              </a:rPr>
              <a:t> #</a:t>
            </a:r>
            <a:r>
              <a:rPr lang="en-US" altLang="zh-CN" sz="2800" dirty="0">
                <a:solidFill>
                  <a:srgbClr val="CB2D01"/>
                </a:solidFill>
                <a:cs typeface="Arial" panose="020B0604020202020204" pitchFamily="34" charset="0"/>
              </a:rPr>
              <a:t>main</a:t>
            </a:r>
            <a:r>
              <a:rPr lang="en-US" altLang="zh-CN" sz="2800" dirty="0">
                <a:solidFill>
                  <a:srgbClr val="080808"/>
                </a:solidFill>
                <a:cs typeface="Arial" panose="020B0604020202020204" pitchFamily="34" charset="0"/>
              </a:rPr>
              <a:t> </a:t>
            </a:r>
            <a:r>
              <a:rPr lang="en-US" altLang="zh-CN" sz="2800" dirty="0" err="1">
                <a:solidFill>
                  <a:srgbClr val="2369B6"/>
                </a:solidFill>
                <a:cs typeface="Arial" panose="020B0604020202020204" pitchFamily="34" charset="0"/>
              </a:rPr>
              <a:t>div</a:t>
            </a:r>
            <a:r>
              <a:rPr lang="en-US" altLang="zh-CN" sz="2800" dirty="0" err="1">
                <a:solidFill>
                  <a:srgbClr val="38444B"/>
                </a:solidFill>
                <a:cs typeface="Arial" panose="020B0604020202020204" pitchFamily="34" charset="0"/>
              </a:rPr>
              <a:t>:</a:t>
            </a:r>
            <a:r>
              <a:rPr lang="en-US" altLang="zh-CN" sz="2800" dirty="0" err="1">
                <a:solidFill>
                  <a:srgbClr val="CB2D01"/>
                </a:solidFill>
                <a:cs typeface="Arial" panose="020B0604020202020204" pitchFamily="34" charset="0"/>
              </a:rPr>
              <a:t>nth-of-type</a:t>
            </a:r>
            <a:r>
              <a:rPr lang="en-US" altLang="zh-CN" sz="2800" dirty="0">
                <a:solidFill>
                  <a:srgbClr val="808040"/>
                </a:solidFill>
                <a:cs typeface="Arial" panose="020B0604020202020204" pitchFamily="34" charset="0"/>
              </a:rPr>
              <a:t>(</a:t>
            </a:r>
            <a:r>
              <a:rPr lang="en-US" altLang="zh-CN" sz="2800" dirty="0">
                <a:solidFill>
                  <a:srgbClr val="9B1CEB"/>
                </a:solidFill>
                <a:cs typeface="Arial" panose="020B0604020202020204" pitchFamily="34" charset="0"/>
              </a:rPr>
              <a:t>1</a:t>
            </a:r>
            <a:r>
              <a:rPr lang="en-US" altLang="zh-CN" sz="2800" dirty="0">
                <a:solidFill>
                  <a:srgbClr val="808040"/>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808040"/>
                </a:solidFill>
                <a:cs typeface="Arial" panose="020B0604020202020204" pitchFamily="34" charset="0"/>
              </a:rPr>
              <a:t>{</a:t>
            </a:r>
            <a:r>
              <a:rPr lang="en-US" altLang="zh-CN" sz="2800" dirty="0">
                <a:solidFill>
                  <a:srgbClr val="3C7A03"/>
                </a:solidFill>
                <a:cs typeface="Arial" panose="020B0604020202020204" pitchFamily="34" charset="0"/>
              </a:rPr>
              <a:t>flex-grow</a:t>
            </a:r>
            <a:r>
              <a:rPr lang="en-US" altLang="zh-CN" sz="2800" dirty="0">
                <a:solidFill>
                  <a:srgbClr val="38444B"/>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9B1CEB"/>
                </a:solidFill>
                <a:cs typeface="Arial" panose="020B0604020202020204" pitchFamily="34" charset="0"/>
              </a:rPr>
              <a:t>1</a:t>
            </a:r>
            <a:r>
              <a:rPr lang="en-US" altLang="zh-CN" sz="2800" dirty="0" smtClean="0">
                <a:solidFill>
                  <a:srgbClr val="080808"/>
                </a:solidFill>
                <a:cs typeface="Arial" panose="020B0604020202020204" pitchFamily="34" charset="0"/>
              </a:rPr>
              <a:t>; </a:t>
            </a:r>
            <a:r>
              <a:rPr lang="en-US" altLang="zh-CN" sz="2800" dirty="0" smtClean="0">
                <a:solidFill>
                  <a:srgbClr val="808040"/>
                </a:solidFill>
                <a:cs typeface="Arial" panose="020B0604020202020204" pitchFamily="34" charset="0"/>
              </a:rPr>
              <a:t>}</a:t>
            </a:r>
            <a:endParaRPr lang="en-US" altLang="zh-CN" sz="2800" dirty="0">
              <a:solidFill>
                <a:srgbClr val="808040"/>
              </a:solidFill>
              <a:cs typeface="Arial" panose="020B0604020202020204" pitchFamily="34" charset="0"/>
            </a:endParaRPr>
          </a:p>
          <a:p>
            <a:pPr>
              <a:lnSpc>
                <a:spcPts val="4000"/>
              </a:lnSpc>
            </a:pPr>
            <a:r>
              <a:rPr lang="en-US" altLang="zh-CN" sz="2800" dirty="0" smtClean="0">
                <a:solidFill>
                  <a:srgbClr val="CB2D01"/>
                </a:solidFill>
                <a:cs typeface="Arial" panose="020B0604020202020204" pitchFamily="34" charset="0"/>
              </a:rPr>
              <a:t> #</a:t>
            </a:r>
            <a:r>
              <a:rPr lang="en-US" altLang="zh-CN" sz="2800" dirty="0">
                <a:solidFill>
                  <a:srgbClr val="CB2D01"/>
                </a:solidFill>
                <a:cs typeface="Arial" panose="020B0604020202020204" pitchFamily="34" charset="0"/>
              </a:rPr>
              <a:t>main</a:t>
            </a:r>
            <a:r>
              <a:rPr lang="en-US" altLang="zh-CN" sz="2800" dirty="0">
                <a:solidFill>
                  <a:srgbClr val="080808"/>
                </a:solidFill>
                <a:cs typeface="Arial" panose="020B0604020202020204" pitchFamily="34" charset="0"/>
              </a:rPr>
              <a:t> </a:t>
            </a:r>
            <a:r>
              <a:rPr lang="en-US" altLang="zh-CN" sz="2800" dirty="0" err="1">
                <a:solidFill>
                  <a:srgbClr val="2369B6"/>
                </a:solidFill>
                <a:cs typeface="Arial" panose="020B0604020202020204" pitchFamily="34" charset="0"/>
              </a:rPr>
              <a:t>div</a:t>
            </a:r>
            <a:r>
              <a:rPr lang="en-US" altLang="zh-CN" sz="2800" dirty="0" err="1">
                <a:solidFill>
                  <a:srgbClr val="38444B"/>
                </a:solidFill>
                <a:cs typeface="Arial" panose="020B0604020202020204" pitchFamily="34" charset="0"/>
              </a:rPr>
              <a:t>:</a:t>
            </a:r>
            <a:r>
              <a:rPr lang="en-US" altLang="zh-CN" sz="2800" dirty="0" err="1">
                <a:solidFill>
                  <a:srgbClr val="CB2D01"/>
                </a:solidFill>
                <a:cs typeface="Arial" panose="020B0604020202020204" pitchFamily="34" charset="0"/>
              </a:rPr>
              <a:t>nth-of-type</a:t>
            </a:r>
            <a:r>
              <a:rPr lang="en-US" altLang="zh-CN" sz="2800" dirty="0">
                <a:solidFill>
                  <a:srgbClr val="808040"/>
                </a:solidFill>
                <a:cs typeface="Arial" panose="020B0604020202020204" pitchFamily="34" charset="0"/>
              </a:rPr>
              <a:t>(</a:t>
            </a:r>
            <a:r>
              <a:rPr lang="en-US" altLang="zh-CN" sz="2800" dirty="0">
                <a:solidFill>
                  <a:srgbClr val="9B1CEB"/>
                </a:solidFill>
                <a:cs typeface="Arial" panose="020B0604020202020204" pitchFamily="34" charset="0"/>
              </a:rPr>
              <a:t>2</a:t>
            </a:r>
            <a:r>
              <a:rPr lang="en-US" altLang="zh-CN" sz="2800" dirty="0">
                <a:solidFill>
                  <a:srgbClr val="808040"/>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808040"/>
                </a:solidFill>
                <a:cs typeface="Arial" panose="020B0604020202020204" pitchFamily="34" charset="0"/>
              </a:rPr>
              <a:t>{</a:t>
            </a:r>
            <a:r>
              <a:rPr lang="en-US" altLang="zh-CN" sz="2800" dirty="0">
                <a:solidFill>
                  <a:srgbClr val="3C7A03"/>
                </a:solidFill>
                <a:cs typeface="Arial" panose="020B0604020202020204" pitchFamily="34" charset="0"/>
              </a:rPr>
              <a:t>flex-grow</a:t>
            </a:r>
            <a:r>
              <a:rPr lang="en-US" altLang="zh-CN" sz="2800" dirty="0">
                <a:solidFill>
                  <a:srgbClr val="38444B"/>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9B1CEB"/>
                </a:solidFill>
                <a:cs typeface="Arial" panose="020B0604020202020204" pitchFamily="34" charset="0"/>
              </a:rPr>
              <a:t>3</a:t>
            </a:r>
            <a:r>
              <a:rPr lang="en-US" altLang="zh-CN" sz="2800" dirty="0" smtClean="0">
                <a:solidFill>
                  <a:srgbClr val="080808"/>
                </a:solidFill>
                <a:cs typeface="Arial" panose="020B0604020202020204" pitchFamily="34" charset="0"/>
              </a:rPr>
              <a:t>; </a:t>
            </a:r>
            <a:r>
              <a:rPr lang="en-US" altLang="zh-CN" sz="2800" dirty="0" smtClean="0">
                <a:solidFill>
                  <a:srgbClr val="808040"/>
                </a:solidFill>
                <a:cs typeface="Arial" panose="020B0604020202020204" pitchFamily="34" charset="0"/>
              </a:rPr>
              <a:t>}</a:t>
            </a:r>
            <a:endParaRPr lang="en-US" altLang="zh-CN" sz="2800" dirty="0">
              <a:solidFill>
                <a:srgbClr val="808040"/>
              </a:solidFill>
              <a:cs typeface="Arial" panose="020B0604020202020204" pitchFamily="34" charset="0"/>
            </a:endParaRPr>
          </a:p>
          <a:p>
            <a:pPr>
              <a:lnSpc>
                <a:spcPts val="4000"/>
              </a:lnSpc>
            </a:pPr>
            <a:r>
              <a:rPr lang="en-US" altLang="zh-CN" sz="2800" dirty="0" smtClean="0">
                <a:solidFill>
                  <a:srgbClr val="CB2D01"/>
                </a:solidFill>
                <a:cs typeface="Arial" panose="020B0604020202020204" pitchFamily="34" charset="0"/>
              </a:rPr>
              <a:t> #</a:t>
            </a:r>
            <a:r>
              <a:rPr lang="en-US" altLang="zh-CN" sz="2800" dirty="0">
                <a:solidFill>
                  <a:srgbClr val="CB2D01"/>
                </a:solidFill>
                <a:cs typeface="Arial" panose="020B0604020202020204" pitchFamily="34" charset="0"/>
              </a:rPr>
              <a:t>main</a:t>
            </a:r>
            <a:r>
              <a:rPr lang="en-US" altLang="zh-CN" sz="2800" dirty="0">
                <a:solidFill>
                  <a:srgbClr val="080808"/>
                </a:solidFill>
                <a:cs typeface="Arial" panose="020B0604020202020204" pitchFamily="34" charset="0"/>
              </a:rPr>
              <a:t> </a:t>
            </a:r>
            <a:r>
              <a:rPr lang="en-US" altLang="zh-CN" sz="2800" dirty="0" err="1">
                <a:solidFill>
                  <a:srgbClr val="2369B6"/>
                </a:solidFill>
                <a:cs typeface="Arial" panose="020B0604020202020204" pitchFamily="34" charset="0"/>
              </a:rPr>
              <a:t>div</a:t>
            </a:r>
            <a:r>
              <a:rPr lang="en-US" altLang="zh-CN" sz="2800" dirty="0" err="1">
                <a:solidFill>
                  <a:srgbClr val="38444B"/>
                </a:solidFill>
                <a:cs typeface="Arial" panose="020B0604020202020204" pitchFamily="34" charset="0"/>
              </a:rPr>
              <a:t>:</a:t>
            </a:r>
            <a:r>
              <a:rPr lang="en-US" altLang="zh-CN" sz="2800" dirty="0" err="1">
                <a:solidFill>
                  <a:srgbClr val="CB2D01"/>
                </a:solidFill>
                <a:cs typeface="Arial" panose="020B0604020202020204" pitchFamily="34" charset="0"/>
              </a:rPr>
              <a:t>nth-of-type</a:t>
            </a:r>
            <a:r>
              <a:rPr lang="en-US" altLang="zh-CN" sz="2800" dirty="0">
                <a:solidFill>
                  <a:srgbClr val="808040"/>
                </a:solidFill>
                <a:cs typeface="Arial" panose="020B0604020202020204" pitchFamily="34" charset="0"/>
              </a:rPr>
              <a:t>(</a:t>
            </a:r>
            <a:r>
              <a:rPr lang="en-US" altLang="zh-CN" sz="2800" dirty="0">
                <a:solidFill>
                  <a:srgbClr val="9B1CEB"/>
                </a:solidFill>
                <a:cs typeface="Arial" panose="020B0604020202020204" pitchFamily="34" charset="0"/>
              </a:rPr>
              <a:t>3</a:t>
            </a:r>
            <a:r>
              <a:rPr lang="en-US" altLang="zh-CN" sz="2800" dirty="0">
                <a:solidFill>
                  <a:srgbClr val="808040"/>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808040"/>
                </a:solidFill>
                <a:cs typeface="Arial" panose="020B0604020202020204" pitchFamily="34" charset="0"/>
              </a:rPr>
              <a:t>{</a:t>
            </a:r>
            <a:r>
              <a:rPr lang="en-US" altLang="zh-CN" sz="2800" dirty="0">
                <a:solidFill>
                  <a:srgbClr val="3C7A03"/>
                </a:solidFill>
                <a:cs typeface="Arial" panose="020B0604020202020204" pitchFamily="34" charset="0"/>
              </a:rPr>
              <a:t>flex-grow</a:t>
            </a:r>
            <a:r>
              <a:rPr lang="en-US" altLang="zh-CN" sz="2800" dirty="0">
                <a:solidFill>
                  <a:srgbClr val="38444B"/>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9B1CEB"/>
                </a:solidFill>
                <a:cs typeface="Arial" panose="020B0604020202020204" pitchFamily="34" charset="0"/>
              </a:rPr>
              <a:t>1</a:t>
            </a:r>
            <a:r>
              <a:rPr lang="en-US" altLang="zh-CN" sz="2800" dirty="0" smtClean="0">
                <a:solidFill>
                  <a:srgbClr val="080808"/>
                </a:solidFill>
                <a:cs typeface="Arial" panose="020B0604020202020204" pitchFamily="34" charset="0"/>
              </a:rPr>
              <a:t>; </a:t>
            </a:r>
            <a:r>
              <a:rPr lang="en-US" altLang="zh-CN" sz="2800" dirty="0" smtClean="0">
                <a:solidFill>
                  <a:srgbClr val="808040"/>
                </a:solidFill>
                <a:cs typeface="Arial" panose="020B0604020202020204" pitchFamily="34" charset="0"/>
              </a:rPr>
              <a:t>}</a:t>
            </a:r>
            <a:endParaRPr lang="en-US" altLang="zh-CN" sz="2800" dirty="0">
              <a:solidFill>
                <a:srgbClr val="808040"/>
              </a:solidFill>
              <a:cs typeface="Arial" panose="020B0604020202020204" pitchFamily="34" charset="0"/>
            </a:endParaRPr>
          </a:p>
          <a:p>
            <a:pPr>
              <a:lnSpc>
                <a:spcPts val="4000"/>
              </a:lnSpc>
            </a:pPr>
            <a:r>
              <a:rPr lang="en-US" altLang="zh-CN" sz="2800" dirty="0" smtClean="0">
                <a:solidFill>
                  <a:srgbClr val="CB2D01"/>
                </a:solidFill>
                <a:cs typeface="Arial" panose="020B0604020202020204" pitchFamily="34" charset="0"/>
              </a:rPr>
              <a:t> #</a:t>
            </a:r>
            <a:r>
              <a:rPr lang="en-US" altLang="zh-CN" sz="2800" dirty="0">
                <a:solidFill>
                  <a:srgbClr val="CB2D01"/>
                </a:solidFill>
                <a:cs typeface="Arial" panose="020B0604020202020204" pitchFamily="34" charset="0"/>
              </a:rPr>
              <a:t>main</a:t>
            </a:r>
            <a:r>
              <a:rPr lang="en-US" altLang="zh-CN" sz="2800" dirty="0">
                <a:solidFill>
                  <a:srgbClr val="080808"/>
                </a:solidFill>
                <a:cs typeface="Arial" panose="020B0604020202020204" pitchFamily="34" charset="0"/>
              </a:rPr>
              <a:t> </a:t>
            </a:r>
            <a:r>
              <a:rPr lang="en-US" altLang="zh-CN" sz="2800" dirty="0" err="1">
                <a:solidFill>
                  <a:srgbClr val="2369B6"/>
                </a:solidFill>
                <a:cs typeface="Arial" panose="020B0604020202020204" pitchFamily="34" charset="0"/>
              </a:rPr>
              <a:t>div</a:t>
            </a:r>
            <a:r>
              <a:rPr lang="en-US" altLang="zh-CN" sz="2800" dirty="0" err="1">
                <a:solidFill>
                  <a:srgbClr val="38444B"/>
                </a:solidFill>
                <a:cs typeface="Arial" panose="020B0604020202020204" pitchFamily="34" charset="0"/>
              </a:rPr>
              <a:t>:</a:t>
            </a:r>
            <a:r>
              <a:rPr lang="en-US" altLang="zh-CN" sz="2800" dirty="0" err="1">
                <a:solidFill>
                  <a:srgbClr val="CB2D01"/>
                </a:solidFill>
                <a:cs typeface="Arial" panose="020B0604020202020204" pitchFamily="34" charset="0"/>
              </a:rPr>
              <a:t>nth-of-type</a:t>
            </a:r>
            <a:r>
              <a:rPr lang="en-US" altLang="zh-CN" sz="2800" dirty="0">
                <a:solidFill>
                  <a:srgbClr val="808040"/>
                </a:solidFill>
                <a:cs typeface="Arial" panose="020B0604020202020204" pitchFamily="34" charset="0"/>
              </a:rPr>
              <a:t>(</a:t>
            </a:r>
            <a:r>
              <a:rPr lang="en-US" altLang="zh-CN" sz="2800" dirty="0">
                <a:solidFill>
                  <a:srgbClr val="9B1CEB"/>
                </a:solidFill>
                <a:cs typeface="Arial" panose="020B0604020202020204" pitchFamily="34" charset="0"/>
              </a:rPr>
              <a:t>4</a:t>
            </a:r>
            <a:r>
              <a:rPr lang="en-US" altLang="zh-CN" sz="2800" dirty="0">
                <a:solidFill>
                  <a:srgbClr val="808040"/>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808040"/>
                </a:solidFill>
                <a:cs typeface="Arial" panose="020B0604020202020204" pitchFamily="34" charset="0"/>
              </a:rPr>
              <a:t>{</a:t>
            </a:r>
            <a:r>
              <a:rPr lang="en-US" altLang="zh-CN" sz="2800" dirty="0">
                <a:solidFill>
                  <a:srgbClr val="3C7A03"/>
                </a:solidFill>
                <a:cs typeface="Arial" panose="020B0604020202020204" pitchFamily="34" charset="0"/>
              </a:rPr>
              <a:t>flex-grow</a:t>
            </a:r>
            <a:r>
              <a:rPr lang="en-US" altLang="zh-CN" sz="2800" dirty="0">
                <a:solidFill>
                  <a:srgbClr val="38444B"/>
                </a:solidFill>
                <a:cs typeface="Arial" panose="020B0604020202020204" pitchFamily="34" charset="0"/>
              </a:rPr>
              <a:t>:</a:t>
            </a:r>
            <a:r>
              <a:rPr lang="en-US" altLang="zh-CN" sz="2800" dirty="0">
                <a:solidFill>
                  <a:srgbClr val="080808"/>
                </a:solidFill>
                <a:cs typeface="Arial" panose="020B0604020202020204" pitchFamily="34" charset="0"/>
              </a:rPr>
              <a:t> </a:t>
            </a:r>
            <a:r>
              <a:rPr lang="en-US" altLang="zh-CN" sz="2800" dirty="0">
                <a:solidFill>
                  <a:srgbClr val="9B1CEB"/>
                </a:solidFill>
                <a:cs typeface="Arial" panose="020B0604020202020204" pitchFamily="34" charset="0"/>
              </a:rPr>
              <a:t>1</a:t>
            </a:r>
            <a:r>
              <a:rPr lang="en-US" altLang="zh-CN" sz="2800" dirty="0" smtClean="0">
                <a:solidFill>
                  <a:srgbClr val="080808"/>
                </a:solidFill>
                <a:cs typeface="Arial" panose="020B0604020202020204" pitchFamily="34" charset="0"/>
              </a:rPr>
              <a:t>; </a:t>
            </a:r>
            <a:r>
              <a:rPr lang="en-US" altLang="zh-CN" sz="2800" dirty="0" smtClean="0">
                <a:solidFill>
                  <a:srgbClr val="808040"/>
                </a:solidFill>
                <a:cs typeface="Arial" panose="020B0604020202020204" pitchFamily="34" charset="0"/>
              </a:rPr>
              <a:t>}</a:t>
            </a:r>
            <a:endParaRPr lang="zh-CN" altLang="en-US" sz="2800" dirty="0">
              <a:cs typeface="Arial" panose="020B0604020202020204" pitchFamily="34" charset="0"/>
            </a:endParaRPr>
          </a:p>
        </p:txBody>
      </p:sp>
      <p:pic>
        <p:nvPicPr>
          <p:cNvPr id="5" name="图片 4"/>
          <p:cNvPicPr>
            <a:picLocks noChangeAspect="1"/>
          </p:cNvPicPr>
          <p:nvPr/>
        </p:nvPicPr>
        <p:blipFill>
          <a:blip r:embed="rId3"/>
          <a:stretch>
            <a:fillRect/>
          </a:stretch>
        </p:blipFill>
        <p:spPr>
          <a:xfrm>
            <a:off x="6426677" y="1602815"/>
            <a:ext cx="5209319" cy="1079143"/>
          </a:xfrm>
          <a:prstGeom prst="rect">
            <a:avLst/>
          </a:prstGeom>
        </p:spPr>
      </p:pic>
      <p:sp>
        <p:nvSpPr>
          <p:cNvPr id="8" name="文本框 7"/>
          <p:cNvSpPr txBox="1"/>
          <p:nvPr/>
        </p:nvSpPr>
        <p:spPr>
          <a:xfrm>
            <a:off x="8780145" y="6067699"/>
            <a:ext cx="2813306" cy="523220"/>
          </a:xfrm>
          <a:prstGeom prst="rect">
            <a:avLst/>
          </a:prstGeom>
          <a:noFill/>
        </p:spPr>
        <p:txBody>
          <a:bodyPr wrap="square" rtlCol="0">
            <a:spAutoFit/>
          </a:bodyPr>
          <a:lstStyle/>
          <a:p>
            <a:r>
              <a:rPr lang="en-US" altLang="zh-CN" sz="2800" dirty="0" smtClean="0">
                <a:solidFill>
                  <a:srgbClr val="000000"/>
                </a:solidFill>
              </a:rPr>
              <a:t>demo19_7.html</a:t>
            </a:r>
            <a:endParaRPr lang="zh-CN" altLang="en-US" sz="2800" dirty="0">
              <a:solidFill>
                <a:srgbClr val="000000"/>
              </a:solidFill>
            </a:endParaRPr>
          </a:p>
        </p:txBody>
      </p:sp>
    </p:spTree>
    <p:extLst>
      <p:ext uri="{BB962C8B-B14F-4D97-AF65-F5344CB8AC3E}">
        <p14:creationId xmlns:p14="http://schemas.microsoft.com/office/powerpoint/2010/main" val="399685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670157" cy="5135848"/>
          </a:xfrm>
        </p:spPr>
        <p:txBody>
          <a:bodyPr/>
          <a:lstStyle/>
          <a:p>
            <a:r>
              <a:rPr lang="en-US" altLang="zh-CN" dirty="0">
                <a:sym typeface="+mn-ea"/>
              </a:rPr>
              <a:t>flex-shrink </a:t>
            </a:r>
            <a:r>
              <a:rPr lang="zh-CN" altLang="en-US" dirty="0" smtClean="0">
                <a:solidFill>
                  <a:srgbClr val="000000"/>
                </a:solidFill>
                <a:sym typeface="+mn-ea"/>
              </a:rPr>
              <a:t>属性 </a:t>
            </a:r>
            <a:r>
              <a:rPr lang="en-US" altLang="zh-CN" dirty="0" smtClean="0">
                <a:solidFill>
                  <a:srgbClr val="000000"/>
                </a:solidFill>
                <a:sym typeface="+mn-ea"/>
              </a:rPr>
              <a:t>——</a:t>
            </a:r>
            <a:r>
              <a:rPr lang="zh-CN" altLang="en-US" dirty="0">
                <a:sym typeface="+mn-ea"/>
              </a:rPr>
              <a:t>定义了项目的</a:t>
            </a:r>
            <a:r>
              <a:rPr lang="zh-CN" altLang="en-US" dirty="0">
                <a:solidFill>
                  <a:srgbClr val="FF0000"/>
                </a:solidFill>
                <a:sym typeface="+mn-ea"/>
              </a:rPr>
              <a:t>缩小比例</a:t>
            </a:r>
            <a:r>
              <a:rPr lang="zh-CN" altLang="en-US" dirty="0">
                <a:sym typeface="+mn-ea"/>
              </a:rPr>
              <a:t>，默认为</a:t>
            </a:r>
            <a:r>
              <a:rPr lang="en-US" altLang="zh-CN" dirty="0">
                <a:sym typeface="+mn-ea"/>
              </a:rPr>
              <a:t>1</a:t>
            </a:r>
            <a:r>
              <a:rPr lang="zh-CN" altLang="en-US" dirty="0">
                <a:sym typeface="+mn-ea"/>
              </a:rPr>
              <a:t>，即如果空间不足，该项目将</a:t>
            </a:r>
            <a:r>
              <a:rPr lang="zh-CN" altLang="en-US" dirty="0" smtClean="0">
                <a:sym typeface="+mn-ea"/>
              </a:rPr>
              <a:t>缩小。</a:t>
            </a:r>
            <a:endParaRPr lang="en-US" altLang="zh-CN" dirty="0" smtClean="0">
              <a:sym typeface="+mn-ea"/>
            </a:endParaRPr>
          </a:p>
          <a:p>
            <a:endParaRPr lang="en-US" altLang="zh-CN" dirty="0">
              <a:solidFill>
                <a:srgbClr val="555555"/>
              </a:solidFill>
              <a:highlight>
                <a:srgbClr val="FFFFFF"/>
              </a:highlight>
              <a:cs typeface="微软雅黑" panose="020B0503020204020204" pitchFamily="34" charset="-122"/>
              <a:sym typeface="+mn-ea"/>
            </a:endParaRPr>
          </a:p>
          <a:p>
            <a:pPr lvl="1">
              <a:spcBef>
                <a:spcPts val="800"/>
              </a:spcBef>
              <a:spcAft>
                <a:spcPts val="200"/>
              </a:spcAft>
            </a:pPr>
            <a:r>
              <a:rPr lang="en-US" altLang="zh-CN" sz="2500" dirty="0">
                <a:sym typeface="+mn-ea"/>
              </a:rPr>
              <a:t>flex </a:t>
            </a:r>
            <a:r>
              <a:rPr lang="zh-CN" altLang="en-US" sz="2500" dirty="0">
                <a:sym typeface="+mn-ea"/>
              </a:rPr>
              <a:t>元素仅在默认宽度之和大于容器的时候才会发生</a:t>
            </a:r>
            <a:r>
              <a:rPr lang="zh-CN" altLang="en-US" sz="2500" dirty="0" smtClean="0">
                <a:sym typeface="+mn-ea"/>
              </a:rPr>
              <a:t>收缩。</a:t>
            </a:r>
            <a:endParaRPr lang="en-US" altLang="zh-CN" sz="2500" dirty="0" smtClean="0">
              <a:solidFill>
                <a:srgbClr val="000000"/>
              </a:solidFill>
              <a:sym typeface="+mn-ea"/>
            </a:endParaRPr>
          </a:p>
          <a:p>
            <a:pPr lvl="1">
              <a:spcBef>
                <a:spcPts val="800"/>
              </a:spcBef>
              <a:spcAft>
                <a:spcPts val="200"/>
              </a:spcAft>
            </a:pPr>
            <a:r>
              <a:rPr lang="zh-CN" altLang="en-US" sz="2500" dirty="0" smtClean="0"/>
              <a:t>如所有</a:t>
            </a:r>
            <a:r>
              <a:rPr lang="zh-CN" altLang="en-US" sz="2500" dirty="0"/>
              <a:t>项目</a:t>
            </a:r>
            <a:r>
              <a:rPr lang="zh-CN" altLang="en-US" sz="2500" dirty="0" smtClean="0"/>
              <a:t>的 </a:t>
            </a:r>
            <a:r>
              <a:rPr lang="en-US" altLang="zh-CN" sz="2500" dirty="0" smtClean="0"/>
              <a:t>flex-shrink </a:t>
            </a:r>
            <a:r>
              <a:rPr lang="zh-CN" altLang="en-US" sz="2500" dirty="0" smtClean="0"/>
              <a:t>属性</a:t>
            </a:r>
            <a:r>
              <a:rPr lang="zh-CN" altLang="en-US" sz="2500" dirty="0"/>
              <a:t>都为</a:t>
            </a:r>
            <a:r>
              <a:rPr lang="en-US" altLang="zh-CN" sz="2500" dirty="0"/>
              <a:t>1</a:t>
            </a:r>
            <a:r>
              <a:rPr lang="zh-CN" altLang="en-US" sz="2500" dirty="0"/>
              <a:t>，当空间不足时</a:t>
            </a:r>
            <a:r>
              <a:rPr lang="zh-CN" altLang="en-US" sz="2500" dirty="0" smtClean="0"/>
              <a:t>，将</a:t>
            </a:r>
            <a:r>
              <a:rPr lang="zh-CN" altLang="en-US" sz="2500" dirty="0"/>
              <a:t>等比例</a:t>
            </a:r>
            <a:r>
              <a:rPr lang="zh-CN" altLang="en-US" sz="2500" dirty="0" smtClean="0"/>
              <a:t>缩小。如一</a:t>
            </a:r>
            <a:r>
              <a:rPr lang="zh-CN" altLang="en-US" sz="2500" dirty="0"/>
              <a:t>个项目</a:t>
            </a:r>
            <a:r>
              <a:rPr lang="zh-CN" altLang="en-US" sz="2500" dirty="0" smtClean="0"/>
              <a:t>的 </a:t>
            </a:r>
            <a:r>
              <a:rPr lang="en-US" altLang="zh-CN" sz="2500" dirty="0" smtClean="0"/>
              <a:t>flex-shrink </a:t>
            </a:r>
            <a:r>
              <a:rPr lang="zh-CN" altLang="en-US" sz="2500" dirty="0" smtClean="0"/>
              <a:t>属性</a:t>
            </a:r>
            <a:r>
              <a:rPr lang="zh-CN" altLang="en-US" sz="2500" dirty="0"/>
              <a:t>为</a:t>
            </a:r>
            <a:r>
              <a:rPr lang="en-US" altLang="zh-CN" sz="2500" dirty="0"/>
              <a:t>0</a:t>
            </a:r>
            <a:r>
              <a:rPr lang="zh-CN" altLang="en-US" sz="2500" dirty="0"/>
              <a:t>，其他项目都为</a:t>
            </a:r>
            <a:r>
              <a:rPr lang="en-US" altLang="zh-CN" sz="2500" dirty="0"/>
              <a:t>1</a:t>
            </a:r>
            <a:r>
              <a:rPr lang="zh-CN" altLang="en-US" sz="2500" dirty="0"/>
              <a:t>，则空间不足时，前者不缩小。</a:t>
            </a:r>
          </a:p>
        </p:txBody>
      </p:sp>
      <p:sp>
        <p:nvSpPr>
          <p:cNvPr id="3" name="内容占位符 2"/>
          <p:cNvSpPr>
            <a:spLocks noGrp="1"/>
          </p:cNvSpPr>
          <p:nvPr>
            <p:ph sz="quarter" idx="11"/>
          </p:nvPr>
        </p:nvSpPr>
        <p:spPr/>
        <p:txBody>
          <a:bodyPr/>
          <a:lstStyle/>
          <a:p>
            <a:r>
              <a:rPr lang="en-US" altLang="zh-CN" dirty="0"/>
              <a:t>flex-shrink</a:t>
            </a:r>
            <a:endParaRPr lang="zh-CN" dirty="0">
              <a:sym typeface="+mn-ea"/>
            </a:endParaRPr>
          </a:p>
        </p:txBody>
      </p:sp>
      <p:sp>
        <p:nvSpPr>
          <p:cNvPr id="7" name="文本框 6"/>
          <p:cNvSpPr txBox="1"/>
          <p:nvPr/>
        </p:nvSpPr>
        <p:spPr>
          <a:xfrm>
            <a:off x="1285875" y="2564604"/>
            <a:ext cx="3729630" cy="692497"/>
          </a:xfrm>
          <a:prstGeom prst="rect">
            <a:avLst/>
          </a:prstGeom>
          <a:solidFill>
            <a:schemeClr val="accent5">
              <a:lumMod val="20000"/>
              <a:lumOff val="80000"/>
            </a:schemeClr>
          </a:solidFill>
        </p:spPr>
        <p:txBody>
          <a:bodyPr wrap="square" rtlCol="0">
            <a:spAutoFit/>
          </a:bodyPr>
          <a:lstStyle/>
          <a:p>
            <a:pPr fontAlgn="auto">
              <a:lnSpc>
                <a:spcPct val="150000"/>
              </a:lnSpc>
            </a:pPr>
            <a:r>
              <a:rPr lang="en-US" altLang="zh-CN" sz="2400" dirty="0">
                <a:solidFill>
                  <a:srgbClr val="000000"/>
                </a:solidFill>
              </a:rPr>
              <a:t>  </a:t>
            </a:r>
            <a:r>
              <a:rPr lang="en-US" altLang="zh-CN" sz="2600" dirty="0">
                <a:solidFill>
                  <a:srgbClr val="000000"/>
                </a:solidFill>
                <a:latin typeface="微软雅黑" panose="020B0503020204020204" pitchFamily="34" charset="-122"/>
                <a:sym typeface="+mn-ea"/>
              </a:rPr>
              <a:t>flex-shrink: </a:t>
            </a:r>
            <a:r>
              <a:rPr lang="en-US" altLang="zh-CN" sz="2600" dirty="0" smtClean="0">
                <a:solidFill>
                  <a:srgbClr val="000000"/>
                </a:solidFill>
                <a:latin typeface="微软雅黑" panose="020B0503020204020204" pitchFamily="34" charset="-122"/>
                <a:sym typeface="+mn-ea"/>
              </a:rPr>
              <a:t>number ;</a:t>
            </a:r>
            <a:endParaRPr lang="zh-CN" altLang="en-US" sz="2600" dirty="0">
              <a:solidFill>
                <a:srgbClr val="000000"/>
              </a:solidFill>
              <a:latin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735835" y="5273512"/>
            <a:ext cx="5690608" cy="1324940"/>
          </a:xfrm>
          <a:prstGeom prst="rect">
            <a:avLst/>
          </a:prstGeom>
        </p:spPr>
      </p:pic>
    </p:spTree>
    <p:extLst>
      <p:ext uri="{BB962C8B-B14F-4D97-AF65-F5344CB8AC3E}">
        <p14:creationId xmlns:p14="http://schemas.microsoft.com/office/powerpoint/2010/main" val="2045307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670157" cy="5135848"/>
          </a:xfrm>
          <a:noFill/>
        </p:spPr>
        <p:txBody>
          <a:bodyPr/>
          <a:lstStyle/>
          <a:p>
            <a:r>
              <a:rPr lang="en-US" altLang="zh-CN" dirty="0">
                <a:sym typeface="+mn-ea"/>
              </a:rPr>
              <a:t>flex-basis </a:t>
            </a:r>
            <a:r>
              <a:rPr lang="zh-CN" altLang="en-US" dirty="0" smtClean="0">
                <a:solidFill>
                  <a:srgbClr val="000000"/>
                </a:solidFill>
                <a:sym typeface="+mn-ea"/>
              </a:rPr>
              <a:t>属性 </a:t>
            </a:r>
            <a:r>
              <a:rPr lang="en-US" altLang="zh-CN" dirty="0" smtClean="0">
                <a:solidFill>
                  <a:srgbClr val="000000"/>
                </a:solidFill>
                <a:sym typeface="+mn-ea"/>
              </a:rPr>
              <a:t>—— </a:t>
            </a:r>
            <a:r>
              <a:rPr lang="zh-CN" altLang="en-US" dirty="0" smtClean="0">
                <a:sym typeface="+mn-ea"/>
              </a:rPr>
              <a:t>设置弹性</a:t>
            </a:r>
            <a:r>
              <a:rPr lang="zh-CN" altLang="en-US" dirty="0">
                <a:sym typeface="+mn-ea"/>
              </a:rPr>
              <a:t>盒</a:t>
            </a:r>
            <a:r>
              <a:rPr lang="zh-CN" altLang="en-US" dirty="0">
                <a:solidFill>
                  <a:srgbClr val="FF0000"/>
                </a:solidFill>
                <a:sym typeface="+mn-ea"/>
              </a:rPr>
              <a:t>伸缩基准值</a:t>
            </a:r>
            <a:r>
              <a:rPr lang="zh-CN" altLang="en-US" dirty="0">
                <a:sym typeface="+mn-ea"/>
              </a:rPr>
              <a:t>。</a:t>
            </a:r>
            <a:endParaRPr lang="en-US" altLang="zh-CN" dirty="0" smtClean="0">
              <a:sym typeface="+mn-ea"/>
            </a:endParaRPr>
          </a:p>
          <a:p>
            <a:pPr lvl="1"/>
            <a:endParaRPr lang="en-US" altLang="zh-CN" dirty="0" smtClean="0">
              <a:solidFill>
                <a:srgbClr val="555555"/>
              </a:solidFill>
              <a:highlight>
                <a:srgbClr val="FFFFFF"/>
              </a:highlight>
              <a:cs typeface="微软雅黑" panose="020B0503020204020204" pitchFamily="34" charset="-122"/>
              <a:sym typeface="+mn-ea"/>
            </a:endParaRPr>
          </a:p>
          <a:p>
            <a:pPr lvl="1"/>
            <a:endParaRPr lang="en-US" altLang="zh-CN" dirty="0" smtClean="0">
              <a:solidFill>
                <a:srgbClr val="555555"/>
              </a:solidFill>
              <a:highlight>
                <a:srgbClr val="FFFFFF"/>
              </a:highlight>
              <a:cs typeface="微软雅黑" panose="020B0503020204020204" pitchFamily="34" charset="-122"/>
              <a:sym typeface="+mn-ea"/>
            </a:endParaRPr>
          </a:p>
          <a:p>
            <a:pPr lvl="1"/>
            <a:r>
              <a:rPr lang="en-US" altLang="zh-CN" dirty="0">
                <a:highlight>
                  <a:srgbClr val="FFFFFF"/>
                </a:highlight>
                <a:cs typeface="微软雅黑" panose="020B0503020204020204" pitchFamily="34" charset="-122"/>
                <a:sym typeface="+mn-ea"/>
              </a:rPr>
              <a:t>n</a:t>
            </a:r>
            <a:r>
              <a:rPr lang="en-US" altLang="zh-CN" dirty="0" smtClean="0">
                <a:highlight>
                  <a:srgbClr val="FFFFFF"/>
                </a:highlight>
                <a:cs typeface="微软雅黑" panose="020B0503020204020204" pitchFamily="34" charset="-122"/>
                <a:sym typeface="+mn-ea"/>
              </a:rPr>
              <a:t>umber</a:t>
            </a:r>
            <a:r>
              <a:rPr lang="zh-CN" altLang="en-US" dirty="0" smtClean="0">
                <a:highlight>
                  <a:srgbClr val="FFFFFF"/>
                </a:highlight>
                <a:cs typeface="微软雅黑" panose="020B0503020204020204" pitchFamily="34" charset="-122"/>
                <a:sym typeface="+mn-ea"/>
              </a:rPr>
              <a:t>：长度</a:t>
            </a:r>
            <a:r>
              <a:rPr lang="zh-CN" altLang="en-US" dirty="0">
                <a:highlight>
                  <a:srgbClr val="FFFFFF"/>
                </a:highlight>
                <a:cs typeface="微软雅黑" panose="020B0503020204020204" pitchFamily="34" charset="-122"/>
                <a:sym typeface="+mn-ea"/>
              </a:rPr>
              <a:t>单位</a:t>
            </a:r>
            <a:r>
              <a:rPr lang="zh-CN" altLang="en-US" dirty="0" smtClean="0">
                <a:highlight>
                  <a:srgbClr val="FFFFFF"/>
                </a:highlight>
                <a:cs typeface="微软雅黑" panose="020B0503020204020204" pitchFamily="34" charset="-122"/>
                <a:sym typeface="+mn-ea"/>
              </a:rPr>
              <a:t>或者百分比</a:t>
            </a:r>
            <a:r>
              <a:rPr lang="zh-CN" altLang="en-US" dirty="0">
                <a:highlight>
                  <a:srgbClr val="FFFFFF"/>
                </a:highlight>
                <a:cs typeface="微软雅黑" panose="020B0503020204020204" pitchFamily="34" charset="-122"/>
                <a:sym typeface="+mn-ea"/>
              </a:rPr>
              <a:t>，规定灵活项目的初始长度</a:t>
            </a:r>
            <a:r>
              <a:rPr lang="zh-CN" altLang="en-US" dirty="0" smtClean="0">
                <a:highlight>
                  <a:srgbClr val="FFFFFF"/>
                </a:highlight>
                <a:cs typeface="微软雅黑" panose="020B0503020204020204" pitchFamily="34" charset="-122"/>
                <a:sym typeface="+mn-ea"/>
              </a:rPr>
              <a:t>。</a:t>
            </a:r>
            <a:endParaRPr lang="zh-CN" altLang="en-US" dirty="0">
              <a:highlight>
                <a:srgbClr val="FFFFFF"/>
              </a:highlight>
              <a:cs typeface="微软雅黑" panose="020B0503020204020204" pitchFamily="34" charset="-122"/>
              <a:sym typeface="+mn-ea"/>
            </a:endParaRPr>
          </a:p>
          <a:p>
            <a:pPr lvl="1"/>
            <a:r>
              <a:rPr lang="en-US" altLang="zh-CN" dirty="0" smtClean="0">
                <a:highlight>
                  <a:srgbClr val="FFFFFF"/>
                </a:highlight>
                <a:cs typeface="微软雅黑" panose="020B0503020204020204" pitchFamily="34" charset="-122"/>
                <a:sym typeface="+mn-ea"/>
              </a:rPr>
              <a:t>auto</a:t>
            </a:r>
            <a:r>
              <a:rPr lang="zh-CN" altLang="en-US" dirty="0" smtClean="0">
                <a:highlight>
                  <a:srgbClr val="FFFFFF"/>
                </a:highlight>
                <a:cs typeface="微软雅黑" panose="020B0503020204020204" pitchFamily="34" charset="-122"/>
                <a:sym typeface="+mn-ea"/>
              </a:rPr>
              <a:t>：默认</a:t>
            </a:r>
            <a:r>
              <a:rPr lang="zh-CN" altLang="en-US" dirty="0">
                <a:highlight>
                  <a:srgbClr val="FFFFFF"/>
                </a:highlight>
                <a:cs typeface="微软雅黑" panose="020B0503020204020204" pitchFamily="34" charset="-122"/>
                <a:sym typeface="+mn-ea"/>
              </a:rPr>
              <a:t>值。长度等于灵活项目的长度。如果该项目未指定长度，则长度将根据内容决定。</a:t>
            </a:r>
            <a:endParaRPr lang="en-US" altLang="zh-CN" dirty="0">
              <a:highlight>
                <a:srgbClr val="FFFFFF"/>
              </a:highlight>
              <a:cs typeface="微软雅黑" panose="020B0503020204020204" pitchFamily="34" charset="-122"/>
              <a:sym typeface="+mn-ea"/>
            </a:endParaRPr>
          </a:p>
        </p:txBody>
      </p:sp>
      <p:sp>
        <p:nvSpPr>
          <p:cNvPr id="3" name="内容占位符 2"/>
          <p:cNvSpPr>
            <a:spLocks noGrp="1"/>
          </p:cNvSpPr>
          <p:nvPr>
            <p:ph sz="quarter" idx="11"/>
          </p:nvPr>
        </p:nvSpPr>
        <p:spPr/>
        <p:txBody>
          <a:bodyPr/>
          <a:lstStyle/>
          <a:p>
            <a:r>
              <a:rPr lang="en-US" altLang="zh-CN" dirty="0"/>
              <a:t>flex-basis</a:t>
            </a:r>
            <a:endParaRPr lang="zh-CN" dirty="0">
              <a:sym typeface="+mn-ea"/>
            </a:endParaRPr>
          </a:p>
        </p:txBody>
      </p:sp>
      <p:sp>
        <p:nvSpPr>
          <p:cNvPr id="7" name="文本框 6"/>
          <p:cNvSpPr txBox="1"/>
          <p:nvPr/>
        </p:nvSpPr>
        <p:spPr>
          <a:xfrm>
            <a:off x="1285875" y="2060373"/>
            <a:ext cx="4017762" cy="692497"/>
          </a:xfrm>
          <a:prstGeom prst="rect">
            <a:avLst/>
          </a:prstGeom>
          <a:solidFill>
            <a:schemeClr val="accent5">
              <a:lumMod val="20000"/>
              <a:lumOff val="80000"/>
            </a:schemeClr>
          </a:solidFill>
        </p:spPr>
        <p:txBody>
          <a:bodyPr wrap="square" rtlCol="0">
            <a:spAutoFit/>
          </a:bodyPr>
          <a:lstStyle/>
          <a:p>
            <a:pPr fontAlgn="auto">
              <a:lnSpc>
                <a:spcPct val="150000"/>
              </a:lnSpc>
            </a:pPr>
            <a:r>
              <a:rPr lang="en-US" altLang="zh-CN" sz="2600" dirty="0">
                <a:solidFill>
                  <a:srgbClr val="000000"/>
                </a:solidFill>
              </a:rPr>
              <a:t>flex-basis: </a:t>
            </a:r>
            <a:r>
              <a:rPr lang="en-US" altLang="zh-CN" sz="2600" dirty="0" smtClean="0">
                <a:solidFill>
                  <a:srgbClr val="000000"/>
                </a:solidFill>
              </a:rPr>
              <a:t>number | auto</a:t>
            </a:r>
            <a:r>
              <a:rPr lang="en-US" altLang="zh-CN" sz="2600" dirty="0" smtClean="0">
                <a:solidFill>
                  <a:srgbClr val="000000"/>
                </a:solidFill>
                <a:latin typeface="微软雅黑" panose="020B0503020204020204" pitchFamily="34" charset="-122"/>
                <a:sym typeface="+mn-ea"/>
              </a:rPr>
              <a:t> ;</a:t>
            </a:r>
            <a:endParaRPr lang="zh-CN" altLang="en-US" sz="2600" dirty="0">
              <a:solidFill>
                <a:srgbClr val="000000"/>
              </a:solidFill>
              <a:latin typeface="微软雅黑" panose="020B0503020204020204" pitchFamily="34" charset="-122"/>
            </a:endParaRPr>
          </a:p>
        </p:txBody>
      </p:sp>
    </p:spTree>
    <p:extLst>
      <p:ext uri="{BB962C8B-B14F-4D97-AF65-F5344CB8AC3E}">
        <p14:creationId xmlns:p14="http://schemas.microsoft.com/office/powerpoint/2010/main" val="297941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670157" cy="5135848"/>
          </a:xfrm>
          <a:noFill/>
        </p:spPr>
        <p:txBody>
          <a:bodyPr/>
          <a:lstStyle/>
          <a:p>
            <a:r>
              <a:rPr lang="en-US" altLang="zh-CN" dirty="0" smtClean="0">
                <a:sym typeface="+mn-ea"/>
              </a:rPr>
              <a:t>flex </a:t>
            </a:r>
            <a:r>
              <a:rPr lang="zh-CN" altLang="en-US" dirty="0" smtClean="0">
                <a:solidFill>
                  <a:srgbClr val="000000"/>
                </a:solidFill>
                <a:sym typeface="+mn-ea"/>
              </a:rPr>
              <a:t>属性 </a:t>
            </a:r>
            <a:r>
              <a:rPr lang="en-US" altLang="zh-CN" dirty="0" smtClean="0">
                <a:solidFill>
                  <a:srgbClr val="000000"/>
                </a:solidFill>
                <a:sym typeface="+mn-ea"/>
              </a:rPr>
              <a:t>—— </a:t>
            </a:r>
            <a:r>
              <a:rPr lang="en-US" altLang="zh-CN" dirty="0">
                <a:sym typeface="+mn-ea"/>
              </a:rPr>
              <a:t>flex-grow, flex-shrink </a:t>
            </a:r>
            <a:r>
              <a:rPr lang="zh-CN" altLang="en-US" dirty="0">
                <a:sym typeface="+mn-ea"/>
              </a:rPr>
              <a:t>和 </a:t>
            </a:r>
            <a:r>
              <a:rPr lang="en-US" altLang="zh-CN" dirty="0">
                <a:sym typeface="+mn-ea"/>
              </a:rPr>
              <a:t>flex-basis</a:t>
            </a:r>
            <a:r>
              <a:rPr lang="zh-CN" altLang="en-US" dirty="0">
                <a:sym typeface="+mn-ea"/>
              </a:rPr>
              <a:t>的</a:t>
            </a:r>
            <a:r>
              <a:rPr lang="zh-CN" altLang="en-US" dirty="0">
                <a:solidFill>
                  <a:srgbClr val="FF0000"/>
                </a:solidFill>
                <a:sym typeface="+mn-ea"/>
              </a:rPr>
              <a:t>简写</a:t>
            </a:r>
            <a:r>
              <a:rPr lang="zh-CN" altLang="en-US" dirty="0">
                <a:sym typeface="+mn-ea"/>
              </a:rPr>
              <a:t>，默认值为</a:t>
            </a:r>
            <a:r>
              <a:rPr lang="en-US" altLang="zh-CN" dirty="0">
                <a:sym typeface="+mn-ea"/>
              </a:rPr>
              <a:t>0 1 auto</a:t>
            </a:r>
            <a:r>
              <a:rPr lang="zh-CN" altLang="en-US" dirty="0">
                <a:sym typeface="+mn-ea"/>
              </a:rPr>
              <a:t>。后两个属性可选</a:t>
            </a:r>
            <a:r>
              <a:rPr lang="zh-CN" altLang="en-US" dirty="0" smtClean="0">
                <a:sym typeface="+mn-ea"/>
              </a:rPr>
              <a:t>。</a:t>
            </a:r>
            <a:endParaRPr lang="en-US" altLang="zh-CN" dirty="0" smtClean="0">
              <a:sym typeface="+mn-ea"/>
            </a:endParaRPr>
          </a:p>
          <a:p>
            <a:pPr lvl="1"/>
            <a:endParaRPr lang="en-US" altLang="zh-CN" dirty="0" smtClean="0">
              <a:solidFill>
                <a:srgbClr val="555555"/>
              </a:solidFill>
              <a:highlight>
                <a:srgbClr val="FFFFFF"/>
              </a:highlight>
              <a:cs typeface="微软雅黑" panose="020B0503020204020204" pitchFamily="34" charset="-122"/>
              <a:sym typeface="+mn-ea"/>
            </a:endParaRPr>
          </a:p>
          <a:p>
            <a:pPr lvl="1"/>
            <a:endParaRPr lang="en-US" altLang="zh-CN" dirty="0" smtClean="0">
              <a:solidFill>
                <a:srgbClr val="555555"/>
              </a:solidFill>
              <a:highlight>
                <a:srgbClr val="FFFFFF"/>
              </a:highlight>
              <a:cs typeface="微软雅黑" panose="020B0503020204020204" pitchFamily="34" charset="-122"/>
              <a:sym typeface="+mn-ea"/>
            </a:endParaRPr>
          </a:p>
          <a:p>
            <a:pPr lvl="1"/>
            <a:r>
              <a:rPr lang="zh-CN" altLang="en-US" dirty="0">
                <a:highlight>
                  <a:srgbClr val="FFFFFF"/>
                </a:highlight>
                <a:cs typeface="微软雅黑" panose="020B0503020204020204" pitchFamily="34" charset="-122"/>
                <a:sym typeface="+mn-ea"/>
              </a:rPr>
              <a:t>该属性有两个快捷值：</a:t>
            </a:r>
            <a:r>
              <a:rPr lang="en-US" altLang="zh-CN" dirty="0">
                <a:highlight>
                  <a:srgbClr val="FFFFFF"/>
                </a:highlight>
                <a:cs typeface="微软雅黑" panose="020B0503020204020204" pitchFamily="34" charset="-122"/>
                <a:sym typeface="+mn-ea"/>
              </a:rPr>
              <a:t>auto (1 1 auto) </a:t>
            </a:r>
            <a:r>
              <a:rPr lang="zh-CN" altLang="en-US" dirty="0">
                <a:highlight>
                  <a:srgbClr val="FFFFFF"/>
                </a:highlight>
                <a:cs typeface="微软雅黑" panose="020B0503020204020204" pitchFamily="34" charset="-122"/>
                <a:sym typeface="+mn-ea"/>
              </a:rPr>
              <a:t>和 </a:t>
            </a:r>
            <a:r>
              <a:rPr lang="en-US" altLang="zh-CN" dirty="0">
                <a:highlight>
                  <a:srgbClr val="FFFFFF"/>
                </a:highlight>
                <a:cs typeface="微软雅黑" panose="020B0503020204020204" pitchFamily="34" charset="-122"/>
                <a:sym typeface="+mn-ea"/>
              </a:rPr>
              <a:t>none (0 0 auto</a:t>
            </a:r>
            <a:r>
              <a:rPr lang="en-US" altLang="zh-CN" dirty="0" smtClean="0">
                <a:highlight>
                  <a:srgbClr val="FFFFFF"/>
                </a:highlight>
                <a:cs typeface="微软雅黑" panose="020B0503020204020204" pitchFamily="34" charset="-122"/>
                <a:sym typeface="+mn-ea"/>
              </a:rPr>
              <a:t>)</a:t>
            </a:r>
            <a:r>
              <a:rPr lang="zh-CN" altLang="en-US" dirty="0" smtClean="0">
                <a:highlight>
                  <a:srgbClr val="FFFFFF"/>
                </a:highlight>
                <a:cs typeface="微软雅黑" panose="020B0503020204020204" pitchFamily="34" charset="-122"/>
                <a:sym typeface="+mn-ea"/>
              </a:rPr>
              <a:t>。</a:t>
            </a:r>
            <a:endParaRPr lang="en-US" altLang="zh-CN" dirty="0" smtClean="0">
              <a:highlight>
                <a:srgbClr val="FFFFFF"/>
              </a:highlight>
              <a:cs typeface="微软雅黑" panose="020B0503020204020204" pitchFamily="34" charset="-122"/>
              <a:sym typeface="+mn-ea"/>
            </a:endParaRPr>
          </a:p>
          <a:p>
            <a:pPr lvl="1"/>
            <a:r>
              <a:rPr lang="en-US" altLang="zh-CN" dirty="0">
                <a:highlight>
                  <a:srgbClr val="FFFFFF"/>
                </a:highlight>
                <a:cs typeface="微软雅黑" panose="020B0503020204020204" pitchFamily="34" charset="-122"/>
                <a:sym typeface="+mn-ea"/>
              </a:rPr>
              <a:t>flex: </a:t>
            </a:r>
            <a:r>
              <a:rPr lang="en-US" altLang="zh-CN" dirty="0" smtClean="0">
                <a:highlight>
                  <a:srgbClr val="FFFFFF"/>
                </a:highlight>
                <a:cs typeface="微软雅黑" panose="020B0503020204020204" pitchFamily="34" charset="-122"/>
                <a:sym typeface="+mn-ea"/>
              </a:rPr>
              <a:t>1 ;  </a:t>
            </a:r>
            <a:r>
              <a:rPr lang="zh-CN" altLang="en-US" dirty="0" smtClean="0">
                <a:highlight>
                  <a:srgbClr val="FFFFFF"/>
                </a:highlight>
                <a:cs typeface="微软雅黑" panose="020B0503020204020204" pitchFamily="34" charset="-122"/>
                <a:sym typeface="+mn-ea"/>
              </a:rPr>
              <a:t>所有项目等分</a:t>
            </a:r>
            <a:r>
              <a:rPr lang="zh-CN" altLang="en-US" dirty="0">
                <a:highlight>
                  <a:srgbClr val="FFFFFF"/>
                </a:highlight>
                <a:cs typeface="微软雅黑" panose="020B0503020204020204" pitchFamily="34" charset="-122"/>
                <a:sym typeface="+mn-ea"/>
              </a:rPr>
              <a:t>剩余</a:t>
            </a:r>
            <a:r>
              <a:rPr lang="zh-CN" altLang="en-US" dirty="0" smtClean="0">
                <a:highlight>
                  <a:srgbClr val="FFFFFF"/>
                </a:highlight>
                <a:cs typeface="微软雅黑" panose="020B0503020204020204" pitchFamily="34" charset="-122"/>
                <a:sym typeface="+mn-ea"/>
              </a:rPr>
              <a:t>空间。</a:t>
            </a:r>
            <a:endParaRPr lang="en-US" altLang="zh-CN" dirty="0" smtClean="0">
              <a:highlight>
                <a:srgbClr val="FFFFFF"/>
              </a:highlight>
              <a:cs typeface="微软雅黑" panose="020B0503020204020204" pitchFamily="34" charset="-122"/>
              <a:sym typeface="+mn-ea"/>
            </a:endParaRPr>
          </a:p>
        </p:txBody>
      </p:sp>
      <p:sp>
        <p:nvSpPr>
          <p:cNvPr id="3" name="内容占位符 2"/>
          <p:cNvSpPr>
            <a:spLocks noGrp="1"/>
          </p:cNvSpPr>
          <p:nvPr>
            <p:ph sz="quarter" idx="11"/>
          </p:nvPr>
        </p:nvSpPr>
        <p:spPr/>
        <p:txBody>
          <a:bodyPr/>
          <a:lstStyle/>
          <a:p>
            <a:r>
              <a:rPr lang="en-US" altLang="zh-CN" dirty="0" smtClean="0"/>
              <a:t>flex</a:t>
            </a:r>
            <a:endParaRPr lang="zh-CN" dirty="0">
              <a:sym typeface="+mn-ea"/>
            </a:endParaRPr>
          </a:p>
        </p:txBody>
      </p:sp>
      <p:sp>
        <p:nvSpPr>
          <p:cNvPr id="7" name="文本框 6"/>
          <p:cNvSpPr txBox="1"/>
          <p:nvPr/>
        </p:nvSpPr>
        <p:spPr>
          <a:xfrm>
            <a:off x="1285875" y="2766729"/>
            <a:ext cx="4017762" cy="692497"/>
          </a:xfrm>
          <a:prstGeom prst="rect">
            <a:avLst/>
          </a:prstGeom>
          <a:solidFill>
            <a:schemeClr val="accent5">
              <a:lumMod val="20000"/>
              <a:lumOff val="80000"/>
            </a:schemeClr>
          </a:solidFill>
        </p:spPr>
        <p:txBody>
          <a:bodyPr wrap="square" rtlCol="0">
            <a:spAutoFit/>
          </a:bodyPr>
          <a:lstStyle/>
          <a:p>
            <a:pPr fontAlgn="auto">
              <a:lnSpc>
                <a:spcPct val="150000"/>
              </a:lnSpc>
            </a:pPr>
            <a:r>
              <a:rPr lang="en-US" altLang="zh-CN" sz="2600" dirty="0">
                <a:solidFill>
                  <a:srgbClr val="000000"/>
                </a:solidFill>
              </a:rPr>
              <a:t>flex-basis: </a:t>
            </a:r>
            <a:r>
              <a:rPr lang="en-US" altLang="zh-CN" sz="2600" dirty="0" smtClean="0">
                <a:solidFill>
                  <a:srgbClr val="000000"/>
                </a:solidFill>
              </a:rPr>
              <a:t>number | auto</a:t>
            </a:r>
            <a:r>
              <a:rPr lang="en-US" altLang="zh-CN" sz="2600" dirty="0" smtClean="0">
                <a:solidFill>
                  <a:srgbClr val="000000"/>
                </a:solidFill>
                <a:latin typeface="微软雅黑" panose="020B0503020204020204" pitchFamily="34" charset="-122"/>
                <a:sym typeface="+mn-ea"/>
              </a:rPr>
              <a:t> ;</a:t>
            </a:r>
            <a:endParaRPr lang="zh-CN" altLang="en-US" sz="2600" dirty="0">
              <a:solidFill>
                <a:srgbClr val="000000"/>
              </a:solidFill>
              <a:latin typeface="微软雅黑" panose="020B0503020204020204" pitchFamily="34" charset="-122"/>
            </a:endParaRPr>
          </a:p>
        </p:txBody>
      </p:sp>
    </p:spTree>
    <p:extLst>
      <p:ext uri="{BB962C8B-B14F-4D97-AF65-F5344CB8AC3E}">
        <p14:creationId xmlns:p14="http://schemas.microsoft.com/office/powerpoint/2010/main" val="2433927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练习</a:t>
            </a:r>
            <a:endParaRPr lang="zh-CN" altLang="en-US" dirty="0">
              <a:sym typeface="+mn-ea"/>
            </a:endParaRPr>
          </a:p>
          <a:p>
            <a:endParaRPr lang="zh-CN" altLang="en-US" dirty="0">
              <a:sym typeface="+mn-ea"/>
            </a:endParaRPr>
          </a:p>
        </p:txBody>
      </p:sp>
      <p:sp>
        <p:nvSpPr>
          <p:cNvPr id="5" name="文本框 4"/>
          <p:cNvSpPr txBox="1"/>
          <p:nvPr/>
        </p:nvSpPr>
        <p:spPr>
          <a:xfrm>
            <a:off x="8780145" y="6067699"/>
            <a:ext cx="2981596" cy="523220"/>
          </a:xfrm>
          <a:prstGeom prst="rect">
            <a:avLst/>
          </a:prstGeom>
          <a:noFill/>
        </p:spPr>
        <p:txBody>
          <a:bodyPr wrap="square" rtlCol="0">
            <a:spAutoFit/>
          </a:bodyPr>
          <a:lstStyle/>
          <a:p>
            <a:r>
              <a:rPr lang="en-US" altLang="zh-CN" sz="2800" dirty="0" smtClean="0">
                <a:solidFill>
                  <a:srgbClr val="000000"/>
                </a:solidFill>
              </a:rPr>
              <a:t>demo19_8.html</a:t>
            </a:r>
            <a:endParaRPr lang="zh-CN" altLang="en-US" sz="2800" dirty="0">
              <a:solidFill>
                <a:srgbClr val="000000"/>
              </a:solidFill>
            </a:endParaRPr>
          </a:p>
        </p:txBody>
      </p:sp>
      <p:pic>
        <p:nvPicPr>
          <p:cNvPr id="4" name="图片 3"/>
          <p:cNvPicPr>
            <a:picLocks noChangeAspect="1"/>
          </p:cNvPicPr>
          <p:nvPr/>
        </p:nvPicPr>
        <p:blipFill>
          <a:blip r:embed="rId3"/>
          <a:stretch>
            <a:fillRect/>
          </a:stretch>
        </p:blipFill>
        <p:spPr>
          <a:xfrm>
            <a:off x="588645" y="2060373"/>
            <a:ext cx="11126275" cy="626832"/>
          </a:xfrm>
          <a:prstGeom prst="rect">
            <a:avLst/>
          </a:prstGeom>
        </p:spPr>
      </p:pic>
      <p:sp>
        <p:nvSpPr>
          <p:cNvPr id="6" name="内容占位符 1"/>
          <p:cNvSpPr>
            <a:spLocks noGrp="1"/>
          </p:cNvSpPr>
          <p:nvPr>
            <p:ph sz="quarter" idx="10"/>
          </p:nvPr>
        </p:nvSpPr>
        <p:spPr>
          <a:xfrm>
            <a:off x="756285" y="1246505"/>
            <a:ext cx="10670157" cy="5135848"/>
          </a:xfrm>
          <a:noFill/>
        </p:spPr>
        <p:txBody>
          <a:bodyPr/>
          <a:lstStyle/>
          <a:p>
            <a:r>
              <a:rPr lang="en-US" altLang="zh-CN" dirty="0" smtClean="0">
                <a:sym typeface="+mn-ea"/>
              </a:rPr>
              <a:t>1. </a:t>
            </a:r>
            <a:r>
              <a:rPr lang="zh-CN" altLang="en-US" dirty="0" smtClean="0">
                <a:sym typeface="+mn-ea"/>
              </a:rPr>
              <a:t>基本网格布局（平均分布）</a:t>
            </a:r>
            <a:endParaRPr lang="en-US" altLang="zh-CN" dirty="0" smtClean="0">
              <a:sym typeface="+mn-ea"/>
            </a:endParaRPr>
          </a:p>
          <a:p>
            <a:endParaRPr lang="en-US" altLang="zh-CN" dirty="0">
              <a:sym typeface="+mn-ea"/>
            </a:endParaRPr>
          </a:p>
          <a:p>
            <a:r>
              <a:rPr lang="en-US" altLang="zh-CN" dirty="0" smtClean="0">
                <a:sym typeface="+mn-ea"/>
              </a:rPr>
              <a:t>2. </a:t>
            </a:r>
            <a:r>
              <a:rPr lang="zh-CN" altLang="en-US" dirty="0">
                <a:sym typeface="+mn-ea"/>
              </a:rPr>
              <a:t>百分比布局（某个网格的宽度为固定的百分比，其余网格平均分配剩余的空间）</a:t>
            </a:r>
            <a:endParaRPr lang="en-US" altLang="zh-CN" dirty="0" smtClean="0">
              <a:sym typeface="+mn-ea"/>
            </a:endParaRPr>
          </a:p>
          <a:p>
            <a:pPr lvl="1"/>
            <a:endParaRPr lang="en-US" altLang="zh-CN" dirty="0" smtClean="0">
              <a:solidFill>
                <a:srgbClr val="555555"/>
              </a:solidFill>
              <a:highlight>
                <a:srgbClr val="FFFFFF"/>
              </a:highlight>
              <a:cs typeface="微软雅黑" panose="020B0503020204020204" pitchFamily="34" charset="-122"/>
              <a:sym typeface="+mn-ea"/>
            </a:endParaRPr>
          </a:p>
        </p:txBody>
      </p:sp>
      <p:pic>
        <p:nvPicPr>
          <p:cNvPr id="7" name="图片 6"/>
          <p:cNvPicPr>
            <a:picLocks noChangeAspect="1"/>
          </p:cNvPicPr>
          <p:nvPr/>
        </p:nvPicPr>
        <p:blipFill>
          <a:blip r:embed="rId4"/>
          <a:stretch>
            <a:fillRect/>
          </a:stretch>
        </p:blipFill>
        <p:spPr>
          <a:xfrm>
            <a:off x="756285" y="4305190"/>
            <a:ext cx="7191048" cy="2077163"/>
          </a:xfrm>
          <a:prstGeom prst="rect">
            <a:avLst/>
          </a:prstGeom>
        </p:spPr>
      </p:pic>
    </p:spTree>
    <p:extLst>
      <p:ext uri="{BB962C8B-B14F-4D97-AF65-F5344CB8AC3E}">
        <p14:creationId xmlns:p14="http://schemas.microsoft.com/office/powerpoint/2010/main" val="381808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smtClean="0">
                <a:solidFill>
                  <a:srgbClr val="FFFFFF"/>
                </a:solidFill>
                <a:latin typeface="+mj-lt"/>
                <a:ea typeface="+mj-ea"/>
                <a:cs typeface="+mj-cs"/>
              </a:rPr>
              <a:t>THANKYOU</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sz="7200" b="1" dirty="0" smtClean="0">
                  <a:solidFill>
                    <a:srgbClr val="FFFFFF"/>
                  </a:solidFill>
                  <a:latin typeface="+mn-lt"/>
                  <a:ea typeface="+mn-ea"/>
                </a:rPr>
                <a:t>1</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smtClean="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rPr>
                <a:t>盒的相关样式</a:t>
              </a: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solidFill>
                  <a:srgbClr val="FF0000"/>
                </a:solidFill>
              </a:rPr>
              <a:t>布局</a:t>
            </a:r>
            <a:r>
              <a:rPr lang="zh-CN" altLang="en-US" dirty="0"/>
              <a:t>用来确定页面上不同组件和元素的尺寸和位置</a:t>
            </a:r>
            <a:r>
              <a:rPr lang="zh-CN" altLang="en-US" dirty="0" smtClean="0"/>
              <a:t>。</a:t>
            </a:r>
            <a:endParaRPr lang="en-US" altLang="zh-CN" dirty="0"/>
          </a:p>
          <a:p>
            <a:pPr lvl="1"/>
            <a:r>
              <a:rPr lang="zh-CN" altLang="en-US" dirty="0" smtClean="0"/>
              <a:t>传统</a:t>
            </a:r>
            <a:r>
              <a:rPr lang="zh-CN" altLang="en-US" dirty="0"/>
              <a:t>解决</a:t>
            </a:r>
            <a:r>
              <a:rPr lang="zh-CN" altLang="en-US" dirty="0" smtClean="0"/>
              <a:t>方案：基于</a:t>
            </a:r>
            <a:r>
              <a:rPr lang="zh-CN" altLang="en-US" dirty="0">
                <a:solidFill>
                  <a:srgbClr val="FF0000"/>
                </a:solidFill>
              </a:rPr>
              <a:t>盒状模型</a:t>
            </a:r>
            <a:r>
              <a:rPr lang="zh-CN" altLang="en-US" dirty="0"/>
              <a:t>，依赖 </a:t>
            </a:r>
            <a:r>
              <a:rPr lang="en-US" altLang="zh-CN" dirty="0">
                <a:solidFill>
                  <a:srgbClr val="FF0000"/>
                </a:solidFill>
              </a:rPr>
              <a:t>display</a:t>
            </a:r>
            <a:r>
              <a:rPr lang="en-US" altLang="zh-CN" dirty="0"/>
              <a:t> </a:t>
            </a:r>
            <a:r>
              <a:rPr lang="zh-CN" altLang="en-US" dirty="0"/>
              <a:t>属性 </a:t>
            </a:r>
            <a:r>
              <a:rPr lang="en-US" altLang="zh-CN" dirty="0"/>
              <a:t>+ </a:t>
            </a:r>
            <a:r>
              <a:rPr lang="en-US" altLang="zh-CN" dirty="0" smtClean="0">
                <a:solidFill>
                  <a:srgbClr val="FF0000"/>
                </a:solidFill>
              </a:rPr>
              <a:t>position</a:t>
            </a:r>
            <a:r>
              <a:rPr lang="en-US" altLang="zh-CN" dirty="0" smtClean="0"/>
              <a:t> </a:t>
            </a:r>
            <a:r>
              <a:rPr lang="zh-CN" altLang="en-US" dirty="0" smtClean="0"/>
              <a:t>属性 </a:t>
            </a:r>
            <a:r>
              <a:rPr lang="en-US" altLang="zh-CN" dirty="0"/>
              <a:t>+ </a:t>
            </a:r>
            <a:r>
              <a:rPr lang="en-US" altLang="zh-CN" dirty="0" smtClean="0">
                <a:solidFill>
                  <a:srgbClr val="FF0000"/>
                </a:solidFill>
              </a:rPr>
              <a:t>float</a:t>
            </a:r>
            <a:r>
              <a:rPr lang="en-US" altLang="zh-CN" dirty="0" smtClean="0"/>
              <a:t> </a:t>
            </a:r>
            <a:r>
              <a:rPr lang="zh-CN" altLang="en-US" dirty="0"/>
              <a:t>属性</a:t>
            </a:r>
            <a:r>
              <a:rPr lang="zh-CN" altLang="en-US" dirty="0" smtClean="0"/>
              <a:t>。</a:t>
            </a:r>
            <a:endParaRPr lang="en-US" altLang="zh-CN" dirty="0" smtClean="0"/>
          </a:p>
          <a:p>
            <a:pPr lvl="1"/>
            <a:r>
              <a:rPr lang="zh-CN" altLang="en-US" dirty="0" smtClean="0"/>
              <a:t>特殊</a:t>
            </a:r>
            <a:r>
              <a:rPr lang="zh-CN" altLang="en-US" dirty="0"/>
              <a:t>布局不方便，比如，垂直居中，</a:t>
            </a:r>
            <a:r>
              <a:rPr lang="zh-CN" altLang="en-US" dirty="0" smtClean="0"/>
              <a:t>均匀分布</a:t>
            </a:r>
            <a:r>
              <a:rPr lang="zh-CN" altLang="en-US" dirty="0"/>
              <a:t>。</a:t>
            </a:r>
            <a:endParaRPr lang="en-US" altLang="zh-CN" dirty="0" smtClean="0"/>
          </a:p>
          <a:p>
            <a:pPr lvl="0">
              <a:buClr>
                <a:srgbClr val="5B9BCF">
                  <a:lumMod val="75000"/>
                </a:srgbClr>
              </a:buClr>
            </a:pPr>
            <a:r>
              <a:rPr lang="zh-CN" altLang="en-US" dirty="0" smtClean="0"/>
              <a:t>随着</a:t>
            </a:r>
            <a:r>
              <a:rPr lang="zh-CN" altLang="en-US" dirty="0">
                <a:solidFill>
                  <a:srgbClr val="FF0000"/>
                </a:solidFill>
              </a:rPr>
              <a:t>响应式用户界面</a:t>
            </a:r>
            <a:r>
              <a:rPr lang="zh-CN" altLang="en-US" dirty="0"/>
              <a:t>的流行，</a:t>
            </a:r>
            <a:r>
              <a:rPr lang="en-US" altLang="zh-CN" dirty="0"/>
              <a:t>Web </a:t>
            </a:r>
            <a:r>
              <a:rPr lang="zh-CN" altLang="en-US" dirty="0"/>
              <a:t>应用要求适配不同的设备尺寸和浏览器分辨率，需要根据窗口尺寸来调整布局，从而改变组件的尺寸和位置，以达到最佳的显示效果</a:t>
            </a:r>
            <a:r>
              <a:rPr lang="zh-CN" altLang="en-US" dirty="0" smtClean="0"/>
              <a:t>。</a:t>
            </a:r>
            <a:endParaRPr lang="zh-CN" altLang="en-US" sz="2400" dirty="0" smtClean="0"/>
          </a:p>
          <a:p>
            <a:pPr marL="431800" lvl="1" indent="0">
              <a:buNone/>
            </a:pPr>
            <a:endParaRPr lang="zh-CN" altLang="en-US" sz="2400" dirty="0"/>
          </a:p>
        </p:txBody>
      </p:sp>
      <p:sp>
        <p:nvSpPr>
          <p:cNvPr id="3" name="内容占位符 2"/>
          <p:cNvSpPr>
            <a:spLocks noGrp="1"/>
          </p:cNvSpPr>
          <p:nvPr>
            <p:ph sz="quarter" idx="11"/>
          </p:nvPr>
        </p:nvSpPr>
        <p:spPr/>
        <p:txBody>
          <a:bodyPr/>
          <a:lstStyle/>
          <a:p>
            <a:r>
              <a:rPr lang="zh-CN" altLang="en-US" dirty="0" smtClean="0"/>
              <a:t>网页布局</a:t>
            </a:r>
            <a:endParaRPr lang="zh-CN" altLang="en-US" dirty="0"/>
          </a:p>
        </p:txBody>
      </p:sp>
    </p:spTree>
    <p:extLst>
      <p:ext uri="{BB962C8B-B14F-4D97-AF65-F5344CB8AC3E}">
        <p14:creationId xmlns:p14="http://schemas.microsoft.com/office/powerpoint/2010/main" val="252447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547985" cy="957934"/>
          </a:xfrm>
        </p:spPr>
        <p:txBody>
          <a:bodyPr/>
          <a:lstStyle/>
          <a:p>
            <a:r>
              <a:rPr lang="zh-CN" altLang="en-US" dirty="0">
                <a:solidFill>
                  <a:srgbClr val="008000"/>
                </a:solidFill>
              </a:rPr>
              <a:t>同一行有</a:t>
            </a:r>
            <a:r>
              <a:rPr lang="en-US" altLang="zh-CN" dirty="0">
                <a:solidFill>
                  <a:srgbClr val="008000"/>
                </a:solidFill>
              </a:rPr>
              <a:t>3</a:t>
            </a:r>
            <a:r>
              <a:rPr lang="zh-CN" altLang="en-US" dirty="0">
                <a:solidFill>
                  <a:srgbClr val="008000"/>
                </a:solidFill>
              </a:rPr>
              <a:t>个菜单，每个菜单占</a:t>
            </a:r>
            <a:r>
              <a:rPr lang="en-US" altLang="zh-CN" dirty="0">
                <a:solidFill>
                  <a:srgbClr val="008000"/>
                </a:solidFill>
              </a:rPr>
              <a:t>1/3</a:t>
            </a:r>
            <a:r>
              <a:rPr lang="zh-CN" altLang="en-US" dirty="0">
                <a:solidFill>
                  <a:srgbClr val="008000"/>
                </a:solidFill>
              </a:rPr>
              <a:t>的宽度</a:t>
            </a:r>
            <a:r>
              <a:rPr lang="zh-CN" altLang="en-US" dirty="0" smtClean="0">
                <a:solidFill>
                  <a:srgbClr val="008000"/>
                </a:solidFill>
              </a:rPr>
              <a:t>，如何实现</a:t>
            </a:r>
            <a:r>
              <a:rPr lang="zh-CN" altLang="en-US" sz="4000" dirty="0">
                <a:solidFill>
                  <a:srgbClr val="008000"/>
                </a:solidFill>
              </a:rPr>
              <a:t>？</a:t>
            </a:r>
            <a:endParaRPr lang="zh-CN" altLang="en-US" dirty="0">
              <a:solidFill>
                <a:srgbClr val="008000"/>
              </a:solidFill>
            </a:endParaRPr>
          </a:p>
        </p:txBody>
      </p:sp>
      <p:sp>
        <p:nvSpPr>
          <p:cNvPr id="3" name="内容占位符 2"/>
          <p:cNvSpPr>
            <a:spLocks noGrp="1"/>
          </p:cNvSpPr>
          <p:nvPr>
            <p:ph sz="quarter" idx="11"/>
          </p:nvPr>
        </p:nvSpPr>
        <p:spPr/>
        <p:txBody>
          <a:bodyPr/>
          <a:lstStyle/>
          <a:p>
            <a:r>
              <a:rPr lang="zh-CN" altLang="en-US" dirty="0" smtClean="0"/>
              <a:t>网页布局</a:t>
            </a:r>
            <a:endParaRPr lang="zh-CN" altLang="en-US" dirty="0"/>
          </a:p>
        </p:txBody>
      </p:sp>
      <p:sp>
        <p:nvSpPr>
          <p:cNvPr id="4" name="Rectangle 1"/>
          <p:cNvSpPr>
            <a:spLocks noChangeArrowheads="1"/>
          </p:cNvSpPr>
          <p:nvPr/>
        </p:nvSpPr>
        <p:spPr bwMode="auto">
          <a:xfrm>
            <a:off x="1269789" y="2594964"/>
            <a:ext cx="2881320" cy="1723549"/>
          </a:xfrm>
          <a:prstGeom prst="rect">
            <a:avLst/>
          </a:prstGeom>
          <a:solidFill>
            <a:schemeClr val="bg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800000"/>
                </a:solidFill>
                <a:effectLst/>
                <a:latin typeface="Arial Unicode MS" panose="020B0604020202020204" pitchFamily="34" charset="-122"/>
                <a:ea typeface="microsoft yahei" panose="020B0503020204020204" pitchFamily="34" charset="-122"/>
              </a:rPr>
              <a:t> </a:t>
            </a:r>
            <a:r>
              <a:rPr kumimoji="0" lang="zh-CN" altLang="zh-CN" sz="2800" b="0" i="0" u="none" strike="noStrike" cap="none" normalizeH="0" baseline="0" dirty="0" smtClean="0">
                <a:ln>
                  <a:noFill/>
                </a:ln>
                <a:solidFill>
                  <a:srgbClr val="800000"/>
                </a:solidFill>
                <a:effectLst/>
                <a:latin typeface="Arial Unicode MS" panose="020B0604020202020204" pitchFamily="34" charset="-122"/>
                <a:ea typeface="microsoft yahei" panose="020B0503020204020204" pitchFamily="34" charset="-122"/>
              </a:rPr>
              <a:t>#menu li</a:t>
            </a:r>
            <a:r>
              <a:rPr kumimoji="0" lang="zh-CN"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a:t>
            </a:r>
            <a:r>
              <a:rPr kumimoji="0" lang="zh-CN" altLang="zh-CN" sz="2800" b="0" i="0" u="none" strike="noStrike" cap="none" normalizeH="0" baseline="0" dirty="0" smtClean="0">
                <a:ln>
                  <a:noFill/>
                </a:ln>
                <a:solidFill>
                  <a:srgbClr val="FF0000"/>
                </a:solidFill>
                <a:effectLst/>
                <a:latin typeface="Arial Unicode MS" panose="020B0604020202020204" pitchFamily="34" charset="-122"/>
                <a:ea typeface="microsoft yahei" panose="020B0503020204020204" pitchFamily="34" charset="-122"/>
              </a:rPr>
              <a:t> </a:t>
            </a:r>
            <a:endParaRPr kumimoji="0" lang="en-US" altLang="zh-CN" sz="2800" b="0" i="0" u="none" strike="noStrike" cap="none" normalizeH="0" baseline="0" dirty="0" smtClean="0">
              <a:ln>
                <a:noFill/>
              </a:ln>
              <a:solidFill>
                <a:srgbClr val="FF0000"/>
              </a:solidFill>
              <a:effectLst/>
              <a:latin typeface="Arial Unicode MS" panose="020B0604020202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FF0000"/>
                </a:solidFill>
                <a:effectLst/>
                <a:latin typeface="Arial Unicode MS" panose="020B0604020202020204" pitchFamily="34" charset="-122"/>
                <a:ea typeface="microsoft yahei" panose="020B0503020204020204" pitchFamily="34" charset="-122"/>
              </a:rPr>
              <a:t>     </a:t>
            </a:r>
            <a:r>
              <a:rPr kumimoji="0" lang="zh-CN" altLang="zh-CN" sz="2800" b="0" i="0" u="none" strike="noStrike" cap="none" normalizeH="0" baseline="0" dirty="0" smtClean="0">
                <a:ln>
                  <a:noFill/>
                </a:ln>
                <a:solidFill>
                  <a:srgbClr val="FF0000"/>
                </a:solidFill>
                <a:effectLst/>
                <a:latin typeface="Arial Unicode MS" panose="020B0604020202020204" pitchFamily="34" charset="-122"/>
                <a:ea typeface="microsoft yahei" panose="020B0503020204020204" pitchFamily="34" charset="-122"/>
              </a:rPr>
              <a:t>width</a:t>
            </a:r>
            <a:r>
              <a:rPr kumimoji="0" lang="zh-CN"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a:t>
            </a:r>
            <a:r>
              <a:rPr kumimoji="0" lang="zh-CN" altLang="zh-CN" sz="2800" b="0" i="0" u="none" strike="noStrike" cap="none" normalizeH="0" baseline="0" dirty="0" smtClean="0">
                <a:ln>
                  <a:noFill/>
                </a:ln>
                <a:solidFill>
                  <a:srgbClr val="0000FF"/>
                </a:solidFill>
                <a:effectLst/>
                <a:latin typeface="Arial Unicode MS" panose="020B0604020202020204" pitchFamily="34" charset="-122"/>
                <a:ea typeface="microsoft yahei" panose="020B0503020204020204" pitchFamily="34" charset="-122"/>
              </a:rPr>
              <a:t> 33.3%</a:t>
            </a:r>
            <a:r>
              <a:rPr kumimoji="0" lang="en-US" altLang="zh-CN" sz="2800" b="0" i="0" u="none" strike="noStrike" cap="none" normalizeH="0" baseline="0" dirty="0" smtClean="0">
                <a:ln>
                  <a:noFill/>
                </a:ln>
                <a:solidFill>
                  <a:srgbClr val="0000FF"/>
                </a:solidFill>
                <a:effectLst/>
                <a:latin typeface="Arial Unicode MS" panose="020B0604020202020204" pitchFamily="34" charset="-122"/>
                <a:ea typeface="microsoft yahei" panose="020B0503020204020204" pitchFamily="34" charset="-122"/>
              </a:rPr>
              <a:t> </a:t>
            </a:r>
            <a:r>
              <a:rPr kumimoji="0" lang="zh-CN"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a:t>
            </a:r>
            <a:endParaRPr kumimoji="0" lang="en-US"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FF0000"/>
                </a:solidFill>
                <a:effectLst/>
                <a:latin typeface="Arial Unicode MS" panose="020B0604020202020204" pitchFamily="34" charset="-122"/>
                <a:ea typeface="microsoft yahei" panose="020B0503020204020204" pitchFamily="34" charset="-122"/>
              </a:rPr>
              <a:t> </a:t>
            </a:r>
            <a:r>
              <a:rPr kumimoji="0" lang="en-US" altLang="zh-CN" sz="2800" b="0" i="0" u="none" strike="noStrike" cap="none" normalizeH="0" baseline="0" dirty="0" smtClean="0">
                <a:ln>
                  <a:noFill/>
                </a:ln>
                <a:solidFill>
                  <a:srgbClr val="FF0000"/>
                </a:solidFill>
                <a:effectLst/>
                <a:latin typeface="Arial Unicode MS" panose="020B0604020202020204" pitchFamily="34" charset="-122"/>
                <a:ea typeface="microsoft yahei" panose="020B0503020204020204" pitchFamily="34" charset="-122"/>
              </a:rPr>
              <a:t>    </a:t>
            </a:r>
            <a:r>
              <a:rPr kumimoji="0" lang="zh-CN" altLang="zh-CN" sz="2800" b="0" i="0" u="none" strike="noStrike" cap="none" normalizeH="0" baseline="0" dirty="0" smtClean="0">
                <a:ln>
                  <a:noFill/>
                </a:ln>
                <a:solidFill>
                  <a:srgbClr val="FF0000"/>
                </a:solidFill>
                <a:effectLst/>
                <a:latin typeface="Arial Unicode MS" panose="020B0604020202020204" pitchFamily="34" charset="-122"/>
                <a:ea typeface="microsoft yahei" panose="020B0503020204020204" pitchFamily="34" charset="-122"/>
              </a:rPr>
              <a:t>float</a:t>
            </a:r>
            <a:r>
              <a:rPr kumimoji="0" lang="zh-CN"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a:t>
            </a:r>
            <a:r>
              <a:rPr kumimoji="0" lang="zh-CN" altLang="zh-CN" sz="2800" b="0" i="0" u="none" strike="noStrike" cap="none" normalizeH="0" baseline="0" dirty="0" smtClean="0">
                <a:ln>
                  <a:noFill/>
                </a:ln>
                <a:solidFill>
                  <a:srgbClr val="0000FF"/>
                </a:solidFill>
                <a:effectLst/>
                <a:latin typeface="Arial Unicode MS" panose="020B0604020202020204" pitchFamily="34" charset="-122"/>
                <a:ea typeface="microsoft yahei" panose="020B0503020204020204" pitchFamily="34" charset="-122"/>
              </a:rPr>
              <a:t> left</a:t>
            </a:r>
            <a:r>
              <a:rPr kumimoji="0" lang="en-US" altLang="zh-CN" sz="2800" b="0" i="0" u="none" strike="noStrike" cap="none" normalizeH="0" baseline="0" dirty="0" smtClean="0">
                <a:ln>
                  <a:noFill/>
                </a:ln>
                <a:solidFill>
                  <a:srgbClr val="0000FF"/>
                </a:solidFill>
                <a:effectLst/>
                <a:latin typeface="Arial Unicode MS" panose="020B0604020202020204" pitchFamily="34" charset="-122"/>
                <a:ea typeface="microsoft yahei" panose="020B0503020204020204" pitchFamily="34" charset="-122"/>
              </a:rPr>
              <a:t> </a:t>
            </a:r>
            <a:r>
              <a:rPr kumimoji="0" lang="zh-CN"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a:t>
            </a:r>
            <a:endParaRPr kumimoji="0" lang="en-US"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 </a:t>
            </a:r>
            <a:r>
              <a:rPr kumimoji="0" lang="en-US"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 </a:t>
            </a:r>
            <a:r>
              <a:rPr kumimoji="0" lang="zh-CN" altLang="zh-CN" sz="2800" b="0" i="0" u="none" strike="noStrike" cap="none" normalizeH="0" baseline="0" dirty="0" smtClean="0">
                <a:ln>
                  <a:noFill/>
                </a:ln>
                <a:solidFill>
                  <a:srgbClr val="000000"/>
                </a:solidFill>
                <a:effectLst/>
                <a:latin typeface="Arial Unicode MS" panose="020B0604020202020204" pitchFamily="34" charset="-122"/>
                <a:ea typeface="microsoft yahei" panose="020B0503020204020204" pitchFamily="34" charset="-122"/>
              </a:rPr>
              <a:t>}</a:t>
            </a:r>
            <a:r>
              <a:rPr kumimoji="0" lang="zh-CN" altLang="zh-CN" sz="2800" b="0" i="0" u="none" strike="noStrike" cap="none" normalizeH="0" baseline="0" dirty="0" smtClean="0">
                <a:ln>
                  <a:noFill/>
                </a:ln>
                <a:solidFill>
                  <a:schemeClr val="tx1"/>
                </a:solidFill>
                <a:effectLst/>
              </a:rPr>
              <a:t> </a:t>
            </a:r>
          </a:p>
        </p:txBody>
      </p:sp>
      <p:sp>
        <p:nvSpPr>
          <p:cNvPr id="6" name="爆炸形 1 5"/>
          <p:cNvSpPr/>
          <p:nvPr/>
        </p:nvSpPr>
        <p:spPr>
          <a:xfrm>
            <a:off x="5447703" y="2594964"/>
            <a:ext cx="3601650" cy="1964113"/>
          </a:xfrm>
          <a:prstGeom prst="irregularSeal1">
            <a:avLst/>
          </a:prstGeom>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可</a:t>
            </a:r>
            <a:r>
              <a:rPr lang="zh-CN" altLang="en-US" sz="2800" dirty="0" smtClean="0"/>
              <a:t>扩展性差</a:t>
            </a:r>
            <a:endParaRPr lang="zh-CN" altLang="en-US" sz="2800" dirty="0"/>
          </a:p>
        </p:txBody>
      </p:sp>
    </p:spTree>
    <p:extLst>
      <p:ext uri="{BB962C8B-B14F-4D97-AF65-F5344CB8AC3E}">
        <p14:creationId xmlns:p14="http://schemas.microsoft.com/office/powerpoint/2010/main" val="77713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在 </a:t>
            </a:r>
            <a:r>
              <a:rPr lang="en-US" altLang="zh-CN" dirty="0" smtClean="0"/>
              <a:t>CSS3 </a:t>
            </a:r>
            <a:r>
              <a:rPr lang="zh-CN" altLang="en-US" dirty="0" smtClean="0"/>
              <a:t>中</a:t>
            </a:r>
            <a:r>
              <a:rPr lang="zh-CN" altLang="en-US" dirty="0"/>
              <a:t>引入了新的盒</a:t>
            </a:r>
            <a:r>
              <a:rPr lang="zh-CN" altLang="en-US" dirty="0" smtClean="0"/>
              <a:t>模型 </a:t>
            </a:r>
            <a:r>
              <a:rPr lang="en-US" altLang="zh-CN" dirty="0" smtClean="0"/>
              <a:t>—— </a:t>
            </a:r>
            <a:r>
              <a:rPr lang="zh-CN" altLang="en-US" dirty="0" smtClean="0">
                <a:solidFill>
                  <a:srgbClr val="FF0000"/>
                </a:solidFill>
              </a:rPr>
              <a:t>弹性</a:t>
            </a:r>
            <a:r>
              <a:rPr lang="zh-CN" altLang="en-US" dirty="0">
                <a:solidFill>
                  <a:srgbClr val="FF0000"/>
                </a:solidFill>
              </a:rPr>
              <a:t>盒模型</a:t>
            </a:r>
            <a:r>
              <a:rPr lang="zh-CN" altLang="en-US" dirty="0"/>
              <a:t>，该模型决定一个盒子在其他盒子中的分布方式以及如何处理可用的空间</a:t>
            </a:r>
            <a:r>
              <a:rPr lang="zh-CN" altLang="en-US" dirty="0" smtClean="0"/>
              <a:t>。</a:t>
            </a:r>
            <a:endParaRPr lang="en-US" altLang="zh-CN" dirty="0" smtClean="0"/>
          </a:p>
          <a:p>
            <a:r>
              <a:rPr lang="zh-CN" altLang="en-US" dirty="0"/>
              <a:t>弹性盒模型</a:t>
            </a:r>
            <a:endParaRPr lang="en-US" altLang="zh-CN" dirty="0"/>
          </a:p>
          <a:p>
            <a:pPr lvl="1"/>
            <a:r>
              <a:rPr lang="en-US" altLang="zh-CN" sz="2400" dirty="0"/>
              <a:t>W3C 2009</a:t>
            </a:r>
            <a:r>
              <a:rPr lang="zh-CN" altLang="en-US" sz="2400" dirty="0"/>
              <a:t>年第</a:t>
            </a:r>
            <a:r>
              <a:rPr lang="en-US" altLang="zh-CN" sz="2400" dirty="0"/>
              <a:t>1</a:t>
            </a:r>
            <a:r>
              <a:rPr lang="zh-CN" altLang="en-US" sz="2400" dirty="0"/>
              <a:t>次草案：</a:t>
            </a:r>
            <a:r>
              <a:rPr lang="en-US" altLang="zh-CN" sz="2400" dirty="0" err="1"/>
              <a:t>display:box</a:t>
            </a:r>
            <a:r>
              <a:rPr lang="en-US" altLang="zh-CN" sz="2400" dirty="0"/>
              <a:t>; </a:t>
            </a:r>
          </a:p>
          <a:p>
            <a:pPr lvl="1"/>
            <a:r>
              <a:rPr lang="en-US" altLang="zh-CN" sz="2400" dirty="0"/>
              <a:t>W3C 2011</a:t>
            </a:r>
            <a:r>
              <a:rPr lang="zh-CN" altLang="en-US" sz="2400" dirty="0"/>
              <a:t>年第</a:t>
            </a:r>
            <a:r>
              <a:rPr lang="en-US" altLang="zh-CN" sz="2400" dirty="0"/>
              <a:t>2</a:t>
            </a:r>
            <a:r>
              <a:rPr lang="zh-CN" altLang="en-US" sz="2400" dirty="0"/>
              <a:t>次草案：</a:t>
            </a:r>
            <a:r>
              <a:rPr lang="en-US" altLang="zh-CN" sz="2400" dirty="0" err="1"/>
              <a:t>display:flexbox</a:t>
            </a:r>
            <a:r>
              <a:rPr lang="en-US" altLang="zh-CN" sz="2400" dirty="0"/>
              <a:t> | inline-flexbox;</a:t>
            </a:r>
          </a:p>
          <a:p>
            <a:pPr lvl="1"/>
            <a:r>
              <a:rPr lang="en-US" altLang="zh-CN" sz="2400" dirty="0"/>
              <a:t>W3C 2012</a:t>
            </a:r>
            <a:r>
              <a:rPr lang="zh-CN" altLang="en-US" sz="2400" dirty="0"/>
              <a:t>年第</a:t>
            </a:r>
            <a:r>
              <a:rPr lang="en-US" altLang="zh-CN" sz="2400" dirty="0"/>
              <a:t>5</a:t>
            </a:r>
            <a:r>
              <a:rPr lang="zh-CN" altLang="en-US" sz="2400" dirty="0"/>
              <a:t>次草案及以后的推荐标准：</a:t>
            </a:r>
            <a:r>
              <a:rPr lang="en-US" altLang="zh-CN" sz="2400" dirty="0" err="1"/>
              <a:t>display:flex</a:t>
            </a:r>
            <a:r>
              <a:rPr lang="en-US" altLang="zh-CN" sz="2400" dirty="0"/>
              <a:t> | inline-flex;</a:t>
            </a:r>
          </a:p>
          <a:p>
            <a:pPr lvl="1"/>
            <a:r>
              <a:rPr lang="zh-CN" altLang="en-US" sz="2400" dirty="0"/>
              <a:t>简便、完整、响应式地实现各种页面布局。已得到了所有浏览器的支持</a:t>
            </a:r>
            <a:endParaRPr lang="zh-CN" altLang="en-US" dirty="0"/>
          </a:p>
          <a:p>
            <a:endParaRPr lang="zh-CN" altLang="en-US" dirty="0"/>
          </a:p>
        </p:txBody>
      </p:sp>
      <p:sp>
        <p:nvSpPr>
          <p:cNvPr id="3" name="内容占位符 2"/>
          <p:cNvSpPr>
            <a:spLocks noGrp="1"/>
          </p:cNvSpPr>
          <p:nvPr>
            <p:ph sz="quarter" idx="11"/>
          </p:nvPr>
        </p:nvSpPr>
        <p:spPr/>
        <p:txBody>
          <a:bodyPr/>
          <a:lstStyle/>
          <a:p>
            <a:r>
              <a:rPr lang="zh-CN" altLang="en-US" dirty="0" smtClean="0"/>
              <a:t>弹性盒</a:t>
            </a:r>
            <a:r>
              <a:rPr lang="zh-CN" altLang="en-US" dirty="0"/>
              <a:t>布局</a:t>
            </a:r>
          </a:p>
        </p:txBody>
      </p:sp>
    </p:spTree>
    <p:extLst>
      <p:ext uri="{BB962C8B-B14F-4D97-AF65-F5344CB8AC3E}">
        <p14:creationId xmlns:p14="http://schemas.microsoft.com/office/powerpoint/2010/main" val="352449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arn(inVertical)">
                                      <p:cBhvr>
                                        <p:cTn id="18" dur="500"/>
                                        <p:tgtEl>
                                          <p:spTgt spid="2">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arn(inVertical)">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盒布局</a:t>
            </a:r>
          </a:p>
        </p:txBody>
      </p:sp>
      <p:sp>
        <p:nvSpPr>
          <p:cNvPr id="5" name="矩形 4"/>
          <p:cNvSpPr/>
          <p:nvPr/>
        </p:nvSpPr>
        <p:spPr>
          <a:xfrm>
            <a:off x="719641" y="4236953"/>
            <a:ext cx="5448301" cy="1384995"/>
          </a:xfrm>
          <a:prstGeom prst="rect">
            <a:avLst/>
          </a:prstGeom>
          <a:solidFill>
            <a:schemeClr val="bg2"/>
          </a:solidFill>
        </p:spPr>
        <p:txBody>
          <a:bodyPr wrap="square">
            <a:spAutoFit/>
          </a:bodyPr>
          <a:lstStyle/>
          <a:p>
            <a:r>
              <a:rPr lang="en-US" altLang="zh-CN" sz="2800" dirty="0" smtClean="0">
                <a:solidFill>
                  <a:srgbClr val="CB2D01"/>
                </a:solidFill>
                <a:highlight>
                  <a:srgbClr val="FFFAE8"/>
                </a:highlight>
                <a:latin typeface="Consolas" panose="020B0609020204030204" pitchFamily="49" charset="0"/>
              </a:rPr>
              <a:t>  #</a:t>
            </a:r>
            <a:r>
              <a:rPr lang="en-US" altLang="zh-CN" sz="2800" dirty="0">
                <a:solidFill>
                  <a:srgbClr val="CB2D01"/>
                </a:solidFill>
                <a:highlight>
                  <a:srgbClr val="FFFAE8"/>
                </a:highlight>
                <a:latin typeface="Consolas" panose="020B0609020204030204" pitchFamily="49" charset="0"/>
              </a:rPr>
              <a:t>container</a:t>
            </a:r>
            <a:r>
              <a:rPr lang="en-US" altLang="zh-CN" sz="2800" dirty="0">
                <a:solidFill>
                  <a:srgbClr val="808040"/>
                </a:solidFill>
                <a:highlight>
                  <a:srgbClr val="FFFAE8"/>
                </a:highlight>
                <a:latin typeface="Consolas" panose="020B0609020204030204" pitchFamily="49" charset="0"/>
              </a:rPr>
              <a:t>{</a:t>
            </a:r>
          </a:p>
          <a:p>
            <a:r>
              <a:rPr lang="en-US" altLang="zh-CN" sz="2800" dirty="0" smtClean="0">
                <a:solidFill>
                  <a:srgbClr val="3C7A03"/>
                </a:solidFill>
                <a:highlight>
                  <a:srgbClr val="FFFAE8"/>
                </a:highlight>
                <a:latin typeface="Consolas" panose="020B0609020204030204" pitchFamily="49" charset="0"/>
              </a:rPr>
              <a:t>	</a:t>
            </a:r>
            <a:r>
              <a:rPr lang="en-US" altLang="zh-CN" sz="2800" dirty="0" smtClean="0">
                <a:solidFill>
                  <a:srgbClr val="3C7A03"/>
                </a:solidFill>
                <a:highlight>
                  <a:srgbClr val="FFFAE8"/>
                </a:highlight>
                <a:latin typeface="Consolas" panose="020B0609020204030204" pitchFamily="49" charset="0"/>
              </a:rPr>
              <a:t>  display</a:t>
            </a:r>
            <a:r>
              <a:rPr lang="en-US" altLang="zh-CN" sz="2800" dirty="0">
                <a:solidFill>
                  <a:srgbClr val="38444B"/>
                </a:solidFill>
                <a:highlight>
                  <a:srgbClr val="FFFAE8"/>
                </a:highlight>
                <a:latin typeface="Consolas" panose="020B0609020204030204" pitchFamily="49" charset="0"/>
              </a:rPr>
              <a:t>:</a:t>
            </a:r>
            <a:r>
              <a:rPr lang="en-US" altLang="zh-CN" sz="2800" dirty="0" smtClean="0">
                <a:solidFill>
                  <a:srgbClr val="3C7A03"/>
                </a:solidFill>
                <a:highlight>
                  <a:srgbClr val="FFFAE8"/>
                </a:highlight>
                <a:latin typeface="Consolas" panose="020B0609020204030204" pitchFamily="49" charset="0"/>
              </a:rPr>
              <a:t> </a:t>
            </a:r>
            <a:r>
              <a:rPr lang="en-US" altLang="zh-CN" sz="2800" dirty="0" smtClean="0">
                <a:solidFill>
                  <a:srgbClr val="C44F00"/>
                </a:solidFill>
                <a:highlight>
                  <a:srgbClr val="FFFAE8"/>
                </a:highlight>
                <a:latin typeface="Consolas" panose="020B0609020204030204" pitchFamily="49" charset="0"/>
              </a:rPr>
              <a:t>flex</a:t>
            </a:r>
            <a:r>
              <a:rPr lang="en-US" altLang="zh-CN" sz="2800" dirty="0" smtClean="0">
                <a:solidFill>
                  <a:srgbClr val="080808"/>
                </a:solidFill>
                <a:highlight>
                  <a:srgbClr val="FFFAE8"/>
                </a:highlight>
                <a:latin typeface="Consolas" panose="020B0609020204030204" pitchFamily="49" charset="0"/>
              </a:rPr>
              <a:t>;</a:t>
            </a:r>
            <a:endParaRPr lang="en-US" altLang="zh-CN" sz="2800" dirty="0">
              <a:solidFill>
                <a:srgbClr val="080808"/>
              </a:solidFill>
              <a:highlight>
                <a:srgbClr val="FFFAE8"/>
              </a:highlight>
              <a:latin typeface="Consolas" panose="020B0609020204030204" pitchFamily="49" charset="0"/>
            </a:endParaRPr>
          </a:p>
          <a:p>
            <a:r>
              <a:rPr lang="en-US" altLang="zh-CN" sz="2800" dirty="0" smtClean="0">
                <a:solidFill>
                  <a:srgbClr val="808040"/>
                </a:solidFill>
                <a:highlight>
                  <a:srgbClr val="FFFAE8"/>
                </a:highlight>
                <a:latin typeface="Consolas" panose="020B0609020204030204" pitchFamily="49" charset="0"/>
              </a:rPr>
              <a:t>  }</a:t>
            </a:r>
            <a:endParaRPr lang="en-US" altLang="zh-CN" sz="2800" dirty="0">
              <a:solidFill>
                <a:srgbClr val="808040"/>
              </a:solidFill>
              <a:highlight>
                <a:srgbClr val="FFFAE8"/>
              </a:highlight>
              <a:latin typeface="Consolas" panose="020B0609020204030204" pitchFamily="49" charset="0"/>
            </a:endParaRPr>
          </a:p>
        </p:txBody>
      </p:sp>
      <p:pic>
        <p:nvPicPr>
          <p:cNvPr id="6" name="图片 5"/>
          <p:cNvPicPr>
            <a:picLocks noChangeAspect="1"/>
          </p:cNvPicPr>
          <p:nvPr/>
        </p:nvPicPr>
        <p:blipFill>
          <a:blip r:embed="rId2"/>
          <a:stretch>
            <a:fillRect/>
          </a:stretch>
        </p:blipFill>
        <p:spPr>
          <a:xfrm>
            <a:off x="719641" y="1276538"/>
            <a:ext cx="7124197" cy="2666317"/>
          </a:xfrm>
          <a:prstGeom prst="rect">
            <a:avLst/>
          </a:prstGeom>
        </p:spPr>
      </p:pic>
      <p:pic>
        <p:nvPicPr>
          <p:cNvPr id="7" name="图片 6"/>
          <p:cNvPicPr>
            <a:picLocks noChangeAspect="1"/>
          </p:cNvPicPr>
          <p:nvPr/>
        </p:nvPicPr>
        <p:blipFill>
          <a:blip r:embed="rId3"/>
          <a:stretch>
            <a:fillRect/>
          </a:stretch>
        </p:blipFill>
        <p:spPr>
          <a:xfrm>
            <a:off x="6401291" y="4236953"/>
            <a:ext cx="5671648" cy="2133751"/>
          </a:xfrm>
          <a:prstGeom prst="rect">
            <a:avLst/>
          </a:prstGeom>
        </p:spPr>
      </p:pic>
      <p:sp>
        <p:nvSpPr>
          <p:cNvPr id="8" name="文本框 7"/>
          <p:cNvSpPr txBox="1"/>
          <p:nvPr/>
        </p:nvSpPr>
        <p:spPr>
          <a:xfrm>
            <a:off x="8448403" y="1276538"/>
            <a:ext cx="2981596" cy="523220"/>
          </a:xfrm>
          <a:prstGeom prst="rect">
            <a:avLst/>
          </a:prstGeom>
          <a:noFill/>
        </p:spPr>
        <p:txBody>
          <a:bodyPr wrap="square" rtlCol="0">
            <a:spAutoFit/>
          </a:bodyPr>
          <a:lstStyle/>
          <a:p>
            <a:r>
              <a:rPr lang="en-US" altLang="zh-CN" sz="2800" dirty="0" smtClean="0">
                <a:solidFill>
                  <a:srgbClr val="000000"/>
                </a:solidFill>
              </a:rPr>
              <a:t>demo19_1.html</a:t>
            </a:r>
            <a:endParaRPr lang="zh-CN" altLang="en-US" sz="2800" dirty="0">
              <a:solidFill>
                <a:srgbClr val="000000"/>
              </a:solidFill>
            </a:endParaRPr>
          </a:p>
        </p:txBody>
      </p:sp>
    </p:spTree>
    <p:extLst>
      <p:ext uri="{BB962C8B-B14F-4D97-AF65-F5344CB8AC3E}">
        <p14:creationId xmlns:p14="http://schemas.microsoft.com/office/powerpoint/2010/main" val="168338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4"/>
            <a:ext cx="11102355" cy="5063815"/>
          </a:xfrm>
        </p:spPr>
        <p:txBody>
          <a:bodyPr/>
          <a:lstStyle/>
          <a:p>
            <a:r>
              <a:rPr lang="en-US" altLang="zh-CN" dirty="0" smtClean="0">
                <a:solidFill>
                  <a:srgbClr val="FF0000"/>
                </a:solidFill>
              </a:rPr>
              <a:t>Flex </a:t>
            </a:r>
            <a:r>
              <a:rPr lang="zh-CN" altLang="en-US" dirty="0" smtClean="0"/>
              <a:t>是 </a:t>
            </a:r>
            <a:r>
              <a:rPr lang="en-US" altLang="zh-CN" dirty="0" smtClean="0"/>
              <a:t>Flexible Box </a:t>
            </a:r>
            <a:r>
              <a:rPr lang="zh-CN" altLang="en-US" dirty="0" smtClean="0"/>
              <a:t>的</a:t>
            </a:r>
            <a:r>
              <a:rPr lang="zh-CN" altLang="en-US" dirty="0"/>
              <a:t>缩写，意</a:t>
            </a:r>
            <a:r>
              <a:rPr lang="zh-CN" altLang="en-US" dirty="0" smtClean="0"/>
              <a:t>为</a:t>
            </a:r>
            <a:r>
              <a:rPr lang="en-US" altLang="zh-CN" dirty="0" smtClean="0"/>
              <a:t>“</a:t>
            </a:r>
            <a:r>
              <a:rPr lang="zh-CN" altLang="en-US" dirty="0" smtClean="0"/>
              <a:t>弹性布局</a:t>
            </a:r>
            <a:r>
              <a:rPr lang="en-US" altLang="zh-CN" dirty="0" smtClean="0"/>
              <a:t>" </a:t>
            </a:r>
            <a:r>
              <a:rPr lang="zh-CN" altLang="en-US" dirty="0" smtClean="0"/>
              <a:t>，</a:t>
            </a:r>
            <a:r>
              <a:rPr lang="zh-CN" altLang="en-US" dirty="0" smtClean="0"/>
              <a:t>用来</a:t>
            </a:r>
            <a:r>
              <a:rPr lang="zh-CN" altLang="en-US" dirty="0"/>
              <a:t>为盒状模型提供最大的灵活性</a:t>
            </a:r>
            <a:r>
              <a:rPr lang="zh-CN" altLang="en-US" dirty="0" smtClean="0"/>
              <a:t>。</a:t>
            </a:r>
            <a:endParaRPr lang="en-US" altLang="zh-CN" dirty="0"/>
          </a:p>
          <a:p>
            <a:r>
              <a:rPr lang="zh-CN" altLang="en-US" dirty="0" smtClean="0">
                <a:solidFill>
                  <a:srgbClr val="FF0000"/>
                </a:solidFill>
              </a:rPr>
              <a:t>容器</a:t>
            </a:r>
            <a:r>
              <a:rPr lang="zh-CN" altLang="en-US" dirty="0">
                <a:solidFill>
                  <a:srgbClr val="FF0000"/>
                </a:solidFill>
              </a:rPr>
              <a:t>会根据布局的需要，调整其中包含的条目的尺寸和顺序来最好地填充所有可用的空间。</a:t>
            </a:r>
            <a:r>
              <a:rPr lang="zh-CN" altLang="en-US" dirty="0"/>
              <a:t>当容器的尺寸由于屏幕大小或窗口尺寸发生变化时，其中包含的条目也会被动态地调整</a:t>
            </a:r>
            <a:r>
              <a:rPr lang="zh-CN" altLang="en-US" dirty="0" smtClean="0"/>
              <a:t>。</a:t>
            </a:r>
            <a:endParaRPr lang="en-US" altLang="zh-CN" dirty="0" smtClean="0"/>
          </a:p>
          <a:p>
            <a:pPr lvl="1"/>
            <a:r>
              <a:rPr lang="zh-CN" altLang="en-US" dirty="0" smtClean="0"/>
              <a:t>当</a:t>
            </a:r>
            <a:r>
              <a:rPr lang="zh-CN" altLang="en-US" dirty="0"/>
              <a:t>容器尺寸变大时，其中包含的条目会被拉伸以占满多余的空白空间；        </a:t>
            </a:r>
            <a:endParaRPr lang="en-US" altLang="zh-CN" dirty="0" smtClean="0"/>
          </a:p>
          <a:p>
            <a:pPr lvl="1"/>
            <a:r>
              <a:rPr lang="zh-CN" altLang="en-US" dirty="0" smtClean="0"/>
              <a:t>当</a:t>
            </a:r>
            <a:r>
              <a:rPr lang="zh-CN" altLang="en-US" dirty="0"/>
              <a:t>容器尺寸变小时</a:t>
            </a:r>
            <a:r>
              <a:rPr lang="zh-CN" altLang="en-US" dirty="0" smtClean="0"/>
              <a:t>，条目</a:t>
            </a:r>
            <a:r>
              <a:rPr lang="zh-CN" altLang="en-US" dirty="0"/>
              <a:t>会被缩小以防止超出容器的范围</a:t>
            </a:r>
            <a:r>
              <a:rPr lang="zh-CN" altLang="en-US" dirty="0" smtClean="0"/>
              <a:t>。</a:t>
            </a:r>
            <a:endParaRPr lang="zh-CN" altLang="en-US" dirty="0"/>
          </a:p>
        </p:txBody>
      </p:sp>
      <p:sp>
        <p:nvSpPr>
          <p:cNvPr id="3" name="内容占位符 2"/>
          <p:cNvSpPr>
            <a:spLocks noGrp="1"/>
          </p:cNvSpPr>
          <p:nvPr>
            <p:ph sz="quarter" idx="11"/>
          </p:nvPr>
        </p:nvSpPr>
        <p:spPr/>
        <p:txBody>
          <a:bodyPr/>
          <a:lstStyle/>
          <a:p>
            <a:r>
              <a:rPr lang="zh-CN" altLang="en-US" dirty="0"/>
              <a:t>自适应窗口的弹性盒布局</a:t>
            </a:r>
          </a:p>
        </p:txBody>
      </p:sp>
    </p:spTree>
    <p:extLst>
      <p:ext uri="{BB962C8B-B14F-4D97-AF65-F5344CB8AC3E}">
        <p14:creationId xmlns:p14="http://schemas.microsoft.com/office/powerpoint/2010/main" val="331830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102355" cy="4643120"/>
          </a:xfrm>
        </p:spPr>
        <p:txBody>
          <a:bodyPr/>
          <a:lstStyle/>
          <a:p>
            <a:r>
              <a:rPr lang="zh-CN" altLang="en-US" dirty="0" smtClean="0">
                <a:solidFill>
                  <a:srgbClr val="FF0000"/>
                </a:solidFill>
              </a:rPr>
              <a:t>弹性</a:t>
            </a:r>
            <a:r>
              <a:rPr lang="zh-CN" altLang="en-US" dirty="0">
                <a:solidFill>
                  <a:srgbClr val="FF0000"/>
                </a:solidFill>
              </a:rPr>
              <a:t>盒布局是与方向无关的。</a:t>
            </a:r>
            <a:r>
              <a:rPr lang="zh-CN" altLang="en-US" dirty="0"/>
              <a:t>在传统布局中，</a:t>
            </a:r>
            <a:r>
              <a:rPr lang="en-US" altLang="zh-CN" dirty="0"/>
              <a:t>block </a:t>
            </a:r>
            <a:r>
              <a:rPr lang="zh-CN" altLang="en-US" dirty="0"/>
              <a:t>布局是把块在垂直方向从上到下依次排列的； </a:t>
            </a:r>
            <a:r>
              <a:rPr lang="en-US" altLang="zh-CN" dirty="0"/>
              <a:t>inline </a:t>
            </a:r>
            <a:r>
              <a:rPr lang="zh-CN" altLang="en-US" dirty="0"/>
              <a:t>布局则是在水平方向来排列。弹性盒布局没有这样内在的方向限制，可以由开发人员自由操作</a:t>
            </a:r>
            <a:r>
              <a:rPr lang="zh-CN" altLang="en-US" dirty="0" smtClean="0"/>
              <a:t>。</a:t>
            </a:r>
            <a:endParaRPr lang="en-US" altLang="zh-CN" dirty="0" smtClean="0"/>
          </a:p>
          <a:p>
            <a:r>
              <a:rPr lang="zh-CN" altLang="en-US" dirty="0"/>
              <a:t>任何一个容器都可以指定</a:t>
            </a:r>
            <a:r>
              <a:rPr lang="zh-CN" altLang="en-US" dirty="0" smtClean="0"/>
              <a:t>为弹性</a:t>
            </a:r>
            <a:r>
              <a:rPr lang="zh-CN" altLang="en-US" dirty="0"/>
              <a:t>盒子。</a:t>
            </a:r>
            <a:r>
              <a:rPr lang="zh-CN" altLang="en-US" dirty="0">
                <a:solidFill>
                  <a:srgbClr val="FF0000"/>
                </a:solidFill>
              </a:rPr>
              <a:t>设</a:t>
            </a:r>
            <a:r>
              <a:rPr lang="zh-CN" altLang="en-US" dirty="0" smtClean="0">
                <a:solidFill>
                  <a:srgbClr val="FF0000"/>
                </a:solidFill>
              </a:rPr>
              <a:t>为 </a:t>
            </a:r>
            <a:r>
              <a:rPr lang="en-US" altLang="zh-CN" dirty="0" smtClean="0">
                <a:solidFill>
                  <a:srgbClr val="FF0000"/>
                </a:solidFill>
              </a:rPr>
              <a:t>Flex </a:t>
            </a:r>
            <a:r>
              <a:rPr lang="zh-CN" altLang="en-US" dirty="0" smtClean="0">
                <a:solidFill>
                  <a:srgbClr val="FF0000"/>
                </a:solidFill>
              </a:rPr>
              <a:t>布局</a:t>
            </a:r>
            <a:r>
              <a:rPr lang="zh-CN" altLang="en-US" dirty="0">
                <a:solidFill>
                  <a:srgbClr val="FF0000"/>
                </a:solidFill>
              </a:rPr>
              <a:t>以后，子元素</a:t>
            </a:r>
            <a:r>
              <a:rPr lang="zh-CN" altLang="en-US" dirty="0" smtClean="0">
                <a:solidFill>
                  <a:srgbClr val="FF0000"/>
                </a:solidFill>
              </a:rPr>
              <a:t>的 </a:t>
            </a:r>
            <a:r>
              <a:rPr lang="en-US" altLang="zh-CN" dirty="0" smtClean="0">
                <a:solidFill>
                  <a:srgbClr val="FF0000"/>
                </a:solidFill>
              </a:rPr>
              <a:t>float</a:t>
            </a:r>
            <a:r>
              <a:rPr lang="zh-CN" altLang="en-US" dirty="0">
                <a:solidFill>
                  <a:srgbClr val="FF0000"/>
                </a:solidFill>
              </a:rPr>
              <a:t>、</a:t>
            </a:r>
            <a:r>
              <a:rPr lang="en-US" altLang="zh-CN" dirty="0" smtClean="0">
                <a:solidFill>
                  <a:srgbClr val="FF0000"/>
                </a:solidFill>
              </a:rPr>
              <a:t>clear </a:t>
            </a:r>
            <a:r>
              <a:rPr lang="zh-CN" altLang="en-US" dirty="0" smtClean="0">
                <a:solidFill>
                  <a:srgbClr val="FF0000"/>
                </a:solidFill>
              </a:rPr>
              <a:t>属性</a:t>
            </a:r>
            <a:r>
              <a:rPr lang="zh-CN" altLang="en-US" dirty="0">
                <a:solidFill>
                  <a:srgbClr val="FF0000"/>
                </a:solidFill>
              </a:rPr>
              <a:t>将失效。</a:t>
            </a:r>
          </a:p>
          <a:p>
            <a:pPr lvl="1"/>
            <a:r>
              <a:rPr lang="en-US" altLang="zh-CN" dirty="0"/>
              <a:t>display: flex; —— </a:t>
            </a:r>
            <a:r>
              <a:rPr lang="zh-CN" altLang="en-US" dirty="0"/>
              <a:t>块级弹性盒子</a:t>
            </a:r>
          </a:p>
          <a:p>
            <a:pPr lvl="1"/>
            <a:r>
              <a:rPr lang="en-US" altLang="zh-CN" dirty="0"/>
              <a:t>display: inline-flex; —— </a:t>
            </a:r>
            <a:r>
              <a:rPr lang="zh-CN" altLang="en-US" dirty="0"/>
              <a:t>行块级弹性盒子</a:t>
            </a:r>
          </a:p>
          <a:p>
            <a:pPr lvl="1"/>
            <a:endParaRPr lang="zh-CN" altLang="en-US" dirty="0"/>
          </a:p>
        </p:txBody>
      </p:sp>
      <p:sp>
        <p:nvSpPr>
          <p:cNvPr id="3" name="内容占位符 2"/>
          <p:cNvSpPr>
            <a:spLocks noGrp="1"/>
          </p:cNvSpPr>
          <p:nvPr>
            <p:ph sz="quarter" idx="11"/>
          </p:nvPr>
        </p:nvSpPr>
        <p:spPr/>
        <p:txBody>
          <a:bodyPr/>
          <a:lstStyle/>
          <a:p>
            <a:r>
              <a:rPr lang="zh-CN" altLang="en-US" dirty="0"/>
              <a:t>自适应窗口的弹性盒布局</a:t>
            </a:r>
          </a:p>
        </p:txBody>
      </p:sp>
    </p:spTree>
    <p:extLst>
      <p:ext uri="{BB962C8B-B14F-4D97-AF65-F5344CB8AC3E}">
        <p14:creationId xmlns:p14="http://schemas.microsoft.com/office/powerpoint/2010/main" val="270689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heme/theme1.xml><?xml version="1.0" encoding="utf-8"?>
<a:theme xmlns:a="http://schemas.openxmlformats.org/drawingml/2006/main" name="9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模板修改1</Template>
  <TotalTime>866</TotalTime>
  <Words>1462</Words>
  <Application>Microsoft Office PowerPoint</Application>
  <PresentationFormat>宽屏</PresentationFormat>
  <Paragraphs>181</Paragraphs>
  <Slides>28</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Arial Unicode MS</vt:lpstr>
      <vt:lpstr>microsoft yahei</vt:lpstr>
      <vt:lpstr>Source Code Pro</vt:lpstr>
      <vt:lpstr>黑体</vt:lpstr>
      <vt:lpstr>宋体</vt:lpstr>
      <vt:lpstr>微软雅黑</vt:lpstr>
      <vt:lpstr>Arial</vt:lpstr>
      <vt:lpstr>Britannic Bold</vt:lpstr>
      <vt:lpstr>Calibri</vt:lpstr>
      <vt:lpstr>Consolas</vt:lpstr>
      <vt:lpstr>Wingdings</vt:lpstr>
      <vt:lpstr>9_A000120141114A19PWBG</vt:lpstr>
      <vt:lpstr>HTML5程序设计基础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MengYi</cp:lastModifiedBy>
  <cp:revision>2909</cp:revision>
  <cp:lastPrinted>2411-12-30T00:00:00Z</cp:lastPrinted>
  <dcterms:created xsi:type="dcterms:W3CDTF">2003-05-12T10:17:00Z</dcterms:created>
  <dcterms:modified xsi:type="dcterms:W3CDTF">2018-10-30T09:15:39Z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