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332" r:id="rId3"/>
    <p:sldId id="333" r:id="rId4"/>
    <p:sldId id="336" r:id="rId5"/>
    <p:sldId id="337" r:id="rId6"/>
    <p:sldId id="338" r:id="rId7"/>
    <p:sldId id="339" r:id="rId8"/>
    <p:sldId id="340" r:id="rId9"/>
    <p:sldId id="335" r:id="rId10"/>
    <p:sldId id="319" r:id="rId11"/>
    <p:sldId id="327" r:id="rId12"/>
    <p:sldId id="326" r:id="rId13"/>
    <p:sldId id="334" r:id="rId14"/>
    <p:sldId id="258" r:id="rId15"/>
    <p:sldId id="328" r:id="rId16"/>
    <p:sldId id="329" r:id="rId17"/>
    <p:sldId id="330" r:id="rId18"/>
    <p:sldId id="331" r:id="rId19"/>
    <p:sldId id="341" r:id="rId20"/>
    <p:sldId id="325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3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7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15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3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6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4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0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3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1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3.jp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4200" y="4086226"/>
            <a:ext cx="6047317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Tx/>
              <a:buNone/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600" indent="-482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charset="0"/>
              <a:buChar char=" 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20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 dirty="0" smtClean="0">
                <a:solidFill>
                  <a:srgbClr val="000000"/>
                </a:solidFill>
              </a:rPr>
              <a:t>CSS3</a:t>
            </a:r>
            <a:r>
              <a:rPr lang="zh-CN" altLang="en-US" sz="3600" dirty="0" smtClean="0">
                <a:solidFill>
                  <a:srgbClr val="000000"/>
                </a:solidFill>
              </a:rPr>
              <a:t>媒体查询</a:t>
            </a:r>
            <a:endParaRPr lang="zh-CN" sz="3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9810205" cy="225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式 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(Responsive Web </a:t>
            </a:r>
            <a:r>
              <a:rPr lang="en-US" altLang="zh-CN" sz="28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Design,RWD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设备环境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用户行为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9" y="3500564"/>
            <a:ext cx="6811098" cy="3257758"/>
          </a:xfr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254033" y="2383830"/>
            <a:ext cx="9313817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交互设计和前端实现提出了更高的要求，需要考虑清楚不同分辨率下页面的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布局变化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内容的缩放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1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4" y="1151194"/>
            <a:ext cx="7075769" cy="4113847"/>
          </a:xfrm>
        </p:spPr>
      </p:pic>
      <p:sp>
        <p:nvSpPr>
          <p:cNvPr id="9" name="文本框 8"/>
          <p:cNvSpPr txBox="1"/>
          <p:nvPr/>
        </p:nvSpPr>
        <p:spPr>
          <a:xfrm>
            <a:off x="1410788" y="5433795"/>
            <a:ext cx="9418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：开发、维护、运营成本优势；兼容性优势；操作灵活。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8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770708" y="1266897"/>
            <a:ext cx="9810205" cy="334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ts val="45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媒体查询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检测当前设备，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来确定应用哪一个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样式表。</a:t>
            </a:r>
            <a:endParaRPr lang="en-US" altLang="zh-CN" sz="2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流式网格布局：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对页面布局元素使用相对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比例而不是绝对大小。</a:t>
            </a:r>
            <a:endParaRPr lang="zh-CN" altLang="en-US" sz="2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33" y="3605349"/>
            <a:ext cx="6808669" cy="2779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9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媒体查询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54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CSS3</a:t>
            </a:r>
            <a:r>
              <a:rPr lang="zh-CN" altLang="en-US" sz="4000" dirty="0"/>
              <a:t>媒体查询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770709" y="1400292"/>
            <a:ext cx="8830491" cy="301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Queries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模块的步骤：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添加媒体查询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表达式来指定媒体类型；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针对不同的浏览器窗口尺寸编写不同的样式；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浏览器根据不同的窗口尺寸来选择使用不同的样式表。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Media Queries</a:t>
            </a:r>
            <a:r>
              <a:rPr lang="zh-CN" altLang="en-US" sz="4000" dirty="0"/>
              <a:t>的使用方法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70709" y="1198564"/>
            <a:ext cx="8830491" cy="54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212" y="1809493"/>
            <a:ext cx="96273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@media  </a:t>
            </a:r>
            <a:r>
              <a:rPr lang="zh-CN" altLang="en-US" sz="2800" dirty="0" smtClean="0">
                <a:solidFill>
                  <a:srgbClr val="00B050"/>
                </a:solidFill>
              </a:rPr>
              <a:t>设备类型  </a:t>
            </a:r>
            <a:r>
              <a:rPr lang="en-US" altLang="zh-CN" sz="2800" dirty="0" smtClean="0">
                <a:solidFill>
                  <a:srgbClr val="000000"/>
                </a:solidFill>
              </a:rPr>
              <a:t>and 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dirty="0" smtClean="0">
                <a:solidFill>
                  <a:srgbClr val="0033CC"/>
                </a:solidFill>
              </a:rPr>
              <a:t>设备特性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</a:rPr>
              <a:t>{ </a:t>
            </a:r>
            <a:r>
              <a:rPr lang="zh-CN" altLang="en-US" sz="2800" dirty="0" smtClean="0">
                <a:solidFill>
                  <a:srgbClr val="000000"/>
                </a:solidFill>
              </a:rPr>
              <a:t>样式代码</a:t>
            </a:r>
            <a:r>
              <a:rPr lang="en-US" altLang="zh-CN" sz="2800" dirty="0" smtClean="0">
                <a:solidFill>
                  <a:srgbClr val="000000"/>
                </a:solidFill>
              </a:rPr>
              <a:t> 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34504"/>
              </p:ext>
            </p:extLst>
          </p:nvPr>
        </p:nvGraphicFramePr>
        <p:xfrm>
          <a:off x="1992812" y="2413415"/>
          <a:ext cx="8128000" cy="43472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5131">
                  <a:extLst>
                    <a:ext uri="{9D8B030D-6E8A-4147-A177-3AD203B41FA5}">
                      <a16:colId xmlns:a16="http://schemas.microsoft.com/office/drawing/2014/main" val="3364660756"/>
                    </a:ext>
                  </a:extLst>
                </a:gridCol>
                <a:gridCol w="5352869">
                  <a:extLst>
                    <a:ext uri="{9D8B030D-6E8A-4147-A177-3AD203B41FA5}">
                      <a16:colId xmlns:a16="http://schemas.microsoft.com/office/drawing/2014/main" val="426784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设备类型说明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64692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7883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aural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braille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点字触觉设备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27437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handled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便携设备，如手机、平板电脑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98644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打印预览图等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0159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projection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96600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screen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显示器、笔记本、移动端等设备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3042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tty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如打字机或终端等设备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24006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tv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电视机等设备类型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2707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embossed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盲文打印机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849901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044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设备特性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1121336"/>
            <a:ext cx="5416250" cy="5005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7097" y="6178731"/>
            <a:ext cx="96273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@media  </a:t>
            </a:r>
            <a:r>
              <a:rPr lang="en-US" altLang="zh-CN" sz="2800" dirty="0" smtClean="0">
                <a:solidFill>
                  <a:srgbClr val="006600"/>
                </a:solidFill>
              </a:rPr>
              <a:t>screen</a:t>
            </a:r>
            <a:r>
              <a:rPr lang="en-US" altLang="zh-CN" sz="2800" dirty="0" smtClean="0">
                <a:solidFill>
                  <a:srgbClr val="000000"/>
                </a:solidFill>
              </a:rPr>
              <a:t>  and 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33CC"/>
                </a:solidFill>
              </a:rPr>
              <a:t>max-width: 639px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</a:rPr>
              <a:t>{ </a:t>
            </a:r>
            <a:r>
              <a:rPr lang="zh-CN" altLang="en-US" sz="2800" dirty="0" smtClean="0">
                <a:solidFill>
                  <a:srgbClr val="000000"/>
                </a:solidFill>
              </a:rPr>
              <a:t>样式代码</a:t>
            </a:r>
            <a:r>
              <a:rPr lang="en-US" altLang="zh-CN" sz="2800" dirty="0" smtClean="0">
                <a:solidFill>
                  <a:srgbClr val="000000"/>
                </a:solidFill>
              </a:rPr>
              <a:t> 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5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598" y="190277"/>
            <a:ext cx="10794275" cy="7921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实例</a:t>
            </a:r>
            <a:r>
              <a:rPr lang="en-US" altLang="zh-CN" sz="4000" dirty="0" smtClean="0"/>
              <a:t>——</a:t>
            </a:r>
            <a:r>
              <a:rPr lang="zh-CN" altLang="en-US" sz="4000" dirty="0"/>
              <a:t>根据</a:t>
            </a:r>
            <a:r>
              <a:rPr lang="zh-CN" altLang="en-US" sz="4000" dirty="0" smtClean="0"/>
              <a:t>不同窗口尺寸选择</a:t>
            </a:r>
            <a:r>
              <a:rPr lang="zh-CN" altLang="en-US" sz="4000" dirty="0"/>
              <a:t>使用不同的样式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182189"/>
            <a:ext cx="5164184" cy="3631474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5878286" y="2782389"/>
            <a:ext cx="653143" cy="4310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678" y="1187189"/>
            <a:ext cx="2929775" cy="263679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5400000">
            <a:off x="7979557" y="4162698"/>
            <a:ext cx="653143" cy="4310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489" y="4813663"/>
            <a:ext cx="2003278" cy="1985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17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96677" y="1345474"/>
            <a:ext cx="36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demo20-1.html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771" y="1345474"/>
            <a:ext cx="5995852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@media screen and (min-width: 1000px)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#</a:t>
            </a:r>
            <a:r>
              <a:rPr lang="en-US" altLang="zh-CN" sz="2400" dirty="0">
                <a:solidFill>
                  <a:srgbClr val="000000"/>
                </a:solidFill>
              </a:rPr>
              <a:t>container{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width</a:t>
            </a:r>
            <a:r>
              <a:rPr lang="en-US" altLang="zh-CN" sz="2400" dirty="0">
                <a:solidFill>
                  <a:srgbClr val="000000"/>
                </a:solidFill>
              </a:rPr>
              <a:t>: 1000px;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}…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@media screen and (min-width: 640px) and (max-width: 999px)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#</a:t>
            </a:r>
            <a:r>
              <a:rPr lang="en-US" altLang="zh-CN" sz="2400" dirty="0">
                <a:solidFill>
                  <a:srgbClr val="000000"/>
                </a:solidFill>
              </a:rPr>
              <a:t>container{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width</a:t>
            </a:r>
            <a:r>
              <a:rPr lang="en-US" altLang="zh-CN" sz="2400" dirty="0">
                <a:solidFill>
                  <a:srgbClr val="000000"/>
                </a:solidFill>
              </a:rPr>
              <a:t>: 640px;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}…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@media screen and (max-width: 639px)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…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3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练习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响应式布局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599" y="5668092"/>
            <a:ext cx="36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demo20-2.html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486670"/>
            <a:ext cx="6962175" cy="33485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038" y="1165859"/>
            <a:ext cx="3409524" cy="55238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自适应网页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chemeClr val="tx1"/>
                  </a:solidFill>
                </a:rPr>
                <a:t>响应式布局</a:t>
              </a:r>
              <a:endParaRPr lang="en-US" altLang="zh-CN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916113" y="1878013"/>
            <a:chExt cx="4973637" cy="476250"/>
          </a:xfrm>
        </p:grpSpPr>
        <p:sp>
          <p:nvSpPr>
            <p:cNvPr id="12" name="MH_Entry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chemeClr val="tx1"/>
                  </a:solidFill>
                </a:rPr>
                <a:t>媒体查询</a:t>
              </a:r>
              <a:endParaRPr lang="en-US" altLang="zh-CN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MH_Number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7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自适应网页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08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9810205" cy="120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自适应网页设计（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Adaptive Web Design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8000" lvl="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指能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自动识别屏幕宽度、并做出相应调整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的网页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4034" y="2445403"/>
            <a:ext cx="9000308" cy="343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移动端设备的屏幕比较小，宽度通常在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像素以下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端的屏幕宽度一般都在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像素以上（目前主流宽度是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1366×768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），有的还达到了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的内容，要在大小迥异的屏幕上，都呈现出满意的效果，并不是一件容易的事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才能在不同分辨率大小的设备上</a:t>
            </a:r>
            <a:r>
              <a:rPr lang="zh-CN" altLang="en-US" sz="26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呈现网页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0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1004889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次设计，普遍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让同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一个网页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自动适应不同大小的屏幕，根据屏幕宽度，自动调整布局（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0817" y="2436444"/>
            <a:ext cx="9655728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①如果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屏幕宽度大于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张图片并排在一行。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371" y="3195932"/>
            <a:ext cx="6499502" cy="3473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86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50817" y="1254629"/>
            <a:ext cx="989125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②如果屏幕宽度在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像素到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像素之间，则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张图片分成两行。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149" y="1859923"/>
            <a:ext cx="5581688" cy="491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22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7" y="1254629"/>
            <a:ext cx="1004454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③如果屏幕宽度在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像素到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像素之间，则导航栏移到网页头部。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429" y="1859923"/>
            <a:ext cx="2926625" cy="4977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449" y="1859923"/>
            <a:ext cx="3130486" cy="3641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8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7" y="1254629"/>
            <a:ext cx="10044546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④如果屏幕宽度在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像素以下，则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张图片分成三行。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485" y="2083189"/>
            <a:ext cx="1571429" cy="31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792" y="2083189"/>
            <a:ext cx="1686857" cy="31238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732" y="2083189"/>
            <a:ext cx="1523810" cy="3895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7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响应式布局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11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880</Words>
  <Application>Microsoft Office PowerPoint</Application>
  <PresentationFormat>宽屏</PresentationFormat>
  <Paragraphs>119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Britannic Bold</vt:lpstr>
      <vt:lpstr>Calibri</vt:lpstr>
      <vt:lpstr>Wingdings</vt:lpstr>
      <vt:lpstr>A000120141114A19PWBG</vt:lpstr>
      <vt:lpstr>HTML5程序设计基础</vt:lpstr>
      <vt:lpstr>PowerPoint 演示文稿</vt:lpstr>
      <vt:lpstr>PowerPoint 演示文稿</vt:lpstr>
      <vt:lpstr>自适应网页</vt:lpstr>
      <vt:lpstr>自适应网页</vt:lpstr>
      <vt:lpstr>自适应网页</vt:lpstr>
      <vt:lpstr>自适应网页</vt:lpstr>
      <vt:lpstr>自适应网页</vt:lpstr>
      <vt:lpstr>PowerPoint 演示文稿</vt:lpstr>
      <vt:lpstr>响应式布局</vt:lpstr>
      <vt:lpstr>响应式布局</vt:lpstr>
      <vt:lpstr>响应式布局</vt:lpstr>
      <vt:lpstr>PowerPoint 演示文稿</vt:lpstr>
      <vt:lpstr>CSS3媒体查询</vt:lpstr>
      <vt:lpstr>Media Queries的使用方法</vt:lpstr>
      <vt:lpstr>设备特性</vt:lpstr>
      <vt:lpstr>实例——根据不同窗口尺寸选择使用不同的样式</vt:lpstr>
      <vt:lpstr>实例</vt:lpstr>
      <vt:lpstr>练习-响应式布局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85</cp:revision>
  <dcterms:created xsi:type="dcterms:W3CDTF">2017-02-07T05:33:04Z</dcterms:created>
  <dcterms:modified xsi:type="dcterms:W3CDTF">2018-10-30T09:32:18Z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