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1.xml" ContentType="application/vnd.openxmlformats-officedocument.presentationml.notesSlide+xml"/>
  <Override PartName="/ppt/tags/tag47.xml" ContentType="application/vnd.openxmlformats-officedocument.presentationml.tags+xml"/>
  <Override PartName="/ppt/notesSlides/notesSlide12.xml" ContentType="application/vnd.openxmlformats-officedocument.presentationml.notesSlide+xml"/>
  <Override PartName="/ppt/tags/tag48.xml" ContentType="application/vnd.openxmlformats-officedocument.presentationml.tags+xml"/>
  <Override PartName="/ppt/notesSlides/notesSlide13.xml" ContentType="application/vnd.openxmlformats-officedocument.presentationml.notesSlide+xml"/>
  <Override PartName="/ppt/tags/tag49.xml" ContentType="application/vnd.openxmlformats-officedocument.presentationml.tags+xml"/>
  <Override PartName="/ppt/notesSlides/notesSlide14.xml" ContentType="application/vnd.openxmlformats-officedocument.presentationml.notesSlide+xml"/>
  <Override PartName="/ppt/tags/tag50.xml" ContentType="application/vnd.openxmlformats-officedocument.presentationml.tags+xml"/>
  <Override PartName="/ppt/notesSlides/notesSlide1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3.xml" ContentType="application/vnd.openxmlformats-officedocument.presentationml.tags+xml"/>
  <Override PartName="/ppt/tags/tag54.xml" ContentType="application/vnd.openxmlformats-officedocument.presentationml.tags+xml"/>
  <Override PartName="/ppt/notesSlides/notesSlide1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9.xml" ContentType="application/vnd.openxmlformats-officedocument.presentationml.notesSlide+xml"/>
  <Override PartName="/ppt/tags/tag61.xml" ContentType="application/vnd.openxmlformats-officedocument.presentationml.tags+xml"/>
  <Override PartName="/ppt/notesSlides/notesSlide20.xml" ContentType="application/vnd.openxmlformats-officedocument.presentationml.notesSlide+xml"/>
  <Override PartName="/ppt/tags/tag62.xml" ContentType="application/vnd.openxmlformats-officedocument.presentationml.tags+xml"/>
  <Override PartName="/ppt/notesSlides/notesSlide21.xml" ContentType="application/vnd.openxmlformats-officedocument.presentationml.notesSlide+xml"/>
  <Override PartName="/ppt/tags/tag63.xml" ContentType="application/vnd.openxmlformats-officedocument.presentationml.tags+xml"/>
  <Override PartName="/ppt/notesSlides/notesSlide22.xml" ContentType="application/vnd.openxmlformats-officedocument.presentationml.notesSlide+xml"/>
  <Override PartName="/ppt/tags/tag64.xml" ContentType="application/vnd.openxmlformats-officedocument.presentationml.tags+xml"/>
  <Override PartName="/ppt/notesSlides/notesSlide2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4.xml" ContentType="application/vnd.openxmlformats-officedocument.presentationml.notesSlide+xml"/>
  <Override PartName="/ppt/tags/tag69.xml" ContentType="application/vnd.openxmlformats-officedocument.presentationml.tags+xml"/>
  <Override PartName="/ppt/notesSlides/notesSlide25.xml" ContentType="application/vnd.openxmlformats-officedocument.presentationml.notesSlide+xml"/>
  <Override PartName="/ppt/tags/tag70.xml" ContentType="application/vnd.openxmlformats-officedocument.presentationml.tags+xml"/>
  <Override PartName="/ppt/notesSlides/notesSlide26.xml" ContentType="application/vnd.openxmlformats-officedocument.presentationml.notesSlide+xml"/>
  <Override PartName="/ppt/tags/tag71.xml" ContentType="application/vnd.openxmlformats-officedocument.presentationml.tags+xml"/>
  <Override PartName="/ppt/notesSlides/notesSlide27.xml" ContentType="application/vnd.openxmlformats-officedocument.presentationml.notesSlide+xml"/>
  <Override PartName="/ppt/tags/tag72.xml" ContentType="application/vnd.openxmlformats-officedocument.presentationml.tags+xml"/>
  <Override PartName="/ppt/notesSlides/notesSlide28.xml" ContentType="application/vnd.openxmlformats-officedocument.presentationml.notesSlide+xml"/>
  <Override PartName="/ppt/tags/tag73.xml" ContentType="application/vnd.openxmlformats-officedocument.presentationml.tags+xml"/>
  <Override PartName="/ppt/notesSlides/notesSlide29.xml" ContentType="application/vnd.openxmlformats-officedocument.presentationml.notesSlide+xml"/>
  <Override PartName="/ppt/tags/tag74.xml" ContentType="application/vnd.openxmlformats-officedocument.presentationml.tags+xml"/>
  <Override PartName="/ppt/notesSlides/notesSlide30.xml" ContentType="application/vnd.openxmlformats-officedocument.presentationml.notesSlide+xml"/>
  <Override PartName="/ppt/tags/tag7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76.xml" ContentType="application/vnd.openxmlformats-officedocument.presentationml.tags+xml"/>
  <Override PartName="/ppt/notesSlides/notesSlide33.xml" ContentType="application/vnd.openxmlformats-officedocument.presentationml.notesSlide+xml"/>
  <Override PartName="/ppt/tags/tag77.xml" ContentType="application/vnd.openxmlformats-officedocument.presentationml.tags+xml"/>
  <Override PartName="/ppt/notesSlides/notesSlide34.xml" ContentType="application/vnd.openxmlformats-officedocument.presentationml.notesSlide+xml"/>
  <Override PartName="/ppt/tags/tag78.xml" ContentType="application/vnd.openxmlformats-officedocument.presentationml.tags+xml"/>
  <Override PartName="/ppt/notesSlides/notesSlide35.xml" ContentType="application/vnd.openxmlformats-officedocument.presentationml.notesSlide+xml"/>
  <Override PartName="/ppt/tags/tag79.xml" ContentType="application/vnd.openxmlformats-officedocument.presentationml.tags+xml"/>
  <Override PartName="/ppt/notesSlides/notesSlide36.xml" ContentType="application/vnd.openxmlformats-officedocument.presentationml.notesSlide+xml"/>
  <Override PartName="/ppt/tags/tag80.xml" ContentType="application/vnd.openxmlformats-officedocument.presentationml.tags+xml"/>
  <Override PartName="/ppt/notesSlides/notesSlide37.xml" ContentType="application/vnd.openxmlformats-officedocument.presentationml.notesSlide+xml"/>
  <Override PartName="/ppt/tags/tag81.xml" ContentType="application/vnd.openxmlformats-officedocument.presentationml.tags+xml"/>
  <Override PartName="/ppt/notesSlides/notesSlide38.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7" r:id="rId2"/>
    <p:sldId id="319" r:id="rId3"/>
    <p:sldId id="320" r:id="rId4"/>
    <p:sldId id="306" r:id="rId5"/>
    <p:sldId id="337" r:id="rId6"/>
    <p:sldId id="307" r:id="rId7"/>
    <p:sldId id="308" r:id="rId8"/>
    <p:sldId id="309" r:id="rId9"/>
    <p:sldId id="315" r:id="rId10"/>
    <p:sldId id="316" r:id="rId11"/>
    <p:sldId id="321" r:id="rId12"/>
    <p:sldId id="322" r:id="rId13"/>
    <p:sldId id="333" r:id="rId14"/>
    <p:sldId id="334" r:id="rId15"/>
    <p:sldId id="323" r:id="rId16"/>
    <p:sldId id="324" r:id="rId17"/>
    <p:sldId id="325" r:id="rId18"/>
    <p:sldId id="327" r:id="rId19"/>
    <p:sldId id="335" r:id="rId20"/>
    <p:sldId id="330" r:id="rId21"/>
    <p:sldId id="331" r:id="rId22"/>
    <p:sldId id="338" r:id="rId23"/>
    <p:sldId id="332" r:id="rId24"/>
    <p:sldId id="336"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18" r:id="rId4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B2D01"/>
    <a:srgbClr val="2369B6"/>
    <a:srgbClr val="000000"/>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727" autoAdjust="0"/>
  </p:normalViewPr>
  <p:slideViewPr>
    <p:cSldViewPr snapToGrid="0">
      <p:cViewPr varScale="1">
        <p:scale>
          <a:sx n="67" d="100"/>
          <a:sy n="67" d="100"/>
        </p:scale>
        <p:origin x="258" y="54"/>
      </p:cViewPr>
      <p:guideLst>
        <p:guide orient="horz" pos="215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2">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821D38E-C4E2-4748-835F-6E1D90F23BC6}" type="doc">
      <dgm:prSet loTypeId="urn:microsoft.com/office/officeart/2005/8/layout/StepDownProcess#1" loCatId="process" qsTypeId="urn:microsoft.com/office/officeart/2005/8/quickstyle/simple1#2" qsCatId="simple" csTypeId="urn:microsoft.com/office/officeart/2005/8/colors/colorful4#2" csCatId="colorful" phldr="1"/>
      <dgm:spPr/>
      <dgm:t>
        <a:bodyPr/>
        <a:lstStyle/>
        <a:p>
          <a:endParaRPr lang="zh-CN" altLang="en-US"/>
        </a:p>
      </dgm:t>
    </dgm:pt>
    <dgm:pt modelId="{A3C58419-7A86-4F7C-93F8-3D43BF6100DC}">
      <dgm:prSet phldrT="[文本]"/>
      <dgm:spPr/>
      <dgm:t>
        <a:bodyPr/>
        <a:lstStyle/>
        <a:p>
          <a:r>
            <a:rPr lang="zh-CN" altLang="en-US" dirty="0" smtClean="0"/>
            <a:t>下载</a:t>
          </a:r>
          <a:endParaRPr lang="zh-CN" altLang="en-US" dirty="0"/>
        </a:p>
      </dgm:t>
    </dgm:pt>
    <dgm:pt modelId="{E957C159-60DC-4F47-AB4C-58A72F633C2C}" type="parTrans" cxnId="{83E5B3CF-8F96-4085-9738-E4A1E7D24833}">
      <dgm:prSet/>
      <dgm:spPr/>
      <dgm:t>
        <a:bodyPr/>
        <a:lstStyle/>
        <a:p>
          <a:endParaRPr lang="zh-CN" altLang="en-US"/>
        </a:p>
      </dgm:t>
    </dgm:pt>
    <dgm:pt modelId="{259A0046-793C-4543-8492-7F2E2DF52407}" type="sibTrans" cxnId="{83E5B3CF-8F96-4085-9738-E4A1E7D24833}">
      <dgm:prSet/>
      <dgm:spPr/>
      <dgm:t>
        <a:bodyPr/>
        <a:lstStyle/>
        <a:p>
          <a:endParaRPr lang="zh-CN" altLang="en-US"/>
        </a:p>
      </dgm:t>
    </dgm:pt>
    <dgm:pt modelId="{E5682197-03DB-4CBE-A39F-ECFB826AC6D9}">
      <dgm:prSet phldrT="[文本]" custT="1"/>
      <dgm:spPr/>
      <dgm:t>
        <a:bodyPr/>
        <a:lstStyle/>
        <a:p>
          <a:r>
            <a:rPr lang="en-US" altLang="zh-CN" sz="2800" dirty="0" smtClean="0">
              <a:solidFill>
                <a:srgbClr val="000000"/>
              </a:solidFill>
            </a:rPr>
            <a:t>Bootstrap</a:t>
          </a:r>
          <a:r>
            <a:rPr lang="zh-CN" altLang="en-US" sz="2800" dirty="0" smtClean="0">
              <a:solidFill>
                <a:srgbClr val="000000"/>
              </a:solidFill>
            </a:rPr>
            <a:t>文件</a:t>
          </a:r>
          <a:endParaRPr lang="zh-CN" altLang="en-US" sz="2800" dirty="0">
            <a:solidFill>
              <a:srgbClr val="000000"/>
            </a:solidFill>
          </a:endParaRPr>
        </a:p>
      </dgm:t>
    </dgm:pt>
    <dgm:pt modelId="{D0AF82E0-B5E6-451B-824C-66C096329756}" type="parTrans" cxnId="{DFB3E6FB-F0EE-401F-B97D-08DD15E55E69}">
      <dgm:prSet/>
      <dgm:spPr/>
      <dgm:t>
        <a:bodyPr/>
        <a:lstStyle/>
        <a:p>
          <a:endParaRPr lang="zh-CN" altLang="en-US"/>
        </a:p>
      </dgm:t>
    </dgm:pt>
    <dgm:pt modelId="{DF2ADD54-DD33-434F-AE2D-624A889F9C33}" type="sibTrans" cxnId="{DFB3E6FB-F0EE-401F-B97D-08DD15E55E69}">
      <dgm:prSet/>
      <dgm:spPr/>
      <dgm:t>
        <a:bodyPr/>
        <a:lstStyle/>
        <a:p>
          <a:endParaRPr lang="zh-CN" altLang="en-US"/>
        </a:p>
      </dgm:t>
    </dgm:pt>
    <dgm:pt modelId="{71B22AEC-ABF8-432F-94DB-540EA442C2FF}">
      <dgm:prSet phldrT="[文本]"/>
      <dgm:spPr/>
      <dgm:t>
        <a:bodyPr/>
        <a:lstStyle/>
        <a:p>
          <a:r>
            <a:rPr lang="zh-CN" altLang="en-US" dirty="0" smtClean="0"/>
            <a:t>创建</a:t>
          </a:r>
          <a:endParaRPr lang="zh-CN" altLang="en-US" dirty="0"/>
        </a:p>
      </dgm:t>
    </dgm:pt>
    <dgm:pt modelId="{C0CDD30E-7861-434F-9B90-A8E696CF1E16}" type="parTrans" cxnId="{E21F03B8-D0FB-4AB8-B254-B79D6F239CC6}">
      <dgm:prSet/>
      <dgm:spPr/>
      <dgm:t>
        <a:bodyPr/>
        <a:lstStyle/>
        <a:p>
          <a:endParaRPr lang="zh-CN" altLang="en-US"/>
        </a:p>
      </dgm:t>
    </dgm:pt>
    <dgm:pt modelId="{57024FBB-5C4B-4128-B502-68BFB30F1554}" type="sibTrans" cxnId="{E21F03B8-D0FB-4AB8-B254-B79D6F239CC6}">
      <dgm:prSet/>
      <dgm:spPr/>
      <dgm:t>
        <a:bodyPr/>
        <a:lstStyle/>
        <a:p>
          <a:endParaRPr lang="zh-CN" altLang="en-US"/>
        </a:p>
      </dgm:t>
    </dgm:pt>
    <dgm:pt modelId="{ED71EAB9-DEF4-42ED-A897-649E88959DA7}">
      <dgm:prSet phldrT="[文本]" custT="1"/>
      <dgm:spPr/>
      <dgm:t>
        <a:bodyPr/>
        <a:lstStyle/>
        <a:p>
          <a:r>
            <a:rPr lang="en-US" altLang="zh-CN" sz="2800" dirty="0" smtClean="0">
              <a:solidFill>
                <a:srgbClr val="000000"/>
              </a:solidFill>
            </a:rPr>
            <a:t>Html5</a:t>
          </a:r>
          <a:r>
            <a:rPr lang="zh-CN" altLang="en-US" sz="2800" dirty="0" smtClean="0">
              <a:solidFill>
                <a:srgbClr val="000000"/>
              </a:solidFill>
            </a:rPr>
            <a:t>文档结构</a:t>
          </a:r>
          <a:endParaRPr lang="zh-CN" altLang="en-US" sz="2800" dirty="0">
            <a:solidFill>
              <a:srgbClr val="000000"/>
            </a:solidFill>
          </a:endParaRPr>
        </a:p>
      </dgm:t>
    </dgm:pt>
    <dgm:pt modelId="{00E91964-FD50-419B-9081-AFFF1DDB058F}" type="parTrans" cxnId="{2492717F-BAF5-4FA2-9FD8-DCFD09C3C77E}">
      <dgm:prSet/>
      <dgm:spPr/>
      <dgm:t>
        <a:bodyPr/>
        <a:lstStyle/>
        <a:p>
          <a:endParaRPr lang="zh-CN" altLang="en-US"/>
        </a:p>
      </dgm:t>
    </dgm:pt>
    <dgm:pt modelId="{22600BE3-A2A3-4650-BB3B-F694ACCA775F}" type="sibTrans" cxnId="{2492717F-BAF5-4FA2-9FD8-DCFD09C3C77E}">
      <dgm:prSet/>
      <dgm:spPr/>
      <dgm:t>
        <a:bodyPr/>
        <a:lstStyle/>
        <a:p>
          <a:endParaRPr lang="zh-CN" altLang="en-US"/>
        </a:p>
      </dgm:t>
    </dgm:pt>
    <dgm:pt modelId="{5A4FAF85-EDBF-45A1-A51A-52D561D0D96B}">
      <dgm:prSet phldrT="[文本]"/>
      <dgm:spPr/>
      <dgm:t>
        <a:bodyPr/>
        <a:lstStyle/>
        <a:p>
          <a:r>
            <a:rPr lang="zh-CN" altLang="en-US" dirty="0" smtClean="0"/>
            <a:t>引入</a:t>
          </a:r>
          <a:endParaRPr lang="zh-CN" altLang="en-US" dirty="0"/>
        </a:p>
      </dgm:t>
    </dgm:pt>
    <dgm:pt modelId="{D4309176-C061-4396-A121-11B4137D9AEA}" type="parTrans" cxnId="{5D466D55-59B7-4D5A-8370-2A0F02F3D3DC}">
      <dgm:prSet/>
      <dgm:spPr/>
      <dgm:t>
        <a:bodyPr/>
        <a:lstStyle/>
        <a:p>
          <a:endParaRPr lang="zh-CN" altLang="en-US"/>
        </a:p>
      </dgm:t>
    </dgm:pt>
    <dgm:pt modelId="{87BC2865-E1C4-477C-A651-26906EF92AE1}" type="sibTrans" cxnId="{5D466D55-59B7-4D5A-8370-2A0F02F3D3DC}">
      <dgm:prSet/>
      <dgm:spPr/>
      <dgm:t>
        <a:bodyPr/>
        <a:lstStyle/>
        <a:p>
          <a:endParaRPr lang="zh-CN" altLang="en-US"/>
        </a:p>
      </dgm:t>
    </dgm:pt>
    <dgm:pt modelId="{1CE16D05-7527-4E77-895E-4F6E47033769}">
      <dgm:prSet phldrT="[文本]" custT="1"/>
      <dgm:spPr/>
      <dgm:t>
        <a:bodyPr/>
        <a:lstStyle/>
        <a:p>
          <a:r>
            <a:rPr lang="en-US" altLang="zh-CN" sz="2800" dirty="0" smtClean="0">
              <a:solidFill>
                <a:srgbClr val="000000"/>
              </a:solidFill>
            </a:rPr>
            <a:t>Bootstrap</a:t>
          </a:r>
          <a:r>
            <a:rPr lang="zh-CN" altLang="en-US" sz="2800" dirty="0" smtClean="0">
              <a:solidFill>
                <a:srgbClr val="000000"/>
              </a:solidFill>
            </a:rPr>
            <a:t>文件</a:t>
          </a:r>
          <a:endParaRPr lang="zh-CN" altLang="en-US" sz="2800" dirty="0">
            <a:solidFill>
              <a:srgbClr val="000000"/>
            </a:solidFill>
          </a:endParaRPr>
        </a:p>
      </dgm:t>
    </dgm:pt>
    <dgm:pt modelId="{531E2B44-381D-40FD-BABD-1105FCBE716F}" type="parTrans" cxnId="{54C08FF4-18DD-4304-9288-ECFA6D925B63}">
      <dgm:prSet/>
      <dgm:spPr/>
      <dgm:t>
        <a:bodyPr/>
        <a:lstStyle/>
        <a:p>
          <a:endParaRPr lang="zh-CN" altLang="en-US"/>
        </a:p>
      </dgm:t>
    </dgm:pt>
    <dgm:pt modelId="{18DD6692-5B7E-46D4-9B16-2E432FF06C73}" type="sibTrans" cxnId="{54C08FF4-18DD-4304-9288-ECFA6D925B63}">
      <dgm:prSet/>
      <dgm:spPr/>
      <dgm:t>
        <a:bodyPr/>
        <a:lstStyle/>
        <a:p>
          <a:endParaRPr lang="zh-CN" altLang="en-US"/>
        </a:p>
      </dgm:t>
    </dgm:pt>
    <dgm:pt modelId="{0F47127F-32C8-4CB4-9055-44D1CA6468A3}">
      <dgm:prSet phldrT="[文本]" custT="1"/>
      <dgm:spPr/>
      <dgm:t>
        <a:bodyPr/>
        <a:lstStyle/>
        <a:p>
          <a:r>
            <a:rPr lang="en-US" altLang="zh-CN" sz="2800" dirty="0" smtClean="0">
              <a:solidFill>
                <a:srgbClr val="000000"/>
              </a:solidFill>
            </a:rPr>
            <a:t>jQuery</a:t>
          </a:r>
          <a:r>
            <a:rPr lang="zh-CN" altLang="en-US" sz="2800" dirty="0" smtClean="0">
              <a:solidFill>
                <a:srgbClr val="000000"/>
              </a:solidFill>
            </a:rPr>
            <a:t>文件</a:t>
          </a:r>
          <a:endParaRPr lang="zh-CN" altLang="en-US" sz="2800" dirty="0">
            <a:solidFill>
              <a:srgbClr val="000000"/>
            </a:solidFill>
          </a:endParaRPr>
        </a:p>
      </dgm:t>
    </dgm:pt>
    <dgm:pt modelId="{C3613EA7-C841-4AB7-A7D9-9DA90DA3632D}" type="parTrans" cxnId="{C0248218-168D-4DAF-BC6B-32A5C8DACB10}">
      <dgm:prSet/>
      <dgm:spPr/>
      <dgm:t>
        <a:bodyPr/>
        <a:lstStyle/>
        <a:p>
          <a:endParaRPr lang="zh-CN" altLang="en-US"/>
        </a:p>
      </dgm:t>
    </dgm:pt>
    <dgm:pt modelId="{A4E624E4-1053-45EE-877C-EDE1FA8AD8FC}" type="sibTrans" cxnId="{C0248218-168D-4DAF-BC6B-32A5C8DACB10}">
      <dgm:prSet/>
      <dgm:spPr/>
      <dgm:t>
        <a:bodyPr/>
        <a:lstStyle/>
        <a:p>
          <a:endParaRPr lang="zh-CN" altLang="en-US"/>
        </a:p>
      </dgm:t>
    </dgm:pt>
    <dgm:pt modelId="{25874F5D-C46A-47EB-9884-06155E2D2242}" type="pres">
      <dgm:prSet presAssocID="{9821D38E-C4E2-4748-835F-6E1D90F23BC6}" presName="rootnode" presStyleCnt="0">
        <dgm:presLayoutVars>
          <dgm:chMax/>
          <dgm:chPref/>
          <dgm:dir/>
          <dgm:animLvl val="lvl"/>
        </dgm:presLayoutVars>
      </dgm:prSet>
      <dgm:spPr/>
      <dgm:t>
        <a:bodyPr/>
        <a:lstStyle/>
        <a:p>
          <a:endParaRPr lang="zh-CN" altLang="en-US"/>
        </a:p>
      </dgm:t>
    </dgm:pt>
    <dgm:pt modelId="{161C1391-E405-42BD-A476-46A31FB02389}" type="pres">
      <dgm:prSet presAssocID="{A3C58419-7A86-4F7C-93F8-3D43BF6100DC}" presName="composite" presStyleCnt="0"/>
      <dgm:spPr/>
    </dgm:pt>
    <dgm:pt modelId="{65F46700-6AEA-4AF0-AAAD-04D0E0230126}" type="pres">
      <dgm:prSet presAssocID="{A3C58419-7A86-4F7C-93F8-3D43BF6100DC}" presName="bentUpArrow1" presStyleLbl="alignImgPlace1" presStyleIdx="0" presStyleCnt="2"/>
      <dgm:spPr/>
    </dgm:pt>
    <dgm:pt modelId="{91017313-798C-4E85-9C9D-32DE7C1F7F14}" type="pres">
      <dgm:prSet presAssocID="{A3C58419-7A86-4F7C-93F8-3D43BF6100DC}" presName="ParentText" presStyleLbl="node1" presStyleIdx="0" presStyleCnt="3">
        <dgm:presLayoutVars>
          <dgm:chMax val="1"/>
          <dgm:chPref val="1"/>
          <dgm:bulletEnabled val="1"/>
        </dgm:presLayoutVars>
      </dgm:prSet>
      <dgm:spPr/>
      <dgm:t>
        <a:bodyPr/>
        <a:lstStyle/>
        <a:p>
          <a:endParaRPr lang="zh-CN" altLang="en-US"/>
        </a:p>
      </dgm:t>
    </dgm:pt>
    <dgm:pt modelId="{EDF877CC-114B-434D-9A28-8E620B58B925}" type="pres">
      <dgm:prSet presAssocID="{A3C58419-7A86-4F7C-93F8-3D43BF6100DC}" presName="ChildText" presStyleLbl="revTx" presStyleIdx="0" presStyleCnt="3" custScaleX="329391" custLinFactX="31604" custLinFactNeighborX="100000" custLinFactNeighborY="-1804">
        <dgm:presLayoutVars>
          <dgm:chMax val="0"/>
          <dgm:chPref val="0"/>
          <dgm:bulletEnabled val="1"/>
        </dgm:presLayoutVars>
      </dgm:prSet>
      <dgm:spPr/>
      <dgm:t>
        <a:bodyPr/>
        <a:lstStyle/>
        <a:p>
          <a:endParaRPr lang="zh-CN" altLang="en-US"/>
        </a:p>
      </dgm:t>
    </dgm:pt>
    <dgm:pt modelId="{84D4CB07-B86D-4EA7-B5C5-2C03A68E2E59}" type="pres">
      <dgm:prSet presAssocID="{259A0046-793C-4543-8492-7F2E2DF52407}" presName="sibTrans" presStyleCnt="0"/>
      <dgm:spPr/>
    </dgm:pt>
    <dgm:pt modelId="{029B0B21-1767-47BC-860A-2582A73F48A9}" type="pres">
      <dgm:prSet presAssocID="{71B22AEC-ABF8-432F-94DB-540EA442C2FF}" presName="composite" presStyleCnt="0"/>
      <dgm:spPr/>
    </dgm:pt>
    <dgm:pt modelId="{B5A7875E-97E1-46F8-81C3-E4D4AE3065A6}" type="pres">
      <dgm:prSet presAssocID="{71B22AEC-ABF8-432F-94DB-540EA442C2FF}" presName="bentUpArrow1" presStyleLbl="alignImgPlace1" presStyleIdx="1" presStyleCnt="2"/>
      <dgm:spPr/>
    </dgm:pt>
    <dgm:pt modelId="{C6A1453D-6A62-4F34-8FD6-60D61A3F36B0}" type="pres">
      <dgm:prSet presAssocID="{71B22AEC-ABF8-432F-94DB-540EA442C2FF}" presName="ParentText" presStyleLbl="node1" presStyleIdx="1" presStyleCnt="3">
        <dgm:presLayoutVars>
          <dgm:chMax val="1"/>
          <dgm:chPref val="1"/>
          <dgm:bulletEnabled val="1"/>
        </dgm:presLayoutVars>
      </dgm:prSet>
      <dgm:spPr/>
      <dgm:t>
        <a:bodyPr/>
        <a:lstStyle/>
        <a:p>
          <a:endParaRPr lang="zh-CN" altLang="en-US"/>
        </a:p>
      </dgm:t>
    </dgm:pt>
    <dgm:pt modelId="{7486DFBC-CFC5-4EED-84A7-26B5B5BE997F}" type="pres">
      <dgm:prSet presAssocID="{71B22AEC-ABF8-432F-94DB-540EA442C2FF}" presName="ChildText" presStyleLbl="revTx" presStyleIdx="1" presStyleCnt="3" custScaleX="342544" custLinFactX="28206" custLinFactNeighborX="100000" custLinFactNeighborY="0">
        <dgm:presLayoutVars>
          <dgm:chMax val="0"/>
          <dgm:chPref val="0"/>
          <dgm:bulletEnabled val="1"/>
        </dgm:presLayoutVars>
      </dgm:prSet>
      <dgm:spPr/>
      <dgm:t>
        <a:bodyPr/>
        <a:lstStyle/>
        <a:p>
          <a:endParaRPr lang="zh-CN" altLang="en-US"/>
        </a:p>
      </dgm:t>
    </dgm:pt>
    <dgm:pt modelId="{E32091ED-E903-4DEA-82A5-394B5FC59A37}" type="pres">
      <dgm:prSet presAssocID="{57024FBB-5C4B-4128-B502-68BFB30F1554}" presName="sibTrans" presStyleCnt="0"/>
      <dgm:spPr/>
    </dgm:pt>
    <dgm:pt modelId="{42823F4D-4418-4BB9-8DB5-25F49261B8C0}" type="pres">
      <dgm:prSet presAssocID="{5A4FAF85-EDBF-45A1-A51A-52D561D0D96B}" presName="composite" presStyleCnt="0"/>
      <dgm:spPr/>
    </dgm:pt>
    <dgm:pt modelId="{CB2C8021-1918-4652-B7CB-9B40D6509518}" type="pres">
      <dgm:prSet presAssocID="{5A4FAF85-EDBF-45A1-A51A-52D561D0D96B}" presName="ParentText" presStyleLbl="node1" presStyleIdx="2" presStyleCnt="3">
        <dgm:presLayoutVars>
          <dgm:chMax val="1"/>
          <dgm:chPref val="1"/>
          <dgm:bulletEnabled val="1"/>
        </dgm:presLayoutVars>
      </dgm:prSet>
      <dgm:spPr/>
      <dgm:t>
        <a:bodyPr/>
        <a:lstStyle/>
        <a:p>
          <a:endParaRPr lang="zh-CN" altLang="en-US"/>
        </a:p>
      </dgm:t>
    </dgm:pt>
    <dgm:pt modelId="{EBC61185-222A-4A2D-9EF1-94D170EE999F}" type="pres">
      <dgm:prSet presAssocID="{5A4FAF85-EDBF-45A1-A51A-52D561D0D96B}" presName="FinalChildText" presStyleLbl="revTx" presStyleIdx="2" presStyleCnt="3" custScaleX="333820" custScaleY="177405" custLinFactX="35030" custLinFactNeighborX="100000" custLinFactNeighborY="-3608">
        <dgm:presLayoutVars>
          <dgm:chMax val="0"/>
          <dgm:chPref val="0"/>
          <dgm:bulletEnabled val="1"/>
        </dgm:presLayoutVars>
      </dgm:prSet>
      <dgm:spPr/>
      <dgm:t>
        <a:bodyPr/>
        <a:lstStyle/>
        <a:p>
          <a:endParaRPr lang="zh-CN" altLang="en-US"/>
        </a:p>
      </dgm:t>
    </dgm:pt>
  </dgm:ptLst>
  <dgm:cxnLst>
    <dgm:cxn modelId="{DD2CA8A3-0322-4BB1-98C2-0BFA9187EE25}" type="presOf" srcId="{9821D38E-C4E2-4748-835F-6E1D90F23BC6}" destId="{25874F5D-C46A-47EB-9884-06155E2D2242}" srcOrd="0" destOrd="0" presId="urn:microsoft.com/office/officeart/2005/8/layout/StepDownProcess#1"/>
    <dgm:cxn modelId="{012EDF7B-8059-4F33-8677-5656F5785F3C}" type="presOf" srcId="{ED71EAB9-DEF4-42ED-A897-649E88959DA7}" destId="{7486DFBC-CFC5-4EED-84A7-26B5B5BE997F}" srcOrd="0" destOrd="0" presId="urn:microsoft.com/office/officeart/2005/8/layout/StepDownProcess#1"/>
    <dgm:cxn modelId="{E77F4852-A7EC-4F0C-A287-E4BF99923194}" type="presOf" srcId="{71B22AEC-ABF8-432F-94DB-540EA442C2FF}" destId="{C6A1453D-6A62-4F34-8FD6-60D61A3F36B0}" srcOrd="0" destOrd="0" presId="urn:microsoft.com/office/officeart/2005/8/layout/StepDownProcess#1"/>
    <dgm:cxn modelId="{CEB665C1-1B38-4431-BB52-F301AD49296C}" type="presOf" srcId="{E5682197-03DB-4CBE-A39F-ECFB826AC6D9}" destId="{EDF877CC-114B-434D-9A28-8E620B58B925}" srcOrd="0" destOrd="0" presId="urn:microsoft.com/office/officeart/2005/8/layout/StepDownProcess#1"/>
    <dgm:cxn modelId="{2492717F-BAF5-4FA2-9FD8-DCFD09C3C77E}" srcId="{71B22AEC-ABF8-432F-94DB-540EA442C2FF}" destId="{ED71EAB9-DEF4-42ED-A897-649E88959DA7}" srcOrd="0" destOrd="0" parTransId="{00E91964-FD50-419B-9081-AFFF1DDB058F}" sibTransId="{22600BE3-A2A3-4650-BB3B-F694ACCA775F}"/>
    <dgm:cxn modelId="{F9D217A9-2F95-4FC0-A696-F85C101A2BEE}" type="presOf" srcId="{5A4FAF85-EDBF-45A1-A51A-52D561D0D96B}" destId="{CB2C8021-1918-4652-B7CB-9B40D6509518}" srcOrd="0" destOrd="0" presId="urn:microsoft.com/office/officeart/2005/8/layout/StepDownProcess#1"/>
    <dgm:cxn modelId="{54C08FF4-18DD-4304-9288-ECFA6D925B63}" srcId="{5A4FAF85-EDBF-45A1-A51A-52D561D0D96B}" destId="{1CE16D05-7527-4E77-895E-4F6E47033769}" srcOrd="0" destOrd="0" parTransId="{531E2B44-381D-40FD-BABD-1105FCBE716F}" sibTransId="{18DD6692-5B7E-46D4-9B16-2E432FF06C73}"/>
    <dgm:cxn modelId="{C0248218-168D-4DAF-BC6B-32A5C8DACB10}" srcId="{5A4FAF85-EDBF-45A1-A51A-52D561D0D96B}" destId="{0F47127F-32C8-4CB4-9055-44D1CA6468A3}" srcOrd="1" destOrd="0" parTransId="{C3613EA7-C841-4AB7-A7D9-9DA90DA3632D}" sibTransId="{A4E624E4-1053-45EE-877C-EDE1FA8AD8FC}"/>
    <dgm:cxn modelId="{83E5B3CF-8F96-4085-9738-E4A1E7D24833}" srcId="{9821D38E-C4E2-4748-835F-6E1D90F23BC6}" destId="{A3C58419-7A86-4F7C-93F8-3D43BF6100DC}" srcOrd="0" destOrd="0" parTransId="{E957C159-60DC-4F47-AB4C-58A72F633C2C}" sibTransId="{259A0046-793C-4543-8492-7F2E2DF52407}"/>
    <dgm:cxn modelId="{3EE64556-7A1B-4B75-91D4-4447D60BAA86}" type="presOf" srcId="{A3C58419-7A86-4F7C-93F8-3D43BF6100DC}" destId="{91017313-798C-4E85-9C9D-32DE7C1F7F14}" srcOrd="0" destOrd="0" presId="urn:microsoft.com/office/officeart/2005/8/layout/StepDownProcess#1"/>
    <dgm:cxn modelId="{E21F03B8-D0FB-4AB8-B254-B79D6F239CC6}" srcId="{9821D38E-C4E2-4748-835F-6E1D90F23BC6}" destId="{71B22AEC-ABF8-432F-94DB-540EA442C2FF}" srcOrd="1" destOrd="0" parTransId="{C0CDD30E-7861-434F-9B90-A8E696CF1E16}" sibTransId="{57024FBB-5C4B-4128-B502-68BFB30F1554}"/>
    <dgm:cxn modelId="{B6965FD6-34B2-42FE-8D6C-33086D2ADDB3}" type="presOf" srcId="{0F47127F-32C8-4CB4-9055-44D1CA6468A3}" destId="{EBC61185-222A-4A2D-9EF1-94D170EE999F}" srcOrd="0" destOrd="1" presId="urn:microsoft.com/office/officeart/2005/8/layout/StepDownProcess#1"/>
    <dgm:cxn modelId="{972864BF-C211-4BA1-8790-98B2E0D8DEF4}" type="presOf" srcId="{1CE16D05-7527-4E77-895E-4F6E47033769}" destId="{EBC61185-222A-4A2D-9EF1-94D170EE999F}" srcOrd="0" destOrd="0" presId="urn:microsoft.com/office/officeart/2005/8/layout/StepDownProcess#1"/>
    <dgm:cxn modelId="{5D466D55-59B7-4D5A-8370-2A0F02F3D3DC}" srcId="{9821D38E-C4E2-4748-835F-6E1D90F23BC6}" destId="{5A4FAF85-EDBF-45A1-A51A-52D561D0D96B}" srcOrd="2" destOrd="0" parTransId="{D4309176-C061-4396-A121-11B4137D9AEA}" sibTransId="{87BC2865-E1C4-477C-A651-26906EF92AE1}"/>
    <dgm:cxn modelId="{DFB3E6FB-F0EE-401F-B97D-08DD15E55E69}" srcId="{A3C58419-7A86-4F7C-93F8-3D43BF6100DC}" destId="{E5682197-03DB-4CBE-A39F-ECFB826AC6D9}" srcOrd="0" destOrd="0" parTransId="{D0AF82E0-B5E6-451B-824C-66C096329756}" sibTransId="{DF2ADD54-DD33-434F-AE2D-624A889F9C33}"/>
    <dgm:cxn modelId="{63326504-B537-47B0-A3DB-A1C96A6C0292}" type="presParOf" srcId="{25874F5D-C46A-47EB-9884-06155E2D2242}" destId="{161C1391-E405-42BD-A476-46A31FB02389}" srcOrd="0" destOrd="0" presId="urn:microsoft.com/office/officeart/2005/8/layout/StepDownProcess#1"/>
    <dgm:cxn modelId="{D7504F85-9E0F-4EB3-B31E-7C675E938B8B}" type="presParOf" srcId="{161C1391-E405-42BD-A476-46A31FB02389}" destId="{65F46700-6AEA-4AF0-AAAD-04D0E0230126}" srcOrd="0" destOrd="0" presId="urn:microsoft.com/office/officeart/2005/8/layout/StepDownProcess#1"/>
    <dgm:cxn modelId="{7087B0FD-CDF1-4576-A7DF-D94C1248A301}" type="presParOf" srcId="{161C1391-E405-42BD-A476-46A31FB02389}" destId="{91017313-798C-4E85-9C9D-32DE7C1F7F14}" srcOrd="1" destOrd="0" presId="urn:microsoft.com/office/officeart/2005/8/layout/StepDownProcess#1"/>
    <dgm:cxn modelId="{BA5773F4-FDFF-445D-8679-2A6571AE33A2}" type="presParOf" srcId="{161C1391-E405-42BD-A476-46A31FB02389}" destId="{EDF877CC-114B-434D-9A28-8E620B58B925}" srcOrd="2" destOrd="0" presId="urn:microsoft.com/office/officeart/2005/8/layout/StepDownProcess#1"/>
    <dgm:cxn modelId="{BF59395F-67A8-40E9-BCA1-0E92556F1E5F}" type="presParOf" srcId="{25874F5D-C46A-47EB-9884-06155E2D2242}" destId="{84D4CB07-B86D-4EA7-B5C5-2C03A68E2E59}" srcOrd="1" destOrd="0" presId="urn:microsoft.com/office/officeart/2005/8/layout/StepDownProcess#1"/>
    <dgm:cxn modelId="{C93C8459-5869-49A6-9CED-2A727316F767}" type="presParOf" srcId="{25874F5D-C46A-47EB-9884-06155E2D2242}" destId="{029B0B21-1767-47BC-860A-2582A73F48A9}" srcOrd="2" destOrd="0" presId="urn:microsoft.com/office/officeart/2005/8/layout/StepDownProcess#1"/>
    <dgm:cxn modelId="{0CC02BA2-4598-4674-9B02-66645B49B2B8}" type="presParOf" srcId="{029B0B21-1767-47BC-860A-2582A73F48A9}" destId="{B5A7875E-97E1-46F8-81C3-E4D4AE3065A6}" srcOrd="0" destOrd="0" presId="urn:microsoft.com/office/officeart/2005/8/layout/StepDownProcess#1"/>
    <dgm:cxn modelId="{AB5221AD-D450-4B4D-97A1-7682569C66E5}" type="presParOf" srcId="{029B0B21-1767-47BC-860A-2582A73F48A9}" destId="{C6A1453D-6A62-4F34-8FD6-60D61A3F36B0}" srcOrd="1" destOrd="0" presId="urn:microsoft.com/office/officeart/2005/8/layout/StepDownProcess#1"/>
    <dgm:cxn modelId="{AD3703EF-B89A-4D3C-ADD9-B5F09BD0B462}" type="presParOf" srcId="{029B0B21-1767-47BC-860A-2582A73F48A9}" destId="{7486DFBC-CFC5-4EED-84A7-26B5B5BE997F}" srcOrd="2" destOrd="0" presId="urn:microsoft.com/office/officeart/2005/8/layout/StepDownProcess#1"/>
    <dgm:cxn modelId="{62D56840-710A-4470-92D0-A812B9E842D2}" type="presParOf" srcId="{25874F5D-C46A-47EB-9884-06155E2D2242}" destId="{E32091ED-E903-4DEA-82A5-394B5FC59A37}" srcOrd="3" destOrd="0" presId="urn:microsoft.com/office/officeart/2005/8/layout/StepDownProcess#1"/>
    <dgm:cxn modelId="{BA9E2689-413E-47A9-80C1-06F5E128BF09}" type="presParOf" srcId="{25874F5D-C46A-47EB-9884-06155E2D2242}" destId="{42823F4D-4418-4BB9-8DB5-25F49261B8C0}" srcOrd="4" destOrd="0" presId="urn:microsoft.com/office/officeart/2005/8/layout/StepDownProcess#1"/>
    <dgm:cxn modelId="{8A97B3D9-0307-4E97-A75C-A053F03CC21E}" type="presParOf" srcId="{42823F4D-4418-4BB9-8DB5-25F49261B8C0}" destId="{CB2C8021-1918-4652-B7CB-9B40D6509518}" srcOrd="0" destOrd="0" presId="urn:microsoft.com/office/officeart/2005/8/layout/StepDownProcess#1"/>
    <dgm:cxn modelId="{996DF6EB-6848-4FF2-9FCD-5DF388DC1EA3}" type="presParOf" srcId="{42823F4D-4418-4BB9-8DB5-25F49261B8C0}" destId="{EBC61185-222A-4A2D-9EF1-94D170EE999F}" srcOrd="1" destOrd="0" presId="urn:microsoft.com/office/officeart/2005/8/layout/StepDown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46700-6AEA-4AF0-AAAD-04D0E0230126}">
      <dsp:nvSpPr>
        <dsp:cNvPr id="0" name=""/>
        <dsp:cNvSpPr/>
      </dsp:nvSpPr>
      <dsp:spPr>
        <a:xfrm rot="5400000">
          <a:off x="1602386" y="858172"/>
          <a:ext cx="760337" cy="865617"/>
        </a:xfrm>
        <a:prstGeom prst="bentUpArrow">
          <a:avLst>
            <a:gd name="adj1" fmla="val 32840"/>
            <a:gd name="adj2" fmla="val 25000"/>
            <a:gd name="adj3" fmla="val 35780"/>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017313-798C-4E85-9C9D-32DE7C1F7F14}">
      <dsp:nvSpPr>
        <dsp:cNvPr id="0" name=""/>
        <dsp:cNvSpPr/>
      </dsp:nvSpPr>
      <dsp:spPr>
        <a:xfrm>
          <a:off x="1400943" y="15322"/>
          <a:ext cx="1279961" cy="895931"/>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kern="1200" dirty="0" smtClean="0"/>
            <a:t>下载</a:t>
          </a:r>
          <a:endParaRPr lang="zh-CN" altLang="en-US" sz="3500" kern="1200" dirty="0"/>
        </a:p>
      </dsp:txBody>
      <dsp:txXfrm>
        <a:off x="1444687" y="59066"/>
        <a:ext cx="1192473" cy="808443"/>
      </dsp:txXfrm>
    </dsp:sp>
    <dsp:sp modelId="{EDF877CC-114B-434D-9A28-8E620B58B925}">
      <dsp:nvSpPr>
        <dsp:cNvPr id="0" name=""/>
        <dsp:cNvSpPr/>
      </dsp:nvSpPr>
      <dsp:spPr>
        <a:xfrm>
          <a:off x="2838309" y="87706"/>
          <a:ext cx="3066373" cy="724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altLang="zh-CN" sz="2800" kern="1200" dirty="0" smtClean="0">
              <a:solidFill>
                <a:srgbClr val="000000"/>
              </a:solidFill>
            </a:rPr>
            <a:t>Bootstrap</a:t>
          </a:r>
          <a:r>
            <a:rPr lang="zh-CN" altLang="en-US" sz="2800" kern="1200" dirty="0" smtClean="0">
              <a:solidFill>
                <a:srgbClr val="000000"/>
              </a:solidFill>
            </a:rPr>
            <a:t>文件</a:t>
          </a:r>
          <a:endParaRPr lang="zh-CN" altLang="en-US" sz="2800" kern="1200" dirty="0">
            <a:solidFill>
              <a:srgbClr val="000000"/>
            </a:solidFill>
          </a:endParaRPr>
        </a:p>
      </dsp:txBody>
      <dsp:txXfrm>
        <a:off x="2838309" y="87706"/>
        <a:ext cx="3066373" cy="724131"/>
      </dsp:txXfrm>
    </dsp:sp>
    <dsp:sp modelId="{B5A7875E-97E1-46F8-81C3-E4D4AE3065A6}">
      <dsp:nvSpPr>
        <dsp:cNvPr id="0" name=""/>
        <dsp:cNvSpPr/>
      </dsp:nvSpPr>
      <dsp:spPr>
        <a:xfrm rot="5400000">
          <a:off x="3176119" y="1864599"/>
          <a:ext cx="760337" cy="865617"/>
        </a:xfrm>
        <a:prstGeom prst="bentUpArrow">
          <a:avLst>
            <a:gd name="adj1" fmla="val 32840"/>
            <a:gd name="adj2" fmla="val 25000"/>
            <a:gd name="adj3" fmla="val 35780"/>
          </a:avLst>
        </a:prstGeom>
        <a:solidFill>
          <a:schemeClr val="accent4">
            <a:tint val="50000"/>
            <a:hueOff val="-18093455"/>
            <a:satOff val="67226"/>
            <a:lumOff val="145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A1453D-6A62-4F34-8FD6-60D61A3F36B0}">
      <dsp:nvSpPr>
        <dsp:cNvPr id="0" name=""/>
        <dsp:cNvSpPr/>
      </dsp:nvSpPr>
      <dsp:spPr>
        <a:xfrm>
          <a:off x="2974675" y="1021749"/>
          <a:ext cx="1279961" cy="895931"/>
        </a:xfrm>
        <a:prstGeom prst="roundRect">
          <a:avLst>
            <a:gd name="adj" fmla="val 16670"/>
          </a:avLst>
        </a:prstGeom>
        <a:solidFill>
          <a:schemeClr val="accent4">
            <a:hueOff val="-8402609"/>
            <a:satOff val="20961"/>
            <a:lumOff val="25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kern="1200" dirty="0" smtClean="0"/>
            <a:t>创建</a:t>
          </a:r>
          <a:endParaRPr lang="zh-CN" altLang="en-US" sz="3500" kern="1200" dirty="0"/>
        </a:p>
      </dsp:txBody>
      <dsp:txXfrm>
        <a:off x="3018419" y="1065493"/>
        <a:ext cx="1192473" cy="808443"/>
      </dsp:txXfrm>
    </dsp:sp>
    <dsp:sp modelId="{7486DFBC-CFC5-4EED-84A7-26B5B5BE997F}">
      <dsp:nvSpPr>
        <dsp:cNvPr id="0" name=""/>
        <dsp:cNvSpPr/>
      </dsp:nvSpPr>
      <dsp:spPr>
        <a:xfrm>
          <a:off x="4319187" y="1107196"/>
          <a:ext cx="3188817" cy="724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altLang="zh-CN" sz="2800" kern="1200" dirty="0" smtClean="0">
              <a:solidFill>
                <a:srgbClr val="000000"/>
              </a:solidFill>
            </a:rPr>
            <a:t>Html5</a:t>
          </a:r>
          <a:r>
            <a:rPr lang="zh-CN" altLang="en-US" sz="2800" kern="1200" dirty="0" smtClean="0">
              <a:solidFill>
                <a:srgbClr val="000000"/>
              </a:solidFill>
            </a:rPr>
            <a:t>文档结构</a:t>
          </a:r>
          <a:endParaRPr lang="zh-CN" altLang="en-US" sz="2800" kern="1200" dirty="0">
            <a:solidFill>
              <a:srgbClr val="000000"/>
            </a:solidFill>
          </a:endParaRPr>
        </a:p>
      </dsp:txBody>
      <dsp:txXfrm>
        <a:off x="4319187" y="1107196"/>
        <a:ext cx="3188817" cy="724131"/>
      </dsp:txXfrm>
    </dsp:sp>
    <dsp:sp modelId="{CB2C8021-1918-4652-B7CB-9B40D6509518}">
      <dsp:nvSpPr>
        <dsp:cNvPr id="0" name=""/>
        <dsp:cNvSpPr/>
      </dsp:nvSpPr>
      <dsp:spPr>
        <a:xfrm>
          <a:off x="4548408" y="2222985"/>
          <a:ext cx="1279961" cy="895931"/>
        </a:xfrm>
        <a:prstGeom prst="roundRect">
          <a:avLst>
            <a:gd name="adj" fmla="val 16670"/>
          </a:avLst>
        </a:prstGeom>
        <a:solidFill>
          <a:schemeClr val="accent4">
            <a:hueOff val="-16805219"/>
            <a:satOff val="41923"/>
            <a:lumOff val="50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kern="1200" dirty="0" smtClean="0"/>
            <a:t>引入</a:t>
          </a:r>
          <a:endParaRPr lang="zh-CN" altLang="en-US" sz="3500" kern="1200" dirty="0"/>
        </a:p>
      </dsp:txBody>
      <dsp:txXfrm>
        <a:off x="4592152" y="2266729"/>
        <a:ext cx="1192473" cy="808443"/>
      </dsp:txXfrm>
    </dsp:sp>
    <dsp:sp modelId="{EBC61185-222A-4A2D-9EF1-94D170EE999F}">
      <dsp:nvSpPr>
        <dsp:cNvPr id="0" name=""/>
        <dsp:cNvSpPr/>
      </dsp:nvSpPr>
      <dsp:spPr>
        <a:xfrm>
          <a:off x="5997052" y="2002049"/>
          <a:ext cx="3107603" cy="128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altLang="zh-CN" sz="2800" kern="1200" dirty="0" smtClean="0">
              <a:solidFill>
                <a:srgbClr val="000000"/>
              </a:solidFill>
            </a:rPr>
            <a:t>Bootstrap</a:t>
          </a:r>
          <a:r>
            <a:rPr lang="zh-CN" altLang="en-US" sz="2800" kern="1200" dirty="0" smtClean="0">
              <a:solidFill>
                <a:srgbClr val="000000"/>
              </a:solidFill>
            </a:rPr>
            <a:t>文件</a:t>
          </a:r>
          <a:endParaRPr lang="zh-CN" altLang="en-US" sz="2800" kern="1200" dirty="0">
            <a:solidFill>
              <a:srgbClr val="000000"/>
            </a:solidFill>
          </a:endParaRPr>
        </a:p>
        <a:p>
          <a:pPr marL="285750" lvl="1" indent="-285750" algn="l" defTabSz="1244600">
            <a:lnSpc>
              <a:spcPct val="90000"/>
            </a:lnSpc>
            <a:spcBef>
              <a:spcPct val="0"/>
            </a:spcBef>
            <a:spcAft>
              <a:spcPct val="15000"/>
            </a:spcAft>
            <a:buChar char="••"/>
          </a:pPr>
          <a:r>
            <a:rPr lang="en-US" altLang="zh-CN" sz="2800" kern="1200" dirty="0" smtClean="0">
              <a:solidFill>
                <a:srgbClr val="000000"/>
              </a:solidFill>
            </a:rPr>
            <a:t>jQuery</a:t>
          </a:r>
          <a:r>
            <a:rPr lang="zh-CN" altLang="en-US" sz="2800" kern="1200" dirty="0" smtClean="0">
              <a:solidFill>
                <a:srgbClr val="000000"/>
              </a:solidFill>
            </a:rPr>
            <a:t>文件</a:t>
          </a:r>
          <a:endParaRPr lang="zh-CN" altLang="en-US" sz="2800" kern="1200" dirty="0">
            <a:solidFill>
              <a:srgbClr val="000000"/>
            </a:solidFill>
          </a:endParaRPr>
        </a:p>
      </dsp:txBody>
      <dsp:txXfrm>
        <a:off x="5997052" y="2002049"/>
        <a:ext cx="3107603" cy="128464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E73910-F208-4636-A090-B1B04B1D62DC}"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利用</a:t>
            </a:r>
            <a:r>
              <a:rPr lang="en-US" altLang="zh-CN" sz="1200" b="1" i="0" kern="1200" dirty="0" smtClean="0">
                <a:solidFill>
                  <a:schemeClr val="tx1"/>
                </a:solidFill>
                <a:effectLst/>
                <a:latin typeface="+mn-lt"/>
                <a:ea typeface="+mn-ea"/>
                <a:cs typeface="+mn-cs"/>
              </a:rPr>
              <a:t>meta</a:t>
            </a:r>
            <a:r>
              <a:rPr lang="zh-CN" altLang="en-US" sz="1200" b="1" i="0" kern="1200" dirty="0" smtClean="0">
                <a:solidFill>
                  <a:schemeClr val="tx1"/>
                </a:solidFill>
                <a:effectLst/>
                <a:latin typeface="+mn-lt"/>
                <a:ea typeface="+mn-ea"/>
                <a:cs typeface="+mn-cs"/>
              </a:rPr>
              <a:t>标签对</a:t>
            </a:r>
            <a:r>
              <a:rPr lang="en-US" altLang="zh-CN" sz="1200" b="1" i="0" kern="1200" dirty="0" smtClean="0">
                <a:solidFill>
                  <a:schemeClr val="tx1"/>
                </a:solidFill>
                <a:effectLst/>
                <a:latin typeface="+mn-lt"/>
                <a:ea typeface="+mn-ea"/>
                <a:cs typeface="+mn-cs"/>
              </a:rPr>
              <a:t>viewport</a:t>
            </a:r>
            <a:r>
              <a:rPr lang="zh-CN" altLang="en-US" sz="1200" b="1" i="0" kern="1200" dirty="0" smtClean="0">
                <a:solidFill>
                  <a:schemeClr val="tx1"/>
                </a:solidFill>
                <a:effectLst/>
                <a:latin typeface="+mn-lt"/>
                <a:ea typeface="+mn-ea"/>
                <a:cs typeface="+mn-cs"/>
              </a:rPr>
              <a:t>进行控制</a:t>
            </a:r>
            <a:endParaRPr lang="zh-CN" altLang="en-US" dirty="0"/>
          </a:p>
        </p:txBody>
      </p:sp>
      <p:sp>
        <p:nvSpPr>
          <p:cNvPr id="4" name="灯片编号占位符 3"/>
          <p:cNvSpPr>
            <a:spLocks noGrp="1"/>
          </p:cNvSpPr>
          <p:nvPr>
            <p:ph type="sldNum" sz="quarter" idx="10"/>
          </p:nvPr>
        </p:nvSpPr>
        <p:spPr/>
        <p:txBody>
          <a:bodyPr/>
          <a:lstStyle/>
          <a:p>
            <a:fld id="{64E73910-F208-4636-A090-B1B04B1D62DC}"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22</a:t>
            </a:fld>
            <a:endParaRPr lang="zh-CN" altLang="en-US"/>
          </a:p>
        </p:txBody>
      </p:sp>
    </p:spTree>
    <p:extLst>
      <p:ext uri="{BB962C8B-B14F-4D97-AF65-F5344CB8AC3E}">
        <p14:creationId xmlns:p14="http://schemas.microsoft.com/office/powerpoint/2010/main" val="3982361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Bootstrap </a:t>
            </a:r>
            <a:r>
              <a:rPr lang="zh-CN" altLang="en-US" sz="1200" b="0" i="0" kern="1200" dirty="0" smtClean="0">
                <a:solidFill>
                  <a:schemeClr val="tx1"/>
                </a:solidFill>
                <a:effectLst/>
                <a:latin typeface="+mn-lt"/>
                <a:ea typeface="+mn-ea"/>
                <a:cs typeface="+mn-cs"/>
              </a:rPr>
              <a:t>需要为页面内容和栅格系统包裹一个 </a:t>
            </a:r>
            <a:r>
              <a:rPr lang="en-US" altLang="zh-CN" dirty="0" smtClean="0"/>
              <a:t>.container</a:t>
            </a:r>
            <a:r>
              <a:rPr lang="zh-CN" altLang="en-US" sz="1200" b="0" i="0" kern="1200" dirty="0" smtClean="0">
                <a:solidFill>
                  <a:schemeClr val="tx1"/>
                </a:solidFill>
                <a:effectLst/>
                <a:latin typeface="+mn-lt"/>
                <a:ea typeface="+mn-ea"/>
                <a:cs typeface="+mn-cs"/>
              </a:rPr>
              <a:t> 容器。我们提供了两个作此用处的类。</a:t>
            </a:r>
            <a:endParaRPr lang="zh-CN" altLang="en-US" dirty="0"/>
          </a:p>
        </p:txBody>
      </p:sp>
      <p:sp>
        <p:nvSpPr>
          <p:cNvPr id="4" name="灯片编号占位符 3"/>
          <p:cNvSpPr>
            <a:spLocks noGrp="1"/>
          </p:cNvSpPr>
          <p:nvPr>
            <p:ph type="sldNum" sz="quarter" idx="10"/>
          </p:nvPr>
        </p:nvSpPr>
        <p:spPr/>
        <p:txBody>
          <a:bodyPr/>
          <a:lstStyle/>
          <a:p>
            <a:fld id="{64E73910-F208-4636-A090-B1B04B1D62DC}"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25</a:t>
            </a:fld>
            <a:endParaRPr lang="zh-CN" altLang="en-US"/>
          </a:p>
        </p:txBody>
      </p:sp>
    </p:spTree>
    <p:extLst>
      <p:ext uri="{BB962C8B-B14F-4D97-AF65-F5344CB8AC3E}">
        <p14:creationId xmlns:p14="http://schemas.microsoft.com/office/powerpoint/2010/main" val="1712766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26</a:t>
            </a:fld>
            <a:endParaRPr lang="zh-CN" altLang="en-US"/>
          </a:p>
        </p:txBody>
      </p:sp>
    </p:spTree>
    <p:extLst>
      <p:ext uri="{BB962C8B-B14F-4D97-AF65-F5344CB8AC3E}">
        <p14:creationId xmlns:p14="http://schemas.microsoft.com/office/powerpoint/2010/main" val="3569519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27</a:t>
            </a:fld>
            <a:endParaRPr lang="zh-CN" altLang="en-US"/>
          </a:p>
        </p:txBody>
      </p:sp>
    </p:spTree>
    <p:extLst>
      <p:ext uri="{BB962C8B-B14F-4D97-AF65-F5344CB8AC3E}">
        <p14:creationId xmlns:p14="http://schemas.microsoft.com/office/powerpoint/2010/main" val="1379643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28</a:t>
            </a:fld>
            <a:endParaRPr lang="zh-CN" altLang="en-US"/>
          </a:p>
        </p:txBody>
      </p:sp>
    </p:spTree>
    <p:extLst>
      <p:ext uri="{BB962C8B-B14F-4D97-AF65-F5344CB8AC3E}">
        <p14:creationId xmlns:p14="http://schemas.microsoft.com/office/powerpoint/2010/main" val="4231514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29</a:t>
            </a:fld>
            <a:endParaRPr lang="zh-CN" altLang="en-US"/>
          </a:p>
        </p:txBody>
      </p:sp>
    </p:spTree>
    <p:extLst>
      <p:ext uri="{BB962C8B-B14F-4D97-AF65-F5344CB8AC3E}">
        <p14:creationId xmlns:p14="http://schemas.microsoft.com/office/powerpoint/2010/main" val="3615735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30</a:t>
            </a:fld>
            <a:endParaRPr lang="zh-CN" altLang="en-US"/>
          </a:p>
        </p:txBody>
      </p:sp>
    </p:spTree>
    <p:extLst>
      <p:ext uri="{BB962C8B-B14F-4D97-AF65-F5344CB8AC3E}">
        <p14:creationId xmlns:p14="http://schemas.microsoft.com/office/powerpoint/2010/main" val="3214762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35</a:t>
            </a:fld>
            <a:endParaRPr lang="zh-CN" altLang="en-US"/>
          </a:p>
        </p:txBody>
      </p:sp>
    </p:spTree>
    <p:extLst>
      <p:ext uri="{BB962C8B-B14F-4D97-AF65-F5344CB8AC3E}">
        <p14:creationId xmlns:p14="http://schemas.microsoft.com/office/powerpoint/2010/main" val="37102015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36</a:t>
            </a:fld>
            <a:endParaRPr lang="zh-CN" altLang="en-US"/>
          </a:p>
        </p:txBody>
      </p:sp>
    </p:spTree>
    <p:extLst>
      <p:ext uri="{BB962C8B-B14F-4D97-AF65-F5344CB8AC3E}">
        <p14:creationId xmlns:p14="http://schemas.microsoft.com/office/powerpoint/2010/main" val="234849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更加动态和强大的布局</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570226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39</a:t>
            </a:fld>
            <a:endParaRPr lang="zh-CN" altLang="en-US"/>
          </a:p>
        </p:txBody>
      </p:sp>
    </p:spTree>
    <p:extLst>
      <p:ext uri="{BB962C8B-B14F-4D97-AF65-F5344CB8AC3E}">
        <p14:creationId xmlns:p14="http://schemas.microsoft.com/office/powerpoint/2010/main" val="728400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40</a:t>
            </a:fld>
            <a:endParaRPr lang="zh-CN" altLang="en-US"/>
          </a:p>
        </p:txBody>
      </p:sp>
    </p:spTree>
    <p:extLst>
      <p:ext uri="{BB962C8B-B14F-4D97-AF65-F5344CB8AC3E}">
        <p14:creationId xmlns:p14="http://schemas.microsoft.com/office/powerpoint/2010/main" val="3301455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dirty="0" smtClean="0"/>
              <a:t> push </a:t>
            </a:r>
            <a:r>
              <a:rPr lang="zh-CN" altLang="en-US" dirty="0" smtClean="0"/>
              <a:t>是推过去  </a:t>
            </a:r>
            <a:r>
              <a:rPr lang="en-US" altLang="zh-CN" dirty="0" smtClean="0"/>
              <a:t>pull</a:t>
            </a:r>
            <a:r>
              <a:rPr lang="zh-CN" altLang="en-US" dirty="0" smtClean="0"/>
              <a:t>是拉回来 如果以左右为列的话  从左到右用</a:t>
            </a:r>
            <a:r>
              <a:rPr lang="en-US" altLang="zh-CN" dirty="0" smtClean="0"/>
              <a:t>push  </a:t>
            </a:r>
            <a:r>
              <a:rPr lang="zh-CN" altLang="en-US" dirty="0" smtClean="0"/>
              <a:t>从右往左用</a:t>
            </a:r>
            <a:r>
              <a:rPr lang="en-US" altLang="zh-CN" dirty="0" smtClean="0"/>
              <a:t>pull</a:t>
            </a:r>
            <a:endParaRPr lang="zh-CN" altLang="en-US" dirty="0"/>
          </a:p>
        </p:txBody>
      </p:sp>
      <p:sp>
        <p:nvSpPr>
          <p:cNvPr id="4" name="灯片编号占位符 3"/>
          <p:cNvSpPr>
            <a:spLocks noGrp="1"/>
          </p:cNvSpPr>
          <p:nvPr>
            <p:ph type="sldNum" sz="quarter" idx="10"/>
          </p:nvPr>
        </p:nvSpPr>
        <p:spPr/>
        <p:txBody>
          <a:bodyPr/>
          <a:lstStyle/>
          <a:p>
            <a:fld id="{64E73910-F208-4636-A090-B1B04B1D62DC}" type="slidenum">
              <a:rPr lang="zh-CN" altLang="en-US" smtClean="0"/>
              <a:t>41</a:t>
            </a:fld>
            <a:endParaRPr lang="zh-CN" altLang="en-US"/>
          </a:p>
        </p:txBody>
      </p:sp>
    </p:spTree>
    <p:extLst>
      <p:ext uri="{BB962C8B-B14F-4D97-AF65-F5344CB8AC3E}">
        <p14:creationId xmlns:p14="http://schemas.microsoft.com/office/powerpoint/2010/main" val="541382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42</a:t>
            </a:fld>
            <a:endParaRPr lang="zh-CN" altLang="en-US"/>
          </a:p>
        </p:txBody>
      </p:sp>
    </p:spTree>
    <p:extLst>
      <p:ext uri="{BB962C8B-B14F-4D97-AF65-F5344CB8AC3E}">
        <p14:creationId xmlns:p14="http://schemas.microsoft.com/office/powerpoint/2010/main" val="35918408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43</a:t>
            </a:fld>
            <a:endParaRPr lang="zh-CN" altLang="en-US"/>
          </a:p>
        </p:txBody>
      </p:sp>
    </p:spTree>
    <p:extLst>
      <p:ext uri="{BB962C8B-B14F-4D97-AF65-F5344CB8AC3E}">
        <p14:creationId xmlns:p14="http://schemas.microsoft.com/office/powerpoint/2010/main" val="26243325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44</a:t>
            </a:fld>
            <a:endParaRPr lang="zh-CN" altLang="en-US"/>
          </a:p>
        </p:txBody>
      </p:sp>
    </p:spTree>
    <p:extLst>
      <p:ext uri="{BB962C8B-B14F-4D97-AF65-F5344CB8AC3E}">
        <p14:creationId xmlns:p14="http://schemas.microsoft.com/office/powerpoint/2010/main" val="2359177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45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smtClean="0">
                <a:solidFill>
                  <a:srgbClr val="000000"/>
                </a:solidFill>
                <a:latin typeface="微软雅黑" panose="020B0503020204020204" charset="-122"/>
                <a:ea typeface="微软雅黑" panose="020B0503020204020204" charset="-122"/>
              </a:rPr>
              <a:t>流式栅格系统</a:t>
            </a: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5</a:t>
            </a:fld>
            <a:endParaRPr lang="zh-CN" altLang="en-US"/>
          </a:p>
        </p:txBody>
      </p:sp>
    </p:spTree>
    <p:extLst>
      <p:ext uri="{BB962C8B-B14F-4D97-AF65-F5344CB8AC3E}">
        <p14:creationId xmlns:p14="http://schemas.microsoft.com/office/powerpoint/2010/main" val="58589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smtClean="0">
                <a:solidFill>
                  <a:srgbClr val="000000"/>
                </a:solidFill>
                <a:latin typeface="微软雅黑" panose="020B0503020204020204" charset="-122"/>
                <a:ea typeface="微软雅黑" panose="020B0503020204020204" charset="-122"/>
              </a:rPr>
              <a:t>流式栅格系统</a:t>
            </a: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p:nvPr>
        </p:nvSpPr>
        <p:spPr>
          <a:xfrm>
            <a:off x="431800" y="3933826"/>
            <a:ext cx="6047317" cy="431279"/>
          </a:xfrm>
        </p:spPr>
        <p:txBody>
          <a:bodyPr/>
          <a:lstStyle>
            <a:lvl1pPr marL="0" indent="0" algn="ctr">
              <a:buFontTx/>
              <a:buNone/>
              <a:defRPr sz="1865"/>
            </a:lvl1pPr>
          </a:lstStyle>
          <a:p>
            <a:pPr lvl="0"/>
            <a:r>
              <a:rPr lang="zh-CN" altLang="en-US" noProof="0" smtClean="0"/>
              <a:t>单击此处编辑母版副标题样式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6" name="文本框 5"/>
          <p:cNvSpPr txBox="1"/>
          <p:nvPr userDrawn="1"/>
        </p:nvSpPr>
        <p:spPr>
          <a:xfrm>
            <a:off x="115910" y="141668"/>
            <a:ext cx="2021983" cy="204774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1133341"/>
            <a:ext cx="11682413" cy="5223009"/>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1120462"/>
            <a:ext cx="11682413" cy="5235888"/>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382400" y="2203200"/>
            <a:ext cx="7851600" cy="3099600"/>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8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9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355200" y="2379600"/>
            <a:ext cx="6411600" cy="1213200"/>
          </a:xfrm>
        </p:spPr>
        <p:txBody>
          <a:bodyPr anchor="ctr" anchorCtr="0">
            <a:normAutofit/>
          </a:bodyPr>
          <a:lstStyle>
            <a:lvl1pPr>
              <a:defRPr sz="3200">
                <a:solidFill>
                  <a:schemeClr val="accent2"/>
                </a:solidFill>
              </a:defRPr>
            </a:lvl1pPr>
          </a:lstStyle>
          <a:p>
            <a:r>
              <a:rPr lang="zh-CN" altLang="en-US" dirty="0" smtClean="0"/>
              <a:t>单击此处编辑标题</a:t>
            </a:r>
            <a:endParaRPr lang="zh-CN" altLang="en-US" dirty="0"/>
          </a:p>
        </p:txBody>
      </p:sp>
      <p:sp>
        <p:nvSpPr>
          <p:cNvPr id="3" name="文本占位符 2"/>
          <p:cNvSpPr>
            <a:spLocks noGrp="1"/>
          </p:cNvSpPr>
          <p:nvPr>
            <p:ph type="body" idx="1"/>
          </p:nvPr>
        </p:nvSpPr>
        <p:spPr>
          <a:xfrm>
            <a:off x="855298" y="3768848"/>
            <a:ext cx="8911502" cy="1500187"/>
          </a:xfrm>
        </p:spPr>
        <p:txBody>
          <a:bodyPr/>
          <a:lstStyle>
            <a:lvl1pPr marL="0" indent="0">
              <a:buNone/>
              <a:defRPr sz="1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0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163087"/>
            <a:ext cx="9791700" cy="792163"/>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198800" y="2106000"/>
            <a:ext cx="3877200" cy="3099600"/>
          </a:xfrm>
        </p:spPr>
        <p:txBody>
          <a:bodyPr/>
          <a:lstStyle>
            <a:lvl1pPr marL="0" indent="0" defTabSz="492125">
              <a:buFontTx/>
              <a:buNone/>
              <a:tabLst>
                <a:tab pos="266700" algn="l"/>
                <a:tab pos="984250" algn="l"/>
              </a:tabLst>
              <a:defRPr sz="2400">
                <a:solidFill>
                  <a:srgbClr val="000000"/>
                </a:solidFill>
              </a:defRPr>
            </a:lvl1pPr>
            <a:lvl2pPr marL="720090" indent="0">
              <a:spcBef>
                <a:spcPts val="0"/>
              </a:spcBef>
              <a:buFontTx/>
              <a:buNone/>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内容占位符 3"/>
          <p:cNvSpPr>
            <a:spLocks noGrp="1"/>
          </p:cNvSpPr>
          <p:nvPr>
            <p:ph sz="half" idx="2"/>
          </p:nvPr>
        </p:nvSpPr>
        <p:spPr>
          <a:xfrm>
            <a:off x="5914800" y="2106000"/>
            <a:ext cx="3877200" cy="3099600"/>
          </a:xfrm>
        </p:spPr>
        <p:txBody>
          <a:bodyPr/>
          <a:lstStyle>
            <a:lvl1pPr marL="0" indent="0">
              <a:buFontTx/>
              <a:buNone/>
              <a:defRPr sz="2400">
                <a:solidFill>
                  <a:srgbClr val="000000"/>
                </a:solidFill>
              </a:defRPr>
            </a:lvl1pPr>
            <a:lvl2pPr marL="539750" indent="0">
              <a:spcBef>
                <a:spcPts val="0"/>
              </a:spcBef>
              <a:buFontTx/>
              <a:buNone/>
              <a:tabLst>
                <a:tab pos="899795" algn="l"/>
              </a:tabLst>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8"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94786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9" y="1681163"/>
            <a:ext cx="49743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9" y="2505075"/>
            <a:ext cx="4974327"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5" name="文本占位符 4"/>
          <p:cNvSpPr>
            <a:spLocks noGrp="1"/>
          </p:cNvSpPr>
          <p:nvPr>
            <p:ph type="body" sz="quarter" idx="3"/>
          </p:nvPr>
        </p:nvSpPr>
        <p:spPr>
          <a:xfrm>
            <a:off x="6330462" y="1681163"/>
            <a:ext cx="502545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330462" y="2505075"/>
            <a:ext cx="5025455"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userDrawn="1"/>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800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文本框 6"/>
          <p:cNvSpPr txBox="1"/>
          <p:nvPr userDrawn="1"/>
        </p:nvSpPr>
        <p:spPr>
          <a:xfrm>
            <a:off x="425003" y="476518"/>
            <a:ext cx="8757097" cy="1056068"/>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00000" y="272848"/>
            <a:ext cx="9792000" cy="7920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201276" y="1281837"/>
            <a:ext cx="9789448" cy="4122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200638" y="5624235"/>
            <a:ext cx="9790724" cy="732115"/>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26635" y="260351"/>
            <a:ext cx="1265862" cy="5865813"/>
          </a:xfrm>
        </p:spPr>
        <p:txBody>
          <a:bodyPr vert="eaVert"/>
          <a:lstStyle>
            <a:lvl1pPr>
              <a:defRPr sz="38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10904" y="1223493"/>
            <a:ext cx="8974540" cy="4902671"/>
          </a:xfrm>
        </p:spPr>
        <p:txBody>
          <a:bodyPr vert="eaVert"/>
          <a:lstStyle>
            <a:lvl1pPr>
              <a:defRPr sz="2400"/>
            </a:lvl1pPr>
            <a:lvl2pPr>
              <a:defRPr sz="1800"/>
            </a:lvl2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40">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90277"/>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9BDD9-255D-45E7-AF06-38BC945D1B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41"/>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5.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4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hyperlink" Target="http://v3.bootcss.com/getting-started/" TargetMode="Externa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8.xml"/><Relationship Id="rId1" Type="http://schemas.openxmlformats.org/officeDocument/2006/relationships/tags" Target="../tags/tag4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8.xml"/><Relationship Id="rId1" Type="http://schemas.openxmlformats.org/officeDocument/2006/relationships/tags" Target="../tags/tag4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8.xml"/><Relationship Id="rId1" Type="http://schemas.openxmlformats.org/officeDocument/2006/relationships/tags" Target="../tags/tag49.xml"/><Relationship Id="rId4" Type="http://schemas.openxmlformats.org/officeDocument/2006/relationships/image" Target="../media/image11.GI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8.xml"/><Relationship Id="rId1" Type="http://schemas.openxmlformats.org/officeDocument/2006/relationships/tags" Target="../tags/tag50.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38.xml"/><Relationship Id="rId7" Type="http://schemas.openxmlformats.org/officeDocument/2006/relationships/diagramQuickStyle" Target="../diagrams/quickStyle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16.xml"/><Relationship Id="rId9" Type="http://schemas.microsoft.com/office/2007/relationships/diagramDrawing" Target="../diagrams/drawing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12.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5.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58.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slideLayout" Target="../slideLayouts/slideLayout2.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8.xml"/><Relationship Id="rId1" Type="http://schemas.openxmlformats.org/officeDocument/2006/relationships/tags" Target="../tags/tag6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8.xml"/><Relationship Id="rId1" Type="http://schemas.openxmlformats.org/officeDocument/2006/relationships/tags" Target="../tags/tag6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8.xml"/><Relationship Id="rId1" Type="http://schemas.openxmlformats.org/officeDocument/2006/relationships/tags" Target="../tags/tag6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8.xml"/><Relationship Id="rId1" Type="http://schemas.openxmlformats.org/officeDocument/2006/relationships/tags" Target="../tags/tag64.xml"/></Relationships>
</file>

<file path=ppt/slides/_rels/slide25.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5.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tags" Target="../tags/tag6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8.xml"/><Relationship Id="rId1" Type="http://schemas.openxmlformats.org/officeDocument/2006/relationships/tags" Target="../tags/tag6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8.xml"/><Relationship Id="rId1" Type="http://schemas.openxmlformats.org/officeDocument/2006/relationships/tags" Target="../tags/tag70.xml"/><Relationship Id="rId4" Type="http://schemas.openxmlformats.org/officeDocument/2006/relationships/image" Target="../media/image13.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8.xml"/><Relationship Id="rId1" Type="http://schemas.openxmlformats.org/officeDocument/2006/relationships/tags" Target="../tags/tag71.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5.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8.xml"/><Relationship Id="rId1" Type="http://schemas.openxmlformats.org/officeDocument/2006/relationships/tags" Target="../tags/tag7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8.xml"/><Relationship Id="rId1" Type="http://schemas.openxmlformats.org/officeDocument/2006/relationships/tags" Target="../tags/tag74.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8.xml"/><Relationship Id="rId1" Type="http://schemas.openxmlformats.org/officeDocument/2006/relationships/tags" Target="../tags/tag75.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8.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8.xml"/><Relationship Id="rId1" Type="http://schemas.openxmlformats.org/officeDocument/2006/relationships/tags" Target="../tags/tag76.xml"/></Relationships>
</file>

<file path=ppt/slides/_rels/slide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8.xml"/><Relationship Id="rId1" Type="http://schemas.openxmlformats.org/officeDocument/2006/relationships/tags" Target="../tags/tag77.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8.xml"/><Relationship Id="rId1" Type="http://schemas.openxmlformats.org/officeDocument/2006/relationships/tags" Target="../tags/tag78.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8.xml"/><Relationship Id="rId1" Type="http://schemas.openxmlformats.org/officeDocument/2006/relationships/tags" Target="../tags/tag79.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8.xml"/><Relationship Id="rId1" Type="http://schemas.openxmlformats.org/officeDocument/2006/relationships/tags" Target="../tags/tag8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8.xml"/><Relationship Id="rId1" Type="http://schemas.openxmlformats.org/officeDocument/2006/relationships/tags" Target="../tags/tag81.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6.jpe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8.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7.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4.xml"/><Relationship Id="rId7" Type="http://schemas.openxmlformats.org/officeDocument/2006/relationships/hyperlink" Target="http://www.bootcss.com/" TargetMode="Externa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hyperlink" Target="https://getbootstrap.com/" TargetMode="Externa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0.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474665" y="2163765"/>
            <a:ext cx="6144684" cy="1114424"/>
          </a:xfrm>
        </p:spPr>
        <p:txBody>
          <a:bodyPr>
            <a:noAutofit/>
          </a:bodyPr>
          <a:lstStyle/>
          <a:p>
            <a:r>
              <a:rPr lang="en-US" altLang="zh-CN" sz="4800" dirty="0"/>
              <a:t>HTML5</a:t>
            </a:r>
            <a:r>
              <a:rPr lang="zh-CN" altLang="en-US" sz="4800" dirty="0"/>
              <a:t>程序设计基础</a:t>
            </a:r>
            <a:endParaRPr lang="zh-CN" sz="4800" dirty="0"/>
          </a:p>
        </p:txBody>
      </p:sp>
      <p:sp>
        <p:nvSpPr>
          <p:cNvPr id="4099" name="Rectangle 3"/>
          <p:cNvSpPr>
            <a:spLocks noGrp="1" noChangeArrowheads="1"/>
          </p:cNvSpPr>
          <p:nvPr>
            <p:ph type="subTitle" idx="1"/>
            <p:custDataLst>
              <p:tags r:id="rId3"/>
            </p:custDataLst>
          </p:nvPr>
        </p:nvSpPr>
        <p:spPr>
          <a:xfrm>
            <a:off x="291044" y="3719514"/>
            <a:ext cx="6924143" cy="609599"/>
          </a:xfrm>
        </p:spPr>
        <p:txBody>
          <a:bodyPr>
            <a:noAutofit/>
          </a:bodyPr>
          <a:lstStyle/>
          <a:p>
            <a:pPr>
              <a:lnSpc>
                <a:spcPts val="5000"/>
              </a:lnSpc>
              <a:spcBef>
                <a:spcPts val="600"/>
              </a:spcBef>
            </a:pPr>
            <a:r>
              <a:rPr lang="zh-CN" altLang="en-US" sz="3600" dirty="0" smtClean="0">
                <a:solidFill>
                  <a:srgbClr val="000000"/>
                </a:solidFill>
              </a:rPr>
              <a:t>第</a:t>
            </a:r>
            <a:r>
              <a:rPr lang="en-US" altLang="zh-CN" sz="3600" dirty="0" smtClean="0">
                <a:solidFill>
                  <a:srgbClr val="000000"/>
                </a:solidFill>
              </a:rPr>
              <a:t>21</a:t>
            </a:r>
            <a:r>
              <a:rPr lang="zh-CN" altLang="en-US" sz="3600" dirty="0" smtClean="0">
                <a:solidFill>
                  <a:srgbClr val="000000"/>
                </a:solidFill>
              </a:rPr>
              <a:t>章 </a:t>
            </a:r>
            <a:r>
              <a:rPr lang="en-US" altLang="zh-CN" sz="3600" dirty="0" smtClean="0">
                <a:solidFill>
                  <a:srgbClr val="000000"/>
                </a:solidFill>
              </a:rPr>
              <a:t>Bootstrap</a:t>
            </a:r>
            <a:r>
              <a:rPr lang="zh-CN" altLang="en-US" sz="3600" dirty="0" smtClean="0">
                <a:solidFill>
                  <a:srgbClr val="000000"/>
                </a:solidFill>
              </a:rPr>
              <a:t>概览</a:t>
            </a:r>
            <a:r>
              <a:rPr lang="zh-CN" altLang="en-US" sz="3600" dirty="0" smtClean="0">
                <a:solidFill>
                  <a:srgbClr val="000000"/>
                </a:solidFill>
              </a:rPr>
              <a:t>及栅格系统</a:t>
            </a:r>
            <a:endParaRPr lang="zh-CN" altLang="en-US" sz="3600" dirty="0" smtClean="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en-US" altLang="zh-CN" sz="4000" dirty="0" smtClean="0">
                <a:sym typeface="+mn-ea"/>
              </a:rPr>
              <a:t>Bootstrap</a:t>
            </a:r>
            <a:r>
              <a:rPr lang="zh-CN" altLang="en-US" sz="4000" dirty="0" smtClean="0">
                <a:sym typeface="+mn-ea"/>
              </a:rPr>
              <a:t>包含的内容</a:t>
            </a:r>
            <a:endParaRPr lang="en-US" altLang="zh-CN" sz="4000" dirty="0" smtClean="0">
              <a:sym typeface="+mn-ea"/>
            </a:endParaRPr>
          </a:p>
        </p:txBody>
      </p:sp>
      <p:sp>
        <p:nvSpPr>
          <p:cNvPr id="5123" name="Rectangle 3"/>
          <p:cNvSpPr>
            <a:spLocks noGrp="1" noChangeArrowheads="1"/>
          </p:cNvSpPr>
          <p:nvPr>
            <p:ph idx="1"/>
            <p:custDataLst>
              <p:tags r:id="rId3"/>
            </p:custDataLst>
          </p:nvPr>
        </p:nvSpPr>
        <p:spPr>
          <a:xfrm>
            <a:off x="776695" y="1219380"/>
            <a:ext cx="10043705" cy="5586367"/>
          </a:xfrm>
        </p:spPr>
        <p:txBody>
          <a:bodyPr>
            <a:noAutofit/>
          </a:bodyPr>
          <a:lstStyle/>
          <a:p>
            <a:pPr>
              <a:lnSpc>
                <a:spcPct val="150000"/>
              </a:lnSpc>
            </a:pPr>
            <a:r>
              <a:rPr lang="zh-CN" altLang="en-US" b="1" dirty="0">
                <a:solidFill>
                  <a:srgbClr val="006600"/>
                </a:solidFill>
                <a:latin typeface="微软雅黑" panose="020B0503020204020204" charset="-122"/>
                <a:ea typeface="微软雅黑" panose="020B0503020204020204" charset="-122"/>
              </a:rPr>
              <a:t>基本结构</a:t>
            </a:r>
            <a:r>
              <a:rPr lang="zh-CN" altLang="en-US" b="1" dirty="0" smtClean="0">
                <a:latin typeface="微软雅黑" panose="020B0503020204020204" charset="-122"/>
                <a:ea typeface="微软雅黑" panose="020B0503020204020204" charset="-122"/>
              </a:rPr>
              <a:t>：</a:t>
            </a:r>
            <a:r>
              <a:rPr lang="zh-CN" altLang="en-US" dirty="0" smtClean="0">
                <a:latin typeface="微软雅黑" panose="020B0503020204020204" charset="-122"/>
                <a:ea typeface="微软雅黑" panose="020B0503020204020204" charset="-122"/>
              </a:rPr>
              <a:t>提供</a:t>
            </a:r>
            <a:r>
              <a:rPr lang="zh-CN" altLang="en-US" dirty="0">
                <a:latin typeface="微软雅黑" panose="020B0503020204020204" charset="-122"/>
                <a:ea typeface="微软雅黑" panose="020B0503020204020204" charset="-122"/>
              </a:rPr>
              <a:t>了一个带有网格系统、链接样式、背景的基本结构</a:t>
            </a:r>
            <a:r>
              <a:rPr lang="zh-CN" altLang="en-US" dirty="0" smtClean="0">
                <a:latin typeface="微软雅黑" panose="020B0503020204020204" charset="-122"/>
                <a:ea typeface="微软雅黑" panose="020B0503020204020204" charset="-122"/>
              </a:rPr>
              <a:t>。</a:t>
            </a:r>
            <a:endParaRPr lang="en-US" altLang="zh-CN" dirty="0" smtClean="0">
              <a:latin typeface="微软雅黑" panose="020B0503020204020204" charset="-122"/>
              <a:ea typeface="微软雅黑" panose="020B0503020204020204" charset="-122"/>
            </a:endParaRPr>
          </a:p>
          <a:p>
            <a:pPr>
              <a:lnSpc>
                <a:spcPct val="150000"/>
              </a:lnSpc>
            </a:pPr>
            <a:r>
              <a:rPr lang="en-US" altLang="zh-CN" b="1" dirty="0" smtClean="0">
                <a:solidFill>
                  <a:srgbClr val="006600"/>
                </a:solidFill>
                <a:latin typeface="微软雅黑" panose="020B0503020204020204" charset="-122"/>
                <a:ea typeface="微软雅黑" panose="020B0503020204020204" charset="-122"/>
              </a:rPr>
              <a:t>CSS</a:t>
            </a:r>
            <a:r>
              <a:rPr lang="zh-CN" altLang="en-US" b="1" dirty="0" smtClean="0">
                <a:latin typeface="微软雅黑" panose="020B0503020204020204" charset="-122"/>
                <a:ea typeface="微软雅黑" panose="020B0503020204020204" charset="-122"/>
              </a:rPr>
              <a:t>：</a:t>
            </a:r>
            <a:r>
              <a:rPr lang="zh-CN" altLang="en-US" dirty="0" smtClean="0">
                <a:latin typeface="微软雅黑" panose="020B0503020204020204" charset="-122"/>
                <a:ea typeface="微软雅黑" panose="020B0503020204020204" charset="-122"/>
              </a:rPr>
              <a:t>全局</a:t>
            </a:r>
            <a:r>
              <a:rPr lang="zh-CN" altLang="en-US" dirty="0">
                <a:latin typeface="微软雅黑" panose="020B0503020204020204" charset="-122"/>
                <a:ea typeface="微软雅黑" panose="020B0503020204020204" charset="-122"/>
              </a:rPr>
              <a:t>的 </a:t>
            </a:r>
            <a:r>
              <a:rPr lang="en-US" altLang="zh-CN" dirty="0">
                <a:latin typeface="微软雅黑" panose="020B0503020204020204" charset="-122"/>
                <a:ea typeface="微软雅黑" panose="020B0503020204020204" charset="-122"/>
              </a:rPr>
              <a:t>CSS </a:t>
            </a:r>
            <a:r>
              <a:rPr lang="zh-CN" altLang="en-US" dirty="0">
                <a:latin typeface="微软雅黑" panose="020B0503020204020204" charset="-122"/>
                <a:ea typeface="微软雅黑" panose="020B0503020204020204" charset="-122"/>
              </a:rPr>
              <a:t>设置、定义基本的 </a:t>
            </a:r>
            <a:r>
              <a:rPr lang="en-US" altLang="zh-CN" dirty="0">
                <a:latin typeface="微软雅黑" panose="020B0503020204020204" charset="-122"/>
                <a:ea typeface="微软雅黑" panose="020B0503020204020204" charset="-122"/>
              </a:rPr>
              <a:t>HTML </a:t>
            </a:r>
            <a:r>
              <a:rPr lang="zh-CN" altLang="en-US" dirty="0">
                <a:latin typeface="微软雅黑" panose="020B0503020204020204" charset="-122"/>
                <a:ea typeface="微软雅黑" panose="020B0503020204020204" charset="-122"/>
              </a:rPr>
              <a:t>元素样式、可扩展的 </a:t>
            </a:r>
            <a:r>
              <a:rPr lang="en-US" altLang="zh-CN" dirty="0">
                <a:latin typeface="微软雅黑" panose="020B0503020204020204" charset="-122"/>
                <a:ea typeface="微软雅黑" panose="020B0503020204020204" charset="-122"/>
              </a:rPr>
              <a:t>class</a:t>
            </a:r>
            <a:r>
              <a:rPr lang="zh-CN" altLang="en-US" dirty="0">
                <a:latin typeface="微软雅黑" panose="020B0503020204020204" charset="-122"/>
                <a:ea typeface="微软雅黑" panose="020B0503020204020204" charset="-122"/>
              </a:rPr>
              <a:t>，以及一个先进的网格系统</a:t>
            </a:r>
            <a:r>
              <a:rPr lang="zh-CN" altLang="en-US" dirty="0" smtClean="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a:p>
            <a:pPr>
              <a:lnSpc>
                <a:spcPct val="150000"/>
              </a:lnSpc>
            </a:pPr>
            <a:r>
              <a:rPr lang="zh-CN" altLang="en-US" b="1" dirty="0">
                <a:solidFill>
                  <a:srgbClr val="006600"/>
                </a:solidFill>
                <a:latin typeface="微软雅黑" panose="020B0503020204020204" charset="-122"/>
                <a:ea typeface="微软雅黑" panose="020B0503020204020204" charset="-122"/>
              </a:rPr>
              <a:t>组件</a:t>
            </a:r>
            <a:r>
              <a:rPr lang="zh-CN" altLang="en-US" b="1" dirty="0" smtClean="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可重用的</a:t>
            </a:r>
            <a:r>
              <a:rPr lang="zh-CN" altLang="en-US" dirty="0" smtClean="0">
                <a:latin typeface="微软雅黑" panose="020B0503020204020204" charset="-122"/>
                <a:ea typeface="微软雅黑" panose="020B0503020204020204" charset="-122"/>
              </a:rPr>
              <a:t>常见界面组件</a:t>
            </a:r>
            <a:r>
              <a:rPr lang="zh-CN" altLang="en-US" dirty="0">
                <a:latin typeface="微软雅黑" panose="020B0503020204020204" charset="-122"/>
                <a:ea typeface="微软雅黑" panose="020B0503020204020204" charset="-122"/>
              </a:rPr>
              <a:t>，用于</a:t>
            </a:r>
            <a:r>
              <a:rPr lang="zh-CN" altLang="en-US" dirty="0" smtClean="0">
                <a:latin typeface="微软雅黑" panose="020B0503020204020204" charset="-122"/>
                <a:ea typeface="微软雅黑" panose="020B0503020204020204" charset="-122"/>
              </a:rPr>
              <a:t>创建进度条、</a:t>
            </a:r>
            <a:r>
              <a:rPr lang="zh-CN" altLang="en-US" dirty="0">
                <a:latin typeface="微软雅黑" panose="020B0503020204020204" charset="-122"/>
                <a:ea typeface="微软雅黑" panose="020B0503020204020204" charset="-122"/>
              </a:rPr>
              <a:t>下拉菜单、导航</a:t>
            </a:r>
            <a:r>
              <a:rPr lang="zh-CN" altLang="en-US" dirty="0" smtClean="0">
                <a:latin typeface="微软雅黑" panose="020B0503020204020204" charset="-122"/>
                <a:ea typeface="微软雅黑" panose="020B0503020204020204" charset="-122"/>
              </a:rPr>
              <a:t>、按钮组、分页等等。</a:t>
            </a:r>
            <a:endParaRPr lang="zh-CN" altLang="en-US" dirty="0">
              <a:latin typeface="微软雅黑" panose="020B0503020204020204" charset="-122"/>
              <a:ea typeface="微软雅黑" panose="020B0503020204020204" charset="-122"/>
            </a:endParaRPr>
          </a:p>
          <a:p>
            <a:pPr>
              <a:lnSpc>
                <a:spcPct val="150000"/>
              </a:lnSpc>
            </a:pPr>
            <a:r>
              <a:rPr lang="en-US" altLang="zh-CN" b="1" dirty="0">
                <a:solidFill>
                  <a:srgbClr val="006600"/>
                </a:solidFill>
                <a:latin typeface="微软雅黑" panose="020B0503020204020204" charset="-122"/>
                <a:ea typeface="微软雅黑" panose="020B0503020204020204" charset="-122"/>
              </a:rPr>
              <a:t>JavaScript </a:t>
            </a:r>
            <a:r>
              <a:rPr lang="zh-CN" altLang="en-US" b="1" dirty="0">
                <a:solidFill>
                  <a:srgbClr val="006600"/>
                </a:solidFill>
                <a:latin typeface="微软雅黑" panose="020B0503020204020204" charset="-122"/>
                <a:ea typeface="微软雅黑" panose="020B0503020204020204" charset="-122"/>
              </a:rPr>
              <a:t>插件</a:t>
            </a:r>
            <a:r>
              <a:rPr lang="zh-CN" altLang="en-US" b="1" dirty="0" smtClean="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和组件类似</a:t>
            </a:r>
            <a:r>
              <a:rPr lang="zh-CN" altLang="en-US" dirty="0" smtClean="0">
                <a:latin typeface="微软雅黑" panose="020B0503020204020204" charset="-122"/>
                <a:ea typeface="微软雅黑" panose="020B0503020204020204" charset="-122"/>
              </a:rPr>
              <a:t>，用来</a:t>
            </a:r>
            <a:r>
              <a:rPr lang="zh-CN" altLang="en-US" dirty="0">
                <a:latin typeface="微软雅黑" panose="020B0503020204020204" charset="-122"/>
                <a:ea typeface="微软雅黑" panose="020B0503020204020204" charset="-122"/>
              </a:rPr>
              <a:t>实现</a:t>
            </a:r>
            <a:r>
              <a:rPr lang="zh-CN" altLang="en-US" dirty="0" smtClean="0">
                <a:latin typeface="微软雅黑" panose="020B0503020204020204" charset="-122"/>
                <a:ea typeface="微软雅黑" panose="020B0503020204020204" charset="-122"/>
              </a:rPr>
              <a:t>提示、</a:t>
            </a:r>
            <a:r>
              <a:rPr lang="zh-CN" altLang="en-US" dirty="0">
                <a:latin typeface="微软雅黑" panose="020B0503020204020204" charset="-122"/>
                <a:ea typeface="微软雅黑" panose="020B0503020204020204" charset="-122"/>
              </a:rPr>
              <a:t>弹出</a:t>
            </a:r>
            <a:r>
              <a:rPr lang="zh-CN" altLang="en-US" dirty="0" smtClean="0">
                <a:latin typeface="微软雅黑" panose="020B0503020204020204" charset="-122"/>
                <a:ea typeface="微软雅黑" panose="020B0503020204020204" charset="-122"/>
              </a:rPr>
              <a:t>框、</a:t>
            </a:r>
            <a:r>
              <a:rPr lang="zh-CN" altLang="en-US" dirty="0">
                <a:latin typeface="微软雅黑" panose="020B0503020204020204" charset="-122"/>
                <a:ea typeface="微软雅黑" panose="020B0503020204020204" charset="-122"/>
              </a:rPr>
              <a:t>模态</a:t>
            </a:r>
            <a:r>
              <a:rPr lang="zh-CN" altLang="en-US" dirty="0" smtClean="0">
                <a:latin typeface="微软雅黑" panose="020B0503020204020204" charset="-122"/>
                <a:ea typeface="微软雅黑" panose="020B0503020204020204" charset="-122"/>
              </a:rPr>
              <a:t>对话框、轮播等</a:t>
            </a:r>
            <a:r>
              <a:rPr lang="zh-CN" altLang="en-US" dirty="0">
                <a:latin typeface="微软雅黑" panose="020B0503020204020204" charset="-122"/>
                <a:ea typeface="微软雅黑" panose="020B0503020204020204" charset="-122"/>
              </a:rPr>
              <a:t>具有交互性的组件。</a:t>
            </a:r>
          </a:p>
          <a:p>
            <a:pPr>
              <a:lnSpc>
                <a:spcPct val="150000"/>
              </a:lnSpc>
            </a:pPr>
            <a:r>
              <a:rPr lang="zh-CN" altLang="en-US" b="1" dirty="0" smtClean="0">
                <a:solidFill>
                  <a:srgbClr val="006600"/>
                </a:solidFill>
                <a:latin typeface="微软雅黑" panose="020B0503020204020204" charset="-122"/>
                <a:ea typeface="微软雅黑" panose="020B0503020204020204" charset="-122"/>
              </a:rPr>
              <a:t>定制</a:t>
            </a:r>
            <a:r>
              <a:rPr lang="zh-CN" altLang="en-US" b="1" dirty="0" smtClean="0">
                <a:latin typeface="微软雅黑" panose="020B0503020204020204" charset="-122"/>
                <a:ea typeface="微软雅黑" panose="020B0503020204020204" charset="-122"/>
              </a:rPr>
              <a:t>：</a:t>
            </a:r>
            <a:r>
              <a:rPr lang="zh-CN" altLang="en-US" dirty="0" smtClean="0">
                <a:latin typeface="微软雅黑" panose="020B0503020204020204" charset="-122"/>
                <a:ea typeface="微软雅黑" panose="020B0503020204020204" charset="-122"/>
              </a:rPr>
              <a:t>可以</a:t>
            </a:r>
            <a:r>
              <a:rPr lang="zh-CN" altLang="en-US" dirty="0">
                <a:latin typeface="微软雅黑" panose="020B0503020204020204" charset="-122"/>
                <a:ea typeface="微软雅黑" panose="020B0503020204020204" charset="-122"/>
              </a:rPr>
              <a:t>定制 </a:t>
            </a:r>
            <a:r>
              <a:rPr lang="en-US" altLang="zh-CN" dirty="0">
                <a:latin typeface="微软雅黑" panose="020B0503020204020204" charset="-122"/>
                <a:ea typeface="微软雅黑" panose="020B0503020204020204" charset="-122"/>
              </a:rPr>
              <a:t>Bootstrap </a:t>
            </a:r>
            <a:r>
              <a:rPr lang="zh-CN" altLang="en-US" dirty="0">
                <a:latin typeface="微软雅黑" panose="020B0503020204020204" charset="-122"/>
                <a:ea typeface="微软雅黑" panose="020B0503020204020204" charset="-122"/>
              </a:rPr>
              <a:t>的组件、</a:t>
            </a:r>
            <a:r>
              <a:rPr lang="en-US" altLang="zh-CN" dirty="0">
                <a:latin typeface="微软雅黑" panose="020B0503020204020204" charset="-122"/>
                <a:ea typeface="微软雅黑" panose="020B0503020204020204" charset="-122"/>
              </a:rPr>
              <a:t>LESS </a:t>
            </a:r>
            <a:r>
              <a:rPr lang="zh-CN" altLang="en-US" dirty="0">
                <a:latin typeface="微软雅黑" panose="020B0503020204020204" charset="-122"/>
                <a:ea typeface="微软雅黑" panose="020B0503020204020204" charset="-122"/>
              </a:rPr>
              <a:t>变量和 </a:t>
            </a:r>
            <a:r>
              <a:rPr lang="en-US" altLang="zh-CN" dirty="0">
                <a:latin typeface="微软雅黑" panose="020B0503020204020204" charset="-122"/>
                <a:ea typeface="微软雅黑" panose="020B0503020204020204" charset="-122"/>
              </a:rPr>
              <a:t>jQuery </a:t>
            </a:r>
            <a:r>
              <a:rPr lang="zh-CN" altLang="en-US" dirty="0">
                <a:latin typeface="微软雅黑" panose="020B0503020204020204" charset="-122"/>
                <a:ea typeface="微软雅黑" panose="020B0503020204020204" charset="-122"/>
              </a:rPr>
              <a:t>插件来得</a:t>
            </a:r>
            <a:r>
              <a:rPr lang="zh-CN" altLang="en-US" dirty="0" smtClean="0">
                <a:latin typeface="微软雅黑" panose="020B0503020204020204" charset="-122"/>
                <a:ea typeface="微软雅黑" panose="020B0503020204020204" charset="-122"/>
              </a:rPr>
              <a:t>到自定义版本</a:t>
            </a:r>
            <a:r>
              <a:rPr lang="zh-CN" altLang="en-US" dirty="0">
                <a:latin typeface="微软雅黑" panose="020B0503020204020204" charset="-122"/>
                <a:ea typeface="微软雅黑" panose="020B0503020204020204" charset="-122"/>
              </a:rPr>
              <a:t>。</a:t>
            </a:r>
            <a:endParaRPr dirty="0" smtClean="0">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02</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en-US" altLang="zh-CN" sz="5400" dirty="0" smtClean="0">
                  <a:solidFill>
                    <a:schemeClr val="tx1"/>
                  </a:solidFill>
                  <a:latin typeface="+mn-lt"/>
                  <a:ea typeface="+mn-ea"/>
                </a:rPr>
                <a:t>Bootstrap</a:t>
              </a:r>
              <a:r>
                <a:rPr lang="zh-CN" altLang="en-US" sz="5400" dirty="0" smtClean="0">
                  <a:solidFill>
                    <a:schemeClr val="tx1"/>
                  </a:solidFill>
                  <a:latin typeface="+mn-lt"/>
                  <a:ea typeface="+mn-ea"/>
                </a:rPr>
                <a:t>环境安装</a:t>
              </a:r>
              <a:endParaRPr lang="en-US" altLang="zh-CN" sz="5400" dirty="0">
                <a:solidFill>
                  <a:schemeClr val="tx1"/>
                </a:solidFill>
                <a:latin typeface="+mn-lt"/>
                <a:ea typeface="+mn-ea"/>
              </a:endParaRPr>
            </a:p>
          </p:txBody>
        </p:sp>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4000" dirty="0" smtClean="0">
                <a:sym typeface="+mn-ea"/>
              </a:rPr>
              <a:t>下载</a:t>
            </a:r>
            <a:r>
              <a:rPr lang="en-US" altLang="zh-CN" sz="4000" dirty="0" smtClean="0">
                <a:sym typeface="+mn-ea"/>
              </a:rPr>
              <a:t>Bootstrap</a:t>
            </a:r>
            <a:endParaRPr lang="zh-CN" altLang="en-US" sz="4000" dirty="0"/>
          </a:p>
        </p:txBody>
      </p:sp>
      <p:sp>
        <p:nvSpPr>
          <p:cNvPr id="9" name="文本框 8"/>
          <p:cNvSpPr txBox="1"/>
          <p:nvPr>
            <p:custDataLst>
              <p:tags r:id="rId2"/>
            </p:custDataLst>
          </p:nvPr>
        </p:nvSpPr>
        <p:spPr>
          <a:xfrm>
            <a:off x="1553965" y="1440016"/>
            <a:ext cx="9082800" cy="597600"/>
          </a:xfrm>
          <a:prstGeom prst="rect">
            <a:avLst/>
          </a:prstGeom>
        </p:spPr>
        <p:txBody>
          <a:bodyPr vert="horz" lIns="91440" tIns="45720" rIns="91440" bIns="45720" rtlCol="0" anchor="t">
            <a:normAutofit/>
          </a:bodyPr>
          <a:lstStyle>
            <a:lvl1pPr indent="0" defTabSz="685800">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r>
              <a:rPr lang="zh-CN" altLang="en-US" sz="2800" dirty="0">
                <a:solidFill>
                  <a:srgbClr val="000000"/>
                </a:solidFill>
                <a:latin typeface="微软雅黑" panose="020B0503020204020204" charset="-122"/>
                <a:ea typeface="微软雅黑" panose="020B0503020204020204" charset="-122"/>
              </a:rPr>
              <a:t>资源下载：</a:t>
            </a:r>
            <a:r>
              <a:rPr lang="en-US" altLang="zh-CN" sz="2800" dirty="0" smtClean="0">
                <a:sym typeface="+mn-ea"/>
                <a:hlinkClick r:id="rId5"/>
              </a:rPr>
              <a:t>http://v3.bootcss.com/getting-started/</a:t>
            </a:r>
            <a:endParaRPr lang="zh-CN" altLang="en-US" sz="2800" dirty="0"/>
          </a:p>
          <a:p>
            <a:endParaRPr lang="zh-CN" altLang="en-US" sz="2800" dirty="0"/>
          </a:p>
        </p:txBody>
      </p:sp>
      <p:grpSp>
        <p:nvGrpSpPr>
          <p:cNvPr id="4" name="组合 3"/>
          <p:cNvGrpSpPr/>
          <p:nvPr/>
        </p:nvGrpSpPr>
        <p:grpSpPr>
          <a:xfrm>
            <a:off x="1722684" y="2739340"/>
            <a:ext cx="7173087" cy="2608515"/>
            <a:chOff x="1722684" y="2739340"/>
            <a:chExt cx="7173087" cy="2608515"/>
          </a:xfrm>
        </p:grpSpPr>
        <p:sp>
          <p:nvSpPr>
            <p:cNvPr id="5" name="任意多边形 4"/>
            <p:cNvSpPr/>
            <p:nvPr/>
          </p:nvSpPr>
          <p:spPr>
            <a:xfrm>
              <a:off x="1722684" y="2739340"/>
              <a:ext cx="3351910" cy="1152000"/>
            </a:xfrm>
            <a:custGeom>
              <a:avLst/>
              <a:gdLst>
                <a:gd name="connsiteX0" fmla="*/ 0 w 3351910"/>
                <a:gd name="connsiteY0" fmla="*/ 0 h 1152000"/>
                <a:gd name="connsiteX1" fmla="*/ 3351910 w 3351910"/>
                <a:gd name="connsiteY1" fmla="*/ 0 h 1152000"/>
                <a:gd name="connsiteX2" fmla="*/ 3351910 w 3351910"/>
                <a:gd name="connsiteY2" fmla="*/ 1152000 h 1152000"/>
                <a:gd name="connsiteX3" fmla="*/ 0 w 3351910"/>
                <a:gd name="connsiteY3" fmla="*/ 1152000 h 1152000"/>
                <a:gd name="connsiteX4" fmla="*/ 0 w 3351910"/>
                <a:gd name="connsiteY4" fmla="*/ 0 h 115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1910" h="1152000">
                  <a:moveTo>
                    <a:pt x="0" y="0"/>
                  </a:moveTo>
                  <a:lnTo>
                    <a:pt x="3351910" y="0"/>
                  </a:lnTo>
                  <a:lnTo>
                    <a:pt x="3351910" y="1152000"/>
                  </a:lnTo>
                  <a:lnTo>
                    <a:pt x="0" y="1152000"/>
                  </a:lnTo>
                  <a:lnTo>
                    <a:pt x="0"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anose="020B0503020204020204" charset="-122"/>
                  <a:ea typeface="微软雅黑" panose="020B0503020204020204" charset="-122"/>
                </a:rPr>
                <a:t>编译好的文件</a:t>
              </a:r>
              <a:endParaRPr lang="zh-CN" altLang="en-US" sz="3200" kern="1200" dirty="0">
                <a:latin typeface="微软雅黑" panose="020B0503020204020204" charset="-122"/>
                <a:ea typeface="微软雅黑" panose="020B0503020204020204" charset="-122"/>
              </a:endParaRPr>
            </a:p>
          </p:txBody>
        </p:sp>
        <p:sp>
          <p:nvSpPr>
            <p:cNvPr id="6" name="任意多边形 5"/>
            <p:cNvSpPr/>
            <p:nvPr/>
          </p:nvSpPr>
          <p:spPr>
            <a:xfrm>
              <a:off x="1722684" y="3891340"/>
              <a:ext cx="3351910" cy="1456515"/>
            </a:xfrm>
            <a:custGeom>
              <a:avLst/>
              <a:gdLst>
                <a:gd name="connsiteX0" fmla="*/ 0 w 3351910"/>
                <a:gd name="connsiteY0" fmla="*/ 0 h 1756800"/>
                <a:gd name="connsiteX1" fmla="*/ 3351910 w 3351910"/>
                <a:gd name="connsiteY1" fmla="*/ 0 h 1756800"/>
                <a:gd name="connsiteX2" fmla="*/ 3351910 w 3351910"/>
                <a:gd name="connsiteY2" fmla="*/ 1756800 h 1756800"/>
                <a:gd name="connsiteX3" fmla="*/ 0 w 3351910"/>
                <a:gd name="connsiteY3" fmla="*/ 1756800 h 1756800"/>
                <a:gd name="connsiteX4" fmla="*/ 0 w 3351910"/>
                <a:gd name="connsiteY4" fmla="*/ 0 h 175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1910" h="1756800">
                  <a:moveTo>
                    <a:pt x="0" y="0"/>
                  </a:moveTo>
                  <a:lnTo>
                    <a:pt x="3351910" y="0"/>
                  </a:lnTo>
                  <a:lnTo>
                    <a:pt x="3351910" y="1756800"/>
                  </a:lnTo>
                  <a:lnTo>
                    <a:pt x="0" y="1756800"/>
                  </a:lnTo>
                  <a:lnTo>
                    <a:pt x="0" y="0"/>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altLang="zh-CN" sz="2800" b="0" i="0" kern="1200" dirty="0" smtClean="0">
                  <a:solidFill>
                    <a:srgbClr val="000000"/>
                  </a:solidFill>
                  <a:latin typeface="微软雅黑" panose="020B0503020204020204" charset="-122"/>
                  <a:ea typeface="微软雅黑" panose="020B0503020204020204" charset="-122"/>
                </a:rPr>
                <a:t>CSS</a:t>
              </a:r>
              <a:r>
                <a:rPr lang="zh-CN" altLang="en-US" sz="2800" b="0" i="0" kern="1200" dirty="0" smtClean="0">
                  <a:solidFill>
                    <a:srgbClr val="000000"/>
                  </a:solidFill>
                  <a:latin typeface="微软雅黑" panose="020B0503020204020204" charset="-122"/>
                  <a:ea typeface="微软雅黑" panose="020B0503020204020204" charset="-122"/>
                </a:rPr>
                <a:t>、</a:t>
              </a:r>
              <a:r>
                <a:rPr lang="en-US" altLang="zh-CN" sz="2800" b="0" i="0" kern="1200" dirty="0" smtClean="0">
                  <a:solidFill>
                    <a:srgbClr val="000000"/>
                  </a:solidFill>
                  <a:latin typeface="微软雅黑" panose="020B0503020204020204" charset="-122"/>
                  <a:ea typeface="微软雅黑" panose="020B0503020204020204" charset="-122"/>
                </a:rPr>
                <a:t>JS</a:t>
              </a:r>
              <a:r>
                <a:rPr lang="zh-CN" altLang="en-US" sz="2800" b="0" i="0" kern="1200" dirty="0" smtClean="0">
                  <a:solidFill>
                    <a:srgbClr val="000000"/>
                  </a:solidFill>
                  <a:latin typeface="微软雅黑" panose="020B0503020204020204" charset="-122"/>
                  <a:ea typeface="微软雅黑" panose="020B0503020204020204" charset="-122"/>
                </a:rPr>
                <a:t>和图片文件</a:t>
              </a:r>
              <a:endParaRPr lang="zh-CN" altLang="en-US" sz="2800" kern="1200" dirty="0">
                <a:solidFill>
                  <a:srgbClr val="000000"/>
                </a:solidFill>
                <a:latin typeface="微软雅黑" panose="020B0503020204020204" charset="-122"/>
                <a:ea typeface="微软雅黑" panose="020B0503020204020204" charset="-122"/>
              </a:endParaRPr>
            </a:p>
          </p:txBody>
        </p:sp>
        <p:sp>
          <p:nvSpPr>
            <p:cNvPr id="7" name="任意多边形 6"/>
            <p:cNvSpPr/>
            <p:nvPr/>
          </p:nvSpPr>
          <p:spPr>
            <a:xfrm>
              <a:off x="5543861" y="2739340"/>
              <a:ext cx="3351910" cy="1152000"/>
            </a:xfrm>
            <a:custGeom>
              <a:avLst/>
              <a:gdLst>
                <a:gd name="connsiteX0" fmla="*/ 0 w 3351910"/>
                <a:gd name="connsiteY0" fmla="*/ 0 h 1152000"/>
                <a:gd name="connsiteX1" fmla="*/ 3351910 w 3351910"/>
                <a:gd name="connsiteY1" fmla="*/ 0 h 1152000"/>
                <a:gd name="connsiteX2" fmla="*/ 3351910 w 3351910"/>
                <a:gd name="connsiteY2" fmla="*/ 1152000 h 1152000"/>
                <a:gd name="connsiteX3" fmla="*/ 0 w 3351910"/>
                <a:gd name="connsiteY3" fmla="*/ 1152000 h 1152000"/>
                <a:gd name="connsiteX4" fmla="*/ 0 w 3351910"/>
                <a:gd name="connsiteY4" fmla="*/ 0 h 115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1910" h="1152000">
                  <a:moveTo>
                    <a:pt x="0" y="0"/>
                  </a:moveTo>
                  <a:lnTo>
                    <a:pt x="3351910" y="0"/>
                  </a:lnTo>
                  <a:lnTo>
                    <a:pt x="3351910" y="1152000"/>
                  </a:lnTo>
                  <a:lnTo>
                    <a:pt x="0" y="1152000"/>
                  </a:lnTo>
                  <a:lnTo>
                    <a:pt x="0" y="0"/>
                  </a:lnTo>
                  <a:close/>
                </a:path>
              </a:pathLst>
            </a:custGeom>
          </p:spPr>
          <p:style>
            <a:lnRef idx="2">
              <a:schemeClr val="accent4">
                <a:hueOff val="-16805219"/>
                <a:satOff val="41923"/>
                <a:lumOff val="5097"/>
                <a:alphaOff val="0"/>
              </a:schemeClr>
            </a:lnRef>
            <a:fillRef idx="1">
              <a:schemeClr val="accent4">
                <a:hueOff val="-16805219"/>
                <a:satOff val="41923"/>
                <a:lumOff val="5097"/>
                <a:alphaOff val="0"/>
              </a:schemeClr>
            </a:fillRef>
            <a:effectRef idx="0">
              <a:schemeClr val="accent4">
                <a:hueOff val="-16805219"/>
                <a:satOff val="41923"/>
                <a:lumOff val="5097"/>
                <a:alphaOff val="0"/>
              </a:schemeClr>
            </a:effectRef>
            <a:fontRef idx="minor">
              <a:schemeClr val="lt1"/>
            </a:fontRef>
          </p:style>
          <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anose="020B0503020204020204" charset="-122"/>
                  <a:ea typeface="微软雅黑" panose="020B0503020204020204" charset="-122"/>
                </a:rPr>
                <a:t>源码</a:t>
              </a:r>
              <a:endParaRPr lang="zh-CN" altLang="en-US" sz="3200" kern="1200" dirty="0">
                <a:latin typeface="微软雅黑" panose="020B0503020204020204" charset="-122"/>
                <a:ea typeface="微软雅黑" panose="020B0503020204020204" charset="-122"/>
              </a:endParaRPr>
            </a:p>
          </p:txBody>
        </p:sp>
        <p:sp>
          <p:nvSpPr>
            <p:cNvPr id="8" name="任意多边形 7"/>
            <p:cNvSpPr/>
            <p:nvPr/>
          </p:nvSpPr>
          <p:spPr>
            <a:xfrm>
              <a:off x="5543861" y="3891340"/>
              <a:ext cx="3351910" cy="1456515"/>
            </a:xfrm>
            <a:custGeom>
              <a:avLst/>
              <a:gdLst>
                <a:gd name="connsiteX0" fmla="*/ 0 w 3351910"/>
                <a:gd name="connsiteY0" fmla="*/ 0 h 1756800"/>
                <a:gd name="connsiteX1" fmla="*/ 3351910 w 3351910"/>
                <a:gd name="connsiteY1" fmla="*/ 0 h 1756800"/>
                <a:gd name="connsiteX2" fmla="*/ 3351910 w 3351910"/>
                <a:gd name="connsiteY2" fmla="*/ 1756800 h 1756800"/>
                <a:gd name="connsiteX3" fmla="*/ 0 w 3351910"/>
                <a:gd name="connsiteY3" fmla="*/ 1756800 h 1756800"/>
                <a:gd name="connsiteX4" fmla="*/ 0 w 3351910"/>
                <a:gd name="connsiteY4" fmla="*/ 0 h 175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1910" h="1756800">
                  <a:moveTo>
                    <a:pt x="0" y="0"/>
                  </a:moveTo>
                  <a:lnTo>
                    <a:pt x="3351910" y="0"/>
                  </a:lnTo>
                  <a:lnTo>
                    <a:pt x="3351910" y="1756800"/>
                  </a:lnTo>
                  <a:lnTo>
                    <a:pt x="0" y="1756800"/>
                  </a:lnTo>
                  <a:lnTo>
                    <a:pt x="0" y="0"/>
                  </a:lnTo>
                  <a:close/>
                </a:path>
              </a:pathLst>
            </a:custGeom>
          </p:spPr>
          <p:style>
            <a:lnRef idx="2">
              <a:schemeClr val="accent4">
                <a:tint val="40000"/>
                <a:alpha val="90000"/>
                <a:hueOff val="-18046227"/>
                <a:satOff val="68310"/>
                <a:lumOff val="4717"/>
                <a:alphaOff val="0"/>
              </a:schemeClr>
            </a:lnRef>
            <a:fillRef idx="1">
              <a:schemeClr val="accent4">
                <a:tint val="40000"/>
                <a:alpha val="90000"/>
                <a:hueOff val="-18046227"/>
                <a:satOff val="68310"/>
                <a:lumOff val="4717"/>
                <a:alphaOff val="0"/>
              </a:schemeClr>
            </a:fillRef>
            <a:effectRef idx="0">
              <a:schemeClr val="accent4">
                <a:tint val="40000"/>
                <a:alpha val="90000"/>
                <a:hueOff val="-18046227"/>
                <a:satOff val="68310"/>
                <a:lumOff val="4717"/>
                <a:alphaOff val="0"/>
              </a:schemeClr>
            </a:effectRef>
            <a:fontRef idx="minor">
              <a:schemeClr val="dk1">
                <a:hueOff val="0"/>
                <a:satOff val="0"/>
                <a:lumOff val="0"/>
                <a:alphaOff val="0"/>
              </a:schemeClr>
            </a:fontRef>
          </p:style>
          <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altLang="zh-CN" sz="2800" kern="1200" dirty="0" smtClean="0">
                  <a:solidFill>
                    <a:srgbClr val="000000"/>
                  </a:solidFill>
                  <a:latin typeface="微软雅黑" panose="020B0503020204020204" charset="-122"/>
                  <a:ea typeface="微软雅黑" panose="020B0503020204020204" charset="-122"/>
                </a:rPr>
                <a:t>Bootstrap</a:t>
              </a:r>
              <a:r>
                <a:rPr lang="zh-CN" altLang="en-US" sz="2800" kern="1200" dirty="0" smtClean="0">
                  <a:solidFill>
                    <a:srgbClr val="000000"/>
                  </a:solidFill>
                  <a:latin typeface="微软雅黑" panose="020B0503020204020204" charset="-122"/>
                  <a:ea typeface="微软雅黑" panose="020B0503020204020204" charset="-122"/>
                </a:rPr>
                <a:t>源码及文档</a:t>
              </a:r>
              <a:endParaRPr lang="zh-CN" altLang="en-US" sz="2800" kern="1200" dirty="0">
                <a:solidFill>
                  <a:srgbClr val="000000"/>
                </a:solidFill>
                <a:latin typeface="微软雅黑" panose="020B0503020204020204" charset="-122"/>
                <a:ea typeface="微软雅黑" panose="020B0503020204020204" charset="-122"/>
              </a:endParaRPr>
            </a:p>
          </p:txBody>
        </p:sp>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ym typeface="+mn-ea"/>
              </a:rPr>
              <a:t>下载</a:t>
            </a:r>
            <a:r>
              <a:rPr lang="en-US" altLang="zh-CN" sz="4000" dirty="0" smtClean="0">
                <a:sym typeface="+mn-ea"/>
              </a:rPr>
              <a:t>Bootstrap</a:t>
            </a:r>
            <a:endParaRPr lang="en-US" altLang="zh-CN" sz="4000" dirty="0"/>
          </a:p>
        </p:txBody>
      </p:sp>
      <p:sp>
        <p:nvSpPr>
          <p:cNvPr id="3" name="文本框 2"/>
          <p:cNvSpPr txBox="1"/>
          <p:nvPr/>
        </p:nvSpPr>
        <p:spPr>
          <a:xfrm>
            <a:off x="797627" y="1298368"/>
            <a:ext cx="10345782" cy="2823850"/>
          </a:xfrm>
          <a:prstGeom prst="rect">
            <a:avLst/>
          </a:prstGeom>
          <a:noFill/>
        </p:spPr>
        <p:txBody>
          <a:bodyPr wrap="square" rtlCol="0">
            <a:spAutoFit/>
          </a:bodyPr>
          <a:lstStyle/>
          <a:p>
            <a:pPr marL="514350" indent="-514350">
              <a:lnSpc>
                <a:spcPts val="3900"/>
              </a:lnSpc>
              <a:spcBef>
                <a:spcPts val="300"/>
              </a:spcBef>
              <a:spcAft>
                <a:spcPts val="300"/>
              </a:spcAft>
              <a:buAutoNum type="arabicPeriod"/>
            </a:pPr>
            <a:r>
              <a:rPr lang="zh-CN" altLang="en-US" sz="2600" dirty="0" smtClean="0">
                <a:solidFill>
                  <a:srgbClr val="006600"/>
                </a:solidFill>
                <a:latin typeface="微软雅黑" panose="020B0503020204020204" charset="-122"/>
                <a:ea typeface="微软雅黑" panose="020B0503020204020204" charset="-122"/>
              </a:rPr>
              <a:t>下载</a:t>
            </a:r>
            <a:r>
              <a:rPr lang="en-US" altLang="zh-CN" sz="2600" dirty="0" smtClean="0">
                <a:solidFill>
                  <a:srgbClr val="006600"/>
                </a:solidFill>
                <a:latin typeface="微软雅黑" panose="020B0503020204020204" charset="-122"/>
                <a:ea typeface="微软雅黑" panose="020B0503020204020204" charset="-122"/>
              </a:rPr>
              <a:t>Bootstrap</a:t>
            </a:r>
          </a:p>
          <a:p>
            <a:pPr>
              <a:lnSpc>
                <a:spcPts val="3900"/>
              </a:lnSpc>
              <a:spcBef>
                <a:spcPts val="300"/>
              </a:spcBef>
              <a:spcAft>
                <a:spcPts val="300"/>
              </a:spcAft>
            </a:pPr>
            <a:r>
              <a:rPr lang="en-US" altLang="zh-CN" sz="2600" dirty="0" smtClean="0">
                <a:solidFill>
                  <a:srgbClr val="006600"/>
                </a:solidFill>
                <a:latin typeface="微软雅黑" panose="020B0503020204020204" charset="-122"/>
                <a:ea typeface="微软雅黑" panose="020B0503020204020204" charset="-122"/>
              </a:rPr>
              <a:t>      </a:t>
            </a:r>
            <a:r>
              <a:rPr lang="zh-CN" altLang="en-US" sz="2600" dirty="0" smtClean="0">
                <a:solidFill>
                  <a:srgbClr val="000000"/>
                </a:solidFill>
                <a:latin typeface="微软雅黑" panose="020B0503020204020204" charset="-122"/>
                <a:ea typeface="微软雅黑" panose="020B0503020204020204" charset="-122"/>
              </a:rPr>
              <a:t>编译</a:t>
            </a:r>
            <a:r>
              <a:rPr lang="zh-CN" altLang="en-US" sz="2600" dirty="0">
                <a:solidFill>
                  <a:srgbClr val="000000"/>
                </a:solidFill>
                <a:latin typeface="微软雅黑" panose="020B0503020204020204" charset="-122"/>
                <a:ea typeface="微软雅黑" panose="020B0503020204020204" charset="-122"/>
              </a:rPr>
              <a:t>并压缩后的 </a:t>
            </a:r>
            <a:r>
              <a:rPr lang="en-US" altLang="zh-CN" sz="2600" dirty="0">
                <a:solidFill>
                  <a:srgbClr val="000000"/>
                </a:solidFill>
                <a:latin typeface="微软雅黑" panose="020B0503020204020204" charset="-122"/>
                <a:ea typeface="微软雅黑" panose="020B0503020204020204" charset="-122"/>
              </a:rPr>
              <a:t>CSS</a:t>
            </a: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JavaScript </a:t>
            </a:r>
            <a:r>
              <a:rPr lang="zh-CN" altLang="en-US" sz="2600" dirty="0">
                <a:solidFill>
                  <a:srgbClr val="000000"/>
                </a:solidFill>
                <a:latin typeface="微软雅黑" panose="020B0503020204020204" charset="-122"/>
                <a:ea typeface="微软雅黑" panose="020B0503020204020204" charset="-122"/>
              </a:rPr>
              <a:t>和</a:t>
            </a:r>
            <a:r>
              <a:rPr lang="zh-CN" altLang="en-US" sz="2600" dirty="0" smtClean="0">
                <a:solidFill>
                  <a:srgbClr val="000000"/>
                </a:solidFill>
                <a:latin typeface="微软雅黑" panose="020B0503020204020204" charset="-122"/>
                <a:ea typeface="微软雅黑" panose="020B0503020204020204" charset="-122"/>
              </a:rPr>
              <a:t>字体文件</a:t>
            </a:r>
            <a:endParaRPr lang="en-US" altLang="zh-CN" sz="2600" dirty="0" smtClean="0">
              <a:solidFill>
                <a:srgbClr val="000000"/>
              </a:solidFill>
              <a:latin typeface="微软雅黑" panose="020B0503020204020204" charset="-122"/>
              <a:ea typeface="微软雅黑" panose="020B0503020204020204" charset="-122"/>
            </a:endParaRPr>
          </a:p>
          <a:p>
            <a:pPr>
              <a:lnSpc>
                <a:spcPts val="3900"/>
              </a:lnSpc>
              <a:spcBef>
                <a:spcPts val="300"/>
              </a:spcBef>
              <a:spcAft>
                <a:spcPts val="300"/>
              </a:spcAft>
            </a:pPr>
            <a:r>
              <a:rPr lang="en-US" altLang="zh-CN" sz="2600" dirty="0">
                <a:solidFill>
                  <a:srgbClr val="000000"/>
                </a:solidFill>
                <a:latin typeface="微软雅黑" panose="020B0503020204020204" charset="-122"/>
                <a:ea typeface="微软雅黑" panose="020B0503020204020204" charset="-122"/>
              </a:rPr>
              <a:t> </a:t>
            </a:r>
            <a:r>
              <a:rPr lang="en-US" altLang="zh-CN" sz="2600" dirty="0" smtClean="0">
                <a:solidFill>
                  <a:srgbClr val="000000"/>
                </a:solidFill>
                <a:latin typeface="微软雅黑" panose="020B0503020204020204" charset="-122"/>
                <a:ea typeface="微软雅黑" panose="020B0503020204020204" charset="-122"/>
              </a:rPr>
              <a:t>    </a:t>
            </a:r>
            <a:r>
              <a:rPr lang="zh-CN" altLang="en-US" sz="2600" dirty="0" smtClean="0">
                <a:solidFill>
                  <a:srgbClr val="006600"/>
                </a:solidFill>
                <a:latin typeface="微软雅黑" panose="020B0503020204020204" charset="-122"/>
                <a:ea typeface="微软雅黑" panose="020B0503020204020204" charset="-122"/>
              </a:rPr>
              <a:t>下载源码</a:t>
            </a:r>
            <a:endParaRPr lang="en-US" altLang="zh-CN" sz="2600" dirty="0" smtClean="0">
              <a:solidFill>
                <a:srgbClr val="000000"/>
              </a:solidFill>
              <a:latin typeface="微软雅黑" panose="020B0503020204020204" charset="-122"/>
              <a:ea typeface="微软雅黑" panose="020B0503020204020204" charset="-122"/>
            </a:endParaRPr>
          </a:p>
          <a:p>
            <a:pPr marL="539750">
              <a:lnSpc>
                <a:spcPts val="3900"/>
              </a:lnSpc>
              <a:spcBef>
                <a:spcPts val="300"/>
              </a:spcBef>
              <a:spcAft>
                <a:spcPts val="300"/>
              </a:spcAft>
            </a:pPr>
            <a:r>
              <a:rPr lang="en-US" altLang="zh-CN" sz="2600" dirty="0" smtClean="0">
                <a:solidFill>
                  <a:srgbClr val="000000"/>
                </a:solidFill>
                <a:latin typeface="微软雅黑" panose="020B0503020204020204" charset="-122"/>
                <a:ea typeface="微软雅黑" panose="020B0503020204020204" charset="-122"/>
              </a:rPr>
              <a:t>Less</a:t>
            </a: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JavaScript </a:t>
            </a:r>
            <a:r>
              <a:rPr lang="zh-CN" altLang="en-US" sz="2600" dirty="0">
                <a:solidFill>
                  <a:srgbClr val="000000"/>
                </a:solidFill>
                <a:latin typeface="微软雅黑" panose="020B0503020204020204" charset="-122"/>
                <a:ea typeface="微软雅黑" panose="020B0503020204020204" charset="-122"/>
              </a:rPr>
              <a:t>和 字体文件的源码，并且带有文档。需要 </a:t>
            </a:r>
            <a:r>
              <a:rPr lang="en-US" altLang="zh-CN" sz="2600" dirty="0">
                <a:solidFill>
                  <a:srgbClr val="000000"/>
                </a:solidFill>
                <a:latin typeface="微软雅黑" panose="020B0503020204020204" charset="-122"/>
                <a:ea typeface="微软雅黑" panose="020B0503020204020204" charset="-122"/>
              </a:rPr>
              <a:t>Less </a:t>
            </a:r>
            <a:r>
              <a:rPr lang="zh-CN" altLang="en-US" sz="2600" dirty="0">
                <a:solidFill>
                  <a:srgbClr val="000000"/>
                </a:solidFill>
                <a:latin typeface="微软雅黑" panose="020B0503020204020204" charset="-122"/>
                <a:ea typeface="微软雅黑" panose="020B0503020204020204" charset="-122"/>
              </a:rPr>
              <a:t>编译器和一些设置工作</a:t>
            </a:r>
            <a:r>
              <a:rPr lang="zh-CN" altLang="en-US" sz="2600" dirty="0" smtClean="0">
                <a:solidFill>
                  <a:srgbClr val="000000"/>
                </a:solidFill>
                <a:latin typeface="微软雅黑" panose="020B0503020204020204" charset="-122"/>
                <a:ea typeface="微软雅黑" panose="020B0503020204020204" charset="-122"/>
              </a:rPr>
              <a:t>。</a:t>
            </a:r>
            <a:endParaRPr lang="en-US" altLang="zh-CN" sz="2600" dirty="0" smtClean="0">
              <a:solidFill>
                <a:srgbClr val="000000"/>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ym typeface="+mn-ea"/>
              </a:rPr>
              <a:t>下载</a:t>
            </a:r>
            <a:r>
              <a:rPr lang="en-US" altLang="zh-CN" sz="4000" dirty="0" smtClean="0">
                <a:sym typeface="+mn-ea"/>
              </a:rPr>
              <a:t>Bootstrap</a:t>
            </a:r>
            <a:endParaRPr lang="en-US" altLang="zh-CN" sz="4000" dirty="0"/>
          </a:p>
        </p:txBody>
      </p:sp>
      <p:sp>
        <p:nvSpPr>
          <p:cNvPr id="3" name="文本框 2"/>
          <p:cNvSpPr txBox="1"/>
          <p:nvPr/>
        </p:nvSpPr>
        <p:spPr>
          <a:xfrm>
            <a:off x="797627" y="1215238"/>
            <a:ext cx="10345782" cy="1046890"/>
          </a:xfrm>
          <a:prstGeom prst="rect">
            <a:avLst/>
          </a:prstGeom>
          <a:noFill/>
        </p:spPr>
        <p:txBody>
          <a:bodyPr wrap="square" rtlCol="0">
            <a:spAutoFit/>
          </a:bodyPr>
          <a:lstStyle/>
          <a:p>
            <a:pPr>
              <a:lnSpc>
                <a:spcPts val="3900"/>
              </a:lnSpc>
              <a:spcBef>
                <a:spcPts val="600"/>
              </a:spcBef>
              <a:spcAft>
                <a:spcPts val="300"/>
              </a:spcAft>
            </a:pPr>
            <a:r>
              <a:rPr lang="en-US" altLang="zh-CN" sz="2600" dirty="0" smtClean="0">
                <a:solidFill>
                  <a:srgbClr val="006600"/>
                </a:solidFill>
                <a:latin typeface="微软雅黑" panose="020B0503020204020204" charset="-122"/>
                <a:ea typeface="微软雅黑" panose="020B0503020204020204" charset="-122"/>
              </a:rPr>
              <a:t>2. </a:t>
            </a:r>
            <a:r>
              <a:rPr lang="zh-CN" altLang="en-US" sz="2600" dirty="0" smtClean="0">
                <a:solidFill>
                  <a:srgbClr val="006600"/>
                </a:solidFill>
                <a:latin typeface="微软雅黑" panose="020B0503020204020204" charset="-122"/>
                <a:ea typeface="微软雅黑" panose="020B0503020204020204" charset="-122"/>
              </a:rPr>
              <a:t>使用 </a:t>
            </a:r>
            <a:r>
              <a:rPr lang="en-US" altLang="zh-CN" sz="2600" dirty="0" err="1">
                <a:solidFill>
                  <a:srgbClr val="006600"/>
                </a:solidFill>
                <a:latin typeface="微软雅黑" panose="020B0503020204020204" charset="-122"/>
                <a:ea typeface="微软雅黑" panose="020B0503020204020204" charset="-122"/>
              </a:rPr>
              <a:t>BootCDN</a:t>
            </a:r>
            <a:r>
              <a:rPr lang="en-US" altLang="zh-CN" sz="2600" dirty="0">
                <a:solidFill>
                  <a:srgbClr val="006600"/>
                </a:solidFill>
                <a:latin typeface="微软雅黑" panose="020B0503020204020204" charset="-122"/>
                <a:ea typeface="微软雅黑" panose="020B0503020204020204" charset="-122"/>
              </a:rPr>
              <a:t> </a:t>
            </a:r>
            <a:r>
              <a:rPr lang="zh-CN" altLang="en-US" sz="2600" dirty="0">
                <a:solidFill>
                  <a:srgbClr val="006600"/>
                </a:solidFill>
                <a:latin typeface="微软雅黑" panose="020B0503020204020204" charset="-122"/>
                <a:ea typeface="微软雅黑" panose="020B0503020204020204" charset="-122"/>
              </a:rPr>
              <a:t>提供的免费 </a:t>
            </a:r>
            <a:r>
              <a:rPr lang="en-US" altLang="zh-CN" sz="2600" dirty="0">
                <a:solidFill>
                  <a:srgbClr val="006600"/>
                </a:solidFill>
                <a:latin typeface="微软雅黑" panose="020B0503020204020204" charset="-122"/>
                <a:ea typeface="微软雅黑" panose="020B0503020204020204" charset="-122"/>
              </a:rPr>
              <a:t>CDN </a:t>
            </a:r>
            <a:r>
              <a:rPr lang="zh-CN" altLang="en-US" sz="2600" dirty="0">
                <a:solidFill>
                  <a:srgbClr val="006600"/>
                </a:solidFill>
                <a:latin typeface="微软雅黑" panose="020B0503020204020204" charset="-122"/>
                <a:ea typeface="微软雅黑" panose="020B0503020204020204" charset="-122"/>
              </a:rPr>
              <a:t>加速服务（同时支持 </a:t>
            </a:r>
            <a:r>
              <a:rPr lang="en-US" altLang="zh-CN" sz="2600" dirty="0">
                <a:solidFill>
                  <a:srgbClr val="006600"/>
                </a:solidFill>
                <a:latin typeface="微软雅黑" panose="020B0503020204020204" charset="-122"/>
                <a:ea typeface="微软雅黑" panose="020B0503020204020204" charset="-122"/>
              </a:rPr>
              <a:t>http </a:t>
            </a:r>
            <a:r>
              <a:rPr lang="zh-CN" altLang="en-US" sz="2600" dirty="0">
                <a:solidFill>
                  <a:srgbClr val="006600"/>
                </a:solidFill>
                <a:latin typeface="微软雅黑" panose="020B0503020204020204" charset="-122"/>
                <a:ea typeface="微软雅黑" panose="020B0503020204020204" charset="-122"/>
              </a:rPr>
              <a:t>和 </a:t>
            </a:r>
            <a:r>
              <a:rPr lang="en-US" altLang="zh-CN" sz="2600" dirty="0">
                <a:solidFill>
                  <a:srgbClr val="006600"/>
                </a:solidFill>
                <a:latin typeface="微软雅黑" panose="020B0503020204020204" charset="-122"/>
                <a:ea typeface="微软雅黑" panose="020B0503020204020204" charset="-122"/>
              </a:rPr>
              <a:t>https </a:t>
            </a:r>
            <a:r>
              <a:rPr lang="zh-CN" altLang="en-US" sz="2600" dirty="0">
                <a:solidFill>
                  <a:srgbClr val="006600"/>
                </a:solidFill>
                <a:latin typeface="微软雅黑" panose="020B0503020204020204" charset="-122"/>
                <a:ea typeface="微软雅黑" panose="020B0503020204020204" charset="-122"/>
              </a:rPr>
              <a:t>协议</a:t>
            </a:r>
            <a:r>
              <a:rPr lang="zh-CN" altLang="en-US" sz="2600" dirty="0" smtClean="0">
                <a:solidFill>
                  <a:srgbClr val="006600"/>
                </a:solidFill>
                <a:latin typeface="微软雅黑" panose="020B0503020204020204" charset="-122"/>
                <a:ea typeface="微软雅黑" panose="020B0503020204020204" charset="-122"/>
              </a:rPr>
              <a:t>）</a:t>
            </a:r>
            <a:endParaRPr lang="zh-CN" altLang="en-US" sz="2600" dirty="0">
              <a:solidFill>
                <a:srgbClr val="006600"/>
              </a:solidFill>
              <a:latin typeface="微软雅黑" panose="020B0503020204020204" charset="-122"/>
              <a:ea typeface="微软雅黑" panose="020B0503020204020204" charset="-122"/>
            </a:endParaRPr>
          </a:p>
        </p:txBody>
      </p:sp>
      <p:sp>
        <p:nvSpPr>
          <p:cNvPr id="4" name="矩形 3"/>
          <p:cNvSpPr/>
          <p:nvPr/>
        </p:nvSpPr>
        <p:spPr>
          <a:xfrm>
            <a:off x="797627" y="2304800"/>
            <a:ext cx="10903528" cy="4401205"/>
          </a:xfrm>
          <a:prstGeom prst="rect">
            <a:avLst/>
          </a:prstGeom>
          <a:solidFill>
            <a:schemeClr val="accent5">
              <a:lumMod val="20000"/>
              <a:lumOff val="80000"/>
            </a:schemeClr>
          </a:solidFill>
        </p:spPr>
        <p:txBody>
          <a:bodyPr wrap="square">
            <a:spAutoFit/>
          </a:bodyPr>
          <a:lstStyle/>
          <a:p>
            <a:pPr>
              <a:lnSpc>
                <a:spcPts val="2800"/>
              </a:lnSpc>
            </a:pPr>
            <a:r>
              <a:rPr lang="en-US" altLang="zh-CN" sz="2400" dirty="0">
                <a:solidFill>
                  <a:srgbClr val="002060"/>
                </a:solidFill>
              </a:rPr>
              <a:t>&lt;!-- jQuery</a:t>
            </a:r>
            <a:r>
              <a:rPr lang="zh-CN" altLang="en-US" sz="2400" dirty="0">
                <a:solidFill>
                  <a:srgbClr val="002060"/>
                </a:solidFill>
              </a:rPr>
              <a:t>文件。务必在</a:t>
            </a:r>
            <a:r>
              <a:rPr lang="en-US" altLang="zh-CN" sz="2400" dirty="0">
                <a:solidFill>
                  <a:srgbClr val="002060"/>
                </a:solidFill>
              </a:rPr>
              <a:t>bootstrap.min.js </a:t>
            </a:r>
            <a:r>
              <a:rPr lang="zh-CN" altLang="en-US" sz="2400" dirty="0">
                <a:solidFill>
                  <a:srgbClr val="002060"/>
                </a:solidFill>
              </a:rPr>
              <a:t>之前引入 </a:t>
            </a:r>
            <a:r>
              <a:rPr lang="en-US" altLang="zh-CN" sz="2400" dirty="0">
                <a:solidFill>
                  <a:srgbClr val="002060"/>
                </a:solidFill>
              </a:rPr>
              <a:t>--&gt;</a:t>
            </a:r>
            <a:r>
              <a:rPr lang="zh-CN" altLang="en-US" sz="2400" dirty="0">
                <a:solidFill>
                  <a:srgbClr val="002060"/>
                </a:solidFill>
              </a:rPr>
              <a:t> </a:t>
            </a:r>
            <a:endParaRPr lang="en-US" altLang="zh-CN" sz="2400" dirty="0" smtClean="0">
              <a:solidFill>
                <a:srgbClr val="002060"/>
              </a:solidFill>
            </a:endParaRPr>
          </a:p>
          <a:p>
            <a:pPr>
              <a:lnSpc>
                <a:spcPts val="2800"/>
              </a:lnSpc>
            </a:pPr>
            <a:r>
              <a:rPr lang="en-US" altLang="zh-CN" sz="2400" dirty="0" smtClean="0">
                <a:solidFill>
                  <a:srgbClr val="000000"/>
                </a:solidFill>
              </a:rPr>
              <a:t>&lt;</a:t>
            </a:r>
            <a:r>
              <a:rPr lang="en-US" altLang="zh-CN" sz="2400" dirty="0">
                <a:solidFill>
                  <a:srgbClr val="000000"/>
                </a:solidFill>
              </a:rPr>
              <a:t>script </a:t>
            </a:r>
            <a:r>
              <a:rPr lang="en-US" altLang="zh-CN" sz="2400" dirty="0" err="1">
                <a:solidFill>
                  <a:srgbClr val="000000"/>
                </a:solidFill>
              </a:rPr>
              <a:t>src</a:t>
            </a:r>
            <a:r>
              <a:rPr lang="en-US" altLang="zh-CN" sz="2400" dirty="0">
                <a:solidFill>
                  <a:srgbClr val="000000"/>
                </a:solidFill>
              </a:rPr>
              <a:t>="http://cdn.static.runoob.com/libs/</a:t>
            </a:r>
            <a:r>
              <a:rPr lang="en-US" altLang="zh-CN" sz="2400" dirty="0" err="1">
                <a:solidFill>
                  <a:srgbClr val="000000"/>
                </a:solidFill>
              </a:rPr>
              <a:t>jquery</a:t>
            </a:r>
            <a:r>
              <a:rPr lang="en-US" altLang="zh-CN" sz="2400" dirty="0">
                <a:solidFill>
                  <a:srgbClr val="000000"/>
                </a:solidFill>
              </a:rPr>
              <a:t>/2.1.1/jquery.min.js"&gt;&lt;/script&gt;</a:t>
            </a:r>
          </a:p>
          <a:p>
            <a:pPr>
              <a:lnSpc>
                <a:spcPts val="2800"/>
              </a:lnSpc>
            </a:pPr>
            <a:r>
              <a:rPr lang="zh-CN" altLang="en-US" sz="2400" dirty="0" smtClean="0">
                <a:solidFill>
                  <a:srgbClr val="002060"/>
                </a:solidFill>
              </a:rPr>
              <a:t>&lt;</a:t>
            </a:r>
            <a:r>
              <a:rPr lang="zh-CN" altLang="en-US" sz="2400" dirty="0">
                <a:solidFill>
                  <a:srgbClr val="002060"/>
                </a:solidFill>
              </a:rPr>
              <a:t>!-- 最新版本的 Bootstrap 核心 CSS 文件 </a:t>
            </a:r>
            <a:r>
              <a:rPr lang="zh-CN" altLang="en-US" sz="2400" dirty="0" smtClean="0">
                <a:solidFill>
                  <a:srgbClr val="002060"/>
                </a:solidFill>
              </a:rPr>
              <a:t>--&gt;</a:t>
            </a:r>
            <a:endParaRPr lang="en-US" altLang="zh-CN" sz="2400" dirty="0" smtClean="0">
              <a:solidFill>
                <a:srgbClr val="002060"/>
              </a:solidFill>
            </a:endParaRPr>
          </a:p>
          <a:p>
            <a:pPr>
              <a:lnSpc>
                <a:spcPts val="2800"/>
              </a:lnSpc>
            </a:pPr>
            <a:r>
              <a:rPr lang="zh-CN" altLang="en-US" sz="2400" dirty="0" smtClean="0">
                <a:solidFill>
                  <a:srgbClr val="000000"/>
                </a:solidFill>
              </a:rPr>
              <a:t>&lt;</a:t>
            </a:r>
            <a:r>
              <a:rPr lang="zh-CN" altLang="en-US" sz="2400" dirty="0">
                <a:solidFill>
                  <a:srgbClr val="000000"/>
                </a:solidFill>
              </a:rPr>
              <a:t>link rel="stylesheet" href="https://cdn.bootcss.com/bootstrap/3.3.7/css/bootstrap.min.css"</a:t>
            </a:r>
            <a:r>
              <a:rPr lang="zh-CN" altLang="en-US" sz="2400" dirty="0" smtClean="0">
                <a:solidFill>
                  <a:srgbClr val="000000"/>
                </a:solidFill>
              </a:rPr>
              <a:t>&gt;</a:t>
            </a:r>
            <a:endParaRPr lang="en-US" altLang="zh-CN" sz="2400" dirty="0" smtClean="0">
              <a:solidFill>
                <a:srgbClr val="000000"/>
              </a:solidFill>
            </a:endParaRPr>
          </a:p>
          <a:p>
            <a:pPr>
              <a:lnSpc>
                <a:spcPts val="2800"/>
              </a:lnSpc>
            </a:pPr>
            <a:r>
              <a:rPr lang="zh-CN" altLang="en-US" sz="2400" dirty="0" smtClean="0">
                <a:solidFill>
                  <a:srgbClr val="002060"/>
                </a:solidFill>
              </a:rPr>
              <a:t>&lt;</a:t>
            </a:r>
            <a:r>
              <a:rPr lang="zh-CN" altLang="en-US" sz="2400" dirty="0">
                <a:solidFill>
                  <a:srgbClr val="002060"/>
                </a:solidFill>
              </a:rPr>
              <a:t>!-- 可选的 Bootstrap 主题文件（一般不用引入） </a:t>
            </a:r>
            <a:r>
              <a:rPr lang="zh-CN" altLang="en-US" sz="2400" dirty="0" smtClean="0">
                <a:solidFill>
                  <a:srgbClr val="002060"/>
                </a:solidFill>
              </a:rPr>
              <a:t>--&gt;</a:t>
            </a:r>
            <a:endParaRPr lang="en-US" altLang="zh-CN" sz="2400" dirty="0" smtClean="0">
              <a:solidFill>
                <a:srgbClr val="002060"/>
              </a:solidFill>
            </a:endParaRPr>
          </a:p>
          <a:p>
            <a:pPr>
              <a:lnSpc>
                <a:spcPts val="2800"/>
              </a:lnSpc>
            </a:pPr>
            <a:r>
              <a:rPr lang="zh-CN" altLang="en-US" sz="2400" dirty="0" smtClean="0">
                <a:solidFill>
                  <a:srgbClr val="000000"/>
                </a:solidFill>
              </a:rPr>
              <a:t>&lt;</a:t>
            </a:r>
            <a:r>
              <a:rPr lang="zh-CN" altLang="en-US" sz="2400" dirty="0">
                <a:solidFill>
                  <a:srgbClr val="000000"/>
                </a:solidFill>
              </a:rPr>
              <a:t>link rel="stylesheet" href="https://cdn.bootcss.com/bootstrap/3.3.7/css/bootstrap-theme.min.css"</a:t>
            </a:r>
            <a:r>
              <a:rPr lang="zh-CN" altLang="en-US" sz="2400" dirty="0" smtClean="0">
                <a:solidFill>
                  <a:srgbClr val="000000"/>
                </a:solidFill>
              </a:rPr>
              <a:t>&gt;</a:t>
            </a:r>
            <a:endParaRPr lang="en-US" altLang="zh-CN" sz="2400" dirty="0" smtClean="0">
              <a:solidFill>
                <a:srgbClr val="000000"/>
              </a:solidFill>
            </a:endParaRPr>
          </a:p>
          <a:p>
            <a:pPr>
              <a:lnSpc>
                <a:spcPts val="2800"/>
              </a:lnSpc>
            </a:pPr>
            <a:r>
              <a:rPr lang="zh-CN" altLang="en-US" sz="2400" dirty="0" smtClean="0">
                <a:solidFill>
                  <a:srgbClr val="002060"/>
                </a:solidFill>
              </a:rPr>
              <a:t>&lt;</a:t>
            </a:r>
            <a:r>
              <a:rPr lang="zh-CN" altLang="en-US" sz="2400" dirty="0">
                <a:solidFill>
                  <a:srgbClr val="002060"/>
                </a:solidFill>
              </a:rPr>
              <a:t>!-- 最新的 Bootstrap 核心 JavaScript 文件 </a:t>
            </a:r>
            <a:r>
              <a:rPr lang="zh-CN" altLang="en-US" sz="2400" dirty="0" smtClean="0">
                <a:solidFill>
                  <a:srgbClr val="002060"/>
                </a:solidFill>
              </a:rPr>
              <a:t>--&gt;</a:t>
            </a:r>
            <a:endParaRPr lang="en-US" altLang="zh-CN" sz="2400" dirty="0" smtClean="0">
              <a:solidFill>
                <a:srgbClr val="002060"/>
              </a:solidFill>
            </a:endParaRPr>
          </a:p>
          <a:p>
            <a:pPr>
              <a:lnSpc>
                <a:spcPts val="2800"/>
              </a:lnSpc>
            </a:pPr>
            <a:r>
              <a:rPr lang="zh-CN" altLang="en-US" sz="2400" dirty="0" smtClean="0">
                <a:solidFill>
                  <a:srgbClr val="000000"/>
                </a:solidFill>
              </a:rPr>
              <a:t>&lt;</a:t>
            </a:r>
            <a:r>
              <a:rPr lang="zh-CN" altLang="en-US" sz="2400" dirty="0">
                <a:solidFill>
                  <a:srgbClr val="000000"/>
                </a:solidFill>
              </a:rPr>
              <a:t>script src="https://cdn.bootcss.com/bootstrap/3.3.7/js/bootstrap.min.js"&gt;&lt;/script&gt;</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sym typeface="+mn-ea"/>
              </a:rPr>
              <a:t>Bootstrap</a:t>
            </a:r>
            <a:r>
              <a:rPr lang="zh-CN" altLang="en-US" sz="4000" dirty="0">
                <a:sym typeface="+mn-ea"/>
              </a:rPr>
              <a:t>文件结构</a:t>
            </a:r>
            <a:endParaRPr lang="zh-CN" altLang="en-US" sz="4000" dirty="0"/>
          </a:p>
        </p:txBody>
      </p:sp>
      <p:sp>
        <p:nvSpPr>
          <p:cNvPr id="12" name="矩形 11"/>
          <p:cNvSpPr/>
          <p:nvPr/>
        </p:nvSpPr>
        <p:spPr>
          <a:xfrm>
            <a:off x="669866" y="1322707"/>
            <a:ext cx="9961419" cy="830997"/>
          </a:xfrm>
          <a:prstGeom prst="rect">
            <a:avLst/>
          </a:prstGeom>
        </p:spPr>
        <p:txBody>
          <a:bodyPr wrap="square">
            <a:spAutoFit/>
          </a:bodyPr>
          <a:lstStyle/>
          <a:p>
            <a:r>
              <a:rPr lang="en-US" altLang="zh-CN" sz="2400" dirty="0">
                <a:solidFill>
                  <a:srgbClr val="FF0000"/>
                </a:solidFill>
                <a:latin typeface="微软雅黑" panose="020B0503020204020204" charset="-122"/>
                <a:ea typeface="微软雅黑" panose="020B0503020204020204" charset="-122"/>
              </a:rPr>
              <a:t>Bootstrap </a:t>
            </a:r>
            <a:r>
              <a:rPr lang="zh-CN" altLang="en-US" sz="2400" dirty="0">
                <a:solidFill>
                  <a:srgbClr val="FF0000"/>
                </a:solidFill>
                <a:latin typeface="微软雅黑" panose="020B0503020204020204" charset="-122"/>
                <a:ea typeface="微软雅黑" panose="020B0503020204020204" charset="-122"/>
              </a:rPr>
              <a:t>的</a:t>
            </a:r>
            <a:r>
              <a:rPr lang="zh-CN" altLang="en-US" sz="2400" dirty="0" smtClean="0">
                <a:solidFill>
                  <a:srgbClr val="FF0000"/>
                </a:solidFill>
                <a:latin typeface="微软雅黑" panose="020B0503020204020204" charset="-122"/>
                <a:ea typeface="微软雅黑" panose="020B0503020204020204" charset="-122"/>
              </a:rPr>
              <a:t>所有插件</a:t>
            </a:r>
            <a:r>
              <a:rPr lang="zh-CN" altLang="en-US" sz="2400" dirty="0">
                <a:solidFill>
                  <a:srgbClr val="FF0000"/>
                </a:solidFill>
                <a:latin typeface="微软雅黑" panose="020B0503020204020204" charset="-122"/>
                <a:ea typeface="微软雅黑" panose="020B0503020204020204" charset="-122"/>
              </a:rPr>
              <a:t>都依赖 </a:t>
            </a:r>
            <a:r>
              <a:rPr lang="en-US" altLang="zh-CN" sz="2400" dirty="0">
                <a:solidFill>
                  <a:srgbClr val="FF0000"/>
                </a:solidFill>
                <a:latin typeface="微软雅黑" panose="020B0503020204020204" charset="-122"/>
                <a:ea typeface="微软雅黑" panose="020B0503020204020204" charset="-122"/>
              </a:rPr>
              <a:t>jQuery</a:t>
            </a:r>
            <a:r>
              <a:rPr lang="zh-CN" altLang="en-US" sz="2400" dirty="0">
                <a:solidFill>
                  <a:srgbClr val="FF0000"/>
                </a:solidFill>
                <a:latin typeface="微软雅黑" panose="020B0503020204020204" charset="-122"/>
                <a:ea typeface="微软雅黑" panose="020B0503020204020204" charset="-122"/>
              </a:rPr>
              <a:t>，因此 </a:t>
            </a:r>
            <a:r>
              <a:rPr lang="en-US" altLang="zh-CN" sz="2400" dirty="0">
                <a:solidFill>
                  <a:srgbClr val="FF0000"/>
                </a:solidFill>
                <a:latin typeface="微软雅黑" panose="020B0503020204020204" charset="-122"/>
                <a:ea typeface="微软雅黑" panose="020B0503020204020204" charset="-122"/>
              </a:rPr>
              <a:t>jQuery </a:t>
            </a:r>
            <a:r>
              <a:rPr lang="zh-CN" altLang="en-US" sz="2400" dirty="0">
                <a:solidFill>
                  <a:srgbClr val="FF0000"/>
                </a:solidFill>
                <a:latin typeface="微软雅黑" panose="020B0503020204020204" charset="-122"/>
                <a:ea typeface="微软雅黑" panose="020B0503020204020204" charset="-122"/>
              </a:rPr>
              <a:t>必须在 </a:t>
            </a:r>
            <a:r>
              <a:rPr lang="en-US" altLang="zh-CN" sz="2400" dirty="0">
                <a:solidFill>
                  <a:srgbClr val="FF0000"/>
                </a:solidFill>
                <a:latin typeface="微软雅黑" panose="020B0503020204020204" charset="-122"/>
                <a:ea typeface="微软雅黑" panose="020B0503020204020204" charset="-122"/>
              </a:rPr>
              <a:t>Bootstrap </a:t>
            </a:r>
            <a:r>
              <a:rPr lang="zh-CN" altLang="en-US" sz="2400" dirty="0">
                <a:solidFill>
                  <a:srgbClr val="FF0000"/>
                </a:solidFill>
                <a:latin typeface="微软雅黑" panose="020B0503020204020204" charset="-122"/>
                <a:ea typeface="微软雅黑" panose="020B0503020204020204" charset="-122"/>
              </a:rPr>
              <a:t>之前</a:t>
            </a:r>
            <a:r>
              <a:rPr lang="zh-CN" altLang="en-US" sz="2400" dirty="0" smtClean="0">
                <a:solidFill>
                  <a:srgbClr val="FF0000"/>
                </a:solidFill>
                <a:latin typeface="微软雅黑" panose="020B0503020204020204" charset="-122"/>
                <a:ea typeface="微软雅黑" panose="020B0503020204020204" charset="-122"/>
              </a:rPr>
              <a:t>引入！</a:t>
            </a:r>
            <a:endParaRPr lang="zh-CN" altLang="en-US" sz="2400" dirty="0">
              <a:solidFill>
                <a:srgbClr val="FF0000"/>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4110" y="2798680"/>
            <a:ext cx="4475018" cy="3949987"/>
          </a:xfrm>
          <a:prstGeom prst="rect">
            <a:avLst/>
          </a:prstGeom>
        </p:spPr>
      </p:pic>
      <p:sp>
        <p:nvSpPr>
          <p:cNvPr id="2" name="矩形 1"/>
          <p:cNvSpPr/>
          <p:nvPr/>
        </p:nvSpPr>
        <p:spPr>
          <a:xfrm>
            <a:off x="669866" y="2337015"/>
            <a:ext cx="5251759" cy="461665"/>
          </a:xfrm>
          <a:prstGeom prst="rect">
            <a:avLst/>
          </a:prstGeom>
        </p:spPr>
        <p:txBody>
          <a:bodyPr wrap="none">
            <a:spAutoFit/>
          </a:bodyPr>
          <a:lstStyle/>
          <a:p>
            <a:r>
              <a:rPr lang="zh-CN" altLang="en-US" sz="2400" dirty="0">
                <a:solidFill>
                  <a:srgbClr val="000000"/>
                </a:solidFill>
                <a:latin typeface="微软雅黑" panose="020B0503020204020204" charset="-122"/>
                <a:ea typeface="微软雅黑" panose="020B0503020204020204" charset="-122"/>
              </a:rPr>
              <a:t>预编</a:t>
            </a:r>
            <a:r>
              <a:rPr lang="zh-CN" altLang="en-US" sz="2400" dirty="0" smtClean="0">
                <a:solidFill>
                  <a:srgbClr val="000000"/>
                </a:solidFill>
                <a:latin typeface="微软雅黑" panose="020B0503020204020204" charset="-122"/>
                <a:ea typeface="微软雅黑" panose="020B0503020204020204" charset="-122"/>
              </a:rPr>
              <a:t>译</a:t>
            </a:r>
            <a:r>
              <a:rPr lang="en-US" altLang="zh-CN" sz="2400" dirty="0" smtClean="0">
                <a:solidFill>
                  <a:srgbClr val="000000"/>
                </a:solidFill>
                <a:latin typeface="微软雅黑" panose="020B0503020204020204" charset="-122"/>
                <a:ea typeface="微软雅黑" panose="020B0503020204020204" charset="-122"/>
              </a:rPr>
              <a:t>Bootstrap</a:t>
            </a:r>
            <a:r>
              <a:rPr lang="zh-CN" altLang="en-US" sz="2400" dirty="0" smtClean="0">
                <a:solidFill>
                  <a:srgbClr val="000000"/>
                </a:solidFill>
                <a:latin typeface="微软雅黑" panose="020B0503020204020204" charset="-122"/>
                <a:ea typeface="微软雅黑" panose="020B0503020204020204" charset="-122"/>
              </a:rPr>
              <a:t>的文件</a:t>
            </a:r>
            <a:r>
              <a:rPr lang="en-US" altLang="zh-CN" sz="2400" dirty="0">
                <a:solidFill>
                  <a:srgbClr val="000000"/>
                </a:solidFill>
                <a:latin typeface="微软雅黑" panose="020B0503020204020204" charset="-122"/>
                <a:ea typeface="微软雅黑" panose="020B0503020204020204" charset="-122"/>
              </a:rPr>
              <a:t>/</a:t>
            </a:r>
            <a:r>
              <a:rPr lang="zh-CN" altLang="en-US" sz="2400" dirty="0">
                <a:solidFill>
                  <a:srgbClr val="000000"/>
                </a:solidFill>
                <a:latin typeface="微软雅黑" panose="020B0503020204020204" charset="-122"/>
                <a:ea typeface="微软雅黑" panose="020B0503020204020204" charset="-122"/>
              </a:rPr>
              <a:t>目录结构：</a:t>
            </a:r>
            <a:endParaRPr lang="en-US" altLang="zh-CN" sz="2400" i="0" dirty="0">
              <a:solidFill>
                <a:srgbClr val="000000"/>
              </a:solidFill>
              <a:effectLst/>
              <a:latin typeface="微软雅黑" panose="020B0503020204020204" charset="-122"/>
              <a:ea typeface="微软雅黑" panose="020B0503020204020204" charset="-122"/>
            </a:endParaRPr>
          </a:p>
        </p:txBody>
      </p:sp>
      <p:sp>
        <p:nvSpPr>
          <p:cNvPr id="3" name="矩形 2"/>
          <p:cNvSpPr/>
          <p:nvPr/>
        </p:nvSpPr>
        <p:spPr>
          <a:xfrm>
            <a:off x="7065817" y="2771032"/>
            <a:ext cx="3920837" cy="4093428"/>
          </a:xfrm>
          <a:prstGeom prst="rect">
            <a:avLst/>
          </a:prstGeom>
          <a:solidFill>
            <a:schemeClr val="bg2"/>
          </a:solidFill>
        </p:spPr>
        <p:txBody>
          <a:bodyPr wrap="square">
            <a:spAutoFit/>
          </a:bodyPr>
          <a:lstStyle/>
          <a:p>
            <a:pPr>
              <a:lnSpc>
                <a:spcPts val="3600"/>
              </a:lnSpc>
              <a:spcAft>
                <a:spcPts val="600"/>
              </a:spcAft>
            </a:pPr>
            <a:r>
              <a:rPr lang="zh-CN" altLang="en-US" sz="2400" dirty="0" smtClean="0">
                <a:solidFill>
                  <a:srgbClr val="000000"/>
                </a:solidFill>
                <a:latin typeface="微软雅黑" panose="020B0503020204020204" charset="-122"/>
                <a:ea typeface="微软雅黑" panose="020B0503020204020204" charset="-122"/>
              </a:rPr>
              <a:t>① 已</a:t>
            </a:r>
            <a:r>
              <a:rPr lang="zh-CN" altLang="en-US" sz="2400" dirty="0">
                <a:solidFill>
                  <a:srgbClr val="000000"/>
                </a:solidFill>
                <a:latin typeface="微软雅黑" panose="020B0503020204020204" charset="-122"/>
                <a:ea typeface="微软雅黑" panose="020B0503020204020204" charset="-122"/>
              </a:rPr>
              <a:t>编译的 </a:t>
            </a:r>
            <a:r>
              <a:rPr lang="en-US" altLang="zh-CN" sz="2400" dirty="0">
                <a:solidFill>
                  <a:srgbClr val="000000"/>
                </a:solidFill>
                <a:latin typeface="微软雅黑" panose="020B0503020204020204" charset="-122"/>
                <a:ea typeface="微软雅黑" panose="020B0503020204020204" charset="-122"/>
              </a:rPr>
              <a:t>CSS </a:t>
            </a:r>
            <a:r>
              <a:rPr lang="zh-CN" altLang="en-US" sz="2400" dirty="0">
                <a:solidFill>
                  <a:srgbClr val="000000"/>
                </a:solidFill>
                <a:latin typeface="微软雅黑" panose="020B0503020204020204" charset="-122"/>
                <a:ea typeface="微软雅黑" panose="020B0503020204020204" charset="-122"/>
              </a:rPr>
              <a:t>和 </a:t>
            </a:r>
            <a:r>
              <a:rPr lang="en-US" altLang="zh-CN" sz="2400" dirty="0">
                <a:solidFill>
                  <a:srgbClr val="000000"/>
                </a:solidFill>
                <a:latin typeface="微软雅黑" panose="020B0503020204020204" charset="-122"/>
                <a:ea typeface="微软雅黑" panose="020B0503020204020204" charset="-122"/>
              </a:rPr>
              <a:t>JS</a:t>
            </a:r>
            <a:r>
              <a:rPr lang="zh-CN" altLang="en-US" sz="2400" dirty="0">
                <a:solidFill>
                  <a:srgbClr val="000000"/>
                </a:solidFill>
                <a:latin typeface="微软雅黑" panose="020B0503020204020204" charset="-122"/>
                <a:ea typeface="微软雅黑" panose="020B0503020204020204" charset="-122"/>
              </a:rPr>
              <a:t>（</a:t>
            </a:r>
            <a:r>
              <a:rPr lang="en-US" altLang="zh-CN" sz="2400" dirty="0">
                <a:solidFill>
                  <a:srgbClr val="000000"/>
                </a:solidFill>
                <a:latin typeface="微软雅黑" panose="020B0503020204020204" charset="-122"/>
                <a:ea typeface="微软雅黑" panose="020B0503020204020204" charset="-122"/>
              </a:rPr>
              <a:t>bootstrap.*</a:t>
            </a:r>
            <a:r>
              <a:rPr lang="zh-CN" altLang="en-US" sz="2400" dirty="0" smtClean="0">
                <a:solidFill>
                  <a:srgbClr val="000000"/>
                </a:solidFill>
                <a:latin typeface="微软雅黑" panose="020B0503020204020204" charset="-122"/>
                <a:ea typeface="微软雅黑" panose="020B0503020204020204" charset="-122"/>
              </a:rPr>
              <a:t>）</a:t>
            </a:r>
            <a:endParaRPr lang="en-US" altLang="zh-CN" sz="2400" dirty="0" smtClean="0">
              <a:solidFill>
                <a:srgbClr val="000000"/>
              </a:solidFill>
              <a:latin typeface="微软雅黑" panose="020B0503020204020204" charset="-122"/>
              <a:ea typeface="微软雅黑" panose="020B0503020204020204" charset="-122"/>
            </a:endParaRPr>
          </a:p>
          <a:p>
            <a:pPr>
              <a:lnSpc>
                <a:spcPts val="3600"/>
              </a:lnSpc>
              <a:spcAft>
                <a:spcPts val="600"/>
              </a:spcAft>
            </a:pPr>
            <a:r>
              <a:rPr lang="zh-CN" altLang="en-US" sz="2400" dirty="0" smtClean="0">
                <a:solidFill>
                  <a:srgbClr val="000000"/>
                </a:solidFill>
                <a:latin typeface="微软雅黑" panose="020B0503020204020204" charset="-122"/>
                <a:ea typeface="微软雅黑" panose="020B0503020204020204" charset="-122"/>
              </a:rPr>
              <a:t>② 已</a:t>
            </a:r>
            <a:r>
              <a:rPr lang="zh-CN" altLang="en-US" sz="2400" dirty="0">
                <a:solidFill>
                  <a:srgbClr val="000000"/>
                </a:solidFill>
                <a:latin typeface="微软雅黑" panose="020B0503020204020204" charset="-122"/>
                <a:ea typeface="微软雅黑" panose="020B0503020204020204" charset="-122"/>
              </a:rPr>
              <a:t>编译压缩的 </a:t>
            </a:r>
            <a:r>
              <a:rPr lang="en-US" altLang="zh-CN" sz="2400" dirty="0">
                <a:solidFill>
                  <a:srgbClr val="000000"/>
                </a:solidFill>
                <a:latin typeface="微软雅黑" panose="020B0503020204020204" charset="-122"/>
                <a:ea typeface="微软雅黑" panose="020B0503020204020204" charset="-122"/>
              </a:rPr>
              <a:t>CSS </a:t>
            </a:r>
            <a:r>
              <a:rPr lang="zh-CN" altLang="en-US" sz="2400" dirty="0">
                <a:solidFill>
                  <a:srgbClr val="000000"/>
                </a:solidFill>
                <a:latin typeface="微软雅黑" panose="020B0503020204020204" charset="-122"/>
                <a:ea typeface="微软雅黑" panose="020B0503020204020204" charset="-122"/>
              </a:rPr>
              <a:t>和 </a:t>
            </a:r>
            <a:r>
              <a:rPr lang="en-US" altLang="zh-CN" sz="2400" dirty="0">
                <a:solidFill>
                  <a:srgbClr val="000000"/>
                </a:solidFill>
                <a:latin typeface="微软雅黑" panose="020B0503020204020204" charset="-122"/>
                <a:ea typeface="微软雅黑" panose="020B0503020204020204" charset="-122"/>
              </a:rPr>
              <a:t>JS</a:t>
            </a:r>
            <a:r>
              <a:rPr lang="zh-CN" altLang="en-US" sz="2400" dirty="0">
                <a:solidFill>
                  <a:srgbClr val="000000"/>
                </a:solidFill>
                <a:latin typeface="微软雅黑" panose="020B0503020204020204" charset="-122"/>
                <a:ea typeface="微软雅黑" panose="020B0503020204020204" charset="-122"/>
              </a:rPr>
              <a:t>（</a:t>
            </a:r>
            <a:r>
              <a:rPr lang="en-US" altLang="zh-CN" sz="2400" dirty="0">
                <a:solidFill>
                  <a:srgbClr val="000000"/>
                </a:solidFill>
                <a:latin typeface="微软雅黑" panose="020B0503020204020204" charset="-122"/>
                <a:ea typeface="微软雅黑" panose="020B0503020204020204" charset="-122"/>
              </a:rPr>
              <a:t>bootstrap.min.*</a:t>
            </a:r>
            <a:r>
              <a:rPr lang="zh-CN" altLang="en-US" sz="2400" dirty="0" smtClean="0">
                <a:solidFill>
                  <a:srgbClr val="000000"/>
                </a:solidFill>
                <a:latin typeface="微软雅黑" panose="020B0503020204020204" charset="-122"/>
                <a:ea typeface="微软雅黑" panose="020B0503020204020204" charset="-122"/>
              </a:rPr>
              <a:t>）</a:t>
            </a:r>
            <a:endParaRPr lang="en-US" altLang="zh-CN" sz="2400" dirty="0" smtClean="0">
              <a:solidFill>
                <a:srgbClr val="000000"/>
              </a:solidFill>
              <a:latin typeface="微软雅黑" panose="020B0503020204020204" charset="-122"/>
              <a:ea typeface="微软雅黑" panose="020B0503020204020204" charset="-122"/>
            </a:endParaRPr>
          </a:p>
          <a:p>
            <a:pPr>
              <a:lnSpc>
                <a:spcPts val="3600"/>
              </a:lnSpc>
              <a:spcAft>
                <a:spcPts val="600"/>
              </a:spcAft>
            </a:pPr>
            <a:r>
              <a:rPr lang="en-US" altLang="zh-CN" sz="2400" dirty="0">
                <a:solidFill>
                  <a:srgbClr val="000000"/>
                </a:solidFill>
                <a:latin typeface="微软雅黑" panose="020B0503020204020204" charset="-122"/>
                <a:ea typeface="微软雅黑" panose="020B0503020204020204" charset="-122"/>
              </a:rPr>
              <a:t> </a:t>
            </a:r>
            <a:r>
              <a:rPr lang="en-US" altLang="zh-CN" sz="2400" dirty="0" smtClean="0">
                <a:solidFill>
                  <a:srgbClr val="000000"/>
                </a:solidFill>
                <a:latin typeface="微软雅黑" panose="020B0503020204020204" charset="-122"/>
                <a:ea typeface="微软雅黑" panose="020B0503020204020204" charset="-122"/>
              </a:rPr>
              <a:t>CSS </a:t>
            </a:r>
            <a:r>
              <a:rPr lang="zh-CN" altLang="en-US" sz="2400" dirty="0">
                <a:solidFill>
                  <a:srgbClr val="000000"/>
                </a:solidFill>
                <a:latin typeface="微软雅黑" panose="020B0503020204020204" charset="-122"/>
                <a:ea typeface="微软雅黑" panose="020B0503020204020204" charset="-122"/>
              </a:rPr>
              <a:t>源码映射表 </a:t>
            </a:r>
            <a:r>
              <a:rPr lang="zh-CN" altLang="en-US" sz="2400" dirty="0" smtClean="0">
                <a:solidFill>
                  <a:srgbClr val="000000"/>
                </a:solidFill>
                <a:latin typeface="微软雅黑" panose="020B0503020204020204" charset="-122"/>
                <a:ea typeface="微软雅黑" panose="020B0503020204020204" charset="-122"/>
              </a:rPr>
              <a:t>    </a:t>
            </a:r>
            <a:endParaRPr lang="en-US" altLang="zh-CN" sz="2400" dirty="0" smtClean="0">
              <a:solidFill>
                <a:srgbClr val="000000"/>
              </a:solidFill>
              <a:latin typeface="微软雅黑" panose="020B0503020204020204" charset="-122"/>
              <a:ea typeface="微软雅黑" panose="020B0503020204020204" charset="-122"/>
            </a:endParaRPr>
          </a:p>
          <a:p>
            <a:pPr>
              <a:lnSpc>
                <a:spcPts val="3600"/>
              </a:lnSpc>
              <a:spcAft>
                <a:spcPts val="600"/>
              </a:spcAft>
            </a:pPr>
            <a:r>
              <a:rPr lang="en-US" altLang="zh-CN" sz="2400" dirty="0">
                <a:solidFill>
                  <a:srgbClr val="000000"/>
                </a:solidFill>
                <a:latin typeface="微软雅黑" panose="020B0503020204020204" charset="-122"/>
                <a:ea typeface="微软雅黑" panose="020B0503020204020204" charset="-122"/>
              </a:rPr>
              <a:t> </a:t>
            </a:r>
            <a:r>
              <a:rPr lang="en-US" altLang="zh-CN" sz="2400" dirty="0" smtClean="0">
                <a:solidFill>
                  <a:srgbClr val="000000"/>
                </a:solidFill>
                <a:latin typeface="微软雅黑" panose="020B0503020204020204" charset="-122"/>
                <a:ea typeface="微软雅黑" panose="020B0503020204020204" charset="-122"/>
              </a:rPr>
              <a:t>( bootstrap</a:t>
            </a:r>
            <a:r>
              <a:rPr lang="en-US" altLang="zh-CN" sz="2400" dirty="0">
                <a:solidFill>
                  <a:srgbClr val="000000"/>
                </a:solidFill>
                <a:latin typeface="微软雅黑" panose="020B0503020204020204" charset="-122"/>
                <a:ea typeface="微软雅黑" panose="020B0503020204020204" charset="-122"/>
              </a:rPr>
              <a:t>.*.map) </a:t>
            </a:r>
            <a:endParaRPr lang="en-US" altLang="zh-CN" sz="2400" dirty="0" smtClean="0">
              <a:solidFill>
                <a:srgbClr val="000000"/>
              </a:solidFill>
              <a:latin typeface="微软雅黑" panose="020B0503020204020204" charset="-122"/>
              <a:ea typeface="微软雅黑" panose="020B0503020204020204" charset="-122"/>
            </a:endParaRPr>
          </a:p>
          <a:p>
            <a:pPr>
              <a:lnSpc>
                <a:spcPts val="3600"/>
              </a:lnSpc>
              <a:spcAft>
                <a:spcPts val="600"/>
              </a:spcAft>
            </a:pPr>
            <a:r>
              <a:rPr lang="zh-CN" altLang="en-US" sz="2400" dirty="0" smtClean="0">
                <a:solidFill>
                  <a:srgbClr val="000000"/>
                </a:solidFill>
                <a:latin typeface="微软雅黑" panose="020B0503020204020204" charset="-122"/>
                <a:ea typeface="微软雅黑" panose="020B0503020204020204" charset="-122"/>
              </a:rPr>
              <a:t>③ </a:t>
            </a:r>
            <a:r>
              <a:rPr lang="en-US" altLang="zh-CN" sz="2400" dirty="0" err="1" smtClean="0">
                <a:solidFill>
                  <a:srgbClr val="000000"/>
                </a:solidFill>
                <a:latin typeface="微软雅黑" panose="020B0503020204020204" charset="-122"/>
                <a:ea typeface="微软雅黑" panose="020B0503020204020204" charset="-122"/>
              </a:rPr>
              <a:t>Glyphicons</a:t>
            </a:r>
            <a:r>
              <a:rPr lang="en-US" altLang="zh-CN" sz="2400" dirty="0" smtClean="0">
                <a:solidFill>
                  <a:srgbClr val="000000"/>
                </a:solidFill>
                <a:latin typeface="微软雅黑" panose="020B0503020204020204" charset="-122"/>
                <a:ea typeface="微软雅黑" panose="020B0503020204020204" charset="-122"/>
              </a:rPr>
              <a:t> </a:t>
            </a:r>
            <a:r>
              <a:rPr lang="zh-CN" altLang="en-US" sz="2400" dirty="0" smtClean="0">
                <a:solidFill>
                  <a:srgbClr val="000000"/>
                </a:solidFill>
                <a:latin typeface="微软雅黑" panose="020B0503020204020204" charset="-122"/>
                <a:ea typeface="微软雅黑" panose="020B0503020204020204" charset="-122"/>
              </a:rPr>
              <a:t>的图标字体，在可选的主题中使用。</a:t>
            </a:r>
            <a:endParaRPr lang="zh-CN" altLang="en-US" sz="2400" dirty="0">
              <a:solidFill>
                <a:srgbClr val="00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4000" dirty="0" smtClean="0">
                <a:sym typeface="+mn-ea"/>
              </a:rPr>
              <a:t>基本</a:t>
            </a:r>
            <a:r>
              <a:rPr lang="zh-CN" altLang="en-US" sz="4000" dirty="0">
                <a:sym typeface="+mn-ea"/>
              </a:rPr>
              <a:t>的</a:t>
            </a:r>
            <a:r>
              <a:rPr lang="en-US" altLang="zh-CN" sz="4000" dirty="0">
                <a:sym typeface="+mn-ea"/>
              </a:rPr>
              <a:t>html</a:t>
            </a:r>
            <a:r>
              <a:rPr lang="zh-CN" altLang="en-US" sz="4000" dirty="0">
                <a:sym typeface="+mn-ea"/>
              </a:rPr>
              <a:t>模板</a:t>
            </a:r>
            <a:endParaRPr lang="en-US" altLang="zh-CN" sz="4000" dirty="0"/>
          </a:p>
        </p:txBody>
      </p:sp>
      <p:sp>
        <p:nvSpPr>
          <p:cNvPr id="3" name="矩形 2"/>
          <p:cNvSpPr/>
          <p:nvPr/>
        </p:nvSpPr>
        <p:spPr>
          <a:xfrm>
            <a:off x="609599" y="1155077"/>
            <a:ext cx="10543310" cy="5449377"/>
          </a:xfrm>
          <a:prstGeom prst="rect">
            <a:avLst/>
          </a:prstGeom>
          <a:solidFill>
            <a:schemeClr val="bg2"/>
          </a:solidFill>
        </p:spPr>
        <p:txBody>
          <a:bodyPr wrap="square">
            <a:spAutoFit/>
          </a:bodyPr>
          <a:lstStyle/>
          <a:p>
            <a:pPr>
              <a:lnSpc>
                <a:spcPts val="3000"/>
              </a:lnSpc>
            </a:pPr>
            <a:r>
              <a:rPr lang="en-US" altLang="zh-CN" sz="2200" dirty="0">
                <a:solidFill>
                  <a:srgbClr val="000000"/>
                </a:solidFill>
                <a:latin typeface="微软雅黑" panose="020B0503020204020204" charset="-122"/>
                <a:ea typeface="微软雅黑" panose="020B0503020204020204" charset="-122"/>
              </a:rPr>
              <a:t>&lt;!DOCTYPE html&gt;</a:t>
            </a:r>
          </a:p>
          <a:p>
            <a:pPr>
              <a:lnSpc>
                <a:spcPts val="3000"/>
              </a:lnSpc>
            </a:pPr>
            <a:r>
              <a:rPr lang="en-US" altLang="zh-CN" sz="2200" dirty="0">
                <a:solidFill>
                  <a:srgbClr val="000000"/>
                </a:solidFill>
                <a:latin typeface="微软雅黑" panose="020B0503020204020204" charset="-122"/>
                <a:ea typeface="微软雅黑" panose="020B0503020204020204" charset="-122"/>
              </a:rPr>
              <a:t>&lt;html&gt;</a:t>
            </a:r>
          </a:p>
          <a:p>
            <a:pPr>
              <a:lnSpc>
                <a:spcPts val="3000"/>
              </a:lnSpc>
            </a:pPr>
            <a:r>
              <a:rPr lang="en-US" altLang="zh-CN" sz="2200" dirty="0">
                <a:solidFill>
                  <a:srgbClr val="000000"/>
                </a:solidFill>
                <a:latin typeface="微软雅黑" panose="020B0503020204020204" charset="-122"/>
                <a:ea typeface="微软雅黑" panose="020B0503020204020204" charset="-122"/>
              </a:rPr>
              <a:t>&lt;head&gt;</a:t>
            </a:r>
          </a:p>
          <a:p>
            <a:pPr>
              <a:lnSpc>
                <a:spcPts val="3000"/>
              </a:lnSpc>
            </a:pPr>
            <a:r>
              <a:rPr lang="en-US" altLang="zh-CN" sz="2200" dirty="0">
                <a:solidFill>
                  <a:srgbClr val="000000"/>
                </a:solidFill>
                <a:latin typeface="微软雅黑" panose="020B0503020204020204" charset="-122"/>
                <a:ea typeface="微软雅黑" panose="020B0503020204020204" charset="-122"/>
              </a:rPr>
              <a:t>    &lt;meta charset="utf-8"/&gt;</a:t>
            </a:r>
          </a:p>
          <a:p>
            <a:pPr>
              <a:lnSpc>
                <a:spcPts val="3000"/>
              </a:lnSpc>
            </a:pPr>
            <a:r>
              <a:rPr lang="en-US" altLang="zh-CN" sz="2200" dirty="0" smtClean="0">
                <a:solidFill>
                  <a:srgbClr val="000000"/>
                </a:solidFill>
                <a:latin typeface="微软雅黑" panose="020B0503020204020204" charset="-122"/>
                <a:ea typeface="微软雅黑" panose="020B0503020204020204" charset="-122"/>
              </a:rPr>
              <a:t>    &lt;</a:t>
            </a:r>
            <a:r>
              <a:rPr lang="en-US" altLang="zh-CN" sz="2200" dirty="0">
                <a:solidFill>
                  <a:srgbClr val="000000"/>
                </a:solidFill>
                <a:latin typeface="微软雅黑" panose="020B0503020204020204" charset="-122"/>
                <a:ea typeface="微软雅黑" panose="020B0503020204020204" charset="-122"/>
              </a:rPr>
              <a:t>meta name="viewport" content="width=device-width, initial-scale=1"/&gt;</a:t>
            </a:r>
          </a:p>
          <a:p>
            <a:pPr>
              <a:lnSpc>
                <a:spcPts val="3000"/>
              </a:lnSpc>
            </a:pPr>
            <a:r>
              <a:rPr lang="en-US" altLang="zh-CN" sz="2200" dirty="0" smtClean="0">
                <a:solidFill>
                  <a:srgbClr val="000000"/>
                </a:solidFill>
                <a:latin typeface="微软雅黑" panose="020B0503020204020204" charset="-122"/>
                <a:ea typeface="微软雅黑" panose="020B0503020204020204" charset="-122"/>
              </a:rPr>
              <a:t>    &lt;</a:t>
            </a:r>
            <a:r>
              <a:rPr lang="en-US" altLang="zh-CN" sz="2200" dirty="0">
                <a:solidFill>
                  <a:srgbClr val="000000"/>
                </a:solidFill>
                <a:latin typeface="微软雅黑" panose="020B0503020204020204" charset="-122"/>
                <a:ea typeface="微软雅黑" panose="020B0503020204020204" charset="-122"/>
              </a:rPr>
              <a:t>title&gt;Bootstrap</a:t>
            </a:r>
            <a:r>
              <a:rPr lang="zh-CN" altLang="en-US" sz="2200" dirty="0">
                <a:solidFill>
                  <a:srgbClr val="000000"/>
                </a:solidFill>
                <a:latin typeface="微软雅黑" panose="020B0503020204020204" charset="-122"/>
                <a:ea typeface="微软雅黑" panose="020B0503020204020204" charset="-122"/>
              </a:rPr>
              <a:t>基本结构</a:t>
            </a:r>
            <a:r>
              <a:rPr lang="en-US" altLang="zh-CN" sz="2200" dirty="0">
                <a:solidFill>
                  <a:srgbClr val="000000"/>
                </a:solidFill>
                <a:latin typeface="微软雅黑" panose="020B0503020204020204" charset="-122"/>
                <a:ea typeface="微软雅黑" panose="020B0503020204020204" charset="-122"/>
              </a:rPr>
              <a:t>&lt;/title&gt;</a:t>
            </a:r>
          </a:p>
          <a:p>
            <a:pPr>
              <a:lnSpc>
                <a:spcPts val="3000"/>
              </a:lnSpc>
            </a:pPr>
            <a:r>
              <a:rPr lang="en-US" altLang="zh-CN" sz="2200" dirty="0">
                <a:solidFill>
                  <a:srgbClr val="000000"/>
                </a:solidFill>
                <a:latin typeface="微软雅黑" panose="020B0503020204020204" charset="-122"/>
                <a:ea typeface="微软雅黑" panose="020B0503020204020204" charset="-122"/>
              </a:rPr>
              <a:t>    </a:t>
            </a:r>
            <a:r>
              <a:rPr lang="en-US" altLang="zh-CN" sz="2200" dirty="0">
                <a:solidFill>
                  <a:srgbClr val="C00000"/>
                </a:solidFill>
                <a:latin typeface="微软雅黑" panose="020B0503020204020204" charset="-122"/>
                <a:ea typeface="微软雅黑" panose="020B0503020204020204" charset="-122"/>
              </a:rPr>
              <a:t>&lt;link </a:t>
            </a:r>
            <a:r>
              <a:rPr lang="en-US" altLang="zh-CN" sz="2200" dirty="0" err="1">
                <a:solidFill>
                  <a:srgbClr val="C00000"/>
                </a:solidFill>
                <a:latin typeface="微软雅黑" panose="020B0503020204020204" charset="-122"/>
                <a:ea typeface="微软雅黑" panose="020B0503020204020204" charset="-122"/>
              </a:rPr>
              <a:t>href</a:t>
            </a:r>
            <a:r>
              <a:rPr lang="en-US" altLang="zh-CN" sz="2200" dirty="0">
                <a:solidFill>
                  <a:srgbClr val="C00000"/>
                </a:solidFill>
                <a:latin typeface="微软雅黑" panose="020B0503020204020204" charset="-122"/>
                <a:ea typeface="微软雅黑" panose="020B0503020204020204" charset="-122"/>
              </a:rPr>
              <a:t>="</a:t>
            </a:r>
            <a:r>
              <a:rPr lang="en-US" altLang="zh-CN" sz="2200" dirty="0" err="1">
                <a:solidFill>
                  <a:srgbClr val="C00000"/>
                </a:solidFill>
                <a:latin typeface="微软雅黑" panose="020B0503020204020204" charset="-122"/>
                <a:ea typeface="微软雅黑" panose="020B0503020204020204" charset="-122"/>
              </a:rPr>
              <a:t>css</a:t>
            </a:r>
            <a:r>
              <a:rPr lang="en-US" altLang="zh-CN" sz="2200" dirty="0">
                <a:solidFill>
                  <a:srgbClr val="C00000"/>
                </a:solidFill>
                <a:latin typeface="微软雅黑" panose="020B0503020204020204" charset="-122"/>
                <a:ea typeface="微软雅黑" panose="020B0503020204020204" charset="-122"/>
              </a:rPr>
              <a:t>/bootstrap.min.css" </a:t>
            </a:r>
            <a:r>
              <a:rPr lang="en-US" altLang="zh-CN" sz="2200" dirty="0" err="1">
                <a:solidFill>
                  <a:srgbClr val="C00000"/>
                </a:solidFill>
                <a:latin typeface="微软雅黑" panose="020B0503020204020204" charset="-122"/>
                <a:ea typeface="微软雅黑" panose="020B0503020204020204" charset="-122"/>
              </a:rPr>
              <a:t>rel</a:t>
            </a:r>
            <a:r>
              <a:rPr lang="en-US" altLang="zh-CN" sz="2200" dirty="0">
                <a:solidFill>
                  <a:srgbClr val="C00000"/>
                </a:solidFill>
                <a:latin typeface="微软雅黑" panose="020B0503020204020204" charset="-122"/>
                <a:ea typeface="微软雅黑" panose="020B0503020204020204" charset="-122"/>
              </a:rPr>
              <a:t>="stylesheet"/&gt;</a:t>
            </a:r>
          </a:p>
          <a:p>
            <a:pPr>
              <a:lnSpc>
                <a:spcPts val="3000"/>
              </a:lnSpc>
            </a:pPr>
            <a:r>
              <a:rPr lang="en-US" altLang="zh-CN" sz="2200" dirty="0">
                <a:solidFill>
                  <a:srgbClr val="C00000"/>
                </a:solidFill>
                <a:latin typeface="微软雅黑" panose="020B0503020204020204" charset="-122"/>
                <a:ea typeface="微软雅黑" panose="020B0503020204020204" charset="-122"/>
              </a:rPr>
              <a:t>    &lt;script </a:t>
            </a:r>
            <a:r>
              <a:rPr lang="en-US" altLang="zh-CN" sz="2200" dirty="0" err="1">
                <a:solidFill>
                  <a:srgbClr val="C00000"/>
                </a:solidFill>
                <a:latin typeface="微软雅黑" panose="020B0503020204020204" charset="-122"/>
                <a:ea typeface="微软雅黑" panose="020B0503020204020204" charset="-122"/>
              </a:rPr>
              <a:t>src</a:t>
            </a:r>
            <a:r>
              <a:rPr lang="en-US" altLang="zh-CN" sz="2200" dirty="0">
                <a:solidFill>
                  <a:srgbClr val="C00000"/>
                </a:solidFill>
                <a:latin typeface="微软雅黑" panose="020B0503020204020204" charset="-122"/>
                <a:ea typeface="微软雅黑" panose="020B0503020204020204" charset="-122"/>
              </a:rPr>
              <a:t>="</a:t>
            </a:r>
            <a:r>
              <a:rPr lang="en-US" altLang="zh-CN" sz="2200" dirty="0" err="1">
                <a:solidFill>
                  <a:srgbClr val="C00000"/>
                </a:solidFill>
                <a:latin typeface="微软雅黑" panose="020B0503020204020204" charset="-122"/>
                <a:ea typeface="微软雅黑" panose="020B0503020204020204" charset="-122"/>
              </a:rPr>
              <a:t>js</a:t>
            </a:r>
            <a:r>
              <a:rPr lang="en-US" altLang="zh-CN" sz="2200" dirty="0">
                <a:solidFill>
                  <a:srgbClr val="C00000"/>
                </a:solidFill>
                <a:latin typeface="微软雅黑" panose="020B0503020204020204" charset="-122"/>
                <a:ea typeface="微软雅黑" panose="020B0503020204020204" charset="-122"/>
              </a:rPr>
              <a:t>/jquery.js"/&gt;&lt;/script&gt;</a:t>
            </a:r>
          </a:p>
          <a:p>
            <a:pPr>
              <a:lnSpc>
                <a:spcPts val="3000"/>
              </a:lnSpc>
            </a:pPr>
            <a:r>
              <a:rPr lang="en-US" altLang="zh-CN" sz="2200" dirty="0">
                <a:solidFill>
                  <a:srgbClr val="C00000"/>
                </a:solidFill>
                <a:latin typeface="微软雅黑" panose="020B0503020204020204" charset="-122"/>
                <a:ea typeface="微软雅黑" panose="020B0503020204020204" charset="-122"/>
              </a:rPr>
              <a:t>    &lt;script </a:t>
            </a:r>
            <a:r>
              <a:rPr lang="en-US" altLang="zh-CN" sz="2200" dirty="0" err="1">
                <a:solidFill>
                  <a:srgbClr val="C00000"/>
                </a:solidFill>
                <a:latin typeface="微软雅黑" panose="020B0503020204020204" charset="-122"/>
                <a:ea typeface="微软雅黑" panose="020B0503020204020204" charset="-122"/>
              </a:rPr>
              <a:t>src</a:t>
            </a:r>
            <a:r>
              <a:rPr lang="en-US" altLang="zh-CN" sz="2200" dirty="0">
                <a:solidFill>
                  <a:srgbClr val="C00000"/>
                </a:solidFill>
                <a:latin typeface="微软雅黑" panose="020B0503020204020204" charset="-122"/>
                <a:ea typeface="微软雅黑" panose="020B0503020204020204" charset="-122"/>
              </a:rPr>
              <a:t>="</a:t>
            </a:r>
            <a:r>
              <a:rPr lang="en-US" altLang="zh-CN" sz="2200" dirty="0" err="1">
                <a:solidFill>
                  <a:srgbClr val="C00000"/>
                </a:solidFill>
                <a:latin typeface="微软雅黑" panose="020B0503020204020204" charset="-122"/>
                <a:ea typeface="微软雅黑" panose="020B0503020204020204" charset="-122"/>
              </a:rPr>
              <a:t>js</a:t>
            </a:r>
            <a:r>
              <a:rPr lang="en-US" altLang="zh-CN" sz="2200" dirty="0">
                <a:solidFill>
                  <a:srgbClr val="C00000"/>
                </a:solidFill>
                <a:latin typeface="微软雅黑" panose="020B0503020204020204" charset="-122"/>
                <a:ea typeface="微软雅黑" panose="020B0503020204020204" charset="-122"/>
              </a:rPr>
              <a:t>/bootstrap.min.js"/&gt;&lt;/script&gt;</a:t>
            </a:r>
          </a:p>
          <a:p>
            <a:pPr>
              <a:lnSpc>
                <a:spcPts val="3000"/>
              </a:lnSpc>
            </a:pPr>
            <a:r>
              <a:rPr lang="en-US" altLang="zh-CN" sz="2200" dirty="0">
                <a:solidFill>
                  <a:srgbClr val="000000"/>
                </a:solidFill>
                <a:latin typeface="微软雅黑" panose="020B0503020204020204" charset="-122"/>
                <a:ea typeface="微软雅黑" panose="020B0503020204020204" charset="-122"/>
              </a:rPr>
              <a:t>&lt;/head&gt;</a:t>
            </a:r>
          </a:p>
          <a:p>
            <a:pPr>
              <a:lnSpc>
                <a:spcPts val="3000"/>
              </a:lnSpc>
            </a:pPr>
            <a:r>
              <a:rPr lang="en-US" altLang="zh-CN" sz="2200" dirty="0">
                <a:solidFill>
                  <a:srgbClr val="000000"/>
                </a:solidFill>
                <a:latin typeface="微软雅黑" panose="020B0503020204020204" charset="-122"/>
                <a:ea typeface="微软雅黑" panose="020B0503020204020204" charset="-122"/>
              </a:rPr>
              <a:t>&lt;body&gt;</a:t>
            </a:r>
          </a:p>
          <a:p>
            <a:pPr>
              <a:lnSpc>
                <a:spcPts val="3000"/>
              </a:lnSpc>
            </a:pPr>
            <a:r>
              <a:rPr lang="pt-BR" altLang="zh-CN" sz="2200" dirty="0">
                <a:solidFill>
                  <a:srgbClr val="000000"/>
                </a:solidFill>
                <a:latin typeface="微软雅黑" panose="020B0503020204020204" charset="-122"/>
                <a:ea typeface="微软雅黑" panose="020B0503020204020204" charset="-122"/>
              </a:rPr>
              <a:t>    &lt;h1&gt;</a:t>
            </a:r>
            <a:r>
              <a:rPr lang="zh-CN" altLang="pt-BR" sz="2200" dirty="0">
                <a:solidFill>
                  <a:srgbClr val="000000"/>
                </a:solidFill>
                <a:latin typeface="微软雅黑" panose="020B0503020204020204" charset="-122"/>
                <a:ea typeface="微软雅黑" panose="020B0503020204020204" charset="-122"/>
              </a:rPr>
              <a:t>你好，世界！</a:t>
            </a:r>
            <a:r>
              <a:rPr lang="pt-BR" altLang="zh-CN" sz="2200" dirty="0">
                <a:solidFill>
                  <a:srgbClr val="000000"/>
                </a:solidFill>
                <a:latin typeface="微软雅黑" panose="020B0503020204020204" charset="-122"/>
                <a:ea typeface="微软雅黑" panose="020B0503020204020204" charset="-122"/>
              </a:rPr>
              <a:t>&lt;/h1&gt;</a:t>
            </a:r>
          </a:p>
          <a:p>
            <a:pPr>
              <a:lnSpc>
                <a:spcPts val="3000"/>
              </a:lnSpc>
            </a:pPr>
            <a:r>
              <a:rPr lang="en-US" altLang="zh-CN" sz="2200" dirty="0">
                <a:solidFill>
                  <a:srgbClr val="000000"/>
                </a:solidFill>
                <a:latin typeface="微软雅黑" panose="020B0503020204020204" charset="-122"/>
                <a:ea typeface="微软雅黑" panose="020B0503020204020204" charset="-122"/>
              </a:rPr>
              <a:t>&lt;/body&gt;</a:t>
            </a:r>
          </a:p>
          <a:p>
            <a:pPr>
              <a:lnSpc>
                <a:spcPts val="3000"/>
              </a:lnSpc>
            </a:pPr>
            <a:r>
              <a:rPr lang="en-US" altLang="zh-CN" sz="2200" dirty="0">
                <a:solidFill>
                  <a:srgbClr val="000000"/>
                </a:solidFill>
                <a:latin typeface="微软雅黑" panose="020B0503020204020204" charset="-122"/>
                <a:ea typeface="微软雅黑" panose="020B0503020204020204" charset="-122"/>
              </a:rPr>
              <a:t>&lt;/html&gt;</a:t>
            </a:r>
            <a:endParaRPr lang="en-US" altLang="zh-CN" sz="2200" dirty="0" smtClean="0">
              <a:solidFill>
                <a:srgbClr val="000000"/>
              </a:solidFill>
              <a:latin typeface="微软雅黑" panose="020B0503020204020204" charset="-122"/>
              <a:ea typeface="微软雅黑" panose="020B0503020204020204" charset="-122"/>
            </a:endParaRPr>
          </a:p>
        </p:txBody>
      </p:sp>
      <p:sp>
        <p:nvSpPr>
          <p:cNvPr id="2" name="文本框 1"/>
          <p:cNvSpPr txBox="1"/>
          <p:nvPr/>
        </p:nvSpPr>
        <p:spPr>
          <a:xfrm>
            <a:off x="8839200" y="6142789"/>
            <a:ext cx="2313709" cy="461665"/>
          </a:xfrm>
          <a:prstGeom prst="rect">
            <a:avLst/>
          </a:prstGeom>
          <a:noFill/>
        </p:spPr>
        <p:txBody>
          <a:bodyPr wrap="square" rtlCol="0">
            <a:spAutoFit/>
          </a:bodyPr>
          <a:lstStyle/>
          <a:p>
            <a:r>
              <a:rPr lang="en-US" altLang="zh-CN" sz="2400" dirty="0" smtClean="0">
                <a:solidFill>
                  <a:srgbClr val="000000"/>
                </a:solidFill>
              </a:rPr>
              <a:t>demo21-1.html</a:t>
            </a:r>
            <a:endParaRPr lang="zh-CN" altLang="en-US" sz="24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sym typeface="+mn-ea"/>
              </a:rPr>
              <a:t>Bootstrap</a:t>
            </a:r>
            <a:r>
              <a:rPr lang="zh-CN" altLang="en-US" sz="4000" dirty="0" smtClean="0">
                <a:sym typeface="+mn-ea"/>
              </a:rPr>
              <a:t>基本流程</a:t>
            </a:r>
            <a:endParaRPr lang="en-US" altLang="zh-CN" sz="4000" dirty="0"/>
          </a:p>
        </p:txBody>
      </p:sp>
      <p:sp>
        <p:nvSpPr>
          <p:cNvPr id="9" name="文本框 8"/>
          <p:cNvSpPr txBox="1"/>
          <p:nvPr>
            <p:custDataLst>
              <p:tags r:id="rId2"/>
            </p:custDataLst>
          </p:nvPr>
        </p:nvSpPr>
        <p:spPr>
          <a:xfrm>
            <a:off x="1553965" y="1333336"/>
            <a:ext cx="9082800" cy="597600"/>
          </a:xfrm>
          <a:prstGeom prst="rect">
            <a:avLst/>
          </a:prstGeom>
        </p:spPr>
        <p:txBody>
          <a:bodyPr vert="horz" lIns="91440" tIns="45720" rIns="91440" bIns="45720" rtlCol="0" anchor="t">
            <a:normAutofit/>
          </a:bodyPr>
          <a:lstStyle>
            <a:lvl1pPr indent="0" defTabSz="685800">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r>
              <a:rPr lang="zh-CN" altLang="en-US" sz="2800" b="1" dirty="0" smtClean="0">
                <a:solidFill>
                  <a:srgbClr val="000000"/>
                </a:solidFill>
                <a:latin typeface="微软雅黑" panose="020B0503020204020204" charset="-122"/>
                <a:ea typeface="微软雅黑" panose="020B0503020204020204" charset="-122"/>
                <a:sym typeface="+mn-ea"/>
              </a:rPr>
              <a:t>使用</a:t>
            </a:r>
            <a:r>
              <a:rPr lang="en-US" altLang="zh-CN" sz="2800" b="1" dirty="0" smtClean="0">
                <a:solidFill>
                  <a:srgbClr val="000000"/>
                </a:solidFill>
                <a:latin typeface="微软雅黑" panose="020B0503020204020204" charset="-122"/>
                <a:ea typeface="微软雅黑" panose="020B0503020204020204" charset="-122"/>
                <a:sym typeface="+mn-ea"/>
              </a:rPr>
              <a:t>Bootstrap</a:t>
            </a:r>
            <a:r>
              <a:rPr lang="zh-CN" altLang="en-US" sz="2800" b="1" dirty="0" smtClean="0">
                <a:solidFill>
                  <a:srgbClr val="000000"/>
                </a:solidFill>
                <a:latin typeface="微软雅黑" panose="020B0503020204020204" charset="-122"/>
                <a:ea typeface="微软雅黑" panose="020B0503020204020204" charset="-122"/>
                <a:sym typeface="+mn-ea"/>
              </a:rPr>
              <a:t>基本流程：</a:t>
            </a:r>
          </a:p>
          <a:p>
            <a:endParaRPr lang="zh-CN" altLang="en-US" sz="2800" b="1" dirty="0" smtClean="0">
              <a:solidFill>
                <a:srgbClr val="000000"/>
              </a:solidFill>
              <a:latin typeface="微软雅黑" panose="020B0503020204020204" charset="-122"/>
              <a:ea typeface="微软雅黑" panose="020B0503020204020204" charset="-122"/>
              <a:sym typeface="+mn-ea"/>
            </a:endParaRPr>
          </a:p>
        </p:txBody>
      </p:sp>
      <p:graphicFrame>
        <p:nvGraphicFramePr>
          <p:cNvPr id="6" name="图示 5"/>
          <p:cNvGraphicFramePr/>
          <p:nvPr>
            <p:extLst>
              <p:ext uri="{D42A27DB-BD31-4B8C-83A1-F6EECF244321}">
                <p14:modId xmlns:p14="http://schemas.microsoft.com/office/powerpoint/2010/main" val="3236600982"/>
              </p:ext>
            </p:extLst>
          </p:nvPr>
        </p:nvGraphicFramePr>
        <p:xfrm>
          <a:off x="456896" y="2814687"/>
          <a:ext cx="9248576" cy="33281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smtClean="0">
                <a:sym typeface="+mn-ea"/>
              </a:rPr>
              <a:t>Bootstrap</a:t>
            </a:r>
            <a:r>
              <a:rPr lang="zh-CN" altLang="en-US" sz="4000" dirty="0">
                <a:sym typeface="+mn-ea"/>
              </a:rPr>
              <a:t>浏览器</a:t>
            </a:r>
            <a:r>
              <a:rPr lang="en-US" altLang="zh-CN" sz="4000" dirty="0">
                <a:sym typeface="+mn-ea"/>
              </a:rPr>
              <a:t>/</a:t>
            </a:r>
            <a:r>
              <a:rPr lang="zh-CN" altLang="en-US" sz="4000" dirty="0">
                <a:sym typeface="+mn-ea"/>
              </a:rPr>
              <a:t>设备支持</a:t>
            </a:r>
            <a:endParaRPr lang="en-US" altLang="zh-CN" sz="4000" dirty="0" smtClean="0"/>
          </a:p>
        </p:txBody>
      </p:sp>
      <p:sp>
        <p:nvSpPr>
          <p:cNvPr id="9" name="文本框 8"/>
          <p:cNvSpPr txBox="1"/>
          <p:nvPr>
            <p:custDataLst>
              <p:tags r:id="rId2"/>
            </p:custDataLst>
          </p:nvPr>
        </p:nvSpPr>
        <p:spPr>
          <a:xfrm>
            <a:off x="847896" y="1333336"/>
            <a:ext cx="9082800" cy="597600"/>
          </a:xfrm>
          <a:prstGeom prst="rect">
            <a:avLst/>
          </a:prstGeom>
        </p:spPr>
        <p:txBody>
          <a:bodyPr vert="horz" lIns="91440" tIns="45720" rIns="91440" bIns="45720" rtlCol="0" anchor="t">
            <a:normAutofit/>
          </a:bodyPr>
          <a:lstStyle>
            <a:lvl1pPr indent="0" defTabSz="685800">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r>
              <a:rPr lang="zh-CN" altLang="en-US" sz="2800" b="1" dirty="0" smtClean="0">
                <a:solidFill>
                  <a:srgbClr val="000000"/>
                </a:solidFill>
                <a:latin typeface="微软雅黑" panose="020B0503020204020204" charset="-122"/>
                <a:ea typeface="微软雅黑" panose="020B0503020204020204" charset="-122"/>
                <a:sym typeface="+mn-ea"/>
              </a:rPr>
              <a:t>设备支持：</a:t>
            </a:r>
          </a:p>
          <a:p>
            <a:endParaRPr lang="zh-CN" altLang="en-US" sz="2800" b="1" dirty="0" smtClean="0">
              <a:solidFill>
                <a:schemeClr val="tx1"/>
              </a:solidFill>
              <a:sym typeface="+mn-ea"/>
            </a:endParaRPr>
          </a:p>
        </p:txBody>
      </p:sp>
      <p:pic>
        <p:nvPicPr>
          <p:cNvPr id="4" name="图片 3"/>
          <p:cNvPicPr>
            <a:picLocks noChangeAspect="1"/>
          </p:cNvPicPr>
          <p:nvPr/>
        </p:nvPicPr>
        <p:blipFill>
          <a:blip r:embed="rId5"/>
          <a:stretch>
            <a:fillRect/>
          </a:stretch>
        </p:blipFill>
        <p:spPr>
          <a:xfrm>
            <a:off x="847896" y="2281832"/>
            <a:ext cx="10778165" cy="2373295"/>
          </a:xfrm>
          <a:prstGeom prst="rect">
            <a:avLst/>
          </a:prstGeom>
        </p:spPr>
      </p:pic>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03</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en-US" altLang="zh-CN" sz="5400" dirty="0" smtClean="0">
                  <a:solidFill>
                    <a:schemeClr val="tx1"/>
                  </a:solidFill>
                  <a:latin typeface="+mn-lt"/>
                  <a:ea typeface="+mn-ea"/>
                </a:rPr>
                <a:t>Bootstrap CSS</a:t>
              </a:r>
              <a:r>
                <a:rPr lang="zh-CN" altLang="en-US" sz="5400" dirty="0" smtClean="0">
                  <a:solidFill>
                    <a:schemeClr val="tx1"/>
                  </a:solidFill>
                  <a:latin typeface="+mn-lt"/>
                  <a:ea typeface="+mn-ea"/>
                </a:rPr>
                <a:t>概览</a:t>
              </a:r>
              <a:endParaRPr lang="en-US" altLang="zh-CN" sz="5400" dirty="0">
                <a:solidFill>
                  <a:schemeClr val="tx1"/>
                </a:solidFill>
                <a:latin typeface="+mn-lt"/>
                <a:ea typeface="+mn-ea"/>
              </a:endParaRPr>
            </a:p>
          </p:txBody>
        </p:sp>
      </p:gr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主要内容</a:t>
            </a:r>
            <a:endParaRPr lang="zh-CN" altLang="en-US" sz="4000" dirty="0"/>
          </a:p>
        </p:txBody>
      </p:sp>
      <p:grpSp>
        <p:nvGrpSpPr>
          <p:cNvPr id="5" name="组合 4"/>
          <p:cNvGrpSpPr/>
          <p:nvPr>
            <p:custDataLst>
              <p:tags r:id="rId2"/>
            </p:custDataLst>
          </p:nvPr>
        </p:nvGrpSpPr>
        <p:grpSpPr>
          <a:xfrm>
            <a:off x="1179456" y="1955335"/>
            <a:ext cx="6739705" cy="476250"/>
            <a:chOff x="1465263" y="981075"/>
            <a:chExt cx="4981575" cy="476250"/>
          </a:xfrm>
        </p:grpSpPr>
        <p:sp>
          <p:nvSpPr>
            <p:cNvPr id="6" name="MH_Number_1"/>
            <p:cNvSpPr>
              <a:spLocks noChangeArrowheads="1"/>
            </p:cNvSpPr>
            <p:nvPr>
              <p:custDataLst>
                <p:tags r:id="rId11"/>
              </p:custDataLst>
            </p:nvPr>
          </p:nvSpPr>
          <p:spPr bwMode="auto">
            <a:xfrm>
              <a:off x="1465263" y="981075"/>
              <a:ext cx="1171608"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01</a:t>
              </a:r>
              <a:endParaRPr lang="zh-CN" altLang="en-US" sz="3200" b="1" dirty="0">
                <a:solidFill>
                  <a:srgbClr val="FFFFFF"/>
                </a:solidFill>
                <a:latin typeface="+mn-lt"/>
                <a:ea typeface="+mn-ea"/>
              </a:endParaRPr>
            </a:p>
          </p:txBody>
        </p:sp>
        <p:sp>
          <p:nvSpPr>
            <p:cNvPr id="7" name="MH_Entry_1"/>
            <p:cNvSpPr txBox="1">
              <a:spLocks noChangeArrowheads="1"/>
            </p:cNvSpPr>
            <p:nvPr>
              <p:custDataLst>
                <p:tags r:id="rId12"/>
              </p:custDataLst>
            </p:nvPr>
          </p:nvSpPr>
          <p:spPr bwMode="auto">
            <a:xfrm>
              <a:off x="2665413" y="981075"/>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4"/>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zh-CN" altLang="en-US" sz="3200" dirty="0" smtClean="0">
                  <a:solidFill>
                    <a:schemeClr val="tx1"/>
                  </a:solidFill>
                  <a:latin typeface="+mn-lt"/>
                  <a:ea typeface="+mn-ea"/>
                </a:rPr>
                <a:t>初识 </a:t>
              </a:r>
              <a:r>
                <a:rPr lang="en-US" altLang="zh-CN" sz="3200" dirty="0" smtClean="0">
                  <a:solidFill>
                    <a:schemeClr val="tx1"/>
                  </a:solidFill>
                  <a:latin typeface="+mn-lt"/>
                  <a:ea typeface="+mn-ea"/>
                </a:rPr>
                <a:t>Bootstrap</a:t>
              </a:r>
              <a:endParaRPr lang="en-US" altLang="zh-CN" sz="3200" dirty="0">
                <a:solidFill>
                  <a:schemeClr val="tx1"/>
                </a:solidFill>
                <a:latin typeface="+mn-lt"/>
                <a:ea typeface="+mn-ea"/>
              </a:endParaRPr>
            </a:p>
          </p:txBody>
        </p:sp>
      </p:grpSp>
      <p:grpSp>
        <p:nvGrpSpPr>
          <p:cNvPr id="8" name="组合 7"/>
          <p:cNvGrpSpPr/>
          <p:nvPr>
            <p:custDataLst>
              <p:tags r:id="rId3"/>
            </p:custDataLst>
          </p:nvPr>
        </p:nvGrpSpPr>
        <p:grpSpPr>
          <a:xfrm>
            <a:off x="1179456" y="2660918"/>
            <a:ext cx="6621488" cy="476250"/>
            <a:chOff x="1916113" y="1878013"/>
            <a:chExt cx="4973637" cy="476250"/>
          </a:xfrm>
        </p:grpSpPr>
        <p:sp>
          <p:nvSpPr>
            <p:cNvPr id="9" name="MH_Entry_2"/>
            <p:cNvSpPr txBox="1">
              <a:spLocks noChangeArrowheads="1"/>
            </p:cNvSpPr>
            <p:nvPr>
              <p:custDataLst>
                <p:tags r:id="rId9"/>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4"/>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en-US" altLang="zh-CN" sz="3200" dirty="0" smtClean="0">
                  <a:solidFill>
                    <a:schemeClr val="tx1"/>
                  </a:solidFill>
                  <a:latin typeface="+mn-lt"/>
                  <a:ea typeface="+mn-ea"/>
                </a:rPr>
                <a:t>Bootstrap </a:t>
              </a:r>
              <a:r>
                <a:rPr lang="zh-CN" altLang="en-US" sz="3200" dirty="0" smtClean="0">
                  <a:solidFill>
                    <a:schemeClr val="tx1"/>
                  </a:solidFill>
                  <a:latin typeface="+mn-lt"/>
                  <a:ea typeface="+mn-ea"/>
                </a:rPr>
                <a:t>环境安装</a:t>
              </a:r>
              <a:endParaRPr lang="en-US" altLang="zh-CN" sz="3200" dirty="0">
                <a:solidFill>
                  <a:schemeClr val="tx1"/>
                </a:solidFill>
                <a:latin typeface="+mn-lt"/>
                <a:ea typeface="+mn-ea"/>
              </a:endParaRPr>
            </a:p>
          </p:txBody>
        </p:sp>
        <p:sp>
          <p:nvSpPr>
            <p:cNvPr id="10" name="MH_Number_2"/>
            <p:cNvSpPr>
              <a:spLocks noChangeArrowheads="1"/>
            </p:cNvSpPr>
            <p:nvPr>
              <p:custDataLst>
                <p:tags r:id="rId10"/>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02</a:t>
              </a:r>
              <a:endParaRPr lang="zh-CN" altLang="en-US" sz="3200" b="1" dirty="0">
                <a:solidFill>
                  <a:srgbClr val="FFFFFF"/>
                </a:solidFill>
                <a:latin typeface="+mn-lt"/>
                <a:ea typeface="+mn-ea"/>
              </a:endParaRPr>
            </a:p>
          </p:txBody>
        </p:sp>
      </p:grpSp>
      <p:grpSp>
        <p:nvGrpSpPr>
          <p:cNvPr id="11" name="组合 10"/>
          <p:cNvGrpSpPr/>
          <p:nvPr>
            <p:custDataLst>
              <p:tags r:id="rId4"/>
            </p:custDataLst>
          </p:nvPr>
        </p:nvGrpSpPr>
        <p:grpSpPr>
          <a:xfrm>
            <a:off x="1179456" y="3366501"/>
            <a:ext cx="6621488" cy="476250"/>
            <a:chOff x="1465263" y="2774950"/>
            <a:chExt cx="4981575" cy="476250"/>
          </a:xfrm>
        </p:grpSpPr>
        <p:sp>
          <p:nvSpPr>
            <p:cNvPr id="12" name="MH_Number_3"/>
            <p:cNvSpPr>
              <a:spLocks noChangeArrowheads="1"/>
            </p:cNvSpPr>
            <p:nvPr>
              <p:custDataLst>
                <p:tags r:id="rId7"/>
              </p:custDataLst>
            </p:nvPr>
          </p:nvSpPr>
          <p:spPr bwMode="auto">
            <a:xfrm>
              <a:off x="1465263" y="2778125"/>
              <a:ext cx="1200150" cy="471488"/>
            </a:xfrm>
            <a:prstGeom prst="homePlate">
              <a:avLst>
                <a:gd name="adj" fmla="val 50002"/>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03</a:t>
              </a:r>
              <a:endParaRPr lang="zh-CN" altLang="en-US" sz="3200" b="1" dirty="0">
                <a:solidFill>
                  <a:srgbClr val="FFFFFF"/>
                </a:solidFill>
                <a:latin typeface="+mn-lt"/>
                <a:ea typeface="+mn-ea"/>
              </a:endParaRPr>
            </a:p>
          </p:txBody>
        </p:sp>
        <p:sp>
          <p:nvSpPr>
            <p:cNvPr id="13" name="MH_Entry_3"/>
            <p:cNvSpPr txBox="1">
              <a:spLocks noChangeArrowheads="1"/>
            </p:cNvSpPr>
            <p:nvPr>
              <p:custDataLst>
                <p:tags r:id="rId8"/>
              </p:custDataLst>
            </p:nvPr>
          </p:nvSpPr>
          <p:spPr bwMode="auto">
            <a:xfrm>
              <a:off x="2665413" y="2774950"/>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4"/>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en-US" altLang="zh-CN" sz="3200" dirty="0">
                  <a:solidFill>
                    <a:schemeClr val="tx1"/>
                  </a:solidFill>
                  <a:latin typeface="+mn-lt"/>
                  <a:ea typeface="+mn-ea"/>
                </a:rPr>
                <a:t>Bootstrap CSS </a:t>
              </a:r>
              <a:r>
                <a:rPr lang="zh-CN" altLang="en-US" sz="3200" dirty="0">
                  <a:solidFill>
                    <a:schemeClr val="tx1"/>
                  </a:solidFill>
                  <a:latin typeface="+mn-lt"/>
                  <a:ea typeface="+mn-ea"/>
                </a:rPr>
                <a:t>概览</a:t>
              </a:r>
              <a:endParaRPr lang="en-US" altLang="zh-CN" sz="3200" dirty="0">
                <a:solidFill>
                  <a:schemeClr val="tx1"/>
                </a:solidFill>
                <a:latin typeface="+mn-lt"/>
                <a:ea typeface="+mn-ea"/>
              </a:endParaRPr>
            </a:p>
          </p:txBody>
        </p:sp>
      </p:grpSp>
      <p:sp>
        <p:nvSpPr>
          <p:cNvPr id="14" name="MH_Number_1"/>
          <p:cNvSpPr>
            <a:spLocks noChangeArrowheads="1"/>
          </p:cNvSpPr>
          <p:nvPr>
            <p:custDataLst>
              <p:tags r:id="rId5"/>
            </p:custDataLst>
          </p:nvPr>
        </p:nvSpPr>
        <p:spPr bwMode="auto">
          <a:xfrm>
            <a:off x="1203264" y="4079410"/>
            <a:ext cx="158510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04</a:t>
            </a:r>
            <a:endParaRPr lang="zh-CN" altLang="en-US" sz="3200" b="1" dirty="0">
              <a:solidFill>
                <a:srgbClr val="FFFFFF"/>
              </a:solidFill>
              <a:latin typeface="+mn-lt"/>
              <a:ea typeface="+mn-ea"/>
            </a:endParaRPr>
          </a:p>
        </p:txBody>
      </p:sp>
      <p:sp>
        <p:nvSpPr>
          <p:cNvPr id="15" name="MH_Entry_1"/>
          <p:cNvSpPr txBox="1">
            <a:spLocks noChangeArrowheads="1"/>
          </p:cNvSpPr>
          <p:nvPr>
            <p:custDataLst>
              <p:tags r:id="rId6"/>
            </p:custDataLst>
          </p:nvPr>
        </p:nvSpPr>
        <p:spPr bwMode="auto">
          <a:xfrm>
            <a:off x="2826979" y="4079410"/>
            <a:ext cx="511599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4"/>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en-US" altLang="zh-CN" sz="3200" dirty="0" smtClean="0">
                <a:solidFill>
                  <a:schemeClr val="tx1"/>
                </a:solidFill>
              </a:rPr>
              <a:t>Bootstrap </a:t>
            </a:r>
            <a:r>
              <a:rPr lang="zh-CN" altLang="en-US" sz="3200" dirty="0" smtClean="0">
                <a:solidFill>
                  <a:schemeClr val="tx1"/>
                </a:solidFill>
              </a:rPr>
              <a:t>栅格系统</a:t>
            </a:r>
            <a:endParaRPr lang="en-US" altLang="zh-CN" sz="3200" dirty="0">
              <a:solidFill>
                <a:schemeClr val="tx1"/>
              </a:solidFill>
              <a:latin typeface="+mn-lt"/>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sym typeface="+mn-ea"/>
              </a:rPr>
              <a:t>HTML 5 </a:t>
            </a:r>
            <a:r>
              <a:rPr lang="zh-CN" altLang="en-US" sz="4000" dirty="0">
                <a:sym typeface="+mn-ea"/>
              </a:rPr>
              <a:t>文档类型（</a:t>
            </a:r>
            <a:r>
              <a:rPr lang="en-US" altLang="zh-CN" sz="4000" dirty="0" err="1">
                <a:sym typeface="+mn-ea"/>
              </a:rPr>
              <a:t>Doctype</a:t>
            </a:r>
            <a:r>
              <a:rPr lang="zh-CN" altLang="en-US" sz="4000" dirty="0">
                <a:sym typeface="+mn-ea"/>
              </a:rPr>
              <a:t>）</a:t>
            </a:r>
            <a:endParaRPr lang="en-US" altLang="zh-CN" sz="4000" dirty="0" smtClean="0"/>
          </a:p>
        </p:txBody>
      </p:sp>
      <p:sp>
        <p:nvSpPr>
          <p:cNvPr id="9" name="文本框 8"/>
          <p:cNvSpPr txBox="1"/>
          <p:nvPr>
            <p:custDataLst>
              <p:tags r:id="rId2"/>
            </p:custDataLst>
          </p:nvPr>
        </p:nvSpPr>
        <p:spPr>
          <a:xfrm>
            <a:off x="997527" y="1333450"/>
            <a:ext cx="9319175" cy="597600"/>
          </a:xfrm>
          <a:prstGeom prst="rect">
            <a:avLst/>
          </a:prstGeom>
        </p:spPr>
        <p:txBody>
          <a:bodyPr vert="horz" lIns="91440" tIns="45720" rIns="91440" bIns="45720" rtlCol="0" anchor="t">
            <a:normAutofit/>
          </a:bodyPr>
          <a:lstStyle>
            <a:lvl1pPr indent="0" defTabSz="685800">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r>
              <a:rPr lang="zh-CN" altLang="en-US" sz="2800" b="1" dirty="0" smtClean="0">
                <a:solidFill>
                  <a:srgbClr val="000000"/>
                </a:solidFill>
                <a:latin typeface="微软雅黑" panose="020B0503020204020204" charset="-122"/>
                <a:ea typeface="微软雅黑" panose="020B0503020204020204" charset="-122"/>
                <a:sym typeface="+mn-ea"/>
              </a:rPr>
              <a:t>全局设置：</a:t>
            </a:r>
          </a:p>
        </p:txBody>
      </p:sp>
      <p:sp>
        <p:nvSpPr>
          <p:cNvPr id="7" name="TextBox 6"/>
          <p:cNvSpPr txBox="1"/>
          <p:nvPr/>
        </p:nvSpPr>
        <p:spPr>
          <a:xfrm>
            <a:off x="997527" y="1964027"/>
            <a:ext cx="8700655" cy="1066959"/>
          </a:xfrm>
          <a:prstGeom prst="rect">
            <a:avLst/>
          </a:prstGeom>
          <a:noFill/>
        </p:spPr>
        <p:txBody>
          <a:bodyPr wrap="square" rtlCol="0">
            <a:spAutoFit/>
          </a:bodyPr>
          <a:lstStyle/>
          <a:p>
            <a:pPr>
              <a:lnSpc>
                <a:spcPts val="3800"/>
              </a:lnSpc>
            </a:pPr>
            <a:r>
              <a:rPr lang="en-US" altLang="zh-CN" sz="2800" dirty="0" smtClean="0">
                <a:solidFill>
                  <a:srgbClr val="000000"/>
                </a:solidFill>
                <a:latin typeface="微软雅黑" panose="020B0503020204020204" charset="-122"/>
                <a:ea typeface="微软雅黑" panose="020B0503020204020204" charset="-122"/>
              </a:rPr>
              <a:t>1</a:t>
            </a:r>
            <a:r>
              <a:rPr lang="zh-CN" altLang="en-US" sz="2800" dirty="0" smtClean="0">
                <a:solidFill>
                  <a:srgbClr val="000000"/>
                </a:solidFill>
                <a:latin typeface="微软雅黑" panose="020B0503020204020204" charset="-122"/>
                <a:ea typeface="微软雅黑" panose="020B0503020204020204" charset="-122"/>
              </a:rPr>
              <a:t>、</a:t>
            </a:r>
            <a:r>
              <a:rPr lang="en-US" altLang="zh-CN" sz="2800" dirty="0">
                <a:solidFill>
                  <a:srgbClr val="000000"/>
                </a:solidFill>
                <a:latin typeface="微软雅黑" panose="020B0503020204020204" charset="-122"/>
                <a:ea typeface="微软雅黑" panose="020B0503020204020204" charset="-122"/>
              </a:rPr>
              <a:t>Bootstrap </a:t>
            </a:r>
            <a:r>
              <a:rPr lang="zh-CN" altLang="en-US" sz="2800" dirty="0">
                <a:solidFill>
                  <a:srgbClr val="000000"/>
                </a:solidFill>
                <a:latin typeface="微软雅黑" panose="020B0503020204020204" charset="-122"/>
                <a:ea typeface="微软雅黑" panose="020B0503020204020204" charset="-122"/>
              </a:rPr>
              <a:t>使用了一些 </a:t>
            </a:r>
            <a:r>
              <a:rPr lang="en-US" altLang="zh-CN" sz="2800" dirty="0">
                <a:solidFill>
                  <a:srgbClr val="000000"/>
                </a:solidFill>
                <a:latin typeface="微软雅黑" panose="020B0503020204020204" charset="-122"/>
                <a:ea typeface="微软雅黑" panose="020B0503020204020204" charset="-122"/>
              </a:rPr>
              <a:t>HTML5 </a:t>
            </a:r>
            <a:r>
              <a:rPr lang="zh-CN" altLang="en-US" sz="2800" dirty="0">
                <a:solidFill>
                  <a:srgbClr val="000000"/>
                </a:solidFill>
                <a:latin typeface="微软雅黑" panose="020B0503020204020204" charset="-122"/>
                <a:ea typeface="微软雅黑" panose="020B0503020204020204" charset="-122"/>
              </a:rPr>
              <a:t>元素和 </a:t>
            </a:r>
            <a:r>
              <a:rPr lang="en-US" altLang="zh-CN" sz="2800" dirty="0">
                <a:solidFill>
                  <a:srgbClr val="000000"/>
                </a:solidFill>
                <a:latin typeface="微软雅黑" panose="020B0503020204020204" charset="-122"/>
                <a:ea typeface="微软雅黑" panose="020B0503020204020204" charset="-122"/>
              </a:rPr>
              <a:t>CSS </a:t>
            </a:r>
            <a:r>
              <a:rPr lang="zh-CN" altLang="en-US" sz="2800" dirty="0">
                <a:solidFill>
                  <a:srgbClr val="000000"/>
                </a:solidFill>
                <a:latin typeface="微软雅黑" panose="020B0503020204020204" charset="-122"/>
                <a:ea typeface="微软雅黑" panose="020B0503020204020204" charset="-122"/>
              </a:rPr>
              <a:t>属性。必须</a:t>
            </a:r>
            <a:r>
              <a:rPr lang="zh-CN" altLang="en-US" sz="2800" dirty="0" smtClean="0">
                <a:solidFill>
                  <a:srgbClr val="000000"/>
                </a:solidFill>
                <a:latin typeface="微软雅黑" panose="020B0503020204020204" charset="-122"/>
                <a:ea typeface="微软雅黑" panose="020B0503020204020204" charset="-122"/>
              </a:rPr>
              <a:t>使用</a:t>
            </a:r>
            <a:r>
              <a:rPr lang="en-US" altLang="zh-CN" sz="2800" dirty="0" smtClean="0">
                <a:solidFill>
                  <a:srgbClr val="000000"/>
                </a:solidFill>
                <a:latin typeface="微软雅黑" panose="020B0503020204020204" charset="-122"/>
                <a:ea typeface="微软雅黑" panose="020B0503020204020204" charset="-122"/>
              </a:rPr>
              <a:t>HTML5</a:t>
            </a:r>
            <a:r>
              <a:rPr lang="zh-CN" altLang="en-US" sz="2800" dirty="0" smtClean="0">
                <a:solidFill>
                  <a:srgbClr val="000000"/>
                </a:solidFill>
                <a:latin typeface="微软雅黑" panose="020B0503020204020204" charset="-122"/>
                <a:ea typeface="微软雅黑" panose="020B0503020204020204" charset="-122"/>
              </a:rPr>
              <a:t>文档类型。</a:t>
            </a:r>
          </a:p>
        </p:txBody>
      </p:sp>
      <p:sp>
        <p:nvSpPr>
          <p:cNvPr id="5" name="矩形 4"/>
          <p:cNvSpPr/>
          <p:nvPr/>
        </p:nvSpPr>
        <p:spPr>
          <a:xfrm>
            <a:off x="3201193" y="3327196"/>
            <a:ext cx="4608512" cy="22860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2400" dirty="0">
                <a:solidFill>
                  <a:srgbClr val="000000"/>
                </a:solidFill>
                <a:latin typeface="微软雅黑" panose="020B0503020204020204" charset="-122"/>
                <a:ea typeface="微软雅黑" panose="020B0503020204020204" charset="-122"/>
              </a:rPr>
              <a:t>&lt;!DOCTYPE html&gt; </a:t>
            </a:r>
            <a:endParaRPr lang="en-US" altLang="zh-CN" sz="2400" dirty="0" smtClean="0">
              <a:solidFill>
                <a:srgbClr val="000000"/>
              </a:solidFill>
              <a:latin typeface="微软雅黑" panose="020B0503020204020204" charset="-122"/>
              <a:ea typeface="微软雅黑" panose="020B0503020204020204" charset="-122"/>
            </a:endParaRPr>
          </a:p>
          <a:p>
            <a:pPr>
              <a:lnSpc>
                <a:spcPct val="150000"/>
              </a:lnSpc>
            </a:pPr>
            <a:r>
              <a:rPr lang="en-US" altLang="zh-CN" sz="2400" dirty="0" smtClean="0">
                <a:solidFill>
                  <a:srgbClr val="000000"/>
                </a:solidFill>
                <a:latin typeface="微软雅黑" panose="020B0503020204020204" charset="-122"/>
                <a:ea typeface="微软雅黑" panose="020B0503020204020204" charset="-122"/>
              </a:rPr>
              <a:t>&lt;html&gt;</a:t>
            </a:r>
          </a:p>
          <a:p>
            <a:pPr>
              <a:lnSpc>
                <a:spcPct val="150000"/>
              </a:lnSpc>
            </a:pPr>
            <a:r>
              <a:rPr lang="en-US" altLang="zh-CN" sz="2400" dirty="0" smtClean="0">
                <a:solidFill>
                  <a:srgbClr val="000000"/>
                </a:solidFill>
                <a:latin typeface="微软雅黑" panose="020B0503020204020204" charset="-122"/>
                <a:ea typeface="微软雅黑" panose="020B0503020204020204" charset="-122"/>
              </a:rPr>
              <a:t> </a:t>
            </a:r>
            <a:r>
              <a:rPr lang="en-US" altLang="zh-CN" sz="2400" dirty="0">
                <a:solidFill>
                  <a:srgbClr val="000000"/>
                </a:solidFill>
                <a:latin typeface="微软雅黑" panose="020B0503020204020204" charset="-122"/>
                <a:ea typeface="微软雅黑" panose="020B0503020204020204" charset="-122"/>
              </a:rPr>
              <a:t>... </a:t>
            </a:r>
            <a:endParaRPr lang="en-US" altLang="zh-CN" sz="2400" dirty="0" smtClean="0">
              <a:solidFill>
                <a:srgbClr val="000000"/>
              </a:solidFill>
              <a:latin typeface="微软雅黑" panose="020B0503020204020204" charset="-122"/>
              <a:ea typeface="微软雅黑" panose="020B0503020204020204" charset="-122"/>
            </a:endParaRPr>
          </a:p>
          <a:p>
            <a:pPr>
              <a:lnSpc>
                <a:spcPct val="150000"/>
              </a:lnSpc>
            </a:pPr>
            <a:r>
              <a:rPr lang="en-US" altLang="zh-CN" sz="2400" dirty="0" smtClean="0">
                <a:solidFill>
                  <a:srgbClr val="000000"/>
                </a:solidFill>
                <a:latin typeface="微软雅黑" panose="020B0503020204020204" charset="-122"/>
                <a:ea typeface="微软雅黑" panose="020B0503020204020204" charset="-122"/>
              </a:rPr>
              <a:t>&lt;/</a:t>
            </a:r>
            <a:r>
              <a:rPr lang="en-US" altLang="zh-CN" sz="2400" dirty="0">
                <a:solidFill>
                  <a:srgbClr val="000000"/>
                </a:solidFill>
                <a:latin typeface="微软雅黑" panose="020B0503020204020204" charset="-122"/>
                <a:ea typeface="微软雅黑" panose="020B0503020204020204" charset="-122"/>
              </a:rPr>
              <a:t>html&gt;</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smtClean="0">
                <a:sym typeface="+mn-ea"/>
              </a:rPr>
              <a:t>移动</a:t>
            </a:r>
            <a:r>
              <a:rPr lang="zh-CN" altLang="en-US" sz="4000" dirty="0">
                <a:sym typeface="+mn-ea"/>
              </a:rPr>
              <a:t>设备优先</a:t>
            </a:r>
            <a:endParaRPr lang="en-US" altLang="zh-CN" sz="4000" dirty="0" smtClean="0"/>
          </a:p>
        </p:txBody>
      </p:sp>
      <p:sp>
        <p:nvSpPr>
          <p:cNvPr id="2" name="TextBox 7"/>
          <p:cNvSpPr txBox="1"/>
          <p:nvPr/>
        </p:nvSpPr>
        <p:spPr>
          <a:xfrm>
            <a:off x="865914" y="1272363"/>
            <a:ext cx="10383977" cy="2267287"/>
          </a:xfrm>
          <a:prstGeom prst="rect">
            <a:avLst/>
          </a:prstGeom>
          <a:noFill/>
        </p:spPr>
        <p:txBody>
          <a:bodyPr wrap="square" rtlCol="0">
            <a:spAutoFit/>
          </a:bodyPr>
          <a:lstStyle/>
          <a:p>
            <a:pPr>
              <a:lnSpc>
                <a:spcPts val="3800"/>
              </a:lnSpc>
            </a:pPr>
            <a:r>
              <a:rPr lang="en-US" altLang="zh-CN" sz="2800" dirty="0" smtClean="0">
                <a:solidFill>
                  <a:srgbClr val="000000"/>
                </a:solidFill>
                <a:latin typeface="微软雅黑" panose="020B0503020204020204" charset="-122"/>
                <a:ea typeface="微软雅黑" panose="020B0503020204020204" charset="-122"/>
              </a:rPr>
              <a:t>2</a:t>
            </a:r>
            <a:r>
              <a:rPr lang="zh-CN" altLang="en-US" sz="2800" dirty="0" smtClean="0">
                <a:solidFill>
                  <a:srgbClr val="000000"/>
                </a:solidFill>
                <a:latin typeface="微软雅黑" panose="020B0503020204020204" charset="-122"/>
                <a:ea typeface="微软雅黑" panose="020B0503020204020204" charset="-122"/>
              </a:rPr>
              <a:t>、为了</a:t>
            </a:r>
            <a:r>
              <a:rPr lang="zh-CN" altLang="en-US" sz="2800" dirty="0">
                <a:solidFill>
                  <a:srgbClr val="000000"/>
                </a:solidFill>
                <a:latin typeface="微软雅黑" panose="020B0503020204020204" charset="-122"/>
                <a:ea typeface="微软雅黑" panose="020B0503020204020204" charset="-122"/>
              </a:rPr>
              <a:t>确保适当的绘制和触屏缩放，需要在 </a:t>
            </a:r>
            <a:r>
              <a:rPr lang="en-US" altLang="zh-CN" sz="2800" dirty="0">
                <a:solidFill>
                  <a:srgbClr val="000000"/>
                </a:solidFill>
                <a:latin typeface="微软雅黑" panose="020B0503020204020204" charset="-122"/>
                <a:ea typeface="微软雅黑" panose="020B0503020204020204" charset="-122"/>
              </a:rPr>
              <a:t>&lt;head&gt;</a:t>
            </a:r>
            <a:r>
              <a:rPr lang="zh-CN" altLang="en-US" sz="2800" dirty="0">
                <a:solidFill>
                  <a:srgbClr val="000000"/>
                </a:solidFill>
                <a:latin typeface="微软雅黑" panose="020B0503020204020204" charset="-122"/>
                <a:ea typeface="微软雅黑" panose="020B0503020204020204" charset="-122"/>
              </a:rPr>
              <a:t> 之中</a:t>
            </a:r>
            <a:r>
              <a:rPr lang="zh-CN" altLang="en-US" sz="2800" dirty="0">
                <a:solidFill>
                  <a:srgbClr val="006600"/>
                </a:solidFill>
                <a:latin typeface="微软雅黑" panose="020B0503020204020204" charset="-122"/>
                <a:ea typeface="微软雅黑" panose="020B0503020204020204" charset="-122"/>
              </a:rPr>
              <a:t>添加 </a:t>
            </a:r>
            <a:r>
              <a:rPr lang="en-US" altLang="zh-CN" sz="2800" dirty="0">
                <a:solidFill>
                  <a:srgbClr val="006600"/>
                </a:solidFill>
                <a:latin typeface="微软雅黑" panose="020B0503020204020204" charset="-122"/>
                <a:ea typeface="微软雅黑" panose="020B0503020204020204" charset="-122"/>
              </a:rPr>
              <a:t>viewport </a:t>
            </a:r>
            <a:r>
              <a:rPr lang="zh-CN" altLang="en-US" sz="2800" dirty="0">
                <a:solidFill>
                  <a:srgbClr val="006600"/>
                </a:solidFill>
                <a:latin typeface="微软雅黑" panose="020B0503020204020204" charset="-122"/>
                <a:ea typeface="微软雅黑" panose="020B0503020204020204" charset="-122"/>
              </a:rPr>
              <a:t>元数据标签</a:t>
            </a:r>
            <a:r>
              <a:rPr lang="zh-CN" altLang="en-US" sz="2800" dirty="0" smtClean="0">
                <a:solidFill>
                  <a:srgbClr val="006600"/>
                </a:solidFill>
                <a:latin typeface="微软雅黑" panose="020B0503020204020204" charset="-122"/>
                <a:ea typeface="微软雅黑" panose="020B0503020204020204" charset="-122"/>
              </a:rPr>
              <a:t>。</a:t>
            </a:r>
            <a:endParaRPr lang="en-US" altLang="zh-CN" sz="2800" dirty="0" smtClean="0">
              <a:solidFill>
                <a:srgbClr val="006600"/>
              </a:solidFill>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r>
              <a:rPr lang="zh-CN" altLang="en-US" sz="2600" dirty="0">
                <a:solidFill>
                  <a:srgbClr val="000000"/>
                </a:solidFill>
                <a:latin typeface="微软雅黑" panose="020B0503020204020204" charset="-122"/>
                <a:ea typeface="微软雅黑" panose="020B0503020204020204" charset="-122"/>
              </a:rPr>
              <a:t>设备上</a:t>
            </a:r>
            <a:r>
              <a:rPr lang="zh-CN" altLang="en-US" sz="2600" dirty="0" smtClean="0">
                <a:solidFill>
                  <a:srgbClr val="000000"/>
                </a:solidFill>
                <a:latin typeface="微软雅黑" panose="020B0503020204020204" charset="-122"/>
                <a:ea typeface="微软雅黑" panose="020B0503020204020204" charset="-122"/>
              </a:rPr>
              <a:t>的 </a:t>
            </a:r>
            <a:r>
              <a:rPr lang="en-US" altLang="zh-CN" sz="2600" dirty="0" smtClean="0">
                <a:solidFill>
                  <a:srgbClr val="000000"/>
                </a:solidFill>
                <a:latin typeface="微软雅黑" panose="020B0503020204020204" charset="-122"/>
                <a:ea typeface="微软雅黑" panose="020B0503020204020204" charset="-122"/>
              </a:rPr>
              <a:t>viewport </a:t>
            </a:r>
            <a:r>
              <a:rPr lang="zh-CN" altLang="en-US" sz="2600" dirty="0" smtClean="0">
                <a:solidFill>
                  <a:srgbClr val="000000"/>
                </a:solidFill>
                <a:latin typeface="微软雅黑" panose="020B0503020204020204" charset="-122"/>
                <a:ea typeface="微软雅黑" panose="020B0503020204020204" charset="-122"/>
              </a:rPr>
              <a:t>指设备</a:t>
            </a:r>
            <a:r>
              <a:rPr lang="zh-CN" altLang="en-US" sz="2600" dirty="0">
                <a:solidFill>
                  <a:srgbClr val="000000"/>
                </a:solidFill>
                <a:latin typeface="微软雅黑" panose="020B0503020204020204" charset="-122"/>
                <a:ea typeface="微软雅黑" panose="020B0503020204020204" charset="-122"/>
              </a:rPr>
              <a:t>的屏幕上能用来显示网页的那一块区域</a:t>
            </a:r>
            <a:r>
              <a:rPr lang="zh-CN" altLang="en-US" sz="2600" dirty="0" smtClean="0">
                <a:solidFill>
                  <a:srgbClr val="000000"/>
                </a:solidFill>
                <a:latin typeface="微软雅黑" panose="020B0503020204020204" charset="-122"/>
                <a:ea typeface="微软雅黑" panose="020B0503020204020204" charset="-122"/>
              </a:rPr>
              <a:t>。</a:t>
            </a:r>
            <a:endParaRPr lang="en-US" altLang="zh-CN" sz="2600" dirty="0" smtClean="0">
              <a:solidFill>
                <a:srgbClr val="000000"/>
              </a:solidFill>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r>
              <a:rPr lang="zh-CN" altLang="en-US" sz="2600" dirty="0" smtClean="0">
                <a:solidFill>
                  <a:srgbClr val="000000"/>
                </a:solidFill>
                <a:latin typeface="微软雅黑" panose="020B0503020204020204" charset="-122"/>
                <a:ea typeface="微软雅黑" panose="020B0503020204020204" charset="-122"/>
              </a:rPr>
              <a:t>添加 </a:t>
            </a:r>
            <a:r>
              <a:rPr lang="en-US" altLang="zh-CN" sz="2600" dirty="0">
                <a:solidFill>
                  <a:srgbClr val="000000"/>
                </a:solidFill>
                <a:latin typeface="微软雅黑" panose="020B0503020204020204" charset="-122"/>
                <a:ea typeface="微软雅黑" panose="020B0503020204020204" charset="-122"/>
              </a:rPr>
              <a:t>viewport </a:t>
            </a:r>
            <a:r>
              <a:rPr lang="zh-CN" altLang="en-US" sz="2600" dirty="0">
                <a:solidFill>
                  <a:srgbClr val="000000"/>
                </a:solidFill>
                <a:latin typeface="微软雅黑" panose="020B0503020204020204" charset="-122"/>
                <a:ea typeface="微软雅黑" panose="020B0503020204020204" charset="-122"/>
              </a:rPr>
              <a:t>元数据</a:t>
            </a:r>
            <a:r>
              <a:rPr lang="zh-CN" altLang="en-US" sz="2600" dirty="0" smtClean="0">
                <a:solidFill>
                  <a:srgbClr val="000000"/>
                </a:solidFill>
                <a:latin typeface="微软雅黑" panose="020B0503020204020204" charset="-122"/>
                <a:ea typeface="微软雅黑" panose="020B0503020204020204" charset="-122"/>
              </a:rPr>
              <a:t>标签可确保</a:t>
            </a:r>
            <a:r>
              <a:rPr lang="zh-CN" altLang="en-US" sz="2600" dirty="0">
                <a:solidFill>
                  <a:srgbClr val="000000"/>
                </a:solidFill>
                <a:latin typeface="微软雅黑" panose="020B0503020204020204" charset="-122"/>
                <a:ea typeface="微软雅黑" panose="020B0503020204020204" charset="-122"/>
              </a:rPr>
              <a:t>适当的绘制和触屏</a:t>
            </a:r>
            <a:r>
              <a:rPr lang="zh-CN" altLang="en-US" sz="2600" dirty="0" smtClean="0">
                <a:solidFill>
                  <a:srgbClr val="000000"/>
                </a:solidFill>
                <a:latin typeface="微软雅黑" panose="020B0503020204020204" charset="-122"/>
                <a:ea typeface="微软雅黑" panose="020B0503020204020204" charset="-122"/>
              </a:rPr>
              <a:t>缩放。</a:t>
            </a:r>
            <a:endParaRPr lang="zh-CN" altLang="en-US" sz="2600" dirty="0">
              <a:solidFill>
                <a:srgbClr val="000000"/>
              </a:solidFill>
              <a:latin typeface="微软雅黑" panose="020B0503020204020204" charset="-122"/>
              <a:ea typeface="微软雅黑" panose="020B0503020204020204" charset="-122"/>
            </a:endParaRPr>
          </a:p>
        </p:txBody>
      </p:sp>
      <p:sp>
        <p:nvSpPr>
          <p:cNvPr id="7" name="矩形 6"/>
          <p:cNvSpPr/>
          <p:nvPr/>
        </p:nvSpPr>
        <p:spPr>
          <a:xfrm>
            <a:off x="910074" y="3829573"/>
            <a:ext cx="10273141" cy="1037463"/>
          </a:xfrm>
          <a:prstGeom prst="rect">
            <a:avLst/>
          </a:prstGeom>
          <a:solidFill>
            <a:schemeClr val="accent5">
              <a:lumMod val="20000"/>
              <a:lumOff val="80000"/>
            </a:schemeClr>
          </a:solidFill>
        </p:spPr>
        <p:txBody>
          <a:bodyPr wrap="square">
            <a:spAutoFit/>
          </a:bodyPr>
          <a:lstStyle/>
          <a:p>
            <a:pPr>
              <a:lnSpc>
                <a:spcPts val="3800"/>
              </a:lnSpc>
              <a:spcAft>
                <a:spcPts val="600"/>
              </a:spcAft>
            </a:pPr>
            <a:r>
              <a:rPr lang="en-US" altLang="zh-CN" sz="2800" dirty="0" smtClean="0">
                <a:latin typeface="Consolas" panose="020B0609020204030204" pitchFamily="49" charset="0"/>
                <a:cs typeface="Consolas" panose="020B0609020204030204" pitchFamily="49" charset="0"/>
              </a:rPr>
              <a:t>&lt;</a:t>
            </a:r>
            <a:r>
              <a:rPr lang="en-US" altLang="zh-CN" sz="2800" dirty="0">
                <a:solidFill>
                  <a:srgbClr val="2369B6"/>
                </a:solidFill>
                <a:latin typeface="Consolas" panose="020B0609020204030204" pitchFamily="49" charset="0"/>
                <a:cs typeface="Consolas" panose="020B0609020204030204" pitchFamily="49" charset="0"/>
              </a:rPr>
              <a:t>meta</a:t>
            </a:r>
            <a:r>
              <a:rPr lang="en-US" altLang="zh-CN" sz="2800" dirty="0">
                <a:latin typeface="Consolas" panose="020B0609020204030204" pitchFamily="49" charset="0"/>
                <a:cs typeface="Consolas" panose="020B0609020204030204" pitchFamily="49" charset="0"/>
              </a:rPr>
              <a:t> </a:t>
            </a:r>
            <a:r>
              <a:rPr lang="en-US" altLang="zh-CN" sz="2800" dirty="0">
                <a:solidFill>
                  <a:srgbClr val="CB2D01"/>
                </a:solidFill>
                <a:latin typeface="Consolas" panose="020B0609020204030204" pitchFamily="49" charset="0"/>
                <a:cs typeface="Consolas" panose="020B0609020204030204" pitchFamily="49" charset="0"/>
              </a:rPr>
              <a:t>name</a:t>
            </a:r>
            <a:r>
              <a:rPr lang="en-US" altLang="zh-CN" sz="2800" dirty="0">
                <a:latin typeface="Consolas" panose="020B0609020204030204" pitchFamily="49" charset="0"/>
                <a:cs typeface="Consolas" panose="020B0609020204030204" pitchFamily="49" charset="0"/>
              </a:rPr>
              <a:t>=</a:t>
            </a:r>
            <a:r>
              <a:rPr lang="en-US" altLang="zh-CN" sz="2800" dirty="0">
                <a:solidFill>
                  <a:srgbClr val="2369B6"/>
                </a:solidFill>
                <a:latin typeface="Consolas" panose="020B0609020204030204" pitchFamily="49" charset="0"/>
                <a:cs typeface="Consolas" panose="020B0609020204030204" pitchFamily="49" charset="0"/>
              </a:rPr>
              <a:t>"viewport" </a:t>
            </a:r>
            <a:r>
              <a:rPr lang="en-US" altLang="zh-CN" sz="2800" dirty="0">
                <a:solidFill>
                  <a:srgbClr val="CB2D01"/>
                </a:solidFill>
                <a:latin typeface="Consolas" panose="020B0609020204030204" pitchFamily="49" charset="0"/>
                <a:cs typeface="Consolas" panose="020B0609020204030204" pitchFamily="49" charset="0"/>
              </a:rPr>
              <a:t>content</a:t>
            </a:r>
            <a:r>
              <a:rPr lang="en-US" altLang="zh-CN" sz="2800" dirty="0">
                <a:latin typeface="Consolas" panose="020B0609020204030204" pitchFamily="49" charset="0"/>
                <a:cs typeface="Consolas" panose="020B0609020204030204" pitchFamily="49" charset="0"/>
              </a:rPr>
              <a:t>=</a:t>
            </a:r>
            <a:r>
              <a:rPr lang="en-US" altLang="zh-CN" sz="2800" dirty="0">
                <a:solidFill>
                  <a:srgbClr val="2369B6"/>
                </a:solidFill>
                <a:latin typeface="Consolas" panose="020B0609020204030204" pitchFamily="49" charset="0"/>
                <a:cs typeface="Consolas" panose="020B0609020204030204" pitchFamily="49" charset="0"/>
              </a:rPr>
              <a:t>"width=device-width,</a:t>
            </a:r>
            <a:r>
              <a:rPr lang="en-US" altLang="zh-CN" sz="2800" dirty="0">
                <a:latin typeface="Consolas" panose="020B0609020204030204" pitchFamily="49" charset="0"/>
                <a:cs typeface="Consolas" panose="020B0609020204030204" pitchFamily="49" charset="0"/>
              </a:rPr>
              <a:t> </a:t>
            </a:r>
            <a:r>
              <a:rPr lang="en-US" altLang="zh-CN" sz="2800" dirty="0">
                <a:solidFill>
                  <a:srgbClr val="2369B6"/>
                </a:solidFill>
                <a:latin typeface="Consolas" panose="020B0609020204030204" pitchFamily="49" charset="0"/>
                <a:cs typeface="Consolas" panose="020B0609020204030204" pitchFamily="49" charset="0"/>
              </a:rPr>
              <a:t>initial-scale=1"</a:t>
            </a:r>
            <a:r>
              <a:rPr lang="en-US" altLang="zh-CN" sz="2800" dirty="0">
                <a:latin typeface="Consolas" panose="020B0609020204030204" pitchFamily="49" charset="0"/>
                <a:cs typeface="Consolas" panose="020B0609020204030204" pitchFamily="49" charset="0"/>
              </a:rPr>
              <a:t>/&gt;</a:t>
            </a:r>
            <a:endParaRPr lang="zh-CN" altLang="en-US" sz="2800" dirty="0">
              <a:latin typeface="Consolas" panose="020B0609020204030204" pitchFamily="49" charset="0"/>
              <a:cs typeface="Consolas" panose="020B0609020204030204" pitchFamily="49" charset="0"/>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sym typeface="+mn-ea"/>
              </a:rPr>
              <a:t>Viewport</a:t>
            </a:r>
            <a:endParaRPr lang="en-US" altLang="zh-CN" sz="4000" dirty="0" smtClean="0"/>
          </a:p>
        </p:txBody>
      </p:sp>
      <p:sp>
        <p:nvSpPr>
          <p:cNvPr id="12" name="TextBox 11"/>
          <p:cNvSpPr txBox="1"/>
          <p:nvPr/>
        </p:nvSpPr>
        <p:spPr>
          <a:xfrm>
            <a:off x="741223" y="1310580"/>
            <a:ext cx="8928992" cy="4134465"/>
          </a:xfrm>
          <a:prstGeom prst="rect">
            <a:avLst/>
          </a:prstGeom>
          <a:noFill/>
        </p:spPr>
        <p:txBody>
          <a:bodyPr wrap="square" rtlCol="0">
            <a:spAutoFit/>
          </a:bodyPr>
          <a:lstStyle/>
          <a:p>
            <a:pPr>
              <a:lnSpc>
                <a:spcPts val="3800"/>
              </a:lnSpc>
            </a:pPr>
            <a:r>
              <a:rPr lang="en-US" altLang="zh-CN" sz="2800" dirty="0" smtClean="0">
                <a:solidFill>
                  <a:srgbClr val="000000"/>
                </a:solidFill>
                <a:latin typeface="微软雅黑" panose="020B0503020204020204" charset="-122"/>
                <a:ea typeface="微软雅黑" panose="020B0503020204020204" charset="-122"/>
              </a:rPr>
              <a:t>Viewport </a:t>
            </a:r>
            <a:r>
              <a:rPr lang="zh-CN" altLang="en-US" sz="2800" dirty="0" smtClean="0">
                <a:solidFill>
                  <a:srgbClr val="000000"/>
                </a:solidFill>
                <a:latin typeface="微软雅黑" panose="020B0503020204020204" charset="-122"/>
                <a:ea typeface="微软雅黑" panose="020B0503020204020204" charset="-122"/>
              </a:rPr>
              <a:t>的</a:t>
            </a:r>
            <a:r>
              <a:rPr lang="zh-CN" altLang="en-US" sz="2800" dirty="0">
                <a:solidFill>
                  <a:srgbClr val="006600"/>
                </a:solidFill>
                <a:latin typeface="微软雅黑" panose="020B0503020204020204" charset="-122"/>
                <a:ea typeface="微软雅黑" panose="020B0503020204020204" charset="-122"/>
              </a:rPr>
              <a:t>属性</a:t>
            </a:r>
            <a:r>
              <a:rPr lang="zh-CN" altLang="en-US" sz="2800" dirty="0" smtClean="0">
                <a:solidFill>
                  <a:srgbClr val="000000"/>
                </a:solidFill>
                <a:latin typeface="微软雅黑" panose="020B0503020204020204" charset="-122"/>
                <a:ea typeface="微软雅黑" panose="020B0503020204020204" charset="-122"/>
              </a:rPr>
              <a:t>如下</a:t>
            </a:r>
            <a:r>
              <a:rPr lang="zh-CN" altLang="en-US" sz="2800" dirty="0">
                <a:solidFill>
                  <a:srgbClr val="000000"/>
                </a:solidFill>
                <a:latin typeface="微软雅黑" panose="020B0503020204020204" charset="-122"/>
                <a:ea typeface="微软雅黑" panose="020B0503020204020204" charset="-122"/>
              </a:rPr>
              <a:t>：</a:t>
            </a:r>
          </a:p>
          <a:p>
            <a:pPr>
              <a:lnSpc>
                <a:spcPct val="150000"/>
              </a:lnSpc>
            </a:pPr>
            <a:endParaRPr lang="en-US" altLang="zh-CN" sz="2400" dirty="0" smtClean="0">
              <a:solidFill>
                <a:srgbClr val="000000"/>
              </a:solidFill>
              <a:latin typeface="微软雅黑" panose="020B0503020204020204" charset="-122"/>
              <a:ea typeface="微软雅黑" panose="020B0503020204020204" charset="-122"/>
            </a:endParaRPr>
          </a:p>
          <a:p>
            <a:pPr>
              <a:lnSpc>
                <a:spcPct val="150000"/>
              </a:lnSpc>
            </a:pPr>
            <a:r>
              <a:rPr lang="en-US" altLang="zh-CN" sz="2600" dirty="0" smtClean="0">
                <a:solidFill>
                  <a:srgbClr val="006600"/>
                </a:solidFill>
                <a:latin typeface="微软雅黑" panose="020B0503020204020204" charset="-122"/>
                <a:ea typeface="微软雅黑" panose="020B0503020204020204" charset="-122"/>
              </a:rPr>
              <a:t>width</a:t>
            </a:r>
            <a:r>
              <a:rPr lang="en-US" altLang="zh-CN" sz="2600" dirty="0" smtClean="0">
                <a:solidFill>
                  <a:srgbClr val="000000"/>
                </a:solidFill>
                <a:latin typeface="微软雅黑" panose="020B0503020204020204" charset="-122"/>
                <a:ea typeface="微软雅黑" panose="020B0503020204020204" charset="-122"/>
              </a:rPr>
              <a:t>=device-width </a:t>
            </a:r>
            <a:r>
              <a:rPr lang="zh-CN" altLang="en-US" sz="2600" dirty="0">
                <a:solidFill>
                  <a:srgbClr val="000000"/>
                </a:solidFill>
                <a:latin typeface="微软雅黑" panose="020B0503020204020204" charset="-122"/>
                <a:ea typeface="微软雅黑" panose="020B0503020204020204" charset="-122"/>
              </a:rPr>
              <a:t>：表示宽度是设备屏幕的</a:t>
            </a:r>
            <a:r>
              <a:rPr lang="zh-CN" altLang="en-US" sz="2600" dirty="0" smtClean="0">
                <a:solidFill>
                  <a:srgbClr val="000000"/>
                </a:solidFill>
                <a:latin typeface="微软雅黑" panose="020B0503020204020204" charset="-122"/>
                <a:ea typeface="微软雅黑" panose="020B0503020204020204" charset="-122"/>
              </a:rPr>
              <a:t>宽度</a:t>
            </a:r>
          </a:p>
          <a:p>
            <a:pPr>
              <a:lnSpc>
                <a:spcPct val="150000"/>
              </a:lnSpc>
            </a:pPr>
            <a:r>
              <a:rPr lang="en-US" altLang="zh-CN" sz="2600" dirty="0" smtClean="0">
                <a:solidFill>
                  <a:srgbClr val="006600"/>
                </a:solidFill>
                <a:latin typeface="微软雅黑" panose="020B0503020204020204" charset="-122"/>
                <a:ea typeface="微软雅黑" panose="020B0503020204020204" charset="-122"/>
              </a:rPr>
              <a:t>initial-scale</a:t>
            </a:r>
            <a:r>
              <a:rPr lang="en-US" altLang="zh-CN" sz="2600" dirty="0" smtClean="0">
                <a:solidFill>
                  <a:srgbClr val="000000"/>
                </a:solidFill>
                <a:latin typeface="微软雅黑" panose="020B0503020204020204" charset="-122"/>
                <a:ea typeface="微软雅黑" panose="020B0503020204020204" charset="-122"/>
              </a:rPr>
              <a:t>=1.0</a:t>
            </a:r>
            <a:r>
              <a:rPr lang="zh-CN" altLang="en-US" sz="2600" dirty="0">
                <a:solidFill>
                  <a:srgbClr val="000000"/>
                </a:solidFill>
                <a:latin typeface="微软雅黑" panose="020B0503020204020204" charset="-122"/>
                <a:ea typeface="微软雅黑" panose="020B0503020204020204" charset="-122"/>
              </a:rPr>
              <a:t>：表示初始的缩放比例 </a:t>
            </a:r>
            <a:endParaRPr lang="zh-CN" altLang="en-US" sz="2600" dirty="0" smtClean="0">
              <a:solidFill>
                <a:srgbClr val="000000"/>
              </a:solidFill>
              <a:latin typeface="微软雅黑" panose="020B0503020204020204" charset="-122"/>
              <a:ea typeface="微软雅黑" panose="020B0503020204020204" charset="-122"/>
            </a:endParaRPr>
          </a:p>
          <a:p>
            <a:pPr>
              <a:lnSpc>
                <a:spcPct val="150000"/>
              </a:lnSpc>
            </a:pPr>
            <a:r>
              <a:rPr lang="en-US" altLang="zh-CN" sz="2600" dirty="0" smtClean="0">
                <a:solidFill>
                  <a:srgbClr val="006600"/>
                </a:solidFill>
                <a:latin typeface="微软雅黑" panose="020B0503020204020204" charset="-122"/>
                <a:ea typeface="微软雅黑" panose="020B0503020204020204" charset="-122"/>
              </a:rPr>
              <a:t>minimum-scale</a:t>
            </a:r>
            <a:r>
              <a:rPr lang="en-US" altLang="zh-CN" sz="2600" dirty="0" smtClean="0">
                <a:solidFill>
                  <a:srgbClr val="000000"/>
                </a:solidFill>
                <a:latin typeface="微软雅黑" panose="020B0503020204020204" charset="-122"/>
                <a:ea typeface="微软雅黑" panose="020B0503020204020204" charset="-122"/>
              </a:rPr>
              <a:t>=0.5</a:t>
            </a:r>
            <a:r>
              <a:rPr lang="zh-CN" altLang="en-US" sz="2600" dirty="0">
                <a:solidFill>
                  <a:srgbClr val="000000"/>
                </a:solidFill>
                <a:latin typeface="微软雅黑" panose="020B0503020204020204" charset="-122"/>
                <a:ea typeface="微软雅黑" panose="020B0503020204020204" charset="-122"/>
              </a:rPr>
              <a:t>：表示最小的缩放比例 </a:t>
            </a:r>
            <a:endParaRPr lang="zh-CN" altLang="en-US" sz="2600" dirty="0" smtClean="0">
              <a:solidFill>
                <a:srgbClr val="000000"/>
              </a:solidFill>
              <a:latin typeface="微软雅黑" panose="020B0503020204020204" charset="-122"/>
              <a:ea typeface="微软雅黑" panose="020B0503020204020204" charset="-122"/>
            </a:endParaRPr>
          </a:p>
          <a:p>
            <a:pPr>
              <a:lnSpc>
                <a:spcPct val="150000"/>
              </a:lnSpc>
            </a:pPr>
            <a:r>
              <a:rPr lang="en-US" altLang="zh-CN" sz="2600" dirty="0" smtClean="0">
                <a:solidFill>
                  <a:srgbClr val="006600"/>
                </a:solidFill>
                <a:latin typeface="微软雅黑" panose="020B0503020204020204" charset="-122"/>
                <a:ea typeface="微软雅黑" panose="020B0503020204020204" charset="-122"/>
              </a:rPr>
              <a:t>maximum-scale</a:t>
            </a:r>
            <a:r>
              <a:rPr lang="en-US" altLang="zh-CN" sz="2600" dirty="0" smtClean="0">
                <a:solidFill>
                  <a:srgbClr val="000000"/>
                </a:solidFill>
                <a:latin typeface="微软雅黑" panose="020B0503020204020204" charset="-122"/>
                <a:ea typeface="微软雅黑" panose="020B0503020204020204" charset="-122"/>
              </a:rPr>
              <a:t>=2.0</a:t>
            </a:r>
            <a:r>
              <a:rPr lang="zh-CN" altLang="en-US" sz="2600" dirty="0">
                <a:solidFill>
                  <a:srgbClr val="000000"/>
                </a:solidFill>
                <a:latin typeface="微软雅黑" panose="020B0503020204020204" charset="-122"/>
                <a:ea typeface="微软雅黑" panose="020B0503020204020204" charset="-122"/>
              </a:rPr>
              <a:t>：表示最大的缩放比例 </a:t>
            </a:r>
            <a:endParaRPr lang="zh-CN" altLang="en-US" sz="2600" dirty="0" smtClean="0">
              <a:solidFill>
                <a:srgbClr val="000000"/>
              </a:solidFill>
              <a:latin typeface="微软雅黑" panose="020B0503020204020204" charset="-122"/>
              <a:ea typeface="微软雅黑" panose="020B0503020204020204" charset="-122"/>
            </a:endParaRPr>
          </a:p>
          <a:p>
            <a:pPr>
              <a:lnSpc>
                <a:spcPct val="150000"/>
              </a:lnSpc>
            </a:pPr>
            <a:r>
              <a:rPr lang="en-US" altLang="zh-CN" sz="2600" dirty="0" smtClean="0">
                <a:solidFill>
                  <a:srgbClr val="006600"/>
                </a:solidFill>
                <a:latin typeface="微软雅黑" panose="020B0503020204020204" charset="-122"/>
                <a:ea typeface="微软雅黑" panose="020B0503020204020204" charset="-122"/>
              </a:rPr>
              <a:t>user-scalable</a:t>
            </a:r>
            <a:r>
              <a:rPr lang="en-US" altLang="zh-CN" sz="2600" dirty="0" smtClean="0">
                <a:solidFill>
                  <a:srgbClr val="000000"/>
                </a:solidFill>
                <a:latin typeface="微软雅黑" panose="020B0503020204020204" charset="-122"/>
                <a:ea typeface="微软雅黑" panose="020B0503020204020204" charset="-122"/>
              </a:rPr>
              <a:t>=yes/no</a:t>
            </a:r>
            <a:r>
              <a:rPr lang="zh-CN" altLang="en-US" sz="2600" dirty="0" smtClean="0">
                <a:solidFill>
                  <a:srgbClr val="000000"/>
                </a:solidFill>
                <a:latin typeface="微软雅黑" panose="020B0503020204020204" charset="-122"/>
                <a:ea typeface="微软雅黑" panose="020B0503020204020204" charset="-122"/>
              </a:rPr>
              <a:t>：</a:t>
            </a:r>
            <a:r>
              <a:rPr lang="zh-CN" altLang="en-US" sz="2600" dirty="0">
                <a:solidFill>
                  <a:srgbClr val="000000"/>
                </a:solidFill>
                <a:latin typeface="微软雅黑" panose="020B0503020204020204" charset="-122"/>
                <a:ea typeface="微软雅黑" panose="020B0503020204020204" charset="-122"/>
              </a:rPr>
              <a:t>表示用户是否可以调整缩放比例</a:t>
            </a:r>
          </a:p>
        </p:txBody>
      </p:sp>
    </p:spTree>
    <p:custDataLst>
      <p:tags r:id="rId1"/>
    </p:custDataLst>
    <p:extLst>
      <p:ext uri="{BB962C8B-B14F-4D97-AF65-F5344CB8AC3E}">
        <p14:creationId xmlns:p14="http://schemas.microsoft.com/office/powerpoint/2010/main" val="164174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mn-ea"/>
              </a:rPr>
              <a:t>排版与链接</a:t>
            </a:r>
            <a:endParaRPr lang="en-US" altLang="zh-CN" sz="4000" dirty="0" smtClean="0"/>
          </a:p>
        </p:txBody>
      </p:sp>
      <p:sp>
        <p:nvSpPr>
          <p:cNvPr id="7" name="TextBox 6"/>
          <p:cNvSpPr txBox="1"/>
          <p:nvPr/>
        </p:nvSpPr>
        <p:spPr>
          <a:xfrm>
            <a:off x="1031365" y="1371989"/>
            <a:ext cx="10212898" cy="1107996"/>
          </a:xfrm>
          <a:prstGeom prst="rect">
            <a:avLst/>
          </a:prstGeom>
          <a:noFill/>
        </p:spPr>
        <p:txBody>
          <a:bodyPr wrap="square" rtlCol="0">
            <a:spAutoFit/>
          </a:bodyPr>
          <a:lstStyle/>
          <a:p>
            <a:r>
              <a:rPr lang="en-US" altLang="zh-CN" sz="2800" dirty="0" smtClean="0">
                <a:solidFill>
                  <a:srgbClr val="000000"/>
                </a:solidFill>
                <a:latin typeface="微软雅黑" panose="020B0503020204020204" charset="-122"/>
                <a:ea typeface="微软雅黑" panose="020B0503020204020204" charset="-122"/>
              </a:rPr>
              <a:t>3</a:t>
            </a:r>
            <a:r>
              <a:rPr lang="zh-CN" altLang="en-US" sz="2800" dirty="0" smtClean="0">
                <a:solidFill>
                  <a:srgbClr val="000000"/>
                </a:solidFill>
                <a:latin typeface="微软雅黑" panose="020B0503020204020204" charset="-122"/>
                <a:ea typeface="微软雅黑" panose="020B0503020204020204" charset="-122"/>
              </a:rPr>
              <a:t>、排版和链接</a:t>
            </a:r>
            <a:endParaRPr lang="en-US" altLang="zh-CN" sz="2800" dirty="0" smtClean="0">
              <a:solidFill>
                <a:srgbClr val="000000"/>
              </a:solidFill>
              <a:latin typeface="微软雅黑" panose="020B0503020204020204" charset="-122"/>
              <a:ea typeface="微软雅黑" panose="020B0503020204020204" charset="-122"/>
            </a:endParaRPr>
          </a:p>
          <a:p>
            <a:pPr>
              <a:spcBef>
                <a:spcPts val="1200"/>
              </a:spcBef>
            </a:pPr>
            <a:r>
              <a:rPr lang="en-US" altLang="zh-CN" sz="2800" dirty="0">
                <a:solidFill>
                  <a:srgbClr val="000000"/>
                </a:solidFill>
                <a:latin typeface="微软雅黑" panose="020B0503020204020204" charset="-122"/>
                <a:ea typeface="微软雅黑" panose="020B0503020204020204" charset="-122"/>
              </a:rPr>
              <a:t>Bootstrap </a:t>
            </a:r>
            <a:r>
              <a:rPr lang="zh-CN" altLang="en-US" sz="2800" dirty="0">
                <a:solidFill>
                  <a:srgbClr val="000000"/>
                </a:solidFill>
                <a:latin typeface="微软雅黑" panose="020B0503020204020204" charset="-122"/>
                <a:ea typeface="微软雅黑" panose="020B0503020204020204" charset="-122"/>
              </a:rPr>
              <a:t>排版、链接样式设置了基本的全局样式。分别是：</a:t>
            </a:r>
            <a:endParaRPr lang="zh-CN" altLang="en-US" sz="2800" dirty="0" smtClean="0">
              <a:solidFill>
                <a:srgbClr val="000000"/>
              </a:solidFill>
              <a:latin typeface="微软雅黑" panose="020B0503020204020204" charset="-122"/>
              <a:ea typeface="微软雅黑" panose="020B0503020204020204" charset="-122"/>
            </a:endParaRPr>
          </a:p>
        </p:txBody>
      </p:sp>
      <p:sp>
        <p:nvSpPr>
          <p:cNvPr id="10" name="TextBox 9"/>
          <p:cNvSpPr txBox="1"/>
          <p:nvPr/>
        </p:nvSpPr>
        <p:spPr>
          <a:xfrm>
            <a:off x="1031364" y="2470968"/>
            <a:ext cx="10912985" cy="309315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lnSpc>
                <a:spcPct val="150000"/>
              </a:lnSpc>
              <a:buFont typeface="Arial" panose="020B0604020202020204" pitchFamily="34" charset="0"/>
              <a:buChar char="•"/>
            </a:pPr>
            <a:r>
              <a:rPr lang="zh-CN" altLang="en-US" sz="2600" dirty="0">
                <a:solidFill>
                  <a:srgbClr val="000000"/>
                </a:solidFill>
                <a:latin typeface="微软雅黑" panose="020B0503020204020204" charset="-122"/>
                <a:ea typeface="微软雅黑" panose="020B0503020204020204" charset="-122"/>
              </a:rPr>
              <a:t>为 </a:t>
            </a:r>
            <a:r>
              <a:rPr lang="en-US" altLang="zh-CN" sz="2600" dirty="0">
                <a:solidFill>
                  <a:srgbClr val="000000"/>
                </a:solidFill>
                <a:latin typeface="微软雅黑" panose="020B0503020204020204" charset="-122"/>
                <a:ea typeface="微软雅黑" panose="020B0503020204020204" charset="-122"/>
              </a:rPr>
              <a:t>body </a:t>
            </a:r>
            <a:r>
              <a:rPr lang="zh-CN" altLang="en-US" sz="2600" dirty="0">
                <a:solidFill>
                  <a:srgbClr val="000000"/>
                </a:solidFill>
                <a:latin typeface="微软雅黑" panose="020B0503020204020204" charset="-122"/>
                <a:ea typeface="微软雅黑" panose="020B0503020204020204" charset="-122"/>
              </a:rPr>
              <a:t>元素设置 </a:t>
            </a:r>
            <a:r>
              <a:rPr lang="en-US" altLang="zh-CN" sz="2600" dirty="0">
                <a:solidFill>
                  <a:srgbClr val="000000"/>
                </a:solidFill>
                <a:latin typeface="微软雅黑" panose="020B0503020204020204" charset="-122"/>
                <a:ea typeface="微软雅黑" panose="020B0503020204020204" charset="-122"/>
              </a:rPr>
              <a:t>background-color: #</a:t>
            </a:r>
            <a:r>
              <a:rPr lang="en-US" altLang="zh-CN" sz="2600" dirty="0" err="1">
                <a:solidFill>
                  <a:srgbClr val="000000"/>
                </a:solidFill>
                <a:latin typeface="微软雅黑" panose="020B0503020204020204" charset="-122"/>
                <a:ea typeface="微软雅黑" panose="020B0503020204020204" charset="-122"/>
              </a:rPr>
              <a:t>fff</a:t>
            </a:r>
            <a:r>
              <a:rPr lang="en-US" altLang="zh-CN" sz="2600" dirty="0">
                <a:solidFill>
                  <a:srgbClr val="000000"/>
                </a:solidFill>
                <a:latin typeface="微软雅黑" panose="020B0503020204020204" charset="-122"/>
                <a:ea typeface="微软雅黑" panose="020B0503020204020204" charset="-122"/>
              </a:rPr>
              <a:t>;</a:t>
            </a:r>
          </a:p>
          <a:p>
            <a:pPr marL="342900" indent="-342900">
              <a:lnSpc>
                <a:spcPct val="150000"/>
              </a:lnSpc>
              <a:buFont typeface="Arial" panose="020B0604020202020204" pitchFamily="34" charset="0"/>
              <a:buChar char="•"/>
            </a:pPr>
            <a:r>
              <a:rPr lang="zh-CN" altLang="en-US" sz="2600" dirty="0">
                <a:solidFill>
                  <a:srgbClr val="000000"/>
                </a:solidFill>
                <a:latin typeface="微软雅黑" panose="020B0503020204020204" charset="-122"/>
                <a:ea typeface="微软雅黑" panose="020B0503020204020204" charset="-122"/>
              </a:rPr>
              <a:t>使用 </a:t>
            </a:r>
            <a:r>
              <a:rPr lang="en-US" altLang="zh-CN" sz="2600" dirty="0">
                <a:solidFill>
                  <a:srgbClr val="000000"/>
                </a:solidFill>
                <a:latin typeface="微软雅黑" panose="020B0503020204020204" charset="-122"/>
                <a:ea typeface="微软雅黑" panose="020B0503020204020204" charset="-122"/>
              </a:rPr>
              <a:t>@font-family-base</a:t>
            </a: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@font-size-base </a:t>
            </a:r>
            <a:r>
              <a:rPr lang="zh-CN" altLang="en-US" sz="2600" dirty="0">
                <a:solidFill>
                  <a:srgbClr val="000000"/>
                </a:solidFill>
                <a:latin typeface="微软雅黑" panose="020B0503020204020204" charset="-122"/>
                <a:ea typeface="微软雅黑" panose="020B0503020204020204" charset="-122"/>
              </a:rPr>
              <a:t>和 </a:t>
            </a:r>
            <a:r>
              <a:rPr lang="en-US" altLang="zh-CN" sz="2600" dirty="0">
                <a:solidFill>
                  <a:srgbClr val="000000"/>
                </a:solidFill>
                <a:latin typeface="微软雅黑" panose="020B0503020204020204" charset="-122"/>
                <a:ea typeface="微软雅黑" panose="020B0503020204020204" charset="-122"/>
              </a:rPr>
              <a:t>@line-height-base a</a:t>
            </a:r>
            <a:r>
              <a:rPr lang="zh-CN" altLang="en-US" sz="2600" dirty="0">
                <a:solidFill>
                  <a:srgbClr val="000000"/>
                </a:solidFill>
                <a:latin typeface="微软雅黑" panose="020B0503020204020204" charset="-122"/>
                <a:ea typeface="微软雅黑" panose="020B0503020204020204" charset="-122"/>
              </a:rPr>
              <a:t>变量作为排版的基本参数</a:t>
            </a:r>
          </a:p>
          <a:p>
            <a:pPr marL="342900" indent="-342900">
              <a:lnSpc>
                <a:spcPct val="150000"/>
              </a:lnSpc>
              <a:buFont typeface="Arial" panose="020B0604020202020204" pitchFamily="34" charset="0"/>
              <a:buChar char="•"/>
            </a:pPr>
            <a:r>
              <a:rPr lang="zh-CN" altLang="en-US" sz="2600" dirty="0">
                <a:solidFill>
                  <a:srgbClr val="000000"/>
                </a:solidFill>
                <a:latin typeface="微软雅黑" panose="020B0503020204020204" charset="-122"/>
                <a:ea typeface="微软雅黑" panose="020B0503020204020204" charset="-122"/>
              </a:rPr>
              <a:t>为所有链接设置了基本颜色 </a:t>
            </a:r>
            <a:r>
              <a:rPr lang="en-US" altLang="zh-CN" sz="2600" dirty="0">
                <a:solidFill>
                  <a:srgbClr val="000000"/>
                </a:solidFill>
                <a:latin typeface="微软雅黑" panose="020B0503020204020204" charset="-122"/>
                <a:ea typeface="微软雅黑" panose="020B0503020204020204" charset="-122"/>
              </a:rPr>
              <a:t>@link-color </a:t>
            </a:r>
            <a:r>
              <a:rPr lang="zh-CN" altLang="en-US" sz="2600" dirty="0">
                <a:solidFill>
                  <a:srgbClr val="000000"/>
                </a:solidFill>
                <a:latin typeface="微软雅黑" panose="020B0503020204020204" charset="-122"/>
                <a:ea typeface="微软雅黑" panose="020B0503020204020204" charset="-122"/>
              </a:rPr>
              <a:t>，并且当</a:t>
            </a:r>
            <a:r>
              <a:rPr lang="zh-CN" altLang="en-US" sz="2600" dirty="0" smtClean="0">
                <a:solidFill>
                  <a:srgbClr val="000000"/>
                </a:solidFill>
                <a:latin typeface="微软雅黑" panose="020B0503020204020204" charset="-122"/>
                <a:ea typeface="微软雅黑" panose="020B0503020204020204" charset="-122"/>
              </a:rPr>
              <a:t>链接处于 </a:t>
            </a:r>
            <a:r>
              <a:rPr lang="en-US" altLang="zh-CN" sz="2600" dirty="0" smtClean="0">
                <a:solidFill>
                  <a:srgbClr val="000000"/>
                </a:solidFill>
                <a:latin typeface="微软雅黑" panose="020B0503020204020204" charset="-122"/>
                <a:ea typeface="微软雅黑" panose="020B0503020204020204" charset="-122"/>
              </a:rPr>
              <a:t>:hover</a:t>
            </a:r>
            <a:r>
              <a:rPr lang="en-US" altLang="zh-CN" sz="2600" dirty="0">
                <a:solidFill>
                  <a:srgbClr val="000000"/>
                </a:solidFill>
                <a:latin typeface="微软雅黑" panose="020B0503020204020204" charset="-122"/>
                <a:ea typeface="微软雅黑" panose="020B0503020204020204" charset="-122"/>
              </a:rPr>
              <a:t> </a:t>
            </a:r>
            <a:r>
              <a:rPr lang="zh-CN" altLang="en-US" sz="2600" dirty="0">
                <a:solidFill>
                  <a:srgbClr val="000000"/>
                </a:solidFill>
                <a:latin typeface="微软雅黑" panose="020B0503020204020204" charset="-122"/>
                <a:ea typeface="微软雅黑" panose="020B0503020204020204" charset="-122"/>
              </a:rPr>
              <a:t>状态时才添加下划线</a:t>
            </a:r>
          </a:p>
        </p:txBody>
      </p:sp>
      <p:sp>
        <p:nvSpPr>
          <p:cNvPr id="11" name="TextBox 10"/>
          <p:cNvSpPr txBox="1"/>
          <p:nvPr/>
        </p:nvSpPr>
        <p:spPr>
          <a:xfrm>
            <a:off x="1388802" y="5640522"/>
            <a:ext cx="2461315" cy="492443"/>
          </a:xfrm>
          <a:prstGeom prst="rect">
            <a:avLst/>
          </a:prstGeom>
          <a:noFill/>
        </p:spPr>
        <p:txBody>
          <a:bodyPr wrap="none" rtlCol="0">
            <a:spAutoFit/>
          </a:bodyPr>
          <a:lstStyle/>
          <a:p>
            <a:r>
              <a:rPr lang="en-US" altLang="zh-CN" sz="2600" dirty="0" err="1" smtClean="0">
                <a:solidFill>
                  <a:srgbClr val="FF0000"/>
                </a:solidFill>
              </a:rPr>
              <a:t>scaffolding.less</a:t>
            </a:r>
            <a:endParaRPr lang="zh-CN" altLang="en-US" sz="2600" dirty="0">
              <a:solidFill>
                <a:srgbClr val="FF0000"/>
              </a:solidFill>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布局容器</a:t>
            </a:r>
            <a:endParaRPr lang="en-US" altLang="zh-CN" sz="4000" dirty="0" smtClean="0"/>
          </a:p>
        </p:txBody>
      </p:sp>
      <p:sp>
        <p:nvSpPr>
          <p:cNvPr id="7" name="TextBox 6"/>
          <p:cNvSpPr txBox="1"/>
          <p:nvPr/>
        </p:nvSpPr>
        <p:spPr>
          <a:xfrm>
            <a:off x="1031365" y="1371989"/>
            <a:ext cx="9812848" cy="1823576"/>
          </a:xfrm>
          <a:prstGeom prst="rect">
            <a:avLst/>
          </a:prstGeom>
          <a:noFill/>
        </p:spPr>
        <p:txBody>
          <a:bodyPr wrap="square" rtlCol="0">
            <a:spAutoFit/>
          </a:bodyPr>
          <a:lstStyle/>
          <a:p>
            <a:pPr>
              <a:lnSpc>
                <a:spcPts val="3800"/>
              </a:lnSpc>
            </a:pPr>
            <a:r>
              <a:rPr lang="en-US" altLang="zh-CN" sz="2800" dirty="0">
                <a:solidFill>
                  <a:srgbClr val="000000"/>
                </a:solidFill>
                <a:latin typeface="微软雅黑" panose="020B0503020204020204" charset="-122"/>
                <a:ea typeface="微软雅黑" panose="020B0503020204020204" charset="-122"/>
              </a:rPr>
              <a:t>4</a:t>
            </a:r>
            <a:r>
              <a:rPr lang="zh-CN" altLang="en-US" sz="2800" dirty="0" smtClean="0">
                <a:solidFill>
                  <a:srgbClr val="000000"/>
                </a:solidFill>
                <a:latin typeface="微软雅黑" panose="020B0503020204020204" charset="-122"/>
                <a:ea typeface="微软雅黑" panose="020B0503020204020204" charset="-122"/>
              </a:rPr>
              <a:t>、</a:t>
            </a:r>
            <a:r>
              <a:rPr lang="en-US" altLang="zh-CN" sz="2800" dirty="0" smtClean="0">
                <a:solidFill>
                  <a:srgbClr val="000000"/>
                </a:solidFill>
                <a:latin typeface="微软雅黑" panose="020B0503020204020204" charset="-122"/>
                <a:ea typeface="微软雅黑" panose="020B0503020204020204" charset="-122"/>
              </a:rPr>
              <a:t>container </a:t>
            </a:r>
            <a:r>
              <a:rPr lang="zh-CN" altLang="en-US" sz="2800" dirty="0" smtClean="0">
                <a:solidFill>
                  <a:srgbClr val="000000"/>
                </a:solidFill>
                <a:latin typeface="微软雅黑" panose="020B0503020204020204" charset="-122"/>
                <a:ea typeface="微软雅黑" panose="020B0503020204020204" charset="-122"/>
              </a:rPr>
              <a:t>类、</a:t>
            </a:r>
            <a:r>
              <a:rPr lang="en-US" altLang="zh-CN" sz="2800" dirty="0" smtClean="0">
                <a:solidFill>
                  <a:srgbClr val="000000"/>
                </a:solidFill>
                <a:latin typeface="微软雅黑" panose="020B0503020204020204" charset="-122"/>
                <a:ea typeface="微软雅黑" panose="020B0503020204020204" charset="-122"/>
              </a:rPr>
              <a:t>container-fluid</a:t>
            </a:r>
            <a:r>
              <a:rPr lang="zh-CN" altLang="en-US" sz="2800" dirty="0" smtClean="0">
                <a:solidFill>
                  <a:srgbClr val="000000"/>
                </a:solidFill>
                <a:latin typeface="微软雅黑" panose="020B0503020204020204" charset="-122"/>
                <a:ea typeface="微软雅黑" panose="020B0503020204020204" charset="-122"/>
              </a:rPr>
              <a:t>类用于</a:t>
            </a:r>
            <a:r>
              <a:rPr lang="zh-CN" altLang="en-US" sz="2800" dirty="0">
                <a:solidFill>
                  <a:srgbClr val="000000"/>
                </a:solidFill>
                <a:latin typeface="微软雅黑" panose="020B0503020204020204" charset="-122"/>
                <a:ea typeface="微软雅黑" panose="020B0503020204020204" charset="-122"/>
              </a:rPr>
              <a:t>包裹页面上的内容</a:t>
            </a:r>
            <a:r>
              <a:rPr lang="zh-CN" altLang="en-US" sz="2800" dirty="0" smtClean="0">
                <a:solidFill>
                  <a:srgbClr val="000000"/>
                </a:solidFill>
                <a:latin typeface="微软雅黑" panose="020B0503020204020204" charset="-122"/>
                <a:ea typeface="微软雅黑" panose="020B0503020204020204" charset="-122"/>
              </a:rPr>
              <a:t>。</a:t>
            </a:r>
            <a:endParaRPr lang="en-US" altLang="zh-CN" sz="2800" dirty="0" smtClean="0">
              <a:solidFill>
                <a:srgbClr val="000000"/>
              </a:solidFill>
              <a:latin typeface="微软雅黑" panose="020B0503020204020204" charset="-122"/>
              <a:ea typeface="微软雅黑" panose="020B0503020204020204" charset="-122"/>
            </a:endParaRPr>
          </a:p>
          <a:p>
            <a:pPr>
              <a:lnSpc>
                <a:spcPts val="3800"/>
              </a:lnSpc>
              <a:spcBef>
                <a:spcPts val="1200"/>
              </a:spcBef>
              <a:spcAft>
                <a:spcPts val="300"/>
              </a:spcAft>
            </a:pPr>
            <a:r>
              <a:rPr lang="en-US" altLang="zh-CN" sz="2800" dirty="0">
                <a:solidFill>
                  <a:srgbClr val="000000"/>
                </a:solidFill>
                <a:latin typeface="微软雅黑" panose="020B0503020204020204" charset="-122"/>
                <a:ea typeface="微软雅黑" panose="020B0503020204020204" charset="-122"/>
              </a:rPr>
              <a:t>.container </a:t>
            </a:r>
            <a:r>
              <a:rPr lang="zh-CN" altLang="en-US" sz="2800" dirty="0">
                <a:solidFill>
                  <a:srgbClr val="000000"/>
                </a:solidFill>
                <a:latin typeface="微软雅黑" panose="020B0503020204020204" charset="-122"/>
                <a:ea typeface="微软雅黑" panose="020B0503020204020204" charset="-122"/>
              </a:rPr>
              <a:t>类用于固定宽度并支持响应式布局的容器。</a:t>
            </a:r>
          </a:p>
          <a:p>
            <a:pPr>
              <a:lnSpc>
                <a:spcPts val="3800"/>
              </a:lnSpc>
              <a:spcBef>
                <a:spcPts val="600"/>
              </a:spcBef>
              <a:spcAft>
                <a:spcPts val="300"/>
              </a:spcAft>
            </a:pPr>
            <a:r>
              <a:rPr lang="en-US" altLang="zh-CN" sz="2800" dirty="0">
                <a:solidFill>
                  <a:srgbClr val="000000"/>
                </a:solidFill>
                <a:latin typeface="微软雅黑" panose="020B0503020204020204" charset="-122"/>
                <a:ea typeface="微软雅黑" panose="020B0503020204020204" charset="-122"/>
              </a:rPr>
              <a:t>.container-fluid </a:t>
            </a:r>
            <a:r>
              <a:rPr lang="zh-CN" altLang="en-US" sz="2800" dirty="0">
                <a:solidFill>
                  <a:srgbClr val="000000"/>
                </a:solidFill>
                <a:latin typeface="微软雅黑" panose="020B0503020204020204" charset="-122"/>
                <a:ea typeface="微软雅黑" panose="020B0503020204020204" charset="-122"/>
              </a:rPr>
              <a:t>类用于 </a:t>
            </a:r>
            <a:r>
              <a:rPr lang="en-US" altLang="zh-CN" sz="2800" dirty="0">
                <a:solidFill>
                  <a:srgbClr val="000000"/>
                </a:solidFill>
                <a:latin typeface="微软雅黑" panose="020B0503020204020204" charset="-122"/>
                <a:ea typeface="微软雅黑" panose="020B0503020204020204" charset="-122"/>
              </a:rPr>
              <a:t>100% </a:t>
            </a:r>
            <a:r>
              <a:rPr lang="zh-CN" altLang="en-US" sz="2800" dirty="0">
                <a:solidFill>
                  <a:srgbClr val="000000"/>
                </a:solidFill>
                <a:latin typeface="微软雅黑" panose="020B0503020204020204" charset="-122"/>
                <a:ea typeface="微软雅黑" panose="020B0503020204020204" charset="-122"/>
              </a:rPr>
              <a:t>宽度，占据</a:t>
            </a:r>
            <a:r>
              <a:rPr lang="zh-CN" altLang="en-US" sz="2800" dirty="0" smtClean="0">
                <a:solidFill>
                  <a:srgbClr val="000000"/>
                </a:solidFill>
                <a:latin typeface="微软雅黑" panose="020B0503020204020204" charset="-122"/>
                <a:ea typeface="微软雅黑" panose="020B0503020204020204" charset="-122"/>
              </a:rPr>
              <a:t>全部</a:t>
            </a:r>
            <a:r>
              <a:rPr lang="zh-CN" altLang="en-US" sz="2800" dirty="0">
                <a:solidFill>
                  <a:srgbClr val="000000"/>
                </a:solidFill>
                <a:latin typeface="微软雅黑" panose="020B0503020204020204" charset="-122"/>
                <a:ea typeface="微软雅黑" panose="020B0503020204020204" charset="-122"/>
              </a:rPr>
              <a:t>视窗</a:t>
            </a:r>
            <a:r>
              <a:rPr lang="zh-CN" altLang="en-US" sz="2800" dirty="0" smtClean="0">
                <a:solidFill>
                  <a:srgbClr val="000000"/>
                </a:solidFill>
                <a:latin typeface="微软雅黑" panose="020B0503020204020204" charset="-122"/>
                <a:ea typeface="微软雅黑" panose="020B0503020204020204" charset="-122"/>
              </a:rPr>
              <a:t>的</a:t>
            </a:r>
            <a:r>
              <a:rPr lang="zh-CN" altLang="en-US" sz="2800" dirty="0">
                <a:solidFill>
                  <a:srgbClr val="000000"/>
                </a:solidFill>
                <a:latin typeface="微软雅黑" panose="020B0503020204020204" charset="-122"/>
                <a:ea typeface="微软雅黑" panose="020B0503020204020204" charset="-122"/>
              </a:rPr>
              <a:t>容器</a:t>
            </a:r>
            <a:r>
              <a:rPr lang="zh-CN" altLang="en-US" sz="2800" dirty="0" smtClean="0">
                <a:solidFill>
                  <a:srgbClr val="000000"/>
                </a:solidFill>
                <a:latin typeface="微软雅黑" panose="020B0503020204020204" charset="-122"/>
                <a:ea typeface="微软雅黑" panose="020B0503020204020204" charset="-122"/>
              </a:rPr>
              <a:t>。</a:t>
            </a:r>
            <a:endParaRPr lang="zh-CN" altLang="en-US" sz="2800"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576883" y="3417635"/>
            <a:ext cx="3720744" cy="2521972"/>
          </a:xfrm>
          <a:prstGeom prst="rect">
            <a:avLst/>
          </a:prstGeom>
          <a:solidFill>
            <a:schemeClr val="bg2"/>
          </a:solidFill>
        </p:spPr>
        <p:txBody>
          <a:bodyPr wrap="square">
            <a:spAutoFit/>
          </a:bodyPr>
          <a:lstStyle/>
          <a:p>
            <a:pPr fontAlgn="base">
              <a:lnSpc>
                <a:spcPts val="3200"/>
              </a:lnSpc>
              <a:spcBef>
                <a:spcPct val="0"/>
              </a:spcBef>
              <a:spcAft>
                <a:spcPct val="0"/>
              </a:spcAft>
            </a:pPr>
            <a:r>
              <a:rPr lang="en-US" altLang="zh-CN" sz="2400" dirty="0">
                <a:solidFill>
                  <a:srgbClr val="000000"/>
                </a:solidFill>
                <a:latin typeface="Arial" panose="020B0604020202020204" pitchFamily="34" charset="0"/>
                <a:cs typeface="Arial" panose="020B0604020202020204" pitchFamily="34" charset="0"/>
              </a:rPr>
              <a:t>.container {</a:t>
            </a:r>
          </a:p>
          <a:p>
            <a:pPr fontAlgn="base">
              <a:lnSpc>
                <a:spcPts val="3200"/>
              </a:lnSpc>
              <a:spcBef>
                <a:spcPct val="0"/>
              </a:spcBef>
              <a:spcAft>
                <a:spcPct val="0"/>
              </a:spcAft>
            </a:pPr>
            <a:r>
              <a:rPr lang="en-US" altLang="zh-CN" sz="2400" dirty="0">
                <a:solidFill>
                  <a:srgbClr val="000000"/>
                </a:solidFill>
                <a:latin typeface="Arial" panose="020B0604020202020204" pitchFamily="34" charset="0"/>
                <a:cs typeface="Arial" panose="020B0604020202020204" pitchFamily="34" charset="0"/>
              </a:rPr>
              <a:t>   padding-right: 15px;</a:t>
            </a:r>
          </a:p>
          <a:p>
            <a:pPr fontAlgn="base">
              <a:lnSpc>
                <a:spcPts val="3200"/>
              </a:lnSpc>
              <a:spcBef>
                <a:spcPct val="0"/>
              </a:spcBef>
              <a:spcAft>
                <a:spcPct val="0"/>
              </a:spcAft>
            </a:pPr>
            <a:r>
              <a:rPr lang="en-US" altLang="zh-CN" sz="2400" dirty="0">
                <a:solidFill>
                  <a:srgbClr val="000000"/>
                </a:solidFill>
                <a:latin typeface="Arial" panose="020B0604020202020204" pitchFamily="34" charset="0"/>
                <a:cs typeface="Arial" panose="020B0604020202020204" pitchFamily="34" charset="0"/>
              </a:rPr>
              <a:t>   padding-left: 15px;</a:t>
            </a:r>
          </a:p>
          <a:p>
            <a:pPr fontAlgn="base">
              <a:lnSpc>
                <a:spcPts val="3200"/>
              </a:lnSpc>
              <a:spcBef>
                <a:spcPct val="0"/>
              </a:spcBef>
              <a:spcAft>
                <a:spcPct val="0"/>
              </a:spcAft>
            </a:pPr>
            <a:r>
              <a:rPr lang="en-US" altLang="zh-CN" sz="2400" dirty="0">
                <a:solidFill>
                  <a:srgbClr val="000000"/>
                </a:solidFill>
                <a:latin typeface="Arial" panose="020B0604020202020204" pitchFamily="34" charset="0"/>
                <a:cs typeface="Arial" panose="020B0604020202020204" pitchFamily="34" charset="0"/>
              </a:rPr>
              <a:t>   margin-right: auto;</a:t>
            </a:r>
          </a:p>
          <a:p>
            <a:pPr fontAlgn="base">
              <a:lnSpc>
                <a:spcPts val="3200"/>
              </a:lnSpc>
              <a:spcBef>
                <a:spcPct val="0"/>
              </a:spcBef>
              <a:spcAft>
                <a:spcPct val="0"/>
              </a:spcAft>
            </a:pPr>
            <a:r>
              <a:rPr lang="en-US" altLang="zh-CN" sz="2400" dirty="0">
                <a:solidFill>
                  <a:srgbClr val="000000"/>
                </a:solidFill>
                <a:latin typeface="Arial" panose="020B0604020202020204" pitchFamily="34" charset="0"/>
                <a:cs typeface="Arial" panose="020B0604020202020204" pitchFamily="34" charset="0"/>
              </a:rPr>
              <a:t>   margin-left: auto;</a:t>
            </a:r>
          </a:p>
          <a:p>
            <a:pPr fontAlgn="base">
              <a:lnSpc>
                <a:spcPts val="3200"/>
              </a:lnSpc>
              <a:spcBef>
                <a:spcPct val="0"/>
              </a:spcBef>
              <a:spcAft>
                <a:spcPct val="0"/>
              </a:spcAft>
            </a:pPr>
            <a:r>
              <a:rPr lang="en-US" altLang="zh-CN" sz="2400" dirty="0">
                <a:solidFill>
                  <a:srgbClr val="000000"/>
                </a:solidFill>
                <a:latin typeface="Arial" panose="020B0604020202020204" pitchFamily="34" charset="0"/>
                <a:cs typeface="Arial" panose="020B0604020202020204" pitchFamily="34" charset="0"/>
              </a:rPr>
              <a:t>}</a:t>
            </a:r>
            <a:endParaRPr lang="zh-CN" altLang="en-US" sz="2400" dirty="0">
              <a:solidFill>
                <a:srgbClr val="000000"/>
              </a:solidFill>
              <a:latin typeface="Arial" panose="020B0604020202020204" pitchFamily="34" charset="0"/>
              <a:cs typeface="Arial" panose="020B0604020202020204" pitchFamily="34" charset="0"/>
            </a:endParaRPr>
          </a:p>
        </p:txBody>
      </p:sp>
      <p:sp>
        <p:nvSpPr>
          <p:cNvPr id="8" name="TextBox 8"/>
          <p:cNvSpPr txBox="1"/>
          <p:nvPr/>
        </p:nvSpPr>
        <p:spPr>
          <a:xfrm>
            <a:off x="5576883" y="6161677"/>
            <a:ext cx="4060727" cy="492443"/>
          </a:xfrm>
          <a:prstGeom prst="rect">
            <a:avLst/>
          </a:prstGeom>
          <a:noFill/>
        </p:spPr>
        <p:txBody>
          <a:bodyPr wrap="none" rtlCol="0">
            <a:spAutoFit/>
          </a:bodyPr>
          <a:lstStyle/>
          <a:p>
            <a:r>
              <a:rPr lang="en-US" altLang="zh-CN" sz="2600" dirty="0" smtClean="0">
                <a:solidFill>
                  <a:srgbClr val="FF0000"/>
                </a:solidFill>
                <a:latin typeface="微软雅黑" panose="020B0503020204020204" pitchFamily="34" charset="-122"/>
                <a:ea typeface="微软雅黑" panose="020B0503020204020204" pitchFamily="34" charset="-122"/>
              </a:rPr>
              <a:t>!!</a:t>
            </a:r>
            <a:r>
              <a:rPr lang="zh-CN" altLang="en-US" sz="2600" dirty="0" smtClean="0">
                <a:solidFill>
                  <a:srgbClr val="FF0000"/>
                </a:solidFill>
                <a:latin typeface="微软雅黑" panose="020B0503020204020204" pitchFamily="34" charset="-122"/>
                <a:ea typeface="微软雅黑" panose="020B0503020204020204" pitchFamily="34" charset="-122"/>
              </a:rPr>
              <a:t>两种</a:t>
            </a:r>
            <a:r>
              <a:rPr lang="zh-CN" altLang="en-US" sz="2600" dirty="0" smtClean="0">
                <a:solidFill>
                  <a:srgbClr val="FF0000"/>
                </a:solidFill>
                <a:latin typeface="微软雅黑" panose="020B0503020204020204" pitchFamily="34" charset="-122"/>
                <a:ea typeface="微软雅黑" panose="020B0503020204020204" pitchFamily="34" charset="-122"/>
              </a:rPr>
              <a:t>容器</a:t>
            </a:r>
            <a:r>
              <a:rPr lang="zh-CN" altLang="en-US" sz="2600" dirty="0">
                <a:solidFill>
                  <a:srgbClr val="FF0000"/>
                </a:solidFill>
                <a:latin typeface="微软雅黑" panose="020B0503020204020204" pitchFamily="34" charset="-122"/>
                <a:ea typeface="微软雅黑" panose="020B0503020204020204" pitchFamily="34" charset="-122"/>
              </a:rPr>
              <a:t>类不能互相嵌套</a:t>
            </a:r>
          </a:p>
        </p:txBody>
      </p:sp>
      <p:sp>
        <p:nvSpPr>
          <p:cNvPr id="9" name="文本框 8"/>
          <p:cNvSpPr txBox="1"/>
          <p:nvPr/>
        </p:nvSpPr>
        <p:spPr>
          <a:xfrm>
            <a:off x="9623322" y="6161677"/>
            <a:ext cx="2632433" cy="523220"/>
          </a:xfrm>
          <a:prstGeom prst="rect">
            <a:avLst/>
          </a:prstGeom>
          <a:noFill/>
        </p:spPr>
        <p:txBody>
          <a:bodyPr wrap="square" rtlCol="0">
            <a:spAutoFit/>
          </a:bodyPr>
          <a:lstStyle/>
          <a:p>
            <a:r>
              <a:rPr lang="en-US" altLang="zh-CN" sz="2800" dirty="0" smtClean="0">
                <a:solidFill>
                  <a:srgbClr val="000000"/>
                </a:solidFill>
              </a:rPr>
              <a:t>demo21-2.html</a:t>
            </a:r>
            <a:endParaRPr lang="zh-CN" altLang="en-US" sz="2800" dirty="0">
              <a:solidFill>
                <a:srgbClr val="000000"/>
              </a:solidFill>
            </a:endParaRPr>
          </a:p>
        </p:txBody>
      </p:sp>
      <p:sp>
        <p:nvSpPr>
          <p:cNvPr id="3" name="Rectangle 1"/>
          <p:cNvSpPr>
            <a:spLocks noChangeArrowheads="1"/>
          </p:cNvSpPr>
          <p:nvPr/>
        </p:nvSpPr>
        <p:spPr bwMode="auto">
          <a:xfrm>
            <a:off x="1088166" y="3401349"/>
            <a:ext cx="3943387" cy="3282950"/>
          </a:xfrm>
          <a:prstGeom prst="rect">
            <a:avLst/>
          </a:prstGeom>
          <a:solidFill>
            <a:schemeClr val="bg2"/>
          </a:solid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ts val="3200"/>
              </a:lnSpc>
              <a:spcBef>
                <a:spcPct val="0"/>
              </a:spcBef>
              <a:spcAft>
                <a:spcPct val="0"/>
              </a:spcAft>
              <a:buClrTx/>
              <a:buSzTx/>
              <a:buFontTx/>
              <a:buNone/>
              <a:tabLst/>
            </a:pPr>
            <a:r>
              <a:rPr lang="zh-CN" altLang="zh-CN" sz="2400" dirty="0">
                <a:solidFill>
                  <a:srgbClr val="000000"/>
                </a:solidFill>
                <a:cs typeface="Arial" panose="020B0604020202020204" pitchFamily="34" charset="0"/>
              </a:rPr>
              <a:t>@media (min-width: 1200px)</a:t>
            </a:r>
          </a:p>
          <a:p>
            <a:pPr marR="0" lvl="0" indent="0" eaLnBrk="1" fontAlgn="base" hangingPunct="1">
              <a:lnSpc>
                <a:spcPts val="3200"/>
              </a:lnSpc>
              <a:spcBef>
                <a:spcPct val="0"/>
              </a:spcBef>
              <a:spcAft>
                <a:spcPct val="0"/>
              </a:spcAft>
              <a:buClrTx/>
              <a:buSzTx/>
              <a:buFontTx/>
              <a:buNone/>
              <a:tabLst/>
            </a:pPr>
            <a:r>
              <a:rPr lang="zh-CN" altLang="zh-CN" sz="2400" dirty="0" smtClean="0">
                <a:solidFill>
                  <a:srgbClr val="000000"/>
                </a:solidFill>
                <a:cs typeface="Arial" panose="020B0604020202020204" pitchFamily="34" charset="0"/>
              </a:rPr>
              <a:t>.</a:t>
            </a:r>
            <a:r>
              <a:rPr lang="zh-CN" altLang="zh-CN" sz="2400" dirty="0">
                <a:solidFill>
                  <a:srgbClr val="000000"/>
                </a:solidFill>
                <a:cs typeface="Arial" panose="020B0604020202020204" pitchFamily="34" charset="0"/>
              </a:rPr>
              <a:t>container </a:t>
            </a:r>
            <a:r>
              <a:rPr lang="zh-CN" altLang="zh-CN" sz="2400" dirty="0" smtClean="0">
                <a:solidFill>
                  <a:srgbClr val="000000"/>
                </a:solidFill>
                <a:cs typeface="Arial" panose="020B0604020202020204" pitchFamily="34" charset="0"/>
              </a:rPr>
              <a:t>{</a:t>
            </a:r>
          </a:p>
          <a:p>
            <a:pPr marR="0" lvl="0" indent="0" eaLnBrk="1" fontAlgn="base" hangingPunct="1">
              <a:lnSpc>
                <a:spcPts val="3200"/>
              </a:lnSpc>
              <a:spcBef>
                <a:spcPct val="0"/>
              </a:spcBef>
              <a:spcAft>
                <a:spcPct val="0"/>
              </a:spcAft>
              <a:buClrTx/>
              <a:buSzTx/>
              <a:tabLst/>
            </a:pPr>
            <a:r>
              <a:rPr lang="en-US" altLang="zh-CN" sz="2400" dirty="0" smtClean="0">
                <a:solidFill>
                  <a:srgbClr val="000000"/>
                </a:solidFill>
                <a:cs typeface="Arial" panose="020B0604020202020204" pitchFamily="34" charset="0"/>
              </a:rPr>
              <a:t>    </a:t>
            </a:r>
            <a:r>
              <a:rPr lang="zh-CN" altLang="zh-CN" sz="2400" dirty="0" smtClean="0">
                <a:solidFill>
                  <a:srgbClr val="CB2D01"/>
                </a:solidFill>
                <a:cs typeface="Arial" panose="020B0604020202020204" pitchFamily="34" charset="0"/>
              </a:rPr>
              <a:t>width</a:t>
            </a:r>
            <a:r>
              <a:rPr lang="zh-CN" altLang="zh-CN" sz="2400" dirty="0" smtClean="0">
                <a:solidFill>
                  <a:srgbClr val="000000"/>
                </a:solidFill>
                <a:cs typeface="Arial" panose="020B0604020202020204" pitchFamily="34" charset="0"/>
              </a:rPr>
              <a:t>: 1170px;</a:t>
            </a:r>
          </a:p>
          <a:p>
            <a:pPr marR="0" lvl="0" indent="0" eaLnBrk="1" fontAlgn="base" hangingPunct="1">
              <a:lnSpc>
                <a:spcPts val="3200"/>
              </a:lnSpc>
              <a:spcBef>
                <a:spcPct val="0"/>
              </a:spcBef>
              <a:spcAft>
                <a:spcPct val="0"/>
              </a:spcAft>
              <a:buClrTx/>
              <a:buSzTx/>
              <a:buFontTx/>
              <a:buNone/>
              <a:tabLst/>
            </a:pPr>
            <a:r>
              <a:rPr lang="zh-CN" altLang="zh-CN" sz="2400" dirty="0" smtClean="0">
                <a:solidFill>
                  <a:srgbClr val="000000"/>
                </a:solidFill>
                <a:cs typeface="Arial" panose="020B0604020202020204" pitchFamily="34" charset="0"/>
              </a:rPr>
              <a:t>}</a:t>
            </a:r>
            <a:endParaRPr lang="zh-CN" altLang="zh-CN" sz="2400" dirty="0">
              <a:solidFill>
                <a:srgbClr val="000000"/>
              </a:solidFill>
              <a:cs typeface="Arial" panose="020B0604020202020204" pitchFamily="34" charset="0"/>
            </a:endParaRPr>
          </a:p>
          <a:p>
            <a:pPr marR="0" lvl="0" indent="0" eaLnBrk="1" fontAlgn="base" hangingPunct="1">
              <a:lnSpc>
                <a:spcPts val="3200"/>
              </a:lnSpc>
              <a:spcBef>
                <a:spcPct val="0"/>
              </a:spcBef>
              <a:spcAft>
                <a:spcPct val="0"/>
              </a:spcAft>
              <a:buClrTx/>
              <a:buSzTx/>
              <a:buFontTx/>
              <a:buNone/>
              <a:tabLst/>
            </a:pPr>
            <a:r>
              <a:rPr lang="zh-CN" altLang="zh-CN" sz="2400" dirty="0">
                <a:solidFill>
                  <a:srgbClr val="000000"/>
                </a:solidFill>
                <a:cs typeface="Arial" panose="020B0604020202020204" pitchFamily="34" charset="0"/>
              </a:rPr>
              <a:t>@media (min-width: 992px)</a:t>
            </a:r>
          </a:p>
          <a:p>
            <a:pPr marR="0" lvl="0" indent="0" eaLnBrk="1" fontAlgn="base" hangingPunct="1">
              <a:lnSpc>
                <a:spcPts val="3200"/>
              </a:lnSpc>
              <a:spcBef>
                <a:spcPct val="0"/>
              </a:spcBef>
              <a:spcAft>
                <a:spcPct val="0"/>
              </a:spcAft>
              <a:buClrTx/>
              <a:buSzTx/>
              <a:buFontTx/>
              <a:buNone/>
              <a:tabLst/>
            </a:pPr>
            <a:r>
              <a:rPr lang="zh-CN" altLang="zh-CN" sz="2400" dirty="0" smtClean="0">
                <a:solidFill>
                  <a:srgbClr val="000000"/>
                </a:solidFill>
                <a:cs typeface="Arial" panose="020B0604020202020204" pitchFamily="34" charset="0"/>
              </a:rPr>
              <a:t>.</a:t>
            </a:r>
            <a:r>
              <a:rPr lang="zh-CN" altLang="zh-CN" sz="2400" dirty="0">
                <a:solidFill>
                  <a:srgbClr val="000000"/>
                </a:solidFill>
                <a:cs typeface="Arial" panose="020B0604020202020204" pitchFamily="34" charset="0"/>
              </a:rPr>
              <a:t>container {</a:t>
            </a:r>
          </a:p>
          <a:p>
            <a:pPr marR="0" lvl="0" indent="0" eaLnBrk="1" fontAlgn="base" hangingPunct="1">
              <a:lnSpc>
                <a:spcPts val="3200"/>
              </a:lnSpc>
              <a:spcBef>
                <a:spcPct val="0"/>
              </a:spcBef>
              <a:spcAft>
                <a:spcPct val="0"/>
              </a:spcAft>
              <a:buClrTx/>
              <a:buSzTx/>
              <a:tabLst/>
            </a:pPr>
            <a:r>
              <a:rPr lang="en-US" altLang="zh-CN" sz="2400" dirty="0" smtClean="0">
                <a:solidFill>
                  <a:srgbClr val="000000"/>
                </a:solidFill>
                <a:cs typeface="Arial" panose="020B0604020202020204" pitchFamily="34" charset="0"/>
              </a:rPr>
              <a:t>    </a:t>
            </a:r>
            <a:r>
              <a:rPr lang="zh-CN" altLang="zh-CN" sz="2400" dirty="0">
                <a:solidFill>
                  <a:srgbClr val="CB2D01"/>
                </a:solidFill>
                <a:cs typeface="Arial" panose="020B0604020202020204" pitchFamily="34" charset="0"/>
              </a:rPr>
              <a:t>width</a:t>
            </a:r>
            <a:r>
              <a:rPr lang="zh-CN" altLang="zh-CN" sz="2400" dirty="0">
                <a:solidFill>
                  <a:srgbClr val="000000"/>
                </a:solidFill>
                <a:cs typeface="Arial" panose="020B0604020202020204" pitchFamily="34" charset="0"/>
              </a:rPr>
              <a:t>: 970px;</a:t>
            </a:r>
          </a:p>
          <a:p>
            <a:pPr marR="0" lvl="0" indent="0" eaLnBrk="1" fontAlgn="base" hangingPunct="1">
              <a:lnSpc>
                <a:spcPts val="3200"/>
              </a:lnSpc>
              <a:spcBef>
                <a:spcPct val="0"/>
              </a:spcBef>
              <a:spcAft>
                <a:spcPct val="0"/>
              </a:spcAft>
              <a:buClrTx/>
              <a:buSzTx/>
              <a:buFontTx/>
              <a:buNone/>
              <a:tabLst/>
            </a:pPr>
            <a:r>
              <a:rPr lang="zh-CN" altLang="zh-CN" sz="2400" dirty="0" smtClean="0">
                <a:solidFill>
                  <a:srgbClr val="000000"/>
                </a:solidFill>
                <a:cs typeface="Arial" panose="020B0604020202020204" pitchFamily="34" charset="0"/>
              </a:rPr>
              <a:t>}</a:t>
            </a:r>
            <a:r>
              <a:rPr lang="en-US" altLang="zh-CN" sz="2400" dirty="0" smtClean="0">
                <a:solidFill>
                  <a:srgbClr val="000000"/>
                </a:solidFill>
                <a:cs typeface="Arial" panose="020B0604020202020204" pitchFamily="34" charset="0"/>
              </a:rPr>
              <a:t>……</a:t>
            </a:r>
            <a:endParaRPr lang="zh-CN" altLang="zh-CN" sz="2400" dirty="0">
              <a:solidFill>
                <a:srgbClr val="000000"/>
              </a:solidFill>
              <a:cs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04</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zh-CN" altLang="en-US" sz="5400" dirty="0">
                  <a:solidFill>
                    <a:schemeClr val="tx1"/>
                  </a:solidFill>
                </a:rPr>
                <a:t>栅格系统</a:t>
              </a:r>
              <a:endParaRPr lang="en-US" altLang="zh-CN" sz="5400" dirty="0">
                <a:solidFill>
                  <a:schemeClr val="tx1"/>
                </a:solidFill>
              </a:endParaRPr>
            </a:p>
          </p:txBody>
        </p:sp>
      </p:grpSp>
    </p:spTree>
    <p:custDataLst>
      <p:tags r:id="rId1"/>
    </p:custDataLst>
    <p:extLst>
      <p:ext uri="{BB962C8B-B14F-4D97-AF65-F5344CB8AC3E}">
        <p14:creationId xmlns:p14="http://schemas.microsoft.com/office/powerpoint/2010/main" val="953305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sz="3600" dirty="0" smtClean="0"/>
              <a:t>网格</a:t>
            </a:r>
            <a:r>
              <a:rPr lang="en-US" altLang="zh-CN" sz="3600" dirty="0" smtClean="0"/>
              <a:t>/</a:t>
            </a:r>
            <a:r>
              <a:rPr lang="zh-CN" altLang="en-US" sz="3600" dirty="0" smtClean="0"/>
              <a:t>栅格</a:t>
            </a:r>
            <a:endParaRPr lang="en-US" altLang="zh-CN" sz="3600" dirty="0" smtClean="0"/>
          </a:p>
        </p:txBody>
      </p:sp>
      <p:sp>
        <p:nvSpPr>
          <p:cNvPr id="2" name="TextBox 6"/>
          <p:cNvSpPr txBox="1"/>
          <p:nvPr/>
        </p:nvSpPr>
        <p:spPr>
          <a:xfrm>
            <a:off x="1007435" y="1271480"/>
            <a:ext cx="9889099" cy="3770263"/>
          </a:xfrm>
          <a:prstGeom prst="rect">
            <a:avLst/>
          </a:prstGeom>
          <a:noFill/>
        </p:spPr>
        <p:txBody>
          <a:bodyPr wrap="square" rtlCol="0">
            <a:spAutoFit/>
          </a:bodyPr>
          <a:lstStyle/>
          <a:p>
            <a:pPr marL="285750" indent="-285750" fontAlgn="base">
              <a:lnSpc>
                <a:spcPct val="150000"/>
              </a:lnSpc>
              <a:spcBef>
                <a:spcPts val="300"/>
              </a:spcBef>
              <a:spcAft>
                <a:spcPts val="300"/>
              </a:spcAft>
              <a:buSzPct val="100000"/>
              <a:buFont typeface="Arial" panose="020B0604020202020204" pitchFamily="34" charset="0"/>
              <a:buChar char="•"/>
            </a:pPr>
            <a:r>
              <a:rPr lang="zh-CN" altLang="en-US" sz="2600" dirty="0">
                <a:solidFill>
                  <a:srgbClr val="FF0000"/>
                </a:solidFill>
                <a:latin typeface="微软雅黑" panose="020B0503020204020204" charset="-122"/>
                <a:ea typeface="微软雅黑" panose="020B0503020204020204" charset="-122"/>
              </a:rPr>
              <a:t>在平面设计中</a:t>
            </a:r>
            <a:r>
              <a:rPr lang="zh-CN" altLang="en-US" sz="2600" dirty="0">
                <a:solidFill>
                  <a:srgbClr val="000000"/>
                </a:solidFill>
                <a:latin typeface="微软雅黑" panose="020B0503020204020204" charset="-122"/>
                <a:ea typeface="微软雅黑" panose="020B0503020204020204" charset="-122"/>
              </a:rPr>
              <a:t>，网格是一种由一系列用于组织内容的相交的直线（垂直的、水平的）组成的结构（通常是二维的）</a:t>
            </a:r>
            <a:r>
              <a:rPr lang="zh-CN" altLang="en-US" sz="2600" dirty="0" smtClean="0">
                <a:solidFill>
                  <a:srgbClr val="000000"/>
                </a:solidFill>
                <a:latin typeface="微软雅黑" panose="020B0503020204020204" charset="-122"/>
                <a:ea typeface="微软雅黑" panose="020B0503020204020204" charset="-122"/>
              </a:rPr>
              <a:t>。广泛</a:t>
            </a:r>
            <a:r>
              <a:rPr lang="zh-CN" altLang="en-US" sz="2600" dirty="0">
                <a:solidFill>
                  <a:srgbClr val="000000"/>
                </a:solidFill>
                <a:latin typeface="微软雅黑" panose="020B0503020204020204" charset="-122"/>
                <a:ea typeface="微软雅黑" panose="020B0503020204020204" charset="-122"/>
              </a:rPr>
              <a:t>应用于打印设计中的设计布局和内容结构</a:t>
            </a:r>
            <a:r>
              <a:rPr lang="zh-CN" altLang="en-US" sz="2600" dirty="0">
                <a:solidFill>
                  <a:srgbClr val="000000"/>
                </a:solidFill>
                <a:latin typeface="微软雅黑" panose="020B0503020204020204" charset="-122"/>
                <a:ea typeface="微软雅黑" panose="020B0503020204020204" charset="-122"/>
              </a:rPr>
              <a:t>。</a:t>
            </a:r>
            <a:endParaRPr lang="en-US" altLang="zh-CN" sz="2600" dirty="0">
              <a:solidFill>
                <a:srgbClr val="000000"/>
              </a:solidFill>
              <a:latin typeface="微软雅黑" panose="020B0503020204020204" charset="-122"/>
              <a:ea typeface="微软雅黑" panose="020B0503020204020204" charset="-122"/>
            </a:endParaRPr>
          </a:p>
          <a:p>
            <a:pPr marL="285750" indent="-285750" fontAlgn="base">
              <a:lnSpc>
                <a:spcPct val="150000"/>
              </a:lnSpc>
              <a:spcBef>
                <a:spcPts val="300"/>
              </a:spcBef>
              <a:spcAft>
                <a:spcPts val="300"/>
              </a:spcAft>
              <a:buSzPct val="100000"/>
              <a:buFont typeface="Arial" panose="020B0604020202020204" pitchFamily="34" charset="0"/>
              <a:buChar char="•"/>
            </a:pPr>
            <a:r>
              <a:rPr lang="zh-CN" altLang="en-US" sz="2600" dirty="0">
                <a:solidFill>
                  <a:srgbClr val="FF0000"/>
                </a:solidFill>
                <a:latin typeface="微软雅黑" panose="020B0503020204020204" charset="-122"/>
                <a:ea typeface="微软雅黑" panose="020B0503020204020204" charset="-122"/>
              </a:rPr>
              <a:t>在</a:t>
            </a:r>
            <a:r>
              <a:rPr lang="zh-CN" altLang="en-US" sz="2600" dirty="0">
                <a:solidFill>
                  <a:srgbClr val="FF0000"/>
                </a:solidFill>
                <a:latin typeface="微软雅黑" panose="020B0503020204020204" charset="-122"/>
                <a:ea typeface="微软雅黑" panose="020B0503020204020204" charset="-122"/>
              </a:rPr>
              <a:t>网页设计中</a:t>
            </a:r>
            <a:r>
              <a:rPr lang="zh-CN" altLang="en-US" sz="2600" dirty="0">
                <a:solidFill>
                  <a:srgbClr val="000000"/>
                </a:solidFill>
                <a:latin typeface="微软雅黑" panose="020B0503020204020204" charset="-122"/>
                <a:ea typeface="微软雅黑" panose="020B0503020204020204" charset="-122"/>
              </a:rPr>
              <a:t>，栅格系统以规则的网格阵列来指导和规范网页中的版面布局以及信息分布</a:t>
            </a:r>
            <a:r>
              <a:rPr lang="zh-CN" altLang="en-US" sz="2600" dirty="0">
                <a:solidFill>
                  <a:srgbClr val="000000"/>
                </a:solidFill>
                <a:latin typeface="微软雅黑" panose="020B0503020204020204" charset="-122"/>
                <a:ea typeface="微软雅黑" panose="020B0503020204020204" charset="-122"/>
              </a:rPr>
              <a:t>。可以</a:t>
            </a:r>
            <a:r>
              <a:rPr lang="zh-CN" altLang="en-US" sz="2600" dirty="0">
                <a:solidFill>
                  <a:srgbClr val="000000"/>
                </a:solidFill>
                <a:latin typeface="微软雅黑" panose="020B0503020204020204" charset="-122"/>
                <a:ea typeface="微软雅黑" panose="020B0503020204020204" charset="-122"/>
              </a:rPr>
              <a:t>让网页的信息呈现更加美观易读，更</a:t>
            </a:r>
            <a:r>
              <a:rPr lang="zh-CN" altLang="en-US" sz="2600" dirty="0">
                <a:solidFill>
                  <a:srgbClr val="000000"/>
                </a:solidFill>
                <a:latin typeface="微软雅黑" panose="020B0503020204020204" charset="-122"/>
                <a:ea typeface="微软雅黑" panose="020B0503020204020204" charset="-122"/>
              </a:rPr>
              <a:t>具灵活、规范和可用性。</a:t>
            </a:r>
          </a:p>
        </p:txBody>
      </p:sp>
    </p:spTree>
    <p:custDataLst>
      <p:tags r:id="rId1"/>
    </p:custDataLst>
    <p:extLst>
      <p:ext uri="{BB962C8B-B14F-4D97-AF65-F5344CB8AC3E}">
        <p14:creationId xmlns:p14="http://schemas.microsoft.com/office/powerpoint/2010/main" val="315560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sz="3600" dirty="0" smtClean="0"/>
              <a:t>栅格系统的设计原理</a:t>
            </a:r>
            <a:endParaRPr lang="en-US" altLang="zh-CN" sz="3600" dirty="0" smtClean="0"/>
          </a:p>
        </p:txBody>
      </p:sp>
      <p:sp>
        <p:nvSpPr>
          <p:cNvPr id="4" name="矩形 3"/>
          <p:cNvSpPr/>
          <p:nvPr/>
        </p:nvSpPr>
        <p:spPr>
          <a:xfrm>
            <a:off x="609598" y="1295288"/>
            <a:ext cx="10324013" cy="1046890"/>
          </a:xfrm>
          <a:prstGeom prst="rect">
            <a:avLst/>
          </a:prstGeom>
        </p:spPr>
        <p:txBody>
          <a:bodyPr wrap="square">
            <a:spAutoFit/>
          </a:bodyPr>
          <a:lstStyle/>
          <a:p>
            <a:pPr>
              <a:lnSpc>
                <a:spcPts val="3880"/>
              </a:lnSpc>
            </a:pPr>
            <a:r>
              <a:rPr lang="zh-CN" altLang="en-US" sz="2600" dirty="0">
                <a:solidFill>
                  <a:srgbClr val="000000"/>
                </a:solidFill>
                <a:latin typeface="微软雅黑" panose="020B0503020204020204" pitchFamily="34" charset="-122"/>
                <a:ea typeface="微软雅黑" panose="020B0503020204020204" pitchFamily="34" charset="-122"/>
              </a:rPr>
              <a:t>在网页设计中</a:t>
            </a:r>
            <a:r>
              <a:rPr lang="zh-CN" altLang="en-US" sz="2600" dirty="0" smtClean="0">
                <a:solidFill>
                  <a:srgbClr val="000000"/>
                </a:solidFill>
                <a:latin typeface="微软雅黑" panose="020B0503020204020204" pitchFamily="34" charset="-122"/>
                <a:ea typeface="微软雅黑" panose="020B0503020204020204" pitchFamily="34" charset="-122"/>
              </a:rPr>
              <a:t>，把</a:t>
            </a:r>
            <a:r>
              <a:rPr lang="zh-CN" altLang="en-US" sz="2600" dirty="0">
                <a:solidFill>
                  <a:srgbClr val="000000"/>
                </a:solidFill>
                <a:latin typeface="微软雅黑" panose="020B0503020204020204" pitchFamily="34" charset="-122"/>
                <a:ea typeface="微软雅黑" panose="020B0503020204020204" pitchFamily="34" charset="-122"/>
              </a:rPr>
              <a:t>宽度为“</a:t>
            </a:r>
            <a:r>
              <a:rPr lang="en-US" altLang="zh-CN" sz="2600" dirty="0">
                <a:solidFill>
                  <a:srgbClr val="000000"/>
                </a:solidFill>
                <a:latin typeface="微软雅黑" panose="020B0503020204020204" pitchFamily="34" charset="-122"/>
                <a:ea typeface="微软雅黑" panose="020B0503020204020204" pitchFamily="34" charset="-122"/>
              </a:rPr>
              <a:t>W”</a:t>
            </a:r>
            <a:r>
              <a:rPr lang="zh-CN" altLang="en-US" sz="2600" dirty="0">
                <a:solidFill>
                  <a:srgbClr val="000000"/>
                </a:solidFill>
                <a:latin typeface="微软雅黑" panose="020B0503020204020204" pitchFamily="34" charset="-122"/>
                <a:ea typeface="微软雅黑" panose="020B0503020204020204" pitchFamily="34" charset="-122"/>
              </a:rPr>
              <a:t>的页面分割成</a:t>
            </a:r>
            <a:r>
              <a:rPr lang="en-US" altLang="zh-CN" sz="2600" dirty="0">
                <a:solidFill>
                  <a:srgbClr val="000000"/>
                </a:solidFill>
                <a:latin typeface="微软雅黑" panose="020B0503020204020204" pitchFamily="34" charset="-122"/>
                <a:ea typeface="微软雅黑" panose="020B0503020204020204" pitchFamily="34" charset="-122"/>
              </a:rPr>
              <a:t>n</a:t>
            </a:r>
            <a:r>
              <a:rPr lang="zh-CN" altLang="en-US" sz="2600" dirty="0">
                <a:solidFill>
                  <a:srgbClr val="000000"/>
                </a:solidFill>
                <a:latin typeface="微软雅黑" panose="020B0503020204020204" pitchFamily="34" charset="-122"/>
                <a:ea typeface="微软雅黑" panose="020B0503020204020204" pitchFamily="34" charset="-122"/>
              </a:rPr>
              <a:t>个网格单元“</a:t>
            </a:r>
            <a:r>
              <a:rPr lang="en-US" altLang="zh-CN" sz="2600" dirty="0">
                <a:solidFill>
                  <a:srgbClr val="000000"/>
                </a:solidFill>
                <a:latin typeface="微软雅黑" panose="020B0503020204020204" pitchFamily="34" charset="-122"/>
                <a:ea typeface="微软雅黑" panose="020B0503020204020204" pitchFamily="34" charset="-122"/>
              </a:rPr>
              <a:t>a”</a:t>
            </a:r>
            <a:r>
              <a:rPr lang="zh-CN" altLang="en-US" sz="2600" dirty="0">
                <a:solidFill>
                  <a:srgbClr val="000000"/>
                </a:solidFill>
                <a:latin typeface="微软雅黑" panose="020B0503020204020204" pitchFamily="34" charset="-122"/>
                <a:ea typeface="微软雅黑" panose="020B0503020204020204" pitchFamily="34" charset="-122"/>
              </a:rPr>
              <a:t>，每个单元与单元之间的间隙设为“</a:t>
            </a:r>
            <a:r>
              <a:rPr lang="en-US" altLang="zh-CN" sz="2600" dirty="0" err="1">
                <a:solidFill>
                  <a:srgbClr val="000000"/>
                </a:solidFill>
                <a:latin typeface="微软雅黑" panose="020B0503020204020204" pitchFamily="34" charset="-122"/>
                <a:ea typeface="微软雅黑" panose="020B0503020204020204" pitchFamily="34" charset="-122"/>
              </a:rPr>
              <a:t>i</a:t>
            </a:r>
            <a:r>
              <a:rPr lang="en-US" altLang="zh-CN" sz="2600" dirty="0" smtClean="0">
                <a:solidFill>
                  <a:srgbClr val="000000"/>
                </a:solidFill>
                <a:latin typeface="微软雅黑" panose="020B0503020204020204" pitchFamily="34" charset="-122"/>
                <a:ea typeface="微软雅黑" panose="020B0503020204020204" pitchFamily="34" charset="-122"/>
              </a:rPr>
              <a:t>”</a:t>
            </a:r>
            <a:r>
              <a:rPr lang="zh-CN" altLang="en-US" sz="2600" dirty="0" smtClean="0">
                <a:solidFill>
                  <a:srgbClr val="000000"/>
                </a:solidFill>
                <a:latin typeface="微软雅黑" panose="020B0503020204020204" pitchFamily="34" charset="-122"/>
                <a:ea typeface="微软雅黑" panose="020B0503020204020204" pitchFamily="34" charset="-122"/>
              </a:rPr>
              <a:t>，把</a:t>
            </a:r>
            <a:r>
              <a:rPr lang="zh-CN" altLang="en-US" sz="2600" dirty="0">
                <a:solidFill>
                  <a:srgbClr val="000000"/>
                </a:solidFill>
                <a:latin typeface="微软雅黑" panose="020B0503020204020204" pitchFamily="34" charset="-122"/>
                <a:ea typeface="微软雅黑" panose="020B0503020204020204" pitchFamily="34" charset="-122"/>
              </a:rPr>
              <a:t>“</a:t>
            </a:r>
            <a:r>
              <a:rPr lang="en-US" altLang="zh-CN" sz="2600" dirty="0" err="1">
                <a:solidFill>
                  <a:srgbClr val="000000"/>
                </a:solidFill>
                <a:latin typeface="微软雅黑" panose="020B0503020204020204" pitchFamily="34" charset="-122"/>
                <a:ea typeface="微软雅黑" panose="020B0503020204020204" pitchFamily="34" charset="-122"/>
              </a:rPr>
              <a:t>a+i</a:t>
            </a:r>
            <a:r>
              <a:rPr lang="en-US" altLang="zh-CN" sz="2600" dirty="0">
                <a:solidFill>
                  <a:srgbClr val="000000"/>
                </a:solidFill>
                <a:latin typeface="微软雅黑" panose="020B0503020204020204" pitchFamily="34" charset="-122"/>
                <a:ea typeface="微软雅黑" panose="020B0503020204020204" pitchFamily="34" charset="-122"/>
              </a:rPr>
              <a:t>”</a:t>
            </a:r>
            <a:r>
              <a:rPr lang="zh-CN" altLang="en-US" sz="2600" dirty="0">
                <a:solidFill>
                  <a:srgbClr val="000000"/>
                </a:solidFill>
                <a:latin typeface="微软雅黑" panose="020B0503020204020204" pitchFamily="34" charset="-122"/>
                <a:ea typeface="微软雅黑" panose="020B0503020204020204" pitchFamily="34" charset="-122"/>
              </a:rPr>
              <a:t>定义“</a:t>
            </a:r>
            <a:r>
              <a:rPr lang="en-US" altLang="zh-CN" sz="2600" dirty="0">
                <a:solidFill>
                  <a:srgbClr val="000000"/>
                </a:solidFill>
                <a:latin typeface="微软雅黑" panose="020B0503020204020204" pitchFamily="34" charset="-122"/>
                <a:ea typeface="微软雅黑" panose="020B0503020204020204" pitchFamily="34" charset="-122"/>
              </a:rPr>
              <a:t>A”</a:t>
            </a:r>
            <a:r>
              <a:rPr lang="zh-CN" altLang="en-US" sz="2600" dirty="0">
                <a:solidFill>
                  <a:srgbClr val="000000"/>
                </a:solidFill>
                <a:latin typeface="微软雅黑" panose="020B0503020204020204" pitchFamily="34" charset="-122"/>
                <a:ea typeface="微软雅黑" panose="020B0503020204020204" pitchFamily="34" charset="-122"/>
              </a:rPr>
              <a:t>。</a:t>
            </a:r>
          </a:p>
        </p:txBody>
      </p:sp>
      <p:sp>
        <p:nvSpPr>
          <p:cNvPr id="5" name="矩形 4"/>
          <p:cNvSpPr/>
          <p:nvPr/>
        </p:nvSpPr>
        <p:spPr>
          <a:xfrm>
            <a:off x="7241178" y="2648934"/>
            <a:ext cx="3587931" cy="1540935"/>
          </a:xfrm>
          <a:prstGeom prst="rect">
            <a:avLst/>
          </a:prstGeom>
          <a:solidFill>
            <a:schemeClr val="accent4">
              <a:lumMod val="20000"/>
              <a:lumOff val="80000"/>
            </a:schemeClr>
          </a:solidFill>
        </p:spPr>
        <p:txBody>
          <a:bodyPr wrap="square">
            <a:spAutoFit/>
          </a:bodyPr>
          <a:lstStyle/>
          <a:p>
            <a:pPr>
              <a:lnSpc>
                <a:spcPts val="3880"/>
              </a:lnSpc>
            </a:pPr>
            <a:r>
              <a:rPr lang="pl-PL" altLang="zh-CN" sz="2400" dirty="0">
                <a:solidFill>
                  <a:srgbClr val="000000"/>
                </a:solidFill>
                <a:latin typeface="微软雅黑" panose="020B0503020204020204" pitchFamily="34" charset="-122"/>
                <a:ea typeface="微软雅黑" panose="020B0503020204020204" pitchFamily="34" charset="-122"/>
              </a:rPr>
              <a:t>W =</a:t>
            </a:r>
            <a:r>
              <a:rPr lang="zh-CN" altLang="pl-PL" sz="2400" dirty="0">
                <a:solidFill>
                  <a:srgbClr val="000000"/>
                </a:solidFill>
                <a:latin typeface="微软雅黑" panose="020B0503020204020204" pitchFamily="34" charset="-122"/>
                <a:ea typeface="微软雅黑" panose="020B0503020204020204" pitchFamily="34" charset="-122"/>
              </a:rPr>
              <a:t>（</a:t>
            </a:r>
            <a:r>
              <a:rPr lang="pl-PL" altLang="zh-CN" sz="2400" dirty="0">
                <a:solidFill>
                  <a:srgbClr val="000000"/>
                </a:solidFill>
                <a:latin typeface="微软雅黑" panose="020B0503020204020204" pitchFamily="34" charset="-122"/>
                <a:ea typeface="微软雅黑" panose="020B0503020204020204" pitchFamily="34" charset="-122"/>
              </a:rPr>
              <a:t>a×n</a:t>
            </a:r>
            <a:r>
              <a:rPr lang="zh-CN" altLang="pl-PL" sz="2400" dirty="0">
                <a:solidFill>
                  <a:srgbClr val="000000"/>
                </a:solidFill>
                <a:latin typeface="微软雅黑" panose="020B0503020204020204" pitchFamily="34" charset="-122"/>
                <a:ea typeface="微软雅黑" panose="020B0503020204020204" pitchFamily="34" charset="-122"/>
              </a:rPr>
              <a:t>）</a:t>
            </a:r>
            <a:r>
              <a:rPr lang="pl-PL" altLang="zh-CN" sz="2400" dirty="0">
                <a:solidFill>
                  <a:srgbClr val="000000"/>
                </a:solidFill>
                <a:latin typeface="微软雅黑" panose="020B0503020204020204" pitchFamily="34" charset="-122"/>
                <a:ea typeface="微软雅黑" panose="020B0503020204020204" pitchFamily="34" charset="-122"/>
              </a:rPr>
              <a:t>+</a:t>
            </a:r>
            <a:r>
              <a:rPr lang="zh-CN" altLang="pl-PL" sz="2400" dirty="0">
                <a:solidFill>
                  <a:srgbClr val="000000"/>
                </a:solidFill>
                <a:latin typeface="微软雅黑" panose="020B0503020204020204" pitchFamily="34" charset="-122"/>
                <a:ea typeface="微软雅黑" panose="020B0503020204020204" pitchFamily="34" charset="-122"/>
              </a:rPr>
              <a:t>（</a:t>
            </a:r>
            <a:r>
              <a:rPr lang="pl-PL" altLang="zh-CN" sz="2400" dirty="0">
                <a:solidFill>
                  <a:srgbClr val="000000"/>
                </a:solidFill>
                <a:latin typeface="微软雅黑" panose="020B0503020204020204" pitchFamily="34" charset="-122"/>
                <a:ea typeface="微软雅黑" panose="020B0503020204020204" pitchFamily="34" charset="-122"/>
              </a:rPr>
              <a:t>n-1</a:t>
            </a:r>
            <a:r>
              <a:rPr lang="zh-CN" altLang="pl-PL" sz="2400" dirty="0">
                <a:solidFill>
                  <a:srgbClr val="000000"/>
                </a:solidFill>
                <a:latin typeface="微软雅黑" panose="020B0503020204020204" pitchFamily="34" charset="-122"/>
                <a:ea typeface="微软雅黑" panose="020B0503020204020204" pitchFamily="34" charset="-122"/>
              </a:rPr>
              <a:t>）</a:t>
            </a:r>
            <a:r>
              <a:rPr lang="pl-PL" altLang="zh-CN" sz="2400" dirty="0">
                <a:solidFill>
                  <a:srgbClr val="000000"/>
                </a:solidFill>
                <a:latin typeface="微软雅黑" panose="020B0503020204020204" pitchFamily="34" charset="-122"/>
                <a:ea typeface="微软雅黑" panose="020B0503020204020204" pitchFamily="34" charset="-122"/>
              </a:rPr>
              <a:t>i</a:t>
            </a:r>
          </a:p>
          <a:p>
            <a:pPr>
              <a:lnSpc>
                <a:spcPts val="3880"/>
              </a:lnSpc>
            </a:pPr>
            <a:r>
              <a:rPr lang="zh-CN" altLang="pl-PL" sz="2400" dirty="0">
                <a:solidFill>
                  <a:srgbClr val="000000"/>
                </a:solidFill>
                <a:latin typeface="微软雅黑" panose="020B0503020204020204" pitchFamily="34" charset="-122"/>
                <a:ea typeface="微软雅黑" panose="020B0503020204020204" pitchFamily="34" charset="-122"/>
              </a:rPr>
              <a:t>由于</a:t>
            </a:r>
            <a:r>
              <a:rPr lang="pl-PL" altLang="zh-CN" sz="2400" dirty="0">
                <a:solidFill>
                  <a:srgbClr val="000000"/>
                </a:solidFill>
                <a:latin typeface="微软雅黑" panose="020B0503020204020204" pitchFamily="34" charset="-122"/>
                <a:ea typeface="微软雅黑" panose="020B0503020204020204" pitchFamily="34" charset="-122"/>
              </a:rPr>
              <a:t>a+i=A</a:t>
            </a:r>
            <a:r>
              <a:rPr lang="zh-CN" altLang="pl-PL" sz="2400" dirty="0">
                <a:solidFill>
                  <a:srgbClr val="000000"/>
                </a:solidFill>
                <a:latin typeface="微软雅黑" panose="020B0503020204020204" pitchFamily="34" charset="-122"/>
                <a:ea typeface="微软雅黑" panose="020B0503020204020204" pitchFamily="34" charset="-122"/>
              </a:rPr>
              <a:t>，</a:t>
            </a:r>
          </a:p>
          <a:p>
            <a:pPr>
              <a:lnSpc>
                <a:spcPts val="3880"/>
              </a:lnSpc>
            </a:pPr>
            <a:r>
              <a:rPr lang="zh-CN" altLang="pl-PL" sz="2400" dirty="0">
                <a:solidFill>
                  <a:srgbClr val="000000"/>
                </a:solidFill>
                <a:latin typeface="微软雅黑" panose="020B0503020204020204" pitchFamily="34" charset="-122"/>
                <a:ea typeface="微软雅黑" panose="020B0503020204020204" pitchFamily="34" charset="-122"/>
              </a:rPr>
              <a:t>可得：</a:t>
            </a:r>
            <a:r>
              <a:rPr lang="pl-PL" altLang="zh-CN" sz="2400" b="1" dirty="0">
                <a:solidFill>
                  <a:srgbClr val="000000"/>
                </a:solidFill>
                <a:latin typeface="微软雅黑" panose="020B0503020204020204" pitchFamily="34" charset="-122"/>
                <a:ea typeface="微软雅黑" panose="020B0503020204020204" pitchFamily="34" charset="-122"/>
              </a:rPr>
              <a:t>(A×n) – i = W</a:t>
            </a:r>
            <a:endParaRPr lang="pl-PL" altLang="zh-CN" sz="2400" b="0" i="0" dirty="0">
              <a:solidFill>
                <a:srgbClr val="000000"/>
              </a:solidFill>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8" y="2471006"/>
            <a:ext cx="6065522" cy="4312277"/>
          </a:xfrm>
          <a:prstGeom prst="rect">
            <a:avLst/>
          </a:prstGeom>
        </p:spPr>
      </p:pic>
    </p:spTree>
    <p:custDataLst>
      <p:tags r:id="rId1"/>
    </p:custDataLst>
    <p:extLst>
      <p:ext uri="{BB962C8B-B14F-4D97-AF65-F5344CB8AC3E}">
        <p14:creationId xmlns:p14="http://schemas.microsoft.com/office/powerpoint/2010/main" val="3391958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2" name="TextBox 6"/>
          <p:cNvSpPr txBox="1"/>
          <p:nvPr/>
        </p:nvSpPr>
        <p:spPr>
          <a:xfrm>
            <a:off x="1007435" y="1271480"/>
            <a:ext cx="10020935" cy="1221938"/>
          </a:xfrm>
          <a:prstGeom prst="rect">
            <a:avLst/>
          </a:prstGeom>
          <a:noFill/>
        </p:spPr>
        <p:txBody>
          <a:bodyPr wrap="square" rtlCol="0">
            <a:spAutoFit/>
          </a:bodyPr>
          <a:lstStyle/>
          <a:p>
            <a:pPr>
              <a:lnSpc>
                <a:spcPct val="150000"/>
              </a:lnSpc>
            </a:pPr>
            <a:r>
              <a:rPr lang="en-US" altLang="zh-CN" sz="2600" dirty="0" smtClean="0">
                <a:solidFill>
                  <a:srgbClr val="000000"/>
                </a:solidFill>
                <a:latin typeface="微软雅黑" panose="020B0503020204020204" pitchFamily="34" charset="-122"/>
                <a:ea typeface="微软雅黑" panose="020B0503020204020204" pitchFamily="34" charset="-122"/>
              </a:rPr>
              <a:t>Bootstrap</a:t>
            </a:r>
            <a:r>
              <a:rPr lang="zh-CN" altLang="en-US" sz="2600" dirty="0">
                <a:solidFill>
                  <a:srgbClr val="000000"/>
                </a:solidFill>
                <a:latin typeface="微软雅黑" panose="020B0503020204020204" pitchFamily="34" charset="-122"/>
                <a:ea typeface="微软雅黑" panose="020B0503020204020204" pitchFamily="34" charset="-122"/>
              </a:rPr>
              <a:t>提供</a:t>
            </a:r>
            <a:r>
              <a:rPr lang="zh-CN" altLang="en-US" sz="2600" dirty="0" smtClean="0">
                <a:solidFill>
                  <a:srgbClr val="000000"/>
                </a:solidFill>
                <a:latin typeface="微软雅黑" panose="020B0503020204020204" pitchFamily="34" charset="-122"/>
                <a:ea typeface="微软雅黑" panose="020B0503020204020204" pitchFamily="34" charset="-122"/>
              </a:rPr>
              <a:t>了</a:t>
            </a:r>
            <a:r>
              <a:rPr lang="zh-CN" altLang="en-US" sz="2600" dirty="0" smtClean="0">
                <a:solidFill>
                  <a:srgbClr val="000000"/>
                </a:solidFill>
                <a:latin typeface="微软雅黑" panose="020B0503020204020204" pitchFamily="34" charset="-122"/>
                <a:ea typeface="微软雅黑" panose="020B0503020204020204" pitchFamily="34" charset="-122"/>
              </a:rPr>
              <a:t>一套</a:t>
            </a:r>
            <a:r>
              <a:rPr lang="zh-CN" altLang="en-US" sz="2600" dirty="0" smtClean="0">
                <a:solidFill>
                  <a:srgbClr val="FF0000"/>
                </a:solidFill>
                <a:latin typeface="微软雅黑" panose="020B0503020204020204" pitchFamily="34" charset="-122"/>
                <a:ea typeface="微软雅黑" panose="020B0503020204020204" pitchFamily="34" charset="-122"/>
              </a:rPr>
              <a:t>响应式</a:t>
            </a:r>
            <a:r>
              <a:rPr lang="zh-CN" altLang="en-US" sz="2600" dirty="0" smtClean="0">
                <a:solidFill>
                  <a:srgbClr val="000000"/>
                </a:solidFill>
                <a:latin typeface="微软雅黑" panose="020B0503020204020204" pitchFamily="34" charset="-122"/>
                <a:ea typeface="微软雅黑" panose="020B0503020204020204" pitchFamily="34" charset="-122"/>
              </a:rPr>
              <a:t>、</a:t>
            </a:r>
            <a:r>
              <a:rPr lang="zh-CN" altLang="en-US" sz="2600" dirty="0" smtClean="0">
                <a:solidFill>
                  <a:srgbClr val="FF0000"/>
                </a:solidFill>
                <a:latin typeface="微软雅黑" panose="020B0503020204020204" pitchFamily="34" charset="-122"/>
                <a:ea typeface="微软雅黑" panose="020B0503020204020204" pitchFamily="34" charset="-122"/>
              </a:rPr>
              <a:t>移动设备优先</a:t>
            </a:r>
            <a:r>
              <a:rPr lang="zh-CN" altLang="en-US" sz="2600" dirty="0" smtClean="0">
                <a:solidFill>
                  <a:srgbClr val="000000"/>
                </a:solidFill>
                <a:latin typeface="微软雅黑" panose="020B0503020204020204" pitchFamily="34" charset="-122"/>
                <a:ea typeface="微软雅黑" panose="020B0503020204020204" pitchFamily="34" charset="-122"/>
              </a:rPr>
              <a:t>的</a:t>
            </a:r>
            <a:r>
              <a:rPr lang="zh-CN" altLang="en-US" sz="2600" dirty="0" smtClean="0">
                <a:solidFill>
                  <a:srgbClr val="FF0000"/>
                </a:solidFill>
                <a:latin typeface="微软雅黑" panose="020B0503020204020204" pitchFamily="34" charset="-122"/>
                <a:ea typeface="微软雅黑" panose="020B0503020204020204" pitchFamily="34" charset="-122"/>
              </a:rPr>
              <a:t>流式栅格系统</a:t>
            </a:r>
            <a:r>
              <a:rPr lang="zh-CN" altLang="en-US" sz="2600" dirty="0" smtClean="0">
                <a:solidFill>
                  <a:srgbClr val="000000"/>
                </a:solidFill>
                <a:latin typeface="微软雅黑" panose="020B0503020204020204" pitchFamily="34" charset="-122"/>
                <a:ea typeface="微软雅黑" panose="020B0503020204020204" pitchFamily="34" charset="-122"/>
              </a:rPr>
              <a:t>，随着</a:t>
            </a:r>
            <a:r>
              <a:rPr lang="zh-CN" altLang="en-US" sz="2600" dirty="0" smtClean="0">
                <a:solidFill>
                  <a:srgbClr val="000000"/>
                </a:solidFill>
                <a:latin typeface="微软雅黑" panose="020B0503020204020204" pitchFamily="34" charset="-122"/>
                <a:ea typeface="微软雅黑" panose="020B0503020204020204" pitchFamily="34" charset="-122"/>
              </a:rPr>
              <a:t>屏幕或</a:t>
            </a:r>
            <a:r>
              <a:rPr lang="zh-CN" altLang="en-US" sz="2600" dirty="0" smtClean="0">
                <a:solidFill>
                  <a:srgbClr val="000000"/>
                </a:solidFill>
                <a:latin typeface="微软雅黑" panose="020B0503020204020204" pitchFamily="34" charset="-122"/>
                <a:ea typeface="微软雅黑" panose="020B0503020204020204" pitchFamily="34" charset="-122"/>
              </a:rPr>
              <a:t>视窗（</a:t>
            </a:r>
            <a:r>
              <a:rPr lang="en-US" altLang="zh-CN" sz="2600" dirty="0" smtClean="0">
                <a:solidFill>
                  <a:srgbClr val="000000"/>
                </a:solidFill>
                <a:latin typeface="微软雅黑" panose="020B0503020204020204" pitchFamily="34" charset="-122"/>
                <a:ea typeface="微软雅黑" panose="020B0503020204020204" pitchFamily="34" charset="-122"/>
              </a:rPr>
              <a:t>viewport</a:t>
            </a:r>
            <a:r>
              <a:rPr lang="zh-CN" altLang="en-US" sz="2600" dirty="0" smtClean="0">
                <a:solidFill>
                  <a:srgbClr val="000000"/>
                </a:solidFill>
                <a:latin typeface="微软雅黑" panose="020B0503020204020204" pitchFamily="34" charset="-122"/>
                <a:ea typeface="微软雅黑" panose="020B0503020204020204" pitchFamily="34" charset="-122"/>
              </a:rPr>
              <a:t>）尺寸的增加，系统会自动分为最多</a:t>
            </a:r>
            <a:r>
              <a:rPr lang="en-US" altLang="zh-CN" sz="2600" dirty="0" smtClean="0">
                <a:solidFill>
                  <a:srgbClr val="FF0000"/>
                </a:solidFill>
                <a:latin typeface="微软雅黑" panose="020B0503020204020204" pitchFamily="34" charset="-122"/>
                <a:ea typeface="微软雅黑" panose="020B0503020204020204" pitchFamily="34" charset="-122"/>
              </a:rPr>
              <a:t>12</a:t>
            </a:r>
            <a:r>
              <a:rPr lang="zh-CN" altLang="en-US" sz="2600" dirty="0" smtClean="0">
                <a:solidFill>
                  <a:srgbClr val="FF0000"/>
                </a:solidFill>
                <a:latin typeface="微软雅黑" panose="020B0503020204020204" pitchFamily="34" charset="-122"/>
                <a:ea typeface="微软雅黑" panose="020B0503020204020204" pitchFamily="34" charset="-122"/>
              </a:rPr>
              <a:t>列</a:t>
            </a:r>
            <a:r>
              <a:rPr lang="zh-CN" altLang="en-US" sz="2600" dirty="0" smtClean="0">
                <a:solidFill>
                  <a:srgbClr val="000000"/>
                </a:solidFill>
                <a:latin typeface="微软雅黑" panose="020B0503020204020204" pitchFamily="34" charset="-122"/>
                <a:ea typeface="微软雅黑" panose="020B0503020204020204" pitchFamily="34" charset="-122"/>
              </a:rPr>
              <a:t>。</a:t>
            </a:r>
          </a:p>
        </p:txBody>
      </p:sp>
      <p:pic>
        <p:nvPicPr>
          <p:cNvPr id="1026" name="Picture 2"/>
          <p:cNvPicPr>
            <a:picLocks noChangeAspect="1" noChangeArrowheads="1"/>
          </p:cNvPicPr>
          <p:nvPr/>
        </p:nvPicPr>
        <p:blipFill>
          <a:blip r:embed="rId4" cstate="print"/>
          <a:srcRect/>
          <a:stretch>
            <a:fillRect/>
          </a:stretch>
        </p:blipFill>
        <p:spPr bwMode="auto">
          <a:xfrm>
            <a:off x="1007434" y="2782458"/>
            <a:ext cx="10020935" cy="256476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778545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2" name="TextBox 6"/>
          <p:cNvSpPr txBox="1"/>
          <p:nvPr/>
        </p:nvSpPr>
        <p:spPr>
          <a:xfrm>
            <a:off x="1147854" y="2080192"/>
            <a:ext cx="5848817" cy="3693319"/>
          </a:xfrm>
          <a:prstGeom prst="rect">
            <a:avLst/>
          </a:prstGeom>
          <a:solidFill>
            <a:schemeClr val="accent5">
              <a:lumMod val="20000"/>
              <a:lumOff val="80000"/>
            </a:schemeClr>
          </a:solidFill>
        </p:spPr>
        <p:txBody>
          <a:bodyPr wrap="square" rtlCol="0">
            <a:spAutoFit/>
          </a:bodyPr>
          <a:lstStyle/>
          <a:p>
            <a:pPr>
              <a:lnSpc>
                <a:spcPct val="150000"/>
              </a:lnSpc>
            </a:pPr>
            <a:r>
              <a:rPr lang="en-US" altLang="zh-CN" sz="2600" dirty="0">
                <a:solidFill>
                  <a:srgbClr val="000000"/>
                </a:solidFill>
              </a:rPr>
              <a:t>&lt;div class="</a:t>
            </a:r>
            <a:r>
              <a:rPr lang="en-US" altLang="zh-CN" sz="2600" dirty="0">
                <a:solidFill>
                  <a:srgbClr val="FF0000"/>
                </a:solidFill>
              </a:rPr>
              <a:t>container</a:t>
            </a:r>
            <a:r>
              <a:rPr lang="en-US" altLang="zh-CN" sz="2600" dirty="0">
                <a:solidFill>
                  <a:srgbClr val="000000"/>
                </a:solidFill>
              </a:rPr>
              <a:t>"&gt;</a:t>
            </a:r>
          </a:p>
          <a:p>
            <a:pPr>
              <a:lnSpc>
                <a:spcPct val="150000"/>
              </a:lnSpc>
            </a:pPr>
            <a:r>
              <a:rPr lang="en-US" altLang="zh-CN" sz="2600" dirty="0" smtClean="0">
                <a:solidFill>
                  <a:srgbClr val="000000"/>
                </a:solidFill>
              </a:rPr>
              <a:t>    &lt;div class="</a:t>
            </a:r>
            <a:r>
              <a:rPr lang="en-US" altLang="zh-CN" sz="2600" dirty="0" smtClean="0">
                <a:solidFill>
                  <a:srgbClr val="FF0000"/>
                </a:solidFill>
              </a:rPr>
              <a:t>row</a:t>
            </a:r>
            <a:r>
              <a:rPr lang="en-US" altLang="zh-CN" sz="2600" dirty="0" smtClean="0">
                <a:solidFill>
                  <a:srgbClr val="000000"/>
                </a:solidFill>
              </a:rPr>
              <a:t>"&gt;</a:t>
            </a:r>
          </a:p>
          <a:p>
            <a:pPr>
              <a:lnSpc>
                <a:spcPct val="150000"/>
              </a:lnSpc>
            </a:pPr>
            <a:r>
              <a:rPr lang="en-US" altLang="zh-CN" sz="2600" dirty="0" smtClean="0">
                <a:solidFill>
                  <a:srgbClr val="000000"/>
                </a:solidFill>
              </a:rPr>
              <a:t>        &lt;div class="</a:t>
            </a:r>
            <a:r>
              <a:rPr lang="en-US" altLang="zh-CN" sz="2600" dirty="0" smtClean="0">
                <a:solidFill>
                  <a:srgbClr val="FF0000"/>
                </a:solidFill>
              </a:rPr>
              <a:t>col-md-4</a:t>
            </a:r>
            <a:r>
              <a:rPr lang="en-US" altLang="zh-CN" sz="2600" dirty="0" smtClean="0">
                <a:solidFill>
                  <a:srgbClr val="000000"/>
                </a:solidFill>
              </a:rPr>
              <a:t>"&gt;...&lt;/div&gt;</a:t>
            </a:r>
          </a:p>
          <a:p>
            <a:pPr>
              <a:lnSpc>
                <a:spcPct val="150000"/>
              </a:lnSpc>
            </a:pPr>
            <a:r>
              <a:rPr lang="en-US" altLang="zh-CN" sz="2600" dirty="0" smtClean="0">
                <a:solidFill>
                  <a:srgbClr val="000000"/>
                </a:solidFill>
              </a:rPr>
              <a:t>        &lt;div class="</a:t>
            </a:r>
            <a:r>
              <a:rPr lang="en-US" altLang="zh-CN" sz="2600" dirty="0" smtClean="0">
                <a:solidFill>
                  <a:srgbClr val="FF0000"/>
                </a:solidFill>
              </a:rPr>
              <a:t>col-md-8</a:t>
            </a:r>
            <a:r>
              <a:rPr lang="en-US" altLang="zh-CN" sz="2600" dirty="0" smtClean="0">
                <a:solidFill>
                  <a:srgbClr val="000000"/>
                </a:solidFill>
              </a:rPr>
              <a:t>"&gt;...&lt;/div&gt;</a:t>
            </a:r>
          </a:p>
          <a:p>
            <a:pPr>
              <a:lnSpc>
                <a:spcPct val="150000"/>
              </a:lnSpc>
            </a:pPr>
            <a:r>
              <a:rPr lang="en-US" altLang="zh-CN" sz="2600" dirty="0" smtClean="0">
                <a:solidFill>
                  <a:srgbClr val="000000"/>
                </a:solidFill>
              </a:rPr>
              <a:t>    &lt;/div&gt;</a:t>
            </a:r>
          </a:p>
          <a:p>
            <a:pPr>
              <a:lnSpc>
                <a:spcPct val="150000"/>
              </a:lnSpc>
            </a:pPr>
            <a:r>
              <a:rPr lang="en-US" altLang="zh-CN" sz="2600" dirty="0">
                <a:solidFill>
                  <a:srgbClr val="000000"/>
                </a:solidFill>
              </a:rPr>
              <a:t>&lt;/div&gt;</a:t>
            </a:r>
          </a:p>
        </p:txBody>
      </p:sp>
      <p:sp>
        <p:nvSpPr>
          <p:cNvPr id="4" name="矩形 3"/>
          <p:cNvSpPr/>
          <p:nvPr/>
        </p:nvSpPr>
        <p:spPr>
          <a:xfrm>
            <a:off x="1147854" y="1316538"/>
            <a:ext cx="4978992" cy="523220"/>
          </a:xfrm>
          <a:prstGeom prst="rect">
            <a:avLst/>
          </a:prstGeom>
        </p:spPr>
        <p:txBody>
          <a:bodyPr wrap="non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rPr>
              <a:t>基本栅格</a:t>
            </a:r>
            <a:r>
              <a:rPr lang="zh-CN" altLang="en-US" sz="2800" b="1" dirty="0" smtClean="0">
                <a:solidFill>
                  <a:srgbClr val="000000"/>
                </a:solidFill>
                <a:latin typeface="微软雅黑" panose="020B0503020204020204" pitchFamily="34" charset="-122"/>
                <a:ea typeface="微软雅黑" panose="020B0503020204020204" pitchFamily="34" charset="-122"/>
              </a:rPr>
              <a:t>：  </a:t>
            </a:r>
            <a:r>
              <a:rPr lang="en-US" altLang="zh-CN" sz="2800" dirty="0" smtClean="0">
                <a:solidFill>
                  <a:srgbClr val="000000"/>
                </a:solidFill>
                <a:latin typeface="微软雅黑" panose="020B0503020204020204" pitchFamily="34" charset="-122"/>
                <a:ea typeface="微软雅黑" panose="020B0503020204020204" pitchFamily="34" charset="-122"/>
              </a:rPr>
              <a:t>.</a:t>
            </a:r>
            <a:r>
              <a:rPr lang="en-US" altLang="zh-CN" sz="2800" dirty="0" smtClean="0">
                <a:solidFill>
                  <a:srgbClr val="000000"/>
                </a:solidFill>
                <a:latin typeface="微软雅黑" panose="020B0503020204020204" pitchFamily="34" charset="-122"/>
                <a:ea typeface="微软雅黑" panose="020B0503020204020204" pitchFamily="34" charset="-122"/>
              </a:rPr>
              <a:t>row    </a:t>
            </a:r>
            <a:r>
              <a:rPr lang="en-US" altLang="zh-CN" sz="2800" dirty="0" smtClean="0">
                <a:solidFill>
                  <a:srgbClr val="000000"/>
                </a:solidFill>
                <a:latin typeface="微软雅黑" panose="020B0503020204020204" pitchFamily="34" charset="-122"/>
                <a:ea typeface="微软雅黑" panose="020B0503020204020204" pitchFamily="34" charset="-122"/>
              </a:rPr>
              <a:t>.</a:t>
            </a:r>
            <a:r>
              <a:rPr lang="en-US" altLang="zh-CN" sz="2800" dirty="0" smtClean="0">
                <a:solidFill>
                  <a:srgbClr val="000000"/>
                </a:solidFill>
                <a:latin typeface="微软雅黑" panose="020B0503020204020204" pitchFamily="34" charset="-122"/>
                <a:ea typeface="微软雅黑" panose="020B0503020204020204" pitchFamily="34" charset="-122"/>
              </a:rPr>
              <a:t>col-md-*</a:t>
            </a:r>
          </a:p>
        </p:txBody>
      </p:sp>
      <p:sp>
        <p:nvSpPr>
          <p:cNvPr id="5" name="TextBox 8"/>
          <p:cNvSpPr txBox="1"/>
          <p:nvPr/>
        </p:nvSpPr>
        <p:spPr>
          <a:xfrm>
            <a:off x="7667305" y="5250291"/>
            <a:ext cx="2733994" cy="523220"/>
          </a:xfrm>
          <a:prstGeom prst="rect">
            <a:avLst/>
          </a:prstGeom>
          <a:noFill/>
        </p:spPr>
        <p:txBody>
          <a:bodyPr wrap="square" rtlCol="0">
            <a:spAutoFit/>
          </a:bodyPr>
          <a:lstStyle/>
          <a:p>
            <a:r>
              <a:rPr lang="en-US" altLang="zh-CN" sz="2800" dirty="0" smtClean="0">
                <a:solidFill>
                  <a:srgbClr val="000000"/>
                </a:solidFill>
              </a:rPr>
              <a:t>demo21-3.html</a:t>
            </a:r>
            <a:endParaRPr lang="en-US" altLang="zh-CN" sz="2800" dirty="0" smtClean="0">
              <a:solidFill>
                <a:srgbClr val="000000"/>
              </a:solidFill>
            </a:endParaRPr>
          </a:p>
        </p:txBody>
      </p:sp>
      <p:sp>
        <p:nvSpPr>
          <p:cNvPr id="8" name="爆炸形 1 7"/>
          <p:cNvSpPr/>
          <p:nvPr/>
        </p:nvSpPr>
        <p:spPr>
          <a:xfrm>
            <a:off x="7357661" y="1262015"/>
            <a:ext cx="2926080" cy="1651002"/>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001181" y="1740289"/>
            <a:ext cx="1620957"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预定义类</a:t>
            </a:r>
          </a:p>
        </p:txBody>
      </p:sp>
    </p:spTree>
    <p:custDataLst>
      <p:tags r:id="rId1"/>
    </p:custDataLst>
    <p:extLst>
      <p:ext uri="{BB962C8B-B14F-4D97-AF65-F5344CB8AC3E}">
        <p14:creationId xmlns:p14="http://schemas.microsoft.com/office/powerpoint/2010/main" val="86439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01</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zh-CN" altLang="en-US" sz="5400" dirty="0">
                  <a:solidFill>
                    <a:schemeClr val="tx1"/>
                  </a:solidFill>
                  <a:latin typeface="+mn-lt"/>
                  <a:ea typeface="+mn-ea"/>
                </a:rPr>
                <a:t>初</a:t>
              </a:r>
              <a:r>
                <a:rPr lang="zh-CN" altLang="en-US" sz="5400" dirty="0" smtClean="0">
                  <a:solidFill>
                    <a:schemeClr val="tx1"/>
                  </a:solidFill>
                  <a:latin typeface="+mn-lt"/>
                  <a:ea typeface="+mn-ea"/>
                </a:rPr>
                <a:t>识 </a:t>
              </a:r>
              <a:r>
                <a:rPr lang="en-US" altLang="zh-CN" sz="5400" dirty="0" smtClean="0">
                  <a:solidFill>
                    <a:schemeClr val="tx1"/>
                  </a:solidFill>
                  <a:latin typeface="+mn-lt"/>
                  <a:ea typeface="+mn-ea"/>
                </a:rPr>
                <a:t>Bootstrap</a:t>
              </a:r>
              <a:endParaRPr lang="en-US" altLang="zh-CN" sz="5400" dirty="0">
                <a:solidFill>
                  <a:schemeClr val="tx1"/>
                </a:solidFill>
                <a:latin typeface="+mn-lt"/>
                <a:ea typeface="+mn-ea"/>
              </a:endParaRPr>
            </a:p>
          </p:txBody>
        </p: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6" name="TextBox 5"/>
          <p:cNvSpPr txBox="1"/>
          <p:nvPr/>
        </p:nvSpPr>
        <p:spPr>
          <a:xfrm>
            <a:off x="609599" y="1151890"/>
            <a:ext cx="1255395" cy="518160"/>
          </a:xfrm>
          <a:prstGeom prst="rect">
            <a:avLst/>
          </a:prstGeom>
          <a:noFill/>
        </p:spPr>
        <p:txBody>
          <a:bodyPr wrap="none" rtlCol="0">
            <a:spAutoFit/>
          </a:bodyPr>
          <a:lstStyle/>
          <a:p>
            <a:r>
              <a:rPr lang="zh-CN" altLang="en-US" sz="2800" b="1" dirty="0" smtClean="0">
                <a:solidFill>
                  <a:srgbClr val="FF0000"/>
                </a:solidFill>
              </a:rPr>
              <a:t>注意：</a:t>
            </a:r>
          </a:p>
        </p:txBody>
      </p:sp>
      <p:sp>
        <p:nvSpPr>
          <p:cNvPr id="2" name="TextBox 6"/>
          <p:cNvSpPr txBox="1"/>
          <p:nvPr/>
        </p:nvSpPr>
        <p:spPr>
          <a:xfrm>
            <a:off x="609599" y="1837504"/>
            <a:ext cx="10577514" cy="4666790"/>
          </a:xfrm>
          <a:prstGeom prst="rect">
            <a:avLst/>
          </a:prstGeom>
          <a:noFill/>
        </p:spPr>
        <p:txBody>
          <a:bodyPr wrap="square" rtlCol="0">
            <a:spAutoFit/>
          </a:bodyPr>
          <a:lstStyle/>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1</a:t>
            </a:r>
            <a:r>
              <a:rPr lang="zh-CN" altLang="en-US" sz="2400" dirty="0" smtClean="0">
                <a:solidFill>
                  <a:srgbClr val="000000"/>
                </a:solidFill>
                <a:latin typeface="微软雅黑" panose="020B0503020204020204" pitchFamily="34" charset="-122"/>
                <a:ea typeface="微软雅黑" panose="020B0503020204020204" pitchFamily="34" charset="-122"/>
              </a:rPr>
              <a:t>、行（</a:t>
            </a:r>
            <a:r>
              <a:rPr lang="en-US" altLang="zh-CN" sz="2400" dirty="0" smtClean="0">
                <a:solidFill>
                  <a:srgbClr val="000000"/>
                </a:solidFill>
                <a:latin typeface="微软雅黑" panose="020B0503020204020204" pitchFamily="34" charset="-122"/>
                <a:ea typeface="微软雅黑" panose="020B0503020204020204" pitchFamily="34" charset="-122"/>
              </a:rPr>
              <a:t>row</a:t>
            </a:r>
            <a:r>
              <a:rPr lang="zh-CN" altLang="en-US" sz="2400" dirty="0" smtClean="0">
                <a:solidFill>
                  <a:srgbClr val="000000"/>
                </a:solidFill>
                <a:latin typeface="微软雅黑" panose="020B0503020204020204" pitchFamily="34" charset="-122"/>
                <a:ea typeface="微软雅黑" panose="020B0503020204020204" pitchFamily="34" charset="-122"/>
              </a:rPr>
              <a:t>）必须要包含在容器（</a:t>
            </a:r>
            <a:r>
              <a:rPr lang="en-US" altLang="zh-CN" sz="2400" dirty="0" smtClean="0">
                <a:solidFill>
                  <a:srgbClr val="000000"/>
                </a:solidFill>
                <a:latin typeface="微软雅黑" panose="020B0503020204020204" pitchFamily="34" charset="-122"/>
                <a:ea typeface="微软雅黑" panose="020B0503020204020204" pitchFamily="34" charset="-122"/>
              </a:rPr>
              <a:t>container</a:t>
            </a:r>
            <a:r>
              <a:rPr lang="zh-CN" altLang="en-US" sz="2400" dirty="0" smtClean="0">
                <a:solidFill>
                  <a:srgbClr val="000000"/>
                </a:solidFill>
                <a:latin typeface="微软雅黑" panose="020B0503020204020204" pitchFamily="34" charset="-122"/>
                <a:ea typeface="微软雅黑" panose="020B0503020204020204" pitchFamily="34" charset="-122"/>
              </a:rPr>
              <a:t>）之内。</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2</a:t>
            </a:r>
            <a:r>
              <a:rPr lang="zh-CN" altLang="en-US" sz="2400" dirty="0" smtClean="0">
                <a:solidFill>
                  <a:srgbClr val="000000"/>
                </a:solidFill>
                <a:latin typeface="微软雅黑" panose="020B0503020204020204" pitchFamily="34" charset="-122"/>
                <a:ea typeface="微软雅黑" panose="020B0503020204020204" pitchFamily="34" charset="-122"/>
              </a:rPr>
              <a:t>、使用行（</a:t>
            </a:r>
            <a:r>
              <a:rPr lang="en-US" altLang="zh-CN" sz="2400" dirty="0" smtClean="0">
                <a:solidFill>
                  <a:srgbClr val="000000"/>
                </a:solidFill>
                <a:latin typeface="微软雅黑" panose="020B0503020204020204" pitchFamily="34" charset="-122"/>
                <a:ea typeface="微软雅黑" panose="020B0503020204020204" pitchFamily="34" charset="-122"/>
              </a:rPr>
              <a:t>row</a:t>
            </a:r>
            <a:r>
              <a:rPr lang="zh-CN" altLang="en-US" sz="2400" dirty="0" smtClean="0">
                <a:solidFill>
                  <a:srgbClr val="000000"/>
                </a:solidFill>
                <a:latin typeface="微软雅黑" panose="020B0503020204020204" pitchFamily="34" charset="-122"/>
                <a:ea typeface="微软雅黑" panose="020B0503020204020204" pitchFamily="34" charset="-122"/>
              </a:rPr>
              <a:t>）在水平方向创建一组列（</a:t>
            </a:r>
            <a:r>
              <a:rPr lang="en-US" altLang="zh-CN" sz="2400" dirty="0" smtClean="0">
                <a:solidFill>
                  <a:srgbClr val="000000"/>
                </a:solidFill>
                <a:latin typeface="微软雅黑" panose="020B0503020204020204" pitchFamily="34" charset="-122"/>
                <a:ea typeface="微软雅黑" panose="020B0503020204020204" pitchFamily="34" charset="-122"/>
              </a:rPr>
              <a:t>col</a:t>
            </a:r>
            <a:r>
              <a:rPr lang="zh-CN" altLang="en-US" sz="2400" dirty="0" smtClean="0">
                <a:solidFill>
                  <a:srgbClr val="000000"/>
                </a:solidFill>
                <a:latin typeface="微软雅黑" panose="020B0503020204020204" pitchFamily="34" charset="-122"/>
                <a:ea typeface="微软雅黑" panose="020B0503020204020204" pitchFamily="34" charset="-122"/>
              </a:rPr>
              <a:t>）。</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3</a:t>
            </a:r>
            <a:r>
              <a:rPr lang="zh-CN" altLang="en-US" sz="2400" dirty="0" smtClean="0">
                <a:solidFill>
                  <a:srgbClr val="000000"/>
                </a:solidFill>
                <a:latin typeface="微软雅黑" panose="020B0503020204020204" pitchFamily="34" charset="-122"/>
                <a:ea typeface="微软雅黑" panose="020B0503020204020204" pitchFamily="34" charset="-122"/>
              </a:rPr>
              <a:t>、内容应当放置于列内，而且，只有列可以作为行的直接子元素。</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4</a:t>
            </a:r>
            <a:r>
              <a:rPr lang="zh-CN" altLang="en-US" sz="2400" dirty="0" smtClean="0">
                <a:solidFill>
                  <a:srgbClr val="000000"/>
                </a:solidFill>
                <a:latin typeface="微软雅黑" panose="020B0503020204020204" pitchFamily="34" charset="-122"/>
                <a:ea typeface="微软雅黑" panose="020B0503020204020204" pitchFamily="34" charset="-122"/>
              </a:rPr>
              <a:t>、类似</a:t>
            </a:r>
            <a:r>
              <a:rPr lang="en-US" altLang="zh-CN" sz="2400" dirty="0" smtClean="0">
                <a:solidFill>
                  <a:srgbClr val="000000"/>
                </a:solidFill>
                <a:latin typeface="微软雅黑" panose="020B0503020204020204" pitchFamily="34" charset="-122"/>
                <a:ea typeface="微软雅黑" panose="020B0503020204020204" pitchFamily="34" charset="-122"/>
              </a:rPr>
              <a:t>.row </a:t>
            </a:r>
            <a:r>
              <a:rPr lang="zh-CN" altLang="en-US" sz="2400" dirty="0" smtClean="0">
                <a:solidFill>
                  <a:srgbClr val="000000"/>
                </a:solidFill>
                <a:latin typeface="微软雅黑" panose="020B0503020204020204" pitchFamily="34" charset="-122"/>
                <a:ea typeface="微软雅黑" panose="020B0503020204020204" pitchFamily="34" charset="-122"/>
              </a:rPr>
              <a:t>和</a:t>
            </a:r>
            <a:r>
              <a:rPr lang="en-US" altLang="zh-CN" sz="2400" dirty="0" smtClean="0">
                <a:solidFill>
                  <a:srgbClr val="000000"/>
                </a:solidFill>
                <a:latin typeface="微软雅黑" panose="020B0503020204020204" pitchFamily="34" charset="-122"/>
                <a:ea typeface="微软雅黑" panose="020B0503020204020204" pitchFamily="34" charset="-122"/>
              </a:rPr>
              <a:t>.col-md-4 </a:t>
            </a:r>
            <a:r>
              <a:rPr lang="zh-CN" altLang="en-US" sz="2400" dirty="0" smtClean="0">
                <a:solidFill>
                  <a:srgbClr val="000000"/>
                </a:solidFill>
                <a:latin typeface="微软雅黑" panose="020B0503020204020204" pitchFamily="34" charset="-122"/>
                <a:ea typeface="微软雅黑" panose="020B0503020204020204" pitchFamily="34" charset="-122"/>
              </a:rPr>
              <a:t>这些预定义的栅格类可用来快速创建栅格布局。</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5</a:t>
            </a:r>
            <a:r>
              <a:rPr lang="zh-CN" altLang="en-US" sz="2400" dirty="0" smtClean="0">
                <a:solidFill>
                  <a:srgbClr val="000000"/>
                </a:solidFill>
                <a:latin typeface="微软雅黑" panose="020B0503020204020204" pitchFamily="34" charset="-122"/>
                <a:ea typeface="微软雅黑" panose="020B0503020204020204" pitchFamily="34" charset="-122"/>
              </a:rPr>
              <a:t>、通过</a:t>
            </a:r>
            <a:r>
              <a:rPr lang="zh-CN" altLang="en-US" sz="2400" dirty="0" smtClean="0">
                <a:solidFill>
                  <a:srgbClr val="000000"/>
                </a:solidFill>
                <a:latin typeface="微软雅黑" panose="020B0503020204020204" pitchFamily="34" charset="-122"/>
                <a:ea typeface="微软雅黑" panose="020B0503020204020204" pitchFamily="34" charset="-122"/>
              </a:rPr>
              <a:t>设置 </a:t>
            </a:r>
            <a:r>
              <a:rPr lang="en-US" altLang="zh-CN" sz="2400" dirty="0" smtClean="0">
                <a:solidFill>
                  <a:srgbClr val="000000"/>
                </a:solidFill>
                <a:latin typeface="微软雅黑" panose="020B0503020204020204" pitchFamily="34" charset="-122"/>
                <a:ea typeface="微软雅黑" panose="020B0503020204020204" pitchFamily="34" charset="-122"/>
              </a:rPr>
              <a:t>padding</a:t>
            </a:r>
            <a:r>
              <a:rPr lang="zh-CN" altLang="en-US" sz="2400" dirty="0" smtClean="0">
                <a:solidFill>
                  <a:srgbClr val="000000"/>
                </a:solidFill>
                <a:latin typeface="微软雅黑" panose="020B0503020204020204" pitchFamily="34" charset="-122"/>
                <a:ea typeface="微软雅黑" panose="020B0503020204020204" pitchFamily="34" charset="-122"/>
              </a:rPr>
              <a:t> </a:t>
            </a:r>
            <a:r>
              <a:rPr lang="zh-CN" altLang="en-US" sz="2400" dirty="0" smtClean="0">
                <a:solidFill>
                  <a:srgbClr val="000000"/>
                </a:solidFill>
                <a:latin typeface="微软雅黑" panose="020B0503020204020204" pitchFamily="34" charset="-122"/>
                <a:ea typeface="微软雅黑" panose="020B0503020204020204" pitchFamily="34" charset="-122"/>
              </a:rPr>
              <a:t>创建</a:t>
            </a:r>
            <a:r>
              <a:rPr lang="zh-CN" altLang="en-US" sz="2400" dirty="0" smtClean="0">
                <a:solidFill>
                  <a:srgbClr val="000000"/>
                </a:solidFill>
                <a:latin typeface="微软雅黑" panose="020B0503020204020204" pitchFamily="34" charset="-122"/>
                <a:ea typeface="微软雅黑" panose="020B0503020204020204" pitchFamily="34" charset="-122"/>
              </a:rPr>
              <a:t>列之间的间隔。</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6</a:t>
            </a:r>
            <a:r>
              <a:rPr lang="zh-CN" altLang="en-US" sz="2400" dirty="0" smtClean="0">
                <a:solidFill>
                  <a:srgbClr val="000000"/>
                </a:solidFill>
                <a:latin typeface="微软雅黑" panose="020B0503020204020204" pitchFamily="34" charset="-122"/>
                <a:ea typeface="微软雅黑" panose="020B0503020204020204" pitchFamily="34" charset="-122"/>
              </a:rPr>
              <a:t>、栅格系统中的列是通过指定</a:t>
            </a:r>
            <a:r>
              <a:rPr lang="en-US" altLang="zh-CN" sz="2400" dirty="0" smtClean="0">
                <a:solidFill>
                  <a:srgbClr val="000000"/>
                </a:solidFill>
                <a:latin typeface="微软雅黑" panose="020B0503020204020204" pitchFamily="34" charset="-122"/>
                <a:ea typeface="微软雅黑" panose="020B0503020204020204" pitchFamily="34" charset="-122"/>
              </a:rPr>
              <a:t>1</a:t>
            </a:r>
            <a:r>
              <a:rPr lang="zh-CN" altLang="en-US" sz="2400" dirty="0" smtClean="0">
                <a:solidFill>
                  <a:srgbClr val="000000"/>
                </a:solidFill>
                <a:latin typeface="微软雅黑" panose="020B0503020204020204" pitchFamily="34" charset="-122"/>
                <a:ea typeface="微软雅黑" panose="020B0503020204020204" pitchFamily="34" charset="-122"/>
              </a:rPr>
              <a:t>到</a:t>
            </a:r>
            <a:r>
              <a:rPr lang="en-US" altLang="zh-CN" sz="2400" dirty="0" smtClean="0">
                <a:solidFill>
                  <a:srgbClr val="000000"/>
                </a:solidFill>
                <a:latin typeface="微软雅黑" panose="020B0503020204020204" pitchFamily="34" charset="-122"/>
                <a:ea typeface="微软雅黑" panose="020B0503020204020204" pitchFamily="34" charset="-122"/>
              </a:rPr>
              <a:t>12</a:t>
            </a:r>
            <a:r>
              <a:rPr lang="zh-CN" altLang="en-US" sz="2400" dirty="0" smtClean="0">
                <a:solidFill>
                  <a:srgbClr val="000000"/>
                </a:solidFill>
                <a:latin typeface="微软雅黑" panose="020B0503020204020204" pitchFamily="34" charset="-122"/>
                <a:ea typeface="微软雅黑" panose="020B0503020204020204" pitchFamily="34" charset="-122"/>
              </a:rPr>
              <a:t>的值来表示其跨越的范围。例如，三个等宽的列可以使用三个</a:t>
            </a:r>
            <a:r>
              <a:rPr lang="en-US" altLang="zh-CN" sz="2400" dirty="0" smtClean="0">
                <a:solidFill>
                  <a:srgbClr val="000000"/>
                </a:solidFill>
                <a:latin typeface="微软雅黑" panose="020B0503020204020204" pitchFamily="34" charset="-122"/>
                <a:ea typeface="微软雅黑" panose="020B0503020204020204" pitchFamily="34" charset="-122"/>
              </a:rPr>
              <a:t>.col-md-4</a:t>
            </a:r>
            <a:r>
              <a:rPr lang="zh-CN" altLang="en-US" sz="2400" dirty="0" smtClean="0">
                <a:solidFill>
                  <a:srgbClr val="000000"/>
                </a:solidFill>
                <a:latin typeface="微软雅黑" panose="020B0503020204020204" pitchFamily="34" charset="-122"/>
                <a:ea typeface="微软雅黑" panose="020B0503020204020204" pitchFamily="34" charset="-122"/>
              </a:rPr>
              <a:t>来创建。</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7</a:t>
            </a:r>
            <a:r>
              <a:rPr lang="zh-CN" altLang="en-US" sz="2400" dirty="0" smtClean="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如果一“行（</a:t>
            </a:r>
            <a:r>
              <a:rPr lang="en-US" altLang="zh-CN" sz="2400" dirty="0">
                <a:solidFill>
                  <a:srgbClr val="000000"/>
                </a:solidFill>
                <a:latin typeface="微软雅黑" panose="020B0503020204020204" pitchFamily="34" charset="-122"/>
                <a:ea typeface="微软雅黑" panose="020B0503020204020204" pitchFamily="34" charset="-122"/>
              </a:rPr>
              <a:t>row</a:t>
            </a:r>
            <a:r>
              <a:rPr lang="zh-CN" altLang="en-US" sz="2400" dirty="0">
                <a:solidFill>
                  <a:srgbClr val="000000"/>
                </a:solidFill>
                <a:latin typeface="微软雅黑" panose="020B0503020204020204" pitchFamily="34" charset="-122"/>
                <a:ea typeface="微软雅黑" panose="020B0503020204020204" pitchFamily="34" charset="-122"/>
              </a:rPr>
              <a:t>）”中包含了的“列（</a:t>
            </a:r>
            <a:r>
              <a:rPr lang="en-US" altLang="zh-CN" sz="2400" dirty="0" smtClean="0">
                <a:solidFill>
                  <a:srgbClr val="000000"/>
                </a:solidFill>
                <a:latin typeface="微软雅黑" panose="020B0503020204020204" pitchFamily="34" charset="-122"/>
                <a:ea typeface="微软雅黑" panose="020B0503020204020204" pitchFamily="34" charset="-122"/>
              </a:rPr>
              <a:t>col</a:t>
            </a:r>
            <a:r>
              <a:rPr lang="zh-CN" altLang="en-US" sz="2400" dirty="0" smtClean="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”大于 </a:t>
            </a:r>
            <a:r>
              <a:rPr lang="en-US" altLang="zh-CN" sz="2400" dirty="0">
                <a:solidFill>
                  <a:srgbClr val="000000"/>
                </a:solidFill>
                <a:latin typeface="微软雅黑" panose="020B0503020204020204" pitchFamily="34" charset="-122"/>
                <a:ea typeface="微软雅黑" panose="020B0503020204020204" pitchFamily="34" charset="-122"/>
              </a:rPr>
              <a:t>12</a:t>
            </a:r>
            <a:r>
              <a:rPr lang="zh-CN" altLang="en-US" sz="2400" dirty="0">
                <a:solidFill>
                  <a:srgbClr val="000000"/>
                </a:solidFill>
                <a:latin typeface="微软雅黑" panose="020B0503020204020204" pitchFamily="34" charset="-122"/>
                <a:ea typeface="微软雅黑" panose="020B0503020204020204" pitchFamily="34" charset="-122"/>
              </a:rPr>
              <a:t>，多余</a:t>
            </a:r>
            <a:r>
              <a:rPr lang="zh-CN" altLang="en-US" sz="2400" dirty="0" smtClean="0">
                <a:solidFill>
                  <a:srgbClr val="000000"/>
                </a:solidFill>
                <a:latin typeface="微软雅黑" panose="020B0503020204020204" pitchFamily="34" charset="-122"/>
                <a:ea typeface="微软雅黑" panose="020B0503020204020204" pitchFamily="34" charset="-122"/>
              </a:rPr>
              <a:t>的列所在</a:t>
            </a:r>
            <a:r>
              <a:rPr lang="zh-CN" altLang="en-US" sz="2400" dirty="0">
                <a:solidFill>
                  <a:srgbClr val="000000"/>
                </a:solidFill>
                <a:latin typeface="微软雅黑" panose="020B0503020204020204" pitchFamily="34" charset="-122"/>
                <a:ea typeface="微软雅黑" panose="020B0503020204020204" pitchFamily="34" charset="-122"/>
              </a:rPr>
              <a:t>的元素将被作为一个整体另起一行排列</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zh-CN" altLang="en-US" sz="2800" dirty="0" smtClean="0">
              <a:solidFill>
                <a:srgbClr val="00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823759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sym typeface="+mn-ea"/>
              </a:rPr>
              <a:t>深入理解</a:t>
            </a:r>
            <a:r>
              <a:rPr lang="en-US" altLang="zh-CN" sz="3600" dirty="0" err="1" smtClean="0">
                <a:sym typeface="+mn-ea"/>
              </a:rPr>
              <a:t>栅格系统</a:t>
            </a:r>
            <a:endParaRPr lang="en-US" altLang="zh-CN" sz="3600" dirty="0" smtClean="0"/>
          </a:p>
        </p:txBody>
      </p:sp>
      <p:sp>
        <p:nvSpPr>
          <p:cNvPr id="4" name="矩形 3"/>
          <p:cNvSpPr/>
          <p:nvPr/>
        </p:nvSpPr>
        <p:spPr>
          <a:xfrm>
            <a:off x="609599" y="1363282"/>
            <a:ext cx="4203395" cy="461665"/>
          </a:xfrm>
          <a:prstGeom prst="rect">
            <a:avLst/>
          </a:prstGeom>
        </p:spPr>
        <p:txBody>
          <a:bodyPr wrap="none">
            <a:spAutoFit/>
          </a:bodyPr>
          <a:lstStyle/>
          <a:p>
            <a:r>
              <a:rPr lang="zh-CN" altLang="en-US" sz="2400" b="1" dirty="0" smtClean="0">
                <a:solidFill>
                  <a:srgbClr val="000000"/>
                </a:solidFill>
                <a:latin typeface="微软雅黑" panose="020B0503020204020204" pitchFamily="34" charset="-122"/>
                <a:ea typeface="微软雅黑" panose="020B0503020204020204" pitchFamily="34" charset="-122"/>
              </a:rPr>
              <a:t>容器</a:t>
            </a:r>
            <a:r>
              <a:rPr lang="en-US" altLang="zh-CN" sz="2400" b="1" dirty="0" smtClean="0">
                <a:solidFill>
                  <a:srgbClr val="000000"/>
                </a:solidFill>
                <a:latin typeface="微软雅黑" panose="020B0503020204020204" pitchFamily="34" charset="-122"/>
                <a:ea typeface="微软雅黑" panose="020B0503020204020204" pitchFamily="34" charset="-122"/>
              </a:rPr>
              <a:t>container </a:t>
            </a:r>
            <a:r>
              <a:rPr lang="zh-CN" altLang="en-US" sz="2400" b="1" dirty="0">
                <a:solidFill>
                  <a:srgbClr val="000000"/>
                </a:solidFill>
                <a:latin typeface="微软雅黑" panose="020B0503020204020204" pitchFamily="34" charset="-122"/>
                <a:ea typeface="微软雅黑" panose="020B0503020204020204" pitchFamily="34" charset="-122"/>
              </a:rPr>
              <a:t>的</a:t>
            </a:r>
            <a:r>
              <a:rPr lang="zh-CN" altLang="en-US" sz="2400" b="1" dirty="0" smtClean="0">
                <a:solidFill>
                  <a:srgbClr val="000000"/>
                </a:solidFill>
                <a:latin typeface="微软雅黑" panose="020B0503020204020204" pitchFamily="34" charset="-122"/>
                <a:ea typeface="微软雅黑" panose="020B0503020204020204" pitchFamily="34" charset="-122"/>
              </a:rPr>
              <a:t>设计如下</a:t>
            </a:r>
            <a:r>
              <a:rPr lang="zh-CN" altLang="en-US" sz="2400" b="1" dirty="0">
                <a:solidFill>
                  <a:srgbClr val="000000"/>
                </a:solidFill>
                <a:latin typeface="微软雅黑" panose="020B0503020204020204" pitchFamily="34" charset="-122"/>
                <a:ea typeface="微软雅黑" panose="020B0503020204020204" pitchFamily="34" charset="-122"/>
              </a:rPr>
              <a:t>：</a:t>
            </a:r>
            <a:endParaRPr lang="zh-CN" altLang="en-US" sz="2400" b="1" i="0" dirty="0">
              <a:solidFill>
                <a:srgbClr val="000000"/>
              </a:solidFill>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439" y="1948134"/>
            <a:ext cx="8819385" cy="4909866"/>
          </a:xfrm>
          <a:prstGeom prst="rect">
            <a:avLst/>
          </a:prstGeom>
        </p:spPr>
      </p:pic>
    </p:spTree>
    <p:extLst>
      <p:ext uri="{BB962C8B-B14F-4D97-AF65-F5344CB8AC3E}">
        <p14:creationId xmlns:p14="http://schemas.microsoft.com/office/powerpoint/2010/main" val="1138891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sym typeface="+mn-ea"/>
              </a:rPr>
              <a:t>深入理解</a:t>
            </a:r>
            <a:r>
              <a:rPr lang="en-US" altLang="zh-CN" sz="3600" dirty="0" err="1" smtClean="0">
                <a:sym typeface="+mn-ea"/>
              </a:rPr>
              <a:t>栅格系统</a:t>
            </a:r>
            <a:endParaRPr lang="en-US" altLang="zh-CN" sz="3600" dirty="0" smtClean="0"/>
          </a:p>
        </p:txBody>
      </p:sp>
      <p:sp>
        <p:nvSpPr>
          <p:cNvPr id="4" name="矩形 3"/>
          <p:cNvSpPr/>
          <p:nvPr/>
        </p:nvSpPr>
        <p:spPr>
          <a:xfrm>
            <a:off x="609599" y="1363282"/>
            <a:ext cx="3023713" cy="461665"/>
          </a:xfrm>
          <a:prstGeom prst="rect">
            <a:avLst/>
          </a:prstGeom>
        </p:spPr>
        <p:txBody>
          <a:bodyPr wrap="none">
            <a:spAutoFit/>
          </a:bodyPr>
          <a:lstStyle/>
          <a:p>
            <a:r>
              <a:rPr lang="zh-CN" altLang="en-US" sz="2400" b="1" dirty="0" smtClean="0">
                <a:solidFill>
                  <a:srgbClr val="000000"/>
                </a:solidFill>
                <a:latin typeface="微软雅黑" panose="020B0503020204020204" pitchFamily="34" charset="-122"/>
                <a:ea typeface="微软雅黑" panose="020B0503020204020204" pitchFamily="34" charset="-122"/>
              </a:rPr>
              <a:t>行</a:t>
            </a:r>
            <a:r>
              <a:rPr lang="en-US" altLang="zh-CN" sz="2400" b="1" dirty="0">
                <a:solidFill>
                  <a:srgbClr val="000000"/>
                </a:solidFill>
                <a:latin typeface="微软雅黑" panose="020B0503020204020204" pitchFamily="34" charset="-122"/>
                <a:ea typeface="微软雅黑" panose="020B0503020204020204" pitchFamily="34" charset="-122"/>
              </a:rPr>
              <a:t>row </a:t>
            </a:r>
            <a:r>
              <a:rPr lang="zh-CN" altLang="en-US" sz="2400" b="1" dirty="0" smtClean="0">
                <a:solidFill>
                  <a:srgbClr val="000000"/>
                </a:solidFill>
                <a:latin typeface="微软雅黑" panose="020B0503020204020204" pitchFamily="34" charset="-122"/>
                <a:ea typeface="微软雅黑" panose="020B0503020204020204" pitchFamily="34" charset="-122"/>
              </a:rPr>
              <a:t>的设计如下：</a:t>
            </a:r>
            <a:endParaRPr lang="zh-CN" altLang="en-US" sz="2400" b="1" i="0" dirty="0">
              <a:solidFill>
                <a:srgbClr val="000000"/>
              </a:solidFill>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146" y="2011680"/>
            <a:ext cx="9169799" cy="4846319"/>
          </a:xfrm>
          <a:prstGeom prst="rect">
            <a:avLst/>
          </a:prstGeom>
        </p:spPr>
      </p:pic>
      <p:sp>
        <p:nvSpPr>
          <p:cNvPr id="7" name="Rectangle 1"/>
          <p:cNvSpPr>
            <a:spLocks noChangeArrowheads="1"/>
          </p:cNvSpPr>
          <p:nvPr/>
        </p:nvSpPr>
        <p:spPr bwMode="auto">
          <a:xfrm>
            <a:off x="7315200" y="534353"/>
            <a:ext cx="4314825" cy="1477328"/>
          </a:xfrm>
          <a:prstGeom prst="rect">
            <a:avLst/>
          </a:prstGeom>
          <a:solidFill>
            <a:schemeClr val="bg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800000"/>
                </a:solidFill>
                <a:effectLst/>
                <a:latin typeface="Courier New" panose="02070309020205020404" pitchFamily="49" charset="0"/>
                <a:cs typeface="Courier New" panose="02070309020205020404" pitchFamily="49" charset="0"/>
              </a:rPr>
              <a:t> </a:t>
            </a:r>
            <a:r>
              <a:rPr kumimoji="0" lang="zh-CN" altLang="zh-CN" sz="2400" b="0" i="0" u="none" strike="noStrike" cap="none" normalizeH="0" baseline="0" dirty="0" smtClean="0">
                <a:ln>
                  <a:noFill/>
                </a:ln>
                <a:solidFill>
                  <a:srgbClr val="800000"/>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smtClean="0">
                <a:ln>
                  <a:noFill/>
                </a:ln>
                <a:solidFill>
                  <a:srgbClr val="800000"/>
                </a:solidFill>
                <a:effectLst/>
                <a:latin typeface="Courier New" panose="02070309020205020404" pitchFamily="49" charset="0"/>
                <a:cs typeface="Courier New" panose="02070309020205020404" pitchFamily="49" charset="0"/>
              </a:rPr>
              <a:t>row </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endParaRPr kumimoji="0" lang="en-US"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zh-CN"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margin</a:t>
            </a:r>
            <a:r>
              <a:rPr kumimoji="0" lang="zh-CN"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-right</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-15px</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endParaRPr kumimoji="0" lang="en-US"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zh-CN"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margin</a:t>
            </a:r>
            <a:r>
              <a:rPr kumimoji="0" lang="zh-CN"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-left</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-15px</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000000"/>
                </a:solidFill>
                <a:latin typeface="Courier New" panose="02070309020205020404" pitchFamily="49" charset="0"/>
                <a:cs typeface="Courier New" panose="02070309020205020404" pitchFamily="49" charset="0"/>
              </a:rPr>
              <a:t> </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CN" altLang="zh-CN" sz="1100" b="0" i="0" u="none" strike="noStrike" cap="none" normalizeH="0" baseline="0" dirty="0" smtClean="0">
                <a:ln>
                  <a:noFill/>
                </a:ln>
                <a:solidFill>
                  <a:schemeClr val="tx1"/>
                </a:solidFill>
                <a:effectLst/>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7393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sym typeface="+mn-ea"/>
              </a:rPr>
              <a:t>深入理解</a:t>
            </a:r>
            <a:r>
              <a:rPr lang="en-US" altLang="zh-CN" sz="3600" dirty="0" err="1" smtClean="0">
                <a:sym typeface="+mn-ea"/>
              </a:rPr>
              <a:t>栅格系统</a:t>
            </a:r>
            <a:endParaRPr lang="en-US" altLang="zh-CN" sz="3600" dirty="0" smtClean="0"/>
          </a:p>
        </p:txBody>
      </p:sp>
      <p:sp>
        <p:nvSpPr>
          <p:cNvPr id="4" name="矩形 3"/>
          <p:cNvSpPr/>
          <p:nvPr/>
        </p:nvSpPr>
        <p:spPr>
          <a:xfrm>
            <a:off x="609599" y="1363282"/>
            <a:ext cx="3631122" cy="461665"/>
          </a:xfrm>
          <a:prstGeom prst="rect">
            <a:avLst/>
          </a:prstGeom>
        </p:spPr>
        <p:txBody>
          <a:bodyPr wrap="none">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列 </a:t>
            </a:r>
            <a:r>
              <a:rPr lang="en-US" altLang="zh-CN" sz="2400" b="1" dirty="0">
                <a:solidFill>
                  <a:srgbClr val="000000"/>
                </a:solidFill>
                <a:latin typeface="微软雅黑" panose="020B0503020204020204" pitchFamily="34" charset="-122"/>
                <a:ea typeface="微软雅黑" panose="020B0503020204020204" pitchFamily="34" charset="-122"/>
              </a:rPr>
              <a:t>Column</a:t>
            </a:r>
            <a:r>
              <a:rPr lang="zh-CN" altLang="en-US" sz="2400" b="1" dirty="0" smtClean="0">
                <a:solidFill>
                  <a:srgbClr val="000000"/>
                </a:solidFill>
                <a:latin typeface="微软雅黑" panose="020B0503020204020204" pitchFamily="34" charset="-122"/>
                <a:ea typeface="微软雅黑" panose="020B0503020204020204" pitchFamily="34" charset="-122"/>
              </a:rPr>
              <a:t>的设计如下：</a:t>
            </a:r>
            <a:endParaRPr lang="zh-CN" altLang="en-US" sz="2400" b="1" i="0" dirty="0">
              <a:solidFill>
                <a:srgbClr val="000000"/>
              </a:solidFill>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44" y="1923097"/>
            <a:ext cx="11319264" cy="4817337"/>
          </a:xfrm>
          <a:prstGeom prst="rect">
            <a:avLst/>
          </a:prstGeom>
        </p:spPr>
      </p:pic>
    </p:spTree>
    <p:extLst>
      <p:ext uri="{BB962C8B-B14F-4D97-AF65-F5344CB8AC3E}">
        <p14:creationId xmlns:p14="http://schemas.microsoft.com/office/powerpoint/2010/main" val="12855914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sym typeface="+mn-ea"/>
              </a:rPr>
              <a:t>深入理解</a:t>
            </a:r>
            <a:r>
              <a:rPr lang="en-US" altLang="zh-CN" sz="3600" dirty="0" err="1" smtClean="0">
                <a:sym typeface="+mn-ea"/>
              </a:rPr>
              <a:t>栅格系统</a:t>
            </a:r>
            <a:endParaRPr lang="en-US" altLang="zh-CN" sz="3600" dirty="0" smtClean="0"/>
          </a:p>
        </p:txBody>
      </p:sp>
      <p:sp>
        <p:nvSpPr>
          <p:cNvPr id="5" name="矩形 4"/>
          <p:cNvSpPr/>
          <p:nvPr/>
        </p:nvSpPr>
        <p:spPr>
          <a:xfrm>
            <a:off x="609599" y="1848671"/>
            <a:ext cx="5647510" cy="4816703"/>
          </a:xfrm>
          <a:prstGeom prst="rect">
            <a:avLst/>
          </a:prstGeom>
          <a:solidFill>
            <a:schemeClr val="accent5">
              <a:lumMod val="20000"/>
              <a:lumOff val="80000"/>
            </a:schemeClr>
          </a:solidFill>
        </p:spPr>
        <p:txBody>
          <a:bodyPr wrap="square">
            <a:spAutoFit/>
          </a:bodyPr>
          <a:lstStyle/>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col-xs-1, .col-sm-1, .col-md-1, .col-lg-1, .col-xs-2</a:t>
            </a:r>
            <a:r>
              <a:rPr lang="en-US" altLang="zh-CN" sz="2200" dirty="0" smtClean="0">
                <a:solidFill>
                  <a:srgbClr val="800000"/>
                </a:solidFill>
                <a:latin typeface="Courier New" panose="02070309020205020404" pitchFamily="49" charset="0"/>
              </a:rPr>
              <a:t>,</a:t>
            </a:r>
            <a:r>
              <a:rPr lang="en-US" altLang="zh-CN" sz="2200" dirty="0">
                <a:solidFill>
                  <a:srgbClr val="000000"/>
                </a:solidFill>
                <a:latin typeface="Courier New" panose="02070309020205020404" pitchFamily="49" charset="0"/>
              </a:rPr>
              <a:t> {</a:t>
            </a:r>
            <a:endParaRPr lang="en-US" altLang="zh-CN" sz="2200" dirty="0" smtClean="0">
              <a:solidFill>
                <a:srgbClr val="800000"/>
              </a:solidFill>
              <a:latin typeface="Courier New" panose="02070309020205020404" pitchFamily="49" charset="0"/>
            </a:endParaRPr>
          </a:p>
          <a:p>
            <a:r>
              <a:rPr lang="en-US" altLang="zh-CN" sz="2200" dirty="0" smtClean="0">
                <a:solidFill>
                  <a:srgbClr val="008000"/>
                </a:solidFill>
                <a:latin typeface="微软雅黑" panose="020B0503020204020204" pitchFamily="34" charset="-122"/>
                <a:ea typeface="微软雅黑" panose="020B0503020204020204" pitchFamily="34" charset="-122"/>
              </a:rPr>
              <a:t>/*</a:t>
            </a:r>
            <a:r>
              <a:rPr lang="zh-CN" altLang="en-US" sz="2200" dirty="0">
                <a:solidFill>
                  <a:srgbClr val="008000"/>
                </a:solidFill>
                <a:latin typeface="微软雅黑" panose="020B0503020204020204" pitchFamily="34" charset="-122"/>
                <a:ea typeface="微软雅黑" panose="020B0503020204020204" pitchFamily="34" charset="-122"/>
              </a:rPr>
              <a:t>后面代码省略，选择了所有的</a:t>
            </a:r>
            <a:r>
              <a:rPr lang="zh-CN" altLang="en-US" sz="2200" dirty="0" smtClean="0">
                <a:solidFill>
                  <a:srgbClr val="008000"/>
                </a:solidFill>
                <a:latin typeface="微软雅黑" panose="020B0503020204020204" pitchFamily="34" charset="-122"/>
                <a:ea typeface="微软雅黑" panose="020B0503020204020204" pitchFamily="34" charset="-122"/>
              </a:rPr>
              <a:t>列*</a:t>
            </a:r>
            <a:r>
              <a:rPr lang="en-US" altLang="zh-CN" sz="2200" dirty="0" smtClean="0">
                <a:solidFill>
                  <a:srgbClr val="008000"/>
                </a:solidFill>
                <a:latin typeface="微软雅黑" panose="020B0503020204020204" pitchFamily="34" charset="-122"/>
                <a:ea typeface="微软雅黑" panose="020B0503020204020204" pitchFamily="34" charset="-122"/>
              </a:rPr>
              <a:t>/</a:t>
            </a:r>
            <a:endParaRPr lang="en-US" altLang="zh-CN" sz="2200" dirty="0" smtClean="0">
              <a:solidFill>
                <a:srgbClr val="FF0000"/>
              </a:solidFill>
              <a:latin typeface="Courier New" panose="02070309020205020404" pitchFamily="49" charset="0"/>
            </a:endParaRPr>
          </a:p>
          <a:p>
            <a:r>
              <a:rPr lang="en-US" altLang="zh-CN" sz="2200" dirty="0" smtClean="0">
                <a:solidFill>
                  <a:srgbClr val="FF0000"/>
                </a:solidFill>
                <a:latin typeface="Courier New" panose="02070309020205020404" pitchFamily="49" charset="0"/>
              </a:rPr>
              <a:t>position</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relative</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a:t>
            </a:r>
            <a:endParaRPr lang="en-US" altLang="zh-CN" sz="2200" dirty="0" smtClean="0">
              <a:solidFill>
                <a:srgbClr val="FF0000"/>
              </a:solidFill>
              <a:latin typeface="Courier New" panose="02070309020205020404" pitchFamily="49" charset="0"/>
            </a:endParaRPr>
          </a:p>
          <a:p>
            <a:r>
              <a:rPr lang="en-US" altLang="zh-CN" sz="2200" dirty="0" smtClean="0">
                <a:solidFill>
                  <a:srgbClr val="FF0000"/>
                </a:solidFill>
                <a:latin typeface="Courier New" panose="02070309020205020404" pitchFamily="49" charset="0"/>
              </a:rPr>
              <a:t>min-height</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1px</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a:t>
            </a:r>
            <a:endParaRPr lang="en-US" altLang="zh-CN" sz="2200" dirty="0" smtClean="0">
              <a:solidFill>
                <a:srgbClr val="FF0000"/>
              </a:solidFill>
              <a:latin typeface="Courier New" panose="02070309020205020404" pitchFamily="49" charset="0"/>
            </a:endParaRPr>
          </a:p>
          <a:p>
            <a:r>
              <a:rPr lang="en-US" altLang="zh-CN" sz="2200" dirty="0" smtClean="0">
                <a:solidFill>
                  <a:srgbClr val="FF0000"/>
                </a:solidFill>
                <a:latin typeface="Courier New" panose="02070309020205020404" pitchFamily="49" charset="0"/>
              </a:rPr>
              <a:t>padding-right</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15px</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a:t>
            </a:r>
            <a:r>
              <a:rPr lang="en-US" altLang="zh-CN" sz="2200" dirty="0" smtClean="0">
                <a:solidFill>
                  <a:srgbClr val="FF0000"/>
                </a:solidFill>
                <a:latin typeface="Courier New" panose="02070309020205020404" pitchFamily="49" charset="0"/>
              </a:rPr>
              <a:t>   </a:t>
            </a:r>
          </a:p>
          <a:p>
            <a:r>
              <a:rPr lang="en-US" altLang="zh-CN" sz="2200" dirty="0" smtClean="0">
                <a:solidFill>
                  <a:srgbClr val="FF0000"/>
                </a:solidFill>
                <a:latin typeface="Courier New" panose="02070309020205020404" pitchFamily="49" charset="0"/>
              </a:rPr>
              <a:t>padding-left</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15px</a:t>
            </a:r>
            <a:r>
              <a:rPr lang="en-US" altLang="zh-CN" sz="2200" dirty="0">
                <a:solidFill>
                  <a:srgbClr val="000000"/>
                </a:solidFill>
                <a:latin typeface="Courier New" panose="02070309020205020404" pitchFamily="49" charset="0"/>
              </a:rPr>
              <a:t>; }</a:t>
            </a:r>
            <a:r>
              <a:rPr lang="en-US" altLang="zh-CN" sz="2200" dirty="0">
                <a:solidFill>
                  <a:srgbClr val="800000"/>
                </a:solidFill>
                <a:latin typeface="Courier New" panose="02070309020205020404" pitchFamily="49" charset="0"/>
              </a:rPr>
              <a:t> </a:t>
            </a:r>
            <a:endParaRPr lang="en-US" altLang="zh-CN" sz="2200" dirty="0" smtClean="0">
              <a:solidFill>
                <a:srgbClr val="800000"/>
              </a:solidFill>
              <a:latin typeface="Courier New" panose="02070309020205020404" pitchFamily="49" charset="0"/>
            </a:endParaRP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col-xs-1, .col-xs-2, .col-xs-3, .col-xs-4, .col-xs-5, .col-xs-6, .col-xs-7, .col-xs-8, .col-xs-9, .col-xs-10, .col-xs-11, .col-xs-12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a:t>
            </a:r>
            <a:endParaRPr lang="en-US" altLang="zh-CN" sz="2200" dirty="0" smtClean="0">
              <a:solidFill>
                <a:srgbClr val="FF0000"/>
              </a:solidFill>
              <a:latin typeface="Courier New" panose="02070309020205020404" pitchFamily="49" charset="0"/>
            </a:endParaRPr>
          </a:p>
          <a:p>
            <a:r>
              <a:rPr lang="en-US" altLang="zh-CN" sz="2200" dirty="0" smtClean="0">
                <a:solidFill>
                  <a:srgbClr val="FF0000"/>
                </a:solidFill>
                <a:latin typeface="Courier New" panose="02070309020205020404" pitchFamily="49" charset="0"/>
              </a:rPr>
              <a:t>float</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left</a:t>
            </a:r>
            <a:r>
              <a:rPr lang="en-US" altLang="zh-CN" sz="2200" dirty="0">
                <a:solidFill>
                  <a:srgbClr val="000000"/>
                </a:solidFill>
                <a:latin typeface="Courier New" panose="02070309020205020404" pitchFamily="49" charset="0"/>
              </a:rPr>
              <a:t>; }</a:t>
            </a:r>
            <a:r>
              <a:rPr lang="en-US" altLang="zh-CN" sz="2200" dirty="0">
                <a:solidFill>
                  <a:srgbClr val="800000"/>
                </a:solidFill>
                <a:latin typeface="Courier New" panose="02070309020205020404" pitchFamily="49" charset="0"/>
              </a:rPr>
              <a:t> </a:t>
            </a:r>
            <a:endParaRPr lang="en-US" altLang="zh-CN" sz="2200" dirty="0" smtClean="0">
              <a:solidFill>
                <a:srgbClr val="800000"/>
              </a:solidFill>
              <a:latin typeface="Courier New" panose="02070309020205020404" pitchFamily="49" charset="0"/>
            </a:endParaRPr>
          </a:p>
          <a:p>
            <a:endParaRPr lang="zh-CN" altLang="en-US" sz="2100" dirty="0"/>
          </a:p>
        </p:txBody>
      </p:sp>
      <p:sp>
        <p:nvSpPr>
          <p:cNvPr id="6" name="矩形 5"/>
          <p:cNvSpPr/>
          <p:nvPr/>
        </p:nvSpPr>
        <p:spPr>
          <a:xfrm>
            <a:off x="609599" y="1292162"/>
            <a:ext cx="6096000" cy="461665"/>
          </a:xfrm>
          <a:prstGeom prst="rect">
            <a:avLst/>
          </a:prstGeom>
        </p:spPr>
        <p:txBody>
          <a:bodyPr>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代码实现</a:t>
            </a:r>
            <a:r>
              <a:rPr lang="zh-CN" altLang="en-US" sz="2400" b="1" dirty="0" smtClean="0">
                <a:solidFill>
                  <a:srgbClr val="000000"/>
                </a:solidFill>
                <a:latin typeface="微软雅黑" panose="020B0503020204020204" pitchFamily="34" charset="-122"/>
                <a:ea typeface="微软雅黑" panose="020B0503020204020204" pitchFamily="34" charset="-122"/>
              </a:rPr>
              <a:t>：</a:t>
            </a:r>
            <a:r>
              <a:rPr lang="en-US" altLang="zh-CN" sz="2400" b="1" dirty="0" smtClean="0">
                <a:solidFill>
                  <a:srgbClr val="000000"/>
                </a:solidFill>
                <a:latin typeface="微软雅黑" panose="020B0503020204020204" pitchFamily="34" charset="-122"/>
                <a:ea typeface="微软雅黑" panose="020B0503020204020204" pitchFamily="34" charset="-122"/>
              </a:rPr>
              <a:t>col-</a:t>
            </a:r>
            <a:r>
              <a:rPr lang="en-US" altLang="zh-CN" sz="2400" b="1" dirty="0" err="1" smtClean="0">
                <a:solidFill>
                  <a:srgbClr val="000000"/>
                </a:solidFill>
                <a:latin typeface="微软雅黑" panose="020B0503020204020204" pitchFamily="34" charset="-122"/>
                <a:ea typeface="微软雅黑" panose="020B0503020204020204" pitchFamily="34" charset="-122"/>
              </a:rPr>
              <a:t>xs</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a:t>
            </a:r>
            <a:endParaRPr lang="zh-CN" altLang="en-US" sz="2400" b="0" i="0" dirty="0">
              <a:solidFill>
                <a:srgbClr val="000000"/>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6400800" y="1848671"/>
            <a:ext cx="5695405" cy="4770537"/>
          </a:xfrm>
          <a:prstGeom prst="rect">
            <a:avLst/>
          </a:prstGeom>
          <a:solidFill>
            <a:schemeClr val="accent5">
              <a:lumMod val="20000"/>
              <a:lumOff val="80000"/>
            </a:schemeClr>
          </a:solidFill>
        </p:spPr>
        <p:txBody>
          <a:bodyPr wrap="square" rtlCol="0">
            <a:spAutoFit/>
          </a:bodyPr>
          <a:lstStyle/>
          <a:p>
            <a:r>
              <a:rPr lang="en-US" altLang="zh-CN" sz="2200" dirty="0">
                <a:solidFill>
                  <a:srgbClr val="800000"/>
                </a:solidFill>
                <a:latin typeface="Courier New" panose="02070309020205020404" pitchFamily="49" charset="0"/>
              </a:rPr>
              <a:t>.col-xs-12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100</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endParaRPr lang="en-US" altLang="zh-CN" sz="2200" dirty="0">
              <a:solidFill>
                <a:srgbClr val="800000"/>
              </a:solidFill>
              <a:latin typeface="Courier New" panose="02070309020205020404" pitchFamily="49" charset="0"/>
            </a:endParaRPr>
          </a:p>
          <a:p>
            <a:r>
              <a:rPr lang="en-US" altLang="zh-CN" sz="2200" dirty="0">
                <a:solidFill>
                  <a:srgbClr val="800000"/>
                </a:solidFill>
                <a:latin typeface="Courier New" panose="02070309020205020404" pitchFamily="49" charset="0"/>
              </a:rPr>
              <a:t>.col-xs-11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a:t>
            </a:r>
            <a:r>
              <a:rPr lang="en-US" altLang="zh-CN" sz="2200" dirty="0" smtClean="0">
                <a:solidFill>
                  <a:srgbClr val="0000FF"/>
                </a:solidFill>
                <a:latin typeface="Courier New" panose="02070309020205020404" pitchFamily="49" charset="0"/>
              </a:rPr>
              <a:t>91.6666667%</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endParaRPr lang="en-US" altLang="zh-CN" sz="2200" dirty="0">
              <a:solidFill>
                <a:srgbClr val="800000"/>
              </a:solidFill>
              <a:latin typeface="Courier New" panose="02070309020205020404" pitchFamily="49" charset="0"/>
            </a:endParaRP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col-xs-10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a:t>
            </a:r>
            <a:r>
              <a:rPr lang="en-US" altLang="zh-CN" sz="2200" dirty="0" smtClean="0">
                <a:solidFill>
                  <a:srgbClr val="0000FF"/>
                </a:solidFill>
                <a:latin typeface="Courier New" panose="02070309020205020404" pitchFamily="49" charset="0"/>
              </a:rPr>
              <a:t>83.3333333%</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col-xs-9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75%</a:t>
            </a:r>
            <a:r>
              <a:rPr lang="en-US" altLang="zh-CN" sz="2200" dirty="0">
                <a:solidFill>
                  <a:srgbClr val="000000"/>
                </a:solidFill>
                <a:latin typeface="Courier New" panose="02070309020205020404" pitchFamily="49" charset="0"/>
              </a:rPr>
              <a:t>; }</a:t>
            </a:r>
            <a:r>
              <a:rPr lang="en-US" altLang="zh-CN" sz="2200" dirty="0">
                <a:solidFill>
                  <a:srgbClr val="800000"/>
                </a:solidFill>
                <a:latin typeface="Courier New" panose="02070309020205020404" pitchFamily="49" charset="0"/>
              </a:rPr>
              <a:t> </a:t>
            </a:r>
          </a:p>
          <a:p>
            <a:r>
              <a:rPr lang="en-US" altLang="zh-CN" sz="2200" dirty="0">
                <a:solidFill>
                  <a:srgbClr val="800000"/>
                </a:solidFill>
                <a:latin typeface="Courier New" panose="02070309020205020404" pitchFamily="49" charset="0"/>
              </a:rPr>
              <a:t>.col-xs-8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66.66666667</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col-xs-7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58.33333333</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endParaRPr lang="en-US" altLang="zh-CN" sz="2200" dirty="0">
              <a:solidFill>
                <a:srgbClr val="800000"/>
              </a:solidFill>
              <a:latin typeface="Courier New" panose="02070309020205020404" pitchFamily="49" charset="0"/>
            </a:endParaRPr>
          </a:p>
          <a:p>
            <a:r>
              <a:rPr lang="en-US" altLang="zh-CN" sz="2200" dirty="0">
                <a:solidFill>
                  <a:srgbClr val="800000"/>
                </a:solidFill>
                <a:latin typeface="Courier New" panose="02070309020205020404" pitchFamily="49" charset="0"/>
              </a:rPr>
              <a:t>.col-xs-6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50%</a:t>
            </a:r>
            <a:r>
              <a:rPr lang="en-US" altLang="zh-CN" sz="2200" dirty="0">
                <a:solidFill>
                  <a:srgbClr val="000000"/>
                </a:solidFill>
                <a:latin typeface="Courier New" panose="02070309020205020404" pitchFamily="49" charset="0"/>
              </a:rPr>
              <a:t>; }</a:t>
            </a:r>
            <a:r>
              <a:rPr lang="en-US" altLang="zh-CN" sz="2200" dirty="0">
                <a:solidFill>
                  <a:srgbClr val="800000"/>
                </a:solidFill>
                <a:latin typeface="Courier New" panose="02070309020205020404" pitchFamily="49" charset="0"/>
              </a:rPr>
              <a:t> </a:t>
            </a:r>
            <a:endParaRPr lang="en-US" altLang="zh-CN" sz="2200" dirty="0" smtClean="0">
              <a:solidFill>
                <a:srgbClr val="800000"/>
              </a:solidFill>
              <a:latin typeface="Courier New" panose="02070309020205020404" pitchFamily="49" charset="0"/>
            </a:endParaRP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col-xs-5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41.66666667</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endParaRPr lang="en-US" altLang="zh-CN" sz="2200" dirty="0">
              <a:solidFill>
                <a:srgbClr val="800000"/>
              </a:solidFill>
              <a:latin typeface="Courier New" panose="02070309020205020404" pitchFamily="49" charset="0"/>
            </a:endParaRPr>
          </a:p>
          <a:p>
            <a:r>
              <a:rPr lang="en-US" altLang="zh-CN" sz="2200" dirty="0">
                <a:solidFill>
                  <a:srgbClr val="800000"/>
                </a:solidFill>
                <a:latin typeface="Courier New" panose="02070309020205020404" pitchFamily="49" charset="0"/>
              </a:rPr>
              <a:t>.col-xs-4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33.33333333</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col-xs-3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25</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endParaRPr lang="en-US" altLang="zh-CN" sz="2200" dirty="0">
              <a:solidFill>
                <a:srgbClr val="800000"/>
              </a:solidFill>
              <a:latin typeface="Courier New" panose="02070309020205020404" pitchFamily="49" charset="0"/>
            </a:endParaRPr>
          </a:p>
          <a:p>
            <a:r>
              <a:rPr lang="en-US" altLang="zh-CN" sz="2200" dirty="0">
                <a:solidFill>
                  <a:srgbClr val="800000"/>
                </a:solidFill>
                <a:latin typeface="Courier New" panose="02070309020205020404" pitchFamily="49" charset="0"/>
              </a:rPr>
              <a:t>.col-xs-2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16.66666667</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col-xs-1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8.33333333</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a:t/>
            </a:r>
            <a:br>
              <a:rPr lang="en-US" altLang="zh-CN" sz="2200" dirty="0"/>
            </a:br>
            <a:r>
              <a:rPr lang="en-US" altLang="zh-CN" sz="2200" dirty="0">
                <a:solidFill>
                  <a:srgbClr val="000000"/>
                </a:solidFill>
                <a:latin typeface="Courier New" panose="02070309020205020404" pitchFamily="49" charset="0"/>
              </a:rPr>
              <a:t>}</a:t>
            </a:r>
            <a:endParaRPr lang="zh-CN" altLang="en-US" sz="2200" dirty="0"/>
          </a:p>
          <a:p>
            <a:endParaRPr lang="zh-CN" altLang="en-US" dirty="0"/>
          </a:p>
        </p:txBody>
      </p:sp>
    </p:spTree>
    <p:extLst>
      <p:ext uri="{BB962C8B-B14F-4D97-AF65-F5344CB8AC3E}">
        <p14:creationId xmlns:p14="http://schemas.microsoft.com/office/powerpoint/2010/main" val="1044627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2" name="TextBox 6"/>
          <p:cNvSpPr txBox="1"/>
          <p:nvPr/>
        </p:nvSpPr>
        <p:spPr>
          <a:xfrm>
            <a:off x="1007435" y="1877968"/>
            <a:ext cx="9889099" cy="1005840"/>
          </a:xfrm>
          <a:prstGeom prst="rect">
            <a:avLst/>
          </a:prstGeom>
          <a:noFill/>
        </p:spPr>
        <p:txBody>
          <a:bodyPr wrap="square" rtlCol="0">
            <a:spAutoFit/>
          </a:bodyPr>
          <a:lstStyle/>
          <a:p>
            <a:pPr>
              <a:lnSpc>
                <a:spcPct val="150000"/>
              </a:lnSpc>
            </a:pPr>
            <a:r>
              <a:rPr lang="zh-CN" altLang="en-US" sz="2000" dirty="0" smtClean="0">
                <a:solidFill>
                  <a:schemeClr val="bg1"/>
                </a:solidFill>
              </a:rPr>
              <a:t>        可以根据用户的屏幕尺寸，合理地为现有及将来的各种设备提供最佳的浏览体验。</a:t>
            </a:r>
            <a:endParaRPr lang="en-US" altLang="zh-CN" sz="2000" dirty="0" smtClean="0">
              <a:solidFill>
                <a:schemeClr val="bg1"/>
              </a:solidFill>
            </a:endParaRPr>
          </a:p>
          <a:p>
            <a:pPr>
              <a:lnSpc>
                <a:spcPct val="150000"/>
              </a:lnSpc>
            </a:pPr>
            <a:r>
              <a:rPr lang="zh-CN" altLang="en-US" sz="2000" dirty="0" smtClean="0">
                <a:solidFill>
                  <a:schemeClr val="bg1"/>
                </a:solidFill>
              </a:rPr>
              <a:t>        </a:t>
            </a:r>
            <a:endParaRPr lang="zh-CN" altLang="en-US" sz="2000" dirty="0">
              <a:solidFill>
                <a:schemeClr val="bg1"/>
              </a:solidFill>
            </a:endParaRPr>
          </a:p>
        </p:txBody>
      </p:sp>
      <p:sp>
        <p:nvSpPr>
          <p:cNvPr id="13" name="TextBox 6"/>
          <p:cNvSpPr txBox="1"/>
          <p:nvPr/>
        </p:nvSpPr>
        <p:spPr>
          <a:xfrm>
            <a:off x="1007435" y="1893208"/>
            <a:ext cx="10361539" cy="1135054"/>
          </a:xfrm>
          <a:prstGeom prst="rect">
            <a:avLst/>
          </a:prstGeom>
          <a:noFill/>
        </p:spPr>
        <p:txBody>
          <a:bodyPr wrap="square" rtlCol="0">
            <a:spAutoFit/>
          </a:bodyPr>
          <a:lstStyle/>
          <a:p>
            <a:pPr>
              <a:lnSpc>
                <a:spcPct val="150000"/>
              </a:lnSpc>
            </a:pPr>
            <a:r>
              <a:rPr lang="zh-CN" altLang="en-US" sz="2400" dirty="0" smtClean="0">
                <a:solidFill>
                  <a:srgbClr val="000000"/>
                </a:solidFill>
                <a:latin typeface="微软雅黑" panose="020B0503020204020204" pitchFamily="34" charset="-122"/>
                <a:ea typeface="微软雅黑" panose="020B0503020204020204" pitchFamily="34" charset="-122"/>
              </a:rPr>
              <a:t>可以根据用户的屏幕尺寸，合理地为现有及将来的各种设备提供最佳的浏览体验。      </a:t>
            </a:r>
          </a:p>
        </p:txBody>
      </p:sp>
      <p:pic>
        <p:nvPicPr>
          <p:cNvPr id="14" name="Picture 1"/>
          <p:cNvPicPr>
            <a:picLocks noChangeAspect="1" noChangeArrowheads="1"/>
          </p:cNvPicPr>
          <p:nvPr/>
        </p:nvPicPr>
        <p:blipFill>
          <a:blip r:embed="rId4" cstate="print"/>
          <a:srcRect/>
          <a:stretch>
            <a:fillRect/>
          </a:stretch>
        </p:blipFill>
        <p:spPr bwMode="auto">
          <a:xfrm>
            <a:off x="1007435" y="3171609"/>
            <a:ext cx="7803277" cy="3085499"/>
          </a:xfrm>
          <a:prstGeom prst="rect">
            <a:avLst/>
          </a:prstGeom>
          <a:noFill/>
          <a:ln w="9525">
            <a:noFill/>
            <a:miter lim="800000"/>
            <a:headEnd/>
            <a:tailEnd/>
          </a:ln>
        </p:spPr>
      </p:pic>
      <p:pic>
        <p:nvPicPr>
          <p:cNvPr id="15" name="Picture 2"/>
          <p:cNvPicPr>
            <a:picLocks noChangeAspect="1" noChangeArrowheads="1"/>
          </p:cNvPicPr>
          <p:nvPr/>
        </p:nvPicPr>
        <p:blipFill>
          <a:blip r:embed="rId5" cstate="print"/>
          <a:srcRect/>
          <a:stretch>
            <a:fillRect/>
          </a:stretch>
        </p:blipFill>
        <p:spPr bwMode="auto">
          <a:xfrm>
            <a:off x="7547283" y="4695008"/>
            <a:ext cx="4013200" cy="1562100"/>
          </a:xfrm>
          <a:prstGeom prst="rect">
            <a:avLst/>
          </a:prstGeom>
          <a:noFill/>
          <a:ln w="9525">
            <a:noFill/>
            <a:miter lim="800000"/>
            <a:headEnd/>
            <a:tailEnd/>
          </a:ln>
        </p:spPr>
      </p:pic>
      <p:sp>
        <p:nvSpPr>
          <p:cNvPr id="4" name="TextBox 5"/>
          <p:cNvSpPr txBox="1"/>
          <p:nvPr/>
        </p:nvSpPr>
        <p:spPr>
          <a:xfrm>
            <a:off x="1007435" y="1297980"/>
            <a:ext cx="2846070" cy="518160"/>
          </a:xfrm>
          <a:prstGeom prst="rect">
            <a:avLst/>
          </a:prstGeom>
          <a:noFill/>
        </p:spPr>
        <p:txBody>
          <a:bodyPr wrap="square" rtlCol="0">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rPr>
              <a:t>响应式设计：</a:t>
            </a:r>
          </a:p>
        </p:txBody>
      </p:sp>
    </p:spTree>
    <p:custDataLst>
      <p:tags r:id="rId1"/>
    </p:custDataLst>
    <p:extLst>
      <p:ext uri="{BB962C8B-B14F-4D97-AF65-F5344CB8AC3E}">
        <p14:creationId xmlns:p14="http://schemas.microsoft.com/office/powerpoint/2010/main" val="5995793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757648" y="1160059"/>
          <a:ext cx="10593975" cy="5215810"/>
        </p:xfrm>
        <a:graphic>
          <a:graphicData uri="http://schemas.openxmlformats.org/drawingml/2006/table">
            <a:tbl>
              <a:tblPr/>
              <a:tblGrid>
                <a:gridCol w="2063929">
                  <a:extLst>
                    <a:ext uri="{9D8B030D-6E8A-4147-A177-3AD203B41FA5}">
                      <a16:colId xmlns:a16="http://schemas.microsoft.com/office/drawing/2014/main" val="2583547253"/>
                    </a:ext>
                  </a:extLst>
                </a:gridCol>
                <a:gridCol w="1828800">
                  <a:extLst>
                    <a:ext uri="{9D8B030D-6E8A-4147-A177-3AD203B41FA5}">
                      <a16:colId xmlns:a16="http://schemas.microsoft.com/office/drawing/2014/main" val="497953781"/>
                    </a:ext>
                  </a:extLst>
                </a:gridCol>
                <a:gridCol w="2463656">
                  <a:extLst>
                    <a:ext uri="{9D8B030D-6E8A-4147-A177-3AD203B41FA5}">
                      <a16:colId xmlns:a16="http://schemas.microsoft.com/office/drawing/2014/main" val="1016586360"/>
                    </a:ext>
                  </a:extLst>
                </a:gridCol>
                <a:gridCol w="2118795">
                  <a:extLst>
                    <a:ext uri="{9D8B030D-6E8A-4147-A177-3AD203B41FA5}">
                      <a16:colId xmlns:a16="http://schemas.microsoft.com/office/drawing/2014/main" val="2899582828"/>
                    </a:ext>
                  </a:extLst>
                </a:gridCol>
                <a:gridCol w="2118795">
                  <a:extLst>
                    <a:ext uri="{9D8B030D-6E8A-4147-A177-3AD203B41FA5}">
                      <a16:colId xmlns:a16="http://schemas.microsoft.com/office/drawing/2014/main" val="20368271"/>
                    </a:ext>
                  </a:extLst>
                </a:gridCol>
              </a:tblGrid>
              <a:tr h="744028">
                <a:tc>
                  <a:txBody>
                    <a:bodyPr/>
                    <a:lstStyle/>
                    <a:p>
                      <a:pPr algn="l" fontAlgn="b"/>
                      <a:endParaRPr lang="zh-CN" altLang="en-US" sz="2000" dirty="0">
                        <a:effectLst/>
                      </a:endParaRPr>
                    </a:p>
                  </a:txBody>
                  <a:tcPr marL="58127" marR="58127" marT="58127" marB="5812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33333"/>
                    </a:solidFill>
                  </a:tcPr>
                </a:tc>
                <a:tc>
                  <a:txBody>
                    <a:bodyPr/>
                    <a:lstStyle/>
                    <a:p>
                      <a:pPr algn="l" fontAlgn="b"/>
                      <a:r>
                        <a:rPr lang="zh-CN" altLang="en-US" sz="2000" dirty="0">
                          <a:solidFill>
                            <a:schemeClr val="bg1"/>
                          </a:solidFill>
                          <a:effectLst/>
                          <a:latin typeface="微软雅黑" panose="020B0503020204020204" pitchFamily="34" charset="-122"/>
                          <a:ea typeface="微软雅黑" panose="020B0503020204020204" pitchFamily="34" charset="-122"/>
                        </a:rPr>
                        <a:t>超小屏幕 手机 </a:t>
                      </a:r>
                      <a:r>
                        <a:rPr lang="en-US" altLang="zh-CN" sz="2000" dirty="0">
                          <a:solidFill>
                            <a:schemeClr val="bg1"/>
                          </a:solidFill>
                          <a:effectLst/>
                          <a:latin typeface="微软雅黑" panose="020B0503020204020204" pitchFamily="34" charset="-122"/>
                          <a:ea typeface="微软雅黑" panose="020B0503020204020204" pitchFamily="34" charset="-122"/>
                        </a:rPr>
                        <a:t>(&lt;768</a:t>
                      </a:r>
                      <a:r>
                        <a:rPr lang="en-US" sz="2000" dirty="0">
                          <a:solidFill>
                            <a:schemeClr val="bg1"/>
                          </a:solidFill>
                          <a:effectLst/>
                          <a:latin typeface="微软雅黑" panose="020B0503020204020204" pitchFamily="34" charset="-122"/>
                          <a:ea typeface="微软雅黑" panose="020B0503020204020204" pitchFamily="34" charset="-122"/>
                        </a:rPr>
                        <a:t>px)</a:t>
                      </a:r>
                    </a:p>
                  </a:txBody>
                  <a:tcPr marL="58127" marR="58127" marT="58127" marB="5812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33333"/>
                    </a:solidFill>
                  </a:tcPr>
                </a:tc>
                <a:tc>
                  <a:txBody>
                    <a:bodyPr/>
                    <a:lstStyle/>
                    <a:p>
                      <a:pPr algn="l" fontAlgn="b"/>
                      <a:r>
                        <a:rPr lang="zh-CN" altLang="en-US" sz="2000" dirty="0">
                          <a:solidFill>
                            <a:schemeClr val="bg1"/>
                          </a:solidFill>
                          <a:effectLst/>
                          <a:latin typeface="微软雅黑" panose="020B0503020204020204" pitchFamily="34" charset="-122"/>
                          <a:ea typeface="微软雅黑" panose="020B0503020204020204" pitchFamily="34" charset="-122"/>
                        </a:rPr>
                        <a:t>小屏幕 平板 </a:t>
                      </a:r>
                      <a:r>
                        <a:rPr lang="en-US" altLang="zh-CN" sz="2000" dirty="0">
                          <a:solidFill>
                            <a:schemeClr val="bg1"/>
                          </a:solidFill>
                          <a:effectLst/>
                          <a:latin typeface="微软雅黑" panose="020B0503020204020204" pitchFamily="34" charset="-122"/>
                          <a:ea typeface="微软雅黑" panose="020B0503020204020204" pitchFamily="34" charset="-122"/>
                        </a:rPr>
                        <a:t>(≥768</a:t>
                      </a:r>
                      <a:r>
                        <a:rPr lang="en-US" sz="2000" dirty="0">
                          <a:solidFill>
                            <a:schemeClr val="bg1"/>
                          </a:solidFill>
                          <a:effectLst/>
                          <a:latin typeface="微软雅黑" panose="020B0503020204020204" pitchFamily="34" charset="-122"/>
                          <a:ea typeface="微软雅黑" panose="020B0503020204020204" pitchFamily="34" charset="-122"/>
                        </a:rPr>
                        <a:t>px)</a:t>
                      </a:r>
                    </a:p>
                  </a:txBody>
                  <a:tcPr marL="58127" marR="58127" marT="58127" marB="5812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33333"/>
                    </a:solidFill>
                  </a:tcPr>
                </a:tc>
                <a:tc>
                  <a:txBody>
                    <a:bodyPr/>
                    <a:lstStyle/>
                    <a:p>
                      <a:pPr algn="l" fontAlgn="b"/>
                      <a:r>
                        <a:rPr lang="zh-CN" altLang="en-US" sz="2000" dirty="0">
                          <a:solidFill>
                            <a:schemeClr val="bg1"/>
                          </a:solidFill>
                          <a:effectLst/>
                          <a:latin typeface="微软雅黑" panose="020B0503020204020204" pitchFamily="34" charset="-122"/>
                          <a:ea typeface="微软雅黑" panose="020B0503020204020204" pitchFamily="34" charset="-122"/>
                        </a:rPr>
                        <a:t>中等屏幕 桌面显示器 </a:t>
                      </a:r>
                      <a:r>
                        <a:rPr lang="en-US" altLang="zh-CN" sz="2000" dirty="0">
                          <a:solidFill>
                            <a:schemeClr val="bg1"/>
                          </a:solidFill>
                          <a:effectLst/>
                          <a:latin typeface="微软雅黑" panose="020B0503020204020204" pitchFamily="34" charset="-122"/>
                          <a:ea typeface="微软雅黑" panose="020B0503020204020204" pitchFamily="34" charset="-122"/>
                        </a:rPr>
                        <a:t>(≥992px)</a:t>
                      </a:r>
                    </a:p>
                  </a:txBody>
                  <a:tcPr marL="58127" marR="58127" marT="58127" marB="5812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33333"/>
                    </a:solidFill>
                  </a:tcPr>
                </a:tc>
                <a:tc>
                  <a:txBody>
                    <a:bodyPr/>
                    <a:lstStyle/>
                    <a:p>
                      <a:pPr algn="l" fontAlgn="b"/>
                      <a:r>
                        <a:rPr lang="zh-CN" altLang="en-US" sz="2000" dirty="0">
                          <a:solidFill>
                            <a:schemeClr val="bg1"/>
                          </a:solidFill>
                          <a:effectLst/>
                          <a:latin typeface="微软雅黑" panose="020B0503020204020204" pitchFamily="34" charset="-122"/>
                          <a:ea typeface="微软雅黑" panose="020B0503020204020204" pitchFamily="34" charset="-122"/>
                        </a:rPr>
                        <a:t>大屏幕 大桌面显示器 </a:t>
                      </a:r>
                      <a:r>
                        <a:rPr lang="en-US" altLang="zh-CN" sz="2000" dirty="0">
                          <a:solidFill>
                            <a:schemeClr val="bg1"/>
                          </a:solidFill>
                          <a:effectLst/>
                          <a:latin typeface="微软雅黑" panose="020B0503020204020204" pitchFamily="34" charset="-122"/>
                          <a:ea typeface="微软雅黑" panose="020B0503020204020204" pitchFamily="34" charset="-122"/>
                        </a:rPr>
                        <a:t>(≥1200px)</a:t>
                      </a:r>
                    </a:p>
                  </a:txBody>
                  <a:tcPr marL="58127" marR="58127" marT="58127" marB="5812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33333"/>
                    </a:solidFill>
                  </a:tcPr>
                </a:tc>
                <a:extLst>
                  <a:ext uri="{0D108BD9-81ED-4DB2-BD59-A6C34878D82A}">
                    <a16:rowId xmlns:a16="http://schemas.microsoft.com/office/drawing/2014/main" val="640173106"/>
                  </a:ext>
                </a:extLst>
              </a:tr>
              <a:tr h="534770">
                <a:tc>
                  <a:txBody>
                    <a:bodyPr/>
                    <a:lstStyle/>
                    <a:p>
                      <a:pPr algn="l" fontAlgn="t"/>
                      <a:r>
                        <a:rPr lang="zh-CN" altLang="en-US" sz="2000" dirty="0">
                          <a:solidFill>
                            <a:srgbClr val="000000"/>
                          </a:solidFill>
                          <a:effectLst/>
                          <a:latin typeface="微软雅黑" panose="020B0503020204020204" pitchFamily="34" charset="-122"/>
                          <a:ea typeface="微软雅黑" panose="020B0503020204020204" pitchFamily="34" charset="-122"/>
                        </a:rPr>
                        <a:t>栅格系统行为</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zh-CN" altLang="en-US" sz="2000">
                          <a:solidFill>
                            <a:srgbClr val="000000"/>
                          </a:solidFill>
                          <a:effectLst/>
                          <a:latin typeface="微软雅黑" panose="020B0503020204020204" pitchFamily="34" charset="-122"/>
                          <a:ea typeface="微软雅黑" panose="020B0503020204020204" pitchFamily="34" charset="-122"/>
                        </a:rPr>
                        <a:t>总是水平排列</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gridSpan="3">
                  <a:txBody>
                    <a:bodyPr/>
                    <a:lstStyle/>
                    <a:p>
                      <a:pPr fontAlgn="t"/>
                      <a:r>
                        <a:rPr lang="zh-CN" altLang="en-US" sz="2000" dirty="0">
                          <a:solidFill>
                            <a:srgbClr val="000000"/>
                          </a:solidFill>
                          <a:effectLst/>
                          <a:latin typeface="微软雅黑" panose="020B0503020204020204" pitchFamily="34" charset="-122"/>
                          <a:ea typeface="微软雅黑" panose="020B0503020204020204" pitchFamily="34" charset="-122"/>
                        </a:rPr>
                        <a:t>开始是堆叠在一起的，当大于这些阈值时将变为水平排列</a:t>
                      </a:r>
                      <a:r>
                        <a:rPr lang="en-US" altLang="zh-CN" sz="2000" dirty="0">
                          <a:solidFill>
                            <a:srgbClr val="000000"/>
                          </a:solidFill>
                          <a:effectLst/>
                          <a:latin typeface="微软雅黑" panose="020B0503020204020204" pitchFamily="34" charset="-122"/>
                          <a:ea typeface="微软雅黑" panose="020B0503020204020204" pitchFamily="34" charset="-122"/>
                        </a:rPr>
                        <a:t>C</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53253932"/>
                  </a:ext>
                </a:extLst>
              </a:tr>
              <a:tr h="534770">
                <a:tc>
                  <a:txBody>
                    <a:bodyPr/>
                    <a:lstStyle/>
                    <a:p>
                      <a:pPr algn="l" fontAlgn="t"/>
                      <a:r>
                        <a:rPr lang="zh-CN" altLang="en-US" sz="2000" dirty="0" smtClean="0">
                          <a:solidFill>
                            <a:srgbClr val="000000"/>
                          </a:solidFill>
                          <a:effectLst/>
                          <a:latin typeface="微软雅黑" panose="020B0503020204020204" pitchFamily="34" charset="-122"/>
                          <a:ea typeface="微软雅黑" panose="020B0503020204020204" pitchFamily="34" charset="-122"/>
                        </a:rPr>
                        <a:t>容器最大宽度</a:t>
                      </a:r>
                      <a:endParaRPr lang="zh-CN" altLang="en-US" sz="2000" dirty="0">
                        <a:solidFill>
                          <a:srgbClr val="000000"/>
                        </a:solidFill>
                        <a:effectLst/>
                        <a:latin typeface="微软雅黑" panose="020B0503020204020204" pitchFamily="34" charset="-122"/>
                        <a:ea typeface="微软雅黑" panose="020B0503020204020204" pitchFamily="34" charset="-122"/>
                      </a:endParaRP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None </a:t>
                      </a:r>
                      <a:r>
                        <a:rPr lang="en-US" sz="2000" dirty="0" smtClean="0">
                          <a:solidFill>
                            <a:srgbClr val="000000"/>
                          </a:solidFill>
                          <a:effectLst/>
                          <a:latin typeface="微软雅黑" panose="020B0503020204020204" pitchFamily="34" charset="-122"/>
                          <a:ea typeface="微软雅黑" panose="020B0503020204020204" pitchFamily="34" charset="-122"/>
                        </a:rPr>
                        <a:t>（auto</a:t>
                      </a:r>
                      <a:r>
                        <a:rPr lang="zh-CN" altLang="en-US" sz="2000" dirty="0" smtClean="0">
                          <a:solidFill>
                            <a:srgbClr val="000000"/>
                          </a:solidFill>
                          <a:effectLst/>
                          <a:latin typeface="微软雅黑" panose="020B0503020204020204" pitchFamily="34" charset="-122"/>
                          <a:ea typeface="微软雅黑" panose="020B0503020204020204" pitchFamily="34" charset="-122"/>
                        </a:rPr>
                        <a:t>）</a:t>
                      </a:r>
                      <a:endParaRPr lang="zh-CN" altLang="en-US" sz="2000" dirty="0">
                        <a:solidFill>
                          <a:srgbClr val="000000"/>
                        </a:solidFill>
                        <a:effectLst/>
                        <a:latin typeface="微软雅黑" panose="020B0503020204020204" pitchFamily="34" charset="-122"/>
                        <a:ea typeface="微软雅黑" panose="020B0503020204020204" pitchFamily="34" charset="-122"/>
                      </a:endParaRP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750px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970px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1170px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50445575"/>
                  </a:ext>
                </a:extLst>
              </a:tr>
              <a:tr h="325512">
                <a:tc>
                  <a:txBody>
                    <a:bodyPr/>
                    <a:lstStyle/>
                    <a:p>
                      <a:pPr algn="l" fontAlgn="t"/>
                      <a:r>
                        <a:rPr lang="zh-CN" altLang="en-US" sz="2000" dirty="0">
                          <a:solidFill>
                            <a:srgbClr val="000000"/>
                          </a:solidFill>
                          <a:effectLst/>
                          <a:latin typeface="微软雅黑" panose="020B0503020204020204" pitchFamily="34" charset="-122"/>
                          <a:ea typeface="微软雅黑" panose="020B0503020204020204" pitchFamily="34" charset="-122"/>
                        </a:rPr>
                        <a:t>类前缀</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.col-</a:t>
                      </a:r>
                      <a:r>
                        <a:rPr lang="en-US" sz="2000" dirty="0" err="1">
                          <a:solidFill>
                            <a:srgbClr val="000000"/>
                          </a:solidFill>
                          <a:effectLst/>
                          <a:latin typeface="微软雅黑" panose="020B0503020204020204" pitchFamily="34" charset="-122"/>
                          <a:ea typeface="微软雅黑" panose="020B0503020204020204" pitchFamily="34" charset="-122"/>
                        </a:rPr>
                        <a:t>xs</a:t>
                      </a:r>
                      <a:r>
                        <a:rPr lang="en-US" sz="2000" dirty="0">
                          <a:solidFill>
                            <a:srgbClr val="000000"/>
                          </a:solidFill>
                          <a:effectLst/>
                          <a:latin typeface="微软雅黑" panose="020B0503020204020204" pitchFamily="34" charset="-122"/>
                          <a:ea typeface="微软雅黑" panose="020B0503020204020204" pitchFamily="34" charset="-122"/>
                        </a:rPr>
                        <a:t>-</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.col-</a:t>
                      </a:r>
                      <a:r>
                        <a:rPr lang="en-US" sz="2000" dirty="0" err="1">
                          <a:solidFill>
                            <a:srgbClr val="000000"/>
                          </a:solidFill>
                          <a:effectLst/>
                          <a:latin typeface="微软雅黑" panose="020B0503020204020204" pitchFamily="34" charset="-122"/>
                          <a:ea typeface="微软雅黑" panose="020B0503020204020204" pitchFamily="34" charset="-122"/>
                        </a:rPr>
                        <a:t>sm</a:t>
                      </a:r>
                      <a:r>
                        <a:rPr lang="en-US" sz="2000" dirty="0">
                          <a:solidFill>
                            <a:srgbClr val="000000"/>
                          </a:solidFill>
                          <a:effectLst/>
                          <a:latin typeface="微软雅黑" panose="020B0503020204020204" pitchFamily="34" charset="-122"/>
                          <a:ea typeface="微软雅黑" panose="020B0503020204020204" pitchFamily="34" charset="-122"/>
                        </a:rPr>
                        <a:t>-</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.col-md-</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.col-</a:t>
                      </a:r>
                      <a:r>
                        <a:rPr lang="en-US" sz="2000" dirty="0" err="1">
                          <a:solidFill>
                            <a:srgbClr val="000000"/>
                          </a:solidFill>
                          <a:effectLst/>
                          <a:latin typeface="微软雅黑" panose="020B0503020204020204" pitchFamily="34" charset="-122"/>
                          <a:ea typeface="微软雅黑" panose="020B0503020204020204" pitchFamily="34" charset="-122"/>
                        </a:rPr>
                        <a:t>lg</a:t>
                      </a:r>
                      <a:r>
                        <a:rPr lang="en-US" sz="2000" dirty="0">
                          <a:solidFill>
                            <a:srgbClr val="000000"/>
                          </a:solidFill>
                          <a:effectLst/>
                          <a:latin typeface="微软雅黑" panose="020B0503020204020204" pitchFamily="34" charset="-122"/>
                          <a:ea typeface="微软雅黑" panose="020B0503020204020204" pitchFamily="34" charset="-122"/>
                        </a:rPr>
                        <a:t>-</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730502946"/>
                  </a:ext>
                </a:extLst>
              </a:tr>
              <a:tr h="534770">
                <a:tc>
                  <a:txBody>
                    <a:bodyPr/>
                    <a:lstStyle/>
                    <a:p>
                      <a:pPr algn="l" fontAlgn="t"/>
                      <a:r>
                        <a:rPr lang="zh-CN" altLang="en-US" sz="2000" dirty="0" smtClean="0">
                          <a:solidFill>
                            <a:srgbClr val="000000"/>
                          </a:solidFill>
                          <a:effectLst/>
                          <a:latin typeface="微软雅黑" panose="020B0503020204020204" pitchFamily="34" charset="-122"/>
                          <a:ea typeface="微软雅黑" panose="020B0503020204020204" pitchFamily="34" charset="-122"/>
                        </a:rPr>
                        <a:t>列数</a:t>
                      </a:r>
                      <a:endParaRPr lang="zh-CN" altLang="en-US" sz="2000" dirty="0">
                        <a:solidFill>
                          <a:srgbClr val="000000"/>
                        </a:solidFill>
                        <a:effectLst/>
                        <a:latin typeface="微软雅黑" panose="020B0503020204020204" pitchFamily="34" charset="-122"/>
                        <a:ea typeface="微软雅黑" panose="020B0503020204020204" pitchFamily="34" charset="-122"/>
                      </a:endParaRP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gridSpan="4">
                  <a:txBody>
                    <a:bodyPr/>
                    <a:lstStyle/>
                    <a:p>
                      <a:pPr fontAlgn="t"/>
                      <a:r>
                        <a:rPr lang="en-US" altLang="zh-CN" sz="2000" dirty="0">
                          <a:solidFill>
                            <a:srgbClr val="000000"/>
                          </a:solidFill>
                          <a:effectLst/>
                          <a:latin typeface="微软雅黑" panose="020B0503020204020204" pitchFamily="34" charset="-122"/>
                          <a:ea typeface="微软雅黑" panose="020B0503020204020204" pitchFamily="34" charset="-122"/>
                        </a:rPr>
                        <a:t>12</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93689503"/>
                  </a:ext>
                </a:extLst>
              </a:tr>
              <a:tr h="534770">
                <a:tc>
                  <a:txBody>
                    <a:bodyPr/>
                    <a:lstStyle/>
                    <a:p>
                      <a:pPr algn="l" fontAlgn="t"/>
                      <a:r>
                        <a:rPr lang="zh-CN" altLang="en-US" sz="2000" dirty="0">
                          <a:solidFill>
                            <a:srgbClr val="000000"/>
                          </a:solidFill>
                          <a:effectLst/>
                          <a:latin typeface="微软雅黑" panose="020B0503020204020204" pitchFamily="34" charset="-122"/>
                          <a:ea typeface="微软雅黑" panose="020B0503020204020204" pitchFamily="34" charset="-122"/>
                        </a:rPr>
                        <a:t>最大</a:t>
                      </a:r>
                      <a:r>
                        <a:rPr lang="zh-CN" altLang="en-US" sz="2000" dirty="0" smtClean="0">
                          <a:solidFill>
                            <a:srgbClr val="000000"/>
                          </a:solidFill>
                          <a:effectLst/>
                          <a:latin typeface="微软雅黑" panose="020B0503020204020204" pitchFamily="34" charset="-122"/>
                          <a:ea typeface="微软雅黑" panose="020B0503020204020204" pitchFamily="34" charset="-122"/>
                        </a:rPr>
                        <a:t>列宽</a:t>
                      </a:r>
                      <a:endParaRPr lang="zh-CN" altLang="en-US" sz="2000" dirty="0">
                        <a:solidFill>
                          <a:srgbClr val="000000"/>
                        </a:solidFill>
                        <a:effectLst/>
                        <a:latin typeface="微软雅黑" panose="020B0503020204020204" pitchFamily="34" charset="-122"/>
                        <a:ea typeface="微软雅黑" panose="020B0503020204020204" pitchFamily="34" charset="-122"/>
                      </a:endParaRP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zh-CN" altLang="en-US" sz="2000">
                          <a:solidFill>
                            <a:srgbClr val="000000"/>
                          </a:solidFill>
                          <a:effectLst/>
                          <a:latin typeface="微软雅黑" panose="020B0503020204020204" pitchFamily="34" charset="-122"/>
                          <a:ea typeface="微软雅黑" panose="020B0503020204020204" pitchFamily="34" charset="-122"/>
                        </a:rPr>
                        <a:t>自动</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~62px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~81px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~97px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3115489"/>
                  </a:ext>
                </a:extLst>
              </a:tr>
              <a:tr h="534770">
                <a:tc>
                  <a:txBody>
                    <a:bodyPr/>
                    <a:lstStyle/>
                    <a:p>
                      <a:pPr algn="l" fontAlgn="t"/>
                      <a:r>
                        <a:rPr lang="zh-CN" altLang="en-US" sz="2000" dirty="0">
                          <a:solidFill>
                            <a:srgbClr val="000000"/>
                          </a:solidFill>
                          <a:effectLst/>
                          <a:latin typeface="微软雅黑" panose="020B0503020204020204" pitchFamily="34" charset="-122"/>
                          <a:ea typeface="微软雅黑" panose="020B0503020204020204" pitchFamily="34" charset="-122"/>
                        </a:rPr>
                        <a:t>槽（</a:t>
                      </a:r>
                      <a:r>
                        <a:rPr lang="en-US" sz="2000" dirty="0">
                          <a:solidFill>
                            <a:srgbClr val="000000"/>
                          </a:solidFill>
                          <a:effectLst/>
                          <a:latin typeface="微软雅黑" panose="020B0503020204020204" pitchFamily="34" charset="-122"/>
                          <a:ea typeface="微软雅黑" panose="020B0503020204020204" pitchFamily="34" charset="-122"/>
                        </a:rPr>
                        <a:t>gutter）</a:t>
                      </a:r>
                      <a:r>
                        <a:rPr lang="zh-CN" altLang="en-US" sz="2000" dirty="0">
                          <a:solidFill>
                            <a:srgbClr val="000000"/>
                          </a:solidFill>
                          <a:effectLst/>
                          <a:latin typeface="微软雅黑" panose="020B0503020204020204" pitchFamily="34" charset="-122"/>
                          <a:ea typeface="微软雅黑" panose="020B0503020204020204" pitchFamily="34" charset="-122"/>
                        </a:rPr>
                        <a:t>宽</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gridSpan="4">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30px （</a:t>
                      </a:r>
                      <a:r>
                        <a:rPr lang="zh-CN" altLang="en-US" sz="2000" dirty="0">
                          <a:solidFill>
                            <a:srgbClr val="000000"/>
                          </a:solidFill>
                          <a:effectLst/>
                          <a:latin typeface="微软雅黑" panose="020B0503020204020204" pitchFamily="34" charset="-122"/>
                          <a:ea typeface="微软雅黑" panose="020B0503020204020204" pitchFamily="34" charset="-122"/>
                        </a:rPr>
                        <a:t>每列左右均有 </a:t>
                      </a:r>
                      <a:r>
                        <a:rPr lang="en-US" altLang="zh-CN" sz="2000" dirty="0">
                          <a:solidFill>
                            <a:srgbClr val="000000"/>
                          </a:solidFill>
                          <a:effectLst/>
                          <a:latin typeface="微软雅黑" panose="020B0503020204020204" pitchFamily="34" charset="-122"/>
                          <a:ea typeface="微软雅黑" panose="020B0503020204020204" pitchFamily="34" charset="-122"/>
                        </a:rPr>
                        <a:t>15</a:t>
                      </a:r>
                      <a:r>
                        <a:rPr lang="en-US" sz="2000" dirty="0">
                          <a:solidFill>
                            <a:srgbClr val="000000"/>
                          </a:solidFill>
                          <a:effectLst/>
                          <a:latin typeface="微软雅黑" panose="020B0503020204020204" pitchFamily="34" charset="-122"/>
                          <a:ea typeface="微软雅黑" panose="020B0503020204020204" pitchFamily="34" charset="-122"/>
                        </a:rPr>
                        <a:t>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15920003"/>
                  </a:ext>
                </a:extLst>
              </a:tr>
              <a:tr h="325512">
                <a:tc>
                  <a:txBody>
                    <a:bodyPr/>
                    <a:lstStyle/>
                    <a:p>
                      <a:pPr algn="l" fontAlgn="t"/>
                      <a:r>
                        <a:rPr lang="zh-CN" altLang="en-US" sz="2000">
                          <a:solidFill>
                            <a:srgbClr val="000000"/>
                          </a:solidFill>
                          <a:effectLst/>
                          <a:latin typeface="微软雅黑" panose="020B0503020204020204" pitchFamily="34" charset="-122"/>
                          <a:ea typeface="微软雅黑" panose="020B0503020204020204" pitchFamily="34" charset="-122"/>
                        </a:rPr>
                        <a:t>可嵌套</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gridSpan="4">
                  <a:txBody>
                    <a:bodyPr/>
                    <a:lstStyle/>
                    <a:p>
                      <a:pPr fontAlgn="t"/>
                      <a:r>
                        <a:rPr lang="zh-CN" altLang="en-US" sz="2000" dirty="0">
                          <a:solidFill>
                            <a:srgbClr val="000000"/>
                          </a:solidFill>
                          <a:effectLst/>
                          <a:latin typeface="微软雅黑" panose="020B0503020204020204" pitchFamily="34" charset="-122"/>
                          <a:ea typeface="微软雅黑" panose="020B0503020204020204" pitchFamily="34" charset="-122"/>
                        </a:rPr>
                        <a:t>是</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90265910"/>
                  </a:ext>
                </a:extLst>
              </a:tr>
              <a:tr h="534770">
                <a:tc>
                  <a:txBody>
                    <a:bodyPr/>
                    <a:lstStyle/>
                    <a:p>
                      <a:pPr algn="l" fontAlgn="t"/>
                      <a:r>
                        <a:rPr lang="zh-CN" altLang="en-US" sz="2000">
                          <a:solidFill>
                            <a:srgbClr val="000000"/>
                          </a:solidFill>
                          <a:effectLst/>
                          <a:latin typeface="微软雅黑" panose="020B0503020204020204" pitchFamily="34" charset="-122"/>
                          <a:ea typeface="微软雅黑" panose="020B0503020204020204" pitchFamily="34" charset="-122"/>
                        </a:rPr>
                        <a:t>偏移（</a:t>
                      </a:r>
                      <a:r>
                        <a:rPr lang="en-US" sz="2000">
                          <a:solidFill>
                            <a:srgbClr val="000000"/>
                          </a:solidFill>
                          <a:effectLst/>
                          <a:latin typeface="微软雅黑" panose="020B0503020204020204" pitchFamily="34" charset="-122"/>
                          <a:ea typeface="微软雅黑" panose="020B0503020204020204" pitchFamily="34" charset="-122"/>
                        </a:rPr>
                        <a:t>Offsets）</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gridSpan="4">
                  <a:txBody>
                    <a:bodyPr/>
                    <a:lstStyle/>
                    <a:p>
                      <a:pPr fontAlgn="t"/>
                      <a:r>
                        <a:rPr lang="zh-CN" altLang="en-US" sz="2000" dirty="0">
                          <a:solidFill>
                            <a:srgbClr val="000000"/>
                          </a:solidFill>
                          <a:effectLst/>
                          <a:latin typeface="微软雅黑" panose="020B0503020204020204" pitchFamily="34" charset="-122"/>
                          <a:ea typeface="微软雅黑" panose="020B0503020204020204" pitchFamily="34" charset="-122"/>
                        </a:rPr>
                        <a:t>是</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73194927"/>
                  </a:ext>
                </a:extLst>
              </a:tr>
              <a:tr h="325512">
                <a:tc>
                  <a:txBody>
                    <a:bodyPr/>
                    <a:lstStyle/>
                    <a:p>
                      <a:pPr algn="l" fontAlgn="t"/>
                      <a:r>
                        <a:rPr lang="zh-CN" altLang="en-US" sz="2000">
                          <a:solidFill>
                            <a:srgbClr val="000000"/>
                          </a:solidFill>
                          <a:effectLst/>
                          <a:latin typeface="微软雅黑" panose="020B0503020204020204" pitchFamily="34" charset="-122"/>
                          <a:ea typeface="微软雅黑" panose="020B0503020204020204" pitchFamily="34" charset="-122"/>
                        </a:rPr>
                        <a:t>列排序</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gridSpan="4">
                  <a:txBody>
                    <a:bodyPr/>
                    <a:lstStyle/>
                    <a:p>
                      <a:pPr fontAlgn="t"/>
                      <a:r>
                        <a:rPr lang="zh-CN" altLang="en-US" sz="2000" dirty="0">
                          <a:solidFill>
                            <a:srgbClr val="000000"/>
                          </a:solidFill>
                          <a:effectLst/>
                          <a:latin typeface="微软雅黑" panose="020B0503020204020204" pitchFamily="34" charset="-122"/>
                          <a:ea typeface="微软雅黑" panose="020B0503020204020204" pitchFamily="34" charset="-122"/>
                        </a:rPr>
                        <a:t>是</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69794468"/>
                  </a:ext>
                </a:extLst>
              </a:tr>
            </a:tbl>
          </a:graphicData>
        </a:graphic>
      </p:graphicFrame>
      <p:sp>
        <p:nvSpPr>
          <p:cNvPr id="3" name="标题 2"/>
          <p:cNvSpPr>
            <a:spLocks noGrp="1"/>
          </p:cNvSpPr>
          <p:nvPr>
            <p:ph type="title"/>
          </p:nvPr>
        </p:nvSpPr>
        <p:spPr/>
        <p:txBody>
          <a:bodyPr/>
          <a:lstStyle/>
          <a:p>
            <a:pPr algn="l"/>
            <a:r>
              <a:rPr lang="zh-CN" altLang="en-US" sz="3600" dirty="0" smtClean="0"/>
              <a:t>栅格选项</a:t>
            </a:r>
            <a:endParaRPr lang="en-US" altLang="zh-CN" sz="3600" dirty="0" smtClean="0"/>
          </a:p>
        </p:txBody>
      </p:sp>
      <p:sp>
        <p:nvSpPr>
          <p:cNvPr id="2" name="爆炸形 2 1"/>
          <p:cNvSpPr/>
          <p:nvPr/>
        </p:nvSpPr>
        <p:spPr>
          <a:xfrm>
            <a:off x="7667898" y="5299298"/>
            <a:ext cx="4236720" cy="1452245"/>
          </a:xfrm>
          <a:prstGeom prst="irregularSeal2">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b="1" dirty="0" smtClean="0">
                <a:latin typeface="微软雅黑" panose="020B0503020204020204" pitchFamily="34" charset="-122"/>
                <a:ea typeface="微软雅黑" panose="020B0503020204020204" pitchFamily="34" charset="-122"/>
              </a:rPr>
              <a:t>可同时使用</a:t>
            </a:r>
            <a:endParaRPr lang="zh-CN" altLang="en-US" sz="2400" b="1"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10421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t>栅格选项</a:t>
            </a:r>
            <a:endParaRPr lang="en-US" altLang="zh-CN" sz="3600" dirty="0" smtClean="0"/>
          </a:p>
        </p:txBody>
      </p:sp>
      <p:sp>
        <p:nvSpPr>
          <p:cNvPr id="4" name="TextBox 8"/>
          <p:cNvSpPr txBox="1"/>
          <p:nvPr/>
        </p:nvSpPr>
        <p:spPr>
          <a:xfrm>
            <a:off x="6922517" y="5027641"/>
            <a:ext cx="3265638" cy="523220"/>
          </a:xfrm>
          <a:prstGeom prst="rect">
            <a:avLst/>
          </a:prstGeom>
          <a:noFill/>
        </p:spPr>
        <p:txBody>
          <a:bodyPr wrap="none" rtlCol="0">
            <a:spAutoFit/>
          </a:bodyPr>
          <a:lstStyle/>
          <a:p>
            <a:r>
              <a:rPr lang="en-US" altLang="zh-CN" sz="2800" dirty="0">
                <a:solidFill>
                  <a:srgbClr val="000000"/>
                </a:solidFill>
              </a:rPr>
              <a:t>d</a:t>
            </a:r>
            <a:r>
              <a:rPr lang="en-US" altLang="zh-CN" sz="2800" dirty="0" smtClean="0">
                <a:solidFill>
                  <a:srgbClr val="000000"/>
                </a:solidFill>
              </a:rPr>
              <a:t>emo21-4.html</a:t>
            </a:r>
            <a:r>
              <a:rPr lang="en-US" altLang="zh-CN" sz="2400" dirty="0" smtClean="0">
                <a:solidFill>
                  <a:srgbClr val="000000"/>
                </a:solidFill>
              </a:rPr>
              <a:t>        </a:t>
            </a:r>
            <a:endParaRPr lang="zh-CN" altLang="en-US" sz="2400" dirty="0">
              <a:solidFill>
                <a:srgbClr val="000000"/>
              </a:solidFill>
            </a:endParaRPr>
          </a:p>
        </p:txBody>
      </p:sp>
      <p:pic>
        <p:nvPicPr>
          <p:cNvPr id="8" name="图片 7"/>
          <p:cNvPicPr>
            <a:picLocks noChangeAspect="1"/>
          </p:cNvPicPr>
          <p:nvPr/>
        </p:nvPicPr>
        <p:blipFill>
          <a:blip r:embed="rId2"/>
          <a:stretch>
            <a:fillRect/>
          </a:stretch>
        </p:blipFill>
        <p:spPr>
          <a:xfrm>
            <a:off x="609599" y="1434513"/>
            <a:ext cx="11133333" cy="495238"/>
          </a:xfrm>
          <a:prstGeom prst="rect">
            <a:avLst/>
          </a:prstGeom>
        </p:spPr>
      </p:pic>
      <p:pic>
        <p:nvPicPr>
          <p:cNvPr id="9" name="图片 8"/>
          <p:cNvPicPr>
            <a:picLocks noChangeAspect="1"/>
          </p:cNvPicPr>
          <p:nvPr/>
        </p:nvPicPr>
        <p:blipFill>
          <a:blip r:embed="rId3"/>
          <a:stretch>
            <a:fillRect/>
          </a:stretch>
        </p:blipFill>
        <p:spPr>
          <a:xfrm>
            <a:off x="609598" y="2381823"/>
            <a:ext cx="7704051" cy="988393"/>
          </a:xfrm>
          <a:prstGeom prst="rect">
            <a:avLst/>
          </a:prstGeom>
        </p:spPr>
      </p:pic>
    </p:spTree>
    <p:extLst>
      <p:ext uri="{BB962C8B-B14F-4D97-AF65-F5344CB8AC3E}">
        <p14:creationId xmlns:p14="http://schemas.microsoft.com/office/powerpoint/2010/main" val="5072197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t>栅格选项</a:t>
            </a:r>
            <a:endParaRPr lang="en-US" altLang="zh-CN" sz="3600" dirty="0" smtClean="0"/>
          </a:p>
        </p:txBody>
      </p:sp>
      <p:sp>
        <p:nvSpPr>
          <p:cNvPr id="4" name="TextBox 8"/>
          <p:cNvSpPr txBox="1"/>
          <p:nvPr/>
        </p:nvSpPr>
        <p:spPr>
          <a:xfrm>
            <a:off x="7303794" y="5613950"/>
            <a:ext cx="2585964" cy="523220"/>
          </a:xfrm>
          <a:prstGeom prst="rect">
            <a:avLst/>
          </a:prstGeom>
          <a:noFill/>
        </p:spPr>
        <p:txBody>
          <a:bodyPr wrap="none" rtlCol="0">
            <a:spAutoFit/>
          </a:bodyPr>
          <a:lstStyle/>
          <a:p>
            <a:r>
              <a:rPr lang="en-US" altLang="zh-CN" sz="2800" dirty="0" smtClean="0">
                <a:solidFill>
                  <a:srgbClr val="000000"/>
                </a:solidFill>
              </a:rPr>
              <a:t>demo21-5.html</a:t>
            </a:r>
            <a:endParaRPr lang="zh-CN" altLang="en-US" sz="2800" dirty="0">
              <a:solidFill>
                <a:srgbClr val="000000"/>
              </a:solidFill>
            </a:endParaRPr>
          </a:p>
        </p:txBody>
      </p:sp>
      <p:sp>
        <p:nvSpPr>
          <p:cNvPr id="7" name="矩形 6"/>
          <p:cNvSpPr/>
          <p:nvPr/>
        </p:nvSpPr>
        <p:spPr>
          <a:xfrm>
            <a:off x="609599" y="1391176"/>
            <a:ext cx="10820401" cy="973472"/>
          </a:xfrm>
          <a:prstGeom prst="rect">
            <a:avLst/>
          </a:prstGeom>
        </p:spPr>
        <p:txBody>
          <a:bodyPr wrap="square">
            <a:spAutoFit/>
          </a:bodyPr>
          <a:lstStyle/>
          <a:p>
            <a:pPr>
              <a:lnSpc>
                <a:spcPts val="3600"/>
              </a:lnSpc>
            </a:pPr>
            <a:r>
              <a:rPr lang="zh-CN" altLang="en-US" sz="2600" dirty="0">
                <a:solidFill>
                  <a:srgbClr val="000000"/>
                </a:solidFill>
                <a:latin typeface="微软雅黑" panose="020B0503020204020204" pitchFamily="34" charset="-122"/>
                <a:ea typeface="微软雅黑" panose="020B0503020204020204" pitchFamily="34" charset="-122"/>
              </a:rPr>
              <a:t>如果在一个 </a:t>
            </a:r>
            <a:r>
              <a:rPr lang="en-US" altLang="zh-CN" sz="2600" dirty="0">
                <a:solidFill>
                  <a:srgbClr val="000000"/>
                </a:solidFill>
                <a:latin typeface="微软雅黑" panose="020B0503020204020204" pitchFamily="34" charset="-122"/>
                <a:ea typeface="微软雅黑" panose="020B0503020204020204" pitchFamily="34" charset="-122"/>
              </a:rPr>
              <a:t>.row </a:t>
            </a:r>
            <a:r>
              <a:rPr lang="zh-CN" altLang="en-US" sz="2600" dirty="0">
                <a:solidFill>
                  <a:srgbClr val="000000"/>
                </a:solidFill>
                <a:latin typeface="微软雅黑" panose="020B0503020204020204" pitchFamily="34" charset="-122"/>
                <a:ea typeface="微软雅黑" panose="020B0503020204020204" pitchFamily="34" charset="-122"/>
              </a:rPr>
              <a:t>内包含的列（</a:t>
            </a:r>
            <a:r>
              <a:rPr lang="en-US" altLang="zh-CN" sz="2600" dirty="0">
                <a:solidFill>
                  <a:srgbClr val="000000"/>
                </a:solidFill>
                <a:latin typeface="微软雅黑" panose="020B0503020204020204" pitchFamily="34" charset="-122"/>
                <a:ea typeface="微软雅黑" panose="020B0503020204020204" pitchFamily="34" charset="-122"/>
              </a:rPr>
              <a:t>column</a:t>
            </a:r>
            <a:r>
              <a:rPr lang="zh-CN" altLang="en-US" sz="2600" dirty="0">
                <a:solidFill>
                  <a:srgbClr val="000000"/>
                </a:solidFill>
                <a:latin typeface="微软雅黑" panose="020B0503020204020204" pitchFamily="34" charset="-122"/>
                <a:ea typeface="微软雅黑" panose="020B0503020204020204" pitchFamily="34" charset="-122"/>
              </a:rPr>
              <a:t>）大于</a:t>
            </a:r>
            <a:r>
              <a:rPr lang="en-US" altLang="zh-CN" sz="2600" dirty="0">
                <a:solidFill>
                  <a:srgbClr val="000000"/>
                </a:solidFill>
                <a:latin typeface="微软雅黑" panose="020B0503020204020204" pitchFamily="34" charset="-122"/>
                <a:ea typeface="微软雅黑" panose="020B0503020204020204" pitchFamily="34" charset="-122"/>
              </a:rPr>
              <a:t>12</a:t>
            </a:r>
            <a:r>
              <a:rPr lang="zh-CN" altLang="en-US" sz="2600" dirty="0">
                <a:solidFill>
                  <a:srgbClr val="000000"/>
                </a:solidFill>
                <a:latin typeface="微软雅黑" panose="020B0503020204020204" pitchFamily="34" charset="-122"/>
                <a:ea typeface="微软雅黑" panose="020B0503020204020204" pitchFamily="34" charset="-122"/>
              </a:rPr>
              <a:t>个，包含多余</a:t>
            </a:r>
            <a:r>
              <a:rPr lang="zh-CN" altLang="en-US" sz="2600" dirty="0" smtClean="0">
                <a:solidFill>
                  <a:srgbClr val="000000"/>
                </a:solidFill>
                <a:latin typeface="微软雅黑" panose="020B0503020204020204" pitchFamily="34" charset="-122"/>
                <a:ea typeface="微软雅黑" panose="020B0503020204020204" pitchFamily="34" charset="-122"/>
              </a:rPr>
              <a:t>列的</a:t>
            </a:r>
            <a:r>
              <a:rPr lang="zh-CN" altLang="en-US" sz="2600" dirty="0">
                <a:solidFill>
                  <a:srgbClr val="000000"/>
                </a:solidFill>
                <a:latin typeface="微软雅黑" panose="020B0503020204020204" pitchFamily="34" charset="-122"/>
                <a:ea typeface="微软雅黑" panose="020B0503020204020204" pitchFamily="34" charset="-122"/>
              </a:rPr>
              <a:t>元素将作为一个整体单元被另起一行排列。</a:t>
            </a:r>
            <a:endParaRPr lang="zh-CN" altLang="en-US" sz="2600" b="0" i="0" dirty="0">
              <a:solidFill>
                <a:srgbClr val="000000"/>
              </a:solidFill>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305524" y="3167095"/>
            <a:ext cx="11580952" cy="523810"/>
          </a:xfrm>
          <a:prstGeom prst="rect">
            <a:avLst/>
          </a:prstGeom>
        </p:spPr>
      </p:pic>
      <p:pic>
        <p:nvPicPr>
          <p:cNvPr id="8" name="图片 7"/>
          <p:cNvPicPr>
            <a:picLocks noChangeAspect="1"/>
          </p:cNvPicPr>
          <p:nvPr/>
        </p:nvPicPr>
        <p:blipFill>
          <a:blip r:embed="rId4"/>
          <a:stretch>
            <a:fillRect/>
          </a:stretch>
        </p:blipFill>
        <p:spPr>
          <a:xfrm>
            <a:off x="1743506" y="3977832"/>
            <a:ext cx="8146252" cy="1142941"/>
          </a:xfrm>
          <a:prstGeom prst="rect">
            <a:avLst/>
          </a:prstGeom>
        </p:spPr>
      </p:pic>
    </p:spTree>
    <p:extLst>
      <p:ext uri="{BB962C8B-B14F-4D97-AF65-F5344CB8AC3E}">
        <p14:creationId xmlns:p14="http://schemas.microsoft.com/office/powerpoint/2010/main" val="11513006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smtClean="0">
                <a:sym typeface="+mn-ea"/>
              </a:rPr>
              <a:t>栅格系统</a:t>
            </a:r>
            <a:endParaRPr lang="zh-CN" altLang="en-US"/>
          </a:p>
        </p:txBody>
      </p:sp>
      <p:sp>
        <p:nvSpPr>
          <p:cNvPr id="6" name="TextBox 5"/>
          <p:cNvSpPr txBox="1"/>
          <p:nvPr/>
        </p:nvSpPr>
        <p:spPr>
          <a:xfrm>
            <a:off x="987509" y="3744048"/>
            <a:ext cx="7635808" cy="2144177"/>
          </a:xfrm>
          <a:prstGeom prst="rect">
            <a:avLst/>
          </a:prstGeom>
          <a:solidFill>
            <a:schemeClr val="accent5">
              <a:lumMod val="20000"/>
              <a:lumOff val="80000"/>
            </a:schemeClr>
          </a:solidFill>
        </p:spPr>
        <p:txBody>
          <a:bodyPr wrap="none" rtlCol="0">
            <a:spAutoFit/>
          </a:bodyPr>
          <a:lstStyle/>
          <a:p>
            <a:pPr>
              <a:lnSpc>
                <a:spcPts val="4000"/>
              </a:lnSpc>
            </a:pPr>
            <a:r>
              <a:rPr lang="en-US" altLang="zh-CN" sz="2600" dirty="0" smtClean="0">
                <a:solidFill>
                  <a:srgbClr val="000000"/>
                </a:solidFill>
              </a:rPr>
              <a:t>&lt;div class="row"&gt;</a:t>
            </a:r>
          </a:p>
          <a:p>
            <a:pPr>
              <a:lnSpc>
                <a:spcPts val="4000"/>
              </a:lnSpc>
            </a:pPr>
            <a:r>
              <a:rPr lang="en-US" altLang="zh-CN" sz="2600" dirty="0" smtClean="0">
                <a:solidFill>
                  <a:srgbClr val="000000"/>
                </a:solidFill>
              </a:rPr>
              <a:t>     &lt;div class="col-md-4"&gt;...&lt;/div&gt;</a:t>
            </a:r>
          </a:p>
          <a:p>
            <a:pPr>
              <a:lnSpc>
                <a:spcPts val="4000"/>
              </a:lnSpc>
            </a:pPr>
            <a:r>
              <a:rPr lang="en-US" altLang="zh-CN" sz="2600" dirty="0" smtClean="0">
                <a:solidFill>
                  <a:srgbClr val="000000"/>
                </a:solidFill>
              </a:rPr>
              <a:t>     &lt;div class="col-md-3  </a:t>
            </a:r>
            <a:r>
              <a:rPr lang="en-US" altLang="zh-CN" sz="2600" dirty="0" smtClean="0">
                <a:solidFill>
                  <a:srgbClr val="000000"/>
                </a:solidFill>
              </a:rPr>
              <a:t>col-md-offset-4"&gt;...&lt;/</a:t>
            </a:r>
            <a:r>
              <a:rPr lang="en-US" altLang="zh-CN" sz="2600" dirty="0" smtClean="0">
                <a:solidFill>
                  <a:srgbClr val="000000"/>
                </a:solidFill>
              </a:rPr>
              <a:t>div&gt;</a:t>
            </a:r>
          </a:p>
          <a:p>
            <a:pPr>
              <a:lnSpc>
                <a:spcPts val="4000"/>
              </a:lnSpc>
            </a:pPr>
            <a:r>
              <a:rPr lang="en-US" altLang="zh-CN" sz="2600" dirty="0" smtClean="0">
                <a:solidFill>
                  <a:srgbClr val="000000"/>
                </a:solidFill>
              </a:rPr>
              <a:t>&lt;/div&gt;</a:t>
            </a:r>
          </a:p>
        </p:txBody>
      </p:sp>
      <p:sp>
        <p:nvSpPr>
          <p:cNvPr id="7" name="矩形 6"/>
          <p:cNvSpPr/>
          <p:nvPr/>
        </p:nvSpPr>
        <p:spPr>
          <a:xfrm>
            <a:off x="987509" y="1349879"/>
            <a:ext cx="5815951" cy="523220"/>
          </a:xfrm>
          <a:prstGeom prst="rect">
            <a:avLst/>
          </a:prstGeom>
        </p:spPr>
        <p:txBody>
          <a:bodyPr wrap="non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rPr>
              <a:t>偏移列：</a:t>
            </a:r>
            <a:r>
              <a:rPr lang="en-US" altLang="zh-CN" sz="2800" dirty="0" smtClean="0">
                <a:solidFill>
                  <a:srgbClr val="000000"/>
                </a:solidFill>
              </a:rPr>
              <a:t> . </a:t>
            </a:r>
            <a:r>
              <a:rPr lang="en-US" altLang="zh-CN" sz="2800" dirty="0" err="1" smtClean="0">
                <a:solidFill>
                  <a:srgbClr val="000000"/>
                </a:solidFill>
              </a:rPr>
              <a:t>col-md</a:t>
            </a:r>
            <a:r>
              <a:rPr lang="en-US" altLang="zh-CN" sz="2800" dirty="0" smtClean="0">
                <a:solidFill>
                  <a:srgbClr val="000000"/>
                </a:solidFill>
              </a:rPr>
              <a:t>(</a:t>
            </a:r>
            <a:r>
              <a:rPr lang="en-US" altLang="zh-CN" sz="2800" dirty="0" err="1" smtClean="0">
                <a:solidFill>
                  <a:srgbClr val="000000"/>
                </a:solidFill>
              </a:rPr>
              <a:t>xs</a:t>
            </a:r>
            <a:r>
              <a:rPr lang="en-US" altLang="zh-CN" sz="2800" dirty="0" smtClean="0">
                <a:solidFill>
                  <a:srgbClr val="000000"/>
                </a:solidFill>
              </a:rPr>
              <a:t>/</a:t>
            </a:r>
            <a:r>
              <a:rPr lang="en-US" altLang="zh-CN" sz="2800" dirty="0" err="1" smtClean="0">
                <a:solidFill>
                  <a:srgbClr val="000000"/>
                </a:solidFill>
              </a:rPr>
              <a:t>sm</a:t>
            </a:r>
            <a:r>
              <a:rPr lang="en-US" altLang="zh-CN" sz="2800" dirty="0" smtClean="0">
                <a:solidFill>
                  <a:srgbClr val="000000"/>
                </a:solidFill>
              </a:rPr>
              <a:t>/</a:t>
            </a:r>
            <a:r>
              <a:rPr lang="en-US" altLang="zh-CN" sz="2800" dirty="0" err="1" smtClean="0">
                <a:solidFill>
                  <a:srgbClr val="000000"/>
                </a:solidFill>
              </a:rPr>
              <a:t>lg</a:t>
            </a:r>
            <a:r>
              <a:rPr lang="en-US" altLang="zh-CN" sz="2800" dirty="0" smtClean="0">
                <a:solidFill>
                  <a:srgbClr val="000000"/>
                </a:solidFill>
              </a:rPr>
              <a:t>)-offset-*</a:t>
            </a:r>
          </a:p>
        </p:txBody>
      </p:sp>
      <p:sp>
        <p:nvSpPr>
          <p:cNvPr id="4" name="Rectangle 1"/>
          <p:cNvSpPr>
            <a:spLocks noChangeArrowheads="1"/>
          </p:cNvSpPr>
          <p:nvPr/>
        </p:nvSpPr>
        <p:spPr bwMode="auto">
          <a:xfrm>
            <a:off x="987509" y="1925442"/>
            <a:ext cx="9933040" cy="151176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ts val="3800"/>
              </a:lnSpc>
              <a:spcBef>
                <a:spcPct val="0"/>
              </a:spcBef>
              <a:spcAft>
                <a:spcPct val="0"/>
              </a:spcAft>
              <a:buClrTx/>
              <a:buSzTx/>
              <a:buFontTx/>
              <a:buNone/>
              <a:tabLst/>
            </a:pPr>
            <a:r>
              <a:rPr kumimoji="0" lang="zh-CN" altLang="zh-CN" sz="2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将列向右侧偏移。</a:t>
            </a:r>
            <a:r>
              <a:rPr kumimoji="0" lang="zh-CN" altLang="en-US" sz="2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本质是为</a:t>
            </a:r>
            <a:r>
              <a:rPr kumimoji="0" lang="zh-CN" altLang="zh-CN" sz="2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当前元素增加了左侧的边距（margin）例如，.col-md-offset-4 类将 .col-md-4 元素向右侧偏移了4个列的宽度。 </a:t>
            </a:r>
          </a:p>
        </p:txBody>
      </p:sp>
      <p:sp>
        <p:nvSpPr>
          <p:cNvPr id="8" name="TextBox 8"/>
          <p:cNvSpPr txBox="1"/>
          <p:nvPr/>
        </p:nvSpPr>
        <p:spPr>
          <a:xfrm>
            <a:off x="8334585" y="6142748"/>
            <a:ext cx="2585964" cy="523220"/>
          </a:xfrm>
          <a:prstGeom prst="rect">
            <a:avLst/>
          </a:prstGeom>
          <a:noFill/>
        </p:spPr>
        <p:txBody>
          <a:bodyPr wrap="none" rtlCol="0">
            <a:spAutoFit/>
          </a:bodyPr>
          <a:lstStyle/>
          <a:p>
            <a:r>
              <a:rPr lang="en-US" altLang="zh-CN" sz="2800" dirty="0" smtClean="0">
                <a:solidFill>
                  <a:srgbClr val="000000"/>
                </a:solidFill>
              </a:rPr>
              <a:t>demo21-6.html</a:t>
            </a:r>
            <a:endParaRPr lang="zh-CN" altLang="en-US" sz="2800" dirty="0">
              <a:solidFill>
                <a:srgbClr val="000000"/>
              </a:solidFill>
            </a:endParaRPr>
          </a:p>
        </p:txBody>
      </p:sp>
    </p:spTree>
    <p:custDataLst>
      <p:tags r:id="rId1"/>
    </p:custDataLst>
    <p:extLst>
      <p:ext uri="{BB962C8B-B14F-4D97-AF65-F5344CB8AC3E}">
        <p14:creationId xmlns:p14="http://schemas.microsoft.com/office/powerpoint/2010/main" val="420496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en-US" altLang="zh-CN" sz="4000" dirty="0" smtClean="0">
                <a:sym typeface="+mn-ea"/>
              </a:rPr>
              <a:t>Bootstrap</a:t>
            </a:r>
          </a:p>
        </p:txBody>
      </p:sp>
      <p:sp>
        <p:nvSpPr>
          <p:cNvPr id="5123" name="Rectangle 3"/>
          <p:cNvSpPr>
            <a:spLocks noGrp="1" noChangeArrowheads="1"/>
          </p:cNvSpPr>
          <p:nvPr>
            <p:ph idx="1"/>
            <p:custDataLst>
              <p:tags r:id="rId3"/>
            </p:custDataLst>
          </p:nvPr>
        </p:nvSpPr>
        <p:spPr>
          <a:xfrm>
            <a:off x="859885" y="1441200"/>
            <a:ext cx="10191291" cy="2582160"/>
          </a:xfrm>
        </p:spPr>
        <p:txBody>
          <a:bodyPr>
            <a:noAutofit/>
          </a:bodyPr>
          <a:lstStyle/>
          <a:p>
            <a:pPr>
              <a:lnSpc>
                <a:spcPct val="150000"/>
              </a:lnSpc>
            </a:pPr>
            <a:r>
              <a:rPr lang="en-US" altLang="zh-CN" sz="2600" dirty="0" smtClean="0">
                <a:latin typeface="微软雅黑" panose="020B0503020204020204" charset="-122"/>
                <a:ea typeface="微软雅黑" panose="020B0503020204020204" charset="-122"/>
              </a:rPr>
              <a:t>Bootstrap 是在2011年，由twitter的“一小撮”工程师</a:t>
            </a:r>
            <a:r>
              <a:rPr lang="zh-CN" altLang="en-US" sz="2600" dirty="0" smtClean="0">
                <a:latin typeface="微软雅黑" panose="020B0503020204020204" charset="-122"/>
                <a:ea typeface="微软雅黑" panose="020B0503020204020204" charset="-122"/>
              </a:rPr>
              <a:t>为了</a:t>
            </a:r>
            <a:r>
              <a:rPr lang="zh-CN" altLang="en-US" sz="2600" dirty="0">
                <a:latin typeface="微软雅黑" panose="020B0503020204020204" charset="-122"/>
                <a:ea typeface="微软雅黑" panose="020B0503020204020204" charset="-122"/>
              </a:rPr>
              <a:t>提高内部的协调性和工作效率</a:t>
            </a:r>
            <a:r>
              <a:rPr lang="en-US" altLang="zh-CN" sz="2600" dirty="0" smtClean="0">
                <a:latin typeface="微软雅黑" panose="020B0503020204020204" charset="-122"/>
                <a:ea typeface="微软雅黑" panose="020B0503020204020204" charset="-122"/>
              </a:rPr>
              <a:t>，用业余时间为他们的产品构建的一套易用、优雅、灵活、可扩展的</a:t>
            </a:r>
            <a:r>
              <a:rPr lang="en-US" altLang="zh-CN" sz="2600" dirty="0" smtClean="0">
                <a:solidFill>
                  <a:srgbClr val="FF0000"/>
                </a:solidFill>
                <a:latin typeface="微软雅黑" panose="020B0503020204020204" charset="-122"/>
                <a:ea typeface="微软雅黑" panose="020B0503020204020204" charset="-122"/>
              </a:rPr>
              <a:t>前端工具集</a:t>
            </a:r>
            <a:r>
              <a:rPr lang="en-US" altLang="zh-CN" sz="2600" dirty="0" smtClean="0">
                <a:latin typeface="微软雅黑" panose="020B0503020204020204" charset="-122"/>
                <a:ea typeface="微软雅黑" panose="020B0503020204020204" charset="-122"/>
              </a:rPr>
              <a:t>。</a:t>
            </a:r>
          </a:p>
          <a:p>
            <a:pPr>
              <a:lnSpc>
                <a:spcPct val="150000"/>
              </a:lnSpc>
            </a:pPr>
            <a:r>
              <a:rPr lang="zh-CN" altLang="en-US" sz="2600" dirty="0" smtClean="0">
                <a:latin typeface="微软雅黑" panose="020B0503020204020204" charset="-122"/>
                <a:ea typeface="微软雅黑" panose="020B0503020204020204" charset="-122"/>
                <a:sym typeface="+mn-ea"/>
              </a:rPr>
              <a:t>简单</a:t>
            </a:r>
            <a:r>
              <a:rPr lang="zh-CN" altLang="en-US" sz="2600" dirty="0">
                <a:latin typeface="微软雅黑" panose="020B0503020204020204" charset="-122"/>
                <a:ea typeface="微软雅黑" panose="020B0503020204020204" charset="-122"/>
                <a:sym typeface="+mn-ea"/>
              </a:rPr>
              <a:t>灵活，用于</a:t>
            </a:r>
            <a:r>
              <a:rPr lang="zh-CN" altLang="en-US" sz="2600" dirty="0">
                <a:solidFill>
                  <a:srgbClr val="FF0000"/>
                </a:solidFill>
                <a:latin typeface="微软雅黑" panose="020B0503020204020204" charset="-122"/>
                <a:ea typeface="微软雅黑" panose="020B0503020204020204" charset="-122"/>
                <a:sym typeface="+mn-ea"/>
              </a:rPr>
              <a:t>快速开发 </a:t>
            </a:r>
            <a:r>
              <a:rPr lang="en-US" altLang="zh-CN" sz="2600" dirty="0">
                <a:latin typeface="微软雅黑" panose="020B0503020204020204" charset="-122"/>
                <a:ea typeface="微软雅黑" panose="020B0503020204020204" charset="-122"/>
                <a:sym typeface="+mn-ea"/>
              </a:rPr>
              <a:t>Web </a:t>
            </a:r>
            <a:r>
              <a:rPr lang="zh-CN" altLang="en-US" sz="2600" dirty="0">
                <a:latin typeface="微软雅黑" panose="020B0503020204020204" charset="-122"/>
                <a:ea typeface="微软雅黑" panose="020B0503020204020204" charset="-122"/>
                <a:sym typeface="+mn-ea"/>
              </a:rPr>
              <a:t>应用程序和网站的前端框架</a:t>
            </a:r>
            <a:r>
              <a:rPr lang="zh-CN" altLang="en-US" sz="2600" dirty="0" smtClean="0">
                <a:latin typeface="微软雅黑" panose="020B0503020204020204" charset="-122"/>
                <a:ea typeface="微软雅黑" panose="020B0503020204020204" charset="-122"/>
                <a:sym typeface="+mn-ea"/>
              </a:rPr>
              <a:t>。</a:t>
            </a:r>
            <a:endParaRPr lang="en-US" altLang="zh-CN" sz="2600" dirty="0" smtClean="0">
              <a:latin typeface="微软雅黑" panose="020B0503020204020204" charset="-122"/>
              <a:ea typeface="微软雅黑" panose="020B0503020204020204" charset="-122"/>
            </a:endParaRPr>
          </a:p>
        </p:txBody>
      </p:sp>
      <p:sp>
        <p:nvSpPr>
          <p:cNvPr id="8" name="TextBox 7"/>
          <p:cNvSpPr txBox="1"/>
          <p:nvPr/>
        </p:nvSpPr>
        <p:spPr>
          <a:xfrm>
            <a:off x="1132831" y="4279190"/>
            <a:ext cx="5098640" cy="523220"/>
          </a:xfrm>
          <a:prstGeom prst="rect">
            <a:avLst/>
          </a:prstGeom>
          <a:noFill/>
        </p:spPr>
        <p:txBody>
          <a:bodyPr wrap="none" rtlCol="0">
            <a:spAutoFit/>
          </a:bodyPr>
          <a:lstStyle/>
          <a:p>
            <a:r>
              <a:rPr lang="zh-CN" altLang="en-US" sz="2800" dirty="0" smtClean="0">
                <a:solidFill>
                  <a:srgbClr val="FF0000"/>
                </a:solidFill>
                <a:latin typeface="微软雅黑" panose="020B0503020204020204" charset="-122"/>
                <a:ea typeface="微软雅黑" panose="020B0503020204020204" charset="-122"/>
              </a:rPr>
              <a:t>基于</a:t>
            </a:r>
            <a:r>
              <a:rPr lang="en-US" altLang="zh-CN" sz="2800" dirty="0" smtClean="0">
                <a:solidFill>
                  <a:srgbClr val="FF0000"/>
                </a:solidFill>
                <a:latin typeface="微软雅黑" panose="020B0503020204020204" charset="-122"/>
                <a:ea typeface="微软雅黑" panose="020B0503020204020204" charset="-122"/>
              </a:rPr>
              <a:t>HTML</a:t>
            </a:r>
            <a:r>
              <a:rPr lang="zh-CN" altLang="en-US" sz="2800" dirty="0" smtClean="0">
                <a:solidFill>
                  <a:srgbClr val="FF0000"/>
                </a:solidFill>
                <a:latin typeface="微软雅黑" panose="020B0503020204020204" charset="-122"/>
                <a:ea typeface="微软雅黑" panose="020B0503020204020204" charset="-122"/>
              </a:rPr>
              <a:t>、</a:t>
            </a:r>
            <a:r>
              <a:rPr lang="en-US" altLang="zh-CN" sz="2800" dirty="0" smtClean="0">
                <a:solidFill>
                  <a:srgbClr val="FF0000"/>
                </a:solidFill>
                <a:latin typeface="微软雅黑" panose="020B0503020204020204" charset="-122"/>
                <a:ea typeface="微软雅黑" panose="020B0503020204020204" charset="-122"/>
              </a:rPr>
              <a:t>CSS</a:t>
            </a:r>
            <a:r>
              <a:rPr lang="zh-CN" altLang="en-US" sz="2800" dirty="0" smtClean="0">
                <a:solidFill>
                  <a:srgbClr val="FF0000"/>
                </a:solidFill>
                <a:latin typeface="微软雅黑" panose="020B0503020204020204" charset="-122"/>
                <a:ea typeface="微软雅黑" panose="020B0503020204020204" charset="-122"/>
              </a:rPr>
              <a:t>、</a:t>
            </a:r>
            <a:r>
              <a:rPr lang="en-US" altLang="zh-CN" sz="2800" dirty="0" smtClean="0">
                <a:solidFill>
                  <a:srgbClr val="FF0000"/>
                </a:solidFill>
                <a:latin typeface="微软雅黑" panose="020B0503020204020204" charset="-122"/>
                <a:ea typeface="微软雅黑" panose="020B0503020204020204" charset="-122"/>
              </a:rPr>
              <a:t>JavaScript </a:t>
            </a:r>
            <a:endParaRPr lang="zh-CN" altLang="en-US" sz="2800" dirty="0">
              <a:solidFill>
                <a:srgbClr val="FF0000"/>
              </a:solidFill>
              <a:latin typeface="微软雅黑" panose="020B0503020204020204" charset="-122"/>
              <a:ea typeface="微软雅黑" panose="020B0503020204020204" charset="-122"/>
            </a:endParaRPr>
          </a:p>
        </p:txBody>
      </p:sp>
      <p:sp>
        <p:nvSpPr>
          <p:cNvPr id="6" name="爆炸形 2 5"/>
          <p:cNvSpPr/>
          <p:nvPr/>
        </p:nvSpPr>
        <p:spPr>
          <a:xfrm>
            <a:off x="6876486" y="4632240"/>
            <a:ext cx="4032448" cy="1944216"/>
          </a:xfrm>
          <a:prstGeom prst="irregularSeal2">
            <a:avLst/>
          </a:prstGeom>
          <a:solidFill>
            <a:schemeClr val="bg2">
              <a:lumMod val="75000"/>
            </a:schemeClr>
          </a:solidFill>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dirty="0" smtClean="0">
                <a:solidFill>
                  <a:srgbClr val="000000"/>
                </a:solidFill>
                <a:latin typeface="微软雅黑" panose="020B0503020204020204" charset="-122"/>
                <a:ea typeface="微软雅黑" panose="020B0503020204020204" charset="-122"/>
              </a:rPr>
              <a:t>响应式</a:t>
            </a:r>
            <a:endParaRPr lang="zh-CN" altLang="en-US" sz="2800" dirty="0">
              <a:solidFill>
                <a:srgbClr val="000000"/>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7" name="矩形 6"/>
          <p:cNvSpPr/>
          <p:nvPr/>
        </p:nvSpPr>
        <p:spPr>
          <a:xfrm>
            <a:off x="1080808" y="1422032"/>
            <a:ext cx="1612900" cy="518160"/>
          </a:xfrm>
          <a:prstGeom prst="rect">
            <a:avLst/>
          </a:prstGeom>
        </p:spPr>
        <p:txBody>
          <a:bodyPr wrap="none">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列嵌套：</a:t>
            </a:r>
          </a:p>
        </p:txBody>
      </p:sp>
      <p:sp>
        <p:nvSpPr>
          <p:cNvPr id="10" name="矩形 9"/>
          <p:cNvSpPr/>
          <p:nvPr/>
        </p:nvSpPr>
        <p:spPr>
          <a:xfrm>
            <a:off x="4913899" y="2638194"/>
            <a:ext cx="5929828" cy="492443"/>
          </a:xfrm>
          <a:prstGeom prst="rect">
            <a:avLst/>
          </a:prstGeom>
        </p:spPr>
        <p:txBody>
          <a:bodyPr wrap="none">
            <a:spAutoFit/>
          </a:bodyPr>
          <a:lstStyle/>
          <a:p>
            <a:r>
              <a:rPr lang="zh-CN" altLang="en-US" sz="2600" b="1" dirty="0" smtClean="0">
                <a:solidFill>
                  <a:schemeClr val="accent6">
                    <a:lumMod val="75000"/>
                  </a:schemeClr>
                </a:solidFill>
                <a:latin typeface="微软雅黑" panose="020B0503020204020204" pitchFamily="34" charset="-122"/>
                <a:ea typeface="微软雅黑" panose="020B0503020204020204" pitchFamily="34" charset="-122"/>
              </a:rPr>
              <a:t>嵌套列所包含的列加起来不能超过</a:t>
            </a:r>
            <a:r>
              <a:rPr lang="en-US" altLang="zh-CN" sz="2600" b="1" dirty="0" smtClean="0">
                <a:solidFill>
                  <a:schemeClr val="accent6">
                    <a:lumMod val="75000"/>
                  </a:schemeClr>
                </a:solidFill>
                <a:latin typeface="微软雅黑" panose="020B0503020204020204" pitchFamily="34" charset="-122"/>
                <a:ea typeface="微软雅黑" panose="020B0503020204020204" pitchFamily="34" charset="-122"/>
              </a:rPr>
              <a:t>12</a:t>
            </a:r>
            <a:r>
              <a:rPr lang="zh-CN" altLang="en-US" sz="2600" b="1" dirty="0" smtClean="0">
                <a:solidFill>
                  <a:schemeClr val="accent6">
                    <a:lumMod val="75000"/>
                  </a:schemeClr>
                </a:solidFill>
                <a:latin typeface="微软雅黑" panose="020B0503020204020204" pitchFamily="34" charset="-122"/>
                <a:ea typeface="微软雅黑" panose="020B0503020204020204" pitchFamily="34" charset="-122"/>
              </a:rPr>
              <a:t>列</a:t>
            </a:r>
            <a:endParaRPr lang="zh-CN" altLang="en-US" sz="26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1080808" y="2646456"/>
            <a:ext cx="3159839" cy="492443"/>
          </a:xfrm>
          <a:prstGeom prst="rect">
            <a:avLst/>
          </a:prstGeom>
          <a:noFill/>
        </p:spPr>
        <p:txBody>
          <a:bodyPr wrap="none" rtlCol="0">
            <a:spAutoFit/>
          </a:bodyPr>
          <a:lstStyle/>
          <a:p>
            <a:r>
              <a:rPr lang="en-US" altLang="zh-CN" sz="2600" b="1" dirty="0" smtClean="0">
                <a:solidFill>
                  <a:srgbClr val="FF0000"/>
                </a:solidFill>
                <a:latin typeface="微软雅黑" panose="020B0503020204020204" pitchFamily="34" charset="-122"/>
                <a:ea typeface="微软雅黑" panose="020B0503020204020204" pitchFamily="34" charset="-122"/>
              </a:rPr>
              <a:t>Container</a:t>
            </a:r>
            <a:r>
              <a:rPr lang="zh-CN" altLang="en-US" sz="2600" b="1" dirty="0" smtClean="0">
                <a:solidFill>
                  <a:srgbClr val="FF0000"/>
                </a:solidFill>
                <a:latin typeface="微软雅黑" panose="020B0503020204020204" pitchFamily="34" charset="-122"/>
                <a:ea typeface="微软雅黑" panose="020B0503020204020204" pitchFamily="34" charset="-122"/>
              </a:rPr>
              <a:t>不能嵌套</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2693708" y="1452401"/>
            <a:ext cx="8648791" cy="1030603"/>
          </a:xfrm>
          <a:prstGeom prst="rect">
            <a:avLst/>
          </a:prstGeom>
        </p:spPr>
        <p:txBody>
          <a:bodyPr wrap="square">
            <a:spAutoFit/>
          </a:bodyPr>
          <a:lstStyle/>
          <a:p>
            <a:pPr>
              <a:lnSpc>
                <a:spcPts val="3800"/>
              </a:lnSpc>
            </a:pPr>
            <a:r>
              <a:rPr lang="zh-CN" altLang="en-US" sz="2800" dirty="0" smtClean="0">
                <a:solidFill>
                  <a:srgbClr val="000000"/>
                </a:solidFill>
                <a:latin typeface="微软雅黑" panose="020B0503020204020204" pitchFamily="34" charset="-122"/>
                <a:ea typeface="微软雅黑" panose="020B0503020204020204" pitchFamily="34" charset="-122"/>
              </a:rPr>
              <a:t>在已有的</a:t>
            </a:r>
            <a:r>
              <a:rPr lang="en-US" altLang="zh-CN" sz="2800" dirty="0" smtClean="0">
                <a:solidFill>
                  <a:srgbClr val="000000"/>
                </a:solidFill>
                <a:latin typeface="微软雅黑" panose="020B0503020204020204" pitchFamily="34" charset="-122"/>
                <a:ea typeface="微软雅黑" panose="020B0503020204020204" pitchFamily="34" charset="-122"/>
              </a:rPr>
              <a:t>. </a:t>
            </a:r>
            <a:r>
              <a:rPr lang="en-US" altLang="zh-CN" sz="2800" dirty="0" err="1" smtClean="0">
                <a:solidFill>
                  <a:srgbClr val="000000"/>
                </a:solidFill>
                <a:latin typeface="微软雅黑" panose="020B0503020204020204" pitchFamily="34" charset="-122"/>
                <a:ea typeface="微软雅黑" panose="020B0503020204020204" pitchFamily="34" charset="-122"/>
              </a:rPr>
              <a:t>col-md</a:t>
            </a:r>
            <a:r>
              <a:rPr lang="en-US" altLang="zh-CN" sz="2800" dirty="0" smtClean="0">
                <a:solidFill>
                  <a:srgbClr val="000000"/>
                </a:solidFill>
                <a:latin typeface="微软雅黑" panose="020B0503020204020204" pitchFamily="34" charset="-122"/>
                <a:ea typeface="微软雅黑" panose="020B0503020204020204" pitchFamily="34" charset="-122"/>
              </a:rPr>
              <a:t>- *</a:t>
            </a:r>
            <a:r>
              <a:rPr lang="zh-CN" altLang="en-US" sz="2800" dirty="0" smtClean="0">
                <a:solidFill>
                  <a:srgbClr val="000000"/>
                </a:solidFill>
                <a:latin typeface="微软雅黑" panose="020B0503020204020204" pitchFamily="34" charset="-122"/>
                <a:ea typeface="微软雅黑" panose="020B0503020204020204" pitchFamily="34" charset="-122"/>
              </a:rPr>
              <a:t>内添加一个新的 </a:t>
            </a:r>
            <a:r>
              <a:rPr lang="en-US" altLang="zh-CN" sz="2800" dirty="0" smtClean="0">
                <a:solidFill>
                  <a:srgbClr val="000000"/>
                </a:solidFill>
                <a:latin typeface="微软雅黑" panose="020B0503020204020204" pitchFamily="34" charset="-122"/>
                <a:ea typeface="微软雅黑" panose="020B0503020204020204" pitchFamily="34" charset="-122"/>
              </a:rPr>
              <a:t>.row</a:t>
            </a:r>
            <a:r>
              <a:rPr lang="zh-CN" altLang="en-US" sz="2800" dirty="0" smtClean="0">
                <a:solidFill>
                  <a:srgbClr val="000000"/>
                </a:solidFill>
                <a:latin typeface="微软雅黑" panose="020B0503020204020204" pitchFamily="34" charset="-122"/>
                <a:ea typeface="微软雅黑" panose="020B0503020204020204" pitchFamily="34" charset="-122"/>
              </a:rPr>
              <a:t>并加入 </a:t>
            </a:r>
            <a:r>
              <a:rPr lang="en-US" altLang="zh-CN" sz="2800" dirty="0" smtClean="0">
                <a:solidFill>
                  <a:srgbClr val="000000"/>
                </a:solidFill>
                <a:latin typeface="微软雅黑" panose="020B0503020204020204" pitchFamily="34" charset="-122"/>
                <a:ea typeface="微软雅黑" panose="020B0503020204020204" pitchFamily="34" charset="-122"/>
              </a:rPr>
              <a:t>. </a:t>
            </a:r>
            <a:r>
              <a:rPr lang="en-US" altLang="zh-CN" sz="2800" dirty="0" err="1" smtClean="0">
                <a:solidFill>
                  <a:srgbClr val="000000"/>
                </a:solidFill>
                <a:latin typeface="微软雅黑" panose="020B0503020204020204" pitchFamily="34" charset="-122"/>
                <a:ea typeface="微软雅黑" panose="020B0503020204020204" pitchFamily="34" charset="-122"/>
              </a:rPr>
              <a:t>col-md</a:t>
            </a:r>
            <a:r>
              <a:rPr lang="en-US" altLang="zh-CN" sz="2800" dirty="0" smtClean="0">
                <a:solidFill>
                  <a:srgbClr val="000000"/>
                </a:solidFill>
                <a:latin typeface="微软雅黑" panose="020B0503020204020204" pitchFamily="34" charset="-122"/>
                <a:ea typeface="微软雅黑" panose="020B0503020204020204" pitchFamily="34" charset="-122"/>
              </a:rPr>
              <a:t>- * </a:t>
            </a:r>
          </a:p>
        </p:txBody>
      </p:sp>
      <p:pic>
        <p:nvPicPr>
          <p:cNvPr id="9217" name="Picture 1"/>
          <p:cNvPicPr>
            <a:picLocks noChangeAspect="1" noChangeArrowheads="1"/>
          </p:cNvPicPr>
          <p:nvPr/>
        </p:nvPicPr>
        <p:blipFill>
          <a:blip r:embed="rId4" cstate="print"/>
          <a:srcRect/>
          <a:stretch>
            <a:fillRect/>
          </a:stretch>
        </p:blipFill>
        <p:spPr bwMode="auto">
          <a:xfrm>
            <a:off x="1080808" y="3326294"/>
            <a:ext cx="10242424" cy="1626009"/>
          </a:xfrm>
          <a:prstGeom prst="rect">
            <a:avLst/>
          </a:prstGeom>
          <a:noFill/>
          <a:ln w="9525">
            <a:noFill/>
            <a:miter lim="800000"/>
            <a:headEnd/>
            <a:tailEnd/>
          </a:ln>
        </p:spPr>
      </p:pic>
      <p:sp>
        <p:nvSpPr>
          <p:cNvPr id="9" name="TextBox 8"/>
          <p:cNvSpPr txBox="1"/>
          <p:nvPr/>
        </p:nvSpPr>
        <p:spPr>
          <a:xfrm>
            <a:off x="8334585" y="6142748"/>
            <a:ext cx="2585964" cy="523220"/>
          </a:xfrm>
          <a:prstGeom prst="rect">
            <a:avLst/>
          </a:prstGeom>
          <a:noFill/>
        </p:spPr>
        <p:txBody>
          <a:bodyPr wrap="none" rtlCol="0">
            <a:spAutoFit/>
          </a:bodyPr>
          <a:lstStyle/>
          <a:p>
            <a:r>
              <a:rPr lang="en-US" altLang="zh-CN" sz="2800" dirty="0" smtClean="0">
                <a:solidFill>
                  <a:srgbClr val="000000"/>
                </a:solidFill>
              </a:rPr>
              <a:t>demo21-7.html</a:t>
            </a:r>
            <a:endParaRPr lang="zh-CN" altLang="en-US" sz="2800" dirty="0">
              <a:solidFill>
                <a:srgbClr val="000000"/>
              </a:solidFill>
            </a:endParaRPr>
          </a:p>
        </p:txBody>
      </p:sp>
    </p:spTree>
    <p:custDataLst>
      <p:tags r:id="rId1"/>
    </p:custDataLst>
    <p:extLst>
      <p:ext uri="{BB962C8B-B14F-4D97-AF65-F5344CB8AC3E}">
        <p14:creationId xmlns:p14="http://schemas.microsoft.com/office/powerpoint/2010/main" val="78320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7" name="矩形 6"/>
          <p:cNvSpPr/>
          <p:nvPr/>
        </p:nvSpPr>
        <p:spPr>
          <a:xfrm>
            <a:off x="1073370" y="1354479"/>
            <a:ext cx="1612900" cy="518160"/>
          </a:xfrm>
          <a:prstGeom prst="rect">
            <a:avLst/>
          </a:prstGeom>
        </p:spPr>
        <p:txBody>
          <a:bodyPr wrap="non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rPr>
              <a:t>列排序：</a:t>
            </a:r>
          </a:p>
        </p:txBody>
      </p:sp>
      <p:sp>
        <p:nvSpPr>
          <p:cNvPr id="2" name="矩形 1"/>
          <p:cNvSpPr/>
          <p:nvPr/>
        </p:nvSpPr>
        <p:spPr>
          <a:xfrm>
            <a:off x="2686270" y="1392685"/>
            <a:ext cx="8900008" cy="1554272"/>
          </a:xfrm>
          <a:prstGeom prst="rect">
            <a:avLst/>
          </a:prstGeom>
        </p:spPr>
        <p:txBody>
          <a:bodyPr wrap="square">
            <a:spAutoFit/>
          </a:bodyPr>
          <a:lstStyle/>
          <a:p>
            <a:pPr>
              <a:lnSpc>
                <a:spcPts val="3800"/>
              </a:lnSpc>
            </a:pPr>
            <a:r>
              <a:rPr lang="zh-CN" altLang="en-US" sz="2800" dirty="0" smtClean="0">
                <a:solidFill>
                  <a:srgbClr val="000000"/>
                </a:solidFill>
                <a:latin typeface="微软雅黑" panose="020B0503020204020204" pitchFamily="34" charset="-122"/>
                <a:ea typeface="微软雅黑" panose="020B0503020204020204" pitchFamily="34" charset="-122"/>
              </a:rPr>
              <a:t>通过使用</a:t>
            </a:r>
            <a:r>
              <a:rPr lang="en-US" altLang="zh-CN" sz="2800" dirty="0" smtClean="0">
                <a:solidFill>
                  <a:srgbClr val="FF0000"/>
                </a:solidFill>
                <a:latin typeface="微软雅黑" panose="020B0503020204020204" pitchFamily="34" charset="-122"/>
                <a:ea typeface="微软雅黑" panose="020B0503020204020204" pitchFamily="34" charset="-122"/>
              </a:rPr>
              <a:t>.</a:t>
            </a:r>
            <a:r>
              <a:rPr lang="en-US" altLang="zh-CN" sz="2800" dirty="0" err="1" smtClean="0">
                <a:solidFill>
                  <a:srgbClr val="FF0000"/>
                </a:solidFill>
                <a:latin typeface="微软雅黑" panose="020B0503020204020204" pitchFamily="34" charset="-122"/>
                <a:ea typeface="微软雅黑" panose="020B0503020204020204" pitchFamily="34" charset="-122"/>
              </a:rPr>
              <a:t>col</a:t>
            </a:r>
            <a:r>
              <a:rPr lang="en-US" altLang="zh-CN" sz="2800" dirty="0" smtClean="0">
                <a:solidFill>
                  <a:srgbClr val="FF0000"/>
                </a:solidFill>
                <a:latin typeface="微软雅黑" panose="020B0503020204020204" pitchFamily="34" charset="-122"/>
                <a:ea typeface="微软雅黑" panose="020B0503020204020204" pitchFamily="34" charset="-122"/>
              </a:rPr>
              <a:t>-</a:t>
            </a:r>
            <a:r>
              <a:rPr lang="en-US" altLang="zh-CN" sz="2800" dirty="0" err="1" smtClean="0">
                <a:solidFill>
                  <a:srgbClr val="FF0000"/>
                </a:solidFill>
                <a:latin typeface="微软雅黑" panose="020B0503020204020204" pitchFamily="34" charset="-122"/>
                <a:ea typeface="微软雅黑" panose="020B0503020204020204" pitchFamily="34" charset="-122"/>
              </a:rPr>
              <a:t>md</a:t>
            </a:r>
            <a:r>
              <a:rPr lang="en-US" altLang="zh-CN" sz="2800" dirty="0" smtClean="0">
                <a:solidFill>
                  <a:srgbClr val="FF0000"/>
                </a:solidFill>
                <a:latin typeface="微软雅黑" panose="020B0503020204020204" pitchFamily="34" charset="-122"/>
                <a:ea typeface="微软雅黑" panose="020B0503020204020204" pitchFamily="34" charset="-122"/>
              </a:rPr>
              <a:t>-push-*</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solidFill>
                  <a:schemeClr val="bg1"/>
                </a:solidFill>
                <a:latin typeface="微软雅黑" panose="020B0503020204020204" pitchFamily="34" charset="-122"/>
                <a:ea typeface="微软雅黑" panose="020B0503020204020204" pitchFamily="34" charset="-122"/>
              </a:rPr>
              <a:t>和</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solidFill>
                  <a:srgbClr val="FF0000"/>
                </a:solidFill>
                <a:latin typeface="微软雅黑" panose="020B0503020204020204" pitchFamily="34" charset="-122"/>
                <a:ea typeface="微软雅黑" panose="020B0503020204020204" pitchFamily="34" charset="-122"/>
              </a:rPr>
              <a:t>.col-md-pull-*</a:t>
            </a:r>
            <a:r>
              <a:rPr lang="zh-CN" altLang="en-US" sz="2800" dirty="0" smtClean="0">
                <a:solidFill>
                  <a:srgbClr val="000000"/>
                </a:solidFill>
                <a:latin typeface="微软雅黑" panose="020B0503020204020204" pitchFamily="34" charset="-122"/>
                <a:ea typeface="微软雅黑" panose="020B0503020204020204" pitchFamily="34" charset="-122"/>
              </a:rPr>
              <a:t>可以改变列的顺序</a:t>
            </a:r>
            <a:r>
              <a:rPr lang="zh-CN" altLang="en-US" sz="2800" dirty="0" smtClean="0">
                <a:solidFill>
                  <a:srgbClr val="000000"/>
                </a:solidFill>
                <a:latin typeface="微软雅黑" panose="020B0503020204020204" pitchFamily="34" charset="-122"/>
                <a:ea typeface="微软雅黑" panose="020B0503020204020204" pitchFamily="34" charset="-122"/>
              </a:rPr>
              <a:t>。利用</a:t>
            </a:r>
            <a:r>
              <a:rPr lang="zh-CN" altLang="en-US" sz="2800" dirty="0">
                <a:solidFill>
                  <a:srgbClr val="000000"/>
                </a:solidFill>
                <a:latin typeface="微软雅黑" panose="020B0503020204020204" pitchFamily="34" charset="-122"/>
                <a:ea typeface="微软雅黑" panose="020B0503020204020204" pitchFamily="34" charset="-122"/>
              </a:rPr>
              <a:t>相对定位</a:t>
            </a:r>
            <a:r>
              <a:rPr lang="zh-CN" altLang="en-US" sz="2800" dirty="0" smtClean="0">
                <a:solidFill>
                  <a:srgbClr val="000000"/>
                </a:solidFill>
                <a:latin typeface="微软雅黑" panose="020B0503020204020204" pitchFamily="34" charset="-122"/>
                <a:ea typeface="微软雅黑" panose="020B0503020204020204" pitchFamily="34" charset="-122"/>
              </a:rPr>
              <a:t>实现的，</a:t>
            </a:r>
            <a:r>
              <a:rPr lang="en-US" altLang="zh-CN" sz="2800" dirty="0">
                <a:solidFill>
                  <a:srgbClr val="000000"/>
                </a:solidFill>
                <a:latin typeface="微软雅黑" panose="020B0503020204020204" pitchFamily="34" charset="-122"/>
                <a:ea typeface="微软雅黑" panose="020B0503020204020204" pitchFamily="34" charset="-122"/>
              </a:rPr>
              <a:t>push</a:t>
            </a:r>
            <a:r>
              <a:rPr lang="zh-CN" altLang="en-US" sz="2800" dirty="0">
                <a:solidFill>
                  <a:srgbClr val="000000"/>
                </a:solidFill>
                <a:latin typeface="微软雅黑" panose="020B0503020204020204" pitchFamily="34" charset="-122"/>
                <a:ea typeface="微软雅黑" panose="020B0503020204020204" pitchFamily="34" charset="-122"/>
              </a:rPr>
              <a:t>是放在后面，</a:t>
            </a:r>
            <a:r>
              <a:rPr lang="en-US" altLang="zh-CN" sz="2800" dirty="0">
                <a:solidFill>
                  <a:srgbClr val="000000"/>
                </a:solidFill>
                <a:latin typeface="微软雅黑" panose="020B0503020204020204" pitchFamily="34" charset="-122"/>
                <a:ea typeface="微软雅黑" panose="020B0503020204020204" pitchFamily="34" charset="-122"/>
              </a:rPr>
              <a:t>pull</a:t>
            </a:r>
            <a:r>
              <a:rPr lang="zh-CN" altLang="en-US" sz="2800" dirty="0">
                <a:solidFill>
                  <a:srgbClr val="000000"/>
                </a:solidFill>
                <a:latin typeface="微软雅黑" panose="020B0503020204020204" pitchFamily="34" charset="-122"/>
                <a:ea typeface="微软雅黑" panose="020B0503020204020204" pitchFamily="34" charset="-122"/>
              </a:rPr>
              <a:t>是放在</a:t>
            </a:r>
            <a:r>
              <a:rPr lang="zh-CN" altLang="en-US" sz="2800" dirty="0" smtClean="0">
                <a:solidFill>
                  <a:srgbClr val="000000"/>
                </a:solidFill>
                <a:latin typeface="微软雅黑" panose="020B0503020204020204" pitchFamily="34" charset="-122"/>
                <a:ea typeface="微软雅黑" panose="020B0503020204020204" pitchFamily="34" charset="-122"/>
              </a:rPr>
              <a:t>前面。</a:t>
            </a:r>
            <a:endParaRPr lang="zh-CN" altLang="en-US" sz="2800" dirty="0" smtClean="0">
              <a:solidFill>
                <a:srgbClr val="000000"/>
              </a:solidFill>
              <a:latin typeface="微软雅黑" panose="020B0503020204020204" pitchFamily="34" charset="-122"/>
              <a:ea typeface="微软雅黑" panose="020B0503020204020204" pitchFamily="34" charset="-122"/>
            </a:endParaRPr>
          </a:p>
        </p:txBody>
      </p:sp>
      <p:pic>
        <p:nvPicPr>
          <p:cNvPr id="44034" name="Picture 2"/>
          <p:cNvPicPr>
            <a:picLocks noChangeAspect="1" noChangeArrowheads="1"/>
          </p:cNvPicPr>
          <p:nvPr/>
        </p:nvPicPr>
        <p:blipFill>
          <a:blip r:embed="rId4" cstate="print"/>
          <a:srcRect/>
          <a:stretch>
            <a:fillRect/>
          </a:stretch>
        </p:blipFill>
        <p:spPr bwMode="auto">
          <a:xfrm>
            <a:off x="1073369" y="3044160"/>
            <a:ext cx="10237055" cy="524170"/>
          </a:xfrm>
          <a:prstGeom prst="rect">
            <a:avLst/>
          </a:prstGeom>
          <a:noFill/>
          <a:ln w="9525">
            <a:noFill/>
            <a:miter lim="800000"/>
            <a:headEnd/>
            <a:tailEnd/>
          </a:ln>
        </p:spPr>
      </p:pic>
      <p:sp>
        <p:nvSpPr>
          <p:cNvPr id="12" name="TextBox 11"/>
          <p:cNvSpPr txBox="1"/>
          <p:nvPr/>
        </p:nvSpPr>
        <p:spPr>
          <a:xfrm>
            <a:off x="1073370" y="3831514"/>
            <a:ext cx="10237055" cy="2308324"/>
          </a:xfrm>
          <a:prstGeom prst="rect">
            <a:avLst/>
          </a:prstGeom>
          <a:solidFill>
            <a:schemeClr val="accent5">
              <a:lumMod val="20000"/>
              <a:lumOff val="80000"/>
            </a:schemeClr>
          </a:solidFill>
        </p:spPr>
        <p:txBody>
          <a:bodyPr wrap="square" rtlCol="0">
            <a:spAutoFit/>
          </a:bodyPr>
          <a:lstStyle/>
          <a:p>
            <a:pPr>
              <a:lnSpc>
                <a:spcPct val="150000"/>
              </a:lnSpc>
            </a:pPr>
            <a:r>
              <a:rPr lang="it-IT" altLang="zh-CN" sz="2400" dirty="0" smtClean="0">
                <a:solidFill>
                  <a:srgbClr val="000000"/>
                </a:solidFill>
              </a:rPr>
              <a:t>&lt;div class="row"&gt; </a:t>
            </a:r>
          </a:p>
          <a:p>
            <a:pPr>
              <a:lnSpc>
                <a:spcPct val="150000"/>
              </a:lnSpc>
            </a:pPr>
            <a:r>
              <a:rPr lang="it-IT" altLang="zh-CN" sz="2400" dirty="0" smtClean="0">
                <a:solidFill>
                  <a:srgbClr val="000000"/>
                </a:solidFill>
              </a:rPr>
              <a:t>    &lt;div class="col-md-9 col-md-push-3"&gt;.col-md-9 .col-md-push-3&lt;/div&gt; </a:t>
            </a:r>
          </a:p>
          <a:p>
            <a:pPr>
              <a:lnSpc>
                <a:spcPct val="150000"/>
              </a:lnSpc>
            </a:pPr>
            <a:r>
              <a:rPr lang="it-IT" altLang="zh-CN" sz="2400" dirty="0" smtClean="0">
                <a:solidFill>
                  <a:srgbClr val="000000"/>
                </a:solidFill>
              </a:rPr>
              <a:t>    &lt;div class="col-md-3 col-md-pull-9"&gt;.col-md-3 .col-md-pull-9&lt;/div&gt; </a:t>
            </a:r>
          </a:p>
          <a:p>
            <a:pPr>
              <a:lnSpc>
                <a:spcPct val="150000"/>
              </a:lnSpc>
            </a:pPr>
            <a:r>
              <a:rPr lang="it-IT" altLang="zh-CN" sz="2400" dirty="0" smtClean="0">
                <a:solidFill>
                  <a:srgbClr val="000000"/>
                </a:solidFill>
              </a:rPr>
              <a:t>&lt;/div&gt;</a:t>
            </a:r>
          </a:p>
        </p:txBody>
      </p:sp>
      <p:sp>
        <p:nvSpPr>
          <p:cNvPr id="4" name="文本框 3"/>
          <p:cNvSpPr txBox="1"/>
          <p:nvPr/>
        </p:nvSpPr>
        <p:spPr>
          <a:xfrm>
            <a:off x="1471613" y="4429125"/>
            <a:ext cx="9572625" cy="557213"/>
          </a:xfrm>
          <a:prstGeom prst="rect">
            <a:avLst/>
          </a:prstGeom>
          <a:noFill/>
          <a:ln w="38100">
            <a:solidFill>
              <a:srgbClr val="00B050"/>
            </a:solidFill>
          </a:ln>
        </p:spPr>
        <p:txBody>
          <a:bodyPr wrap="square" rtlCol="0">
            <a:spAutoFit/>
          </a:bodyPr>
          <a:lstStyle/>
          <a:p>
            <a:endParaRPr lang="zh-CN" altLang="en-US" dirty="0"/>
          </a:p>
        </p:txBody>
      </p:sp>
      <p:sp>
        <p:nvSpPr>
          <p:cNvPr id="8" name="文本框 7"/>
          <p:cNvSpPr txBox="1"/>
          <p:nvPr/>
        </p:nvSpPr>
        <p:spPr>
          <a:xfrm>
            <a:off x="3638551" y="3078595"/>
            <a:ext cx="7671873" cy="489735"/>
          </a:xfrm>
          <a:prstGeom prst="rect">
            <a:avLst/>
          </a:prstGeom>
          <a:noFill/>
          <a:ln w="38100">
            <a:solidFill>
              <a:srgbClr val="00B050"/>
            </a:solidFill>
          </a:ln>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14129056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pic>
        <p:nvPicPr>
          <p:cNvPr id="4" name="图片 3"/>
          <p:cNvPicPr>
            <a:picLocks noChangeAspect="1"/>
          </p:cNvPicPr>
          <p:nvPr/>
        </p:nvPicPr>
        <p:blipFill>
          <a:blip r:embed="rId4"/>
          <a:stretch>
            <a:fillRect/>
          </a:stretch>
        </p:blipFill>
        <p:spPr>
          <a:xfrm>
            <a:off x="609600" y="1489166"/>
            <a:ext cx="11199224" cy="2265140"/>
          </a:xfrm>
          <a:prstGeom prst="rect">
            <a:avLst/>
          </a:prstGeom>
        </p:spPr>
      </p:pic>
      <p:sp>
        <p:nvSpPr>
          <p:cNvPr id="5" name="TextBox 8"/>
          <p:cNvSpPr txBox="1"/>
          <p:nvPr/>
        </p:nvSpPr>
        <p:spPr>
          <a:xfrm>
            <a:off x="8334585" y="6142748"/>
            <a:ext cx="2585964" cy="523220"/>
          </a:xfrm>
          <a:prstGeom prst="rect">
            <a:avLst/>
          </a:prstGeom>
          <a:noFill/>
        </p:spPr>
        <p:txBody>
          <a:bodyPr wrap="none" rtlCol="0">
            <a:spAutoFit/>
          </a:bodyPr>
          <a:lstStyle/>
          <a:p>
            <a:r>
              <a:rPr lang="en-US" altLang="zh-CN" sz="2800" dirty="0" smtClean="0">
                <a:solidFill>
                  <a:srgbClr val="000000"/>
                </a:solidFill>
              </a:rPr>
              <a:t>demo21-8.html</a:t>
            </a:r>
            <a:endParaRPr lang="zh-CN" altLang="en-US" sz="2800" dirty="0">
              <a:solidFill>
                <a:srgbClr val="000000"/>
              </a:solidFill>
            </a:endParaRPr>
          </a:p>
        </p:txBody>
      </p:sp>
    </p:spTree>
    <p:custDataLst>
      <p:tags r:id="rId1"/>
    </p:custDataLst>
    <p:extLst>
      <p:ext uri="{BB962C8B-B14F-4D97-AF65-F5344CB8AC3E}">
        <p14:creationId xmlns:p14="http://schemas.microsoft.com/office/powerpoint/2010/main" val="6974422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6" name="TextBox 5"/>
          <p:cNvSpPr txBox="1"/>
          <p:nvPr/>
        </p:nvSpPr>
        <p:spPr>
          <a:xfrm>
            <a:off x="888274" y="1350140"/>
            <a:ext cx="3757930" cy="518160"/>
          </a:xfrm>
          <a:prstGeom prst="rect">
            <a:avLst/>
          </a:prstGeom>
          <a:noFill/>
        </p:spPr>
        <p:txBody>
          <a:bodyPr wrap="none" rtlCol="0">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rPr>
              <a:t>禁用响应式设计步骤：</a:t>
            </a:r>
          </a:p>
        </p:txBody>
      </p:sp>
      <p:sp>
        <p:nvSpPr>
          <p:cNvPr id="11" name="TextBox 10"/>
          <p:cNvSpPr txBox="1"/>
          <p:nvPr/>
        </p:nvSpPr>
        <p:spPr>
          <a:xfrm>
            <a:off x="888274" y="2021205"/>
            <a:ext cx="9653451" cy="3323987"/>
          </a:xfrm>
          <a:prstGeom prst="rect">
            <a:avLst/>
          </a:prstGeom>
          <a:noFill/>
        </p:spPr>
        <p:txBody>
          <a:bodyPr wrap="square" rtlCol="0">
            <a:spAutoFit/>
          </a:bodyPr>
          <a:lstStyle/>
          <a:p>
            <a:pPr>
              <a:lnSpc>
                <a:spcPct val="150000"/>
              </a:lnSpc>
              <a:buFont typeface="Wingdings" panose="05000000000000000000" pitchFamily="2" charset="2"/>
              <a:buChar char="Ø"/>
            </a:pPr>
            <a:r>
              <a:rPr lang="zh-CN" altLang="en-US" sz="2000" dirty="0" smtClean="0">
                <a:solidFill>
                  <a:schemeClr val="tx1"/>
                </a:solidFill>
                <a:latin typeface="黑体" panose="02010609060101010101" pitchFamily="49" charset="-122"/>
                <a:ea typeface="黑体" panose="02010609060101010101" pitchFamily="49" charset="-122"/>
              </a:rPr>
              <a:t> </a:t>
            </a:r>
            <a:r>
              <a:rPr lang="zh-CN" altLang="en-US" sz="2400" dirty="0" smtClean="0">
                <a:solidFill>
                  <a:srgbClr val="000000"/>
                </a:solidFill>
                <a:latin typeface="微软雅黑" panose="020B0503020204020204" pitchFamily="34" charset="-122"/>
                <a:ea typeface="微软雅黑" panose="020B0503020204020204" pitchFamily="34" charset="-122"/>
              </a:rPr>
              <a:t>移除（或者不要添加）</a:t>
            </a:r>
            <a:r>
              <a:rPr lang="en-US" altLang="zh-CN" sz="2400" dirty="0" smtClean="0">
                <a:solidFill>
                  <a:srgbClr val="000000"/>
                </a:solidFill>
                <a:latin typeface="微软雅黑" panose="020B0503020204020204" pitchFamily="34" charset="-122"/>
                <a:ea typeface="微软雅黑" panose="020B0503020204020204" pitchFamily="34" charset="-122"/>
              </a:rPr>
              <a:t>viewport &lt;meta&gt;</a:t>
            </a:r>
            <a:r>
              <a:rPr lang="zh-CN" altLang="en-US" sz="2400" dirty="0" smtClean="0">
                <a:solidFill>
                  <a:srgbClr val="000000"/>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Ø"/>
            </a:pPr>
            <a:r>
              <a:rPr lang="zh-CN" altLang="en-US" sz="2400" dirty="0" smtClean="0">
                <a:solidFill>
                  <a:srgbClr val="000000"/>
                </a:solidFill>
                <a:latin typeface="微软雅黑" panose="020B0503020204020204" pitchFamily="34" charset="-122"/>
                <a:ea typeface="微软雅黑" panose="020B0503020204020204" pitchFamily="34" charset="-122"/>
              </a:rPr>
              <a:t> 通过</a:t>
            </a:r>
            <a:r>
              <a:rPr lang="zh-CN" altLang="en-US" sz="2400" dirty="0" smtClean="0">
                <a:solidFill>
                  <a:srgbClr val="000000"/>
                </a:solidFill>
                <a:latin typeface="微软雅黑" panose="020B0503020204020204" pitchFamily="34" charset="-122"/>
                <a:ea typeface="微软雅黑" panose="020B0503020204020204" pitchFamily="34" charset="-122"/>
              </a:rPr>
              <a:t>为 </a:t>
            </a:r>
            <a:r>
              <a:rPr lang="en-US" altLang="zh-CN" sz="2400" dirty="0" smtClean="0">
                <a:solidFill>
                  <a:srgbClr val="000000"/>
                </a:solidFill>
                <a:latin typeface="微软雅黑" panose="020B0503020204020204" pitchFamily="34" charset="-122"/>
                <a:ea typeface="微软雅黑" panose="020B0503020204020204" pitchFamily="34" charset="-122"/>
              </a:rPr>
              <a:t>.container </a:t>
            </a:r>
            <a:r>
              <a:rPr lang="zh-CN" altLang="en-US" sz="2400" dirty="0" smtClean="0">
                <a:solidFill>
                  <a:srgbClr val="000000"/>
                </a:solidFill>
                <a:latin typeface="微软雅黑" panose="020B0503020204020204" pitchFamily="34" charset="-122"/>
                <a:ea typeface="微软雅黑" panose="020B0503020204020204" pitchFamily="34" charset="-122"/>
              </a:rPr>
              <a:t>设置</a:t>
            </a:r>
            <a:r>
              <a:rPr lang="zh-CN" altLang="en-US" sz="2400" dirty="0" smtClean="0">
                <a:solidFill>
                  <a:srgbClr val="000000"/>
                </a:solidFill>
                <a:latin typeface="微软雅黑" panose="020B0503020204020204" pitchFamily="34" charset="-122"/>
                <a:ea typeface="微软雅黑" panose="020B0503020204020204" pitchFamily="34" charset="-122"/>
              </a:rPr>
              <a:t>一个</a:t>
            </a:r>
            <a:r>
              <a:rPr lang="en-US" altLang="zh-CN" sz="2400" dirty="0" smtClean="0">
                <a:solidFill>
                  <a:srgbClr val="000000"/>
                </a:solidFill>
                <a:latin typeface="微软雅黑" panose="020B0503020204020204" pitchFamily="34" charset="-122"/>
                <a:ea typeface="微软雅黑" panose="020B0503020204020204" pitchFamily="34" charset="-122"/>
              </a:rPr>
              <a:t>width</a:t>
            </a:r>
            <a:r>
              <a:rPr lang="zh-CN" altLang="en-US" sz="2400" dirty="0" smtClean="0">
                <a:solidFill>
                  <a:srgbClr val="000000"/>
                </a:solidFill>
                <a:latin typeface="微软雅黑" panose="020B0503020204020204" pitchFamily="34" charset="-122"/>
                <a:ea typeface="微软雅黑" panose="020B0503020204020204" pitchFamily="34" charset="-122"/>
              </a:rPr>
              <a:t>值从而覆盖框架的默认</a:t>
            </a:r>
            <a:r>
              <a:rPr lang="en-US" altLang="zh-CN" sz="2400" dirty="0" smtClean="0">
                <a:solidFill>
                  <a:srgbClr val="000000"/>
                </a:solidFill>
                <a:latin typeface="微软雅黑" panose="020B0503020204020204" pitchFamily="34" charset="-122"/>
                <a:ea typeface="微软雅黑" panose="020B0503020204020204" pitchFamily="34" charset="-122"/>
              </a:rPr>
              <a:t>width</a:t>
            </a:r>
            <a:r>
              <a:rPr lang="zh-CN" altLang="en-US" sz="2400" dirty="0" smtClean="0">
                <a:solidFill>
                  <a:srgbClr val="000000"/>
                </a:solidFill>
                <a:latin typeface="微软雅黑" panose="020B0503020204020204" pitchFamily="34" charset="-122"/>
                <a:ea typeface="微软雅黑" panose="020B0503020204020204" pitchFamily="34" charset="-122"/>
              </a:rPr>
              <a:t>设置</a:t>
            </a:r>
            <a:r>
              <a:rPr lang="zh-CN" altLang="en-US" sz="2400" dirty="0" smtClean="0">
                <a:solidFill>
                  <a:srgbClr val="000000"/>
                </a:solidFill>
                <a:latin typeface="微软雅黑" panose="020B0503020204020204" pitchFamily="34" charset="-122"/>
                <a:ea typeface="微软雅黑" panose="020B0503020204020204" pitchFamily="34" charset="-122"/>
              </a:rPr>
              <a:t>， </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000000"/>
                </a:solidFill>
                <a:latin typeface="微软雅黑" panose="020B0503020204020204" pitchFamily="34" charset="-122"/>
                <a:ea typeface="微软雅黑" panose="020B0503020204020204" pitchFamily="34" charset="-122"/>
              </a:rPr>
              <a:t>    </a:t>
            </a:r>
            <a:r>
              <a:rPr lang="zh-CN" altLang="en-US" sz="2400" dirty="0" smtClean="0">
                <a:solidFill>
                  <a:srgbClr val="000000"/>
                </a:solidFill>
                <a:latin typeface="微软雅黑" panose="020B0503020204020204" pitchFamily="34" charset="-122"/>
                <a:ea typeface="微软雅黑" panose="020B0503020204020204" pitchFamily="34" charset="-122"/>
              </a:rPr>
              <a:t>例如</a:t>
            </a:r>
            <a:r>
              <a:rPr lang="en-US" altLang="zh-CN" sz="2400" dirty="0" smtClean="0">
                <a:solidFill>
                  <a:srgbClr val="000000"/>
                </a:solidFill>
                <a:latin typeface="微软雅黑" panose="020B0503020204020204" pitchFamily="34" charset="-122"/>
                <a:ea typeface="微软雅黑" panose="020B0503020204020204" pitchFamily="34" charset="-122"/>
              </a:rPr>
              <a:t>width: 970px </a:t>
            </a:r>
            <a:r>
              <a:rPr lang="zh-CN" altLang="en-US" sz="2400" dirty="0" smtClean="0">
                <a:solidFill>
                  <a:srgbClr val="000000"/>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Ø"/>
            </a:pPr>
            <a:r>
              <a:rPr lang="zh-CN" altLang="en-US" sz="2400" dirty="0" smtClean="0">
                <a:solidFill>
                  <a:srgbClr val="000000"/>
                </a:solidFill>
                <a:latin typeface="微软雅黑" panose="020B0503020204020204" pitchFamily="34" charset="-122"/>
                <a:ea typeface="微软雅黑" panose="020B0503020204020204" pitchFamily="34" charset="-122"/>
              </a:rPr>
              <a:t> 如果使用了导航条，需要移除所有导航条的折叠和展开行为。</a:t>
            </a:r>
          </a:p>
          <a:p>
            <a:pPr>
              <a:lnSpc>
                <a:spcPct val="150000"/>
              </a:lnSpc>
              <a:buFont typeface="Wingdings" panose="05000000000000000000" pitchFamily="2" charset="2"/>
              <a:buChar char="Ø"/>
            </a:pPr>
            <a:r>
              <a:rPr lang="zh-CN" altLang="en-US" sz="2400" dirty="0" smtClean="0">
                <a:solidFill>
                  <a:srgbClr val="000000"/>
                </a:solidFill>
                <a:latin typeface="微软雅黑" panose="020B0503020204020204" pitchFamily="34" charset="-122"/>
                <a:ea typeface="微软雅黑" panose="020B0503020204020204" pitchFamily="34" charset="-122"/>
              </a:rPr>
              <a:t> 对于栅格布局，额外增加</a:t>
            </a:r>
            <a:r>
              <a:rPr lang="en-US" altLang="zh-CN" sz="2400" dirty="0" smtClean="0">
                <a:solidFill>
                  <a:srgbClr val="000000"/>
                </a:solidFill>
                <a:latin typeface="微软雅黑" panose="020B0503020204020204" pitchFamily="34" charset="-122"/>
                <a:ea typeface="微软雅黑" panose="020B0503020204020204" pitchFamily="34" charset="-122"/>
              </a:rPr>
              <a:t>.col-</a:t>
            </a:r>
            <a:r>
              <a:rPr lang="en-US" altLang="zh-CN" sz="2400" dirty="0" err="1" smtClean="0">
                <a:solidFill>
                  <a:srgbClr val="000000"/>
                </a:solidFill>
                <a:latin typeface="微软雅黑" panose="020B0503020204020204" pitchFamily="34" charset="-122"/>
                <a:ea typeface="微软雅黑" panose="020B0503020204020204" pitchFamily="34" charset="-122"/>
              </a:rPr>
              <a:t>xs</a:t>
            </a:r>
            <a:r>
              <a:rPr lang="en-US" altLang="zh-CN" sz="2400" dirty="0" smtClean="0">
                <a:solidFill>
                  <a:srgbClr val="000000"/>
                </a:solidFill>
                <a:latin typeface="微软雅黑" panose="020B0503020204020204" pitchFamily="34" charset="-122"/>
                <a:ea typeface="微软雅黑" panose="020B0503020204020204" pitchFamily="34" charset="-122"/>
              </a:rPr>
              <a:t>-* </a:t>
            </a:r>
            <a:r>
              <a:rPr lang="zh-CN" altLang="en-US" sz="2400" dirty="0" smtClean="0">
                <a:solidFill>
                  <a:srgbClr val="000000"/>
                </a:solidFill>
                <a:latin typeface="微软雅黑" panose="020B0503020204020204" pitchFamily="34" charset="-122"/>
                <a:ea typeface="微软雅黑" panose="020B0503020204020204" pitchFamily="34" charset="-122"/>
              </a:rPr>
              <a:t>或替换掉</a:t>
            </a:r>
            <a:r>
              <a:rPr lang="en-US" altLang="zh-CN" sz="2400" dirty="0" smtClean="0">
                <a:solidFill>
                  <a:srgbClr val="000000"/>
                </a:solidFill>
                <a:latin typeface="微软雅黑" panose="020B0503020204020204" pitchFamily="34" charset="-122"/>
                <a:ea typeface="微软雅黑" panose="020B0503020204020204" pitchFamily="34" charset="-122"/>
              </a:rPr>
              <a:t>.col-md-*</a:t>
            </a:r>
            <a:r>
              <a:rPr lang="zh-CN" altLang="en-US" sz="2400" dirty="0" smtClean="0">
                <a:solidFill>
                  <a:srgbClr val="000000"/>
                </a:solidFill>
                <a:latin typeface="微软雅黑" panose="020B0503020204020204" pitchFamily="34" charset="-122"/>
                <a:ea typeface="微软雅黑" panose="020B0503020204020204" pitchFamily="34" charset="-122"/>
              </a:rPr>
              <a:t>和</a:t>
            </a:r>
            <a:r>
              <a:rPr lang="en-US" altLang="zh-CN" sz="2400" dirty="0" smtClean="0">
                <a:solidFill>
                  <a:srgbClr val="000000"/>
                </a:solidFill>
                <a:latin typeface="微软雅黑" panose="020B0503020204020204" pitchFamily="34" charset="-122"/>
                <a:ea typeface="微软雅黑" panose="020B0503020204020204" pitchFamily="34" charset="-122"/>
              </a:rPr>
              <a:t>.col-</a:t>
            </a:r>
            <a:r>
              <a:rPr lang="en-US" altLang="zh-CN" sz="2400" dirty="0" err="1" smtClean="0">
                <a:solidFill>
                  <a:srgbClr val="000000"/>
                </a:solidFill>
                <a:latin typeface="微软雅黑" panose="020B0503020204020204" pitchFamily="34" charset="-122"/>
                <a:ea typeface="微软雅黑" panose="020B0503020204020204" pitchFamily="34" charset="-122"/>
              </a:rPr>
              <a:t>lg</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zh-CN" altLang="en-US" sz="2400" dirty="0" smtClean="0">
                <a:solidFill>
                  <a:srgbClr val="000000"/>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Ø"/>
            </a:pPr>
            <a:endParaRPr lang="zh-CN" altLang="en-US" sz="2000" dirty="0" smtClean="0">
              <a:solidFill>
                <a:schemeClr val="tx1"/>
              </a:solidFill>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7085843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练习</a:t>
            </a:r>
            <a:endParaRPr lang="en-US" altLang="zh-CN" sz="3600" dirty="0" smtClean="0"/>
          </a:p>
        </p:txBody>
      </p:sp>
      <p:pic>
        <p:nvPicPr>
          <p:cNvPr id="7" name="Picture 2"/>
          <p:cNvPicPr>
            <a:picLocks noChangeAspect="1" noChangeArrowheads="1"/>
          </p:cNvPicPr>
          <p:nvPr/>
        </p:nvPicPr>
        <p:blipFill>
          <a:blip r:embed="rId4" cstate="print"/>
          <a:srcRect/>
          <a:stretch>
            <a:fillRect/>
          </a:stretch>
        </p:blipFill>
        <p:spPr bwMode="auto">
          <a:xfrm>
            <a:off x="1002346" y="1285876"/>
            <a:ext cx="10376071" cy="5329238"/>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4055988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smtClean="0">
                <a:solidFill>
                  <a:srgbClr val="FFFFFF"/>
                </a:solidFill>
                <a:latin typeface="+mj-lt"/>
                <a:ea typeface="+mj-ea"/>
                <a:cs typeface="+mj-cs"/>
              </a:rPr>
              <a:t>THANKYOU</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en-US" altLang="zh-CN" sz="4000" dirty="0" smtClean="0">
                <a:sym typeface="+mn-ea"/>
              </a:rPr>
              <a:t>Bootstrap</a:t>
            </a:r>
            <a:r>
              <a:rPr lang="zh-CN" altLang="en-US" sz="4000" dirty="0" smtClean="0">
                <a:sym typeface="+mn-ea"/>
              </a:rPr>
              <a:t>版本</a:t>
            </a:r>
            <a:endParaRPr lang="en-US" altLang="zh-CN" sz="4000" dirty="0" smtClean="0">
              <a:sym typeface="+mn-ea"/>
            </a:endParaRPr>
          </a:p>
        </p:txBody>
      </p:sp>
      <p:sp>
        <p:nvSpPr>
          <p:cNvPr id="5123" name="Rectangle 3"/>
          <p:cNvSpPr>
            <a:spLocks noGrp="1" noChangeArrowheads="1"/>
          </p:cNvSpPr>
          <p:nvPr>
            <p:ph idx="1"/>
            <p:custDataLst>
              <p:tags r:id="rId3"/>
            </p:custDataLst>
          </p:nvPr>
        </p:nvSpPr>
        <p:spPr>
          <a:xfrm>
            <a:off x="776694" y="1219381"/>
            <a:ext cx="10390069" cy="4364001"/>
          </a:xfrm>
        </p:spPr>
        <p:txBody>
          <a:bodyPr>
            <a:noAutofit/>
          </a:bodyPr>
          <a:lstStyle/>
          <a:p>
            <a:pPr>
              <a:lnSpc>
                <a:spcPct val="150000"/>
              </a:lnSpc>
            </a:pPr>
            <a:r>
              <a:rPr lang="en-US" altLang="zh-CN" dirty="0">
                <a:solidFill>
                  <a:srgbClr val="006600"/>
                </a:solidFill>
                <a:latin typeface="微软雅黑" panose="020B0503020204020204" charset="-122"/>
                <a:ea typeface="微软雅黑" panose="020B0503020204020204" charset="-122"/>
              </a:rPr>
              <a:t>Bootstrap </a:t>
            </a:r>
            <a:r>
              <a:rPr lang="zh-CN" altLang="en-US" dirty="0">
                <a:solidFill>
                  <a:srgbClr val="006600"/>
                </a:solidFill>
                <a:latin typeface="微软雅黑" panose="020B0503020204020204" charset="-122"/>
                <a:ea typeface="微软雅黑" panose="020B0503020204020204" charset="-122"/>
              </a:rPr>
              <a:t>是全球最受欢迎的前端组件库</a:t>
            </a:r>
            <a:r>
              <a:rPr lang="zh-CN" altLang="en-US" dirty="0">
                <a:latin typeface="微软雅黑" panose="020B0503020204020204" charset="-122"/>
                <a:ea typeface="微软雅黑" panose="020B0503020204020204" charset="-122"/>
              </a:rPr>
              <a:t>，用于开发响应式布局、移动设备优先的 </a:t>
            </a:r>
            <a:r>
              <a:rPr lang="en-US" altLang="zh-CN" dirty="0">
                <a:latin typeface="微软雅黑" panose="020B0503020204020204" charset="-122"/>
                <a:ea typeface="微软雅黑" panose="020B0503020204020204" charset="-122"/>
              </a:rPr>
              <a:t>WEB </a:t>
            </a:r>
            <a:r>
              <a:rPr lang="zh-CN" altLang="en-US" dirty="0">
                <a:latin typeface="微软雅黑" panose="020B0503020204020204" charset="-122"/>
                <a:ea typeface="微软雅黑" panose="020B0503020204020204" charset="-122"/>
              </a:rPr>
              <a:t>项目</a:t>
            </a:r>
            <a:r>
              <a:rPr lang="zh-CN" altLang="en-US" dirty="0" smtClean="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a:p>
            <a:pPr>
              <a:lnSpc>
                <a:spcPct val="150000"/>
              </a:lnSpc>
            </a:pPr>
            <a:r>
              <a:rPr lang="en-US" altLang="zh-CN" dirty="0">
                <a:solidFill>
                  <a:srgbClr val="006600"/>
                </a:solidFill>
                <a:latin typeface="微软雅黑" panose="020B0503020204020204" charset="-122"/>
                <a:ea typeface="微软雅黑" panose="020B0503020204020204" charset="-122"/>
              </a:rPr>
              <a:t>Bootstrap4 </a:t>
            </a:r>
            <a:r>
              <a:rPr lang="zh-CN" altLang="en-US" dirty="0" smtClean="0">
                <a:latin typeface="微软雅黑" panose="020B0503020204020204" charset="-122"/>
                <a:ea typeface="微软雅黑" panose="020B0503020204020204" charset="-122"/>
              </a:rPr>
              <a:t>是目前的最新</a:t>
            </a:r>
            <a:r>
              <a:rPr lang="zh-CN" altLang="en-US" dirty="0">
                <a:latin typeface="微软雅黑" panose="020B0503020204020204" charset="-122"/>
                <a:ea typeface="微软雅黑" panose="020B0503020204020204" charset="-122"/>
              </a:rPr>
              <a:t>版本，是一套用于 </a:t>
            </a:r>
            <a:r>
              <a:rPr lang="en-US" altLang="zh-CN" dirty="0">
                <a:latin typeface="微软雅黑" panose="020B0503020204020204" charset="-122"/>
                <a:ea typeface="微软雅黑" panose="020B0503020204020204" charset="-122"/>
              </a:rPr>
              <a:t>HTML</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CSS </a:t>
            </a:r>
            <a:r>
              <a:rPr lang="zh-CN" altLang="en-US" dirty="0">
                <a:latin typeface="微软雅黑" panose="020B0503020204020204" charset="-122"/>
                <a:ea typeface="微软雅黑" panose="020B0503020204020204" charset="-122"/>
              </a:rPr>
              <a:t>和 </a:t>
            </a:r>
            <a:r>
              <a:rPr lang="en-US" altLang="zh-CN" dirty="0">
                <a:latin typeface="微软雅黑" panose="020B0503020204020204" charset="-122"/>
                <a:ea typeface="微软雅黑" panose="020B0503020204020204" charset="-122"/>
              </a:rPr>
              <a:t>JS </a:t>
            </a:r>
            <a:r>
              <a:rPr lang="zh-CN" altLang="en-US" dirty="0">
                <a:latin typeface="微软雅黑" panose="020B0503020204020204" charset="-122"/>
                <a:ea typeface="微软雅黑" panose="020B0503020204020204" charset="-122"/>
              </a:rPr>
              <a:t>开发的开源工具集</a:t>
            </a:r>
            <a:r>
              <a:rPr lang="zh-CN" altLang="en-US" dirty="0" smtClean="0">
                <a:latin typeface="微软雅黑" panose="020B0503020204020204" charset="-122"/>
                <a:ea typeface="微软雅黑" panose="020B0503020204020204" charset="-122"/>
              </a:rPr>
              <a:t>。</a:t>
            </a:r>
            <a:endParaRPr lang="en-US" dirty="0">
              <a:latin typeface="微软雅黑" panose="020B0503020204020204" charset="-122"/>
              <a:ea typeface="微软雅黑" panose="020B0503020204020204" charset="-122"/>
              <a:sym typeface="+mn-ea"/>
            </a:endParaRPr>
          </a:p>
          <a:p>
            <a:pPr>
              <a:lnSpc>
                <a:spcPct val="150000"/>
              </a:lnSpc>
            </a:pPr>
            <a:r>
              <a:rPr lang="en-US" dirty="0" smtClean="0">
                <a:latin typeface="微软雅黑" panose="020B0503020204020204" charset="-122"/>
                <a:ea typeface="微软雅黑" panose="020B0503020204020204" charset="-122"/>
                <a:sym typeface="+mn-ea"/>
              </a:rPr>
              <a:t>Bootstrap4</a:t>
            </a:r>
            <a:r>
              <a:rPr lang="zh-CN" altLang="en-US" dirty="0">
                <a:latin typeface="微软雅黑" panose="020B0503020204020204" charset="-122"/>
                <a:ea typeface="微软雅黑" panose="020B0503020204020204" charset="-122"/>
                <a:sym typeface="+mn-ea"/>
              </a:rPr>
              <a:t>与 </a:t>
            </a:r>
            <a:r>
              <a:rPr lang="en-US" dirty="0" smtClean="0">
                <a:latin typeface="微软雅黑" panose="020B0503020204020204" charset="-122"/>
                <a:ea typeface="微软雅黑" panose="020B0503020204020204" charset="-122"/>
                <a:sym typeface="+mn-ea"/>
              </a:rPr>
              <a:t>3 </a:t>
            </a:r>
            <a:r>
              <a:rPr lang="zh-CN" altLang="en-US" dirty="0">
                <a:latin typeface="微软雅黑" panose="020B0503020204020204" charset="-122"/>
                <a:ea typeface="微软雅黑" panose="020B0503020204020204" charset="-122"/>
                <a:sym typeface="+mn-ea"/>
              </a:rPr>
              <a:t>相比</a:t>
            </a:r>
            <a:r>
              <a:rPr lang="zh-CN" altLang="en-US" dirty="0" smtClean="0">
                <a:latin typeface="微软雅黑" panose="020B0503020204020204" charset="-122"/>
                <a:ea typeface="微软雅黑" panose="020B0503020204020204" charset="-122"/>
                <a:sym typeface="+mn-ea"/>
              </a:rPr>
              <a:t>拥有更多</a:t>
            </a:r>
            <a:r>
              <a:rPr lang="zh-CN" altLang="en-US" dirty="0">
                <a:latin typeface="微软雅黑" panose="020B0503020204020204" charset="-122"/>
                <a:ea typeface="微软雅黑" panose="020B0503020204020204" charset="-122"/>
                <a:sym typeface="+mn-ea"/>
              </a:rPr>
              <a:t>的具体的</a:t>
            </a:r>
            <a:r>
              <a:rPr lang="zh-CN" altLang="en-US" dirty="0" smtClean="0">
                <a:latin typeface="微软雅黑" panose="020B0503020204020204" charset="-122"/>
                <a:ea typeface="微软雅黑" panose="020B0503020204020204" charset="-122"/>
                <a:sym typeface="+mn-ea"/>
              </a:rPr>
              <a:t>类及组件。</a:t>
            </a:r>
            <a:endParaRPr lang="en-US" altLang="zh-CN" dirty="0">
              <a:latin typeface="微软雅黑" panose="020B0503020204020204" charset="-122"/>
              <a:ea typeface="微软雅黑" panose="020B0503020204020204" charset="-122"/>
              <a:sym typeface="+mn-ea"/>
            </a:endParaRPr>
          </a:p>
          <a:p>
            <a:pPr>
              <a:lnSpc>
                <a:spcPct val="150000"/>
              </a:lnSpc>
            </a:pPr>
            <a:r>
              <a:rPr lang="en-US" dirty="0" smtClean="0">
                <a:latin typeface="微软雅黑" panose="020B0503020204020204" charset="-122"/>
                <a:ea typeface="微软雅黑" panose="020B0503020204020204" charset="-122"/>
                <a:sym typeface="+mn-ea"/>
              </a:rPr>
              <a:t>Bootstrap.min.css </a:t>
            </a:r>
            <a:r>
              <a:rPr lang="zh-CN" altLang="en-US" dirty="0">
                <a:latin typeface="微软雅黑" panose="020B0503020204020204" charset="-122"/>
                <a:ea typeface="微软雅黑" panose="020B0503020204020204" charset="-122"/>
                <a:sym typeface="+mn-ea"/>
              </a:rPr>
              <a:t>的体积减少了</a:t>
            </a:r>
            <a:r>
              <a:rPr lang="en-US" altLang="zh-CN" dirty="0">
                <a:latin typeface="微软雅黑" panose="020B0503020204020204" charset="-122"/>
                <a:ea typeface="微软雅黑" panose="020B0503020204020204" charset="-122"/>
                <a:sym typeface="+mn-ea"/>
              </a:rPr>
              <a:t>40%</a:t>
            </a:r>
            <a:r>
              <a:rPr lang="zh-CN" altLang="en-US" dirty="0">
                <a:latin typeface="微软雅黑" panose="020B0503020204020204" charset="-122"/>
                <a:ea typeface="微软雅黑" panose="020B0503020204020204" charset="-122"/>
                <a:sym typeface="+mn-ea"/>
              </a:rPr>
              <a:t>以上</a:t>
            </a:r>
            <a:r>
              <a:rPr lang="zh-CN" altLang="en-US" dirty="0" smtClean="0">
                <a:latin typeface="微软雅黑" panose="020B0503020204020204" charset="-122"/>
                <a:ea typeface="微软雅黑" panose="020B0503020204020204" charset="-122"/>
                <a:sym typeface="+mn-ea"/>
              </a:rPr>
              <a:t>。</a:t>
            </a:r>
            <a:endParaRPr lang="zh-CN" altLang="en-US" dirty="0">
              <a:latin typeface="微软雅黑" panose="020B0503020204020204" charset="-122"/>
              <a:ea typeface="微软雅黑" panose="020B0503020204020204" charset="-122"/>
              <a:sym typeface="+mn-ea"/>
            </a:endParaRPr>
          </a:p>
          <a:p>
            <a:pPr>
              <a:lnSpc>
                <a:spcPct val="150000"/>
              </a:lnSpc>
            </a:pPr>
            <a:r>
              <a:rPr lang="zh-CN" altLang="en-US" dirty="0" smtClean="0">
                <a:latin typeface="微软雅黑" panose="020B0503020204020204" charset="-122"/>
                <a:ea typeface="微软雅黑" panose="020B0503020204020204" charset="-122"/>
                <a:sym typeface="+mn-ea"/>
              </a:rPr>
              <a:t>放弃对 </a:t>
            </a:r>
            <a:r>
              <a:rPr lang="en-US" dirty="0">
                <a:latin typeface="微软雅黑" panose="020B0503020204020204" charset="-122"/>
                <a:ea typeface="微软雅黑" panose="020B0503020204020204" charset="-122"/>
                <a:sym typeface="+mn-ea"/>
              </a:rPr>
              <a:t>IE8 </a:t>
            </a:r>
            <a:r>
              <a:rPr lang="zh-CN" altLang="en-US" dirty="0" smtClean="0">
                <a:latin typeface="微软雅黑" panose="020B0503020204020204" charset="-122"/>
                <a:ea typeface="微软雅黑" panose="020B0503020204020204" charset="-122"/>
                <a:sym typeface="+mn-ea"/>
              </a:rPr>
              <a:t>和 </a:t>
            </a:r>
            <a:r>
              <a:rPr lang="en-US" dirty="0" smtClean="0">
                <a:latin typeface="微软雅黑" panose="020B0503020204020204" charset="-122"/>
                <a:ea typeface="微软雅黑" panose="020B0503020204020204" charset="-122"/>
                <a:sym typeface="+mn-ea"/>
              </a:rPr>
              <a:t>iOS6 </a:t>
            </a:r>
            <a:r>
              <a:rPr lang="zh-CN" altLang="en-US" dirty="0">
                <a:latin typeface="微软雅黑" panose="020B0503020204020204" charset="-122"/>
                <a:ea typeface="微软雅黑" panose="020B0503020204020204" charset="-122"/>
                <a:sym typeface="+mn-ea"/>
              </a:rPr>
              <a:t>的支持</a:t>
            </a:r>
            <a:r>
              <a:rPr lang="zh-CN" altLang="en-US" dirty="0" smtClean="0">
                <a:latin typeface="微软雅黑" panose="020B0503020204020204" charset="-122"/>
                <a:ea typeface="微软雅黑" panose="020B0503020204020204" charset="-122"/>
                <a:sym typeface="+mn-ea"/>
              </a:rPr>
              <a:t>，仅</a:t>
            </a:r>
            <a:r>
              <a:rPr lang="zh-CN" altLang="en-US" dirty="0">
                <a:latin typeface="微软雅黑" panose="020B0503020204020204" charset="-122"/>
                <a:ea typeface="微软雅黑" panose="020B0503020204020204" charset="-122"/>
                <a:sym typeface="+mn-ea"/>
              </a:rPr>
              <a:t>支持 </a:t>
            </a:r>
            <a:r>
              <a:rPr lang="en-US" dirty="0">
                <a:latin typeface="微软雅黑" panose="020B0503020204020204" charset="-122"/>
                <a:ea typeface="微软雅黑" panose="020B0503020204020204" charset="-122"/>
                <a:sym typeface="+mn-ea"/>
              </a:rPr>
              <a:t>IE9 </a:t>
            </a:r>
            <a:r>
              <a:rPr lang="zh-CN" altLang="en-US" dirty="0" smtClean="0">
                <a:latin typeface="微软雅黑" panose="020B0503020204020204" charset="-122"/>
                <a:ea typeface="微软雅黑" panose="020B0503020204020204" charset="-122"/>
                <a:sym typeface="+mn-ea"/>
              </a:rPr>
              <a:t>以上及 </a:t>
            </a:r>
            <a:r>
              <a:rPr lang="en-US" dirty="0">
                <a:latin typeface="微软雅黑" panose="020B0503020204020204" charset="-122"/>
                <a:ea typeface="微软雅黑" panose="020B0503020204020204" charset="-122"/>
                <a:sym typeface="+mn-ea"/>
              </a:rPr>
              <a:t>iOS 7 </a:t>
            </a:r>
            <a:r>
              <a:rPr lang="zh-CN" altLang="en-US" dirty="0">
                <a:latin typeface="微软雅黑" panose="020B0503020204020204" charset="-122"/>
                <a:ea typeface="微软雅黑" panose="020B0503020204020204" charset="-122"/>
                <a:sym typeface="+mn-ea"/>
              </a:rPr>
              <a:t>以上版本的浏览器。</a:t>
            </a:r>
            <a:endParaRPr dirty="0" smtClean="0">
              <a:latin typeface="微软雅黑" panose="020B0503020204020204" charset="-122"/>
              <a:ea typeface="微软雅黑" panose="020B0503020204020204" charset="-122"/>
              <a:sym typeface="+mn-ea"/>
            </a:endParaRPr>
          </a:p>
        </p:txBody>
      </p:sp>
      <p:sp>
        <p:nvSpPr>
          <p:cNvPr id="2" name="文本框 1"/>
          <p:cNvSpPr txBox="1"/>
          <p:nvPr/>
        </p:nvSpPr>
        <p:spPr>
          <a:xfrm>
            <a:off x="1080655" y="5583382"/>
            <a:ext cx="4128653" cy="523220"/>
          </a:xfrm>
          <a:prstGeom prst="rect">
            <a:avLst/>
          </a:prstGeom>
          <a:noFill/>
        </p:spPr>
        <p:txBody>
          <a:bodyPr wrap="square" rtlCol="0">
            <a:spAutoFit/>
          </a:bodyPr>
          <a:lstStyle/>
          <a:p>
            <a:r>
              <a:rPr lang="en-US" altLang="zh-CN" sz="2800" dirty="0" smtClean="0">
                <a:solidFill>
                  <a:srgbClr val="006600"/>
                </a:solidFill>
                <a:latin typeface="微软雅黑" panose="020B0503020204020204" pitchFamily="34" charset="-122"/>
                <a:ea typeface="微软雅黑" panose="020B0503020204020204" pitchFamily="34" charset="-122"/>
              </a:rPr>
              <a:t>V4.1.3   </a:t>
            </a:r>
            <a:r>
              <a:rPr lang="en-US" altLang="zh-CN" sz="2800" b="1" dirty="0" smtClean="0">
                <a:solidFill>
                  <a:srgbClr val="006600"/>
                </a:solidFill>
                <a:latin typeface="微软雅黑" panose="020B0503020204020204" pitchFamily="34" charset="-122"/>
                <a:ea typeface="微软雅黑" panose="020B0503020204020204" pitchFamily="34" charset="-122"/>
              </a:rPr>
              <a:t>V3.3.7</a:t>
            </a:r>
            <a:r>
              <a:rPr lang="en-US" altLang="zh-CN" sz="2800" dirty="0" smtClean="0">
                <a:solidFill>
                  <a:srgbClr val="006600"/>
                </a:solidFill>
                <a:latin typeface="微软雅黑" panose="020B0503020204020204" pitchFamily="34" charset="-122"/>
                <a:ea typeface="微软雅黑" panose="020B0503020204020204" pitchFamily="34" charset="-122"/>
              </a:rPr>
              <a:t>   V2.3.2</a:t>
            </a:r>
            <a:endParaRPr lang="zh-CN" altLang="en-US" sz="2800" dirty="0">
              <a:solidFill>
                <a:srgbClr val="0066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10189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006759" y="1319556"/>
            <a:ext cx="4262438" cy="5251061"/>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40000"/>
              </a:lnSpc>
            </a:pPr>
            <a:endParaRPr lang="en-US" altLang="zh-CN" dirty="0"/>
          </a:p>
        </p:txBody>
      </p:sp>
      <p:sp>
        <p:nvSpPr>
          <p:cNvPr id="7" name="Rectangle 2"/>
          <p:cNvSpPr>
            <a:spLocks noGrp="1" noChangeArrowheads="1"/>
          </p:cNvSpPr>
          <p:nvPr>
            <p:ph type="title"/>
            <p:custDataLst>
              <p:tags r:id="rId3"/>
            </p:custDataLst>
          </p:nvPr>
        </p:nvSpPr>
        <p:spPr>
          <a:xfrm>
            <a:off x="609599" y="190277"/>
            <a:ext cx="9791700" cy="792163"/>
          </a:xfrm>
        </p:spPr>
        <p:txBody>
          <a:bodyPr>
            <a:normAutofit/>
          </a:bodyPr>
          <a:lstStyle/>
          <a:p>
            <a:r>
              <a:rPr lang="en-US" altLang="zh-CN" sz="4000" dirty="0" smtClean="0">
                <a:sym typeface="+mn-ea"/>
              </a:rPr>
              <a:t>Bootstrap</a:t>
            </a:r>
            <a:r>
              <a:rPr lang="zh-CN" altLang="en-US" sz="4000" dirty="0" smtClean="0">
                <a:sym typeface="+mn-ea"/>
              </a:rPr>
              <a:t>的优势</a:t>
            </a:r>
            <a:endParaRPr lang="en-US" altLang="zh-CN" sz="4000" dirty="0" smtClean="0">
              <a:sym typeface="+mn-ea"/>
            </a:endParaRPr>
          </a:p>
        </p:txBody>
      </p:sp>
      <p:sp>
        <p:nvSpPr>
          <p:cNvPr id="2" name="矩形 1"/>
          <p:cNvSpPr/>
          <p:nvPr/>
        </p:nvSpPr>
        <p:spPr>
          <a:xfrm>
            <a:off x="783770" y="1158500"/>
            <a:ext cx="10110651" cy="3978012"/>
          </a:xfrm>
          <a:prstGeom prst="rect">
            <a:avLst/>
          </a:prstGeom>
        </p:spPr>
        <p:txBody>
          <a:bodyPr wrap="square">
            <a:spAutoFit/>
          </a:bodyPr>
          <a:lstStyle/>
          <a:p>
            <a:pPr marL="342900" indent="-342900">
              <a:lnSpc>
                <a:spcPts val="3880"/>
              </a:lnSpc>
              <a:spcBef>
                <a:spcPts val="300"/>
              </a:spcBef>
              <a:spcAft>
                <a:spcPts val="300"/>
              </a:spcAft>
              <a:buFont typeface="Arial" panose="020B0604020202020204" pitchFamily="34" charset="0"/>
              <a:buChar char="•"/>
            </a:pPr>
            <a:r>
              <a:rPr lang="zh-CN" altLang="en-US" sz="2500" dirty="0">
                <a:solidFill>
                  <a:schemeClr val="accent4">
                    <a:lumMod val="75000"/>
                  </a:schemeClr>
                </a:solidFill>
                <a:latin typeface="微软雅黑" panose="020B0503020204020204" charset="-122"/>
                <a:ea typeface="微软雅黑" panose="020B0503020204020204" charset="-122"/>
              </a:rPr>
              <a:t>移动设备优先</a:t>
            </a:r>
            <a:r>
              <a:rPr lang="zh-CN" altLang="en-US" sz="2500" dirty="0">
                <a:solidFill>
                  <a:srgbClr val="000000"/>
                </a:solidFill>
                <a:latin typeface="微软雅黑" panose="020B0503020204020204" charset="-122"/>
                <a:ea typeface="微软雅黑" panose="020B0503020204020204" charset="-122"/>
              </a:rPr>
              <a:t>：自 </a:t>
            </a:r>
            <a:r>
              <a:rPr lang="en-US" altLang="zh-CN" sz="2500" dirty="0">
                <a:solidFill>
                  <a:srgbClr val="000000"/>
                </a:solidFill>
                <a:latin typeface="微软雅黑" panose="020B0503020204020204" charset="-122"/>
                <a:ea typeface="微软雅黑" panose="020B0503020204020204" charset="-122"/>
              </a:rPr>
              <a:t>Bootstrap 3 </a:t>
            </a:r>
            <a:r>
              <a:rPr lang="zh-CN" altLang="en-US" sz="2500" dirty="0">
                <a:solidFill>
                  <a:srgbClr val="000000"/>
                </a:solidFill>
                <a:latin typeface="微软雅黑" panose="020B0503020204020204" charset="-122"/>
                <a:ea typeface="微软雅黑" panose="020B0503020204020204" charset="-122"/>
              </a:rPr>
              <a:t>起，框架包含了贯穿于整个库的移动设备优先的样式。</a:t>
            </a:r>
          </a:p>
          <a:p>
            <a:pPr marL="342900" indent="-342900">
              <a:lnSpc>
                <a:spcPts val="3880"/>
              </a:lnSpc>
              <a:spcBef>
                <a:spcPts val="300"/>
              </a:spcBef>
              <a:spcAft>
                <a:spcPts val="300"/>
              </a:spcAft>
              <a:buFont typeface="Arial" panose="020B0604020202020204" pitchFamily="34" charset="0"/>
              <a:buChar char="•"/>
            </a:pPr>
            <a:r>
              <a:rPr lang="zh-CN" altLang="en-US" sz="2500" dirty="0">
                <a:solidFill>
                  <a:schemeClr val="accent4">
                    <a:lumMod val="75000"/>
                  </a:schemeClr>
                </a:solidFill>
                <a:latin typeface="微软雅黑" panose="020B0503020204020204" charset="-122"/>
                <a:ea typeface="微软雅黑" panose="020B0503020204020204" charset="-122"/>
              </a:rPr>
              <a:t>浏览器支持</a:t>
            </a:r>
            <a:r>
              <a:rPr lang="zh-CN" altLang="en-US" sz="2500" dirty="0">
                <a:solidFill>
                  <a:srgbClr val="000000"/>
                </a:solidFill>
                <a:latin typeface="微软雅黑" panose="020B0503020204020204" charset="-122"/>
                <a:ea typeface="微软雅黑" panose="020B0503020204020204" charset="-122"/>
              </a:rPr>
              <a:t>：所有的主流浏览器都支持 </a:t>
            </a:r>
            <a:r>
              <a:rPr lang="en-US" altLang="zh-CN" sz="2500" dirty="0">
                <a:solidFill>
                  <a:srgbClr val="000000"/>
                </a:solidFill>
                <a:latin typeface="微软雅黑" panose="020B0503020204020204" charset="-122"/>
                <a:ea typeface="微软雅黑" panose="020B0503020204020204" charset="-122"/>
              </a:rPr>
              <a:t>Bootstrap</a:t>
            </a:r>
            <a:r>
              <a:rPr lang="zh-CN" altLang="en-US" sz="2500" dirty="0">
                <a:solidFill>
                  <a:srgbClr val="000000"/>
                </a:solidFill>
                <a:latin typeface="微软雅黑" panose="020B0503020204020204" charset="-122"/>
                <a:ea typeface="微软雅黑" panose="020B0503020204020204" charset="-122"/>
              </a:rPr>
              <a:t>。</a:t>
            </a:r>
          </a:p>
          <a:p>
            <a:pPr marL="342900" indent="-342900">
              <a:lnSpc>
                <a:spcPts val="3880"/>
              </a:lnSpc>
              <a:spcBef>
                <a:spcPts val="300"/>
              </a:spcBef>
              <a:spcAft>
                <a:spcPts val="300"/>
              </a:spcAft>
              <a:buFont typeface="Arial" panose="020B0604020202020204" pitchFamily="34" charset="0"/>
              <a:buChar char="•"/>
            </a:pPr>
            <a:r>
              <a:rPr lang="zh-CN" altLang="en-US" sz="2500" dirty="0" smtClean="0">
                <a:solidFill>
                  <a:schemeClr val="accent4">
                    <a:lumMod val="75000"/>
                  </a:schemeClr>
                </a:solidFill>
                <a:latin typeface="微软雅黑" panose="020B0503020204020204" charset="-122"/>
                <a:ea typeface="微软雅黑" panose="020B0503020204020204" charset="-122"/>
              </a:rPr>
              <a:t>容易</a:t>
            </a:r>
            <a:r>
              <a:rPr lang="zh-CN" altLang="en-US" sz="2500" dirty="0">
                <a:solidFill>
                  <a:schemeClr val="accent4">
                    <a:lumMod val="75000"/>
                  </a:schemeClr>
                </a:solidFill>
                <a:latin typeface="微软雅黑" panose="020B0503020204020204" charset="-122"/>
                <a:ea typeface="微软雅黑" panose="020B0503020204020204" charset="-122"/>
              </a:rPr>
              <a:t>上手</a:t>
            </a:r>
            <a:r>
              <a:rPr lang="zh-CN" altLang="en-US" sz="2500" dirty="0">
                <a:solidFill>
                  <a:srgbClr val="000000"/>
                </a:solidFill>
                <a:latin typeface="微软雅黑" panose="020B0503020204020204" charset="-122"/>
                <a:ea typeface="微软雅黑" panose="020B0503020204020204" charset="-122"/>
              </a:rPr>
              <a:t>：</a:t>
            </a:r>
            <a:r>
              <a:rPr lang="zh-CN" altLang="en-US" sz="2500" dirty="0" smtClean="0">
                <a:solidFill>
                  <a:srgbClr val="000000"/>
                </a:solidFill>
                <a:latin typeface="微软雅黑" panose="020B0503020204020204" charset="-122"/>
                <a:ea typeface="微软雅黑" panose="020B0503020204020204" charset="-122"/>
              </a:rPr>
              <a:t>只要具备 </a:t>
            </a:r>
            <a:r>
              <a:rPr lang="en-US" altLang="zh-CN" sz="2500" dirty="0">
                <a:solidFill>
                  <a:srgbClr val="000000"/>
                </a:solidFill>
                <a:latin typeface="微软雅黑" panose="020B0503020204020204" charset="-122"/>
                <a:ea typeface="微软雅黑" panose="020B0503020204020204" charset="-122"/>
              </a:rPr>
              <a:t>HTML </a:t>
            </a:r>
            <a:r>
              <a:rPr lang="zh-CN" altLang="en-US" sz="2500" dirty="0">
                <a:solidFill>
                  <a:srgbClr val="000000"/>
                </a:solidFill>
                <a:latin typeface="微软雅黑" panose="020B0503020204020204" charset="-122"/>
                <a:ea typeface="微软雅黑" panose="020B0503020204020204" charset="-122"/>
              </a:rPr>
              <a:t>和 </a:t>
            </a:r>
            <a:r>
              <a:rPr lang="en-US" altLang="zh-CN" sz="2500" dirty="0">
                <a:solidFill>
                  <a:srgbClr val="000000"/>
                </a:solidFill>
                <a:latin typeface="微软雅黑" panose="020B0503020204020204" charset="-122"/>
                <a:ea typeface="微软雅黑" panose="020B0503020204020204" charset="-122"/>
              </a:rPr>
              <a:t>CSS </a:t>
            </a:r>
            <a:r>
              <a:rPr lang="zh-CN" altLang="en-US" sz="2500" dirty="0" smtClean="0">
                <a:solidFill>
                  <a:srgbClr val="000000"/>
                </a:solidFill>
                <a:latin typeface="微软雅黑" panose="020B0503020204020204" charset="-122"/>
                <a:ea typeface="微软雅黑" panose="020B0503020204020204" charset="-122"/>
              </a:rPr>
              <a:t>的知识，就</a:t>
            </a:r>
            <a:r>
              <a:rPr lang="zh-CN" altLang="en-US" sz="2500" dirty="0">
                <a:solidFill>
                  <a:srgbClr val="000000"/>
                </a:solidFill>
                <a:latin typeface="微软雅黑" panose="020B0503020204020204" charset="-122"/>
                <a:ea typeface="微软雅黑" panose="020B0503020204020204" charset="-122"/>
              </a:rPr>
              <a:t>可以开始</a:t>
            </a:r>
            <a:r>
              <a:rPr lang="zh-CN" altLang="en-US" sz="2500" dirty="0" smtClean="0">
                <a:solidFill>
                  <a:srgbClr val="000000"/>
                </a:solidFill>
                <a:latin typeface="微软雅黑" panose="020B0503020204020204" charset="-122"/>
                <a:ea typeface="微软雅黑" panose="020B0503020204020204" charset="-122"/>
              </a:rPr>
              <a:t>学习。</a:t>
            </a:r>
            <a:endParaRPr lang="en-US" altLang="zh-CN" sz="2500" dirty="0" smtClean="0">
              <a:solidFill>
                <a:srgbClr val="000000"/>
              </a:solidFill>
              <a:latin typeface="微软雅黑" panose="020B0503020204020204" charset="-122"/>
              <a:ea typeface="微软雅黑" panose="020B0503020204020204" charset="-122"/>
            </a:endParaRPr>
          </a:p>
          <a:p>
            <a:pPr marL="342900" indent="-342900">
              <a:lnSpc>
                <a:spcPts val="3880"/>
              </a:lnSpc>
              <a:spcBef>
                <a:spcPts val="300"/>
              </a:spcBef>
              <a:spcAft>
                <a:spcPts val="300"/>
              </a:spcAft>
              <a:buFont typeface="Arial" panose="020B0604020202020204" pitchFamily="34" charset="0"/>
              <a:buChar char="•"/>
            </a:pPr>
            <a:r>
              <a:rPr lang="zh-CN" altLang="en-US" sz="2500" dirty="0" smtClean="0">
                <a:solidFill>
                  <a:schemeClr val="accent4">
                    <a:lumMod val="75000"/>
                  </a:schemeClr>
                </a:solidFill>
                <a:latin typeface="微软雅黑" panose="020B0503020204020204" charset="-122"/>
                <a:ea typeface="微软雅黑" panose="020B0503020204020204" charset="-122"/>
              </a:rPr>
              <a:t>响应</a:t>
            </a:r>
            <a:r>
              <a:rPr lang="zh-CN" altLang="en-US" sz="2500" dirty="0">
                <a:solidFill>
                  <a:schemeClr val="accent4">
                    <a:lumMod val="75000"/>
                  </a:schemeClr>
                </a:solidFill>
                <a:latin typeface="微软雅黑" panose="020B0503020204020204" charset="-122"/>
                <a:ea typeface="微软雅黑" panose="020B0503020204020204" charset="-122"/>
              </a:rPr>
              <a:t>式设计</a:t>
            </a:r>
            <a:r>
              <a:rPr lang="zh-CN" altLang="en-US" sz="2500" dirty="0" smtClean="0">
                <a:solidFill>
                  <a:srgbClr val="000000"/>
                </a:solidFill>
                <a:latin typeface="微软雅黑" panose="020B0503020204020204" charset="-122"/>
                <a:ea typeface="微软雅黑" panose="020B0503020204020204" charset="-122"/>
              </a:rPr>
              <a:t>：响应</a:t>
            </a:r>
            <a:r>
              <a:rPr lang="zh-CN" altLang="en-US" sz="2500" dirty="0">
                <a:solidFill>
                  <a:srgbClr val="000000"/>
                </a:solidFill>
                <a:latin typeface="微软雅黑" panose="020B0503020204020204" charset="-122"/>
                <a:ea typeface="微软雅黑" panose="020B0503020204020204" charset="-122"/>
              </a:rPr>
              <a:t>式 </a:t>
            </a:r>
            <a:r>
              <a:rPr lang="en-US" altLang="zh-CN" sz="2500" dirty="0">
                <a:solidFill>
                  <a:srgbClr val="000000"/>
                </a:solidFill>
                <a:latin typeface="微软雅黑" panose="020B0503020204020204" charset="-122"/>
                <a:ea typeface="微软雅黑" panose="020B0503020204020204" charset="-122"/>
              </a:rPr>
              <a:t>CSS </a:t>
            </a:r>
            <a:r>
              <a:rPr lang="zh-CN" altLang="en-US" sz="2500" dirty="0">
                <a:solidFill>
                  <a:srgbClr val="000000"/>
                </a:solidFill>
                <a:latin typeface="微软雅黑" panose="020B0503020204020204" charset="-122"/>
                <a:ea typeface="微软雅黑" panose="020B0503020204020204" charset="-122"/>
              </a:rPr>
              <a:t>能够自适应于台式机、平板电脑和手机</a:t>
            </a:r>
            <a:r>
              <a:rPr lang="zh-CN" altLang="en-US" sz="2500" dirty="0" smtClean="0">
                <a:solidFill>
                  <a:srgbClr val="000000"/>
                </a:solidFill>
                <a:latin typeface="微软雅黑" panose="020B0503020204020204" charset="-122"/>
                <a:ea typeface="微软雅黑" panose="020B0503020204020204" charset="-122"/>
              </a:rPr>
              <a:t>。</a:t>
            </a:r>
            <a:endParaRPr lang="en-US" altLang="zh-CN" sz="2500" dirty="0" smtClean="0">
              <a:solidFill>
                <a:srgbClr val="000000"/>
              </a:solidFill>
              <a:latin typeface="微软雅黑" panose="020B0503020204020204" charset="-122"/>
              <a:ea typeface="微软雅黑" panose="020B0503020204020204" charset="-122"/>
            </a:endParaRPr>
          </a:p>
          <a:p>
            <a:pPr marL="342900" indent="-342900">
              <a:lnSpc>
                <a:spcPts val="3880"/>
              </a:lnSpc>
              <a:spcBef>
                <a:spcPts val="300"/>
              </a:spcBef>
              <a:spcAft>
                <a:spcPts val="300"/>
              </a:spcAft>
              <a:buFont typeface="Arial" panose="020B0604020202020204" pitchFamily="34" charset="0"/>
              <a:buChar char="•"/>
            </a:pPr>
            <a:r>
              <a:rPr lang="zh-CN" altLang="en-US" sz="2500" dirty="0" smtClean="0">
                <a:solidFill>
                  <a:srgbClr val="000000"/>
                </a:solidFill>
                <a:latin typeface="微软雅黑" panose="020B0503020204020204" charset="-122"/>
                <a:ea typeface="微软雅黑" panose="020B0503020204020204" charset="-122"/>
              </a:rPr>
              <a:t>包含</a:t>
            </a:r>
            <a:r>
              <a:rPr lang="zh-CN" altLang="en-US" sz="2500" dirty="0">
                <a:solidFill>
                  <a:srgbClr val="000000"/>
                </a:solidFill>
                <a:latin typeface="微软雅黑" panose="020B0503020204020204" charset="-122"/>
                <a:ea typeface="微软雅黑" panose="020B0503020204020204" charset="-122"/>
              </a:rPr>
              <a:t>了功能强大的内置</a:t>
            </a:r>
            <a:r>
              <a:rPr lang="zh-CN" altLang="en-US" sz="2500" dirty="0">
                <a:solidFill>
                  <a:schemeClr val="accent4">
                    <a:lumMod val="75000"/>
                  </a:schemeClr>
                </a:solidFill>
                <a:latin typeface="微软雅黑" panose="020B0503020204020204" charset="-122"/>
                <a:ea typeface="微软雅黑" panose="020B0503020204020204" charset="-122"/>
              </a:rPr>
              <a:t>组件</a:t>
            </a:r>
            <a:r>
              <a:rPr lang="zh-CN" altLang="en-US" sz="2500" dirty="0">
                <a:solidFill>
                  <a:srgbClr val="000000"/>
                </a:solidFill>
                <a:latin typeface="微软雅黑" panose="020B0503020204020204" charset="-122"/>
                <a:ea typeface="微软雅黑" panose="020B0503020204020204" charset="-122"/>
              </a:rPr>
              <a:t>，易于定制</a:t>
            </a:r>
            <a:r>
              <a:rPr lang="zh-CN" altLang="en-US" sz="2500" dirty="0" smtClean="0">
                <a:solidFill>
                  <a:srgbClr val="000000"/>
                </a:solidFill>
                <a:latin typeface="微软雅黑" panose="020B0503020204020204" charset="-122"/>
                <a:ea typeface="微软雅黑" panose="020B0503020204020204" charset="-122"/>
              </a:rPr>
              <a:t>。</a:t>
            </a:r>
            <a:endParaRPr lang="en-US" altLang="zh-CN" sz="2500" dirty="0" smtClean="0">
              <a:solidFill>
                <a:srgbClr val="000000"/>
              </a:solidFill>
              <a:latin typeface="微软雅黑" panose="020B0503020204020204" charset="-122"/>
              <a:ea typeface="微软雅黑" panose="020B0503020204020204" charset="-122"/>
            </a:endParaRPr>
          </a:p>
          <a:p>
            <a:pPr marL="342900" indent="-342900">
              <a:lnSpc>
                <a:spcPts val="3880"/>
              </a:lnSpc>
              <a:spcBef>
                <a:spcPts val="300"/>
              </a:spcBef>
              <a:spcAft>
                <a:spcPts val="300"/>
              </a:spcAft>
              <a:buFont typeface="Arial" panose="020B0604020202020204" pitchFamily="34" charset="0"/>
              <a:buChar char="•"/>
            </a:pPr>
            <a:r>
              <a:rPr lang="zh-CN" altLang="en-US" sz="2500" dirty="0" smtClean="0">
                <a:solidFill>
                  <a:schemeClr val="accent4">
                    <a:lumMod val="75000"/>
                  </a:schemeClr>
                </a:solidFill>
                <a:latin typeface="微软雅黑" panose="020B0503020204020204" charset="-122"/>
                <a:ea typeface="微软雅黑" panose="020B0503020204020204" charset="-122"/>
              </a:rPr>
              <a:t>开源</a:t>
            </a:r>
            <a:r>
              <a:rPr lang="zh-CN" altLang="en-US" sz="2500" dirty="0" smtClean="0">
                <a:solidFill>
                  <a:srgbClr val="000000"/>
                </a:solidFill>
                <a:latin typeface="微软雅黑" panose="020B0503020204020204" charset="-122"/>
                <a:ea typeface="微软雅黑" panose="020B0503020204020204" charset="-122"/>
              </a:rPr>
              <a:t>。</a:t>
            </a:r>
            <a:endParaRPr lang="zh-CN" altLang="en-US" sz="2500" dirty="0">
              <a:solidFill>
                <a:srgbClr val="000000"/>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1163" y="4856117"/>
            <a:ext cx="5048250" cy="1714500"/>
          </a:xfrm>
          <a:prstGeom prst="rect">
            <a:avLst/>
          </a:prstGeom>
        </p:spPr>
      </p:pic>
      <p:sp>
        <p:nvSpPr>
          <p:cNvPr id="5" name="矩形 4"/>
          <p:cNvSpPr/>
          <p:nvPr/>
        </p:nvSpPr>
        <p:spPr>
          <a:xfrm>
            <a:off x="1006759" y="5622732"/>
            <a:ext cx="6276077" cy="477054"/>
          </a:xfrm>
          <a:prstGeom prst="rect">
            <a:avLst/>
          </a:prstGeom>
        </p:spPr>
        <p:txBody>
          <a:bodyPr wrap="none">
            <a:spAutoFit/>
          </a:bodyPr>
          <a:lstStyle/>
          <a:p>
            <a:r>
              <a:rPr lang="zh-CN" altLang="en-US" sz="2500" b="1" dirty="0">
                <a:solidFill>
                  <a:srgbClr val="006600"/>
                </a:solidFill>
                <a:latin typeface="微软雅黑" panose="020B0503020204020204" charset="-122"/>
                <a:ea typeface="微软雅黑" panose="020B0503020204020204" charset="-122"/>
              </a:rPr>
              <a:t>缺</a:t>
            </a:r>
            <a:r>
              <a:rPr lang="zh-CN" altLang="en-US" sz="2500" b="1" dirty="0" smtClean="0">
                <a:solidFill>
                  <a:srgbClr val="006600"/>
                </a:solidFill>
                <a:latin typeface="微软雅黑" panose="020B0503020204020204" charset="-122"/>
                <a:ea typeface="微软雅黑" panose="020B0503020204020204" charset="-122"/>
              </a:rPr>
              <a:t>点：不</a:t>
            </a:r>
            <a:r>
              <a:rPr lang="zh-CN" altLang="en-US" sz="2500" b="1" dirty="0">
                <a:solidFill>
                  <a:srgbClr val="006600"/>
                </a:solidFill>
                <a:latin typeface="微软雅黑" panose="020B0503020204020204" charset="-122"/>
                <a:ea typeface="微软雅黑" panose="020B0503020204020204" charset="-122"/>
              </a:rPr>
              <a:t>方便修改样式，对细节的不好把握</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992777" y="1204431"/>
            <a:ext cx="9644623" cy="597600"/>
          </a:xfrm>
          <a:prstGeom prst="rect">
            <a:avLst/>
          </a:prstGeom>
        </p:spPr>
        <p:txBody>
          <a:bodyPr vert="horz" lIns="91440" tIns="45720" rIns="91440" bIns="45720" rtlCol="0" anchor="t">
            <a:normAutofit/>
          </a:bodyPr>
          <a:lstStyle>
            <a:lvl1pPr indent="0" defTabSz="685800">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r>
              <a:rPr lang="zh-CN" altLang="en-US" sz="2800" dirty="0">
                <a:solidFill>
                  <a:srgbClr val="000000"/>
                </a:solidFill>
                <a:latin typeface="微软雅黑" panose="020B0503020204020204" charset="-122"/>
                <a:ea typeface="微软雅黑" panose="020B0503020204020204" charset="-122"/>
              </a:rPr>
              <a:t>就业前景</a:t>
            </a:r>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2777" y="1817370"/>
            <a:ext cx="6981825" cy="4648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6194" y="1817370"/>
            <a:ext cx="7536815" cy="4648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a:spLocks noGrp="1" noChangeArrowheads="1"/>
          </p:cNvSpPr>
          <p:nvPr>
            <p:ph type="title"/>
            <p:custDataLst>
              <p:tags r:id="rId3"/>
            </p:custDataLst>
          </p:nvPr>
        </p:nvSpPr>
        <p:spPr>
          <a:xfrm>
            <a:off x="609599" y="190277"/>
            <a:ext cx="9791700" cy="792163"/>
          </a:xfrm>
        </p:spPr>
        <p:txBody>
          <a:bodyPr>
            <a:normAutofit/>
          </a:bodyPr>
          <a:lstStyle/>
          <a:p>
            <a:r>
              <a:rPr lang="en-US" altLang="zh-CN" sz="4000" dirty="0" smtClean="0">
                <a:sym typeface="+mn-ea"/>
              </a:rPr>
              <a:t>Bootstrap</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1451726" y="1352203"/>
            <a:ext cx="9082800" cy="1765069"/>
          </a:xfrm>
          <a:prstGeom prst="rect">
            <a:avLst/>
          </a:prstGeom>
        </p:spPr>
        <p:txBody>
          <a:bodyPr vert="horz" lIns="91440" tIns="45720" rIns="91440" bIns="45720" rtlCol="0" anchor="t">
            <a:normAutofit lnSpcReduction="10000"/>
          </a:bodyPr>
          <a:lstStyle>
            <a:lvl1pPr indent="0" defTabSz="685800">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pPr>
              <a:lnSpc>
                <a:spcPct val="150000"/>
              </a:lnSpc>
              <a:spcBef>
                <a:spcPts val="600"/>
              </a:spcBef>
              <a:spcAft>
                <a:spcPts val="600"/>
              </a:spcAft>
            </a:pPr>
            <a:r>
              <a:rPr lang="zh-CN" altLang="en-US" sz="3200" dirty="0">
                <a:solidFill>
                  <a:srgbClr val="000000"/>
                </a:solidFill>
                <a:latin typeface="微软雅黑" panose="020B0503020204020204" charset="-122"/>
                <a:ea typeface="微软雅黑" panose="020B0503020204020204" charset="-122"/>
              </a:rPr>
              <a:t>官</a:t>
            </a:r>
            <a:r>
              <a:rPr lang="zh-CN" altLang="en-US" sz="3200" dirty="0" smtClean="0">
                <a:solidFill>
                  <a:srgbClr val="000000"/>
                </a:solidFill>
                <a:latin typeface="微软雅黑" panose="020B0503020204020204" charset="-122"/>
                <a:ea typeface="微软雅黑" panose="020B0503020204020204" charset="-122"/>
              </a:rPr>
              <a:t>网：   </a:t>
            </a:r>
            <a:r>
              <a:rPr lang="en-US" altLang="zh-CN" sz="3200" u="sng" dirty="0">
                <a:solidFill>
                  <a:srgbClr val="00B0F0"/>
                </a:solidFill>
                <a:hlinkClick r:id="rId6"/>
              </a:rPr>
              <a:t>https://getbootstrap.com</a:t>
            </a:r>
            <a:r>
              <a:rPr lang="en-US" altLang="zh-CN" sz="3200" u="sng" dirty="0" smtClean="0">
                <a:solidFill>
                  <a:srgbClr val="00B0F0"/>
                </a:solidFill>
                <a:hlinkClick r:id="rId6"/>
              </a:rPr>
              <a:t>/</a:t>
            </a:r>
            <a:endParaRPr lang="en-US" altLang="zh-CN" sz="3200" u="sng" dirty="0" smtClean="0">
              <a:solidFill>
                <a:srgbClr val="00B0F0"/>
              </a:solidFill>
            </a:endParaRPr>
          </a:p>
          <a:p>
            <a:pPr>
              <a:lnSpc>
                <a:spcPct val="150000"/>
              </a:lnSpc>
              <a:spcBef>
                <a:spcPts val="600"/>
              </a:spcBef>
              <a:spcAft>
                <a:spcPts val="600"/>
              </a:spcAft>
            </a:pPr>
            <a:r>
              <a:rPr lang="zh-CN" altLang="en-US" sz="3200" dirty="0" smtClean="0">
                <a:solidFill>
                  <a:srgbClr val="000000"/>
                </a:solidFill>
                <a:latin typeface="微软雅黑" panose="020B0503020204020204" charset="-122"/>
                <a:ea typeface="微软雅黑" panose="020B0503020204020204" charset="-122"/>
              </a:rPr>
              <a:t>中文</a:t>
            </a:r>
            <a:r>
              <a:rPr lang="zh-CN" altLang="en-US" sz="3200" dirty="0">
                <a:solidFill>
                  <a:srgbClr val="000000"/>
                </a:solidFill>
                <a:latin typeface="微软雅黑" panose="020B0503020204020204" charset="-122"/>
                <a:ea typeface="微软雅黑" panose="020B0503020204020204" charset="-122"/>
              </a:rPr>
              <a:t>网：</a:t>
            </a:r>
            <a:r>
              <a:rPr lang="en-US" altLang="zh-CN" sz="3200" dirty="0" smtClean="0">
                <a:sym typeface="+mn-ea"/>
                <a:hlinkClick r:id="rId7"/>
              </a:rPr>
              <a:t>http://www.bootcss.com/</a:t>
            </a:r>
            <a:endParaRPr lang="zh-CN" altLang="en-US" sz="3200" dirty="0"/>
          </a:p>
          <a:p>
            <a:endParaRPr lang="zh-CN" altLang="en-US" sz="2800" dirty="0"/>
          </a:p>
        </p:txBody>
      </p:sp>
      <p:pic>
        <p:nvPicPr>
          <p:cNvPr id="2050" name="Picture 2"/>
          <p:cNvPicPr>
            <a:picLocks noChangeAspect="1" noChangeArrowheads="1"/>
          </p:cNvPicPr>
          <p:nvPr/>
        </p:nvPicPr>
        <p:blipFill>
          <a:blip r:embed="rId8" cstate="print"/>
          <a:srcRect/>
          <a:stretch>
            <a:fillRect/>
          </a:stretch>
        </p:blipFill>
        <p:spPr bwMode="auto">
          <a:xfrm>
            <a:off x="1451726" y="3487035"/>
            <a:ext cx="8843897" cy="3135833"/>
          </a:xfrm>
          <a:prstGeom prst="rect">
            <a:avLst/>
          </a:prstGeom>
          <a:noFill/>
          <a:ln w="9525">
            <a:noFill/>
            <a:miter lim="800000"/>
            <a:headEnd/>
            <a:tailEnd/>
          </a:ln>
        </p:spPr>
      </p:pic>
      <p:sp>
        <p:nvSpPr>
          <p:cNvPr id="5" name="Rectangle 2"/>
          <p:cNvSpPr>
            <a:spLocks noGrp="1" noChangeArrowheads="1"/>
          </p:cNvSpPr>
          <p:nvPr>
            <p:ph type="title"/>
            <p:custDataLst>
              <p:tags r:id="rId3"/>
            </p:custDataLst>
          </p:nvPr>
        </p:nvSpPr>
        <p:spPr>
          <a:xfrm>
            <a:off x="609599" y="190277"/>
            <a:ext cx="9791700" cy="792163"/>
          </a:xfrm>
        </p:spPr>
        <p:txBody>
          <a:bodyPr>
            <a:normAutofit/>
          </a:bodyPr>
          <a:lstStyle/>
          <a:p>
            <a:r>
              <a:rPr lang="en-US" altLang="zh-CN" sz="4000" dirty="0" smtClean="0">
                <a:sym typeface="+mn-ea"/>
              </a:rPr>
              <a:t>Bootstrap</a:t>
            </a:r>
            <a:r>
              <a:rPr lang="zh-CN" altLang="en-US" sz="4000" dirty="0">
                <a:sym typeface="+mn-ea"/>
              </a:rPr>
              <a:t>网站</a:t>
            </a:r>
            <a:endParaRPr lang="en-US" altLang="zh-CN" sz="4000" dirty="0" smtClean="0">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1553965" y="1250206"/>
            <a:ext cx="9082800" cy="597600"/>
          </a:xfrm>
          <a:prstGeom prst="rect">
            <a:avLst/>
          </a:prstGeom>
        </p:spPr>
        <p:txBody>
          <a:bodyPr vert="horz" lIns="91440" tIns="45720" rIns="91440" bIns="45720" rtlCol="0" anchor="t">
            <a:noAutofit/>
          </a:bodyPr>
          <a:lstStyle>
            <a:lvl1pPr indent="0" defTabSz="685800">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pPr>
              <a:lnSpc>
                <a:spcPct val="150000"/>
              </a:lnSpc>
              <a:spcBef>
                <a:spcPts val="600"/>
              </a:spcBef>
              <a:spcAft>
                <a:spcPts val="600"/>
              </a:spcAft>
            </a:pPr>
            <a:r>
              <a:rPr lang="en-US" altLang="zh-CN" sz="3200" u="sng" dirty="0">
                <a:solidFill>
                  <a:srgbClr val="00B0F0"/>
                </a:solidFill>
                <a:sym typeface="+mn-ea"/>
              </a:rPr>
              <a:t>http://expo.bootcss.com/</a:t>
            </a:r>
            <a:endParaRPr lang="zh-CN" altLang="en-US" sz="3200" u="sng" dirty="0">
              <a:solidFill>
                <a:srgbClr val="00B0F0"/>
              </a:solidFill>
            </a:endParaRPr>
          </a:p>
        </p:txBody>
      </p:sp>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30680" y="2113915"/>
            <a:ext cx="7814310" cy="3705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a:spLocks noGrp="1" noChangeArrowheads="1"/>
          </p:cNvSpPr>
          <p:nvPr>
            <p:ph type="title"/>
            <p:custDataLst>
              <p:tags r:id="rId3"/>
            </p:custDataLst>
          </p:nvPr>
        </p:nvSpPr>
        <p:spPr>
          <a:xfrm>
            <a:off x="609599" y="190277"/>
            <a:ext cx="9791700" cy="792163"/>
          </a:xfrm>
        </p:spPr>
        <p:txBody>
          <a:bodyPr>
            <a:normAutofit/>
          </a:bodyPr>
          <a:lstStyle/>
          <a:p>
            <a:r>
              <a:rPr lang="en-US" altLang="zh-CN" sz="4000" dirty="0" smtClean="0">
                <a:sym typeface="+mn-ea"/>
              </a:rPr>
              <a:t>Bootstrap</a:t>
            </a:r>
            <a:r>
              <a:rPr lang="zh-CN" altLang="en-US" sz="4000" dirty="0" smtClean="0">
                <a:sym typeface="+mn-ea"/>
              </a:rPr>
              <a:t>网站实例</a:t>
            </a:r>
            <a:endParaRPr lang="en-US" altLang="zh-CN" sz="4000" dirty="0" smtClean="0">
              <a:sym typeface="+mn-ea"/>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3"/>
  <p:tag name="KSO_WM_UNIT_ID" val="custom160336_11*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3_1"/>
  <p:tag name="KSO_WM_UNIT_ID" val="custom160336_11*l_h_f*1_3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2*f*1"/>
  <p:tag name="KSO_WM_UNIT_CLEAR" val="1"/>
  <p:tag name="KSO_WM_UNIT_LAYERLEVEL" val="1"/>
  <p:tag name="KSO_WM_UNIT_VALUE" val="125"/>
  <p:tag name="KSO_WM_UNIT_HIGHLIGHT" val="0"/>
  <p:tag name="KSO_WM_UNIT_COMPATIBLE" val="0"/>
  <p:tag name="KSO_WM_UNIT_PRESET_TEXT_INDEX" val="5"/>
  <p:tag name="KSO_WM_UNIT_PRESET_TEXT_LEN" val="232"/>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2*f*1"/>
  <p:tag name="KSO_WM_UNIT_CLEAR" val="1"/>
  <p:tag name="KSO_WM_UNIT_LAYERLEVEL" val="1"/>
  <p:tag name="KSO_WM_UNIT_VALUE" val="125"/>
  <p:tag name="KSO_WM_UNIT_HIGHLIGHT" val="0"/>
  <p:tag name="KSO_WM_UNIT_COMPATIBLE" val="0"/>
  <p:tag name="KSO_WM_UNIT_PRESET_TEXT_INDEX" val="5"/>
  <p:tag name="KSO_WM_UNIT_PRESET_TEXT_LEN" val="232"/>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4"/>
  <p:tag name="KSO_WM_SLIDE_INDEX" val="4"/>
  <p:tag name="KSO_WM_SLIDE_ITEM_CNT" val="3"/>
  <p:tag name="KSO_WM_SLIDE_LAYOUT" val="a_f_d"/>
  <p:tag name="KSO_WM_SLIDE_LAYOUT_CNT" val="1_1_1"/>
  <p:tag name="KSO_WM_SLIDE_TYPE" val="text"/>
  <p:tag name="KSO_WM_BEAUTIFY_FLAG" val="#wm#"/>
  <p:tag name="KSO_WM_SLIDE_POSITION" val="56*57"/>
  <p:tag name="KSO_WM_SLIDE_SIZE" val="840*426"/>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4*f*1"/>
  <p:tag name="KSO_WM_UNIT_CLEAR" val="1"/>
  <p:tag name="KSO_WM_UNIT_LAYERLEVEL" val="1"/>
  <p:tag name="KSO_WM_UNIT_VALUE" val="99"/>
  <p:tag name="KSO_WM_UNIT_HIGHLIGHT" val="0"/>
  <p:tag name="KSO_WM_UNIT_COMPATIBLE" val="0"/>
  <p:tag name="KSO_WM_UNIT_PRESET_TEXT_INDEX" val="5"/>
  <p:tag name="KSO_WM_UNIT_PRESET_TEXT_LEN" val="150"/>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2*f*1"/>
  <p:tag name="KSO_WM_UNIT_CLEAR" val="1"/>
  <p:tag name="KSO_WM_UNIT_LAYERLEVEL" val="1"/>
  <p:tag name="KSO_WM_UNIT_VALUE" val="125"/>
  <p:tag name="KSO_WM_UNIT_HIGHLIGHT" val="0"/>
  <p:tag name="KSO_WM_UNIT_COMPATIBLE" val="0"/>
  <p:tag name="KSO_WM_UNIT_PRESET_TEXT_INDEX" val="5"/>
  <p:tag name="KSO_WM_UNIT_PRESET_TEXT_LEN" val="232"/>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10"/>
  <p:tag name="KSO_WM_TEMPLATE_CATEGORY" val="custom"/>
  <p:tag name="KSO_WM_TEMPLATE_INDEX" val="160336"/>
  <p:tag name="KSO_WM_UNIT_INDEX" val="10"/>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2048</Words>
  <Application>Microsoft Office PowerPoint</Application>
  <PresentationFormat>宽屏</PresentationFormat>
  <Paragraphs>337</Paragraphs>
  <Slides>45</Slides>
  <Notes>39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黑体</vt:lpstr>
      <vt:lpstr>宋体</vt:lpstr>
      <vt:lpstr>微软雅黑</vt:lpstr>
      <vt:lpstr>Arial</vt:lpstr>
      <vt:lpstr>Britannic Bold</vt:lpstr>
      <vt:lpstr>Calibri</vt:lpstr>
      <vt:lpstr>Consolas</vt:lpstr>
      <vt:lpstr>Courier New</vt:lpstr>
      <vt:lpstr>Wingdings</vt:lpstr>
      <vt:lpstr>Wingdings 2</vt:lpstr>
      <vt:lpstr>A000120141114A19PWBG</vt:lpstr>
      <vt:lpstr>HTML5程序设计基础</vt:lpstr>
      <vt:lpstr>PowerPoint 演示文稿</vt:lpstr>
      <vt:lpstr>PowerPoint 演示文稿</vt:lpstr>
      <vt:lpstr>Bootstrap</vt:lpstr>
      <vt:lpstr>Bootstrap版本</vt:lpstr>
      <vt:lpstr>Bootstrap的优势</vt:lpstr>
      <vt:lpstr>Bootstrap</vt:lpstr>
      <vt:lpstr>Bootstrap网站</vt:lpstr>
      <vt:lpstr>Bootstrap网站实例</vt:lpstr>
      <vt:lpstr>Bootstrap包含的内容</vt:lpstr>
      <vt:lpstr>PowerPoint 演示文稿</vt:lpstr>
      <vt:lpstr>下载Bootstrap</vt:lpstr>
      <vt:lpstr>下载Bootstrap</vt:lpstr>
      <vt:lpstr>下载Bootstrap</vt:lpstr>
      <vt:lpstr>Bootstrap文件结构</vt:lpstr>
      <vt:lpstr>基本的html模板</vt:lpstr>
      <vt:lpstr>Bootstrap基本流程</vt:lpstr>
      <vt:lpstr>Bootstrap浏览器/设备支持</vt:lpstr>
      <vt:lpstr>PowerPoint 演示文稿</vt:lpstr>
      <vt:lpstr>HTML 5 文档类型（Doctype）</vt:lpstr>
      <vt:lpstr>移动设备优先</vt:lpstr>
      <vt:lpstr>Viewport</vt:lpstr>
      <vt:lpstr>排版与链接</vt:lpstr>
      <vt:lpstr>布局容器</vt:lpstr>
      <vt:lpstr>PowerPoint 演示文稿</vt:lpstr>
      <vt:lpstr>网格/栅格</vt:lpstr>
      <vt:lpstr>栅格系统的设计原理</vt:lpstr>
      <vt:lpstr>栅格系统</vt:lpstr>
      <vt:lpstr>栅格系统</vt:lpstr>
      <vt:lpstr>栅格系统</vt:lpstr>
      <vt:lpstr>深入理解栅格系统</vt:lpstr>
      <vt:lpstr>深入理解栅格系统</vt:lpstr>
      <vt:lpstr>深入理解栅格系统</vt:lpstr>
      <vt:lpstr>深入理解栅格系统</vt:lpstr>
      <vt:lpstr>栅格系统</vt:lpstr>
      <vt:lpstr>栅格选项</vt:lpstr>
      <vt:lpstr>栅格选项</vt:lpstr>
      <vt:lpstr>栅格选项</vt:lpstr>
      <vt:lpstr>栅格系统</vt:lpstr>
      <vt:lpstr>栅格系统</vt:lpstr>
      <vt:lpstr>栅格系统</vt:lpstr>
      <vt:lpstr>栅格系统</vt:lpstr>
      <vt:lpstr>栅格系统</vt:lpstr>
      <vt:lpstr>练习</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qile</dc:creator>
  <cp:lastModifiedBy>MengYi</cp:lastModifiedBy>
  <cp:revision>140</cp:revision>
  <dcterms:created xsi:type="dcterms:W3CDTF">2017-02-07T05:33:00Z</dcterms:created>
  <dcterms:modified xsi:type="dcterms:W3CDTF">2018-11-05T04:17:28Z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