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344" r:id="rId2"/>
    <p:sldId id="347" r:id="rId3"/>
    <p:sldId id="356" r:id="rId4"/>
    <p:sldId id="357" r:id="rId5"/>
    <p:sldId id="365" r:id="rId6"/>
    <p:sldId id="358" r:id="rId7"/>
    <p:sldId id="359" r:id="rId8"/>
    <p:sldId id="360" r:id="rId9"/>
    <p:sldId id="361" r:id="rId10"/>
    <p:sldId id="362" r:id="rId11"/>
    <p:sldId id="366" r:id="rId12"/>
    <p:sldId id="363" r:id="rId13"/>
    <p:sldId id="367" r:id="rId14"/>
    <p:sldId id="364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82" r:id="rId23"/>
    <p:sldId id="383" r:id="rId24"/>
    <p:sldId id="384" r:id="rId25"/>
    <p:sldId id="389" r:id="rId26"/>
    <p:sldId id="390" r:id="rId27"/>
    <p:sldId id="391" r:id="rId28"/>
    <p:sldId id="392" r:id="rId29"/>
    <p:sldId id="395" r:id="rId30"/>
    <p:sldId id="396" r:id="rId31"/>
    <p:sldId id="346" r:id="rId32"/>
  </p:sldIdLst>
  <p:sldSz cx="12192000" cy="6858000"/>
  <p:notesSz cx="6858000" cy="9144000"/>
  <p:embeddedFontLst>
    <p:embeddedFont>
      <p:font typeface="Microsoft Yahei" panose="020B0503020204020204" pitchFamily="34" charset="-122"/>
      <p:regular r:id="rId34"/>
      <p:bold r:id="rId35"/>
    </p:embeddedFont>
    <p:embeddedFont>
      <p:font typeface="黑体" panose="02010609060101010101" pitchFamily="49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Britannic Bold" panose="020B0903060703020204" pitchFamily="34" charset="0"/>
      <p:regular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  <p15:guide id="4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68ADF"/>
    <a:srgbClr val="000099"/>
    <a:srgbClr val="006600"/>
    <a:srgbClr val="F99DE1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62" y="72"/>
      </p:cViewPr>
      <p:guideLst>
        <p:guide orient="horz" pos="2134"/>
        <p:guide pos="3840"/>
        <p:guide pos="778"/>
        <p:guide pos="6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4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4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799" y="3933826"/>
            <a:ext cx="7631545" cy="707447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23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zh-CN" altLang="en-US" sz="3600" dirty="0" smtClean="0">
                <a:solidFill>
                  <a:srgbClr val="000000"/>
                </a:solidFill>
                <a:sym typeface="+mn-ea"/>
              </a:rPr>
              <a:t>Bootstrap 全局CSS（二）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102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表格状态类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862" y="1450153"/>
            <a:ext cx="8770793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" lvl="1">
              <a:lnSpc>
                <a:spcPts val="388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通过状态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类可以为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行或单元格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设置颜色。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.active	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鼠标悬停在行或单元格上时所设置的颜色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.success	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标识成功或积极的动作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.info	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普通的提示信息或动作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.warning	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标识警告或需要用户注意</a:t>
            </a:r>
          </a:p>
          <a:p>
            <a:pPr marL="97200" lvl="1">
              <a:lnSpc>
                <a:spcPts val="3880"/>
              </a:lnSpc>
              <a:spcBef>
                <a:spcPts val="3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.danger	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标识危险或潜在的带来负面影响的动作</a:t>
            </a:r>
          </a:p>
        </p:txBody>
      </p:sp>
      <p:sp>
        <p:nvSpPr>
          <p:cNvPr id="3" name="矩形 2"/>
          <p:cNvSpPr/>
          <p:nvPr/>
        </p:nvSpPr>
        <p:spPr>
          <a:xfrm>
            <a:off x="794247" y="5215149"/>
            <a:ext cx="62088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这些类可被应用到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34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102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表格状态类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9" y="1558553"/>
            <a:ext cx="6839574" cy="3539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10600" y="5352650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响应式表格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4648" y="1326964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将任何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包裹在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.table-responsive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中即可创建响应式表格。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648" y="2346202"/>
            <a:ext cx="5197257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000000"/>
                </a:solidFill>
              </a:rPr>
              <a:t> class = "</a:t>
            </a:r>
            <a:r>
              <a:rPr lang="en-US" altLang="zh-CN" sz="2400" dirty="0" smtClean="0">
                <a:solidFill>
                  <a:srgbClr val="FF0000"/>
                </a:solidFill>
              </a:rPr>
              <a:t>table-responsive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&lt;table class="table"&gt; ... &lt;/table&gt;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&lt;/div&gt;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648" y="4388732"/>
            <a:ext cx="9835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小屏幕设备上（小于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768px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）水平滚动。当屏幕大于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768px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宽度时，水平滚动条消失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垂直方向的内容截断：响应式表格使用了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overflow-y: hidden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超出表格底部和顶部的内容截断。</a:t>
            </a:r>
          </a:p>
        </p:txBody>
      </p:sp>
    </p:spTree>
    <p:extLst>
      <p:ext uri="{BB962C8B-B14F-4D97-AF65-F5344CB8AC3E}">
        <p14:creationId xmlns:p14="http://schemas.microsoft.com/office/powerpoint/2010/main" val="34799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响应式表格</a:t>
            </a:r>
          </a:p>
        </p:txBody>
      </p:sp>
      <p:sp>
        <p:nvSpPr>
          <p:cNvPr id="3" name="矩形 2"/>
          <p:cNvSpPr/>
          <p:nvPr/>
        </p:nvSpPr>
        <p:spPr>
          <a:xfrm>
            <a:off x="527050" y="1387820"/>
            <a:ext cx="50417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bootstrap3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的响应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式表格： 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10" y="2002698"/>
            <a:ext cx="3978907" cy="33024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32888" y="1392421"/>
            <a:ext cx="26180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非响应式表格：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43" y="2002698"/>
            <a:ext cx="2711212" cy="48553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947563" y="5345655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练习</a:t>
            </a:r>
            <a:endParaRPr lang="en-US" altLang="zh-CN" sz="4000" dirty="0" err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50" y="149332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响应式表格练习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650403"/>
            <a:ext cx="11263168" cy="222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表单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65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1071" y="1348857"/>
            <a:ext cx="988223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提供了对所有原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类型的支持，包括：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-local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8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单基本样式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582" y="4397489"/>
            <a:ext cx="1018962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所有设置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.form-control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元素都将被默认设置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100%;</a:t>
            </a:r>
            <a:b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控件包裹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.form-group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可以获得最好的排列。</a:t>
            </a:r>
          </a:p>
        </p:txBody>
      </p:sp>
      <p:sp>
        <p:nvSpPr>
          <p:cNvPr id="3" name="矩形 2"/>
          <p:cNvSpPr/>
          <p:nvPr/>
        </p:nvSpPr>
        <p:spPr>
          <a:xfrm>
            <a:off x="706582" y="1221797"/>
            <a:ext cx="109583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创建基本表单的步骤：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role="form"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标签和控件放在一个带有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.form-group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间距。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向文本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="form-control"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19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单基本样式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1024" y="1249839"/>
            <a:ext cx="11063926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000000"/>
                </a:solidFill>
              </a:rPr>
              <a:t>&lt;div class="</a:t>
            </a:r>
            <a:r>
              <a:rPr lang="en-US" altLang="zh-CN" sz="2200" dirty="0">
                <a:solidFill>
                  <a:srgbClr val="FF0000"/>
                </a:solidFill>
              </a:rPr>
              <a:t>form-group</a:t>
            </a:r>
            <a:r>
              <a:rPr lang="en-US" altLang="zh-CN" sz="2200" dirty="0">
                <a:solidFill>
                  <a:srgbClr val="000000"/>
                </a:solidFill>
              </a:rPr>
              <a:t>"&gt;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200" dirty="0">
                <a:solidFill>
                  <a:srgbClr val="000000"/>
                </a:solidFill>
              </a:rPr>
              <a:t>label for</a:t>
            </a:r>
            <a:r>
              <a:rPr lang="en-US" altLang="zh-CN" sz="2200" dirty="0" smtClean="0">
                <a:solidFill>
                  <a:srgbClr val="000000"/>
                </a:solidFill>
              </a:rPr>
              <a:t>="</a:t>
            </a:r>
            <a:r>
              <a:rPr lang="en-US" altLang="zh-CN" sz="2200" dirty="0" smtClean="0">
                <a:solidFill>
                  <a:schemeClr val="accent1"/>
                </a:solidFill>
              </a:rPr>
              <a:t>InputEmail1</a:t>
            </a:r>
            <a:r>
              <a:rPr lang="en-US" altLang="zh-CN" sz="2200" dirty="0" smtClean="0">
                <a:solidFill>
                  <a:srgbClr val="000000"/>
                </a:solidFill>
              </a:rPr>
              <a:t>"&gt; Email address &lt;/</a:t>
            </a:r>
            <a:r>
              <a:rPr lang="en-US" altLang="zh-CN" sz="2200" dirty="0">
                <a:solidFill>
                  <a:srgbClr val="000000"/>
                </a:solidFill>
              </a:rPr>
              <a:t>label&gt;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200" dirty="0">
                <a:solidFill>
                  <a:srgbClr val="000000"/>
                </a:solidFill>
              </a:rPr>
              <a:t>input type="email" class="form-control" id</a:t>
            </a:r>
            <a:r>
              <a:rPr lang="en-US" altLang="zh-CN" sz="2200" dirty="0" smtClean="0">
                <a:solidFill>
                  <a:srgbClr val="000000"/>
                </a:solidFill>
              </a:rPr>
              <a:t>="</a:t>
            </a:r>
            <a:r>
              <a:rPr lang="en-US" altLang="zh-CN" sz="2200" dirty="0" smtClean="0">
                <a:solidFill>
                  <a:schemeClr val="accent1"/>
                </a:solidFill>
              </a:rPr>
              <a:t>InputEmail1</a:t>
            </a:r>
            <a:r>
              <a:rPr lang="en-US" altLang="zh-CN" sz="2200" dirty="0">
                <a:solidFill>
                  <a:srgbClr val="000000"/>
                </a:solidFill>
              </a:rPr>
              <a:t>" placeholder="</a:t>
            </a:r>
            <a:r>
              <a:rPr lang="en-US" altLang="zh-CN" sz="2200" dirty="0">
                <a:solidFill>
                  <a:schemeClr val="accent5">
                    <a:lumMod val="75000"/>
                  </a:schemeClr>
                </a:solidFill>
              </a:rPr>
              <a:t>Enter email</a:t>
            </a:r>
            <a:r>
              <a:rPr lang="en-US" altLang="zh-CN" sz="2200" dirty="0">
                <a:solidFill>
                  <a:srgbClr val="000000"/>
                </a:solidFill>
              </a:rPr>
              <a:t>"&gt; 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 smtClean="0">
                <a:solidFill>
                  <a:srgbClr val="000000"/>
                </a:solidFill>
              </a:rPr>
              <a:t>&lt;/</a:t>
            </a:r>
            <a:r>
              <a:rPr lang="en-US" altLang="zh-CN" sz="2200" dirty="0">
                <a:solidFill>
                  <a:srgbClr val="000000"/>
                </a:solidFill>
              </a:rPr>
              <a:t>div&gt;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85424" y="5988459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3" y="3599709"/>
            <a:ext cx="4663703" cy="29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内联表</a:t>
            </a:r>
            <a:r>
              <a:rPr lang="zh-CN" altLang="en-US" sz="4000" dirty="0"/>
              <a:t>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424" y="1307403"/>
            <a:ext cx="1036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.form-inline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可使其内容左对齐并且表现为内联的控件。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424" y="3649278"/>
            <a:ext cx="10561173" cy="324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需要设置宽度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默认被设置为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宽度。为了使用内联表单，需要为使用到的表单控件设置宽度。</a:t>
            </a:r>
          </a:p>
          <a:p>
            <a:pPr>
              <a:lnSpc>
                <a:spcPts val="3200"/>
              </a:lnSpc>
            </a:pP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要设置</a:t>
            </a:r>
            <a:r>
              <a:rPr lang="en-US" altLang="zh-CN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如果没有为每个输入控件设置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，屏幕阅读器将无法正确识读。可以通过为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-only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将其隐藏。</a:t>
            </a: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13678" y="6277303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759914"/>
            <a:ext cx="10047685" cy="6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1179456" y="1764576"/>
            <a:ext cx="6739705" cy="476250"/>
            <a:chOff x="1465263" y="981075"/>
            <a:chExt cx="4981575" cy="476250"/>
          </a:xfrm>
        </p:grpSpPr>
        <p:sp>
          <p:nvSpPr>
            <p:cNvPr id="15" name="MH_Number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表格</a:t>
              </a:r>
              <a:endParaRPr lang="zh-CN" altLang="en-US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MH_Entry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6120" y="2442458"/>
            <a:ext cx="503638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表单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MH_Number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9456" y="2485610"/>
            <a:ext cx="1585099" cy="471488"/>
          </a:xfrm>
          <a:prstGeom prst="homePlate">
            <a:avLst>
              <a:gd name="adj" fmla="val 50002"/>
            </a:avLst>
          </a:prstGeom>
          <a:solidFill>
            <a:srgbClr val="FFC000"/>
          </a:solidFill>
          <a:ln>
            <a:noFill/>
          </a:ln>
          <a:extLst/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MH_Number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69321" y="3209819"/>
            <a:ext cx="1595234" cy="471488"/>
          </a:xfrm>
          <a:prstGeom prst="homePlate">
            <a:avLst>
              <a:gd name="adj" fmla="val 50002"/>
            </a:avLst>
          </a:prstGeom>
          <a:solidFill>
            <a:srgbClr val="A2CE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03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MH_Entry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06120" y="3165079"/>
            <a:ext cx="502625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按钮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5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单水平排列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4291" y="1199924"/>
            <a:ext cx="10546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通过为表单添加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.form-horizontal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类，并联合使用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预置的栅格类，可以将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标签和控件组水平并排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</a:p>
        </p:txBody>
      </p:sp>
      <p:sp>
        <p:nvSpPr>
          <p:cNvPr id="3" name="矩形 2"/>
          <p:cNvSpPr/>
          <p:nvPr/>
        </p:nvSpPr>
        <p:spPr>
          <a:xfrm>
            <a:off x="734291" y="2990115"/>
            <a:ext cx="8880764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</a:p>
          <a:p>
            <a:pPr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form-horizontal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标签和控件放在一个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form-group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pPr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.control-label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预定义类。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单水平排列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685" y="4907479"/>
            <a:ext cx="10020300" cy="129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527685" y="1335022"/>
            <a:ext cx="11137900" cy="3445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&lt;form class="</a:t>
            </a:r>
            <a:r>
              <a:rPr lang="en-US" altLang="zh-CN" sz="2500" dirty="0" smtClean="0">
                <a:solidFill>
                  <a:srgbClr val="000099"/>
                </a:solidFill>
              </a:rPr>
              <a:t>form-horizontal</a:t>
            </a:r>
            <a:r>
              <a:rPr lang="en-US" altLang="zh-CN" sz="2500" dirty="0" smtClean="0">
                <a:solidFill>
                  <a:srgbClr val="000000"/>
                </a:solidFill>
              </a:rPr>
              <a:t>" 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&lt;div class="</a:t>
            </a:r>
            <a:r>
              <a:rPr lang="en-US" altLang="zh-CN" sz="2500" dirty="0" smtClean="0">
                <a:solidFill>
                  <a:srgbClr val="00B0F0"/>
                </a:solidFill>
              </a:rPr>
              <a:t>form-group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&lt;label for="Email3" class="col-sm-2 </a:t>
            </a:r>
            <a:r>
              <a:rPr lang="en-US" altLang="zh-CN" sz="2500" dirty="0" smtClean="0">
                <a:solidFill>
                  <a:srgbClr val="006600"/>
                </a:solidFill>
              </a:rPr>
              <a:t>control-label</a:t>
            </a:r>
            <a:r>
              <a:rPr lang="en-US" altLang="zh-CN" sz="2500" dirty="0" smtClean="0">
                <a:solidFill>
                  <a:srgbClr val="000000"/>
                </a:solidFill>
              </a:rPr>
              <a:t>"&gt;Email&lt;/label&gt;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&lt;div class="col-sm-10"&gt;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&lt;input type="email" class="form-control" id="Email3" placeholder="Email"&gt;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   &lt;/div&gt; 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  &lt;/div&gt;</a:t>
            </a:r>
          </a:p>
          <a:p>
            <a:pPr>
              <a:lnSpc>
                <a:spcPts val="3300"/>
              </a:lnSpc>
            </a:pPr>
            <a:r>
              <a:rPr lang="en-US" altLang="zh-CN" sz="2500" dirty="0" smtClean="0">
                <a:solidFill>
                  <a:srgbClr val="000000"/>
                </a:solidFill>
              </a:rPr>
              <a:t>&lt;/form&gt;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13678" y="6277303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6" y="2251068"/>
            <a:ext cx="4691193" cy="34684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表</a:t>
            </a:r>
            <a:r>
              <a:rPr lang="zh-CN" altLang="en-US" sz="4000" dirty="0" smtClean="0"/>
              <a:t>单校验状态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3075709"/>
            <a:ext cx="8399553" cy="339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795206" y="5942624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5207" y="1196941"/>
            <a:ext cx="10399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包含了错误、警告和成功消息的验证样式。只需要对父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适当的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.has-warning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.has-error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.has-success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）即可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0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添加图标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722" y="1211759"/>
            <a:ext cx="1046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添加相应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.has-feedback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类即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可针对校验状态为输入框添加额外的图标。</a:t>
            </a:r>
          </a:p>
        </p:txBody>
      </p:sp>
      <p:sp>
        <p:nvSpPr>
          <p:cNvPr id="4" name="矩形 3"/>
          <p:cNvSpPr/>
          <p:nvPr/>
        </p:nvSpPr>
        <p:spPr>
          <a:xfrm>
            <a:off x="690720" y="6077247"/>
            <a:ext cx="10240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http://www.tutorialspoint.com/bootstrap/bootstrap_glyph_icons.htm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0" y="1988289"/>
            <a:ext cx="9256844" cy="40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添加图标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04503" y="6000340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6" y="3858341"/>
            <a:ext cx="4831469" cy="26652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1076" y="1165102"/>
            <a:ext cx="11137900" cy="2528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&lt;div class="form-group has-success </a:t>
            </a:r>
            <a:r>
              <a:rPr lang="en-US" altLang="zh-CN" sz="2400" dirty="0">
                <a:solidFill>
                  <a:srgbClr val="FF0000"/>
                </a:solidFill>
              </a:rPr>
              <a:t>has-feedback</a:t>
            </a:r>
            <a:r>
              <a:rPr lang="en-US" altLang="zh-CN" sz="2400" dirty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8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	&lt;</a:t>
            </a:r>
            <a:r>
              <a:rPr lang="en-US" altLang="zh-CN" sz="2400" dirty="0">
                <a:solidFill>
                  <a:srgbClr val="000000"/>
                </a:solidFill>
              </a:rPr>
              <a:t>label class="control-label" for</a:t>
            </a:r>
            <a:r>
              <a:rPr lang="en-US" altLang="zh-CN" sz="2400" dirty="0" smtClean="0">
                <a:solidFill>
                  <a:srgbClr val="000000"/>
                </a:solidFill>
              </a:rPr>
              <a:t>="Success2</a:t>
            </a:r>
            <a:r>
              <a:rPr lang="en-US" altLang="zh-CN" sz="2400" dirty="0">
                <a:solidFill>
                  <a:srgbClr val="000000"/>
                </a:solidFill>
              </a:rPr>
              <a:t>"&gt;</a:t>
            </a:r>
            <a:r>
              <a:rPr lang="zh-CN" altLang="en-US" sz="2400" dirty="0">
                <a:solidFill>
                  <a:srgbClr val="000000"/>
                </a:solidFill>
              </a:rPr>
              <a:t>输入成功</a:t>
            </a:r>
            <a:r>
              <a:rPr lang="en-US" altLang="zh-CN" sz="2400" dirty="0">
                <a:solidFill>
                  <a:srgbClr val="000000"/>
                </a:solidFill>
              </a:rPr>
              <a:t>&lt;/label&gt;</a:t>
            </a: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input type="text" class="form-control" id</a:t>
            </a:r>
            <a:r>
              <a:rPr lang="en-US" altLang="zh-CN" sz="2400" dirty="0" smtClean="0">
                <a:solidFill>
                  <a:srgbClr val="000000"/>
                </a:solidFill>
              </a:rPr>
              <a:t>="Success2</a:t>
            </a:r>
            <a:r>
              <a:rPr lang="en-US" altLang="zh-CN" sz="2400" dirty="0">
                <a:solidFill>
                  <a:srgbClr val="000000"/>
                </a:solidFill>
              </a:rPr>
              <a:t>" &gt;</a:t>
            </a: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 err="1">
                <a:solidFill>
                  <a:srgbClr val="FF0000"/>
                </a:solidFill>
              </a:rPr>
              <a:t>glyphicon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glyphicon</a:t>
            </a:r>
            <a:r>
              <a:rPr lang="en-US" altLang="zh-CN" sz="2400" dirty="0">
                <a:solidFill>
                  <a:srgbClr val="FF0000"/>
                </a:solidFill>
              </a:rPr>
              <a:t>-music form-control-feedback</a:t>
            </a:r>
            <a:r>
              <a:rPr lang="en-US" altLang="zh-CN" sz="2400" dirty="0">
                <a:solidFill>
                  <a:srgbClr val="000000"/>
                </a:solidFill>
              </a:rPr>
              <a:t>" &gt;&lt;/span&gt;  </a:t>
            </a:r>
          </a:p>
          <a:p>
            <a:pPr>
              <a:lnSpc>
                <a:spcPts val="38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div&gt;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按钮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88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按钮样式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6" y="1368635"/>
            <a:ext cx="375793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按钮样式的适用范围：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436" y="2121735"/>
            <a:ext cx="86666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935767" y="3780652"/>
            <a:ext cx="7848016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&lt;a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="#" role="button"&gt;Link&lt;/a&gt;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button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type="submit"&gt;Button&lt;/button&gt;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input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type="button" value="Input"/&gt;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input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type="submit" value="Submit"/&gt;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span class="</a:t>
            </a:r>
            <a:r>
              <a:rPr lang="en-US" altLang="zh-CN" sz="2400" dirty="0" err="1">
                <a:solidFill>
                  <a:srgbClr val="000000"/>
                </a:solidFill>
              </a:rPr>
              <a:t>btn</a:t>
            </a:r>
            <a:r>
              <a:rPr lang="en-US" altLang="zh-CN" sz="2400" dirty="0">
                <a:solidFill>
                  <a:srgbClr val="000000"/>
                </a:solidFill>
              </a:rPr>
              <a:t>" &gt;span&lt;/span&gt;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1545" y="6198255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6" y="2683112"/>
            <a:ext cx="5292461" cy="9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按钮样式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454" y="2141082"/>
            <a:ext cx="9292620" cy="3647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-default"&gt;Default&lt;/button&gt;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-primary"&gt;Primary&lt;/button&gt;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-success"&gt;Success&lt;/button&gt;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-info"&gt;Info&lt;/button&gt;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-warning"&gt;Warning&lt;/button&gt;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-danger"&gt;Danger&lt;/button&gt;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-link"&gt;Link&lt;/button&gt;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453" y="1216785"/>
            <a:ext cx="8004147" cy="9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7764" y="5900474"/>
            <a:ext cx="11637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元素添加按钮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类即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提供的样式。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75521" y="6265747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按钮尺寸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1" y="2312876"/>
            <a:ext cx="6006175" cy="281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5912" y="1465621"/>
            <a:ext cx="894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使用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btn-lg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btn-sm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btn-xs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可以获得不同尺寸的按钮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38881" y="2253405"/>
            <a:ext cx="138371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btn-lg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btn-sm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btn-xs</a:t>
            </a:r>
            <a:endParaRPr lang="zh-CN" altLang="en-US" sz="28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459296" y="2675384"/>
            <a:ext cx="17281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9882" y="3999237"/>
            <a:ext cx="32643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07968" y="4841273"/>
            <a:ext cx="24962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96648" y="5553236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84480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按钮状态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425" y="1344368"/>
            <a:ext cx="103107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disabled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使其呈现禁用状态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当按钮禁用时，其表现为不能点击。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424" y="3721987"/>
            <a:ext cx="10310758" cy="2816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&lt;button type="button"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btn-lg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-primary" disabled="disabled"&gt; 	Primary button</a:t>
            </a: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&lt;/button&gt;</a:t>
            </a: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&lt;button type="button"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400" dirty="0" smtClean="0">
                <a:solidFill>
                  <a:srgbClr val="000000"/>
                </a:solidFill>
              </a:rPr>
              <a:t>-default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btn-lg</a:t>
            </a:r>
            <a:r>
              <a:rPr lang="en-US" altLang="zh-CN" sz="2400" dirty="0" smtClean="0">
                <a:solidFill>
                  <a:srgbClr val="000000"/>
                </a:solidFill>
              </a:rPr>
              <a:t>" disabled</a:t>
            </a:r>
            <a:r>
              <a:rPr lang="en-US" altLang="zh-CN" sz="2400" dirty="0">
                <a:solidFill>
                  <a:srgbClr val="000000"/>
                </a:solidFill>
              </a:rPr>
              <a:t>="disabled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	Button</a:t>
            </a: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&lt;/button&gt;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5" y="2724550"/>
            <a:ext cx="4671958" cy="86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22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表格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91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7380" y="28003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辅助类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090" y="1988840"/>
            <a:ext cx="824475" cy="72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650504" y="2054554"/>
            <a:ext cx="10224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显示关闭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&lt;button type="button" </a:t>
            </a:r>
            <a:r>
              <a:rPr lang="en-US" altLang="zh-CN" sz="2400" dirty="0" smtClean="0">
                <a:solidFill>
                  <a:srgbClr val="006600"/>
                </a:solidFill>
              </a:rPr>
              <a:t>class="close" </a:t>
            </a:r>
            <a:r>
              <a:rPr lang="en-US" altLang="zh-CN" sz="2400" dirty="0" smtClean="0">
                <a:solidFill>
                  <a:srgbClr val="000000"/>
                </a:solidFill>
              </a:rPr>
              <a:t>aria-hidden="true"&gt;&amp;times;&lt;/button&gt;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146" y="3117792"/>
            <a:ext cx="690364" cy="60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679510" y="3189799"/>
            <a:ext cx="6348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显示下拉式功能</a:t>
            </a:r>
            <a:r>
              <a:rPr lang="en-US" altLang="zh-CN" sz="2400" dirty="0" smtClean="0">
                <a:solidFill>
                  <a:srgbClr val="000000"/>
                </a:solidFill>
              </a:rPr>
              <a:t>&lt;span </a:t>
            </a:r>
            <a:r>
              <a:rPr lang="en-US" altLang="zh-CN" sz="2400" dirty="0" smtClean="0">
                <a:solidFill>
                  <a:srgbClr val="006600"/>
                </a:solidFill>
              </a:rPr>
              <a:t>class="caret"</a:t>
            </a:r>
            <a:r>
              <a:rPr lang="en-US" altLang="zh-CN" sz="2400" dirty="0" smtClean="0">
                <a:solidFill>
                  <a:srgbClr val="000000"/>
                </a:solidFill>
              </a:rPr>
              <a:t>&gt;&lt;/span&gt;</a:t>
            </a:r>
          </a:p>
        </p:txBody>
      </p:sp>
      <p:sp>
        <p:nvSpPr>
          <p:cNvPr id="18" name="矩形 17"/>
          <p:cNvSpPr/>
          <p:nvPr/>
        </p:nvSpPr>
        <p:spPr>
          <a:xfrm>
            <a:off x="2514600" y="42309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class="show"&gt;...&lt;/div&gt;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&lt;div class="hidden"&gt;...&lt;/div&gt;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15092" y="4120311"/>
            <a:ext cx="800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</a:p>
        </p:txBody>
      </p:sp>
      <p:sp>
        <p:nvSpPr>
          <p:cNvPr id="20" name="矩形 19"/>
          <p:cNvSpPr/>
          <p:nvPr/>
        </p:nvSpPr>
        <p:spPr>
          <a:xfrm>
            <a:off x="2514600" y="5431309"/>
            <a:ext cx="936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&lt;a class="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sr</a:t>
            </a:r>
            <a:r>
              <a:rPr lang="en-US" altLang="zh-CN" sz="2400" dirty="0" smtClean="0">
                <a:solidFill>
                  <a:srgbClr val="000000"/>
                </a:solidFill>
              </a:rPr>
              <a:t>-only"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</a:rPr>
              <a:t>="#content"&gt;Skip to main content&lt;/a&gt;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01545" y="6015692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36636" y="2769755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8010" y="269240"/>
            <a:ext cx="11137900" cy="72072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Bootstrap </a:t>
            </a:r>
            <a:r>
              <a:rPr lang="zh-CN" altLang="en-US" sz="4000" dirty="0"/>
              <a:t>表格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976321" y="1475492"/>
            <a:ext cx="1922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例子： </a:t>
            </a:r>
            <a:r>
              <a:rPr lang="en-US" altLang="zh-CN" dirty="0" smtClean="0">
                <a:solidFill>
                  <a:schemeClr val="bg1"/>
                </a:solidFill>
              </a:rPr>
              <a:t>table.html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2069"/>
              </p:ext>
            </p:extLst>
          </p:nvPr>
        </p:nvGraphicFramePr>
        <p:xfrm>
          <a:off x="588010" y="1475492"/>
          <a:ext cx="10532487" cy="4715164"/>
        </p:xfrm>
        <a:graphic>
          <a:graphicData uri="http://schemas.openxmlformats.org/drawingml/2006/table">
            <a:tbl>
              <a:tblPr/>
              <a:tblGrid>
                <a:gridCol w="1665644">
                  <a:extLst>
                    <a:ext uri="{9D8B030D-6E8A-4147-A177-3AD203B41FA5}">
                      <a16:colId xmlns:a16="http://schemas.microsoft.com/office/drawing/2014/main" val="2613750050"/>
                    </a:ext>
                  </a:extLst>
                </a:gridCol>
                <a:gridCol w="8866843">
                  <a:extLst>
                    <a:ext uri="{9D8B030D-6E8A-4147-A177-3AD203B41FA5}">
                      <a16:colId xmlns:a16="http://schemas.microsoft.com/office/drawing/2014/main" val="4138934018"/>
                    </a:ext>
                  </a:extLst>
                </a:gridCol>
              </a:tblGrid>
              <a:tr h="563995">
                <a:tc>
                  <a:txBody>
                    <a:bodyPr/>
                    <a:lstStyle/>
                    <a:p>
                      <a:pPr algn="l" fontAlgn="t">
                        <a:lnSpc>
                          <a:spcPts val="3600"/>
                        </a:lnSpc>
                      </a:pPr>
                      <a:r>
                        <a:rPr lang="zh-CN" altLang="en-US" sz="28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3600"/>
                        </a:lnSpc>
                      </a:pPr>
                      <a:r>
                        <a:rPr lang="zh-CN" altLang="en-US" sz="28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77395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&lt;table&gt;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为表格添加基础样式。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43378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&lt;thead&gt;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表格标题行的容器元素（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&lt;tr&gt;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），用来标识表格列。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494685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&lt;tbody&gt;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表格主体中的表格行的容器元素（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tr&gt;）。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864923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&lt;tr&gt;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一组出现在单行上的表格单元格的容器元素（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td&gt; </a:t>
                      </a: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th&gt;）。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10945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&lt;td&gt;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默认的表格单元格。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36847"/>
                  </a:ext>
                </a:extLst>
              </a:tr>
              <a:tr h="607869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&lt;th&gt;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特殊的表格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单元格。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必须在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thead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内使用。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842634"/>
                  </a:ext>
                </a:extLst>
              </a:tr>
              <a:tr h="532732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&lt;caption&gt;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关于表格存储内容的描述或总结。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4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9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8010" y="269240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表格全局类样式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435" y="1340768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表格基本样式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1981713"/>
            <a:ext cx="10369152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标签添加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可以为其赋予基本的样式：少量的内补（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）和水平方向的分隔线。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435" y="5477340"/>
            <a:ext cx="534793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&lt;table class="table"&gt; ... &lt;/table&gt;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187" y="3387451"/>
            <a:ext cx="10439400" cy="1821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8976321" y="1475492"/>
            <a:ext cx="19227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例子： </a:t>
            </a:r>
            <a:r>
              <a:rPr lang="en-US" altLang="zh-CN" dirty="0" smtClean="0">
                <a:solidFill>
                  <a:schemeClr val="bg1"/>
                </a:solidFill>
              </a:rPr>
              <a:t>table.html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293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表格隔行变色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51" y="1360711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条纹状表格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51" y="2031404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.table-striped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给表格内的每一行增加斑马条纹样式。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4875" y="5117123"/>
            <a:ext cx="752802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&lt;table class="table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table</a:t>
            </a:r>
            <a:r>
              <a:rPr lang="en-US" altLang="zh-CN" sz="2800" dirty="0" smtClean="0">
                <a:solidFill>
                  <a:srgbClr val="000000"/>
                </a:solidFill>
              </a:rPr>
              <a:t>-striped"&gt; ... &lt;/table&gt;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" y="2996951"/>
            <a:ext cx="10477500" cy="1865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9199418" y="5117123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带边框的表格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9951" y="1284927"/>
            <a:ext cx="1036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 bordered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给表格和其中的每个单元格增加边框。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9951" y="4763414"/>
            <a:ext cx="79896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&lt;table class="table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table</a:t>
            </a:r>
            <a:r>
              <a:rPr lang="en-US" altLang="zh-CN" sz="2800" dirty="0" smtClean="0">
                <a:solidFill>
                  <a:srgbClr val="000000"/>
                </a:solidFill>
              </a:rPr>
              <a:t>-bordered "&gt; ... &lt;/table&gt;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03" y="2193102"/>
            <a:ext cx="10452100" cy="226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81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鼠标悬停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1" y="1233482"/>
            <a:ext cx="10369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.table-hover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可以让表格中的每一行响应鼠标悬停状态，当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指针悬停在行上时会出现浅灰色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751" y="5351145"/>
            <a:ext cx="74478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&lt;table class="table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table</a:t>
            </a:r>
            <a:r>
              <a:rPr lang="en-US" altLang="zh-CN" sz="2800" dirty="0" smtClean="0">
                <a:solidFill>
                  <a:srgbClr val="000000"/>
                </a:solidFill>
              </a:rPr>
              <a:t>-hover"&gt; ... &lt;/table&gt;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1" y="2715491"/>
            <a:ext cx="10858500" cy="245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8901545" y="6015692"/>
            <a:ext cx="2452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23-2.html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102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紧缩</a:t>
            </a:r>
            <a:r>
              <a:rPr lang="zh-CN" altLang="en-US" sz="4000" dirty="0" smtClean="0"/>
              <a:t>表格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9709" y="1484606"/>
            <a:ext cx="1063350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.table-condensed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表格更加紧凑，单元格中的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均会减半。</a:t>
            </a:r>
          </a:p>
        </p:txBody>
      </p:sp>
      <p:sp>
        <p:nvSpPr>
          <p:cNvPr id="7" name="矩形 6"/>
          <p:cNvSpPr/>
          <p:nvPr/>
        </p:nvSpPr>
        <p:spPr>
          <a:xfrm>
            <a:off x="789709" y="2938571"/>
            <a:ext cx="817549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&lt;table class="table table-condensed"&gt;...&lt;/table&gt;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1209</Words>
  <Application>Microsoft Office PowerPoint</Application>
  <PresentationFormat>宽屏</PresentationFormat>
  <Paragraphs>202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Microsoft Yahei</vt:lpstr>
      <vt:lpstr>黑体</vt:lpstr>
      <vt:lpstr>微软雅黑</vt:lpstr>
      <vt:lpstr>宋体</vt:lpstr>
      <vt:lpstr>Calibri</vt:lpstr>
      <vt:lpstr>Britannic Bold</vt:lpstr>
      <vt:lpstr>A000120141114A19PWBG</vt:lpstr>
      <vt:lpstr>HTML5程序设计基础</vt:lpstr>
      <vt:lpstr>PowerPoint 演示文稿</vt:lpstr>
      <vt:lpstr>PowerPoint 演示文稿</vt:lpstr>
      <vt:lpstr>Bootstrap 表格</vt:lpstr>
      <vt:lpstr>表格全局类样式</vt:lpstr>
      <vt:lpstr>表格隔行变色</vt:lpstr>
      <vt:lpstr>带边框的表格</vt:lpstr>
      <vt:lpstr>鼠标悬停</vt:lpstr>
      <vt:lpstr>紧缩表格</vt:lpstr>
      <vt:lpstr>表格状态类</vt:lpstr>
      <vt:lpstr>表格状态类</vt:lpstr>
      <vt:lpstr>响应式表格</vt:lpstr>
      <vt:lpstr>响应式表格</vt:lpstr>
      <vt:lpstr>练习</vt:lpstr>
      <vt:lpstr>PowerPoint 演示文稿</vt:lpstr>
      <vt:lpstr>表单</vt:lpstr>
      <vt:lpstr>表单基本样式</vt:lpstr>
      <vt:lpstr>表单基本样式</vt:lpstr>
      <vt:lpstr>内联表单</vt:lpstr>
      <vt:lpstr>表单水平排列</vt:lpstr>
      <vt:lpstr>表单水平排列</vt:lpstr>
      <vt:lpstr>表单校验状态</vt:lpstr>
      <vt:lpstr>添加图标</vt:lpstr>
      <vt:lpstr>添加图标</vt:lpstr>
      <vt:lpstr>PowerPoint 演示文稿</vt:lpstr>
      <vt:lpstr>按钮样式</vt:lpstr>
      <vt:lpstr>按钮样式</vt:lpstr>
      <vt:lpstr>按钮尺寸</vt:lpstr>
      <vt:lpstr>按钮状态</vt:lpstr>
      <vt:lpstr>工具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230</cp:revision>
  <dcterms:created xsi:type="dcterms:W3CDTF">2016-07-29T12:40:00Z</dcterms:created>
  <dcterms:modified xsi:type="dcterms:W3CDTF">2018-11-06T14:24:10Z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