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71" r:id="rId2"/>
    <p:sldId id="456" r:id="rId3"/>
    <p:sldId id="457" r:id="rId4"/>
    <p:sldId id="289" r:id="rId5"/>
    <p:sldId id="460" r:id="rId6"/>
    <p:sldId id="290" r:id="rId7"/>
    <p:sldId id="461" r:id="rId8"/>
    <p:sldId id="462" r:id="rId9"/>
    <p:sldId id="295" r:id="rId10"/>
    <p:sldId id="297" r:id="rId11"/>
    <p:sldId id="299" r:id="rId12"/>
    <p:sldId id="465" r:id="rId13"/>
    <p:sldId id="312" r:id="rId14"/>
    <p:sldId id="313" r:id="rId15"/>
    <p:sldId id="466" r:id="rId16"/>
    <p:sldId id="467" r:id="rId17"/>
    <p:sldId id="468" r:id="rId18"/>
    <p:sldId id="314" r:id="rId19"/>
    <p:sldId id="315" r:id="rId20"/>
    <p:sldId id="319" r:id="rId21"/>
    <p:sldId id="321" r:id="rId22"/>
    <p:sldId id="323" r:id="rId23"/>
    <p:sldId id="324" r:id="rId24"/>
    <p:sldId id="325" r:id="rId25"/>
    <p:sldId id="327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81" r:id="rId36"/>
    <p:sldId id="483" r:id="rId37"/>
    <p:sldId id="484" r:id="rId38"/>
    <p:sldId id="485" r:id="rId39"/>
    <p:sldId id="486" r:id="rId40"/>
    <p:sldId id="487" r:id="rId41"/>
    <p:sldId id="488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3" r:id="rId50"/>
    <p:sldId id="504" r:id="rId51"/>
    <p:sldId id="505" r:id="rId52"/>
    <p:sldId id="506" r:id="rId53"/>
    <p:sldId id="507" r:id="rId54"/>
    <p:sldId id="508" r:id="rId55"/>
    <p:sldId id="511" r:id="rId56"/>
    <p:sldId id="512" r:id="rId57"/>
    <p:sldId id="455" r:id="rId58"/>
  </p:sldIdLst>
  <p:sldSz cx="12192000" cy="6858000"/>
  <p:notesSz cx="6858000" cy="9144000"/>
  <p:embeddedFontLst>
    <p:embeddedFont>
      <p:font typeface="黑体" panose="02010609060101010101" pitchFamily="49" charset="-122"/>
      <p:regular r:id="rId60"/>
    </p:embeddedFont>
    <p:embeddedFont>
      <p:font typeface="微软雅黑" panose="020B0503020204020204" pitchFamily="34" charset="-122"/>
      <p:regular r:id="rId61"/>
      <p:bold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Microsoft Yahei" panose="020B0503020204020204" pitchFamily="34" charset="-122"/>
      <p:regular r:id="rId71"/>
      <p:bold r:id="rId72"/>
    </p:embeddedFont>
    <p:embeddedFont>
      <p:font typeface="Britannic Bold" panose="020B0903060703020204" pitchFamily="34" charset="0"/>
      <p:regular r:id="rId7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2CE47"/>
    <a:srgbClr val="5B9BCF"/>
    <a:srgbClr val="000000"/>
    <a:srgbClr val="006600"/>
    <a:srgbClr val="F99DE1"/>
    <a:srgbClr val="368ADF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3" autoAdjust="0"/>
  </p:normalViewPr>
  <p:slideViewPr>
    <p:cSldViewPr snapToGrid="0" showGuides="1">
      <p:cViewPr varScale="1">
        <p:scale>
          <a:sx n="67" d="100"/>
          <a:sy n="67" d="100"/>
        </p:scale>
        <p:origin x="834" y="66"/>
      </p:cViewPr>
      <p:guideLst>
        <p:guide orient="horz" pos="2109"/>
        <p:guide pos="3840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4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glyph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glɪf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n.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字形；图象字符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已经不默认提供图标了，而是分开了，需要在别的地方下载，并使用方法也有所变化。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1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glyph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glɪf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n.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字形；图象字符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已经不默认提供图标了，而是分开了，需要在别的地方下载，并使用方法也有所变化。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2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1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7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9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5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5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98057" y="2398859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7135" y="3878408"/>
            <a:ext cx="6966527" cy="431279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24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zh-CN" altLang="en-US" sz="4000" dirty="0" smtClean="0">
                <a:solidFill>
                  <a:srgbClr val="000000"/>
                </a:solidFill>
                <a:sym typeface="+mn-ea"/>
              </a:rPr>
              <a:t>Bootstrap组件</a:t>
            </a:r>
            <a:endParaRPr lang="zh-CN" altLang="en-US" sz="40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按钮组尺寸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990" y="1286704"/>
            <a:ext cx="106571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-group-*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，即可给组中每个按钮都应用大小类。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492896"/>
            <a:ext cx="4128459" cy="224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039882" y="2492896"/>
            <a:ext cx="698586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lg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sm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-group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btn</a:t>
            </a:r>
            <a:r>
              <a:rPr lang="en-US" altLang="zh-CN" sz="2400" dirty="0" smtClean="0">
                <a:solidFill>
                  <a:srgbClr val="FF0000"/>
                </a:solidFill>
              </a:rPr>
              <a:t>-group-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"&gt;...&lt;/div&gt;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n/>
                <a:solidFill>
                  <a:schemeClr val="accent1"/>
                </a:solidFill>
                <a:latin typeface="+mj-ea"/>
              </a:rPr>
              <a:t>按钮组垂直排列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408" y="1324906"/>
            <a:ext cx="106571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让一组按钮垂直堆叠排列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875" y="2230109"/>
            <a:ext cx="8256917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&lt;div class="</a:t>
            </a:r>
            <a:r>
              <a:rPr lang="en-US" altLang="zh-CN" sz="2600" dirty="0" err="1">
                <a:solidFill>
                  <a:srgbClr val="C00000"/>
                </a:solidFill>
              </a:rPr>
              <a:t>btn</a:t>
            </a:r>
            <a:r>
              <a:rPr lang="en-US" altLang="zh-CN" sz="2600" dirty="0">
                <a:solidFill>
                  <a:srgbClr val="C00000"/>
                </a:solidFill>
              </a:rPr>
              <a:t>-group-vertical</a:t>
            </a:r>
            <a:r>
              <a:rPr lang="en-US" altLang="zh-CN" sz="2600" dirty="0">
                <a:solidFill>
                  <a:srgbClr val="000000"/>
                </a:solidFill>
              </a:rPr>
              <a:t>" role="group"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</a:rPr>
              <a:t> 	...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div&gt;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0" y="2151972"/>
            <a:ext cx="1912882" cy="407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导航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74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673" y="1400117"/>
            <a:ext cx="9889099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导航条是在应用或网站中作为导航标头的响应式元组件。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在移动设备上折叠显示（可开可关），在可用的视口宽度增加时变为水平展开模式。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673" y="3684206"/>
            <a:ext cx="10177131" cy="60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673" y="4558036"/>
            <a:ext cx="92768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9"/>
          <p:cNvSpPr txBox="1"/>
          <p:nvPr/>
        </p:nvSpPr>
        <p:spPr>
          <a:xfrm>
            <a:off x="8761251" y="5649774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条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018" y="1471320"/>
            <a:ext cx="980901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创建一个默认的导航栏的步骤如下：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标签添加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-default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role="navigation"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，有助于增加可访问性。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标题类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，内部包含了带有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-brand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看起来更大一号。</a:t>
            </a:r>
          </a:p>
          <a:p>
            <a:pPr>
              <a:lnSpc>
                <a:spcPts val="388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navbar-nav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的无序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列表为导航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栏添加链接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  <a:r>
              <a:rPr lang="en-US" altLang="zh-CN" sz="3600" dirty="0" smtClean="0">
                <a:solidFill>
                  <a:schemeClr val="accent1"/>
                </a:solidFill>
                <a:latin typeface="+mj-ea"/>
              </a:rPr>
              <a:t>+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8" y="1116327"/>
            <a:ext cx="3624840" cy="123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6291" y="2486080"/>
            <a:ext cx="7093527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-default"&gt;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class="container-fluid"&gt;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-header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&lt;</a:t>
            </a:r>
            <a:r>
              <a:rPr lang="en-US" altLang="zh-CN" sz="2400" dirty="0">
                <a:solidFill>
                  <a:srgbClr val="000000"/>
                </a:solidFill>
              </a:rPr>
              <a:t>a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-brand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</a:t>
            </a:r>
            <a:r>
              <a:rPr lang="en-US" altLang="zh-CN" sz="2400" dirty="0" err="1">
                <a:solidFill>
                  <a:srgbClr val="006600"/>
                </a:solidFill>
              </a:rPr>
              <a:t>img</a:t>
            </a:r>
            <a:r>
              <a:rPr lang="en-US" altLang="zh-CN" sz="2400" dirty="0">
                <a:solidFill>
                  <a:srgbClr val="006600"/>
                </a:solidFill>
              </a:rPr>
              <a:t> alt="Brand" </a:t>
            </a:r>
            <a:r>
              <a:rPr lang="en-US" altLang="zh-CN" sz="2400" dirty="0" err="1">
                <a:solidFill>
                  <a:srgbClr val="006600"/>
                </a:solidFill>
              </a:rPr>
              <a:t>src</a:t>
            </a:r>
            <a:r>
              <a:rPr lang="en-US" altLang="zh-CN" sz="2400" dirty="0">
                <a:solidFill>
                  <a:srgbClr val="006600"/>
                </a:solidFill>
              </a:rPr>
              <a:t>="..."&gt; 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&lt;/</a:t>
            </a:r>
            <a:r>
              <a:rPr lang="en-US" altLang="zh-CN" sz="2400" dirty="0">
                <a:solidFill>
                  <a:srgbClr val="000000"/>
                </a:solidFill>
              </a:rPr>
              <a:t>a&gt;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&lt;/</a:t>
            </a:r>
            <a:r>
              <a:rPr lang="en-US" altLang="zh-CN" sz="2400" dirty="0">
                <a:solidFill>
                  <a:srgbClr val="000000"/>
                </a:solidFill>
              </a:rPr>
              <a:t>div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solidFill>
                  <a:schemeClr val="accent1"/>
                </a:solidFill>
                <a:latin typeface="+mj-ea"/>
              </a:rPr>
              <a:t>响应式的导航栏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7050" y="1443243"/>
            <a:ext cx="83822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个按钮：</a:t>
            </a:r>
          </a:p>
        </p:txBody>
      </p:sp>
      <p:sp>
        <p:nvSpPr>
          <p:cNvPr id="5" name="矩形 4"/>
          <p:cNvSpPr/>
          <p:nvPr/>
        </p:nvSpPr>
        <p:spPr>
          <a:xfrm>
            <a:off x="527050" y="2094684"/>
            <a:ext cx="10764982" cy="35035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&lt;button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type=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"button"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-toggle"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 err="1" smtClean="0">
                <a:solidFill>
                  <a:srgbClr val="DCDCDC"/>
                </a:solidFill>
                <a:latin typeface="Menlo"/>
              </a:rPr>
              <a:t>datatoggle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collapse" 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data-target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"#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example-</a:t>
            </a:r>
            <a:r>
              <a:rPr lang="en-US" altLang="zh-CN" sz="2400" b="1" dirty="0" err="1" smtClean="0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smtClean="0">
                <a:solidFill>
                  <a:srgbClr val="EFEF8F"/>
                </a:solidFill>
                <a:latin typeface="Menlo"/>
              </a:rPr>
              <a:t>&gt;</a:t>
            </a:r>
            <a:endParaRPr lang="en-US" altLang="zh-CN" sz="2400" b="1" dirty="0">
              <a:solidFill>
                <a:srgbClr val="EFEF8F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E3CEAB"/>
                </a:solidFill>
                <a:latin typeface="Menlo"/>
              </a:rPr>
              <a:t> 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sr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-only"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zh-CN" altLang="en-US" sz="2400" b="1" dirty="0">
                <a:solidFill>
                  <a:srgbClr val="DCD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切换导航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&lt;/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en-US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&lt;span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class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"icon-bar"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&gt;&lt;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/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span</a:t>
            </a:r>
            <a:r>
              <a:rPr lang="en-US" altLang="zh-CN" sz="2400" b="1" dirty="0">
                <a:solidFill>
                  <a:srgbClr val="E3CEAB"/>
                </a:solidFill>
                <a:latin typeface="Menlo"/>
              </a:rPr>
              <a:t>&gt;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       </a:t>
            </a:r>
            <a:endParaRPr lang="en-US" altLang="zh-CN" sz="2400" b="1" dirty="0" smtClean="0">
              <a:solidFill>
                <a:srgbClr val="DCDCDC"/>
              </a:solidFill>
              <a:latin typeface="Menlo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&lt;/button&gt;</a:t>
            </a:r>
            <a:endParaRPr lang="zh-CN" altLang="en-US" sz="2400" b="1" dirty="0">
              <a:solidFill>
                <a:srgbClr val="EFEF8F"/>
              </a:solidFill>
              <a:latin typeface="Menl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09" y="3671455"/>
            <a:ext cx="5181600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5199" y="2094684"/>
            <a:ext cx="3394365" cy="5930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7050" y="2610043"/>
            <a:ext cx="5749059" cy="5062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9434945" y="1607127"/>
            <a:ext cx="346364" cy="41589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33228" y="775578"/>
            <a:ext cx="2896161" cy="73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 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需要对按钮做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什么（折叠）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 rot="10800000">
            <a:off x="3671453" y="5114716"/>
            <a:ext cx="346364" cy="4834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2616" y="5669867"/>
            <a:ext cx="6664036" cy="73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.icon-bar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创建按钮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7478896" flipV="1">
            <a:off x="6865315" y="2661141"/>
            <a:ext cx="346364" cy="8158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81455" y="3194257"/>
            <a:ext cx="3352800" cy="736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指示要切换到哪一个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9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solidFill>
                  <a:schemeClr val="accent1"/>
                </a:solidFill>
                <a:latin typeface="+mj-ea"/>
              </a:rPr>
              <a:t>响应式的导航栏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544" y="1443243"/>
            <a:ext cx="69432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、项目列表被包裹在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了另外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3" name="矩形 2"/>
          <p:cNvSpPr/>
          <p:nvPr/>
        </p:nvSpPr>
        <p:spPr>
          <a:xfrm>
            <a:off x="900544" y="2191865"/>
            <a:ext cx="10030691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&lt;div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class=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"collapse 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-collapse"</a:t>
            </a:r>
            <a:r>
              <a:rPr lang="en-US" altLang="zh-CN" sz="2400" b="1" dirty="0">
                <a:solidFill>
                  <a:srgbClr val="DCDCDC"/>
                </a:solidFill>
                <a:latin typeface="Menlo"/>
              </a:rPr>
              <a:t> id=</a:t>
            </a:r>
            <a:r>
              <a:rPr lang="en-US" altLang="zh-CN" sz="2400" b="1" dirty="0">
                <a:solidFill>
                  <a:srgbClr val="CC9393"/>
                </a:solidFill>
                <a:latin typeface="Menlo"/>
              </a:rPr>
              <a:t>"example-</a:t>
            </a:r>
            <a:r>
              <a:rPr lang="en-US" altLang="zh-CN" sz="2400" b="1" dirty="0" err="1">
                <a:solidFill>
                  <a:srgbClr val="CC9393"/>
                </a:solidFill>
                <a:latin typeface="Menlo"/>
              </a:rPr>
              <a:t>navbar</a:t>
            </a:r>
            <a:r>
              <a:rPr lang="en-US" altLang="zh-CN" sz="2400" b="1" dirty="0" smtClean="0">
                <a:solidFill>
                  <a:srgbClr val="CC9393"/>
                </a:solidFill>
                <a:latin typeface="Menlo"/>
              </a:rPr>
              <a:t>"</a:t>
            </a:r>
            <a:r>
              <a:rPr lang="en-US" altLang="zh-CN" sz="2400" b="1" dirty="0">
                <a:solidFill>
                  <a:srgbClr val="EFEF8F"/>
                </a:solidFill>
                <a:latin typeface="Menlo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 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ul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class=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"nav navbar-nav"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  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class=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"active"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    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Link1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Link2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a 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Link3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	</a:t>
            </a:r>
            <a:r>
              <a:rPr lang="it-IT" altLang="zh-CN" sz="2400" b="1" dirty="0" smtClean="0">
                <a:solidFill>
                  <a:srgbClr val="DCDCDC"/>
                </a:solidFill>
                <a:latin typeface="Menlo"/>
              </a:rPr>
              <a:t> 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&lt;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li&gt;&lt;a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href=</a:t>
            </a:r>
            <a:r>
              <a:rPr lang="it-IT" altLang="zh-CN" sz="2400" b="1" dirty="0">
                <a:solidFill>
                  <a:srgbClr val="CC9393"/>
                </a:solidFill>
                <a:latin typeface="Menlo"/>
              </a:rPr>
              <a:t>"#"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&gt;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Link4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&lt;/a&gt;&lt;/li&gt; </a:t>
            </a:r>
            <a:r>
              <a:rPr lang="it-IT" altLang="zh-CN" sz="2400" b="1" dirty="0">
                <a:solidFill>
                  <a:srgbClr val="DCDCDC"/>
                </a:solidFill>
                <a:latin typeface="Menlo"/>
              </a:rPr>
              <a:t>   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 </a:t>
            </a:r>
            <a:r>
              <a:rPr lang="it-IT" altLang="zh-CN" sz="2400" b="1" dirty="0" smtClean="0">
                <a:solidFill>
                  <a:srgbClr val="EFEF8F"/>
                </a:solidFill>
                <a:latin typeface="Menlo"/>
              </a:rPr>
              <a:t>   &lt;/</a:t>
            </a: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ul&gt;   </a:t>
            </a:r>
          </a:p>
          <a:p>
            <a:pPr>
              <a:lnSpc>
                <a:spcPts val="3800"/>
              </a:lnSpc>
            </a:pPr>
            <a:r>
              <a:rPr lang="it-IT" altLang="zh-CN" sz="2400" b="1" dirty="0">
                <a:solidFill>
                  <a:srgbClr val="EFEF8F"/>
                </a:solidFill>
                <a:latin typeface="Menlo"/>
              </a:rPr>
              <a:t>&lt;/div&gt;</a:t>
            </a:r>
            <a:endParaRPr lang="zh-CN" altLang="en-US" sz="2400" b="1" dirty="0">
              <a:solidFill>
                <a:srgbClr val="EFEF8F"/>
              </a:solidFill>
              <a:latin typeface="Menl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6469" y="2265646"/>
            <a:ext cx="9060367" cy="5062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3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导航栏中的表单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1425" y="1268760"/>
            <a:ext cx="186309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导航条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表单：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369" y="2149550"/>
            <a:ext cx="10669521" cy="4298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-default" role="navigation"&gt;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&lt;div class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-header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"&gt;…&lt;/</a:t>
            </a:r>
            <a:r>
              <a:rPr lang="en-US" altLang="zh-CN" sz="2400" dirty="0" smtClean="0">
                <a:solidFill>
                  <a:srgbClr val="000000"/>
                </a:solidFill>
              </a:rPr>
              <a:t>div&gt;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</a:t>
            </a:r>
            <a:r>
              <a:rPr lang="en-US" altLang="zh-CN" sz="2400" dirty="0">
                <a:solidFill>
                  <a:srgbClr val="000000"/>
                </a:solidFill>
              </a:rPr>
              <a:t>div </a:t>
            </a:r>
            <a:r>
              <a:rPr lang="en-US" altLang="zh-CN" sz="2400" dirty="0" smtClean="0">
                <a:solidFill>
                  <a:srgbClr val="000000"/>
                </a:solidFill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</a:rPr>
              <a:t>="collapse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-collapse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400" dirty="0">
                <a:solidFill>
                  <a:srgbClr val="000000"/>
                </a:solidFill>
              </a:rPr>
              <a:t>form class="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>
                <a:solidFill>
                  <a:srgbClr val="FF0000"/>
                </a:solidFill>
              </a:rPr>
              <a:t>-form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navbar</a:t>
            </a:r>
            <a:r>
              <a:rPr lang="en-US" altLang="zh-CN" sz="2400" dirty="0">
                <a:solidFill>
                  <a:srgbClr val="000000"/>
                </a:solidFill>
              </a:rPr>
              <a:t>-left" role="search"&gt;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>
                <a:solidFill>
                  <a:srgbClr val="000000"/>
                </a:solidFill>
              </a:rPr>
              <a:t>div class="form-group"&gt;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      &lt;</a:t>
            </a:r>
            <a:r>
              <a:rPr lang="en-US" altLang="zh-CN" sz="2400" dirty="0">
                <a:solidFill>
                  <a:srgbClr val="000000"/>
                </a:solidFill>
              </a:rPr>
              <a:t>input type="text" class="form-control" placeholder="Search"&gt;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>
                <a:solidFill>
                  <a:srgbClr val="000000"/>
                </a:solidFill>
              </a:rPr>
              <a:t>button type="submit"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-default"&gt;Submit&lt;/button&gt; 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&lt;/</a:t>
            </a:r>
            <a:r>
              <a:rPr lang="en-US" altLang="zh-CN" sz="2400" dirty="0">
                <a:solidFill>
                  <a:srgbClr val="000000"/>
                </a:solidFill>
              </a:rPr>
              <a:t>form&gt;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&lt;/div&gt;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1251" y="583861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1180510"/>
            <a:ext cx="9484425" cy="78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5018" y="1277350"/>
            <a:ext cx="980901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反色导航条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导航栏</a:t>
            </a:r>
            <a:endParaRPr lang="zh-CN" altLang="en-US" sz="36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1913275"/>
            <a:ext cx="4294908" cy="77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748146" y="2832839"/>
            <a:ext cx="79624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p class="</a:t>
            </a:r>
            <a:r>
              <a:rPr lang="en-US" altLang="zh-CN" sz="2600" dirty="0" err="1">
                <a:solidFill>
                  <a:srgbClr val="FF0000"/>
                </a:solidFill>
              </a:rPr>
              <a:t>navbar</a:t>
            </a:r>
            <a:r>
              <a:rPr lang="en-US" altLang="zh-CN" sz="2600" dirty="0">
                <a:solidFill>
                  <a:srgbClr val="FF0000"/>
                </a:solidFill>
              </a:rPr>
              <a:t>-text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Signed </a:t>
            </a:r>
            <a:r>
              <a:rPr lang="en-US" altLang="zh-CN" sz="2600" dirty="0">
                <a:solidFill>
                  <a:srgbClr val="000000"/>
                </a:solidFill>
              </a:rPr>
              <a:t>in as Mark </a:t>
            </a:r>
            <a:r>
              <a:rPr lang="en-US" altLang="zh-CN" sz="2600" dirty="0" smtClean="0">
                <a:solidFill>
                  <a:srgbClr val="000000"/>
                </a:solidFill>
              </a:rPr>
              <a:t>Otto &lt;/</a:t>
            </a:r>
            <a:r>
              <a:rPr lang="en-US" altLang="zh-CN" sz="2600" dirty="0">
                <a:solidFill>
                  <a:srgbClr val="000000"/>
                </a:solidFill>
              </a:rPr>
              <a:t>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4549128"/>
            <a:ext cx="3865418" cy="79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748146" y="5543458"/>
            <a:ext cx="9217024" cy="618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 class="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</a:rPr>
              <a:t>navbar</a:t>
            </a:r>
            <a:r>
              <a:rPr lang="en-US" altLang="zh-CN" sz="2600" dirty="0">
                <a:solidFill>
                  <a:srgbClr val="FF0000"/>
                </a:solidFill>
              </a:rPr>
              <a:t>-inverse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</a:t>
            </a:r>
            <a:r>
              <a:rPr lang="en-US" altLang="zh-CN" sz="2600" dirty="0">
                <a:solidFill>
                  <a:srgbClr val="000000"/>
                </a:solidFill>
              </a:rPr>
              <a:t>... 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814643"/>
            <a:ext cx="6739705" cy="496576"/>
            <a:chOff x="1465263" y="257631"/>
            <a:chExt cx="4981575" cy="496576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65263" y="286207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665413" y="257631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图标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581943"/>
            <a:ext cx="6621488" cy="498163"/>
            <a:chOff x="1916113" y="987680"/>
            <a:chExt cx="4973637" cy="498163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106738" y="987680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按钮组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916113" y="1017843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93131" y="3394773"/>
            <a:ext cx="6621488" cy="499751"/>
            <a:chOff x="1465263" y="1746072"/>
            <a:chExt cx="4981575" cy="499751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65263" y="1777823"/>
              <a:ext cx="1083362" cy="468000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65413" y="1746072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导航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4199571"/>
            <a:ext cx="6739705" cy="496576"/>
            <a:chOff x="1465263" y="-172720"/>
            <a:chExt cx="4981575" cy="496576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65263" y="-144144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665413" y="-17272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分页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179456" y="5058661"/>
            <a:ext cx="6621488" cy="498163"/>
            <a:chOff x="1916113" y="585254"/>
            <a:chExt cx="4973637" cy="498163"/>
          </a:xfrm>
        </p:grpSpPr>
        <p:sp>
          <p:nvSpPr>
            <p:cNvPr id="18" name="MH_Entry_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06738" y="585254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标签和徽章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MH_Number_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16113" y="615417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6065194" y="1840738"/>
            <a:ext cx="6621488" cy="498163"/>
            <a:chOff x="1916113" y="790731"/>
            <a:chExt cx="4973637" cy="498163"/>
          </a:xfrm>
        </p:grpSpPr>
        <p:sp>
          <p:nvSpPr>
            <p:cNvPr id="24" name="MH_Entry_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6738" y="790731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缩略图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MH_Number_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16113" y="820894"/>
              <a:ext cx="1081636" cy="468000"/>
            </a:xfrm>
            <a:prstGeom prst="homePlate">
              <a:avLst>
                <a:gd name="adj" fmla="val 50002"/>
              </a:avLst>
            </a:prstGeom>
            <a:solidFill>
              <a:srgbClr val="5B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06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8"/>
            </p:custDataLst>
          </p:nvPr>
        </p:nvGrpSpPr>
        <p:grpSpPr>
          <a:xfrm>
            <a:off x="6065194" y="2622149"/>
            <a:ext cx="6739705" cy="496576"/>
            <a:chOff x="1465263" y="-383734"/>
            <a:chExt cx="4981575" cy="496576"/>
          </a:xfrm>
        </p:grpSpPr>
        <p:sp>
          <p:nvSpPr>
            <p:cNvPr id="30" name="MH_Number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5263" y="-355158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rgbClr val="A2C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07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MH_Entry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5413" y="-383734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多媒体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MH_Number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65194" y="3426524"/>
            <a:ext cx="1440000" cy="468000"/>
          </a:xfrm>
          <a:prstGeom prst="homePlate">
            <a:avLst>
              <a:gd name="adj" fmla="val 50002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+mn-lt"/>
                <a:ea typeface="+mn-ea"/>
              </a:rPr>
              <a:t>08</a:t>
            </a:r>
            <a:endParaRPr lang="zh-CN" altLang="en-US" sz="28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MH_Entry_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98524" y="3445852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29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进度条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>
            <p:custDataLst>
              <p:tags r:id="rId11"/>
            </p:custDataLst>
          </p:nvPr>
        </p:nvGrpSpPr>
        <p:grpSpPr>
          <a:xfrm>
            <a:off x="6103290" y="4232467"/>
            <a:ext cx="6739705" cy="496576"/>
            <a:chOff x="1465263" y="-383734"/>
            <a:chExt cx="4981575" cy="496576"/>
          </a:xfrm>
        </p:grpSpPr>
        <p:sp>
          <p:nvSpPr>
            <p:cNvPr id="38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-355158"/>
              <a:ext cx="1064359" cy="468000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09</a:t>
              </a:r>
              <a:endParaRPr lang="zh-CN" altLang="en-US" sz="28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-383734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2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列表组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641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23487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固定在顶部：</a:t>
            </a:r>
          </a:p>
          <a:p>
            <a:endParaRPr lang="zh-CN" altLang="en-US" sz="2400" b="1" dirty="0" smtClean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8849" y="1334790"/>
            <a:ext cx="7019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-fixed-top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条固定在顶部</a:t>
            </a:r>
          </a:p>
        </p:txBody>
      </p:sp>
      <p:sp>
        <p:nvSpPr>
          <p:cNvPr id="24" name="矩形 23"/>
          <p:cNvSpPr/>
          <p:nvPr/>
        </p:nvSpPr>
        <p:spPr>
          <a:xfrm>
            <a:off x="911424" y="2031136"/>
            <a:ext cx="1040774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&lt;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-default </a:t>
            </a: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navbar</a:t>
            </a:r>
            <a:r>
              <a:rPr lang="en-US" altLang="zh-CN" sz="2500" dirty="0" smtClean="0">
                <a:solidFill>
                  <a:srgbClr val="FF0000"/>
                </a:solidFill>
              </a:rPr>
              <a:t>-fixed-top</a:t>
            </a:r>
            <a:r>
              <a:rPr lang="en-US" altLang="zh-CN" sz="2500" dirty="0" smtClean="0">
                <a:solidFill>
                  <a:srgbClr val="000000"/>
                </a:solidFill>
              </a:rPr>
              <a:t>" role="navigation"&gt;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... 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425" y="3791386"/>
            <a:ext cx="2297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固定在底部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2400" b="1" dirty="0" smtClean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8849" y="3831454"/>
            <a:ext cx="76193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-fixed-bottom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条固定在底部</a:t>
            </a:r>
          </a:p>
        </p:txBody>
      </p:sp>
      <p:sp>
        <p:nvSpPr>
          <p:cNvPr id="13" name="矩形 12"/>
          <p:cNvSpPr/>
          <p:nvPr/>
        </p:nvSpPr>
        <p:spPr>
          <a:xfrm>
            <a:off x="911424" y="4563694"/>
            <a:ext cx="1040774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&lt;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navbar</a:t>
            </a: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navbar</a:t>
            </a:r>
            <a:r>
              <a:rPr lang="en-US" altLang="zh-CN" sz="2500" dirty="0" smtClean="0">
                <a:solidFill>
                  <a:srgbClr val="FF0000"/>
                </a:solidFill>
              </a:rPr>
              <a:t>-fixed-bottom</a:t>
            </a:r>
            <a:r>
              <a:rPr lang="en-US" altLang="zh-CN" sz="2500" dirty="0" smtClean="0">
                <a:solidFill>
                  <a:srgbClr val="000000"/>
                </a:solidFill>
              </a:rPr>
              <a:t>" </a:t>
            </a:r>
            <a:r>
              <a:rPr lang="en-US" altLang="zh-CN" sz="2500" dirty="0" smtClean="0">
                <a:solidFill>
                  <a:srgbClr val="000000"/>
                </a:solidFill>
              </a:rPr>
              <a:t> role</a:t>
            </a:r>
            <a:r>
              <a:rPr lang="en-US" altLang="zh-CN" sz="2500" dirty="0" smtClean="0">
                <a:solidFill>
                  <a:srgbClr val="000000"/>
                </a:solidFill>
              </a:rPr>
              <a:t>="navigation"&gt;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... 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500" dirty="0" smtClean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6273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面包屑：</a:t>
            </a: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3126" y="13657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用一个带方向的层次表明当前页面的位置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5511" y="2230975"/>
            <a:ext cx="528052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&lt;ol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breadcrumb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href="#"&gt;Library&lt;/a&gt;&lt;/li&gt;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 class="active"&gt;Data&lt;/li&gt;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&lt;/ol&gt;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132179"/>
            <a:ext cx="4639540" cy="202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55511" y="5438368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911424" y="5227104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301936"/>
            <a:ext cx="3305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标签页：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-tabs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3" y="1988839"/>
            <a:ext cx="10657185" cy="114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1424" y="3501009"/>
            <a:ext cx="7202613" cy="2906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500" dirty="0" smtClean="0">
                <a:solidFill>
                  <a:srgbClr val="FF0000"/>
                </a:solidFill>
              </a:rPr>
              <a:t>nav-tabs</a:t>
            </a:r>
            <a:r>
              <a:rPr lang="it-IT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 class="active"&gt;&lt;a href="#"&gt;Home&lt;/a&gt;&lt;/li&gt;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  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500" dirty="0" smtClean="0">
                <a:solidFill>
                  <a:srgbClr val="000000"/>
                </a:solidFill>
              </a:rPr>
              <a:t>&lt;/ul&gt;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412776"/>
            <a:ext cx="2709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胶囊式标签页：</a:t>
            </a:r>
          </a:p>
          <a:p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541" y="4005064"/>
            <a:ext cx="5338321" cy="2521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400" dirty="0" smtClean="0">
                <a:solidFill>
                  <a:srgbClr val="FF0000"/>
                </a:solidFill>
              </a:rPr>
              <a:t>nav-</a:t>
            </a:r>
            <a:r>
              <a:rPr lang="en-US" altLang="zh-CN" sz="2400" dirty="0" smtClean="0">
                <a:solidFill>
                  <a:srgbClr val="FF0000"/>
                </a:solidFill>
              </a:rPr>
              <a:t>pills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6" y="2561774"/>
            <a:ext cx="4992553" cy="65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2560316"/>
            <a:ext cx="3975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07435" y="1988841"/>
            <a:ext cx="15007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-pills</a:t>
            </a:r>
            <a:endParaRPr lang="zh-CN" alt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4033" y="1959224"/>
            <a:ext cx="21707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-stacked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4033" y="4005064"/>
            <a:ext cx="5338321" cy="2521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</a:t>
            </a:r>
            <a:r>
              <a:rPr lang="it-IT" altLang="zh-CN" sz="2400" dirty="0" smtClean="0">
                <a:solidFill>
                  <a:srgbClr val="FF0000"/>
                </a:solidFill>
              </a:rPr>
              <a:t>nav-</a:t>
            </a:r>
            <a:r>
              <a:rPr lang="en-US" altLang="zh-CN" sz="2400" dirty="0" smtClean="0">
                <a:solidFill>
                  <a:srgbClr val="FF0000"/>
                </a:solidFill>
              </a:rPr>
              <a:t>stacked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ts val="32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220691" y="1412776"/>
            <a:ext cx="4314" cy="511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322184"/>
            <a:ext cx="1731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两端对齐：</a:t>
            </a:r>
          </a:p>
          <a:p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462" y="3327376"/>
            <a:ext cx="5666936" cy="3347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class="nav  nav-</a:t>
            </a:r>
            <a:r>
              <a:rPr lang="en-US" altLang="zh-CN" sz="2400" dirty="0" smtClean="0">
                <a:solidFill>
                  <a:srgbClr val="000000"/>
                </a:solidFill>
              </a:rPr>
              <a:t>pills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-justified 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 class="active"&gt;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     &lt;a href="#"&gt;Home&lt;/a&gt; 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href="#"&gt;Profile&lt;/a&gt;&lt;/li&gt;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href="#"&gt;Messages&lt;/a&gt;&lt;/li&gt;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9670" y="1268761"/>
            <a:ext cx="2058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600" dirty="0" smtClean="0">
                <a:solidFill>
                  <a:srgbClr val="FF0000"/>
                </a:solidFill>
              </a:rPr>
              <a:t>-justified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0256" y="3212977"/>
            <a:ext cx="16145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. disabled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0096" y="3212976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禁用：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60697"/>
            <a:ext cx="9572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750193" y="3881374"/>
            <a:ext cx="503699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</a:rPr>
              <a:t>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-pills"&gt; 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&lt;li class="disabled"&gt;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 smtClean="0">
                <a:solidFill>
                  <a:srgbClr val="000000"/>
                </a:solidFill>
              </a:rPr>
              <a:t>a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="#"&gt;Disabled link&lt;/a&gt;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 smtClean="0">
                <a:solidFill>
                  <a:srgbClr val="000000"/>
                </a:solidFill>
              </a:rPr>
              <a:t>li&gt; ...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&lt;/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576053" y="3140968"/>
            <a:ext cx="10485" cy="353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标签页导航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329646"/>
            <a:ext cx="330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完整的标签体系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77718"/>
            <a:ext cx="75848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-tabs(.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-pills)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=“#id”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data-toggle=“tab”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tab-content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tab-pane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   .in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内容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49551" y="5778759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分页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21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默认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5" y="1291408"/>
            <a:ext cx="9605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），是一种无序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列表，添加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34107" y="604336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1744495"/>
            <a:ext cx="5952661" cy="11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03445" y="2780928"/>
            <a:ext cx="5568619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pagination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href="#"&gt;&amp;laquo;&lt;/a&gt;&lt;/li&gt;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href="#"&gt;1&lt;/a&gt;&lt;/li&gt;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href="#"&gt;2&lt;/a&gt;&lt;/li&gt;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href="#"&gt;3&lt;/a&gt;&lt;/li&gt;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href="#"&gt;4&lt;/a&gt;&lt;/li&gt;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 &lt;li&gt;&lt;a href="#"&gt;&amp;raquo;&lt;/a&gt;&lt;/li&gt; </a:t>
            </a:r>
          </a:p>
          <a:p>
            <a:pPr>
              <a:lnSpc>
                <a:spcPts val="38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248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分页的激活和禁用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424" y="2831371"/>
            <a:ext cx="8592794" cy="3743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&lt;ul class="pagination"&gt;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 class="</a:t>
            </a:r>
            <a:r>
              <a:rPr lang="it-IT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"&gt;&lt;a href="#"&gt;&amp;laquo;&lt;/a&gt;&lt;/li&gt;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 </a:t>
            </a:r>
            <a:r>
              <a:rPr lang="it-IT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it-IT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"&gt;&lt;a href="#"&gt;1&lt;/a&gt;&lt;/li&gt;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href="#"&gt;2&lt;/a&gt;&lt;/li&gt;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href="#"&gt;3&lt;/a&gt;&lt;/li&gt;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href="#"&gt;4&lt;/a&gt;&lt;/li&gt;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&lt;li&gt;&lt;a href="#"&gt;&amp;raquo;&lt;/a&gt;&lt;/li&gt; </a:t>
            </a:r>
          </a:p>
          <a:p>
            <a:pPr>
              <a:lnSpc>
                <a:spcPts val="3600"/>
              </a:lnSpc>
            </a:pPr>
            <a:r>
              <a:rPr lang="it-IT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&lt;/ul&gt;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1315901"/>
            <a:ext cx="5073740" cy="76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305322" y="1315901"/>
            <a:ext cx="508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、为左箭头设置禁用状态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.disabled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、为当前项设置激活状态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</a:t>
            </a:r>
          </a:p>
        </p:txBody>
      </p:sp>
    </p:spTree>
    <p:extLst>
      <p:ext uri="{BB962C8B-B14F-4D97-AF65-F5344CB8AC3E}">
        <p14:creationId xmlns:p14="http://schemas.microsoft.com/office/powerpoint/2010/main" val="11881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分页的尺寸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3695167"/>
            <a:ext cx="758484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class="pagination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"&gt;...&lt;/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71568"/>
            <a:ext cx="5050839" cy="217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2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图标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0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5110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翻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22" y="3326319"/>
            <a:ext cx="508856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&lt;ul class="</a:t>
            </a:r>
            <a:r>
              <a:rPr lang="it-IT" altLang="zh-CN" sz="2400" dirty="0" smtClean="0">
                <a:solidFill>
                  <a:srgbClr val="FF0000"/>
                </a:solidFill>
              </a:rPr>
              <a:t>pager</a:t>
            </a:r>
            <a:r>
              <a:rPr lang="it-IT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href="#"&gt;Previous&lt;/a&gt;&lt;/li&gt;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   &lt;li&gt;&lt;a href="#"&gt;Next&lt;/a&gt;&lt;/li&gt; </a:t>
            </a:r>
          </a:p>
          <a:p>
            <a:pPr>
              <a:lnSpc>
                <a:spcPct val="150000"/>
              </a:lnSpc>
            </a:pPr>
            <a:r>
              <a:rPr lang="it-IT" altLang="zh-CN" sz="2400" dirty="0" smtClean="0">
                <a:solidFill>
                  <a:srgbClr val="000000"/>
                </a:solidFill>
              </a:rPr>
              <a:t>&lt;/ul&gt;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1425035"/>
            <a:ext cx="73870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.pager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类，实现上一页和下一页的简单翻页。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422" y="2348880"/>
            <a:ext cx="3904429" cy="89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6288022" y="2390215"/>
            <a:ext cx="5238960" cy="4413979"/>
            <a:chOff x="4716016" y="2348880"/>
            <a:chExt cx="3929220" cy="441397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2348880"/>
              <a:ext cx="3101690" cy="886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860032" y="3284984"/>
              <a:ext cx="3785204" cy="34778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&lt;ul class="</a:t>
              </a:r>
              <a:r>
                <a:rPr lang="it-IT" altLang="zh-CN" sz="2400" dirty="0" smtClean="0">
                  <a:solidFill>
                    <a:srgbClr val="FF0000"/>
                  </a:solidFill>
                </a:rPr>
                <a:t>pager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"&gt;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 &lt;li 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class=</a:t>
              </a:r>
              <a:r>
                <a:rPr lang="it-IT" altLang="zh-CN" sz="2400" dirty="0">
                  <a:solidFill>
                    <a:srgbClr val="000000"/>
                  </a:solidFill>
                </a:rPr>
                <a:t>"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disabled</a:t>
              </a:r>
              <a:r>
                <a:rPr lang="it-IT" altLang="zh-CN" sz="2400" dirty="0">
                  <a:solidFill>
                    <a:srgbClr val="000000"/>
                  </a:solidFill>
                </a:rPr>
                <a:t>"&gt;</a:t>
              </a:r>
              <a:endParaRPr lang="it-IT" altLang="zh-CN" sz="2400" dirty="0" smtClean="0">
                <a:solidFill>
                  <a:srgbClr val="000000"/>
                </a:solidFill>
              </a:endParaRP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       &lt;a href="#"&gt;Previous&lt;/a&gt;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&lt;/li&gt;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    &lt;li&gt;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>
                  <a:solidFill>
                    <a:srgbClr val="000000"/>
                  </a:solidFill>
                </a:rPr>
                <a:t> 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          &lt;a href="#"&gt;Next&lt;/a&gt;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>
                  <a:solidFill>
                    <a:srgbClr val="000000"/>
                  </a:solidFill>
                </a:rPr>
                <a:t> </a:t>
              </a:r>
              <a:r>
                <a:rPr lang="it-IT" altLang="zh-CN" sz="2400" dirty="0" smtClean="0">
                  <a:solidFill>
                    <a:srgbClr val="000000"/>
                  </a:solidFill>
                </a:rPr>
                <a:t>   &lt;/li&gt; </a:t>
              </a:r>
            </a:p>
            <a:p>
              <a:pPr>
                <a:lnSpc>
                  <a:spcPts val="3300"/>
                </a:lnSpc>
              </a:pPr>
              <a:r>
                <a:rPr lang="it-IT" altLang="zh-CN" sz="2400" dirty="0" smtClean="0">
                  <a:solidFill>
                    <a:srgbClr val="000000"/>
                  </a:solidFill>
                </a:rPr>
                <a:t>&lt;/ul&gt;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7422" y="587710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标签和徽章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95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标签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481" y="2253654"/>
            <a:ext cx="7646469" cy="45935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&lt;h1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label label-default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span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h1&gt;</a:t>
            </a:r>
          </a:p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&lt;h2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label label-primary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span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h2&gt;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&lt;h3&gt;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&lt;span class="</a:t>
            </a:r>
            <a:r>
              <a:rPr lang="en-US" altLang="zh-CN" sz="2400" dirty="0" smtClean="0">
                <a:solidFill>
                  <a:srgbClr val="FF0000"/>
                </a:solidFill>
              </a:rPr>
              <a:t>label 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label-success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&lt;/span&gt;</a:t>
            </a: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&lt;/h3&gt;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9492659" y="163322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425" y="1132000"/>
            <a:ext cx="986741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标签可用于计数、提示或页面上其他的标记显示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.label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来显示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2253654"/>
            <a:ext cx="1895238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徽章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82" y="2688875"/>
            <a:ext cx="3935554" cy="29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99682" y="5822785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&lt;a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800" dirty="0" smtClean="0">
                <a:solidFill>
                  <a:srgbClr val="000000"/>
                </a:solidFill>
              </a:rPr>
              <a:t>="#"&gt;Inbox </a:t>
            </a:r>
            <a:r>
              <a:rPr lang="en-US" altLang="zh-CN" sz="2800" dirty="0" smtClean="0">
                <a:solidFill>
                  <a:srgbClr val="FF0000"/>
                </a:solidFill>
              </a:rPr>
              <a:t>&lt;span class="badge"&gt;42&lt;/span&gt;</a:t>
            </a:r>
            <a:r>
              <a:rPr lang="en-US" altLang="zh-CN" sz="2800" dirty="0" smtClean="0">
                <a:solidFill>
                  <a:srgbClr val="000000"/>
                </a:solidFill>
              </a:rPr>
              <a:t>&lt;/a&gt;</a:t>
            </a:r>
          </a:p>
        </p:txBody>
      </p:sp>
      <p:sp>
        <p:nvSpPr>
          <p:cNvPr id="6" name="矩形 5"/>
          <p:cNvSpPr/>
          <p:nvPr/>
        </p:nvSpPr>
        <p:spPr>
          <a:xfrm>
            <a:off x="899682" y="1283274"/>
            <a:ext cx="1076526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徽章与标签相似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，区别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在于徽章的边角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更圆滑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突出显示新的或未读的项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徽章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=“badge”&gt;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添加到链接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、导航等元素即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徽章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7"/>
            <a:ext cx="31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适应导航的激活状态：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37" y="1885237"/>
            <a:ext cx="4140200" cy="283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50370" y="129641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在胶囊式导航和列表式导航中的徽章有内置的样式。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2109" y="1992447"/>
            <a:ext cx="7220275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Home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class="badge"&gt;42&lt;/span&gt;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class="active"&gt;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&lt;span class="badge pull-right"&gt;42&lt;/span&gt;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 class="active"&gt;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Info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class="badge "&gt;42&lt;/span&gt;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&lt;/a&gt;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1528821" y="544745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640" y="309070"/>
            <a:ext cx="10515600" cy="762000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练习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39" y="1284187"/>
            <a:ext cx="11200015" cy="544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446" y="5922472"/>
            <a:ext cx="4506449" cy="38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3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06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缩略图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7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缩略图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10102940" cy="284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缩略图在网站中最常用的地方就是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产品列表页面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，一行显示几张图片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，在图片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左侧或右侧）带有标题、描述等信息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将这一部独立成一个模块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rgbClr val="368A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缩略图组件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thumbnail”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配合网格系统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来实现。可以将产品列表页变得更好看。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4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缩略图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3" y="1291408"/>
            <a:ext cx="982584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图像周围添加带有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.thumbnail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  <a:p>
            <a:pPr marL="457200" indent="-457200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四个像素的内边距（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）和一个灰色的边框。</a:t>
            </a:r>
          </a:p>
          <a:p>
            <a:pPr marL="457200" indent="-457200">
              <a:lnSpc>
                <a:spcPts val="39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当鼠标悬停在图像上时，会动画显示出图像的轮廓。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3" y="3316933"/>
            <a:ext cx="5544794" cy="3054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class="row"&gt;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&lt;div class="col-xs-6 col-md-3"&gt;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&lt;a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="#" class="</a:t>
            </a:r>
            <a:r>
              <a:rPr lang="en-US" altLang="zh-CN" sz="2400" dirty="0" smtClean="0">
                <a:solidFill>
                  <a:srgbClr val="FF0000"/>
                </a:solidFill>
              </a:rPr>
              <a:t>thumbnail</a:t>
            </a:r>
            <a:r>
              <a:rPr lang="en-US" altLang="zh-CN" sz="2400" dirty="0" smtClean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6600"/>
                </a:solidFill>
              </a:rPr>
              <a:t>&gt;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  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2400" dirty="0" smtClean="0">
                <a:solidFill>
                  <a:srgbClr val="000000"/>
                </a:solidFill>
              </a:rPr>
              <a:t> data-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</a:rPr>
              <a:t>=“…" alt="..."&gt;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&lt;/a&gt; 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&lt;/div&gt;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217" y="3298211"/>
            <a:ext cx="5735783" cy="148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5"/>
          <p:cNvSpPr txBox="1"/>
          <p:nvPr/>
        </p:nvSpPr>
        <p:spPr>
          <a:xfrm>
            <a:off x="8777955" y="6266479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自定义缩略图</a:t>
            </a:r>
          </a:p>
        </p:txBody>
      </p:sp>
      <p:sp>
        <p:nvSpPr>
          <p:cNvPr id="10" name="矩形 9"/>
          <p:cNvSpPr/>
          <p:nvPr/>
        </p:nvSpPr>
        <p:spPr>
          <a:xfrm>
            <a:off x="815412" y="1205504"/>
            <a:ext cx="1006040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可以把任何种类的页面内容如标题、段落或按钮加入缩略图。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具体步骤：</a:t>
            </a:r>
            <a:endParaRPr lang="zh-CN" altLang="en-US" sz="24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.thumbnail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标签改为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caption“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在容器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放置标题、文本描述、按钮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如果给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图像分组，把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它们放置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列表项向左浮动。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6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6488" y="1163109"/>
            <a:ext cx="73910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个来自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Halflings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字体图标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1" y="2058516"/>
            <a:ext cx="10782300" cy="352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自定义缩略图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79873" y="619623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050" y="1156923"/>
            <a:ext cx="11137900" cy="4493538"/>
          </a:xfrm>
          <a:prstGeom prst="rect">
            <a:avLst/>
          </a:prstGeom>
          <a:solidFill>
            <a:srgbClr val="FFFAE8"/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"col-sm-6 col-md-4"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"thumbnail"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 err="1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img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"images/pic.jpg"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img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-rounded"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"..."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"caption"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&gt;Thumbnail label&lt;/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h3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2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Cras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justo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odio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...&lt;/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	  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"#"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-primary"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role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&gt;Button&lt;/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 </a:t>
            </a:r>
            <a:endParaRPr lang="en-US" altLang="zh-CN" sz="2200" dirty="0" smtClean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	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 </a:t>
            </a:r>
            <a:r>
              <a:rPr lang="en-US" altLang="zh-CN" sz="2200" dirty="0" err="1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"#"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-default" </a:t>
            </a:r>
            <a:r>
              <a:rPr lang="en-US" altLang="zh-CN" sz="22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role</a:t>
            </a:r>
            <a:r>
              <a:rPr lang="en-US" altLang="zh-CN" sz="22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&gt;Button&lt;/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 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2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2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div</a:t>
            </a:r>
            <a:r>
              <a:rPr lang="en-US" altLang="zh-CN" sz="22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sz="2200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42" y="4415270"/>
            <a:ext cx="4362431" cy="23041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7418" y="1524000"/>
            <a:ext cx="3796146" cy="33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8364" y="2223587"/>
            <a:ext cx="3505200" cy="3117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练习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673" y="1177635"/>
            <a:ext cx="10252364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7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07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多媒体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76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多媒体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748145" y="1346720"/>
            <a:ext cx="1021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创建各种类型的组件（比如：博客评论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媒体对象与文字的混排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图像可以左对齐或者右对齐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默认样式的媒体对象组件允许在一个内容块的左边或右边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展示多媒体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内容（图像、视频、音频）。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中以下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两种形式来设置媒体对象：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该类允许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将媒体对象里的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多媒体浮动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到内容区块的左边或者右边。</a:t>
            </a: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.media-list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一个列表，各项内容是无序列表的一部分，可以使用该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。可用于评论列表与文章列表。</a:t>
            </a:r>
          </a:p>
        </p:txBody>
      </p:sp>
    </p:spTree>
    <p:extLst>
      <p:ext uri="{BB962C8B-B14F-4D97-AF65-F5344CB8AC3E}">
        <p14:creationId xmlns:p14="http://schemas.microsoft.com/office/powerpoint/2010/main" val="23882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280" y="28003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多媒体对象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82" y="1136419"/>
            <a:ext cx="10431331" cy="361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5782" y="2580744"/>
            <a:ext cx="820520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>
                <a:solidFill>
                  <a:srgbClr val="FF0000"/>
                </a:solidFill>
              </a:rPr>
              <a:t>media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</a:rPr>
              <a:t>media-left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</a:t>
            </a:r>
            <a:r>
              <a:rPr lang="en-US" altLang="zh-CN" sz="2400" dirty="0">
                <a:solidFill>
                  <a:srgbClr val="000000"/>
                </a:solidFill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&lt;</a:t>
            </a:r>
            <a:r>
              <a:rPr lang="en-US" altLang="zh-CN" sz="2400" dirty="0" err="1">
                <a:solidFill>
                  <a:srgbClr val="000000"/>
                </a:solidFill>
              </a:rPr>
              <a:t>img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>
                <a:solidFill>
                  <a:srgbClr val="FF0000"/>
                </a:solidFill>
              </a:rPr>
              <a:t>media-object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</a:rPr>
              <a:t>="..." alt="..."&gt;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&lt;/</a:t>
            </a:r>
            <a:r>
              <a:rPr lang="en-US" altLang="zh-CN" sz="2400" dirty="0">
                <a:solidFill>
                  <a:srgbClr val="000000"/>
                </a:solidFill>
              </a:rPr>
              <a:t>a&gt;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</a:rPr>
              <a:t>media-body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&lt;</a:t>
            </a:r>
            <a:r>
              <a:rPr lang="en-US" altLang="zh-CN" sz="2400" dirty="0">
                <a:solidFill>
                  <a:srgbClr val="000000"/>
                </a:solidFill>
              </a:rPr>
              <a:t>h4 class="</a:t>
            </a:r>
            <a:r>
              <a:rPr lang="en-US" altLang="zh-CN" sz="2400" dirty="0">
                <a:solidFill>
                  <a:srgbClr val="FF0000"/>
                </a:solidFill>
              </a:rPr>
              <a:t>media-heading</a:t>
            </a:r>
            <a:r>
              <a:rPr lang="en-US" altLang="zh-CN" sz="2400" dirty="0">
                <a:solidFill>
                  <a:srgbClr val="000000"/>
                </a:solidFill>
              </a:rPr>
              <a:t>"&gt;Media heading&lt;/h4&gt; ...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div&gt;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&lt;div class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smtClean="0">
                <a:solidFill>
                  <a:srgbClr val="FF0000"/>
                </a:solidFill>
              </a:rPr>
              <a:t>media-right</a:t>
            </a:r>
            <a:r>
              <a:rPr lang="en-US" altLang="zh-CN" sz="2400" dirty="0">
                <a:solidFill>
                  <a:srgbClr val="000000"/>
                </a:solidFill>
              </a:rPr>
              <a:t>"&gt;…&lt;/</a:t>
            </a:r>
            <a:r>
              <a:rPr lang="en-US" altLang="zh-CN" sz="2400" dirty="0" smtClean="0">
                <a:solidFill>
                  <a:srgbClr val="000000"/>
                </a:solidFill>
              </a:rPr>
              <a:t>div&gt;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9641542" y="621250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媒体对象列表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8951777" y="621250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" y="1357746"/>
            <a:ext cx="9476369" cy="40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08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进度条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sp>
        <p:nvSpPr>
          <p:cNvPr id="10" name="矩形 9"/>
          <p:cNvSpPr/>
          <p:nvPr/>
        </p:nvSpPr>
        <p:spPr>
          <a:xfrm>
            <a:off x="844551" y="1339720"/>
            <a:ext cx="931303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提供工作或动作的实时反馈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，简单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4550" y="2290217"/>
            <a:ext cx="11001085" cy="295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创建一个基本的进度条的步骤如下：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内，添加一个带有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.progress-bar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带有百分比表示宽度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style="60%";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表示进度条在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的位置。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0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2" y="4325036"/>
            <a:ext cx="7207340" cy="1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15746" y="4325036"/>
            <a:ext cx="3546186" cy="18876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progress-bar-success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progress-bar-info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progress-bar-warning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progress-bar-danger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42" y="1276564"/>
            <a:ext cx="10657184" cy="2977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500" dirty="0" smtClean="0">
                <a:solidFill>
                  <a:srgbClr val="FF0000"/>
                </a:solidFill>
              </a:rPr>
              <a:t>progress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&lt;div class="</a:t>
            </a:r>
            <a:r>
              <a:rPr lang="en-US" altLang="zh-CN" sz="2500" dirty="0" smtClean="0">
                <a:solidFill>
                  <a:srgbClr val="FF0000"/>
                </a:solidFill>
              </a:rPr>
              <a:t>progress-bar</a:t>
            </a:r>
            <a:r>
              <a:rPr lang="en-US" altLang="zh-CN" sz="2500" dirty="0" smtClean="0">
                <a:solidFill>
                  <a:srgbClr val="000000"/>
                </a:solidFill>
              </a:rPr>
              <a:t>"   </a:t>
            </a:r>
            <a:r>
              <a:rPr lang="en-US" altLang="zh-CN" sz="2500" dirty="0" smtClean="0">
                <a:solidFill>
                  <a:srgbClr val="006600"/>
                </a:solidFill>
              </a:rPr>
              <a:t>role="</a:t>
            </a:r>
            <a:r>
              <a:rPr lang="en-US" altLang="zh-CN" sz="2500" dirty="0" err="1" smtClean="0">
                <a:solidFill>
                  <a:srgbClr val="006600"/>
                </a:solidFill>
              </a:rPr>
              <a:t>progressbar</a:t>
            </a:r>
            <a:r>
              <a:rPr lang="en-US" altLang="zh-CN" sz="2500" dirty="0" smtClean="0">
                <a:solidFill>
                  <a:srgbClr val="006600"/>
                </a:solidFill>
              </a:rPr>
              <a:t>"  </a:t>
            </a:r>
            <a:r>
              <a:rPr lang="en-US" altLang="zh-CN" sz="2500" dirty="0" smtClean="0">
                <a:solidFill>
                  <a:srgbClr val="000000"/>
                </a:solidFill>
              </a:rPr>
              <a:t>style="width: 60%;"&gt;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       &lt;span class="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sr</a:t>
            </a:r>
            <a:r>
              <a:rPr lang="en-US" altLang="zh-CN" sz="2500" dirty="0" smtClean="0">
                <a:solidFill>
                  <a:srgbClr val="000000"/>
                </a:solidFill>
              </a:rPr>
              <a:t>-only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 60</a:t>
            </a:r>
            <a:r>
              <a:rPr lang="en-US" altLang="zh-CN" sz="2500" dirty="0" smtClean="0">
                <a:solidFill>
                  <a:srgbClr val="000000"/>
                </a:solidFill>
              </a:rPr>
              <a:t>% </a:t>
            </a:r>
            <a:r>
              <a:rPr lang="en-US" altLang="zh-CN" sz="2500" dirty="0" smtClean="0">
                <a:solidFill>
                  <a:srgbClr val="000000"/>
                </a:solidFill>
              </a:rPr>
              <a:t>Complete &lt;/</a:t>
            </a:r>
            <a:r>
              <a:rPr lang="en-US" altLang="zh-CN" sz="2500" dirty="0" smtClean="0">
                <a:solidFill>
                  <a:srgbClr val="000000"/>
                </a:solidFill>
              </a:rPr>
              <a:t>span&gt;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&lt;/div&gt; </a:t>
            </a:r>
          </a:p>
          <a:p>
            <a:pPr>
              <a:lnSpc>
                <a:spcPct val="1500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65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进度条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129140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运动（动画）效果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425" y="1772817"/>
            <a:ext cx="8506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.progress-bar-striped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类使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它由右向左运动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的所有版本不可用。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424" y="350100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条纹效果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4005065"/>
            <a:ext cx="431688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progress-bar-striped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99696" y="3068960"/>
            <a:ext cx="10280881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/>
          <p:nvPr/>
        </p:nvSpPr>
        <p:spPr>
          <a:xfrm>
            <a:off x="911424" y="5563921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获取字体图标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5" y="2331529"/>
            <a:ext cx="4221661" cy="20326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4935" y="1595670"/>
            <a:ext cx="1008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Bootstrap3 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结构中，在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fonts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文件夹内可以找到字体图标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734935" y="4576820"/>
            <a:ext cx="9853980" cy="10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出于性能的考虑，所有图标都需要基类和单独的图标类。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可以应用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按钮、工具条中的按钮组、导航或输入框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等地方。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6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09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列表组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1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列表组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169" y="1268760"/>
            <a:ext cx="958915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列表组件用于以列表形式呈现复杂的和自定义的内容。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0" y="2291977"/>
            <a:ext cx="3993085" cy="217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8255" y="2363896"/>
            <a:ext cx="7259781" cy="36471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</a:t>
            </a:r>
            <a:r>
              <a:rPr lang="en-US" altLang="zh-CN" sz="2200" dirty="0" err="1">
                <a:solidFill>
                  <a:srgbClr val="000000"/>
                </a:solidFill>
              </a:rPr>
              <a:t>ul</a:t>
            </a:r>
            <a:r>
              <a:rPr lang="en-US" altLang="zh-CN" sz="2200" dirty="0">
                <a:solidFill>
                  <a:srgbClr val="000000"/>
                </a:solidFill>
              </a:rPr>
              <a:t>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Cras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justo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odio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Dapibus</a:t>
            </a:r>
            <a:r>
              <a:rPr lang="en-US" altLang="zh-CN" sz="2200" dirty="0">
                <a:solidFill>
                  <a:srgbClr val="000000"/>
                </a:solidFill>
              </a:rPr>
              <a:t> ac </a:t>
            </a:r>
            <a:r>
              <a:rPr lang="en-US" altLang="zh-CN" sz="2200" dirty="0" err="1">
                <a:solidFill>
                  <a:srgbClr val="000000"/>
                </a:solidFill>
              </a:rPr>
              <a:t>facilisis</a:t>
            </a:r>
            <a:r>
              <a:rPr lang="en-US" altLang="zh-CN" sz="2200" dirty="0">
                <a:solidFill>
                  <a:srgbClr val="000000"/>
                </a:solidFill>
              </a:rPr>
              <a:t> in&lt;/li&gt;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Morbi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leo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risus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Porta</a:t>
            </a:r>
            <a:r>
              <a:rPr lang="en-US" altLang="zh-CN" sz="2200" dirty="0">
                <a:solidFill>
                  <a:srgbClr val="000000"/>
                </a:solidFill>
              </a:rPr>
              <a:t> ac </a:t>
            </a:r>
            <a:r>
              <a:rPr lang="en-US" altLang="zh-CN" sz="2200" dirty="0" err="1">
                <a:solidFill>
                  <a:srgbClr val="000000"/>
                </a:solidFill>
              </a:rPr>
              <a:t>consectetur</a:t>
            </a:r>
            <a:r>
              <a:rPr lang="en-US" altLang="zh-CN" sz="2200" dirty="0">
                <a:solidFill>
                  <a:srgbClr val="000000"/>
                </a:solidFill>
              </a:rPr>
              <a:t> ac&lt;/li&gt;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200" dirty="0">
                <a:solidFill>
                  <a:srgbClr val="000000"/>
                </a:solidFill>
              </a:rPr>
              <a:t>li class="</a:t>
            </a:r>
            <a:r>
              <a:rPr lang="en-US" altLang="zh-CN" sz="2200" dirty="0">
                <a:solidFill>
                  <a:srgbClr val="FF0000"/>
                </a:solidFill>
              </a:rPr>
              <a:t>list-group-item</a:t>
            </a:r>
            <a:r>
              <a:rPr lang="en-US" altLang="zh-CN" sz="2200" dirty="0">
                <a:solidFill>
                  <a:srgbClr val="000000"/>
                </a:solidFill>
              </a:rPr>
              <a:t>"&gt;</a:t>
            </a:r>
            <a:r>
              <a:rPr lang="en-US" altLang="zh-CN" sz="2200" dirty="0" err="1">
                <a:solidFill>
                  <a:srgbClr val="000000"/>
                </a:solidFill>
              </a:rPr>
              <a:t>Vestibulum</a:t>
            </a:r>
            <a:r>
              <a:rPr lang="en-US" altLang="zh-CN" sz="2200" dirty="0">
                <a:solidFill>
                  <a:srgbClr val="000000"/>
                </a:solidFill>
              </a:rPr>
              <a:t> at </a:t>
            </a:r>
            <a:r>
              <a:rPr lang="en-US" altLang="zh-CN" sz="2200" dirty="0" err="1">
                <a:solidFill>
                  <a:srgbClr val="000000"/>
                </a:solidFill>
              </a:rPr>
              <a:t>eros</a:t>
            </a:r>
            <a:r>
              <a:rPr lang="en-US" altLang="zh-CN" sz="2200" dirty="0">
                <a:solidFill>
                  <a:srgbClr val="000000"/>
                </a:solidFill>
              </a:rPr>
              <a:t>&lt;/li&gt;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&lt;/</a:t>
            </a:r>
            <a:r>
              <a:rPr lang="en-US" altLang="zh-CN" sz="2200" dirty="0" err="1">
                <a:solidFill>
                  <a:srgbClr val="000000"/>
                </a:solidFill>
              </a:rPr>
              <a:t>ul</a:t>
            </a:r>
            <a:r>
              <a:rPr lang="en-US" altLang="zh-CN" sz="2200" dirty="0">
                <a:solidFill>
                  <a:srgbClr val="000000"/>
                </a:solidFill>
              </a:rPr>
              <a:t>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8448875" y="6043834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带徽章的列表组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445" y="3351166"/>
            <a:ext cx="7913152" cy="2593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 class="</a:t>
            </a:r>
            <a:r>
              <a:rPr lang="en-US" altLang="zh-CN" sz="2400" dirty="0">
                <a:solidFill>
                  <a:srgbClr val="FF0000"/>
                </a:solidFill>
              </a:rPr>
              <a:t>list-group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400" dirty="0">
                <a:solidFill>
                  <a:srgbClr val="000000"/>
                </a:solidFill>
              </a:rPr>
              <a:t>li class="</a:t>
            </a:r>
            <a:r>
              <a:rPr lang="en-US" altLang="zh-CN" sz="2400" dirty="0">
                <a:solidFill>
                  <a:srgbClr val="FF0000"/>
                </a:solidFill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</a:rPr>
              <a:t>"&gt;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</a:rPr>
              <a:t>badge</a:t>
            </a:r>
            <a:r>
              <a:rPr lang="en-US" altLang="zh-CN" sz="2400" dirty="0">
                <a:solidFill>
                  <a:srgbClr val="000000"/>
                </a:solidFill>
              </a:rPr>
              <a:t>"&gt;14&lt;/span&gt; </a:t>
            </a:r>
            <a:r>
              <a:rPr lang="en-US" altLang="zh-CN" sz="2400" dirty="0" err="1">
                <a:solidFill>
                  <a:srgbClr val="000000"/>
                </a:solidFill>
              </a:rPr>
              <a:t>Cras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justo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odio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&lt;/</a:t>
            </a:r>
            <a:r>
              <a:rPr lang="en-US" altLang="zh-CN" sz="2400" dirty="0">
                <a:solidFill>
                  <a:srgbClr val="000000"/>
                </a:solidFill>
              </a:rPr>
              <a:t>li&gt;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1431815"/>
            <a:ext cx="5954580" cy="18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带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链接的列表组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050" y="1202617"/>
            <a:ext cx="779953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带链接的列表组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每个列表项都具有链接效果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164" y="2563086"/>
            <a:ext cx="595745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class="list-group"&gt;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 class="list-group-item"&gt;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="##"&gt;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揭开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 class="list-group-item"&gt;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="##"&gt;CSS3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...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4925" y="4938608"/>
            <a:ext cx="7077075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来替换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-group-item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a.list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-group-item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来替换。</a:t>
            </a:r>
          </a:p>
        </p:txBody>
      </p:sp>
      <p:sp>
        <p:nvSpPr>
          <p:cNvPr id="5" name="矩形 4"/>
          <p:cNvSpPr/>
          <p:nvPr/>
        </p:nvSpPr>
        <p:spPr>
          <a:xfrm>
            <a:off x="527050" y="1802938"/>
            <a:ext cx="6647974" cy="540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组的基础上，给列表项的文本添加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带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链接的列表组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050" y="1315053"/>
            <a:ext cx="8894041" cy="3683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&lt;h3&gt;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带链接的列表组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2&lt;/h3&gt;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CSS3&lt;/a&gt;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 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"&gt;220&lt;/span&gt;Sass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Bootstrap&lt;/a&gt;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1011581" y="579871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7" y="4627419"/>
            <a:ext cx="4571423" cy="21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自定义列表组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0" y="2524028"/>
            <a:ext cx="4561121" cy="3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486400" y="2524028"/>
            <a:ext cx="6386945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&lt;div class="list-group"&gt;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500" dirty="0">
                <a:solidFill>
                  <a:srgbClr val="000000"/>
                </a:solidFill>
              </a:rPr>
              <a:t>a </a:t>
            </a:r>
            <a:r>
              <a:rPr lang="en-US" altLang="zh-CN" sz="2500" dirty="0" err="1">
                <a:solidFill>
                  <a:srgbClr val="000000"/>
                </a:solidFill>
              </a:rPr>
              <a:t>href</a:t>
            </a:r>
            <a:r>
              <a:rPr lang="en-US" altLang="zh-CN" sz="2500" dirty="0">
                <a:solidFill>
                  <a:srgbClr val="000000"/>
                </a:solidFill>
              </a:rPr>
              <a:t>="#" class="</a:t>
            </a:r>
            <a:r>
              <a:rPr lang="en-US" altLang="zh-CN" sz="2500" dirty="0" smtClean="0">
                <a:solidFill>
                  <a:srgbClr val="000000"/>
                </a:solidFill>
              </a:rPr>
              <a:t>list-group-item active</a:t>
            </a:r>
            <a:r>
              <a:rPr lang="en-US" altLang="zh-CN" sz="2500" dirty="0">
                <a:solidFill>
                  <a:srgbClr val="000000"/>
                </a:solidFill>
              </a:rPr>
              <a:t>"&gt;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</a:t>
            </a:r>
            <a:r>
              <a:rPr lang="en-US" altLang="zh-CN" sz="25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500" dirty="0">
                <a:solidFill>
                  <a:srgbClr val="000000"/>
                </a:solidFill>
              </a:rPr>
              <a:t>h4 class="</a:t>
            </a:r>
            <a:r>
              <a:rPr lang="en-US" altLang="zh-CN" sz="2500" dirty="0">
                <a:solidFill>
                  <a:srgbClr val="FF0000"/>
                </a:solidFill>
              </a:rPr>
              <a:t>list-group-item-heading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500" dirty="0" smtClean="0">
                <a:solidFill>
                  <a:srgbClr val="000000"/>
                </a:solidFill>
              </a:rPr>
              <a:t>      List </a:t>
            </a:r>
            <a:r>
              <a:rPr lang="en-US" altLang="zh-CN" sz="2500" dirty="0">
                <a:solidFill>
                  <a:srgbClr val="000000"/>
                </a:solidFill>
              </a:rPr>
              <a:t>group item </a:t>
            </a:r>
            <a:r>
              <a:rPr lang="en-US" altLang="zh-CN" sz="2500" dirty="0" smtClean="0">
                <a:solidFill>
                  <a:srgbClr val="000000"/>
                </a:solidFill>
              </a:rPr>
              <a:t>heading</a:t>
            </a:r>
          </a:p>
          <a:p>
            <a:pPr>
              <a:lnSpc>
                <a:spcPts val="3600"/>
              </a:lnSpc>
            </a:pP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>
                <a:solidFill>
                  <a:srgbClr val="000000"/>
                </a:solidFill>
              </a:rPr>
              <a:t>h4&gt;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</a:t>
            </a:r>
            <a:r>
              <a:rPr lang="en-US" altLang="zh-CN" sz="2500" dirty="0" smtClean="0">
                <a:solidFill>
                  <a:srgbClr val="000000"/>
                </a:solidFill>
              </a:rPr>
              <a:t>   </a:t>
            </a:r>
            <a:r>
              <a:rPr lang="en-US" altLang="zh-CN" sz="2500" dirty="0" smtClean="0">
                <a:solidFill>
                  <a:srgbClr val="000000"/>
                </a:solidFill>
              </a:rPr>
              <a:t>&lt;</a:t>
            </a:r>
            <a:r>
              <a:rPr lang="en-US" altLang="zh-CN" sz="2500" dirty="0">
                <a:solidFill>
                  <a:srgbClr val="000000"/>
                </a:solidFill>
              </a:rPr>
              <a:t>p class="</a:t>
            </a:r>
            <a:r>
              <a:rPr lang="en-US" altLang="zh-CN" sz="2500" dirty="0">
                <a:solidFill>
                  <a:srgbClr val="FF0000"/>
                </a:solidFill>
              </a:rPr>
              <a:t>list-group-item-text</a:t>
            </a:r>
            <a:r>
              <a:rPr lang="en-US" altLang="zh-CN" sz="2500" dirty="0">
                <a:solidFill>
                  <a:srgbClr val="000000"/>
                </a:solidFill>
              </a:rPr>
              <a:t>"&gt;...&lt;/p&gt;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500" dirty="0">
                <a:solidFill>
                  <a:srgbClr val="000000"/>
                </a:solidFill>
              </a:rPr>
              <a:t>a&gt; </a:t>
            </a:r>
            <a:endParaRPr lang="en-US" altLang="zh-CN" sz="25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</a:t>
            </a:r>
            <a:r>
              <a:rPr lang="en-US" altLang="zh-CN" sz="2500" dirty="0">
                <a:solidFill>
                  <a:srgbClr val="000000"/>
                </a:solidFill>
              </a:rPr>
              <a:t>div&gt;</a:t>
            </a:r>
          </a:p>
        </p:txBody>
      </p:sp>
      <p:sp>
        <p:nvSpPr>
          <p:cNvPr id="3" name="矩形 2"/>
          <p:cNvSpPr/>
          <p:nvPr/>
        </p:nvSpPr>
        <p:spPr>
          <a:xfrm>
            <a:off x="745170" y="1212125"/>
            <a:ext cx="986741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☑  </a:t>
            </a:r>
            <a:r>
              <a:rPr lang="en-US" altLang="zh-CN" sz="2400" dirty="0">
                <a:solidFill>
                  <a:srgbClr val="B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list-group-item-heading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：用来定义列表项头部样式</a:t>
            </a:r>
          </a:p>
          <a:p>
            <a:pPr>
              <a:lnSpc>
                <a:spcPts val="3880"/>
              </a:lnSpc>
            </a:pPr>
            <a:r>
              <a:rPr lang="zh-CN" altLang="en-US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☑</a:t>
            </a:r>
            <a:r>
              <a:rPr lang="zh-CN" altLang="en-US" sz="2400" dirty="0">
                <a:solidFill>
                  <a:srgbClr val="1F2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400" dirty="0">
                <a:solidFill>
                  <a:srgbClr val="B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list-group-item-text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：用来定义列表项主要内容</a:t>
            </a:r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6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自定义列表组练习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8493036" y="5660171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69" y="1678698"/>
            <a:ext cx="5891422" cy="35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图标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3" y="3480003"/>
            <a:ext cx="9850456" cy="166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5413" y="5266368"/>
            <a:ext cx="8300012" cy="14388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&lt;span </a:t>
            </a:r>
            <a:r>
              <a:rPr lang="en-US" altLang="zh-CN" sz="2400" dirty="0" smtClean="0">
                <a:solidFill>
                  <a:srgbClr val="000000"/>
                </a:solidFill>
              </a:rPr>
              <a:t>class="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glyphicon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glyphicon</a:t>
            </a:r>
            <a:r>
              <a:rPr lang="en-US" altLang="zh-CN" sz="2400" dirty="0" smtClean="0">
                <a:solidFill>
                  <a:srgbClr val="FF0000"/>
                </a:solidFill>
              </a:rPr>
              <a:t>-star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"&gt;&lt;/span&gt; Star 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43720" y="5829206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5413" y="1361077"/>
            <a:ext cx="801879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、引用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5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endParaRPr lang="en-US" altLang="zh-CN" sz="25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、引用图标的对应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5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glyphicon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、不能和其他组件联合使用，需要外部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 </a:t>
            </a:r>
            <a:r>
              <a:rPr lang="en-US" altLang="zh-CN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 </a:t>
            </a:r>
            <a:r>
              <a:rPr lang="zh-CN" altLang="en-US" sz="2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5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图标是响应式的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定制字体图标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413" y="1401654"/>
            <a:ext cx="9161482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改变字体尺寸、颜色和应用文本阴影来进行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定制图标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5411" y="2427146"/>
            <a:ext cx="1031338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button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"button"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-warning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btn-lg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>
                <a:solidFill>
                  <a:srgbClr val="3C7A0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text-shadow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080808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black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2600" b="1" dirty="0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2600" b="1" dirty="0" err="1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rgbClr val="9B1CE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600" b="1" dirty="0">
                <a:solidFill>
                  <a:srgbClr val="577909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px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600" b="1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6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 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span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600" dirty="0" smtClean="0">
                <a:solidFill>
                  <a:srgbClr val="38444B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glyphicon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600" dirty="0" err="1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glyphicon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-user"</a:t>
            </a:r>
            <a:r>
              <a:rPr lang="en-US" altLang="zh-CN" sz="2600" dirty="0" smtClean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span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 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AE8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600" dirty="0">
              <a:solidFill>
                <a:srgbClr val="000000"/>
              </a:solidFill>
              <a:highlight>
                <a:srgbClr val="FFFAE8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button</a:t>
            </a:r>
            <a:r>
              <a:rPr lang="en-US" altLang="zh-CN" sz="2600" b="1" dirty="0">
                <a:solidFill>
                  <a:srgbClr val="3E4B53"/>
                </a:solidFill>
                <a:highlight>
                  <a:srgbClr val="FFFAE8"/>
                </a:highlight>
                <a:latin typeface="Consolas" panose="020B0609020204030204" pitchFamily="49" charset="0"/>
              </a:rPr>
              <a:t>&gt;</a:t>
            </a:r>
            <a:endParaRPr lang="zh-CN" altLang="en-US" sz="2600" b="1" dirty="0">
              <a:solidFill>
                <a:srgbClr val="3E4B53"/>
              </a:solidFill>
              <a:highlight>
                <a:srgbClr val="FFFAE8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1" y="4806748"/>
            <a:ext cx="2897606" cy="773841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9443720" y="5829206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按钮组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10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按钮组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1912534"/>
            <a:ext cx="5836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把一系列的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</a:p>
        </p:txBody>
      </p:sp>
      <p:sp>
        <p:nvSpPr>
          <p:cNvPr id="13" name="矩形 12"/>
          <p:cNvSpPr/>
          <p:nvPr/>
        </p:nvSpPr>
        <p:spPr>
          <a:xfrm>
            <a:off x="1031776" y="3356993"/>
            <a:ext cx="9303715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C00000"/>
                </a:solidFill>
              </a:rPr>
              <a:t>-group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-default"&gt;Left&lt;/button&gt;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-info"&gt;</a:t>
            </a:r>
            <a:r>
              <a:rPr lang="en-US" altLang="zh-CN" sz="2400" dirty="0" smtClean="0">
                <a:solidFill>
                  <a:srgbClr val="000000"/>
                </a:solidFill>
              </a:rPr>
              <a:t>Middle&lt;/button&gt;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&lt;button type="button" class="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-warning"&gt;</a:t>
            </a:r>
            <a:r>
              <a:rPr lang="en-US" altLang="zh-CN" sz="2400" dirty="0" smtClean="0">
                <a:solidFill>
                  <a:srgbClr val="000000"/>
                </a:solidFill>
              </a:rPr>
              <a:t>Right&lt;/button&gt;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6617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组允许多个按钮被堆叠在同一行上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650414" y="621931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24-3.html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659"/>
            <a:ext cx="3490913" cy="85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2796</Words>
  <Application>Microsoft Office PowerPoint</Application>
  <PresentationFormat>宽屏</PresentationFormat>
  <Paragraphs>451</Paragraphs>
  <Slides>57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Menlo</vt:lpstr>
      <vt:lpstr>黑体</vt:lpstr>
      <vt:lpstr>微软雅黑</vt:lpstr>
      <vt:lpstr>Consolas</vt:lpstr>
      <vt:lpstr>Calibri</vt:lpstr>
      <vt:lpstr>宋体</vt:lpstr>
      <vt:lpstr>Microsoft Yahei</vt:lpstr>
      <vt:lpstr>Britannic Bold</vt:lpstr>
      <vt:lpstr>A000120141114A19PWBG</vt:lpstr>
      <vt:lpstr>HTML5程序设计基础</vt:lpstr>
      <vt:lpstr>PowerPoint 演示文稿</vt:lpstr>
      <vt:lpstr>PowerPoint 演示文稿</vt:lpstr>
      <vt:lpstr>图标</vt:lpstr>
      <vt:lpstr>获取字体图标</vt:lpstr>
      <vt:lpstr>图标</vt:lpstr>
      <vt:lpstr>定制字体图标</vt:lpstr>
      <vt:lpstr>PowerPoint 演示文稿</vt:lpstr>
      <vt:lpstr>按钮组</vt:lpstr>
      <vt:lpstr>按钮组尺寸</vt:lpstr>
      <vt:lpstr>按钮组垂直排列</vt:lpstr>
      <vt:lpstr>PowerPoint 演示文稿</vt:lpstr>
      <vt:lpstr>导航</vt:lpstr>
      <vt:lpstr>导航条</vt:lpstr>
      <vt:lpstr>导航+图标</vt:lpstr>
      <vt:lpstr>响应式的导航栏</vt:lpstr>
      <vt:lpstr>响应式的导航栏</vt:lpstr>
      <vt:lpstr>导航栏中的表单</vt:lpstr>
      <vt:lpstr>导航栏</vt:lpstr>
      <vt:lpstr>导航</vt:lpstr>
      <vt:lpstr>导航</vt:lpstr>
      <vt:lpstr>导航</vt:lpstr>
      <vt:lpstr>导航</vt:lpstr>
      <vt:lpstr>导航</vt:lpstr>
      <vt:lpstr>标签页导航</vt:lpstr>
      <vt:lpstr>PowerPoint 演示文稿</vt:lpstr>
      <vt:lpstr>默认分页</vt:lpstr>
      <vt:lpstr>分页的激活和禁用</vt:lpstr>
      <vt:lpstr>分页的尺寸</vt:lpstr>
      <vt:lpstr>翻页</vt:lpstr>
      <vt:lpstr>PowerPoint 演示文稿</vt:lpstr>
      <vt:lpstr>标签</vt:lpstr>
      <vt:lpstr>徽章</vt:lpstr>
      <vt:lpstr>徽章</vt:lpstr>
      <vt:lpstr>练习</vt:lpstr>
      <vt:lpstr>PowerPoint 演示文稿</vt:lpstr>
      <vt:lpstr>缩略图</vt:lpstr>
      <vt:lpstr>缩略图</vt:lpstr>
      <vt:lpstr>自定义缩略图</vt:lpstr>
      <vt:lpstr>自定义缩略图</vt:lpstr>
      <vt:lpstr>练习</vt:lpstr>
      <vt:lpstr>PowerPoint 演示文稿</vt:lpstr>
      <vt:lpstr>多媒体对象</vt:lpstr>
      <vt:lpstr>多媒体对象</vt:lpstr>
      <vt:lpstr>媒体对象列表</vt:lpstr>
      <vt:lpstr>PowerPoint 演示文稿</vt:lpstr>
      <vt:lpstr>进度条</vt:lpstr>
      <vt:lpstr>进度条</vt:lpstr>
      <vt:lpstr>进度条</vt:lpstr>
      <vt:lpstr>PowerPoint 演示文稿</vt:lpstr>
      <vt:lpstr>列表组</vt:lpstr>
      <vt:lpstr>带徽章的列表组</vt:lpstr>
      <vt:lpstr>带链接的列表组</vt:lpstr>
      <vt:lpstr>带链接的列表组</vt:lpstr>
      <vt:lpstr>自定义列表组</vt:lpstr>
      <vt:lpstr>自定义列表组练习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199</cp:revision>
  <dcterms:created xsi:type="dcterms:W3CDTF">2016-07-29T12:40:00Z</dcterms:created>
  <dcterms:modified xsi:type="dcterms:W3CDTF">2018-11-06T15:15:18Z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