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2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1"/>
  </p:notesMasterIdLst>
  <p:sldIdLst>
    <p:sldId id="345" r:id="rId2"/>
    <p:sldId id="288" r:id="rId3"/>
    <p:sldId id="289" r:id="rId4"/>
    <p:sldId id="403" r:id="rId5"/>
    <p:sldId id="404" r:id="rId6"/>
    <p:sldId id="291" r:id="rId7"/>
    <p:sldId id="414" r:id="rId8"/>
    <p:sldId id="292" r:id="rId9"/>
    <p:sldId id="293" r:id="rId10"/>
    <p:sldId id="294" r:id="rId11"/>
    <p:sldId id="295" r:id="rId12"/>
    <p:sldId id="299" r:id="rId13"/>
    <p:sldId id="406" r:id="rId14"/>
    <p:sldId id="304" r:id="rId15"/>
    <p:sldId id="416" r:id="rId16"/>
    <p:sldId id="305" r:id="rId17"/>
    <p:sldId id="306" r:id="rId18"/>
    <p:sldId id="412" r:id="rId19"/>
    <p:sldId id="332" r:id="rId20"/>
    <p:sldId id="422" r:id="rId21"/>
    <p:sldId id="333" r:id="rId22"/>
    <p:sldId id="423" r:id="rId23"/>
    <p:sldId id="413" r:id="rId24"/>
    <p:sldId id="338" r:id="rId25"/>
    <p:sldId id="424" r:id="rId26"/>
    <p:sldId id="339" r:id="rId27"/>
    <p:sldId id="341" r:id="rId28"/>
    <p:sldId id="418" r:id="rId29"/>
    <p:sldId id="402" r:id="rId30"/>
  </p:sldIdLst>
  <p:sldSz cx="12192000" cy="6858000"/>
  <p:notesSz cx="6858000" cy="9144000"/>
  <p:embeddedFontLst>
    <p:embeddedFont>
      <p:font typeface="黑体" panose="02010609060101010101" pitchFamily="49" charset="-122"/>
      <p:regular r:id="rId32"/>
    </p:embeddedFont>
    <p:embeddedFont>
      <p:font typeface="微软雅黑" panose="020B0503020204020204" pitchFamily="34" charset="-122"/>
      <p:regular r:id="rId33"/>
      <p:bold r:id="rId34"/>
    </p:embeddedFont>
    <p:embeddedFont>
      <p:font typeface="Calibri" panose="020F0502020204030204" pitchFamily="34" charset="0"/>
      <p:regular r:id="rId35"/>
      <p:bold r:id="rId36"/>
      <p:italic r:id="rId37"/>
      <p:boldItalic r:id="rId38"/>
    </p:embeddedFont>
    <p:embeddedFont>
      <p:font typeface="Britannic Bold" panose="020B0903060703020204" pitchFamily="34" charset="0"/>
      <p:regular r:id="rId39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>
          <p15:clr>
            <a:srgbClr val="A4A3A4"/>
          </p15:clr>
        </p15:guide>
        <p15:guide id="2" pos="3809">
          <p15:clr>
            <a:srgbClr val="A4A3A4"/>
          </p15:clr>
        </p15:guide>
        <p15:guide id="3" pos="778">
          <p15:clr>
            <a:srgbClr val="A4A3A4"/>
          </p15:clr>
        </p15:guide>
        <p15:guide id="4" pos="692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4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368ADF"/>
    <a:srgbClr val="F99DE1"/>
    <a:srgbClr val="006600"/>
    <a:srgbClr val="7EB4EA"/>
    <a:srgbClr val="1345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91" autoAdjust="0"/>
    <p:restoredTop sz="94660"/>
  </p:normalViewPr>
  <p:slideViewPr>
    <p:cSldViewPr snapToGrid="0" showGuides="1">
      <p:cViewPr varScale="1">
        <p:scale>
          <a:sx n="69" d="100"/>
          <a:sy n="69" d="100"/>
        </p:scale>
        <p:origin x="810" y="72"/>
      </p:cViewPr>
      <p:guideLst>
        <p:guide orient="horz" pos="2137"/>
        <p:guide pos="3809"/>
        <p:guide pos="778"/>
        <p:guide pos="692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-2898" y="-90"/>
      </p:cViewPr>
      <p:guideLst>
        <p:guide orient="horz" pos="2880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46EBA2-552A-4DFF-BDF1-D7F99C2E83C1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C055D7-C169-4C38-8331-31811519E44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85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56988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侦查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055D7-C169-4C38-8331-31811519E44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4828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53766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055D7-C169-4C38-8331-31811519E449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19406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2992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Carousel</a:t>
            </a:r>
            <a:r>
              <a:rPr lang="en-US" altLang="zh-CN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kærə’sɛl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 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轮播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055D7-C169-4C38-8331-31811519E449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80756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文本框 5"/>
          <p:cNvSpPr txBox="1"/>
          <p:nvPr userDrawn="1"/>
        </p:nvSpPr>
        <p:spPr>
          <a:xfrm>
            <a:off x="115910" y="141668"/>
            <a:ext cx="2021983" cy="20477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126635" y="260351"/>
            <a:ext cx="1265862" cy="5865813"/>
          </a:xfrm>
        </p:spPr>
        <p:txBody>
          <a:bodyPr vert="eaVert"/>
          <a:lstStyle>
            <a:lvl1pPr>
              <a:defRPr sz="38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0904" y="1223493"/>
            <a:ext cx="8974540" cy="4902671"/>
          </a:xfrm>
        </p:spPr>
        <p:txBody>
          <a:bodyPr vert="eaVert"/>
          <a:lstStyle>
            <a:lvl1pPr>
              <a:defRPr sz="2400"/>
            </a:lvl1pPr>
            <a:lvl2pPr>
              <a:defRPr sz="18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1133341"/>
            <a:ext cx="11682413" cy="5223009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1120462"/>
            <a:ext cx="11682413" cy="5235888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82400" y="2203200"/>
            <a:ext cx="7851600" cy="3099600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355200" y="2379600"/>
            <a:ext cx="6411600" cy="1213200"/>
          </a:xfrm>
        </p:spPr>
        <p:txBody>
          <a:bodyPr anchor="ctr" anchorCtr="0">
            <a:normAutofit/>
          </a:bodyPr>
          <a:lstStyle>
            <a:lvl1pPr>
              <a:defRPr sz="3200">
                <a:solidFill>
                  <a:schemeClr val="accent2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55298" y="3768848"/>
            <a:ext cx="8911502" cy="1500187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4417" y="163087"/>
            <a:ext cx="9791700" cy="792163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98800" y="2106000"/>
            <a:ext cx="3877200" cy="3099600"/>
          </a:xfrm>
        </p:spPr>
        <p:txBody>
          <a:bodyPr/>
          <a:lstStyle>
            <a:lvl1pPr marL="0" indent="0" defTabSz="492125">
              <a:buFontTx/>
              <a:buNone/>
              <a:tabLst>
                <a:tab pos="266700" algn="l"/>
                <a:tab pos="984250" algn="l"/>
              </a:tabLst>
              <a:defRPr sz="2400">
                <a:solidFill>
                  <a:srgbClr val="000000"/>
                </a:solidFill>
              </a:defRPr>
            </a:lvl1pPr>
            <a:lvl2pPr marL="720090" indent="0">
              <a:spcBef>
                <a:spcPts val="0"/>
              </a:spcBef>
              <a:buFontTx/>
              <a:buNone/>
              <a:defRPr sz="2000">
                <a:solidFill>
                  <a:srgbClr val="000000"/>
                </a:solidFill>
              </a:defRPr>
            </a:lvl2pPr>
            <a:lvl3pPr marL="914400" indent="0">
              <a:buFontTx/>
              <a:buNone/>
              <a:defRPr sz="1800">
                <a:solidFill>
                  <a:srgbClr val="000000"/>
                </a:solidFill>
              </a:defRPr>
            </a:lvl3pPr>
            <a:lvl4pPr marL="1371600" indent="0">
              <a:buFontTx/>
              <a:buNone/>
              <a:defRPr sz="1800">
                <a:solidFill>
                  <a:srgbClr val="000000"/>
                </a:solidFill>
              </a:defRPr>
            </a:lvl4pPr>
            <a:lvl5pPr marL="1828800" indent="0">
              <a:buFontTx/>
              <a:buNone/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14800" y="2106000"/>
            <a:ext cx="3877200" cy="3099600"/>
          </a:xfrm>
        </p:spPr>
        <p:txBody>
          <a:bodyPr/>
          <a:lstStyle>
            <a:lvl1pPr marL="0" indent="0">
              <a:buFontTx/>
              <a:buNone/>
              <a:defRPr sz="2400">
                <a:solidFill>
                  <a:srgbClr val="000000"/>
                </a:solidFill>
              </a:defRPr>
            </a:lvl1pPr>
            <a:lvl2pPr marL="539750" indent="0" defTabSz="-635">
              <a:spcBef>
                <a:spcPts val="0"/>
              </a:spcBef>
              <a:buFontTx/>
              <a:buNone/>
              <a:tabLst>
                <a:tab pos="899795" algn="l"/>
              </a:tabLst>
              <a:defRPr sz="2000">
                <a:solidFill>
                  <a:srgbClr val="000000"/>
                </a:solidFill>
              </a:defRPr>
            </a:lvl2pPr>
            <a:lvl3pPr marL="914400" indent="0">
              <a:buFontTx/>
              <a:buNone/>
              <a:defRPr sz="1800">
                <a:solidFill>
                  <a:srgbClr val="000000"/>
                </a:solidFill>
              </a:defRPr>
            </a:lvl3pPr>
            <a:lvl4pPr marL="1371600" indent="0">
              <a:buFontTx/>
              <a:buNone/>
              <a:defRPr sz="1800">
                <a:solidFill>
                  <a:srgbClr val="000000"/>
                </a:solidFill>
              </a:defRPr>
            </a:lvl4pPr>
            <a:lvl5pPr marL="1828800" indent="0">
              <a:buFontTx/>
              <a:buNone/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94786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9" y="1681163"/>
            <a:ext cx="497432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9" y="2505075"/>
            <a:ext cx="4974327" cy="3684588"/>
          </a:xfrm>
        </p:spPr>
        <p:txBody>
          <a:bodyPr/>
          <a:lstStyle>
            <a:lvl1pPr>
              <a:defRPr sz="2400">
                <a:solidFill>
                  <a:srgbClr val="000000"/>
                </a:solidFill>
              </a:defRPr>
            </a:lvl1pPr>
            <a:lvl2pPr marL="720090" indent="-179705">
              <a:spcBef>
                <a:spcPts val="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2pPr>
            <a:lvl3pPr>
              <a:defRPr sz="1800">
                <a:solidFill>
                  <a:srgbClr val="000000"/>
                </a:solidFill>
              </a:defRPr>
            </a:lvl3pPr>
            <a:lvl4pPr>
              <a:defRPr sz="1800">
                <a:solidFill>
                  <a:srgbClr val="000000"/>
                </a:solidFill>
              </a:defRPr>
            </a:lvl4pPr>
            <a:lvl5pPr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330462" y="1681163"/>
            <a:ext cx="502545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330462" y="2505075"/>
            <a:ext cx="5025455" cy="3684588"/>
          </a:xfrm>
        </p:spPr>
        <p:txBody>
          <a:bodyPr/>
          <a:lstStyle>
            <a:lvl1pPr>
              <a:defRPr sz="2400">
                <a:solidFill>
                  <a:srgbClr val="000000"/>
                </a:solidFill>
              </a:defRPr>
            </a:lvl1pPr>
            <a:lvl2pPr marL="720090" indent="-179705">
              <a:spcBef>
                <a:spcPts val="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2pPr>
            <a:lvl3pPr>
              <a:defRPr sz="1800">
                <a:solidFill>
                  <a:srgbClr val="000000"/>
                </a:solidFill>
              </a:defRPr>
            </a:lvl3pPr>
            <a:lvl4pPr>
              <a:defRPr sz="1800">
                <a:solidFill>
                  <a:srgbClr val="000000"/>
                </a:solidFill>
              </a:defRPr>
            </a:lvl4pPr>
            <a:lvl5pPr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 userDrawn="1"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800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425003" y="476518"/>
            <a:ext cx="8757097" cy="105606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00000" y="272848"/>
            <a:ext cx="9792000" cy="792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201276" y="1281837"/>
            <a:ext cx="9789448" cy="41226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00638" y="5624235"/>
            <a:ext cx="9790724" cy="732115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heme" Target="../theme/theme1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90277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41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pitchFamily="3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7" Type="http://schemas.openxmlformats.org/officeDocument/2006/relationships/image" Target="../media/image5.png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8.xml"/><Relationship Id="rId4" Type="http://schemas.openxmlformats.org/officeDocument/2006/relationships/tags" Target="../tags/tag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7" Type="http://schemas.openxmlformats.org/officeDocument/2006/relationships/image" Target="../media/image5.png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8.xml"/><Relationship Id="rId4" Type="http://schemas.openxmlformats.org/officeDocument/2006/relationships/tags" Target="../tags/tag2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7" Type="http://schemas.openxmlformats.org/officeDocument/2006/relationships/image" Target="../media/image5.png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8.xml"/><Relationship Id="rId4" Type="http://schemas.openxmlformats.org/officeDocument/2006/relationships/tags" Target="../tags/tag3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4" Type="http://schemas.openxmlformats.org/officeDocument/2006/relationships/notesSlide" Target="../notesSlides/notesSlide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13" Type="http://schemas.openxmlformats.org/officeDocument/2006/relationships/tags" Target="../tags/tag16.xml"/><Relationship Id="rId3" Type="http://schemas.openxmlformats.org/officeDocument/2006/relationships/tags" Target="../tags/tag6.xml"/><Relationship Id="rId7" Type="http://schemas.openxmlformats.org/officeDocument/2006/relationships/tags" Target="../tags/tag10.xml"/><Relationship Id="rId12" Type="http://schemas.openxmlformats.org/officeDocument/2006/relationships/tags" Target="../tags/tag15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1" Type="http://schemas.openxmlformats.org/officeDocument/2006/relationships/tags" Target="../tags/tag14.xml"/><Relationship Id="rId5" Type="http://schemas.openxmlformats.org/officeDocument/2006/relationships/tags" Target="../tags/tag8.xml"/><Relationship Id="rId15" Type="http://schemas.openxmlformats.org/officeDocument/2006/relationships/image" Target="../media/image5.png"/><Relationship Id="rId10" Type="http://schemas.openxmlformats.org/officeDocument/2006/relationships/tags" Target="../tags/tag13.xml"/><Relationship Id="rId4" Type="http://schemas.openxmlformats.org/officeDocument/2006/relationships/tags" Target="../tags/tag7.xml"/><Relationship Id="rId9" Type="http://schemas.openxmlformats.org/officeDocument/2006/relationships/tags" Target="../tags/tag12.xml"/><Relationship Id="rId1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7" Type="http://schemas.openxmlformats.org/officeDocument/2006/relationships/image" Target="../media/image5.png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8.xml"/><Relationship Id="rId4" Type="http://schemas.openxmlformats.org/officeDocument/2006/relationships/tags" Target="../tags/tag2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  <p:custDataLst>
              <p:tags r:id="rId2"/>
            </p:custDataLst>
          </p:nvPr>
        </p:nvSpPr>
        <p:spPr>
          <a:xfrm>
            <a:off x="431800" y="2315731"/>
            <a:ext cx="6144684" cy="1114424"/>
          </a:xfrm>
        </p:spPr>
        <p:txBody>
          <a:bodyPr>
            <a:noAutofit/>
          </a:bodyPr>
          <a:lstStyle/>
          <a:p>
            <a:r>
              <a:rPr lang="en-US" altLang="zh-CN" sz="4800" dirty="0"/>
              <a:t>HTML5</a:t>
            </a:r>
            <a:r>
              <a:rPr lang="zh-CN" altLang="en-US" sz="4800" dirty="0"/>
              <a:t>程序设计基础</a:t>
            </a:r>
            <a:endParaRPr lang="zh-CN" sz="48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Autofit/>
          </a:bodyPr>
          <a:lstStyle/>
          <a:p>
            <a:pPr algn="ctr"/>
            <a:r>
              <a:rPr lang="zh-CN" altLang="en-US" sz="3600" dirty="0" smtClean="0">
                <a:solidFill>
                  <a:srgbClr val="000000"/>
                </a:solidFill>
              </a:rPr>
              <a:t>第</a:t>
            </a:r>
            <a:r>
              <a:rPr lang="en-US" altLang="zh-CN" sz="3600" dirty="0" smtClean="0">
                <a:solidFill>
                  <a:srgbClr val="000000"/>
                </a:solidFill>
              </a:rPr>
              <a:t>25</a:t>
            </a:r>
            <a:r>
              <a:rPr lang="zh-CN" altLang="en-US" sz="3600" dirty="0" smtClean="0">
                <a:solidFill>
                  <a:srgbClr val="000000"/>
                </a:solidFill>
              </a:rPr>
              <a:t>章 </a:t>
            </a:r>
            <a:r>
              <a:rPr lang="zh-CN" altLang="en-US" sz="3600" dirty="0" smtClean="0">
                <a:solidFill>
                  <a:srgbClr val="000000"/>
                </a:solidFill>
                <a:sym typeface="+mn-ea"/>
              </a:rPr>
              <a:t>Bootstrap 插件</a:t>
            </a:r>
            <a:endParaRPr lang="zh-CN" altLang="en-US" sz="3600" dirty="0" smtClean="0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050" y="249555"/>
            <a:ext cx="11137900" cy="720725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>
                <a:solidFill>
                  <a:schemeClr val="accent1"/>
                </a:solidFill>
                <a:latin typeface="+mj-ea"/>
              </a:rPr>
              <a:t>动态</a:t>
            </a:r>
            <a:r>
              <a:rPr lang="zh-CN" altLang="en-US" sz="3600" dirty="0" smtClean="0">
                <a:solidFill>
                  <a:schemeClr val="accent1"/>
                </a:solidFill>
                <a:latin typeface="+mj-ea"/>
              </a:rPr>
              <a:t>模态框用法</a:t>
            </a:r>
          </a:p>
        </p:txBody>
      </p:sp>
      <p:sp>
        <p:nvSpPr>
          <p:cNvPr id="22" name="矩形 21"/>
          <p:cNvSpPr/>
          <p:nvPr/>
        </p:nvSpPr>
        <p:spPr>
          <a:xfrm>
            <a:off x="778349" y="1284726"/>
            <a:ext cx="10360706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①通过</a:t>
            </a:r>
            <a:r>
              <a:rPr lang="en-US" altLang="zh-CN" sz="2800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r>
              <a:rPr lang="zh-CN" altLang="en-US" sz="2800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通过在起控制器作用的页面元素上设置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data-toggle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"modal" 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，并使用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data-target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" #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xx" 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 </a:t>
            </a:r>
            <a:r>
              <a:rPr lang="en-US" altLang="zh-CN" sz="2400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href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="#xx" 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指向特定的模态框。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78349" y="3353498"/>
            <a:ext cx="10651651" cy="286232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、给用于触发模态框的元素添加属性：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data-toggle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"modal 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endParaRPr lang="en-US" altLang="zh-CN" sz="24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给用于触发模态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框的元素添加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data-target=“#id”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，如果是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&lt;a&gt;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则添加属性：</a:t>
            </a:r>
            <a:r>
              <a:rPr lang="en-US" altLang="zh-CN" sz="2400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href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=“#id”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、给模态框外层容器设置：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.modal (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模态框出现方式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 .fade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（隐藏）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id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（用于关联触发元素）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623550" y="6215820"/>
            <a:ext cx="2806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25-1.html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050" y="264795"/>
            <a:ext cx="11137900" cy="720725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chemeClr val="accent1"/>
                </a:solidFill>
                <a:latin typeface="+mj-ea"/>
              </a:rPr>
              <a:t>动态模态框用法</a:t>
            </a:r>
            <a:endParaRPr lang="zh-CN" altLang="en-US" sz="3600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38200" y="1334314"/>
            <a:ext cx="1027314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②通过</a:t>
            </a:r>
            <a:r>
              <a:rPr lang="en-US" altLang="zh-CN" sz="28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sz="28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en-US" altLang="zh-CN" sz="2400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myModal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模态框：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$('#id').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modal(options)</a:t>
            </a:r>
          </a:p>
          <a:p>
            <a:endParaRPr lang="en-US" altLang="zh-CN" sz="20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8200" y="2934752"/>
            <a:ext cx="9889099" cy="230832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、去掉触发模态框元素的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data-toggle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endParaRPr lang="en-US" altLang="zh-CN" sz="24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、给用于触发模态框元素添加 </a:t>
            </a:r>
            <a:r>
              <a:rPr lang="en-US" altLang="zh-CN" sz="2400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onclick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</a:t>
            </a:r>
            <a:endParaRPr lang="en-US" altLang="zh-CN" sz="24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endParaRPr lang="en-US" altLang="zh-CN" sz="24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、给模态框外层容器设置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（用于关联触发元素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531104" y="6099252"/>
            <a:ext cx="2806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25-2.html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06095" y="234315"/>
            <a:ext cx="11137900" cy="720725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chemeClr val="accent1"/>
                </a:solidFill>
                <a:latin typeface="+mj-ea"/>
              </a:rPr>
              <a:t>模态框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095" y="1678998"/>
            <a:ext cx="11137901" cy="4364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1706562" y="2314578"/>
            <a:ext cx="8737600" cy="1314449"/>
            <a:chOff x="1849438" y="1833564"/>
            <a:chExt cx="5793551" cy="1314449"/>
          </a:xfrm>
        </p:grpSpPr>
        <p:sp>
          <p:nvSpPr>
            <p:cNvPr id="6146" name="MH_Number_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849438" y="1833564"/>
              <a:ext cx="1200150" cy="1314449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7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02</a:t>
              </a:r>
              <a:endParaRPr lang="zh-CN" altLang="en-US" sz="7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6147" name="MH_Entry_1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197989" y="2117725"/>
              <a:ext cx="4445000" cy="746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7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zh-CN" altLang="en-US" sz="5400" dirty="0">
                  <a:solidFill>
                    <a:schemeClr val="tx1"/>
                  </a:solidFill>
                  <a:latin typeface="+mn-lt"/>
                  <a:ea typeface="+mn-ea"/>
                </a:rPr>
                <a:t>滚动监听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12046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050" y="264795"/>
            <a:ext cx="11137900" cy="720725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chemeClr val="accent1"/>
                </a:solidFill>
                <a:latin typeface="+mj-ea"/>
              </a:rPr>
              <a:t>滚动监听</a:t>
            </a:r>
          </a:p>
        </p:txBody>
      </p:sp>
      <p:sp>
        <p:nvSpPr>
          <p:cNvPr id="6" name="矩形 5"/>
          <p:cNvSpPr/>
          <p:nvPr/>
        </p:nvSpPr>
        <p:spPr>
          <a:xfrm>
            <a:off x="665018" y="1429527"/>
            <a:ext cx="10252363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2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滚动监听（</a:t>
            </a:r>
            <a:r>
              <a:rPr lang="en-US" altLang="zh-CN" sz="28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Scrollspy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）插件，即自动更新导航插件，会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根据滚动条的位置自动更新对应的导航目标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8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42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基本的实现是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随着滚动，基于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滚动条的位置向导航栏添加 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.active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050" y="264795"/>
            <a:ext cx="11137900" cy="720725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chemeClr val="accent1"/>
                </a:solidFill>
                <a:latin typeface="+mj-ea"/>
              </a:rPr>
              <a:t>滚动监听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19403" y="1350883"/>
            <a:ext cx="3840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①通过</a:t>
            </a:r>
            <a:r>
              <a:rPr lang="en-US" altLang="zh-CN" sz="28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r>
              <a:rPr lang="zh-CN" altLang="en-US" sz="28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</a:p>
        </p:txBody>
      </p:sp>
      <p:sp>
        <p:nvSpPr>
          <p:cNvPr id="11" name="矩形 10"/>
          <p:cNvSpPr/>
          <p:nvPr/>
        </p:nvSpPr>
        <p:spPr>
          <a:xfrm>
            <a:off x="719403" y="2239466"/>
            <a:ext cx="9025003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、为滚动范围（</a:t>
            </a:r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body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）设置：</a:t>
            </a:r>
          </a:p>
          <a:p>
            <a:pPr>
              <a:lnSpc>
                <a:spcPct val="150000"/>
              </a:lnSpc>
            </a:pPr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data-spy=“scroll”       data-target=“#id/.class”</a:t>
            </a:r>
          </a:p>
          <a:p>
            <a:pPr>
              <a:lnSpc>
                <a:spcPct val="150000"/>
              </a:lnSpc>
            </a:pPr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、为监听元素（</a:t>
            </a:r>
            <a:r>
              <a:rPr lang="en-US" altLang="zh-CN" sz="2600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nav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）设置：</a:t>
            </a:r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id/class</a:t>
            </a:r>
          </a:p>
          <a:p>
            <a:pPr>
              <a:lnSpc>
                <a:spcPct val="150000"/>
              </a:lnSpc>
            </a:pPr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、为显示内容项设置：</a:t>
            </a:r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pPr>
              <a:lnSpc>
                <a:spcPct val="150000"/>
              </a:lnSpc>
            </a:pPr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、为监听元素的栏目绑定：</a:t>
            </a:r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#id</a:t>
            </a:r>
          </a:p>
        </p:txBody>
      </p:sp>
    </p:spTree>
    <p:extLst>
      <p:ext uri="{BB962C8B-B14F-4D97-AF65-F5344CB8AC3E}">
        <p14:creationId xmlns:p14="http://schemas.microsoft.com/office/powerpoint/2010/main" val="88500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050" y="249555"/>
            <a:ext cx="11137900" cy="720725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chemeClr val="accent1"/>
                </a:solidFill>
                <a:latin typeface="+mj-ea"/>
              </a:rPr>
              <a:t>滚动监听</a:t>
            </a:r>
          </a:p>
        </p:txBody>
      </p:sp>
      <p:sp>
        <p:nvSpPr>
          <p:cNvPr id="11" name="矩形 10"/>
          <p:cNvSpPr/>
          <p:nvPr/>
        </p:nvSpPr>
        <p:spPr>
          <a:xfrm>
            <a:off x="760965" y="1433968"/>
            <a:ext cx="9117326" cy="359329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>
              <a:lnSpc>
                <a:spcPts val="3880"/>
              </a:lnSpc>
            </a:pPr>
            <a:r>
              <a:rPr lang="en-US" altLang="zh-CN" sz="2600" dirty="0" smtClean="0">
                <a:solidFill>
                  <a:srgbClr val="000000"/>
                </a:solidFill>
              </a:rPr>
              <a:t>&lt;</a:t>
            </a:r>
            <a:r>
              <a:rPr lang="en-US" altLang="zh-CN" sz="2600" dirty="0">
                <a:solidFill>
                  <a:srgbClr val="000000"/>
                </a:solidFill>
              </a:rPr>
              <a:t>body </a:t>
            </a:r>
            <a:r>
              <a:rPr lang="en-US" altLang="zh-CN" sz="2600" dirty="0" smtClean="0">
                <a:solidFill>
                  <a:srgbClr val="000000"/>
                </a:solidFill>
              </a:rPr>
              <a:t> </a:t>
            </a:r>
            <a:r>
              <a:rPr lang="en-US" altLang="zh-CN" sz="2600" dirty="0" smtClean="0">
                <a:solidFill>
                  <a:srgbClr val="FF0000"/>
                </a:solidFill>
              </a:rPr>
              <a:t>data-spy</a:t>
            </a:r>
            <a:r>
              <a:rPr lang="en-US" altLang="zh-CN" sz="2600" dirty="0" smtClean="0">
                <a:solidFill>
                  <a:srgbClr val="000000"/>
                </a:solidFill>
              </a:rPr>
              <a:t>="scroll"    </a:t>
            </a:r>
            <a:r>
              <a:rPr lang="en-US" altLang="zh-CN" sz="2600" dirty="0" smtClean="0">
                <a:solidFill>
                  <a:srgbClr val="FF0000"/>
                </a:solidFill>
              </a:rPr>
              <a:t>data-target</a:t>
            </a:r>
            <a:r>
              <a:rPr lang="en-US" altLang="zh-CN" sz="2600" dirty="0">
                <a:solidFill>
                  <a:srgbClr val="000000"/>
                </a:solidFill>
              </a:rPr>
              <a:t>="#</a:t>
            </a:r>
            <a:r>
              <a:rPr lang="en-US" altLang="zh-CN" sz="2600" dirty="0" err="1">
                <a:solidFill>
                  <a:srgbClr val="000000"/>
                </a:solidFill>
              </a:rPr>
              <a:t>navbar</a:t>
            </a:r>
            <a:r>
              <a:rPr lang="en-US" altLang="zh-CN" sz="2600" dirty="0">
                <a:solidFill>
                  <a:srgbClr val="000000"/>
                </a:solidFill>
              </a:rPr>
              <a:t>-example" </a:t>
            </a:r>
            <a:r>
              <a:rPr lang="en-US" altLang="zh-CN" sz="2600" dirty="0" smtClean="0">
                <a:solidFill>
                  <a:srgbClr val="000000"/>
                </a:solidFill>
              </a:rPr>
              <a:t>&gt; </a:t>
            </a:r>
          </a:p>
          <a:p>
            <a:pPr>
              <a:lnSpc>
                <a:spcPts val="3880"/>
              </a:lnSpc>
            </a:pPr>
            <a:r>
              <a:rPr lang="en-US" altLang="zh-CN" sz="2600" dirty="0" smtClean="0">
                <a:solidFill>
                  <a:srgbClr val="000000"/>
                </a:solidFill>
              </a:rPr>
              <a:t>    </a:t>
            </a:r>
            <a:r>
              <a:rPr lang="en-US" altLang="zh-CN" sz="2600" dirty="0" smtClean="0">
                <a:solidFill>
                  <a:srgbClr val="000000"/>
                </a:solidFill>
              </a:rPr>
              <a:t>  ... </a:t>
            </a:r>
            <a:endParaRPr lang="en-US" altLang="zh-CN" sz="2600" dirty="0" smtClean="0">
              <a:solidFill>
                <a:srgbClr val="000000"/>
              </a:solidFill>
            </a:endParaRPr>
          </a:p>
          <a:p>
            <a:pPr>
              <a:lnSpc>
                <a:spcPts val="3880"/>
              </a:lnSpc>
            </a:pPr>
            <a:r>
              <a:rPr lang="en-US" altLang="zh-CN" sz="2600" dirty="0" smtClean="0">
                <a:solidFill>
                  <a:srgbClr val="000000"/>
                </a:solidFill>
              </a:rPr>
              <a:t>    </a:t>
            </a:r>
            <a:r>
              <a:rPr lang="en-US" altLang="zh-CN" sz="2600" dirty="0" smtClean="0">
                <a:solidFill>
                  <a:srgbClr val="000000"/>
                </a:solidFill>
              </a:rPr>
              <a:t>  &lt;</a:t>
            </a:r>
            <a:r>
              <a:rPr lang="en-US" altLang="zh-CN" sz="2600" dirty="0" err="1" smtClean="0">
                <a:solidFill>
                  <a:srgbClr val="000000"/>
                </a:solidFill>
              </a:rPr>
              <a:t>nav</a:t>
            </a:r>
            <a:r>
              <a:rPr lang="en-US" altLang="zh-CN" sz="2600" dirty="0" smtClean="0">
                <a:solidFill>
                  <a:srgbClr val="000000"/>
                </a:solidFill>
              </a:rPr>
              <a:t> id="</a:t>
            </a:r>
            <a:r>
              <a:rPr lang="en-US" altLang="zh-CN" sz="2600" dirty="0" err="1">
                <a:solidFill>
                  <a:srgbClr val="000000"/>
                </a:solidFill>
              </a:rPr>
              <a:t>navbar</a:t>
            </a:r>
            <a:r>
              <a:rPr lang="en-US" altLang="zh-CN" sz="2600" dirty="0">
                <a:solidFill>
                  <a:srgbClr val="000000"/>
                </a:solidFill>
              </a:rPr>
              <a:t>-example"&gt; </a:t>
            </a:r>
            <a:endParaRPr lang="en-US" altLang="zh-CN" sz="2600" dirty="0" smtClean="0">
              <a:solidFill>
                <a:srgbClr val="000000"/>
              </a:solidFill>
            </a:endParaRPr>
          </a:p>
          <a:p>
            <a:pPr>
              <a:lnSpc>
                <a:spcPts val="3880"/>
              </a:lnSpc>
            </a:pPr>
            <a:r>
              <a:rPr lang="en-US" altLang="zh-CN" sz="2600" dirty="0" smtClean="0">
                <a:solidFill>
                  <a:srgbClr val="000000"/>
                </a:solidFill>
              </a:rPr>
              <a:t>            </a:t>
            </a:r>
            <a:r>
              <a:rPr lang="en-US" altLang="zh-CN" sz="2600" dirty="0" smtClean="0">
                <a:solidFill>
                  <a:srgbClr val="000000"/>
                </a:solidFill>
              </a:rPr>
              <a:t>  &lt;</a:t>
            </a:r>
            <a:r>
              <a:rPr lang="en-US" altLang="zh-CN" sz="2600" dirty="0" err="1">
                <a:solidFill>
                  <a:srgbClr val="000000"/>
                </a:solidFill>
              </a:rPr>
              <a:t>ul</a:t>
            </a:r>
            <a:r>
              <a:rPr lang="en-US" altLang="zh-CN" sz="2600" dirty="0">
                <a:solidFill>
                  <a:srgbClr val="000000"/>
                </a:solidFill>
              </a:rPr>
              <a:t> class="</a:t>
            </a:r>
            <a:r>
              <a:rPr lang="en-US" altLang="zh-CN" sz="2600" dirty="0" err="1">
                <a:solidFill>
                  <a:srgbClr val="000000"/>
                </a:solidFill>
              </a:rPr>
              <a:t>nav</a:t>
            </a:r>
            <a:r>
              <a:rPr lang="en-US" altLang="zh-CN" sz="2600" dirty="0">
                <a:solidFill>
                  <a:srgbClr val="000000"/>
                </a:solidFill>
              </a:rPr>
              <a:t> </a:t>
            </a:r>
            <a:r>
              <a:rPr lang="en-US" altLang="zh-CN" sz="2600" dirty="0" err="1">
                <a:solidFill>
                  <a:srgbClr val="000000"/>
                </a:solidFill>
              </a:rPr>
              <a:t>nav</a:t>
            </a:r>
            <a:r>
              <a:rPr lang="en-US" altLang="zh-CN" sz="2600" dirty="0">
                <a:solidFill>
                  <a:srgbClr val="000000"/>
                </a:solidFill>
              </a:rPr>
              <a:t>-tabs"&gt; </a:t>
            </a:r>
            <a:r>
              <a:rPr lang="en-US" altLang="zh-CN" sz="2600" dirty="0" smtClean="0">
                <a:solidFill>
                  <a:srgbClr val="000000"/>
                </a:solidFill>
              </a:rPr>
              <a:t>... &lt;/</a:t>
            </a:r>
            <a:r>
              <a:rPr lang="en-US" altLang="zh-CN" sz="2600" dirty="0" err="1">
                <a:solidFill>
                  <a:srgbClr val="000000"/>
                </a:solidFill>
              </a:rPr>
              <a:t>ul</a:t>
            </a:r>
            <a:r>
              <a:rPr lang="en-US" altLang="zh-CN" sz="2600" dirty="0">
                <a:solidFill>
                  <a:srgbClr val="000000"/>
                </a:solidFill>
              </a:rPr>
              <a:t>&gt; </a:t>
            </a:r>
            <a:endParaRPr lang="en-US" altLang="zh-CN" sz="2600" dirty="0" smtClean="0">
              <a:solidFill>
                <a:srgbClr val="000000"/>
              </a:solidFill>
            </a:endParaRPr>
          </a:p>
          <a:p>
            <a:pPr>
              <a:lnSpc>
                <a:spcPts val="3880"/>
              </a:lnSpc>
            </a:pPr>
            <a:r>
              <a:rPr lang="en-US" altLang="zh-CN" sz="2600" dirty="0" smtClean="0">
                <a:solidFill>
                  <a:srgbClr val="000000"/>
                </a:solidFill>
              </a:rPr>
              <a:t>    </a:t>
            </a:r>
            <a:r>
              <a:rPr lang="en-US" altLang="zh-CN" sz="2600" dirty="0" smtClean="0">
                <a:solidFill>
                  <a:srgbClr val="000000"/>
                </a:solidFill>
              </a:rPr>
              <a:t>  &lt;/</a:t>
            </a:r>
            <a:r>
              <a:rPr lang="en-US" altLang="zh-CN" sz="2600" dirty="0" err="1" smtClean="0">
                <a:solidFill>
                  <a:srgbClr val="000000"/>
                </a:solidFill>
              </a:rPr>
              <a:t>nav</a:t>
            </a:r>
            <a:r>
              <a:rPr lang="en-US" altLang="zh-CN" sz="2600" dirty="0" smtClean="0">
                <a:solidFill>
                  <a:srgbClr val="000000"/>
                </a:solidFill>
              </a:rPr>
              <a:t>&gt;</a:t>
            </a:r>
          </a:p>
          <a:p>
            <a:pPr>
              <a:lnSpc>
                <a:spcPts val="3880"/>
              </a:lnSpc>
            </a:pPr>
            <a:r>
              <a:rPr lang="en-US" altLang="zh-CN" sz="2600" dirty="0" smtClean="0">
                <a:solidFill>
                  <a:srgbClr val="000000"/>
                </a:solidFill>
              </a:rPr>
              <a:t>     </a:t>
            </a:r>
            <a:r>
              <a:rPr lang="en-US" altLang="zh-CN" sz="2600" dirty="0" smtClean="0">
                <a:solidFill>
                  <a:srgbClr val="000000"/>
                </a:solidFill>
              </a:rPr>
              <a:t>  ... </a:t>
            </a:r>
            <a:endParaRPr lang="en-US" altLang="zh-CN" sz="2600" dirty="0" smtClean="0">
              <a:solidFill>
                <a:srgbClr val="000000"/>
              </a:solidFill>
            </a:endParaRPr>
          </a:p>
          <a:p>
            <a:pPr>
              <a:lnSpc>
                <a:spcPts val="3880"/>
              </a:lnSpc>
            </a:pPr>
            <a:r>
              <a:rPr lang="en-US" altLang="zh-CN" sz="2600" dirty="0" smtClean="0">
                <a:solidFill>
                  <a:srgbClr val="000000"/>
                </a:solidFill>
              </a:rPr>
              <a:t>&lt;/</a:t>
            </a:r>
            <a:r>
              <a:rPr lang="en-US" altLang="zh-CN" sz="2600" dirty="0">
                <a:solidFill>
                  <a:srgbClr val="000000"/>
                </a:solidFill>
              </a:rPr>
              <a:t>body&gt;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7270341" y="5490947"/>
            <a:ext cx="2806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25-3.html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050" y="264795"/>
            <a:ext cx="11137900" cy="720725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chemeClr val="accent1"/>
                </a:solidFill>
                <a:latin typeface="+mj-ea"/>
              </a:rPr>
              <a:t>滚动监听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103444" y="1340769"/>
            <a:ext cx="72231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②通过 </a:t>
            </a:r>
            <a:r>
              <a:rPr lang="en-US" altLang="zh-CN" sz="28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 </a:t>
            </a:r>
            <a:r>
              <a:rPr lang="zh-CN" altLang="en-US" sz="28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zh-CN" altLang="en-US" sz="2800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endParaRPr lang="zh-CN" altLang="en-US" sz="2800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199456" y="2080684"/>
            <a:ext cx="9752765" cy="1298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、去掉</a:t>
            </a:r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data-target=“#id/.class”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$(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'body').</a:t>
            </a:r>
            <a:r>
              <a:rPr lang="en-US" altLang="zh-CN" sz="26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scrollspy</a:t>
            </a:r>
            <a:r>
              <a:rPr lang="en-US" altLang="zh-CN" sz="2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 target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‘</a:t>
            </a:r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en-US" altLang="zh-CN" sz="2600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navbar</a:t>
            </a:r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-example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’；</a:t>
            </a:r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 </a:t>
            </a:r>
            <a:r>
              <a:rPr lang="en-US" altLang="zh-CN" sz="2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99456" y="4147577"/>
            <a:ext cx="931303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导航条内的链接地址</a:t>
            </a:r>
            <a:r>
              <a:rPr lang="zh-CN" altLang="en-US" sz="26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必须和对应</a:t>
            </a:r>
            <a:r>
              <a:rPr lang="zh-CN" altLang="en-US" sz="2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的页面元素具有同样的</a:t>
            </a:r>
            <a:r>
              <a:rPr lang="en-US" altLang="zh-CN" sz="2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2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7501332" y="5471341"/>
            <a:ext cx="2806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25-4.html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1706562" y="2314578"/>
            <a:ext cx="8737600" cy="1314449"/>
            <a:chOff x="1849438" y="1833564"/>
            <a:chExt cx="5793551" cy="1314449"/>
          </a:xfrm>
        </p:grpSpPr>
        <p:sp>
          <p:nvSpPr>
            <p:cNvPr id="6146" name="MH_Number_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849438" y="1833564"/>
              <a:ext cx="1200150" cy="1314449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7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03</a:t>
              </a:r>
              <a:endParaRPr lang="zh-CN" altLang="en-US" sz="7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6147" name="MH_Entry_1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197989" y="2117725"/>
              <a:ext cx="4445000" cy="746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7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zh-CN" altLang="en-US" sz="5400" dirty="0" smtClean="0">
                  <a:solidFill>
                    <a:schemeClr val="tx1"/>
                  </a:solidFill>
                  <a:latin typeface="+mn-lt"/>
                  <a:ea typeface="+mn-ea"/>
                </a:rPr>
                <a:t>折叠</a:t>
              </a:r>
              <a:endParaRPr lang="zh-CN" altLang="en-US" sz="5400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574981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54355" y="264795"/>
            <a:ext cx="11137900" cy="720725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chemeClr val="accent1"/>
                </a:solidFill>
                <a:latin typeface="+mj-ea"/>
              </a:rPr>
              <a:t>折叠</a:t>
            </a:r>
          </a:p>
        </p:txBody>
      </p:sp>
      <p:sp>
        <p:nvSpPr>
          <p:cNvPr id="3" name="矩形 2"/>
          <p:cNvSpPr/>
          <p:nvPr/>
        </p:nvSpPr>
        <p:spPr>
          <a:xfrm>
            <a:off x="665192" y="1484898"/>
            <a:ext cx="10266044" cy="10669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800"/>
              </a:lnSpc>
            </a:pP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折叠（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Collapse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）插件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可以让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页面区域折叠起来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800"/>
              </a:lnSpc>
            </a:pP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折叠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导航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板时，可允许更多内容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选项。</a:t>
            </a:r>
          </a:p>
        </p:txBody>
      </p:sp>
      <p:sp>
        <p:nvSpPr>
          <p:cNvPr id="4" name="TextBox 19"/>
          <p:cNvSpPr txBox="1"/>
          <p:nvPr/>
        </p:nvSpPr>
        <p:spPr>
          <a:xfrm>
            <a:off x="665192" y="2916446"/>
            <a:ext cx="3840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①通过</a:t>
            </a:r>
            <a:r>
              <a:rPr lang="en-US" altLang="zh-CN" sz="28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r>
              <a:rPr lang="zh-CN" altLang="en-US" sz="28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</a:p>
        </p:txBody>
      </p:sp>
      <p:sp>
        <p:nvSpPr>
          <p:cNvPr id="5" name="矩形 4"/>
          <p:cNvSpPr/>
          <p:nvPr/>
        </p:nvSpPr>
        <p:spPr>
          <a:xfrm>
            <a:off x="665192" y="3618545"/>
            <a:ext cx="10266044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data-toggle="collapse" 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到想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要展开或折叠的组件的链接上。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zh-CN" sz="26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href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 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data-target 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属性添加到父组件，它的值是子组件的 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data-parent 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属性把折叠面板（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accordion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）的 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 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添加到要展开或折叠的组件的链接上。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050" y="234315"/>
            <a:ext cx="11137900" cy="720725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chemeClr val="accent1"/>
                </a:solidFill>
                <a:latin typeface="+mj-ea"/>
              </a:rPr>
              <a:t>概述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07435" y="1366565"/>
            <a:ext cx="3072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文件引入：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07435" y="1988841"/>
            <a:ext cx="96970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插件可以单个引入（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Bootstrap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提供的单个*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2400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文件），或一次性全部引入（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bootstrap.js 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或压缩版的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bootstrap.min.js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07435" y="3408432"/>
            <a:ext cx="4063329" cy="21698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不要将两份文件全部引入</a:t>
            </a:r>
          </a:p>
          <a:p>
            <a:pPr>
              <a:lnSpc>
                <a:spcPct val="150000"/>
              </a:lnSpc>
            </a:pPr>
            <a:r>
              <a:rPr lang="en-US" altLang="zh-CN" sz="2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bootstrap.js </a:t>
            </a:r>
            <a:r>
              <a:rPr lang="zh-CN" altLang="en-US" sz="2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2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bootstrap.min.js </a:t>
            </a:r>
            <a:r>
              <a:rPr lang="zh-CN" altLang="en-US" sz="2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同样是包含了所有插件</a:t>
            </a:r>
            <a:r>
              <a:rPr lang="zh-CN" altLang="en-US" sz="2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250873" y="3408432"/>
            <a:ext cx="6414077" cy="29546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插件之间的依赖</a:t>
            </a:r>
          </a:p>
          <a:p>
            <a:pPr>
              <a:lnSpc>
                <a:spcPct val="150000"/>
              </a:lnSpc>
            </a:pPr>
            <a:r>
              <a:rPr lang="zh-CN" altLang="en-US" sz="2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某些插件和</a:t>
            </a:r>
            <a:r>
              <a:rPr lang="en-US" altLang="zh-CN" sz="2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组件依赖于其它插件</a:t>
            </a:r>
            <a:r>
              <a:rPr lang="zh-CN" altLang="en-US" sz="2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。单个</a:t>
            </a:r>
            <a:r>
              <a:rPr lang="zh-CN" altLang="en-US" sz="2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引入每个</a:t>
            </a:r>
            <a:r>
              <a:rPr lang="zh-CN" altLang="en-US" sz="2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插件</a:t>
            </a:r>
            <a:r>
              <a:rPr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</a:t>
            </a:r>
            <a:r>
              <a:rPr lang="zh-CN" altLang="en-US" sz="2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需确保在文档</a:t>
            </a:r>
            <a:r>
              <a:rPr lang="zh-CN" altLang="en-US" sz="2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中插件</a:t>
            </a:r>
            <a:r>
              <a:rPr lang="zh-CN" altLang="en-US" sz="2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之间的依赖关系。注意，所有插件都依赖 </a:t>
            </a:r>
            <a:r>
              <a:rPr lang="en-US" altLang="zh-CN" sz="2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sz="2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（因此</a:t>
            </a:r>
            <a:r>
              <a:rPr lang="en-US" altLang="zh-CN" sz="2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sz="2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必须在所有插件</a:t>
            </a:r>
            <a:r>
              <a:rPr lang="zh-CN" altLang="en-US" sz="22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之前</a:t>
            </a:r>
            <a:r>
              <a:rPr lang="zh-CN" altLang="en-US" sz="2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引入页面）。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54355" y="264795"/>
            <a:ext cx="11137900" cy="720725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chemeClr val="accent1"/>
                </a:solidFill>
                <a:latin typeface="+mj-ea"/>
              </a:rPr>
              <a:t>折叠组件</a:t>
            </a:r>
            <a:endParaRPr lang="zh-CN" altLang="en-US" sz="3600" dirty="0" smtClean="0">
              <a:solidFill>
                <a:schemeClr val="accent1"/>
              </a:solidFill>
              <a:latin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4248" y="3068960"/>
            <a:ext cx="10709497" cy="127727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dirty="0">
                <a:solidFill>
                  <a:srgbClr val="000000"/>
                </a:solidFill>
              </a:rPr>
              <a:t>&lt;a class="</a:t>
            </a:r>
            <a:r>
              <a:rPr lang="en-US" altLang="zh-CN" sz="2200" dirty="0" err="1">
                <a:solidFill>
                  <a:srgbClr val="000000"/>
                </a:solidFill>
              </a:rPr>
              <a:t>btn</a:t>
            </a:r>
            <a:r>
              <a:rPr lang="en-US" altLang="zh-CN" sz="2200" dirty="0">
                <a:solidFill>
                  <a:srgbClr val="000000"/>
                </a:solidFill>
              </a:rPr>
              <a:t> </a:t>
            </a:r>
            <a:r>
              <a:rPr lang="en-US" altLang="zh-CN" sz="2200" dirty="0" err="1">
                <a:solidFill>
                  <a:srgbClr val="000000"/>
                </a:solidFill>
              </a:rPr>
              <a:t>btn</a:t>
            </a:r>
            <a:r>
              <a:rPr lang="en-US" altLang="zh-CN" sz="2200" dirty="0">
                <a:solidFill>
                  <a:srgbClr val="000000"/>
                </a:solidFill>
              </a:rPr>
              <a:t>-primary" </a:t>
            </a:r>
            <a:r>
              <a:rPr lang="en-US" altLang="zh-CN" sz="2200" dirty="0">
                <a:solidFill>
                  <a:srgbClr val="0070C0"/>
                </a:solidFill>
              </a:rPr>
              <a:t>data-toggle="collapse"</a:t>
            </a:r>
            <a:r>
              <a:rPr lang="en-US" altLang="zh-CN" sz="2200" dirty="0"/>
              <a:t> </a:t>
            </a:r>
            <a:r>
              <a:rPr lang="en-US" altLang="zh-CN" sz="2200" dirty="0" err="1">
                <a:solidFill>
                  <a:srgbClr val="FF0000"/>
                </a:solidFill>
              </a:rPr>
              <a:t>href</a:t>
            </a:r>
            <a:r>
              <a:rPr lang="en-US" altLang="zh-CN" sz="2200" dirty="0">
                <a:solidFill>
                  <a:srgbClr val="FF0000"/>
                </a:solidFill>
              </a:rPr>
              <a:t>="#</a:t>
            </a:r>
            <a:r>
              <a:rPr lang="en-US" altLang="zh-CN" sz="2200" dirty="0" err="1">
                <a:solidFill>
                  <a:srgbClr val="FF0000"/>
                </a:solidFill>
              </a:rPr>
              <a:t>cExample</a:t>
            </a:r>
            <a:r>
              <a:rPr lang="en-US" altLang="zh-CN" sz="2200" dirty="0"/>
              <a:t>"</a:t>
            </a:r>
            <a:r>
              <a:rPr lang="en-US" altLang="zh-CN" sz="2200" dirty="0">
                <a:solidFill>
                  <a:srgbClr val="000000"/>
                </a:solidFill>
              </a:rPr>
              <a:t> &gt;</a:t>
            </a:r>
          </a:p>
          <a:p>
            <a:r>
              <a:rPr lang="en-US" altLang="zh-CN" sz="2200" dirty="0" smtClean="0">
                <a:solidFill>
                  <a:srgbClr val="000000"/>
                </a:solidFill>
              </a:rPr>
              <a:t>	</a:t>
            </a:r>
            <a:r>
              <a:rPr lang="zh-CN" altLang="en-US" sz="2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超链接</a:t>
            </a:r>
            <a:r>
              <a:rPr lang="en-US" altLang="zh-CN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2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href</a:t>
            </a:r>
            <a:r>
              <a:rPr lang="zh-CN" altLang="en-US" sz="2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endParaRPr lang="en-US" altLang="zh-CN" sz="22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200" dirty="0" smtClean="0">
                <a:solidFill>
                  <a:srgbClr val="000000"/>
                </a:solidFill>
              </a:rPr>
              <a:t>&lt;/a&gt;</a:t>
            </a:r>
            <a:endParaRPr lang="zh-CN" altLang="en-US" sz="2200" dirty="0">
              <a:solidFill>
                <a:srgbClr val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4248" y="4390409"/>
            <a:ext cx="10709498" cy="161582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dirty="0">
                <a:solidFill>
                  <a:srgbClr val="000000"/>
                </a:solidFill>
              </a:rPr>
              <a:t>&lt;button class="</a:t>
            </a:r>
            <a:r>
              <a:rPr lang="en-US" altLang="zh-CN" sz="2200" dirty="0" err="1" smtClean="0">
                <a:solidFill>
                  <a:srgbClr val="000000"/>
                </a:solidFill>
              </a:rPr>
              <a:t>btn</a:t>
            </a:r>
            <a:r>
              <a:rPr lang="en-US" altLang="zh-CN" sz="2200" dirty="0" smtClean="0">
                <a:solidFill>
                  <a:srgbClr val="000000"/>
                </a:solidFill>
              </a:rPr>
              <a:t>" </a:t>
            </a:r>
            <a:r>
              <a:rPr lang="en-US" altLang="zh-CN" sz="2200" dirty="0">
                <a:solidFill>
                  <a:srgbClr val="000000"/>
                </a:solidFill>
              </a:rPr>
              <a:t>type="button" </a:t>
            </a:r>
            <a:r>
              <a:rPr lang="en-US" altLang="zh-CN" sz="2200" dirty="0">
                <a:solidFill>
                  <a:srgbClr val="0070C0"/>
                </a:solidFill>
              </a:rPr>
              <a:t>data-toggle="collapse" </a:t>
            </a:r>
            <a:r>
              <a:rPr lang="en-US" altLang="zh-CN" sz="2200" dirty="0">
                <a:solidFill>
                  <a:srgbClr val="FF0000"/>
                </a:solidFill>
              </a:rPr>
              <a:t>data-target="#</a:t>
            </a:r>
            <a:r>
              <a:rPr lang="en-US" altLang="zh-CN" sz="2200" dirty="0" err="1">
                <a:solidFill>
                  <a:srgbClr val="FF0000"/>
                </a:solidFill>
              </a:rPr>
              <a:t>cExample</a:t>
            </a:r>
            <a:r>
              <a:rPr lang="en-US" altLang="zh-CN" sz="2200" dirty="0">
                <a:solidFill>
                  <a:srgbClr val="FF0000"/>
                </a:solidFill>
              </a:rPr>
              <a:t>"  </a:t>
            </a:r>
            <a:r>
              <a:rPr lang="en-US" altLang="zh-CN" sz="2200" dirty="0">
                <a:solidFill>
                  <a:srgbClr val="000000"/>
                </a:solidFill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zh-CN" sz="2200" dirty="0" smtClean="0">
                <a:solidFill>
                  <a:srgbClr val="000000"/>
                </a:solidFill>
              </a:rPr>
              <a:t>	</a:t>
            </a:r>
            <a:r>
              <a:rPr lang="zh-CN" altLang="en-US" sz="2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按钮</a:t>
            </a:r>
            <a:r>
              <a:rPr lang="en-US" altLang="zh-CN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Button</a:t>
            </a:r>
            <a:r>
              <a:rPr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data-target</a:t>
            </a:r>
            <a:r>
              <a:rPr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endParaRPr lang="en-US" altLang="zh-CN" sz="2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200" dirty="0">
                <a:solidFill>
                  <a:srgbClr val="000000"/>
                </a:solidFill>
              </a:rPr>
              <a:t>&lt;/button&gt;</a:t>
            </a:r>
            <a:endParaRPr lang="zh-CN" altLang="en-US" sz="2200" dirty="0">
              <a:solidFill>
                <a:srgbClr val="00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997150" y="6050412"/>
            <a:ext cx="2098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 smtClean="0">
                <a:solidFill>
                  <a:srgbClr val="000000"/>
                </a:solidFill>
              </a:rPr>
              <a:t>25-5.html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248" y="1204016"/>
            <a:ext cx="7509097" cy="1726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640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0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050" y="249555"/>
            <a:ext cx="11137900" cy="720725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chemeClr val="accent1"/>
                </a:solidFill>
                <a:latin typeface="+mj-ea"/>
              </a:rPr>
              <a:t>折叠面板</a:t>
            </a:r>
            <a:endParaRPr lang="zh-CN" altLang="en-US" sz="3600" dirty="0" smtClean="0">
              <a:solidFill>
                <a:schemeClr val="accent1"/>
              </a:solidFill>
              <a:latin typeface="+mj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67" y="2204864"/>
            <a:ext cx="9767191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2" name="组合 21"/>
          <p:cNvGrpSpPr/>
          <p:nvPr/>
        </p:nvGrpSpPr>
        <p:grpSpPr>
          <a:xfrm>
            <a:off x="1295467" y="2006932"/>
            <a:ext cx="9793088" cy="4357818"/>
            <a:chOff x="971600" y="2204864"/>
            <a:chExt cx="7344816" cy="4070876"/>
          </a:xfrm>
        </p:grpSpPr>
        <p:sp>
          <p:nvSpPr>
            <p:cNvPr id="18" name="矩形 17"/>
            <p:cNvSpPr/>
            <p:nvPr/>
          </p:nvSpPr>
          <p:spPr>
            <a:xfrm>
              <a:off x="971600" y="2204864"/>
              <a:ext cx="7344816" cy="3384376"/>
            </a:xfrm>
            <a:prstGeom prst="rect">
              <a:avLst/>
            </a:prstGeom>
            <a:noFill/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6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212365" y="5844473"/>
              <a:ext cx="2863284" cy="4312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&lt;div class="panel-group“&gt;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21" name="直接箭头连接符 20"/>
            <p:cNvCxnSpPr>
              <a:stCxn id="19" idx="0"/>
              <a:endCxn id="18" idx="2"/>
            </p:cNvCxnSpPr>
            <p:nvPr/>
          </p:nvCxnSpPr>
          <p:spPr>
            <a:xfrm flipV="1">
              <a:off x="4644007" y="5589240"/>
              <a:ext cx="1" cy="255233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29" name="组合 28"/>
          <p:cNvGrpSpPr/>
          <p:nvPr/>
        </p:nvGrpSpPr>
        <p:grpSpPr>
          <a:xfrm>
            <a:off x="1295468" y="1298825"/>
            <a:ext cx="9697076" cy="3282303"/>
            <a:chOff x="971601" y="1298825"/>
            <a:chExt cx="7272807" cy="3282303"/>
          </a:xfrm>
        </p:grpSpPr>
        <p:sp>
          <p:nvSpPr>
            <p:cNvPr id="23" name="矩形 22"/>
            <p:cNvSpPr/>
            <p:nvPr/>
          </p:nvSpPr>
          <p:spPr>
            <a:xfrm>
              <a:off x="1043608" y="2204864"/>
              <a:ext cx="7200800" cy="2376264"/>
            </a:xfrm>
            <a:prstGeom prst="rect">
              <a:avLst/>
            </a:prstGeom>
            <a:noFill/>
            <a:ln w="28575">
              <a:solidFill>
                <a:srgbClr val="0066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971601" y="1298825"/>
              <a:ext cx="3237905" cy="461665"/>
            </a:xfrm>
            <a:prstGeom prst="rect">
              <a:avLst/>
            </a:prstGeom>
            <a:noFill/>
            <a:ln w="28575">
              <a:solidFill>
                <a:srgbClr val="0066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000000"/>
                  </a:solidFill>
                </a:rPr>
                <a:t>&lt;div class="panel </a:t>
              </a:r>
              <a:r>
                <a:rPr lang="en-US" altLang="zh-CN" sz="2400" dirty="0" err="1" smtClean="0">
                  <a:solidFill>
                    <a:srgbClr val="000000"/>
                  </a:solidFill>
                </a:rPr>
                <a:t>panel</a:t>
              </a:r>
              <a:r>
                <a:rPr lang="en-US" altLang="zh-CN" sz="2400" dirty="0" smtClean="0">
                  <a:solidFill>
                    <a:srgbClr val="000000"/>
                  </a:solidFill>
                </a:rPr>
                <a:t>-info"&gt;</a:t>
              </a:r>
            </a:p>
          </p:txBody>
        </p:sp>
        <p:cxnSp>
          <p:nvCxnSpPr>
            <p:cNvPr id="28" name="直接箭头连接符 27"/>
            <p:cNvCxnSpPr>
              <a:stCxn id="24" idx="2"/>
              <a:endCxn id="23" idx="0"/>
            </p:cNvCxnSpPr>
            <p:nvPr/>
          </p:nvCxnSpPr>
          <p:spPr>
            <a:xfrm>
              <a:off x="2590554" y="1760490"/>
              <a:ext cx="2053454" cy="444374"/>
            </a:xfrm>
            <a:prstGeom prst="straightConnector1">
              <a:avLst/>
            </a:prstGeom>
            <a:ln w="28575">
              <a:solidFill>
                <a:srgbClr val="0066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组合 31"/>
          <p:cNvGrpSpPr/>
          <p:nvPr/>
        </p:nvGrpSpPr>
        <p:grpSpPr>
          <a:xfrm>
            <a:off x="1487488" y="2276872"/>
            <a:ext cx="9409045" cy="430887"/>
            <a:chOff x="1115616" y="2276872"/>
            <a:chExt cx="7056784" cy="430887"/>
          </a:xfrm>
        </p:grpSpPr>
        <p:sp>
          <p:nvSpPr>
            <p:cNvPr id="30" name="矩形 29"/>
            <p:cNvSpPr/>
            <p:nvPr/>
          </p:nvSpPr>
          <p:spPr>
            <a:xfrm>
              <a:off x="1115616" y="2276872"/>
              <a:ext cx="7056784" cy="423664"/>
            </a:xfrm>
            <a:prstGeom prst="rect">
              <a:avLst/>
            </a:prstGeom>
            <a:noFill/>
            <a:ln w="28575">
              <a:solidFill>
                <a:srgbClr val="F99DE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600" dirty="0"/>
            </a:p>
          </p:txBody>
        </p:sp>
        <p:sp>
          <p:nvSpPr>
            <p:cNvPr id="31" name="矩形 30"/>
            <p:cNvSpPr/>
            <p:nvPr/>
          </p:nvSpPr>
          <p:spPr>
            <a:xfrm>
              <a:off x="3561307" y="2276872"/>
              <a:ext cx="2813511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200" dirty="0" smtClean="0">
                  <a:solidFill>
                    <a:srgbClr val="FF0000"/>
                  </a:solidFill>
                </a:rPr>
                <a:t>&lt;div class="panel-heading"&gt;</a:t>
              </a:r>
              <a:endParaRPr lang="zh-CN" altLang="en-US" sz="2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1487488" y="2780928"/>
            <a:ext cx="9409045" cy="2509827"/>
            <a:chOff x="1115616" y="2780928"/>
            <a:chExt cx="7056784" cy="2509827"/>
          </a:xfrm>
        </p:grpSpPr>
        <p:sp>
          <p:nvSpPr>
            <p:cNvPr id="34" name="矩形 33"/>
            <p:cNvSpPr/>
            <p:nvPr/>
          </p:nvSpPr>
          <p:spPr>
            <a:xfrm>
              <a:off x="1115616" y="2780928"/>
              <a:ext cx="7056784" cy="1728192"/>
            </a:xfrm>
            <a:prstGeom prst="rect">
              <a:avLst/>
            </a:prstGeom>
            <a:noFill/>
            <a:ln w="28575">
              <a:solidFill>
                <a:srgbClr val="368ADF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600" dirty="0"/>
            </a:p>
          </p:txBody>
        </p:sp>
        <p:sp>
          <p:nvSpPr>
            <p:cNvPr id="35" name="矩形 34"/>
            <p:cNvSpPr/>
            <p:nvPr/>
          </p:nvSpPr>
          <p:spPr>
            <a:xfrm>
              <a:off x="2286000" y="4859868"/>
              <a:ext cx="4572000" cy="43088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altLang="zh-CN" sz="2200" dirty="0" smtClean="0">
                  <a:solidFill>
                    <a:srgbClr val="FF0000"/>
                  </a:solidFill>
                </a:rPr>
                <a:t>&lt;div class="panel-collapse collapse "&gt;</a:t>
              </a:r>
              <a:endParaRPr lang="zh-CN" altLang="en-US" sz="2200" dirty="0">
                <a:solidFill>
                  <a:srgbClr val="FF0000"/>
                </a:solidFill>
              </a:endParaRPr>
            </a:p>
          </p:txBody>
        </p:sp>
        <p:cxnSp>
          <p:nvCxnSpPr>
            <p:cNvPr id="37" name="直接箭头连接符 36"/>
            <p:cNvCxnSpPr>
              <a:stCxn id="35" idx="0"/>
              <a:endCxn id="34" idx="2"/>
            </p:cNvCxnSpPr>
            <p:nvPr/>
          </p:nvCxnSpPr>
          <p:spPr>
            <a:xfrm flipV="1">
              <a:off x="4572000" y="4509120"/>
              <a:ext cx="72008" cy="35074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矩形 38"/>
          <p:cNvSpPr/>
          <p:nvPr/>
        </p:nvSpPr>
        <p:spPr>
          <a:xfrm>
            <a:off x="4748409" y="3299222"/>
            <a:ext cx="3358612" cy="43088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sz="2200" dirty="0" smtClean="0">
                <a:solidFill>
                  <a:srgbClr val="FF0000"/>
                </a:solidFill>
              </a:rPr>
              <a:t>&lt;div class="panel-body"&gt;</a:t>
            </a:r>
            <a:endParaRPr lang="zh-CN" altLang="en-US" sz="2200" dirty="0">
              <a:solidFill>
                <a:srgbClr val="FF0000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9304191" y="5903084"/>
            <a:ext cx="21119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 smtClean="0">
                <a:solidFill>
                  <a:srgbClr val="000000"/>
                </a:solidFill>
              </a:rPr>
              <a:t>25-6.html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050" y="249555"/>
            <a:ext cx="11137900" cy="720725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chemeClr val="accent1"/>
                </a:solidFill>
                <a:latin typeface="+mj-ea"/>
              </a:rPr>
              <a:t>折叠</a:t>
            </a:r>
          </a:p>
        </p:txBody>
      </p:sp>
      <p:sp>
        <p:nvSpPr>
          <p:cNvPr id="8" name="TextBox 5"/>
          <p:cNvSpPr txBox="1"/>
          <p:nvPr/>
        </p:nvSpPr>
        <p:spPr>
          <a:xfrm>
            <a:off x="1007435" y="1934974"/>
            <a:ext cx="796888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去掉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data-toggle 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endParaRPr lang="zh-CN" altLang="en-US" sz="24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、为点击元素（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）添加</a:t>
            </a:r>
            <a:r>
              <a:rPr lang="en-US" altLang="zh-CN" sz="2400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onclick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、添加代码（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文档后）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function 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test() {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$('#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').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collapse('toggle');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8556046" y="5282814"/>
            <a:ext cx="21119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 smtClean="0">
                <a:solidFill>
                  <a:srgbClr val="000000"/>
                </a:solidFill>
              </a:rPr>
              <a:t>25-7.html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  <p:sp>
        <p:nvSpPr>
          <p:cNvPr id="6" name="TextBox 19"/>
          <p:cNvSpPr txBox="1"/>
          <p:nvPr/>
        </p:nvSpPr>
        <p:spPr>
          <a:xfrm>
            <a:off x="1007435" y="1333793"/>
            <a:ext cx="72231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②通过 </a:t>
            </a:r>
            <a:r>
              <a:rPr lang="en-US" altLang="zh-CN" sz="28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 </a:t>
            </a:r>
            <a:r>
              <a:rPr lang="zh-CN" altLang="en-US" sz="28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zh-CN" altLang="en-US" sz="2800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endParaRPr lang="zh-CN" altLang="en-US" sz="2800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770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1706562" y="2314578"/>
            <a:ext cx="8737600" cy="1314449"/>
            <a:chOff x="1849438" y="1833564"/>
            <a:chExt cx="5793551" cy="1314449"/>
          </a:xfrm>
        </p:grpSpPr>
        <p:sp>
          <p:nvSpPr>
            <p:cNvPr id="6146" name="MH_Number_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849438" y="1833564"/>
              <a:ext cx="1200150" cy="1314449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7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04</a:t>
              </a:r>
              <a:endParaRPr lang="zh-CN" altLang="en-US" sz="7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6147" name="MH_Entry_1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197989" y="2117725"/>
              <a:ext cx="4445000" cy="746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7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zh-CN" altLang="en-US" sz="5400" dirty="0" smtClean="0">
                  <a:solidFill>
                    <a:schemeClr val="tx1"/>
                  </a:solidFill>
                  <a:latin typeface="+mn-lt"/>
                  <a:ea typeface="+mn-ea"/>
                </a:rPr>
                <a:t>轮播</a:t>
              </a:r>
              <a:endParaRPr lang="zh-CN" altLang="en-US" sz="5400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6601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65150" y="264795"/>
            <a:ext cx="11137900" cy="720725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chemeClr val="accent1"/>
                </a:solidFill>
                <a:latin typeface="+mj-ea"/>
              </a:rPr>
              <a:t>轮播</a:t>
            </a:r>
          </a:p>
        </p:txBody>
      </p:sp>
      <p:sp>
        <p:nvSpPr>
          <p:cNvPr id="3" name="矩形 2"/>
          <p:cNvSpPr/>
          <p:nvPr/>
        </p:nvSpPr>
        <p:spPr>
          <a:xfrm>
            <a:off x="692727" y="1512649"/>
            <a:ext cx="10141528" cy="1746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88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轮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播（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Carousel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）插件是一种灵活的响应式的向站点添加滑块的方式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。内容灵活，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可以是图像、内嵌框架、视频或者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其他任何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类型的内容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88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常用此插件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显示了一个循环播放元素的通用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组件（幻灯片）。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65150" y="264795"/>
            <a:ext cx="11137900" cy="720725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chemeClr val="accent1"/>
                </a:solidFill>
                <a:latin typeface="+mj-ea"/>
              </a:rPr>
              <a:t>轮播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342" y="1634836"/>
            <a:ext cx="5415094" cy="165730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341" y="3823631"/>
            <a:ext cx="5415095" cy="165501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248400" y="1634836"/>
            <a:ext cx="54546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342900">
              <a:buAutoNum type="arabicPeriod"/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轮播指示标</a:t>
            </a:r>
            <a:endParaRPr lang="en-US" altLang="zh-CN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solidFill>
                  <a:srgbClr val="000000"/>
                </a:solidFill>
              </a:rPr>
              <a:t> </a:t>
            </a:r>
            <a:r>
              <a:rPr lang="en-US" altLang="zh-CN" sz="2400" dirty="0">
                <a:solidFill>
                  <a:srgbClr val="000000"/>
                </a:solidFill>
              </a:rPr>
              <a:t>&lt;</a:t>
            </a:r>
            <a:r>
              <a:rPr lang="en-US" altLang="zh-CN" sz="2400" dirty="0" err="1">
                <a:solidFill>
                  <a:srgbClr val="000000"/>
                </a:solidFill>
              </a:rPr>
              <a:t>ol</a:t>
            </a:r>
            <a:r>
              <a:rPr lang="en-US" altLang="zh-CN" sz="2400" dirty="0">
                <a:solidFill>
                  <a:srgbClr val="000000"/>
                </a:solidFill>
              </a:rPr>
              <a:t> class="carousel-indicators</a:t>
            </a:r>
            <a:r>
              <a:rPr lang="en-US" altLang="zh-CN" sz="2400" dirty="0" smtClean="0">
                <a:solidFill>
                  <a:srgbClr val="000000"/>
                </a:solidFill>
              </a:rPr>
              <a:t>"&gt;</a:t>
            </a:r>
          </a:p>
          <a:p>
            <a:endParaRPr lang="en-US" altLang="zh-CN" sz="2400" dirty="0" smtClean="0">
              <a:solidFill>
                <a:srgbClr val="000000"/>
              </a:solidFill>
            </a:endParaRPr>
          </a:p>
          <a:p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轮播项目</a:t>
            </a:r>
            <a:endParaRPr lang="en-US" altLang="zh-CN" sz="24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&lt;div class="carousel-inner"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endParaRPr lang="en-US" altLang="zh-CN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轮播导航</a:t>
            </a:r>
            <a:endParaRPr lang="en-US" altLang="zh-CN" sz="24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&lt;a class="left carousel-control" </a:t>
            </a:r>
            <a:r>
              <a:rPr lang="en-US" altLang="zh-CN" sz="24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href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="#generic" data-slide="</a:t>
            </a:r>
            <a:r>
              <a:rPr lang="en-US" altLang="zh-CN" sz="24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prev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"&gt;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478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050" y="249555"/>
            <a:ext cx="11137900" cy="720725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chemeClr val="accent1"/>
                </a:solidFill>
                <a:latin typeface="+mj-ea"/>
              </a:rPr>
              <a:t>轮播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151" y="1196752"/>
            <a:ext cx="11061700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" name="组合 9"/>
          <p:cNvGrpSpPr/>
          <p:nvPr/>
        </p:nvGrpSpPr>
        <p:grpSpPr>
          <a:xfrm>
            <a:off x="469139" y="1124744"/>
            <a:ext cx="11291491" cy="3495216"/>
            <a:chOff x="351854" y="1124744"/>
            <a:chExt cx="8468618" cy="3495216"/>
          </a:xfrm>
        </p:grpSpPr>
        <p:sp>
          <p:nvSpPr>
            <p:cNvPr id="6" name="矩形 5"/>
            <p:cNvSpPr/>
            <p:nvPr/>
          </p:nvSpPr>
          <p:spPr>
            <a:xfrm>
              <a:off x="351854" y="1124744"/>
              <a:ext cx="8468618" cy="244827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600" dirty="0"/>
            </a:p>
          </p:txBody>
        </p:sp>
        <p:cxnSp>
          <p:nvCxnSpPr>
            <p:cNvPr id="9" name="直接箭头连接符 8"/>
            <p:cNvCxnSpPr/>
            <p:nvPr/>
          </p:nvCxnSpPr>
          <p:spPr>
            <a:xfrm>
              <a:off x="3059832" y="3573016"/>
              <a:ext cx="648072" cy="64807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8397" y="4259920"/>
              <a:ext cx="8310067" cy="3600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4" name="组合 13"/>
          <p:cNvGrpSpPr/>
          <p:nvPr/>
        </p:nvGrpSpPr>
        <p:grpSpPr>
          <a:xfrm>
            <a:off x="5457157" y="2996952"/>
            <a:ext cx="6207463" cy="1115938"/>
            <a:chOff x="4092867" y="2996952"/>
            <a:chExt cx="5019675" cy="1115938"/>
          </a:xfrm>
        </p:grpSpPr>
        <p:sp>
          <p:nvSpPr>
            <p:cNvPr id="11" name="矩形 10"/>
            <p:cNvSpPr/>
            <p:nvPr/>
          </p:nvSpPr>
          <p:spPr>
            <a:xfrm>
              <a:off x="4211960" y="2996952"/>
              <a:ext cx="720080" cy="28803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600" dirty="0"/>
            </a:p>
          </p:txBody>
        </p:sp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92867" y="3789040"/>
              <a:ext cx="5019675" cy="323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3" name="直接箭头连接符 12"/>
            <p:cNvCxnSpPr/>
            <p:nvPr/>
          </p:nvCxnSpPr>
          <p:spPr>
            <a:xfrm>
              <a:off x="4932040" y="3284984"/>
              <a:ext cx="504056" cy="61206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>
            <a:off x="469173" y="1196752"/>
            <a:ext cx="11157678" cy="3932175"/>
            <a:chOff x="351879" y="1196752"/>
            <a:chExt cx="8368259" cy="3932175"/>
          </a:xfrm>
        </p:grpSpPr>
        <p:sp>
          <p:nvSpPr>
            <p:cNvPr id="15" name="矩形 14"/>
            <p:cNvSpPr/>
            <p:nvPr/>
          </p:nvSpPr>
          <p:spPr>
            <a:xfrm>
              <a:off x="438397" y="1196752"/>
              <a:ext cx="8281741" cy="23241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600" dirty="0"/>
            </a:p>
          </p:txBody>
        </p:sp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879" y="4639729"/>
              <a:ext cx="4695825" cy="4891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7" name="直接箭头连接符 16"/>
            <p:cNvCxnSpPr/>
            <p:nvPr/>
          </p:nvCxnSpPr>
          <p:spPr>
            <a:xfrm>
              <a:off x="1331640" y="3520852"/>
              <a:ext cx="0" cy="12763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组合 22"/>
          <p:cNvGrpSpPr/>
          <p:nvPr/>
        </p:nvGrpSpPr>
        <p:grpSpPr>
          <a:xfrm>
            <a:off x="3599723" y="2204864"/>
            <a:ext cx="8088808" cy="3302915"/>
            <a:chOff x="2699792" y="2204864"/>
            <a:chExt cx="6066606" cy="3302915"/>
          </a:xfrm>
        </p:grpSpPr>
        <p:sp>
          <p:nvSpPr>
            <p:cNvPr id="19" name="矩形 18"/>
            <p:cNvSpPr/>
            <p:nvPr/>
          </p:nvSpPr>
          <p:spPr>
            <a:xfrm>
              <a:off x="2699792" y="2204864"/>
              <a:ext cx="3600400" cy="79208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600" dirty="0"/>
            </a:p>
          </p:txBody>
        </p:sp>
        <p:pic>
          <p:nvPicPr>
            <p:cNvPr id="3077" name="Picture 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92867" y="5085184"/>
              <a:ext cx="4673531" cy="4225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21" name="直接箭头连接符 20"/>
            <p:cNvCxnSpPr/>
            <p:nvPr/>
          </p:nvCxnSpPr>
          <p:spPr>
            <a:xfrm>
              <a:off x="5940152" y="2996952"/>
              <a:ext cx="0" cy="210919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组合 26"/>
          <p:cNvGrpSpPr/>
          <p:nvPr/>
        </p:nvGrpSpPr>
        <p:grpSpPr>
          <a:xfrm>
            <a:off x="584531" y="2204864"/>
            <a:ext cx="10742116" cy="4437529"/>
            <a:chOff x="415167" y="2204864"/>
            <a:chExt cx="8056587" cy="4213381"/>
          </a:xfrm>
        </p:grpSpPr>
        <p:sp>
          <p:nvSpPr>
            <p:cNvPr id="24" name="矩形 23"/>
            <p:cNvSpPr/>
            <p:nvPr/>
          </p:nvSpPr>
          <p:spPr>
            <a:xfrm>
              <a:off x="899592" y="2204864"/>
              <a:ext cx="504056" cy="50405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600" dirty="0"/>
            </a:p>
          </p:txBody>
        </p:sp>
        <p:cxnSp>
          <p:nvCxnSpPr>
            <p:cNvPr id="26" name="直接箭头连接符 25"/>
            <p:cNvCxnSpPr/>
            <p:nvPr/>
          </p:nvCxnSpPr>
          <p:spPr>
            <a:xfrm>
              <a:off x="1151620" y="2708920"/>
              <a:ext cx="0" cy="275178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078" name="Picture 6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167" y="5495063"/>
              <a:ext cx="8056587" cy="9231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5" name="文本框 24"/>
          <p:cNvSpPr txBox="1"/>
          <p:nvPr/>
        </p:nvSpPr>
        <p:spPr>
          <a:xfrm>
            <a:off x="9214694" y="402946"/>
            <a:ext cx="21119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 smtClean="0">
                <a:solidFill>
                  <a:srgbClr val="000000"/>
                </a:solidFill>
              </a:rPr>
              <a:t>25-8.html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050" y="264795"/>
            <a:ext cx="11137900" cy="720725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chemeClr val="accent1"/>
                </a:solidFill>
                <a:latin typeface="+mj-ea"/>
              </a:rPr>
              <a:t>轮播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3392" y="1979290"/>
            <a:ext cx="112805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data-ride=“carousel”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用来标记在页面加载之后即开始启动的轮播组件。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data-slide-to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传递以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开始的幻灯片下标。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data-slide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可以接受控制播放位置的</a:t>
            </a:r>
            <a:r>
              <a:rPr lang="en-US" altLang="zh-CN" sz="2400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prev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next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关键字。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23392" y="4609020"/>
            <a:ext cx="10369152" cy="120032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$('.carousel').carousel({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interval: 2000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})</a:t>
            </a:r>
          </a:p>
        </p:txBody>
      </p:sp>
      <p:sp>
        <p:nvSpPr>
          <p:cNvPr id="9" name="TextBox 19"/>
          <p:cNvSpPr txBox="1"/>
          <p:nvPr/>
        </p:nvSpPr>
        <p:spPr>
          <a:xfrm>
            <a:off x="623392" y="1284436"/>
            <a:ext cx="3840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①通过</a:t>
            </a:r>
            <a:r>
              <a:rPr lang="en-US" altLang="zh-CN" sz="28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r>
              <a:rPr lang="zh-CN" altLang="en-US" sz="28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</a:p>
        </p:txBody>
      </p:sp>
      <p:sp>
        <p:nvSpPr>
          <p:cNvPr id="12" name="TextBox 19"/>
          <p:cNvSpPr txBox="1"/>
          <p:nvPr/>
        </p:nvSpPr>
        <p:spPr>
          <a:xfrm>
            <a:off x="623392" y="3833146"/>
            <a:ext cx="62406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②通过 </a:t>
            </a:r>
            <a:r>
              <a:rPr lang="en-US" altLang="zh-CN" sz="28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 </a:t>
            </a:r>
            <a:endParaRPr lang="zh-CN" altLang="en-US" sz="2800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050" y="264795"/>
            <a:ext cx="11137900" cy="720725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>
                <a:solidFill>
                  <a:schemeClr val="accent1"/>
                </a:solidFill>
                <a:latin typeface="+mj-ea"/>
              </a:rPr>
              <a:t>练习</a:t>
            </a:r>
            <a:endParaRPr lang="zh-CN" altLang="en-US" sz="3600" dirty="0" smtClean="0">
              <a:solidFill>
                <a:schemeClr val="accent1"/>
              </a:solidFill>
              <a:latin typeface="+mj-ea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7050" y="1166308"/>
            <a:ext cx="10016259" cy="5497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0114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平行四边形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159000" y="2451100"/>
            <a:ext cx="4889500" cy="957263"/>
          </a:xfrm>
          <a:prstGeom prst="parallelogram">
            <a:avLst>
              <a:gd name="adj" fmla="val 30529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sz="4800" b="1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THANKYOU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685" y="249555"/>
            <a:ext cx="11137900" cy="720725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chemeClr val="accent1"/>
                </a:solidFill>
                <a:latin typeface="+mj-ea"/>
              </a:rPr>
              <a:t>站点引用 </a:t>
            </a:r>
            <a:r>
              <a:rPr lang="en-US" altLang="zh-CN" sz="3600" dirty="0">
                <a:solidFill>
                  <a:schemeClr val="accent1"/>
                </a:solidFill>
                <a:latin typeface="+mj-ea"/>
              </a:rPr>
              <a:t>Bootstrap </a:t>
            </a:r>
            <a:r>
              <a:rPr lang="zh-CN" altLang="en-US" sz="3600" dirty="0">
                <a:solidFill>
                  <a:schemeClr val="accent1"/>
                </a:solidFill>
                <a:latin typeface="+mj-ea"/>
              </a:rPr>
              <a:t>插件的方式</a:t>
            </a:r>
            <a:endParaRPr lang="zh-CN" altLang="en-US" sz="3600" dirty="0" smtClean="0">
              <a:solidFill>
                <a:schemeClr val="accent1"/>
              </a:solidFill>
              <a:latin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07435" y="1321257"/>
            <a:ext cx="3840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 </a:t>
            </a:r>
            <a:r>
              <a:rPr lang="zh-CN" altLang="en-US" sz="28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属性：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07435" y="1911383"/>
            <a:ext cx="10177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可以仅通过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 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 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所有插件，无需写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 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代码。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07435" y="2806718"/>
            <a:ext cx="3840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编程式 </a:t>
            </a:r>
            <a:r>
              <a:rPr lang="en-US" altLang="zh-CN" sz="28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28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07435" y="3333057"/>
            <a:ext cx="101771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提供了所有插件的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纯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。所有公开的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都是支持单独或链式调用的，并且返回其所操作的元素集合（注：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的调用形式一致）。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07434" y="4893230"/>
            <a:ext cx="101771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Bootstrap </a:t>
            </a:r>
            <a:r>
              <a:rPr lang="zh-CN" altLang="en-US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官方不提供对第三方</a:t>
            </a:r>
            <a:r>
              <a:rPr lang="en-US" altLang="zh-CN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工具库的支持，如 </a:t>
            </a:r>
            <a:r>
              <a:rPr lang="en-US" altLang="zh-CN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Prototype </a:t>
            </a:r>
            <a:r>
              <a:rPr lang="zh-CN" altLang="en-US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 </a:t>
            </a:r>
            <a:r>
              <a:rPr lang="en-US" altLang="zh-CN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 UI</a:t>
            </a:r>
            <a:r>
              <a:rPr lang="zh-CN" altLang="en-US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6" name="爆炸形 1 5"/>
          <p:cNvSpPr/>
          <p:nvPr/>
        </p:nvSpPr>
        <p:spPr>
          <a:xfrm>
            <a:off x="9098203" y="568815"/>
            <a:ext cx="2784309" cy="1696868"/>
          </a:xfrm>
          <a:prstGeom prst="irregularSeal1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400" b="1" dirty="0" smtClean="0"/>
              <a:t>首选</a:t>
            </a:r>
            <a:endParaRPr lang="en-US" altLang="zh-CN" sz="2400" b="1" dirty="0" smtClean="0"/>
          </a:p>
          <a:p>
            <a:pPr algn="ctr"/>
            <a:r>
              <a:rPr lang="zh-CN" altLang="en-US" sz="2400" b="1" dirty="0" smtClean="0"/>
              <a:t>方式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6" grpId="0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09599" y="190277"/>
            <a:ext cx="9791700" cy="695548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3376AD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9pPr>
          </a:lstStyle>
          <a:p>
            <a:r>
              <a:rPr lang="zh-CN" altLang="en-US" sz="4000" dirty="0" smtClean="0"/>
              <a:t>主要内容</a:t>
            </a:r>
            <a:endParaRPr lang="zh-CN" altLang="en-US" sz="4000" dirty="0"/>
          </a:p>
        </p:txBody>
      </p:sp>
      <p:grpSp>
        <p:nvGrpSpPr>
          <p:cNvPr id="5" name="组合 4"/>
          <p:cNvGrpSpPr/>
          <p:nvPr>
            <p:custDataLst>
              <p:tags r:id="rId2"/>
            </p:custDataLst>
          </p:nvPr>
        </p:nvGrpSpPr>
        <p:grpSpPr>
          <a:xfrm>
            <a:off x="1179456" y="1816785"/>
            <a:ext cx="6739705" cy="476250"/>
            <a:chOff x="1465263" y="981075"/>
            <a:chExt cx="4981575" cy="476250"/>
          </a:xfrm>
        </p:grpSpPr>
        <p:sp>
          <p:nvSpPr>
            <p:cNvPr id="6" name="MH_Number_1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1465263" y="981075"/>
              <a:ext cx="1171608" cy="471488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01</a:t>
              </a:r>
              <a:endParaRPr lang="zh-CN" altLang="en-US" sz="3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7" name="MH_Entry_1"/>
            <p:cNvSpPr txBox="1"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2665413" y="981075"/>
              <a:ext cx="3781425" cy="476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15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zh-CN" altLang="en-US" sz="2800" dirty="0">
                  <a:solidFill>
                    <a:schemeClr val="tx1"/>
                  </a:solidFill>
                  <a:latin typeface="+mn-lt"/>
                  <a:ea typeface="+mn-ea"/>
                </a:rPr>
                <a:t>模态框</a:t>
              </a:r>
            </a:p>
          </p:txBody>
        </p:sp>
      </p:grpSp>
      <p:grpSp>
        <p:nvGrpSpPr>
          <p:cNvPr id="8" name="组合 7"/>
          <p:cNvGrpSpPr/>
          <p:nvPr>
            <p:custDataLst>
              <p:tags r:id="rId3"/>
            </p:custDataLst>
          </p:nvPr>
        </p:nvGrpSpPr>
        <p:grpSpPr>
          <a:xfrm>
            <a:off x="1179455" y="2522368"/>
            <a:ext cx="6621486" cy="476250"/>
            <a:chOff x="1916113" y="1878013"/>
            <a:chExt cx="4973637" cy="476250"/>
          </a:xfrm>
        </p:grpSpPr>
        <p:sp>
          <p:nvSpPr>
            <p:cNvPr id="9" name="MH_Entry_2"/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3106738" y="1878013"/>
              <a:ext cx="3783012" cy="476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15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zh-CN" altLang="en-US" sz="2800" dirty="0">
                  <a:solidFill>
                    <a:schemeClr val="tx1"/>
                  </a:solidFill>
                </a:rPr>
                <a:t>滚动监听</a:t>
              </a:r>
            </a:p>
          </p:txBody>
        </p:sp>
        <p:sp>
          <p:nvSpPr>
            <p:cNvPr id="10" name="MH_Number_2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1916113" y="1879600"/>
              <a:ext cx="1190625" cy="471488"/>
            </a:xfrm>
            <a:prstGeom prst="homePlate">
              <a:avLst>
                <a:gd name="adj" fmla="val 50002"/>
              </a:avLst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02</a:t>
              </a:r>
              <a:endParaRPr lang="zh-CN" altLang="en-US" sz="3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1" name="组合 10"/>
          <p:cNvGrpSpPr/>
          <p:nvPr>
            <p:custDataLst>
              <p:tags r:id="rId4"/>
            </p:custDataLst>
          </p:nvPr>
        </p:nvGrpSpPr>
        <p:grpSpPr>
          <a:xfrm>
            <a:off x="1179456" y="3227951"/>
            <a:ext cx="6621489" cy="476250"/>
            <a:chOff x="1465263" y="2774950"/>
            <a:chExt cx="4981575" cy="476250"/>
          </a:xfrm>
        </p:grpSpPr>
        <p:sp>
          <p:nvSpPr>
            <p:cNvPr id="12" name="MH_Number_3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1465263" y="2778125"/>
              <a:ext cx="1200150" cy="471488"/>
            </a:xfrm>
            <a:prstGeom prst="homePlate">
              <a:avLst>
                <a:gd name="adj" fmla="val 50002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03</a:t>
              </a:r>
              <a:endParaRPr lang="zh-CN" altLang="en-US" sz="3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13" name="MH_Entry_3"/>
            <p:cNvSpPr txBox="1"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2665413" y="2774950"/>
              <a:ext cx="3781425" cy="476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15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zh-CN" altLang="en-US" sz="2800" dirty="0">
                  <a:solidFill>
                    <a:schemeClr val="tx1"/>
                  </a:solidFill>
                </a:rPr>
                <a:t>折叠</a:t>
              </a:r>
            </a:p>
          </p:txBody>
        </p:sp>
      </p:grpSp>
      <p:grpSp>
        <p:nvGrpSpPr>
          <p:cNvPr id="14" name="组合 13"/>
          <p:cNvGrpSpPr/>
          <p:nvPr>
            <p:custDataLst>
              <p:tags r:id="rId5"/>
            </p:custDataLst>
          </p:nvPr>
        </p:nvGrpSpPr>
        <p:grpSpPr>
          <a:xfrm>
            <a:off x="1179456" y="3898167"/>
            <a:ext cx="6739705" cy="476250"/>
            <a:chOff x="1465263" y="981075"/>
            <a:chExt cx="4981575" cy="476250"/>
          </a:xfrm>
        </p:grpSpPr>
        <p:sp>
          <p:nvSpPr>
            <p:cNvPr id="15" name="MH_Number_1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1465263" y="981075"/>
              <a:ext cx="1171608" cy="471488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04</a:t>
              </a:r>
              <a:endParaRPr lang="zh-CN" altLang="en-US" sz="3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16" name="MH_Entry_1"/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2665413" y="981075"/>
              <a:ext cx="3781425" cy="476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15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zh-CN" altLang="en-US" sz="2800" dirty="0">
                  <a:solidFill>
                    <a:schemeClr val="tx1"/>
                  </a:solidFill>
                  <a:latin typeface="+mn-lt"/>
                  <a:ea typeface="+mn-ea"/>
                </a:rPr>
                <a:t>弹出框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6985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1706562" y="2314578"/>
            <a:ext cx="8737600" cy="1314449"/>
            <a:chOff x="1849438" y="1833564"/>
            <a:chExt cx="5793551" cy="1314449"/>
          </a:xfrm>
        </p:grpSpPr>
        <p:sp>
          <p:nvSpPr>
            <p:cNvPr id="6146" name="MH_Number_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849438" y="1833564"/>
              <a:ext cx="1200150" cy="1314449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7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01</a:t>
              </a:r>
              <a:endParaRPr lang="zh-CN" altLang="en-US" sz="7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6147" name="MH_Entry_1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197989" y="2117725"/>
              <a:ext cx="4445000" cy="746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7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zh-CN" altLang="en-US" sz="5400" dirty="0">
                  <a:solidFill>
                    <a:schemeClr val="tx1"/>
                  </a:solidFill>
                  <a:latin typeface="+mn-lt"/>
                  <a:ea typeface="+mn-ea"/>
                </a:rPr>
                <a:t>模态框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67132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89585" y="249555"/>
            <a:ext cx="11137900" cy="720725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chemeClr val="accent1"/>
                </a:solidFill>
                <a:latin typeface="+mj-ea"/>
              </a:rPr>
              <a:t>模态框</a:t>
            </a:r>
          </a:p>
        </p:txBody>
      </p:sp>
      <p:sp>
        <p:nvSpPr>
          <p:cNvPr id="6" name="矩形 5"/>
          <p:cNvSpPr/>
          <p:nvPr/>
        </p:nvSpPr>
        <p:spPr>
          <a:xfrm>
            <a:off x="706582" y="1332498"/>
            <a:ext cx="10363200" cy="16239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880"/>
              </a:lnSpc>
              <a:spcBef>
                <a:spcPts val="600"/>
              </a:spcBef>
            </a:pP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模态框（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Modal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）是</a:t>
            </a:r>
            <a:r>
              <a:rPr lang="zh-CN" altLang="en-US" sz="2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覆盖在父窗体上的子窗体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880"/>
              </a:lnSpc>
              <a:spcBef>
                <a:spcPts val="600"/>
              </a:spcBef>
            </a:pP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目的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是显示来自一个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单独源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的内容，可以在不离开父窗体的情况下有一些互动。子窗体可提供信息、交互等。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305" y="3318687"/>
            <a:ext cx="8136172" cy="2694186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8058168" y="6113481"/>
            <a:ext cx="2161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25-1.html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89585" y="249555"/>
            <a:ext cx="11137900" cy="720725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chemeClr val="accent1"/>
                </a:solidFill>
                <a:latin typeface="+mj-ea"/>
              </a:rPr>
              <a:t>模态框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25900" y="1185664"/>
            <a:ext cx="59526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不支持同一时间的模态框重叠</a:t>
            </a:r>
            <a:endParaRPr lang="en-US" altLang="zh-CN" sz="24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</a:t>
            </a:r>
            <a:r>
              <a:rPr lang="zh-CN" altLang="en-US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模态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框的 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 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代码放置的位置</a:t>
            </a:r>
          </a:p>
        </p:txBody>
      </p:sp>
      <p:sp>
        <p:nvSpPr>
          <p:cNvPr id="5" name="矩形 4"/>
          <p:cNvSpPr/>
          <p:nvPr/>
        </p:nvSpPr>
        <p:spPr>
          <a:xfrm>
            <a:off x="825899" y="2385993"/>
            <a:ext cx="1035471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modal-header 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模态窗口的头部定义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样式。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.close 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用于为模态窗口的关闭按钮设置样式。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data-toggle="modal"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，用于打开模态窗口。</a:t>
            </a:r>
            <a:endParaRPr lang="zh-CN" altLang="en-US" sz="24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data-dismiss="modal"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，用于关闭模态窗口。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modal-body 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为模态窗口的主体设置样式。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modal-footer 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为模态窗口的底部设置样式。</a:t>
            </a:r>
          </a:p>
        </p:txBody>
      </p:sp>
    </p:spTree>
    <p:extLst>
      <p:ext uri="{BB962C8B-B14F-4D97-AF65-F5344CB8AC3E}">
        <p14:creationId xmlns:p14="http://schemas.microsoft.com/office/powerpoint/2010/main" val="1847684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050" y="264795"/>
            <a:ext cx="11137900" cy="720725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chemeClr val="accent1"/>
                </a:solidFill>
                <a:latin typeface="+mj-ea"/>
              </a:rPr>
              <a:t>静态模态框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2710" y="2218912"/>
            <a:ext cx="9821748" cy="2996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0" name="组合 19"/>
          <p:cNvGrpSpPr/>
          <p:nvPr/>
        </p:nvGrpSpPr>
        <p:grpSpPr>
          <a:xfrm>
            <a:off x="1199456" y="1304727"/>
            <a:ext cx="9793088" cy="3852465"/>
            <a:chOff x="899592" y="1304727"/>
            <a:chExt cx="7344816" cy="3852465"/>
          </a:xfrm>
        </p:grpSpPr>
        <p:sp>
          <p:nvSpPr>
            <p:cNvPr id="11" name="矩形 10"/>
            <p:cNvSpPr/>
            <p:nvPr/>
          </p:nvSpPr>
          <p:spPr>
            <a:xfrm>
              <a:off x="899592" y="2276872"/>
              <a:ext cx="7344816" cy="2880320"/>
            </a:xfrm>
            <a:prstGeom prst="rect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600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3105163" y="1304727"/>
              <a:ext cx="3145333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600" dirty="0" smtClean="0">
                  <a:solidFill>
                    <a:srgbClr val="FF0000"/>
                  </a:solidFill>
                </a:rPr>
                <a:t>&lt;div class="modal-dialog"&gt;</a:t>
              </a:r>
              <a:endParaRPr lang="zh-CN" altLang="en-US" sz="2600" dirty="0">
                <a:solidFill>
                  <a:srgbClr val="FF0000"/>
                </a:solidFill>
              </a:endParaRPr>
            </a:p>
          </p:txBody>
        </p:sp>
        <p:cxnSp>
          <p:nvCxnSpPr>
            <p:cNvPr id="18" name="直接箭头连接符 17"/>
            <p:cNvCxnSpPr>
              <a:stCxn id="12" idx="2"/>
              <a:endCxn id="11" idx="0"/>
            </p:cNvCxnSpPr>
            <p:nvPr/>
          </p:nvCxnSpPr>
          <p:spPr>
            <a:xfrm flipH="1">
              <a:off x="4572000" y="1797170"/>
              <a:ext cx="105830" cy="479702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25" name="组合 24"/>
          <p:cNvGrpSpPr/>
          <p:nvPr/>
        </p:nvGrpSpPr>
        <p:grpSpPr>
          <a:xfrm>
            <a:off x="1498667" y="2573288"/>
            <a:ext cx="9109835" cy="3652411"/>
            <a:chOff x="1124000" y="2573288"/>
            <a:chExt cx="6832376" cy="3652411"/>
          </a:xfrm>
        </p:grpSpPr>
        <p:sp>
          <p:nvSpPr>
            <p:cNvPr id="19" name="矩形 18"/>
            <p:cNvSpPr/>
            <p:nvPr/>
          </p:nvSpPr>
          <p:spPr>
            <a:xfrm>
              <a:off x="1124000" y="2573288"/>
              <a:ext cx="6832376" cy="236788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600" dirty="0"/>
            </a:p>
          </p:txBody>
        </p:sp>
        <p:sp>
          <p:nvSpPr>
            <p:cNvPr id="21" name="矩形 20"/>
            <p:cNvSpPr/>
            <p:nvPr/>
          </p:nvSpPr>
          <p:spPr>
            <a:xfrm>
              <a:off x="1619672" y="5733256"/>
              <a:ext cx="3299221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600" dirty="0" smtClean="0">
                  <a:solidFill>
                    <a:srgbClr val="FF0000"/>
                  </a:solidFill>
                </a:rPr>
                <a:t>&lt;div class="modal-content"&gt;</a:t>
              </a:r>
              <a:endParaRPr lang="zh-CN" altLang="en-US" sz="2600" dirty="0">
                <a:solidFill>
                  <a:srgbClr val="FF0000"/>
                </a:solidFill>
              </a:endParaRPr>
            </a:p>
          </p:txBody>
        </p:sp>
        <p:cxnSp>
          <p:nvCxnSpPr>
            <p:cNvPr id="23" name="直接箭头连接符 22"/>
            <p:cNvCxnSpPr>
              <a:stCxn id="21" idx="0"/>
              <a:endCxn id="19" idx="2"/>
            </p:cNvCxnSpPr>
            <p:nvPr/>
          </p:nvCxnSpPr>
          <p:spPr>
            <a:xfrm flipV="1">
              <a:off x="3269283" y="4941168"/>
              <a:ext cx="1270906" cy="79208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矩形 26"/>
          <p:cNvSpPr/>
          <p:nvPr/>
        </p:nvSpPr>
        <p:spPr>
          <a:xfrm>
            <a:off x="1679509" y="2653680"/>
            <a:ext cx="8810624" cy="5592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2200" dirty="0" smtClean="0">
                <a:solidFill>
                  <a:srgbClr val="FF0000"/>
                </a:solidFill>
              </a:rPr>
              <a:t>&lt;div class="modal-header"&gt;</a:t>
            </a:r>
            <a:endParaRPr lang="zh-CN" altLang="en-US" sz="2200" dirty="0">
              <a:solidFill>
                <a:srgbClr val="FF000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679509" y="3229744"/>
            <a:ext cx="8810624" cy="847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2200" dirty="0" smtClean="0">
                <a:solidFill>
                  <a:srgbClr val="FF0000"/>
                </a:solidFill>
              </a:rPr>
              <a:t>&lt;div class="modal-body"&gt;</a:t>
            </a:r>
            <a:endParaRPr lang="zh-CN" altLang="en-US" sz="2200" dirty="0">
              <a:solidFill>
                <a:srgbClr val="FF0000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679509" y="4093840"/>
            <a:ext cx="8810624" cy="847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2200" dirty="0" smtClean="0">
                <a:solidFill>
                  <a:srgbClr val="FF0000"/>
                </a:solidFill>
              </a:rPr>
              <a:t>&lt;div class="modal-footer"&gt;</a:t>
            </a:r>
            <a:endParaRPr lang="zh-CN" altLang="en-US" sz="2200" dirty="0">
              <a:solidFill>
                <a:srgbClr val="FF0000"/>
              </a:solidFill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7440149" y="2573288"/>
            <a:ext cx="3467564" cy="2079848"/>
            <a:chOff x="5580112" y="2653680"/>
            <a:chExt cx="2418825" cy="1999456"/>
          </a:xfrm>
        </p:grpSpPr>
        <p:sp>
          <p:nvSpPr>
            <p:cNvPr id="6" name="矩形 5"/>
            <p:cNvSpPr/>
            <p:nvPr/>
          </p:nvSpPr>
          <p:spPr>
            <a:xfrm>
              <a:off x="7452320" y="2653680"/>
              <a:ext cx="415280" cy="343272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600" dirty="0"/>
            </a:p>
          </p:txBody>
        </p:sp>
        <p:sp>
          <p:nvSpPr>
            <p:cNvPr id="22" name="矩形 21"/>
            <p:cNvSpPr/>
            <p:nvPr/>
          </p:nvSpPr>
          <p:spPr>
            <a:xfrm>
              <a:off x="5580112" y="4309864"/>
              <a:ext cx="792088" cy="343272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6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793766" y="3436363"/>
              <a:ext cx="220517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200" dirty="0" smtClean="0">
                  <a:solidFill>
                    <a:schemeClr val="accent1">
                      <a:lumMod val="75000"/>
                    </a:schemeClr>
                  </a:solidFill>
                </a:rPr>
                <a:t>Data-dismiss=“modal”</a:t>
              </a:r>
              <a:endParaRPr lang="zh-CN" altLang="en-US" sz="22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cxnSp>
          <p:nvCxnSpPr>
            <p:cNvPr id="9" name="直接箭头连接符 8"/>
            <p:cNvCxnSpPr/>
            <p:nvPr/>
          </p:nvCxnSpPr>
          <p:spPr>
            <a:xfrm flipV="1">
              <a:off x="6691745" y="2922131"/>
              <a:ext cx="729315" cy="6111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 flipH="1">
              <a:off x="6036625" y="3867250"/>
              <a:ext cx="413098" cy="36485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7050" y="264795"/>
            <a:ext cx="11137900" cy="720725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chemeClr val="accent1"/>
                </a:solidFill>
                <a:latin typeface="+mj-ea"/>
              </a:rPr>
              <a:t>动态模态框</a:t>
            </a:r>
          </a:p>
        </p:txBody>
      </p:sp>
      <p:sp>
        <p:nvSpPr>
          <p:cNvPr id="22" name="矩形 21"/>
          <p:cNvSpPr/>
          <p:nvPr/>
        </p:nvSpPr>
        <p:spPr>
          <a:xfrm>
            <a:off x="729373" y="1229455"/>
            <a:ext cx="9883210" cy="16890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使用模态窗口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，需要有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触发器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使用按钮或链接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按钮即可通过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启动一个模态框。此模态框将从上到下、逐渐浮现到页面前。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29373" y="3162442"/>
            <a:ext cx="110885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在模态框中需要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第一是 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.modal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，用来把 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&lt;div&gt; 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的内容识别为模态框。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第二是 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.fade 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模态框被切换时，它会引起内容淡入淡出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9、12、15、22、25、26、28、29"/>
  <p:tag name="KSO_WM_TEMPLATE_CATEGORY" val="custom"/>
  <p:tag name="KSO_WM_TEMPLATE_INDEX" val="160336"/>
  <p:tag name="KSO_WM_TAG_VERSION" val="1.0"/>
  <p:tag name="KSO_WM_SLIDE_ID" val="custom160336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11*l_h_f*1_1_1"/>
  <p:tag name="KSO_WM_UNIT_CLEAR" val="1"/>
  <p:tag name="KSO_WM_UNIT_LAYERLEVEL" val="1_1_1"/>
  <p:tag name="KSO_WM_UNIT_VALUE" val="15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3"/>
  <p:tag name="KSO_WM_UNIT_ID" val="custom160336_11*l_i*1_3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3_1"/>
  <p:tag name="KSO_WM_UNIT_ID" val="custom160336_11*l_h_f*1_3_1"/>
  <p:tag name="KSO_WM_UNIT_CLEAR" val="1"/>
  <p:tag name="KSO_WM_UNIT_LAYERLEVEL" val="1_1_1"/>
  <p:tag name="KSO_WM_UNIT_VALUE" val="15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2_1"/>
  <p:tag name="KSO_WM_UNIT_ID" val="custom160336_11*l_h_f*1_2_1"/>
  <p:tag name="KSO_WM_UNIT_CLEAR" val="1"/>
  <p:tag name="KSO_WM_UNIT_LAYERLEVEL" val="1_1_1"/>
  <p:tag name="KSO_WM_UNIT_VALUE" val="15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2"/>
  <p:tag name="KSO_WM_UNIT_ID" val="custom160336_11*l_i*1_2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USESOURCEFORMAT_APPLY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11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11*l_h_f*1_1_1"/>
  <p:tag name="KSO_WM_UNIT_CLEAR" val="1"/>
  <p:tag name="KSO_WM_UNIT_LAYERLEVEL" val="1_1_1"/>
  <p:tag name="KSO_WM_UNIT_VALUE" val="15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6*i*0"/>
  <p:tag name="KSO_WM_TEMPLATE_CATEGORY" val="custom"/>
  <p:tag name="KSO_WM_TEMPLATE_INDEX" val="160336"/>
  <p:tag name="KSO_WM_UNIT_INDEX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6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1*a*1"/>
  <p:tag name="KSO_WM_UNIT_CLEAR" val="1"/>
  <p:tag name="KSO_WM_UNIT_LAYERLEVEL" val="1"/>
  <p:tag name="KSO_WM_UNIT_VALUE" val="3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6*l_h_f*1_1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6*i*0"/>
  <p:tag name="KSO_WM_TEMPLATE_CATEGORY" val="custom"/>
  <p:tag name="KSO_WM_TEMPLATE_INDEX" val="160336"/>
  <p:tag name="KSO_WM_UNIT_INDEX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6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6*l_h_f*1_1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6*i*0"/>
  <p:tag name="KSO_WM_TEMPLATE_CATEGORY" val="custom"/>
  <p:tag name="KSO_WM_TEMPLATE_INDEX" val="160336"/>
  <p:tag name="KSO_WM_UNIT_INDEX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6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6*l_h_f*1_1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b"/>
  <p:tag name="KSO_WM_UNIT_INDEX" val="1"/>
  <p:tag name="KSO_WM_UNIT_ID" val="custom160336_1*b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6*i*0"/>
  <p:tag name="KSO_WM_TEMPLATE_CATEGORY" val="custom"/>
  <p:tag name="KSO_WM_TEMPLATE_INDEX" val="160336"/>
  <p:tag name="KSO_WM_UNIT_INDEX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6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6*l_h_f*1_1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9"/>
  <p:tag name="KSO_WM_SLIDE_INDEX" val="29"/>
  <p:tag name="KSO_WM_SLIDE_ITEM_CNT" val="1"/>
  <p:tag name="KSO_WM_SLIDE_LAYOUT" val="a"/>
  <p:tag name="KSO_WM_SLIDE_LAYOUT_CNT" val="1"/>
  <p:tag name="KSO_WM_SLIDE_TYPE" val="endPage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9*a*1"/>
  <p:tag name="KSO_WM_UNIT_CLEAR" val="1"/>
  <p:tag name="KSO_WM_UNIT_LAYERLEVEL" val="1"/>
  <p:tag name="KSO_WM_UNIT_VALUE" val="8"/>
  <p:tag name="KSO_WM_UNIT_ISCONTENTSTITLE" val="0"/>
  <p:tag name="KSO_WM_UNIT_HIGHLIGHT" val="0"/>
  <p:tag name="KSO_WM_UNIT_COMPATIBLE" val="0"/>
  <p:tag name="KSO_WM_UNIT_PRESET_TEXT" val="THANKYOU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11*i*0"/>
  <p:tag name="KSO_WM_TEMPLATE_CATEGORY" val="custom"/>
  <p:tag name="KSO_WM_TEMPLATE_INDEX" val="160336"/>
  <p:tag name="KSO_WM_UNIT_INDEX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11*i*5"/>
  <p:tag name="KSO_WM_TEMPLATE_CATEGORY" val="custom"/>
  <p:tag name="KSO_WM_TEMPLATE_INDEX" val="160336"/>
  <p:tag name="KSO_WM_UNIT_INDEX" val="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11*i*10"/>
  <p:tag name="KSO_WM_TEMPLATE_CATEGORY" val="custom"/>
  <p:tag name="KSO_WM_TEMPLATE_INDEX" val="160336"/>
  <p:tag name="KSO_WM_UNIT_INDEX" val="1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11*i*0"/>
  <p:tag name="KSO_WM_TEMPLATE_CATEGORY" val="custom"/>
  <p:tag name="KSO_WM_TEMPLATE_INDEX" val="160336"/>
  <p:tag name="KSO_WM_UNIT_INDEX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11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heme/theme1.xml><?xml version="1.0" encoding="utf-8"?>
<a:theme xmlns:a="http://schemas.openxmlformats.org/drawingml/2006/main" name="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1078</TotalTime>
  <Words>1186</Words>
  <Application>Microsoft Office PowerPoint</Application>
  <PresentationFormat>宽屏</PresentationFormat>
  <Paragraphs>168</Paragraphs>
  <Slides>29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6" baseType="lpstr">
      <vt:lpstr>Arial</vt:lpstr>
      <vt:lpstr>黑体</vt:lpstr>
      <vt:lpstr>微软雅黑</vt:lpstr>
      <vt:lpstr>Calibri</vt:lpstr>
      <vt:lpstr>宋体</vt:lpstr>
      <vt:lpstr>Britannic Bold</vt:lpstr>
      <vt:lpstr>A000120141114A19PWBG</vt:lpstr>
      <vt:lpstr>HTML5程序设计基础</vt:lpstr>
      <vt:lpstr>概述</vt:lpstr>
      <vt:lpstr>站点引用 Bootstrap 插件的方式</vt:lpstr>
      <vt:lpstr>PowerPoint 演示文稿</vt:lpstr>
      <vt:lpstr>PowerPoint 演示文稿</vt:lpstr>
      <vt:lpstr>模态框</vt:lpstr>
      <vt:lpstr>模态框</vt:lpstr>
      <vt:lpstr>静态模态框</vt:lpstr>
      <vt:lpstr>动态模态框</vt:lpstr>
      <vt:lpstr>动态模态框用法</vt:lpstr>
      <vt:lpstr>动态模态框用法</vt:lpstr>
      <vt:lpstr>模态框</vt:lpstr>
      <vt:lpstr>PowerPoint 演示文稿</vt:lpstr>
      <vt:lpstr>滚动监听</vt:lpstr>
      <vt:lpstr>滚动监听</vt:lpstr>
      <vt:lpstr>滚动监听</vt:lpstr>
      <vt:lpstr>滚动监听</vt:lpstr>
      <vt:lpstr>PowerPoint 演示文稿</vt:lpstr>
      <vt:lpstr>折叠</vt:lpstr>
      <vt:lpstr>折叠组件</vt:lpstr>
      <vt:lpstr>折叠面板</vt:lpstr>
      <vt:lpstr>折叠</vt:lpstr>
      <vt:lpstr>PowerPoint 演示文稿</vt:lpstr>
      <vt:lpstr>轮播</vt:lpstr>
      <vt:lpstr>轮播</vt:lpstr>
      <vt:lpstr>轮播</vt:lpstr>
      <vt:lpstr>轮播</vt:lpstr>
      <vt:lpstr>练习</vt:lpstr>
      <vt:lpstr>PowerPoint 演示文稿</vt:lpstr>
    </vt:vector>
  </TitlesOfParts>
  <Company>Sky123.Org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WINDOWS7</dc:creator>
  <cp:lastModifiedBy>MengYi</cp:lastModifiedBy>
  <cp:revision>186</cp:revision>
  <dcterms:created xsi:type="dcterms:W3CDTF">2016-07-29T12:40:00Z</dcterms:created>
  <dcterms:modified xsi:type="dcterms:W3CDTF">2018-11-06T15:42:45Z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2052-10.1.0.6205</vt:lpwstr>
  </property>
</Properties>
</file>