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7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8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9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3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4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5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6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7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1" r:id="rId2"/>
  </p:sldMasterIdLst>
  <p:notesMasterIdLst>
    <p:notesMasterId r:id="rId22"/>
  </p:notesMasterIdLst>
  <p:sldIdLst>
    <p:sldId id="257" r:id="rId3"/>
    <p:sldId id="288" r:id="rId4"/>
    <p:sldId id="262" r:id="rId5"/>
    <p:sldId id="258" r:id="rId6"/>
    <p:sldId id="296" r:id="rId7"/>
    <p:sldId id="311" r:id="rId8"/>
    <p:sldId id="260" r:id="rId9"/>
    <p:sldId id="289" r:id="rId10"/>
    <p:sldId id="290" r:id="rId11"/>
    <p:sldId id="309" r:id="rId12"/>
    <p:sldId id="310" r:id="rId13"/>
    <p:sldId id="307" r:id="rId14"/>
    <p:sldId id="312" r:id="rId15"/>
    <p:sldId id="313" r:id="rId16"/>
    <p:sldId id="314" r:id="rId17"/>
    <p:sldId id="315" r:id="rId18"/>
    <p:sldId id="316" r:id="rId19"/>
    <p:sldId id="283" r:id="rId20"/>
    <p:sldId id="285" r:id="rId2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008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6BBFAF3-E2D1-461D-829B-B073BB016A6C}" type="slidenum">
              <a:rPr lang="zh-CN" altLang="en-US" sz="1200"/>
              <a:t>12</a:t>
            </a:fld>
            <a:endParaRPr 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6BBFAF3-E2D1-461D-829B-B073BB016A6C}" type="slidenum">
              <a:rPr lang="zh-CN" altLang="en-US" sz="1200"/>
              <a:t>13</a:t>
            </a:fld>
            <a:endParaRPr 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6BBFAF3-E2D1-461D-829B-B073BB016A6C}" type="slidenum">
              <a:rPr lang="zh-CN" altLang="en-US" sz="1200"/>
              <a:t>14</a:t>
            </a:fld>
            <a:endParaRPr 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6BBFAF3-E2D1-461D-829B-B073BB016A6C}" type="slidenum">
              <a:rPr lang="zh-CN" altLang="en-US" sz="1200"/>
              <a:t>15</a:t>
            </a:fld>
            <a:endParaRPr 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6BBFAF3-E2D1-461D-829B-B073BB016A6C}" type="slidenum">
              <a:rPr lang="zh-CN" altLang="en-US" sz="1200"/>
              <a:t>16</a:t>
            </a:fld>
            <a:endParaRPr 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6BBFAF3-E2D1-461D-829B-B073BB016A6C}" type="slidenum">
              <a:rPr lang="zh-CN" altLang="en-US" sz="1200"/>
              <a:t>17</a:t>
            </a:fld>
            <a:endParaRPr 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15910" y="141668"/>
            <a:ext cx="2021983" cy="20477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1133341"/>
            <a:ext cx="11682413" cy="5223009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1120462"/>
            <a:ext cx="11682413" cy="5235888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5200" y="2379600"/>
            <a:ext cx="6411600" cy="12132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5298" y="3768848"/>
            <a:ext cx="8911502" cy="1500187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417" y="163087"/>
            <a:ext cx="9791700" cy="7921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2106000"/>
            <a:ext cx="3877200" cy="3099600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2106000"/>
            <a:ext cx="3877200" cy="30996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5200" y="2379600"/>
            <a:ext cx="6411600" cy="12132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5298" y="3768848"/>
            <a:ext cx="8911502" cy="1500187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2106000"/>
            <a:ext cx="3877200" cy="3099600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2106000"/>
            <a:ext cx="3877200" cy="30996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9478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49743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4974327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30462" y="1681163"/>
            <a:ext cx="5025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30462" y="2505075"/>
            <a:ext cx="5025455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 userDrawn="1"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8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0000" y="272848"/>
            <a:ext cx="9792000" cy="79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01276" y="1281837"/>
            <a:ext cx="9789448" cy="4122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00638" y="5624235"/>
            <a:ext cx="9790724" cy="732115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26635" y="260351"/>
            <a:ext cx="1265862" cy="5865813"/>
          </a:xfrm>
        </p:spPr>
        <p:txBody>
          <a:bodyPr vert="eaVert"/>
          <a:lstStyle>
            <a:lvl1pPr>
              <a:defRPr sz="3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0904" y="260351"/>
            <a:ext cx="8974540" cy="5865813"/>
          </a:xfrm>
        </p:spPr>
        <p:txBody>
          <a:bodyPr vert="eaVert"/>
          <a:lstStyle>
            <a:lvl1pPr>
              <a:defRPr sz="24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9478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49743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4974327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30462" y="1681163"/>
            <a:ext cx="5025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30462" y="2505075"/>
            <a:ext cx="5025455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 userDrawn="1"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8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25003" y="476518"/>
            <a:ext cx="8757097" cy="10560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0000" y="272848"/>
            <a:ext cx="9792000" cy="79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01276" y="1281837"/>
            <a:ext cx="9789448" cy="4122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00638" y="5624235"/>
            <a:ext cx="9790724" cy="732115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26635" y="260351"/>
            <a:ext cx="1265862" cy="5865813"/>
          </a:xfrm>
        </p:spPr>
        <p:txBody>
          <a:bodyPr vert="eaVert"/>
          <a:lstStyle>
            <a:lvl1pPr>
              <a:defRPr sz="3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0904" y="1223493"/>
            <a:ext cx="8974540" cy="4902671"/>
          </a:xfrm>
        </p:spPr>
        <p:txBody>
          <a:bodyPr vert="eaVert"/>
          <a:lstStyle>
            <a:lvl1pPr>
              <a:defRPr sz="24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jpe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90277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702" r:id="rId11"/>
    <p:sldLayoutId id="2147483713" r:id="rId12"/>
    <p:sldLayoutId id="2147483724" r:id="rId13"/>
    <p:sldLayoutId id="2147483735" r:id="rId14"/>
    <p:sldLayoutId id="2147483746" r:id="rId15"/>
    <p:sldLayoutId id="2147483955" r:id="rId16"/>
    <p:sldLayoutId id="2147483966" r:id="rId17"/>
    <p:sldLayoutId id="2147483944" r:id="rId18"/>
    <p:sldLayoutId id="2147483933" r:id="rId19"/>
    <p:sldLayoutId id="2147483922" r:id="rId20"/>
    <p:sldLayoutId id="2147483911" r:id="rId21"/>
    <p:sldLayoutId id="2147483900" r:id="rId22"/>
    <p:sldLayoutId id="2147483889" r:id="rId23"/>
    <p:sldLayoutId id="2147483878" r:id="rId24"/>
    <p:sldLayoutId id="2147483867" r:id="rId25"/>
    <p:sldLayoutId id="2147483856" r:id="rId26"/>
    <p:sldLayoutId id="2147483845" r:id="rId27"/>
    <p:sldLayoutId id="2147483834" r:id="rId28"/>
    <p:sldLayoutId id="2147483823" r:id="rId29"/>
    <p:sldLayoutId id="2147483812" r:id="rId30"/>
    <p:sldLayoutId id="2147483801" r:id="rId31"/>
    <p:sldLayoutId id="2147483790" r:id="rId32"/>
    <p:sldLayoutId id="2147483779" r:id="rId33"/>
    <p:sldLayoutId id="2147483768" r:id="rId34"/>
    <p:sldLayoutId id="2147483757" r:id="rId35"/>
    <p:sldLayoutId id="2147483680" r:id="rId36"/>
    <p:sldLayoutId id="2147483669" r:id="rId3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40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image" Target="../media/image5.png"/><Relationship Id="rId5" Type="http://schemas.openxmlformats.org/officeDocument/2006/relationships/tags" Target="../tags/tag49.xml"/><Relationship Id="rId10" Type="http://schemas.openxmlformats.org/officeDocument/2006/relationships/notesSlide" Target="../notesSlides/notesSlide17.xml"/><Relationship Id="rId4" Type="http://schemas.openxmlformats.org/officeDocument/2006/relationships/tags" Target="../tags/tag48.xml"/><Relationship Id="rId9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10" Type="http://schemas.openxmlformats.org/officeDocument/2006/relationships/image" Target="../media/image5.png"/><Relationship Id="rId4" Type="http://schemas.openxmlformats.org/officeDocument/2006/relationships/tags" Target="../tags/tag7.xml"/><Relationship Id="rId9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5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2.xml"/><Relationship Id="rId1" Type="http://schemas.openxmlformats.org/officeDocument/2006/relationships/tags" Target="../tags/tag2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5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74665" y="2163765"/>
            <a:ext cx="6144684" cy="1114424"/>
          </a:xfrm>
        </p:spPr>
        <p:txBody>
          <a:bodyPr>
            <a:noAutofit/>
          </a:bodyPr>
          <a:lstStyle/>
          <a:p>
            <a:r>
              <a:rPr lang="da-DK" altLang="zh-CN" sz="6000" dirty="0" smtClean="0"/>
              <a:t>H5</a:t>
            </a:r>
            <a:r>
              <a:rPr lang="zh-CN" altLang="en-US" sz="6000" dirty="0" smtClean="0"/>
              <a:t>方向基础课</a:t>
            </a:r>
            <a:endParaRPr lang="zh-CN" sz="6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047317" cy="609599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rgbClr val="000000"/>
                </a:solidFill>
              </a:rPr>
              <a:t>第</a:t>
            </a:r>
            <a:r>
              <a:rPr lang="en-US" altLang="zh-CN" sz="4000" dirty="0" smtClean="0">
                <a:solidFill>
                  <a:srgbClr val="000000"/>
                </a:solidFill>
              </a:rPr>
              <a:t>15</a:t>
            </a:r>
            <a:r>
              <a:rPr lang="zh-CN" altLang="en-US" sz="4000" dirty="0" smtClean="0">
                <a:solidFill>
                  <a:srgbClr val="000000"/>
                </a:solidFill>
              </a:rPr>
              <a:t>章 </a:t>
            </a:r>
            <a:r>
              <a:rPr lang="en-US" altLang="zh-CN" sz="4000" dirty="0" smtClean="0">
                <a:solidFill>
                  <a:srgbClr val="000000"/>
                </a:solidFill>
              </a:rPr>
              <a:t>CSS3</a:t>
            </a:r>
            <a:r>
              <a:rPr lang="zh-CN" altLang="en-US" sz="4000" dirty="0" smtClean="0">
                <a:solidFill>
                  <a:srgbClr val="000000"/>
                </a:solidFill>
              </a:rPr>
              <a:t>动画</a:t>
            </a:r>
            <a:endParaRPr lang="zh-CN" sz="40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语法</a:t>
            </a:r>
            <a:endParaRPr lang="zh-CN" altLang="en-US" sz="4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892760"/>
              </p:ext>
            </p:extLst>
          </p:nvPr>
        </p:nvGraphicFramePr>
        <p:xfrm>
          <a:off x="780227" y="2167171"/>
          <a:ext cx="10368224" cy="4174462"/>
        </p:xfrm>
        <a:graphic>
          <a:graphicData uri="http://schemas.openxmlformats.org/drawingml/2006/table">
            <a:tbl>
              <a:tblPr/>
              <a:tblGrid>
                <a:gridCol w="3663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726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dirty="0">
                          <a:effectLst/>
                        </a:rPr>
                        <a:t>值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dirty="0">
                          <a:effectLst/>
                        </a:rPr>
                        <a:t>描述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505">
                <a:tc>
                  <a:txBody>
                    <a:bodyPr/>
                    <a:lstStyle/>
                    <a:p>
                      <a:pPr fontAlgn="t"/>
                      <a:r>
                        <a:rPr lang="en-US" sz="2400" i="1" u="sng" dirty="0">
                          <a:solidFill>
                            <a:srgbClr val="900B09"/>
                          </a:solidFill>
                          <a:effectLst/>
                        </a:rPr>
                        <a:t>animation-name</a:t>
                      </a:r>
                      <a:endParaRPr lang="en-US" sz="2400" dirty="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effectLst/>
                        </a:rPr>
                        <a:t>规定需要绑定到选择器的 </a:t>
                      </a:r>
                      <a:r>
                        <a:rPr lang="en-US" altLang="zh-CN" sz="2400">
                          <a:effectLst/>
                        </a:rPr>
                        <a:t>keyframe </a:t>
                      </a:r>
                      <a:r>
                        <a:rPr lang="zh-CN" altLang="en-US" sz="2400">
                          <a:effectLst/>
                        </a:rPr>
                        <a:t>名称。。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333">
                <a:tc>
                  <a:txBody>
                    <a:bodyPr/>
                    <a:lstStyle/>
                    <a:p>
                      <a:pPr fontAlgn="t"/>
                      <a:r>
                        <a:rPr lang="en-US" sz="2400" i="1" u="sng" dirty="0">
                          <a:solidFill>
                            <a:srgbClr val="900B09"/>
                          </a:solidFill>
                          <a:effectLst/>
                        </a:rPr>
                        <a:t>animation-duration</a:t>
                      </a:r>
                      <a:endParaRPr lang="en-US" sz="2400" dirty="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effectLst/>
                        </a:rPr>
                        <a:t>规定完成动画所花费的时间，以秒或毫秒计。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333">
                <a:tc>
                  <a:txBody>
                    <a:bodyPr/>
                    <a:lstStyle/>
                    <a:p>
                      <a:pPr fontAlgn="t"/>
                      <a:r>
                        <a:rPr lang="en-US" sz="2400" i="1" u="sng" dirty="0">
                          <a:solidFill>
                            <a:srgbClr val="900B09"/>
                          </a:solidFill>
                          <a:effectLst/>
                        </a:rPr>
                        <a:t>animation-timing-function</a:t>
                      </a:r>
                      <a:endParaRPr lang="en-US" sz="2400" dirty="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effectLst/>
                        </a:rPr>
                        <a:t>规定动画的速度曲线。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505">
                <a:tc>
                  <a:txBody>
                    <a:bodyPr/>
                    <a:lstStyle/>
                    <a:p>
                      <a:pPr fontAlgn="t"/>
                      <a:r>
                        <a:rPr lang="en-US" sz="2400" i="1" u="sng" dirty="0">
                          <a:solidFill>
                            <a:srgbClr val="900B09"/>
                          </a:solidFill>
                          <a:effectLst/>
                        </a:rPr>
                        <a:t>animation-delay</a:t>
                      </a:r>
                      <a:endParaRPr lang="en-US" sz="2400" dirty="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effectLst/>
                        </a:rPr>
                        <a:t>规定在动画开始之前的延迟。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8333">
                <a:tc>
                  <a:txBody>
                    <a:bodyPr/>
                    <a:lstStyle/>
                    <a:p>
                      <a:pPr fontAlgn="t"/>
                      <a:r>
                        <a:rPr lang="en-US" sz="2400" i="1" u="sng" dirty="0">
                          <a:solidFill>
                            <a:srgbClr val="900B09"/>
                          </a:solidFill>
                          <a:effectLst/>
                        </a:rPr>
                        <a:t>animation-iteration-count</a:t>
                      </a:r>
                      <a:endParaRPr lang="en-US" sz="2400" dirty="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effectLst/>
                        </a:rPr>
                        <a:t>规定动画应该播放的次数。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8333">
                <a:tc>
                  <a:txBody>
                    <a:bodyPr/>
                    <a:lstStyle/>
                    <a:p>
                      <a:pPr fontAlgn="t"/>
                      <a:r>
                        <a:rPr lang="en-US" sz="2400" i="1" u="sng" dirty="0">
                          <a:solidFill>
                            <a:srgbClr val="900B09"/>
                          </a:solidFill>
                          <a:effectLst/>
                        </a:rPr>
                        <a:t>animation-direction</a:t>
                      </a:r>
                      <a:endParaRPr lang="en-US" sz="2400" dirty="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effectLst/>
                        </a:rPr>
                        <a:t>规定是否应该轮流反向播放动画。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80228" y="1427341"/>
            <a:ext cx="1036822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animation: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name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duration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timing-function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delay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iteration-count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direction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10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练习</a:t>
            </a:r>
            <a:endParaRPr lang="zh-CN" altLang="en-US" sz="4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47" t="44167" r="31244" b="32708"/>
          <a:stretch/>
        </p:blipFill>
        <p:spPr bwMode="auto">
          <a:xfrm>
            <a:off x="7757828" y="1563053"/>
            <a:ext cx="3032760" cy="169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9" r="2628"/>
          <a:stretch/>
        </p:blipFill>
        <p:spPr bwMode="auto">
          <a:xfrm>
            <a:off x="821056" y="1238250"/>
            <a:ext cx="6705600" cy="531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290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Rectangle 10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练习</a:t>
            </a:r>
            <a:endParaRPr lang="en-US" altLang="zh-CN" sz="4000" dirty="0"/>
          </a:p>
        </p:txBody>
      </p:sp>
      <p:sp>
        <p:nvSpPr>
          <p:cNvPr id="3" name="矩形 2"/>
          <p:cNvSpPr/>
          <p:nvPr/>
        </p:nvSpPr>
        <p:spPr>
          <a:xfrm>
            <a:off x="503870" y="1112549"/>
            <a:ext cx="6096000" cy="34778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zh-CN" sz="2000" dirty="0"/>
              <a:t>&lt;style&gt; </a:t>
            </a:r>
          </a:p>
          <a:p>
            <a:r>
              <a:rPr lang="en-US" altLang="zh-CN" sz="2000" dirty="0"/>
              <a:t>div</a:t>
            </a:r>
          </a:p>
          <a:p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width:100px;</a:t>
            </a:r>
          </a:p>
          <a:p>
            <a:r>
              <a:rPr lang="en-US" altLang="zh-CN" sz="2000" dirty="0"/>
              <a:t>height:100px;</a:t>
            </a:r>
          </a:p>
          <a:p>
            <a:r>
              <a:rPr lang="en-US" altLang="zh-CN" sz="2000" dirty="0" err="1"/>
              <a:t>background:red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 err="1"/>
              <a:t>position:relative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 err="1"/>
              <a:t>animation:mymove</a:t>
            </a:r>
            <a:r>
              <a:rPr lang="en-US" altLang="zh-CN" sz="2000" dirty="0"/>
              <a:t> 5s infinite;</a:t>
            </a:r>
          </a:p>
          <a:p>
            <a:r>
              <a:rPr lang="en-US" altLang="zh-CN" sz="2000" dirty="0"/>
              <a:t>-</a:t>
            </a:r>
            <a:r>
              <a:rPr lang="en-US" altLang="zh-CN" sz="2000" dirty="0" err="1"/>
              <a:t>webkit-animation:mymove</a:t>
            </a:r>
            <a:r>
              <a:rPr lang="en-US" altLang="zh-CN" sz="2000" dirty="0"/>
              <a:t> 5s infinite; /*Safari and Chrome*/</a:t>
            </a:r>
          </a:p>
          <a:p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532446" y="4985923"/>
            <a:ext cx="6096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zh-CN" dirty="0"/>
              <a:t>&lt;body&gt;</a:t>
            </a:r>
          </a:p>
          <a:p>
            <a:r>
              <a:rPr lang="en-US" altLang="zh-CN" dirty="0"/>
              <a:t>&lt;p&gt;&lt;strong&gt;</a:t>
            </a:r>
            <a:r>
              <a:rPr lang="zh-CN" altLang="en-US" dirty="0"/>
              <a:t>注释：</a:t>
            </a:r>
            <a:r>
              <a:rPr lang="en-US" altLang="zh-CN" dirty="0"/>
              <a:t>&lt;/strong&gt;</a:t>
            </a:r>
          </a:p>
          <a:p>
            <a:r>
              <a:rPr lang="en-US" altLang="zh-CN" dirty="0"/>
              <a:t>Internet Explorer 9 </a:t>
            </a:r>
            <a:r>
              <a:rPr lang="zh-CN" altLang="en-US" dirty="0"/>
              <a:t>以及更早的版本不支持 </a:t>
            </a:r>
            <a:r>
              <a:rPr lang="en-US" altLang="zh-CN" dirty="0"/>
              <a:t>animation </a:t>
            </a:r>
            <a:r>
              <a:rPr lang="zh-CN" altLang="en-US" dirty="0"/>
              <a:t>属性。</a:t>
            </a:r>
          </a:p>
          <a:p>
            <a:r>
              <a:rPr lang="en-US" altLang="zh-CN" dirty="0"/>
              <a:t>&lt;/p&gt;</a:t>
            </a:r>
          </a:p>
          <a:p>
            <a:r>
              <a:rPr lang="en-US" altLang="zh-CN" dirty="0"/>
              <a:t>&lt;div&gt;&lt;/div&gt;</a:t>
            </a:r>
          </a:p>
          <a:p>
            <a:r>
              <a:rPr lang="en-US" altLang="zh-CN" dirty="0"/>
              <a:t>&lt;/body&gt;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657022" y="1110701"/>
            <a:ext cx="5291138" cy="37548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2000" dirty="0">
                <a:solidFill>
                  <a:srgbClr val="3D3F41"/>
                </a:solidFill>
              </a:rPr>
              <a:t>@</a:t>
            </a:r>
            <a:r>
              <a:rPr lang="en-US" altLang="zh-CN" sz="2000" dirty="0" err="1">
                <a:solidFill>
                  <a:srgbClr val="3D3F41"/>
                </a:solidFill>
              </a:rPr>
              <a:t>keyframes</a:t>
            </a:r>
            <a:r>
              <a:rPr lang="en-US" altLang="zh-CN" sz="2000" dirty="0">
                <a:solidFill>
                  <a:srgbClr val="3D3F41"/>
                </a:solidFill>
              </a:rPr>
              <a:t> </a:t>
            </a:r>
            <a:r>
              <a:rPr lang="en-US" altLang="zh-CN" sz="2000" dirty="0" err="1">
                <a:solidFill>
                  <a:srgbClr val="3D3F41"/>
                </a:solidFill>
              </a:rPr>
              <a:t>mymove</a:t>
            </a:r>
            <a:endParaRPr lang="en-US" altLang="zh-CN" sz="2000" dirty="0">
              <a:solidFill>
                <a:srgbClr val="3D3F41"/>
              </a:solidFill>
            </a:endParaRPr>
          </a:p>
          <a:p>
            <a:pPr lvl="0"/>
            <a:r>
              <a:rPr lang="en-US" altLang="zh-CN" sz="2000" dirty="0">
                <a:solidFill>
                  <a:srgbClr val="3D3F41"/>
                </a:solidFill>
              </a:rPr>
              <a:t>{</a:t>
            </a:r>
          </a:p>
          <a:p>
            <a:pPr lvl="0"/>
            <a:r>
              <a:rPr lang="en-US" altLang="zh-CN" sz="2000" dirty="0">
                <a:solidFill>
                  <a:srgbClr val="3D3F41"/>
                </a:solidFill>
              </a:rPr>
              <a:t>from {left:0px;}</a:t>
            </a:r>
          </a:p>
          <a:p>
            <a:pPr lvl="0"/>
            <a:r>
              <a:rPr lang="en-US" altLang="zh-CN" sz="2000" dirty="0">
                <a:solidFill>
                  <a:srgbClr val="3D3F41"/>
                </a:solidFill>
              </a:rPr>
              <a:t>to {left:200px;}</a:t>
            </a:r>
          </a:p>
          <a:p>
            <a:pPr lvl="0"/>
            <a:r>
              <a:rPr lang="en-US" altLang="zh-CN" sz="2000" dirty="0">
                <a:solidFill>
                  <a:srgbClr val="3D3F41"/>
                </a:solidFill>
              </a:rPr>
              <a:t>}</a:t>
            </a:r>
          </a:p>
          <a:p>
            <a:pPr lvl="0"/>
            <a:r>
              <a:rPr lang="en-US" altLang="zh-CN" sz="2000" dirty="0">
                <a:solidFill>
                  <a:srgbClr val="3D3F41"/>
                </a:solidFill>
              </a:rPr>
              <a:t>@-</a:t>
            </a:r>
            <a:r>
              <a:rPr lang="en-US" altLang="zh-CN" sz="2000" dirty="0" err="1">
                <a:solidFill>
                  <a:srgbClr val="3D3F41"/>
                </a:solidFill>
              </a:rPr>
              <a:t>webkit-keyframes</a:t>
            </a:r>
            <a:r>
              <a:rPr lang="en-US" altLang="zh-CN" sz="2000" dirty="0">
                <a:solidFill>
                  <a:srgbClr val="3D3F41"/>
                </a:solidFill>
              </a:rPr>
              <a:t> </a:t>
            </a:r>
            <a:r>
              <a:rPr lang="en-US" altLang="zh-CN" sz="2000" dirty="0" err="1">
                <a:solidFill>
                  <a:srgbClr val="3D3F41"/>
                </a:solidFill>
              </a:rPr>
              <a:t>mymove</a:t>
            </a:r>
            <a:r>
              <a:rPr lang="en-US" altLang="zh-CN" sz="2000" dirty="0">
                <a:solidFill>
                  <a:srgbClr val="3D3F41"/>
                </a:solidFill>
              </a:rPr>
              <a:t> /*Safari and Chrome*/</a:t>
            </a:r>
          </a:p>
          <a:p>
            <a:pPr lvl="0"/>
            <a:r>
              <a:rPr lang="en-US" altLang="zh-CN" sz="2000" dirty="0">
                <a:solidFill>
                  <a:srgbClr val="3D3F41"/>
                </a:solidFill>
              </a:rPr>
              <a:t>{</a:t>
            </a:r>
          </a:p>
          <a:p>
            <a:pPr lvl="0"/>
            <a:r>
              <a:rPr lang="en-US" altLang="zh-CN" sz="2000" dirty="0">
                <a:solidFill>
                  <a:srgbClr val="3D3F41"/>
                </a:solidFill>
              </a:rPr>
              <a:t>from {left:0px;}</a:t>
            </a:r>
          </a:p>
          <a:p>
            <a:pPr lvl="0"/>
            <a:r>
              <a:rPr lang="en-US" altLang="zh-CN" sz="2000" dirty="0">
                <a:solidFill>
                  <a:srgbClr val="3D3F41"/>
                </a:solidFill>
              </a:rPr>
              <a:t>to {left:200px;}</a:t>
            </a:r>
          </a:p>
          <a:p>
            <a:pPr lvl="0"/>
            <a:r>
              <a:rPr lang="en-US" altLang="zh-CN" sz="2000" dirty="0">
                <a:solidFill>
                  <a:srgbClr val="3D3F41"/>
                </a:solidFill>
              </a:rPr>
              <a:t>}</a:t>
            </a:r>
          </a:p>
          <a:p>
            <a:pPr lvl="0"/>
            <a:r>
              <a:rPr lang="en-US" altLang="zh-CN" sz="2000" dirty="0">
                <a:solidFill>
                  <a:srgbClr val="3D3F41"/>
                </a:solidFill>
              </a:rPr>
              <a:t>&lt;/style&gt;</a:t>
            </a:r>
            <a:endParaRPr lang="zh-CN" altLang="en-US" sz="2000" dirty="0">
              <a:solidFill>
                <a:srgbClr val="3D3F4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82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Rectangle 10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二、</a:t>
            </a:r>
            <a:r>
              <a:rPr lang="en-US" altLang="zh-CN" sz="4000" dirty="0" smtClean="0"/>
              <a:t>animation-fill-mode</a:t>
            </a:r>
            <a:endParaRPr lang="en-US" altLang="zh-CN" sz="4000" dirty="0"/>
          </a:p>
        </p:txBody>
      </p:sp>
      <p:sp>
        <p:nvSpPr>
          <p:cNvPr id="4" name="矩形 3"/>
          <p:cNvSpPr/>
          <p:nvPr/>
        </p:nvSpPr>
        <p:spPr>
          <a:xfrm>
            <a:off x="657226" y="1282076"/>
            <a:ext cx="10629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animation-fill-mode</a:t>
            </a:r>
            <a:r>
              <a:rPr lang="zh-CN" altLang="en-US" sz="2400" dirty="0" smtClean="0"/>
              <a:t>属性</a:t>
            </a:r>
            <a:r>
              <a:rPr lang="zh-CN" altLang="en-US" sz="2400" dirty="0"/>
              <a:t>规定动画在播放之前或之后，其动画效果是否可见。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01625"/>
              </p:ext>
            </p:extLst>
          </p:nvPr>
        </p:nvGraphicFramePr>
        <p:xfrm>
          <a:off x="802892" y="3260247"/>
          <a:ext cx="10155621" cy="3011967"/>
        </p:xfrm>
        <a:graphic>
          <a:graphicData uri="http://schemas.openxmlformats.org/drawingml/2006/table">
            <a:tbl>
              <a:tblPr/>
              <a:tblGrid>
                <a:gridCol w="162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9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171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000" dirty="0">
                          <a:effectLst/>
                        </a:rPr>
                        <a:t>值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000">
                          <a:effectLst/>
                        </a:rPr>
                        <a:t>描述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375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none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不改变默认行为。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7523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forwards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effectLst/>
                        </a:rPr>
                        <a:t>当动画完成后，保持最后一个属性值（在最后一个关键帧中定义）。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7523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backwards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effectLst/>
                        </a:rPr>
                        <a:t>在 </a:t>
                      </a:r>
                      <a:r>
                        <a:rPr lang="en-US" altLang="zh-CN" sz="2000" dirty="0">
                          <a:effectLst/>
                        </a:rPr>
                        <a:t>animation-delay </a:t>
                      </a:r>
                      <a:r>
                        <a:rPr lang="zh-CN" altLang="en-US" sz="2000" dirty="0">
                          <a:effectLst/>
                        </a:rPr>
                        <a:t>所指定的一段时间内，在动画显示之前，应用开始属性值（在第一个关键帧中定义）。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375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both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effectLst/>
                        </a:rPr>
                        <a:t>向前和向后填充模式都被应用。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2892" y="1937142"/>
            <a:ext cx="9770303" cy="113650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8887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语法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animation-fill-mode :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none | forwards | backwards | both;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689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Rectangle 10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练习</a:t>
            </a:r>
            <a:endParaRPr lang="en-US" altLang="zh-CN" sz="40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82127" y="2176240"/>
            <a:ext cx="7394653" cy="2675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88872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实例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Verdana" pitchFamily="34" charset="0"/>
                <a:cs typeface="宋体" pitchFamily="2" charset="-122"/>
              </a:rPr>
              <a:t>为 h1 元素规定填充模式：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Consolas" pitchFamily="49" charset="0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cs typeface="宋体" pitchFamily="2" charset="-122"/>
              </a:rPr>
              <a:t>h1 { animation-fill-mode: forwards; }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宋体" pitchFamily="2" charset="-122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689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Rectangle 10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 smtClean="0"/>
              <a:t>三、</a:t>
            </a:r>
            <a:r>
              <a:rPr lang="en-US" altLang="zh-CN" sz="4000" dirty="0" smtClean="0"/>
              <a:t> animation-play-state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859706" y="1523474"/>
            <a:ext cx="891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animation-play-state </a:t>
            </a:r>
            <a:r>
              <a:rPr lang="zh-CN" altLang="en-US" sz="2800" dirty="0"/>
              <a:t>属性规定动画正在运行还是暂停。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551228"/>
              </p:ext>
            </p:extLst>
          </p:nvPr>
        </p:nvGraphicFramePr>
        <p:xfrm>
          <a:off x="1048488" y="3722774"/>
          <a:ext cx="8533849" cy="2162086"/>
        </p:xfrm>
        <a:graphic>
          <a:graphicData uri="http://schemas.openxmlformats.org/drawingml/2006/table">
            <a:tbl>
              <a:tblPr/>
              <a:tblGrid>
                <a:gridCol w="2437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6752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800" dirty="0">
                          <a:effectLst/>
                        </a:rPr>
                        <a:t>值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800">
                          <a:effectLst/>
                        </a:rPr>
                        <a:t>描述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667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paused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 dirty="0">
                          <a:effectLst/>
                        </a:rPr>
                        <a:t>规定动画已暂停。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667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running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 dirty="0">
                          <a:effectLst/>
                        </a:rPr>
                        <a:t>规定动画正在播放。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88294" y="2152608"/>
            <a:ext cx="7394653" cy="122116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语法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animation-play-state: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paused|running;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689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Rectangle 10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练习</a:t>
            </a:r>
            <a:endParaRPr lang="en-US" altLang="zh-CN" sz="4000" dirty="0"/>
          </a:p>
        </p:txBody>
      </p:sp>
      <p:sp>
        <p:nvSpPr>
          <p:cNvPr id="3" name="矩形 2"/>
          <p:cNvSpPr/>
          <p:nvPr/>
        </p:nvSpPr>
        <p:spPr>
          <a:xfrm>
            <a:off x="869632" y="1641397"/>
            <a:ext cx="6445568" cy="397031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&lt;body&gt;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&lt;</a:t>
            </a:r>
            <a:r>
              <a:rPr lang="en-US" altLang="zh-CN" sz="2400" dirty="0"/>
              <a:t>p&gt;&lt;strong&gt;</a:t>
            </a:r>
            <a:r>
              <a:rPr lang="zh-CN" altLang="en-US" sz="2400" dirty="0"/>
              <a:t>注释：</a:t>
            </a:r>
            <a:r>
              <a:rPr lang="en-US" altLang="zh-CN" sz="2400" dirty="0"/>
              <a:t>&lt;/strong</a:t>
            </a:r>
            <a:r>
              <a:rPr lang="en-US" altLang="zh-CN" sz="24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Internet </a:t>
            </a:r>
            <a:r>
              <a:rPr lang="en-US" altLang="zh-CN" sz="2400" dirty="0"/>
              <a:t>Explorer 9 </a:t>
            </a:r>
            <a:r>
              <a:rPr lang="zh-CN" altLang="en-US" sz="2400" dirty="0"/>
              <a:t>以及更早的版本不支持 </a:t>
            </a:r>
            <a:r>
              <a:rPr lang="en-US" altLang="zh-CN" sz="2400" dirty="0"/>
              <a:t>animation-play-state </a:t>
            </a:r>
            <a:r>
              <a:rPr lang="zh-CN" altLang="en-US" sz="2400" dirty="0"/>
              <a:t>属性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&lt;/</a:t>
            </a:r>
            <a:r>
              <a:rPr lang="en-US" altLang="zh-CN" sz="2400" dirty="0"/>
              <a:t>p&gt;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&lt;</a:t>
            </a:r>
            <a:r>
              <a:rPr lang="en-US" altLang="zh-CN" sz="2400" dirty="0"/>
              <a:t>div&gt;&lt;/div&gt;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&lt;/</a:t>
            </a:r>
            <a:r>
              <a:rPr lang="en-US" altLang="zh-CN" sz="2400" dirty="0"/>
              <a:t>body&gt;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066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Rectangle 10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练习</a:t>
            </a:r>
            <a:endParaRPr lang="en-US" altLang="zh-CN" sz="4000" dirty="0"/>
          </a:p>
        </p:txBody>
      </p:sp>
      <p:sp>
        <p:nvSpPr>
          <p:cNvPr id="4" name="矩形 3"/>
          <p:cNvSpPr/>
          <p:nvPr/>
        </p:nvSpPr>
        <p:spPr>
          <a:xfrm>
            <a:off x="719138" y="1532690"/>
            <a:ext cx="4829174" cy="489364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&lt;style&gt; </a:t>
            </a:r>
          </a:p>
          <a:p>
            <a:r>
              <a:rPr lang="en-US" altLang="zh-CN" sz="2400" dirty="0" smtClean="0"/>
              <a:t>div{</a:t>
            </a:r>
            <a:endParaRPr lang="en-US" altLang="zh-CN" sz="2400" dirty="0"/>
          </a:p>
          <a:p>
            <a:r>
              <a:rPr lang="en-US" altLang="zh-CN" sz="2400" dirty="0"/>
              <a:t>width:100px;</a:t>
            </a:r>
          </a:p>
          <a:p>
            <a:r>
              <a:rPr lang="en-US" altLang="zh-CN" sz="2400" dirty="0"/>
              <a:t>height:100px;</a:t>
            </a:r>
          </a:p>
          <a:p>
            <a:r>
              <a:rPr lang="en-US" altLang="zh-CN" sz="2400" dirty="0" err="1"/>
              <a:t>background:red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 err="1"/>
              <a:t>position:relative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 err="1"/>
              <a:t>animation:mymove</a:t>
            </a:r>
            <a:r>
              <a:rPr lang="en-US" altLang="zh-CN" sz="2400" dirty="0"/>
              <a:t> 5s;</a:t>
            </a:r>
          </a:p>
          <a:p>
            <a:r>
              <a:rPr lang="en-US" altLang="zh-CN" sz="2400" dirty="0" err="1"/>
              <a:t>animation-play-state:paused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 smtClean="0"/>
              <a:t>/* </a:t>
            </a:r>
            <a:r>
              <a:rPr lang="en-US" altLang="zh-CN" sz="2400" dirty="0"/>
              <a:t>Safari and Chrome */</a:t>
            </a:r>
          </a:p>
          <a:p>
            <a:r>
              <a:rPr lang="en-US" altLang="zh-CN" sz="2400" dirty="0"/>
              <a:t>-</a:t>
            </a:r>
            <a:r>
              <a:rPr lang="en-US" altLang="zh-CN" sz="2400" dirty="0" err="1"/>
              <a:t>webkit-animation:mymove</a:t>
            </a:r>
            <a:r>
              <a:rPr lang="en-US" altLang="zh-CN" sz="2400" dirty="0"/>
              <a:t> 5s;</a:t>
            </a:r>
          </a:p>
          <a:p>
            <a:r>
              <a:rPr lang="en-US" altLang="zh-CN" sz="2400" dirty="0"/>
              <a:t>-</a:t>
            </a:r>
            <a:r>
              <a:rPr lang="en-US" altLang="zh-CN" sz="2400" dirty="0" err="1"/>
              <a:t>webkit-animation-play-state:paused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5548312" y="1533046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/>
              <a:t>@</a:t>
            </a:r>
            <a:r>
              <a:rPr lang="en-US" altLang="zh-CN" sz="2400" dirty="0" err="1"/>
              <a:t>keyframes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mymove</a:t>
            </a:r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from {left:0px;}</a:t>
            </a:r>
          </a:p>
          <a:p>
            <a:r>
              <a:rPr lang="en-US" altLang="zh-CN" sz="2400" dirty="0"/>
              <a:t>to {left:200px;}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@-</a:t>
            </a:r>
            <a:r>
              <a:rPr lang="en-US" altLang="zh-CN" sz="2400" dirty="0" err="1"/>
              <a:t>webkit-keyframes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mymove</a:t>
            </a:r>
            <a:r>
              <a:rPr lang="en-US" altLang="zh-CN" sz="2400" dirty="0"/>
              <a:t> /* Safari and Chrome */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from {left:0px;}</a:t>
            </a:r>
          </a:p>
          <a:p>
            <a:r>
              <a:rPr lang="en-US" altLang="zh-CN" sz="2400" dirty="0"/>
              <a:t>to {left:200px;}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&lt;/style&gt;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41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1381125" y="2130425"/>
            <a:ext cx="7854950" cy="3252788"/>
            <a:chOff x="1381125" y="2130425"/>
            <a:chExt cx="7854950" cy="3252788"/>
          </a:xfrm>
        </p:grpSpPr>
        <p:sp>
          <p:nvSpPr>
            <p:cNvPr id="35843" name="文本框 3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697164" y="2206576"/>
              <a:ext cx="4546600" cy="3098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8000" tIns="108000" rIns="108000" bIns="108000" anchor="ctr">
              <a:normAutofit/>
            </a:bodyPr>
            <a:lstStyle>
              <a:lvl1pPr indent="358775"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1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marL="0" lvl="1" indent="0">
                <a:buNone/>
              </a:pPr>
              <a:r>
                <a:rPr lang="en-US" altLang="zh-CN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1.</a:t>
              </a:r>
              <a:r>
                <a:rPr lang="zh-CN" altLang="en-US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过渡</a:t>
              </a:r>
              <a:r>
                <a:rPr lang="en-US" altLang="zh-CN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-transition</a:t>
              </a:r>
            </a:p>
            <a:p>
              <a:pPr marL="0" lvl="1" indent="0">
                <a:buNone/>
              </a:pPr>
              <a:r>
                <a:rPr lang="en-US" altLang="zh-CN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2.</a:t>
              </a:r>
              <a:r>
                <a:rPr lang="zh-CN" altLang="en-US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动画</a:t>
              </a:r>
              <a:endParaRPr lang="en-US" altLang="zh-CN" sz="3200" dirty="0" smtClean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35844" name="直接连接符 4"/>
            <p:cNvCxnSpPr>
              <a:cxnSpLocks noChangeShapeType="1"/>
            </p:cNvCxnSpPr>
            <p:nvPr>
              <p:custDataLst>
                <p:tags r:id="rId5"/>
              </p:custDataLst>
            </p:nvPr>
          </p:nvCxnSpPr>
          <p:spPr bwMode="auto">
            <a:xfrm flipV="1">
              <a:off x="9234488" y="2311400"/>
              <a:ext cx="0" cy="492125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45" name="直接连接符 5"/>
            <p:cNvCxnSpPr>
              <a:cxnSpLocks noChangeShapeType="1"/>
            </p:cNvCxnSpPr>
            <p:nvPr>
              <p:custDataLst>
                <p:tags r:id="rId6"/>
              </p:custDataLst>
            </p:nvPr>
          </p:nvCxnSpPr>
          <p:spPr bwMode="auto">
            <a:xfrm flipH="1">
              <a:off x="1381125" y="2130425"/>
              <a:ext cx="7851775" cy="0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46" name="直接连接符 6"/>
            <p:cNvCxnSpPr>
              <a:cxnSpLocks noChangeShapeType="1"/>
            </p:cNvCxnSpPr>
            <p:nvPr>
              <p:custDataLst>
                <p:tags r:id="rId7"/>
              </p:custDataLst>
            </p:nvPr>
          </p:nvCxnSpPr>
          <p:spPr bwMode="auto">
            <a:xfrm rot="5400000" flipH="1" flipV="1">
              <a:off x="8134351" y="4435475"/>
              <a:ext cx="0" cy="1895475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47" name="直接连接符 7"/>
            <p:cNvCxnSpPr>
              <a:cxnSpLocks noChangeShapeType="1"/>
            </p:cNvCxnSpPr>
            <p:nvPr>
              <p:custDataLst>
                <p:tags r:id="rId8"/>
              </p:custDataLst>
            </p:nvPr>
          </p:nvCxnSpPr>
          <p:spPr bwMode="auto">
            <a:xfrm flipV="1">
              <a:off x="9236075" y="4889500"/>
              <a:ext cx="0" cy="493713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本课小结</a:t>
            </a:r>
            <a:endParaRPr lang="zh-CN" altLang="en-US" sz="4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1179456" y="1955335"/>
            <a:ext cx="6739705" cy="476250"/>
            <a:chOff x="1465263" y="981075"/>
            <a:chExt cx="4981575" cy="476250"/>
          </a:xfrm>
        </p:grpSpPr>
        <p:sp>
          <p:nvSpPr>
            <p:cNvPr id="6" name="MH_Number_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7" name="MH_Entry_1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665413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0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800" dirty="0">
                  <a:solidFill>
                    <a:schemeClr val="tx1"/>
                  </a:solidFill>
                  <a:latin typeface="+mn-lt"/>
                  <a:ea typeface="+mn-ea"/>
                </a:rPr>
                <a:t>过渡（</a:t>
              </a:r>
              <a:r>
                <a:rPr lang="en-US" altLang="zh-CN" sz="2800" dirty="0">
                  <a:solidFill>
                    <a:schemeClr val="tx1"/>
                  </a:solidFill>
                  <a:latin typeface="+mn-lt"/>
                  <a:ea typeface="+mn-ea"/>
                </a:rPr>
                <a:t>transition</a:t>
              </a:r>
              <a:r>
                <a:rPr lang="zh-CN" altLang="en-US" sz="2800" dirty="0">
                  <a:solidFill>
                    <a:schemeClr val="tx1"/>
                  </a:solidFill>
                  <a:latin typeface="+mn-lt"/>
                  <a:ea typeface="+mn-ea"/>
                </a:rPr>
                <a:t>功能）</a:t>
              </a: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79456" y="2660918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0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dirty="0" smtClean="0">
                  <a:solidFill>
                    <a:schemeClr val="tx1"/>
                  </a:solidFill>
                  <a:latin typeface="+mn-lt"/>
                  <a:ea typeface="+mn-ea"/>
                </a:rPr>
                <a:t>动画</a:t>
              </a:r>
              <a:endParaRPr lang="en-US" altLang="zh-CN" sz="28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3" name="MH_Others_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433636" y="2271369"/>
            <a:ext cx="6778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189474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过渡</a:t>
              </a: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（</a:t>
              </a:r>
              <a:r>
                <a:rPr lang="en-US" altLang="zh-CN" sz="5400" dirty="0">
                  <a:solidFill>
                    <a:schemeClr val="tx1"/>
                  </a:solidFill>
                  <a:latin typeface="+mn-lt"/>
                  <a:ea typeface="+mn-ea"/>
                </a:rPr>
                <a:t>transition</a:t>
              </a: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功能）</a:t>
              </a:r>
              <a:endParaRPr 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transition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712136" y="1688770"/>
            <a:ext cx="62995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对元素进行旋转、缩放、移动或倾斜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2135" y="2369195"/>
            <a:ext cx="106321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+mj-ea"/>
                <a:ea typeface="+mj-ea"/>
              </a:rPr>
              <a:t>transition-property</a:t>
            </a:r>
            <a:r>
              <a:rPr lang="zh-CN" altLang="en-US" sz="2800" dirty="0" smtClean="0">
                <a:latin typeface="+mj-ea"/>
                <a:ea typeface="+mj-ea"/>
              </a:rPr>
              <a:t>：</a:t>
            </a:r>
            <a:r>
              <a:rPr lang="zh-CN" altLang="en-US" sz="2800" dirty="0">
                <a:latin typeface="+mj-ea"/>
                <a:ea typeface="+mj-ea"/>
              </a:rPr>
              <a:t>检索或设置对象中的参与过渡的</a:t>
            </a:r>
            <a:r>
              <a:rPr lang="zh-CN" altLang="en-US" sz="2800" dirty="0" smtClean="0">
                <a:latin typeface="+mj-ea"/>
                <a:ea typeface="+mj-ea"/>
              </a:rPr>
              <a:t>属性</a:t>
            </a:r>
            <a:endParaRPr lang="en-US" altLang="zh-CN" sz="28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+mj-ea"/>
                <a:ea typeface="+mj-ea"/>
              </a:rPr>
              <a:t>transition-duration</a:t>
            </a:r>
            <a:r>
              <a:rPr lang="en-US" altLang="zh-CN" sz="2800" dirty="0">
                <a:latin typeface="+mj-ea"/>
                <a:ea typeface="+mj-ea"/>
              </a:rPr>
              <a:t> </a:t>
            </a:r>
            <a:r>
              <a:rPr lang="en-US" altLang="zh-CN" sz="2800" dirty="0" smtClean="0">
                <a:latin typeface="+mj-ea"/>
                <a:ea typeface="+mj-ea"/>
              </a:rPr>
              <a:t>:</a:t>
            </a:r>
            <a:r>
              <a:rPr lang="zh-CN" altLang="en-US" sz="2800" dirty="0" smtClean="0">
                <a:latin typeface="+mj-ea"/>
                <a:ea typeface="+mj-ea"/>
              </a:rPr>
              <a:t>检索</a:t>
            </a:r>
            <a:r>
              <a:rPr lang="zh-CN" altLang="en-US" sz="2800" dirty="0">
                <a:latin typeface="+mj-ea"/>
                <a:ea typeface="+mj-ea"/>
              </a:rPr>
              <a:t>或设置对象过渡的</a:t>
            </a:r>
            <a:r>
              <a:rPr lang="zh-CN" altLang="en-US" sz="2800" dirty="0" smtClean="0">
                <a:latin typeface="+mj-ea"/>
                <a:ea typeface="+mj-ea"/>
              </a:rPr>
              <a:t>持续时间</a:t>
            </a:r>
            <a:endParaRPr lang="en-US" altLang="zh-CN" sz="28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+mj-ea"/>
                <a:ea typeface="+mj-ea"/>
              </a:rPr>
              <a:t>transition-timing-function</a:t>
            </a:r>
            <a:r>
              <a:rPr lang="zh-CN" altLang="en-US" sz="2800" dirty="0" smtClean="0">
                <a:latin typeface="+mj-ea"/>
                <a:ea typeface="+mj-ea"/>
              </a:rPr>
              <a:t>：</a:t>
            </a:r>
            <a:r>
              <a:rPr lang="zh-CN" altLang="en-US" sz="2800" dirty="0">
                <a:latin typeface="+mj-ea"/>
                <a:ea typeface="+mj-ea"/>
              </a:rPr>
              <a:t>检索或设置对象中过渡的动画</a:t>
            </a:r>
            <a:r>
              <a:rPr lang="zh-CN" altLang="en-US" sz="2800" dirty="0" smtClean="0">
                <a:latin typeface="+mj-ea"/>
                <a:ea typeface="+mj-ea"/>
              </a:rPr>
              <a:t>类型</a:t>
            </a:r>
            <a:endParaRPr lang="en-US" altLang="zh-CN" sz="28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+mj-ea"/>
                <a:ea typeface="+mj-ea"/>
              </a:rPr>
              <a:t>transition-delay</a:t>
            </a:r>
            <a:r>
              <a:rPr lang="en-US" altLang="zh-CN" sz="2800" dirty="0">
                <a:latin typeface="+mj-ea"/>
                <a:ea typeface="+mj-ea"/>
              </a:rPr>
              <a:t> </a:t>
            </a:r>
            <a:r>
              <a:rPr lang="zh-CN" altLang="en-US" sz="2800" dirty="0" smtClean="0">
                <a:latin typeface="+mj-ea"/>
                <a:ea typeface="+mj-ea"/>
              </a:rPr>
              <a:t>：</a:t>
            </a:r>
            <a:r>
              <a:rPr lang="zh-CN" altLang="en-US" sz="2800" dirty="0">
                <a:latin typeface="+mj-ea"/>
                <a:ea typeface="+mj-ea"/>
              </a:rPr>
              <a:t>检索或设置对象延迟过渡的时间</a:t>
            </a:r>
          </a:p>
        </p:txBody>
      </p:sp>
      <p:sp>
        <p:nvSpPr>
          <p:cNvPr id="5" name="上箭头标注 4"/>
          <p:cNvSpPr/>
          <p:nvPr/>
        </p:nvSpPr>
        <p:spPr bwMode="auto">
          <a:xfrm>
            <a:off x="897873" y="5050214"/>
            <a:ext cx="2845454" cy="895356"/>
          </a:xfrm>
          <a:prstGeom prst="upArrowCallou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+mj-ea"/>
                <a:ea typeface="+mj-ea"/>
              </a:rPr>
              <a:t>以上均为属性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effectLst/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书写方式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746237" y="2162409"/>
            <a:ext cx="7915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transition: </a:t>
            </a:r>
            <a:r>
              <a:rPr lang="en-US" altLang="zh-CN" sz="2800" dirty="0" smtClean="0"/>
              <a:t>all  </a:t>
            </a:r>
            <a:r>
              <a:rPr lang="en-US" altLang="zh-CN" sz="2800" dirty="0"/>
              <a:t>.5s </a:t>
            </a:r>
            <a:r>
              <a:rPr lang="en-US" altLang="zh-CN" sz="2800" dirty="0" smtClean="0"/>
              <a:t> ease-in  .</a:t>
            </a:r>
            <a:r>
              <a:rPr lang="en-US" altLang="zh-CN" sz="2800" dirty="0"/>
              <a:t>1s, </a:t>
            </a:r>
            <a:endParaRPr lang="en-US" altLang="zh-CN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9912" y="3421212"/>
            <a:ext cx="77611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</a:rPr>
              <a:t>transition-property: </a:t>
            </a:r>
            <a:r>
              <a:rPr lang="en-US" altLang="zh-CN" sz="2800" dirty="0" smtClean="0"/>
              <a:t>all;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</a:rPr>
              <a:t>transition-duration: </a:t>
            </a:r>
            <a:r>
              <a:rPr lang="en-US" altLang="zh-CN" sz="2800" dirty="0" smtClean="0"/>
              <a:t>.</a:t>
            </a:r>
            <a:r>
              <a:rPr lang="en-US" altLang="zh-CN" sz="2800" dirty="0"/>
              <a:t>5s; 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</a:rPr>
              <a:t>transition-timing-function: </a:t>
            </a:r>
            <a:r>
              <a:rPr lang="en-US" altLang="zh-CN" sz="2800" dirty="0" smtClean="0"/>
              <a:t>ease-in</a:t>
            </a:r>
            <a:r>
              <a:rPr lang="en-US" altLang="zh-CN" sz="2800" dirty="0"/>
              <a:t>; </a:t>
            </a:r>
            <a:r>
              <a:rPr lang="en-US" altLang="zh-CN" sz="2800" b="1" dirty="0">
                <a:solidFill>
                  <a:srgbClr val="C00000"/>
                </a:solidFill>
              </a:rPr>
              <a:t>transition-delay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: </a:t>
            </a:r>
            <a:r>
              <a:rPr lang="en-US" altLang="zh-CN" sz="2800" dirty="0" smtClean="0"/>
              <a:t>.</a:t>
            </a:r>
            <a:r>
              <a:rPr lang="en-US" altLang="zh-CN" sz="2800" dirty="0"/>
              <a:t>1s;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46237" y="272468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分写方式：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6237" y="145626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合写方式：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15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语法</a:t>
            </a:r>
            <a:endParaRPr lang="zh-CN" altLang="en-US" sz="4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876553"/>
              </p:ext>
            </p:extLst>
          </p:nvPr>
        </p:nvGraphicFramePr>
        <p:xfrm>
          <a:off x="757097" y="2429666"/>
          <a:ext cx="9762175" cy="3483452"/>
        </p:xfrm>
        <a:graphic>
          <a:graphicData uri="http://schemas.openxmlformats.org/drawingml/2006/table">
            <a:tbl>
              <a:tblPr/>
              <a:tblGrid>
                <a:gridCol w="3600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1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647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dirty="0">
                          <a:effectLst/>
                        </a:rPr>
                        <a:t>值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dirty="0">
                          <a:effectLst/>
                        </a:rPr>
                        <a:t>描述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667">
                <a:tc>
                  <a:txBody>
                    <a:bodyPr/>
                    <a:lstStyle/>
                    <a:p>
                      <a:pPr fontAlgn="t"/>
                      <a:r>
                        <a:rPr lang="en-US" sz="2400" u="sng" dirty="0">
                          <a:solidFill>
                            <a:srgbClr val="900B09"/>
                          </a:solidFill>
                          <a:effectLst/>
                        </a:rPr>
                        <a:t>transition-property</a:t>
                      </a:r>
                      <a:endParaRPr lang="en-US" sz="2400" dirty="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effectLst/>
                        </a:rPr>
                        <a:t>规定设置过渡效果的 </a:t>
                      </a:r>
                      <a:r>
                        <a:rPr lang="en-US" altLang="zh-CN" sz="2400" dirty="0">
                          <a:effectLst/>
                        </a:rPr>
                        <a:t>CSS </a:t>
                      </a:r>
                      <a:r>
                        <a:rPr lang="zh-CN" altLang="en-US" sz="2400" dirty="0">
                          <a:effectLst/>
                        </a:rPr>
                        <a:t>属性的名称。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0667">
                <a:tc>
                  <a:txBody>
                    <a:bodyPr/>
                    <a:lstStyle/>
                    <a:p>
                      <a:pPr fontAlgn="t"/>
                      <a:r>
                        <a:rPr lang="en-US" sz="2400" u="sng" dirty="0">
                          <a:solidFill>
                            <a:srgbClr val="900B09"/>
                          </a:solidFill>
                          <a:effectLst/>
                        </a:rPr>
                        <a:t>transition-duration</a:t>
                      </a:r>
                      <a:endParaRPr lang="en-US" sz="2400" dirty="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effectLst/>
                        </a:rPr>
                        <a:t>规定完成过渡效果需要多少秒或毫秒。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0667">
                <a:tc>
                  <a:txBody>
                    <a:bodyPr/>
                    <a:lstStyle/>
                    <a:p>
                      <a:pPr fontAlgn="t"/>
                      <a:r>
                        <a:rPr lang="en-US" sz="2400" u="sng" dirty="0">
                          <a:solidFill>
                            <a:srgbClr val="900B09"/>
                          </a:solidFill>
                          <a:effectLst/>
                        </a:rPr>
                        <a:t>transition-timing-function</a:t>
                      </a:r>
                      <a:endParaRPr lang="en-US" sz="2400" dirty="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effectLst/>
                        </a:rPr>
                        <a:t>规定速度效果的速度曲线。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804">
                <a:tc>
                  <a:txBody>
                    <a:bodyPr/>
                    <a:lstStyle/>
                    <a:p>
                      <a:pPr fontAlgn="t"/>
                      <a:r>
                        <a:rPr lang="en-US" sz="2400" u="sng" dirty="0">
                          <a:solidFill>
                            <a:srgbClr val="900B09"/>
                          </a:solidFill>
                          <a:effectLst/>
                        </a:rPr>
                        <a:t>transition-delay</a:t>
                      </a:r>
                      <a:endParaRPr lang="en-US" sz="2400" dirty="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effectLst/>
                        </a:rPr>
                        <a:t>定义过渡效果何时开始。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65121" y="1471499"/>
            <a:ext cx="10352193" cy="5748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transition: </a:t>
            </a:r>
            <a:r>
              <a:rPr kumimoji="0" lang="zh-CN" altLang="zh-CN" sz="28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property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8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duration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8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timing-function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8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delay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704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5" r="28448" b="26874"/>
          <a:stretch/>
        </p:blipFill>
        <p:spPr bwMode="auto">
          <a:xfrm>
            <a:off x="160170" y="498884"/>
            <a:ext cx="11831805" cy="5694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5" t="24375" r="31244" b="41458"/>
          <a:stretch/>
        </p:blipFill>
        <p:spPr bwMode="auto">
          <a:xfrm>
            <a:off x="6627495" y="3771900"/>
            <a:ext cx="5364480" cy="290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动画</a:t>
              </a:r>
              <a:endParaRPr 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459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一、</a:t>
            </a:r>
            <a:r>
              <a:rPr lang="en-US" altLang="zh-CN" sz="4000" dirty="0" smtClean="0"/>
              <a:t>animation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704526" y="1481072"/>
            <a:ext cx="103863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/>
              <a:t>animation</a:t>
            </a:r>
            <a:r>
              <a:rPr lang="zh-CN" altLang="en-US" sz="2800" b="1" dirty="0"/>
              <a:t>属性是一个简写属性，用于设置六个动画属性：</a:t>
            </a:r>
            <a:r>
              <a:rPr lang="en-US" altLang="zh-CN" sz="2800" b="1" dirty="0"/>
              <a:t>  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animation-name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animation-duration       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animation-delay  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animation-timing-function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animation-iteration-</a:t>
            </a:r>
            <a:r>
              <a:rPr lang="en-US" altLang="zh-CN" sz="2800" dirty="0" err="1" smtClean="0"/>
              <a:t>countanim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err="1" smtClean="0"/>
              <a:t>ation</a:t>
            </a:r>
            <a:r>
              <a:rPr lang="en-US" altLang="zh-CN" sz="2800" dirty="0" smtClean="0"/>
              <a:t>-direction       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769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56*57"/>
  <p:tag name="KSO_WM_SLIDE_SIZE" val="840*42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13"/>
  <p:tag name="KSO_WM_SLIDE_INDEX" val="13"/>
  <p:tag name="KSO_WM_SLIDE_ITEM_CNT" val="2"/>
  <p:tag name="KSO_WM_SLIDE_LAYOUT" val="a_l_f"/>
  <p:tag name="KSO_WM_SLIDE_LAYOUT_CNT" val="1_1_1"/>
  <p:tag name="KSO_WM_SLIDE_TYPE" val="text"/>
  <p:tag name="KSO_WM_BEAUTIFY_FLAG" val="#wm#"/>
  <p:tag name="KSO_WM_SLIDE_POSITION" val="101*174"/>
  <p:tag name="KSO_WM_SLIDE_SIZE" val="660*244"/>
  <p:tag name="KSO_WM_DIAGRAM_GROUP_CODE" val="l1-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3*a*1"/>
  <p:tag name="KSO_WM_UNIT_CLEAR" val="1"/>
  <p:tag name="KSO_WM_UNIT_LAYERLEVEL" val="1"/>
  <p:tag name="KSO_WM_UNIT_VALUE" val="3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13"/>
  <p:tag name="KSO_WM_SLIDE_INDEX" val="13"/>
  <p:tag name="KSO_WM_SLIDE_ITEM_CNT" val="2"/>
  <p:tag name="KSO_WM_SLIDE_LAYOUT" val="a_l_f"/>
  <p:tag name="KSO_WM_SLIDE_LAYOUT_CNT" val="1_1_1"/>
  <p:tag name="KSO_WM_SLIDE_TYPE" val="text"/>
  <p:tag name="KSO_WM_BEAUTIFY_FLAG" val="#wm#"/>
  <p:tag name="KSO_WM_SLIDE_POSITION" val="101*174"/>
  <p:tag name="KSO_WM_SLIDE_SIZE" val="660*244"/>
  <p:tag name="KSO_WM_DIAGRAM_GROUP_CODE" val="l1-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3*a*1"/>
  <p:tag name="KSO_WM_UNIT_CLEAR" val="1"/>
  <p:tag name="KSO_WM_UNIT_LAYERLEVEL" val="1"/>
  <p:tag name="KSO_WM_UNIT_VALUE" val="3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13"/>
  <p:tag name="KSO_WM_SLIDE_INDEX" val="13"/>
  <p:tag name="KSO_WM_SLIDE_ITEM_CNT" val="2"/>
  <p:tag name="KSO_WM_SLIDE_LAYOUT" val="a_l_f"/>
  <p:tag name="KSO_WM_SLIDE_LAYOUT_CNT" val="1_1_1"/>
  <p:tag name="KSO_WM_SLIDE_TYPE" val="text"/>
  <p:tag name="KSO_WM_BEAUTIFY_FLAG" val="#wm#"/>
  <p:tag name="KSO_WM_SLIDE_POSITION" val="101*174"/>
  <p:tag name="KSO_WM_SLIDE_SIZE" val="660*244"/>
  <p:tag name="KSO_WM_DIAGRAM_GROUP_CODE" val="l1-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3*a*1"/>
  <p:tag name="KSO_WM_UNIT_CLEAR" val="1"/>
  <p:tag name="KSO_WM_UNIT_LAYERLEVEL" val="1"/>
  <p:tag name="KSO_WM_UNIT_VALUE" val="3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13"/>
  <p:tag name="KSO_WM_SLIDE_INDEX" val="13"/>
  <p:tag name="KSO_WM_SLIDE_ITEM_CNT" val="2"/>
  <p:tag name="KSO_WM_SLIDE_LAYOUT" val="a_l_f"/>
  <p:tag name="KSO_WM_SLIDE_LAYOUT_CNT" val="1_1_1"/>
  <p:tag name="KSO_WM_SLIDE_TYPE" val="text"/>
  <p:tag name="KSO_WM_BEAUTIFY_FLAG" val="#wm#"/>
  <p:tag name="KSO_WM_SLIDE_POSITION" val="101*174"/>
  <p:tag name="KSO_WM_SLIDE_SIZE" val="660*244"/>
  <p:tag name="KSO_WM_DIAGRAM_GROUP_CODE" val="l1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3*a*1"/>
  <p:tag name="KSO_WM_UNIT_CLEAR" val="1"/>
  <p:tag name="KSO_WM_UNIT_LAYERLEVEL" val="1"/>
  <p:tag name="KSO_WM_UNIT_VALUE" val="3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13"/>
  <p:tag name="KSO_WM_SLIDE_INDEX" val="13"/>
  <p:tag name="KSO_WM_SLIDE_ITEM_CNT" val="2"/>
  <p:tag name="KSO_WM_SLIDE_LAYOUT" val="a_l_f"/>
  <p:tag name="KSO_WM_SLIDE_LAYOUT_CNT" val="1_1_1"/>
  <p:tag name="KSO_WM_SLIDE_TYPE" val="text"/>
  <p:tag name="KSO_WM_BEAUTIFY_FLAG" val="#wm#"/>
  <p:tag name="KSO_WM_SLIDE_POSITION" val="101*174"/>
  <p:tag name="KSO_WM_SLIDE_SIZE" val="660*244"/>
  <p:tag name="KSO_WM_DIAGRAM_GROUP_CODE" val="l1-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3*a*1"/>
  <p:tag name="KSO_WM_UNIT_CLEAR" val="1"/>
  <p:tag name="KSO_WM_UNIT_LAYERLEVEL" val="1"/>
  <p:tag name="KSO_WM_UNIT_VALUE" val="3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13"/>
  <p:tag name="KSO_WM_SLIDE_INDEX" val="13"/>
  <p:tag name="KSO_WM_SLIDE_ITEM_CNT" val="2"/>
  <p:tag name="KSO_WM_SLIDE_LAYOUT" val="a_l_f"/>
  <p:tag name="KSO_WM_SLIDE_LAYOUT_CNT" val="1_1_1"/>
  <p:tag name="KSO_WM_SLIDE_TYPE" val="text"/>
  <p:tag name="KSO_WM_BEAUTIFY_FLAG" val="#wm#"/>
  <p:tag name="KSO_WM_SLIDE_POSITION" val="101*174"/>
  <p:tag name="KSO_WM_SLIDE_SIZE" val="660*244"/>
  <p:tag name="KSO_WM_DIAGRAM_GROUP_CODE" val="l1-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3*a*1"/>
  <p:tag name="KSO_WM_UNIT_CLEAR" val="1"/>
  <p:tag name="KSO_WM_UNIT_LAYERLEVEL" val="1"/>
  <p:tag name="KSO_WM_UNIT_VALUE" val="3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7"/>
  <p:tag name="KSO_WM_SLIDE_INDEX" val="27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4"/>
  <p:tag name="KSO_WM_SLIDE_SIZE" val="618*24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0"/>
  <p:tag name="KSO_WM_TEMPLATE_CATEGORY" val="custom"/>
  <p:tag name="KSO_WM_TEMPLATE_INDEX" val="160336"/>
  <p:tag name="KSO_WM_UNIT_INDEX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7*a*1"/>
  <p:tag name="KSO_WM_UNIT_CLEAR" val="1"/>
  <p:tag name="KSO_WM_UNIT_LAYERLEVEL" val="1"/>
  <p:tag name="KSO_WM_UNIT_VALUE" val="3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f"/>
  <p:tag name="KSO_WM_UNIT_INDEX" val="1"/>
  <p:tag name="KSO_WM_UNIT_ID" val="custom160336_27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7"/>
  <p:tag name="KSO_WM_TEMPLATE_CATEGORY" val="custom"/>
  <p:tag name="KSO_WM_TEMPLATE_INDEX" val="160336"/>
  <p:tag name="KSO_WM_UNIT_INDEX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8"/>
  <p:tag name="KSO_WM_TEMPLATE_CATEGORY" val="custom"/>
  <p:tag name="KSO_WM_TEMPLATE_INDEX" val="160336"/>
  <p:tag name="KSO_WM_UNIT_INDEX" val="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9"/>
  <p:tag name="KSO_WM_TEMPLATE_CATEGORY" val="custom"/>
  <p:tag name="KSO_WM_TEMPLATE_INDEX" val="160336"/>
  <p:tag name="KSO_WM_UNIT_INDEX" val="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10"/>
  <p:tag name="KSO_WM_TEMPLATE_CATEGORY" val="custom"/>
  <p:tag name="KSO_WM_TEMPLATE_INDEX" val="160336"/>
  <p:tag name="KSO_WM_UNIT_INDEX" val="1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1*a*1"/>
  <p:tag name="KSO_WM_UNIT_CLEAR" val="1"/>
  <p:tag name="KSO_WM_UNIT_LAYERLEVEL" val="1"/>
  <p:tag name="KSO_WM_UNIT_ISCONTENTSTITLE" val="1"/>
  <p:tag name="KSO_WM_UNIT_VALUE" val="5"/>
  <p:tag name="KSO_WM_UNIT_HIGHLIGHT" val="0"/>
  <p:tag name="KSO_WM_UNIT_COMPATIBLE" val="0"/>
  <p:tag name="KSO_WM_UNIT_PRESET_TEXT" val="CONTENT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heme/theme1.xml><?xml version="1.0" encoding="utf-8"?>
<a:theme xmlns:a="http://schemas.openxmlformats.org/drawingml/2006/main" name="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632</Words>
  <Application>Microsoft Office PowerPoint</Application>
  <PresentationFormat>宽屏</PresentationFormat>
  <Paragraphs>171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黑体</vt:lpstr>
      <vt:lpstr>宋体</vt:lpstr>
      <vt:lpstr>微软雅黑</vt:lpstr>
      <vt:lpstr>幼圆</vt:lpstr>
      <vt:lpstr>Arial</vt:lpstr>
      <vt:lpstr>Britannic Bold</vt:lpstr>
      <vt:lpstr>Calibri</vt:lpstr>
      <vt:lpstr>Consolas</vt:lpstr>
      <vt:lpstr>Verdana</vt:lpstr>
      <vt:lpstr>A000120141114A19PWBG</vt:lpstr>
      <vt:lpstr>3_A000120141114A19PWBG</vt:lpstr>
      <vt:lpstr>H5方向基础课</vt:lpstr>
      <vt:lpstr>PowerPoint 演示文稿</vt:lpstr>
      <vt:lpstr>PowerPoint 演示文稿</vt:lpstr>
      <vt:lpstr>transition</vt:lpstr>
      <vt:lpstr>书写方式</vt:lpstr>
      <vt:lpstr>语法</vt:lpstr>
      <vt:lpstr>PowerPoint 演示文稿</vt:lpstr>
      <vt:lpstr>PowerPoint 演示文稿</vt:lpstr>
      <vt:lpstr>一、animation</vt:lpstr>
      <vt:lpstr>语法</vt:lpstr>
      <vt:lpstr>练习</vt:lpstr>
      <vt:lpstr>练习</vt:lpstr>
      <vt:lpstr>二、animation-fill-mode</vt:lpstr>
      <vt:lpstr>练习</vt:lpstr>
      <vt:lpstr>三、 animation-play-state</vt:lpstr>
      <vt:lpstr>练习</vt:lpstr>
      <vt:lpstr>练习</vt:lpstr>
      <vt:lpstr>本课小结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qile</dc:creator>
  <cp:lastModifiedBy>MengYi</cp:lastModifiedBy>
  <cp:revision>31</cp:revision>
  <dcterms:created xsi:type="dcterms:W3CDTF">2017-02-07T05:33:04Z</dcterms:created>
  <dcterms:modified xsi:type="dcterms:W3CDTF">2017-08-16T14:42:40Z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