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88" r:id="rId3"/>
    <p:sldId id="262" r:id="rId4"/>
    <p:sldId id="258" r:id="rId5"/>
    <p:sldId id="296" r:id="rId6"/>
    <p:sldId id="289" r:id="rId7"/>
    <p:sldId id="290" r:id="rId8"/>
    <p:sldId id="309" r:id="rId9"/>
    <p:sldId id="302" r:id="rId10"/>
    <p:sldId id="303" r:id="rId11"/>
    <p:sldId id="312" r:id="rId12"/>
    <p:sldId id="307" r:id="rId13"/>
    <p:sldId id="313" r:id="rId14"/>
    <p:sldId id="314" r:id="rId15"/>
    <p:sldId id="315" r:id="rId16"/>
    <p:sldId id="316" r:id="rId17"/>
    <p:sldId id="317" r:id="rId18"/>
    <p:sldId id="283" r:id="rId19"/>
    <p:sldId id="285"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2017/8/16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68008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12</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13</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14</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15</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16</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481013" y="1279525"/>
            <a:ext cx="6140450" cy="3454400"/>
          </a:xfrm>
          <a:noFill/>
          <a:ln>
            <a:solidFill>
              <a:srgbClr val="000000"/>
            </a:solidFill>
            <a:miter lim="800000"/>
          </a:ln>
        </p:spPr>
      </p:sp>
      <p:sp>
        <p:nvSpPr>
          <p:cNvPr id="13315" name="备注占位符 2"/>
          <p:cNvSpPr>
            <a:spLocks noGrp="1" noChangeArrowheads="1"/>
          </p:cNvSpPr>
          <p:nvPr>
            <p:ph type="body" idx="1"/>
          </p:nvPr>
        </p:nvSpPr>
        <p:spPr>
          <a:noFill/>
        </p:spPr>
        <p:txBody>
          <a:bodyPr anchor="t"/>
          <a:lstStyle/>
          <a:p>
            <a:pPr eaLnBrk="1" hangingPunct="1">
              <a:spcBef>
                <a:spcPct val="0"/>
              </a:spcBef>
            </a:pPr>
            <a:endParaRPr lang="zh-CN" altLang="en-US"/>
          </a:p>
        </p:txBody>
      </p:sp>
      <p:sp>
        <p:nvSpPr>
          <p:cNvPr id="13316"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fld id="{06BBFAF3-E2D1-461D-829B-B073BB016A6C}" type="slidenum">
              <a:rPr lang="zh-CN" altLang="en-US" sz="1200"/>
              <a:t>17</a:t>
            </a:fld>
            <a:endParaRPr lang="en-US" sz="120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33341"/>
            <a:ext cx="11682413" cy="5223009"/>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20462"/>
            <a:ext cx="11682413" cy="5235888"/>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63087"/>
            <a:ext cx="9791700" cy="7921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2017/8/16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e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9">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2017/8/16</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02" r:id="rId11"/>
    <p:sldLayoutId id="2147483713" r:id="rId12"/>
    <p:sldLayoutId id="2147483724" r:id="rId13"/>
    <p:sldLayoutId id="2147483735" r:id="rId14"/>
    <p:sldLayoutId id="2147483746" r:id="rId15"/>
    <p:sldLayoutId id="2147483955" r:id="rId16"/>
    <p:sldLayoutId id="2147483966" r:id="rId17"/>
    <p:sldLayoutId id="2147483944" r:id="rId18"/>
    <p:sldLayoutId id="2147483933" r:id="rId19"/>
    <p:sldLayoutId id="2147483922" r:id="rId20"/>
    <p:sldLayoutId id="2147483911" r:id="rId21"/>
    <p:sldLayoutId id="2147483900" r:id="rId22"/>
    <p:sldLayoutId id="2147483889" r:id="rId23"/>
    <p:sldLayoutId id="2147483878" r:id="rId24"/>
    <p:sldLayoutId id="2147483867" r:id="rId25"/>
    <p:sldLayoutId id="2147483856" r:id="rId26"/>
    <p:sldLayoutId id="2147483845" r:id="rId27"/>
    <p:sldLayoutId id="2147483834" r:id="rId28"/>
    <p:sldLayoutId id="2147483823" r:id="rId29"/>
    <p:sldLayoutId id="2147483812" r:id="rId30"/>
    <p:sldLayoutId id="2147483801" r:id="rId31"/>
    <p:sldLayoutId id="2147483790" r:id="rId32"/>
    <p:sldLayoutId id="2147483779" r:id="rId33"/>
    <p:sldLayoutId id="2147483768" r:id="rId34"/>
    <p:sldLayoutId id="2147483757" r:id="rId35"/>
    <p:sldLayoutId id="2147483680" r:id="rId36"/>
    <p:sldLayoutId id="2147483669" r:id="rId37"/>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40"/>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hyperlink" Target="http://www.w3school.com.cn/cssref/pr_nav-down.asp" TargetMode="External"/><Relationship Id="rId13" Type="http://schemas.openxmlformats.org/officeDocument/2006/relationships/hyperlink" Target="http://www.w3school.com.cn/cssref/pr_outline-offset.asp" TargetMode="External"/><Relationship Id="rId3" Type="http://schemas.openxmlformats.org/officeDocument/2006/relationships/slideLayout" Target="../slideLayouts/slideLayout2.xml"/><Relationship Id="rId7" Type="http://schemas.openxmlformats.org/officeDocument/2006/relationships/hyperlink" Target="http://www.w3school.com.cn/cssref/pr_icon.asp" TargetMode="External"/><Relationship Id="rId12" Type="http://schemas.openxmlformats.org/officeDocument/2006/relationships/hyperlink" Target="http://www.w3school.com.cn/cssref/pr_nav-up.asp" TargetMode="Externa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hyperlink" Target="http://www.w3school.com.cn/cssref/pr_box-sizing.asp" TargetMode="External"/><Relationship Id="rId11" Type="http://schemas.openxmlformats.org/officeDocument/2006/relationships/hyperlink" Target="http://www.w3school.com.cn/cssref/pr_nav-right.asp" TargetMode="External"/><Relationship Id="rId5" Type="http://schemas.openxmlformats.org/officeDocument/2006/relationships/hyperlink" Target="http://www.w3school.com.cn/cssref/pr_appearance.asp" TargetMode="External"/><Relationship Id="rId10" Type="http://schemas.openxmlformats.org/officeDocument/2006/relationships/hyperlink" Target="http://www.w3school.com.cn/cssref/pr_nav-left.asp" TargetMode="External"/><Relationship Id="rId4" Type="http://schemas.openxmlformats.org/officeDocument/2006/relationships/notesSlide" Target="../notesSlides/notesSlide12.xml"/><Relationship Id="rId9" Type="http://schemas.openxmlformats.org/officeDocument/2006/relationships/hyperlink" Target="http://www.w3school.com.cn/cssref/pr_nav-index.asp" TargetMode="External"/><Relationship Id="rId14" Type="http://schemas.openxmlformats.org/officeDocument/2006/relationships/hyperlink" Target="http://www.w3school.com.cn/cssref/pr_resize.asp"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4.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5.png"/><Relationship Id="rId5" Type="http://schemas.openxmlformats.org/officeDocument/2006/relationships/tags" Target="../tags/tag55.xml"/><Relationship Id="rId10" Type="http://schemas.openxmlformats.org/officeDocument/2006/relationships/notesSlide" Target="../notesSlides/notesSlide17.xml"/><Relationship Id="rId4" Type="http://schemas.openxmlformats.org/officeDocument/2006/relationships/tags" Target="../tags/tag54.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5.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da-DK" altLang="zh-CN" sz="6000" dirty="0" smtClean="0"/>
              <a:t>H5</a:t>
            </a:r>
            <a:r>
              <a:rPr lang="zh-CN" altLang="en-US" sz="6000" dirty="0" smtClean="0"/>
              <a:t>方向基础课</a:t>
            </a:r>
            <a:endParaRPr lang="zh-CN" sz="6000" dirty="0"/>
          </a:p>
        </p:txBody>
      </p:sp>
      <p:sp>
        <p:nvSpPr>
          <p:cNvPr id="4099" name="Rectangle 3"/>
          <p:cNvSpPr>
            <a:spLocks noGrp="1" noChangeArrowheads="1"/>
          </p:cNvSpPr>
          <p:nvPr>
            <p:ph type="subTitle" idx="1"/>
            <p:custDataLst>
              <p:tags r:id="rId3"/>
            </p:custDataLst>
          </p:nvPr>
        </p:nvSpPr>
        <p:spPr>
          <a:xfrm>
            <a:off x="431800" y="3933826"/>
            <a:ext cx="6047317" cy="609599"/>
          </a:xfrm>
        </p:spPr>
        <p:txBody>
          <a:bodyPr>
            <a:noAutofit/>
          </a:bodyPr>
          <a:lstStyle/>
          <a:p>
            <a:r>
              <a:rPr lang="zh-CN" altLang="en-US" sz="4000" dirty="0" smtClean="0">
                <a:solidFill>
                  <a:srgbClr val="000000"/>
                </a:solidFill>
              </a:rPr>
              <a:t>第</a:t>
            </a:r>
            <a:r>
              <a:rPr lang="en-US" altLang="zh-CN" sz="4000" dirty="0" smtClean="0">
                <a:solidFill>
                  <a:srgbClr val="000000"/>
                </a:solidFill>
              </a:rPr>
              <a:t>18</a:t>
            </a:r>
            <a:r>
              <a:rPr lang="zh-CN" altLang="en-US" sz="4000" dirty="0" smtClean="0">
                <a:solidFill>
                  <a:srgbClr val="000000"/>
                </a:solidFill>
              </a:rPr>
              <a:t>章 </a:t>
            </a:r>
            <a:r>
              <a:rPr lang="en-US" altLang="zh-CN" sz="4000" dirty="0" smtClean="0">
                <a:solidFill>
                  <a:srgbClr val="000000"/>
                </a:solidFill>
              </a:rPr>
              <a:t>CSS3</a:t>
            </a:r>
            <a:r>
              <a:rPr lang="zh-CN" altLang="en-US" sz="4000" dirty="0" smtClean="0">
                <a:solidFill>
                  <a:srgbClr val="000000"/>
                </a:solidFill>
              </a:rPr>
              <a:t>用户界面</a:t>
            </a:r>
            <a:endParaRPr lang="zh-CN" sz="40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a:t>outline-offset </a:t>
            </a:r>
            <a:r>
              <a:rPr lang="zh-CN" altLang="en-US" sz="4000" dirty="0"/>
              <a:t>属性</a:t>
            </a:r>
          </a:p>
        </p:txBody>
      </p:sp>
      <p:sp>
        <p:nvSpPr>
          <p:cNvPr id="4" name="矩形 3"/>
          <p:cNvSpPr/>
          <p:nvPr/>
        </p:nvSpPr>
        <p:spPr>
          <a:xfrm>
            <a:off x="682942" y="1362760"/>
            <a:ext cx="9128760" cy="1200329"/>
          </a:xfrm>
          <a:prstGeom prst="rect">
            <a:avLst/>
          </a:prstGeom>
        </p:spPr>
        <p:txBody>
          <a:bodyPr wrap="square">
            <a:spAutoFit/>
          </a:bodyPr>
          <a:lstStyle/>
          <a:p>
            <a:pPr>
              <a:lnSpc>
                <a:spcPct val="150000"/>
              </a:lnSpc>
            </a:pPr>
            <a:r>
              <a:rPr lang="en-US" altLang="zh-CN" sz="2400" dirty="0"/>
              <a:t>outline-offset </a:t>
            </a:r>
            <a:r>
              <a:rPr lang="zh-CN" altLang="en-US" sz="2400" dirty="0"/>
              <a:t>属性对轮廓进行偏移，并在边框边缘进行绘制。</a:t>
            </a:r>
          </a:p>
          <a:p>
            <a:pPr>
              <a:lnSpc>
                <a:spcPct val="150000"/>
              </a:lnSpc>
            </a:pPr>
            <a:r>
              <a:rPr lang="zh-CN" altLang="en-US" sz="2400" dirty="0"/>
              <a:t>轮廓在两方面与边框不同：</a:t>
            </a:r>
          </a:p>
        </p:txBody>
      </p:sp>
      <p:graphicFrame>
        <p:nvGraphicFramePr>
          <p:cNvPr id="5" name="表格 4"/>
          <p:cNvGraphicFramePr>
            <a:graphicFrameLocks noGrp="1"/>
          </p:cNvGraphicFramePr>
          <p:nvPr>
            <p:extLst>
              <p:ext uri="{D42A27DB-BD31-4B8C-83A1-F6EECF244321}">
                <p14:modId xmlns:p14="http://schemas.microsoft.com/office/powerpoint/2010/main" val="959124137"/>
              </p:ext>
            </p:extLst>
          </p:nvPr>
        </p:nvGraphicFramePr>
        <p:xfrm>
          <a:off x="795091" y="3946048"/>
          <a:ext cx="9257594" cy="2058512"/>
        </p:xfrm>
        <a:graphic>
          <a:graphicData uri="http://schemas.openxmlformats.org/drawingml/2006/table">
            <a:tbl>
              <a:tblPr/>
              <a:tblGrid>
                <a:gridCol w="2023875">
                  <a:extLst>
                    <a:ext uri="{9D8B030D-6E8A-4147-A177-3AD203B41FA5}">
                      <a16:colId xmlns:a16="http://schemas.microsoft.com/office/drawing/2014/main" val="20000"/>
                    </a:ext>
                  </a:extLst>
                </a:gridCol>
                <a:gridCol w="7233719">
                  <a:extLst>
                    <a:ext uri="{9D8B030D-6E8A-4147-A177-3AD203B41FA5}">
                      <a16:colId xmlns:a16="http://schemas.microsoft.com/office/drawing/2014/main" val="20001"/>
                    </a:ext>
                  </a:extLst>
                </a:gridCol>
              </a:tblGrid>
              <a:tr h="663374">
                <a:tc>
                  <a:txBody>
                    <a:bodyPr/>
                    <a:lstStyle/>
                    <a:p>
                      <a:pPr algn="l" fontAlgn="base"/>
                      <a:r>
                        <a:rPr lang="zh-CN" altLang="en-US" sz="2400" dirty="0">
                          <a:effectLst/>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dirty="0">
                          <a:effectLst/>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97569">
                <a:tc>
                  <a:txBody>
                    <a:bodyPr/>
                    <a:lstStyle/>
                    <a:p>
                      <a:pPr fontAlgn="t"/>
                      <a:r>
                        <a:rPr lang="en-US" sz="2400" i="1" dirty="0">
                          <a:effectLst/>
                        </a:rPr>
                        <a:t>length</a:t>
                      </a:r>
                      <a:endParaRPr lang="en-US" sz="2400" dirty="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轮廓与边框边缘的距离。</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97569">
                <a:tc>
                  <a:txBody>
                    <a:bodyPr/>
                    <a:lstStyle/>
                    <a:p>
                      <a:pPr fontAlgn="t"/>
                      <a:r>
                        <a:rPr lang="en-US" sz="2400">
                          <a:effectLst/>
                        </a:rPr>
                        <a:t>inherit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effectLst/>
                        </a:rPr>
                        <a:t>规定应从父元素继承 </a:t>
                      </a:r>
                      <a:r>
                        <a:rPr lang="en-US" sz="2400" dirty="0">
                          <a:effectLst/>
                        </a:rPr>
                        <a:t>outline-offset </a:t>
                      </a:r>
                      <a:r>
                        <a:rPr lang="zh-CN" altLang="en-US" sz="2400" dirty="0">
                          <a:effectLst/>
                        </a:rPr>
                        <a:t>属性的值。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782953" y="2800906"/>
            <a:ext cx="5352427" cy="738664"/>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effectLst/>
                <a:latin typeface="微软雅黑" pitchFamily="34" charset="-122"/>
                <a:ea typeface="微软雅黑" pitchFamily="34" charset="-122"/>
                <a:cs typeface="宋体" pitchFamily="2"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outline-offset: </a:t>
            </a:r>
            <a:r>
              <a:rPr kumimoji="0" lang="zh-CN" altLang="zh-CN" sz="2400" b="0" i="1" u="none" strike="noStrike" cap="none" normalizeH="0" baseline="0" dirty="0" smtClean="0">
                <a:ln>
                  <a:noFill/>
                </a:ln>
                <a:effectLst/>
                <a:latin typeface="Consolas" pitchFamily="49" charset="0"/>
                <a:ea typeface="宋体" pitchFamily="2" charset="-122"/>
                <a:cs typeface="宋体" pitchFamily="2" charset="-122"/>
              </a:rPr>
              <a:t>length</a:t>
            </a: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|inherit;</a:t>
            </a:r>
            <a:r>
              <a:rPr kumimoji="0" lang="zh-CN" altLang="zh-CN" sz="2400" b="0" i="0" u="none" strike="noStrike" cap="none" normalizeH="0" baseline="0" dirty="0" smtClean="0">
                <a:ln>
                  <a:noFill/>
                </a:ln>
                <a:effectLst/>
                <a:latin typeface="Arial" pitchFamily="34" charset="0"/>
                <a:ea typeface="宋体" pitchFamily="2" charset="-122"/>
                <a:cs typeface="宋体" pitchFamily="2" charset="-122"/>
              </a:rPr>
              <a:t> </a:t>
            </a:r>
          </a:p>
        </p:txBody>
      </p:sp>
    </p:spTree>
    <p:custDataLst>
      <p:tags r:id="rId1"/>
    </p:custDataLst>
    <p:extLst>
      <p:ext uri="{BB962C8B-B14F-4D97-AF65-F5344CB8AC3E}">
        <p14:creationId xmlns:p14="http://schemas.microsoft.com/office/powerpoint/2010/main" val="334395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注意</a:t>
            </a:r>
            <a:endParaRPr lang="zh-CN" altLang="en-US" sz="4000" dirty="0"/>
          </a:p>
        </p:txBody>
      </p:sp>
      <p:sp>
        <p:nvSpPr>
          <p:cNvPr id="3" name="矩形 2"/>
          <p:cNvSpPr/>
          <p:nvPr/>
        </p:nvSpPr>
        <p:spPr>
          <a:xfrm>
            <a:off x="756285" y="1157570"/>
            <a:ext cx="9473565" cy="4401205"/>
          </a:xfrm>
          <a:prstGeom prst="rect">
            <a:avLst/>
          </a:prstGeom>
        </p:spPr>
        <p:txBody>
          <a:bodyPr wrap="square">
            <a:spAutoFit/>
          </a:bodyPr>
          <a:lstStyle/>
          <a:p>
            <a:pPr>
              <a:lnSpc>
                <a:spcPct val="200000"/>
              </a:lnSpc>
            </a:pPr>
            <a:r>
              <a:rPr lang="zh-CN" altLang="en-US" sz="2800" dirty="0" smtClean="0"/>
              <a:t>        所有</a:t>
            </a:r>
            <a:r>
              <a:rPr lang="zh-CN" altLang="en-US" sz="2800" dirty="0"/>
              <a:t>主流浏览器都支持 </a:t>
            </a:r>
            <a:r>
              <a:rPr lang="en-US" altLang="zh-CN" sz="2800" dirty="0"/>
              <a:t>outline-offset </a:t>
            </a:r>
            <a:r>
              <a:rPr lang="zh-CN" altLang="en-US" sz="2800" dirty="0"/>
              <a:t>属性，除了 </a:t>
            </a:r>
            <a:r>
              <a:rPr lang="en-US" altLang="zh-CN" sz="2800" dirty="0"/>
              <a:t>Internet Explorer</a:t>
            </a:r>
            <a:r>
              <a:rPr lang="zh-CN" altLang="en-US" sz="2800" dirty="0"/>
              <a:t>。</a:t>
            </a:r>
            <a:endParaRPr lang="en-US" altLang="zh-CN" sz="2800" dirty="0" smtClean="0"/>
          </a:p>
          <a:p>
            <a:pPr>
              <a:lnSpc>
                <a:spcPct val="200000"/>
              </a:lnSpc>
            </a:pPr>
            <a:r>
              <a:rPr lang="zh-CN" altLang="en-US" sz="2800" dirty="0" smtClean="0"/>
              <a:t>         轮廓</a:t>
            </a:r>
            <a:r>
              <a:rPr lang="zh-CN" altLang="en-US" sz="2800" dirty="0"/>
              <a:t>在两方面与边框不同：</a:t>
            </a:r>
          </a:p>
          <a:p>
            <a:pPr>
              <a:lnSpc>
                <a:spcPct val="200000"/>
              </a:lnSpc>
            </a:pPr>
            <a:r>
              <a:rPr lang="zh-CN" altLang="en-US" sz="2800" dirty="0" smtClean="0">
                <a:solidFill>
                  <a:srgbClr val="0070C0"/>
                </a:solidFill>
              </a:rPr>
              <a:t>         </a:t>
            </a:r>
            <a:r>
              <a:rPr lang="en-US" altLang="zh-CN" sz="2800" dirty="0" smtClean="0">
                <a:solidFill>
                  <a:srgbClr val="0070C0"/>
                </a:solidFill>
              </a:rPr>
              <a:t>1.</a:t>
            </a:r>
            <a:r>
              <a:rPr lang="zh-CN" altLang="en-US" sz="2800" dirty="0" smtClean="0">
                <a:solidFill>
                  <a:srgbClr val="0070C0"/>
                </a:solidFill>
              </a:rPr>
              <a:t>轮廓</a:t>
            </a:r>
            <a:r>
              <a:rPr lang="zh-CN" altLang="en-US" sz="2800" dirty="0">
                <a:solidFill>
                  <a:srgbClr val="0070C0"/>
                </a:solidFill>
              </a:rPr>
              <a:t>不占用空间</a:t>
            </a:r>
          </a:p>
          <a:p>
            <a:pPr>
              <a:lnSpc>
                <a:spcPct val="200000"/>
              </a:lnSpc>
            </a:pPr>
            <a:r>
              <a:rPr lang="zh-CN" altLang="en-US" sz="2800" dirty="0" smtClean="0">
                <a:solidFill>
                  <a:srgbClr val="0070C0"/>
                </a:solidFill>
              </a:rPr>
              <a:t>         </a:t>
            </a:r>
            <a:r>
              <a:rPr lang="en-US" altLang="zh-CN" sz="2800" dirty="0" smtClean="0">
                <a:solidFill>
                  <a:srgbClr val="0070C0"/>
                </a:solidFill>
              </a:rPr>
              <a:t>2.</a:t>
            </a:r>
            <a:r>
              <a:rPr lang="zh-CN" altLang="en-US" sz="2800" dirty="0" smtClean="0">
                <a:solidFill>
                  <a:srgbClr val="0070C0"/>
                </a:solidFill>
              </a:rPr>
              <a:t>轮廓</a:t>
            </a:r>
            <a:r>
              <a:rPr lang="zh-CN" altLang="en-US" sz="2800" dirty="0">
                <a:solidFill>
                  <a:srgbClr val="0070C0"/>
                </a:solidFill>
              </a:rPr>
              <a:t>可能是非矩形</a:t>
            </a:r>
          </a:p>
        </p:txBody>
      </p:sp>
    </p:spTree>
    <p:custDataLst>
      <p:tags r:id="rId1"/>
    </p:custDataLst>
    <p:extLst>
      <p:ext uri="{BB962C8B-B14F-4D97-AF65-F5344CB8AC3E}">
        <p14:creationId xmlns:p14="http://schemas.microsoft.com/office/powerpoint/2010/main" val="354203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zh-CN" altLang="en-US" sz="4000" dirty="0" smtClean="0"/>
              <a:t>练习</a:t>
            </a:r>
            <a:endParaRPr lang="en-US" altLang="zh-CN" sz="4000" dirty="0"/>
          </a:p>
        </p:txBody>
      </p:sp>
      <p:sp>
        <p:nvSpPr>
          <p:cNvPr id="4" name="矩形 3"/>
          <p:cNvSpPr/>
          <p:nvPr/>
        </p:nvSpPr>
        <p:spPr>
          <a:xfrm>
            <a:off x="1132524" y="1694257"/>
            <a:ext cx="4846320" cy="4154984"/>
          </a:xfrm>
          <a:prstGeom prst="rect">
            <a:avLst/>
          </a:prstGeom>
          <a:ln>
            <a:solidFill>
              <a:schemeClr val="bg1"/>
            </a:solidFill>
          </a:ln>
        </p:spPr>
        <p:txBody>
          <a:bodyPr wrap="square">
            <a:spAutoFit/>
          </a:bodyPr>
          <a:lstStyle/>
          <a:p>
            <a:r>
              <a:rPr lang="en-US" altLang="zh-CN" sz="2400" dirty="0"/>
              <a:t>&lt;style&gt; </a:t>
            </a:r>
          </a:p>
          <a:p>
            <a:r>
              <a:rPr lang="en-US" altLang="zh-CN" sz="2400" dirty="0" smtClean="0"/>
              <a:t>div{</a:t>
            </a:r>
            <a:endParaRPr lang="en-US" altLang="zh-CN" sz="2400" dirty="0"/>
          </a:p>
          <a:p>
            <a:r>
              <a:rPr lang="en-US" altLang="zh-CN" sz="2400" dirty="0"/>
              <a:t>margin:20px;</a:t>
            </a:r>
          </a:p>
          <a:p>
            <a:r>
              <a:rPr lang="en-US" altLang="zh-CN" sz="2400" dirty="0"/>
              <a:t>width:150px; </a:t>
            </a:r>
          </a:p>
          <a:p>
            <a:r>
              <a:rPr lang="en-US" altLang="zh-CN" sz="2400" dirty="0"/>
              <a:t>padding:10px;</a:t>
            </a:r>
          </a:p>
          <a:p>
            <a:r>
              <a:rPr lang="en-US" altLang="zh-CN" sz="2400" dirty="0"/>
              <a:t>height:70px;</a:t>
            </a:r>
          </a:p>
          <a:p>
            <a:r>
              <a:rPr lang="en-US" altLang="zh-CN" sz="2400" dirty="0"/>
              <a:t>border:2px solid black;</a:t>
            </a:r>
          </a:p>
          <a:p>
            <a:r>
              <a:rPr lang="en-US" altLang="zh-CN" sz="2400" dirty="0"/>
              <a:t>outline:2px solid red;</a:t>
            </a:r>
          </a:p>
          <a:p>
            <a:r>
              <a:rPr lang="en-US" altLang="zh-CN" sz="2400" dirty="0"/>
              <a:t>outline-offset:15px;</a:t>
            </a:r>
          </a:p>
          <a:p>
            <a:r>
              <a:rPr lang="en-US" altLang="zh-CN" sz="2400" dirty="0"/>
              <a:t>} </a:t>
            </a:r>
          </a:p>
          <a:p>
            <a:r>
              <a:rPr lang="en-US" altLang="zh-CN" sz="2400" dirty="0"/>
              <a:t>&lt;/style&gt;</a:t>
            </a:r>
            <a:endParaRPr lang="zh-CN" altLang="en-US" sz="2400" dirty="0"/>
          </a:p>
        </p:txBody>
      </p:sp>
      <p:pic>
        <p:nvPicPr>
          <p:cNvPr id="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t="36549" r="33763" b="44584"/>
          <a:stretch/>
        </p:blipFill>
        <p:spPr bwMode="auto">
          <a:xfrm>
            <a:off x="5773876" y="1862525"/>
            <a:ext cx="4119739" cy="26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4829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zh-CN" altLang="en-US" sz="4000" dirty="0" smtClean="0"/>
              <a:t>新用户界面属性</a:t>
            </a:r>
            <a:endParaRPr lang="en-US" altLang="zh-CN" sz="4000" dirty="0"/>
          </a:p>
        </p:txBody>
      </p:sp>
      <p:graphicFrame>
        <p:nvGraphicFramePr>
          <p:cNvPr id="3" name="表格 2"/>
          <p:cNvGraphicFramePr>
            <a:graphicFrameLocks noGrp="1"/>
          </p:cNvGraphicFramePr>
          <p:nvPr>
            <p:extLst>
              <p:ext uri="{D42A27DB-BD31-4B8C-83A1-F6EECF244321}">
                <p14:modId xmlns:p14="http://schemas.microsoft.com/office/powerpoint/2010/main" val="3403333200"/>
              </p:ext>
            </p:extLst>
          </p:nvPr>
        </p:nvGraphicFramePr>
        <p:xfrm>
          <a:off x="909002" y="1672623"/>
          <a:ext cx="10673397" cy="4750969"/>
        </p:xfrm>
        <a:graphic>
          <a:graphicData uri="http://schemas.openxmlformats.org/drawingml/2006/table">
            <a:tbl>
              <a:tblPr/>
              <a:tblGrid>
                <a:gridCol w="2333394">
                  <a:extLst>
                    <a:ext uri="{9D8B030D-6E8A-4147-A177-3AD203B41FA5}">
                      <a16:colId xmlns:a16="http://schemas.microsoft.com/office/drawing/2014/main" val="20000"/>
                    </a:ext>
                  </a:extLst>
                </a:gridCol>
                <a:gridCol w="7547524">
                  <a:extLst>
                    <a:ext uri="{9D8B030D-6E8A-4147-A177-3AD203B41FA5}">
                      <a16:colId xmlns:a16="http://schemas.microsoft.com/office/drawing/2014/main" val="20001"/>
                    </a:ext>
                  </a:extLst>
                </a:gridCol>
                <a:gridCol w="792479">
                  <a:extLst>
                    <a:ext uri="{9D8B030D-6E8A-4147-A177-3AD203B41FA5}">
                      <a16:colId xmlns:a16="http://schemas.microsoft.com/office/drawing/2014/main" val="20002"/>
                    </a:ext>
                  </a:extLst>
                </a:gridCol>
              </a:tblGrid>
              <a:tr h="698888">
                <a:tc>
                  <a:txBody>
                    <a:bodyPr/>
                    <a:lstStyle/>
                    <a:p>
                      <a:pPr algn="l" fontAlgn="base"/>
                      <a:r>
                        <a:rPr lang="zh-CN" altLang="en-US" sz="1800" dirty="0">
                          <a:effectLst/>
                        </a:rPr>
                        <a:t>属性</a:t>
                      </a:r>
                    </a:p>
                  </a:txBody>
                  <a:tcPr marL="44191" marR="110477" marT="36826" marB="3682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800" dirty="0">
                          <a:effectLst/>
                        </a:rPr>
                        <a:t>描述</a:t>
                      </a:r>
                    </a:p>
                  </a:txBody>
                  <a:tcPr marL="44191" marR="110477" marT="36826" marB="3682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sz="1800">
                          <a:effectLst/>
                        </a:rPr>
                        <a:t>CSS</a:t>
                      </a:r>
                    </a:p>
                  </a:txBody>
                  <a:tcPr marL="44191" marR="110477" marT="36826" marB="3682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295467">
                <a:tc>
                  <a:txBody>
                    <a:bodyPr/>
                    <a:lstStyle/>
                    <a:p>
                      <a:pPr fontAlgn="t"/>
                      <a:r>
                        <a:rPr lang="en-US" sz="1800" u="sng">
                          <a:solidFill>
                            <a:srgbClr val="900B09"/>
                          </a:solidFill>
                          <a:effectLst/>
                          <a:hlinkClick r:id="rId5" tooltip="CSS3 appearance 属性"/>
                        </a:rPr>
                        <a:t>appearance</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允许您将元素设置为标准用户界面元素的外观</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504389">
                <a:tc>
                  <a:txBody>
                    <a:bodyPr/>
                    <a:lstStyle/>
                    <a:p>
                      <a:pPr fontAlgn="t"/>
                      <a:r>
                        <a:rPr lang="en-US" sz="1800" u="sng">
                          <a:solidFill>
                            <a:srgbClr val="900B09"/>
                          </a:solidFill>
                          <a:effectLst/>
                          <a:hlinkClick r:id="rId6" tooltip="CSS3 box-sizing 属性"/>
                        </a:rPr>
                        <a:t>box-sizing</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允许您以确切的方式定义适应某个区域的具体内容。</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504389">
                <a:tc>
                  <a:txBody>
                    <a:bodyPr/>
                    <a:lstStyle/>
                    <a:p>
                      <a:pPr fontAlgn="t"/>
                      <a:r>
                        <a:rPr lang="en-US" sz="1800" u="sng">
                          <a:solidFill>
                            <a:srgbClr val="900B09"/>
                          </a:solidFill>
                          <a:effectLst/>
                          <a:hlinkClick r:id="rId7" tooltip="CSS3 icon 属性"/>
                        </a:rPr>
                        <a:t>icon</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为创作者提供使用图标化等价物来设置元素样式的能力。</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295467">
                <a:tc>
                  <a:txBody>
                    <a:bodyPr/>
                    <a:lstStyle/>
                    <a:p>
                      <a:pPr fontAlgn="t"/>
                      <a:r>
                        <a:rPr lang="en-US" sz="1800" u="sng">
                          <a:solidFill>
                            <a:srgbClr val="900B09"/>
                          </a:solidFill>
                          <a:effectLst/>
                          <a:hlinkClick r:id="rId8" tooltip="CSS3 nav-down 属性"/>
                        </a:rPr>
                        <a:t>nav-down</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arrow-down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295467">
                <a:tc>
                  <a:txBody>
                    <a:bodyPr/>
                    <a:lstStyle/>
                    <a:p>
                      <a:pPr fontAlgn="t"/>
                      <a:r>
                        <a:rPr lang="en-US" sz="1800" u="sng">
                          <a:solidFill>
                            <a:srgbClr val="900B09"/>
                          </a:solidFill>
                          <a:effectLst/>
                          <a:hlinkClick r:id="rId9" tooltip="CSS3 nav-index 属性"/>
                        </a:rPr>
                        <a:t>nav-index</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设置元素的 </a:t>
                      </a:r>
                      <a:r>
                        <a:rPr lang="en-US" altLang="zh-CN" sz="1800">
                          <a:effectLst/>
                        </a:rPr>
                        <a:t>tab </a:t>
                      </a:r>
                      <a:r>
                        <a:rPr lang="zh-CN" altLang="en-US" sz="1800">
                          <a:effectLst/>
                        </a:rPr>
                        <a:t>键控制次序。</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r h="295467">
                <a:tc>
                  <a:txBody>
                    <a:bodyPr/>
                    <a:lstStyle/>
                    <a:p>
                      <a:pPr fontAlgn="t"/>
                      <a:r>
                        <a:rPr lang="en-US" sz="1800" u="sng">
                          <a:solidFill>
                            <a:srgbClr val="900B09"/>
                          </a:solidFill>
                          <a:effectLst/>
                          <a:hlinkClick r:id="rId10" tooltip="CSS3 nav-left 属性"/>
                        </a:rPr>
                        <a:t>nav-left</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arrow-left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6"/>
                  </a:ext>
                </a:extLst>
              </a:tr>
              <a:tr h="295467">
                <a:tc>
                  <a:txBody>
                    <a:bodyPr/>
                    <a:lstStyle/>
                    <a:p>
                      <a:pPr fontAlgn="t"/>
                      <a:r>
                        <a:rPr lang="en-US" sz="1800" u="sng">
                          <a:solidFill>
                            <a:srgbClr val="900B09"/>
                          </a:solidFill>
                          <a:effectLst/>
                          <a:hlinkClick r:id="rId11" tooltip="CSS3 nav-right 属性"/>
                        </a:rPr>
                        <a:t>nav-right</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arrow-right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7"/>
                  </a:ext>
                </a:extLst>
              </a:tr>
              <a:tr h="295467">
                <a:tc>
                  <a:txBody>
                    <a:bodyPr/>
                    <a:lstStyle/>
                    <a:p>
                      <a:pPr fontAlgn="t"/>
                      <a:r>
                        <a:rPr lang="en-US" sz="1800" u="sng">
                          <a:solidFill>
                            <a:srgbClr val="900B09"/>
                          </a:solidFill>
                          <a:effectLst/>
                          <a:hlinkClick r:id="rId12" tooltip="CSS3 nav-up 属性"/>
                        </a:rPr>
                        <a:t>nav-up</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规定在使用 </a:t>
                      </a:r>
                      <a:r>
                        <a:rPr lang="en-US" sz="1800">
                          <a:effectLst/>
                        </a:rPr>
                        <a:t>arrow-up </a:t>
                      </a:r>
                      <a:r>
                        <a:rPr lang="zh-CN" altLang="en-US" sz="1800">
                          <a:effectLst/>
                        </a:rPr>
                        <a:t>导航键时向何处导航。</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8"/>
                  </a:ext>
                </a:extLst>
              </a:tr>
              <a:tr h="504389">
                <a:tc>
                  <a:txBody>
                    <a:bodyPr/>
                    <a:lstStyle/>
                    <a:p>
                      <a:pPr fontAlgn="t"/>
                      <a:r>
                        <a:rPr lang="en-US" sz="1800" u="sng">
                          <a:solidFill>
                            <a:srgbClr val="900B09"/>
                          </a:solidFill>
                          <a:effectLst/>
                          <a:hlinkClick r:id="rId13" tooltip="CSS3 outline-offset 属性"/>
                        </a:rPr>
                        <a:t>outline-offset</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对轮廓进行偏移，并在超出边框边缘的位置绘制轮廓。</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9"/>
                  </a:ext>
                </a:extLst>
              </a:tr>
              <a:tr h="295467">
                <a:tc>
                  <a:txBody>
                    <a:bodyPr/>
                    <a:lstStyle/>
                    <a:p>
                      <a:pPr fontAlgn="t"/>
                      <a:r>
                        <a:rPr lang="en-US" sz="1800" u="sng">
                          <a:solidFill>
                            <a:srgbClr val="900B09"/>
                          </a:solidFill>
                          <a:effectLst/>
                          <a:hlinkClick r:id="rId14" tooltip="CSS3 resize 属性"/>
                        </a:rPr>
                        <a:t>resize</a:t>
                      </a:r>
                      <a:endParaRPr lang="en-US" sz="1800">
                        <a:effectLst/>
                      </a:endParaRP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rPr>
                        <a:t>规定是否可由用户对元素的尺寸进行调整。</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dirty="0">
                          <a:effectLst/>
                        </a:rPr>
                        <a:t>3</a:t>
                      </a:r>
                    </a:p>
                  </a:txBody>
                  <a:tcPr marL="44191" marR="110477" marT="44191" marB="44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10"/>
                  </a:ext>
                </a:extLst>
              </a:tr>
            </a:tbl>
          </a:graphicData>
        </a:graphic>
      </p:graphicFrame>
      <p:sp>
        <p:nvSpPr>
          <p:cNvPr id="4" name="Rectangle 1"/>
          <p:cNvSpPr>
            <a:spLocks noChangeArrowheads="1"/>
          </p:cNvSpPr>
          <p:nvPr/>
        </p:nvSpPr>
        <p:spPr bwMode="auto">
          <a:xfrm>
            <a:off x="879473" y="1150328"/>
            <a:ext cx="9850437" cy="369332"/>
          </a:xfrm>
          <a:prstGeom prst="rect">
            <a:avLst/>
          </a:prstGeom>
          <a:no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Verdana" pitchFamily="34" charset="0"/>
                <a:cs typeface="宋体" pitchFamily="2" charset="-122"/>
              </a:rPr>
              <a:t>下面的表格列出了所有的转换属性：</a:t>
            </a:r>
            <a:endParaRPr kumimoji="0" lang="zh-CN" altLang="zh-CN" sz="2400" b="0" i="0" u="none" strike="noStrike" cap="none" normalizeH="0" baseline="0" dirty="0" smtClean="0">
              <a:ln>
                <a:noFill/>
              </a:ln>
              <a:effectLst/>
              <a:cs typeface="宋体" pitchFamily="2" charset="-122"/>
            </a:endParaRPr>
          </a:p>
        </p:txBody>
      </p:sp>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2"/>
          <p:cNvPicPr>
            <a:picLocks noChangeAspect="1" noChangeArrowheads="1"/>
          </p:cNvPicPr>
          <p:nvPr/>
        </p:nvPicPr>
        <p:blipFill>
          <a:blip r:embed="rId5" cstate="print"/>
          <a:srcRect/>
          <a:stretch>
            <a:fillRect/>
          </a:stretch>
        </p:blipFill>
        <p:spPr bwMode="auto">
          <a:xfrm>
            <a:off x="662055" y="1683106"/>
            <a:ext cx="10983639" cy="2706014"/>
          </a:xfrm>
          <a:prstGeom prst="rect">
            <a:avLst/>
          </a:prstGeom>
          <a:noFill/>
          <a:ln w="9525">
            <a:noFill/>
            <a:miter lim="800000"/>
            <a:headEnd/>
            <a:tailEnd/>
          </a:ln>
        </p:spPr>
      </p:pic>
      <p:pic>
        <p:nvPicPr>
          <p:cNvPr id="4" name="Picture 3"/>
          <p:cNvPicPr>
            <a:picLocks noChangeAspect="1" noChangeArrowheads="1"/>
          </p:cNvPicPr>
          <p:nvPr/>
        </p:nvPicPr>
        <p:blipFill>
          <a:blip r:embed="rId6" cstate="print"/>
          <a:srcRect/>
          <a:stretch>
            <a:fillRect/>
          </a:stretch>
        </p:blipFill>
        <p:spPr bwMode="auto">
          <a:xfrm>
            <a:off x="678294" y="4507550"/>
            <a:ext cx="10967400" cy="158844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4"/>
          <p:cNvPicPr>
            <a:picLocks noChangeAspect="1" noChangeArrowheads="1"/>
          </p:cNvPicPr>
          <p:nvPr/>
        </p:nvPicPr>
        <p:blipFill>
          <a:blip r:embed="rId5" cstate="print"/>
          <a:srcRect/>
          <a:stretch>
            <a:fillRect/>
          </a:stretch>
        </p:blipFill>
        <p:spPr bwMode="auto">
          <a:xfrm>
            <a:off x="624380" y="1115997"/>
            <a:ext cx="10744272" cy="2249507"/>
          </a:xfrm>
          <a:prstGeom prst="rect">
            <a:avLst/>
          </a:prstGeom>
          <a:noFill/>
          <a:ln w="9525">
            <a:noFill/>
            <a:miter lim="800000"/>
            <a:headEnd/>
            <a:tailEnd/>
          </a:ln>
        </p:spPr>
      </p:pic>
      <p:pic>
        <p:nvPicPr>
          <p:cNvPr id="4" name="Picture 2"/>
          <p:cNvPicPr>
            <a:picLocks noChangeAspect="1" noChangeArrowheads="1"/>
          </p:cNvPicPr>
          <p:nvPr/>
        </p:nvPicPr>
        <p:blipFill>
          <a:blip r:embed="rId6" cstate="print"/>
          <a:srcRect/>
          <a:stretch>
            <a:fillRect/>
          </a:stretch>
        </p:blipFill>
        <p:spPr bwMode="auto">
          <a:xfrm>
            <a:off x="624380" y="3822704"/>
            <a:ext cx="10831648" cy="237997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3"/>
          <p:cNvPicPr>
            <a:picLocks noChangeAspect="1" noChangeArrowheads="1"/>
          </p:cNvPicPr>
          <p:nvPr/>
        </p:nvPicPr>
        <p:blipFill>
          <a:blip r:embed="rId5" cstate="print"/>
          <a:srcRect/>
          <a:stretch>
            <a:fillRect/>
          </a:stretch>
        </p:blipFill>
        <p:spPr bwMode="auto">
          <a:xfrm>
            <a:off x="624380" y="1963552"/>
            <a:ext cx="10943240" cy="29284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0"/>
          <p:cNvSpPr>
            <a:spLocks noGrp="1" noChangeArrowheads="1"/>
          </p:cNvSpPr>
          <p:nvPr>
            <p:ph type="title"/>
            <p:custDataLst>
              <p:tags r:id="rId2"/>
            </p:custDataLst>
          </p:nvPr>
        </p:nvSpPr>
        <p:spPr/>
        <p:txBody>
          <a:bodyPr>
            <a:normAutofit/>
          </a:bodyPr>
          <a:lstStyle/>
          <a:p>
            <a:r>
              <a:rPr lang="en-US" altLang="zh-CN" sz="4000" dirty="0" smtClean="0"/>
              <a:t>CSS3</a:t>
            </a:r>
            <a:r>
              <a:rPr lang="zh-CN" altLang="en-US" sz="4000" dirty="0" smtClean="0"/>
              <a:t>新属性</a:t>
            </a:r>
            <a:endParaRPr lang="en-US" altLang="zh-CN" sz="4000" dirty="0"/>
          </a:p>
        </p:txBody>
      </p:sp>
      <p:pic>
        <p:nvPicPr>
          <p:cNvPr id="3" name="Picture 2"/>
          <p:cNvPicPr>
            <a:picLocks noChangeAspect="1" noChangeArrowheads="1"/>
          </p:cNvPicPr>
          <p:nvPr/>
        </p:nvPicPr>
        <p:blipFill>
          <a:blip r:embed="rId5" cstate="print"/>
          <a:srcRect/>
          <a:stretch>
            <a:fillRect/>
          </a:stretch>
        </p:blipFill>
        <p:spPr bwMode="auto">
          <a:xfrm>
            <a:off x="688902" y="1234590"/>
            <a:ext cx="10644788" cy="528813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15789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1381125" y="2130425"/>
            <a:ext cx="7854950" cy="3252788"/>
            <a:chOff x="1381125" y="2130425"/>
            <a:chExt cx="7854950" cy="3252788"/>
          </a:xfrm>
        </p:grpSpPr>
        <p:sp>
          <p:nvSpPr>
            <p:cNvPr id="35843" name="文本框 3"/>
            <p:cNvSpPr txBox="1">
              <a:spLocks noChangeArrowheads="1"/>
            </p:cNvSpPr>
            <p:nvPr>
              <p:custDataLst>
                <p:tags r:id="rId4"/>
              </p:custDataLst>
            </p:nvPr>
          </p:nvSpPr>
          <p:spPr bwMode="auto">
            <a:xfrm>
              <a:off x="2697164" y="2206576"/>
              <a:ext cx="4546600" cy="309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ormAutofit/>
            </a:bodyPr>
            <a:lstStyle>
              <a:lvl1pPr indent="358775" algn="just">
                <a:lnSpc>
                  <a:spcPct val="110000"/>
                </a:lnSpc>
                <a:spcBef>
                  <a:spcPts val="1800"/>
                </a:spcBef>
                <a:buClr>
                  <a:srgbClr val="963B22"/>
                </a:buClr>
                <a:buSzPct val="100000"/>
                <a:buBlip>
                  <a:blip r:embed="rId11"/>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marL="0" lvl="1" indent="0">
                <a:buNone/>
              </a:pPr>
              <a:r>
                <a:rPr lang="en-US" altLang="zh-CN" sz="3200" dirty="0" smtClean="0">
                  <a:solidFill>
                    <a:schemeClr val="tx1"/>
                  </a:solidFill>
                  <a:latin typeface="+mn-lt"/>
                  <a:ea typeface="+mn-ea"/>
                </a:rPr>
                <a:t>1.</a:t>
              </a:r>
              <a:r>
                <a:rPr lang="zh-CN" altLang="en-US" sz="3200" dirty="0" smtClean="0">
                  <a:solidFill>
                    <a:schemeClr val="tx1"/>
                  </a:solidFill>
                  <a:latin typeface="+mn-lt"/>
                  <a:ea typeface="+mn-ea"/>
                </a:rPr>
                <a:t>元素尺寸</a:t>
              </a:r>
              <a:endParaRPr lang="en-US" altLang="zh-CN" sz="3200" dirty="0" smtClean="0">
                <a:solidFill>
                  <a:schemeClr val="tx1"/>
                </a:solidFill>
                <a:latin typeface="+mn-lt"/>
                <a:ea typeface="+mn-ea"/>
              </a:endParaRPr>
            </a:p>
            <a:p>
              <a:pPr marL="0" lvl="1" indent="0">
                <a:buNone/>
              </a:pPr>
              <a:r>
                <a:rPr lang="en-US" altLang="zh-CN" sz="3200" dirty="0" smtClean="0">
                  <a:solidFill>
                    <a:schemeClr val="tx1"/>
                  </a:solidFill>
                  <a:latin typeface="+mn-lt"/>
                  <a:ea typeface="+mn-ea"/>
                </a:rPr>
                <a:t>2.</a:t>
              </a:r>
              <a:r>
                <a:rPr lang="zh-CN" altLang="en-US" sz="3200" dirty="0" smtClean="0">
                  <a:solidFill>
                    <a:schemeClr val="tx1"/>
                  </a:solidFill>
                  <a:latin typeface="+mn-lt"/>
                  <a:ea typeface="+mn-ea"/>
                </a:rPr>
                <a:t>盒尺寸</a:t>
              </a:r>
              <a:endParaRPr lang="en-US" altLang="zh-CN" sz="3200" dirty="0" smtClean="0">
                <a:solidFill>
                  <a:schemeClr val="tx1"/>
                </a:solidFill>
                <a:latin typeface="+mn-lt"/>
                <a:ea typeface="+mn-ea"/>
              </a:endParaRPr>
            </a:p>
            <a:p>
              <a:pPr marL="0" lvl="1" indent="0">
                <a:buNone/>
              </a:pPr>
              <a:r>
                <a:rPr lang="en-US" altLang="zh-CN" sz="3200" dirty="0" smtClean="0">
                  <a:solidFill>
                    <a:schemeClr val="tx1"/>
                  </a:solidFill>
                  <a:latin typeface="+mn-lt"/>
                  <a:ea typeface="+mn-ea"/>
                </a:rPr>
                <a:t>3.</a:t>
              </a:r>
              <a:r>
                <a:rPr lang="zh-CN" altLang="en-US" sz="3200" dirty="0" smtClean="0">
                  <a:solidFill>
                    <a:schemeClr val="tx1"/>
                  </a:solidFill>
                  <a:latin typeface="+mn-lt"/>
                  <a:ea typeface="+mn-ea"/>
                </a:rPr>
                <a:t>轮廓</a:t>
              </a:r>
              <a:endParaRPr lang="en-US" altLang="zh-CN" sz="3200" dirty="0" smtClean="0">
                <a:solidFill>
                  <a:schemeClr val="tx1"/>
                </a:solidFill>
                <a:latin typeface="+mn-lt"/>
                <a:ea typeface="+mn-ea"/>
              </a:endParaRPr>
            </a:p>
          </p:txBody>
        </p:sp>
        <p:cxnSp>
          <p:nvCxnSpPr>
            <p:cNvPr id="35844" name="直接连接符 4"/>
            <p:cNvCxnSpPr>
              <a:cxnSpLocks noChangeShapeType="1"/>
            </p:cNvCxnSpPr>
            <p:nvPr>
              <p:custDataLst>
                <p:tags r:id="rId5"/>
              </p:custDataLst>
            </p:nvPr>
          </p:nvCxnSpPr>
          <p:spPr bwMode="auto">
            <a:xfrm flipV="1">
              <a:off x="9234488" y="2311400"/>
              <a:ext cx="0" cy="49212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5845" name="直接连接符 5"/>
            <p:cNvCxnSpPr>
              <a:cxnSpLocks noChangeShapeType="1"/>
            </p:cNvCxnSpPr>
            <p:nvPr>
              <p:custDataLst>
                <p:tags r:id="rId6"/>
              </p:custDataLst>
            </p:nvPr>
          </p:nvCxnSpPr>
          <p:spPr bwMode="auto">
            <a:xfrm flipH="1">
              <a:off x="1381125" y="2130425"/>
              <a:ext cx="7851775" cy="0"/>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5846" name="直接连接符 6"/>
            <p:cNvCxnSpPr>
              <a:cxnSpLocks noChangeShapeType="1"/>
            </p:cNvCxnSpPr>
            <p:nvPr>
              <p:custDataLst>
                <p:tags r:id="rId7"/>
              </p:custDataLst>
            </p:nvPr>
          </p:nvCxnSpPr>
          <p:spPr bwMode="auto">
            <a:xfrm rot="5400000" flipH="1" flipV="1">
              <a:off x="8134351" y="4435475"/>
              <a:ext cx="0" cy="1895475"/>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35847" name="直接连接符 7"/>
            <p:cNvCxnSpPr>
              <a:cxnSpLocks noChangeShapeType="1"/>
            </p:cNvCxnSpPr>
            <p:nvPr>
              <p:custDataLst>
                <p:tags r:id="rId8"/>
              </p:custDataLst>
            </p:nvPr>
          </p:nvCxnSpPr>
          <p:spPr bwMode="auto">
            <a:xfrm flipV="1">
              <a:off x="9236075" y="4889500"/>
              <a:ext cx="0" cy="493713"/>
            </a:xfrm>
            <a:prstGeom prst="line">
              <a:avLst/>
            </a:prstGeom>
            <a:noFill/>
            <a:ln w="6350" cmpd="sng">
              <a:solidFill>
                <a:schemeClr val="accent1"/>
              </a:solidFill>
              <a:prstDash val="sysDash"/>
              <a:round/>
              <a:headEnd type="oval" w="med" len="med"/>
              <a:tailEnd type="oval" w="med" len="med"/>
            </a:ln>
            <a:extLst>
              <a:ext uri="{909E8E84-426E-40DD-AFC4-6F175D3DCCD1}">
                <a14:hiddenFill xmlns:a14="http://schemas.microsoft.com/office/drawing/2010/main">
                  <a:noFill/>
                </a14:hiddenFill>
              </a:ext>
            </a:extLst>
          </p:spPr>
        </p:cxnSp>
      </p:grpSp>
      <p:sp>
        <p:nvSpPr>
          <p:cNvPr id="4" name="标题 3"/>
          <p:cNvSpPr>
            <a:spLocks noGrp="1"/>
          </p:cNvSpPr>
          <p:nvPr>
            <p:ph type="title"/>
            <p:custDataLst>
              <p:tags r:id="rId3"/>
            </p:custDataLst>
          </p:nvPr>
        </p:nvSpPr>
        <p:spPr/>
        <p:txBody>
          <a:bodyPr>
            <a:normAutofit/>
          </a:bodyPr>
          <a:lstStyle/>
          <a:p>
            <a:r>
              <a:rPr lang="zh-CN" altLang="en-US" sz="4000" dirty="0" smtClean="0"/>
              <a:t>本课小结</a:t>
            </a:r>
            <a:endParaRPr lang="zh-CN" altLang="en-US" sz="4000"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10"/>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1"/>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元素尺寸</a:t>
              </a:r>
              <a:endParaRPr lang="en-US" altLang="zh-CN" sz="28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8"/>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盒尺寸</a:t>
              </a:r>
              <a:endParaRPr lang="en-US" altLang="zh-CN" sz="2800" dirty="0">
                <a:solidFill>
                  <a:schemeClr val="tx1"/>
                </a:solidFill>
                <a:latin typeface="+mn-lt"/>
                <a:ea typeface="+mn-ea"/>
              </a:endParaRPr>
            </a:p>
          </p:txBody>
        </p:sp>
        <p:sp>
          <p:nvSpPr>
            <p:cNvPr id="10" name="MH_Number_2"/>
            <p:cNvSpPr>
              <a:spLocks noChangeArrowheads="1"/>
            </p:cNvSpPr>
            <p:nvPr>
              <p:custDataLst>
                <p:tags r:id="rId9"/>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465263" y="2774950"/>
            <a:chExt cx="4981575" cy="476250"/>
          </a:xfrm>
        </p:grpSpPr>
        <p:sp>
          <p:nvSpPr>
            <p:cNvPr id="12" name="MH_Number_3"/>
            <p:cNvSpPr>
              <a:spLocks noChangeArrowheads="1"/>
            </p:cNvSpPr>
            <p:nvPr>
              <p:custDataLst>
                <p:tags r:id="rId6"/>
              </p:custDataLst>
            </p:nvPr>
          </p:nvSpPr>
          <p:spPr bwMode="auto">
            <a:xfrm>
              <a:off x="1465263" y="2778125"/>
              <a:ext cx="120015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7"/>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2800" dirty="0" smtClean="0">
                  <a:solidFill>
                    <a:schemeClr val="tx1"/>
                  </a:solidFill>
                  <a:latin typeface="+mn-lt"/>
                  <a:ea typeface="+mn-ea"/>
                </a:rPr>
                <a:t>轮廓</a:t>
              </a:r>
              <a:endParaRPr lang="en-US" altLang="zh-CN" sz="2800" dirty="0">
                <a:solidFill>
                  <a:schemeClr val="tx1"/>
                </a:solidFill>
                <a:latin typeface="+mn-lt"/>
                <a:ea typeface="+mn-ea"/>
              </a:endParaRPr>
            </a:p>
          </p:txBody>
        </p:sp>
      </p:grpSp>
      <p:sp>
        <p:nvSpPr>
          <p:cNvPr id="23" name="MH_Others_3"/>
          <p:cNvSpPr txBox="1">
            <a:spLocks noChangeArrowheads="1"/>
          </p:cNvSpPr>
          <p:nvPr>
            <p:custDataLst>
              <p:tags r:id="rId5"/>
            </p:custDataLst>
          </p:nvPr>
        </p:nvSpPr>
        <p:spPr bwMode="auto">
          <a:xfrm>
            <a:off x="9433636" y="2271369"/>
            <a:ext cx="67786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ormAutofit fontScale="92500"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sz="3600" b="1" dirty="0" smtClean="0">
                <a:solidFill>
                  <a:schemeClr val="accent2"/>
                </a:solidFill>
                <a:latin typeface="+mj-lt"/>
                <a:ea typeface="+mj-ea"/>
                <a:cs typeface="+mj-cs"/>
              </a:rPr>
              <a:t>CONTENTS</a:t>
            </a:r>
          </a:p>
        </p:txBody>
      </p:sp>
    </p:spTree>
    <p:extLst>
      <p:ext uri="{BB962C8B-B14F-4D97-AF65-F5344CB8AC3E}">
        <p14:creationId xmlns:p14="http://schemas.microsoft.com/office/powerpoint/2010/main" val="118947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元素尺寸</a:t>
              </a:r>
              <a:endParaRPr lang="en-US"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t>resize</a:t>
            </a:r>
            <a:r>
              <a:rPr lang="zh-CN" altLang="en-US" sz="4000" dirty="0" smtClean="0"/>
              <a:t>属性</a:t>
            </a:r>
            <a:endParaRPr lang="zh-CN" altLang="en-US" sz="4000" dirty="0"/>
          </a:p>
        </p:txBody>
      </p:sp>
      <p:sp>
        <p:nvSpPr>
          <p:cNvPr id="3" name="矩形 2"/>
          <p:cNvSpPr/>
          <p:nvPr/>
        </p:nvSpPr>
        <p:spPr>
          <a:xfrm>
            <a:off x="1488190" y="1643609"/>
            <a:ext cx="8778365" cy="584775"/>
          </a:xfrm>
          <a:prstGeom prst="rect">
            <a:avLst/>
          </a:prstGeom>
        </p:spPr>
        <p:txBody>
          <a:bodyPr wrap="none">
            <a:spAutoFit/>
          </a:bodyPr>
          <a:lstStyle/>
          <a:p>
            <a:r>
              <a:rPr lang="en-US" altLang="zh-CN" sz="3200" dirty="0"/>
              <a:t>resize </a:t>
            </a:r>
            <a:r>
              <a:rPr lang="zh-CN" altLang="en-US" sz="3200" dirty="0"/>
              <a:t>属性规定是否可由用户调整元素的尺寸。</a:t>
            </a:r>
          </a:p>
        </p:txBody>
      </p:sp>
      <p:graphicFrame>
        <p:nvGraphicFramePr>
          <p:cNvPr id="4" name="表格 3"/>
          <p:cNvGraphicFramePr>
            <a:graphicFrameLocks noGrp="1"/>
          </p:cNvGraphicFramePr>
          <p:nvPr>
            <p:extLst>
              <p:ext uri="{D42A27DB-BD31-4B8C-83A1-F6EECF244321}">
                <p14:modId xmlns:p14="http://schemas.microsoft.com/office/powerpoint/2010/main" val="475120006"/>
              </p:ext>
            </p:extLst>
          </p:nvPr>
        </p:nvGraphicFramePr>
        <p:xfrm>
          <a:off x="1576387" y="3664109"/>
          <a:ext cx="8969693" cy="2388846"/>
        </p:xfrm>
        <a:graphic>
          <a:graphicData uri="http://schemas.openxmlformats.org/drawingml/2006/table">
            <a:tbl>
              <a:tblPr/>
              <a:tblGrid>
                <a:gridCol w="1960934">
                  <a:extLst>
                    <a:ext uri="{9D8B030D-6E8A-4147-A177-3AD203B41FA5}">
                      <a16:colId xmlns:a16="http://schemas.microsoft.com/office/drawing/2014/main" val="20000"/>
                    </a:ext>
                  </a:extLst>
                </a:gridCol>
                <a:gridCol w="7008759">
                  <a:extLst>
                    <a:ext uri="{9D8B030D-6E8A-4147-A177-3AD203B41FA5}">
                      <a16:colId xmlns:a16="http://schemas.microsoft.com/office/drawing/2014/main" val="20001"/>
                    </a:ext>
                  </a:extLst>
                </a:gridCol>
              </a:tblGrid>
              <a:tr h="458334">
                <a:tc>
                  <a:txBody>
                    <a:bodyPr/>
                    <a:lstStyle/>
                    <a:p>
                      <a:pPr algn="l" fontAlgn="base"/>
                      <a:r>
                        <a:rPr lang="zh-CN" altLang="en-US" sz="2400" dirty="0">
                          <a:effectLst/>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a:effectLst/>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481959">
                <a:tc>
                  <a:txBody>
                    <a:bodyPr/>
                    <a:lstStyle/>
                    <a:p>
                      <a:pPr fontAlgn="t"/>
                      <a:r>
                        <a:rPr lang="en-US" sz="2400">
                          <a:effectLst/>
                        </a:rPr>
                        <a:t>none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用户无法调整元素的尺寸。</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481959">
                <a:tc>
                  <a:txBody>
                    <a:bodyPr/>
                    <a:lstStyle/>
                    <a:p>
                      <a:pPr fontAlgn="t"/>
                      <a:r>
                        <a:rPr lang="en-US" sz="2400">
                          <a:effectLst/>
                        </a:rPr>
                        <a:t>both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用户可调整元素的高度和宽度。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481959">
                <a:tc>
                  <a:txBody>
                    <a:bodyPr/>
                    <a:lstStyle/>
                    <a:p>
                      <a:pPr fontAlgn="t"/>
                      <a:r>
                        <a:rPr lang="en-US" sz="2400">
                          <a:effectLst/>
                        </a:rPr>
                        <a:t>horizontal</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effectLst/>
                        </a:rPr>
                        <a:t>用户可调整元素的宽度。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481959">
                <a:tc>
                  <a:txBody>
                    <a:bodyPr/>
                    <a:lstStyle/>
                    <a:p>
                      <a:pPr fontAlgn="t"/>
                      <a:r>
                        <a:rPr lang="en-US" sz="2400">
                          <a:effectLst/>
                        </a:rPr>
                        <a:t>vertical</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effectLst/>
                        </a:rPr>
                        <a:t>用户可调整元素的高度。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573918" y="2243213"/>
            <a:ext cx="6541855" cy="1136501"/>
          </a:xfrm>
          <a:prstGeom prst="rect">
            <a:avLst/>
          </a:prstGeom>
          <a:noFill/>
          <a:ln>
            <a:noFill/>
          </a:ln>
          <a:effectLst/>
        </p:spPr>
        <p:txBody>
          <a:bodyPr vert="horz" wrap="none" lIns="0" tIns="88872"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400" b="1" i="0" u="none" strike="noStrike" cap="none" normalizeH="0" baseline="0" dirty="0" smtClean="0">
                <a:ln>
                  <a:noFill/>
                </a:ln>
                <a:effectLst/>
                <a:latin typeface="微软雅黑" pitchFamily="34" charset="-122"/>
                <a:ea typeface="微软雅黑" pitchFamily="34" charset="-122"/>
                <a:cs typeface="宋体" pitchFamily="2" charset="-122"/>
              </a:rPr>
              <a:t>语法</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resize: none|both|horizontal|vertical;</a:t>
            </a:r>
            <a:r>
              <a:rPr kumimoji="0" lang="zh-CN" altLang="zh-CN" sz="2400" b="0" i="0" u="none" strike="noStrike" cap="none" normalizeH="0" baseline="0" dirty="0" smtClean="0">
                <a:ln>
                  <a:noFill/>
                </a:ln>
                <a:effectLst/>
                <a:latin typeface="Arial" pitchFamily="34" charset="0"/>
                <a:ea typeface="宋体" pitchFamily="2" charset="-122"/>
                <a:cs typeface="宋体" pitchFamily="2" charset="-122"/>
              </a:rPr>
              <a:t> </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练习</a:t>
            </a:r>
            <a:endParaRPr lang="zh-CN" altLang="en-US" sz="4000" dirty="0"/>
          </a:p>
        </p:txBody>
      </p:sp>
      <p:pic>
        <p:nvPicPr>
          <p:cNvPr id="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123" t="16711" r="47217" b="70809"/>
          <a:stretch/>
        </p:blipFill>
        <p:spPr bwMode="auto">
          <a:xfrm>
            <a:off x="4894195" y="1806657"/>
            <a:ext cx="5692844" cy="108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29633" y="1406607"/>
            <a:ext cx="4064562" cy="4401205"/>
          </a:xfrm>
          <a:prstGeom prst="rect">
            <a:avLst/>
          </a:prstGeom>
          <a:ln>
            <a:solidFill>
              <a:schemeClr val="bg1"/>
            </a:solidFill>
          </a:ln>
        </p:spPr>
        <p:txBody>
          <a:bodyPr wrap="square">
            <a:spAutoFit/>
          </a:bodyPr>
          <a:lstStyle/>
          <a:p>
            <a:r>
              <a:rPr lang="en-US" altLang="zh-CN" sz="2800" dirty="0"/>
              <a:t>&lt;style&gt; </a:t>
            </a:r>
          </a:p>
          <a:p>
            <a:r>
              <a:rPr lang="en-US" altLang="zh-CN" sz="2800" dirty="0"/>
              <a:t>div</a:t>
            </a:r>
          </a:p>
          <a:p>
            <a:r>
              <a:rPr lang="en-US" altLang="zh-CN" sz="2800" dirty="0"/>
              <a:t>{</a:t>
            </a:r>
          </a:p>
          <a:p>
            <a:r>
              <a:rPr lang="en-US" altLang="zh-CN" sz="2800" dirty="0"/>
              <a:t>border:2px solid;</a:t>
            </a:r>
          </a:p>
          <a:p>
            <a:r>
              <a:rPr lang="en-US" altLang="zh-CN" sz="2800" dirty="0"/>
              <a:t>padding:10px 40px; </a:t>
            </a:r>
          </a:p>
          <a:p>
            <a:r>
              <a:rPr lang="en-US" altLang="zh-CN" sz="2800" dirty="0"/>
              <a:t>width:300px;</a:t>
            </a:r>
          </a:p>
          <a:p>
            <a:r>
              <a:rPr lang="en-US" altLang="zh-CN" sz="2800" dirty="0" err="1"/>
              <a:t>resize:both</a:t>
            </a:r>
            <a:r>
              <a:rPr lang="en-US" altLang="zh-CN" sz="2800" dirty="0"/>
              <a:t>;</a:t>
            </a:r>
          </a:p>
          <a:p>
            <a:r>
              <a:rPr lang="en-US" altLang="zh-CN" sz="2800" dirty="0" err="1"/>
              <a:t>overflow:auto</a:t>
            </a:r>
            <a:r>
              <a:rPr lang="en-US" altLang="zh-CN" sz="2800" dirty="0"/>
              <a:t>;</a:t>
            </a:r>
          </a:p>
          <a:p>
            <a:r>
              <a:rPr lang="en-US" altLang="zh-CN" sz="2800" dirty="0"/>
              <a:t>}</a:t>
            </a:r>
          </a:p>
          <a:p>
            <a:r>
              <a:rPr lang="en-US" altLang="zh-CN" sz="2800" dirty="0"/>
              <a:t>&lt;/style&gt;</a:t>
            </a:r>
            <a:endParaRPr lang="zh-CN" altLang="en-US" sz="2800" dirty="0"/>
          </a:p>
        </p:txBody>
      </p:sp>
    </p:spTree>
    <p:custDataLst>
      <p:tags r:id="rId1"/>
    </p:custDataLst>
    <p:extLst>
      <p:ext uri="{BB962C8B-B14F-4D97-AF65-F5344CB8AC3E}">
        <p14:creationId xmlns:p14="http://schemas.microsoft.com/office/powerpoint/2010/main" val="1031550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盒尺寸</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364596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a:t>box-sizing </a:t>
            </a:r>
            <a:r>
              <a:rPr lang="zh-CN" altLang="en-US" sz="4000" dirty="0"/>
              <a:t>属性</a:t>
            </a:r>
          </a:p>
        </p:txBody>
      </p:sp>
      <p:sp>
        <p:nvSpPr>
          <p:cNvPr id="4" name="矩形 3"/>
          <p:cNvSpPr/>
          <p:nvPr/>
        </p:nvSpPr>
        <p:spPr>
          <a:xfrm>
            <a:off x="610551" y="1210352"/>
            <a:ext cx="10546080" cy="523220"/>
          </a:xfrm>
          <a:prstGeom prst="rect">
            <a:avLst/>
          </a:prstGeom>
        </p:spPr>
        <p:txBody>
          <a:bodyPr wrap="square">
            <a:spAutoFit/>
          </a:bodyPr>
          <a:lstStyle/>
          <a:p>
            <a:r>
              <a:rPr lang="en-US" altLang="zh-CN" sz="2800" dirty="0"/>
              <a:t>box-sizing </a:t>
            </a:r>
            <a:r>
              <a:rPr lang="zh-CN" altLang="en-US" sz="2800" dirty="0"/>
              <a:t>属性允许您以特定的方式定义匹配某个区域的特定元素。</a:t>
            </a:r>
          </a:p>
        </p:txBody>
      </p:sp>
      <p:graphicFrame>
        <p:nvGraphicFramePr>
          <p:cNvPr id="5" name="表格 4"/>
          <p:cNvGraphicFramePr>
            <a:graphicFrameLocks noGrp="1"/>
          </p:cNvGraphicFramePr>
          <p:nvPr>
            <p:extLst>
              <p:ext uri="{D42A27DB-BD31-4B8C-83A1-F6EECF244321}">
                <p14:modId xmlns:p14="http://schemas.microsoft.com/office/powerpoint/2010/main" val="2569850762"/>
              </p:ext>
            </p:extLst>
          </p:nvPr>
        </p:nvGraphicFramePr>
        <p:xfrm>
          <a:off x="710567" y="3216035"/>
          <a:ext cx="10848022" cy="3181350"/>
        </p:xfrm>
        <a:graphic>
          <a:graphicData uri="http://schemas.openxmlformats.org/drawingml/2006/table">
            <a:tbl>
              <a:tblPr/>
              <a:tblGrid>
                <a:gridCol w="1946909">
                  <a:extLst>
                    <a:ext uri="{9D8B030D-6E8A-4147-A177-3AD203B41FA5}">
                      <a16:colId xmlns:a16="http://schemas.microsoft.com/office/drawing/2014/main" val="20000"/>
                    </a:ext>
                  </a:extLst>
                </a:gridCol>
                <a:gridCol w="8901113">
                  <a:extLst>
                    <a:ext uri="{9D8B030D-6E8A-4147-A177-3AD203B41FA5}">
                      <a16:colId xmlns:a16="http://schemas.microsoft.com/office/drawing/2014/main" val="20001"/>
                    </a:ext>
                  </a:extLst>
                </a:gridCol>
              </a:tblGrid>
              <a:tr h="0">
                <a:tc>
                  <a:txBody>
                    <a:bodyPr/>
                    <a:lstStyle/>
                    <a:p>
                      <a:pPr algn="l" fontAlgn="base"/>
                      <a:r>
                        <a:rPr lang="zh-CN" altLang="en-US" sz="2000" dirty="0">
                          <a:effectLst/>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000">
                          <a:effectLst/>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0">
                <a:tc>
                  <a:txBody>
                    <a:bodyPr/>
                    <a:lstStyle/>
                    <a:p>
                      <a:pPr fontAlgn="t"/>
                      <a:r>
                        <a:rPr lang="en-US" sz="2000" dirty="0">
                          <a:effectLst/>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000">
                          <a:effectLst/>
                        </a:rPr>
                        <a:t>这是由 </a:t>
                      </a:r>
                      <a:r>
                        <a:rPr lang="en-US" altLang="zh-CN" sz="2000">
                          <a:effectLst/>
                        </a:rPr>
                        <a:t>CSS2.1 </a:t>
                      </a:r>
                      <a:r>
                        <a:rPr lang="zh-CN" altLang="en-US" sz="2000">
                          <a:effectLst/>
                        </a:rPr>
                        <a:t>规定的宽度高度行为。</a:t>
                      </a:r>
                    </a:p>
                    <a:p>
                      <a:pPr fontAlgn="t"/>
                      <a:r>
                        <a:rPr lang="zh-CN" altLang="en-US" sz="2000">
                          <a:effectLst/>
                        </a:rPr>
                        <a:t>宽度和高度分别应用到元素的内容框。</a:t>
                      </a:r>
                    </a:p>
                    <a:p>
                      <a:pPr fontAlgn="t"/>
                      <a:r>
                        <a:rPr lang="zh-CN" altLang="en-US" sz="2000">
                          <a:effectLst/>
                        </a:rPr>
                        <a:t>在宽度和高度之外绘制元素的内边距和边框。</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0">
                <a:tc>
                  <a:txBody>
                    <a:bodyPr/>
                    <a:lstStyle/>
                    <a:p>
                      <a:pPr fontAlgn="t"/>
                      <a:r>
                        <a:rPr lang="en-US" sz="2000">
                          <a:effectLst/>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000" dirty="0">
                          <a:effectLst/>
                        </a:rPr>
                        <a:t>为元素设定的宽度和高度决定了元素的边框盒。</a:t>
                      </a:r>
                    </a:p>
                    <a:p>
                      <a:pPr fontAlgn="t"/>
                      <a:r>
                        <a:rPr lang="zh-CN" altLang="en-US" sz="2000" dirty="0">
                          <a:effectLst/>
                        </a:rPr>
                        <a:t>就是说，为元素指定的任何内边距和边框都将在已设定的宽度和高度内进行绘制。</a:t>
                      </a:r>
                    </a:p>
                    <a:p>
                      <a:pPr fontAlgn="t"/>
                      <a:r>
                        <a:rPr lang="zh-CN" altLang="en-US" sz="2000" dirty="0">
                          <a:effectLst/>
                        </a:rPr>
                        <a:t>通过从已设定的宽度和高度分别减去边框和内边距才能得到内容的宽度和高度。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0">
                <a:tc>
                  <a:txBody>
                    <a:bodyPr/>
                    <a:lstStyle/>
                    <a:p>
                      <a:pPr fontAlgn="t"/>
                      <a:r>
                        <a:rPr lang="en-US" sz="2000">
                          <a:effectLst/>
                        </a:rPr>
                        <a:t>inherit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000" dirty="0">
                          <a:effectLst/>
                        </a:rPr>
                        <a:t>规定应从父元素继承 </a:t>
                      </a:r>
                      <a:r>
                        <a:rPr lang="en-US" altLang="zh-CN" sz="2000" dirty="0">
                          <a:effectLst/>
                        </a:rPr>
                        <a:t>box-sizing </a:t>
                      </a:r>
                      <a:r>
                        <a:rPr lang="zh-CN" altLang="en-US" sz="2000" dirty="0">
                          <a:effectLst/>
                        </a:rPr>
                        <a:t>属性的值。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653415" y="1806479"/>
            <a:ext cx="7306487" cy="1136501"/>
          </a:xfrm>
          <a:prstGeom prst="rect">
            <a:avLst/>
          </a:prstGeom>
          <a:noFill/>
          <a:ln>
            <a:noFill/>
          </a:ln>
          <a:effectLst/>
        </p:spPr>
        <p:txBody>
          <a:bodyPr vert="horz" wrap="none" lIns="0" tIns="88872"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400" b="1" i="0" u="none" strike="noStrike" cap="none" normalizeH="0" baseline="0" dirty="0" smtClean="0">
                <a:ln>
                  <a:noFill/>
                </a:ln>
                <a:effectLst/>
                <a:latin typeface="微软雅黑" pitchFamily="34" charset="-122"/>
                <a:ea typeface="微软雅黑" pitchFamily="34" charset="-122"/>
                <a:cs typeface="宋体" pitchFamily="2" charset="-122"/>
              </a:rPr>
              <a:t>语法</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smtClean="0">
                <a:ln>
                  <a:noFill/>
                </a:ln>
                <a:effectLst/>
                <a:latin typeface="Consolas" pitchFamily="49" charset="0"/>
                <a:ea typeface="宋体" pitchFamily="2" charset="-122"/>
                <a:cs typeface="宋体" pitchFamily="2" charset="-122"/>
              </a:rPr>
              <a:t>box-sizing: content-box|border-box|inherit;</a:t>
            </a:r>
            <a:endParaRPr kumimoji="0" lang="zh-CN" altLang="zh-CN" sz="2400" b="0" i="0" u="none" strike="noStrike" cap="none" normalizeH="0" baseline="0" dirty="0" smtClean="0">
              <a:ln>
                <a:noFill/>
              </a:ln>
              <a:effectLst/>
              <a:latin typeface="Arial" pitchFamily="34" charset="0"/>
              <a:ea typeface="宋体" pitchFamily="2" charset="-122"/>
              <a:cs typeface="宋体" pitchFamily="2" charset="-122"/>
            </a:endParaRPr>
          </a:p>
        </p:txBody>
      </p:sp>
    </p:spTree>
    <p:custDataLst>
      <p:tags r:id="rId1"/>
    </p:custDataLst>
    <p:extLst>
      <p:ext uri="{BB962C8B-B14F-4D97-AF65-F5344CB8AC3E}">
        <p14:creationId xmlns:p14="http://schemas.microsoft.com/office/powerpoint/2010/main" val="1577695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zh-CN" altLang="en-US" sz="4000" dirty="0" smtClean="0"/>
              <a:t>练习</a:t>
            </a:r>
            <a:endParaRPr lang="zh-CN" altLang="en-US" sz="4000" dirty="0"/>
          </a:p>
        </p:txBody>
      </p:sp>
      <p:pic>
        <p:nvPicPr>
          <p:cNvPr id="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7207" r="29636" b="70099"/>
          <a:stretch/>
        </p:blipFill>
        <p:spPr bwMode="auto">
          <a:xfrm>
            <a:off x="5303521" y="2346005"/>
            <a:ext cx="5160645" cy="731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701041" y="1111395"/>
            <a:ext cx="4602480" cy="5632311"/>
          </a:xfrm>
          <a:prstGeom prst="rect">
            <a:avLst/>
          </a:prstGeom>
          <a:ln>
            <a:solidFill>
              <a:schemeClr val="bg1"/>
            </a:solidFill>
          </a:ln>
        </p:spPr>
        <p:txBody>
          <a:bodyPr wrap="square">
            <a:spAutoFit/>
          </a:bodyPr>
          <a:lstStyle/>
          <a:p>
            <a:r>
              <a:rPr lang="en-US" altLang="zh-CN" sz="2000" dirty="0"/>
              <a:t>&lt;style&gt; </a:t>
            </a:r>
          </a:p>
          <a:p>
            <a:r>
              <a:rPr lang="en-US" altLang="zh-CN" sz="2000" dirty="0" err="1"/>
              <a:t>div.container</a:t>
            </a:r>
            <a:endParaRPr lang="en-US" altLang="zh-CN" sz="2000" dirty="0"/>
          </a:p>
          <a:p>
            <a:r>
              <a:rPr lang="en-US" altLang="zh-CN" sz="2000" dirty="0"/>
              <a:t>{</a:t>
            </a:r>
          </a:p>
          <a:p>
            <a:r>
              <a:rPr lang="en-US" altLang="zh-CN" sz="2000" dirty="0"/>
              <a:t>width:30em;</a:t>
            </a:r>
          </a:p>
          <a:p>
            <a:r>
              <a:rPr lang="en-US" altLang="zh-CN" sz="2000" dirty="0"/>
              <a:t>border:1em solid;</a:t>
            </a:r>
          </a:p>
          <a:p>
            <a:r>
              <a:rPr lang="en-US" altLang="zh-CN" sz="2000" dirty="0"/>
              <a:t>}</a:t>
            </a:r>
          </a:p>
          <a:p>
            <a:r>
              <a:rPr lang="en-US" altLang="zh-CN" sz="2000" dirty="0" err="1"/>
              <a:t>div.box</a:t>
            </a:r>
            <a:endParaRPr lang="en-US" altLang="zh-CN" sz="2000" dirty="0"/>
          </a:p>
          <a:p>
            <a:r>
              <a:rPr lang="en-US" altLang="zh-CN" sz="2000" dirty="0"/>
              <a:t>{</a:t>
            </a:r>
          </a:p>
          <a:p>
            <a:r>
              <a:rPr lang="en-US" altLang="zh-CN" sz="2000" dirty="0" err="1"/>
              <a:t>box-sizing:border-box</a:t>
            </a:r>
            <a:r>
              <a:rPr lang="en-US" altLang="zh-CN" sz="2000" dirty="0"/>
              <a:t>;</a:t>
            </a:r>
          </a:p>
          <a:p>
            <a:r>
              <a:rPr lang="en-US" altLang="zh-CN" sz="2000" dirty="0"/>
              <a:t>-</a:t>
            </a:r>
            <a:r>
              <a:rPr lang="en-US" altLang="zh-CN" sz="2000" dirty="0" err="1"/>
              <a:t>moz-box-sizing:border-box</a:t>
            </a:r>
            <a:r>
              <a:rPr lang="en-US" altLang="zh-CN" sz="2000" dirty="0"/>
              <a:t>; /* Firefox */</a:t>
            </a:r>
          </a:p>
          <a:p>
            <a:r>
              <a:rPr lang="en-US" altLang="zh-CN" sz="2000" dirty="0"/>
              <a:t>-</a:t>
            </a:r>
            <a:r>
              <a:rPr lang="en-US" altLang="zh-CN" sz="2000" dirty="0" err="1"/>
              <a:t>webkit-box-sizing:border-box</a:t>
            </a:r>
            <a:r>
              <a:rPr lang="en-US" altLang="zh-CN" sz="2000" dirty="0"/>
              <a:t>; /* Safari */</a:t>
            </a:r>
          </a:p>
          <a:p>
            <a:r>
              <a:rPr lang="en-US" altLang="zh-CN" sz="2000" dirty="0"/>
              <a:t>width:50%;</a:t>
            </a:r>
          </a:p>
          <a:p>
            <a:r>
              <a:rPr lang="en-US" altLang="zh-CN" sz="2000" dirty="0"/>
              <a:t>border:1em solid red;</a:t>
            </a:r>
          </a:p>
          <a:p>
            <a:r>
              <a:rPr lang="en-US" altLang="zh-CN" sz="2000" dirty="0" err="1"/>
              <a:t>float:left</a:t>
            </a:r>
            <a:r>
              <a:rPr lang="en-US" altLang="zh-CN" sz="2000" dirty="0"/>
              <a:t>;</a:t>
            </a:r>
          </a:p>
          <a:p>
            <a:r>
              <a:rPr lang="en-US" altLang="zh-CN" sz="2000" dirty="0"/>
              <a:t>}</a:t>
            </a:r>
          </a:p>
          <a:p>
            <a:r>
              <a:rPr lang="en-US" altLang="zh-CN" sz="2000" dirty="0"/>
              <a:t>&lt;/style&gt;</a:t>
            </a:r>
            <a:endParaRPr lang="zh-CN" altLang="en-US" sz="2000" dirty="0"/>
          </a:p>
        </p:txBody>
      </p:sp>
    </p:spTree>
    <p:custDataLst>
      <p:tags r:id="rId1"/>
    </p:custDataLst>
    <p:extLst>
      <p:ext uri="{BB962C8B-B14F-4D97-AF65-F5344CB8AC3E}">
        <p14:creationId xmlns:p14="http://schemas.microsoft.com/office/powerpoint/2010/main" val="1721084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5400" dirty="0" smtClean="0">
                  <a:solidFill>
                    <a:schemeClr val="tx1"/>
                  </a:solidFill>
                  <a:latin typeface="+mn-lt"/>
                  <a:ea typeface="+mn-ea"/>
                </a:rPr>
                <a:t>轮廓</a:t>
              </a:r>
              <a:endParaRPr lang="en-US"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5411529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13"/>
  <p:tag name="KSO_WM_SLIDE_INDEX" val="13"/>
  <p:tag name="KSO_WM_SLIDE_ITEM_CNT" val="2"/>
  <p:tag name="KSO_WM_SLIDE_LAYOUT" val="a_l_f"/>
  <p:tag name="KSO_WM_SLIDE_LAYOUT_CNT" val="1_1_1"/>
  <p:tag name="KSO_WM_SLIDE_TYPE" val="text"/>
  <p:tag name="KSO_WM_BEAUTIFY_FLAG" val="#wm#"/>
  <p:tag name="KSO_WM_SLIDE_POSITION" val="101*174"/>
  <p:tag name="KSO_WM_SLIDE_SIZE" val="660*244"/>
  <p:tag name="KSO_WM_DIAGRAM_GROUP_CODE" val="l1-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3*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7"/>
  <p:tag name="KSO_WM_SLIDE_INDEX" val="27"/>
  <p:tag name="KSO_WM_SLIDE_ITEM_CNT" val="1"/>
  <p:tag name="KSO_WM_SLIDE_LAYOUT" val="a_f"/>
  <p:tag name="KSO_WM_SLIDE_LAYOUT_CNT" val="1_1"/>
  <p:tag name="KSO_WM_SLIDE_TYPE" val="text"/>
  <p:tag name="KSO_WM_BEAUTIFY_FLAG" val="#wm#"/>
  <p:tag name="KSO_WM_SLIDE_POSITION" val="109*174"/>
  <p:tag name="KSO_WM_SLIDE_SIZE" val="618*24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0"/>
  <p:tag name="KSO_WM_TEMPLATE_CATEGORY" val="custom"/>
  <p:tag name="KSO_WM_TEMPLATE_INDEX" val="160336"/>
  <p:tag name="KSO_WM_UNIT_INDEX"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7*a*1"/>
  <p:tag name="KSO_WM_UNIT_CLEAR" val="1"/>
  <p:tag name="KSO_WM_UNIT_LAYERLEVEL" val="1"/>
  <p:tag name="KSO_WM_UNIT_VALUE" val="31"/>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7*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7"/>
  <p:tag name="KSO_WM_TEMPLATE_CATEGORY" val="custom"/>
  <p:tag name="KSO_WM_TEMPLATE_INDEX" val="160336"/>
  <p:tag name="KSO_WM_UNIT_INDEX" val="7"/>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8"/>
  <p:tag name="KSO_WM_TEMPLATE_CATEGORY" val="custom"/>
  <p:tag name="KSO_WM_TEMPLATE_INDEX" val="160336"/>
  <p:tag name="KSO_WM_UNIT_INDEX" val="8"/>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9"/>
  <p:tag name="KSO_WM_TEMPLATE_CATEGORY" val="custom"/>
  <p:tag name="KSO_WM_TEMPLATE_INDEX" val="160336"/>
  <p:tag name="KSO_WM_UNIT_INDEX" val="9"/>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27*i*10"/>
  <p:tag name="KSO_WM_TEMPLATE_CATEGORY" val="custom"/>
  <p:tag name="KSO_WM_TEMPLATE_INDEX" val="160336"/>
  <p:tag name="KSO_WM_UNIT_INDEX" val="1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1*a*1"/>
  <p:tag name="KSO_WM_UNIT_CLEAR" val="1"/>
  <p:tag name="KSO_WM_UNIT_LAYERLEVEL" val="1"/>
  <p:tag name="KSO_WM_UNIT_ISCONTENTSTITLE" val="1"/>
  <p:tag name="KSO_WM_UNIT_VALUE" val="5"/>
  <p:tag name="KSO_WM_UNIT_HIGHLIGHT" val="0"/>
  <p:tag name="KSO_WM_UNIT_COMPATIBLE" val="0"/>
  <p:tag name="KSO_WM_UNIT_PRESET_TEXT" val="CONTENTS"/>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616</Words>
  <Application>Microsoft Office PowerPoint</Application>
  <PresentationFormat>宽屏</PresentationFormat>
  <Paragraphs>164</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黑体</vt:lpstr>
      <vt:lpstr>宋体</vt:lpstr>
      <vt:lpstr>微软雅黑</vt:lpstr>
      <vt:lpstr>幼圆</vt:lpstr>
      <vt:lpstr>Arial</vt:lpstr>
      <vt:lpstr>Britannic Bold</vt:lpstr>
      <vt:lpstr>Calibri</vt:lpstr>
      <vt:lpstr>Consolas</vt:lpstr>
      <vt:lpstr>Verdana</vt:lpstr>
      <vt:lpstr>A000120141114A19PWBG</vt:lpstr>
      <vt:lpstr>H5方向基础课</vt:lpstr>
      <vt:lpstr>PowerPoint 演示文稿</vt:lpstr>
      <vt:lpstr>PowerPoint 演示文稿</vt:lpstr>
      <vt:lpstr>resize属性</vt:lpstr>
      <vt:lpstr>练习</vt:lpstr>
      <vt:lpstr>PowerPoint 演示文稿</vt:lpstr>
      <vt:lpstr>box-sizing 属性</vt:lpstr>
      <vt:lpstr>练习</vt:lpstr>
      <vt:lpstr>PowerPoint 演示文稿</vt:lpstr>
      <vt:lpstr>outline-offset 属性</vt:lpstr>
      <vt:lpstr>注意</vt:lpstr>
      <vt:lpstr>练习</vt:lpstr>
      <vt:lpstr>新用户界面属性</vt:lpstr>
      <vt:lpstr>CSS3新属性</vt:lpstr>
      <vt:lpstr>CSS3新属性</vt:lpstr>
      <vt:lpstr>CSS3新属性</vt:lpstr>
      <vt:lpstr>CSS3新属性</vt:lpstr>
      <vt:lpstr>本课小结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qile</dc:creator>
  <cp:lastModifiedBy>MengYi</cp:lastModifiedBy>
  <cp:revision>32</cp:revision>
  <dcterms:created xsi:type="dcterms:W3CDTF">2017-02-07T05:33:04Z</dcterms:created>
  <dcterms:modified xsi:type="dcterms:W3CDTF">2017-08-16T14:47:10Z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