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heme/themeOverride1.xml" ContentType="application/vnd.openxmlformats-officedocument.themeOverr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7" r:id="rId2"/>
    <p:sldId id="391" r:id="rId3"/>
    <p:sldId id="392" r:id="rId4"/>
    <p:sldId id="331" r:id="rId5"/>
    <p:sldId id="384" r:id="rId6"/>
    <p:sldId id="382" r:id="rId7"/>
    <p:sldId id="341" r:id="rId8"/>
    <p:sldId id="335" r:id="rId9"/>
    <p:sldId id="386" r:id="rId10"/>
    <p:sldId id="385" r:id="rId11"/>
    <p:sldId id="387" r:id="rId12"/>
    <p:sldId id="388" r:id="rId13"/>
    <p:sldId id="334" r:id="rId14"/>
    <p:sldId id="336" r:id="rId15"/>
    <p:sldId id="389" r:id="rId16"/>
    <p:sldId id="383" r:id="rId17"/>
    <p:sldId id="337" r:id="rId18"/>
    <p:sldId id="338" r:id="rId19"/>
    <p:sldId id="339" r:id="rId20"/>
    <p:sldId id="390" r:id="rId21"/>
    <p:sldId id="340" r:id="rId22"/>
    <p:sldId id="380" r:id="rId23"/>
    <p:sldId id="381" r:id="rId2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p15:clr>
            <a:srgbClr val="A4A3A4"/>
          </p15:clr>
        </p15:guide>
        <p15:guide id="2" pos="38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182" autoAdjust="0"/>
  </p:normalViewPr>
  <p:slideViewPr>
    <p:cSldViewPr snapToGrid="0">
      <p:cViewPr varScale="1">
        <p:scale>
          <a:sx n="68" d="100"/>
          <a:sy n="68" d="100"/>
        </p:scale>
        <p:origin x="780" y="60"/>
      </p:cViewPr>
      <p:guideLst>
        <p:guide orient="horz" pos="2166"/>
        <p:guide pos="38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2017/8/16</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17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18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dirty="0" smtClean="0"/>
              <a:t> push </a:t>
            </a:r>
            <a:r>
              <a:rPr lang="zh-CN" altLang="en-US" dirty="0" smtClean="0"/>
              <a:t>是推过去  </a:t>
            </a:r>
            <a:r>
              <a:rPr lang="en-US" altLang="zh-CN" dirty="0" smtClean="0"/>
              <a:t>pull</a:t>
            </a:r>
            <a:r>
              <a:rPr lang="zh-CN" altLang="en-US" dirty="0" smtClean="0"/>
              <a:t>是拉回来 如果以左右为列的话  从左到右用</a:t>
            </a:r>
            <a:r>
              <a:rPr lang="en-US" altLang="zh-CN" dirty="0" smtClean="0"/>
              <a:t>push  </a:t>
            </a:r>
            <a:r>
              <a:rPr lang="zh-CN" altLang="en-US" dirty="0" smtClean="0"/>
              <a:t>从右往左用</a:t>
            </a:r>
            <a:r>
              <a:rPr lang="en-US" altLang="zh-CN" dirty="0" smtClean="0"/>
              <a:t>pull</a:t>
            </a:r>
            <a:endParaRPr lang="zh-CN" altLang="en-US" dirty="0"/>
          </a:p>
        </p:txBody>
      </p:sp>
      <p:sp>
        <p:nvSpPr>
          <p:cNvPr id="4" name="灯片编号占位符 3"/>
          <p:cNvSpPr>
            <a:spLocks noGrp="1"/>
          </p:cNvSpPr>
          <p:nvPr>
            <p:ph type="sldNum" sz="quarter" idx="10"/>
          </p:nvPr>
        </p:nvSpPr>
        <p:spPr/>
        <p:txBody>
          <a:bodyPr/>
          <a:lstStyle/>
          <a:p>
            <a:fld id="{64E73910-F208-4636-A090-B1B04B1D62DC}" type="slidenum">
              <a:rPr lang="zh-CN" altLang="en-US" smtClean="0"/>
              <a:t>19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20</a:t>
            </a:fld>
            <a:endParaRPr lang="zh-CN" altLang="en-US"/>
          </a:p>
        </p:txBody>
      </p:sp>
    </p:spTree>
    <p:extLst>
      <p:ext uri="{BB962C8B-B14F-4D97-AF65-F5344CB8AC3E}">
        <p14:creationId xmlns:p14="http://schemas.microsoft.com/office/powerpoint/2010/main" val="3387518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21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22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a:t>
            </a:fld>
            <a:endParaRPr lang="zh-CN" altLang="en-US"/>
          </a:p>
        </p:txBody>
      </p:sp>
    </p:spTree>
    <p:extLst>
      <p:ext uri="{BB962C8B-B14F-4D97-AF65-F5344CB8AC3E}">
        <p14:creationId xmlns:p14="http://schemas.microsoft.com/office/powerpoint/2010/main" val="288804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5</a:t>
            </a:fld>
            <a:endParaRPr lang="zh-CN" altLang="en-US"/>
          </a:p>
        </p:txBody>
      </p:sp>
    </p:spTree>
    <p:extLst>
      <p:ext uri="{BB962C8B-B14F-4D97-AF65-F5344CB8AC3E}">
        <p14:creationId xmlns:p14="http://schemas.microsoft.com/office/powerpoint/2010/main" val="59260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6</a:t>
            </a:fld>
            <a:endParaRPr lang="zh-CN" altLang="en-US"/>
          </a:p>
        </p:txBody>
      </p:sp>
    </p:spTree>
    <p:extLst>
      <p:ext uri="{BB962C8B-B14F-4D97-AF65-F5344CB8AC3E}">
        <p14:creationId xmlns:p14="http://schemas.microsoft.com/office/powerpoint/2010/main" val="3954230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p:nvPr>
        </p:nvSpPr>
        <p:spPr>
          <a:xfrm>
            <a:off x="431800" y="3933826"/>
            <a:ext cx="6047317" cy="431279"/>
          </a:xfrm>
        </p:spPr>
        <p:txBody>
          <a:bodyPr/>
          <a:lstStyle>
            <a:lvl1pPr marL="0" indent="0" algn="ctr">
              <a:buFontTx/>
              <a:buNone/>
              <a:defRPr sz="1865"/>
            </a:lvl1pPr>
          </a:lstStyle>
          <a:p>
            <a:pPr lvl="0"/>
            <a:r>
              <a:rPr lang="zh-CN" altLang="en-US" noProof="0" smtClean="0"/>
              <a:t>单击此处编辑母版副标题样式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6" name="文本框 5"/>
          <p:cNvSpPr txBox="1"/>
          <p:nvPr userDrawn="1"/>
        </p:nvSpPr>
        <p:spPr>
          <a:xfrm>
            <a:off x="115910" y="141668"/>
            <a:ext cx="2021983" cy="204774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382400" y="2203200"/>
            <a:ext cx="7851600" cy="3099600"/>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pic>
        <p:nvPicPr>
          <p:cNvPr id="7" name="Picture 16" descr="C:\Program Files\Microsoft Office\MEDIA\OFFICE14\Lines\BD14769_.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pic>
        <p:nvPicPr>
          <p:cNvPr id="7" name="Picture 16" descr="C:\Program Files\Microsoft Office\MEDIA\OFFICE14\Lines\BD14769_.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userDrawn="1"/>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800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文本框 6"/>
          <p:cNvSpPr txBox="1"/>
          <p:nvPr userDrawn="1"/>
        </p:nvSpPr>
        <p:spPr>
          <a:xfrm>
            <a:off x="425003" y="476518"/>
            <a:ext cx="8757097" cy="1056068"/>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00000" y="272848"/>
            <a:ext cx="9792000" cy="792000"/>
          </a:xfrm>
        </p:spPr>
        <p:txBody>
          <a:bodyPr anchor="b"/>
          <a:lstStyle>
            <a:lvl1pPr>
              <a:defRPr sz="3200"/>
            </a:lvl1pPr>
          </a:lstStyle>
          <a:p>
            <a:r>
              <a:rPr lang="zh-CN" altLang="en-US" smtClean="0"/>
              <a:t>单击此处编辑母版标题样式</a:t>
            </a:r>
            <a:endParaRPr lang="zh-CN" altLang="en-US"/>
          </a:p>
        </p:txBody>
      </p:sp>
      <p:sp>
        <p:nvSpPr>
          <p:cNvPr id="5" name="日期占位符 4"/>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126635" y="260351"/>
            <a:ext cx="1265862" cy="5865813"/>
          </a:xfrm>
        </p:spPr>
        <p:txBody>
          <a:bodyPr vert="eaVert"/>
          <a:lstStyle>
            <a:lvl1pPr>
              <a:defRPr sz="38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10904" y="1223493"/>
            <a:ext cx="8974540" cy="4902671"/>
          </a:xfrm>
        </p:spPr>
        <p:txBody>
          <a:bodyPr vert="eaVert"/>
          <a:lstStyle>
            <a:lvl1pPr>
              <a:defRPr sz="2400"/>
            </a:lvl1pPr>
            <a:lvl2pPr>
              <a:defRPr sz="1800"/>
            </a:lvl2pPr>
            <a:lvl3pPr>
              <a:defRPr sz="2000"/>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9">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90277"/>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9BDD9-255D-45E7-AF06-38BC945D1BC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10"/>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7.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slideLayout" Target="../slideLayouts/slideLayout2.xml"/><Relationship Id="rId4"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2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24.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5.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2.xml"/><Relationship Id="rId5" Type="http://schemas.openxmlformats.org/officeDocument/2006/relationships/slideLayout" Target="../slideLayouts/slideLayout5.xml"/><Relationship Id="rId4" Type="http://schemas.openxmlformats.org/officeDocument/2006/relationships/tags" Target="../tags/tag1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hemeOverride" Target="../theme/themeOverride1.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474665" y="2163765"/>
            <a:ext cx="6144684" cy="1114424"/>
          </a:xfrm>
        </p:spPr>
        <p:txBody>
          <a:bodyPr>
            <a:noAutofit/>
          </a:bodyPr>
          <a:lstStyle/>
          <a:p>
            <a:r>
              <a:rPr lang="da-DK" altLang="zh-CN" sz="6000" dirty="0" smtClean="0"/>
              <a:t>H5</a:t>
            </a:r>
            <a:r>
              <a:rPr lang="zh-CN" altLang="en-US" sz="6000" dirty="0" smtClean="0"/>
              <a:t>方向基础课</a:t>
            </a:r>
            <a:endParaRPr lang="zh-CN" sz="6000" dirty="0"/>
          </a:p>
        </p:txBody>
      </p:sp>
      <p:sp>
        <p:nvSpPr>
          <p:cNvPr id="4099" name="Rectangle 3"/>
          <p:cNvSpPr>
            <a:spLocks noGrp="1" noChangeArrowheads="1"/>
          </p:cNvSpPr>
          <p:nvPr>
            <p:ph type="subTitle" idx="1"/>
            <p:custDataLst>
              <p:tags r:id="rId3"/>
            </p:custDataLst>
          </p:nvPr>
        </p:nvSpPr>
        <p:spPr>
          <a:xfrm>
            <a:off x="614680" y="3933826"/>
            <a:ext cx="6622143" cy="609599"/>
          </a:xfrm>
        </p:spPr>
        <p:txBody>
          <a:bodyPr>
            <a:noAutofit/>
          </a:bodyPr>
          <a:lstStyle/>
          <a:p>
            <a:r>
              <a:rPr lang="zh-CN" altLang="en-US" sz="3600" dirty="0" smtClean="0">
                <a:solidFill>
                  <a:srgbClr val="000000"/>
                </a:solidFill>
              </a:rPr>
              <a:t>第二十章 </a:t>
            </a:r>
            <a:r>
              <a:rPr lang="zh-CN" altLang="en-US" sz="3600" dirty="0" smtClean="0">
                <a:solidFill>
                  <a:srgbClr val="000000"/>
                </a:solidFill>
                <a:sym typeface="+mn-ea"/>
              </a:rPr>
              <a:t>Bootstrap 栅格系统</a:t>
            </a:r>
            <a:endParaRPr lang="zh-CN" altLang="en-US" sz="3600" dirty="0" smtClean="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9599" y="190277"/>
            <a:ext cx="9791700" cy="792163"/>
          </a:xfrm>
        </p:spPr>
        <p:txBody>
          <a:bodyPr/>
          <a:lstStyle/>
          <a:p>
            <a:pPr algn="l"/>
            <a:r>
              <a:rPr lang="zh-CN" altLang="en-US" sz="3600" dirty="0" smtClean="0">
                <a:sym typeface="+mn-ea"/>
              </a:rPr>
              <a:t>深入理解</a:t>
            </a:r>
            <a:r>
              <a:rPr lang="en-US" altLang="zh-CN" sz="3600" dirty="0" err="1" smtClean="0">
                <a:sym typeface="+mn-ea"/>
              </a:rPr>
              <a:t>栅格系统</a:t>
            </a:r>
            <a:endParaRPr lang="en-US" altLang="zh-CN" sz="3600" dirty="0" smtClean="0"/>
          </a:p>
        </p:txBody>
      </p:sp>
      <p:sp>
        <p:nvSpPr>
          <p:cNvPr id="4" name="矩形 3"/>
          <p:cNvSpPr/>
          <p:nvPr/>
        </p:nvSpPr>
        <p:spPr>
          <a:xfrm>
            <a:off x="609599" y="1363282"/>
            <a:ext cx="3023713" cy="461665"/>
          </a:xfrm>
          <a:prstGeom prst="rect">
            <a:avLst/>
          </a:prstGeom>
        </p:spPr>
        <p:txBody>
          <a:bodyPr wrap="none">
            <a:spAutoFit/>
          </a:bodyPr>
          <a:lstStyle/>
          <a:p>
            <a:r>
              <a:rPr lang="zh-CN" altLang="en-US" sz="2400" b="1" dirty="0" smtClean="0">
                <a:solidFill>
                  <a:srgbClr val="000000"/>
                </a:solidFill>
                <a:latin typeface="微软雅黑" panose="020B0503020204020204" pitchFamily="34" charset="-122"/>
                <a:ea typeface="微软雅黑" panose="020B0503020204020204" pitchFamily="34" charset="-122"/>
              </a:rPr>
              <a:t>行</a:t>
            </a:r>
            <a:r>
              <a:rPr lang="en-US" altLang="zh-CN" sz="2400" b="1" dirty="0">
                <a:solidFill>
                  <a:srgbClr val="000000"/>
                </a:solidFill>
                <a:latin typeface="微软雅黑" panose="020B0503020204020204" pitchFamily="34" charset="-122"/>
                <a:ea typeface="微软雅黑" panose="020B0503020204020204" pitchFamily="34" charset="-122"/>
              </a:rPr>
              <a:t>row </a:t>
            </a:r>
            <a:r>
              <a:rPr lang="zh-CN" altLang="en-US" sz="2400" b="1" dirty="0" smtClean="0">
                <a:solidFill>
                  <a:srgbClr val="000000"/>
                </a:solidFill>
                <a:latin typeface="微软雅黑" panose="020B0503020204020204" pitchFamily="34" charset="-122"/>
                <a:ea typeface="微软雅黑" panose="020B0503020204020204" pitchFamily="34" charset="-122"/>
              </a:rPr>
              <a:t>的设计如下：</a:t>
            </a:r>
            <a:endParaRPr lang="zh-CN" altLang="en-US" sz="2400" b="1" i="0" dirty="0">
              <a:solidFill>
                <a:srgbClr val="000000"/>
              </a:solidFill>
              <a:effectLst/>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146" y="2011680"/>
            <a:ext cx="9169799" cy="4846319"/>
          </a:xfrm>
          <a:prstGeom prst="rect">
            <a:avLst/>
          </a:prstGeom>
        </p:spPr>
      </p:pic>
      <p:sp>
        <p:nvSpPr>
          <p:cNvPr id="7" name="Rectangle 1"/>
          <p:cNvSpPr>
            <a:spLocks noChangeArrowheads="1"/>
          </p:cNvSpPr>
          <p:nvPr/>
        </p:nvSpPr>
        <p:spPr bwMode="auto">
          <a:xfrm>
            <a:off x="8360229" y="515378"/>
            <a:ext cx="3719967" cy="1477328"/>
          </a:xfrm>
          <a:prstGeom prst="rect">
            <a:avLst/>
          </a:prstGeom>
          <a:solidFill>
            <a:schemeClr val="bg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800000"/>
                </a:solidFill>
                <a:effectLst/>
                <a:latin typeface="Courier New" panose="02070309020205020404" pitchFamily="49" charset="0"/>
                <a:cs typeface="Courier New" panose="02070309020205020404" pitchFamily="49" charset="0"/>
              </a:rPr>
              <a:t>.row </a:t>
            </a:r>
            <a:r>
              <a:rPr kumimoji="0" lang="zh-CN" altLang="zh-CN"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zh-CN" altLang="zh-CN"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endParaRPr kumimoji="0" lang="en-US" altLang="zh-CN"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margin-right</a:t>
            </a:r>
            <a:r>
              <a:rPr kumimoji="0" lang="zh-CN" altLang="zh-CN"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zh-CN" altLang="zh-CN"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 -15px</a:t>
            </a:r>
            <a:r>
              <a:rPr kumimoji="0" lang="zh-CN" altLang="zh-CN"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zh-CN" altLang="zh-CN"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endParaRPr kumimoji="0" lang="en-US" altLang="zh-CN"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margin-left</a:t>
            </a:r>
            <a:r>
              <a:rPr kumimoji="0" lang="zh-CN" altLang="zh-CN"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zh-CN" altLang="zh-CN"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 -15px</a:t>
            </a:r>
            <a:r>
              <a:rPr kumimoji="0" lang="zh-CN" altLang="zh-CN"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CN" altLang="zh-CN" sz="1100" b="0" i="0" u="none" strike="noStrike" cap="none" normalizeH="0" baseline="0" dirty="0" smtClean="0">
                <a:ln>
                  <a:noFill/>
                </a:ln>
                <a:solidFill>
                  <a:schemeClr val="tx1"/>
                </a:solidFill>
                <a:effectLst/>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79456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9599" y="190277"/>
            <a:ext cx="9791700" cy="792163"/>
          </a:xfrm>
        </p:spPr>
        <p:txBody>
          <a:bodyPr/>
          <a:lstStyle/>
          <a:p>
            <a:pPr algn="l"/>
            <a:r>
              <a:rPr lang="zh-CN" altLang="en-US" sz="3600" dirty="0" smtClean="0">
                <a:sym typeface="+mn-ea"/>
              </a:rPr>
              <a:t>深入理解</a:t>
            </a:r>
            <a:r>
              <a:rPr lang="en-US" altLang="zh-CN" sz="3600" dirty="0" err="1" smtClean="0">
                <a:sym typeface="+mn-ea"/>
              </a:rPr>
              <a:t>栅格系统</a:t>
            </a:r>
            <a:endParaRPr lang="en-US" altLang="zh-CN" sz="3600" dirty="0" smtClean="0"/>
          </a:p>
        </p:txBody>
      </p:sp>
      <p:sp>
        <p:nvSpPr>
          <p:cNvPr id="4" name="矩形 3"/>
          <p:cNvSpPr/>
          <p:nvPr/>
        </p:nvSpPr>
        <p:spPr>
          <a:xfrm>
            <a:off x="609599" y="1363282"/>
            <a:ext cx="3631122" cy="461665"/>
          </a:xfrm>
          <a:prstGeom prst="rect">
            <a:avLst/>
          </a:prstGeom>
        </p:spPr>
        <p:txBody>
          <a:bodyPr wrap="none">
            <a:spAutoFit/>
          </a:bodyPr>
          <a:lstStyle/>
          <a:p>
            <a:r>
              <a:rPr lang="zh-CN" altLang="en-US" sz="2400" b="1" dirty="0">
                <a:solidFill>
                  <a:srgbClr val="000000"/>
                </a:solidFill>
                <a:latin typeface="微软雅黑" panose="020B0503020204020204" pitchFamily="34" charset="-122"/>
                <a:ea typeface="微软雅黑" panose="020B0503020204020204" pitchFamily="34" charset="-122"/>
              </a:rPr>
              <a:t>列 </a:t>
            </a:r>
            <a:r>
              <a:rPr lang="en-US" altLang="zh-CN" sz="2400" b="1" dirty="0">
                <a:solidFill>
                  <a:srgbClr val="000000"/>
                </a:solidFill>
                <a:latin typeface="微软雅黑" panose="020B0503020204020204" pitchFamily="34" charset="-122"/>
                <a:ea typeface="微软雅黑" panose="020B0503020204020204" pitchFamily="34" charset="-122"/>
              </a:rPr>
              <a:t>Column</a:t>
            </a:r>
            <a:r>
              <a:rPr lang="zh-CN" altLang="en-US" sz="2400" b="1" dirty="0" smtClean="0">
                <a:solidFill>
                  <a:srgbClr val="000000"/>
                </a:solidFill>
                <a:latin typeface="微软雅黑" panose="020B0503020204020204" pitchFamily="34" charset="-122"/>
                <a:ea typeface="微软雅黑" panose="020B0503020204020204" pitchFamily="34" charset="-122"/>
              </a:rPr>
              <a:t>的设计如下：</a:t>
            </a:r>
            <a:endParaRPr lang="zh-CN" altLang="en-US" sz="2400" b="1" i="0" dirty="0">
              <a:solidFill>
                <a:srgbClr val="000000"/>
              </a:solidFill>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44" y="1923097"/>
            <a:ext cx="11319264" cy="4817337"/>
          </a:xfrm>
          <a:prstGeom prst="rect">
            <a:avLst/>
          </a:prstGeom>
        </p:spPr>
      </p:pic>
    </p:spTree>
    <p:extLst>
      <p:ext uri="{BB962C8B-B14F-4D97-AF65-F5344CB8AC3E}">
        <p14:creationId xmlns:p14="http://schemas.microsoft.com/office/powerpoint/2010/main" val="1693722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9599" y="190277"/>
            <a:ext cx="9791700" cy="792163"/>
          </a:xfrm>
        </p:spPr>
        <p:txBody>
          <a:bodyPr/>
          <a:lstStyle/>
          <a:p>
            <a:pPr algn="l"/>
            <a:r>
              <a:rPr lang="zh-CN" altLang="en-US" sz="3600" dirty="0" smtClean="0">
                <a:sym typeface="+mn-ea"/>
              </a:rPr>
              <a:t>深入理解</a:t>
            </a:r>
            <a:r>
              <a:rPr lang="en-US" altLang="zh-CN" sz="3600" dirty="0" err="1" smtClean="0">
                <a:sym typeface="+mn-ea"/>
              </a:rPr>
              <a:t>栅格系统</a:t>
            </a:r>
            <a:endParaRPr lang="en-US" altLang="zh-CN" sz="3600" dirty="0" smtClean="0"/>
          </a:p>
        </p:txBody>
      </p:sp>
      <p:sp>
        <p:nvSpPr>
          <p:cNvPr id="5" name="矩形 4"/>
          <p:cNvSpPr/>
          <p:nvPr/>
        </p:nvSpPr>
        <p:spPr>
          <a:xfrm>
            <a:off x="609599" y="1848671"/>
            <a:ext cx="5647510" cy="4816703"/>
          </a:xfrm>
          <a:prstGeom prst="rect">
            <a:avLst/>
          </a:prstGeom>
          <a:solidFill>
            <a:schemeClr val="accent5">
              <a:lumMod val="20000"/>
              <a:lumOff val="80000"/>
            </a:schemeClr>
          </a:solidFill>
        </p:spPr>
        <p:txBody>
          <a:bodyPr wrap="square">
            <a:spAutoFit/>
          </a:bodyPr>
          <a:lstStyle/>
          <a:p>
            <a:r>
              <a:rPr lang="en-US" altLang="zh-CN" sz="2200" dirty="0" smtClean="0">
                <a:solidFill>
                  <a:srgbClr val="800000"/>
                </a:solidFill>
                <a:latin typeface="Courier New" panose="02070309020205020404" pitchFamily="49" charset="0"/>
              </a:rPr>
              <a:t>.</a:t>
            </a:r>
            <a:r>
              <a:rPr lang="en-US" altLang="zh-CN" sz="2200" dirty="0">
                <a:solidFill>
                  <a:srgbClr val="800000"/>
                </a:solidFill>
                <a:latin typeface="Courier New" panose="02070309020205020404" pitchFamily="49" charset="0"/>
              </a:rPr>
              <a:t>col-xs-1, .col-sm-1, .col-md-1, .col-lg-1, .col-xs-2</a:t>
            </a:r>
            <a:r>
              <a:rPr lang="en-US" altLang="zh-CN" sz="2200" dirty="0" smtClean="0">
                <a:solidFill>
                  <a:srgbClr val="800000"/>
                </a:solidFill>
                <a:latin typeface="Courier New" panose="02070309020205020404" pitchFamily="49" charset="0"/>
              </a:rPr>
              <a:t>,</a:t>
            </a:r>
            <a:r>
              <a:rPr lang="en-US" altLang="zh-CN" sz="2200" dirty="0">
                <a:solidFill>
                  <a:srgbClr val="000000"/>
                </a:solidFill>
                <a:latin typeface="Courier New" panose="02070309020205020404" pitchFamily="49" charset="0"/>
              </a:rPr>
              <a:t> {</a:t>
            </a:r>
            <a:endParaRPr lang="en-US" altLang="zh-CN" sz="2200" dirty="0" smtClean="0">
              <a:solidFill>
                <a:srgbClr val="800000"/>
              </a:solidFill>
              <a:latin typeface="Courier New" panose="02070309020205020404" pitchFamily="49" charset="0"/>
            </a:endParaRPr>
          </a:p>
          <a:p>
            <a:r>
              <a:rPr lang="en-US" altLang="zh-CN" sz="2200" dirty="0" smtClean="0">
                <a:solidFill>
                  <a:srgbClr val="008000"/>
                </a:solidFill>
                <a:latin typeface="微软雅黑" panose="020B0503020204020204" pitchFamily="34" charset="-122"/>
                <a:ea typeface="微软雅黑" panose="020B0503020204020204" pitchFamily="34" charset="-122"/>
              </a:rPr>
              <a:t>/*</a:t>
            </a:r>
            <a:r>
              <a:rPr lang="zh-CN" altLang="en-US" sz="2200" dirty="0">
                <a:solidFill>
                  <a:srgbClr val="008000"/>
                </a:solidFill>
                <a:latin typeface="微软雅黑" panose="020B0503020204020204" pitchFamily="34" charset="-122"/>
                <a:ea typeface="微软雅黑" panose="020B0503020204020204" pitchFamily="34" charset="-122"/>
              </a:rPr>
              <a:t>后面代码省略，选择了所有的</a:t>
            </a:r>
            <a:r>
              <a:rPr lang="zh-CN" altLang="en-US" sz="2200" dirty="0" smtClean="0">
                <a:solidFill>
                  <a:srgbClr val="008000"/>
                </a:solidFill>
                <a:latin typeface="微软雅黑" panose="020B0503020204020204" pitchFamily="34" charset="-122"/>
                <a:ea typeface="微软雅黑" panose="020B0503020204020204" pitchFamily="34" charset="-122"/>
              </a:rPr>
              <a:t>列*</a:t>
            </a:r>
            <a:r>
              <a:rPr lang="en-US" altLang="zh-CN" sz="2200" dirty="0" smtClean="0">
                <a:solidFill>
                  <a:srgbClr val="008000"/>
                </a:solidFill>
                <a:latin typeface="微软雅黑" panose="020B0503020204020204" pitchFamily="34" charset="-122"/>
                <a:ea typeface="微软雅黑" panose="020B0503020204020204" pitchFamily="34" charset="-122"/>
              </a:rPr>
              <a:t>/</a:t>
            </a:r>
            <a:endParaRPr lang="en-US" altLang="zh-CN" sz="2200" dirty="0" smtClean="0">
              <a:solidFill>
                <a:srgbClr val="FF0000"/>
              </a:solidFill>
              <a:latin typeface="Courier New" panose="02070309020205020404" pitchFamily="49" charset="0"/>
            </a:endParaRPr>
          </a:p>
          <a:p>
            <a:r>
              <a:rPr lang="en-US" altLang="zh-CN" sz="2200" dirty="0" smtClean="0">
                <a:solidFill>
                  <a:srgbClr val="FF0000"/>
                </a:solidFill>
                <a:latin typeface="Courier New" panose="02070309020205020404" pitchFamily="49" charset="0"/>
              </a:rPr>
              <a:t>position</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relative</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a:t>
            </a:r>
            <a:endParaRPr lang="en-US" altLang="zh-CN" sz="2200" dirty="0" smtClean="0">
              <a:solidFill>
                <a:srgbClr val="FF0000"/>
              </a:solidFill>
              <a:latin typeface="Courier New" panose="02070309020205020404" pitchFamily="49" charset="0"/>
            </a:endParaRPr>
          </a:p>
          <a:p>
            <a:r>
              <a:rPr lang="en-US" altLang="zh-CN" sz="2200" dirty="0" smtClean="0">
                <a:solidFill>
                  <a:srgbClr val="FF0000"/>
                </a:solidFill>
                <a:latin typeface="Courier New" panose="02070309020205020404" pitchFamily="49" charset="0"/>
              </a:rPr>
              <a:t>min-height</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1px</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a:t>
            </a:r>
            <a:endParaRPr lang="en-US" altLang="zh-CN" sz="2200" dirty="0" smtClean="0">
              <a:solidFill>
                <a:srgbClr val="FF0000"/>
              </a:solidFill>
              <a:latin typeface="Courier New" panose="02070309020205020404" pitchFamily="49" charset="0"/>
            </a:endParaRPr>
          </a:p>
          <a:p>
            <a:r>
              <a:rPr lang="en-US" altLang="zh-CN" sz="2200" dirty="0" smtClean="0">
                <a:solidFill>
                  <a:srgbClr val="FF0000"/>
                </a:solidFill>
                <a:latin typeface="Courier New" panose="02070309020205020404" pitchFamily="49" charset="0"/>
              </a:rPr>
              <a:t>padding-right</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15px</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a:t>
            </a:r>
            <a:r>
              <a:rPr lang="en-US" altLang="zh-CN" sz="2200" dirty="0" smtClean="0">
                <a:solidFill>
                  <a:srgbClr val="FF0000"/>
                </a:solidFill>
                <a:latin typeface="Courier New" panose="02070309020205020404" pitchFamily="49" charset="0"/>
              </a:rPr>
              <a:t>   </a:t>
            </a:r>
          </a:p>
          <a:p>
            <a:r>
              <a:rPr lang="en-US" altLang="zh-CN" sz="2200" dirty="0" smtClean="0">
                <a:solidFill>
                  <a:srgbClr val="FF0000"/>
                </a:solidFill>
                <a:latin typeface="Courier New" panose="02070309020205020404" pitchFamily="49" charset="0"/>
              </a:rPr>
              <a:t>padding-left</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15px</a:t>
            </a:r>
            <a:r>
              <a:rPr lang="en-US" altLang="zh-CN" sz="2200" dirty="0">
                <a:solidFill>
                  <a:srgbClr val="000000"/>
                </a:solidFill>
                <a:latin typeface="Courier New" panose="02070309020205020404" pitchFamily="49" charset="0"/>
              </a:rPr>
              <a:t>; }</a:t>
            </a:r>
            <a:r>
              <a:rPr lang="en-US" altLang="zh-CN" sz="2200" dirty="0">
                <a:solidFill>
                  <a:srgbClr val="800000"/>
                </a:solidFill>
                <a:latin typeface="Courier New" panose="02070309020205020404" pitchFamily="49" charset="0"/>
              </a:rPr>
              <a:t> </a:t>
            </a:r>
            <a:endParaRPr lang="en-US" altLang="zh-CN" sz="2200" dirty="0" smtClean="0">
              <a:solidFill>
                <a:srgbClr val="800000"/>
              </a:solidFill>
              <a:latin typeface="Courier New" panose="02070309020205020404" pitchFamily="49" charset="0"/>
            </a:endParaRPr>
          </a:p>
          <a:p>
            <a:r>
              <a:rPr lang="en-US" altLang="zh-CN" sz="2200" dirty="0" smtClean="0">
                <a:solidFill>
                  <a:srgbClr val="800000"/>
                </a:solidFill>
                <a:latin typeface="Courier New" panose="02070309020205020404" pitchFamily="49" charset="0"/>
              </a:rPr>
              <a:t>.</a:t>
            </a:r>
            <a:r>
              <a:rPr lang="en-US" altLang="zh-CN" sz="2200" dirty="0">
                <a:solidFill>
                  <a:srgbClr val="800000"/>
                </a:solidFill>
                <a:latin typeface="Courier New" panose="02070309020205020404" pitchFamily="49" charset="0"/>
              </a:rPr>
              <a:t>col-xs-1, .col-xs-2, .col-xs-3, .col-xs-4, .col-xs-5, .col-xs-6, .col-xs-7, .col-xs-8, .col-xs-9, .col-xs-10, .col-xs-11, .col-xs-12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a:t>
            </a:r>
            <a:endParaRPr lang="en-US" altLang="zh-CN" sz="2200" dirty="0" smtClean="0">
              <a:solidFill>
                <a:srgbClr val="FF0000"/>
              </a:solidFill>
              <a:latin typeface="Courier New" panose="02070309020205020404" pitchFamily="49" charset="0"/>
            </a:endParaRPr>
          </a:p>
          <a:p>
            <a:r>
              <a:rPr lang="en-US" altLang="zh-CN" sz="2200" dirty="0" smtClean="0">
                <a:solidFill>
                  <a:srgbClr val="FF0000"/>
                </a:solidFill>
                <a:latin typeface="Courier New" panose="02070309020205020404" pitchFamily="49" charset="0"/>
              </a:rPr>
              <a:t>float</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left</a:t>
            </a:r>
            <a:r>
              <a:rPr lang="en-US" altLang="zh-CN" sz="2200" dirty="0">
                <a:solidFill>
                  <a:srgbClr val="000000"/>
                </a:solidFill>
                <a:latin typeface="Courier New" panose="02070309020205020404" pitchFamily="49" charset="0"/>
              </a:rPr>
              <a:t>; }</a:t>
            </a:r>
            <a:r>
              <a:rPr lang="en-US" altLang="zh-CN" sz="2200" dirty="0">
                <a:solidFill>
                  <a:srgbClr val="800000"/>
                </a:solidFill>
                <a:latin typeface="Courier New" panose="02070309020205020404" pitchFamily="49" charset="0"/>
              </a:rPr>
              <a:t> </a:t>
            </a:r>
            <a:endParaRPr lang="en-US" altLang="zh-CN" sz="2200" dirty="0" smtClean="0">
              <a:solidFill>
                <a:srgbClr val="800000"/>
              </a:solidFill>
              <a:latin typeface="Courier New" panose="02070309020205020404" pitchFamily="49" charset="0"/>
            </a:endParaRPr>
          </a:p>
          <a:p>
            <a:endParaRPr lang="zh-CN" altLang="en-US" sz="2100" dirty="0"/>
          </a:p>
        </p:txBody>
      </p:sp>
      <p:sp>
        <p:nvSpPr>
          <p:cNvPr id="6" name="矩形 5"/>
          <p:cNvSpPr/>
          <p:nvPr/>
        </p:nvSpPr>
        <p:spPr>
          <a:xfrm>
            <a:off x="609599" y="1292162"/>
            <a:ext cx="6096000" cy="461665"/>
          </a:xfrm>
          <a:prstGeom prst="rect">
            <a:avLst/>
          </a:prstGeom>
        </p:spPr>
        <p:txBody>
          <a:bodyPr>
            <a:spAutoFit/>
          </a:bodyPr>
          <a:lstStyle/>
          <a:p>
            <a:r>
              <a:rPr lang="zh-CN" altLang="en-US" sz="2400" b="1" dirty="0">
                <a:solidFill>
                  <a:srgbClr val="000000"/>
                </a:solidFill>
                <a:latin typeface="微软雅黑" panose="020B0503020204020204" pitchFamily="34" charset="-122"/>
                <a:ea typeface="微软雅黑" panose="020B0503020204020204" pitchFamily="34" charset="-122"/>
              </a:rPr>
              <a:t>代码实现</a:t>
            </a:r>
            <a:r>
              <a:rPr lang="zh-CN" altLang="en-US" sz="2400" b="1" dirty="0" smtClean="0">
                <a:solidFill>
                  <a:srgbClr val="000000"/>
                </a:solidFill>
                <a:latin typeface="微软雅黑" panose="020B0503020204020204" pitchFamily="34" charset="-122"/>
                <a:ea typeface="微软雅黑" panose="020B0503020204020204" pitchFamily="34" charset="-122"/>
              </a:rPr>
              <a:t>：</a:t>
            </a:r>
            <a:r>
              <a:rPr lang="en-US" altLang="zh-CN" sz="2400" b="1" dirty="0" smtClean="0">
                <a:solidFill>
                  <a:srgbClr val="000000"/>
                </a:solidFill>
                <a:latin typeface="微软雅黑" panose="020B0503020204020204" pitchFamily="34" charset="-122"/>
                <a:ea typeface="微软雅黑" panose="020B0503020204020204" pitchFamily="34" charset="-122"/>
              </a:rPr>
              <a:t>col-</a:t>
            </a:r>
            <a:r>
              <a:rPr lang="en-US" altLang="zh-CN" sz="2400" b="1" dirty="0" err="1" smtClean="0">
                <a:solidFill>
                  <a:srgbClr val="000000"/>
                </a:solidFill>
                <a:latin typeface="微软雅黑" panose="020B0503020204020204" pitchFamily="34" charset="-122"/>
                <a:ea typeface="微软雅黑" panose="020B0503020204020204" pitchFamily="34" charset="-122"/>
              </a:rPr>
              <a:t>xs</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000000"/>
                </a:solidFill>
                <a:latin typeface="微软雅黑" panose="020B0503020204020204" pitchFamily="34" charset="-122"/>
                <a:ea typeface="微软雅黑" panose="020B0503020204020204" pitchFamily="34" charset="-122"/>
              </a:rPr>
              <a:t>：</a:t>
            </a:r>
            <a:endParaRPr lang="zh-CN" altLang="en-US" sz="2400" b="0" i="0" dirty="0">
              <a:solidFill>
                <a:srgbClr val="000000"/>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6400800" y="1848671"/>
            <a:ext cx="5695405" cy="4770537"/>
          </a:xfrm>
          <a:prstGeom prst="rect">
            <a:avLst/>
          </a:prstGeom>
          <a:solidFill>
            <a:schemeClr val="accent5">
              <a:lumMod val="20000"/>
              <a:lumOff val="80000"/>
            </a:schemeClr>
          </a:solidFill>
        </p:spPr>
        <p:txBody>
          <a:bodyPr wrap="square" rtlCol="0">
            <a:spAutoFit/>
          </a:bodyPr>
          <a:lstStyle/>
          <a:p>
            <a:r>
              <a:rPr lang="en-US" altLang="zh-CN" sz="2200" dirty="0">
                <a:solidFill>
                  <a:srgbClr val="800000"/>
                </a:solidFill>
                <a:latin typeface="Courier New" panose="02070309020205020404" pitchFamily="49" charset="0"/>
              </a:rPr>
              <a:t>.col-xs-12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100</a:t>
            </a:r>
            <a:r>
              <a:rPr lang="en-US" altLang="zh-CN" sz="2200" dirty="0" smtClean="0">
                <a:solidFill>
                  <a:srgbClr val="0000FF"/>
                </a:solidFill>
                <a:latin typeface="Courier New" panose="02070309020205020404" pitchFamily="49" charset="0"/>
              </a:rPr>
              <a:t>%</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endParaRPr lang="en-US" altLang="zh-CN" sz="2200" dirty="0">
              <a:solidFill>
                <a:srgbClr val="800000"/>
              </a:solidFill>
              <a:latin typeface="Courier New" panose="02070309020205020404" pitchFamily="49" charset="0"/>
            </a:endParaRPr>
          </a:p>
          <a:p>
            <a:r>
              <a:rPr lang="en-US" altLang="zh-CN" sz="2200" dirty="0">
                <a:solidFill>
                  <a:srgbClr val="800000"/>
                </a:solidFill>
                <a:latin typeface="Courier New" panose="02070309020205020404" pitchFamily="49" charset="0"/>
              </a:rPr>
              <a:t>.col-xs-11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a:t>
            </a:r>
            <a:r>
              <a:rPr lang="en-US" altLang="zh-CN" sz="2200" dirty="0" smtClean="0">
                <a:solidFill>
                  <a:srgbClr val="0000FF"/>
                </a:solidFill>
                <a:latin typeface="Courier New" panose="02070309020205020404" pitchFamily="49" charset="0"/>
              </a:rPr>
              <a:t>91.6666667%</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endParaRPr lang="en-US" altLang="zh-CN" sz="2200" dirty="0">
              <a:solidFill>
                <a:srgbClr val="800000"/>
              </a:solidFill>
              <a:latin typeface="Courier New" panose="02070309020205020404" pitchFamily="49" charset="0"/>
            </a:endParaRPr>
          </a:p>
          <a:p>
            <a:r>
              <a:rPr lang="en-US" altLang="zh-CN" sz="2200" dirty="0" smtClean="0">
                <a:solidFill>
                  <a:srgbClr val="800000"/>
                </a:solidFill>
                <a:latin typeface="Courier New" panose="02070309020205020404" pitchFamily="49" charset="0"/>
              </a:rPr>
              <a:t>.</a:t>
            </a:r>
            <a:r>
              <a:rPr lang="en-US" altLang="zh-CN" sz="2200" dirty="0">
                <a:solidFill>
                  <a:srgbClr val="800000"/>
                </a:solidFill>
                <a:latin typeface="Courier New" panose="02070309020205020404" pitchFamily="49" charset="0"/>
              </a:rPr>
              <a:t>col-xs-10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a:t>
            </a:r>
            <a:r>
              <a:rPr lang="en-US" altLang="zh-CN" sz="2200" dirty="0" smtClean="0">
                <a:solidFill>
                  <a:srgbClr val="0000FF"/>
                </a:solidFill>
                <a:latin typeface="Courier New" panose="02070309020205020404" pitchFamily="49" charset="0"/>
              </a:rPr>
              <a:t>83.3333333%</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p>
          <a:p>
            <a:r>
              <a:rPr lang="en-US" altLang="zh-CN" sz="2200" dirty="0" smtClean="0">
                <a:solidFill>
                  <a:srgbClr val="800000"/>
                </a:solidFill>
                <a:latin typeface="Courier New" panose="02070309020205020404" pitchFamily="49" charset="0"/>
              </a:rPr>
              <a:t>.</a:t>
            </a:r>
            <a:r>
              <a:rPr lang="en-US" altLang="zh-CN" sz="2200" dirty="0">
                <a:solidFill>
                  <a:srgbClr val="800000"/>
                </a:solidFill>
                <a:latin typeface="Courier New" panose="02070309020205020404" pitchFamily="49" charset="0"/>
              </a:rPr>
              <a:t>col-xs-9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75%</a:t>
            </a:r>
            <a:r>
              <a:rPr lang="en-US" altLang="zh-CN" sz="2200" dirty="0">
                <a:solidFill>
                  <a:srgbClr val="000000"/>
                </a:solidFill>
                <a:latin typeface="Courier New" panose="02070309020205020404" pitchFamily="49" charset="0"/>
              </a:rPr>
              <a:t>; }</a:t>
            </a:r>
            <a:r>
              <a:rPr lang="en-US" altLang="zh-CN" sz="2200" dirty="0">
                <a:solidFill>
                  <a:srgbClr val="800000"/>
                </a:solidFill>
                <a:latin typeface="Courier New" panose="02070309020205020404" pitchFamily="49" charset="0"/>
              </a:rPr>
              <a:t> </a:t>
            </a:r>
          </a:p>
          <a:p>
            <a:r>
              <a:rPr lang="en-US" altLang="zh-CN" sz="2200" dirty="0">
                <a:solidFill>
                  <a:srgbClr val="800000"/>
                </a:solidFill>
                <a:latin typeface="Courier New" panose="02070309020205020404" pitchFamily="49" charset="0"/>
              </a:rPr>
              <a:t>.col-xs-8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66.66666667</a:t>
            </a:r>
            <a:r>
              <a:rPr lang="en-US" altLang="zh-CN" sz="2200" dirty="0" smtClean="0">
                <a:solidFill>
                  <a:srgbClr val="0000FF"/>
                </a:solidFill>
                <a:latin typeface="Courier New" panose="02070309020205020404" pitchFamily="49" charset="0"/>
              </a:rPr>
              <a:t>%</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p>
          <a:p>
            <a:r>
              <a:rPr lang="en-US" altLang="zh-CN" sz="2200" dirty="0" smtClean="0">
                <a:solidFill>
                  <a:srgbClr val="800000"/>
                </a:solidFill>
                <a:latin typeface="Courier New" panose="02070309020205020404" pitchFamily="49" charset="0"/>
              </a:rPr>
              <a:t>.</a:t>
            </a:r>
            <a:r>
              <a:rPr lang="en-US" altLang="zh-CN" sz="2200" dirty="0">
                <a:solidFill>
                  <a:srgbClr val="800000"/>
                </a:solidFill>
                <a:latin typeface="Courier New" panose="02070309020205020404" pitchFamily="49" charset="0"/>
              </a:rPr>
              <a:t>col-xs-7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58.33333333</a:t>
            </a:r>
            <a:r>
              <a:rPr lang="en-US" altLang="zh-CN" sz="2200" dirty="0" smtClean="0">
                <a:solidFill>
                  <a:srgbClr val="0000FF"/>
                </a:solidFill>
                <a:latin typeface="Courier New" panose="02070309020205020404" pitchFamily="49" charset="0"/>
              </a:rPr>
              <a:t>%</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endParaRPr lang="en-US" altLang="zh-CN" sz="2200" dirty="0">
              <a:solidFill>
                <a:srgbClr val="800000"/>
              </a:solidFill>
              <a:latin typeface="Courier New" panose="02070309020205020404" pitchFamily="49" charset="0"/>
            </a:endParaRPr>
          </a:p>
          <a:p>
            <a:r>
              <a:rPr lang="en-US" altLang="zh-CN" sz="2200" dirty="0">
                <a:solidFill>
                  <a:srgbClr val="800000"/>
                </a:solidFill>
                <a:latin typeface="Courier New" panose="02070309020205020404" pitchFamily="49" charset="0"/>
              </a:rPr>
              <a:t>.col-xs-6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50%</a:t>
            </a:r>
            <a:r>
              <a:rPr lang="en-US" altLang="zh-CN" sz="2200" dirty="0">
                <a:solidFill>
                  <a:srgbClr val="000000"/>
                </a:solidFill>
                <a:latin typeface="Courier New" panose="02070309020205020404" pitchFamily="49" charset="0"/>
              </a:rPr>
              <a:t>; }</a:t>
            </a:r>
            <a:r>
              <a:rPr lang="en-US" altLang="zh-CN" sz="2200" dirty="0">
                <a:solidFill>
                  <a:srgbClr val="800000"/>
                </a:solidFill>
                <a:latin typeface="Courier New" panose="02070309020205020404" pitchFamily="49" charset="0"/>
              </a:rPr>
              <a:t> </a:t>
            </a:r>
            <a:endParaRPr lang="en-US" altLang="zh-CN" sz="2200" dirty="0" smtClean="0">
              <a:solidFill>
                <a:srgbClr val="800000"/>
              </a:solidFill>
              <a:latin typeface="Courier New" panose="02070309020205020404" pitchFamily="49" charset="0"/>
            </a:endParaRPr>
          </a:p>
          <a:p>
            <a:r>
              <a:rPr lang="en-US" altLang="zh-CN" sz="2200" dirty="0" smtClean="0">
                <a:solidFill>
                  <a:srgbClr val="800000"/>
                </a:solidFill>
                <a:latin typeface="Courier New" panose="02070309020205020404" pitchFamily="49" charset="0"/>
              </a:rPr>
              <a:t>.</a:t>
            </a:r>
            <a:r>
              <a:rPr lang="en-US" altLang="zh-CN" sz="2200" dirty="0">
                <a:solidFill>
                  <a:srgbClr val="800000"/>
                </a:solidFill>
                <a:latin typeface="Courier New" panose="02070309020205020404" pitchFamily="49" charset="0"/>
              </a:rPr>
              <a:t>col-xs-5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41.66666667</a:t>
            </a:r>
            <a:r>
              <a:rPr lang="en-US" altLang="zh-CN" sz="2200" dirty="0" smtClean="0">
                <a:solidFill>
                  <a:srgbClr val="0000FF"/>
                </a:solidFill>
                <a:latin typeface="Courier New" panose="02070309020205020404" pitchFamily="49" charset="0"/>
              </a:rPr>
              <a:t>%</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endParaRPr lang="en-US" altLang="zh-CN" sz="2200" dirty="0">
              <a:solidFill>
                <a:srgbClr val="800000"/>
              </a:solidFill>
              <a:latin typeface="Courier New" panose="02070309020205020404" pitchFamily="49" charset="0"/>
            </a:endParaRPr>
          </a:p>
          <a:p>
            <a:r>
              <a:rPr lang="en-US" altLang="zh-CN" sz="2200" dirty="0">
                <a:solidFill>
                  <a:srgbClr val="800000"/>
                </a:solidFill>
                <a:latin typeface="Courier New" panose="02070309020205020404" pitchFamily="49" charset="0"/>
              </a:rPr>
              <a:t>.col-xs-4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33.33333333</a:t>
            </a:r>
            <a:r>
              <a:rPr lang="en-US" altLang="zh-CN" sz="2200" dirty="0" smtClean="0">
                <a:solidFill>
                  <a:srgbClr val="0000FF"/>
                </a:solidFill>
                <a:latin typeface="Courier New" panose="02070309020205020404" pitchFamily="49" charset="0"/>
              </a:rPr>
              <a:t>%</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p>
          <a:p>
            <a:r>
              <a:rPr lang="en-US" altLang="zh-CN" sz="2200" dirty="0" smtClean="0">
                <a:solidFill>
                  <a:srgbClr val="800000"/>
                </a:solidFill>
                <a:latin typeface="Courier New" panose="02070309020205020404" pitchFamily="49" charset="0"/>
              </a:rPr>
              <a:t>.</a:t>
            </a:r>
            <a:r>
              <a:rPr lang="en-US" altLang="zh-CN" sz="2200" dirty="0">
                <a:solidFill>
                  <a:srgbClr val="800000"/>
                </a:solidFill>
                <a:latin typeface="Courier New" panose="02070309020205020404" pitchFamily="49" charset="0"/>
              </a:rPr>
              <a:t>col-xs-3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25</a:t>
            </a:r>
            <a:r>
              <a:rPr lang="en-US" altLang="zh-CN" sz="2200" dirty="0" smtClean="0">
                <a:solidFill>
                  <a:srgbClr val="0000FF"/>
                </a:solidFill>
                <a:latin typeface="Courier New" panose="02070309020205020404" pitchFamily="49" charset="0"/>
              </a:rPr>
              <a:t>%</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endParaRPr lang="en-US" altLang="zh-CN" sz="2200" dirty="0">
              <a:solidFill>
                <a:srgbClr val="800000"/>
              </a:solidFill>
              <a:latin typeface="Courier New" panose="02070309020205020404" pitchFamily="49" charset="0"/>
            </a:endParaRPr>
          </a:p>
          <a:p>
            <a:r>
              <a:rPr lang="en-US" altLang="zh-CN" sz="2200" dirty="0">
                <a:solidFill>
                  <a:srgbClr val="800000"/>
                </a:solidFill>
                <a:latin typeface="Courier New" panose="02070309020205020404" pitchFamily="49" charset="0"/>
              </a:rPr>
              <a:t>.col-xs-2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16.66666667</a:t>
            </a:r>
            <a:r>
              <a:rPr lang="en-US" altLang="zh-CN" sz="2200" dirty="0" smtClean="0">
                <a:solidFill>
                  <a:srgbClr val="0000FF"/>
                </a:solidFill>
                <a:latin typeface="Courier New" panose="02070309020205020404" pitchFamily="49" charset="0"/>
              </a:rPr>
              <a:t>%</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p>
          <a:p>
            <a:r>
              <a:rPr lang="en-US" altLang="zh-CN" sz="2200" dirty="0" smtClean="0">
                <a:solidFill>
                  <a:srgbClr val="800000"/>
                </a:solidFill>
                <a:latin typeface="Courier New" panose="02070309020205020404" pitchFamily="49" charset="0"/>
              </a:rPr>
              <a:t>.</a:t>
            </a:r>
            <a:r>
              <a:rPr lang="en-US" altLang="zh-CN" sz="2200" dirty="0">
                <a:solidFill>
                  <a:srgbClr val="800000"/>
                </a:solidFill>
                <a:latin typeface="Courier New" panose="02070309020205020404" pitchFamily="49" charset="0"/>
              </a:rPr>
              <a:t>col-xs-1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8.33333333</a:t>
            </a:r>
            <a:r>
              <a:rPr lang="en-US" altLang="zh-CN" sz="2200" dirty="0" smtClean="0">
                <a:solidFill>
                  <a:srgbClr val="0000FF"/>
                </a:solidFill>
                <a:latin typeface="Courier New" panose="02070309020205020404" pitchFamily="49" charset="0"/>
              </a:rPr>
              <a:t>%</a:t>
            </a:r>
            <a:r>
              <a:rPr lang="en-US" altLang="zh-CN" sz="2200" dirty="0" smtClean="0">
                <a:solidFill>
                  <a:srgbClr val="000000"/>
                </a:solidFill>
                <a:latin typeface="Courier New" panose="02070309020205020404" pitchFamily="49" charset="0"/>
              </a:rPr>
              <a:t>;}</a:t>
            </a:r>
            <a:r>
              <a:rPr lang="en-US" altLang="zh-CN" sz="2200" dirty="0"/>
              <a:t/>
            </a:r>
            <a:br>
              <a:rPr lang="en-US" altLang="zh-CN" sz="2200" dirty="0"/>
            </a:br>
            <a:r>
              <a:rPr lang="en-US" altLang="zh-CN" sz="2200" dirty="0">
                <a:solidFill>
                  <a:srgbClr val="000000"/>
                </a:solidFill>
                <a:latin typeface="Courier New" panose="02070309020205020404" pitchFamily="49" charset="0"/>
              </a:rPr>
              <a:t>}</a:t>
            </a:r>
            <a:endParaRPr lang="zh-CN" altLang="en-US" sz="2200" dirty="0"/>
          </a:p>
          <a:p>
            <a:endParaRPr lang="zh-CN" altLang="en-US" dirty="0"/>
          </a:p>
        </p:txBody>
      </p:sp>
    </p:spTree>
    <p:extLst>
      <p:ext uri="{BB962C8B-B14F-4D97-AF65-F5344CB8AC3E}">
        <p14:creationId xmlns:p14="http://schemas.microsoft.com/office/powerpoint/2010/main" val="36948345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sp>
        <p:nvSpPr>
          <p:cNvPr id="2" name="TextBox 6"/>
          <p:cNvSpPr txBox="1"/>
          <p:nvPr/>
        </p:nvSpPr>
        <p:spPr>
          <a:xfrm>
            <a:off x="1007435" y="1877968"/>
            <a:ext cx="9889099" cy="1005840"/>
          </a:xfrm>
          <a:prstGeom prst="rect">
            <a:avLst/>
          </a:prstGeom>
          <a:noFill/>
        </p:spPr>
        <p:txBody>
          <a:bodyPr wrap="square" rtlCol="0">
            <a:spAutoFit/>
          </a:bodyPr>
          <a:lstStyle/>
          <a:p>
            <a:pPr>
              <a:lnSpc>
                <a:spcPct val="150000"/>
              </a:lnSpc>
            </a:pPr>
            <a:r>
              <a:rPr lang="zh-CN" altLang="en-US" sz="2000" dirty="0" smtClean="0">
                <a:solidFill>
                  <a:schemeClr val="bg1"/>
                </a:solidFill>
              </a:rPr>
              <a:t>        可以根据用户的屏幕尺寸，合理地为现有及将来的各种设备提供最佳的浏览体验。</a:t>
            </a:r>
            <a:endParaRPr lang="en-US" altLang="zh-CN" sz="2000" dirty="0" smtClean="0">
              <a:solidFill>
                <a:schemeClr val="bg1"/>
              </a:solidFill>
            </a:endParaRPr>
          </a:p>
          <a:p>
            <a:pPr>
              <a:lnSpc>
                <a:spcPct val="150000"/>
              </a:lnSpc>
            </a:pPr>
            <a:r>
              <a:rPr lang="zh-CN" altLang="en-US" sz="2000" dirty="0" smtClean="0">
                <a:solidFill>
                  <a:schemeClr val="bg1"/>
                </a:solidFill>
              </a:rPr>
              <a:t>        </a:t>
            </a:r>
            <a:endParaRPr lang="zh-CN" altLang="en-US" sz="2000" dirty="0">
              <a:solidFill>
                <a:schemeClr val="bg1"/>
              </a:solidFill>
            </a:endParaRPr>
          </a:p>
        </p:txBody>
      </p:sp>
      <p:sp>
        <p:nvSpPr>
          <p:cNvPr id="13" name="TextBox 6"/>
          <p:cNvSpPr txBox="1"/>
          <p:nvPr/>
        </p:nvSpPr>
        <p:spPr>
          <a:xfrm>
            <a:off x="1007435" y="1893208"/>
            <a:ext cx="10361539" cy="1135054"/>
          </a:xfrm>
          <a:prstGeom prst="rect">
            <a:avLst/>
          </a:prstGeom>
          <a:noFill/>
        </p:spPr>
        <p:txBody>
          <a:bodyPr wrap="square" rtlCol="0">
            <a:spAutoFit/>
          </a:bodyPr>
          <a:lstStyle/>
          <a:p>
            <a:pPr>
              <a:lnSpc>
                <a:spcPct val="150000"/>
              </a:lnSpc>
            </a:pPr>
            <a:r>
              <a:rPr lang="zh-CN" altLang="en-US" sz="2400" dirty="0" smtClean="0">
                <a:solidFill>
                  <a:srgbClr val="000000"/>
                </a:solidFill>
                <a:latin typeface="微软雅黑" panose="020B0503020204020204" pitchFamily="34" charset="-122"/>
                <a:ea typeface="微软雅黑" panose="020B0503020204020204" pitchFamily="34" charset="-122"/>
              </a:rPr>
              <a:t>可以根据用户的屏幕尺寸，合理地为现有及将来的各种设备提供最佳的浏览体验。      </a:t>
            </a:r>
          </a:p>
        </p:txBody>
      </p:sp>
      <p:pic>
        <p:nvPicPr>
          <p:cNvPr id="14" name="Picture 1"/>
          <p:cNvPicPr>
            <a:picLocks noChangeAspect="1" noChangeArrowheads="1"/>
          </p:cNvPicPr>
          <p:nvPr/>
        </p:nvPicPr>
        <p:blipFill>
          <a:blip r:embed="rId4" cstate="print"/>
          <a:srcRect/>
          <a:stretch>
            <a:fillRect/>
          </a:stretch>
        </p:blipFill>
        <p:spPr bwMode="auto">
          <a:xfrm>
            <a:off x="1007435" y="3171609"/>
            <a:ext cx="7803277" cy="3085499"/>
          </a:xfrm>
          <a:prstGeom prst="rect">
            <a:avLst/>
          </a:prstGeom>
          <a:noFill/>
          <a:ln w="9525">
            <a:noFill/>
            <a:miter lim="800000"/>
            <a:headEnd/>
            <a:tailEnd/>
          </a:ln>
        </p:spPr>
      </p:pic>
      <p:pic>
        <p:nvPicPr>
          <p:cNvPr id="15" name="Picture 2"/>
          <p:cNvPicPr>
            <a:picLocks noChangeAspect="1" noChangeArrowheads="1"/>
          </p:cNvPicPr>
          <p:nvPr/>
        </p:nvPicPr>
        <p:blipFill>
          <a:blip r:embed="rId5" cstate="print"/>
          <a:srcRect/>
          <a:stretch>
            <a:fillRect/>
          </a:stretch>
        </p:blipFill>
        <p:spPr bwMode="auto">
          <a:xfrm>
            <a:off x="7547283" y="4695008"/>
            <a:ext cx="4013200" cy="1562100"/>
          </a:xfrm>
          <a:prstGeom prst="rect">
            <a:avLst/>
          </a:prstGeom>
          <a:noFill/>
          <a:ln w="9525">
            <a:noFill/>
            <a:miter lim="800000"/>
            <a:headEnd/>
            <a:tailEnd/>
          </a:ln>
        </p:spPr>
      </p:pic>
      <p:sp>
        <p:nvSpPr>
          <p:cNvPr id="4" name="TextBox 5"/>
          <p:cNvSpPr txBox="1"/>
          <p:nvPr/>
        </p:nvSpPr>
        <p:spPr>
          <a:xfrm>
            <a:off x="1007435" y="1297980"/>
            <a:ext cx="2846070" cy="518160"/>
          </a:xfrm>
          <a:prstGeom prst="rect">
            <a:avLst/>
          </a:prstGeom>
          <a:noFill/>
        </p:spPr>
        <p:txBody>
          <a:bodyPr wrap="square" rtlCol="0">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rPr>
              <a:t>响应式设计：</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009466468"/>
              </p:ext>
            </p:extLst>
          </p:nvPr>
        </p:nvGraphicFramePr>
        <p:xfrm>
          <a:off x="757648" y="1160059"/>
          <a:ext cx="10593975" cy="5215810"/>
        </p:xfrm>
        <a:graphic>
          <a:graphicData uri="http://schemas.openxmlformats.org/drawingml/2006/table">
            <a:tbl>
              <a:tblPr/>
              <a:tblGrid>
                <a:gridCol w="2063929">
                  <a:extLst>
                    <a:ext uri="{9D8B030D-6E8A-4147-A177-3AD203B41FA5}">
                      <a16:colId xmlns:a16="http://schemas.microsoft.com/office/drawing/2014/main" val="2583547253"/>
                    </a:ext>
                  </a:extLst>
                </a:gridCol>
                <a:gridCol w="1828800">
                  <a:extLst>
                    <a:ext uri="{9D8B030D-6E8A-4147-A177-3AD203B41FA5}">
                      <a16:colId xmlns:a16="http://schemas.microsoft.com/office/drawing/2014/main" val="497953781"/>
                    </a:ext>
                  </a:extLst>
                </a:gridCol>
                <a:gridCol w="2463656">
                  <a:extLst>
                    <a:ext uri="{9D8B030D-6E8A-4147-A177-3AD203B41FA5}">
                      <a16:colId xmlns:a16="http://schemas.microsoft.com/office/drawing/2014/main" val="1016586360"/>
                    </a:ext>
                  </a:extLst>
                </a:gridCol>
                <a:gridCol w="2118795">
                  <a:extLst>
                    <a:ext uri="{9D8B030D-6E8A-4147-A177-3AD203B41FA5}">
                      <a16:colId xmlns:a16="http://schemas.microsoft.com/office/drawing/2014/main" val="2899582828"/>
                    </a:ext>
                  </a:extLst>
                </a:gridCol>
                <a:gridCol w="2118795">
                  <a:extLst>
                    <a:ext uri="{9D8B030D-6E8A-4147-A177-3AD203B41FA5}">
                      <a16:colId xmlns:a16="http://schemas.microsoft.com/office/drawing/2014/main" val="20368271"/>
                    </a:ext>
                  </a:extLst>
                </a:gridCol>
              </a:tblGrid>
              <a:tr h="744028">
                <a:tc>
                  <a:txBody>
                    <a:bodyPr/>
                    <a:lstStyle/>
                    <a:p>
                      <a:pPr algn="l" fontAlgn="b"/>
                      <a:endParaRPr lang="zh-CN" altLang="en-US" sz="2000" dirty="0">
                        <a:effectLst/>
                      </a:endParaRPr>
                    </a:p>
                  </a:txBody>
                  <a:tcPr marL="58127" marR="58127" marT="58127" marB="58127"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33333"/>
                    </a:solidFill>
                  </a:tcPr>
                </a:tc>
                <a:tc>
                  <a:txBody>
                    <a:bodyPr/>
                    <a:lstStyle/>
                    <a:p>
                      <a:pPr algn="l" fontAlgn="b"/>
                      <a:r>
                        <a:rPr lang="zh-CN" altLang="en-US" sz="2000" dirty="0">
                          <a:solidFill>
                            <a:schemeClr val="bg1"/>
                          </a:solidFill>
                          <a:effectLst/>
                          <a:latin typeface="微软雅黑" panose="020B0503020204020204" pitchFamily="34" charset="-122"/>
                          <a:ea typeface="微软雅黑" panose="020B0503020204020204" pitchFamily="34" charset="-122"/>
                        </a:rPr>
                        <a:t>超小屏幕 手机 </a:t>
                      </a:r>
                      <a:r>
                        <a:rPr lang="en-US" altLang="zh-CN" sz="2000" dirty="0">
                          <a:solidFill>
                            <a:schemeClr val="bg1"/>
                          </a:solidFill>
                          <a:effectLst/>
                          <a:latin typeface="微软雅黑" panose="020B0503020204020204" pitchFamily="34" charset="-122"/>
                          <a:ea typeface="微软雅黑" panose="020B0503020204020204" pitchFamily="34" charset="-122"/>
                        </a:rPr>
                        <a:t>(&lt;768</a:t>
                      </a:r>
                      <a:r>
                        <a:rPr lang="en-US" sz="2000" dirty="0">
                          <a:solidFill>
                            <a:schemeClr val="bg1"/>
                          </a:solidFill>
                          <a:effectLst/>
                          <a:latin typeface="微软雅黑" panose="020B0503020204020204" pitchFamily="34" charset="-122"/>
                          <a:ea typeface="微软雅黑" panose="020B0503020204020204" pitchFamily="34" charset="-122"/>
                        </a:rPr>
                        <a:t>px)</a:t>
                      </a:r>
                    </a:p>
                  </a:txBody>
                  <a:tcPr marL="58127" marR="58127" marT="58127" marB="58127"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33333"/>
                    </a:solidFill>
                  </a:tcPr>
                </a:tc>
                <a:tc>
                  <a:txBody>
                    <a:bodyPr/>
                    <a:lstStyle/>
                    <a:p>
                      <a:pPr algn="l" fontAlgn="b"/>
                      <a:r>
                        <a:rPr lang="zh-CN" altLang="en-US" sz="2000" dirty="0">
                          <a:solidFill>
                            <a:schemeClr val="bg1"/>
                          </a:solidFill>
                          <a:effectLst/>
                          <a:latin typeface="微软雅黑" panose="020B0503020204020204" pitchFamily="34" charset="-122"/>
                          <a:ea typeface="微软雅黑" panose="020B0503020204020204" pitchFamily="34" charset="-122"/>
                        </a:rPr>
                        <a:t>小屏幕 平板 </a:t>
                      </a:r>
                      <a:r>
                        <a:rPr lang="en-US" altLang="zh-CN" sz="2000" dirty="0">
                          <a:solidFill>
                            <a:schemeClr val="bg1"/>
                          </a:solidFill>
                          <a:effectLst/>
                          <a:latin typeface="微软雅黑" panose="020B0503020204020204" pitchFamily="34" charset="-122"/>
                          <a:ea typeface="微软雅黑" panose="020B0503020204020204" pitchFamily="34" charset="-122"/>
                        </a:rPr>
                        <a:t>(≥768</a:t>
                      </a:r>
                      <a:r>
                        <a:rPr lang="en-US" sz="2000" dirty="0">
                          <a:solidFill>
                            <a:schemeClr val="bg1"/>
                          </a:solidFill>
                          <a:effectLst/>
                          <a:latin typeface="微软雅黑" panose="020B0503020204020204" pitchFamily="34" charset="-122"/>
                          <a:ea typeface="微软雅黑" panose="020B0503020204020204" pitchFamily="34" charset="-122"/>
                        </a:rPr>
                        <a:t>px)</a:t>
                      </a:r>
                    </a:p>
                  </a:txBody>
                  <a:tcPr marL="58127" marR="58127" marT="58127" marB="58127"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33333"/>
                    </a:solidFill>
                  </a:tcPr>
                </a:tc>
                <a:tc>
                  <a:txBody>
                    <a:bodyPr/>
                    <a:lstStyle/>
                    <a:p>
                      <a:pPr algn="l" fontAlgn="b"/>
                      <a:r>
                        <a:rPr lang="zh-CN" altLang="en-US" sz="2000" dirty="0">
                          <a:solidFill>
                            <a:schemeClr val="bg1"/>
                          </a:solidFill>
                          <a:effectLst/>
                          <a:latin typeface="微软雅黑" panose="020B0503020204020204" pitchFamily="34" charset="-122"/>
                          <a:ea typeface="微软雅黑" panose="020B0503020204020204" pitchFamily="34" charset="-122"/>
                        </a:rPr>
                        <a:t>中等屏幕 桌面显示器 </a:t>
                      </a:r>
                      <a:r>
                        <a:rPr lang="en-US" altLang="zh-CN" sz="2000" dirty="0">
                          <a:solidFill>
                            <a:schemeClr val="bg1"/>
                          </a:solidFill>
                          <a:effectLst/>
                          <a:latin typeface="微软雅黑" panose="020B0503020204020204" pitchFamily="34" charset="-122"/>
                          <a:ea typeface="微软雅黑" panose="020B0503020204020204" pitchFamily="34" charset="-122"/>
                        </a:rPr>
                        <a:t>(≥992px)</a:t>
                      </a:r>
                    </a:p>
                  </a:txBody>
                  <a:tcPr marL="58127" marR="58127" marT="58127" marB="58127"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33333"/>
                    </a:solidFill>
                  </a:tcPr>
                </a:tc>
                <a:tc>
                  <a:txBody>
                    <a:bodyPr/>
                    <a:lstStyle/>
                    <a:p>
                      <a:pPr algn="l" fontAlgn="b"/>
                      <a:r>
                        <a:rPr lang="zh-CN" altLang="en-US" sz="2000" dirty="0">
                          <a:solidFill>
                            <a:schemeClr val="bg1"/>
                          </a:solidFill>
                          <a:effectLst/>
                          <a:latin typeface="微软雅黑" panose="020B0503020204020204" pitchFamily="34" charset="-122"/>
                          <a:ea typeface="微软雅黑" panose="020B0503020204020204" pitchFamily="34" charset="-122"/>
                        </a:rPr>
                        <a:t>大屏幕 大桌面显示器 </a:t>
                      </a:r>
                      <a:r>
                        <a:rPr lang="en-US" altLang="zh-CN" sz="2000" dirty="0">
                          <a:solidFill>
                            <a:schemeClr val="bg1"/>
                          </a:solidFill>
                          <a:effectLst/>
                          <a:latin typeface="微软雅黑" panose="020B0503020204020204" pitchFamily="34" charset="-122"/>
                          <a:ea typeface="微软雅黑" panose="020B0503020204020204" pitchFamily="34" charset="-122"/>
                        </a:rPr>
                        <a:t>(≥1200px)</a:t>
                      </a:r>
                    </a:p>
                  </a:txBody>
                  <a:tcPr marL="58127" marR="58127" marT="58127" marB="58127"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33333"/>
                    </a:solidFill>
                  </a:tcPr>
                </a:tc>
                <a:extLst>
                  <a:ext uri="{0D108BD9-81ED-4DB2-BD59-A6C34878D82A}">
                    <a16:rowId xmlns:a16="http://schemas.microsoft.com/office/drawing/2014/main" val="640173106"/>
                  </a:ext>
                </a:extLst>
              </a:tr>
              <a:tr h="534770">
                <a:tc>
                  <a:txBody>
                    <a:bodyPr/>
                    <a:lstStyle/>
                    <a:p>
                      <a:pPr algn="l" fontAlgn="t"/>
                      <a:r>
                        <a:rPr lang="zh-CN" altLang="en-US" sz="2000" dirty="0">
                          <a:solidFill>
                            <a:srgbClr val="000000"/>
                          </a:solidFill>
                          <a:effectLst/>
                          <a:latin typeface="微软雅黑" panose="020B0503020204020204" pitchFamily="34" charset="-122"/>
                          <a:ea typeface="微软雅黑" panose="020B0503020204020204" pitchFamily="34" charset="-122"/>
                        </a:rPr>
                        <a:t>栅格系统行为</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zh-CN" altLang="en-US" sz="2000">
                          <a:solidFill>
                            <a:srgbClr val="000000"/>
                          </a:solidFill>
                          <a:effectLst/>
                          <a:latin typeface="微软雅黑" panose="020B0503020204020204" pitchFamily="34" charset="-122"/>
                          <a:ea typeface="微软雅黑" panose="020B0503020204020204" pitchFamily="34" charset="-122"/>
                        </a:rPr>
                        <a:t>总是水平排列</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gridSpan="3">
                  <a:txBody>
                    <a:bodyPr/>
                    <a:lstStyle/>
                    <a:p>
                      <a:pPr fontAlgn="t"/>
                      <a:r>
                        <a:rPr lang="zh-CN" altLang="en-US" sz="2000" dirty="0">
                          <a:solidFill>
                            <a:srgbClr val="000000"/>
                          </a:solidFill>
                          <a:effectLst/>
                          <a:latin typeface="微软雅黑" panose="020B0503020204020204" pitchFamily="34" charset="-122"/>
                          <a:ea typeface="微软雅黑" panose="020B0503020204020204" pitchFamily="34" charset="-122"/>
                        </a:rPr>
                        <a:t>开始是堆叠在一起的，当大于这些阈值时将变为水平排列</a:t>
                      </a:r>
                      <a:r>
                        <a:rPr lang="en-US" altLang="zh-CN" sz="2000" dirty="0">
                          <a:solidFill>
                            <a:srgbClr val="000000"/>
                          </a:solidFill>
                          <a:effectLst/>
                          <a:latin typeface="微软雅黑" panose="020B0503020204020204" pitchFamily="34" charset="-122"/>
                          <a:ea typeface="微软雅黑" panose="020B0503020204020204" pitchFamily="34" charset="-122"/>
                        </a:rPr>
                        <a:t>C</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53253932"/>
                  </a:ext>
                </a:extLst>
              </a:tr>
              <a:tr h="534770">
                <a:tc>
                  <a:txBody>
                    <a:bodyPr/>
                    <a:lstStyle/>
                    <a:p>
                      <a:pPr algn="l" fontAlgn="t"/>
                      <a:r>
                        <a:rPr lang="zh-CN" altLang="en-US" sz="2000" dirty="0" smtClean="0">
                          <a:solidFill>
                            <a:srgbClr val="000000"/>
                          </a:solidFill>
                          <a:effectLst/>
                          <a:latin typeface="微软雅黑" panose="020B0503020204020204" pitchFamily="34" charset="-122"/>
                          <a:ea typeface="微软雅黑" panose="020B0503020204020204" pitchFamily="34" charset="-122"/>
                        </a:rPr>
                        <a:t>容器最大宽度</a:t>
                      </a:r>
                      <a:endParaRPr lang="zh-CN" altLang="en-US" sz="2000" dirty="0">
                        <a:solidFill>
                          <a:srgbClr val="000000"/>
                        </a:solidFill>
                        <a:effectLst/>
                        <a:latin typeface="微软雅黑" panose="020B0503020204020204" pitchFamily="34" charset="-122"/>
                        <a:ea typeface="微软雅黑" panose="020B0503020204020204" pitchFamily="34" charset="-122"/>
                      </a:endParaRP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None </a:t>
                      </a:r>
                      <a:r>
                        <a:rPr lang="en-US" sz="2000" dirty="0" smtClean="0">
                          <a:solidFill>
                            <a:srgbClr val="000000"/>
                          </a:solidFill>
                          <a:effectLst/>
                          <a:latin typeface="微软雅黑" panose="020B0503020204020204" pitchFamily="34" charset="-122"/>
                          <a:ea typeface="微软雅黑" panose="020B0503020204020204" pitchFamily="34" charset="-122"/>
                        </a:rPr>
                        <a:t>（auto</a:t>
                      </a:r>
                      <a:r>
                        <a:rPr lang="zh-CN" altLang="en-US" sz="2000" dirty="0" smtClean="0">
                          <a:solidFill>
                            <a:srgbClr val="000000"/>
                          </a:solidFill>
                          <a:effectLst/>
                          <a:latin typeface="微软雅黑" panose="020B0503020204020204" pitchFamily="34" charset="-122"/>
                          <a:ea typeface="微软雅黑" panose="020B0503020204020204" pitchFamily="34" charset="-122"/>
                        </a:rPr>
                        <a:t>）</a:t>
                      </a:r>
                      <a:endParaRPr lang="zh-CN" altLang="en-US" sz="2000" dirty="0">
                        <a:solidFill>
                          <a:srgbClr val="000000"/>
                        </a:solidFill>
                        <a:effectLst/>
                        <a:latin typeface="微软雅黑" panose="020B0503020204020204" pitchFamily="34" charset="-122"/>
                        <a:ea typeface="微软雅黑" panose="020B0503020204020204" pitchFamily="34" charset="-122"/>
                      </a:endParaRP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750px</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970px</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1170px</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50445575"/>
                  </a:ext>
                </a:extLst>
              </a:tr>
              <a:tr h="325512">
                <a:tc>
                  <a:txBody>
                    <a:bodyPr/>
                    <a:lstStyle/>
                    <a:p>
                      <a:pPr algn="l" fontAlgn="t"/>
                      <a:r>
                        <a:rPr lang="zh-CN" altLang="en-US" sz="2000" dirty="0">
                          <a:solidFill>
                            <a:srgbClr val="000000"/>
                          </a:solidFill>
                          <a:effectLst/>
                          <a:latin typeface="微软雅黑" panose="020B0503020204020204" pitchFamily="34" charset="-122"/>
                          <a:ea typeface="微软雅黑" panose="020B0503020204020204" pitchFamily="34" charset="-122"/>
                        </a:rPr>
                        <a:t>类前缀</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2">
                        <a:lumMod val="90000"/>
                      </a:schemeClr>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.col-</a:t>
                      </a:r>
                      <a:r>
                        <a:rPr lang="en-US" sz="2000" dirty="0" err="1">
                          <a:solidFill>
                            <a:srgbClr val="000000"/>
                          </a:solidFill>
                          <a:effectLst/>
                          <a:latin typeface="微软雅黑" panose="020B0503020204020204" pitchFamily="34" charset="-122"/>
                          <a:ea typeface="微软雅黑" panose="020B0503020204020204" pitchFamily="34" charset="-122"/>
                        </a:rPr>
                        <a:t>xs</a:t>
                      </a:r>
                      <a:r>
                        <a:rPr lang="en-US" sz="2000" dirty="0">
                          <a:solidFill>
                            <a:srgbClr val="000000"/>
                          </a:solidFill>
                          <a:effectLst/>
                          <a:latin typeface="微软雅黑" panose="020B0503020204020204" pitchFamily="34" charset="-122"/>
                          <a:ea typeface="微软雅黑" panose="020B0503020204020204" pitchFamily="34" charset="-122"/>
                        </a:rPr>
                        <a:t>-</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2">
                        <a:lumMod val="90000"/>
                      </a:schemeClr>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.col-</a:t>
                      </a:r>
                      <a:r>
                        <a:rPr lang="en-US" sz="2000" dirty="0" err="1">
                          <a:solidFill>
                            <a:srgbClr val="000000"/>
                          </a:solidFill>
                          <a:effectLst/>
                          <a:latin typeface="微软雅黑" panose="020B0503020204020204" pitchFamily="34" charset="-122"/>
                          <a:ea typeface="微软雅黑" panose="020B0503020204020204" pitchFamily="34" charset="-122"/>
                        </a:rPr>
                        <a:t>sm</a:t>
                      </a:r>
                      <a:r>
                        <a:rPr lang="en-US" sz="2000" dirty="0">
                          <a:solidFill>
                            <a:srgbClr val="000000"/>
                          </a:solidFill>
                          <a:effectLst/>
                          <a:latin typeface="微软雅黑" panose="020B0503020204020204" pitchFamily="34" charset="-122"/>
                          <a:ea typeface="微软雅黑" panose="020B0503020204020204" pitchFamily="34" charset="-122"/>
                        </a:rPr>
                        <a:t>-</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2">
                        <a:lumMod val="90000"/>
                      </a:schemeClr>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.col-md-</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2">
                        <a:lumMod val="90000"/>
                      </a:schemeClr>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.col-</a:t>
                      </a:r>
                      <a:r>
                        <a:rPr lang="en-US" sz="2000" dirty="0" err="1">
                          <a:solidFill>
                            <a:srgbClr val="000000"/>
                          </a:solidFill>
                          <a:effectLst/>
                          <a:latin typeface="微软雅黑" panose="020B0503020204020204" pitchFamily="34" charset="-122"/>
                          <a:ea typeface="微软雅黑" panose="020B0503020204020204" pitchFamily="34" charset="-122"/>
                        </a:rPr>
                        <a:t>lg</a:t>
                      </a:r>
                      <a:r>
                        <a:rPr lang="en-US" sz="2000" dirty="0">
                          <a:solidFill>
                            <a:srgbClr val="000000"/>
                          </a:solidFill>
                          <a:effectLst/>
                          <a:latin typeface="微软雅黑" panose="020B0503020204020204" pitchFamily="34" charset="-122"/>
                          <a:ea typeface="微软雅黑" panose="020B0503020204020204" pitchFamily="34" charset="-122"/>
                        </a:rPr>
                        <a:t>-</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730502946"/>
                  </a:ext>
                </a:extLst>
              </a:tr>
              <a:tr h="534770">
                <a:tc>
                  <a:txBody>
                    <a:bodyPr/>
                    <a:lstStyle/>
                    <a:p>
                      <a:pPr algn="l" fontAlgn="t"/>
                      <a:r>
                        <a:rPr lang="zh-CN" altLang="en-US" sz="2000" dirty="0" smtClean="0">
                          <a:solidFill>
                            <a:srgbClr val="000000"/>
                          </a:solidFill>
                          <a:effectLst/>
                          <a:latin typeface="微软雅黑" panose="020B0503020204020204" pitchFamily="34" charset="-122"/>
                          <a:ea typeface="微软雅黑" panose="020B0503020204020204" pitchFamily="34" charset="-122"/>
                        </a:rPr>
                        <a:t>列数</a:t>
                      </a:r>
                      <a:endParaRPr lang="zh-CN" altLang="en-US" sz="2000" dirty="0">
                        <a:solidFill>
                          <a:srgbClr val="000000"/>
                        </a:solidFill>
                        <a:effectLst/>
                        <a:latin typeface="微软雅黑" panose="020B0503020204020204" pitchFamily="34" charset="-122"/>
                        <a:ea typeface="微软雅黑" panose="020B0503020204020204" pitchFamily="34" charset="-122"/>
                      </a:endParaRP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gridSpan="4">
                  <a:txBody>
                    <a:bodyPr/>
                    <a:lstStyle/>
                    <a:p>
                      <a:pPr fontAlgn="t"/>
                      <a:r>
                        <a:rPr lang="en-US" altLang="zh-CN" sz="2000" dirty="0">
                          <a:solidFill>
                            <a:srgbClr val="000000"/>
                          </a:solidFill>
                          <a:effectLst/>
                          <a:latin typeface="微软雅黑" panose="020B0503020204020204" pitchFamily="34" charset="-122"/>
                          <a:ea typeface="微软雅黑" panose="020B0503020204020204" pitchFamily="34" charset="-122"/>
                        </a:rPr>
                        <a:t>12</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93689503"/>
                  </a:ext>
                </a:extLst>
              </a:tr>
              <a:tr h="534770">
                <a:tc>
                  <a:txBody>
                    <a:bodyPr/>
                    <a:lstStyle/>
                    <a:p>
                      <a:pPr algn="l" fontAlgn="t"/>
                      <a:r>
                        <a:rPr lang="zh-CN" altLang="en-US" sz="2000" dirty="0">
                          <a:solidFill>
                            <a:srgbClr val="000000"/>
                          </a:solidFill>
                          <a:effectLst/>
                          <a:latin typeface="微软雅黑" panose="020B0503020204020204" pitchFamily="34" charset="-122"/>
                          <a:ea typeface="微软雅黑" panose="020B0503020204020204" pitchFamily="34" charset="-122"/>
                        </a:rPr>
                        <a:t>最大</a:t>
                      </a:r>
                      <a:r>
                        <a:rPr lang="zh-CN" altLang="en-US" sz="2000" dirty="0" smtClean="0">
                          <a:solidFill>
                            <a:srgbClr val="000000"/>
                          </a:solidFill>
                          <a:effectLst/>
                          <a:latin typeface="微软雅黑" panose="020B0503020204020204" pitchFamily="34" charset="-122"/>
                          <a:ea typeface="微软雅黑" panose="020B0503020204020204" pitchFamily="34" charset="-122"/>
                        </a:rPr>
                        <a:t>列宽</a:t>
                      </a:r>
                      <a:endParaRPr lang="zh-CN" altLang="en-US" sz="2000" dirty="0">
                        <a:solidFill>
                          <a:srgbClr val="000000"/>
                        </a:solidFill>
                        <a:effectLst/>
                        <a:latin typeface="微软雅黑" panose="020B0503020204020204" pitchFamily="34" charset="-122"/>
                        <a:ea typeface="微软雅黑" panose="020B0503020204020204" pitchFamily="34" charset="-122"/>
                      </a:endParaRP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zh-CN" altLang="en-US" sz="2000">
                          <a:solidFill>
                            <a:srgbClr val="000000"/>
                          </a:solidFill>
                          <a:effectLst/>
                          <a:latin typeface="微软雅黑" panose="020B0503020204020204" pitchFamily="34" charset="-122"/>
                          <a:ea typeface="微软雅黑" panose="020B0503020204020204" pitchFamily="34" charset="-122"/>
                        </a:rPr>
                        <a:t>自动</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~62px</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~81px</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~97px</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3115489"/>
                  </a:ext>
                </a:extLst>
              </a:tr>
              <a:tr h="534770">
                <a:tc>
                  <a:txBody>
                    <a:bodyPr/>
                    <a:lstStyle/>
                    <a:p>
                      <a:pPr algn="l" fontAlgn="t"/>
                      <a:r>
                        <a:rPr lang="zh-CN" altLang="en-US" sz="2000" dirty="0">
                          <a:solidFill>
                            <a:srgbClr val="000000"/>
                          </a:solidFill>
                          <a:effectLst/>
                          <a:latin typeface="微软雅黑" panose="020B0503020204020204" pitchFamily="34" charset="-122"/>
                          <a:ea typeface="微软雅黑" panose="020B0503020204020204" pitchFamily="34" charset="-122"/>
                        </a:rPr>
                        <a:t>槽（</a:t>
                      </a:r>
                      <a:r>
                        <a:rPr lang="en-US" sz="2000" dirty="0">
                          <a:solidFill>
                            <a:srgbClr val="000000"/>
                          </a:solidFill>
                          <a:effectLst/>
                          <a:latin typeface="微软雅黑" panose="020B0503020204020204" pitchFamily="34" charset="-122"/>
                          <a:ea typeface="微软雅黑" panose="020B0503020204020204" pitchFamily="34" charset="-122"/>
                        </a:rPr>
                        <a:t>gutter）</a:t>
                      </a:r>
                      <a:r>
                        <a:rPr lang="zh-CN" altLang="en-US" sz="2000" dirty="0">
                          <a:solidFill>
                            <a:srgbClr val="000000"/>
                          </a:solidFill>
                          <a:effectLst/>
                          <a:latin typeface="微软雅黑" panose="020B0503020204020204" pitchFamily="34" charset="-122"/>
                          <a:ea typeface="微软雅黑" panose="020B0503020204020204" pitchFamily="34" charset="-122"/>
                        </a:rPr>
                        <a:t>宽</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gridSpan="4">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30px （</a:t>
                      </a:r>
                      <a:r>
                        <a:rPr lang="zh-CN" altLang="en-US" sz="2000" dirty="0">
                          <a:solidFill>
                            <a:srgbClr val="000000"/>
                          </a:solidFill>
                          <a:effectLst/>
                          <a:latin typeface="微软雅黑" panose="020B0503020204020204" pitchFamily="34" charset="-122"/>
                          <a:ea typeface="微软雅黑" panose="020B0503020204020204" pitchFamily="34" charset="-122"/>
                        </a:rPr>
                        <a:t>每列左右均有 </a:t>
                      </a:r>
                      <a:r>
                        <a:rPr lang="en-US" altLang="zh-CN" sz="2000" dirty="0">
                          <a:solidFill>
                            <a:srgbClr val="000000"/>
                          </a:solidFill>
                          <a:effectLst/>
                          <a:latin typeface="微软雅黑" panose="020B0503020204020204" pitchFamily="34" charset="-122"/>
                          <a:ea typeface="微软雅黑" panose="020B0503020204020204" pitchFamily="34" charset="-122"/>
                        </a:rPr>
                        <a:t>15</a:t>
                      </a:r>
                      <a:r>
                        <a:rPr lang="en-US" sz="2000" dirty="0">
                          <a:solidFill>
                            <a:srgbClr val="000000"/>
                          </a:solidFill>
                          <a:effectLst/>
                          <a:latin typeface="微软雅黑" panose="020B0503020204020204" pitchFamily="34" charset="-122"/>
                          <a:ea typeface="微软雅黑" panose="020B0503020204020204" pitchFamily="34" charset="-122"/>
                        </a:rPr>
                        <a:t>px）</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15920003"/>
                  </a:ext>
                </a:extLst>
              </a:tr>
              <a:tr h="325512">
                <a:tc>
                  <a:txBody>
                    <a:bodyPr/>
                    <a:lstStyle/>
                    <a:p>
                      <a:pPr algn="l" fontAlgn="t"/>
                      <a:r>
                        <a:rPr lang="zh-CN" altLang="en-US" sz="2000">
                          <a:solidFill>
                            <a:srgbClr val="000000"/>
                          </a:solidFill>
                          <a:effectLst/>
                          <a:latin typeface="微软雅黑" panose="020B0503020204020204" pitchFamily="34" charset="-122"/>
                          <a:ea typeface="微软雅黑" panose="020B0503020204020204" pitchFamily="34" charset="-122"/>
                        </a:rPr>
                        <a:t>可嵌套</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gridSpan="4">
                  <a:txBody>
                    <a:bodyPr/>
                    <a:lstStyle/>
                    <a:p>
                      <a:pPr fontAlgn="t"/>
                      <a:r>
                        <a:rPr lang="zh-CN" altLang="en-US" sz="2000" dirty="0">
                          <a:solidFill>
                            <a:srgbClr val="000000"/>
                          </a:solidFill>
                          <a:effectLst/>
                          <a:latin typeface="微软雅黑" panose="020B0503020204020204" pitchFamily="34" charset="-122"/>
                          <a:ea typeface="微软雅黑" panose="020B0503020204020204" pitchFamily="34" charset="-122"/>
                        </a:rPr>
                        <a:t>是</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90265910"/>
                  </a:ext>
                </a:extLst>
              </a:tr>
              <a:tr h="534770">
                <a:tc>
                  <a:txBody>
                    <a:bodyPr/>
                    <a:lstStyle/>
                    <a:p>
                      <a:pPr algn="l" fontAlgn="t"/>
                      <a:r>
                        <a:rPr lang="zh-CN" altLang="en-US" sz="2000">
                          <a:solidFill>
                            <a:srgbClr val="000000"/>
                          </a:solidFill>
                          <a:effectLst/>
                          <a:latin typeface="微软雅黑" panose="020B0503020204020204" pitchFamily="34" charset="-122"/>
                          <a:ea typeface="微软雅黑" panose="020B0503020204020204" pitchFamily="34" charset="-122"/>
                        </a:rPr>
                        <a:t>偏移（</a:t>
                      </a:r>
                      <a:r>
                        <a:rPr lang="en-US" sz="2000">
                          <a:solidFill>
                            <a:srgbClr val="000000"/>
                          </a:solidFill>
                          <a:effectLst/>
                          <a:latin typeface="微软雅黑" panose="020B0503020204020204" pitchFamily="34" charset="-122"/>
                          <a:ea typeface="微软雅黑" panose="020B0503020204020204" pitchFamily="34" charset="-122"/>
                        </a:rPr>
                        <a:t>Offsets）</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gridSpan="4">
                  <a:txBody>
                    <a:bodyPr/>
                    <a:lstStyle/>
                    <a:p>
                      <a:pPr fontAlgn="t"/>
                      <a:r>
                        <a:rPr lang="zh-CN" altLang="en-US" sz="2000" dirty="0">
                          <a:solidFill>
                            <a:srgbClr val="000000"/>
                          </a:solidFill>
                          <a:effectLst/>
                          <a:latin typeface="微软雅黑" panose="020B0503020204020204" pitchFamily="34" charset="-122"/>
                          <a:ea typeface="微软雅黑" panose="020B0503020204020204" pitchFamily="34" charset="-122"/>
                        </a:rPr>
                        <a:t>是</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73194927"/>
                  </a:ext>
                </a:extLst>
              </a:tr>
              <a:tr h="325512">
                <a:tc>
                  <a:txBody>
                    <a:bodyPr/>
                    <a:lstStyle/>
                    <a:p>
                      <a:pPr algn="l" fontAlgn="t"/>
                      <a:r>
                        <a:rPr lang="zh-CN" altLang="en-US" sz="2000">
                          <a:solidFill>
                            <a:srgbClr val="000000"/>
                          </a:solidFill>
                          <a:effectLst/>
                          <a:latin typeface="微软雅黑" panose="020B0503020204020204" pitchFamily="34" charset="-122"/>
                          <a:ea typeface="微软雅黑" panose="020B0503020204020204" pitchFamily="34" charset="-122"/>
                        </a:rPr>
                        <a:t>列排序</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gridSpan="4">
                  <a:txBody>
                    <a:bodyPr/>
                    <a:lstStyle/>
                    <a:p>
                      <a:pPr fontAlgn="t"/>
                      <a:r>
                        <a:rPr lang="zh-CN" altLang="en-US" sz="2000" dirty="0">
                          <a:solidFill>
                            <a:srgbClr val="000000"/>
                          </a:solidFill>
                          <a:effectLst/>
                          <a:latin typeface="微软雅黑" panose="020B0503020204020204" pitchFamily="34" charset="-122"/>
                          <a:ea typeface="微软雅黑" panose="020B0503020204020204" pitchFamily="34" charset="-122"/>
                        </a:rPr>
                        <a:t>是</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69794468"/>
                  </a:ext>
                </a:extLst>
              </a:tr>
            </a:tbl>
          </a:graphicData>
        </a:graphic>
      </p:graphicFrame>
      <p:sp>
        <p:nvSpPr>
          <p:cNvPr id="3" name="标题 2"/>
          <p:cNvSpPr>
            <a:spLocks noGrp="1"/>
          </p:cNvSpPr>
          <p:nvPr>
            <p:ph type="title"/>
          </p:nvPr>
        </p:nvSpPr>
        <p:spPr/>
        <p:txBody>
          <a:bodyPr/>
          <a:lstStyle/>
          <a:p>
            <a:pPr algn="l"/>
            <a:r>
              <a:rPr lang="zh-CN" altLang="en-US" sz="3600" dirty="0" smtClean="0"/>
              <a:t>栅格选项</a:t>
            </a:r>
            <a:endParaRPr lang="en-US" altLang="zh-CN" sz="3600" dirty="0" smtClean="0"/>
          </a:p>
        </p:txBody>
      </p:sp>
      <p:sp>
        <p:nvSpPr>
          <p:cNvPr id="2" name="爆炸形 2 1"/>
          <p:cNvSpPr/>
          <p:nvPr/>
        </p:nvSpPr>
        <p:spPr>
          <a:xfrm>
            <a:off x="7667898" y="5299298"/>
            <a:ext cx="4236720" cy="1452245"/>
          </a:xfrm>
          <a:prstGeom prst="irregularSeal2">
            <a:avLst/>
          </a:prstGeom>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b="1" dirty="0" smtClean="0">
                <a:latin typeface="微软雅黑" panose="020B0503020204020204" pitchFamily="34" charset="-122"/>
                <a:ea typeface="微软雅黑" panose="020B0503020204020204" pitchFamily="34" charset="-122"/>
              </a:rPr>
              <a:t>可同时使用</a:t>
            </a:r>
            <a:endParaRPr lang="zh-CN" altLang="en-US" sz="2400" b="1" dirty="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9599" y="190277"/>
            <a:ext cx="9791700" cy="792163"/>
          </a:xfrm>
        </p:spPr>
        <p:txBody>
          <a:bodyPr/>
          <a:lstStyle/>
          <a:p>
            <a:pPr algn="l"/>
            <a:r>
              <a:rPr lang="zh-CN" altLang="en-US" sz="3600" dirty="0" smtClean="0"/>
              <a:t>栅格选项</a:t>
            </a:r>
            <a:endParaRPr lang="en-US" altLang="zh-CN" sz="3600" dirty="0" smtClean="0"/>
          </a:p>
        </p:txBody>
      </p:sp>
      <p:sp>
        <p:nvSpPr>
          <p:cNvPr id="4" name="TextBox 8"/>
          <p:cNvSpPr txBox="1"/>
          <p:nvPr/>
        </p:nvSpPr>
        <p:spPr>
          <a:xfrm>
            <a:off x="6922517" y="5027641"/>
            <a:ext cx="2233304" cy="461665"/>
          </a:xfrm>
          <a:prstGeom prst="rect">
            <a:avLst/>
          </a:prstGeom>
          <a:noFill/>
        </p:spPr>
        <p:txBody>
          <a:bodyPr wrap="none" rtlCol="0">
            <a:spAutoFit/>
          </a:bodyPr>
          <a:lstStyle/>
          <a:p>
            <a:r>
              <a:rPr lang="en-US" altLang="zh-CN" sz="2400" dirty="0" smtClean="0">
                <a:solidFill>
                  <a:srgbClr val="000000"/>
                </a:solidFill>
              </a:rPr>
              <a:t>23-2.html        </a:t>
            </a:r>
            <a:endParaRPr lang="zh-CN" altLang="en-US" sz="2400" dirty="0">
              <a:solidFill>
                <a:srgbClr val="000000"/>
              </a:solidFill>
            </a:endParaRPr>
          </a:p>
        </p:txBody>
      </p:sp>
      <p:pic>
        <p:nvPicPr>
          <p:cNvPr id="8" name="图片 7"/>
          <p:cNvPicPr>
            <a:picLocks noChangeAspect="1"/>
          </p:cNvPicPr>
          <p:nvPr/>
        </p:nvPicPr>
        <p:blipFill>
          <a:blip r:embed="rId2"/>
          <a:stretch>
            <a:fillRect/>
          </a:stretch>
        </p:blipFill>
        <p:spPr>
          <a:xfrm>
            <a:off x="609599" y="1434513"/>
            <a:ext cx="11133333" cy="495238"/>
          </a:xfrm>
          <a:prstGeom prst="rect">
            <a:avLst/>
          </a:prstGeom>
        </p:spPr>
      </p:pic>
      <p:pic>
        <p:nvPicPr>
          <p:cNvPr id="9" name="图片 8"/>
          <p:cNvPicPr>
            <a:picLocks noChangeAspect="1"/>
          </p:cNvPicPr>
          <p:nvPr/>
        </p:nvPicPr>
        <p:blipFill>
          <a:blip r:embed="rId3"/>
          <a:stretch>
            <a:fillRect/>
          </a:stretch>
        </p:blipFill>
        <p:spPr>
          <a:xfrm>
            <a:off x="609598" y="2381823"/>
            <a:ext cx="7704051" cy="988393"/>
          </a:xfrm>
          <a:prstGeom prst="rect">
            <a:avLst/>
          </a:prstGeom>
        </p:spPr>
      </p:pic>
    </p:spTree>
    <p:extLst>
      <p:ext uri="{BB962C8B-B14F-4D97-AF65-F5344CB8AC3E}">
        <p14:creationId xmlns:p14="http://schemas.microsoft.com/office/powerpoint/2010/main" val="4187010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9599" y="190277"/>
            <a:ext cx="9791700" cy="792163"/>
          </a:xfrm>
        </p:spPr>
        <p:txBody>
          <a:bodyPr/>
          <a:lstStyle/>
          <a:p>
            <a:pPr algn="l"/>
            <a:r>
              <a:rPr lang="zh-CN" altLang="en-US" sz="3600" dirty="0" smtClean="0"/>
              <a:t>栅格选项</a:t>
            </a:r>
            <a:endParaRPr lang="en-US" altLang="zh-CN" sz="3600" dirty="0" smtClean="0"/>
          </a:p>
        </p:txBody>
      </p:sp>
      <p:sp>
        <p:nvSpPr>
          <p:cNvPr id="4" name="TextBox 8"/>
          <p:cNvSpPr txBox="1"/>
          <p:nvPr/>
        </p:nvSpPr>
        <p:spPr>
          <a:xfrm>
            <a:off x="6935580" y="5563218"/>
            <a:ext cx="1468672" cy="461665"/>
          </a:xfrm>
          <a:prstGeom prst="rect">
            <a:avLst/>
          </a:prstGeom>
          <a:noFill/>
        </p:spPr>
        <p:txBody>
          <a:bodyPr wrap="none" rtlCol="0">
            <a:spAutoFit/>
          </a:bodyPr>
          <a:lstStyle/>
          <a:p>
            <a:r>
              <a:rPr lang="en-US" altLang="zh-CN" sz="2400" dirty="0" smtClean="0">
                <a:solidFill>
                  <a:srgbClr val="000000"/>
                </a:solidFill>
              </a:rPr>
              <a:t>23-3.html</a:t>
            </a:r>
            <a:endParaRPr lang="zh-CN" altLang="en-US" sz="2400" dirty="0">
              <a:solidFill>
                <a:srgbClr val="000000"/>
              </a:solidFill>
            </a:endParaRPr>
          </a:p>
        </p:txBody>
      </p:sp>
      <p:pic>
        <p:nvPicPr>
          <p:cNvPr id="6" name="图片 5"/>
          <p:cNvPicPr>
            <a:picLocks noChangeAspect="1"/>
          </p:cNvPicPr>
          <p:nvPr/>
        </p:nvPicPr>
        <p:blipFill>
          <a:blip r:embed="rId2"/>
          <a:stretch>
            <a:fillRect/>
          </a:stretch>
        </p:blipFill>
        <p:spPr>
          <a:xfrm>
            <a:off x="144541" y="3184908"/>
            <a:ext cx="11932907" cy="541287"/>
          </a:xfrm>
          <a:prstGeom prst="rect">
            <a:avLst/>
          </a:prstGeom>
        </p:spPr>
      </p:pic>
      <p:pic>
        <p:nvPicPr>
          <p:cNvPr id="2" name="图片 1"/>
          <p:cNvPicPr>
            <a:picLocks noChangeAspect="1"/>
          </p:cNvPicPr>
          <p:nvPr/>
        </p:nvPicPr>
        <p:blipFill>
          <a:blip r:embed="rId3"/>
          <a:stretch>
            <a:fillRect/>
          </a:stretch>
        </p:blipFill>
        <p:spPr>
          <a:xfrm>
            <a:off x="609599" y="4130365"/>
            <a:ext cx="10013209" cy="1094777"/>
          </a:xfrm>
          <a:prstGeom prst="rect">
            <a:avLst/>
          </a:prstGeom>
        </p:spPr>
      </p:pic>
      <p:sp>
        <p:nvSpPr>
          <p:cNvPr id="7" name="矩形 6"/>
          <p:cNvSpPr/>
          <p:nvPr/>
        </p:nvSpPr>
        <p:spPr>
          <a:xfrm>
            <a:off x="609599" y="1391176"/>
            <a:ext cx="10820401" cy="973472"/>
          </a:xfrm>
          <a:prstGeom prst="rect">
            <a:avLst/>
          </a:prstGeom>
        </p:spPr>
        <p:txBody>
          <a:bodyPr wrap="square">
            <a:spAutoFit/>
          </a:bodyPr>
          <a:lstStyle/>
          <a:p>
            <a:pPr>
              <a:lnSpc>
                <a:spcPts val="3600"/>
              </a:lnSpc>
            </a:pPr>
            <a:r>
              <a:rPr lang="zh-CN" altLang="en-US" sz="2400" dirty="0">
                <a:solidFill>
                  <a:srgbClr val="000000"/>
                </a:solidFill>
                <a:latin typeface="微软雅黑" panose="020B0503020204020204" pitchFamily="34" charset="-122"/>
                <a:ea typeface="微软雅黑" panose="020B0503020204020204" pitchFamily="34" charset="-122"/>
              </a:rPr>
              <a:t>如果在一个 </a:t>
            </a:r>
            <a:r>
              <a:rPr lang="en-US" altLang="zh-CN" sz="2400" dirty="0">
                <a:solidFill>
                  <a:srgbClr val="000000"/>
                </a:solidFill>
                <a:latin typeface="微软雅黑" panose="020B0503020204020204" pitchFamily="34" charset="-122"/>
                <a:ea typeface="微软雅黑" panose="020B0503020204020204" pitchFamily="34" charset="-122"/>
              </a:rPr>
              <a:t>.row </a:t>
            </a:r>
            <a:r>
              <a:rPr lang="zh-CN" altLang="en-US" sz="2400" dirty="0">
                <a:solidFill>
                  <a:srgbClr val="000000"/>
                </a:solidFill>
                <a:latin typeface="微软雅黑" panose="020B0503020204020204" pitchFamily="34" charset="-122"/>
                <a:ea typeface="微软雅黑" panose="020B0503020204020204" pitchFamily="34" charset="-122"/>
              </a:rPr>
              <a:t>内包含的列（</a:t>
            </a:r>
            <a:r>
              <a:rPr lang="en-US" altLang="zh-CN" sz="2400" dirty="0">
                <a:solidFill>
                  <a:srgbClr val="000000"/>
                </a:solidFill>
                <a:latin typeface="微软雅黑" panose="020B0503020204020204" pitchFamily="34" charset="-122"/>
                <a:ea typeface="微软雅黑" panose="020B0503020204020204" pitchFamily="34" charset="-122"/>
              </a:rPr>
              <a:t>column</a:t>
            </a:r>
            <a:r>
              <a:rPr lang="zh-CN" altLang="en-US" sz="2400" dirty="0">
                <a:solidFill>
                  <a:srgbClr val="000000"/>
                </a:solidFill>
                <a:latin typeface="微软雅黑" panose="020B0503020204020204" pitchFamily="34" charset="-122"/>
                <a:ea typeface="微软雅黑" panose="020B0503020204020204" pitchFamily="34" charset="-122"/>
              </a:rPr>
              <a:t>）大于</a:t>
            </a:r>
            <a:r>
              <a:rPr lang="en-US" altLang="zh-CN" sz="2400" dirty="0">
                <a:solidFill>
                  <a:srgbClr val="000000"/>
                </a:solidFill>
                <a:latin typeface="微软雅黑" panose="020B0503020204020204" pitchFamily="34" charset="-122"/>
                <a:ea typeface="微软雅黑" panose="020B0503020204020204" pitchFamily="34" charset="-122"/>
              </a:rPr>
              <a:t>12</a:t>
            </a:r>
            <a:r>
              <a:rPr lang="zh-CN" altLang="en-US" sz="2400" dirty="0">
                <a:solidFill>
                  <a:srgbClr val="000000"/>
                </a:solidFill>
                <a:latin typeface="微软雅黑" panose="020B0503020204020204" pitchFamily="34" charset="-122"/>
                <a:ea typeface="微软雅黑" panose="020B0503020204020204" pitchFamily="34" charset="-122"/>
              </a:rPr>
              <a:t>个，包含多余</a:t>
            </a:r>
            <a:r>
              <a:rPr lang="zh-CN" altLang="en-US" sz="2400" dirty="0" smtClean="0">
                <a:solidFill>
                  <a:srgbClr val="000000"/>
                </a:solidFill>
                <a:latin typeface="微软雅黑" panose="020B0503020204020204" pitchFamily="34" charset="-122"/>
                <a:ea typeface="微软雅黑" panose="020B0503020204020204" pitchFamily="34" charset="-122"/>
              </a:rPr>
              <a:t>列的</a:t>
            </a:r>
            <a:r>
              <a:rPr lang="zh-CN" altLang="en-US" sz="2400" dirty="0">
                <a:solidFill>
                  <a:srgbClr val="000000"/>
                </a:solidFill>
                <a:latin typeface="微软雅黑" panose="020B0503020204020204" pitchFamily="34" charset="-122"/>
                <a:ea typeface="微软雅黑" panose="020B0503020204020204" pitchFamily="34" charset="-122"/>
              </a:rPr>
              <a:t>元素将作为一个整体单元被另起一行排列。</a:t>
            </a:r>
            <a:endParaRPr lang="zh-CN" altLang="en-US" sz="2400" b="0" i="0" dirty="0">
              <a:solidFill>
                <a:srgbClr val="0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3669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smtClean="0">
                <a:sym typeface="+mn-ea"/>
              </a:rPr>
              <a:t>栅格系统</a:t>
            </a:r>
            <a:endParaRPr lang="zh-CN" altLang="en-US"/>
          </a:p>
        </p:txBody>
      </p:sp>
      <p:sp>
        <p:nvSpPr>
          <p:cNvPr id="6" name="TextBox 5"/>
          <p:cNvSpPr txBox="1"/>
          <p:nvPr/>
        </p:nvSpPr>
        <p:spPr>
          <a:xfrm>
            <a:off x="987509" y="3834424"/>
            <a:ext cx="7057573" cy="2308324"/>
          </a:xfrm>
          <a:prstGeom prst="rect">
            <a:avLst/>
          </a:prstGeom>
          <a:solidFill>
            <a:schemeClr val="accent5">
              <a:lumMod val="20000"/>
              <a:lumOff val="80000"/>
            </a:schemeClr>
          </a:solidFill>
        </p:spPr>
        <p:txBody>
          <a:bodyPr wrap="none" rtlCol="0">
            <a:spAutoFit/>
          </a:bodyPr>
          <a:lstStyle/>
          <a:p>
            <a:pPr>
              <a:lnSpc>
                <a:spcPct val="150000"/>
              </a:lnSpc>
            </a:pPr>
            <a:r>
              <a:rPr lang="en-US" altLang="zh-CN" sz="2400" dirty="0" smtClean="0">
                <a:solidFill>
                  <a:srgbClr val="000000"/>
                </a:solidFill>
              </a:rPr>
              <a:t>&lt;div class="row"&gt;</a:t>
            </a:r>
          </a:p>
          <a:p>
            <a:pPr>
              <a:lnSpc>
                <a:spcPct val="150000"/>
              </a:lnSpc>
            </a:pPr>
            <a:r>
              <a:rPr lang="en-US" altLang="zh-CN" sz="2400" dirty="0" smtClean="0">
                <a:solidFill>
                  <a:srgbClr val="000000"/>
                </a:solidFill>
              </a:rPr>
              <a:t>     &lt;div class="col-md-4"&gt;...&lt;/div&gt;</a:t>
            </a:r>
          </a:p>
          <a:p>
            <a:pPr>
              <a:lnSpc>
                <a:spcPct val="150000"/>
              </a:lnSpc>
            </a:pPr>
            <a:r>
              <a:rPr lang="en-US" altLang="zh-CN" sz="2400" dirty="0" smtClean="0">
                <a:solidFill>
                  <a:srgbClr val="000000"/>
                </a:solidFill>
              </a:rPr>
              <a:t>     &lt;div class="col-md-3  col-md-offset-2"&gt;...&lt;/div&gt;</a:t>
            </a:r>
          </a:p>
          <a:p>
            <a:pPr>
              <a:lnSpc>
                <a:spcPct val="150000"/>
              </a:lnSpc>
            </a:pPr>
            <a:r>
              <a:rPr lang="en-US" altLang="zh-CN" sz="2400" dirty="0" smtClean="0">
                <a:solidFill>
                  <a:srgbClr val="000000"/>
                </a:solidFill>
              </a:rPr>
              <a:t>&lt;/div&gt;</a:t>
            </a:r>
          </a:p>
        </p:txBody>
      </p:sp>
      <p:sp>
        <p:nvSpPr>
          <p:cNvPr id="7" name="矩形 6"/>
          <p:cNvSpPr/>
          <p:nvPr/>
        </p:nvSpPr>
        <p:spPr>
          <a:xfrm>
            <a:off x="987509" y="1349879"/>
            <a:ext cx="5815951" cy="523220"/>
          </a:xfrm>
          <a:prstGeom prst="rect">
            <a:avLst/>
          </a:prstGeom>
        </p:spPr>
        <p:txBody>
          <a:bodyPr wrap="none">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rPr>
              <a:t>偏移列：</a:t>
            </a:r>
            <a:r>
              <a:rPr lang="en-US" altLang="zh-CN" sz="2800" dirty="0" smtClean="0">
                <a:solidFill>
                  <a:srgbClr val="000000"/>
                </a:solidFill>
              </a:rPr>
              <a:t> . </a:t>
            </a:r>
            <a:r>
              <a:rPr lang="en-US" altLang="zh-CN" sz="2800" dirty="0" err="1" smtClean="0">
                <a:solidFill>
                  <a:srgbClr val="000000"/>
                </a:solidFill>
              </a:rPr>
              <a:t>col-md</a:t>
            </a:r>
            <a:r>
              <a:rPr lang="en-US" altLang="zh-CN" sz="2800" dirty="0" smtClean="0">
                <a:solidFill>
                  <a:srgbClr val="000000"/>
                </a:solidFill>
              </a:rPr>
              <a:t>(</a:t>
            </a:r>
            <a:r>
              <a:rPr lang="en-US" altLang="zh-CN" sz="2800" dirty="0" err="1" smtClean="0">
                <a:solidFill>
                  <a:srgbClr val="000000"/>
                </a:solidFill>
              </a:rPr>
              <a:t>xs</a:t>
            </a:r>
            <a:r>
              <a:rPr lang="en-US" altLang="zh-CN" sz="2800" dirty="0" smtClean="0">
                <a:solidFill>
                  <a:srgbClr val="000000"/>
                </a:solidFill>
              </a:rPr>
              <a:t>/</a:t>
            </a:r>
            <a:r>
              <a:rPr lang="en-US" altLang="zh-CN" sz="2800" dirty="0" err="1" smtClean="0">
                <a:solidFill>
                  <a:srgbClr val="000000"/>
                </a:solidFill>
              </a:rPr>
              <a:t>sm</a:t>
            </a:r>
            <a:r>
              <a:rPr lang="en-US" altLang="zh-CN" sz="2800" dirty="0" smtClean="0">
                <a:solidFill>
                  <a:srgbClr val="000000"/>
                </a:solidFill>
              </a:rPr>
              <a:t>/</a:t>
            </a:r>
            <a:r>
              <a:rPr lang="en-US" altLang="zh-CN" sz="2800" dirty="0" err="1" smtClean="0">
                <a:solidFill>
                  <a:srgbClr val="000000"/>
                </a:solidFill>
              </a:rPr>
              <a:t>lg</a:t>
            </a:r>
            <a:r>
              <a:rPr lang="en-US" altLang="zh-CN" sz="2800" dirty="0" smtClean="0">
                <a:solidFill>
                  <a:srgbClr val="000000"/>
                </a:solidFill>
              </a:rPr>
              <a:t>)-offset-*</a:t>
            </a:r>
          </a:p>
        </p:txBody>
      </p:sp>
      <p:sp>
        <p:nvSpPr>
          <p:cNvPr id="2" name="矩形 1"/>
          <p:cNvSpPr/>
          <p:nvPr/>
        </p:nvSpPr>
        <p:spPr>
          <a:xfrm>
            <a:off x="9235187" y="6167202"/>
            <a:ext cx="1468672" cy="461665"/>
          </a:xfrm>
          <a:prstGeom prst="rect">
            <a:avLst/>
          </a:prstGeom>
        </p:spPr>
        <p:txBody>
          <a:bodyPr wrap="none">
            <a:spAutoFit/>
          </a:bodyPr>
          <a:lstStyle/>
          <a:p>
            <a:r>
              <a:rPr lang="en-US" altLang="zh-CN" sz="2400" dirty="0" smtClean="0">
                <a:solidFill>
                  <a:srgbClr val="000000"/>
                </a:solidFill>
              </a:rPr>
              <a:t>23-4.html</a:t>
            </a:r>
            <a:endParaRPr lang="zh-CN" altLang="en-US" sz="2400" dirty="0">
              <a:solidFill>
                <a:srgbClr val="000000"/>
              </a:solidFill>
            </a:endParaRPr>
          </a:p>
        </p:txBody>
      </p:sp>
      <p:sp>
        <p:nvSpPr>
          <p:cNvPr id="4" name="Rectangle 1"/>
          <p:cNvSpPr>
            <a:spLocks noChangeArrowheads="1"/>
          </p:cNvSpPr>
          <p:nvPr/>
        </p:nvSpPr>
        <p:spPr bwMode="auto">
          <a:xfrm>
            <a:off x="987509" y="1925442"/>
            <a:ext cx="9933040" cy="151176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ts val="3800"/>
              </a:lnSpc>
              <a:spcBef>
                <a:spcPct val="0"/>
              </a:spcBef>
              <a:spcAft>
                <a:spcPct val="0"/>
              </a:spcAft>
              <a:buClrTx/>
              <a:buSzTx/>
              <a:buFontTx/>
              <a:buNone/>
              <a:tabLst/>
            </a:pPr>
            <a:r>
              <a:rPr kumimoji="0" lang="zh-CN" altLang="zh-CN" sz="2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将列向右侧偏移。</a:t>
            </a:r>
            <a:r>
              <a:rPr kumimoji="0" lang="zh-CN" altLang="en-US" sz="2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本质是为</a:t>
            </a:r>
            <a:r>
              <a:rPr kumimoji="0" lang="zh-CN" altLang="zh-CN" sz="2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当前元素增加了左侧的边距（margin）例如，.col-md-offset-4 类将 .col-md-4 元素向右侧偏移了4个列的宽度。 </a:t>
            </a: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sp>
        <p:nvSpPr>
          <p:cNvPr id="7" name="矩形 6"/>
          <p:cNvSpPr/>
          <p:nvPr/>
        </p:nvSpPr>
        <p:spPr>
          <a:xfrm>
            <a:off x="1080808" y="1422032"/>
            <a:ext cx="1612900" cy="518160"/>
          </a:xfrm>
          <a:prstGeom prst="rect">
            <a:avLst/>
          </a:prstGeom>
        </p:spPr>
        <p:txBody>
          <a:bodyPr wrap="none">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列嵌套：</a:t>
            </a:r>
          </a:p>
        </p:txBody>
      </p:sp>
      <p:sp>
        <p:nvSpPr>
          <p:cNvPr id="10" name="矩形 9"/>
          <p:cNvSpPr/>
          <p:nvPr/>
        </p:nvSpPr>
        <p:spPr>
          <a:xfrm>
            <a:off x="4913899" y="2641991"/>
            <a:ext cx="5487400" cy="461665"/>
          </a:xfrm>
          <a:prstGeom prst="rect">
            <a:avLst/>
          </a:prstGeom>
        </p:spPr>
        <p:txBody>
          <a:bodyPr wrap="none">
            <a:spAutoFit/>
          </a:bodyPr>
          <a:lstStyle/>
          <a:p>
            <a:r>
              <a:rPr lang="zh-CN" altLang="en-US" sz="2400" b="1" dirty="0" smtClean="0">
                <a:solidFill>
                  <a:schemeClr val="accent6">
                    <a:lumMod val="75000"/>
                  </a:schemeClr>
                </a:solidFill>
                <a:latin typeface="微软雅黑" panose="020B0503020204020204" pitchFamily="34" charset="-122"/>
                <a:ea typeface="微软雅黑" panose="020B0503020204020204" pitchFamily="34" charset="-122"/>
              </a:rPr>
              <a:t>嵌套列所包含的列加起来不能超过</a:t>
            </a:r>
            <a:r>
              <a:rPr lang="en-US" altLang="zh-CN" sz="2400" b="1" dirty="0" smtClean="0">
                <a:solidFill>
                  <a:schemeClr val="accent6">
                    <a:lumMod val="75000"/>
                  </a:schemeClr>
                </a:solidFill>
                <a:latin typeface="微软雅黑" panose="020B0503020204020204" pitchFamily="34" charset="-122"/>
                <a:ea typeface="微软雅黑" panose="020B0503020204020204" pitchFamily="34" charset="-122"/>
              </a:rPr>
              <a:t>12</a:t>
            </a:r>
            <a:r>
              <a:rPr lang="zh-CN" altLang="en-US" sz="2400" b="1" dirty="0" smtClean="0">
                <a:solidFill>
                  <a:schemeClr val="accent6">
                    <a:lumMod val="75000"/>
                  </a:schemeClr>
                </a:solidFill>
                <a:latin typeface="微软雅黑" panose="020B0503020204020204" pitchFamily="34" charset="-122"/>
                <a:ea typeface="微软雅黑" panose="020B0503020204020204" pitchFamily="34" charset="-122"/>
              </a:rPr>
              <a:t>列</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1080808" y="2646456"/>
            <a:ext cx="2929007" cy="461665"/>
          </a:xfrm>
          <a:prstGeom prst="rect">
            <a:avLst/>
          </a:prstGeom>
          <a:noFill/>
        </p:spPr>
        <p:txBody>
          <a:bodyPr wrap="none" rtlCol="0">
            <a:spAutoFit/>
          </a:bodyPr>
          <a:lstStyle/>
          <a:p>
            <a:r>
              <a:rPr lang="en-US" altLang="zh-CN" sz="2400" b="1" dirty="0" smtClean="0">
                <a:solidFill>
                  <a:srgbClr val="FF0000"/>
                </a:solidFill>
                <a:latin typeface="微软雅黑" panose="020B0503020204020204" pitchFamily="34" charset="-122"/>
                <a:ea typeface="微软雅黑" panose="020B0503020204020204" pitchFamily="34" charset="-122"/>
              </a:rPr>
              <a:t>Container</a:t>
            </a:r>
            <a:r>
              <a:rPr lang="zh-CN" altLang="en-US" sz="2400" b="1" dirty="0" smtClean="0">
                <a:solidFill>
                  <a:srgbClr val="FF0000"/>
                </a:solidFill>
                <a:latin typeface="微软雅黑" panose="020B0503020204020204" pitchFamily="34" charset="-122"/>
                <a:ea typeface="微软雅黑" panose="020B0503020204020204" pitchFamily="34" charset="-122"/>
              </a:rPr>
              <a:t>不能嵌套</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11" name="矩形 10"/>
          <p:cNvSpPr/>
          <p:nvPr/>
        </p:nvSpPr>
        <p:spPr>
          <a:xfrm>
            <a:off x="6923263" y="5621694"/>
            <a:ext cx="1468672" cy="461665"/>
          </a:xfrm>
          <a:prstGeom prst="rect">
            <a:avLst/>
          </a:prstGeom>
        </p:spPr>
        <p:txBody>
          <a:bodyPr wrap="none">
            <a:spAutoFit/>
          </a:bodyPr>
          <a:lstStyle/>
          <a:p>
            <a:r>
              <a:rPr lang="en-US" altLang="zh-CN" sz="2400" dirty="0" smtClean="0">
                <a:solidFill>
                  <a:srgbClr val="000000"/>
                </a:solidFill>
              </a:rPr>
              <a:t>23-5.html</a:t>
            </a:r>
            <a:endParaRPr lang="zh-CN" altLang="en-US" sz="2400" dirty="0">
              <a:solidFill>
                <a:srgbClr val="000000"/>
              </a:solidFill>
            </a:endParaRPr>
          </a:p>
        </p:txBody>
      </p:sp>
      <p:sp>
        <p:nvSpPr>
          <p:cNvPr id="2" name="矩形 1"/>
          <p:cNvSpPr/>
          <p:nvPr/>
        </p:nvSpPr>
        <p:spPr>
          <a:xfrm>
            <a:off x="2693708" y="1452401"/>
            <a:ext cx="8648791" cy="954107"/>
          </a:xfrm>
          <a:prstGeom prst="rect">
            <a:avLst/>
          </a:prstGeom>
        </p:spPr>
        <p:txBody>
          <a:bodyPr wrap="square">
            <a:spAutoFit/>
          </a:bodyPr>
          <a:lstStyle/>
          <a:p>
            <a:r>
              <a:rPr lang="zh-CN" altLang="en-US" sz="2800" dirty="0" smtClean="0">
                <a:solidFill>
                  <a:srgbClr val="000000"/>
                </a:solidFill>
                <a:latin typeface="微软雅黑" panose="020B0503020204020204" pitchFamily="34" charset="-122"/>
                <a:ea typeface="微软雅黑" panose="020B0503020204020204" pitchFamily="34" charset="-122"/>
              </a:rPr>
              <a:t>在已有的</a:t>
            </a:r>
            <a:r>
              <a:rPr lang="en-US" altLang="zh-CN" sz="2800" dirty="0" smtClean="0">
                <a:solidFill>
                  <a:srgbClr val="000000"/>
                </a:solidFill>
                <a:latin typeface="微软雅黑" panose="020B0503020204020204" pitchFamily="34" charset="-122"/>
                <a:ea typeface="微软雅黑" panose="020B0503020204020204" pitchFamily="34" charset="-122"/>
              </a:rPr>
              <a:t>. </a:t>
            </a:r>
            <a:r>
              <a:rPr lang="en-US" altLang="zh-CN" sz="2800" dirty="0" err="1" smtClean="0">
                <a:solidFill>
                  <a:srgbClr val="000000"/>
                </a:solidFill>
                <a:latin typeface="微软雅黑" panose="020B0503020204020204" pitchFamily="34" charset="-122"/>
                <a:ea typeface="微软雅黑" panose="020B0503020204020204" pitchFamily="34" charset="-122"/>
              </a:rPr>
              <a:t>col-md</a:t>
            </a:r>
            <a:r>
              <a:rPr lang="en-US" altLang="zh-CN" sz="2800" dirty="0" smtClean="0">
                <a:solidFill>
                  <a:srgbClr val="000000"/>
                </a:solidFill>
                <a:latin typeface="微软雅黑" panose="020B0503020204020204" pitchFamily="34" charset="-122"/>
                <a:ea typeface="微软雅黑" panose="020B0503020204020204" pitchFamily="34" charset="-122"/>
              </a:rPr>
              <a:t>- *</a:t>
            </a:r>
            <a:r>
              <a:rPr lang="zh-CN" altLang="en-US" sz="2800" dirty="0" smtClean="0">
                <a:solidFill>
                  <a:srgbClr val="000000"/>
                </a:solidFill>
                <a:latin typeface="微软雅黑" panose="020B0503020204020204" pitchFamily="34" charset="-122"/>
                <a:ea typeface="微软雅黑" panose="020B0503020204020204" pitchFamily="34" charset="-122"/>
              </a:rPr>
              <a:t>内添加一个新的 </a:t>
            </a:r>
            <a:r>
              <a:rPr lang="en-US" altLang="zh-CN" sz="2800" dirty="0" smtClean="0">
                <a:solidFill>
                  <a:srgbClr val="000000"/>
                </a:solidFill>
                <a:latin typeface="微软雅黑" panose="020B0503020204020204" pitchFamily="34" charset="-122"/>
                <a:ea typeface="微软雅黑" panose="020B0503020204020204" pitchFamily="34" charset="-122"/>
              </a:rPr>
              <a:t>.row</a:t>
            </a:r>
            <a:r>
              <a:rPr lang="zh-CN" altLang="en-US" sz="2800" dirty="0" smtClean="0">
                <a:solidFill>
                  <a:srgbClr val="000000"/>
                </a:solidFill>
                <a:latin typeface="微软雅黑" panose="020B0503020204020204" pitchFamily="34" charset="-122"/>
                <a:ea typeface="微软雅黑" panose="020B0503020204020204" pitchFamily="34" charset="-122"/>
              </a:rPr>
              <a:t>并加入 </a:t>
            </a:r>
            <a:r>
              <a:rPr lang="en-US" altLang="zh-CN" sz="2800" dirty="0" smtClean="0">
                <a:solidFill>
                  <a:srgbClr val="000000"/>
                </a:solidFill>
                <a:latin typeface="微软雅黑" panose="020B0503020204020204" pitchFamily="34" charset="-122"/>
                <a:ea typeface="微软雅黑" panose="020B0503020204020204" pitchFamily="34" charset="-122"/>
              </a:rPr>
              <a:t>. </a:t>
            </a:r>
            <a:r>
              <a:rPr lang="en-US" altLang="zh-CN" sz="2800" dirty="0" err="1" smtClean="0">
                <a:solidFill>
                  <a:srgbClr val="000000"/>
                </a:solidFill>
                <a:latin typeface="微软雅黑" panose="020B0503020204020204" pitchFamily="34" charset="-122"/>
                <a:ea typeface="微软雅黑" panose="020B0503020204020204" pitchFamily="34" charset="-122"/>
              </a:rPr>
              <a:t>col-md</a:t>
            </a:r>
            <a:r>
              <a:rPr lang="en-US" altLang="zh-CN" sz="2800" dirty="0" smtClean="0">
                <a:solidFill>
                  <a:srgbClr val="000000"/>
                </a:solidFill>
                <a:latin typeface="微软雅黑" panose="020B0503020204020204" pitchFamily="34" charset="-122"/>
                <a:ea typeface="微软雅黑" panose="020B0503020204020204" pitchFamily="34" charset="-122"/>
              </a:rPr>
              <a:t>- * </a:t>
            </a:r>
          </a:p>
        </p:txBody>
      </p:sp>
      <p:pic>
        <p:nvPicPr>
          <p:cNvPr id="9217" name="Picture 1"/>
          <p:cNvPicPr>
            <a:picLocks noChangeAspect="1" noChangeArrowheads="1"/>
          </p:cNvPicPr>
          <p:nvPr/>
        </p:nvPicPr>
        <p:blipFill>
          <a:blip r:embed="rId4" cstate="print"/>
          <a:srcRect/>
          <a:stretch>
            <a:fillRect/>
          </a:stretch>
        </p:blipFill>
        <p:spPr bwMode="auto">
          <a:xfrm>
            <a:off x="1080808" y="3255049"/>
            <a:ext cx="10242424" cy="1626009"/>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sp>
        <p:nvSpPr>
          <p:cNvPr id="7" name="矩形 6"/>
          <p:cNvSpPr/>
          <p:nvPr/>
        </p:nvSpPr>
        <p:spPr>
          <a:xfrm>
            <a:off x="1073370" y="1354479"/>
            <a:ext cx="1612900" cy="518160"/>
          </a:xfrm>
          <a:prstGeom prst="rect">
            <a:avLst/>
          </a:prstGeom>
        </p:spPr>
        <p:txBody>
          <a:bodyPr wrap="none">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rPr>
              <a:t>列排序：</a:t>
            </a:r>
          </a:p>
        </p:txBody>
      </p:sp>
      <p:sp>
        <p:nvSpPr>
          <p:cNvPr id="2" name="矩形 1"/>
          <p:cNvSpPr/>
          <p:nvPr/>
        </p:nvSpPr>
        <p:spPr>
          <a:xfrm>
            <a:off x="2686270" y="1392685"/>
            <a:ext cx="8900008" cy="954107"/>
          </a:xfrm>
          <a:prstGeom prst="rect">
            <a:avLst/>
          </a:prstGeom>
        </p:spPr>
        <p:txBody>
          <a:bodyPr wrap="square">
            <a:spAutoFit/>
          </a:bodyPr>
          <a:lstStyle/>
          <a:p>
            <a:r>
              <a:rPr lang="zh-CN" altLang="en-US" sz="2800" dirty="0" smtClean="0">
                <a:solidFill>
                  <a:srgbClr val="000000"/>
                </a:solidFill>
                <a:latin typeface="微软雅黑" panose="020B0503020204020204" pitchFamily="34" charset="-122"/>
                <a:ea typeface="微软雅黑" panose="020B0503020204020204" pitchFamily="34" charset="-122"/>
              </a:rPr>
              <a:t>通过使用</a:t>
            </a:r>
            <a:r>
              <a:rPr lang="en-US" altLang="zh-CN" sz="2800" dirty="0" smtClean="0">
                <a:solidFill>
                  <a:srgbClr val="FF0000"/>
                </a:solidFill>
                <a:latin typeface="微软雅黑" panose="020B0503020204020204" pitchFamily="34" charset="-122"/>
                <a:ea typeface="微软雅黑" panose="020B0503020204020204" pitchFamily="34" charset="-122"/>
              </a:rPr>
              <a:t>.</a:t>
            </a:r>
            <a:r>
              <a:rPr lang="en-US" altLang="zh-CN" sz="2800" dirty="0" err="1" smtClean="0">
                <a:solidFill>
                  <a:srgbClr val="FF0000"/>
                </a:solidFill>
                <a:latin typeface="微软雅黑" panose="020B0503020204020204" pitchFamily="34" charset="-122"/>
                <a:ea typeface="微软雅黑" panose="020B0503020204020204" pitchFamily="34" charset="-122"/>
              </a:rPr>
              <a:t>col</a:t>
            </a:r>
            <a:r>
              <a:rPr lang="en-US" altLang="zh-CN" sz="2800" dirty="0" smtClean="0">
                <a:solidFill>
                  <a:srgbClr val="FF0000"/>
                </a:solidFill>
                <a:latin typeface="微软雅黑" panose="020B0503020204020204" pitchFamily="34" charset="-122"/>
                <a:ea typeface="微软雅黑" panose="020B0503020204020204" pitchFamily="34" charset="-122"/>
              </a:rPr>
              <a:t>-</a:t>
            </a:r>
            <a:r>
              <a:rPr lang="en-US" altLang="zh-CN" sz="2800" dirty="0" err="1" smtClean="0">
                <a:solidFill>
                  <a:srgbClr val="FF0000"/>
                </a:solidFill>
                <a:latin typeface="微软雅黑" panose="020B0503020204020204" pitchFamily="34" charset="-122"/>
                <a:ea typeface="微软雅黑" panose="020B0503020204020204" pitchFamily="34" charset="-122"/>
              </a:rPr>
              <a:t>md</a:t>
            </a:r>
            <a:r>
              <a:rPr lang="en-US" altLang="zh-CN" sz="2800" dirty="0" smtClean="0">
                <a:solidFill>
                  <a:srgbClr val="FF0000"/>
                </a:solidFill>
                <a:latin typeface="微软雅黑" panose="020B0503020204020204" pitchFamily="34" charset="-122"/>
                <a:ea typeface="微软雅黑" panose="020B0503020204020204" pitchFamily="34" charset="-122"/>
              </a:rPr>
              <a:t>-push-*</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solidFill>
                  <a:schemeClr val="bg1"/>
                </a:solidFill>
                <a:latin typeface="微软雅黑" panose="020B0503020204020204" pitchFamily="34" charset="-122"/>
                <a:ea typeface="微软雅黑" panose="020B0503020204020204" pitchFamily="34" charset="-122"/>
              </a:rPr>
              <a:t>和</a:t>
            </a: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solidFill>
                  <a:srgbClr val="FF0000"/>
                </a:solidFill>
                <a:latin typeface="微软雅黑" panose="020B0503020204020204" pitchFamily="34" charset="-122"/>
                <a:ea typeface="微软雅黑" panose="020B0503020204020204" pitchFamily="34" charset="-122"/>
              </a:rPr>
              <a:t>.col-md-pull-*</a:t>
            </a:r>
            <a:r>
              <a:rPr lang="zh-CN" altLang="en-US" sz="2800" dirty="0" smtClean="0">
                <a:solidFill>
                  <a:srgbClr val="000000"/>
                </a:solidFill>
                <a:latin typeface="微软雅黑" panose="020B0503020204020204" pitchFamily="34" charset="-122"/>
                <a:ea typeface="微软雅黑" panose="020B0503020204020204" pitchFamily="34" charset="-122"/>
              </a:rPr>
              <a:t>可以改变列的顺序。</a:t>
            </a:r>
          </a:p>
        </p:txBody>
      </p:sp>
      <p:pic>
        <p:nvPicPr>
          <p:cNvPr id="44034" name="Picture 2"/>
          <p:cNvPicPr>
            <a:picLocks noChangeAspect="1" noChangeArrowheads="1"/>
          </p:cNvPicPr>
          <p:nvPr/>
        </p:nvPicPr>
        <p:blipFill>
          <a:blip r:embed="rId4" cstate="print"/>
          <a:srcRect/>
          <a:stretch>
            <a:fillRect/>
          </a:stretch>
        </p:blipFill>
        <p:spPr bwMode="auto">
          <a:xfrm>
            <a:off x="1073370" y="2701251"/>
            <a:ext cx="10117544" cy="524170"/>
          </a:xfrm>
          <a:prstGeom prst="rect">
            <a:avLst/>
          </a:prstGeom>
          <a:noFill/>
          <a:ln w="9525">
            <a:noFill/>
            <a:miter lim="800000"/>
            <a:headEnd/>
            <a:tailEnd/>
          </a:ln>
        </p:spPr>
      </p:pic>
      <p:sp>
        <p:nvSpPr>
          <p:cNvPr id="12" name="TextBox 11"/>
          <p:cNvSpPr txBox="1"/>
          <p:nvPr/>
        </p:nvSpPr>
        <p:spPr>
          <a:xfrm>
            <a:off x="1073370" y="3488605"/>
            <a:ext cx="10237055" cy="2308324"/>
          </a:xfrm>
          <a:prstGeom prst="rect">
            <a:avLst/>
          </a:prstGeom>
          <a:solidFill>
            <a:schemeClr val="accent5">
              <a:lumMod val="20000"/>
              <a:lumOff val="80000"/>
            </a:schemeClr>
          </a:solidFill>
        </p:spPr>
        <p:txBody>
          <a:bodyPr wrap="square" rtlCol="0">
            <a:spAutoFit/>
          </a:bodyPr>
          <a:lstStyle/>
          <a:p>
            <a:pPr>
              <a:lnSpc>
                <a:spcPct val="150000"/>
              </a:lnSpc>
            </a:pPr>
            <a:r>
              <a:rPr lang="it-IT" altLang="zh-CN" sz="2400" dirty="0" smtClean="0">
                <a:solidFill>
                  <a:srgbClr val="000000"/>
                </a:solidFill>
              </a:rPr>
              <a:t>&lt;div class="row"&gt; </a:t>
            </a:r>
          </a:p>
          <a:p>
            <a:pPr>
              <a:lnSpc>
                <a:spcPct val="150000"/>
              </a:lnSpc>
            </a:pPr>
            <a:r>
              <a:rPr lang="it-IT" altLang="zh-CN" sz="2400" dirty="0" smtClean="0">
                <a:solidFill>
                  <a:srgbClr val="000000"/>
                </a:solidFill>
              </a:rPr>
              <a:t>    &lt;div class="col-md-9 col-md-push-3"&gt;.col-md-9 .col-md-push-3&lt;/div&gt; </a:t>
            </a:r>
          </a:p>
          <a:p>
            <a:pPr>
              <a:lnSpc>
                <a:spcPct val="150000"/>
              </a:lnSpc>
            </a:pPr>
            <a:r>
              <a:rPr lang="it-IT" altLang="zh-CN" sz="2400" dirty="0" smtClean="0">
                <a:solidFill>
                  <a:srgbClr val="000000"/>
                </a:solidFill>
              </a:rPr>
              <a:t>    &lt;div class="col-md-3 col-md-pull-9"&gt;.col-md-3 .col-md-pull-9&lt;/div&gt; </a:t>
            </a:r>
          </a:p>
          <a:p>
            <a:pPr>
              <a:lnSpc>
                <a:spcPct val="150000"/>
              </a:lnSpc>
            </a:pPr>
            <a:r>
              <a:rPr lang="it-IT" altLang="zh-CN" sz="2400" dirty="0" smtClean="0">
                <a:solidFill>
                  <a:srgbClr val="000000"/>
                </a:solidFill>
              </a:rPr>
              <a:t>&lt;/div&gt;</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主要内容</a:t>
            </a:r>
            <a:endParaRPr lang="zh-CN" altLang="en-US" sz="4000" dirty="0"/>
          </a:p>
        </p:txBody>
      </p:sp>
      <p:grpSp>
        <p:nvGrpSpPr>
          <p:cNvPr id="5" name="组合 4"/>
          <p:cNvGrpSpPr/>
          <p:nvPr>
            <p:custDataLst>
              <p:tags r:id="rId2"/>
            </p:custDataLst>
          </p:nvPr>
        </p:nvGrpSpPr>
        <p:grpSpPr>
          <a:xfrm>
            <a:off x="1179456" y="1955335"/>
            <a:ext cx="6739705" cy="476250"/>
            <a:chOff x="1465263" y="981075"/>
            <a:chExt cx="4981575" cy="476250"/>
          </a:xfrm>
        </p:grpSpPr>
        <p:sp>
          <p:nvSpPr>
            <p:cNvPr id="6" name="MH_Number_1"/>
            <p:cNvSpPr>
              <a:spLocks noChangeArrowheads="1"/>
            </p:cNvSpPr>
            <p:nvPr>
              <p:custDataLst>
                <p:tags r:id="rId3"/>
              </p:custDataLst>
            </p:nvPr>
          </p:nvSpPr>
          <p:spPr bwMode="auto">
            <a:xfrm>
              <a:off x="1465263" y="981075"/>
              <a:ext cx="1171608"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01</a:t>
              </a:r>
              <a:endParaRPr lang="zh-CN" altLang="en-US" sz="3200" b="1" dirty="0">
                <a:solidFill>
                  <a:srgbClr val="FFFFFF"/>
                </a:solidFill>
                <a:latin typeface="+mn-lt"/>
                <a:ea typeface="+mn-ea"/>
              </a:endParaRPr>
            </a:p>
          </p:txBody>
        </p:sp>
        <p:sp>
          <p:nvSpPr>
            <p:cNvPr id="7" name="MH_Entry_1"/>
            <p:cNvSpPr txBox="1">
              <a:spLocks noChangeArrowheads="1"/>
            </p:cNvSpPr>
            <p:nvPr>
              <p:custDataLst>
                <p:tags r:id="rId4"/>
              </p:custDataLst>
            </p:nvPr>
          </p:nvSpPr>
          <p:spPr bwMode="auto">
            <a:xfrm>
              <a:off x="2665413" y="981075"/>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6"/>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a:lnSpc>
                  <a:spcPct val="120000"/>
                </a:lnSpc>
                <a:spcBef>
                  <a:spcPct val="0"/>
                </a:spcBef>
                <a:buNone/>
              </a:pPr>
              <a:r>
                <a:rPr lang="zh-CN" altLang="en-US" sz="2800" dirty="0" smtClean="0">
                  <a:solidFill>
                    <a:schemeClr val="tx1"/>
                  </a:solidFill>
                  <a:latin typeface="+mn-lt"/>
                  <a:ea typeface="+mn-ea"/>
                </a:rPr>
                <a:t>栅格系统</a:t>
              </a:r>
              <a:endParaRPr lang="en-US" altLang="zh-CN" sz="2800" dirty="0">
                <a:solidFill>
                  <a:schemeClr val="tx1"/>
                </a:solidFill>
                <a:latin typeface="+mn-lt"/>
                <a:ea typeface="+mn-ea"/>
              </a:endParaRPr>
            </a:p>
          </p:txBody>
        </p:sp>
      </p:grpSp>
    </p:spTree>
    <p:extLst>
      <p:ext uri="{BB962C8B-B14F-4D97-AF65-F5344CB8AC3E}">
        <p14:creationId xmlns:p14="http://schemas.microsoft.com/office/powerpoint/2010/main" val="15244954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pic>
        <p:nvPicPr>
          <p:cNvPr id="4" name="图片 3"/>
          <p:cNvPicPr>
            <a:picLocks noChangeAspect="1"/>
          </p:cNvPicPr>
          <p:nvPr/>
        </p:nvPicPr>
        <p:blipFill>
          <a:blip r:embed="rId4"/>
          <a:stretch>
            <a:fillRect/>
          </a:stretch>
        </p:blipFill>
        <p:spPr>
          <a:xfrm>
            <a:off x="609600" y="1489166"/>
            <a:ext cx="11199224" cy="2265140"/>
          </a:xfrm>
          <a:prstGeom prst="rect">
            <a:avLst/>
          </a:prstGeom>
        </p:spPr>
      </p:pic>
      <p:sp>
        <p:nvSpPr>
          <p:cNvPr id="9" name="矩形 8"/>
          <p:cNvSpPr/>
          <p:nvPr/>
        </p:nvSpPr>
        <p:spPr>
          <a:xfrm>
            <a:off x="8229549" y="5151431"/>
            <a:ext cx="1468672" cy="461665"/>
          </a:xfrm>
          <a:prstGeom prst="rect">
            <a:avLst/>
          </a:prstGeom>
        </p:spPr>
        <p:txBody>
          <a:bodyPr wrap="none">
            <a:spAutoFit/>
          </a:bodyPr>
          <a:lstStyle/>
          <a:p>
            <a:r>
              <a:rPr lang="en-US" altLang="zh-CN" sz="2400" dirty="0" smtClean="0">
                <a:solidFill>
                  <a:srgbClr val="000000"/>
                </a:solidFill>
              </a:rPr>
              <a:t>23-6.html</a:t>
            </a:r>
            <a:endParaRPr lang="zh-CN" altLang="en-US" sz="2400" dirty="0">
              <a:solidFill>
                <a:srgbClr val="000000"/>
              </a:solidFill>
            </a:endParaRPr>
          </a:p>
        </p:txBody>
      </p:sp>
    </p:spTree>
    <p:custDataLst>
      <p:tags r:id="rId1"/>
    </p:custDataLst>
    <p:extLst>
      <p:ext uri="{BB962C8B-B14F-4D97-AF65-F5344CB8AC3E}">
        <p14:creationId xmlns:p14="http://schemas.microsoft.com/office/powerpoint/2010/main" val="508875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sp>
        <p:nvSpPr>
          <p:cNvPr id="6" name="TextBox 5"/>
          <p:cNvSpPr txBox="1"/>
          <p:nvPr/>
        </p:nvSpPr>
        <p:spPr>
          <a:xfrm>
            <a:off x="888274" y="1350140"/>
            <a:ext cx="3757930" cy="518160"/>
          </a:xfrm>
          <a:prstGeom prst="rect">
            <a:avLst/>
          </a:prstGeom>
          <a:noFill/>
        </p:spPr>
        <p:txBody>
          <a:bodyPr wrap="none" rtlCol="0">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rPr>
              <a:t>禁用响应式设计步骤：</a:t>
            </a:r>
          </a:p>
        </p:txBody>
      </p:sp>
      <p:sp>
        <p:nvSpPr>
          <p:cNvPr id="11" name="TextBox 10"/>
          <p:cNvSpPr txBox="1"/>
          <p:nvPr/>
        </p:nvSpPr>
        <p:spPr>
          <a:xfrm>
            <a:off x="888274" y="2021205"/>
            <a:ext cx="9653451" cy="3323987"/>
          </a:xfrm>
          <a:prstGeom prst="rect">
            <a:avLst/>
          </a:prstGeom>
          <a:noFill/>
        </p:spPr>
        <p:txBody>
          <a:bodyPr wrap="square" rtlCol="0">
            <a:spAutoFit/>
          </a:bodyPr>
          <a:lstStyle/>
          <a:p>
            <a:pPr>
              <a:lnSpc>
                <a:spcPct val="150000"/>
              </a:lnSpc>
              <a:buFont typeface="Wingdings" panose="05000000000000000000" pitchFamily="2" charset="2"/>
              <a:buChar char="Ø"/>
            </a:pPr>
            <a:r>
              <a:rPr lang="zh-CN" altLang="en-US" sz="2000" dirty="0" smtClean="0">
                <a:solidFill>
                  <a:schemeClr val="tx1"/>
                </a:solidFill>
                <a:latin typeface="黑体" panose="02010609060101010101" pitchFamily="49" charset="-122"/>
                <a:ea typeface="黑体" panose="02010609060101010101" pitchFamily="49" charset="-122"/>
              </a:rPr>
              <a:t> </a:t>
            </a:r>
            <a:r>
              <a:rPr lang="zh-CN" altLang="en-US" sz="2400" dirty="0" smtClean="0">
                <a:solidFill>
                  <a:srgbClr val="000000"/>
                </a:solidFill>
                <a:latin typeface="微软雅黑" panose="020B0503020204020204" pitchFamily="34" charset="-122"/>
                <a:ea typeface="微软雅黑" panose="020B0503020204020204" pitchFamily="34" charset="-122"/>
              </a:rPr>
              <a:t>移除（或者不要添加）</a:t>
            </a:r>
            <a:r>
              <a:rPr lang="en-US" altLang="zh-CN" sz="2400" dirty="0" smtClean="0">
                <a:solidFill>
                  <a:srgbClr val="000000"/>
                </a:solidFill>
                <a:latin typeface="微软雅黑" panose="020B0503020204020204" pitchFamily="34" charset="-122"/>
                <a:ea typeface="微软雅黑" panose="020B0503020204020204" pitchFamily="34" charset="-122"/>
              </a:rPr>
              <a:t>viewport &lt;meta&gt;</a:t>
            </a:r>
            <a:r>
              <a:rPr lang="zh-CN" altLang="en-US" sz="2400" dirty="0" smtClean="0">
                <a:solidFill>
                  <a:srgbClr val="000000"/>
                </a:solidFill>
                <a:latin typeface="微软雅黑" panose="020B0503020204020204" pitchFamily="34" charset="-122"/>
                <a:ea typeface="微软雅黑" panose="020B0503020204020204" pitchFamily="34" charset="-122"/>
              </a:rPr>
              <a:t>。</a:t>
            </a:r>
          </a:p>
          <a:p>
            <a:pPr>
              <a:lnSpc>
                <a:spcPct val="150000"/>
              </a:lnSpc>
              <a:buFont typeface="Wingdings" panose="05000000000000000000" pitchFamily="2" charset="2"/>
              <a:buChar char="Ø"/>
            </a:pPr>
            <a:r>
              <a:rPr lang="zh-CN" altLang="en-US" sz="2400" dirty="0" smtClean="0">
                <a:solidFill>
                  <a:srgbClr val="000000"/>
                </a:solidFill>
                <a:latin typeface="微软雅黑" panose="020B0503020204020204" pitchFamily="34" charset="-122"/>
                <a:ea typeface="微软雅黑" panose="020B0503020204020204" pitchFamily="34" charset="-122"/>
              </a:rPr>
              <a:t> 通过为</a:t>
            </a:r>
            <a:r>
              <a:rPr lang="en-US" altLang="zh-CN" sz="2400" dirty="0" smtClean="0">
                <a:solidFill>
                  <a:srgbClr val="000000"/>
                </a:solidFill>
                <a:latin typeface="微软雅黑" panose="020B0503020204020204" pitchFamily="34" charset="-122"/>
                <a:ea typeface="微软雅黑" panose="020B0503020204020204" pitchFamily="34" charset="-122"/>
              </a:rPr>
              <a:t>.container</a:t>
            </a:r>
            <a:r>
              <a:rPr lang="zh-CN" altLang="en-US" sz="2400" dirty="0" smtClean="0">
                <a:solidFill>
                  <a:srgbClr val="000000"/>
                </a:solidFill>
                <a:latin typeface="微软雅黑" panose="020B0503020204020204" pitchFamily="34" charset="-122"/>
                <a:ea typeface="微软雅黑" panose="020B0503020204020204" pitchFamily="34" charset="-122"/>
              </a:rPr>
              <a:t>设置一个</a:t>
            </a:r>
            <a:r>
              <a:rPr lang="en-US" altLang="zh-CN" sz="2400" dirty="0" smtClean="0">
                <a:solidFill>
                  <a:srgbClr val="000000"/>
                </a:solidFill>
                <a:latin typeface="微软雅黑" panose="020B0503020204020204" pitchFamily="34" charset="-122"/>
                <a:ea typeface="微软雅黑" panose="020B0503020204020204" pitchFamily="34" charset="-122"/>
              </a:rPr>
              <a:t>width</a:t>
            </a:r>
            <a:r>
              <a:rPr lang="zh-CN" altLang="en-US" sz="2400" dirty="0" smtClean="0">
                <a:solidFill>
                  <a:srgbClr val="000000"/>
                </a:solidFill>
                <a:latin typeface="微软雅黑" panose="020B0503020204020204" pitchFamily="34" charset="-122"/>
                <a:ea typeface="微软雅黑" panose="020B0503020204020204" pitchFamily="34" charset="-122"/>
              </a:rPr>
              <a:t>值从而覆盖框架的默认</a:t>
            </a:r>
            <a:r>
              <a:rPr lang="en-US" altLang="zh-CN" sz="2400" dirty="0" smtClean="0">
                <a:solidFill>
                  <a:srgbClr val="000000"/>
                </a:solidFill>
                <a:latin typeface="微软雅黑" panose="020B0503020204020204" pitchFamily="34" charset="-122"/>
                <a:ea typeface="微软雅黑" panose="020B0503020204020204" pitchFamily="34" charset="-122"/>
              </a:rPr>
              <a:t>width</a:t>
            </a:r>
            <a:r>
              <a:rPr lang="zh-CN" altLang="en-US" sz="2400" dirty="0" smtClean="0">
                <a:solidFill>
                  <a:srgbClr val="000000"/>
                </a:solidFill>
                <a:latin typeface="微软雅黑" panose="020B0503020204020204" pitchFamily="34" charset="-122"/>
                <a:ea typeface="微软雅黑" panose="020B0503020204020204" pitchFamily="34" charset="-122"/>
              </a:rPr>
              <a:t>设置，例如</a:t>
            </a:r>
            <a:r>
              <a:rPr lang="en-US" altLang="zh-CN" sz="2400" dirty="0" smtClean="0">
                <a:solidFill>
                  <a:srgbClr val="000000"/>
                </a:solidFill>
                <a:latin typeface="微软雅黑" panose="020B0503020204020204" pitchFamily="34" charset="-122"/>
                <a:ea typeface="微软雅黑" panose="020B0503020204020204" pitchFamily="34" charset="-122"/>
              </a:rPr>
              <a:t>width: 970px </a:t>
            </a:r>
            <a:r>
              <a:rPr lang="zh-CN" altLang="en-US" sz="2400" dirty="0" smtClean="0">
                <a:solidFill>
                  <a:srgbClr val="000000"/>
                </a:solidFill>
                <a:latin typeface="微软雅黑" panose="020B0503020204020204" pitchFamily="34" charset="-122"/>
                <a:ea typeface="微软雅黑" panose="020B0503020204020204" pitchFamily="34" charset="-122"/>
              </a:rPr>
              <a:t>。</a:t>
            </a:r>
          </a:p>
          <a:p>
            <a:pPr>
              <a:lnSpc>
                <a:spcPct val="150000"/>
              </a:lnSpc>
              <a:buFont typeface="Wingdings" panose="05000000000000000000" pitchFamily="2" charset="2"/>
              <a:buChar char="Ø"/>
            </a:pPr>
            <a:r>
              <a:rPr lang="zh-CN" altLang="en-US" sz="2400" dirty="0" smtClean="0">
                <a:solidFill>
                  <a:srgbClr val="000000"/>
                </a:solidFill>
                <a:latin typeface="微软雅黑" panose="020B0503020204020204" pitchFamily="34" charset="-122"/>
                <a:ea typeface="微软雅黑" panose="020B0503020204020204" pitchFamily="34" charset="-122"/>
              </a:rPr>
              <a:t> 如果使用了导航条，需要移除所有导航条的折叠和展开行为。</a:t>
            </a:r>
          </a:p>
          <a:p>
            <a:pPr>
              <a:lnSpc>
                <a:spcPct val="150000"/>
              </a:lnSpc>
              <a:buFont typeface="Wingdings" panose="05000000000000000000" pitchFamily="2" charset="2"/>
              <a:buChar char="Ø"/>
            </a:pPr>
            <a:r>
              <a:rPr lang="zh-CN" altLang="en-US" sz="2400" dirty="0" smtClean="0">
                <a:solidFill>
                  <a:srgbClr val="000000"/>
                </a:solidFill>
                <a:latin typeface="微软雅黑" panose="020B0503020204020204" pitchFamily="34" charset="-122"/>
                <a:ea typeface="微软雅黑" panose="020B0503020204020204" pitchFamily="34" charset="-122"/>
              </a:rPr>
              <a:t> 对于栅格布局，额外增加</a:t>
            </a:r>
            <a:r>
              <a:rPr lang="en-US" altLang="zh-CN" sz="2400" dirty="0" smtClean="0">
                <a:solidFill>
                  <a:srgbClr val="000000"/>
                </a:solidFill>
                <a:latin typeface="微软雅黑" panose="020B0503020204020204" pitchFamily="34" charset="-122"/>
                <a:ea typeface="微软雅黑" panose="020B0503020204020204" pitchFamily="34" charset="-122"/>
              </a:rPr>
              <a:t>.col-</a:t>
            </a:r>
            <a:r>
              <a:rPr lang="en-US" altLang="zh-CN" sz="2400" dirty="0" err="1" smtClean="0">
                <a:solidFill>
                  <a:srgbClr val="000000"/>
                </a:solidFill>
                <a:latin typeface="微软雅黑" panose="020B0503020204020204" pitchFamily="34" charset="-122"/>
                <a:ea typeface="微软雅黑" panose="020B0503020204020204" pitchFamily="34" charset="-122"/>
              </a:rPr>
              <a:t>xs</a:t>
            </a:r>
            <a:r>
              <a:rPr lang="en-US" altLang="zh-CN" sz="2400" dirty="0" smtClean="0">
                <a:solidFill>
                  <a:srgbClr val="000000"/>
                </a:solidFill>
                <a:latin typeface="微软雅黑" panose="020B0503020204020204" pitchFamily="34" charset="-122"/>
                <a:ea typeface="微软雅黑" panose="020B0503020204020204" pitchFamily="34" charset="-122"/>
              </a:rPr>
              <a:t>-* </a:t>
            </a:r>
            <a:r>
              <a:rPr lang="zh-CN" altLang="en-US" sz="2400" dirty="0" smtClean="0">
                <a:solidFill>
                  <a:srgbClr val="000000"/>
                </a:solidFill>
                <a:latin typeface="微软雅黑" panose="020B0503020204020204" pitchFamily="34" charset="-122"/>
                <a:ea typeface="微软雅黑" panose="020B0503020204020204" pitchFamily="34" charset="-122"/>
              </a:rPr>
              <a:t>或替换掉</a:t>
            </a:r>
            <a:r>
              <a:rPr lang="en-US" altLang="zh-CN" sz="2400" dirty="0" smtClean="0">
                <a:solidFill>
                  <a:srgbClr val="000000"/>
                </a:solidFill>
                <a:latin typeface="微软雅黑" panose="020B0503020204020204" pitchFamily="34" charset="-122"/>
                <a:ea typeface="微软雅黑" panose="020B0503020204020204" pitchFamily="34" charset="-122"/>
              </a:rPr>
              <a:t>.col-md-*</a:t>
            </a:r>
            <a:r>
              <a:rPr lang="zh-CN" altLang="en-US" sz="2400" dirty="0" smtClean="0">
                <a:solidFill>
                  <a:srgbClr val="000000"/>
                </a:solidFill>
                <a:latin typeface="微软雅黑" panose="020B0503020204020204" pitchFamily="34" charset="-122"/>
                <a:ea typeface="微软雅黑" panose="020B0503020204020204" pitchFamily="34" charset="-122"/>
              </a:rPr>
              <a:t>和</a:t>
            </a:r>
            <a:r>
              <a:rPr lang="en-US" altLang="zh-CN" sz="2400" dirty="0" smtClean="0">
                <a:solidFill>
                  <a:srgbClr val="000000"/>
                </a:solidFill>
                <a:latin typeface="微软雅黑" panose="020B0503020204020204" pitchFamily="34" charset="-122"/>
                <a:ea typeface="微软雅黑" panose="020B0503020204020204" pitchFamily="34" charset="-122"/>
              </a:rPr>
              <a:t>.col-</a:t>
            </a:r>
            <a:r>
              <a:rPr lang="en-US" altLang="zh-CN" sz="2400" dirty="0" err="1" smtClean="0">
                <a:solidFill>
                  <a:srgbClr val="000000"/>
                </a:solidFill>
                <a:latin typeface="微软雅黑" panose="020B0503020204020204" pitchFamily="34" charset="-122"/>
                <a:ea typeface="微软雅黑" panose="020B0503020204020204" pitchFamily="34" charset="-122"/>
              </a:rPr>
              <a:t>lg</a:t>
            </a:r>
            <a:r>
              <a:rPr lang="en-US" altLang="zh-CN" sz="2400" dirty="0" smtClean="0">
                <a:solidFill>
                  <a:srgbClr val="000000"/>
                </a:solidFill>
                <a:latin typeface="微软雅黑" panose="020B0503020204020204" pitchFamily="34" charset="-122"/>
                <a:ea typeface="微软雅黑" panose="020B0503020204020204" pitchFamily="34" charset="-122"/>
              </a:rPr>
              <a:t>-*</a:t>
            </a:r>
            <a:r>
              <a:rPr lang="zh-CN" altLang="en-US" sz="2400" dirty="0" smtClean="0">
                <a:solidFill>
                  <a:srgbClr val="000000"/>
                </a:solidFill>
                <a:latin typeface="微软雅黑" panose="020B0503020204020204" pitchFamily="34" charset="-122"/>
                <a:ea typeface="微软雅黑" panose="020B0503020204020204" pitchFamily="34" charset="-122"/>
              </a:rPr>
              <a:t>。</a:t>
            </a:r>
          </a:p>
          <a:p>
            <a:pPr>
              <a:lnSpc>
                <a:spcPct val="150000"/>
              </a:lnSpc>
              <a:buFont typeface="Wingdings" panose="05000000000000000000" pitchFamily="2" charset="2"/>
              <a:buChar char="Ø"/>
            </a:pPr>
            <a:endParaRPr lang="zh-CN" altLang="en-US" sz="2000" dirty="0" smtClean="0">
              <a:solidFill>
                <a:schemeClr val="tx1"/>
              </a:solidFill>
              <a:latin typeface="黑体" panose="02010609060101010101" pitchFamily="49" charset="-122"/>
              <a:ea typeface="黑体" panose="02010609060101010101" pitchFamily="49" charset="-122"/>
            </a:endParaRP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pic>
        <p:nvPicPr>
          <p:cNvPr id="7" name="Picture 2"/>
          <p:cNvPicPr>
            <a:picLocks noChangeAspect="1" noChangeArrowheads="1"/>
          </p:cNvPicPr>
          <p:nvPr/>
        </p:nvPicPr>
        <p:blipFill>
          <a:blip r:embed="rId4" cstate="print"/>
          <a:srcRect/>
          <a:stretch>
            <a:fillRect/>
          </a:stretch>
        </p:blipFill>
        <p:spPr bwMode="auto">
          <a:xfrm>
            <a:off x="1645920" y="1325880"/>
            <a:ext cx="9006205" cy="4243705"/>
          </a:xfrm>
          <a:prstGeom prst="rect">
            <a:avLst/>
          </a:prstGeom>
          <a:ln>
            <a:noFill/>
          </a:ln>
          <a:effectLst>
            <a:outerShdw blurRad="190500" algn="tl" rotWithShape="0">
              <a:srgbClr val="000000">
                <a:alpha val="70000"/>
              </a:srgbClr>
            </a:outerShdw>
          </a:effectLst>
        </p:spPr>
      </p:pic>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平行四边形 2"/>
          <p:cNvSpPr>
            <a:spLocks noChangeArrowheads="1"/>
          </p:cNvSpPr>
          <p:nvPr>
            <p:custDataLst>
              <p:tags r:id="rId2"/>
            </p:custDataLst>
          </p:nvPr>
        </p:nvSpPr>
        <p:spPr bwMode="auto">
          <a:xfrm>
            <a:off x="2159000" y="2451100"/>
            <a:ext cx="4889500" cy="957263"/>
          </a:xfrm>
          <a:prstGeom prst="parallelogram">
            <a:avLst>
              <a:gd name="adj" fmla="val 3052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sz="4800" b="1" smtClean="0">
                <a:solidFill>
                  <a:srgbClr val="FFFFFF"/>
                </a:solidFill>
                <a:latin typeface="+mj-lt"/>
                <a:ea typeface="+mj-ea"/>
                <a:cs typeface="+mj-cs"/>
              </a:rPr>
              <a:t>THANKYOU</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01</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a:lnSpc>
                  <a:spcPct val="120000"/>
                </a:lnSpc>
                <a:spcBef>
                  <a:spcPct val="0"/>
                </a:spcBef>
                <a:buNone/>
              </a:pPr>
              <a:r>
                <a:rPr lang="zh-CN" altLang="en-US" sz="5400" dirty="0" smtClean="0">
                  <a:solidFill>
                    <a:schemeClr val="tx1"/>
                  </a:solidFill>
                  <a:latin typeface="+mn-lt"/>
                  <a:ea typeface="+mn-ea"/>
                </a:rPr>
                <a:t>栅格系统</a:t>
              </a:r>
              <a:endParaRPr lang="en-US" altLang="zh-CN" sz="5400" dirty="0">
                <a:solidFill>
                  <a:schemeClr val="tx1"/>
                </a:solidFill>
                <a:latin typeface="+mn-lt"/>
                <a:ea typeface="+mn-ea"/>
              </a:endParaRPr>
            </a:p>
          </p:txBody>
        </p:sp>
      </p:grpSp>
    </p:spTree>
    <p:custDataLst>
      <p:tags r:id="rId1"/>
    </p:custDataLst>
    <p:extLst>
      <p:ext uri="{BB962C8B-B14F-4D97-AF65-F5344CB8AC3E}">
        <p14:creationId xmlns:p14="http://schemas.microsoft.com/office/powerpoint/2010/main" val="3393217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sz="3600" dirty="0" smtClean="0"/>
              <a:t>网格</a:t>
            </a:r>
            <a:r>
              <a:rPr lang="en-US" altLang="zh-CN" sz="3600" dirty="0" smtClean="0"/>
              <a:t>/</a:t>
            </a:r>
            <a:r>
              <a:rPr lang="zh-CN" altLang="en-US" sz="3600" dirty="0" smtClean="0"/>
              <a:t>栅格</a:t>
            </a:r>
            <a:endParaRPr lang="en-US" altLang="zh-CN" sz="3600" dirty="0" smtClean="0"/>
          </a:p>
        </p:txBody>
      </p:sp>
      <p:sp>
        <p:nvSpPr>
          <p:cNvPr id="2" name="TextBox 6"/>
          <p:cNvSpPr txBox="1"/>
          <p:nvPr/>
        </p:nvSpPr>
        <p:spPr>
          <a:xfrm>
            <a:off x="1007435" y="1271480"/>
            <a:ext cx="9889099" cy="3416320"/>
          </a:xfrm>
          <a:prstGeom prst="rect">
            <a:avLst/>
          </a:prstGeom>
          <a:noFill/>
        </p:spPr>
        <p:txBody>
          <a:bodyPr wrap="square" rtlCol="0">
            <a:spAutoFit/>
          </a:bodyPr>
          <a:lstStyle/>
          <a:p>
            <a:pPr>
              <a:lnSpc>
                <a:spcPct val="150000"/>
              </a:lnSpc>
            </a:pPr>
            <a:r>
              <a:rPr lang="zh-CN" altLang="en-US" sz="2400" dirty="0">
                <a:solidFill>
                  <a:srgbClr val="C00000"/>
                </a:solidFill>
                <a:latin typeface="微软雅黑" panose="020B0503020204020204" pitchFamily="34" charset="-122"/>
                <a:ea typeface="微软雅黑" panose="020B0503020204020204" pitchFamily="34" charset="-122"/>
              </a:rPr>
              <a:t>在平面设计中</a:t>
            </a:r>
            <a:r>
              <a:rPr lang="zh-CN" altLang="en-US" sz="2400" dirty="0">
                <a:solidFill>
                  <a:srgbClr val="000000"/>
                </a:solidFill>
                <a:latin typeface="微软雅黑" panose="020B0503020204020204" pitchFamily="34" charset="-122"/>
                <a:ea typeface="微软雅黑" panose="020B0503020204020204" pitchFamily="34" charset="-122"/>
              </a:rPr>
              <a:t>，网格是一种由一系列用于组织内容的相交的直线（垂直的、水平的）组成的结构（通常是二维的）。它广泛应用于打印设计中的设计布局和内容结构</a:t>
            </a:r>
            <a:r>
              <a:rPr lang="zh-CN" altLang="en-US" sz="2400" dirty="0" smtClean="0">
                <a:solidFill>
                  <a:srgbClr val="000000"/>
                </a:solidFill>
                <a:latin typeface="微软雅黑" panose="020B0503020204020204" pitchFamily="34" charset="-122"/>
                <a:ea typeface="微软雅黑" panose="020B0503020204020204" pitchFamily="34" charset="-122"/>
              </a:rPr>
              <a:t>。</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C00000"/>
                </a:solidFill>
                <a:latin typeface="微软雅黑" panose="020B0503020204020204" pitchFamily="34" charset="-122"/>
                <a:ea typeface="微软雅黑" panose="020B0503020204020204" pitchFamily="34" charset="-122"/>
              </a:rPr>
              <a:t>在</a:t>
            </a:r>
            <a:r>
              <a:rPr lang="zh-CN" altLang="en-US" sz="2400" dirty="0">
                <a:solidFill>
                  <a:srgbClr val="C00000"/>
                </a:solidFill>
                <a:latin typeface="微软雅黑" panose="020B0503020204020204" pitchFamily="34" charset="-122"/>
                <a:ea typeface="微软雅黑" panose="020B0503020204020204" pitchFamily="34" charset="-122"/>
              </a:rPr>
              <a:t>网页设计中</a:t>
            </a:r>
            <a:r>
              <a:rPr lang="zh-CN" altLang="en-US" sz="2400" dirty="0">
                <a:solidFill>
                  <a:srgbClr val="000000"/>
                </a:solidFill>
                <a:latin typeface="微软雅黑" panose="020B0503020204020204" pitchFamily="34" charset="-122"/>
                <a:ea typeface="微软雅黑" panose="020B0503020204020204" pitchFamily="34" charset="-122"/>
              </a:rPr>
              <a:t>，栅格系统以规则的网格阵列来指导和规范网页中的版面布局以及信息分布</a:t>
            </a:r>
            <a:r>
              <a:rPr lang="zh-CN" altLang="en-US" sz="2400" dirty="0" smtClean="0">
                <a:solidFill>
                  <a:srgbClr val="000000"/>
                </a:solidFill>
                <a:latin typeface="微软雅黑" panose="020B0503020204020204" pitchFamily="34" charset="-122"/>
                <a:ea typeface="微软雅黑" panose="020B0503020204020204" pitchFamily="34" charset="-122"/>
              </a:rPr>
              <a:t>。可以</a:t>
            </a:r>
            <a:r>
              <a:rPr lang="zh-CN" altLang="en-US" sz="2400" dirty="0">
                <a:solidFill>
                  <a:srgbClr val="000000"/>
                </a:solidFill>
                <a:latin typeface="微软雅黑" panose="020B0503020204020204" pitchFamily="34" charset="-122"/>
                <a:ea typeface="微软雅黑" panose="020B0503020204020204" pitchFamily="34" charset="-122"/>
              </a:rPr>
              <a:t>让网页的信息呈现更加美观易读，更</a:t>
            </a:r>
            <a:r>
              <a:rPr lang="zh-CN" altLang="en-US" sz="2400" dirty="0" smtClean="0">
                <a:solidFill>
                  <a:srgbClr val="000000"/>
                </a:solidFill>
                <a:latin typeface="微软雅黑" panose="020B0503020204020204" pitchFamily="34" charset="-122"/>
                <a:ea typeface="微软雅黑" panose="020B0503020204020204" pitchFamily="34" charset="-122"/>
              </a:rPr>
              <a:t>具灵活、规范和可用性。</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sz="3600" dirty="0" smtClean="0"/>
              <a:t>栅格系统的设计原理</a:t>
            </a:r>
            <a:endParaRPr lang="en-US" altLang="zh-CN" sz="3600" dirty="0" smtClean="0"/>
          </a:p>
        </p:txBody>
      </p:sp>
      <p:sp>
        <p:nvSpPr>
          <p:cNvPr id="4" name="矩形 3"/>
          <p:cNvSpPr/>
          <p:nvPr/>
        </p:nvSpPr>
        <p:spPr>
          <a:xfrm>
            <a:off x="609598" y="1295288"/>
            <a:ext cx="10324013" cy="1092607"/>
          </a:xfrm>
          <a:prstGeom prst="rect">
            <a:avLst/>
          </a:prstGeom>
        </p:spPr>
        <p:txBody>
          <a:bodyPr wrap="square">
            <a:spAutoFit/>
          </a:bodyPr>
          <a:lstStyle/>
          <a:p>
            <a:pPr>
              <a:lnSpc>
                <a:spcPts val="3880"/>
              </a:lnSpc>
            </a:pPr>
            <a:r>
              <a:rPr lang="zh-CN" altLang="en-US" sz="2400" dirty="0">
                <a:solidFill>
                  <a:srgbClr val="000000"/>
                </a:solidFill>
                <a:latin typeface="微软雅黑" panose="020B0503020204020204" pitchFamily="34" charset="-122"/>
                <a:ea typeface="微软雅黑" panose="020B0503020204020204" pitchFamily="34" charset="-122"/>
              </a:rPr>
              <a:t>在网页设计中</a:t>
            </a:r>
            <a:r>
              <a:rPr lang="zh-CN" altLang="en-US" sz="2400" dirty="0" smtClean="0">
                <a:solidFill>
                  <a:srgbClr val="000000"/>
                </a:solidFill>
                <a:latin typeface="微软雅黑" panose="020B0503020204020204" pitchFamily="34" charset="-122"/>
                <a:ea typeface="微软雅黑" panose="020B0503020204020204" pitchFamily="34" charset="-122"/>
              </a:rPr>
              <a:t>，把</a:t>
            </a:r>
            <a:r>
              <a:rPr lang="zh-CN" altLang="en-US" sz="2400" dirty="0">
                <a:solidFill>
                  <a:srgbClr val="000000"/>
                </a:solidFill>
                <a:latin typeface="微软雅黑" panose="020B0503020204020204" pitchFamily="34" charset="-122"/>
                <a:ea typeface="微软雅黑" panose="020B0503020204020204" pitchFamily="34" charset="-122"/>
              </a:rPr>
              <a:t>宽度为“</a:t>
            </a:r>
            <a:r>
              <a:rPr lang="en-US" altLang="zh-CN" sz="2400" dirty="0">
                <a:solidFill>
                  <a:srgbClr val="000000"/>
                </a:solidFill>
                <a:latin typeface="微软雅黑" panose="020B0503020204020204" pitchFamily="34" charset="-122"/>
                <a:ea typeface="微软雅黑" panose="020B0503020204020204" pitchFamily="34" charset="-122"/>
              </a:rPr>
              <a:t>W”</a:t>
            </a:r>
            <a:r>
              <a:rPr lang="zh-CN" altLang="en-US" sz="2400" dirty="0">
                <a:solidFill>
                  <a:srgbClr val="000000"/>
                </a:solidFill>
                <a:latin typeface="微软雅黑" panose="020B0503020204020204" pitchFamily="34" charset="-122"/>
                <a:ea typeface="微软雅黑" panose="020B0503020204020204" pitchFamily="34" charset="-122"/>
              </a:rPr>
              <a:t>的页面分割成</a:t>
            </a:r>
            <a:r>
              <a:rPr lang="en-US" altLang="zh-CN" sz="2400" dirty="0">
                <a:solidFill>
                  <a:srgbClr val="000000"/>
                </a:solidFill>
                <a:latin typeface="微软雅黑" panose="020B0503020204020204" pitchFamily="34" charset="-122"/>
                <a:ea typeface="微软雅黑" panose="020B0503020204020204" pitchFamily="34" charset="-122"/>
              </a:rPr>
              <a:t>n</a:t>
            </a:r>
            <a:r>
              <a:rPr lang="zh-CN" altLang="en-US" sz="2400" dirty="0">
                <a:solidFill>
                  <a:srgbClr val="000000"/>
                </a:solidFill>
                <a:latin typeface="微软雅黑" panose="020B0503020204020204" pitchFamily="34" charset="-122"/>
                <a:ea typeface="微软雅黑" panose="020B0503020204020204" pitchFamily="34" charset="-122"/>
              </a:rPr>
              <a:t>个网格单元“</a:t>
            </a:r>
            <a:r>
              <a:rPr lang="en-US" altLang="zh-CN" sz="2400" dirty="0">
                <a:solidFill>
                  <a:srgbClr val="000000"/>
                </a:solidFill>
                <a:latin typeface="微软雅黑" panose="020B0503020204020204" pitchFamily="34" charset="-122"/>
                <a:ea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rPr>
              <a:t>，每个单元与单元之间的间隙设为“</a:t>
            </a:r>
            <a:r>
              <a:rPr lang="en-US" altLang="zh-CN" sz="2400" dirty="0" err="1">
                <a:solidFill>
                  <a:srgbClr val="000000"/>
                </a:solidFill>
                <a:latin typeface="微软雅黑" panose="020B0503020204020204" pitchFamily="34" charset="-122"/>
                <a:ea typeface="微软雅黑" panose="020B0503020204020204" pitchFamily="34" charset="-122"/>
              </a:rPr>
              <a:t>i</a:t>
            </a:r>
            <a:r>
              <a:rPr lang="en-US" altLang="zh-CN" sz="2400" dirty="0" smtClean="0">
                <a:solidFill>
                  <a:srgbClr val="000000"/>
                </a:solidFill>
                <a:latin typeface="微软雅黑" panose="020B0503020204020204" pitchFamily="34" charset="-122"/>
                <a:ea typeface="微软雅黑" panose="020B0503020204020204" pitchFamily="34" charset="-122"/>
              </a:rPr>
              <a:t>”</a:t>
            </a:r>
            <a:r>
              <a:rPr lang="zh-CN" altLang="en-US" sz="2400" dirty="0" smtClean="0">
                <a:solidFill>
                  <a:srgbClr val="000000"/>
                </a:solidFill>
                <a:latin typeface="微软雅黑" panose="020B0503020204020204" pitchFamily="34" charset="-122"/>
                <a:ea typeface="微软雅黑" panose="020B0503020204020204" pitchFamily="34" charset="-122"/>
              </a:rPr>
              <a:t>，把</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err="1">
                <a:solidFill>
                  <a:srgbClr val="000000"/>
                </a:solidFill>
                <a:latin typeface="微软雅黑" panose="020B0503020204020204" pitchFamily="34" charset="-122"/>
                <a:ea typeface="微软雅黑" panose="020B0503020204020204" pitchFamily="34" charset="-122"/>
              </a:rPr>
              <a:t>a+i</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定义“</a:t>
            </a:r>
            <a:r>
              <a:rPr lang="en-US" altLang="zh-CN" sz="2400" dirty="0">
                <a:solidFill>
                  <a:srgbClr val="000000"/>
                </a:solidFill>
                <a:latin typeface="微软雅黑" panose="020B0503020204020204" pitchFamily="34" charset="-122"/>
                <a:ea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rPr>
              <a:t>。</a:t>
            </a:r>
          </a:p>
        </p:txBody>
      </p:sp>
      <p:sp>
        <p:nvSpPr>
          <p:cNvPr id="5" name="矩形 4"/>
          <p:cNvSpPr/>
          <p:nvPr/>
        </p:nvSpPr>
        <p:spPr>
          <a:xfrm>
            <a:off x="7241178" y="2648934"/>
            <a:ext cx="3587931" cy="1540935"/>
          </a:xfrm>
          <a:prstGeom prst="rect">
            <a:avLst/>
          </a:prstGeom>
          <a:solidFill>
            <a:schemeClr val="accent4">
              <a:lumMod val="20000"/>
              <a:lumOff val="80000"/>
            </a:schemeClr>
          </a:solidFill>
        </p:spPr>
        <p:txBody>
          <a:bodyPr wrap="square">
            <a:spAutoFit/>
          </a:bodyPr>
          <a:lstStyle/>
          <a:p>
            <a:pPr>
              <a:lnSpc>
                <a:spcPts val="3880"/>
              </a:lnSpc>
            </a:pPr>
            <a:r>
              <a:rPr lang="pl-PL" altLang="zh-CN" sz="2400" dirty="0">
                <a:solidFill>
                  <a:srgbClr val="000000"/>
                </a:solidFill>
                <a:latin typeface="微软雅黑" panose="020B0503020204020204" pitchFamily="34" charset="-122"/>
                <a:ea typeface="微软雅黑" panose="020B0503020204020204" pitchFamily="34" charset="-122"/>
              </a:rPr>
              <a:t>W =</a:t>
            </a:r>
            <a:r>
              <a:rPr lang="zh-CN" altLang="pl-PL" sz="2400" dirty="0">
                <a:solidFill>
                  <a:srgbClr val="000000"/>
                </a:solidFill>
                <a:latin typeface="微软雅黑" panose="020B0503020204020204" pitchFamily="34" charset="-122"/>
                <a:ea typeface="微软雅黑" panose="020B0503020204020204" pitchFamily="34" charset="-122"/>
              </a:rPr>
              <a:t>（</a:t>
            </a:r>
            <a:r>
              <a:rPr lang="pl-PL" altLang="zh-CN" sz="2400" dirty="0">
                <a:solidFill>
                  <a:srgbClr val="000000"/>
                </a:solidFill>
                <a:latin typeface="微软雅黑" panose="020B0503020204020204" pitchFamily="34" charset="-122"/>
                <a:ea typeface="微软雅黑" panose="020B0503020204020204" pitchFamily="34" charset="-122"/>
              </a:rPr>
              <a:t>a×n</a:t>
            </a:r>
            <a:r>
              <a:rPr lang="zh-CN" altLang="pl-PL" sz="2400" dirty="0">
                <a:solidFill>
                  <a:srgbClr val="000000"/>
                </a:solidFill>
                <a:latin typeface="微软雅黑" panose="020B0503020204020204" pitchFamily="34" charset="-122"/>
                <a:ea typeface="微软雅黑" panose="020B0503020204020204" pitchFamily="34" charset="-122"/>
              </a:rPr>
              <a:t>）</a:t>
            </a:r>
            <a:r>
              <a:rPr lang="pl-PL" altLang="zh-CN" sz="2400" dirty="0">
                <a:solidFill>
                  <a:srgbClr val="000000"/>
                </a:solidFill>
                <a:latin typeface="微软雅黑" panose="020B0503020204020204" pitchFamily="34" charset="-122"/>
                <a:ea typeface="微软雅黑" panose="020B0503020204020204" pitchFamily="34" charset="-122"/>
              </a:rPr>
              <a:t>+</a:t>
            </a:r>
            <a:r>
              <a:rPr lang="zh-CN" altLang="pl-PL" sz="2400" dirty="0">
                <a:solidFill>
                  <a:srgbClr val="000000"/>
                </a:solidFill>
                <a:latin typeface="微软雅黑" panose="020B0503020204020204" pitchFamily="34" charset="-122"/>
                <a:ea typeface="微软雅黑" panose="020B0503020204020204" pitchFamily="34" charset="-122"/>
              </a:rPr>
              <a:t>（</a:t>
            </a:r>
            <a:r>
              <a:rPr lang="pl-PL" altLang="zh-CN" sz="2400" dirty="0">
                <a:solidFill>
                  <a:srgbClr val="000000"/>
                </a:solidFill>
                <a:latin typeface="微软雅黑" panose="020B0503020204020204" pitchFamily="34" charset="-122"/>
                <a:ea typeface="微软雅黑" panose="020B0503020204020204" pitchFamily="34" charset="-122"/>
              </a:rPr>
              <a:t>n-1</a:t>
            </a:r>
            <a:r>
              <a:rPr lang="zh-CN" altLang="pl-PL" sz="2400" dirty="0">
                <a:solidFill>
                  <a:srgbClr val="000000"/>
                </a:solidFill>
                <a:latin typeface="微软雅黑" panose="020B0503020204020204" pitchFamily="34" charset="-122"/>
                <a:ea typeface="微软雅黑" panose="020B0503020204020204" pitchFamily="34" charset="-122"/>
              </a:rPr>
              <a:t>）</a:t>
            </a:r>
            <a:r>
              <a:rPr lang="pl-PL" altLang="zh-CN" sz="2400" dirty="0">
                <a:solidFill>
                  <a:srgbClr val="000000"/>
                </a:solidFill>
                <a:latin typeface="微软雅黑" panose="020B0503020204020204" pitchFamily="34" charset="-122"/>
                <a:ea typeface="微软雅黑" panose="020B0503020204020204" pitchFamily="34" charset="-122"/>
              </a:rPr>
              <a:t>i</a:t>
            </a:r>
          </a:p>
          <a:p>
            <a:pPr>
              <a:lnSpc>
                <a:spcPts val="3880"/>
              </a:lnSpc>
            </a:pPr>
            <a:r>
              <a:rPr lang="zh-CN" altLang="pl-PL" sz="2400" dirty="0">
                <a:solidFill>
                  <a:srgbClr val="000000"/>
                </a:solidFill>
                <a:latin typeface="微软雅黑" panose="020B0503020204020204" pitchFamily="34" charset="-122"/>
                <a:ea typeface="微软雅黑" panose="020B0503020204020204" pitchFamily="34" charset="-122"/>
              </a:rPr>
              <a:t>由于</a:t>
            </a:r>
            <a:r>
              <a:rPr lang="pl-PL" altLang="zh-CN" sz="2400" dirty="0">
                <a:solidFill>
                  <a:srgbClr val="000000"/>
                </a:solidFill>
                <a:latin typeface="微软雅黑" panose="020B0503020204020204" pitchFamily="34" charset="-122"/>
                <a:ea typeface="微软雅黑" panose="020B0503020204020204" pitchFamily="34" charset="-122"/>
              </a:rPr>
              <a:t>a+i=A</a:t>
            </a:r>
            <a:r>
              <a:rPr lang="zh-CN" altLang="pl-PL" sz="2400" dirty="0">
                <a:solidFill>
                  <a:srgbClr val="000000"/>
                </a:solidFill>
                <a:latin typeface="微软雅黑" panose="020B0503020204020204" pitchFamily="34" charset="-122"/>
                <a:ea typeface="微软雅黑" panose="020B0503020204020204" pitchFamily="34" charset="-122"/>
              </a:rPr>
              <a:t>，</a:t>
            </a:r>
          </a:p>
          <a:p>
            <a:pPr>
              <a:lnSpc>
                <a:spcPts val="3880"/>
              </a:lnSpc>
            </a:pPr>
            <a:r>
              <a:rPr lang="zh-CN" altLang="pl-PL" sz="2400" dirty="0">
                <a:solidFill>
                  <a:srgbClr val="000000"/>
                </a:solidFill>
                <a:latin typeface="微软雅黑" panose="020B0503020204020204" pitchFamily="34" charset="-122"/>
                <a:ea typeface="微软雅黑" panose="020B0503020204020204" pitchFamily="34" charset="-122"/>
              </a:rPr>
              <a:t>可得：</a:t>
            </a:r>
            <a:r>
              <a:rPr lang="pl-PL" altLang="zh-CN" sz="2400" b="1" dirty="0">
                <a:solidFill>
                  <a:srgbClr val="000000"/>
                </a:solidFill>
                <a:latin typeface="微软雅黑" panose="020B0503020204020204" pitchFamily="34" charset="-122"/>
                <a:ea typeface="微软雅黑" panose="020B0503020204020204" pitchFamily="34" charset="-122"/>
              </a:rPr>
              <a:t>(A×n) – i = W</a:t>
            </a:r>
            <a:endParaRPr lang="pl-PL" altLang="zh-CN" sz="2400" b="0" i="0" dirty="0">
              <a:solidFill>
                <a:srgbClr val="000000"/>
              </a:solidFill>
              <a:effectLst/>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8" y="2471006"/>
            <a:ext cx="6065522" cy="4312277"/>
          </a:xfrm>
          <a:prstGeom prst="rect">
            <a:avLst/>
          </a:prstGeom>
        </p:spPr>
      </p:pic>
    </p:spTree>
    <p:custDataLst>
      <p:tags r:id="rId1"/>
    </p:custDataLst>
    <p:extLst>
      <p:ext uri="{BB962C8B-B14F-4D97-AF65-F5344CB8AC3E}">
        <p14:creationId xmlns:p14="http://schemas.microsoft.com/office/powerpoint/2010/main" val="1709402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sp>
        <p:nvSpPr>
          <p:cNvPr id="2" name="TextBox 6"/>
          <p:cNvSpPr txBox="1"/>
          <p:nvPr/>
        </p:nvSpPr>
        <p:spPr>
          <a:xfrm>
            <a:off x="1007435" y="1271480"/>
            <a:ext cx="9889099" cy="1200329"/>
          </a:xfrm>
          <a:prstGeom prst="rect">
            <a:avLst/>
          </a:prstGeom>
          <a:noFill/>
        </p:spPr>
        <p:txBody>
          <a:bodyPr wrap="square" rtlCol="0">
            <a:spAutoFit/>
          </a:bodyPr>
          <a:lstStyle/>
          <a:p>
            <a:pPr>
              <a:lnSpc>
                <a:spcPct val="150000"/>
              </a:lnSpc>
            </a:pPr>
            <a:r>
              <a:rPr lang="en-US" altLang="zh-CN" sz="2400" dirty="0" smtClean="0">
                <a:solidFill>
                  <a:srgbClr val="000000"/>
                </a:solidFill>
                <a:latin typeface="微软雅黑" panose="020B0503020204020204" pitchFamily="34" charset="-122"/>
                <a:ea typeface="微软雅黑" panose="020B0503020204020204" pitchFamily="34" charset="-122"/>
              </a:rPr>
              <a:t>Bootstrap</a:t>
            </a:r>
            <a:r>
              <a:rPr lang="zh-CN" altLang="en-US" sz="2400" dirty="0" smtClean="0">
                <a:solidFill>
                  <a:srgbClr val="000000"/>
                </a:solidFill>
                <a:latin typeface="微软雅黑" panose="020B0503020204020204" pitchFamily="34" charset="-122"/>
                <a:ea typeface="微软雅黑" panose="020B0503020204020204" pitchFamily="34" charset="-122"/>
              </a:rPr>
              <a:t>内置了一套</a:t>
            </a:r>
            <a:r>
              <a:rPr lang="zh-CN" altLang="en-US" sz="2400" b="1" dirty="0" smtClean="0">
                <a:solidFill>
                  <a:srgbClr val="000000"/>
                </a:solidFill>
                <a:latin typeface="微软雅黑" panose="020B0503020204020204" pitchFamily="34" charset="-122"/>
                <a:ea typeface="微软雅黑" panose="020B0503020204020204" pitchFamily="34" charset="-122"/>
              </a:rPr>
              <a:t>响应式</a:t>
            </a:r>
            <a:r>
              <a:rPr lang="zh-CN" altLang="en-US" sz="2400"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000000"/>
                </a:solidFill>
                <a:latin typeface="微软雅黑" panose="020B0503020204020204" pitchFamily="34" charset="-122"/>
                <a:ea typeface="微软雅黑" panose="020B0503020204020204" pitchFamily="34" charset="-122"/>
              </a:rPr>
              <a:t>移动设备优先</a:t>
            </a:r>
            <a:r>
              <a:rPr lang="zh-CN" altLang="en-US" sz="2400" dirty="0" smtClean="0">
                <a:solidFill>
                  <a:srgbClr val="000000"/>
                </a:solidFill>
                <a:latin typeface="微软雅黑" panose="020B0503020204020204" pitchFamily="34" charset="-122"/>
                <a:ea typeface="微软雅黑" panose="020B0503020204020204" pitchFamily="34" charset="-122"/>
              </a:rPr>
              <a:t>的</a:t>
            </a:r>
            <a:r>
              <a:rPr lang="zh-CN" altLang="en-US" sz="2400" b="1" dirty="0" smtClean="0">
                <a:solidFill>
                  <a:srgbClr val="000000"/>
                </a:solidFill>
                <a:latin typeface="微软雅黑" panose="020B0503020204020204" pitchFamily="34" charset="-122"/>
                <a:ea typeface="微软雅黑" panose="020B0503020204020204" pitchFamily="34" charset="-122"/>
              </a:rPr>
              <a:t>流式栅格系统</a:t>
            </a:r>
            <a:r>
              <a:rPr lang="zh-CN" altLang="en-US" sz="2400" dirty="0" smtClean="0">
                <a:solidFill>
                  <a:srgbClr val="000000"/>
                </a:solidFill>
                <a:latin typeface="微软雅黑" panose="020B0503020204020204" pitchFamily="34" charset="-122"/>
                <a:ea typeface="微软雅黑" panose="020B0503020204020204" pitchFamily="34" charset="-122"/>
              </a:rPr>
              <a:t>，随着屏幕设备或视窗（</a:t>
            </a:r>
            <a:r>
              <a:rPr lang="en-US" altLang="zh-CN" sz="2400" dirty="0" smtClean="0">
                <a:solidFill>
                  <a:srgbClr val="000000"/>
                </a:solidFill>
                <a:latin typeface="微软雅黑" panose="020B0503020204020204" pitchFamily="34" charset="-122"/>
                <a:ea typeface="微软雅黑" panose="020B0503020204020204" pitchFamily="34" charset="-122"/>
              </a:rPr>
              <a:t>viewport</a:t>
            </a:r>
            <a:r>
              <a:rPr lang="zh-CN" altLang="en-US" sz="2400" dirty="0" smtClean="0">
                <a:solidFill>
                  <a:srgbClr val="000000"/>
                </a:solidFill>
                <a:latin typeface="微软雅黑" panose="020B0503020204020204" pitchFamily="34" charset="-122"/>
                <a:ea typeface="微软雅黑" panose="020B0503020204020204" pitchFamily="34" charset="-122"/>
              </a:rPr>
              <a:t>）尺寸的增加，系统会自动分为最多</a:t>
            </a:r>
            <a:r>
              <a:rPr lang="en-US" altLang="zh-CN" sz="2400" b="1" dirty="0" smtClean="0">
                <a:solidFill>
                  <a:srgbClr val="000000"/>
                </a:solidFill>
                <a:latin typeface="微软雅黑" panose="020B0503020204020204" pitchFamily="34" charset="-122"/>
                <a:ea typeface="微软雅黑" panose="020B0503020204020204" pitchFamily="34" charset="-122"/>
              </a:rPr>
              <a:t>12</a:t>
            </a:r>
            <a:r>
              <a:rPr lang="zh-CN" altLang="en-US" sz="2400" b="1" dirty="0" smtClean="0">
                <a:solidFill>
                  <a:srgbClr val="000000"/>
                </a:solidFill>
                <a:latin typeface="微软雅黑" panose="020B0503020204020204" pitchFamily="34" charset="-122"/>
                <a:ea typeface="微软雅黑" panose="020B0503020204020204" pitchFamily="34" charset="-122"/>
              </a:rPr>
              <a:t>列</a:t>
            </a:r>
            <a:r>
              <a:rPr lang="zh-CN" altLang="en-US" sz="2400" dirty="0" smtClean="0">
                <a:solidFill>
                  <a:srgbClr val="000000"/>
                </a:solidFill>
                <a:latin typeface="微软雅黑" panose="020B0503020204020204" pitchFamily="34" charset="-122"/>
                <a:ea typeface="微软雅黑" panose="020B0503020204020204" pitchFamily="34" charset="-122"/>
              </a:rPr>
              <a:t>。</a:t>
            </a:r>
          </a:p>
        </p:txBody>
      </p:sp>
      <p:pic>
        <p:nvPicPr>
          <p:cNvPr id="1026" name="Picture 2"/>
          <p:cNvPicPr>
            <a:picLocks noChangeAspect="1" noChangeArrowheads="1"/>
          </p:cNvPicPr>
          <p:nvPr/>
        </p:nvPicPr>
        <p:blipFill>
          <a:blip r:embed="rId4" cstate="print"/>
          <a:srcRect/>
          <a:stretch>
            <a:fillRect/>
          </a:stretch>
        </p:blipFill>
        <p:spPr bwMode="auto">
          <a:xfrm>
            <a:off x="1007435" y="2695574"/>
            <a:ext cx="10020935" cy="256476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108840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sp>
        <p:nvSpPr>
          <p:cNvPr id="2" name="TextBox 6"/>
          <p:cNvSpPr txBox="1"/>
          <p:nvPr/>
        </p:nvSpPr>
        <p:spPr>
          <a:xfrm>
            <a:off x="1147854" y="2080192"/>
            <a:ext cx="5448889" cy="3416320"/>
          </a:xfrm>
          <a:prstGeom prst="rect">
            <a:avLst/>
          </a:prstGeom>
          <a:solidFill>
            <a:schemeClr val="accent5">
              <a:lumMod val="20000"/>
              <a:lumOff val="80000"/>
            </a:schemeClr>
          </a:solidFill>
        </p:spPr>
        <p:txBody>
          <a:bodyPr wrap="square" rtlCol="0">
            <a:spAutoFit/>
          </a:bodyPr>
          <a:lstStyle/>
          <a:p>
            <a:pPr>
              <a:lnSpc>
                <a:spcPct val="150000"/>
              </a:lnSpc>
            </a:pPr>
            <a:r>
              <a:rPr lang="en-US" altLang="zh-CN" sz="2400" dirty="0">
                <a:solidFill>
                  <a:srgbClr val="000000"/>
                </a:solidFill>
              </a:rPr>
              <a:t>&lt;div class="container"&gt;</a:t>
            </a:r>
          </a:p>
          <a:p>
            <a:pPr>
              <a:lnSpc>
                <a:spcPct val="150000"/>
              </a:lnSpc>
            </a:pPr>
            <a:r>
              <a:rPr lang="en-US" altLang="zh-CN" sz="2400" dirty="0" smtClean="0">
                <a:solidFill>
                  <a:srgbClr val="000000"/>
                </a:solidFill>
              </a:rPr>
              <a:t>    &lt;div class="row"&gt;</a:t>
            </a:r>
          </a:p>
          <a:p>
            <a:pPr>
              <a:lnSpc>
                <a:spcPct val="150000"/>
              </a:lnSpc>
            </a:pPr>
            <a:r>
              <a:rPr lang="en-US" altLang="zh-CN" sz="2400" dirty="0" smtClean="0">
                <a:solidFill>
                  <a:srgbClr val="000000"/>
                </a:solidFill>
              </a:rPr>
              <a:t>        &lt;div class="col-md-4"&gt;...&lt;/div&gt;</a:t>
            </a:r>
          </a:p>
          <a:p>
            <a:pPr>
              <a:lnSpc>
                <a:spcPct val="150000"/>
              </a:lnSpc>
            </a:pPr>
            <a:r>
              <a:rPr lang="en-US" altLang="zh-CN" sz="2400" dirty="0" smtClean="0">
                <a:solidFill>
                  <a:srgbClr val="000000"/>
                </a:solidFill>
              </a:rPr>
              <a:t>        &lt;div class="col-md-8"&gt;...&lt;/div&gt;</a:t>
            </a:r>
          </a:p>
          <a:p>
            <a:pPr>
              <a:lnSpc>
                <a:spcPct val="150000"/>
              </a:lnSpc>
            </a:pPr>
            <a:r>
              <a:rPr lang="en-US" altLang="zh-CN" sz="2400" dirty="0" smtClean="0">
                <a:solidFill>
                  <a:srgbClr val="000000"/>
                </a:solidFill>
              </a:rPr>
              <a:t>    &lt;/div&gt;</a:t>
            </a:r>
          </a:p>
          <a:p>
            <a:pPr>
              <a:lnSpc>
                <a:spcPct val="150000"/>
              </a:lnSpc>
            </a:pPr>
            <a:r>
              <a:rPr lang="en-US" altLang="zh-CN" sz="2400" dirty="0">
                <a:solidFill>
                  <a:srgbClr val="000000"/>
                </a:solidFill>
              </a:rPr>
              <a:t>&lt;/div&gt;</a:t>
            </a:r>
          </a:p>
        </p:txBody>
      </p:sp>
      <p:sp>
        <p:nvSpPr>
          <p:cNvPr id="4" name="矩形 3"/>
          <p:cNvSpPr/>
          <p:nvPr/>
        </p:nvSpPr>
        <p:spPr>
          <a:xfrm>
            <a:off x="1147854" y="1316538"/>
            <a:ext cx="4975786" cy="523220"/>
          </a:xfrm>
          <a:prstGeom prst="rect">
            <a:avLst/>
          </a:prstGeom>
        </p:spPr>
        <p:txBody>
          <a:bodyPr wrap="none">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rPr>
              <a:t>基本栅格：</a:t>
            </a:r>
            <a:r>
              <a:rPr lang="en-US" altLang="zh-CN" sz="2800" dirty="0" smtClean="0">
                <a:solidFill>
                  <a:srgbClr val="000000"/>
                </a:solidFill>
                <a:latin typeface="微软雅黑" panose="020B0503020204020204" pitchFamily="34" charset="-122"/>
                <a:ea typeface="微软雅黑" panose="020B0503020204020204" pitchFamily="34" charset="-122"/>
              </a:rPr>
              <a:t>.row      .col-md-*</a:t>
            </a:r>
          </a:p>
        </p:txBody>
      </p:sp>
      <p:sp>
        <p:nvSpPr>
          <p:cNvPr id="5" name="TextBox 8"/>
          <p:cNvSpPr txBox="1"/>
          <p:nvPr/>
        </p:nvSpPr>
        <p:spPr>
          <a:xfrm>
            <a:off x="8081644" y="5458642"/>
            <a:ext cx="2319655" cy="461665"/>
          </a:xfrm>
          <a:prstGeom prst="rect">
            <a:avLst/>
          </a:prstGeom>
          <a:noFill/>
        </p:spPr>
        <p:txBody>
          <a:bodyPr wrap="square" rtlCol="0">
            <a:spAutoFit/>
          </a:bodyPr>
          <a:lstStyle/>
          <a:p>
            <a:r>
              <a:rPr lang="en-US" altLang="zh-CN" sz="2400" dirty="0" smtClean="0">
                <a:solidFill>
                  <a:srgbClr val="000000"/>
                </a:solidFill>
              </a:rPr>
              <a:t>23-1.html</a:t>
            </a:r>
          </a:p>
        </p:txBody>
      </p:sp>
      <p:sp>
        <p:nvSpPr>
          <p:cNvPr id="8" name="爆炸形 1 7"/>
          <p:cNvSpPr/>
          <p:nvPr/>
        </p:nvSpPr>
        <p:spPr>
          <a:xfrm>
            <a:off x="7014754" y="1262015"/>
            <a:ext cx="2926080" cy="1651002"/>
          </a:xfrm>
          <a:prstGeom prst="irregularSeal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658274" y="1740289"/>
            <a:ext cx="1620957"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预定义类</a:t>
            </a:r>
          </a:p>
        </p:txBody>
      </p:sp>
    </p:spTree>
    <p:custDataLst>
      <p:tags r:id="rId2"/>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sp>
        <p:nvSpPr>
          <p:cNvPr id="6" name="TextBox 5"/>
          <p:cNvSpPr txBox="1"/>
          <p:nvPr/>
        </p:nvSpPr>
        <p:spPr>
          <a:xfrm>
            <a:off x="609599" y="1151890"/>
            <a:ext cx="1255395" cy="518160"/>
          </a:xfrm>
          <a:prstGeom prst="rect">
            <a:avLst/>
          </a:prstGeom>
          <a:noFill/>
        </p:spPr>
        <p:txBody>
          <a:bodyPr wrap="none" rtlCol="0">
            <a:spAutoFit/>
          </a:bodyPr>
          <a:lstStyle/>
          <a:p>
            <a:r>
              <a:rPr lang="zh-CN" altLang="en-US" sz="2800" b="1" dirty="0" smtClean="0">
                <a:solidFill>
                  <a:srgbClr val="FF0000"/>
                </a:solidFill>
              </a:rPr>
              <a:t>注意：</a:t>
            </a:r>
          </a:p>
        </p:txBody>
      </p:sp>
      <p:sp>
        <p:nvSpPr>
          <p:cNvPr id="2" name="TextBox 6"/>
          <p:cNvSpPr txBox="1"/>
          <p:nvPr/>
        </p:nvSpPr>
        <p:spPr>
          <a:xfrm>
            <a:off x="609599" y="1837504"/>
            <a:ext cx="10271761" cy="4666790"/>
          </a:xfrm>
          <a:prstGeom prst="rect">
            <a:avLst/>
          </a:prstGeom>
          <a:noFill/>
        </p:spPr>
        <p:txBody>
          <a:bodyPr wrap="square" rtlCol="0">
            <a:spAutoFit/>
          </a:bodyPr>
          <a:lstStyle/>
          <a:p>
            <a:pPr>
              <a:lnSpc>
                <a:spcPts val="36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1</a:t>
            </a:r>
            <a:r>
              <a:rPr lang="zh-CN" altLang="en-US" sz="2400" dirty="0" smtClean="0">
                <a:solidFill>
                  <a:srgbClr val="000000"/>
                </a:solidFill>
                <a:latin typeface="微软雅黑" panose="020B0503020204020204" pitchFamily="34" charset="-122"/>
                <a:ea typeface="微软雅黑" panose="020B0503020204020204" pitchFamily="34" charset="-122"/>
              </a:rPr>
              <a:t>、行（</a:t>
            </a:r>
            <a:r>
              <a:rPr lang="en-US" altLang="zh-CN" sz="2400" dirty="0" smtClean="0">
                <a:solidFill>
                  <a:srgbClr val="000000"/>
                </a:solidFill>
                <a:latin typeface="微软雅黑" panose="020B0503020204020204" pitchFamily="34" charset="-122"/>
                <a:ea typeface="微软雅黑" panose="020B0503020204020204" pitchFamily="34" charset="-122"/>
              </a:rPr>
              <a:t>row</a:t>
            </a:r>
            <a:r>
              <a:rPr lang="zh-CN" altLang="en-US" sz="2400" dirty="0" smtClean="0">
                <a:solidFill>
                  <a:srgbClr val="000000"/>
                </a:solidFill>
                <a:latin typeface="微软雅黑" panose="020B0503020204020204" pitchFamily="34" charset="-122"/>
                <a:ea typeface="微软雅黑" panose="020B0503020204020204" pitchFamily="34" charset="-122"/>
              </a:rPr>
              <a:t>）必须要包含在容器（</a:t>
            </a:r>
            <a:r>
              <a:rPr lang="en-US" altLang="zh-CN" sz="2400" dirty="0" smtClean="0">
                <a:solidFill>
                  <a:srgbClr val="000000"/>
                </a:solidFill>
                <a:latin typeface="微软雅黑" panose="020B0503020204020204" pitchFamily="34" charset="-122"/>
                <a:ea typeface="微软雅黑" panose="020B0503020204020204" pitchFamily="34" charset="-122"/>
              </a:rPr>
              <a:t>container</a:t>
            </a:r>
            <a:r>
              <a:rPr lang="zh-CN" altLang="en-US" sz="2400" dirty="0" smtClean="0">
                <a:solidFill>
                  <a:srgbClr val="000000"/>
                </a:solidFill>
                <a:latin typeface="微软雅黑" panose="020B0503020204020204" pitchFamily="34" charset="-122"/>
                <a:ea typeface="微软雅黑" panose="020B0503020204020204" pitchFamily="34" charset="-122"/>
              </a:rPr>
              <a:t>）之内。</a:t>
            </a:r>
          </a:p>
          <a:p>
            <a:pPr>
              <a:lnSpc>
                <a:spcPts val="36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2</a:t>
            </a:r>
            <a:r>
              <a:rPr lang="zh-CN" altLang="en-US" sz="2400" dirty="0" smtClean="0">
                <a:solidFill>
                  <a:srgbClr val="000000"/>
                </a:solidFill>
                <a:latin typeface="微软雅黑" panose="020B0503020204020204" pitchFamily="34" charset="-122"/>
                <a:ea typeface="微软雅黑" panose="020B0503020204020204" pitchFamily="34" charset="-122"/>
              </a:rPr>
              <a:t>、使用行（</a:t>
            </a:r>
            <a:r>
              <a:rPr lang="en-US" altLang="zh-CN" sz="2400" dirty="0" smtClean="0">
                <a:solidFill>
                  <a:srgbClr val="000000"/>
                </a:solidFill>
                <a:latin typeface="微软雅黑" panose="020B0503020204020204" pitchFamily="34" charset="-122"/>
                <a:ea typeface="微软雅黑" panose="020B0503020204020204" pitchFamily="34" charset="-122"/>
              </a:rPr>
              <a:t>row</a:t>
            </a:r>
            <a:r>
              <a:rPr lang="zh-CN" altLang="en-US" sz="2400" dirty="0" smtClean="0">
                <a:solidFill>
                  <a:srgbClr val="000000"/>
                </a:solidFill>
                <a:latin typeface="微软雅黑" panose="020B0503020204020204" pitchFamily="34" charset="-122"/>
                <a:ea typeface="微软雅黑" panose="020B0503020204020204" pitchFamily="34" charset="-122"/>
              </a:rPr>
              <a:t>）在水平方向创建一组列（</a:t>
            </a:r>
            <a:r>
              <a:rPr lang="en-US" altLang="zh-CN" sz="2400" dirty="0" smtClean="0">
                <a:solidFill>
                  <a:srgbClr val="000000"/>
                </a:solidFill>
                <a:latin typeface="微软雅黑" panose="020B0503020204020204" pitchFamily="34" charset="-122"/>
                <a:ea typeface="微软雅黑" panose="020B0503020204020204" pitchFamily="34" charset="-122"/>
              </a:rPr>
              <a:t>col</a:t>
            </a:r>
            <a:r>
              <a:rPr lang="zh-CN" altLang="en-US" sz="2400" dirty="0" smtClean="0">
                <a:solidFill>
                  <a:srgbClr val="000000"/>
                </a:solidFill>
                <a:latin typeface="微软雅黑" panose="020B0503020204020204" pitchFamily="34" charset="-122"/>
                <a:ea typeface="微软雅黑" panose="020B0503020204020204" pitchFamily="34" charset="-122"/>
              </a:rPr>
              <a:t>）。</a:t>
            </a:r>
          </a:p>
          <a:p>
            <a:pPr>
              <a:lnSpc>
                <a:spcPts val="36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3</a:t>
            </a:r>
            <a:r>
              <a:rPr lang="zh-CN" altLang="en-US" sz="2400" dirty="0" smtClean="0">
                <a:solidFill>
                  <a:srgbClr val="000000"/>
                </a:solidFill>
                <a:latin typeface="微软雅黑" panose="020B0503020204020204" pitchFamily="34" charset="-122"/>
                <a:ea typeface="微软雅黑" panose="020B0503020204020204" pitchFamily="34" charset="-122"/>
              </a:rPr>
              <a:t>、内容应当放置于列内，而且，只有列可以作为行的直接子元素。</a:t>
            </a:r>
          </a:p>
          <a:p>
            <a:pPr>
              <a:lnSpc>
                <a:spcPts val="36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4</a:t>
            </a:r>
            <a:r>
              <a:rPr lang="zh-CN" altLang="en-US" sz="2400" dirty="0" smtClean="0">
                <a:solidFill>
                  <a:srgbClr val="000000"/>
                </a:solidFill>
                <a:latin typeface="微软雅黑" panose="020B0503020204020204" pitchFamily="34" charset="-122"/>
                <a:ea typeface="微软雅黑" panose="020B0503020204020204" pitchFamily="34" charset="-122"/>
              </a:rPr>
              <a:t>、类似</a:t>
            </a:r>
            <a:r>
              <a:rPr lang="en-US" altLang="zh-CN" sz="2400" dirty="0" smtClean="0">
                <a:solidFill>
                  <a:srgbClr val="000000"/>
                </a:solidFill>
                <a:latin typeface="微软雅黑" panose="020B0503020204020204" pitchFamily="34" charset="-122"/>
                <a:ea typeface="微软雅黑" panose="020B0503020204020204" pitchFamily="34" charset="-122"/>
              </a:rPr>
              <a:t>.row </a:t>
            </a:r>
            <a:r>
              <a:rPr lang="zh-CN" altLang="en-US" sz="2400" dirty="0" smtClean="0">
                <a:solidFill>
                  <a:srgbClr val="000000"/>
                </a:solidFill>
                <a:latin typeface="微软雅黑" panose="020B0503020204020204" pitchFamily="34" charset="-122"/>
                <a:ea typeface="微软雅黑" panose="020B0503020204020204" pitchFamily="34" charset="-122"/>
              </a:rPr>
              <a:t>和</a:t>
            </a:r>
            <a:r>
              <a:rPr lang="en-US" altLang="zh-CN" sz="2400" dirty="0" smtClean="0">
                <a:solidFill>
                  <a:srgbClr val="000000"/>
                </a:solidFill>
                <a:latin typeface="微软雅黑" panose="020B0503020204020204" pitchFamily="34" charset="-122"/>
                <a:ea typeface="微软雅黑" panose="020B0503020204020204" pitchFamily="34" charset="-122"/>
              </a:rPr>
              <a:t>.col-md-4 </a:t>
            </a:r>
            <a:r>
              <a:rPr lang="zh-CN" altLang="en-US" sz="2400" dirty="0" smtClean="0">
                <a:solidFill>
                  <a:srgbClr val="000000"/>
                </a:solidFill>
                <a:latin typeface="微软雅黑" panose="020B0503020204020204" pitchFamily="34" charset="-122"/>
                <a:ea typeface="微软雅黑" panose="020B0503020204020204" pitchFamily="34" charset="-122"/>
              </a:rPr>
              <a:t>这些预定义的栅格类可用来快速创建栅格布局。</a:t>
            </a:r>
          </a:p>
          <a:p>
            <a:pPr>
              <a:lnSpc>
                <a:spcPts val="36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5</a:t>
            </a:r>
            <a:r>
              <a:rPr lang="zh-CN" altLang="en-US" sz="2400" dirty="0" smtClean="0">
                <a:solidFill>
                  <a:srgbClr val="000000"/>
                </a:solidFill>
                <a:latin typeface="微软雅黑" panose="020B0503020204020204" pitchFamily="34" charset="-122"/>
                <a:ea typeface="微软雅黑" panose="020B0503020204020204" pitchFamily="34" charset="-122"/>
              </a:rPr>
              <a:t>、通过设置</a:t>
            </a:r>
            <a:r>
              <a:rPr lang="en-US" altLang="zh-CN" sz="2400" dirty="0" smtClean="0">
                <a:solidFill>
                  <a:srgbClr val="000000"/>
                </a:solidFill>
                <a:latin typeface="微软雅黑" panose="020B0503020204020204" pitchFamily="34" charset="-122"/>
                <a:ea typeface="微软雅黑" panose="020B0503020204020204" pitchFamily="34" charset="-122"/>
              </a:rPr>
              <a:t>padding</a:t>
            </a:r>
            <a:r>
              <a:rPr lang="zh-CN" altLang="en-US" sz="2400" dirty="0" smtClean="0">
                <a:solidFill>
                  <a:srgbClr val="000000"/>
                </a:solidFill>
                <a:latin typeface="微软雅黑" panose="020B0503020204020204" pitchFamily="34" charset="-122"/>
                <a:ea typeface="微软雅黑" panose="020B0503020204020204" pitchFamily="34" charset="-122"/>
              </a:rPr>
              <a:t>从而创建列之间的间隔。</a:t>
            </a:r>
          </a:p>
          <a:p>
            <a:pPr>
              <a:lnSpc>
                <a:spcPts val="36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6</a:t>
            </a:r>
            <a:r>
              <a:rPr lang="zh-CN" altLang="en-US" sz="2400" dirty="0" smtClean="0">
                <a:solidFill>
                  <a:srgbClr val="000000"/>
                </a:solidFill>
                <a:latin typeface="微软雅黑" panose="020B0503020204020204" pitchFamily="34" charset="-122"/>
                <a:ea typeface="微软雅黑" panose="020B0503020204020204" pitchFamily="34" charset="-122"/>
              </a:rPr>
              <a:t>、栅格系统中的列是通过指定</a:t>
            </a:r>
            <a:r>
              <a:rPr lang="en-US" altLang="zh-CN" sz="2400" dirty="0" smtClean="0">
                <a:solidFill>
                  <a:srgbClr val="000000"/>
                </a:solidFill>
                <a:latin typeface="微软雅黑" panose="020B0503020204020204" pitchFamily="34" charset="-122"/>
                <a:ea typeface="微软雅黑" panose="020B0503020204020204" pitchFamily="34" charset="-122"/>
              </a:rPr>
              <a:t>1</a:t>
            </a:r>
            <a:r>
              <a:rPr lang="zh-CN" altLang="en-US" sz="2400" dirty="0" smtClean="0">
                <a:solidFill>
                  <a:srgbClr val="000000"/>
                </a:solidFill>
                <a:latin typeface="微软雅黑" panose="020B0503020204020204" pitchFamily="34" charset="-122"/>
                <a:ea typeface="微软雅黑" panose="020B0503020204020204" pitchFamily="34" charset="-122"/>
              </a:rPr>
              <a:t>到</a:t>
            </a:r>
            <a:r>
              <a:rPr lang="en-US" altLang="zh-CN" sz="2400" dirty="0" smtClean="0">
                <a:solidFill>
                  <a:srgbClr val="000000"/>
                </a:solidFill>
                <a:latin typeface="微软雅黑" panose="020B0503020204020204" pitchFamily="34" charset="-122"/>
                <a:ea typeface="微软雅黑" panose="020B0503020204020204" pitchFamily="34" charset="-122"/>
              </a:rPr>
              <a:t>12</a:t>
            </a:r>
            <a:r>
              <a:rPr lang="zh-CN" altLang="en-US" sz="2400" dirty="0" smtClean="0">
                <a:solidFill>
                  <a:srgbClr val="000000"/>
                </a:solidFill>
                <a:latin typeface="微软雅黑" panose="020B0503020204020204" pitchFamily="34" charset="-122"/>
                <a:ea typeface="微软雅黑" panose="020B0503020204020204" pitchFamily="34" charset="-122"/>
              </a:rPr>
              <a:t>的值来表示其跨越的范围。例如，三个等宽的列可以使用三个</a:t>
            </a:r>
            <a:r>
              <a:rPr lang="en-US" altLang="zh-CN" sz="2400" dirty="0" smtClean="0">
                <a:solidFill>
                  <a:srgbClr val="000000"/>
                </a:solidFill>
                <a:latin typeface="微软雅黑" panose="020B0503020204020204" pitchFamily="34" charset="-122"/>
                <a:ea typeface="微软雅黑" panose="020B0503020204020204" pitchFamily="34" charset="-122"/>
              </a:rPr>
              <a:t>.col-md-4</a:t>
            </a:r>
            <a:r>
              <a:rPr lang="zh-CN" altLang="en-US" sz="2400" dirty="0" smtClean="0">
                <a:solidFill>
                  <a:srgbClr val="000000"/>
                </a:solidFill>
                <a:latin typeface="微软雅黑" panose="020B0503020204020204" pitchFamily="34" charset="-122"/>
                <a:ea typeface="微软雅黑" panose="020B0503020204020204" pitchFamily="34" charset="-122"/>
              </a:rPr>
              <a:t>来创建。</a:t>
            </a:r>
          </a:p>
          <a:p>
            <a:pPr>
              <a:lnSpc>
                <a:spcPts val="36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7</a:t>
            </a:r>
            <a:r>
              <a:rPr lang="zh-CN" altLang="en-US" sz="2400" dirty="0" smtClean="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如果一“行（</a:t>
            </a:r>
            <a:r>
              <a:rPr lang="en-US" altLang="zh-CN" sz="2400" dirty="0">
                <a:solidFill>
                  <a:srgbClr val="000000"/>
                </a:solidFill>
                <a:latin typeface="微软雅黑" panose="020B0503020204020204" pitchFamily="34" charset="-122"/>
                <a:ea typeface="微软雅黑" panose="020B0503020204020204" pitchFamily="34" charset="-122"/>
              </a:rPr>
              <a:t>row</a:t>
            </a:r>
            <a:r>
              <a:rPr lang="zh-CN" altLang="en-US" sz="2400" dirty="0">
                <a:solidFill>
                  <a:srgbClr val="000000"/>
                </a:solidFill>
                <a:latin typeface="微软雅黑" panose="020B0503020204020204" pitchFamily="34" charset="-122"/>
                <a:ea typeface="微软雅黑" panose="020B0503020204020204" pitchFamily="34" charset="-122"/>
              </a:rPr>
              <a:t>）”中包含了的“列（</a:t>
            </a:r>
            <a:r>
              <a:rPr lang="en-US" altLang="zh-CN" sz="2400" dirty="0" smtClean="0">
                <a:solidFill>
                  <a:srgbClr val="000000"/>
                </a:solidFill>
                <a:latin typeface="微软雅黑" panose="020B0503020204020204" pitchFamily="34" charset="-122"/>
                <a:ea typeface="微软雅黑" panose="020B0503020204020204" pitchFamily="34" charset="-122"/>
              </a:rPr>
              <a:t>col</a:t>
            </a:r>
            <a:r>
              <a:rPr lang="zh-CN" altLang="en-US" sz="2400" dirty="0" smtClean="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”大于 </a:t>
            </a:r>
            <a:r>
              <a:rPr lang="en-US" altLang="zh-CN" sz="2400" dirty="0">
                <a:solidFill>
                  <a:srgbClr val="000000"/>
                </a:solidFill>
                <a:latin typeface="微软雅黑" panose="020B0503020204020204" pitchFamily="34" charset="-122"/>
                <a:ea typeface="微软雅黑" panose="020B0503020204020204" pitchFamily="34" charset="-122"/>
              </a:rPr>
              <a:t>12</a:t>
            </a:r>
            <a:r>
              <a:rPr lang="zh-CN" altLang="en-US" sz="2400" dirty="0">
                <a:solidFill>
                  <a:srgbClr val="000000"/>
                </a:solidFill>
                <a:latin typeface="微软雅黑" panose="020B0503020204020204" pitchFamily="34" charset="-122"/>
                <a:ea typeface="微软雅黑" panose="020B0503020204020204" pitchFamily="34" charset="-122"/>
              </a:rPr>
              <a:t>，多余的“列（</a:t>
            </a:r>
            <a:r>
              <a:rPr lang="en-US" altLang="zh-CN" sz="2400" dirty="0" smtClean="0">
                <a:solidFill>
                  <a:srgbClr val="000000"/>
                </a:solidFill>
                <a:latin typeface="微软雅黑" panose="020B0503020204020204" pitchFamily="34" charset="-122"/>
                <a:ea typeface="微软雅黑" panose="020B0503020204020204" pitchFamily="34" charset="-122"/>
              </a:rPr>
              <a:t>col</a:t>
            </a:r>
            <a:r>
              <a:rPr lang="zh-CN" altLang="en-US" sz="2400" dirty="0" smtClean="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”所在的元素将被作为一个整体另起一行排列</a:t>
            </a:r>
            <a:r>
              <a:rPr lang="zh-CN" altLang="en-US" sz="2400" dirty="0" smtClean="0">
                <a:solidFill>
                  <a:srgbClr val="000000"/>
                </a:solidFill>
                <a:latin typeface="微软雅黑" panose="020B0503020204020204" pitchFamily="34" charset="-122"/>
                <a:ea typeface="微软雅黑" panose="020B0503020204020204" pitchFamily="34" charset="-122"/>
              </a:rPr>
              <a:t>。</a:t>
            </a:r>
            <a:endParaRPr lang="zh-CN" altLang="en-US" sz="2800" dirty="0" smtClean="0">
              <a:solidFill>
                <a:srgbClr val="000000"/>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9599" y="190277"/>
            <a:ext cx="9791700" cy="792163"/>
          </a:xfrm>
        </p:spPr>
        <p:txBody>
          <a:bodyPr/>
          <a:lstStyle/>
          <a:p>
            <a:pPr algn="l"/>
            <a:r>
              <a:rPr lang="zh-CN" altLang="en-US" sz="3600" dirty="0" smtClean="0">
                <a:sym typeface="+mn-ea"/>
              </a:rPr>
              <a:t>深入理解</a:t>
            </a:r>
            <a:r>
              <a:rPr lang="en-US" altLang="zh-CN" sz="3600" dirty="0" err="1" smtClean="0">
                <a:sym typeface="+mn-ea"/>
              </a:rPr>
              <a:t>栅格系统</a:t>
            </a:r>
            <a:endParaRPr lang="en-US" altLang="zh-CN" sz="3600" dirty="0" smtClean="0"/>
          </a:p>
        </p:txBody>
      </p:sp>
      <p:sp>
        <p:nvSpPr>
          <p:cNvPr id="4" name="矩形 3"/>
          <p:cNvSpPr/>
          <p:nvPr/>
        </p:nvSpPr>
        <p:spPr>
          <a:xfrm>
            <a:off x="609599" y="1363282"/>
            <a:ext cx="4203395" cy="461665"/>
          </a:xfrm>
          <a:prstGeom prst="rect">
            <a:avLst/>
          </a:prstGeom>
        </p:spPr>
        <p:txBody>
          <a:bodyPr wrap="none">
            <a:spAutoFit/>
          </a:bodyPr>
          <a:lstStyle/>
          <a:p>
            <a:r>
              <a:rPr lang="zh-CN" altLang="en-US" sz="2400" b="1" dirty="0" smtClean="0">
                <a:solidFill>
                  <a:srgbClr val="000000"/>
                </a:solidFill>
                <a:latin typeface="微软雅黑" panose="020B0503020204020204" pitchFamily="34" charset="-122"/>
                <a:ea typeface="微软雅黑" panose="020B0503020204020204" pitchFamily="34" charset="-122"/>
              </a:rPr>
              <a:t>容器</a:t>
            </a:r>
            <a:r>
              <a:rPr lang="en-US" altLang="zh-CN" sz="2400" b="1" dirty="0" smtClean="0">
                <a:solidFill>
                  <a:srgbClr val="000000"/>
                </a:solidFill>
                <a:latin typeface="微软雅黑" panose="020B0503020204020204" pitchFamily="34" charset="-122"/>
                <a:ea typeface="微软雅黑" panose="020B0503020204020204" pitchFamily="34" charset="-122"/>
              </a:rPr>
              <a:t>container </a:t>
            </a:r>
            <a:r>
              <a:rPr lang="zh-CN" altLang="en-US" sz="2400" b="1" dirty="0">
                <a:solidFill>
                  <a:srgbClr val="000000"/>
                </a:solidFill>
                <a:latin typeface="微软雅黑" panose="020B0503020204020204" pitchFamily="34" charset="-122"/>
                <a:ea typeface="微软雅黑" panose="020B0503020204020204" pitchFamily="34" charset="-122"/>
              </a:rPr>
              <a:t>的</a:t>
            </a:r>
            <a:r>
              <a:rPr lang="zh-CN" altLang="en-US" sz="2400" b="1" dirty="0" smtClean="0">
                <a:solidFill>
                  <a:srgbClr val="000000"/>
                </a:solidFill>
                <a:latin typeface="微软雅黑" panose="020B0503020204020204" pitchFamily="34" charset="-122"/>
                <a:ea typeface="微软雅黑" panose="020B0503020204020204" pitchFamily="34" charset="-122"/>
              </a:rPr>
              <a:t>设计如下</a:t>
            </a:r>
            <a:r>
              <a:rPr lang="zh-CN" altLang="en-US" sz="2400" b="1" dirty="0">
                <a:solidFill>
                  <a:srgbClr val="000000"/>
                </a:solidFill>
                <a:latin typeface="微软雅黑" panose="020B0503020204020204" pitchFamily="34" charset="-122"/>
                <a:ea typeface="微软雅黑" panose="020B0503020204020204" pitchFamily="34" charset="-122"/>
              </a:rPr>
              <a:t>：</a:t>
            </a:r>
            <a:endParaRPr lang="zh-CN" altLang="en-US" sz="2400" b="1" i="0" dirty="0">
              <a:solidFill>
                <a:srgbClr val="000000"/>
              </a:solidFill>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439" y="1948134"/>
            <a:ext cx="8819385" cy="4909866"/>
          </a:xfrm>
          <a:prstGeom prst="rect">
            <a:avLst/>
          </a:prstGeom>
        </p:spPr>
      </p:pic>
    </p:spTree>
    <p:extLst>
      <p:ext uri="{BB962C8B-B14F-4D97-AF65-F5344CB8AC3E}">
        <p14:creationId xmlns:p14="http://schemas.microsoft.com/office/powerpoint/2010/main" val="55069825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9、12、15、22、25、26、28、29"/>
  <p:tag name="KSO_WM_TEMPLATE_CATEGORY" val="custom"/>
  <p:tag name="KSO_WM_TEMPLATE_INDEX" val="160336"/>
  <p:tag name="KSO_WM_TAG_VERSION" val="1.0"/>
  <p:tag name="KSO_WM_SLIDE_ID" val="custom160336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9"/>
  <p:tag name="KSO_WM_SLIDE_INDEX" val="29"/>
  <p:tag name="KSO_WM_SLIDE_ITEM_CNT" val="1"/>
  <p:tag name="KSO_WM_SLIDE_LAYOUT" val="a"/>
  <p:tag name="KSO_WM_SLIDE_LAYOUT_CNT" val="1"/>
  <p:tag name="KSO_WM_SLIDE_TYPE" val="endPage"/>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9*a*1"/>
  <p:tag name="KSO_WM_UNIT_CLEAR" val="1"/>
  <p:tag name="KSO_WM_UNIT_LAYERLEVEL" val="1"/>
  <p:tag name="KSO_WM_UNIT_VALUE" val="8"/>
  <p:tag name="KSO_WM_UNIT_ISCONTENTSTITLE" val="0"/>
  <p:tag name="KSO_WM_UNIT_HIGHLIGHT" val="0"/>
  <p:tag name="KSO_WM_UNIT_COMPATIBLE" val="0"/>
  <p:tag name="KSO_WM_UNIT_PRESET_TEXT" val="THANKYOU"/>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b"/>
  <p:tag name="KSO_WM_UNIT_INDEX" val="1"/>
  <p:tag name="KSO_WM_UNIT_ID" val="custom16033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0"/>
  <p:tag name="KSO_WM_TEMPLATE_CATEGORY" val="custom"/>
  <p:tag name="KSO_WM_TEMPLATE_INDEX" val="160336"/>
  <p:tag name="KSO_WM_UNIT_INDEX" val="0"/>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heme/theme1.xml><?xml version="1.0" encoding="utf-8"?>
<a:theme xmlns:a="http://schemas.openxmlformats.org/drawingml/2006/main" name="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themeOverride>
</file>

<file path=docProps/app.xml><?xml version="1.0" encoding="utf-8"?>
<Properties xmlns="http://schemas.openxmlformats.org/officeDocument/2006/extended-properties" xmlns:vt="http://schemas.openxmlformats.org/officeDocument/2006/docPropsVTypes">
  <TotalTime>406</TotalTime>
  <Words>954</Words>
  <Application>Microsoft Office PowerPoint</Application>
  <PresentationFormat>宽屏</PresentationFormat>
  <Paragraphs>159</Paragraphs>
  <Slides>23</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黑体</vt:lpstr>
      <vt:lpstr>宋体</vt:lpstr>
      <vt:lpstr>微软雅黑</vt:lpstr>
      <vt:lpstr>Arial</vt:lpstr>
      <vt:lpstr>Britannic Bold</vt:lpstr>
      <vt:lpstr>Calibri</vt:lpstr>
      <vt:lpstr>Courier New</vt:lpstr>
      <vt:lpstr>Wingdings</vt:lpstr>
      <vt:lpstr>A000120141114A19PWBG</vt:lpstr>
      <vt:lpstr>H5方向基础课</vt:lpstr>
      <vt:lpstr>PowerPoint 演示文稿</vt:lpstr>
      <vt:lpstr>PowerPoint 演示文稿</vt:lpstr>
      <vt:lpstr>网格/栅格</vt:lpstr>
      <vt:lpstr>栅格系统的设计原理</vt:lpstr>
      <vt:lpstr>栅格系统</vt:lpstr>
      <vt:lpstr>栅格系统</vt:lpstr>
      <vt:lpstr>栅格系统</vt:lpstr>
      <vt:lpstr>深入理解栅格系统</vt:lpstr>
      <vt:lpstr>深入理解栅格系统</vt:lpstr>
      <vt:lpstr>深入理解栅格系统</vt:lpstr>
      <vt:lpstr>深入理解栅格系统</vt:lpstr>
      <vt:lpstr>栅格系统</vt:lpstr>
      <vt:lpstr>栅格选项</vt:lpstr>
      <vt:lpstr>栅格选项</vt:lpstr>
      <vt:lpstr>栅格选项</vt:lpstr>
      <vt:lpstr>栅格系统</vt:lpstr>
      <vt:lpstr>栅格系统</vt:lpstr>
      <vt:lpstr>栅格系统</vt:lpstr>
      <vt:lpstr>栅格系统</vt:lpstr>
      <vt:lpstr>栅格系统</vt:lpstr>
      <vt:lpstr>栅格系统</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qile</dc:creator>
  <cp:lastModifiedBy>MengYi</cp:lastModifiedBy>
  <cp:revision>84</cp:revision>
  <dcterms:created xsi:type="dcterms:W3CDTF">2017-02-07T05:33:00Z</dcterms:created>
  <dcterms:modified xsi:type="dcterms:W3CDTF">2017-08-16T14:50:48Z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2052-10.1.0.6205</vt:lpwstr>
  </property>
</Properties>
</file>