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897" r:id="rId2"/>
    <p:sldId id="956" r:id="rId3"/>
    <p:sldId id="900" r:id="rId4"/>
    <p:sldId id="955" r:id="rId5"/>
    <p:sldId id="957" r:id="rId6"/>
    <p:sldId id="964" r:id="rId7"/>
    <p:sldId id="959" r:id="rId8"/>
    <p:sldId id="958" r:id="rId9"/>
    <p:sldId id="963" r:id="rId10"/>
    <p:sldId id="962" r:id="rId11"/>
    <p:sldId id="970" r:id="rId12"/>
    <p:sldId id="983" r:id="rId13"/>
    <p:sldId id="982" r:id="rId14"/>
    <p:sldId id="973" r:id="rId15"/>
    <p:sldId id="971" r:id="rId16"/>
    <p:sldId id="961" r:id="rId17"/>
    <p:sldId id="972" r:id="rId18"/>
    <p:sldId id="974" r:id="rId19"/>
    <p:sldId id="975" r:id="rId20"/>
    <p:sldId id="977" r:id="rId21"/>
    <p:sldId id="976" r:id="rId22"/>
    <p:sldId id="978" r:id="rId23"/>
    <p:sldId id="980" r:id="rId24"/>
    <p:sldId id="985" r:id="rId25"/>
    <p:sldId id="979" r:id="rId26"/>
    <p:sldId id="966" r:id="rId27"/>
    <p:sldId id="981" r:id="rId28"/>
    <p:sldId id="967" r:id="rId29"/>
    <p:sldId id="984" r:id="rId30"/>
    <p:sldId id="969" r:id="rId31"/>
    <p:sldId id="902" r:id="rId32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000000"/>
    <a:srgbClr val="008000"/>
    <a:srgbClr val="FF0066"/>
    <a:srgbClr val="CCFFFF"/>
    <a:srgbClr val="0000FF"/>
    <a:srgbClr val="E6E6E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64" autoAdjust="0"/>
  </p:normalViewPr>
  <p:slideViewPr>
    <p:cSldViewPr snapToObjects="1">
      <p:cViewPr varScale="1">
        <p:scale>
          <a:sx n="62" d="100"/>
          <a:sy n="62" d="100"/>
        </p:scale>
        <p:origin x="-996" y="-84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823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9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028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197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5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729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608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480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0" y="2163765"/>
            <a:ext cx="6843135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第七章 </a:t>
            </a:r>
            <a:r>
              <a:rPr lang="zh-CN" altLang="en-US" sz="4000" dirty="0">
                <a:solidFill>
                  <a:srgbClr val="000000"/>
                </a:solidFill>
              </a:rPr>
              <a:t>数据通信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6F53"/>
                </a:solidFill>
              </a:rPr>
              <a:t>WebSocket</a:t>
            </a:r>
            <a:r>
              <a:rPr lang="zh-CN" altLang="en-US" dirty="0">
                <a:solidFill>
                  <a:srgbClr val="006F53"/>
                </a:solidFill>
              </a:rPr>
              <a:t>是</a:t>
            </a:r>
            <a:r>
              <a:rPr lang="en-US" altLang="zh-CN" dirty="0" smtClean="0">
                <a:solidFill>
                  <a:srgbClr val="006F53"/>
                </a:solidFill>
              </a:rPr>
              <a:t>HTML5</a:t>
            </a:r>
            <a:r>
              <a:rPr lang="zh-CN" altLang="en-US" dirty="0" smtClean="0">
                <a:solidFill>
                  <a:srgbClr val="006F53"/>
                </a:solidFill>
              </a:rPr>
              <a:t>提供</a:t>
            </a:r>
            <a:r>
              <a:rPr lang="zh-CN" altLang="en-US" dirty="0">
                <a:solidFill>
                  <a:srgbClr val="006F53"/>
                </a:solidFill>
              </a:rPr>
              <a:t>的一种浏览器与服务器间进行</a:t>
            </a:r>
            <a:r>
              <a:rPr lang="zh-CN" altLang="en-US" dirty="0">
                <a:solidFill>
                  <a:srgbClr val="FF0000"/>
                </a:solidFill>
              </a:rPr>
              <a:t>全双工</a:t>
            </a:r>
            <a:r>
              <a:rPr lang="zh-CN" altLang="en-US" dirty="0">
                <a:solidFill>
                  <a:srgbClr val="006F53"/>
                </a:solidFill>
              </a:rPr>
              <a:t>通讯的</a:t>
            </a:r>
            <a:r>
              <a:rPr lang="zh-CN" altLang="en-US" dirty="0" smtClean="0">
                <a:solidFill>
                  <a:srgbClr val="FF0000"/>
                </a:solidFill>
              </a:rPr>
              <a:t>网络通讯协议</a:t>
            </a:r>
            <a:r>
              <a:rPr lang="zh-CN" altLang="en-US" dirty="0" smtClean="0">
                <a:solidFill>
                  <a:srgbClr val="006F53"/>
                </a:solidFill>
              </a:rPr>
              <a:t>。</a:t>
            </a:r>
            <a:endParaRPr lang="zh-CN" altLang="en-US" dirty="0">
              <a:solidFill>
                <a:srgbClr val="006F53"/>
              </a:solidFill>
            </a:endParaRPr>
          </a:p>
          <a:p>
            <a:r>
              <a:rPr lang="en-US" altLang="zh-CN" dirty="0" err="1">
                <a:solidFill>
                  <a:srgbClr val="006F53"/>
                </a:solidFill>
              </a:rPr>
              <a:t>WebSocket</a:t>
            </a:r>
            <a:r>
              <a:rPr lang="zh-CN" altLang="en-US" dirty="0">
                <a:solidFill>
                  <a:srgbClr val="006F53"/>
                </a:solidFill>
              </a:rPr>
              <a:t>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简介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48" y="3212901"/>
            <a:ext cx="912813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86" y="3257351"/>
            <a:ext cx="1088348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6" name="AutoShape 5"/>
          <p:cNvCxnSpPr>
            <a:cxnSpLocks noChangeShapeType="1"/>
          </p:cNvCxnSpPr>
          <p:nvPr/>
        </p:nvCxnSpPr>
        <p:spPr bwMode="auto">
          <a:xfrm flipH="1" flipV="1">
            <a:off x="4879973" y="4110337"/>
            <a:ext cx="2786062" cy="1588"/>
          </a:xfrm>
          <a:prstGeom prst="straightConnector1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4897436" y="4030962"/>
            <a:ext cx="2786063" cy="1588"/>
          </a:xfrm>
          <a:prstGeom prst="straightConnector1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0" y="4321476"/>
            <a:ext cx="134424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49031" y="4459440"/>
            <a:ext cx="1105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zh-CN" altLang="en-US" sz="2400" dirty="0">
                <a:solidFill>
                  <a:srgbClr val="000000"/>
                </a:solidFill>
              </a:rPr>
              <a:t>浏览器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447418" y="4452445"/>
            <a:ext cx="267365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en-US" altLang="zh-CN" sz="2400" dirty="0" err="1">
                <a:solidFill>
                  <a:srgbClr val="000000"/>
                </a:solidFill>
              </a:rPr>
              <a:t>WebSocket</a:t>
            </a:r>
            <a:r>
              <a:rPr kumimoji="0" lang="zh-CN" altLang="en-US" sz="2400" dirty="0">
                <a:solidFill>
                  <a:srgbClr val="000000"/>
                </a:solidFill>
              </a:rPr>
              <a:t>服务器</a:t>
            </a:r>
            <a:endParaRPr kumimoji="0" lang="zh-CN" altLang="zh-CN" sz="2400" dirty="0">
              <a:solidFill>
                <a:srgbClr val="000000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918074" y="3640437"/>
            <a:ext cx="2765425" cy="285750"/>
          </a:xfrm>
          <a:prstGeom prst="leftRightArrow">
            <a:avLst>
              <a:gd name="adj1" fmla="val 50000"/>
              <a:gd name="adj2" fmla="val 50002"/>
            </a:avLst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98581" y="5270802"/>
            <a:ext cx="7405424" cy="1254619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blurRad="63500" dist="38184" dir="27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FFFFFF"/>
                </a:solidFill>
              </a:rPr>
              <a:t>浏览器和服务器</a:t>
            </a:r>
            <a:r>
              <a:rPr kumimoji="0" lang="zh-CN" altLang="en-US" sz="2400" dirty="0" smtClean="0">
                <a:solidFill>
                  <a:srgbClr val="FFFFFF"/>
                </a:solidFill>
              </a:rPr>
              <a:t>只需要</a:t>
            </a:r>
            <a:r>
              <a:rPr kumimoji="0" lang="zh-CN" altLang="en-US" sz="2400" dirty="0">
                <a:solidFill>
                  <a:srgbClr val="FFFFFF"/>
                </a:solidFill>
              </a:rPr>
              <a:t>做一个握手的动作</a:t>
            </a:r>
            <a:r>
              <a:rPr kumimoji="0" lang="zh-CN" altLang="en-US" sz="2400" dirty="0" smtClean="0">
                <a:solidFill>
                  <a:srgbClr val="FFFFFF"/>
                </a:solidFill>
              </a:rPr>
              <a:t>，便形成</a:t>
            </a:r>
            <a:r>
              <a:rPr kumimoji="0" lang="zh-CN" altLang="en-US" sz="2400" dirty="0">
                <a:solidFill>
                  <a:srgbClr val="FFFFFF"/>
                </a:solidFill>
              </a:rPr>
              <a:t>了一条快速通道。两者之间就直接可以数据互相传送。</a:t>
            </a:r>
          </a:p>
        </p:txBody>
      </p:sp>
    </p:spTree>
    <p:extLst>
      <p:ext uri="{BB962C8B-B14F-4D97-AF65-F5344CB8AC3E}">
        <p14:creationId xmlns:p14="http://schemas.microsoft.com/office/powerpoint/2010/main" val="9141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与</a:t>
            </a:r>
            <a:r>
              <a:rPr lang="en-US" altLang="zh-CN" dirty="0"/>
              <a:t>TCP</a:t>
            </a:r>
          </a:p>
        </p:txBody>
      </p:sp>
      <p:sp>
        <p:nvSpPr>
          <p:cNvPr id="4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237959" cy="4643120"/>
          </a:xfrm>
        </p:spPr>
        <p:txBody>
          <a:bodyPr/>
          <a:lstStyle/>
          <a:p>
            <a:r>
              <a:rPr lang="en-US" altLang="zh-CN" sz="2600" dirty="0" err="1"/>
              <a:t>WebSocket</a:t>
            </a:r>
            <a:r>
              <a:rPr lang="zh-CN" altLang="en-US" sz="2600" dirty="0"/>
              <a:t>和</a:t>
            </a:r>
            <a:r>
              <a:rPr lang="en-US" altLang="zh-CN" sz="2600" dirty="0"/>
              <a:t>HTTP</a:t>
            </a:r>
            <a:r>
              <a:rPr lang="zh-CN" altLang="en-US" sz="2600" dirty="0"/>
              <a:t>属于应用层协议</a:t>
            </a:r>
            <a:r>
              <a:rPr lang="zh-CN" altLang="en-US" sz="2600" dirty="0" smtClean="0"/>
              <a:t>，都是通过</a:t>
            </a:r>
            <a:r>
              <a:rPr lang="en-US" altLang="zh-CN" sz="2600" dirty="0"/>
              <a:t>TCP</a:t>
            </a:r>
            <a:r>
              <a:rPr lang="zh-CN" altLang="en-US" sz="2600" dirty="0"/>
              <a:t>协议传输数据。</a:t>
            </a:r>
          </a:p>
          <a:p>
            <a:r>
              <a:rPr lang="zh-CN" altLang="en-US" sz="2600" dirty="0"/>
              <a:t> </a:t>
            </a:r>
            <a:r>
              <a:rPr lang="en-US" altLang="zh-CN" sz="2600" dirty="0" err="1" smtClean="0"/>
              <a:t>WebSocket</a:t>
            </a:r>
            <a:r>
              <a:rPr lang="zh-CN" altLang="en-US" sz="2600" dirty="0"/>
              <a:t>是全双工通信协议，</a:t>
            </a:r>
            <a:r>
              <a:rPr lang="en-US" altLang="zh-CN" sz="2600" dirty="0"/>
              <a:t>HTTP</a:t>
            </a:r>
            <a:r>
              <a:rPr lang="zh-CN" altLang="en-US" sz="2600" dirty="0"/>
              <a:t>是单向的通信协议。</a:t>
            </a:r>
          </a:p>
          <a:p>
            <a:r>
              <a:rPr lang="zh-CN" altLang="en-US" sz="2600" dirty="0"/>
              <a:t> </a:t>
            </a:r>
            <a:r>
              <a:rPr lang="zh-CN" altLang="en-US" sz="2600" dirty="0" smtClean="0"/>
              <a:t>对于</a:t>
            </a:r>
            <a:r>
              <a:rPr lang="en-US" altLang="zh-CN" sz="2600" dirty="0" err="1"/>
              <a:t>WebSocket</a:t>
            </a:r>
            <a:r>
              <a:rPr lang="zh-CN" altLang="en-US" sz="2600" dirty="0"/>
              <a:t>来说，它必须依赖</a:t>
            </a:r>
            <a:r>
              <a:rPr lang="en-US" altLang="zh-CN" sz="2600" dirty="0"/>
              <a:t>HTTP</a:t>
            </a:r>
            <a:r>
              <a:rPr lang="zh-CN" altLang="en-US" sz="2600" dirty="0"/>
              <a:t>协议进行一次握手，握手成功后，数据就直接从</a:t>
            </a:r>
            <a:r>
              <a:rPr lang="en-US" altLang="zh-CN" sz="2600" dirty="0"/>
              <a:t>TCP</a:t>
            </a:r>
            <a:r>
              <a:rPr lang="zh-CN" altLang="en-US" sz="2600" dirty="0"/>
              <a:t>通道传输，此后就与</a:t>
            </a:r>
            <a:r>
              <a:rPr lang="en-US" altLang="zh-CN" sz="2600" dirty="0"/>
              <a:t>HTTP</a:t>
            </a:r>
            <a:r>
              <a:rPr lang="zh-CN" altLang="en-US" sz="2600" dirty="0"/>
              <a:t>无关了。</a:t>
            </a:r>
          </a:p>
          <a:p>
            <a:endParaRPr lang="zh-CN" altLang="en-US" dirty="0">
              <a:solidFill>
                <a:srgbClr val="006F53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0" y="4149330"/>
            <a:ext cx="5258409" cy="231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0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WebSocket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9" y="1195976"/>
            <a:ext cx="6987201" cy="56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Ajax</a:t>
            </a:r>
            <a:r>
              <a:rPr lang="zh-CN" altLang="en-US" dirty="0"/>
              <a:t>长轮询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90" y="1123944"/>
            <a:ext cx="10084620" cy="547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4" y="1256975"/>
            <a:ext cx="10084620" cy="54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814223" cy="4643120"/>
          </a:xfrm>
        </p:spPr>
        <p:txBody>
          <a:bodyPr/>
          <a:lstStyle/>
          <a:p>
            <a:pPr marL="37465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）建立在 </a:t>
            </a:r>
            <a:r>
              <a:rPr lang="en-US" altLang="zh-CN" dirty="0"/>
              <a:t>TCP </a:t>
            </a:r>
            <a:r>
              <a:rPr lang="zh-CN" altLang="en-US" dirty="0"/>
              <a:t>协议之上，服务器端的实现比较容易。</a:t>
            </a:r>
          </a:p>
          <a:p>
            <a:pPr marL="37465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）与 </a:t>
            </a:r>
            <a:r>
              <a:rPr lang="en-US" altLang="zh-CN" dirty="0"/>
              <a:t>HTTP </a:t>
            </a:r>
            <a:r>
              <a:rPr lang="zh-CN" altLang="en-US" dirty="0"/>
              <a:t>协议有着良好的兼容性。默认端口也是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 smtClean="0"/>
              <a:t>，握手</a:t>
            </a:r>
            <a:r>
              <a:rPr lang="zh-CN" altLang="en-US" dirty="0"/>
              <a:t>阶段采用 </a:t>
            </a:r>
            <a:r>
              <a:rPr lang="en-US" altLang="zh-CN" dirty="0"/>
              <a:t>HTTP </a:t>
            </a:r>
            <a:r>
              <a:rPr lang="zh-CN" altLang="en-US" dirty="0"/>
              <a:t>协议</a:t>
            </a:r>
            <a:r>
              <a:rPr lang="zh-CN" altLang="en-US" dirty="0" smtClean="0"/>
              <a:t>，不</a:t>
            </a:r>
            <a:r>
              <a:rPr lang="zh-CN" altLang="en-US" dirty="0"/>
              <a:t>容易屏蔽，能通过各种 </a:t>
            </a:r>
            <a:r>
              <a:rPr lang="en-US" altLang="zh-CN" dirty="0"/>
              <a:t>HTTP </a:t>
            </a:r>
            <a:r>
              <a:rPr lang="zh-CN" altLang="en-US" dirty="0"/>
              <a:t>代理服务器。</a:t>
            </a:r>
          </a:p>
          <a:p>
            <a:pPr marL="37465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）数据格式比较轻量，性能开销小，通信高效。</a:t>
            </a:r>
          </a:p>
          <a:p>
            <a:pPr marL="37465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）可以发送文本，也可以发送二进制数据。</a:t>
            </a:r>
          </a:p>
          <a:p>
            <a:pPr marL="37465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）没有同源限制，客户端可以与任意服务器通信。</a:t>
            </a:r>
          </a:p>
          <a:p>
            <a:pPr marL="374650"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）协议标识符是</a:t>
            </a:r>
            <a:r>
              <a:rPr lang="en-US" altLang="zh-CN" dirty="0" err="1"/>
              <a:t>ws</a:t>
            </a:r>
            <a:r>
              <a:rPr lang="zh-CN" altLang="en-US" dirty="0"/>
              <a:t>（如果加密，则为</a:t>
            </a:r>
            <a:r>
              <a:rPr lang="en-US" altLang="zh-CN" dirty="0" err="1"/>
              <a:t>wss</a:t>
            </a:r>
            <a:r>
              <a:rPr lang="zh-CN" altLang="en-US" dirty="0"/>
              <a:t>），服务器网址就是 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3855" y="5734056"/>
            <a:ext cx="835582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	ws</a:t>
            </a:r>
            <a:r>
              <a:rPr lang="en-US" altLang="zh-CN" dirty="0">
                <a:solidFill>
                  <a:srgbClr val="000000"/>
                </a:solidFill>
              </a:rPr>
              <a:t>://example.com:80/some/path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608401" cy="5207881"/>
          </a:xfrm>
        </p:spPr>
        <p:txBody>
          <a:bodyPr/>
          <a:lstStyle/>
          <a:p>
            <a:r>
              <a:rPr lang="en-US" altLang="zh-CN" sz="2600" dirty="0" err="1" smtClean="0"/>
              <a:t>WebSocket</a:t>
            </a:r>
            <a:r>
              <a:rPr lang="en-US" altLang="zh-CN" sz="2600" dirty="0" smtClean="0"/>
              <a:t> </a:t>
            </a:r>
            <a:r>
              <a:rPr lang="zh-CN" altLang="en-US" sz="2600" dirty="0"/>
              <a:t>是</a:t>
            </a:r>
            <a:r>
              <a:rPr lang="en-US" altLang="zh-CN" sz="2600" dirty="0"/>
              <a:t>HTML5</a:t>
            </a:r>
            <a:r>
              <a:rPr lang="zh-CN" altLang="en-US" sz="2600" dirty="0"/>
              <a:t>中最强大的通信</a:t>
            </a:r>
            <a:r>
              <a:rPr lang="zh-CN" altLang="en-US" sz="2600" dirty="0" smtClean="0"/>
              <a:t>功能，</a:t>
            </a:r>
            <a:r>
              <a:rPr lang="zh-CN" altLang="en-US" sz="2600" dirty="0"/>
              <a:t>仅通过一个</a:t>
            </a:r>
            <a:r>
              <a:rPr lang="en-US" altLang="zh-CN" sz="2600" dirty="0"/>
              <a:t>Socket</a:t>
            </a:r>
            <a:r>
              <a:rPr lang="zh-CN" altLang="en-US" sz="2600" dirty="0"/>
              <a:t>就可以进行</a:t>
            </a:r>
            <a:r>
              <a:rPr lang="zh-CN" altLang="en-US" sz="2600" dirty="0" smtClean="0"/>
              <a:t>通信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不仅是</a:t>
            </a:r>
            <a:r>
              <a:rPr lang="zh-CN" altLang="en-US" sz="2600" dirty="0"/>
              <a:t>对常规</a:t>
            </a:r>
            <a:r>
              <a:rPr lang="en-US" altLang="zh-CN" sz="2600" dirty="0"/>
              <a:t>HTTP</a:t>
            </a:r>
            <a:r>
              <a:rPr lang="zh-CN" altLang="en-US" sz="2600" dirty="0"/>
              <a:t>通信的一种增量加强，它更代表着一次巨大的进步，对实时的、事件驱动的</a:t>
            </a:r>
            <a:r>
              <a:rPr lang="en-US" altLang="zh-CN" sz="2600" dirty="0"/>
              <a:t>Web</a:t>
            </a:r>
            <a:r>
              <a:rPr lang="zh-CN" altLang="en-US" sz="2600" dirty="0"/>
              <a:t>应用程序更是如此</a:t>
            </a:r>
            <a:r>
              <a:rPr lang="zh-CN" altLang="en-US" sz="2600" dirty="0" smtClean="0"/>
              <a:t>。</a:t>
            </a:r>
            <a:r>
              <a:rPr lang="en-US" altLang="zh-CN" sz="2600" dirty="0" smtClean="0"/>
              <a:t>							                --</a:t>
            </a:r>
            <a:r>
              <a:rPr lang="en-US" altLang="zh-CN" sz="2600" dirty="0"/>
              <a:t>Peter </a:t>
            </a:r>
            <a:r>
              <a:rPr lang="en-US" altLang="zh-CN" sz="2600" dirty="0" smtClean="0"/>
              <a:t>Lubbers</a:t>
            </a:r>
            <a:endParaRPr lang="en-US" altLang="zh-CN" sz="2600" dirty="0"/>
          </a:p>
          <a:p>
            <a:r>
              <a:rPr lang="zh-CN" altLang="en-US" sz="2600" dirty="0"/>
              <a:t>有了</a:t>
            </a:r>
            <a:r>
              <a:rPr lang="en-US" altLang="zh-CN" sz="2600" dirty="0" err="1"/>
              <a:t>WebSocket</a:t>
            </a:r>
            <a:r>
              <a:rPr lang="zh-CN" altLang="en-US" sz="2600" dirty="0"/>
              <a:t>以后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/>
            <a:r>
              <a:rPr lang="zh-CN" altLang="en-US" sz="2400" dirty="0"/>
              <a:t>数据双向实时传输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Web</a:t>
            </a:r>
            <a:r>
              <a:rPr lang="zh-CN" altLang="en-US" sz="2400" dirty="0"/>
              <a:t>中轻松实现：</a:t>
            </a:r>
          </a:p>
          <a:p>
            <a:pPr lvl="2"/>
            <a:r>
              <a:rPr lang="zh-CN" altLang="en-US" sz="2200" dirty="0"/>
              <a:t>网游、在线聊天</a:t>
            </a:r>
          </a:p>
          <a:p>
            <a:pPr lvl="2"/>
            <a:r>
              <a:rPr lang="zh-CN" altLang="en-US" sz="2200" dirty="0"/>
              <a:t>股票、位置监控</a:t>
            </a:r>
            <a:r>
              <a:rPr lang="en-US" altLang="zh-CN" sz="2200" dirty="0"/>
              <a:t>…</a:t>
            </a:r>
          </a:p>
          <a:p>
            <a:pPr lvl="2"/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意义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3717032"/>
            <a:ext cx="3071812" cy="266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383" y="4293766"/>
            <a:ext cx="2871157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4077071"/>
            <a:ext cx="2286000" cy="258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0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6F53"/>
                </a:solidFill>
              </a:rPr>
              <a:t>WebSocket</a:t>
            </a:r>
            <a:r>
              <a:rPr lang="en-US" altLang="zh-CN" dirty="0">
                <a:solidFill>
                  <a:srgbClr val="006F53"/>
                </a:solidFill>
              </a:rPr>
              <a:t> </a:t>
            </a:r>
            <a:r>
              <a:rPr lang="zh-CN" altLang="en-US" dirty="0">
                <a:solidFill>
                  <a:srgbClr val="006F53"/>
                </a:solidFill>
              </a:rPr>
              <a:t>构造</a:t>
            </a:r>
            <a:r>
              <a:rPr lang="zh-CN" altLang="en-US" dirty="0" smtClean="0">
                <a:solidFill>
                  <a:srgbClr val="006F53"/>
                </a:solidFill>
              </a:rPr>
              <a:t>函数</a:t>
            </a:r>
            <a:endParaRPr lang="en-US" altLang="zh-CN" dirty="0" smtClean="0">
              <a:solidFill>
                <a:srgbClr val="006F53"/>
              </a:solidFill>
            </a:endParaRPr>
          </a:p>
          <a:p>
            <a:pPr lvl="1"/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对象作为一个构造函数，用于新建 </a:t>
            </a:r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实例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Socket</a:t>
            </a:r>
            <a:r>
              <a:rPr lang="en-US" altLang="zh-CN" dirty="0"/>
              <a:t> = new </a:t>
            </a:r>
            <a:r>
              <a:rPr lang="en-US" altLang="zh-CN" dirty="0" err="1">
                <a:solidFill>
                  <a:srgbClr val="C00000"/>
                </a:solidFill>
              </a:rPr>
              <a:t>WebSocket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, [</a:t>
            </a:r>
            <a:r>
              <a:rPr lang="en-US" altLang="zh-CN" dirty="0">
                <a:solidFill>
                  <a:srgbClr val="0000FF"/>
                </a:solidFill>
              </a:rPr>
              <a:t>protocol</a:t>
            </a:r>
            <a:r>
              <a:rPr lang="en-US" altLang="zh-CN" dirty="0"/>
              <a:t>] );</a:t>
            </a:r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个参数 </a:t>
            </a:r>
            <a:r>
              <a:rPr lang="en-US" altLang="zh-CN" dirty="0" err="1"/>
              <a:t>url</a:t>
            </a:r>
            <a:r>
              <a:rPr lang="en-US" altLang="zh-CN" dirty="0"/>
              <a:t>, </a:t>
            </a:r>
            <a:r>
              <a:rPr lang="zh-CN" altLang="en-US" dirty="0"/>
              <a:t>指定连接的 </a:t>
            </a:r>
            <a:r>
              <a:rPr lang="en-US" altLang="zh-CN" dirty="0"/>
              <a:t>URL</a:t>
            </a:r>
            <a:r>
              <a:rPr lang="zh-CN" altLang="en-US" dirty="0"/>
              <a:t>。第二个参数 </a:t>
            </a:r>
            <a:r>
              <a:rPr lang="en-US" altLang="zh-CN" dirty="0"/>
              <a:t>protocol </a:t>
            </a:r>
            <a:r>
              <a:rPr lang="zh-CN" altLang="en-US" dirty="0"/>
              <a:t>是可选的，指定了可接受的子协议。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WebSocket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57921" y="4653561"/>
            <a:ext cx="950835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Socket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= new </a:t>
            </a:r>
            <a:r>
              <a:rPr lang="en-US" altLang="zh-CN" sz="2800" dirty="0" err="1">
                <a:solidFill>
                  <a:srgbClr val="000000"/>
                </a:solidFill>
              </a:rPr>
              <a:t>WebSocket</a:t>
            </a:r>
            <a:r>
              <a:rPr lang="en-US" altLang="zh-CN" sz="2800" dirty="0">
                <a:solidFill>
                  <a:srgbClr val="000000"/>
                </a:solidFill>
              </a:rPr>
              <a:t>('</a:t>
            </a:r>
            <a:r>
              <a:rPr lang="en-US" altLang="zh-CN" sz="2800" dirty="0" err="1">
                <a:solidFill>
                  <a:srgbClr val="000000"/>
                </a:solidFill>
              </a:rPr>
              <a:t>ws</a:t>
            </a:r>
            <a:r>
              <a:rPr lang="en-US" altLang="zh-CN" sz="2800" dirty="0">
                <a:solidFill>
                  <a:srgbClr val="000000"/>
                </a:solidFill>
              </a:rPr>
              <a:t>://localhost:8080');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5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53976"/>
              </p:ext>
            </p:extLst>
          </p:nvPr>
        </p:nvGraphicFramePr>
        <p:xfrm>
          <a:off x="765558" y="1412076"/>
          <a:ext cx="10372752" cy="4799268"/>
        </p:xfrm>
        <a:graphic>
          <a:graphicData uri="http://schemas.openxmlformats.org/drawingml/2006/table">
            <a:tbl>
              <a:tblPr/>
              <a:tblGrid>
                <a:gridCol w="4321980">
                  <a:extLst>
                    <a:ext uri="{9D8B030D-6E8A-4147-A177-3AD203B41FA5}">
                      <a16:colId xmlns:a16="http://schemas.microsoft.com/office/drawing/2014/main" xmlns="" val="3272655228"/>
                    </a:ext>
                  </a:extLst>
                </a:gridCol>
                <a:gridCol w="6050772">
                  <a:extLst>
                    <a:ext uri="{9D8B030D-6E8A-4147-A177-3AD203B41FA5}">
                      <a16:colId xmlns:a16="http://schemas.microsoft.com/office/drawing/2014/main" xmlns="" val="1082298797"/>
                    </a:ext>
                  </a:extLst>
                </a:gridCol>
              </a:tblGrid>
              <a:tr h="5762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6994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WebSocket.readyState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返回实例对象的当前状态，共有四种。</a:t>
                      </a:r>
                      <a:endParaRPr lang="en-US" altLang="zh-CN" sz="2400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CONNECTING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：值为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，表示正在连接。</a:t>
                      </a: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：值为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，表示连接成功，可以通信了。</a:t>
                      </a: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CLOSING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：值为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，表示连接正在关闭。</a:t>
                      </a: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CLOSED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：值为</a:t>
                      </a:r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，表示连接已经关闭，或者打开连接失败。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300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.bufferedAmount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表示已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 </a:t>
                      </a:r>
                      <a:r>
                        <a:rPr lang="en-US" altLang="zh-CN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send() </a:t>
                      </a:r>
                      <a:r>
                        <a:rPr lang="zh-CN" altLang="en-US" sz="2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放入正在队列中等待传输，但是还没有</a:t>
                      </a:r>
                      <a:r>
                        <a:rPr lang="zh-CN" altLang="en-US" sz="24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发出二进制数据。</a:t>
                      </a:r>
                      <a:endParaRPr lang="zh-CN" altLang="en-US" sz="24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63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76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0" y="1698151"/>
            <a:ext cx="6317166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2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中传统数据通信方式的缺陷</a:t>
            </a:r>
          </a:p>
        </p:txBody>
      </p:sp>
      <p:sp>
        <p:nvSpPr>
          <p:cNvPr id="9" name="MH_Entry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64555" y="2403734"/>
            <a:ext cx="763674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2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让网页实时通信（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WebSocket</a:t>
            </a:r>
            <a:r>
              <a:rPr lang="zh-CN" altLang="en-US" sz="32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0" name="MH_Number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79456" y="2405321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1179456" y="3109317"/>
            <a:ext cx="7652848" cy="476250"/>
            <a:chOff x="1465263" y="2774950"/>
            <a:chExt cx="5757503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65413" y="2774950"/>
              <a:ext cx="4557353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2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 err="1" smtClean="0">
                  <a:solidFill>
                    <a:srgbClr val="000000"/>
                  </a:solidFill>
                  <a:latin typeface="+mn-lt"/>
                  <a:ea typeface="+mn-ea"/>
                </a:rPr>
                <a:t>WebSocket</a:t>
              </a:r>
              <a:r>
                <a:rPr lang="zh-CN" altLang="en-US" sz="3200" dirty="0" smtClean="0">
                  <a:solidFill>
                    <a:srgbClr val="000000"/>
                  </a:solidFill>
                  <a:latin typeface="+mn-lt"/>
                  <a:ea typeface="+mn-ea"/>
                </a:rPr>
                <a:t>客户端</a:t>
              </a:r>
              <a:endParaRPr lang="zh-CN" altLang="en-US" sz="32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6" name="MH_Entry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92990" y="3817146"/>
            <a:ext cx="6057614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2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0000"/>
                </a:solidFill>
                <a:latin typeface="+mn-lt"/>
                <a:ea typeface="+mn-ea"/>
              </a:rPr>
              <a:t>WebSocket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+mn-ea"/>
              </a:rPr>
              <a:t>服务端</a:t>
            </a:r>
            <a:endParaRPr lang="zh-CN" altLang="en-US" sz="32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MH_Number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97756" y="3821908"/>
            <a:ext cx="1585099" cy="471488"/>
          </a:xfrm>
          <a:prstGeom prst="homePlate">
            <a:avLst>
              <a:gd name="adj" fmla="val 5000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04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8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846053" y="1053425"/>
            <a:ext cx="7203300" cy="58477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</a:rPr>
              <a:t>switch (</a:t>
            </a:r>
            <a:r>
              <a:rPr lang="en-US" altLang="zh-CN" sz="2200" dirty="0" err="1">
                <a:solidFill>
                  <a:srgbClr val="FF0000"/>
                </a:solidFill>
              </a:rPr>
              <a:t>ws.readyState</a:t>
            </a:r>
            <a:r>
              <a:rPr lang="en-US" altLang="zh-CN" sz="2200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case </a:t>
            </a:r>
            <a:r>
              <a:rPr lang="en-US" altLang="zh-CN" sz="2200" dirty="0" err="1">
                <a:solidFill>
                  <a:srgbClr val="000000"/>
                </a:solidFill>
              </a:rPr>
              <a:t>WebSocket.CONNECTING</a:t>
            </a:r>
            <a:r>
              <a:rPr lang="en-US" altLang="zh-CN" sz="22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// </a:t>
            </a:r>
            <a:r>
              <a:rPr lang="en-US" altLang="zh-CN" sz="2200" dirty="0">
                <a:solidFill>
                  <a:srgbClr val="000000"/>
                </a:solidFill>
              </a:rPr>
              <a:t>do something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 </a:t>
            </a:r>
            <a:r>
              <a:rPr lang="en-US" altLang="zh-CN" sz="2200" dirty="0">
                <a:solidFill>
                  <a:srgbClr val="000000"/>
                </a:solidFill>
              </a:rPr>
              <a:t>break;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case </a:t>
            </a:r>
            <a:r>
              <a:rPr lang="en-US" altLang="zh-CN" sz="2200" dirty="0" err="1">
                <a:solidFill>
                  <a:srgbClr val="000000"/>
                </a:solidFill>
              </a:rPr>
              <a:t>WebSocket.OPEN</a:t>
            </a:r>
            <a:r>
              <a:rPr lang="en-US" altLang="zh-CN" sz="22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// </a:t>
            </a:r>
            <a:r>
              <a:rPr lang="en-US" altLang="zh-CN" sz="2200" dirty="0">
                <a:solidFill>
                  <a:srgbClr val="000000"/>
                </a:solidFill>
              </a:rPr>
              <a:t>do something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 </a:t>
            </a:r>
            <a:r>
              <a:rPr lang="en-US" altLang="zh-CN" sz="2200" dirty="0">
                <a:solidFill>
                  <a:srgbClr val="000000"/>
                </a:solidFill>
              </a:rPr>
              <a:t>break;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case </a:t>
            </a:r>
            <a:r>
              <a:rPr lang="en-US" altLang="zh-CN" sz="2200" dirty="0" err="1">
                <a:solidFill>
                  <a:srgbClr val="000000"/>
                </a:solidFill>
              </a:rPr>
              <a:t>WebSocket.CLOSING</a:t>
            </a:r>
            <a:r>
              <a:rPr lang="en-US" altLang="zh-CN" sz="22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// </a:t>
            </a:r>
            <a:r>
              <a:rPr lang="en-US" altLang="zh-CN" sz="2200" dirty="0">
                <a:solidFill>
                  <a:srgbClr val="000000"/>
                </a:solidFill>
              </a:rPr>
              <a:t>do something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break</a:t>
            </a:r>
            <a:r>
              <a:rPr lang="en-US" altLang="zh-CN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case </a:t>
            </a:r>
            <a:r>
              <a:rPr lang="en-US" altLang="zh-CN" sz="2200" dirty="0" err="1">
                <a:solidFill>
                  <a:srgbClr val="000000"/>
                </a:solidFill>
              </a:rPr>
              <a:t>WebSocket.CLOSED</a:t>
            </a:r>
            <a:r>
              <a:rPr lang="en-US" altLang="zh-CN" sz="22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// </a:t>
            </a:r>
            <a:r>
              <a:rPr lang="en-US" altLang="zh-CN" sz="2200" dirty="0">
                <a:solidFill>
                  <a:srgbClr val="000000"/>
                </a:solidFill>
              </a:rPr>
              <a:t>do something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break</a:t>
            </a:r>
            <a:r>
              <a:rPr lang="en-US" altLang="zh-CN" sz="22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default</a:t>
            </a:r>
            <a:r>
              <a:rPr lang="en-US" altLang="zh-CN" sz="2200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// </a:t>
            </a:r>
            <a:r>
              <a:rPr lang="en-US" altLang="zh-CN" sz="2200" dirty="0">
                <a:solidFill>
                  <a:srgbClr val="000000"/>
                </a:solidFill>
              </a:rPr>
              <a:t>this never happens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   </a:t>
            </a:r>
            <a:r>
              <a:rPr lang="en-US" altLang="zh-CN" sz="2200" dirty="0" smtClean="0">
                <a:solidFill>
                  <a:srgbClr val="000000"/>
                </a:solidFill>
              </a:rPr>
              <a:t>     </a:t>
            </a:r>
            <a:r>
              <a:rPr lang="en-US" altLang="zh-CN" sz="2200" dirty="0">
                <a:solidFill>
                  <a:srgbClr val="000000"/>
                </a:solidFill>
              </a:rPr>
              <a:t>break;</a:t>
            </a:r>
          </a:p>
          <a:p>
            <a:r>
              <a:rPr lang="en-US" altLang="zh-CN" sz="2200" dirty="0">
                <a:solidFill>
                  <a:srgbClr val="000000"/>
                </a:solidFill>
              </a:rPr>
              <a:t>}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属性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741835"/>
          </a:xfrm>
        </p:spPr>
        <p:txBody>
          <a:bodyPr/>
          <a:lstStyle/>
          <a:p>
            <a:r>
              <a:rPr lang="zh-CN" altLang="en-US" dirty="0" smtClean="0"/>
              <a:t>实例对象的 </a:t>
            </a:r>
            <a:r>
              <a:rPr lang="en-US" altLang="zh-CN" dirty="0" err="1" smtClean="0"/>
              <a:t>bufferedAmount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属性可以用来判断发送是否结束。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2927" y="2204439"/>
            <a:ext cx="7752690" cy="445250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sv-SE" altLang="zh-CN" sz="2600" dirty="0" smtClean="0">
                <a:solidFill>
                  <a:srgbClr val="000000"/>
                </a:solidFill>
              </a:rPr>
              <a:t> var </a:t>
            </a:r>
            <a:r>
              <a:rPr lang="en-US" altLang="zh-CN" sz="2600" dirty="0" smtClean="0">
                <a:solidFill>
                  <a:srgbClr val="000000"/>
                </a:solidFill>
              </a:rPr>
              <a:t>s</a:t>
            </a:r>
            <a:r>
              <a:rPr lang="sv-SE" altLang="zh-CN" sz="2600" dirty="0" smtClean="0">
                <a:solidFill>
                  <a:srgbClr val="000000"/>
                </a:solidFill>
              </a:rPr>
              <a:t>ocket </a:t>
            </a:r>
            <a:r>
              <a:rPr lang="sv-SE" altLang="zh-CN" sz="2600" dirty="0">
                <a:solidFill>
                  <a:srgbClr val="000000"/>
                </a:solidFill>
              </a:rPr>
              <a:t>= new WebSocket(url, [protocol] );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>
                <a:solidFill>
                  <a:srgbClr val="000000"/>
                </a:solidFill>
              </a:rPr>
              <a:t>data = new </a:t>
            </a:r>
            <a:r>
              <a:rPr lang="en-US" altLang="zh-CN" sz="2600" dirty="0" err="1">
                <a:solidFill>
                  <a:srgbClr val="000000"/>
                </a:solidFill>
              </a:rPr>
              <a:t>ArrayBuffer</a:t>
            </a:r>
            <a:r>
              <a:rPr lang="en-US" altLang="zh-CN" sz="2600" dirty="0">
                <a:solidFill>
                  <a:srgbClr val="000000"/>
                </a:solidFill>
              </a:rPr>
              <a:t>(10000000);</a:t>
            </a:r>
          </a:p>
          <a:p>
            <a:pPr>
              <a:lnSpc>
                <a:spcPts val="34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socket.send</a:t>
            </a:r>
            <a:r>
              <a:rPr lang="en-US" altLang="zh-CN" sz="2600" dirty="0" smtClean="0">
                <a:solidFill>
                  <a:srgbClr val="000000"/>
                </a:solidFill>
              </a:rPr>
              <a:t>(data</a:t>
            </a:r>
            <a:r>
              <a:rPr lang="en-US" altLang="zh-CN" sz="260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ts val="3400"/>
              </a:lnSpc>
            </a:pPr>
            <a:endParaRPr lang="en-US" altLang="zh-CN" sz="2600" dirty="0">
              <a:solidFill>
                <a:srgbClr val="000000"/>
              </a:solidFill>
            </a:endParaRPr>
          </a:p>
          <a:p>
            <a:pPr>
              <a:lnSpc>
                <a:spcPts val="34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if 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socket.bufferedAmount</a:t>
            </a:r>
            <a:r>
              <a:rPr lang="en-US" altLang="zh-CN" sz="2600" dirty="0">
                <a:solidFill>
                  <a:srgbClr val="000000"/>
                </a:solidFill>
              </a:rPr>
              <a:t> === 0) {</a:t>
            </a:r>
          </a:p>
          <a:p>
            <a:pPr>
              <a:lnSpc>
                <a:spcPts val="34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// </a:t>
            </a:r>
            <a:r>
              <a:rPr lang="zh-CN" altLang="en-US" sz="2600" dirty="0">
                <a:solidFill>
                  <a:srgbClr val="000000"/>
                </a:solidFill>
              </a:rPr>
              <a:t>发送完毕</a:t>
            </a:r>
          </a:p>
          <a:p>
            <a:pPr>
              <a:lnSpc>
                <a:spcPts val="34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} </a:t>
            </a:r>
          </a:p>
          <a:p>
            <a:pPr>
              <a:lnSpc>
                <a:spcPts val="34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</a:rPr>
              <a:t>else </a:t>
            </a:r>
            <a:r>
              <a:rPr lang="en-US" altLang="zh-CN" sz="2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ts val="3400"/>
              </a:lnSpc>
            </a:pPr>
            <a:r>
              <a:rPr lang="en-US" altLang="zh-CN" sz="2600" dirty="0">
                <a:solidFill>
                  <a:srgbClr val="000000"/>
                </a:solidFill>
              </a:rPr>
              <a:t>  </a:t>
            </a:r>
            <a:r>
              <a:rPr lang="en-US" altLang="zh-CN" sz="2600" dirty="0" smtClean="0">
                <a:solidFill>
                  <a:srgbClr val="000000"/>
                </a:solidFill>
              </a:rPr>
              <a:t>    // </a:t>
            </a:r>
            <a:r>
              <a:rPr lang="zh-CN" altLang="en-US" sz="2600" dirty="0">
                <a:solidFill>
                  <a:srgbClr val="000000"/>
                </a:solidFill>
              </a:rPr>
              <a:t>发送还没结束</a:t>
            </a:r>
          </a:p>
          <a:p>
            <a:pPr>
              <a:lnSpc>
                <a:spcPts val="3400"/>
              </a:lnSpc>
            </a:pPr>
            <a:r>
              <a:rPr lang="en-US" altLang="zh-CN" sz="2600" dirty="0" smtClean="0">
                <a:solidFill>
                  <a:srgbClr val="000000"/>
                </a:solidFill>
              </a:rPr>
              <a:t> }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事件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94204"/>
              </p:ext>
            </p:extLst>
          </p:nvPr>
        </p:nvGraphicFramePr>
        <p:xfrm>
          <a:off x="1252537" y="1484109"/>
          <a:ext cx="9525609" cy="3727759"/>
        </p:xfrm>
        <a:graphic>
          <a:graphicData uri="http://schemas.openxmlformats.org/drawingml/2006/table">
            <a:tbl>
              <a:tblPr/>
              <a:tblGrid>
                <a:gridCol w="1800506">
                  <a:extLst>
                    <a:ext uri="{9D8B030D-6E8A-4147-A177-3AD203B41FA5}">
                      <a16:colId xmlns:a16="http://schemas.microsoft.com/office/drawing/2014/main" xmlns="" val="70391539"/>
                    </a:ext>
                  </a:extLst>
                </a:gridCol>
                <a:gridCol w="3491152">
                  <a:extLst>
                    <a:ext uri="{9D8B030D-6E8A-4147-A177-3AD203B41FA5}">
                      <a16:colId xmlns:a16="http://schemas.microsoft.com/office/drawing/2014/main" xmlns="" val="2112723764"/>
                    </a:ext>
                  </a:extLst>
                </a:gridCol>
                <a:gridCol w="4233951">
                  <a:extLst>
                    <a:ext uri="{9D8B030D-6E8A-4147-A177-3AD203B41FA5}">
                      <a16:colId xmlns:a16="http://schemas.microsoft.com/office/drawing/2014/main" xmlns="" val="2343447866"/>
                    </a:ext>
                  </a:extLst>
                </a:gridCol>
              </a:tblGrid>
              <a:tr h="720360"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事件处理程序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9700425"/>
                  </a:ext>
                </a:extLst>
              </a:tr>
              <a:tr h="792333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open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</a:t>
                      </a:r>
                      <a:r>
                        <a:rPr lang="en-US" sz="2400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onopen</a:t>
                      </a:r>
                      <a:endParaRPr 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连接建立时</a:t>
                      </a:r>
                      <a:r>
                        <a:rPr lang="zh-CN" alt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触发</a:t>
                      </a:r>
                      <a:endParaRPr lang="zh-CN" alt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5255559"/>
                  </a:ext>
                </a:extLst>
              </a:tr>
              <a:tr h="792363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message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</a:t>
                      </a:r>
                      <a:r>
                        <a:rPr lang="en-US" sz="2400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onmessage</a:t>
                      </a:r>
                      <a:endParaRPr 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客户端接收服务端数据时触发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3507847"/>
                  </a:ext>
                </a:extLst>
              </a:tr>
              <a:tr h="734897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error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</a:t>
                      </a:r>
                      <a:r>
                        <a:rPr lang="en-US" sz="2400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onerror</a:t>
                      </a:r>
                      <a:endParaRPr 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通信发生错误时触发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7374108"/>
                  </a:ext>
                </a:extLst>
              </a:tr>
              <a:tr h="687806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</a:t>
                      </a:r>
                      <a:r>
                        <a:rPr lang="en-US" sz="2400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onclose</a:t>
                      </a:r>
                      <a:endParaRPr 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连接关闭时触发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63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40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en-US" altLang="zh-CN" sz="2800" dirty="0" err="1">
                <a:solidFill>
                  <a:srgbClr val="006F53"/>
                </a:solidFill>
              </a:rPr>
              <a:t>window.WebSocket.onopen</a:t>
            </a:r>
            <a:endParaRPr lang="en-US" altLang="zh-CN" sz="2800" dirty="0">
              <a:solidFill>
                <a:srgbClr val="006F53"/>
              </a:solidFill>
            </a:endParaRPr>
          </a:p>
          <a:p>
            <a:pPr lvl="1"/>
            <a:r>
              <a:rPr lang="zh-CN" altLang="en-US" dirty="0"/>
              <a:t>实例对象的</a:t>
            </a:r>
            <a:r>
              <a:rPr lang="en-US" altLang="zh-CN" dirty="0" err="1"/>
              <a:t>onopen</a:t>
            </a:r>
            <a:r>
              <a:rPr lang="zh-CN" altLang="en-US" dirty="0"/>
              <a:t>属性，用于指定连接成功后的回调函数</a:t>
            </a:r>
            <a:r>
              <a:rPr lang="zh-CN" altLang="en-US" dirty="0" smtClean="0"/>
              <a:t>。</a:t>
            </a:r>
            <a:endParaRPr lang="en-US" altLang="zh-CN" i="1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en-US" altLang="zh-CN" sz="2800" dirty="0" err="1" smtClean="0">
                <a:solidFill>
                  <a:srgbClr val="006F53"/>
                </a:solidFill>
              </a:rPr>
              <a:t>window.WebSocket.onmessage</a:t>
            </a:r>
            <a:endParaRPr lang="en-US" altLang="zh-CN" sz="2800" dirty="0" smtClean="0">
              <a:solidFill>
                <a:srgbClr val="006F53"/>
              </a:solidFill>
            </a:endParaRPr>
          </a:p>
          <a:p>
            <a:pPr lvl="1">
              <a:buSzPct val="110000"/>
            </a:pPr>
            <a:r>
              <a:rPr lang="zh-CN" altLang="en-US" dirty="0"/>
              <a:t>实例对象的</a:t>
            </a:r>
            <a:r>
              <a:rPr lang="en-US" altLang="zh-CN" dirty="0" err="1"/>
              <a:t>onmessage</a:t>
            </a:r>
            <a:r>
              <a:rPr lang="zh-CN" altLang="en-US" dirty="0"/>
              <a:t>属性，用于指定收到服务器数据后的回调函</a:t>
            </a:r>
            <a:r>
              <a:rPr lang="zh-CN" altLang="en-US" dirty="0" smtClean="0"/>
              <a:t>数。</a:t>
            </a:r>
            <a:endParaRPr lang="en-US" altLang="zh-CN" sz="2800" dirty="0" smtClean="0">
              <a:solidFill>
                <a:srgbClr val="006F53"/>
              </a:solidFill>
            </a:endParaRPr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3"/>
              </a:buBlip>
            </a:pPr>
            <a:r>
              <a:rPr lang="en-US" altLang="zh-CN" sz="2800" dirty="0" err="1" smtClean="0">
                <a:solidFill>
                  <a:srgbClr val="006F53"/>
                </a:solidFill>
              </a:rPr>
              <a:t>window.WebSocket.onclose</a:t>
            </a:r>
            <a:endParaRPr lang="en-US" altLang="zh-CN" sz="2600" dirty="0">
              <a:solidFill>
                <a:srgbClr val="006F53"/>
              </a:solidFill>
            </a:endParaRPr>
          </a:p>
          <a:p>
            <a:pPr lvl="1"/>
            <a:r>
              <a:rPr lang="zh-CN" altLang="en-US" dirty="0"/>
              <a:t>实例对象的</a:t>
            </a:r>
            <a:r>
              <a:rPr lang="en-US" altLang="zh-CN" dirty="0" err="1"/>
              <a:t>onclose</a:t>
            </a:r>
            <a:r>
              <a:rPr lang="zh-CN" altLang="en-US" dirty="0"/>
              <a:t>属性，用于指定连接关闭后的回调函</a:t>
            </a:r>
            <a:r>
              <a:rPr lang="zh-CN" altLang="en-US" dirty="0" smtClean="0"/>
              <a:t>数。</a:t>
            </a:r>
            <a:endParaRPr lang="en-US" altLang="zh-CN" i="1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WebSocket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3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88645" y="1246505"/>
            <a:ext cx="10715625" cy="813868"/>
          </a:xfrm>
        </p:spPr>
        <p:txBody>
          <a:bodyPr/>
          <a:lstStyle/>
          <a:p>
            <a:pPr marL="4318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ws</a:t>
            </a:r>
            <a:r>
              <a:rPr lang="en-US" altLang="zh-CN" dirty="0"/>
              <a:t> = new </a:t>
            </a:r>
            <a:r>
              <a:rPr lang="en-US" altLang="zh-CN" dirty="0" err="1"/>
              <a:t>WebSocket</a:t>
            </a:r>
            <a:r>
              <a:rPr lang="en-US" altLang="zh-CN" dirty="0"/>
              <a:t>('</a:t>
            </a:r>
            <a:r>
              <a:rPr lang="en-US" altLang="zh-CN" dirty="0" err="1"/>
              <a:t>ws</a:t>
            </a:r>
            <a:r>
              <a:rPr lang="en-US" altLang="zh-CN" dirty="0"/>
              <a:t>://localhost:8080');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WebSocket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81657" y="2276472"/>
            <a:ext cx="410588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ws.onopen</a:t>
            </a:r>
            <a:r>
              <a:rPr lang="en-US" altLang="zh-CN" sz="2400" dirty="0">
                <a:solidFill>
                  <a:srgbClr val="000000"/>
                </a:solidFill>
              </a:rPr>
              <a:t> = function () 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ws.send</a:t>
            </a:r>
            <a:r>
              <a:rPr lang="en-US" altLang="zh-CN" sz="2400" dirty="0">
                <a:solidFill>
                  <a:srgbClr val="000000"/>
                </a:solidFill>
              </a:rPr>
              <a:t>('Hello Server!');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5670" y="2276472"/>
            <a:ext cx="655500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ws.addEventListener</a:t>
            </a:r>
            <a:r>
              <a:rPr lang="en-US" altLang="zh-CN" sz="2400" dirty="0">
                <a:solidFill>
                  <a:srgbClr val="000000"/>
                </a:solidFill>
              </a:rPr>
              <a:t>('open', function (event) 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ws.send</a:t>
            </a:r>
            <a:r>
              <a:rPr lang="en-US" altLang="zh-CN" sz="2400" dirty="0">
                <a:solidFill>
                  <a:srgbClr val="000000"/>
                </a:solidFill>
              </a:rPr>
              <a:t>('Hello Server!');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});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1656" y="3861198"/>
            <a:ext cx="518637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ws.onclose</a:t>
            </a:r>
            <a:r>
              <a:rPr lang="en-US" altLang="zh-CN" sz="2400" dirty="0">
                <a:solidFill>
                  <a:srgbClr val="000000"/>
                </a:solidFill>
              </a:rPr>
              <a:t> = function(event) 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code = </a:t>
            </a:r>
            <a:r>
              <a:rPr lang="en-US" altLang="zh-CN" sz="2400" dirty="0" err="1">
                <a:solidFill>
                  <a:srgbClr val="000000"/>
                </a:solidFill>
              </a:rPr>
              <a:t>event.code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reason = </a:t>
            </a:r>
            <a:r>
              <a:rPr lang="en-US" altLang="zh-CN" sz="2400" dirty="0" err="1">
                <a:solidFill>
                  <a:srgbClr val="000000"/>
                </a:solidFill>
              </a:rPr>
              <a:t>event.reason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wasClean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event.wasClean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// </a:t>
            </a:r>
            <a:r>
              <a:rPr lang="en-US" altLang="zh-CN" sz="2400" dirty="0">
                <a:solidFill>
                  <a:srgbClr val="000000"/>
                </a:solidFill>
              </a:rPr>
              <a:t>handle close event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39354" y="3861198"/>
            <a:ext cx="4970277" cy="156966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</a:rPr>
              <a:t>ws.onmessage</a:t>
            </a:r>
            <a:r>
              <a:rPr lang="en-US" altLang="zh-CN" sz="2400" dirty="0">
                <a:solidFill>
                  <a:srgbClr val="000000"/>
                </a:solidFill>
              </a:rPr>
              <a:t> = function(event) {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var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data = </a:t>
            </a:r>
            <a:r>
              <a:rPr lang="en-US" altLang="zh-CN" sz="2400" dirty="0" err="1">
                <a:solidFill>
                  <a:srgbClr val="000000"/>
                </a:solidFill>
              </a:rPr>
              <a:t>event.data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// </a:t>
            </a:r>
            <a:r>
              <a:rPr lang="zh-CN" altLang="en-US" sz="2400" dirty="0">
                <a:solidFill>
                  <a:srgbClr val="000000"/>
                </a:solidFill>
              </a:rPr>
              <a:t>处理数据</a:t>
            </a:r>
          </a:p>
          <a:p>
            <a:r>
              <a:rPr lang="en-US" altLang="zh-CN" sz="2400" dirty="0">
                <a:solidFill>
                  <a:srgbClr val="000000"/>
                </a:solidFill>
              </a:rPr>
              <a:t>};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1134"/>
              </p:ext>
            </p:extLst>
          </p:nvPr>
        </p:nvGraphicFramePr>
        <p:xfrm>
          <a:off x="1217631" y="1430781"/>
          <a:ext cx="8505826" cy="1677162"/>
        </p:xfrm>
        <a:graphic>
          <a:graphicData uri="http://schemas.openxmlformats.org/drawingml/2006/table">
            <a:tbl>
              <a:tblPr/>
              <a:tblGrid>
                <a:gridCol w="4252913">
                  <a:extLst>
                    <a:ext uri="{9D8B030D-6E8A-4147-A177-3AD203B41FA5}">
                      <a16:colId xmlns:a16="http://schemas.microsoft.com/office/drawing/2014/main" xmlns="" val="1200910269"/>
                    </a:ext>
                  </a:extLst>
                </a:gridCol>
                <a:gridCol w="4252913">
                  <a:extLst>
                    <a:ext uri="{9D8B030D-6E8A-4147-A177-3AD203B41FA5}">
                      <a16:colId xmlns:a16="http://schemas.microsoft.com/office/drawing/2014/main" xmlns="" val="4119563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1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9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</a:t>
                      </a:r>
                      <a:r>
                        <a:rPr lang="en-US" sz="2400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send</a:t>
                      </a: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使用连接发送数据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647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4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WebSocket.</a:t>
                      </a:r>
                      <a:r>
                        <a:rPr lang="en-US" sz="2400" kern="1200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</a:t>
                      </a:r>
                      <a:r>
                        <a:rPr lang="en-US" sz="2400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3765" rtl="0" eaLnBrk="1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关闭连接</a:t>
                      </a: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12101"/>
                  </a:ext>
                </a:extLst>
              </a:tr>
            </a:tbl>
          </a:graphicData>
        </a:graphic>
      </p:graphicFrame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1197756" y="3284934"/>
            <a:ext cx="10547985" cy="3118924"/>
          </a:xfrm>
        </p:spPr>
        <p:txBody>
          <a:bodyPr/>
          <a:lstStyle/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err="1" smtClean="0">
                <a:solidFill>
                  <a:srgbClr val="006F53"/>
                </a:solidFill>
              </a:rPr>
              <a:t>window.WebSocket.send</a:t>
            </a:r>
            <a:r>
              <a:rPr lang="en-US" altLang="zh-CN" sz="2800" dirty="0" smtClean="0">
                <a:solidFill>
                  <a:srgbClr val="006F53"/>
                </a:solidFill>
              </a:rPr>
              <a:t>()</a:t>
            </a:r>
          </a:p>
          <a:p>
            <a:pPr lvl="1"/>
            <a:r>
              <a:rPr lang="zh-CN" altLang="en-US" dirty="0" smtClean="0"/>
              <a:t>实例</a:t>
            </a:r>
            <a:r>
              <a:rPr lang="zh-CN" altLang="en-US" dirty="0"/>
              <a:t>对象的</a:t>
            </a:r>
            <a:r>
              <a:rPr lang="en-US" altLang="zh-CN" dirty="0"/>
              <a:t>send()</a:t>
            </a:r>
            <a:r>
              <a:rPr lang="zh-CN" altLang="en-US" dirty="0"/>
              <a:t>方法用于向服务器发送</a:t>
            </a:r>
            <a:r>
              <a:rPr lang="zh-CN" altLang="en-US" dirty="0" smtClean="0"/>
              <a:t>数据。</a:t>
            </a:r>
            <a:endParaRPr lang="en-US" altLang="zh-CN" i="1" dirty="0" smtClean="0"/>
          </a:p>
          <a:p>
            <a:pPr marL="374650" lvl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en-US" altLang="zh-CN" sz="2800" dirty="0" err="1" smtClean="0">
                <a:solidFill>
                  <a:srgbClr val="006F53"/>
                </a:solidFill>
              </a:rPr>
              <a:t>window.WebSocket.close</a:t>
            </a:r>
            <a:r>
              <a:rPr lang="en-US" altLang="zh-CN" sz="2800" dirty="0" smtClean="0">
                <a:solidFill>
                  <a:srgbClr val="006F53"/>
                </a:solidFill>
              </a:rPr>
              <a:t>()</a:t>
            </a:r>
          </a:p>
          <a:p>
            <a:pPr lvl="1">
              <a:buSzPct val="110000"/>
            </a:pPr>
            <a:r>
              <a:rPr lang="zh-CN" altLang="en-US" dirty="0"/>
              <a:t>实例对象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close()</a:t>
            </a:r>
            <a:r>
              <a:rPr lang="zh-CN" altLang="en-US" dirty="0" smtClean="0"/>
              <a:t>方法用于关闭连接。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52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WebSocket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87" y="1268010"/>
            <a:ext cx="7522483" cy="533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481551" y="6075232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demo7-1.html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2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6F53"/>
                </a:solidFill>
              </a:rPr>
              <a:t>WebSocket</a:t>
            </a:r>
            <a:r>
              <a:rPr lang="zh-CN" altLang="en-US" dirty="0">
                <a:solidFill>
                  <a:srgbClr val="006F53"/>
                </a:solidFill>
              </a:rPr>
              <a:t>服务器</a:t>
            </a:r>
            <a:r>
              <a:rPr lang="zh-CN" altLang="en-US" dirty="0" smtClean="0">
                <a:solidFill>
                  <a:srgbClr val="006F53"/>
                </a:solidFill>
              </a:rPr>
              <a:t>：</a:t>
            </a:r>
            <a:endParaRPr lang="en-US" altLang="zh-CN" dirty="0" smtClean="0">
              <a:solidFill>
                <a:srgbClr val="006F53"/>
              </a:solidFill>
            </a:endParaRPr>
          </a:p>
          <a:p>
            <a:pPr lvl="1"/>
            <a:r>
              <a:rPr lang="en-US" altLang="zh-CN" dirty="0" err="1"/>
              <a:t>WebSocket</a:t>
            </a:r>
            <a:r>
              <a:rPr lang="en-US" altLang="zh-CN" dirty="0"/>
              <a:t> </a:t>
            </a:r>
            <a:r>
              <a:rPr lang="zh-CN" altLang="en-US" dirty="0"/>
              <a:t>在服务端的实现非常丰富。</a:t>
            </a:r>
            <a:r>
              <a:rPr lang="en-US" altLang="zh-CN" dirty="0"/>
              <a:t>Node.js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等多种语言都有自己的解决方案。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WebSocket</a:t>
            </a:r>
            <a:r>
              <a:rPr lang="zh-CN" altLang="en-US" dirty="0"/>
              <a:t>支持的服务器：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php</a:t>
            </a:r>
            <a:r>
              <a:rPr lang="en-US" altLang="zh-CN" dirty="0"/>
              <a:t> - http://code.google.com/p/phpwebsocket/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ruby - http://github.com/gimite/web-socket-ruby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Tomcat - http://tomcat.apache.org/ (7.0.26</a:t>
            </a:r>
            <a:r>
              <a:rPr lang="zh-CN" altLang="en-US" dirty="0"/>
              <a:t>支持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node.js </a:t>
            </a:r>
            <a:r>
              <a:rPr lang="en-US" altLang="zh-CN" dirty="0"/>
              <a:t>- https://</a:t>
            </a:r>
            <a:r>
              <a:rPr lang="en-US" altLang="zh-CN" dirty="0" smtClean="0"/>
              <a:t>github.com/Worlize/WebSocket-Node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>
              <a:solidFill>
                <a:srgbClr val="006F5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服务端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1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F53"/>
                </a:solidFill>
              </a:rPr>
              <a:t>常用的 </a:t>
            </a:r>
            <a:r>
              <a:rPr lang="en-US" altLang="zh-CN" dirty="0">
                <a:solidFill>
                  <a:srgbClr val="006F53"/>
                </a:solidFill>
              </a:rPr>
              <a:t>Node </a:t>
            </a:r>
            <a:r>
              <a:rPr lang="zh-CN" altLang="en-US" dirty="0">
                <a:solidFill>
                  <a:srgbClr val="006F53"/>
                </a:solidFill>
              </a:rPr>
              <a:t>实现有以下三</a:t>
            </a:r>
            <a:r>
              <a:rPr lang="zh-CN" altLang="en-US" dirty="0" smtClean="0">
                <a:solidFill>
                  <a:srgbClr val="006F53"/>
                </a:solidFill>
              </a:rPr>
              <a:t>种：</a:t>
            </a:r>
            <a:endParaRPr lang="en-US" altLang="zh-CN" dirty="0" smtClean="0">
              <a:solidFill>
                <a:srgbClr val="006F53"/>
              </a:solidFill>
            </a:endParaRPr>
          </a:p>
          <a:p>
            <a:pPr lvl="1"/>
            <a:r>
              <a:rPr lang="en-US" altLang="zh-CN" dirty="0" err="1" smtClean="0"/>
              <a:t>WebSockets</a:t>
            </a:r>
            <a:endParaRPr lang="en-US" altLang="zh-CN" dirty="0"/>
          </a:p>
          <a:p>
            <a:pPr lvl="1"/>
            <a:r>
              <a:rPr lang="en-US" altLang="zh-CN" dirty="0"/>
              <a:t>Socket.IO</a:t>
            </a:r>
          </a:p>
          <a:p>
            <a:pPr lvl="1"/>
            <a:r>
              <a:rPr lang="en-US" altLang="zh-CN" dirty="0" err="1"/>
              <a:t>WebSocket</a:t>
            </a:r>
            <a:r>
              <a:rPr lang="en-US" altLang="zh-CN" dirty="0"/>
              <a:t>-Node</a:t>
            </a:r>
          </a:p>
          <a:p>
            <a:pPr lvl="2"/>
            <a:endParaRPr lang="zh-CN" altLang="en-US" dirty="0">
              <a:solidFill>
                <a:srgbClr val="006F5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r>
              <a:rPr lang="zh-CN" altLang="en-US" dirty="0" smtClean="0"/>
              <a:t>服务端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2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中传统数据通信方式的缺陷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F53"/>
                </a:solidFill>
              </a:rPr>
              <a:t>使用</a:t>
            </a:r>
            <a:r>
              <a:rPr lang="en-US" altLang="zh-CN" dirty="0" err="1" smtClean="0">
                <a:solidFill>
                  <a:srgbClr val="006F53"/>
                </a:solidFill>
              </a:rPr>
              <a:t>WebSocket</a:t>
            </a:r>
            <a:endParaRPr lang="en-US" altLang="zh-CN" dirty="0" smtClean="0">
              <a:solidFill>
                <a:srgbClr val="006F53"/>
              </a:solidFill>
            </a:endParaRPr>
          </a:p>
          <a:p>
            <a:pPr lvl="1"/>
            <a:r>
              <a:rPr lang="zh-CN" altLang="en-US" dirty="0">
                <a:solidFill>
                  <a:srgbClr val="006F53"/>
                </a:solidFill>
              </a:rPr>
              <a:t>基于</a:t>
            </a:r>
            <a:r>
              <a:rPr lang="en-US" altLang="zh-CN" dirty="0" err="1">
                <a:solidFill>
                  <a:srgbClr val="006F53"/>
                </a:solidFill>
              </a:rPr>
              <a:t>WebSocket</a:t>
            </a:r>
            <a:r>
              <a:rPr lang="zh-CN" altLang="en-US" dirty="0">
                <a:solidFill>
                  <a:srgbClr val="006F53"/>
                </a:solidFill>
              </a:rPr>
              <a:t>实现用户和用户聊天</a:t>
            </a:r>
          </a:p>
          <a:p>
            <a:pPr lvl="1"/>
            <a:r>
              <a:rPr lang="zh-CN" altLang="en-US" dirty="0">
                <a:solidFill>
                  <a:srgbClr val="006F53"/>
                </a:solidFill>
              </a:rPr>
              <a:t>提示：</a:t>
            </a:r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WebSocket</a:t>
            </a:r>
            <a:r>
              <a:rPr lang="zh-CN" altLang="en-US" dirty="0"/>
              <a:t>服务器端，每个用户连接之后都创建一个</a:t>
            </a:r>
            <a:r>
              <a:rPr lang="en-US" altLang="zh-CN" dirty="0"/>
              <a:t>connection</a:t>
            </a:r>
            <a:r>
              <a:rPr lang="zh-CN" altLang="en-US" dirty="0"/>
              <a:t>对象。使用该对象向此用户发送数据。</a:t>
            </a:r>
          </a:p>
          <a:p>
            <a:pPr lvl="2"/>
            <a:r>
              <a:rPr lang="zh-CN" altLang="en-US" dirty="0"/>
              <a:t>要传输包含几项内容的数据时，可以使用</a:t>
            </a:r>
            <a:r>
              <a:rPr lang="en-US" altLang="zh-CN" dirty="0"/>
              <a:t>JSON</a:t>
            </a:r>
            <a:r>
              <a:rPr lang="zh-CN" altLang="en-US" dirty="0"/>
              <a:t>进行传输（</a:t>
            </a:r>
            <a:r>
              <a:rPr lang="en-US" altLang="zh-CN" dirty="0"/>
              <a:t>JSON</a:t>
            </a:r>
            <a:r>
              <a:rPr lang="zh-CN" altLang="en-US" dirty="0"/>
              <a:t>和字符串可以互相转换）</a:t>
            </a:r>
          </a:p>
          <a:p>
            <a:pPr lvl="2"/>
            <a:endParaRPr lang="zh-CN" altLang="en-US" dirty="0">
              <a:solidFill>
                <a:srgbClr val="006F5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WebSocket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4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应用需要</a:t>
            </a:r>
            <a:r>
              <a:rPr lang="zh-CN" altLang="en-US" dirty="0">
                <a:solidFill>
                  <a:srgbClr val="FF0000"/>
                </a:solidFill>
              </a:rPr>
              <a:t>从服务器获取页面或数据</a:t>
            </a:r>
            <a:r>
              <a:rPr lang="zh-CN" altLang="en-US" dirty="0"/>
              <a:t>，也需要和其他用户进行</a:t>
            </a:r>
            <a:r>
              <a:rPr lang="zh-CN" altLang="en-US" dirty="0">
                <a:solidFill>
                  <a:srgbClr val="FF0000"/>
                </a:solidFill>
              </a:rPr>
              <a:t>数据交换</a:t>
            </a:r>
            <a:r>
              <a:rPr lang="zh-CN" altLang="en-US" dirty="0"/>
              <a:t>。这些都是</a:t>
            </a:r>
            <a:r>
              <a:rPr lang="en-US" altLang="zh-CN" dirty="0"/>
              <a:t>Web</a:t>
            </a:r>
            <a:r>
              <a:rPr lang="zh-CN" altLang="en-US" dirty="0"/>
              <a:t>中的数据通信。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客户端程序和</a:t>
            </a:r>
            <a:r>
              <a:rPr lang="en-US" altLang="zh-CN" dirty="0"/>
              <a:t>Web</a:t>
            </a:r>
            <a:r>
              <a:rPr lang="zh-CN" altLang="en-US" dirty="0"/>
              <a:t>服务器如何进行通信？依据什么协议？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数据通信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37" y="3344864"/>
            <a:ext cx="750888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4589464"/>
            <a:ext cx="106997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5384801"/>
            <a:ext cx="2000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811713"/>
            <a:ext cx="12827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 rot="-2340000">
            <a:off x="7747001" y="4367214"/>
            <a:ext cx="981075" cy="155575"/>
          </a:xfrm>
          <a:prstGeom prst="rightArrow">
            <a:avLst>
              <a:gd name="adj1" fmla="val 50000"/>
              <a:gd name="adj2" fmla="val 50069"/>
            </a:avLst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8520000">
            <a:off x="7885114" y="4518026"/>
            <a:ext cx="981075" cy="155575"/>
          </a:xfrm>
          <a:prstGeom prst="rightArrow">
            <a:avLst>
              <a:gd name="adj1" fmla="val 50000"/>
              <a:gd name="adj2" fmla="val 50069"/>
            </a:avLst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800000">
            <a:off x="8340726" y="5611814"/>
            <a:ext cx="981075" cy="155575"/>
          </a:xfrm>
          <a:prstGeom prst="rightArrow">
            <a:avLst>
              <a:gd name="adj1" fmla="val 50000"/>
              <a:gd name="adj2" fmla="val 50069"/>
            </a:avLst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-9000000">
            <a:off x="8215314" y="5754689"/>
            <a:ext cx="981075" cy="155575"/>
          </a:xfrm>
          <a:prstGeom prst="rightArrow">
            <a:avLst>
              <a:gd name="adj1" fmla="val 50000"/>
              <a:gd name="adj2" fmla="val 50069"/>
            </a:avLst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276976" y="4911726"/>
            <a:ext cx="981075" cy="155575"/>
          </a:xfrm>
          <a:prstGeom prst="rightArrow">
            <a:avLst>
              <a:gd name="adj1" fmla="val 50000"/>
              <a:gd name="adj2" fmla="val 50069"/>
            </a:avLst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10800000">
            <a:off x="6242051" y="5100639"/>
            <a:ext cx="981075" cy="155575"/>
          </a:xfrm>
          <a:prstGeom prst="rightArrow">
            <a:avLst>
              <a:gd name="adj1" fmla="val 50000"/>
              <a:gd name="adj2" fmla="val 50069"/>
            </a:avLst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6F53"/>
                </a:solidFill>
              </a:rPr>
              <a:t>Web</a:t>
            </a:r>
            <a:r>
              <a:rPr lang="zh-CN" altLang="en-US" dirty="0">
                <a:solidFill>
                  <a:srgbClr val="006F53"/>
                </a:solidFill>
              </a:rPr>
              <a:t>应用的数据通信</a:t>
            </a:r>
            <a:r>
              <a:rPr lang="zh-CN" altLang="en-US" dirty="0" smtClean="0">
                <a:solidFill>
                  <a:srgbClr val="006F53"/>
                </a:solidFill>
              </a:rPr>
              <a:t>方式</a:t>
            </a:r>
            <a:endParaRPr lang="zh-CN" altLang="en-US" dirty="0">
              <a:solidFill>
                <a:srgbClr val="00B050"/>
              </a:solidFill>
            </a:endParaRP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  <a:p>
            <a:pPr lvl="2"/>
            <a:r>
              <a:rPr lang="zh-CN" altLang="en-US" dirty="0"/>
              <a:t>一种无状态的、无连接的、单向的应用层</a:t>
            </a:r>
            <a:r>
              <a:rPr lang="zh-CN" altLang="en-US" dirty="0" smtClean="0"/>
              <a:t>协议。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采用</a:t>
            </a:r>
            <a:r>
              <a:rPr lang="zh-CN" altLang="en-US" dirty="0"/>
              <a:t>了请求</a:t>
            </a:r>
            <a:r>
              <a:rPr lang="en-US" altLang="zh-CN" dirty="0"/>
              <a:t>/</a:t>
            </a:r>
            <a:r>
              <a:rPr lang="zh-CN" altLang="en-US" dirty="0"/>
              <a:t>响应</a:t>
            </a:r>
            <a:r>
              <a:rPr lang="zh-CN" altLang="en-US" dirty="0" smtClean="0"/>
              <a:t>模型，</a:t>
            </a:r>
            <a:r>
              <a:rPr lang="en-US" altLang="zh-CN" dirty="0"/>
              <a:t>Request = Response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通信</a:t>
            </a:r>
            <a:r>
              <a:rPr lang="zh-CN" altLang="en-US" dirty="0"/>
              <a:t>请求只能由客户端发起，服务端对请求做出应答处理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Ajax</a:t>
            </a:r>
          </a:p>
          <a:p>
            <a:pPr lvl="2"/>
            <a:r>
              <a:rPr lang="zh-CN" altLang="en-US" dirty="0"/>
              <a:t>由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发起</a:t>
            </a:r>
            <a:r>
              <a:rPr lang="zh-CN" altLang="en-US" dirty="0"/>
              <a:t>请求，局部更新页面</a:t>
            </a:r>
            <a:r>
              <a:rPr lang="en-US" altLang="zh-CN" dirty="0"/>
              <a:t>/</a:t>
            </a:r>
            <a:r>
              <a:rPr lang="zh-CN" altLang="en-US" dirty="0"/>
              <a:t>应用。</a:t>
            </a:r>
          </a:p>
          <a:p>
            <a:pPr lvl="2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8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2686726"/>
          </a:xfrm>
        </p:spPr>
        <p:txBody>
          <a:bodyPr/>
          <a:lstStyle/>
          <a:p>
            <a:r>
              <a:rPr lang="zh-CN" altLang="en-US" dirty="0">
                <a:solidFill>
                  <a:srgbClr val="006F53"/>
                </a:solidFill>
              </a:rPr>
              <a:t>服务器能否推送数据</a:t>
            </a:r>
            <a:r>
              <a:rPr lang="zh-CN" altLang="en-US" dirty="0" smtClean="0">
                <a:solidFill>
                  <a:srgbClr val="006F53"/>
                </a:solidFill>
              </a:rPr>
              <a:t>？</a:t>
            </a:r>
            <a:endParaRPr lang="en-US" altLang="zh-CN" dirty="0" smtClean="0">
              <a:solidFill>
                <a:srgbClr val="006F53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通信只能由客户端</a:t>
            </a:r>
            <a:r>
              <a:rPr lang="zh-CN" altLang="en-US" dirty="0" smtClean="0">
                <a:solidFill>
                  <a:srgbClr val="FF0000"/>
                </a:solidFill>
              </a:rPr>
              <a:t>发起。服务器</a:t>
            </a:r>
            <a:r>
              <a:rPr lang="zh-CN" altLang="en-US" dirty="0">
                <a:solidFill>
                  <a:srgbClr val="FF0000"/>
                </a:solidFill>
              </a:rPr>
              <a:t>总是被动的！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zh-CN" altLang="en-US" dirty="0">
              <a:solidFill>
                <a:srgbClr val="006F5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协议的缺陷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2545167"/>
            <a:ext cx="11318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5259793"/>
            <a:ext cx="11525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1" y="5124855"/>
            <a:ext cx="1306513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8" name="AutoShape 6"/>
          <p:cNvCxnSpPr>
            <a:cxnSpLocks noChangeShapeType="1"/>
          </p:cNvCxnSpPr>
          <p:nvPr/>
        </p:nvCxnSpPr>
        <p:spPr bwMode="auto">
          <a:xfrm flipV="1">
            <a:off x="4124325" y="3953281"/>
            <a:ext cx="1492250" cy="1171575"/>
          </a:xfrm>
          <a:prstGeom prst="straightConnector1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/>
          <p:cNvCxnSpPr>
            <a:cxnSpLocks noChangeShapeType="1"/>
          </p:cNvCxnSpPr>
          <p:nvPr/>
        </p:nvCxnSpPr>
        <p:spPr bwMode="auto">
          <a:xfrm flipH="1">
            <a:off x="3952876" y="3808818"/>
            <a:ext cx="1571625" cy="1236663"/>
          </a:xfrm>
          <a:prstGeom prst="straightConnector1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/>
          <p:cNvCxnSpPr>
            <a:cxnSpLocks noChangeShapeType="1"/>
          </p:cNvCxnSpPr>
          <p:nvPr/>
        </p:nvCxnSpPr>
        <p:spPr bwMode="auto">
          <a:xfrm flipH="1" flipV="1">
            <a:off x="6810375" y="3831043"/>
            <a:ext cx="1168400" cy="1120775"/>
          </a:xfrm>
          <a:prstGeom prst="straightConnector1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9"/>
          <p:cNvCxnSpPr>
            <a:cxnSpLocks noChangeShapeType="1"/>
          </p:cNvCxnSpPr>
          <p:nvPr/>
        </p:nvCxnSpPr>
        <p:spPr bwMode="auto">
          <a:xfrm>
            <a:off x="6799263" y="4094568"/>
            <a:ext cx="971550" cy="957263"/>
          </a:xfrm>
          <a:prstGeom prst="straightConnector1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616855"/>
            <a:ext cx="180975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5" y="4842281"/>
            <a:ext cx="16510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396791" y="2563489"/>
            <a:ext cx="2918591" cy="1714500"/>
          </a:xfrm>
          <a:prstGeom prst="rect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  <a:effectLst>
            <a:outerShdw blurRad="63500" dist="38184" dir="2700000" algn="ctr" rotWithShape="0">
              <a:srgbClr val="000000">
                <a:alpha val="40033"/>
              </a:srgbClr>
            </a:outerShdw>
          </a:effec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4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FFFFFF"/>
                </a:solidFill>
              </a:rPr>
              <a:t>如何实现：</a:t>
            </a:r>
            <a:endParaRPr kumimoji="0" lang="zh-CN" altLang="zh-CN" sz="2400" dirty="0">
              <a:solidFill>
                <a:srgbClr val="FFFFFF"/>
              </a:solidFill>
            </a:endParaRPr>
          </a:p>
          <a:p>
            <a:pPr>
              <a:lnSpc>
                <a:spcPct val="140000"/>
              </a:lnSpc>
              <a:buClrTx/>
              <a:buFontTx/>
              <a:buNone/>
            </a:pPr>
            <a:r>
              <a:rPr kumimoji="0" lang="zh-CN" altLang="en-US" sz="2400" dirty="0">
                <a:solidFill>
                  <a:srgbClr val="FFFFFF"/>
                </a:solidFill>
              </a:rPr>
              <a:t>微博私信、网页斗地主</a:t>
            </a:r>
            <a:r>
              <a:rPr kumimoji="0" lang="zh-CN" altLang="en-US" sz="2400" dirty="0" smtClean="0">
                <a:solidFill>
                  <a:srgbClr val="FFFFFF"/>
                </a:solidFill>
              </a:rPr>
              <a:t>、在线证券</a:t>
            </a:r>
            <a:r>
              <a:rPr kumimoji="0" lang="en-US" altLang="zh-CN" sz="2400" dirty="0" smtClean="0">
                <a:solidFill>
                  <a:srgbClr val="FFFFFF"/>
                </a:solidFill>
              </a:rPr>
              <a:t>...</a:t>
            </a:r>
            <a:endParaRPr kumimoji="0" lang="en-US" altLang="zh-C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 additive="repl"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 additive="repl"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 additive="repl"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 additive="repl"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 additive="repl"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6348177" cy="5351947"/>
          </a:xfrm>
        </p:spPr>
        <p:txBody>
          <a:bodyPr/>
          <a:lstStyle/>
          <a:p>
            <a:r>
              <a:rPr lang="zh-CN" altLang="en-US" dirty="0">
                <a:solidFill>
                  <a:srgbClr val="006F53"/>
                </a:solidFill>
              </a:rPr>
              <a:t>服务器推送数据的解决方案</a:t>
            </a:r>
          </a:p>
          <a:p>
            <a:pPr lvl="1"/>
            <a:r>
              <a:rPr lang="zh-CN" altLang="en-US" dirty="0"/>
              <a:t>轮询（</a:t>
            </a:r>
            <a:r>
              <a:rPr lang="en-US" altLang="zh-CN" dirty="0"/>
              <a:t>Ajax</a:t>
            </a:r>
            <a:r>
              <a:rPr lang="zh-CN" altLang="en-US" dirty="0"/>
              <a:t>）、长轮询（</a:t>
            </a:r>
            <a:r>
              <a:rPr lang="en-US" altLang="zh-CN" dirty="0"/>
              <a:t>long poll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ajax</a:t>
            </a:r>
            <a:r>
              <a:rPr lang="zh-CN" altLang="en-US" dirty="0" smtClean="0">
                <a:solidFill>
                  <a:srgbClr val="FF0000"/>
                </a:solidFill>
              </a:rPr>
              <a:t>轮询</a:t>
            </a:r>
            <a:r>
              <a:rPr lang="zh-CN" altLang="en-US" dirty="0" smtClean="0"/>
              <a:t>，即让浏览器隔几秒就发送一次请求，询问服务器是否有新信息。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长轮询</a:t>
            </a:r>
            <a:r>
              <a:rPr lang="zh-CN" altLang="en-US" dirty="0" smtClean="0"/>
              <a:t>，采取</a:t>
            </a:r>
            <a:r>
              <a:rPr lang="zh-CN" altLang="en-US" dirty="0"/>
              <a:t>的是阻塞</a:t>
            </a:r>
            <a:r>
              <a:rPr lang="zh-CN" altLang="en-US" dirty="0" smtClean="0"/>
              <a:t>模型，即客户端</a:t>
            </a:r>
            <a:r>
              <a:rPr lang="zh-CN" altLang="en-US" dirty="0"/>
              <a:t>发起连接后，如果没消息，就一直不返回</a:t>
            </a:r>
            <a:r>
              <a:rPr lang="en-US" altLang="zh-CN" dirty="0"/>
              <a:t>Response</a:t>
            </a:r>
            <a:r>
              <a:rPr lang="zh-CN" altLang="en-US" dirty="0"/>
              <a:t>给</a:t>
            </a:r>
            <a:r>
              <a:rPr lang="zh-CN" altLang="en-US" dirty="0" smtClean="0"/>
              <a:t>客户端，直到</a:t>
            </a:r>
            <a:r>
              <a:rPr lang="zh-CN" altLang="en-US" dirty="0"/>
              <a:t>有消息才</a:t>
            </a:r>
            <a:r>
              <a:rPr lang="zh-CN" altLang="en-US" dirty="0" smtClean="0"/>
              <a:t>返回。返回</a:t>
            </a:r>
            <a:r>
              <a:rPr lang="zh-CN" altLang="en-US" dirty="0"/>
              <a:t>完之后，客户端再次建立连接，周而复始。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 Ajax</a:t>
            </a:r>
            <a:r>
              <a:rPr lang="zh-CN" altLang="en-US" dirty="0" smtClean="0"/>
              <a:t>轮询与</a:t>
            </a:r>
            <a:r>
              <a:rPr lang="zh-CN" altLang="en-US" dirty="0"/>
              <a:t>长轮询</a:t>
            </a:r>
            <a:r>
              <a:rPr lang="zh-CN" altLang="en-US" dirty="0" smtClean="0"/>
              <a:t>的</a:t>
            </a:r>
            <a:r>
              <a:rPr lang="zh-CN" altLang="en-US" dirty="0"/>
              <a:t>原理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26" y="1556142"/>
            <a:ext cx="4466047" cy="3169452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63500" sx="102000" sy="102000" algn="ctr" rotWithShape="0">
              <a:schemeClr val="accent4">
                <a:alpha val="66000"/>
              </a:scheme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625" y="5085759"/>
            <a:ext cx="4466047" cy="1066519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63500" sx="102000" sy="102000" algn="ctr" rotWithShape="0">
              <a:schemeClr val="accent4">
                <a:alpha val="66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50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6F53"/>
                </a:solidFill>
              </a:rPr>
              <a:t>在构建交互更丰富的</a:t>
            </a:r>
            <a:r>
              <a:rPr lang="en-US" altLang="zh-CN" dirty="0">
                <a:solidFill>
                  <a:srgbClr val="006F53"/>
                </a:solidFill>
              </a:rPr>
              <a:t>Web</a:t>
            </a:r>
            <a:r>
              <a:rPr lang="zh-CN" altLang="en-US" dirty="0">
                <a:solidFill>
                  <a:srgbClr val="006F53"/>
                </a:solidFill>
              </a:rPr>
              <a:t>应用时，他们都有一定</a:t>
            </a:r>
            <a:r>
              <a:rPr lang="zh-CN" altLang="en-US" dirty="0">
                <a:solidFill>
                  <a:srgbClr val="FF0000"/>
                </a:solidFill>
              </a:rPr>
              <a:t>缺陷</a:t>
            </a:r>
            <a:r>
              <a:rPr lang="zh-CN" altLang="en-US" dirty="0" smtClean="0">
                <a:solidFill>
                  <a:srgbClr val="006F53"/>
                </a:solidFill>
              </a:rPr>
              <a:t>。</a:t>
            </a:r>
            <a:endParaRPr lang="en-US" altLang="zh-CN" dirty="0" smtClean="0">
              <a:solidFill>
                <a:srgbClr val="006F53"/>
              </a:solidFill>
            </a:endParaRPr>
          </a:p>
          <a:p>
            <a:pPr lvl="1"/>
            <a:r>
              <a:rPr lang="zh-CN" altLang="en-US" dirty="0"/>
              <a:t>非协议原生支持</a:t>
            </a:r>
          </a:p>
          <a:p>
            <a:pPr lvl="1"/>
            <a:r>
              <a:rPr lang="zh-CN" altLang="en-US" dirty="0"/>
              <a:t>效率低、实时性低</a:t>
            </a:r>
          </a:p>
          <a:p>
            <a:pPr lvl="1"/>
            <a:r>
              <a:rPr lang="zh-CN" altLang="en-US" dirty="0"/>
              <a:t>服务器资源浪费、网络带宽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2"/>
            <a:r>
              <a:rPr lang="en-US" altLang="zh-CN" dirty="0"/>
              <a:t>ajax</a:t>
            </a:r>
            <a:r>
              <a:rPr lang="zh-CN" altLang="en-US" dirty="0"/>
              <a:t>轮询 需要服务器有很快的处理速度和</a:t>
            </a:r>
            <a:r>
              <a:rPr lang="zh-CN" altLang="en-US" dirty="0" smtClean="0"/>
              <a:t>资源</a:t>
            </a:r>
            <a:endParaRPr lang="zh-CN" altLang="en-US" dirty="0"/>
          </a:p>
          <a:p>
            <a:pPr lvl="2"/>
            <a:r>
              <a:rPr lang="en-US" altLang="zh-CN" dirty="0"/>
              <a:t>long poll </a:t>
            </a:r>
            <a:r>
              <a:rPr lang="zh-CN" altLang="en-US" dirty="0"/>
              <a:t>需要有很高的</a:t>
            </a:r>
            <a:r>
              <a:rPr lang="zh-CN" altLang="en-US" dirty="0" smtClean="0"/>
              <a:t>并发</a:t>
            </a:r>
            <a:endParaRPr lang="zh-CN" altLang="en-US" dirty="0"/>
          </a:p>
          <a:p>
            <a:pPr lvl="1"/>
            <a:endParaRPr lang="zh-CN" altLang="en-US" dirty="0">
              <a:solidFill>
                <a:srgbClr val="006F5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数据通信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816330" y="3861198"/>
            <a:ext cx="5258409" cy="2996802"/>
          </a:xfrm>
          <a:prstGeom prst="irregularSeal2">
            <a:avLst/>
          </a:prstGeom>
          <a:solidFill>
            <a:srgbClr val="024731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0" lang="en-US" altLang="zh-CN" sz="2600" dirty="0" smtClean="0">
                <a:solidFill>
                  <a:srgbClr val="FFFFFF"/>
                </a:solidFill>
              </a:rPr>
              <a:t>HTML5</a:t>
            </a:r>
            <a:r>
              <a:rPr kumimoji="0" lang="zh-CN" altLang="en-US" sz="2600" dirty="0" smtClean="0">
                <a:solidFill>
                  <a:srgbClr val="FFFFFF"/>
                </a:solidFill>
              </a:rPr>
              <a:t>规范中</a:t>
            </a:r>
            <a:r>
              <a:rPr kumimoji="0" lang="zh-CN" altLang="en-US" sz="2600" dirty="0">
                <a:solidFill>
                  <a:srgbClr val="FFFFFF"/>
                </a:solidFill>
              </a:rPr>
              <a:t>进行扩充，提供更多方式更丰富功能</a:t>
            </a:r>
            <a:endParaRPr kumimoji="0" lang="zh-CN" altLang="zh-CN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让网页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实时通信</a:t>
              </a: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48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5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1289</TotalTime>
  <Words>1270</Words>
  <Application>Microsoft Office PowerPoint</Application>
  <PresentationFormat>自定义</PresentationFormat>
  <Paragraphs>218</Paragraphs>
  <Slides>31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9_A000120141114A19PWBG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2908</cp:revision>
  <cp:lastPrinted>2411-12-30T00:00:00Z</cp:lastPrinted>
  <dcterms:created xsi:type="dcterms:W3CDTF">2003-05-12T10:17:00Z</dcterms:created>
  <dcterms:modified xsi:type="dcterms:W3CDTF">2019-03-22T01:14:27Z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