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956" r:id="rId2"/>
    <p:sldId id="957" r:id="rId3"/>
    <p:sldId id="900" r:id="rId4"/>
    <p:sldId id="955" r:id="rId5"/>
    <p:sldId id="958" r:id="rId6"/>
    <p:sldId id="974" r:id="rId7"/>
    <p:sldId id="959" r:id="rId8"/>
    <p:sldId id="960" r:id="rId9"/>
    <p:sldId id="962" r:id="rId10"/>
    <p:sldId id="961" r:id="rId11"/>
    <p:sldId id="963" r:id="rId12"/>
    <p:sldId id="964" r:id="rId13"/>
    <p:sldId id="965" r:id="rId14"/>
    <p:sldId id="966" r:id="rId15"/>
    <p:sldId id="967" r:id="rId16"/>
    <p:sldId id="968" r:id="rId17"/>
    <p:sldId id="969" r:id="rId18"/>
    <p:sldId id="970" r:id="rId19"/>
    <p:sldId id="975" r:id="rId20"/>
    <p:sldId id="971" r:id="rId21"/>
    <p:sldId id="972" r:id="rId22"/>
    <p:sldId id="973" r:id="rId23"/>
    <p:sldId id="902" r:id="rId24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56">
          <p15:clr>
            <a:srgbClr val="A4A3A4"/>
          </p15:clr>
        </p15:guide>
        <p15:guide id="2" pos="1856">
          <p15:clr>
            <a:srgbClr val="A4A3A4"/>
          </p15:clr>
        </p15:guide>
        <p15:guide id="3" pos="749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8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5" autoAdjust="0"/>
  </p:normalViewPr>
  <p:slideViewPr>
    <p:cSldViewPr snapToObjects="1">
      <p:cViewPr varScale="1">
        <p:scale>
          <a:sx n="64" d="100"/>
          <a:sy n="64" d="100"/>
        </p:scale>
        <p:origin x="-960" y="-96"/>
      </p:cViewPr>
      <p:guideLst>
        <p:guide orient="horz" pos="1556"/>
        <p:guide pos="1856"/>
        <p:guide pos="74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09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0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7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541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0674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58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1487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36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03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2847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3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5.png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17261" y="2163765"/>
            <a:ext cx="6915168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第八章 文件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6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3"/>
              </a:buBlip>
            </a:pPr>
            <a:r>
              <a:rPr lang="en-US" altLang="zh-CN" sz="2800" dirty="0">
                <a:solidFill>
                  <a:srgbClr val="FF0000"/>
                </a:solidFill>
              </a:rPr>
              <a:t>file</a:t>
            </a:r>
            <a:r>
              <a:rPr lang="zh-CN" altLang="en-US" sz="2800" dirty="0">
                <a:solidFill>
                  <a:srgbClr val="FF0000"/>
                </a:solidFill>
              </a:rPr>
              <a:t>对象继承了</a:t>
            </a:r>
            <a:r>
              <a:rPr lang="en-US" altLang="zh-CN" sz="2800" dirty="0">
                <a:solidFill>
                  <a:srgbClr val="FF0000"/>
                </a:solidFill>
              </a:rPr>
              <a:t>Blob</a:t>
            </a:r>
            <a:r>
              <a:rPr lang="zh-CN" altLang="en-US" sz="2800" dirty="0">
                <a:solidFill>
                  <a:srgbClr val="FF0000"/>
                </a:solidFill>
              </a:rPr>
              <a:t>对象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Blob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>
                <a:solidFill>
                  <a:srgbClr val="FF0000"/>
                </a:solidFill>
              </a:rPr>
              <a:t>(binary large object </a:t>
            </a:r>
            <a:r>
              <a:rPr lang="zh-CN" altLang="en-US" dirty="0">
                <a:solidFill>
                  <a:srgbClr val="FF0000"/>
                </a:solidFill>
              </a:rPr>
              <a:t>二进制大对象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，表示二进制原始数据。</a:t>
            </a:r>
          </a:p>
          <a:p>
            <a:pPr lvl="1"/>
            <a:r>
              <a:rPr lang="en-US" altLang="zh-CN" dirty="0"/>
              <a:t>slice( )       </a:t>
            </a:r>
            <a:r>
              <a:rPr lang="zh-CN" altLang="en-US" dirty="0"/>
              <a:t>可以访问到字节内部的原始数据块。</a:t>
            </a:r>
          </a:p>
          <a:p>
            <a:pPr lvl="1"/>
            <a:r>
              <a:rPr lang="en-US" altLang="zh-CN" dirty="0"/>
              <a:t>size</a:t>
            </a:r>
            <a:r>
              <a:rPr lang="zh-CN" altLang="en-US" dirty="0"/>
              <a:t>属性    </a:t>
            </a:r>
            <a:r>
              <a:rPr lang="zh-CN" altLang="en-US" dirty="0" smtClean="0"/>
              <a:t>表示</a:t>
            </a:r>
            <a:r>
              <a:rPr lang="zh-CN" altLang="en-US" dirty="0"/>
              <a:t>一个</a:t>
            </a:r>
            <a:r>
              <a:rPr lang="en-US" altLang="zh-CN" dirty="0"/>
              <a:t>Blob</a:t>
            </a:r>
            <a:r>
              <a:rPr lang="zh-CN" altLang="en-US" dirty="0"/>
              <a:t>对象的字节长度</a:t>
            </a:r>
          </a:p>
          <a:p>
            <a:pPr lvl="1"/>
            <a:r>
              <a:rPr lang="en-US" altLang="zh-CN" dirty="0"/>
              <a:t>type</a:t>
            </a:r>
            <a:r>
              <a:rPr lang="zh-CN" altLang="en-US" dirty="0"/>
              <a:t>属性   表示</a:t>
            </a:r>
            <a:r>
              <a:rPr lang="en-US" altLang="zh-CN" dirty="0"/>
              <a:t>Blob</a:t>
            </a:r>
            <a:r>
              <a:rPr lang="zh-CN" altLang="en-US" dirty="0"/>
              <a:t>的</a:t>
            </a:r>
            <a:r>
              <a:rPr lang="en-US" altLang="zh-CN" dirty="0"/>
              <a:t>MIME</a:t>
            </a:r>
            <a:r>
              <a:rPr lang="zh-CN" altLang="en-US" dirty="0"/>
              <a:t>类型，如果是未知类型，则返回一个空字符串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/>
              <a:t>Blob</a:t>
            </a:r>
            <a:r>
              <a:rPr lang="zh-CN" altLang="en-US" dirty="0"/>
              <a:t>对象的属性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20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实例：使用</a:t>
            </a:r>
            <a:r>
              <a:rPr lang="en-US" altLang="zh-CN" dirty="0">
                <a:solidFill>
                  <a:srgbClr val="008000"/>
                </a:solidFill>
              </a:rPr>
              <a:t>Blob</a:t>
            </a:r>
            <a:r>
              <a:rPr lang="zh-CN" altLang="en-US" dirty="0">
                <a:solidFill>
                  <a:srgbClr val="008000"/>
                </a:solidFill>
              </a:rPr>
              <a:t>对象显示文件信息。</a:t>
            </a:r>
          </a:p>
          <a:p>
            <a:r>
              <a:rPr lang="zh-CN" altLang="en-US" dirty="0"/>
              <a:t>通过单击“浏览”按钮选择文件，然后单击“显示文件信息”按钮，在页面中将显示浏览文件的文件长度与文件类型。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/>
              <a:t>Blob</a:t>
            </a:r>
            <a:r>
              <a:rPr lang="zh-CN" altLang="en-US" dirty="0"/>
              <a:t>对象的属性</a:t>
            </a:r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896200" y="5517232"/>
            <a:ext cx="25590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8-2.html</a:t>
            </a:r>
            <a:endParaRPr kumimoji="0"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789039"/>
            <a:ext cx="8270933" cy="1337667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8043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对于图像类型的文件，</a:t>
            </a:r>
            <a:r>
              <a:rPr lang="en-US" altLang="zh-CN" dirty="0"/>
              <a:t>Blob</a:t>
            </a:r>
            <a:r>
              <a:rPr lang="zh-CN" altLang="en-US" dirty="0"/>
              <a:t>对象的</a:t>
            </a:r>
            <a:r>
              <a:rPr lang="en-US" altLang="zh-CN" dirty="0"/>
              <a:t>type</a:t>
            </a:r>
            <a:r>
              <a:rPr lang="zh-CN" altLang="en-US" dirty="0"/>
              <a:t>属性都是以“</a:t>
            </a:r>
            <a:r>
              <a:rPr lang="en-US" altLang="zh-CN" dirty="0"/>
              <a:t>image/”</a:t>
            </a:r>
            <a:r>
              <a:rPr lang="zh-CN" altLang="en-US" dirty="0"/>
              <a:t>开头的，后面紧跟图像的</a:t>
            </a:r>
            <a:r>
              <a:rPr lang="zh-CN" altLang="en-US" dirty="0" smtClean="0"/>
              <a:t>类型。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008000"/>
                </a:solidFill>
              </a:rPr>
              <a:t>audio/* </a:t>
            </a:r>
            <a:r>
              <a:rPr lang="zh-CN" altLang="en-US" dirty="0">
                <a:solidFill>
                  <a:srgbClr val="008000"/>
                </a:solidFill>
              </a:rPr>
              <a:t>表示音频文件 </a:t>
            </a:r>
            <a:r>
              <a:rPr lang="en-US" altLang="zh-CN" dirty="0">
                <a:solidFill>
                  <a:srgbClr val="008000"/>
                </a:solidFill>
              </a:rPr>
              <a:t>HTML5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</a:rPr>
              <a:t>video/* </a:t>
            </a:r>
            <a:r>
              <a:rPr lang="zh-CN" altLang="en-US" dirty="0">
                <a:solidFill>
                  <a:srgbClr val="008000"/>
                </a:solidFill>
              </a:rPr>
              <a:t>表示视频文件 </a:t>
            </a:r>
            <a:r>
              <a:rPr lang="en-US" altLang="zh-CN" dirty="0">
                <a:solidFill>
                  <a:srgbClr val="008000"/>
                </a:solidFill>
              </a:rPr>
              <a:t>HTML5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</a:rPr>
              <a:t>image/* </a:t>
            </a:r>
            <a:r>
              <a:rPr lang="zh-CN" altLang="en-US" dirty="0">
                <a:solidFill>
                  <a:srgbClr val="008000"/>
                </a:solidFill>
              </a:rPr>
              <a:t>表示图片</a:t>
            </a:r>
            <a:r>
              <a:rPr lang="zh-CN" altLang="en-US" dirty="0" smtClean="0">
                <a:solidFill>
                  <a:srgbClr val="008000"/>
                </a:solidFill>
              </a:rPr>
              <a:t>文件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sz="2800" dirty="0"/>
              <a:t>利用此特性可以</a:t>
            </a:r>
            <a:r>
              <a:rPr lang="zh-CN" altLang="en-US" sz="2800" dirty="0">
                <a:solidFill>
                  <a:srgbClr val="FF0000"/>
                </a:solidFill>
              </a:rPr>
              <a:t>判断用户选择的文件是否为某特定类型文件</a:t>
            </a:r>
            <a:r>
              <a:rPr lang="zh-CN" altLang="en-US" sz="2800" dirty="0"/>
              <a:t>，如果在批量上传时，只允许上传该类型文件，可以利用此属性。</a:t>
            </a:r>
          </a:p>
          <a:p>
            <a:pPr lvl="1"/>
            <a:endParaRPr lang="zh-CN" altLang="en-US" dirty="0">
              <a:solidFill>
                <a:srgbClr val="008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zh-CN" altLang="en-US" dirty="0"/>
              <a:t>通过类型过滤文件</a:t>
            </a:r>
          </a:p>
        </p:txBody>
      </p:sp>
    </p:spTree>
    <p:extLst>
      <p:ext uri="{BB962C8B-B14F-4D97-AF65-F5344CB8AC3E}">
        <p14:creationId xmlns:p14="http://schemas.microsoft.com/office/powerpoint/2010/main" val="9634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实例：通过类型过滤图片文件</a:t>
            </a:r>
          </a:p>
          <a:p>
            <a:r>
              <a:rPr lang="zh-CN" altLang="en-US" dirty="0"/>
              <a:t>当用户选择的多个文件中有不是图像的文件时</a:t>
            </a:r>
            <a:r>
              <a:rPr lang="zh-CN" altLang="en-US" dirty="0" smtClean="0"/>
              <a:t>，弹</a:t>
            </a:r>
            <a:r>
              <a:rPr lang="zh-CN" altLang="en-US" dirty="0"/>
              <a:t>出错误提示信息，并停止后面的文件上传，或者跳过这个文件，不上传该文件。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zh-CN" altLang="en-US" dirty="0"/>
              <a:t>通过类型过滤文件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80176" y="4941168"/>
            <a:ext cx="25590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8-3.html</a:t>
            </a:r>
            <a:endParaRPr kumimoji="0"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err="1">
                  <a:solidFill>
                    <a:schemeClr val="tx1"/>
                  </a:solidFill>
                </a:rPr>
                <a:t>FileReader</a:t>
              </a:r>
              <a:r>
                <a:rPr lang="zh-CN" altLang="en-US" sz="4800" dirty="0">
                  <a:solidFill>
                    <a:schemeClr val="tx1"/>
                  </a:solidFill>
                </a:rPr>
                <a:t>对象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25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135848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FileReader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>
                <a:solidFill>
                  <a:srgbClr val="FF0000"/>
                </a:solidFill>
              </a:rPr>
              <a:t>用来把文件读入内存，并且读取文件中的数据。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FileReader</a:t>
            </a:r>
            <a:r>
              <a:rPr lang="zh-CN" altLang="en-US" dirty="0"/>
              <a:t>对象，</a:t>
            </a:r>
            <a:r>
              <a:rPr lang="en-US" altLang="zh-CN" dirty="0"/>
              <a:t>web</a:t>
            </a:r>
            <a:r>
              <a:rPr lang="zh-CN" altLang="en-US" dirty="0"/>
              <a:t>应用程序可以异步的读取存储在用户计算机上的</a:t>
            </a:r>
            <a:r>
              <a:rPr lang="zh-CN" altLang="en-US" dirty="0" smtClean="0"/>
              <a:t>文件</a:t>
            </a:r>
            <a:r>
              <a:rPr lang="zh-CN" altLang="en-US" dirty="0"/>
              <a:t>内容。它的参数是 </a:t>
            </a:r>
            <a:r>
              <a:rPr lang="en-US" altLang="zh-CN" dirty="0"/>
              <a:t>File </a:t>
            </a:r>
            <a:r>
              <a:rPr lang="zh-CN" altLang="en-US" dirty="0"/>
              <a:t>对象或 </a:t>
            </a:r>
            <a:r>
              <a:rPr lang="en-US" altLang="zh-CN" dirty="0"/>
              <a:t>Blob </a:t>
            </a:r>
            <a:r>
              <a:rPr lang="zh-CN" altLang="en-US"/>
              <a:t>对象。</a:t>
            </a:r>
            <a:endParaRPr lang="en-US" altLang="zh-CN" dirty="0" smtClean="0"/>
          </a:p>
          <a:p>
            <a:r>
              <a:rPr lang="zh-CN" altLang="en-US" dirty="0"/>
              <a:t>检测浏览器是否支持 </a:t>
            </a:r>
            <a:r>
              <a:rPr lang="en-US" altLang="zh-CN" dirty="0" err="1"/>
              <a:t>FileReader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支持这一接口的浏览器有一个位于 </a:t>
            </a:r>
            <a:r>
              <a:rPr lang="en-US" altLang="zh-CN" dirty="0"/>
              <a:t>window </a:t>
            </a:r>
            <a:r>
              <a:rPr lang="zh-CN" altLang="en-US" dirty="0"/>
              <a:t>对象下的 </a:t>
            </a:r>
            <a:r>
              <a:rPr lang="en-US" altLang="zh-CN" dirty="0" err="1">
                <a:solidFill>
                  <a:srgbClr val="0070C0"/>
                </a:solidFill>
              </a:rPr>
              <a:t>FileReader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构造</a:t>
            </a:r>
            <a:r>
              <a:rPr lang="zh-CN" altLang="en-US" dirty="0" smtClean="0">
                <a:solidFill>
                  <a:srgbClr val="0070C0"/>
                </a:solidFill>
              </a:rPr>
              <a:t>函数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 err="1" smtClean="0"/>
              <a:t>FileReader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0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88644" y="236855"/>
            <a:ext cx="8964939" cy="619125"/>
          </a:xfrm>
        </p:spPr>
        <p:txBody>
          <a:bodyPr/>
          <a:lstStyle/>
          <a:p>
            <a:pPr>
              <a:buClrTx/>
            </a:pPr>
            <a:r>
              <a:rPr lang="zh-CN" altLang="en-US" dirty="0"/>
              <a:t>检查浏览器对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r>
              <a:rPr lang="zh-CN" altLang="en-US" dirty="0"/>
              <a:t>的支持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6698" y="1412776"/>
            <a:ext cx="9359249" cy="45797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700" dirty="0">
                <a:solidFill>
                  <a:srgbClr val="000000"/>
                </a:solidFill>
              </a:rPr>
              <a:t> </a:t>
            </a:r>
            <a:r>
              <a:rPr lang="en-US" altLang="zh-CN" sz="2700" dirty="0" smtClean="0">
                <a:solidFill>
                  <a:srgbClr val="000000"/>
                </a:solidFill>
              </a:rPr>
              <a:t>    // if </a:t>
            </a:r>
            <a:r>
              <a:rPr lang="en-US" altLang="zh-CN" sz="2700" dirty="0">
                <a:solidFill>
                  <a:srgbClr val="000000"/>
                </a:solidFill>
              </a:rPr>
              <a:t>( </a:t>
            </a:r>
            <a:r>
              <a:rPr lang="en-US" altLang="zh-CN" sz="2700" dirty="0" err="1">
                <a:solidFill>
                  <a:srgbClr val="0033CC"/>
                </a:solidFill>
              </a:rPr>
              <a:t>typeof</a:t>
            </a:r>
            <a:r>
              <a:rPr lang="en-US" altLang="zh-CN" sz="2700" dirty="0">
                <a:solidFill>
                  <a:srgbClr val="0033CC"/>
                </a:solidFill>
              </a:rPr>
              <a:t> </a:t>
            </a:r>
            <a:r>
              <a:rPr lang="en-US" altLang="zh-CN" sz="2700" dirty="0" err="1">
                <a:solidFill>
                  <a:srgbClr val="0033CC"/>
                </a:solidFill>
              </a:rPr>
              <a:t>FileReader</a:t>
            </a:r>
            <a:r>
              <a:rPr lang="en-US" altLang="zh-CN" sz="2700" dirty="0">
                <a:solidFill>
                  <a:srgbClr val="0033CC"/>
                </a:solidFill>
              </a:rPr>
              <a:t> </a:t>
            </a:r>
            <a:r>
              <a:rPr lang="en-US" altLang="zh-CN" sz="2700" dirty="0" smtClean="0">
                <a:solidFill>
                  <a:srgbClr val="0033CC"/>
                </a:solidFill>
              </a:rPr>
              <a:t>== </a:t>
            </a:r>
            <a:r>
              <a:rPr lang="en-US" altLang="zh-CN" sz="2700" dirty="0">
                <a:solidFill>
                  <a:srgbClr val="0033CC"/>
                </a:solidFill>
              </a:rPr>
              <a:t>'undefined'</a:t>
            </a:r>
            <a:r>
              <a:rPr lang="en-US" altLang="zh-CN" sz="2700" dirty="0">
                <a:solidFill>
                  <a:srgbClr val="000000"/>
                </a:solidFill>
              </a:rPr>
              <a:t> ) </a:t>
            </a:r>
            <a:endParaRPr lang="en-US" altLang="zh-CN" sz="27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700" dirty="0">
                <a:solidFill>
                  <a:srgbClr val="000000"/>
                </a:solidFill>
              </a:rPr>
              <a:t>     </a:t>
            </a:r>
            <a:r>
              <a:rPr lang="en-US" altLang="zh-CN" sz="2700" dirty="0" smtClean="0">
                <a:solidFill>
                  <a:srgbClr val="000000"/>
                </a:solidFill>
              </a:rPr>
              <a:t>if ( ! </a:t>
            </a:r>
            <a:r>
              <a:rPr lang="en-US" altLang="zh-CN" sz="2700" dirty="0" err="1" smtClean="0">
                <a:solidFill>
                  <a:srgbClr val="0033CC"/>
                </a:solidFill>
              </a:rPr>
              <a:t>window.FileReader</a:t>
            </a:r>
            <a:r>
              <a:rPr lang="en-US" altLang="zh-CN" sz="2700" dirty="0" smtClean="0">
                <a:solidFill>
                  <a:srgbClr val="000000"/>
                </a:solidFill>
              </a:rPr>
              <a:t> )</a:t>
            </a:r>
            <a:endParaRPr lang="en-US" altLang="zh-CN" sz="27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700" dirty="0" smtClean="0">
                <a:solidFill>
                  <a:srgbClr val="000000"/>
                </a:solidFill>
              </a:rPr>
              <a:t>	  {           </a:t>
            </a:r>
            <a:endParaRPr lang="en-US" altLang="zh-CN" sz="27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700" dirty="0">
                <a:solidFill>
                  <a:srgbClr val="000000"/>
                </a:solidFill>
              </a:rPr>
              <a:t>		</a:t>
            </a:r>
            <a:r>
              <a:rPr lang="en-US" altLang="zh-CN" sz="2700" dirty="0" smtClean="0">
                <a:solidFill>
                  <a:srgbClr val="000000"/>
                </a:solidFill>
              </a:rPr>
              <a:t>alert</a:t>
            </a:r>
            <a:r>
              <a:rPr lang="en-US" altLang="zh-CN" sz="2700" dirty="0">
                <a:solidFill>
                  <a:srgbClr val="000000"/>
                </a:solidFill>
              </a:rPr>
              <a:t>( " </a:t>
            </a:r>
            <a:r>
              <a:rPr lang="zh-CN" altLang="en-US" sz="2700" dirty="0">
                <a:solidFill>
                  <a:srgbClr val="000000"/>
                </a:solidFill>
              </a:rPr>
              <a:t>您的浏览器未实现 </a:t>
            </a:r>
            <a:r>
              <a:rPr lang="en-US" altLang="zh-CN" sz="2700" dirty="0" err="1">
                <a:solidFill>
                  <a:srgbClr val="000000"/>
                </a:solidFill>
              </a:rPr>
              <a:t>FileReader</a:t>
            </a:r>
            <a:r>
              <a:rPr lang="en-US" altLang="zh-CN" sz="2700" dirty="0">
                <a:solidFill>
                  <a:srgbClr val="000000"/>
                </a:solidFill>
              </a:rPr>
              <a:t> </a:t>
            </a:r>
            <a:r>
              <a:rPr lang="zh-CN" altLang="en-US" sz="2700" dirty="0">
                <a:solidFill>
                  <a:srgbClr val="000000"/>
                </a:solidFill>
              </a:rPr>
              <a:t>接口 </a:t>
            </a:r>
            <a:r>
              <a:rPr lang="en-US" altLang="zh-CN" sz="2700" dirty="0">
                <a:solidFill>
                  <a:srgbClr val="000000"/>
                </a:solidFill>
              </a:rPr>
              <a:t>" ); </a:t>
            </a:r>
          </a:p>
          <a:p>
            <a:pPr>
              <a:lnSpc>
                <a:spcPct val="120000"/>
              </a:lnSpc>
            </a:pPr>
            <a:r>
              <a:rPr lang="en-US" altLang="zh-CN" sz="2700" dirty="0" smtClean="0">
                <a:solidFill>
                  <a:srgbClr val="000000"/>
                </a:solidFill>
              </a:rPr>
              <a:t>	  } </a:t>
            </a:r>
            <a:endParaRPr lang="en-US" altLang="zh-CN" sz="27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700" dirty="0" smtClean="0">
                <a:solidFill>
                  <a:srgbClr val="000000"/>
                </a:solidFill>
              </a:rPr>
              <a:t>     else </a:t>
            </a:r>
            <a:endParaRPr lang="en-US" altLang="zh-CN" sz="27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700" dirty="0" smtClean="0">
                <a:solidFill>
                  <a:srgbClr val="000000"/>
                </a:solidFill>
              </a:rPr>
              <a:t>	  {                  </a:t>
            </a:r>
            <a:endParaRPr lang="en-US" altLang="zh-CN" sz="27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700" dirty="0">
                <a:solidFill>
                  <a:srgbClr val="000000"/>
                </a:solidFill>
              </a:rPr>
              <a:t>		</a:t>
            </a:r>
            <a:r>
              <a:rPr lang="en-US" altLang="zh-CN" sz="27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700" dirty="0" smtClean="0">
                <a:solidFill>
                  <a:srgbClr val="000000"/>
                </a:solidFill>
              </a:rPr>
              <a:t> </a:t>
            </a:r>
            <a:r>
              <a:rPr lang="en-US" altLang="zh-CN" sz="2700" dirty="0">
                <a:solidFill>
                  <a:srgbClr val="000000"/>
                </a:solidFill>
              </a:rPr>
              <a:t>reader = </a:t>
            </a:r>
            <a:r>
              <a:rPr lang="en-US" altLang="zh-CN" sz="2700" dirty="0">
                <a:solidFill>
                  <a:srgbClr val="0033CC"/>
                </a:solidFill>
              </a:rPr>
              <a:t>new </a:t>
            </a:r>
            <a:r>
              <a:rPr lang="en-US" altLang="zh-CN" sz="2700" dirty="0" err="1">
                <a:solidFill>
                  <a:srgbClr val="0033CC"/>
                </a:solidFill>
              </a:rPr>
              <a:t>FileReader</a:t>
            </a:r>
            <a:r>
              <a:rPr lang="en-US" altLang="zh-CN" sz="2700" dirty="0">
                <a:solidFill>
                  <a:srgbClr val="0033CC"/>
                </a:solidFill>
              </a:rPr>
              <a:t>()</a:t>
            </a:r>
            <a:r>
              <a:rPr lang="en-US" altLang="zh-CN" sz="2700" dirty="0">
                <a:solidFill>
                  <a:srgbClr val="000000"/>
                </a:solidFill>
              </a:rPr>
              <a:t>;   </a:t>
            </a:r>
            <a:endParaRPr lang="en-US" altLang="zh-CN" sz="27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700" dirty="0" smtClean="0">
                <a:solidFill>
                  <a:srgbClr val="000000"/>
                </a:solidFill>
              </a:rPr>
              <a:t>	  }</a:t>
            </a:r>
            <a:r>
              <a:rPr lang="zh-CN" altLang="en-US" sz="2700" dirty="0" smtClean="0">
                <a:solidFill>
                  <a:srgbClr val="000000"/>
                </a:solidFill>
              </a:rPr>
              <a:t> </a:t>
            </a:r>
            <a:endParaRPr lang="zh-CN" altLang="en-US" sz="2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814223" cy="5135848"/>
          </a:xfrm>
        </p:spPr>
        <p:txBody>
          <a:bodyPr/>
          <a:lstStyle/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FileReader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对象</a:t>
            </a:r>
            <a:r>
              <a:rPr lang="zh-CN" altLang="en-US" sz="2800" dirty="0">
                <a:solidFill>
                  <a:srgbClr val="FF0000"/>
                </a:solidFill>
              </a:rPr>
              <a:t>用来把文件读入内存，并且读取文件中的数据。</a:t>
            </a:r>
          </a:p>
          <a:p>
            <a:pPr lvl="1">
              <a:buSzPct val="110000"/>
            </a:pPr>
            <a:r>
              <a:rPr lang="zh-CN" altLang="en-US" sz="2400" dirty="0"/>
              <a:t>无论读取成功或失败</a:t>
            </a:r>
            <a:r>
              <a:rPr lang="zh-CN" altLang="en-US" sz="2400" dirty="0" smtClean="0"/>
              <a:t>，不返回结果</a:t>
            </a:r>
            <a:r>
              <a:rPr lang="zh-CN" altLang="en-US" sz="2400" dirty="0"/>
              <a:t>，只存储在</a:t>
            </a:r>
            <a:r>
              <a:rPr lang="en-US" altLang="zh-CN" sz="2400" dirty="0" err="1"/>
              <a:t>FileReader</a:t>
            </a:r>
            <a:r>
              <a:rPr lang="zh-CN" altLang="en-US" sz="2400" dirty="0"/>
              <a:t>的</a:t>
            </a:r>
            <a:r>
              <a:rPr lang="en-US" altLang="zh-CN" sz="2400" dirty="0">
                <a:solidFill>
                  <a:srgbClr val="FF0000"/>
                </a:solidFill>
              </a:rPr>
              <a:t>result</a:t>
            </a:r>
            <a:r>
              <a:rPr lang="zh-CN" altLang="en-US" sz="2400" dirty="0"/>
              <a:t>属性中。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 err="1" smtClean="0"/>
              <a:t>FileReader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r>
              <a:rPr lang="zh-CN" altLang="en-US" dirty="0"/>
              <a:t>的方法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62655"/>
              </p:ext>
            </p:extLst>
          </p:nvPr>
        </p:nvGraphicFramePr>
        <p:xfrm>
          <a:off x="1127448" y="2708670"/>
          <a:ext cx="10267893" cy="391535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952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873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6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</a:t>
                      </a:r>
                    </a:p>
                  </a:txBody>
                  <a:tcPr marL="68564" marR="68564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6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68564" marR="68564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6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64" marR="68564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58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abort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中断读取</a:t>
                      </a: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0494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readAsBinaryString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将文件读取为</a:t>
                      </a:r>
                      <a:r>
                        <a:rPr 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字符串。通常将它传送到服务器端以存储文件。</a:t>
                      </a: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readAsDataURL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将文件读取为</a:t>
                      </a: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DataURL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。读取内容可以做为</a:t>
                      </a:r>
                      <a:r>
                        <a:rPr lang="en-US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属性，即可以将一个图片的结果指向给一个</a:t>
                      </a: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属性。</a:t>
                      </a: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07"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readAsText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file, [encoding]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将文件读取为</a:t>
                      </a:r>
                      <a:r>
                        <a:rPr 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数据。第一个参数传入</a:t>
                      </a:r>
                      <a:r>
                        <a:rPr lang="en-US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Blog</a:t>
                      </a: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对象，第二个参数传入编码格式。</a:t>
                      </a: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7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814223" cy="5135848"/>
          </a:xfrm>
        </p:spPr>
        <p:txBody>
          <a:bodyPr/>
          <a:lstStyle/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/>
              <a:t>当</a:t>
            </a:r>
            <a:r>
              <a:rPr lang="en-US" altLang="zh-CN" dirty="0" err="1"/>
              <a:t>FileReader</a:t>
            </a:r>
            <a:r>
              <a:rPr lang="zh-CN" altLang="en-US" dirty="0"/>
              <a:t>对象读取文件时，会伴随着一系列</a:t>
            </a:r>
            <a:r>
              <a:rPr lang="zh-CN" altLang="en-US" dirty="0">
                <a:solidFill>
                  <a:srgbClr val="FF0000"/>
                </a:solidFill>
              </a:rPr>
              <a:t>事件</a:t>
            </a:r>
            <a:r>
              <a:rPr lang="zh-CN" altLang="en-US" dirty="0"/>
              <a:t>，它们表示读取文件时不同的读取</a:t>
            </a:r>
            <a:r>
              <a:rPr lang="zh-CN" altLang="en-US" dirty="0" smtClean="0"/>
              <a:t>状态。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 err="1"/>
              <a:t>FileReader</a:t>
            </a:r>
            <a:r>
              <a:rPr lang="zh-CN" altLang="en-US" dirty="0"/>
              <a:t>对象的事件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79397"/>
              </p:ext>
            </p:extLst>
          </p:nvPr>
        </p:nvGraphicFramePr>
        <p:xfrm>
          <a:off x="1703512" y="2640813"/>
          <a:ext cx="8533953" cy="345340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985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487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7808">
                <a:tc>
                  <a:txBody>
                    <a:bodyPr/>
                    <a:lstStyle/>
                    <a:p>
                      <a:pPr marL="0" indent="254000" algn="l" defTabSz="913765" rtl="0" eaLnBrk="1" latinLnBrk="0" hangingPunct="1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8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事件</a:t>
                      </a:r>
                    </a:p>
                  </a:txBody>
                  <a:tcPr marL="68584" marR="68584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54000" algn="l" defTabSz="913765" rtl="0" eaLnBrk="1" latinLnBrk="0" hangingPunct="1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8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4" marR="68584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onabort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数据读取</a:t>
                      </a:r>
                      <a:r>
                        <a:rPr 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中断</a:t>
                      </a: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时触发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 err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onerror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数据读取</a:t>
                      </a:r>
                      <a:r>
                        <a:rPr 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出错</a:t>
                      </a:r>
                      <a:r>
                        <a:rPr lang="zh-CN" sz="2400" kern="1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时触发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onloadstart</a:t>
                      </a:r>
                      <a:endParaRPr lang="zh-CN" altLang="zh-CN" sz="2400" kern="10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读取开始时触发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onprogress</a:t>
                      </a:r>
                      <a:endParaRPr lang="zh-CN" altLang="zh-CN" sz="2400" kern="10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读取中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onload</a:t>
                      </a:r>
                      <a:endParaRPr lang="zh-CN" altLang="zh-CN" sz="2400" kern="10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文件读取成功完成时触发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6863">
                <a:tc>
                  <a:txBody>
                    <a:bodyPr/>
                    <a:lstStyle/>
                    <a:p>
                      <a:pPr indent="254000" algn="just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altLang="zh-CN" sz="2400" kern="10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onloadend</a:t>
                      </a:r>
                      <a:endParaRPr lang="zh-CN" sz="2400" kern="1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marR="0" indent="254000" algn="just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0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读取完成触发，无论成功或失败</a:t>
                      </a: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600" dirty="0" smtClean="0"/>
              <a:t>读取</a:t>
            </a:r>
            <a:r>
              <a:rPr lang="en-US" altLang="zh-CN" sz="2600" dirty="0" smtClean="0"/>
              <a:t>Blob </a:t>
            </a:r>
            <a:r>
              <a:rPr lang="zh-CN" altLang="en-US" sz="2600" dirty="0"/>
              <a:t>或 </a:t>
            </a:r>
            <a:r>
              <a:rPr lang="en-US" altLang="zh-CN" sz="2600" dirty="0"/>
              <a:t>File </a:t>
            </a:r>
            <a:r>
              <a:rPr lang="zh-CN" altLang="en-US" sz="2600" dirty="0" smtClean="0"/>
              <a:t>对象</a:t>
            </a:r>
            <a:r>
              <a:rPr lang="zh-CN" altLang="en-US" sz="2600" dirty="0"/>
              <a:t>，</a:t>
            </a:r>
            <a:r>
              <a:rPr lang="zh-CN" altLang="en-US" sz="2600" dirty="0" smtClean="0"/>
              <a:t>完成时触发 </a:t>
            </a:r>
            <a:r>
              <a:rPr lang="en-US" altLang="zh-CN" sz="2600" dirty="0" err="1"/>
              <a:t>loadend</a:t>
            </a:r>
            <a:r>
              <a:rPr lang="en-US" altLang="zh-CN" sz="2600" dirty="0"/>
              <a:t> </a:t>
            </a:r>
            <a:r>
              <a:rPr lang="zh-CN" altLang="en-US" sz="2600" dirty="0"/>
              <a:t>事件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result </a:t>
            </a:r>
            <a:r>
              <a:rPr lang="zh-CN" altLang="en-US" sz="2600" dirty="0" smtClean="0"/>
              <a:t>属性包含</a:t>
            </a:r>
            <a:r>
              <a:rPr lang="zh-CN" altLang="en-US" sz="2600" dirty="0"/>
              <a:t>一个</a:t>
            </a:r>
            <a:r>
              <a:rPr lang="en-US" altLang="zh-CN" sz="2600" dirty="0" err="1"/>
              <a:t>data:URL</a:t>
            </a:r>
            <a:r>
              <a:rPr lang="zh-CN" altLang="en-US" sz="2600" dirty="0"/>
              <a:t>格式的字符串（</a:t>
            </a:r>
            <a:r>
              <a:rPr lang="en-US" altLang="zh-CN" sz="2600" dirty="0"/>
              <a:t>base64</a:t>
            </a:r>
            <a:r>
              <a:rPr lang="zh-CN" altLang="en-US" sz="2600" dirty="0"/>
              <a:t>编码</a:t>
            </a:r>
            <a:r>
              <a:rPr lang="zh-CN" altLang="en-US" sz="2600" dirty="0" smtClean="0"/>
              <a:t>）表示</a:t>
            </a:r>
            <a:r>
              <a:rPr lang="zh-CN" altLang="en-US" sz="2600" dirty="0"/>
              <a:t>所读取文件的内容。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readAsDataURL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206730" y="3140868"/>
            <a:ext cx="6258336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00"/>
                </a:solidFill>
              </a:rPr>
              <a:t>var</a:t>
            </a:r>
            <a:r>
              <a:rPr lang="en-US" altLang="zh-CN" sz="2800" dirty="0">
                <a:solidFill>
                  <a:srgbClr val="000000"/>
                </a:solidFill>
              </a:rPr>
              <a:t> reader  = new </a:t>
            </a:r>
            <a:r>
              <a:rPr lang="en-US" altLang="zh-CN" sz="2800" dirty="0" err="1">
                <a:solidFill>
                  <a:srgbClr val="000000"/>
                </a:solidFill>
              </a:rPr>
              <a:t>FileReader</a:t>
            </a:r>
            <a:r>
              <a:rPr lang="en-US" altLang="zh-CN" sz="2800" dirty="0" smtClean="0">
                <a:solidFill>
                  <a:srgbClr val="000000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00"/>
                </a:solidFill>
              </a:rPr>
              <a:t>reader.readAsDataURL</a:t>
            </a:r>
            <a:r>
              <a:rPr lang="en-US" altLang="zh-CN" sz="2800" dirty="0">
                <a:solidFill>
                  <a:srgbClr val="000000"/>
                </a:solidFill>
              </a:rPr>
              <a:t>(file</a:t>
            </a:r>
            <a:r>
              <a:rPr lang="en-US" altLang="zh-CN" sz="280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00"/>
                </a:solidFill>
              </a:rPr>
              <a:t>reader.result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545122" y="5364224"/>
            <a:ext cx="25590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8-4.html</a:t>
            </a:r>
            <a:endParaRPr kumimoji="0"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03170" y="1698151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0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file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对象与</a:t>
            </a:r>
            <a:r>
              <a:rPr lang="en-US" altLang="zh-CN" sz="3200" dirty="0" err="1">
                <a:solidFill>
                  <a:schemeClr val="tx1"/>
                </a:solidFill>
                <a:latin typeface="+mn-lt"/>
                <a:ea typeface="+mn-ea"/>
              </a:rPr>
              <a:t>filelist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对象</a:t>
            </a:r>
          </a:p>
        </p:txBody>
      </p:sp>
      <p:sp>
        <p:nvSpPr>
          <p:cNvPr id="9" name="MH_Entry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64555" y="2403734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0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Blob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+mn-ea"/>
              </a:rPr>
              <a:t>对象</a:t>
            </a:r>
            <a:endParaRPr lang="zh-CN" altLang="en-US" sz="3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MH_Number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9456" y="2405321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0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dirty="0" err="1" smtClean="0">
                  <a:solidFill>
                    <a:schemeClr val="tx1"/>
                  </a:solidFill>
                  <a:latin typeface="+mn-lt"/>
                  <a:ea typeface="+mn-ea"/>
                </a:rPr>
                <a:t>FileReader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对象</a:t>
              </a:r>
              <a:endParaRPr lang="zh-CN" altLang="en-US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814223" cy="5135848"/>
          </a:xfrm>
        </p:spPr>
        <p:txBody>
          <a:bodyPr/>
          <a:lstStyle/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 smtClean="0"/>
              <a:t>使用 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对象的 </a:t>
            </a:r>
            <a:r>
              <a:rPr lang="en-US" altLang="zh-CN" dirty="0" err="1" smtClean="0"/>
              <a:t>readAsDataURL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readAsBinaryString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readAsText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r>
              <a:rPr lang="zh-CN" altLang="en-US" dirty="0"/>
              <a:t>实现图片的预览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zh-CN" altLang="en-US" dirty="0"/>
              <a:t>实现图片的预览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54965" y="6093296"/>
            <a:ext cx="25590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8-5.html</a:t>
            </a:r>
            <a:endParaRPr kumimoji="0"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385" y="2708486"/>
            <a:ext cx="8895238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814223" cy="5135848"/>
          </a:xfrm>
        </p:spPr>
        <p:txBody>
          <a:bodyPr/>
          <a:lstStyle/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 smtClean="0"/>
              <a:t>使用 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对象的 </a:t>
            </a:r>
            <a:r>
              <a:rPr lang="en-US" altLang="zh-CN" dirty="0" err="1" smtClean="0"/>
              <a:t>readAsText</a:t>
            </a:r>
            <a:r>
              <a:rPr lang="en-US" altLang="zh-CN" dirty="0"/>
              <a:t>()</a:t>
            </a:r>
            <a:r>
              <a:rPr lang="zh-CN" altLang="en-US" dirty="0"/>
              <a:t>方法实现文本文件的预览。</a:t>
            </a:r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>
                <a:solidFill>
                  <a:srgbClr val="FF0000"/>
                </a:solidFill>
              </a:rPr>
              <a:t>需要注意：</a:t>
            </a:r>
            <a:r>
              <a:rPr lang="en-US" altLang="zh-CN" dirty="0">
                <a:solidFill>
                  <a:srgbClr val="FF0000"/>
                </a:solidFill>
              </a:rPr>
              <a:t>txt</a:t>
            </a:r>
            <a:r>
              <a:rPr lang="zh-CN" altLang="en-US" dirty="0">
                <a:solidFill>
                  <a:srgbClr val="FF0000"/>
                </a:solidFill>
              </a:rPr>
              <a:t>文件的编码格式需要设置为</a:t>
            </a:r>
            <a:r>
              <a:rPr lang="en-US" altLang="zh-CN" smtClean="0">
                <a:solidFill>
                  <a:srgbClr val="FF0000"/>
                </a:solidFill>
              </a:rPr>
              <a:t>UTF-8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zh-CN" altLang="en-US" dirty="0"/>
              <a:t>实现文本文件的读取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82626" y="5990808"/>
            <a:ext cx="25590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8-6.html</a:t>
            </a:r>
            <a:endParaRPr kumimoji="0"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029796"/>
            <a:ext cx="8638126" cy="255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237959" cy="5135848"/>
          </a:xfrm>
        </p:spPr>
        <p:txBody>
          <a:bodyPr/>
          <a:lstStyle/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/>
              <a:t>通过点击显示图像按钮在画面中读入一个图像文件，通过这个过程了解按顺序触发了哪些事件，并用提示信息显示出这些事件的名字。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zh-CN" altLang="en-US" dirty="0"/>
              <a:t>事件顺序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36160" y="4653136"/>
            <a:ext cx="25590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8-7.html</a:t>
            </a:r>
            <a:endParaRPr kumimoji="0"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对象与</a:t>
              </a:r>
              <a:r>
                <a:rPr lang="en-US" altLang="zh-CN" sz="4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filelist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提供了功能强大的文件操作</a:t>
            </a:r>
            <a:r>
              <a:rPr lang="en-US" altLang="zh-CN" dirty="0"/>
              <a:t>API</a:t>
            </a:r>
            <a:r>
              <a:rPr lang="zh-CN" altLang="en-US" dirty="0"/>
              <a:t>，可以完成选中多个文件、读取文件内容等功能。</a:t>
            </a:r>
          </a:p>
          <a:p>
            <a:r>
              <a:rPr lang="zh-CN" altLang="en-US" dirty="0"/>
              <a:t>能够突破沙箱访问本地的文件系统，从而有效的弥补桌面和</a:t>
            </a:r>
            <a:r>
              <a:rPr lang="en-US" altLang="zh-CN" dirty="0"/>
              <a:t>Web</a:t>
            </a:r>
            <a:r>
              <a:rPr lang="zh-CN" altLang="en-US" dirty="0"/>
              <a:t>应用之间的鸿沟。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/>
              <a:t>HTML5</a:t>
            </a:r>
            <a:r>
              <a:rPr lang="zh-CN" altLang="en-US" dirty="0"/>
              <a:t>文件操作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670157" cy="464312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file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指用户选择的文件；</a:t>
            </a:r>
            <a:r>
              <a:rPr lang="en-US" altLang="zh-CN" dirty="0" err="1">
                <a:solidFill>
                  <a:srgbClr val="FF0000"/>
                </a:solidFill>
              </a:rPr>
              <a:t>FileList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指</a:t>
            </a:r>
            <a:r>
              <a:rPr lang="zh-CN" altLang="en-US" dirty="0" smtClean="0"/>
              <a:t>用户选择</a:t>
            </a:r>
            <a:r>
              <a:rPr lang="zh-CN" altLang="en-US" dirty="0"/>
              <a:t>的文件列表。</a:t>
            </a:r>
          </a:p>
          <a:p>
            <a:r>
              <a:rPr lang="en-US" altLang="zh-CN" dirty="0" smtClean="0"/>
              <a:t>HTML5</a:t>
            </a:r>
            <a:r>
              <a:rPr lang="zh-CN" altLang="en-US" dirty="0"/>
              <a:t>通过添加</a:t>
            </a:r>
            <a:r>
              <a:rPr lang="en-US" altLang="zh-CN" dirty="0"/>
              <a:t>multiple</a:t>
            </a:r>
            <a:r>
              <a:rPr lang="zh-CN" altLang="en-US" dirty="0"/>
              <a:t>属性</a:t>
            </a:r>
            <a:r>
              <a:rPr lang="zh-CN" altLang="en-US" dirty="0" smtClean="0"/>
              <a:t>，允许</a:t>
            </a:r>
            <a:r>
              <a:rPr lang="en-US" altLang="zh-CN" dirty="0"/>
              <a:t>file</a:t>
            </a:r>
            <a:r>
              <a:rPr lang="zh-CN" altLang="en-US" dirty="0"/>
              <a:t>控件一次放置多个文件。</a:t>
            </a:r>
            <a:r>
              <a:rPr lang="zh-CN" altLang="en-US" dirty="0" smtClean="0"/>
              <a:t>每个</a:t>
            </a:r>
            <a:r>
              <a:rPr lang="zh-CN" altLang="en-US" dirty="0"/>
              <a:t>文件都是一个</a:t>
            </a:r>
            <a:r>
              <a:rPr lang="en-US" altLang="zh-CN" dirty="0"/>
              <a:t>file</a:t>
            </a:r>
            <a:r>
              <a:rPr lang="zh-CN" altLang="en-US" dirty="0"/>
              <a:t>对象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FileList</a:t>
            </a:r>
            <a:r>
              <a:rPr lang="zh-CN" altLang="en-US" dirty="0" smtClean="0"/>
              <a:t>对象</a:t>
            </a:r>
            <a:r>
              <a:rPr lang="zh-CN" altLang="en-US" dirty="0"/>
              <a:t>是</a:t>
            </a:r>
            <a:r>
              <a:rPr lang="en-US" altLang="zh-CN" dirty="0" smtClean="0"/>
              <a:t>file</a:t>
            </a:r>
            <a:r>
              <a:rPr lang="zh-CN" altLang="en-US" dirty="0"/>
              <a:t>对象的列表，代表用户选择的所有文件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 err="1"/>
              <a:t>FileList</a:t>
            </a:r>
            <a:r>
              <a:rPr lang="zh-CN" altLang="en-US" dirty="0"/>
              <a:t>对象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file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8185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886256" cy="4643120"/>
          </a:xfrm>
        </p:spPr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ile</a:t>
            </a:r>
            <a:r>
              <a:rPr lang="zh-CN" altLang="en-US" dirty="0" smtClean="0"/>
              <a:t>对象的属性</a:t>
            </a:r>
            <a:endParaRPr lang="en-US" altLang="zh-CN" dirty="0" smtClean="0"/>
          </a:p>
          <a:p>
            <a:pPr lvl="1"/>
            <a:r>
              <a:rPr lang="en-US" altLang="zh-CN" sz="2500" dirty="0"/>
              <a:t>name</a:t>
            </a:r>
            <a:r>
              <a:rPr lang="zh-CN" altLang="en-US" sz="2500" dirty="0"/>
              <a:t>：文件名，该属性只读。</a:t>
            </a:r>
          </a:p>
          <a:p>
            <a:pPr lvl="1"/>
            <a:r>
              <a:rPr lang="en-US" altLang="zh-CN" sz="2500" dirty="0"/>
              <a:t>size</a:t>
            </a:r>
            <a:r>
              <a:rPr lang="zh-CN" altLang="en-US" sz="2500" dirty="0"/>
              <a:t>：文件大小，单位为字节，该属性只读。</a:t>
            </a:r>
          </a:p>
          <a:p>
            <a:pPr lvl="1"/>
            <a:r>
              <a:rPr lang="en-US" altLang="zh-CN" sz="2500" dirty="0"/>
              <a:t>type</a:t>
            </a:r>
            <a:r>
              <a:rPr lang="zh-CN" altLang="en-US" sz="2500" dirty="0"/>
              <a:t>：文件的 </a:t>
            </a:r>
            <a:r>
              <a:rPr lang="en-US" altLang="zh-CN" sz="2500" dirty="0"/>
              <a:t>MIME </a:t>
            </a:r>
            <a:r>
              <a:rPr lang="zh-CN" altLang="en-US" sz="2500" dirty="0"/>
              <a:t>类型，如果分辨不出类型，则为空字符</a:t>
            </a:r>
            <a:r>
              <a:rPr lang="zh-CN" altLang="en-US" sz="2500" dirty="0" smtClean="0"/>
              <a:t>串</a:t>
            </a:r>
            <a:r>
              <a:rPr lang="zh-CN" altLang="en-US" sz="2500" dirty="0"/>
              <a:t>，</a:t>
            </a:r>
            <a:r>
              <a:rPr lang="zh-CN" altLang="en-US" sz="2500" dirty="0" smtClean="0"/>
              <a:t>只读</a:t>
            </a:r>
            <a:r>
              <a:rPr lang="zh-CN" altLang="en-US" sz="2500" dirty="0"/>
              <a:t>。</a:t>
            </a:r>
          </a:p>
          <a:p>
            <a:pPr lvl="1"/>
            <a:r>
              <a:rPr lang="en-US" altLang="zh-CN" sz="2500" dirty="0" err="1"/>
              <a:t>lastModified</a:t>
            </a:r>
            <a:r>
              <a:rPr lang="zh-CN" altLang="en-US" sz="2500" dirty="0"/>
              <a:t>：文件的上次修改时间，格式为时间戳。</a:t>
            </a:r>
          </a:p>
          <a:p>
            <a:pPr lvl="1"/>
            <a:r>
              <a:rPr lang="en-US" altLang="zh-CN" sz="2500" dirty="0" err="1"/>
              <a:t>lastModifiedDate</a:t>
            </a:r>
            <a:r>
              <a:rPr lang="zh-CN" altLang="en-US" sz="2500" dirty="0"/>
              <a:t>：文件的上次修改时间，格式为 </a:t>
            </a:r>
            <a:r>
              <a:rPr lang="en-US" altLang="zh-CN" sz="2500" dirty="0"/>
              <a:t>Date </a:t>
            </a:r>
            <a:r>
              <a:rPr lang="zh-CN" altLang="en-US" sz="2500" dirty="0"/>
              <a:t>对象实例。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/>
              <a:t>f</a:t>
            </a:r>
            <a:r>
              <a:rPr lang="en-US" altLang="zh-CN" dirty="0" smtClean="0"/>
              <a:t>ile</a:t>
            </a:r>
            <a:r>
              <a:rPr lang="zh-CN" altLang="en-US" dirty="0"/>
              <a:t>对象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22" y="4847894"/>
            <a:ext cx="8032675" cy="18008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chemeClr val="accent5">
                <a:lumMod val="7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49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4" y="2564604"/>
            <a:ext cx="10547985" cy="2892823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所有</a:t>
            </a:r>
            <a:r>
              <a:rPr lang="en-US" altLang="zh-CN" dirty="0"/>
              <a:t>type</a:t>
            </a:r>
            <a:r>
              <a:rPr lang="zh-CN" altLang="en-US" dirty="0"/>
              <a:t>属性为</a:t>
            </a:r>
            <a:r>
              <a:rPr lang="en-US" altLang="zh-CN" dirty="0"/>
              <a:t>file</a:t>
            </a:r>
            <a:r>
              <a:rPr lang="zh-CN" altLang="en-US" dirty="0"/>
              <a:t>的</a:t>
            </a:r>
            <a:r>
              <a:rPr lang="en-US" altLang="zh-CN" dirty="0"/>
              <a:t>&lt;input&gt;</a:t>
            </a:r>
            <a:r>
              <a:rPr lang="zh-CN" altLang="en-US" dirty="0"/>
              <a:t>元素都有一个</a:t>
            </a:r>
            <a:r>
              <a:rPr lang="en-US" altLang="zh-CN" dirty="0">
                <a:solidFill>
                  <a:srgbClr val="FF0000"/>
                </a:solidFill>
              </a:rPr>
              <a:t>files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，用来存储用户所选择的文件</a:t>
            </a:r>
            <a:r>
              <a:rPr lang="zh-CN" altLang="en-US" dirty="0" smtClean="0"/>
              <a:t>。</a:t>
            </a:r>
            <a:r>
              <a:rPr lang="en-US" altLang="zh-CN" dirty="0"/>
              <a:t>files </a:t>
            </a:r>
            <a:r>
              <a:rPr lang="zh-CN" altLang="en-US" dirty="0"/>
              <a:t>属性值就是 </a:t>
            </a:r>
            <a:r>
              <a:rPr lang="en-US" altLang="zh-CN" dirty="0" err="1"/>
              <a:t>FileList</a:t>
            </a:r>
            <a:r>
              <a:rPr lang="en-US" altLang="zh-CN" dirty="0"/>
              <a:t> 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files</a:t>
            </a:r>
            <a:r>
              <a:rPr lang="zh-CN" altLang="en-US" dirty="0" smtClean="0"/>
              <a:t>有</a:t>
            </a:r>
            <a:r>
              <a:rPr lang="en-US" altLang="zh-CN" dirty="0" smtClean="0"/>
              <a:t>length</a:t>
            </a:r>
            <a:r>
              <a:rPr lang="zh-CN" altLang="en-US" dirty="0"/>
              <a:t>属性和</a:t>
            </a:r>
            <a:r>
              <a:rPr lang="en-US" altLang="zh-CN" dirty="0"/>
              <a:t>item</a:t>
            </a:r>
            <a:r>
              <a:rPr lang="zh-CN" altLang="en-US" dirty="0"/>
              <a:t>方法。可以通过</a:t>
            </a:r>
            <a:r>
              <a:rPr lang="en-US" altLang="zh-CN" dirty="0"/>
              <a:t>files[index]</a:t>
            </a:r>
            <a:r>
              <a:rPr lang="zh-CN" altLang="en-US" dirty="0"/>
              <a:t>或者</a:t>
            </a:r>
            <a:r>
              <a:rPr lang="en-US" altLang="zh-CN" dirty="0" err="1"/>
              <a:t>files.item</a:t>
            </a:r>
            <a:r>
              <a:rPr lang="en-US" altLang="zh-CN" dirty="0"/>
              <a:t>(index)</a:t>
            </a:r>
            <a:r>
              <a:rPr lang="zh-CN" altLang="en-US" dirty="0"/>
              <a:t>获取选择的</a:t>
            </a:r>
            <a:r>
              <a:rPr lang="en-US" altLang="zh-CN" dirty="0"/>
              <a:t>file</a:t>
            </a:r>
            <a:r>
              <a:rPr lang="zh-CN" altLang="en-US" dirty="0"/>
              <a:t>对象。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 err="1"/>
              <a:t>FileList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9757" y="1700208"/>
            <a:ext cx="9361040" cy="626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      &lt;</a:t>
            </a:r>
            <a:r>
              <a:rPr lang="en-US" altLang="zh-CN" sz="2800" dirty="0">
                <a:solidFill>
                  <a:srgbClr val="000000"/>
                </a:solidFill>
              </a:rPr>
              <a:t>input type="file" id="file" </a:t>
            </a:r>
            <a:r>
              <a:rPr lang="en-US" altLang="zh-CN" sz="2800" dirty="0">
                <a:solidFill>
                  <a:srgbClr val="FF0000"/>
                </a:solidFill>
              </a:rPr>
              <a:t>multiple</a:t>
            </a:r>
            <a:r>
              <a:rPr lang="en-US" altLang="zh-CN" sz="2800" dirty="0">
                <a:solidFill>
                  <a:srgbClr val="000000"/>
                </a:solidFill>
              </a:rPr>
              <a:t> size="80"/&gt;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54" y="5229825"/>
            <a:ext cx="5870874" cy="140136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chemeClr val="accent6">
                <a:lumMod val="75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86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实例：使用</a:t>
            </a:r>
            <a:r>
              <a:rPr lang="en-US" altLang="zh-CN" dirty="0" err="1">
                <a:solidFill>
                  <a:srgbClr val="008000"/>
                </a:solidFill>
              </a:rPr>
              <a:t>FileList</a:t>
            </a:r>
            <a:r>
              <a:rPr lang="zh-CN" altLang="en-US" dirty="0">
                <a:solidFill>
                  <a:srgbClr val="008000"/>
                </a:solidFill>
              </a:rPr>
              <a:t>对象与</a:t>
            </a:r>
            <a:r>
              <a:rPr lang="en-US" altLang="zh-CN" dirty="0">
                <a:solidFill>
                  <a:srgbClr val="008000"/>
                </a:solidFill>
              </a:rPr>
              <a:t>file</a:t>
            </a:r>
            <a:r>
              <a:rPr lang="zh-CN" altLang="en-US" dirty="0">
                <a:solidFill>
                  <a:srgbClr val="008000"/>
                </a:solidFill>
              </a:rPr>
              <a:t>对象。</a:t>
            </a:r>
          </a:p>
          <a:p>
            <a:r>
              <a:rPr lang="zh-CN" altLang="en-US" dirty="0"/>
              <a:t>通过单击“选择文件”按钮，选择要上传得</a:t>
            </a:r>
            <a:r>
              <a:rPr lang="zh-CN" altLang="en-US" dirty="0" smtClean="0"/>
              <a:t>文件（可多选）； 单击</a:t>
            </a:r>
            <a:r>
              <a:rPr lang="zh-CN" altLang="en-US" dirty="0"/>
              <a:t>“上传文件”按钮，会弹出一个对话框，在对话框中显示上传文件的名称。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 err="1"/>
              <a:t>FileList</a:t>
            </a:r>
            <a:r>
              <a:rPr lang="zh-CN" altLang="en-US" dirty="0"/>
              <a:t>对象与</a:t>
            </a:r>
            <a:r>
              <a:rPr lang="en-US" altLang="zh-CN" dirty="0"/>
              <a:t>file</a:t>
            </a:r>
            <a:r>
              <a:rPr lang="zh-CN" altLang="en-US" dirty="0"/>
              <a:t>对象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112224" y="4632391"/>
            <a:ext cx="25590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800" dirty="0">
                <a:solidFill>
                  <a:srgbClr val="000000"/>
                </a:solidFill>
              </a:rPr>
              <a:t>示例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：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8-1.html</a:t>
            </a:r>
            <a:endParaRPr kumimoji="0"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</a:rPr>
                <a:t>Blob</a:t>
              </a:r>
              <a:r>
                <a:rPr lang="zh-CN" altLang="en-US" sz="4800" dirty="0">
                  <a:solidFill>
                    <a:schemeClr val="tx1"/>
                  </a:solidFill>
                </a:rPr>
                <a:t>对象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3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330</TotalTime>
  <Words>1013</Words>
  <Application>Microsoft Office PowerPoint</Application>
  <PresentationFormat>自定义</PresentationFormat>
  <Paragraphs>133</Paragraphs>
  <Slides>23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9_A000120141114A19PWBG</vt:lpstr>
      <vt:lpstr>HTML5与CSS3前端开发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2894</cp:revision>
  <cp:lastPrinted>2411-12-30T00:00:00Z</cp:lastPrinted>
  <dcterms:created xsi:type="dcterms:W3CDTF">2003-05-12T10:17:00Z</dcterms:created>
  <dcterms:modified xsi:type="dcterms:W3CDTF">2019-03-24T16:27:01Z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