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6" r:id="rId3"/>
    <p:sldMasterId id="2147483672" r:id="rId4"/>
    <p:sldMasterId id="2147483678" r:id="rId5"/>
    <p:sldMasterId id="2147483684" r:id="rId6"/>
    <p:sldMasterId id="2147483690" r:id="rId7"/>
    <p:sldMasterId id="2147483696" r:id="rId8"/>
    <p:sldMasterId id="2147483702" r:id="rId9"/>
    <p:sldMasterId id="2147483708" r:id="rId10"/>
    <p:sldMasterId id="2147483714" r:id="rId11"/>
    <p:sldMasterId id="2147483720" r:id="rId12"/>
    <p:sldMasterId id="2147483726" r:id="rId13"/>
    <p:sldMasterId id="2147483732" r:id="rId14"/>
    <p:sldMasterId id="2147483738" r:id="rId15"/>
    <p:sldMasterId id="2147483744" r:id="rId16"/>
    <p:sldMasterId id="2147483750" r:id="rId17"/>
    <p:sldMasterId id="2147483774" r:id="rId18"/>
    <p:sldMasterId id="2147483780" r:id="rId19"/>
    <p:sldMasterId id="2147483786" r:id="rId20"/>
    <p:sldMasterId id="2147483792" r:id="rId21"/>
    <p:sldMasterId id="2147483798" r:id="rId22"/>
    <p:sldMasterId id="2147483804" r:id="rId23"/>
  </p:sldMasterIdLst>
  <p:notesMasterIdLst>
    <p:notesMasterId r:id="rId57"/>
  </p:notesMasterIdLst>
  <p:sldIdLst>
    <p:sldId id="897" r:id="rId24"/>
    <p:sldId id="957" r:id="rId25"/>
    <p:sldId id="900" r:id="rId26"/>
    <p:sldId id="955" r:id="rId27"/>
    <p:sldId id="958" r:id="rId28"/>
    <p:sldId id="960" r:id="rId29"/>
    <p:sldId id="1007" r:id="rId30"/>
    <p:sldId id="973" r:id="rId31"/>
    <p:sldId id="962" r:id="rId32"/>
    <p:sldId id="963" r:id="rId33"/>
    <p:sldId id="964" r:id="rId34"/>
    <p:sldId id="965" r:id="rId35"/>
    <p:sldId id="966" r:id="rId36"/>
    <p:sldId id="967" r:id="rId37"/>
    <p:sldId id="1008" r:id="rId38"/>
    <p:sldId id="968" r:id="rId39"/>
    <p:sldId id="969" r:id="rId40"/>
    <p:sldId id="975" r:id="rId41"/>
    <p:sldId id="1010" r:id="rId42"/>
    <p:sldId id="976" r:id="rId43"/>
    <p:sldId id="1002" r:id="rId44"/>
    <p:sldId id="1004" r:id="rId45"/>
    <p:sldId id="977" r:id="rId46"/>
    <p:sldId id="978" r:id="rId47"/>
    <p:sldId id="979" r:id="rId48"/>
    <p:sldId id="1009" r:id="rId49"/>
    <p:sldId id="1005" r:id="rId50"/>
    <p:sldId id="980" r:id="rId51"/>
    <p:sldId id="981" r:id="rId52"/>
    <p:sldId id="1006" r:id="rId53"/>
    <p:sldId id="985" r:id="rId54"/>
    <p:sldId id="986" r:id="rId55"/>
    <p:sldId id="902" r:id="rId56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49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5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2CC"/>
    <a:srgbClr val="FFCC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49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65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135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135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8834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3307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2584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9246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922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497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022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354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864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03.xml"/><Relationship Id="rId4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08.xml"/><Relationship Id="rId4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3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7260" y="2163765"/>
            <a:ext cx="6987201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第十章 画布</a:t>
            </a:r>
            <a:r>
              <a:rPr lang="zh-CN" altLang="en-US" sz="4000" dirty="0" smtClean="0">
                <a:solidFill>
                  <a:srgbClr val="000000"/>
                </a:solidFill>
              </a:rPr>
              <a:t>（</a:t>
            </a:r>
            <a:r>
              <a:rPr lang="zh-CN" altLang="en-US" sz="4000" dirty="0">
                <a:solidFill>
                  <a:srgbClr val="000000"/>
                </a:solidFill>
              </a:rPr>
              <a:t>一）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10021860" cy="46431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moveTo</a:t>
            </a:r>
            <a:r>
              <a:rPr lang="zh-CN" alt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x,y</a:t>
            </a:r>
            <a:r>
              <a:rPr lang="zh-CN" altLang="en-US" dirty="0">
                <a:sym typeface="+mn-ea"/>
              </a:rPr>
              <a:t>) 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用于创建新的子路径，并规定其起始点为（</a:t>
            </a:r>
            <a:r>
              <a:rPr lang="en-US" altLang="zh-CN" dirty="0" err="1" smtClean="0">
                <a:sym typeface="+mn-ea"/>
              </a:rPr>
              <a:t>x,y</a:t>
            </a:r>
            <a:r>
              <a:rPr lang="zh-CN" altLang="en-US" dirty="0" smtClean="0">
                <a:sym typeface="+mn-ea"/>
              </a:rPr>
              <a:t>）。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lineTo</a:t>
            </a:r>
            <a:r>
              <a:rPr lang="zh-CN" altLang="en-US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x,y</a:t>
            </a:r>
            <a:r>
              <a:rPr lang="zh-CN" altLang="en-US" dirty="0" smtClean="0">
                <a:sym typeface="+mn-ea"/>
              </a:rPr>
              <a:t>) 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为当前子路径添加一条直线。这条直线从当前点开始，到 </a:t>
            </a:r>
            <a:r>
              <a:rPr lang="en-US" altLang="zh-CN" dirty="0">
                <a:sym typeface="+mn-ea"/>
              </a:rPr>
              <a:t>(x, y) </a:t>
            </a:r>
            <a:r>
              <a:rPr lang="zh-CN" altLang="en-US" dirty="0">
                <a:sym typeface="+mn-ea"/>
              </a:rPr>
              <a:t>结束。当方法返回时，当前点是 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 。</a:t>
            </a:r>
          </a:p>
          <a:p>
            <a:r>
              <a:rPr lang="zh-CN" altLang="en-US" dirty="0">
                <a:sym typeface="+mn-ea"/>
              </a:rPr>
              <a:t>stroke( ) 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实际</a:t>
            </a:r>
            <a:r>
              <a:rPr lang="zh-CN" altLang="en-US" dirty="0">
                <a:sym typeface="+mn-ea"/>
              </a:rPr>
              <a:t>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绘制</a:t>
            </a:r>
            <a:r>
              <a:rPr lang="zh-CN" altLang="en-US" dirty="0">
                <a:sym typeface="+mn-ea"/>
              </a:rPr>
              <a:t>出通过 moveTo() 和 lineTo() 方法定义的路径。默认颜色是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黑色</a:t>
            </a:r>
            <a:r>
              <a:rPr lang="zh-CN" altLang="en-US" dirty="0">
                <a:sym typeface="+mn-ea"/>
              </a:rPr>
              <a:t>。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路径和描绘</a:t>
            </a:r>
            <a:endParaRPr lang="zh-CN" altLang="en-US" dirty="0">
              <a:sym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context. </a:t>
            </a:r>
            <a:r>
              <a:rPr lang="en-US" altLang="zh-CN" dirty="0" err="1"/>
              <a:t>moveTo</a:t>
            </a:r>
            <a:r>
              <a:rPr lang="en-US" altLang="zh-CN" dirty="0"/>
              <a:t>(100,100) </a:t>
            </a:r>
          </a:p>
          <a:p>
            <a:r>
              <a:rPr lang="en-US" altLang="zh-CN" dirty="0"/>
              <a:t>context. </a:t>
            </a:r>
            <a:r>
              <a:rPr lang="en-US" altLang="zh-CN" dirty="0" err="1"/>
              <a:t>lineTo</a:t>
            </a:r>
            <a:r>
              <a:rPr lang="en-US" altLang="zh-CN" dirty="0"/>
              <a:t>(300,300)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context. stroke()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canvas </a:t>
            </a:r>
            <a:r>
              <a:rPr lang="en-US" altLang="zh-CN" dirty="0" err="1">
                <a:solidFill>
                  <a:srgbClr val="FF0000"/>
                </a:solidFill>
              </a:rPr>
              <a:t>是基于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en-US" altLang="zh-CN" dirty="0" err="1">
                <a:solidFill>
                  <a:srgbClr val="FF0000"/>
                </a:solidFill>
              </a:rPr>
              <a:t>的绘图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线条绘制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49271" y="389962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 rot="10800000" flipH="1">
            <a:off x="6024245" y="1412240"/>
            <a:ext cx="287655" cy="122491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 2050"/>
          <p:cNvSpPr/>
          <p:nvPr/>
        </p:nvSpPr>
        <p:spPr bwMode="auto">
          <a:xfrm rot="10800000" flipH="1">
            <a:off x="6024245" y="3012440"/>
            <a:ext cx="287655" cy="65976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40500" y="1732915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路径设置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40500" y="301244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绘制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0" y="1409065"/>
            <a:ext cx="2335530" cy="2263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6285" y="4649005"/>
            <a:ext cx="10662286" cy="1840504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</a:rPr>
              <a:t>.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moveTo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2400" dirty="0" smtClean="0">
                <a:solidFill>
                  <a:srgbClr val="000000"/>
                </a:solidFill>
              </a:rPr>
              <a:t>) </a:t>
            </a:r>
            <a:r>
              <a:rPr lang="zh-CN" altLang="en-US" sz="2400" dirty="0" smtClean="0">
                <a:solidFill>
                  <a:srgbClr val="000000"/>
                </a:solidFill>
              </a:rPr>
              <a:t>只是设置起点并不画线</a:t>
            </a:r>
            <a:r>
              <a:rPr lang="zh-CN" altLang="en-US" sz="2600" dirty="0" smtClean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2. </a:t>
            </a:r>
            <a:r>
              <a:rPr lang="zh-CN" altLang="en-US" sz="2400" dirty="0" smtClean="0">
                <a:solidFill>
                  <a:srgbClr val="000000"/>
                </a:solidFill>
              </a:rPr>
              <a:t>如果没有用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moveTo</a:t>
            </a:r>
            <a:r>
              <a:rPr lang="en-US" altLang="zh-CN" sz="2400" dirty="0" smtClean="0">
                <a:solidFill>
                  <a:srgbClr val="000000"/>
                </a:solidFill>
              </a:rPr>
              <a:t>() </a:t>
            </a:r>
            <a:r>
              <a:rPr lang="zh-CN" altLang="en-US" sz="2400" dirty="0" smtClean="0">
                <a:solidFill>
                  <a:srgbClr val="000000"/>
                </a:solidFill>
              </a:rPr>
              <a:t>规定子路径的起点，则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lineTo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x,y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等同于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moveTo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x,y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3. </a:t>
            </a:r>
            <a:r>
              <a:rPr lang="zh-CN" altLang="en-US" sz="2400" dirty="0" smtClean="0">
                <a:solidFill>
                  <a:srgbClr val="000000"/>
                </a:solidFill>
              </a:rPr>
              <a:t>连</a:t>
            </a:r>
            <a:r>
              <a:rPr lang="zh-CN" altLang="en-US" sz="2400" dirty="0">
                <a:solidFill>
                  <a:srgbClr val="000000"/>
                </a:solidFill>
              </a:rPr>
              <a:t>完一条线后起点改变，改变为 </a:t>
            </a:r>
            <a:r>
              <a:rPr lang="en-US" altLang="zh-CN" sz="2400" dirty="0" err="1">
                <a:solidFill>
                  <a:srgbClr val="000000"/>
                </a:solidFill>
              </a:rPr>
              <a:t>lineTo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</a:rPr>
              <a:t>中的坐标。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lineWidth</a:t>
            </a:r>
            <a:r>
              <a:rPr lang="en-US" altLang="zh-CN" dirty="0"/>
              <a:t> </a:t>
            </a:r>
            <a:r>
              <a:rPr lang="en-US" altLang="zh-CN" dirty="0" err="1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设置当前线条的宽度</a:t>
            </a:r>
            <a:r>
              <a:rPr lang="en-US" altLang="zh-CN" dirty="0" smtClean="0"/>
              <a:t>，</a:t>
            </a:r>
            <a:r>
              <a:rPr lang="en-US" altLang="zh-CN" dirty="0" err="1"/>
              <a:t>默认单位为像素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context.lineWidth</a:t>
            </a:r>
            <a:r>
              <a:rPr lang="en-US" altLang="zh-CN" dirty="0"/>
              <a:t> = 5;</a:t>
            </a:r>
          </a:p>
          <a:p>
            <a:pPr lvl="0"/>
            <a:r>
              <a:rPr lang="en-US" altLang="zh-CN" dirty="0"/>
              <a:t> </a:t>
            </a:r>
            <a:r>
              <a:rPr lang="en-US" altLang="zh-CN" dirty="0" err="1"/>
              <a:t>strokeStyle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 err="1"/>
              <a:t>设置用于绘制描边的颜色</a:t>
            </a:r>
            <a:endParaRPr lang="en-US" altLang="zh-CN" dirty="0"/>
          </a:p>
          <a:p>
            <a:pPr lvl="1"/>
            <a:r>
              <a:rPr lang="en-US" altLang="zh-CN" dirty="0" err="1"/>
              <a:t>context.strokeStyle</a:t>
            </a:r>
            <a:r>
              <a:rPr lang="en-US" altLang="zh-CN" dirty="0"/>
              <a:t> = "red";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线条样式设置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83012" y="5427779"/>
            <a:ext cx="265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64" y="2060372"/>
            <a:ext cx="2875213" cy="2875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绘制如下三角形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48" y="2060373"/>
            <a:ext cx="5225085" cy="38292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17155" y="536765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4855845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fill</a:t>
            </a:r>
            <a:r>
              <a:rPr lang="zh-CN" altLang="en-US" dirty="0">
                <a:sym typeface="+mn-ea"/>
              </a:rPr>
              <a:t>( ) 方法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填充</a:t>
            </a:r>
            <a:r>
              <a:rPr lang="zh-CN" altLang="en-US" dirty="0">
                <a:sym typeface="+mn-ea"/>
              </a:rPr>
              <a:t>当前绘图（路径）。默认颜色是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黑色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en-US" altLang="zh-CN" dirty="0" err="1" smtClean="0">
                <a:sym typeface="+mn-ea"/>
              </a:rPr>
              <a:t>如果路径未</a:t>
            </a:r>
            <a:r>
              <a:rPr lang="zh-CN" altLang="en-US" dirty="0" smtClean="0">
                <a:sym typeface="+mn-ea"/>
              </a:rPr>
              <a:t>关闭</a:t>
            </a:r>
            <a:r>
              <a:rPr lang="en-US" altLang="zh-CN" dirty="0" smtClean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那么</a:t>
            </a:r>
            <a:r>
              <a:rPr lang="en-US" altLang="zh-CN" dirty="0">
                <a:sym typeface="+mn-ea"/>
              </a:rPr>
              <a:t> fill() </a:t>
            </a:r>
            <a:r>
              <a:rPr lang="en-US" altLang="zh-CN" dirty="0" err="1" smtClean="0">
                <a:sym typeface="+mn-ea"/>
              </a:rPr>
              <a:t>方法会</a:t>
            </a:r>
            <a:r>
              <a:rPr lang="zh-CN" altLang="en-US" dirty="0" smtClean="0">
                <a:sym typeface="+mn-ea"/>
              </a:rPr>
              <a:t>自动</a:t>
            </a:r>
            <a:r>
              <a:rPr lang="en-US" altLang="zh-CN" dirty="0" err="1" smtClean="0">
                <a:sym typeface="+mn-ea"/>
              </a:rPr>
              <a:t>从路径结束点到开始点之间添加一条线</a:t>
            </a:r>
            <a:r>
              <a:rPr lang="en-US" altLang="zh-CN" dirty="0" err="1">
                <a:sym typeface="+mn-ea"/>
              </a:rPr>
              <a:t>，以关闭该路径，然后填充该路径</a:t>
            </a:r>
            <a:r>
              <a:rPr lang="en-US" altLang="zh-CN" dirty="0">
                <a:sym typeface="+mn-ea"/>
              </a:rPr>
              <a:t>。</a:t>
            </a:r>
          </a:p>
          <a:p>
            <a:pPr lvl="0"/>
            <a:r>
              <a:rPr lang="zh-CN" altLang="en-US" dirty="0" smtClean="0">
                <a:sym typeface="+mn-ea"/>
              </a:rPr>
              <a:t>fillStyle 属性</a:t>
            </a:r>
          </a:p>
          <a:p>
            <a:pPr lvl="1"/>
            <a:r>
              <a:rPr lang="zh-CN" altLang="en-US" dirty="0" smtClean="0">
                <a:sym typeface="+mn-ea"/>
              </a:rPr>
              <a:t>设置用于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填充</a:t>
            </a:r>
            <a:r>
              <a:rPr lang="zh-CN" altLang="en-US" dirty="0" smtClean="0">
                <a:sym typeface="+mn-ea"/>
              </a:rPr>
              <a:t>绘画的颜色。</a:t>
            </a: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context</a:t>
            </a:r>
            <a:r>
              <a:rPr lang="zh-CN" altLang="en-US" dirty="0" smtClean="0">
                <a:sym typeface="+mn-ea"/>
              </a:rPr>
              <a:t>.fillStyle="</a:t>
            </a:r>
            <a:r>
              <a:rPr lang="en-US" altLang="zh-CN" dirty="0" smtClean="0">
                <a:sym typeface="+mn-ea"/>
              </a:rPr>
              <a:t>red</a:t>
            </a:r>
            <a:r>
              <a:rPr lang="zh-CN" altLang="en-US" dirty="0" smtClean="0">
                <a:sym typeface="+mn-ea"/>
              </a:rPr>
              <a:t>";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填充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3997960"/>
            <a:ext cx="2379980" cy="2104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7350" y="620458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4855845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建议先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填充再描边</a:t>
            </a:r>
            <a:endParaRPr lang="zh-CN" altLang="en-US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填充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77350" y="620458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55" y="2348505"/>
            <a:ext cx="3733333" cy="32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63" y="2267552"/>
            <a:ext cx="3647619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>
                <a:sym typeface="宋体" panose="02010600030101010101" pitchFamily="2" charset="-122"/>
              </a:rPr>
              <a:t>基于路径绘图</a:t>
            </a:r>
            <a:endParaRPr lang="zh-CN" altLang="en-US" dirty="0"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599" y="1135558"/>
            <a:ext cx="6229350" cy="52927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context.moveTo(100,100);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context.lineTo(100,400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context.lineTo(400,400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context.lineTo(100,100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endParaRPr lang="en-US" altLang="zh-CN" sz="2600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context.lineWidth=5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context.strokeStyle 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="</a:t>
            </a:r>
            <a:r>
              <a:rPr lang="en-US" altLang="zh-CN" sz="26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red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context.stroke();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		</a:t>
            </a:r>
          </a:p>
          <a:p>
            <a:pPr marL="360045"/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		</a:t>
            </a:r>
            <a:endParaRPr lang="en-US" altLang="zh-CN" sz="26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context.moveTo(200,100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context.lineTo(800,700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context.strokeStyle 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= "</a:t>
            </a:r>
            <a:r>
              <a:rPr lang="en-US" altLang="zh-CN" sz="26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blue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context.stroke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  <a:endParaRPr lang="zh-CN" altLang="en-US" sz="2600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150100" y="1914525"/>
            <a:ext cx="3193415" cy="275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6660" y="520509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en-US" altLang="zh-CN" dirty="0" err="1"/>
              <a:t>beginPath</a:t>
            </a:r>
            <a:r>
              <a:rPr lang="en-US" altLang="zh-CN" dirty="0"/>
              <a:t>( )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开始一条新的路径</a:t>
            </a:r>
            <a:r>
              <a:rPr lang="en-US" altLang="zh-CN" dirty="0" err="1"/>
              <a:t>（路径开始点</a:t>
            </a:r>
            <a:r>
              <a:rPr lang="en-US" altLang="zh-CN" dirty="0"/>
              <a:t>） </a:t>
            </a:r>
          </a:p>
          <a:p>
            <a:r>
              <a:rPr lang="en-US" altLang="zh-CN" dirty="0" err="1"/>
              <a:t>closePath</a:t>
            </a:r>
            <a:r>
              <a:rPr lang="en-US" altLang="zh-CN" dirty="0"/>
              <a:t>( )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创建从当前点到开始点的路径</a:t>
            </a:r>
            <a:r>
              <a:rPr lang="en-US" altLang="zh-CN" dirty="0" err="1"/>
              <a:t>（路径结束点</a:t>
            </a:r>
            <a:r>
              <a:rPr lang="en-US" altLang="zh-CN" dirty="0" smtClean="0"/>
              <a:t>）。</a:t>
            </a:r>
          </a:p>
          <a:p>
            <a:pPr lvl="1"/>
            <a:r>
              <a:rPr lang="zh-CN" altLang="en-US" dirty="0"/>
              <a:t>关闭一条打开的子路径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/>
              <a:t>canvas </a:t>
            </a:r>
            <a:r>
              <a:rPr lang="en-US" altLang="zh-CN" dirty="0" err="1" smtClean="0"/>
              <a:t>之中只能有</a:t>
            </a:r>
            <a:r>
              <a:rPr lang="zh-CN" altLang="en-US" dirty="0" smtClean="0"/>
              <a:t>一条</a:t>
            </a:r>
            <a:r>
              <a:rPr lang="en-US" altLang="zh-CN" dirty="0" err="1" smtClean="0"/>
              <a:t>路径存在，称之为</a:t>
            </a:r>
            <a:r>
              <a:rPr lang="en-US" altLang="zh-CN" dirty="0" err="1"/>
              <a:t>“</a:t>
            </a:r>
            <a:r>
              <a:rPr lang="en-US" altLang="zh-CN" dirty="0" err="1" smtClean="0">
                <a:solidFill>
                  <a:srgbClr val="FF0000"/>
                </a:solidFill>
              </a:rPr>
              <a:t>当前路径</a:t>
            </a:r>
            <a:r>
              <a:rPr lang="en-US" altLang="zh-CN" dirty="0"/>
              <a:t>” (current path</a:t>
            </a:r>
            <a:r>
              <a:rPr lang="en-US" altLang="zh-CN" dirty="0" smtClean="0"/>
              <a:t>) 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路径封闭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>
                <a:sym typeface="宋体" panose="02010600030101010101" pitchFamily="2" charset="-122"/>
              </a:rPr>
              <a:t>基于路径绘图</a:t>
            </a:r>
            <a:endParaRPr lang="zh-CN" altLang="en-US" dirty="0"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599" y="1135558"/>
            <a:ext cx="6229350" cy="56007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context.moveTo(100,100);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context.lineTo(100,400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context.lineTo(400,400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context.lineTo(100,100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 eaLnBrk="1" latinLnBrk="0" hangingPunct="1">
              <a:spcBef>
                <a:spcPts val="12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context.lineWidth=5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context.strokeStyle 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="</a:t>
            </a:r>
            <a:r>
              <a:rPr lang="en-US" altLang="zh-CN" sz="26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red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context.stroke();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		</a:t>
            </a:r>
          </a:p>
          <a:p>
            <a:pPr marL="360045" eaLnBrk="1" latinLnBrk="0" hangingPunct="1">
              <a:spcBef>
                <a:spcPts val="1200"/>
              </a:spcBef>
            </a:pPr>
            <a:r>
              <a:rPr lang="en-US" altLang="zh-CN" sz="26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context.beginPath();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		</a:t>
            </a:r>
            <a:endParaRPr lang="en-US" altLang="zh-CN" sz="2600" dirty="0" smtClean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context.moveTo(200,100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context.lineTo(500,400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context.strokeStyle 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= "</a:t>
            </a:r>
            <a:r>
              <a:rPr lang="en-US" altLang="zh-CN" sz="2600" b="1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blue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"</a:t>
            </a:r>
          </a:p>
          <a:p>
            <a:pPr marL="360045"/>
            <a:r>
              <a:rPr lang="en-US" altLang="zh-CN" sz="26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context.stroke</a:t>
            </a:r>
            <a:r>
              <a:rPr lang="en-US" altLang="zh-CN" sz="26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360045"/>
            <a:r>
              <a:rPr lang="en-US" altLang="zh-CN" sz="26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context.closePath();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29023" y="5517957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002270" y="2719705"/>
            <a:ext cx="2931160" cy="2432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56290" y="2014634"/>
            <a:ext cx="36195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第一条路径可省略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>
                <a:sym typeface="宋体" panose="02010600030101010101" pitchFamily="2" charset="-122"/>
              </a:rPr>
              <a:t>基于路径绘图</a:t>
            </a:r>
            <a:endParaRPr lang="zh-CN" altLang="en-US" dirty="0"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9459" y="1135558"/>
            <a:ext cx="3181345" cy="30623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ct.strokeStyle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= 'green';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ct.beginPath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ct.moveTo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ct.lineTo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150);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ct.lineTo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(150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150);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ct.closePath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ct.stroke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</p:txBody>
      </p:sp>
      <p:sp>
        <p:nvSpPr>
          <p:cNvPr id="9" name="文本框 3"/>
          <p:cNvSpPr txBox="1"/>
          <p:nvPr/>
        </p:nvSpPr>
        <p:spPr>
          <a:xfrm>
            <a:off x="3790944" y="1116873"/>
            <a:ext cx="2809287" cy="30623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ct.strokeStyle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= 'red';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ct.beginPath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ct.moveTo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ct.lineTo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150);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ct.lineTo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(150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150);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ct.stroke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ct.closePath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6672264" y="1116872"/>
            <a:ext cx="2728919" cy="30623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ct.fillStyle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= 'green';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ct.beginPath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ct.moveTo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ct.lineTo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150);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ct.lineTo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(150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150);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ct.fill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ct.closePath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9473216" y="1140764"/>
            <a:ext cx="2601523" cy="30623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ct.fillStyle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= 'red';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ct.beginPath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ct.moveTo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ct.lineTo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150);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ct.lineTo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(150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150);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ct.closePath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  <a:p>
            <a:pPr marL="72000" eaLnBrk="1" latinLnBrk="0" hangingPunct="1">
              <a:spcBef>
                <a:spcPts val="500"/>
              </a:spcBef>
            </a:pPr>
            <a:r>
              <a:rPr lang="en-US" altLang="zh-CN" sz="2400" dirty="0" err="1" smtClean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ct.fill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9" y="4203141"/>
            <a:ext cx="11525280" cy="253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77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555" y="2405322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3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defTabSz="44926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绘制直线、多边形</a:t>
            </a: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4690" y="169656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3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canvas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8" name="MH_Number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3118842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1" name="MH_Entry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74690" y="3117255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3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defTabSz="44926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绘制弧和圆</a:t>
            </a:r>
          </a:p>
        </p:txBody>
      </p:sp>
      <p:sp>
        <p:nvSpPr>
          <p:cNvPr id="12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64555" y="3827600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3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defTabSz="44926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绘制矩形</a:t>
            </a:r>
          </a:p>
        </p:txBody>
      </p:sp>
      <p:sp>
        <p:nvSpPr>
          <p:cNvPr id="13" name="MH_Number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79456" y="3827599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" name="MH_Number_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97382" y="4536356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3" name="MH_Entry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82482" y="453159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3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defTabSz="44926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透明度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50969295"/>
              </p:ext>
            </p:extLst>
          </p:nvPr>
        </p:nvGraphicFramePr>
        <p:xfrm>
          <a:off x="756285" y="1246505"/>
          <a:ext cx="1054798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32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content.moveTo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x,y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把路径移动到画布中的指定点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content.lineTo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x,y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为当前子路径添加一条直线。这条直线从当前点开始，到 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(x, y) </a:t>
                      </a:r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结束。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content.beginPath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</a:rPr>
                        <a:t>( ) </a:t>
                      </a:r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开始一条新的路径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content.closePath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</a:rPr>
                        <a:t>( ) </a:t>
                      </a:r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创建从当前点到开始点的路径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content.lineWidth</a:t>
                      </a:r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设置当前线条的宽度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content.strokeStyle</a:t>
                      </a:r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设置用于绘制描边的颜色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content.fillStyle</a:t>
                      </a:r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设置用于填充绘画的颜色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content.stroke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</a:rPr>
                        <a:t>( )</a:t>
                      </a:r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绘制路径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</a:rPr>
                        <a:t>content.fill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</a:rPr>
                        <a:t>( )</a:t>
                      </a:r>
                      <a:endParaRPr lang="zh-CN" altLang="en-US" sz="2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填充当前绘图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七巧板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497330"/>
            <a:ext cx="5097780" cy="5060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77350" y="620458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绘制弧和圆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arc() </a:t>
            </a:r>
            <a:r>
              <a:rPr lang="zh-CN" altLang="en-US" dirty="0">
                <a:sym typeface="+mn-ea"/>
              </a:rPr>
              <a:t>方法创建弧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曲线（用于创建圆或部分圆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 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弧/曲线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2535" y="1916307"/>
            <a:ext cx="7312587" cy="60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 context.arc(x, y, r, 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sAngle</a:t>
            </a: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eAngle</a:t>
            </a:r>
            <a:r>
              <a:rPr lang="en-US" altLang="zh-CN" sz="2800" dirty="0" smtClean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, anticlockwise)</a:t>
            </a:r>
            <a:endParaRPr lang="zh-CN" altLang="en-US" sz="2800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551542604"/>
              </p:ext>
            </p:extLst>
          </p:nvPr>
        </p:nvGraphicFramePr>
        <p:xfrm>
          <a:off x="1232535" y="2636637"/>
          <a:ext cx="7312587" cy="415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2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6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2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91446" marR="91446" marT="46039" marB="460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zh-CN" altLang="en-US" sz="2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91446" marR="91446" marT="46039" marB="460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L="91446" marR="91446" marT="46039" marB="46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圆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的中心的 x 坐标。</a:t>
                      </a:r>
                    </a:p>
                  </a:txBody>
                  <a:tcPr marL="91446" marR="91446" marT="46039" marB="460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49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91446" marR="91446" marT="46039" marB="46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圆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的中心的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坐标。</a:t>
                      </a:r>
                    </a:p>
                  </a:txBody>
                  <a:tcPr marL="91446" marR="91446" marT="46039" marB="460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</a:p>
                  </a:txBody>
                  <a:tcPr marL="91446" marR="91446" marT="46039" marB="46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圆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的半径。</a:t>
                      </a:r>
                    </a:p>
                  </a:txBody>
                  <a:tcPr marL="91446" marR="91446" marT="46039" marB="460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sAngle</a:t>
                      </a:r>
                    </a:p>
                  </a:txBody>
                  <a:tcPr marL="91446" marR="91446" marT="46039" marB="46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起始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角，以</a:t>
                      </a:r>
                      <a:r>
                        <a:rPr lang="zh-CN" altLang="en-US" sz="24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弧度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</a:t>
                      </a:r>
                    </a:p>
                  </a:txBody>
                  <a:tcPr marL="91446" marR="91446" marT="46039" marB="460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eAngle</a:t>
                      </a:r>
                    </a:p>
                  </a:txBody>
                  <a:tcPr marL="91446" marR="91446" marT="46039" marB="46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结束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角，以</a:t>
                      </a:r>
                      <a:r>
                        <a:rPr lang="zh-CN" altLang="en-US" sz="24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弧度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计。</a:t>
                      </a:r>
                    </a:p>
                  </a:txBody>
                  <a:tcPr marL="91446" marR="91446" marT="46039" marB="460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661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anticlockwise</a:t>
                      </a:r>
                      <a:endParaRPr lang="en-US" altLang="zh-CN" sz="24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6" marR="91446" marT="46039" marB="460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可选，是否按照逆时针方向绘图。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aseline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alse = 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顺时针</a:t>
                      </a:r>
                      <a:r>
                        <a:rPr lang="zh-CN" altLang="en-US" sz="2400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baseline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逆时针</a:t>
                      </a:r>
                    </a:p>
                  </a:txBody>
                  <a:tcPr marL="91446" marR="91446" marT="46039" marB="460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221" y="2060373"/>
            <a:ext cx="3270637" cy="29670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绘制弧线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89" y="1705629"/>
            <a:ext cx="3490915" cy="33647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89188" y="5392629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7043" y="1700213"/>
            <a:ext cx="8091486" cy="3585597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6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600" dirty="0" smtClean="0">
                <a:solidFill>
                  <a:srgbClr val="000000"/>
                </a:solidFill>
              </a:rPr>
              <a:t> c1 </a:t>
            </a:r>
            <a:r>
              <a:rPr lang="en-US" altLang="zh-CN" sz="2600" dirty="0">
                <a:solidFill>
                  <a:srgbClr val="000000"/>
                </a:solidFill>
              </a:rPr>
              <a:t>= </a:t>
            </a:r>
            <a:r>
              <a:rPr lang="en-US" altLang="zh-CN" sz="2600" dirty="0" err="1">
                <a:solidFill>
                  <a:srgbClr val="000000"/>
                </a:solidFill>
              </a:rPr>
              <a:t>document.getElementById</a:t>
            </a:r>
            <a:r>
              <a:rPr lang="en-US" altLang="zh-CN" sz="2600" dirty="0">
                <a:solidFill>
                  <a:srgbClr val="000000"/>
                </a:solidFill>
              </a:rPr>
              <a:t>("canvas1");</a:t>
            </a:r>
          </a:p>
          <a:p>
            <a:pPr>
              <a:lnSpc>
                <a:spcPts val="3900"/>
              </a:lnSpc>
            </a:pPr>
            <a:r>
              <a:rPr lang="en-US" altLang="zh-CN" sz="26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context1 = </a:t>
            </a:r>
            <a:r>
              <a:rPr lang="en-US" altLang="zh-CN" sz="2600" dirty="0" smtClean="0">
                <a:solidFill>
                  <a:srgbClr val="000000"/>
                </a:solidFill>
              </a:rPr>
              <a:t>c1.getContext</a:t>
            </a:r>
            <a:r>
              <a:rPr lang="en-US" altLang="zh-CN" sz="2600" dirty="0">
                <a:solidFill>
                  <a:srgbClr val="000000"/>
                </a:solidFill>
              </a:rPr>
              <a:t>("2d</a:t>
            </a:r>
            <a:r>
              <a:rPr lang="en-US" altLang="zh-CN" sz="2600" dirty="0" smtClean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ts val="39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context1.lineWidth=5</a:t>
            </a:r>
            <a:r>
              <a:rPr lang="en-US" altLang="zh-CN" sz="2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ts val="39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context1.strokeStyle </a:t>
            </a:r>
            <a:r>
              <a:rPr lang="en-US" altLang="zh-CN" sz="2600" dirty="0">
                <a:solidFill>
                  <a:srgbClr val="000000"/>
                </a:solidFill>
              </a:rPr>
              <a:t>= </a:t>
            </a:r>
            <a:r>
              <a:rPr lang="en-US" altLang="zh-CN" sz="2600" dirty="0" smtClean="0">
                <a:solidFill>
                  <a:srgbClr val="000000"/>
                </a:solidFill>
              </a:rPr>
              <a:t>“#005588”;</a:t>
            </a:r>
          </a:p>
          <a:p>
            <a:pPr>
              <a:lnSpc>
                <a:spcPts val="3900"/>
              </a:lnSpc>
            </a:pPr>
            <a:r>
              <a:rPr lang="en-US" altLang="zh-CN" sz="2600" dirty="0" smtClean="0">
                <a:solidFill>
                  <a:srgbClr val="FF0000"/>
                </a:solidFill>
              </a:rPr>
              <a:t>context1.arc(300,300,200,0,1.5*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sz="26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ts val="39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context1.stroke</a:t>
            </a:r>
            <a:r>
              <a:rPr lang="en-US" altLang="zh-CN" sz="2600" dirty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dirty="0"/>
              <a:t>		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绘制多段弧线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88645" y="1301476"/>
            <a:ext cx="10034269" cy="10823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85897" y="594360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92" y="2852735"/>
            <a:ext cx="10596158" cy="244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同心圆、八卦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019" y="5445334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69" y="2031443"/>
            <a:ext cx="7771428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绘制矩形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绘制矩形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ontext.</a:t>
            </a:r>
            <a:r>
              <a:rPr lang="en-US" altLang="zh-CN" dirty="0" err="1" smtClean="0">
                <a:solidFill>
                  <a:srgbClr val="FF0000"/>
                </a:solidFill>
              </a:rPr>
              <a:t>rect</a:t>
            </a:r>
            <a:r>
              <a:rPr lang="en-US" altLang="zh-CN" dirty="0" smtClean="0"/>
              <a:t>(x, y, width, height</a:t>
            </a:r>
            <a:r>
              <a:rPr lang="en-US" altLang="zh-CN" dirty="0"/>
              <a:t>)          </a:t>
            </a:r>
          </a:p>
          <a:p>
            <a:pPr lvl="1"/>
            <a:r>
              <a:rPr lang="en-US" altLang="zh-CN" dirty="0" err="1"/>
              <a:t>x，y</a:t>
            </a:r>
            <a:r>
              <a:rPr lang="en-US" altLang="zh-CN" dirty="0"/>
              <a:t> </a:t>
            </a:r>
            <a:r>
              <a:rPr lang="en-US" altLang="zh-CN" dirty="0" err="1" smtClean="0"/>
              <a:t>指定矩形左</a:t>
            </a:r>
            <a:r>
              <a:rPr lang="zh-CN" altLang="en-US" dirty="0" smtClean="0"/>
              <a:t>上</a:t>
            </a:r>
            <a:r>
              <a:rPr lang="en-US" altLang="zh-CN" dirty="0" err="1" smtClean="0"/>
              <a:t>角的位置</a:t>
            </a:r>
            <a:r>
              <a:rPr lang="en-US" altLang="zh-CN" dirty="0" smtClean="0"/>
              <a:t>           </a:t>
            </a:r>
            <a:endParaRPr lang="en-US" altLang="zh-CN" dirty="0"/>
          </a:p>
          <a:p>
            <a:pPr lvl="1"/>
            <a:r>
              <a:rPr lang="en-US" altLang="zh-CN" dirty="0" err="1"/>
              <a:t>width，height</a:t>
            </a:r>
            <a:r>
              <a:rPr lang="en-US" altLang="zh-CN" dirty="0"/>
              <a:t> </a:t>
            </a:r>
            <a:r>
              <a:rPr lang="en-US" altLang="zh-CN" dirty="0" err="1" smtClean="0"/>
              <a:t>指定矩形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尺寸</a:t>
            </a:r>
            <a:r>
              <a:rPr lang="en-US" altLang="zh-CN" dirty="0" smtClean="0"/>
              <a:t>           </a:t>
            </a:r>
            <a:endParaRPr lang="en-US" altLang="zh-CN" dirty="0"/>
          </a:p>
          <a:p>
            <a:pPr lvl="1"/>
            <a:r>
              <a:rPr lang="en-US" altLang="zh-CN" dirty="0"/>
              <a:t>与 fill( ) 和 stroke( ) </a:t>
            </a:r>
            <a:r>
              <a:rPr lang="zh-CN" altLang="en-US" dirty="0"/>
              <a:t>搭配</a:t>
            </a:r>
            <a:r>
              <a:rPr lang="en-US" altLang="zh-CN" dirty="0" err="1" smtClean="0"/>
              <a:t>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" y="1383030"/>
            <a:ext cx="6494145" cy="1860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右弧形箭头 6"/>
          <p:cNvSpPr/>
          <p:nvPr/>
        </p:nvSpPr>
        <p:spPr>
          <a:xfrm>
            <a:off x="7393305" y="2348865"/>
            <a:ext cx="792480" cy="15843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720" y="1040250"/>
            <a:ext cx="2776220" cy="27489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80145" y="5530247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绘制矩形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742190" cy="46431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矩形相关方法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rect</a:t>
            </a:r>
            <a:r>
              <a:rPr lang="en-US" altLang="zh-CN" dirty="0"/>
              <a:t>(</a:t>
            </a:r>
            <a:r>
              <a:rPr lang="en-US" altLang="zh-CN" dirty="0" err="1"/>
              <a:t>x，y，width，height</a:t>
            </a:r>
            <a:r>
              <a:rPr lang="en-US" altLang="zh-CN" dirty="0" smtClean="0"/>
              <a:t>);	      </a:t>
            </a:r>
            <a:r>
              <a:rPr lang="zh-CN" altLang="en-US" dirty="0" smtClean="0"/>
              <a:t>创建</a:t>
            </a:r>
            <a:r>
              <a:rPr lang="zh-CN" altLang="en-US" dirty="0"/>
              <a:t>矩形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fillRect</a:t>
            </a:r>
            <a:r>
              <a:rPr lang="en-US" altLang="zh-CN" dirty="0"/>
              <a:t>(</a:t>
            </a:r>
            <a:r>
              <a:rPr lang="en-US" altLang="zh-CN" dirty="0" err="1"/>
              <a:t>x，y，width，height</a:t>
            </a:r>
            <a:r>
              <a:rPr lang="en-US" altLang="zh-CN" dirty="0"/>
              <a:t>) </a:t>
            </a:r>
            <a:r>
              <a:rPr lang="en-US" altLang="zh-CN" dirty="0" smtClean="0"/>
              <a:t>;      </a:t>
            </a:r>
            <a:r>
              <a:rPr lang="zh-CN" altLang="en-US" dirty="0" smtClean="0"/>
              <a:t>绘制 </a:t>
            </a:r>
            <a:r>
              <a:rPr lang="en-US" altLang="zh-CN" dirty="0" smtClean="0"/>
              <a:t>"</a:t>
            </a:r>
            <a:r>
              <a:rPr lang="zh-CN" altLang="en-US" dirty="0" smtClean="0"/>
              <a:t>已填色</a:t>
            </a:r>
            <a:r>
              <a:rPr lang="en-US" altLang="zh-CN" dirty="0" smtClean="0"/>
              <a:t>" </a:t>
            </a:r>
            <a:r>
              <a:rPr lang="zh-CN" altLang="en-US" dirty="0" smtClean="0"/>
              <a:t>的矩形</a:t>
            </a:r>
            <a:r>
              <a:rPr lang="en-US" altLang="zh-CN" dirty="0" smtClean="0"/>
              <a:t>（</a:t>
            </a:r>
            <a:r>
              <a:rPr lang="en-US" altLang="zh-CN" dirty="0" err="1"/>
              <a:t>实心</a:t>
            </a:r>
            <a:r>
              <a:rPr lang="en-US" altLang="zh-CN" dirty="0"/>
              <a:t>）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strokeRect</a:t>
            </a:r>
            <a:r>
              <a:rPr lang="en-US" altLang="zh-CN" dirty="0"/>
              <a:t>(</a:t>
            </a:r>
            <a:r>
              <a:rPr lang="en-US" altLang="zh-CN" dirty="0" err="1"/>
              <a:t>x，y，width，height</a:t>
            </a:r>
            <a:r>
              <a:rPr lang="en-US" altLang="zh-CN" dirty="0" smtClean="0"/>
              <a:t>); </a:t>
            </a:r>
            <a:r>
              <a:rPr lang="zh-CN" altLang="en-US" dirty="0" smtClean="0"/>
              <a:t>绘制不填色的矩形</a:t>
            </a:r>
            <a:r>
              <a:rPr lang="en-US" altLang="zh-CN" dirty="0" smtClean="0"/>
              <a:t>（</a:t>
            </a:r>
            <a:r>
              <a:rPr lang="en-US" altLang="zh-CN" dirty="0" err="1"/>
              <a:t>空心</a:t>
            </a:r>
            <a:r>
              <a:rPr lang="en-US" altLang="zh-CN" dirty="0"/>
              <a:t>）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clearRect</a:t>
            </a:r>
            <a:r>
              <a:rPr lang="en-US" altLang="zh-CN" dirty="0"/>
              <a:t>(</a:t>
            </a:r>
            <a:r>
              <a:rPr lang="en-US" altLang="zh-CN" dirty="0" err="1"/>
              <a:t>x，y，width，height</a:t>
            </a:r>
            <a:r>
              <a:rPr lang="en-US" altLang="zh-CN" dirty="0" smtClean="0"/>
              <a:t>);   </a:t>
            </a:r>
            <a:r>
              <a:rPr lang="zh-CN" altLang="en-US" dirty="0" smtClean="0"/>
              <a:t>清</a:t>
            </a:r>
            <a:r>
              <a:rPr lang="zh-CN" altLang="en-US" dirty="0"/>
              <a:t>空给定矩形内的指定像素</a:t>
            </a: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545122" y="536765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demo10-14.html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449263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创建</a:t>
              </a:r>
              <a:r>
                <a:rPr lang="en-US" altLang="zh-CN" sz="4800" dirty="0">
                  <a:solidFill>
                    <a:schemeClr val="tx1"/>
                  </a:solidFill>
                </a:rPr>
                <a:t>canvas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5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透明度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globalAlpha</a:t>
            </a:r>
            <a:r>
              <a:rPr lang="en-US" altLang="zh-CN" dirty="0"/>
              <a:t> </a:t>
            </a:r>
            <a:r>
              <a:rPr lang="en-US" altLang="zh-CN" dirty="0" err="1"/>
              <a:t>属性</a:t>
            </a:r>
            <a:endParaRPr lang="en-US" altLang="zh-CN" dirty="0"/>
          </a:p>
          <a:p>
            <a:pPr lvl="1"/>
            <a:r>
              <a:rPr lang="en-US" altLang="zh-CN" dirty="0" err="1" smtClean="0"/>
              <a:t>设置</a:t>
            </a:r>
            <a:r>
              <a:rPr lang="zh-CN" altLang="en-US" dirty="0" smtClean="0"/>
              <a:t>或返回</a:t>
            </a:r>
            <a:r>
              <a:rPr lang="en-US" altLang="zh-CN" dirty="0" err="1" smtClean="0"/>
              <a:t>绘图的当前透明值</a:t>
            </a:r>
            <a:r>
              <a:rPr lang="en-US" altLang="zh-CN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透明度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2494280"/>
            <a:ext cx="2790825" cy="2148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995" y="2532380"/>
            <a:ext cx="2813685" cy="2110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25" y="4879975"/>
            <a:ext cx="7094220" cy="1009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77350" y="620458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demo10-15.html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在画布上绘制</a:t>
            </a:r>
            <a:r>
              <a:rPr lang="en-US" altLang="zh-CN" dirty="0" smtClean="0">
                <a:sym typeface="+mn-ea"/>
              </a:rPr>
              <a:t>50</a:t>
            </a:r>
            <a:r>
              <a:rPr lang="zh-CN" altLang="en-US" dirty="0" smtClean="0">
                <a:sym typeface="+mn-ea"/>
              </a:rPr>
              <a:t>个任意大小、任意位置、透明度为</a:t>
            </a:r>
            <a:r>
              <a:rPr lang="en-US" altLang="zh-CN" dirty="0" smtClean="0">
                <a:sym typeface="+mn-ea"/>
              </a:rPr>
              <a:t>0.5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任意</a:t>
            </a:r>
            <a:r>
              <a:rPr lang="zh-CN" altLang="en-US" dirty="0" smtClean="0">
                <a:sym typeface="+mn-ea"/>
              </a:rPr>
              <a:t>颜色的圆形。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95" y="2385060"/>
            <a:ext cx="5123180" cy="3871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0" y="620458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demo10-16.html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 smtClean="0">
                <a:sym typeface="+mn-ea"/>
              </a:rPr>
              <a:t>HTML5 canvas </a:t>
            </a:r>
            <a:r>
              <a:rPr lang="en-US" altLang="zh-CN" dirty="0" err="1" smtClean="0">
                <a:sym typeface="+mn-ea"/>
              </a:rPr>
              <a:t>元素用于</a:t>
            </a:r>
            <a:r>
              <a:rPr lang="zh-CN" altLang="en-US" dirty="0" smtClean="0">
                <a:sym typeface="+mn-ea"/>
              </a:rPr>
              <a:t>绘制图形。</a:t>
            </a:r>
            <a:r>
              <a:rPr lang="en-US" altLang="zh-CN" dirty="0">
                <a:sym typeface="+mn-ea"/>
              </a:rPr>
              <a:t>canvas </a:t>
            </a:r>
            <a:r>
              <a:rPr lang="en-US" altLang="zh-CN" dirty="0" err="1" smtClean="0">
                <a:sym typeface="+mn-ea"/>
              </a:rPr>
              <a:t>元素</a:t>
            </a:r>
            <a:r>
              <a:rPr lang="zh-CN" altLang="en-US" dirty="0" smtClean="0">
                <a:sym typeface="+mn-ea"/>
              </a:rPr>
              <a:t>只是一块无色透明的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图形容器</a:t>
            </a:r>
            <a:r>
              <a:rPr lang="zh-CN" altLang="en-US" dirty="0" smtClean="0">
                <a:sym typeface="+mn-ea"/>
              </a:rPr>
              <a:t>区域，需要利用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en-US" altLang="zh-CN" dirty="0" err="1" smtClean="0">
                <a:sym typeface="+mn-ea"/>
              </a:rPr>
              <a:t>脚本</a:t>
            </a:r>
            <a:r>
              <a:rPr lang="zh-CN" altLang="en-US" dirty="0" smtClean="0">
                <a:sym typeface="+mn-ea"/>
              </a:rPr>
              <a:t>来完成绘画。</a:t>
            </a:r>
          </a:p>
          <a:p>
            <a:pPr>
              <a:spcAft>
                <a:spcPts val="1200"/>
              </a:spcAft>
            </a:pPr>
            <a:r>
              <a:rPr lang="zh-CN" altLang="en-US" dirty="0" smtClean="0">
                <a:sym typeface="+mn-ea"/>
              </a:rPr>
              <a:t>画布</a:t>
            </a:r>
            <a:r>
              <a:rPr lang="zh-CN" altLang="en-US" dirty="0">
                <a:sym typeface="+mn-ea"/>
              </a:rPr>
              <a:t>是一</a:t>
            </a:r>
            <a:r>
              <a:rPr lang="zh-CN" altLang="en-US" dirty="0" smtClean="0">
                <a:sym typeface="+mn-ea"/>
              </a:rPr>
              <a:t>个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空白矩形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区域</a:t>
            </a:r>
            <a:r>
              <a:rPr lang="zh-CN" altLang="en-US" dirty="0" smtClean="0">
                <a:sym typeface="+mn-ea"/>
              </a:rPr>
              <a:t>，可以</a:t>
            </a:r>
            <a:r>
              <a:rPr lang="zh-CN" altLang="en-US" dirty="0">
                <a:sym typeface="+mn-ea"/>
              </a:rPr>
              <a:t>控制其每一像素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>
              <a:spcAft>
                <a:spcPts val="1200"/>
              </a:spcAft>
            </a:pPr>
            <a:r>
              <a:rPr lang="zh-CN" altLang="en-US" dirty="0" smtClean="0">
                <a:sym typeface="+mn-ea"/>
              </a:rPr>
              <a:t>可以</a:t>
            </a:r>
            <a:r>
              <a:rPr lang="en-US" altLang="zh-CN" dirty="0" err="1" smtClean="0">
                <a:sym typeface="+mn-ea"/>
              </a:rPr>
              <a:t>通过</a:t>
            </a:r>
            <a:r>
              <a:rPr lang="zh-CN" altLang="en-US" dirty="0" smtClean="0">
                <a:sym typeface="+mn-ea"/>
              </a:rPr>
              <a:t>多种</a:t>
            </a:r>
            <a:r>
              <a:rPr lang="en-US" altLang="zh-CN" dirty="0" err="1" smtClean="0">
                <a:sym typeface="+mn-ea"/>
              </a:rPr>
              <a:t>方法使用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canvas </a:t>
            </a:r>
            <a:r>
              <a:rPr lang="zh-CN" altLang="en-US" dirty="0">
                <a:sym typeface="+mn-ea"/>
              </a:rPr>
              <a:t>绘制</a:t>
            </a:r>
            <a:r>
              <a:rPr lang="en-US" altLang="zh-CN" dirty="0" err="1" smtClean="0">
                <a:sym typeface="+mn-ea"/>
              </a:rPr>
              <a:t>路径</a:t>
            </a:r>
            <a:r>
              <a:rPr lang="zh-CN" altLang="en-US" dirty="0" smtClean="0">
                <a:sym typeface="+mn-ea"/>
              </a:rPr>
              <a:t>、矩形、</a:t>
            </a:r>
            <a:r>
              <a:rPr lang="en-US" altLang="zh-CN" dirty="0" smtClean="0">
                <a:sym typeface="+mn-ea"/>
              </a:rPr>
              <a:t>圆</a:t>
            </a:r>
            <a:r>
              <a:rPr lang="zh-CN" altLang="en-US" dirty="0" smtClean="0">
                <a:sym typeface="+mn-ea"/>
              </a:rPr>
              <a:t>形</a:t>
            </a:r>
            <a:r>
              <a:rPr lang="en-US" altLang="zh-CN" dirty="0" smtClean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字符以及添加图像</a:t>
            </a:r>
            <a:r>
              <a:rPr lang="en-US" altLang="zh-CN" dirty="0">
                <a:sym typeface="+mn-ea"/>
              </a:rPr>
              <a:t>。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Canvas</a:t>
            </a:r>
            <a:r>
              <a:rPr lang="zh-CN" altLang="en-US">
                <a:sym typeface="+mn-ea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2041" y="3068835"/>
            <a:ext cx="10547985" cy="32529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600" dirty="0" smtClean="0">
                <a:solidFill>
                  <a:srgbClr val="FF0000"/>
                </a:solidFill>
              </a:rPr>
              <a:t>canvas</a:t>
            </a:r>
            <a:r>
              <a:rPr lang="zh-CN" altLang="en-US" sz="2600" dirty="0">
                <a:solidFill>
                  <a:srgbClr val="FF0000"/>
                </a:solidFill>
              </a:rPr>
              <a:t>默认大小是</a:t>
            </a:r>
            <a:r>
              <a:rPr lang="en-US" altLang="zh-CN" sz="2600" dirty="0">
                <a:solidFill>
                  <a:srgbClr val="FF0000"/>
                </a:solidFill>
              </a:rPr>
              <a:t>300*150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/>
              <a:t>建议直接设置</a:t>
            </a:r>
            <a:r>
              <a:rPr lang="en-US" altLang="zh-CN" sz="2600" dirty="0"/>
              <a:t>width</a:t>
            </a:r>
            <a:r>
              <a:rPr lang="zh-CN" altLang="en-US" sz="2600" dirty="0"/>
              <a:t>和</a:t>
            </a:r>
            <a:r>
              <a:rPr lang="en-US" altLang="zh-CN" sz="2600" dirty="0"/>
              <a:t>height</a:t>
            </a:r>
            <a:r>
              <a:rPr lang="zh-CN" altLang="en-US" sz="2600" dirty="0"/>
              <a:t>属性，同时改变</a:t>
            </a:r>
            <a:r>
              <a:rPr lang="en-US" altLang="zh-CN" sz="2600" dirty="0">
                <a:solidFill>
                  <a:srgbClr val="FF0000"/>
                </a:solidFill>
              </a:rPr>
              <a:t>canvas</a:t>
            </a:r>
            <a:r>
              <a:rPr lang="zh-CN" altLang="en-US" sz="2600" dirty="0">
                <a:solidFill>
                  <a:srgbClr val="FF0000"/>
                </a:solidFill>
              </a:rPr>
              <a:t>元素的大小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元素绘图表面的大小</a:t>
            </a:r>
            <a:r>
              <a:rPr lang="zh-CN" altLang="en-US" sz="2600" dirty="0" smtClean="0"/>
              <a:t>。设置</a:t>
            </a:r>
            <a:r>
              <a:rPr lang="en-US" altLang="zh-CN" sz="2600" dirty="0"/>
              <a:t>canvas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宽、高时</a:t>
            </a:r>
            <a:r>
              <a:rPr lang="zh-CN" altLang="en-US" sz="2600" dirty="0"/>
              <a:t>，不推荐使用  </a:t>
            </a:r>
            <a:r>
              <a:rPr lang="en-US" altLang="zh-CN" sz="2600" dirty="0" err="1"/>
              <a:t>px</a:t>
            </a:r>
            <a:r>
              <a:rPr lang="en-US" altLang="zh-CN" sz="2600" dirty="0"/>
              <a:t> </a:t>
            </a:r>
            <a:r>
              <a:rPr lang="zh-CN" altLang="en-US" sz="2600" dirty="0"/>
              <a:t>后缀 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创建</a:t>
            </a:r>
            <a:r>
              <a:rPr>
                <a:sym typeface="+mn-ea"/>
              </a:rPr>
              <a:t>Canvas</a:t>
            </a:r>
            <a:r>
              <a:rPr lang="zh-CN" altLang="en-US">
                <a:sym typeface="+mn-ea"/>
              </a:rPr>
              <a:t>元素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0239" y="1294588"/>
            <a:ext cx="9611590" cy="16148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</a:rPr>
              <a:t>&lt;canvas </a:t>
            </a:r>
            <a:r>
              <a:rPr lang="en-US" altLang="zh-CN" sz="2800" b="1" dirty="0">
                <a:solidFill>
                  <a:srgbClr val="C00000"/>
                </a:solidFill>
              </a:rPr>
              <a:t>id</a:t>
            </a:r>
            <a:r>
              <a:rPr lang="en-US" altLang="zh-CN" sz="2800" dirty="0">
                <a:solidFill>
                  <a:srgbClr val="000000"/>
                </a:solidFill>
              </a:rPr>
              <a:t>="</a:t>
            </a:r>
            <a:r>
              <a:rPr lang="en-US" altLang="zh-CN" sz="2800" dirty="0" smtClean="0">
                <a:solidFill>
                  <a:srgbClr val="000000"/>
                </a:solidFill>
              </a:rPr>
              <a:t>canvas1" </a:t>
            </a:r>
            <a:r>
              <a:rPr lang="en-US" altLang="zh-CN" sz="2800" b="1" dirty="0">
                <a:solidFill>
                  <a:srgbClr val="C00000"/>
                </a:solidFill>
              </a:rPr>
              <a:t>width</a:t>
            </a:r>
            <a:r>
              <a:rPr lang="en-US" altLang="zh-CN" sz="2800" dirty="0">
                <a:solidFill>
                  <a:srgbClr val="000000"/>
                </a:solidFill>
              </a:rPr>
              <a:t>="200" </a:t>
            </a:r>
            <a:r>
              <a:rPr lang="en-US" altLang="zh-CN" sz="2800" b="1" dirty="0">
                <a:solidFill>
                  <a:srgbClr val="C00000"/>
                </a:solidFill>
              </a:rPr>
              <a:t>height</a:t>
            </a:r>
            <a:r>
              <a:rPr lang="en-US" altLang="zh-CN" sz="2800" dirty="0">
                <a:solidFill>
                  <a:srgbClr val="000000"/>
                </a:solidFill>
              </a:rPr>
              <a:t>="100</a:t>
            </a:r>
            <a:r>
              <a:rPr lang="en-US" altLang="zh-CN" sz="2800" dirty="0" smtClean="0">
                <a:solidFill>
                  <a:srgbClr val="000000"/>
                </a:solidFill>
              </a:rPr>
              <a:t>"&gt;</a:t>
            </a:r>
          </a:p>
          <a:p>
            <a:pPr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您的浏览器不支持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元素，请更换或更新浏览器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</a:rPr>
              <a:t>&lt;/canvas&gt;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33840" y="620458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39" y="3077962"/>
            <a:ext cx="8944655" cy="120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&lt;canvas&gt;</a:t>
            </a:r>
            <a:r>
              <a:rPr lang="zh-CN" altLang="en-US" dirty="0"/>
              <a:t>元素</a:t>
            </a:r>
            <a:r>
              <a:rPr lang="zh-CN" altLang="en-US" dirty="0" smtClean="0"/>
              <a:t>，首先需要</a:t>
            </a:r>
            <a:r>
              <a:rPr lang="zh-CN" altLang="en-US" dirty="0"/>
              <a:t>调用</a:t>
            </a:r>
            <a:r>
              <a:rPr lang="en-US" altLang="zh-CN" dirty="0" err="1"/>
              <a:t>getContext</a:t>
            </a:r>
            <a:r>
              <a:rPr lang="en-US" altLang="zh-CN" dirty="0"/>
              <a:t>( )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getContext</a:t>
            </a:r>
            <a:r>
              <a:rPr lang="en-US" altLang="zh-CN" dirty="0" smtClean="0"/>
              <a:t>( ) </a:t>
            </a:r>
            <a:r>
              <a:rPr lang="zh-CN" altLang="en-US" dirty="0" smtClean="0"/>
              <a:t>返回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，提供</a:t>
            </a:r>
            <a:r>
              <a:rPr lang="zh-CN" altLang="en-US" dirty="0"/>
              <a:t>了用于在画布上</a:t>
            </a:r>
            <a:r>
              <a:rPr lang="zh-CN" altLang="en-US" dirty="0">
                <a:solidFill>
                  <a:srgbClr val="FF0000"/>
                </a:solidFill>
              </a:rPr>
              <a:t>绘图的方法和属性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context </a:t>
            </a:r>
            <a:r>
              <a:rPr lang="zh-CN" altLang="en-US" dirty="0" smtClean="0"/>
              <a:t>被</a:t>
            </a:r>
            <a:r>
              <a:rPr lang="zh-CN" altLang="en-US" dirty="0"/>
              <a:t>称为绘图环境</a:t>
            </a:r>
            <a:r>
              <a:rPr lang="zh-CN" altLang="en-US" dirty="0" smtClean="0"/>
              <a:t>对象，包含</a:t>
            </a:r>
            <a:r>
              <a:rPr lang="zh-CN" altLang="en-US" dirty="0"/>
              <a:t>绘图的上下文环境。</a:t>
            </a:r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err="1" smtClean="0"/>
              <a:t>getContext</a:t>
            </a:r>
            <a:r>
              <a:rPr dirty="0" smtClean="0"/>
              <a:t>()</a:t>
            </a:r>
            <a:r>
              <a:rPr dirty="0" err="1"/>
              <a:t>方法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909108" y="5169625"/>
            <a:ext cx="9770486" cy="72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注意：该方法可以接受两个值：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，分别表示二维和三维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4549" y="3645099"/>
            <a:ext cx="9680216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var </a:t>
            </a:r>
            <a:r>
              <a:rPr lang="en-US" altLang="zh-CN" sz="28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elem=document.getElementById(‘canvas1’);</a:t>
            </a:r>
          </a:p>
          <a:p>
            <a:pPr marL="0" indent="0">
              <a:lnSpc>
                <a:spcPts val="3800"/>
              </a:lnSpc>
              <a:buFont typeface="Wingdings 2" panose="05020102010507070707" pitchFamily="18" charset="2"/>
              <a:buNone/>
            </a:pPr>
            <a:r>
              <a:rPr lang="en-US" altLang="zh-CN" sz="28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80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</a:t>
            </a:r>
            <a:r>
              <a:rPr lang="en-US" altLang="zh-CN" sz="28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context=elem.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getContext(</a:t>
            </a:r>
            <a:r>
              <a:rPr lang="en-US" altLang="zh-CN" sz="28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‘2d’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en-US" altLang="zh-CN" sz="28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7350" y="634809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demo10-2.html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altLang="zh-CN" sz="2600" dirty="0" smtClean="0"/>
              <a:t>1. </a:t>
            </a:r>
            <a:r>
              <a:rPr lang="zh-CN" altLang="en-US" sz="2600" dirty="0" smtClean="0"/>
              <a:t>在页面添加 </a:t>
            </a:r>
            <a:r>
              <a:rPr lang="en-US" altLang="zh-CN" sz="2600" dirty="0" smtClean="0"/>
              <a:t>canvas </a:t>
            </a:r>
            <a:r>
              <a:rPr lang="zh-CN" altLang="en-US" sz="2600" dirty="0" smtClean="0"/>
              <a:t>元素，定义 </a:t>
            </a:r>
            <a:r>
              <a:rPr lang="en-US" altLang="zh-CN" sz="2600" dirty="0" smtClean="0"/>
              <a:t>id </a:t>
            </a:r>
            <a:r>
              <a:rPr lang="zh-CN" altLang="en-US" sz="2600" dirty="0" smtClean="0"/>
              <a:t>属性以便后续调用。</a:t>
            </a:r>
            <a:endParaRPr lang="en-US" altLang="zh-CN" sz="2600" dirty="0" smtClean="0"/>
          </a:p>
          <a:p>
            <a:pPr>
              <a:spcAft>
                <a:spcPts val="300"/>
              </a:spcAft>
            </a:pPr>
            <a:endParaRPr lang="en-US" altLang="zh-CN" dirty="0"/>
          </a:p>
          <a:p>
            <a:pPr>
              <a:spcAft>
                <a:spcPts val="300"/>
              </a:spcAft>
            </a:pPr>
            <a:r>
              <a:rPr lang="en-US" altLang="zh-CN" sz="2600" dirty="0" smtClean="0"/>
              <a:t>2. </a:t>
            </a:r>
            <a:r>
              <a:rPr lang="zh-CN" altLang="en-US" sz="2600" dirty="0" smtClean="0"/>
              <a:t>使用</a:t>
            </a:r>
            <a:r>
              <a:rPr lang="en-US" altLang="zh-CN" sz="2600" dirty="0" smtClean="0"/>
              <a:t>id</a:t>
            </a:r>
            <a:r>
              <a:rPr lang="zh-CN" altLang="en-US" sz="2600" dirty="0" smtClean="0"/>
              <a:t>寻找 </a:t>
            </a:r>
            <a:r>
              <a:rPr lang="en-US" altLang="zh-CN" sz="2600" dirty="0" smtClean="0"/>
              <a:t>canvas </a:t>
            </a:r>
            <a:r>
              <a:rPr lang="zh-CN" altLang="en-US" sz="2600" dirty="0" smtClean="0"/>
              <a:t>元素。</a:t>
            </a:r>
            <a:endParaRPr lang="en-US" altLang="zh-CN" sz="2600" dirty="0" smtClean="0"/>
          </a:p>
          <a:p>
            <a:pPr>
              <a:spcAft>
                <a:spcPts val="300"/>
              </a:spcAft>
            </a:pPr>
            <a:endParaRPr lang="en-US" altLang="zh-CN" dirty="0" smtClean="0"/>
          </a:p>
          <a:p>
            <a:pPr>
              <a:spcAft>
                <a:spcPts val="300"/>
              </a:spcAft>
            </a:pPr>
            <a:r>
              <a:rPr lang="en-US" altLang="zh-CN" sz="2600" dirty="0" smtClean="0"/>
              <a:t>3. </a:t>
            </a:r>
            <a:r>
              <a:rPr lang="zh-CN" altLang="en-US" sz="2600" dirty="0" smtClean="0"/>
              <a:t>通过 </a:t>
            </a:r>
            <a:r>
              <a:rPr lang="en-US" altLang="zh-CN" sz="2600" dirty="0" smtClean="0"/>
              <a:t>canvas </a:t>
            </a:r>
            <a:r>
              <a:rPr lang="zh-CN" altLang="en-US" sz="2600" dirty="0" smtClean="0"/>
              <a:t>元素的 </a:t>
            </a:r>
            <a:r>
              <a:rPr lang="en-US" altLang="zh-CN" sz="2600" dirty="0" err="1" smtClean="0"/>
              <a:t>getContext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方法来获取其上下文，创建</a:t>
            </a:r>
            <a:r>
              <a:rPr lang="en-US" altLang="zh-CN" sz="2600" dirty="0" smtClean="0"/>
              <a:t>Context </a:t>
            </a:r>
            <a:r>
              <a:rPr lang="zh-CN" altLang="en-US" sz="2600" dirty="0" smtClean="0"/>
              <a:t>对象，以</a:t>
            </a:r>
            <a:r>
              <a:rPr lang="zh-CN" altLang="en-US" sz="2600" dirty="0"/>
              <a:t>获取</a:t>
            </a:r>
            <a:r>
              <a:rPr lang="zh-CN" altLang="en-US" sz="2600" dirty="0" smtClean="0"/>
              <a:t>允许进行绘制的 </a:t>
            </a:r>
            <a:r>
              <a:rPr lang="en-US" altLang="zh-CN" sz="2600" dirty="0" smtClean="0"/>
              <a:t>2D </a:t>
            </a:r>
            <a:r>
              <a:rPr lang="zh-CN" altLang="en-US" sz="2600" dirty="0" smtClean="0"/>
              <a:t>环境。</a:t>
            </a:r>
            <a:endParaRPr lang="en-US" altLang="zh-CN" sz="2600" dirty="0" smtClean="0"/>
          </a:p>
          <a:p>
            <a:pPr>
              <a:spcAft>
                <a:spcPts val="300"/>
              </a:spcAft>
            </a:pPr>
            <a:endParaRPr lang="en-US" altLang="zh-CN" sz="2600" dirty="0"/>
          </a:p>
          <a:p>
            <a:pPr>
              <a:spcAft>
                <a:spcPts val="300"/>
              </a:spcAft>
            </a:pPr>
            <a:r>
              <a:rPr lang="en-US" altLang="zh-CN" sz="2600" dirty="0" smtClean="0"/>
              <a:t>4. </a:t>
            </a:r>
            <a:r>
              <a:rPr lang="zh-CN" altLang="en-US" sz="2600" dirty="0" smtClean="0"/>
              <a:t>使用 </a:t>
            </a:r>
            <a:r>
              <a:rPr lang="en-US" altLang="zh-CN" sz="2600" dirty="0" smtClean="0"/>
              <a:t>JavaScript </a:t>
            </a:r>
            <a:r>
              <a:rPr lang="zh-CN" altLang="en-US" sz="2600" dirty="0" smtClean="0"/>
              <a:t>进行绘制。</a:t>
            </a:r>
            <a:endParaRPr lang="en-US" altLang="zh-CN" sz="2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中绘制图形的步骤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1170786" y="1988340"/>
            <a:ext cx="10399722" cy="605294"/>
          </a:xfrm>
          <a:prstGeom prst="rect">
            <a:avLst/>
          </a:prstGeom>
          <a:noFill/>
          <a:ln>
            <a:solidFill>
              <a:srgbClr val="FFF2C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solidFill>
                  <a:srgbClr val="3E4B53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600" dirty="0">
                <a:solidFill>
                  <a:srgbClr val="2369B6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canvas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id</a:t>
            </a:r>
            <a:r>
              <a:rPr lang="en-US" altLang="zh-CN" sz="2600" dirty="0" smtClean="0">
                <a:solidFill>
                  <a:srgbClr val="38444B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 smtClean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600" dirty="0" err="1" smtClean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myCanvas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width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"500" </a:t>
            </a:r>
            <a:r>
              <a:rPr lang="en-US" altLang="zh-CN" sz="2600" dirty="0">
                <a:solidFill>
                  <a:srgbClr val="CB2D01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height</a:t>
            </a:r>
            <a:r>
              <a:rPr lang="en-US" altLang="zh-CN" sz="2600" dirty="0">
                <a:solidFill>
                  <a:srgbClr val="38444B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600" dirty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"500"</a:t>
            </a:r>
            <a:r>
              <a:rPr lang="en-US" altLang="zh-CN" sz="2600" dirty="0">
                <a:solidFill>
                  <a:srgbClr val="3E4B53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2600" dirty="0" smtClean="0">
                <a:solidFill>
                  <a:srgbClr val="2369B6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canvas</a:t>
            </a:r>
            <a:r>
              <a:rPr lang="en-US" altLang="zh-CN" sz="2600" dirty="0" smtClean="0">
                <a:solidFill>
                  <a:srgbClr val="3E4B53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&gt;</a:t>
            </a:r>
            <a:endParaRPr lang="en-US" altLang="zh-CN" sz="2600" noProof="1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0786" y="3356967"/>
            <a:ext cx="10399722" cy="605294"/>
          </a:xfrm>
          <a:prstGeom prst="rect">
            <a:avLst/>
          </a:prstGeom>
          <a:noFill/>
          <a:ln>
            <a:solidFill>
              <a:srgbClr val="FFF2C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364BC0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800" dirty="0" err="1" smtClean="0">
                <a:solidFill>
                  <a:srgbClr val="364BC0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var</a:t>
            </a:r>
            <a:r>
              <a:rPr lang="en-US" altLang="zh-CN" sz="2800" dirty="0" smtClean="0">
                <a:solidFill>
                  <a:srgbClr val="364BC0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800" dirty="0" smtClean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c </a:t>
            </a:r>
            <a:r>
              <a:rPr lang="en-US" altLang="zh-CN" sz="2800" dirty="0" smtClean="0">
                <a:solidFill>
                  <a:srgbClr val="577909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= </a:t>
            </a:r>
            <a:r>
              <a:rPr lang="en-US" altLang="zh-CN" sz="2800" dirty="0" err="1" smtClean="0">
                <a:solidFill>
                  <a:srgbClr val="3C7A03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document</a:t>
            </a:r>
            <a:r>
              <a:rPr lang="en-US" altLang="zh-CN" sz="2800" dirty="0" err="1" smtClean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.getElementById</a:t>
            </a:r>
            <a:r>
              <a:rPr lang="en-US" altLang="zh-CN" sz="2800" dirty="0" smtClean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800" dirty="0" err="1" smtClean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myCanvas</a:t>
            </a:r>
            <a:r>
              <a:rPr lang="en-US" altLang="zh-CN" sz="2800" dirty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2800" dirty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800" b="1" dirty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;</a:t>
            </a:r>
            <a:endParaRPr lang="en-US" altLang="zh-CN" sz="2600" b="1" noProof="1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2680" y="5301858"/>
            <a:ext cx="8144805" cy="605294"/>
          </a:xfrm>
          <a:prstGeom prst="rect">
            <a:avLst/>
          </a:prstGeom>
          <a:noFill/>
          <a:ln>
            <a:solidFill>
              <a:srgbClr val="FFF2C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364BC0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800" dirty="0" err="1" smtClean="0">
                <a:solidFill>
                  <a:srgbClr val="364BC0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var</a:t>
            </a:r>
            <a:r>
              <a:rPr lang="en-US" altLang="zh-CN" sz="2800" dirty="0" smtClean="0">
                <a:solidFill>
                  <a:srgbClr val="364BC0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context </a:t>
            </a:r>
            <a:r>
              <a:rPr lang="en-US" altLang="zh-CN" sz="2800" dirty="0">
                <a:solidFill>
                  <a:srgbClr val="577909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= </a:t>
            </a:r>
            <a:r>
              <a:rPr lang="en-US" altLang="zh-CN" sz="2800" dirty="0" err="1" smtClean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c.getContext</a:t>
            </a:r>
            <a:r>
              <a:rPr lang="en-US" altLang="zh-CN" sz="2800" dirty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248C85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"2d"</a:t>
            </a:r>
            <a:r>
              <a:rPr lang="en-US" altLang="zh-CN" sz="2800" dirty="0">
                <a:solidFill>
                  <a:srgbClr val="080808"/>
                </a:solidFill>
                <a:highlight>
                  <a:srgbClr val="E8DFC4"/>
                </a:highlight>
                <a:latin typeface="Consolas" panose="020B0609020204030204" pitchFamily="49" charset="0"/>
              </a:rPr>
              <a:t>);</a:t>
            </a:r>
            <a:endParaRPr lang="en-US" altLang="zh-CN" sz="2600" noProof="1">
              <a:solidFill>
                <a:srgbClr val="000000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2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绘制直线、多边形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en-US" altLang="zh-CN" dirty="0" smtClean="0"/>
              <a:t>是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二维网格</a:t>
            </a:r>
            <a:r>
              <a:rPr lang="en-US" altLang="zh-CN" dirty="0"/>
              <a:t>。 </a:t>
            </a:r>
          </a:p>
          <a:p>
            <a:r>
              <a:rPr lang="en-US" altLang="zh-CN" dirty="0" smtClean="0"/>
              <a:t>canvas </a:t>
            </a:r>
            <a:r>
              <a:rPr lang="en-US" altLang="zh-CN" dirty="0" err="1" smtClean="0"/>
              <a:t>坐标</a:t>
            </a:r>
            <a:r>
              <a:rPr lang="zh-CN" altLang="en-US" dirty="0" smtClean="0"/>
              <a:t>原点</a:t>
            </a:r>
            <a:r>
              <a:rPr lang="en-US" altLang="zh-CN" dirty="0" smtClean="0"/>
              <a:t> </a:t>
            </a:r>
            <a:r>
              <a:rPr lang="en-US" altLang="zh-CN" dirty="0"/>
              <a:t>(0,0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位于</a:t>
            </a:r>
            <a:r>
              <a:rPr lang="en-US" altLang="zh-CN" dirty="0" smtClean="0"/>
              <a:t> </a:t>
            </a:r>
            <a:r>
              <a:rPr lang="en-US" altLang="zh-CN" dirty="0"/>
              <a:t>canvas </a:t>
            </a:r>
            <a:r>
              <a:rPr lang="en-US" altLang="zh-CN" dirty="0" err="1"/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左上角</a:t>
            </a:r>
            <a:r>
              <a:rPr lang="zh-CN" altLang="en-US" dirty="0" smtClean="0"/>
              <a:t>。</a:t>
            </a:r>
            <a:r>
              <a:rPr lang="en-US" altLang="zh-CN" dirty="0" smtClean="0"/>
              <a:t>x </a:t>
            </a:r>
            <a:r>
              <a:rPr lang="zh-CN" altLang="en-US" dirty="0" smtClean="0"/>
              <a:t>轴水平向右延伸，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轴垂直向下延伸。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Canvas坐标及方法</a:t>
            </a:r>
          </a:p>
        </p:txBody>
      </p:sp>
      <p:grpSp>
        <p:nvGrpSpPr>
          <p:cNvPr id="12291" name="组合 2"/>
          <p:cNvGrpSpPr/>
          <p:nvPr/>
        </p:nvGrpSpPr>
        <p:grpSpPr bwMode="auto">
          <a:xfrm>
            <a:off x="6387811" y="3778259"/>
            <a:ext cx="5621627" cy="2479675"/>
            <a:chOff x="6797" y="5079"/>
            <a:chExt cx="10028" cy="3906"/>
          </a:xfrm>
        </p:grpSpPr>
        <p:pic>
          <p:nvPicPr>
            <p:cNvPr id="1229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" y="5079"/>
              <a:ext cx="10028" cy="3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" name=" 184"/>
            <p:cNvSpPr/>
            <p:nvPr/>
          </p:nvSpPr>
          <p:spPr>
            <a:xfrm>
              <a:off x="7560" y="5782"/>
              <a:ext cx="193" cy="1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1229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55" y="3437740"/>
            <a:ext cx="54483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4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4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1544</TotalTime>
  <Words>1112</Words>
  <Application>Microsoft Office PowerPoint</Application>
  <PresentationFormat>自定义</PresentationFormat>
  <Paragraphs>267</Paragraphs>
  <Slides>33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23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9_A000120141114A19PWBG</vt:lpstr>
      <vt:lpstr>1_A000120141114A19PWBG</vt:lpstr>
      <vt:lpstr>3_A000120141114A19PWBG</vt:lpstr>
      <vt:lpstr>4_A000120141114A19PWBG</vt:lpstr>
      <vt:lpstr>5_A000120141114A19PWBG</vt:lpstr>
      <vt:lpstr>6_A000120141114A19PWBG</vt:lpstr>
      <vt:lpstr>7_A000120141114A19PWBG</vt:lpstr>
      <vt:lpstr>8_A000120141114A19PWBG</vt:lpstr>
      <vt:lpstr>10_A000120141114A19PWBG</vt:lpstr>
      <vt:lpstr>11_A000120141114A19PWBG</vt:lpstr>
      <vt:lpstr>13_A000120141114A19PWBG</vt:lpstr>
      <vt:lpstr>14_A000120141114A19PWBG</vt:lpstr>
      <vt:lpstr>12_A000120141114A19PWBG</vt:lpstr>
      <vt:lpstr>15_A000120141114A19PWBG</vt:lpstr>
      <vt:lpstr>16_A000120141114A19PWBG</vt:lpstr>
      <vt:lpstr>17_A000120141114A19PWBG</vt:lpstr>
      <vt:lpstr>18_A000120141114A19PWBG</vt:lpstr>
      <vt:lpstr>22_A000120141114A19PWBG</vt:lpstr>
      <vt:lpstr>23_A000120141114A19PWBG</vt:lpstr>
      <vt:lpstr>38_A000120141114A19PWBG</vt:lpstr>
      <vt:lpstr>39_A000120141114A19PWBG</vt:lpstr>
      <vt:lpstr>40_A000120141114A19PWBG</vt:lpstr>
      <vt:lpstr>41_A000120141114A19PWBG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3210</cp:revision>
  <cp:lastPrinted>2411-12-30T00:00:00Z</cp:lastPrinted>
  <dcterms:created xsi:type="dcterms:W3CDTF">2003-05-12T10:17:00Z</dcterms:created>
  <dcterms:modified xsi:type="dcterms:W3CDTF">2019-04-08T08:32:17Z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