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5" r:id="rId12"/>
    <p:sldId id="314" r:id="rId13"/>
    <p:sldId id="316" r:id="rId14"/>
    <p:sldId id="317" r:id="rId15"/>
    <p:sldId id="318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>
        <p:guide orient="horz" pos="215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6BBFAF3-E2D1-461D-829B-B073BB016A6C}" type="slidenum">
              <a:rPr lang="zh-CN" altLang="en-US" sz="1200"/>
              <a:t>14</a:t>
            </a:fld>
            <a:endParaRPr 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910" y="141668"/>
            <a:ext cx="2021983" cy="2047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33341"/>
            <a:ext cx="11682413" cy="5223009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20462"/>
            <a:ext cx="11682413" cy="5235888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163087"/>
            <a:ext cx="9791700" cy="7921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25003" y="476518"/>
            <a:ext cx="8757097" cy="1056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276" y="1281837"/>
            <a:ext cx="9789448" cy="41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638" y="5624235"/>
            <a:ext cx="9790724" cy="73211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1223493"/>
            <a:ext cx="8974540" cy="4902671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jpe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90277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4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12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hyperlink" Target="http://plivo.com/" TargetMode="Externa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13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hyperlink" Target="http://expo.bootcss.com/wildphotos/" TargetMode="Externa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14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hyperlink" Target="http://expo.bootcss.com/exosource/" TargetMode="Externa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16.png"/><Relationship Id="rId5" Type="http://schemas.openxmlformats.org/officeDocument/2006/relationships/tags" Target="../tags/tag44.xml"/><Relationship Id="rId10" Type="http://schemas.openxmlformats.org/officeDocument/2006/relationships/image" Target="../media/image15.png"/><Relationship Id="rId4" Type="http://schemas.openxmlformats.org/officeDocument/2006/relationships/tags" Target="../tags/tag43.xml"/><Relationship Id="rId9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7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8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hyperlink" Target="http://www.bootcss.com/" TargetMode="Externa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9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hyperlink" Target="http://www.cnblogs.com/aehyok/p/3404867.html" TargetMode="Externa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10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hyperlink" Target="https://kippt.com/" TargetMode="Externa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11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hyperlink" Target="http://www.fleetio.com/" TargetMode="Externa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da-DK" altLang="zh-CN" sz="6000" dirty="0" smtClean="0"/>
              <a:t>H5</a:t>
            </a:r>
            <a:r>
              <a:rPr lang="zh-CN" altLang="en-US" sz="6000" dirty="0" smtClean="0"/>
              <a:t>方向基础课</a:t>
            </a:r>
            <a:endParaRPr lang="zh-CN" sz="6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047317" cy="609599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第十</a:t>
            </a:r>
            <a:r>
              <a:rPr lang="zh-CN" altLang="en-US" sz="3200" dirty="0"/>
              <a:t>九</a:t>
            </a:r>
            <a:r>
              <a:rPr lang="zh-CN" altLang="en-US" sz="3200" dirty="0" smtClean="0"/>
              <a:t>章 </a:t>
            </a:r>
            <a:r>
              <a:rPr lang="en-US" altLang="zh-CN" sz="3200" dirty="0" smtClean="0"/>
              <a:t>Bootstrap</a:t>
            </a:r>
            <a:r>
              <a:rPr lang="zh-CN" altLang="en-US" sz="3200" dirty="0" smtClean="0"/>
              <a:t>概述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554600" y="211048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spcBef>
                <a:spcPct val="0"/>
              </a:spcBef>
              <a:buNone/>
              <a:defRPr sz="36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ym typeface="+mn-ea"/>
              </a:rPr>
              <a:t>Bootstrap</a:t>
            </a:r>
            <a:endParaRPr lang="zh-CN" altLang="en-US" b="0" dirty="0">
              <a:solidFill>
                <a:srgbClr val="3376AD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553965" y="1516216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defTabSz="685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itchFamily="18" charset="2"/>
              <a:buNone/>
              <a:defRPr baseline="0"/>
            </a:lvl1pPr>
            <a:lvl2pPr marL="342900" indent="0" algn="just" defTabSz="685800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1050"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6858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/>
            </a:lvl3pPr>
            <a:lvl4pPr marL="10287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4pPr>
            <a:lvl5pPr marL="13716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5pPr>
            <a:lvl6pPr marL="17145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6pPr>
            <a:lvl7pPr marL="20574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7pPr>
            <a:lvl8pPr marL="24003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8pPr>
            <a:lvl9pPr marL="27432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9pPr>
          </a:lstStyle>
          <a:p>
            <a:r>
              <a:rPr lang="en-US" altLang="zh-CN" sz="2800" dirty="0" smtClean="0">
                <a:sym typeface="+mn-ea"/>
                <a:hlinkClick r:id="rId6"/>
              </a:rPr>
              <a:t>http</a:t>
            </a:r>
            <a:r>
              <a:rPr lang="en-US" altLang="zh-CN" sz="2800" dirty="0">
                <a:sym typeface="+mn-ea"/>
                <a:hlinkClick r:id="rId6"/>
              </a:rPr>
              <a:t>://plivo.com/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45" y="2620010"/>
            <a:ext cx="9102090" cy="328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554600" y="211048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spcBef>
                <a:spcPct val="0"/>
              </a:spcBef>
              <a:buNone/>
              <a:defRPr sz="36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ym typeface="+mn-ea"/>
              </a:rPr>
              <a:t>Bootstrap</a:t>
            </a:r>
            <a:endParaRPr lang="zh-CN" altLang="en-US" b="0" dirty="0">
              <a:solidFill>
                <a:srgbClr val="3376AD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553965" y="1333336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defTabSz="685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itchFamily="18" charset="2"/>
              <a:buNone/>
              <a:defRPr baseline="0"/>
            </a:lvl1pPr>
            <a:lvl2pPr marL="342900" indent="0" algn="just" defTabSz="685800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1050"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6858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/>
            </a:lvl3pPr>
            <a:lvl4pPr marL="10287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4pPr>
            <a:lvl5pPr marL="13716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5pPr>
            <a:lvl6pPr marL="17145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6pPr>
            <a:lvl7pPr marL="20574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7pPr>
            <a:lvl8pPr marL="24003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8pPr>
            <a:lvl9pPr marL="27432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9pPr>
          </a:lstStyle>
          <a:p>
            <a:r>
              <a:rPr lang="en-US" altLang="zh-CN" sz="2800" dirty="0">
                <a:sym typeface="+mn-ea"/>
                <a:hlinkClick r:id="rId6"/>
              </a:rPr>
              <a:t>http://expo.bootcss.com/wildphotos/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680" y="2113915"/>
            <a:ext cx="7814310" cy="370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554600" y="211048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spcBef>
                <a:spcPct val="0"/>
              </a:spcBef>
              <a:buNone/>
              <a:defRPr sz="36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ym typeface="+mn-ea"/>
              </a:rPr>
              <a:t>Bootstrap</a:t>
            </a:r>
            <a:endParaRPr lang="zh-CN" altLang="en-US" b="0" dirty="0">
              <a:solidFill>
                <a:srgbClr val="3376AD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553965" y="1287616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defTabSz="685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itchFamily="18" charset="2"/>
              <a:buNone/>
              <a:defRPr baseline="0"/>
            </a:lvl1pPr>
            <a:lvl2pPr marL="342900" indent="0" algn="just" defTabSz="685800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1050"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6858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/>
            </a:lvl3pPr>
            <a:lvl4pPr marL="10287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4pPr>
            <a:lvl5pPr marL="13716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5pPr>
            <a:lvl6pPr marL="17145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6pPr>
            <a:lvl7pPr marL="20574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7pPr>
            <a:lvl8pPr marL="24003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8pPr>
            <a:lvl9pPr marL="27432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9pPr>
          </a:lstStyle>
          <a:p>
            <a:r>
              <a:rPr lang="en-US" altLang="zh-CN" sz="2800" dirty="0">
                <a:sym typeface="+mn-ea"/>
                <a:hlinkClick r:id="rId6"/>
              </a:rPr>
              <a:t>http://expo.bootcss.com/exosource/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035" y="2068195"/>
            <a:ext cx="8304530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ym typeface="+mn-ea"/>
              </a:rPr>
              <a:t>Bootstrap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1382395" y="1441450"/>
            <a:ext cx="7851775" cy="35864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Bootstrap基础</a:t>
            </a:r>
          </a:p>
          <a:p>
            <a:pPr>
              <a:lnSpc>
                <a:spcPct val="150000"/>
              </a:lnSpc>
            </a:pPr>
            <a:r>
              <a:rPr smtClean="0">
                <a:sym typeface="+mn-ea"/>
              </a:rPr>
              <a:t> 栅格系统</a:t>
            </a:r>
          </a:p>
          <a:p>
            <a:pPr>
              <a:lnSpc>
                <a:spcPct val="150000"/>
              </a:lnSpc>
            </a:pPr>
            <a:r>
              <a:rPr smtClean="0">
                <a:sym typeface="+mn-ea"/>
              </a:rPr>
              <a:t> Css</a:t>
            </a:r>
          </a:p>
          <a:p>
            <a:pPr>
              <a:lnSpc>
                <a:spcPct val="150000"/>
              </a:lnSpc>
            </a:pPr>
            <a:r>
              <a:rPr smtClean="0">
                <a:sym typeface="+mn-ea"/>
              </a:rPr>
              <a:t> 组件</a:t>
            </a:r>
          </a:p>
          <a:p>
            <a:pPr>
              <a:lnSpc>
                <a:spcPct val="150000"/>
              </a:lnSpc>
            </a:pPr>
            <a:r>
              <a:rPr smtClean="0">
                <a:sym typeface="+mn-ea"/>
              </a:rPr>
              <a:t> Js插件</a:t>
            </a:r>
          </a:p>
          <a:p>
            <a:pPr>
              <a:lnSpc>
                <a:spcPct val="150000"/>
              </a:lnSpc>
            </a:pPr>
            <a:r>
              <a:rPr smtClean="0">
                <a:sym typeface="+mn-ea"/>
              </a:rPr>
              <a:t> 定制</a:t>
            </a:r>
          </a:p>
          <a:p>
            <a:pPr>
              <a:lnSpc>
                <a:spcPct val="150000"/>
              </a:lnSpc>
            </a:pPr>
            <a:endParaRPr smtClean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3" name="组合 1"/>
          <p:cNvGrpSpPr/>
          <p:nvPr>
            <p:custDataLst>
              <p:tags r:id="rId2"/>
            </p:custDataLst>
          </p:nvPr>
        </p:nvGrpSpPr>
        <p:grpSpPr bwMode="auto">
          <a:xfrm>
            <a:off x="1936750" y="2000885"/>
            <a:ext cx="1127125" cy="3049905"/>
            <a:chOff x="0" y="0"/>
            <a:chExt cx="1126590" cy="3049660"/>
          </a:xfrm>
        </p:grpSpPr>
        <p:sp>
          <p:nvSpPr>
            <p:cNvPr id="12294" name="任意多边形 2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1126590" cy="3049660"/>
            </a:xfrm>
            <a:custGeom>
              <a:avLst/>
              <a:gdLst>
                <a:gd name="T0" fmla="*/ 0 w 1157184"/>
                <a:gd name="T1" fmla="*/ 0 h 3131898"/>
                <a:gd name="T2" fmla="*/ 1126590 w 1157184"/>
                <a:gd name="T3" fmla="*/ 0 h 3131898"/>
                <a:gd name="T4" fmla="*/ 1126590 w 1157184"/>
                <a:gd name="T5" fmla="*/ 2646919 h 3131898"/>
                <a:gd name="T6" fmla="*/ 563295 w 1157184"/>
                <a:gd name="T7" fmla="*/ 3049660 h 3131898"/>
                <a:gd name="T8" fmla="*/ 0 w 1157184"/>
                <a:gd name="T9" fmla="*/ 2646919 h 31318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7184"/>
                <a:gd name="T16" fmla="*/ 0 h 3131898"/>
                <a:gd name="T17" fmla="*/ 1157184 w 1157184"/>
                <a:gd name="T18" fmla="*/ 3131898 h 31318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7184" h="3131898">
                  <a:moveTo>
                    <a:pt x="0" y="0"/>
                  </a:moveTo>
                  <a:lnTo>
                    <a:pt x="1157184" y="0"/>
                  </a:lnTo>
                  <a:lnTo>
                    <a:pt x="1157184" y="2718297"/>
                  </a:lnTo>
                  <a:lnTo>
                    <a:pt x="578592" y="3131898"/>
                  </a:lnTo>
                  <a:lnTo>
                    <a:pt x="0" y="2718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0" rIns="0" bIns="0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sz="48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</a:rPr>
                <a:t>A</a:t>
              </a:r>
              <a:endParaRPr lang="zh-CN" altLang="en-US" sz="48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2295" name="任意多边形 5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771543"/>
              <a:ext cx="1126590" cy="2014586"/>
            </a:xfrm>
            <a:custGeom>
              <a:avLst/>
              <a:gdLst>
                <a:gd name="T0" fmla="*/ 0 w 1157185"/>
                <a:gd name="T1" fmla="*/ 0 h 2070751"/>
                <a:gd name="T2" fmla="*/ 563295 w 1157185"/>
                <a:gd name="T3" fmla="*/ 338494 h 2070751"/>
                <a:gd name="T4" fmla="*/ 1126590 w 1157185"/>
                <a:gd name="T5" fmla="*/ 0 h 2070751"/>
                <a:gd name="T6" fmla="*/ 1126590 w 1157185"/>
                <a:gd name="T7" fmla="*/ 1676092 h 2070751"/>
                <a:gd name="T8" fmla="*/ 563295 w 1157185"/>
                <a:gd name="T9" fmla="*/ 2014586 h 2070751"/>
                <a:gd name="T10" fmla="*/ 0 w 1157185"/>
                <a:gd name="T11" fmla="*/ 1676092 h 20707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7185"/>
                <a:gd name="T19" fmla="*/ 0 h 2070751"/>
                <a:gd name="T20" fmla="*/ 1157185 w 1157185"/>
                <a:gd name="T21" fmla="*/ 2070751 h 20707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7185" h="2070751">
                  <a:moveTo>
                    <a:pt x="0" y="0"/>
                  </a:moveTo>
                  <a:lnTo>
                    <a:pt x="578592" y="347931"/>
                  </a:lnTo>
                  <a:lnTo>
                    <a:pt x="1157185" y="0"/>
                  </a:lnTo>
                  <a:lnTo>
                    <a:pt x="1157185" y="1722820"/>
                  </a:lnTo>
                  <a:lnTo>
                    <a:pt x="578592" y="2070751"/>
                  </a:lnTo>
                  <a:lnTo>
                    <a:pt x="0" y="1722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360000" bIns="36000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1800" dirty="0">
                  <a:solidFill>
                    <a:srgbClr val="FFFFFF"/>
                  </a:solidFill>
                  <a:latin typeface="+mn-lt"/>
                  <a:ea typeface="+mn-ea"/>
                </a:rPr>
                <a:t>包含内容</a:t>
              </a:r>
            </a:p>
          </p:txBody>
        </p:sp>
      </p:grpSp>
      <p:pic>
        <p:nvPicPr>
          <p:cNvPr id="12296" name="图片 5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85"/>
          <a:stretch>
            <a:fillRect/>
          </a:stretch>
        </p:blipFill>
        <p:spPr bwMode="auto">
          <a:xfrm>
            <a:off x="519430" y="1918970"/>
            <a:ext cx="3961130" cy="36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8" name="Rectangle 10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小节标题</a:t>
            </a:r>
            <a:endParaRPr lang="en-US" altLang="zh-CN" sz="3200" dirty="0"/>
          </a:p>
        </p:txBody>
      </p:sp>
      <p:sp>
        <p:nvSpPr>
          <p:cNvPr id="11" name="TextBox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11675" y="1819275"/>
            <a:ext cx="5302250" cy="424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1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anose="02010509060101010101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栅格系统</a:t>
            </a:r>
          </a:p>
          <a:p>
            <a:pPr algn="l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响应式、移动设备优先的流式栅格系统。</a:t>
            </a:r>
          </a:p>
          <a:p>
            <a:pPr algn="l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基本CSS样式</a:t>
            </a:r>
          </a:p>
          <a:p>
            <a:pPr algn="l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常见的HTML元素--如排版、代码、表格、表单、和按钮的样式。</a:t>
            </a:r>
          </a:p>
          <a:p>
            <a:pPr algn="l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组件</a:t>
            </a:r>
          </a:p>
          <a:p>
            <a:pPr algn="l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常见界面组件--如标签、pill、导航、警告、页面标题的基本样式。</a:t>
            </a:r>
          </a:p>
          <a:p>
            <a:pPr algn="l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JavaScript插件</a:t>
            </a:r>
          </a:p>
          <a:p>
            <a:pPr algn="l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和组件类似，这些Javascript插件用来实现提示(tooltip)、弹出框(popover)、模态对话框(modal)等具有交互性的组件。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ym typeface="+mn-ea"/>
              </a:rPr>
              <a:t>响应式布局</a:t>
            </a:r>
            <a:endParaRPr lang="zh-CN" altLang="en-US" sz="40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响应式布局是Ethan Marcotte在2010年5月份提出的一个概念，简而言之，就是一个网站能够兼容多个终端——而不是为每个终端做一个特定的版本。这个概念是为解决移动互联网浏览而诞生的。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ym typeface="+mn-ea"/>
              </a:rPr>
              <a:t>Bootstrap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1382400" y="1441200"/>
            <a:ext cx="7851600" cy="30996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Bootstrap是在2011年，由twitter的“一小撮”工程师为了提高他们内部的分析和管理能力，用业余时间为他们的产品构建的一套易用、优雅、灵活、可扩展的前端工具集。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简单灵活可用于架构流行的用户界面和交互接口的</a:t>
            </a:r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altLang="zh-CN" dirty="0" err="1" smtClean="0">
                <a:sym typeface="+mn-ea"/>
              </a:rPr>
              <a:t>css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altLang="zh-CN" dirty="0" err="1" smtClean="0">
                <a:sym typeface="+mn-ea"/>
              </a:rPr>
              <a:t>js</a:t>
            </a:r>
            <a:r>
              <a:rPr lang="zh-CN" altLang="en-US" dirty="0" smtClean="0">
                <a:sym typeface="+mn-ea"/>
              </a:rPr>
              <a:t>工具集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629219" y="5373216"/>
            <a:ext cx="281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基于</a:t>
            </a:r>
            <a:r>
              <a:rPr lang="en-US" altLang="zh-CN" sz="2800" dirty="0" smtClean="0">
                <a:solidFill>
                  <a:srgbClr val="FF0000"/>
                </a:solidFill>
              </a:rPr>
              <a:t>Html5</a:t>
            </a:r>
            <a:r>
              <a:rPr lang="zh-CN" altLang="en-US" sz="2800" dirty="0" smtClean="0">
                <a:solidFill>
                  <a:srgbClr val="FF0000"/>
                </a:solidFill>
              </a:rPr>
              <a:t>和</a:t>
            </a:r>
            <a:r>
              <a:rPr lang="en-US" altLang="zh-CN" sz="2800" dirty="0" smtClean="0">
                <a:solidFill>
                  <a:srgbClr val="FF0000"/>
                </a:solidFill>
              </a:rPr>
              <a:t>Css3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爆炸形 2 5"/>
          <p:cNvSpPr/>
          <p:nvPr/>
        </p:nvSpPr>
        <p:spPr>
          <a:xfrm>
            <a:off x="4747240" y="4540808"/>
            <a:ext cx="4032448" cy="1944216"/>
          </a:xfrm>
          <a:prstGeom prst="irregularSeal2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dirty="0" smtClean="0"/>
              <a:t>响应式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777468" y="2321852"/>
            <a:ext cx="4262438" cy="3811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3200" dirty="0"/>
              <a:t>优势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sz="2000" dirty="0"/>
              <a:t>- 响应式设计</a:t>
            </a:r>
            <a:br>
              <a:rPr lang="en-US" altLang="zh-CN" sz="2000" dirty="0"/>
            </a:br>
            <a:r>
              <a:rPr lang="en-US" altLang="zh-CN" sz="2000" dirty="0"/>
              <a:t>- 友好的学习曲线</a:t>
            </a:r>
            <a:br>
              <a:rPr lang="en-US" altLang="zh-CN" sz="2000" dirty="0"/>
            </a:br>
            <a:r>
              <a:rPr lang="en-US" altLang="zh-CN" sz="2000" dirty="0"/>
              <a:t>- 卓越的兼容性</a:t>
            </a:r>
            <a:br>
              <a:rPr lang="en-US" altLang="zh-CN" sz="2000" dirty="0"/>
            </a:br>
            <a:r>
              <a:rPr lang="en-US" altLang="zh-CN" sz="2000" dirty="0"/>
              <a:t>- 12列格网</a:t>
            </a:r>
            <a:br>
              <a:rPr lang="en-US" altLang="zh-CN" sz="2000" dirty="0"/>
            </a:br>
            <a:r>
              <a:rPr lang="en-US" altLang="zh-CN" sz="2000" dirty="0"/>
              <a:t>- 样式向导文档</a:t>
            </a:r>
            <a:br>
              <a:rPr lang="en-US" altLang="zh-CN" sz="2000" dirty="0"/>
            </a:br>
            <a:r>
              <a:rPr lang="en-US" altLang="zh-CN" sz="2000" dirty="0"/>
              <a:t>- 自定义JQuery插件</a:t>
            </a:r>
            <a:br>
              <a:rPr lang="en-US" altLang="zh-CN" sz="2000" dirty="0"/>
            </a:br>
            <a:r>
              <a:rPr lang="en-US" altLang="zh-CN" sz="2000" dirty="0"/>
              <a:t>- 完整的类库</a:t>
            </a:r>
            <a:br>
              <a:rPr lang="en-US" altLang="zh-CN" sz="2000" dirty="0"/>
            </a:br>
            <a:r>
              <a:rPr lang="en-US" altLang="zh-CN" sz="2000" dirty="0"/>
              <a:t>- 基于Less</a:t>
            </a:r>
            <a:br>
              <a:rPr lang="en-US" altLang="zh-CN" sz="2000" dirty="0"/>
            </a:br>
            <a:r>
              <a:rPr lang="en-US" altLang="zh-CN" sz="2000" dirty="0"/>
              <a:t>- ...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777258" y="718362"/>
            <a:ext cx="4262438" cy="1603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4868A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ym typeface="+mn-ea"/>
              </a:rPr>
              <a:t>Bootstrap</a:t>
            </a:r>
            <a:endParaRPr lang="zh-CN" altLang="en-US" dirty="0">
              <a:solidFill>
                <a:srgbClr val="3376A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40351" y="1319556"/>
            <a:ext cx="31242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554600" y="211048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spcBef>
                <a:spcPct val="0"/>
              </a:spcBef>
              <a:buNone/>
              <a:defRPr sz="36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ym typeface="+mn-ea"/>
              </a:rPr>
              <a:t>Bootstrap</a:t>
            </a:r>
            <a:endParaRPr lang="zh-CN" altLang="en-US" b="0" dirty="0">
              <a:solidFill>
                <a:srgbClr val="3376AD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554600" y="1204431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defTabSz="685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itchFamily="18" charset="2"/>
              <a:buNone/>
              <a:defRPr baseline="0"/>
            </a:lvl1pPr>
            <a:lvl2pPr marL="342900" indent="0" algn="just" defTabSz="685800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1050"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6858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/>
            </a:lvl3pPr>
            <a:lvl4pPr marL="10287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4pPr>
            <a:lvl5pPr marL="13716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5pPr>
            <a:lvl6pPr marL="17145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6pPr>
            <a:lvl7pPr marL="20574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7pPr>
            <a:lvl8pPr marL="24003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8pPr>
            <a:lvl9pPr marL="27432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9pPr>
          </a:lstStyle>
          <a:p>
            <a:r>
              <a:rPr lang="zh-CN" altLang="en-US" sz="2800" dirty="0"/>
              <a:t>就业前景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1817370"/>
            <a:ext cx="698182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380" y="1802130"/>
            <a:ext cx="7536815" cy="4323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554600" y="211048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spcBef>
                <a:spcPct val="0"/>
              </a:spcBef>
              <a:buNone/>
              <a:defRPr sz="36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ym typeface="+mn-ea"/>
              </a:rPr>
              <a:t>Bootstrap</a:t>
            </a:r>
            <a:endParaRPr lang="zh-CN" altLang="en-US" b="0" dirty="0">
              <a:solidFill>
                <a:srgbClr val="3376AD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554600" y="1509231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defTabSz="685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itchFamily="18" charset="2"/>
              <a:buNone/>
              <a:defRPr baseline="0"/>
            </a:lvl1pPr>
            <a:lvl2pPr marL="342900" indent="0" algn="just" defTabSz="685800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1050"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6858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/>
            </a:lvl3pPr>
            <a:lvl4pPr marL="10287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4pPr>
            <a:lvl5pPr marL="13716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5pPr>
            <a:lvl6pPr marL="17145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6pPr>
            <a:lvl7pPr marL="20574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7pPr>
            <a:lvl8pPr marL="24003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8pPr>
            <a:lvl9pPr marL="27432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9pPr>
          </a:lstStyle>
          <a:p>
            <a:r>
              <a:rPr lang="zh-CN" altLang="en-US" sz="2800" dirty="0"/>
              <a:t>中文网：</a:t>
            </a:r>
            <a:r>
              <a:rPr lang="en-US" altLang="zh-CN" sz="2800" dirty="0" smtClean="0">
                <a:sym typeface="+mn-ea"/>
                <a:hlinkClick r:id="rId6"/>
              </a:rPr>
              <a:t>http://www.bootcss.com/</a:t>
            </a:r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73795" y="2457455"/>
            <a:ext cx="8843897" cy="252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554600" y="211048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spcBef>
                <a:spcPct val="0"/>
              </a:spcBef>
              <a:buNone/>
              <a:defRPr sz="36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ym typeface="+mn-ea"/>
              </a:rPr>
              <a:t>Bootstrap</a:t>
            </a:r>
            <a:endParaRPr lang="zh-CN" altLang="en-US" b="0" dirty="0">
              <a:solidFill>
                <a:srgbClr val="3376AD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553965" y="1516216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indent="0" defTabSz="685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itchFamily="18" charset="2"/>
              <a:buNone/>
              <a:defRPr baseline="0"/>
            </a:lvl1pPr>
            <a:lvl2pPr marL="342900" indent="0" algn="just" defTabSz="685800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1050"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6858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/>
            </a:lvl3pPr>
            <a:lvl4pPr marL="10287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4pPr>
            <a:lvl5pPr marL="13716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5pPr>
            <a:lvl6pPr marL="17145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6pPr>
            <a:lvl7pPr marL="20574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7pPr>
            <a:lvl8pPr marL="24003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8pPr>
            <a:lvl9pPr marL="27432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9pPr>
          </a:lstStyle>
          <a:p>
            <a:r>
              <a:rPr lang="zh-CN" altLang="en-US" sz="2800" dirty="0"/>
              <a:t>学习</a:t>
            </a:r>
            <a:r>
              <a:rPr lang="en-US" altLang="zh-CN" sz="2800" dirty="0"/>
              <a:t>Blog</a:t>
            </a:r>
            <a:r>
              <a:rPr lang="zh-CN" altLang="en-US" sz="2800" dirty="0"/>
              <a:t>：</a:t>
            </a:r>
            <a:r>
              <a:rPr lang="en-US" altLang="zh-CN" sz="2800" dirty="0">
                <a:sym typeface="+mn-ea"/>
                <a:hlinkClick r:id="rId6"/>
              </a:rPr>
              <a:t>http://www.cnblogs.com/aehyok/p/3404867.html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33" y="2311426"/>
            <a:ext cx="9090889" cy="258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554600" y="211048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spcBef>
                <a:spcPct val="0"/>
              </a:spcBef>
              <a:buNone/>
              <a:defRPr sz="36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ym typeface="+mn-ea"/>
              </a:rPr>
              <a:t>Bootstrap</a:t>
            </a:r>
            <a:endParaRPr lang="zh-CN" altLang="en-US" b="0" dirty="0">
              <a:solidFill>
                <a:srgbClr val="3376AD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553965" y="1516216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defTabSz="685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itchFamily="18" charset="2"/>
              <a:buNone/>
              <a:defRPr baseline="0"/>
            </a:lvl1pPr>
            <a:lvl2pPr marL="342900" indent="0" algn="just" defTabSz="685800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1050"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6858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/>
            </a:lvl3pPr>
            <a:lvl4pPr marL="10287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4pPr>
            <a:lvl5pPr marL="13716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5pPr>
            <a:lvl6pPr marL="17145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6pPr>
            <a:lvl7pPr marL="20574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7pPr>
            <a:lvl8pPr marL="24003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8pPr>
            <a:lvl9pPr marL="27432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9pPr>
          </a:lstStyle>
          <a:p>
            <a:r>
              <a:rPr lang="en-US" altLang="zh-CN" sz="2800" dirty="0" smtClean="0">
                <a:sym typeface="+mn-ea"/>
                <a:hlinkClick r:id="rId6"/>
              </a:rPr>
              <a:t>https://kippt.com/</a:t>
            </a:r>
            <a:endParaRPr lang="zh-CN" alt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71955" y="2493645"/>
            <a:ext cx="8846185" cy="33388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554600" y="211048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spcBef>
                <a:spcPct val="0"/>
              </a:spcBef>
              <a:buNone/>
              <a:defRPr sz="36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ym typeface="+mn-ea"/>
              </a:rPr>
              <a:t>Bootstrap</a:t>
            </a:r>
            <a:endParaRPr lang="zh-CN" altLang="en-US" b="0" dirty="0">
              <a:solidFill>
                <a:srgbClr val="3376AD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553965" y="1516216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defTabSz="685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itchFamily="18" charset="2"/>
              <a:buNone/>
              <a:defRPr baseline="0"/>
            </a:lvl1pPr>
            <a:lvl2pPr marL="342900" indent="0" algn="just" defTabSz="685800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1050"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6858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/>
            </a:lvl3pPr>
            <a:lvl4pPr marL="10287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4pPr>
            <a:lvl5pPr marL="13716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5pPr>
            <a:lvl6pPr marL="17145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6pPr>
            <a:lvl7pPr marL="20574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7pPr>
            <a:lvl8pPr marL="24003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8pPr>
            <a:lvl9pPr marL="27432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9pPr>
          </a:lstStyle>
          <a:p>
            <a:r>
              <a:rPr lang="en-US" altLang="zh-CN" sz="2800" dirty="0" smtClean="0">
                <a:sym typeface="+mn-ea"/>
                <a:hlinkClick r:id="rId6"/>
              </a:rPr>
              <a:t>http://www.fleetio.com/</a:t>
            </a:r>
            <a:endParaRPr lang="zh-CN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22120" y="2407285"/>
            <a:ext cx="8103870" cy="350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56*57"/>
  <p:tag name="KSO_WM_SLIDE_SIZE" val="840*42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4*f*1"/>
  <p:tag name="KSO_WM_UNIT_CLEAR" val="1"/>
  <p:tag name="KSO_WM_UNIT_LAYERLEVEL" val="1"/>
  <p:tag name="KSO_WM_UNIT_VALUE" val="99"/>
  <p:tag name="KSO_WM_UNIT_HIGHLIGHT" val="0"/>
  <p:tag name="KSO_WM_UNIT_COMPATIBLE" val="0"/>
  <p:tag name="KSO_WM_UNIT_PRESET_TEXT_INDEX" val="5"/>
  <p:tag name="KSO_WM_UNIT_PRESET_TEXT_LEN" val="15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4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2*f*1"/>
  <p:tag name="KSO_WM_UNIT_CLEAR" val="1"/>
  <p:tag name="KSO_WM_UNIT_LAYERLEVEL" val="1"/>
  <p:tag name="KSO_WM_UNIT_VALUE" val="125"/>
  <p:tag name="KSO_WM_UNIT_HIGHLIGHT" val="0"/>
  <p:tag name="KSO_WM_UNIT_COMPATIBLE" val="0"/>
  <p:tag name="KSO_WM_UNIT_PRESET_TEXT_INDEX" val="5"/>
  <p:tag name="KSO_WM_UNIT_PRESET_TEXT_LEN" val="2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13"/>
  <p:tag name="KSO_WM_SLIDE_INDEX" val="13"/>
  <p:tag name="KSO_WM_SLIDE_ITEM_CNT" val="2"/>
  <p:tag name="KSO_WM_SLIDE_LAYOUT" val="a_l_f"/>
  <p:tag name="KSO_WM_SLIDE_LAYOUT_CNT" val="1_1_1"/>
  <p:tag name="KSO_WM_SLIDE_TYPE" val="text"/>
  <p:tag name="KSO_WM_BEAUTIFY_FLAG" val="#wm#"/>
  <p:tag name="KSO_WM_SLIDE_POSITION" val="101*174"/>
  <p:tag name="KSO_WM_SLIDE_SIZE" val="660*244"/>
  <p:tag name="KSO_WM_DIAGRAM_GROUP_CODE" val="l1-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3*i*0"/>
  <p:tag name="KSO_WM_TEMPLATE_CATEGORY" val="custom"/>
  <p:tag name="KSO_WM_TEMPLATE_INDEX" val="160336"/>
  <p:tag name="KSO_WM_UNIT_INDEX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3*l_i*1_2"/>
  <p:tag name="KSO_WM_UNIT_CLEAR" val="1"/>
  <p:tag name="KSO_WM_UNIT_LAYERLEVEL" val="1_1"/>
  <p:tag name="KSO_WM_DIAGRAM_GROUP_CODE" val="l1-2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3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13*f*1"/>
  <p:tag name="KSO_WM_UNIT_CLEAR" val="1"/>
  <p:tag name="KSO_WM_UNIT_LAYERLEVEL" val="1"/>
  <p:tag name="KSO_WM_UNIT_VALUE" val="110"/>
  <p:tag name="KSO_WM_UNIT_HIGHLIGHT" val="0"/>
  <p:tag name="KSO_WM_UNIT_COMPATIBLE" val="0"/>
  <p:tag name="KSO_WM_UNIT_PRESET_TEXT_INDEX" val="4"/>
  <p:tag name="KSO_WM_UNIT_PRESET_TEXT_LEN" val="15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3*l_i*1_1"/>
  <p:tag name="KSO_WM_UNIT_CLEAR" val="1"/>
  <p:tag name="KSO_WM_UNIT_LAYERLEVEL" val="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3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FILL_FORE_SCHEMECOLOR_INDEX" val="5"/>
  <p:tag name="KSO_WM_UNI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2*f*1"/>
  <p:tag name="KSO_WM_UNIT_CLEAR" val="1"/>
  <p:tag name="KSO_WM_UNIT_LAYERLEVEL" val="1"/>
  <p:tag name="KSO_WM_UNIT_VALUE" val="125"/>
  <p:tag name="KSO_WM_UNIT_HIGHLIGHT" val="0"/>
  <p:tag name="KSO_WM_UNIT_COMPATIBLE" val="0"/>
  <p:tag name="KSO_WM_UNIT_PRESET_TEXT_INDEX" val="5"/>
  <p:tag name="KSO_WM_UNIT_PRESET_TEXT_LEN" val="23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2*f*1"/>
  <p:tag name="KSO_WM_UNIT_CLEAR" val="1"/>
  <p:tag name="KSO_WM_UNIT_LAYERLEVEL" val="1"/>
  <p:tag name="KSO_WM_UNIT_VALUE" val="125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宽屏</PresentationFormat>
  <Paragraphs>61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宋体</vt:lpstr>
      <vt:lpstr>Arial</vt:lpstr>
      <vt:lpstr>Britannic Bold</vt:lpstr>
      <vt:lpstr>Calibri</vt:lpstr>
      <vt:lpstr>Wingdings 2</vt:lpstr>
      <vt:lpstr>黑体</vt:lpstr>
      <vt:lpstr>微软雅黑</vt:lpstr>
      <vt:lpstr>A000120141114A19PWBG</vt:lpstr>
      <vt:lpstr>H5方向基础课</vt:lpstr>
      <vt:lpstr>响应式布局</vt:lpstr>
      <vt:lpstr>Bootstrap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Bootstrap</vt:lpstr>
      <vt:lpstr>小节标题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qile</dc:creator>
  <cp:lastModifiedBy>MengYi</cp:lastModifiedBy>
  <cp:revision>36</cp:revision>
  <dcterms:created xsi:type="dcterms:W3CDTF">2017-02-07T05:33:00Z</dcterms:created>
  <dcterms:modified xsi:type="dcterms:W3CDTF">2017-06-07T00:26:14Z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