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44" r:id="rId2"/>
    <p:sldId id="345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6" r:id="rId57"/>
  </p:sldIdLst>
  <p:sldSz cx="12192000" cy="6858000"/>
  <p:notesSz cx="6858000" cy="9144000"/>
  <p:embeddedFontLst>
    <p:embeddedFont>
      <p:font typeface="Britannic Bold" panose="020B0903060703020204" pitchFamily="34" charset="0"/>
      <p:regular r:id="rId59"/>
    </p:embeddedFont>
    <p:embeddedFont>
      <p:font typeface="黑体" panose="02010609060101010101" pitchFamily="49" charset="-122"/>
      <p:regular r:id="rId60"/>
    </p:embeddedFont>
    <p:embeddedFont>
      <p:font typeface="微软雅黑" panose="020B0503020204020204" pitchFamily="34" charset="-122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E1"/>
    <a:srgbClr val="368ADF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34"/>
        <p:guide pos="3840"/>
        <p:guide pos="778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第二十一章 </a:t>
            </a:r>
            <a:r>
              <a:rPr lang="zh-CN" altLang="en-US" sz="3200" dirty="0" smtClean="0">
                <a:sym typeface="+mn-ea"/>
              </a:rPr>
              <a:t>Bootstrap 全局CSS</a:t>
            </a:r>
            <a:endParaRPr lang="zh-CN" altLang="en-US" sz="3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4830" y="249555"/>
            <a:ext cx="10229850" cy="7207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785" y="1876762"/>
            <a:ext cx="40500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、插入的文本     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&lt;ins&gt;…&lt;/ins&gt;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85" y="2694940"/>
            <a:ext cx="9769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49555"/>
            <a:ext cx="994918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3830" y="1869777"/>
            <a:ext cx="41910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、带下划线的文本     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&lt;u&gt;…&lt;/u&gt;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" y="2617470"/>
            <a:ext cx="887158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19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425" y="1876762"/>
            <a:ext cx="433197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、小号文本     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&lt;small&gt;…&lt;/small&gt;</a:t>
            </a:r>
          </a:p>
        </p:txBody>
      </p:sp>
      <p:sp>
        <p:nvSpPr>
          <p:cNvPr id="9" name="矩形 8"/>
          <p:cNvSpPr/>
          <p:nvPr/>
        </p:nvSpPr>
        <p:spPr>
          <a:xfrm>
            <a:off x="9091686" y="5733256"/>
            <a:ext cx="1795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486660"/>
            <a:ext cx="10224135" cy="21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1173" y="5046005"/>
            <a:ext cx="4818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其内的文本将被设置为父容器字体大小的 </a:t>
            </a:r>
            <a:r>
              <a:rPr lang="en-US" altLang="zh-CN" dirty="0">
                <a:solidFill>
                  <a:srgbClr val="FF0000"/>
                </a:solidFill>
              </a:rPr>
              <a:t>85%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174" y="5593432"/>
            <a:ext cx="1922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一样的效果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6265" y="280035"/>
            <a:ext cx="1034605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6675" y="1387505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对齐：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6675" y="1905785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通过文本对齐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，可以简单方便的将文字重新对齐。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110" y="2767330"/>
            <a:ext cx="1050353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387800" y="4548351"/>
            <a:ext cx="8160907" cy="132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 class="text-left"&gt;Left aligned text.&lt;/p&gt;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 class="text-center"&gt;Center aligned text.&lt;/p&gt;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 class="text-right"&gt;Right aligned text.&lt;/p&gt;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大小写：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2" y="1916832"/>
            <a:ext cx="8669567" cy="394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78304" y="2564904"/>
            <a:ext cx="4334784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全部小写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全部大写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首</a:t>
            </a:r>
            <a:r>
              <a:rPr lang="zh-CN" altLang="en-US" dirty="0" smtClean="0">
                <a:solidFill>
                  <a:srgbClr val="FF0000"/>
                </a:solidFill>
              </a:rPr>
              <a:t>字母大写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缩略语：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8" y="1827300"/>
            <a:ext cx="6506871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7" y="4149080"/>
            <a:ext cx="10129472" cy="19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40123" y="1550338"/>
            <a:ext cx="3584628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外观表现为带有较浅的虚线框，鼠标移至上面时会变成带有“问号”的指针。如想看完整的内容可把鼠标悬停在缩略语上（对使用辅助技术的用户也可见）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但需要包含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064114" y="1301127"/>
            <a:ext cx="15925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5844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702" y="1700808"/>
            <a:ext cx="6845497" cy="436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7435" y="1628156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强调：</a:t>
            </a:r>
          </a:p>
        </p:txBody>
      </p:sp>
      <p:sp>
        <p:nvSpPr>
          <p:cNvPr id="8" name="矩形 7"/>
          <p:cNvSpPr/>
          <p:nvPr/>
        </p:nvSpPr>
        <p:spPr>
          <a:xfrm>
            <a:off x="758024" y="5517232"/>
            <a:ext cx="191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情景背景色：</a:t>
            </a:r>
          </a:p>
        </p:txBody>
      </p:sp>
      <p:sp>
        <p:nvSpPr>
          <p:cNvPr id="12" name="矩形 11"/>
          <p:cNvSpPr/>
          <p:nvPr/>
        </p:nvSpPr>
        <p:spPr>
          <a:xfrm>
            <a:off x="7248128" y="5229200"/>
            <a:ext cx="2240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bg-color.html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5787" y="1268761"/>
            <a:ext cx="592271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链接组件，鼠标经过时，颜色会加深！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7144" y="2261340"/>
            <a:ext cx="4608512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-primary"&gt;...&lt;/p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-success"&gt;...&lt;/p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-info"&gt;...&lt;/p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-warning"&gt;...&lt;/p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-danger"&gt;...&lt;/p&gt;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86" y="1977000"/>
            <a:ext cx="58801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0705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无样式列表：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818414"/>
            <a:ext cx="10369152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移除了默认的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list-style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样式和左侧外边距的一组元素，添加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.list-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unstyled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3" y="2439516"/>
            <a:ext cx="10820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1424" y="5589240"/>
            <a:ext cx="43395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class="list-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unstyled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&gt;...&lt;/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&lt;/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7368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268760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内联列表：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5" y="1916833"/>
            <a:ext cx="9793088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通过引用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.list-inline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将所有元素放置于同一行。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8" y="2624138"/>
            <a:ext cx="7636540" cy="27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177" y="1191032"/>
            <a:ext cx="1744980" cy="4480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文字排版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表格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图片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表</a:t>
            </a:r>
            <a:r>
              <a:rPr lang="zh-CN" altLang="en-US" sz="2400" dirty="0" smtClean="0">
                <a:solidFill>
                  <a:schemeClr val="tx1"/>
                </a:solidFill>
              </a:rPr>
              <a:t>单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按钮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endParaRPr lang="zh-CN" altLang="en-US" sz="2400" b="1" dirty="0" smtClean="0">
              <a:solidFill>
                <a:schemeClr val="tx1"/>
              </a:solidFill>
            </a:endParaRPr>
          </a:p>
          <a:p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9240" y="4340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ym typeface="+mn-ea"/>
              </a:rPr>
              <a:t>栅格系统Bootstrap 全局CSS</a:t>
            </a:r>
            <a:endParaRPr lang="zh-CN" altLang="en-US" b="0" dirty="0" smtClean="0">
              <a:solidFill>
                <a:srgbClr val="3376AD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320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6" y="1268760"/>
            <a:ext cx="304292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水平排列的描述：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5" y="1916833"/>
            <a:ext cx="9793088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.dl-horizontal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&lt;dl&gt;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内的短语及其描述排在一行。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8" y="2492897"/>
            <a:ext cx="104140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3445" y="5661248"/>
            <a:ext cx="754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text-overflow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属性，水平排列的描述列表将会截断左侧太长的短语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808769" y="1345704"/>
            <a:ext cx="1605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dl.html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8010" y="26924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表格基本样式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050988"/>
            <a:ext cx="10369152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为任意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&lt;table&gt;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标签添加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可以为其赋予基本的样式：少量的内补（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）和水平方向的分隔线。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2"/>
            <a:ext cx="38277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&lt;table class="table"&gt; ... 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87" y="3387452"/>
            <a:ext cx="10439400" cy="140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8976321" y="1475492"/>
            <a:ext cx="1922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 </a:t>
            </a:r>
            <a:r>
              <a:rPr lang="en-US" altLang="zh-CN" dirty="0" smtClean="0">
                <a:solidFill>
                  <a:schemeClr val="bg1"/>
                </a:solidFill>
              </a:rPr>
              <a:t>table.html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293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条纹状表格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050987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.table-striped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可以给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tbody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之内的每一行增加斑马条纹样式。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3"/>
            <a:ext cx="64033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&lt;table class="table  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-striped"&gt; ... 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" y="2996952"/>
            <a:ext cx="10477500" cy="1485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带边框表格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050987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.table- bordered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可以给表格和其中的每个单元格增加边框。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3"/>
            <a:ext cx="67932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&lt;table class="table  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-bordered "&gt; ... &lt;/table&gt;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1" y="2839194"/>
            <a:ext cx="10452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鼠标悬停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050988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.table-hover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tbody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中的每一行响应鼠标悬停状态。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3"/>
            <a:ext cx="633539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&lt;table class="table   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-hover"&gt; ... &lt;/table&gt;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1" y="2821286"/>
            <a:ext cx="108585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紧缩表格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844824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.table-condensed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可以让表格更加紧凑，单元格中的内部（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）均会减半。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2681372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状态样式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445" y="4005064"/>
            <a:ext cx="4978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159" y="3789040"/>
            <a:ext cx="31623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425" y="3356992"/>
            <a:ext cx="104775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表格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响应式表格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050988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将任何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包裹在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.table-responsive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中即可创建响应式表格。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3446" y="2780928"/>
            <a:ext cx="4321175" cy="1463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&lt;div class="</a:t>
            </a:r>
            <a:r>
              <a:rPr lang="en-US" altLang="zh-CN" sz="2000" dirty="0" smtClean="0">
                <a:solidFill>
                  <a:srgbClr val="FF0000"/>
                </a:solidFill>
              </a:rPr>
              <a:t>table-responsive</a:t>
            </a:r>
            <a:r>
              <a:rPr lang="en-US" altLang="zh-CN" sz="2000" dirty="0" smtClean="0"/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&lt;table class="table"&gt; ... &lt;/table&gt;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&lt;/div&gt;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2075" y="4666540"/>
            <a:ext cx="111845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当页面宽度变窄，表格内容即将无法显示完全时，自动出现横向滚动条。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css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练习：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3955"/>
            <a:ext cx="10514965" cy="16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457" y="1556792"/>
            <a:ext cx="1744980" cy="5212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文字排版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2295" y="29527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图片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响应式图片：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435" y="2084656"/>
            <a:ext cx="102870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通过添加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-responsive 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 3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中的图片对响应式布局的支持更友好。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3284984"/>
            <a:ext cx="9313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其实质是为图片赋予了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max-width: 100%;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auto;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属性，可以让图片按比例缩放，不超过其父元素的尺寸。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07435" y="4325034"/>
            <a:ext cx="9936427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="..." class="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-responsive"  alt="Responsive image"&gt;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3983766" y="1547500"/>
            <a:ext cx="31038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-responseive.html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8485" y="264795"/>
            <a:ext cx="976947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排版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3146" y="1198910"/>
            <a:ext cx="909518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标题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</a:rPr>
              <a:t>中的所有标题标签，从</a:t>
            </a:r>
            <a:r>
              <a:rPr lang="en-US" altLang="zh-CN" dirty="0" smtClean="0">
                <a:solidFill>
                  <a:schemeClr val="tx1"/>
                </a:solidFill>
              </a:rPr>
              <a:t>&lt;h1&gt;</a:t>
            </a:r>
            <a:r>
              <a:rPr lang="zh-CN" altLang="en-US" dirty="0" smtClean="0">
                <a:solidFill>
                  <a:schemeClr val="tx1"/>
                </a:solidFill>
              </a:rPr>
              <a:t> 到 </a:t>
            </a:r>
            <a:r>
              <a:rPr lang="en-US" altLang="zh-CN" dirty="0" smtClean="0">
                <a:solidFill>
                  <a:schemeClr val="tx1"/>
                </a:solidFill>
              </a:rPr>
              <a:t>&lt;h6&gt;</a:t>
            </a:r>
            <a:r>
              <a:rPr lang="zh-CN" altLang="en-US" dirty="0" smtClean="0">
                <a:solidFill>
                  <a:schemeClr val="tx1"/>
                </a:solidFill>
              </a:rPr>
              <a:t> 均可用。另外，还提供了</a:t>
            </a:r>
            <a:r>
              <a:rPr lang="en-US" altLang="zh-CN" dirty="0" smtClean="0">
                <a:solidFill>
                  <a:schemeClr val="tx1"/>
                </a:solidFill>
              </a:rPr>
              <a:t>.h1</a:t>
            </a:r>
            <a:r>
              <a:rPr lang="zh-CN" altLang="en-US" dirty="0" smtClean="0">
                <a:solidFill>
                  <a:schemeClr val="tx1"/>
                </a:solidFill>
              </a:rPr>
              <a:t> 到</a:t>
            </a:r>
            <a:r>
              <a:rPr lang="en-US" altLang="zh-CN" dirty="0" smtClean="0">
                <a:solidFill>
                  <a:schemeClr val="tx1"/>
                </a:solidFill>
              </a:rPr>
              <a:t>.h6</a:t>
            </a:r>
            <a:r>
              <a:rPr lang="zh-CN" altLang="en-US" dirty="0" smtClean="0">
                <a:solidFill>
                  <a:schemeClr val="tx1"/>
                </a:solidFill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</a:rPr>
              <a:t>，为的是给</a:t>
            </a:r>
            <a:r>
              <a:rPr lang="en-US" altLang="zh-CN" dirty="0" smtClean="0">
                <a:solidFill>
                  <a:schemeClr val="tx1"/>
                </a:solidFill>
              </a:rPr>
              <a:t>inline</a:t>
            </a:r>
            <a:r>
              <a:rPr lang="zh-CN" altLang="en-US" dirty="0" smtClean="0">
                <a:solidFill>
                  <a:schemeClr val="tx1"/>
                </a:solidFill>
              </a:rPr>
              <a:t>属性的文本赋予标题的样式。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46" y="2204864"/>
            <a:ext cx="8448939" cy="407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818094" y="5589240"/>
            <a:ext cx="16814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hn.html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图片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图片样式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1916833"/>
            <a:ext cx="68014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元素增加不同的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，就可以轻松的改变其样式。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07435" y="4509120"/>
            <a:ext cx="7104789" cy="132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="..." alt="..."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-rounded"&gt;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="..." alt="..."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-circle"&gt;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="..." alt="..."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-thumbnail"&gt;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803" y="2708921"/>
            <a:ext cx="6750389" cy="16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983765" y="1412776"/>
            <a:ext cx="23418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img-style.html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+mj-ea"/>
              </a:rPr>
              <a:t>图片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35" y="1307465"/>
            <a:ext cx="7603490" cy="4618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457" y="1556792"/>
            <a:ext cx="1744980" cy="53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文字排版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表格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图片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r>
              <a:rPr lang="zh-CN" altLang="en-US" sz="2400" dirty="0" smtClean="0">
                <a:solidFill>
                  <a:srgbClr val="FF0000"/>
                </a:solidFill>
              </a:rPr>
              <a:t>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按钮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表单基本样式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874148"/>
            <a:ext cx="10369152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单独的表单控件会被自动赋予一些全局样式。所有设置了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.form-control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textarea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&lt;select&gt;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元素都将被默认设置为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100%;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。将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和前面提到的这些控件包裹在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.form-group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中可以获得最好的排列。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919" y="3242270"/>
            <a:ext cx="105537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655841" y="1412776"/>
            <a:ext cx="1884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07951" y="4044255"/>
            <a:ext cx="8511540" cy="1463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&lt;div class="</a:t>
            </a:r>
            <a:r>
              <a:rPr lang="en-US" altLang="zh-CN" sz="1600" dirty="0">
                <a:solidFill>
                  <a:srgbClr val="FF0000"/>
                </a:solidFill>
              </a:rPr>
              <a:t>form-group</a:t>
            </a:r>
            <a:r>
              <a:rPr lang="en-US" altLang="zh-CN" sz="1600" dirty="0"/>
              <a:t>"&gt; </a:t>
            </a:r>
            <a:endParaRPr lang="en-US" altLang="zh-CN" sz="16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label for="</a:t>
            </a:r>
            <a:r>
              <a:rPr lang="en-US" altLang="zh-CN" sz="1600" dirty="0">
                <a:solidFill>
                  <a:schemeClr val="accent1"/>
                </a:solidFill>
              </a:rPr>
              <a:t>exampleInputEmail1</a:t>
            </a:r>
            <a:r>
              <a:rPr lang="en-US" altLang="zh-CN" sz="1600" dirty="0"/>
              <a:t>"&gt;Email address&lt;/label&gt; </a:t>
            </a:r>
            <a:endParaRPr lang="en-US" altLang="zh-CN" sz="16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input type="email" class="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form-control</a:t>
            </a:r>
            <a:r>
              <a:rPr lang="en-US" altLang="zh-CN" sz="1600" dirty="0"/>
              <a:t>" id="</a:t>
            </a:r>
            <a:r>
              <a:rPr lang="en-US" altLang="zh-CN" sz="1600" dirty="0">
                <a:solidFill>
                  <a:schemeClr val="accent1"/>
                </a:solidFill>
              </a:rPr>
              <a:t>exampleInputEmail1</a:t>
            </a:r>
            <a:r>
              <a:rPr lang="en-US" altLang="zh-CN" sz="1600" dirty="0"/>
              <a:t>" placeholder="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Enter email</a:t>
            </a:r>
            <a:r>
              <a:rPr lang="en-US" altLang="zh-CN" sz="1600" dirty="0"/>
              <a:t>"&gt; </a:t>
            </a:r>
            <a:endParaRPr lang="en-US" altLang="zh-CN" sz="1600" dirty="0" smtClean="0"/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&lt;/</a:t>
            </a:r>
            <a:r>
              <a:rPr lang="en-US" altLang="zh-CN" sz="1600" dirty="0"/>
              <a:t>div&gt;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内连表单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964168"/>
            <a:ext cx="103691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.form-inline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可使其内容左对齐并且表现为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inline-block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级别的控件。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435" y="4011448"/>
            <a:ext cx="10561173" cy="234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需要设置宽度</a:t>
            </a:r>
          </a:p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中，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textarea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默认被设置为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宽度。为了使用内联表单，你需要专门为使用到的表单控件设置宽度。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一定要设置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如果你没有为每个输入控件设置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，屏幕阅读器将无法正确识读。对于这些内联表单，你可以通过为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-only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已将其隐藏。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445" y="3111624"/>
            <a:ext cx="7493000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3983766" y="1412776"/>
            <a:ext cx="2138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form-nl.html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水平排列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844824"/>
            <a:ext cx="1036915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通过为表单添加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.form-horizontal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类，并联合使用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预置的栅格类，可以将 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标签和控件组水平并排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布局。</a:t>
            </a:r>
          </a:p>
        </p:txBody>
      </p:sp>
      <p:sp>
        <p:nvSpPr>
          <p:cNvPr id="10" name="矩形 9"/>
          <p:cNvSpPr/>
          <p:nvPr/>
        </p:nvSpPr>
        <p:spPr>
          <a:xfrm>
            <a:off x="3983765" y="1412776"/>
            <a:ext cx="2494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form-inline.html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1" y="2889498"/>
            <a:ext cx="100203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27381" y="4000996"/>
            <a:ext cx="11496939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class="form-horizontal" 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&lt;div class="form-group"&gt;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&lt;label for="inputEmail3" class="col-sm-2 control-label"&gt;Email&lt;/label&gt;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&lt;div class="col-sm-10"&gt;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&lt;input type="email" class="form-control" id="inputEmail3" placeholder="Email"&gt;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&lt;/div&gt;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71" y="1340769"/>
            <a:ext cx="9271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2" y="1916833"/>
            <a:ext cx="5956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82" y="4005064"/>
            <a:ext cx="60214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7381" y="3471392"/>
            <a:ext cx="13525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textarea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2171" y="1268761"/>
            <a:ext cx="10471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select</a:t>
            </a:r>
            <a:endParaRPr lang="zh-CN" altLang="en-US" sz="2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2171" y="1772816"/>
            <a:ext cx="3810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372" y="1340769"/>
            <a:ext cx="163957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Checkbox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1512912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592277" y="1415026"/>
            <a:ext cx="24688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form-radio.html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424" y="1340769"/>
            <a:ext cx="9985109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通过将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.checkbox-inline 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.radio-inline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应用到一系列的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checkbox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控件上，可以使这些控件排列在一行。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4" y="2492896"/>
            <a:ext cx="79512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03445" y="5517232"/>
            <a:ext cx="37198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外部不要套</a:t>
            </a:r>
            <a:r>
              <a:rPr lang="en-US" altLang="zh-CN" dirty="0" smtClean="0">
                <a:solidFill>
                  <a:srgbClr val="FF0000"/>
                </a:solidFill>
              </a:rPr>
              <a:t>&lt;div class=“checkbox”&gt;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8129" y="5517232"/>
            <a:ext cx="31673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form-check-inline.html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424" y="1844824"/>
            <a:ext cx="998510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如果需要将一行纯文本放置于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的同一行，为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元素添加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.form-control-static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即可。</a:t>
            </a:r>
            <a:endParaRPr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1" y="2852936"/>
            <a:ext cx="9969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3068" y="1340769"/>
            <a:ext cx="14071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静态文本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3445" y="3861048"/>
            <a:ext cx="9601067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class="form-horizontal" role="form"&gt;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class="form-group"&gt;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&lt;label class="col-sm-2 control-label"&gt;Email&lt;/label&gt;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&lt;div class="col-sm-10"&gt;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&lt;p class="form-control-static"&gt;email@example.com&lt;/p&gt;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&lt;/div&gt;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0" y="234315"/>
            <a:ext cx="775525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排版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637" y="1280226"/>
            <a:ext cx="10561173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在标题内还可以包含</a:t>
            </a:r>
            <a:r>
              <a:rPr lang="en-US" altLang="zh-CN" dirty="0" smtClean="0">
                <a:solidFill>
                  <a:schemeClr val="tx1"/>
                </a:solidFill>
              </a:rPr>
              <a:t>&lt;small&gt;</a:t>
            </a:r>
            <a:r>
              <a:rPr lang="zh-CN" altLang="en-US" dirty="0" smtClean="0">
                <a:solidFill>
                  <a:schemeClr val="tx1"/>
                </a:solidFill>
              </a:rPr>
              <a:t>标签或</a:t>
            </a:r>
            <a:r>
              <a:rPr lang="en-US" altLang="zh-CN" dirty="0" smtClean="0">
                <a:solidFill>
                  <a:schemeClr val="tx1"/>
                </a:solidFill>
              </a:rPr>
              <a:t>.small</a:t>
            </a:r>
            <a:r>
              <a:rPr lang="zh-CN" altLang="en-US" dirty="0" smtClean="0">
                <a:solidFill>
                  <a:schemeClr val="tx1"/>
                </a:solidFill>
              </a:rPr>
              <a:t>元素，可以用来标记副标题。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128" y="1956966"/>
            <a:ext cx="9236120" cy="439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3068" y="1340769"/>
            <a:ext cx="14071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控件状态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420889"/>
            <a:ext cx="10369152" cy="11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5" y="4437112"/>
            <a:ext cx="10465163" cy="138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007435" y="1988840"/>
            <a:ext cx="1097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输入焦点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07435" y="3995772"/>
            <a:ext cx="10972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禁用状态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11424" y="1411102"/>
            <a:ext cx="10317093" cy="4394162"/>
            <a:chOff x="683568" y="1411102"/>
            <a:chExt cx="7737820" cy="4394162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1411102"/>
              <a:ext cx="7704856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为</a:t>
              </a:r>
              <a:r>
                <a:rPr lang="en-US" altLang="zh-CN" dirty="0"/>
                <a:t>&lt;</a:t>
              </a:r>
              <a:r>
                <a:rPr lang="en-US" altLang="zh-CN" dirty="0" err="1"/>
                <a:t>fieldset</a:t>
              </a:r>
              <a:r>
                <a:rPr lang="en-US" altLang="zh-CN" dirty="0"/>
                <a:t>&gt; </a:t>
              </a:r>
              <a:r>
                <a:rPr lang="zh-CN" altLang="en-US" dirty="0"/>
                <a:t>设置 </a:t>
              </a:r>
              <a:r>
                <a:rPr lang="en-US" altLang="zh-CN" dirty="0"/>
                <a:t>disabled </a:t>
              </a:r>
              <a:r>
                <a:rPr lang="zh-CN" altLang="en-US" dirty="0"/>
                <a:t>属性</a:t>
              </a:r>
              <a:r>
                <a:rPr lang="en-US" altLang="zh-CN" dirty="0"/>
                <a:t>,</a:t>
              </a:r>
              <a:r>
                <a:rPr lang="zh-CN" altLang="en-US" dirty="0"/>
                <a:t>可以禁用 </a:t>
              </a:r>
              <a:r>
                <a:rPr lang="en-US" altLang="zh-CN" dirty="0"/>
                <a:t>&lt;</a:t>
              </a:r>
              <a:r>
                <a:rPr lang="en-US" altLang="zh-CN" dirty="0" err="1"/>
                <a:t>fieldset</a:t>
              </a:r>
              <a:r>
                <a:rPr lang="en-US" altLang="zh-CN" dirty="0"/>
                <a:t>&gt; </a:t>
              </a:r>
              <a:r>
                <a:rPr lang="zh-CN" altLang="en-US" dirty="0"/>
                <a:t>中包含的所有控件。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267" y="1817103"/>
              <a:ext cx="7706121" cy="3988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83785" y="1340768"/>
            <a:ext cx="110236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校验状态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8748323" y="5877272"/>
            <a:ext cx="2557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form-check.html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7" y="1340769"/>
            <a:ext cx="7861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3573016"/>
            <a:ext cx="756581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9403" y="1326869"/>
            <a:ext cx="110236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添加图标</a:t>
            </a:r>
          </a:p>
        </p:txBody>
      </p:sp>
      <p:sp>
        <p:nvSpPr>
          <p:cNvPr id="14" name="矩形 13"/>
          <p:cNvSpPr/>
          <p:nvPr/>
        </p:nvSpPr>
        <p:spPr>
          <a:xfrm>
            <a:off x="8150228" y="5699656"/>
            <a:ext cx="23799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form-icon.html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413" y="1916832"/>
            <a:ext cx="10465163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针对校验状态为输入框添加额外的图标。只需设置相应的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.has-feedback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类并添加正确的图标即可。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2989684"/>
            <a:ext cx="105410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1" y="3068961"/>
            <a:ext cx="10593245" cy="24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5413" y="1268761"/>
            <a:ext cx="140716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表单尺寸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414" y="1772816"/>
            <a:ext cx="9985109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.input-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之类的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可以为控件设置高度，通过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col-lg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-*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之类的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可以为控件设置宽度。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1" y="3190478"/>
            <a:ext cx="105537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1424" y="4700389"/>
            <a:ext cx="10561173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 class="form-control input-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type="text" placeholder=".input-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 &lt;input class="form-control" type="text" placeholder="Default input"&gt;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 class="form-control input-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type="text" placeholder=".input-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435" y="2708920"/>
            <a:ext cx="1332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高度尺寸：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5414" y="1268761"/>
            <a:ext cx="171323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表单组尺寸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414" y="1772816"/>
            <a:ext cx="998510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通过添加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.form-group-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.form-group-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类，为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.form-horizontal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包裹的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 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元素和表单控件快速设置尺寸。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1" y="2636912"/>
            <a:ext cx="10172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35360" y="3784972"/>
            <a:ext cx="11617291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&lt;form class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=“form-horizontal”&gt;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&lt;div class="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form-group form-group-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"&gt;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&lt;label for="inputEmail3" class="col-sm-2 control-label"&gt;Email&lt;/label&gt;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&lt;div class="col-sm-10"&gt;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&lt;input type="email" class="form-control" id="inputEmail3" placeholder="Email"&gt;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&lt;/div&gt; 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</a:t>
            </a: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531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7435" y="1340768"/>
            <a:ext cx="14592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宽度尺寸：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1876508"/>
            <a:ext cx="10273141" cy="6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11424" y="2708921"/>
            <a:ext cx="10369152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class="row"&gt;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&lt;div class="col-xs-2"&gt;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&lt;input type="text" class="form-control" placeholder=".col-xs-2"&gt;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class="col-xs-3"&gt;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&lt;input type="text" class="form-control" placeholder=".col-xs-3"&gt;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&lt;div class="col-xs-4"&gt;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&lt;input type="text" class="form-control" placeholder=".col-xs-4"&gt;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&lt;/div&gt; 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表单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5413" y="1268761"/>
            <a:ext cx="140716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辅助文本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35" y="1988840"/>
            <a:ext cx="5770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针对表单控件的“块（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）”级辅助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.help-block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492896"/>
            <a:ext cx="934264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07435" y="3429000"/>
            <a:ext cx="8928992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7435" y="4221088"/>
            <a:ext cx="9889099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&lt;label class="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-only" for="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inputHelpBlock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with help text&lt;/label&gt; &lt;input type="text" id="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inputHelpBlock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class="form-control"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 id="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helpBlock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class="help-block"&gt;A block of help text that breaks onto a new line and may extend beyond one line.&lt;/span&gt;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457" y="1556792"/>
            <a:ext cx="1744980" cy="53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文字排版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表格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图片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表</a:t>
            </a:r>
            <a:r>
              <a:rPr lang="zh-CN" altLang="en-US" sz="2400" dirty="0" smtClean="0"/>
              <a:t>单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按钮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按钮样式</a:t>
            </a:r>
          </a:p>
        </p:txBody>
      </p:sp>
      <p:sp>
        <p:nvSpPr>
          <p:cNvPr id="9" name="矩形 8"/>
          <p:cNvSpPr/>
          <p:nvPr/>
        </p:nvSpPr>
        <p:spPr>
          <a:xfrm>
            <a:off x="1103447" y="2708921"/>
            <a:ext cx="10369151" cy="297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-default"&gt;Default&lt;/button&gt;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-primary"&gt;Primary&lt;/button&gt;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-success"&gt;Success&lt;/button&gt;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-info"&gt;Info&lt;/button&gt;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-warning"&gt;Warning&lt;/button&gt;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-danger"&gt;Danger&lt;/button&gt;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-link"&gt;Link&lt;/button&gt;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871" y="1844825"/>
            <a:ext cx="8605524" cy="9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983766" y="1412776"/>
            <a:ext cx="2291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btn-style.html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327" y="5733256"/>
            <a:ext cx="8171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 </a:t>
            </a:r>
            <a:r>
              <a:rPr lang="en-US" altLang="zh-CN" dirty="0">
                <a:solidFill>
                  <a:srgbClr val="FF0000"/>
                </a:solidFill>
              </a:rPr>
              <a:t>&lt;a&gt;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&lt;button&gt; </a:t>
            </a:r>
            <a:r>
              <a:rPr lang="zh-CN" altLang="en-US" dirty="0">
                <a:solidFill>
                  <a:srgbClr val="FF0000"/>
                </a:solidFill>
              </a:rPr>
              <a:t>或 </a:t>
            </a:r>
            <a:r>
              <a:rPr lang="en-US" altLang="zh-CN" dirty="0">
                <a:solidFill>
                  <a:srgbClr val="FF0000"/>
                </a:solidFill>
              </a:rPr>
              <a:t>&lt;input&gt; </a:t>
            </a:r>
            <a:r>
              <a:rPr lang="zh-CN" altLang="en-US" dirty="0">
                <a:solidFill>
                  <a:srgbClr val="FF0000"/>
                </a:solidFill>
              </a:rPr>
              <a:t>元素添加按钮</a:t>
            </a:r>
            <a:r>
              <a:rPr lang="zh-CN" altLang="en-US" dirty="0" smtClean="0">
                <a:solidFill>
                  <a:srgbClr val="FF0000"/>
                </a:solidFill>
              </a:rPr>
              <a:t>类即</a:t>
            </a:r>
            <a:r>
              <a:rPr lang="zh-CN" altLang="en-US" dirty="0">
                <a:solidFill>
                  <a:srgbClr val="FF0000"/>
                </a:solidFill>
              </a:rPr>
              <a:t>可使用 </a:t>
            </a:r>
            <a:r>
              <a:rPr lang="en-US" altLang="zh-CN" dirty="0">
                <a:solidFill>
                  <a:srgbClr val="FF0000"/>
                </a:solidFill>
              </a:rPr>
              <a:t>Bootstrap </a:t>
            </a:r>
            <a:r>
              <a:rPr lang="zh-CN" altLang="en-US" dirty="0">
                <a:solidFill>
                  <a:srgbClr val="FF0000"/>
                </a:solidFill>
              </a:rPr>
              <a:t>提供的样式。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按钮尺寸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5" y="2852936"/>
            <a:ext cx="600617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03446" y="2204864"/>
            <a:ext cx="630491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btn-sm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btn-xs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可以获得不同尺寸的按钮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7488" y="2852937"/>
            <a:ext cx="1367790" cy="265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btn-lg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btn-sm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btn-xs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576053" y="3284984"/>
            <a:ext cx="17281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9882" y="4581128"/>
            <a:ext cx="32643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07968" y="5229200"/>
            <a:ext cx="24962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83765" y="1412776"/>
            <a:ext cx="22275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btn-size.html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9120" y="264795"/>
            <a:ext cx="482854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1790" y="1311275"/>
            <a:ext cx="831151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</a:rPr>
              <a:t>将全局</a:t>
            </a:r>
            <a:r>
              <a:rPr lang="en-US" altLang="zh-CN" dirty="0" smtClean="0">
                <a:solidFill>
                  <a:schemeClr val="tx1"/>
                </a:solidFill>
              </a:rPr>
              <a:t>font-size</a:t>
            </a:r>
            <a:r>
              <a:rPr lang="zh-CN" altLang="en-US" dirty="0" smtClean="0">
                <a:solidFill>
                  <a:schemeClr val="tx1"/>
                </a:solidFill>
              </a:rPr>
              <a:t>设置为</a:t>
            </a:r>
            <a:r>
              <a:rPr lang="en-US" altLang="zh-CN" b="1" dirty="0" smtClean="0">
                <a:solidFill>
                  <a:schemeClr val="tx1"/>
                </a:solidFill>
              </a:rPr>
              <a:t>14px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line-height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b="1" dirty="0" smtClean="0">
                <a:solidFill>
                  <a:schemeClr val="tx1"/>
                </a:solidFill>
              </a:rPr>
              <a:t>1.428</a:t>
            </a:r>
            <a:r>
              <a:rPr lang="zh-CN" altLang="en-US" dirty="0" smtClean="0">
                <a:solidFill>
                  <a:schemeClr val="tx1"/>
                </a:solidFill>
              </a:rPr>
              <a:t>。这些属性直接赋给</a:t>
            </a:r>
            <a:r>
              <a:rPr lang="en-US" altLang="zh-CN" dirty="0" smtClean="0">
                <a:solidFill>
                  <a:schemeClr val="tx1"/>
                </a:solidFill>
              </a:rPr>
              <a:t>&lt;body&gt;</a:t>
            </a:r>
            <a:r>
              <a:rPr lang="zh-CN" altLang="en-US" dirty="0" smtClean="0">
                <a:solidFill>
                  <a:schemeClr val="tx1"/>
                </a:solidFill>
              </a:rPr>
              <a:t>和所有段落元素。另外，</a:t>
            </a:r>
            <a:r>
              <a:rPr lang="en-US" altLang="zh-CN" dirty="0" smtClean="0">
                <a:solidFill>
                  <a:schemeClr val="tx1"/>
                </a:solidFill>
              </a:rPr>
              <a:t>&lt;p&gt;</a:t>
            </a:r>
            <a:r>
              <a:rPr lang="zh-CN" altLang="en-US" dirty="0" smtClean="0">
                <a:solidFill>
                  <a:schemeClr val="tx1"/>
                </a:solidFill>
              </a:rPr>
              <a:t>（段落）还被设置了等于</a:t>
            </a:r>
            <a:r>
              <a:rPr lang="en-US" altLang="zh-CN" dirty="0" smtClean="0">
                <a:solidFill>
                  <a:schemeClr val="tx1"/>
                </a:solidFill>
              </a:rPr>
              <a:t>1/2</a:t>
            </a:r>
            <a:r>
              <a:rPr lang="zh-CN" altLang="en-US" dirty="0" smtClean="0">
                <a:solidFill>
                  <a:schemeClr val="tx1"/>
                </a:solidFill>
              </a:rPr>
              <a:t>行高的底部外边距（</a:t>
            </a:r>
            <a:r>
              <a:rPr lang="en-US" altLang="zh-CN" dirty="0" smtClean="0">
                <a:solidFill>
                  <a:schemeClr val="tx1"/>
                </a:solidFill>
              </a:rPr>
              <a:t>margin</a:t>
            </a:r>
            <a:r>
              <a:rPr lang="zh-CN" altLang="en-US" dirty="0" smtClean="0">
                <a:solidFill>
                  <a:schemeClr val="tx1"/>
                </a:solidFill>
              </a:rPr>
              <a:t>）（即</a:t>
            </a:r>
            <a:r>
              <a:rPr lang="en-US" altLang="zh-CN" dirty="0" smtClean="0">
                <a:solidFill>
                  <a:schemeClr val="tx1"/>
                </a:solidFill>
              </a:rPr>
              <a:t>10px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790" y="2850515"/>
            <a:ext cx="9230360" cy="231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940338" y="2271534"/>
            <a:ext cx="15544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</a:rPr>
              <a:t>p.html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276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466" y="1556793"/>
            <a:ext cx="701167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通过给按钮添加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-block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可以使其充满父元素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的宽度，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而且按钮也变为了块级（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）元素。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8" y="2532509"/>
            <a:ext cx="9420255" cy="248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914222" y="5222345"/>
            <a:ext cx="830389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-block"&gt;Block level button&lt;/button&gt;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-block"&gt;Block level button&lt;/button&gt;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按钮状态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1916832"/>
            <a:ext cx="7774305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当按钮处于活动状态时，其表现为被按压下。由于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:active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是伪状态，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因此 无需添加，但是在需要表现出同样外观的时候可以添加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.active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3068960"/>
            <a:ext cx="523822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284811" y="4326240"/>
            <a:ext cx="10526189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active"&gt;Primary button&lt;/button&gt;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active"&gt;Button&lt;/button&gt;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448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161290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按钮状态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1916832"/>
            <a:ext cx="771779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当按钮禁用时，其表现为不能点击。为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添加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61720" y="4341495"/>
            <a:ext cx="921004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 disabled="disabled"&gt;Primary button&lt;/button&gt; &lt;button type="button" class="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 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btn-lg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disabled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="disabled"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&gt;Button&lt;/button&gt;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859982"/>
            <a:ext cx="6377824" cy="10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6" y="1465620"/>
            <a:ext cx="37579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按钮样式的适用范围：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436" y="2204865"/>
            <a:ext cx="72796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可以为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&lt;input&gt;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元素添加按钮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35766" y="3933057"/>
            <a:ext cx="10152789" cy="214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="#" role="button"&gt;Link&lt;/a&gt;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 type="submit"&gt;Button&lt;/button&gt;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 type="button" value="Input"&gt;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&lt;input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-default" type="submit" value="Submit"&gt;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-danger"&gt;danger&lt;/span&gt;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35" y="2924944"/>
            <a:ext cx="7108656" cy="95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044336" y="1542564"/>
            <a:ext cx="2049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btn-all.html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css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练习：</a:t>
            </a:r>
          </a:p>
        </p:txBody>
      </p:sp>
      <p:pic>
        <p:nvPicPr>
          <p:cNvPr id="7" name="图片 6" descr="未标题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1" y="0"/>
            <a:ext cx="75514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73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工具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辅助类</a:t>
            </a:r>
          </a:p>
        </p:txBody>
      </p:sp>
      <p:sp>
        <p:nvSpPr>
          <p:cNvPr id="10" name="矩形 9"/>
          <p:cNvSpPr/>
          <p:nvPr/>
        </p:nvSpPr>
        <p:spPr>
          <a:xfrm>
            <a:off x="6044335" y="1542564"/>
            <a:ext cx="1795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tool.html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090" y="1988840"/>
            <a:ext cx="824475" cy="72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679509" y="2306196"/>
            <a:ext cx="10224459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type="button" class="close" aria-hidden="true"&gt;&amp;times;&lt;/button&gt;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146" y="2882261"/>
            <a:ext cx="690364" cy="60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679510" y="2954268"/>
            <a:ext cx="315849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&lt;span class="caret"&gt;&lt;/span&gt;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2543606" y="3530332"/>
            <a:ext cx="315849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clearfix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"&gt;...&lt;/div&gt;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7435" y="3530332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清除浮动</a:t>
            </a:r>
          </a:p>
        </p:txBody>
      </p:sp>
      <p:sp>
        <p:nvSpPr>
          <p:cNvPr id="18" name="矩形 17"/>
          <p:cNvSpPr/>
          <p:nvPr/>
        </p:nvSpPr>
        <p:spPr>
          <a:xfrm>
            <a:off x="2543605" y="4034388"/>
            <a:ext cx="6096000" cy="914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class="show"&gt;...&lt;/div&gt;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class="hidden"&gt;...&lt;/div&gt;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5820" y="4034388"/>
            <a:ext cx="640080" cy="132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隐藏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隐藏</a:t>
            </a:r>
          </a:p>
        </p:txBody>
      </p:sp>
      <p:sp>
        <p:nvSpPr>
          <p:cNvPr id="20" name="矩形 19"/>
          <p:cNvSpPr/>
          <p:nvPr/>
        </p:nvSpPr>
        <p:spPr>
          <a:xfrm>
            <a:off x="2543605" y="4970492"/>
            <a:ext cx="936036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class="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-only"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="#content"&gt;Skip to main content&lt;/a&gt;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4205" y="264795"/>
            <a:ext cx="722122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9510" y="1373913"/>
            <a:ext cx="51111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通过添加</a:t>
            </a:r>
            <a:r>
              <a:rPr lang="en-US" altLang="zh-CN" sz="2400" dirty="0" smtClean="0">
                <a:solidFill>
                  <a:schemeClr val="tx1"/>
                </a:solidFill>
              </a:rPr>
              <a:t>.lead</a:t>
            </a:r>
            <a:r>
              <a:rPr lang="zh-CN" altLang="en-US" sz="2400" dirty="0" smtClean="0">
                <a:solidFill>
                  <a:schemeClr val="tx1"/>
                </a:solidFill>
              </a:rPr>
              <a:t>可以让段落突出显示。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521" y="5373217"/>
            <a:ext cx="33204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&lt;p class="lead"&gt;...&lt;/p&gt;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1" y="2276873"/>
            <a:ext cx="7353300" cy="2847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3400" y="264795"/>
            <a:ext cx="516445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1895" y="131072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内</a:t>
            </a:r>
            <a:r>
              <a:rPr lang="zh-CN" altLang="en-US" sz="2400" dirty="0" smtClean="0">
                <a:solidFill>
                  <a:schemeClr val="tx1"/>
                </a:solidFill>
              </a:rPr>
              <a:t>联文本元素：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320" y="1895812"/>
            <a:ext cx="42748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、标记文本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&lt;mark&gt;…&lt;/mark&gt;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2419985"/>
            <a:ext cx="8647430" cy="201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8160" y="280035"/>
            <a:ext cx="734377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8185" y="1739602"/>
            <a:ext cx="433197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、被删除的文本     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&lt;del&gt;…&lt;/del&gt;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85" y="2497455"/>
            <a:ext cx="9805035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5305" y="264795"/>
            <a:ext cx="8075295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2017/6/7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河北师范大学软件学院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0839" y="1928832"/>
            <a:ext cx="36550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、无用的文本         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&lt;s&gt;…&lt;/s&gt;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40" y="2781300"/>
            <a:ext cx="8328025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Microsoft Office PowerPoint</Application>
  <PresentationFormat>宽屏</PresentationFormat>
  <Paragraphs>459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Wingdings</vt:lpstr>
      <vt:lpstr>Britannic Bold</vt:lpstr>
      <vt:lpstr>Arial</vt:lpstr>
      <vt:lpstr>黑体</vt:lpstr>
      <vt:lpstr>微软雅黑</vt:lpstr>
      <vt:lpstr>宋体</vt:lpstr>
      <vt:lpstr>Calibri</vt:lpstr>
      <vt:lpstr>A000120141114A19PWBG</vt:lpstr>
      <vt:lpstr>H5方向基础课</vt:lpstr>
      <vt:lpstr>PowerPoint 演示文稿</vt:lpstr>
      <vt:lpstr>排版</vt:lpstr>
      <vt:lpstr>排版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表格</vt:lpstr>
      <vt:lpstr>表格</vt:lpstr>
      <vt:lpstr>表格</vt:lpstr>
      <vt:lpstr>表格</vt:lpstr>
      <vt:lpstr>表格</vt:lpstr>
      <vt:lpstr>表格</vt:lpstr>
      <vt:lpstr>css</vt:lpstr>
      <vt:lpstr>PowerPoint 演示文稿</vt:lpstr>
      <vt:lpstr>图片</vt:lpstr>
      <vt:lpstr>图片</vt:lpstr>
      <vt:lpstr>图片</vt:lpstr>
      <vt:lpstr>PowerPoint 演示文稿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表单</vt:lpstr>
      <vt:lpstr>PowerPoint 演示文稿</vt:lpstr>
      <vt:lpstr>按钮</vt:lpstr>
      <vt:lpstr>按钮</vt:lpstr>
      <vt:lpstr>按钮</vt:lpstr>
      <vt:lpstr>按钮</vt:lpstr>
      <vt:lpstr>按钮</vt:lpstr>
      <vt:lpstr>按钮</vt:lpstr>
      <vt:lpstr>css</vt:lpstr>
      <vt:lpstr>工具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111</cp:revision>
  <dcterms:created xsi:type="dcterms:W3CDTF">2016-07-29T12:40:00Z</dcterms:created>
  <dcterms:modified xsi:type="dcterms:W3CDTF">2017-06-07T00:28:31Z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