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7"/>
  </p:notesMasterIdLst>
  <p:sldIdLst>
    <p:sldId id="371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25" r:id="rId40"/>
    <p:sldId id="326" r:id="rId41"/>
    <p:sldId id="327" r:id="rId42"/>
    <p:sldId id="328" r:id="rId43"/>
    <p:sldId id="329" r:id="rId44"/>
    <p:sldId id="330" r:id="rId45"/>
    <p:sldId id="331" r:id="rId46"/>
    <p:sldId id="332" r:id="rId47"/>
    <p:sldId id="333" r:id="rId48"/>
    <p:sldId id="334" r:id="rId49"/>
    <p:sldId id="335" r:id="rId50"/>
    <p:sldId id="336" r:id="rId51"/>
    <p:sldId id="337" r:id="rId52"/>
    <p:sldId id="338" r:id="rId53"/>
    <p:sldId id="339" r:id="rId54"/>
    <p:sldId id="340" r:id="rId55"/>
    <p:sldId id="341" r:id="rId56"/>
    <p:sldId id="342" r:id="rId57"/>
    <p:sldId id="343" r:id="rId58"/>
    <p:sldId id="344" r:id="rId59"/>
    <p:sldId id="345" r:id="rId60"/>
    <p:sldId id="346" r:id="rId61"/>
    <p:sldId id="347" r:id="rId62"/>
    <p:sldId id="348" r:id="rId63"/>
    <p:sldId id="349" r:id="rId64"/>
    <p:sldId id="350" r:id="rId65"/>
    <p:sldId id="351" r:id="rId66"/>
    <p:sldId id="352" r:id="rId67"/>
    <p:sldId id="353" r:id="rId68"/>
    <p:sldId id="354" r:id="rId69"/>
    <p:sldId id="355" r:id="rId70"/>
    <p:sldId id="356" r:id="rId71"/>
    <p:sldId id="357" r:id="rId72"/>
    <p:sldId id="358" r:id="rId73"/>
    <p:sldId id="359" r:id="rId74"/>
    <p:sldId id="360" r:id="rId75"/>
    <p:sldId id="361" r:id="rId76"/>
    <p:sldId id="362" r:id="rId77"/>
    <p:sldId id="363" r:id="rId78"/>
    <p:sldId id="364" r:id="rId79"/>
    <p:sldId id="365" r:id="rId80"/>
    <p:sldId id="366" r:id="rId81"/>
    <p:sldId id="367" r:id="rId82"/>
    <p:sldId id="368" r:id="rId83"/>
    <p:sldId id="369" r:id="rId84"/>
    <p:sldId id="370" r:id="rId85"/>
    <p:sldId id="455" r:id="rId86"/>
  </p:sldIdLst>
  <p:sldSz cx="12192000" cy="6858000"/>
  <p:notesSz cx="6858000" cy="9144000"/>
  <p:embeddedFontLst>
    <p:embeddedFont>
      <p:font typeface="Britannic Bold" panose="020B0903060703020204" pitchFamily="34" charset="0"/>
      <p:regular r:id="rId88"/>
    </p:embeddedFont>
    <p:embeddedFont>
      <p:font typeface="黑体" panose="02010609060101010101" pitchFamily="49" charset="-122"/>
      <p:regular r:id="rId89"/>
    </p:embeddedFont>
    <p:embeddedFont>
      <p:font typeface="微软雅黑" panose="020B0503020204020204" pitchFamily="34" charset="-122"/>
      <p:regular r:id="rId90"/>
      <p:bold r:id="rId91"/>
    </p:embeddedFont>
    <p:embeddedFont>
      <p:font typeface="Calibri" panose="020F0502020204030204" pitchFamily="34" charset="0"/>
      <p:regular r:id="rId92"/>
      <p:bold r:id="rId93"/>
      <p:italic r:id="rId94"/>
      <p:boldItalic r:id="rId9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9">
          <p15:clr>
            <a:srgbClr val="A4A3A4"/>
          </p15:clr>
        </p15:guide>
        <p15:guide id="2" pos="3840">
          <p15:clr>
            <a:srgbClr val="A4A3A4"/>
          </p15:clr>
        </p15:guide>
        <p15:guide id="3" pos="778">
          <p15:clr>
            <a:srgbClr val="A4A3A4"/>
          </p15:clr>
        </p15:guide>
        <p15:guide id="4" pos="69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9DE1"/>
    <a:srgbClr val="368ADF"/>
    <a:srgbClr val="7EB4EA"/>
    <a:srgbClr val="1345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756" y="72"/>
      </p:cViewPr>
      <p:guideLst>
        <p:guide orient="horz" pos="2109"/>
        <p:guide pos="3840"/>
        <p:guide pos="778"/>
        <p:guide pos="69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289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font" Target="fonts/font2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font" Target="fonts/font3.fntdata"/><Relationship Id="rId95" Type="http://schemas.openxmlformats.org/officeDocument/2006/relationships/font" Target="fonts/font8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font" Target="fonts/font1.fntdata"/><Relationship Id="rId91" Type="http://schemas.openxmlformats.org/officeDocument/2006/relationships/font" Target="fonts/font4.fntdata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font" Target="fonts/font7.fntdata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5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font" Target="fonts/font6.fntdata"/><Relationship Id="rId9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6EBA2-552A-4DFF-BDF1-D7F99C2E83C1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055D7-C169-4C38-8331-31811519E4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85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115910" y="141668"/>
            <a:ext cx="2021983" cy="20477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126635" y="260351"/>
            <a:ext cx="1265862" cy="5865813"/>
          </a:xfrm>
        </p:spPr>
        <p:txBody>
          <a:bodyPr vert="eaVert"/>
          <a:lstStyle>
            <a:lvl1pPr>
              <a:defRPr sz="3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0904" y="1223493"/>
            <a:ext cx="8974540" cy="4902671"/>
          </a:xfrm>
        </p:spPr>
        <p:txBody>
          <a:bodyPr vert="eaVert"/>
          <a:lstStyle>
            <a:lvl1pPr>
              <a:defRPr sz="2400"/>
            </a:lvl1pPr>
            <a:lvl2pPr>
              <a:defRPr sz="1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1133341"/>
            <a:ext cx="11682413" cy="5223009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1120462"/>
            <a:ext cx="11682413" cy="5235888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2400" y="2203200"/>
            <a:ext cx="7851600" cy="3099600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55200" y="2379600"/>
            <a:ext cx="6411600" cy="1213200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5298" y="3768848"/>
            <a:ext cx="8911502" cy="1500187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4417" y="163087"/>
            <a:ext cx="9791700" cy="7921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98800" y="2106000"/>
            <a:ext cx="3877200" cy="3099600"/>
          </a:xfrm>
        </p:spPr>
        <p:txBody>
          <a:bodyPr/>
          <a:lstStyle>
            <a:lvl1pPr marL="0" indent="0" defTabSz="492125">
              <a:buFontTx/>
              <a:buNone/>
              <a:tabLst>
                <a:tab pos="266700" algn="l"/>
                <a:tab pos="984250" algn="l"/>
              </a:tabLst>
              <a:defRPr sz="2400">
                <a:solidFill>
                  <a:srgbClr val="000000"/>
                </a:solidFill>
              </a:defRPr>
            </a:lvl1pPr>
            <a:lvl2pPr marL="720090" indent="0">
              <a:spcBef>
                <a:spcPts val="0"/>
              </a:spcBef>
              <a:buFontTx/>
              <a:buNone/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14800" y="2106000"/>
            <a:ext cx="3877200" cy="3099600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000000"/>
                </a:solidFill>
              </a:defRPr>
            </a:lvl1pPr>
            <a:lvl2pPr marL="539750" indent="0" defTabSz="-635">
              <a:spcBef>
                <a:spcPts val="0"/>
              </a:spcBef>
              <a:buFontTx/>
              <a:buNone/>
              <a:tabLst>
                <a:tab pos="899795" algn="l"/>
              </a:tabLst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94786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497432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4974327" cy="3684588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720090" indent="-179705"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30462" y="1681163"/>
            <a:ext cx="502545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30462" y="2505075"/>
            <a:ext cx="5025455" cy="3684588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720090" indent="-179705"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 userDrawn="1"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800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425003" y="476518"/>
            <a:ext cx="8757097" cy="10560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0000" y="272848"/>
            <a:ext cx="9792000" cy="79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201276" y="1281837"/>
            <a:ext cx="9789448" cy="4122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00638" y="5624235"/>
            <a:ext cx="9790724" cy="732115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90277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41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pitchFamily="3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v3.bootcss.com/component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GIF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da-DK" altLang="zh-CN" sz="6000" dirty="0" smtClean="0"/>
              <a:t>H5</a:t>
            </a:r>
            <a:r>
              <a:rPr lang="zh-CN" altLang="en-US" sz="6000" dirty="0" smtClean="0"/>
              <a:t>方向基础课</a:t>
            </a:r>
            <a:endParaRPr lang="zh-CN" sz="6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3200" dirty="0" smtClean="0"/>
              <a:t>第二十二章 </a:t>
            </a:r>
            <a:r>
              <a:rPr lang="zh-CN" altLang="en-US" sz="3200" dirty="0" smtClean="0">
                <a:sym typeface="+mn-ea"/>
              </a:rPr>
              <a:t>Bootstrap组件</a:t>
            </a:r>
            <a:endParaRPr lang="zh-CN" altLang="en-US" sz="32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685" y="26479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按钮组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7382" y="1268761"/>
            <a:ext cx="2011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按钮工具栏：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7382" y="1818413"/>
            <a:ext cx="10849205" cy="502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把一组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&lt;div class=“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-group”&gt;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组合进一个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&lt;div class=“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-toolbar”&gt;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做成更复杂的组件。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5866" y="3563432"/>
            <a:ext cx="5664629" cy="2148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&lt;div class="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-toolbar" role="toolbar"&gt;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&lt;div class="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-group"&gt;...&lt;/div&gt;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&lt;div class="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-group"&gt;...&lt;/div&gt;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&lt;div class="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-group"&gt;...&lt;/div&gt;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&lt;/div&gt;</a:t>
            </a:r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9447" y="2492896"/>
            <a:ext cx="7669557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7563234" y="5614303"/>
            <a:ext cx="27609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例子：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button-toolbar.html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75310" y="26479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按钮组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15414" y="1239144"/>
            <a:ext cx="17068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按钮尺寸：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5413" y="1834964"/>
            <a:ext cx="10657184" cy="502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只要给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-group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加上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-group-*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，而不是给组中每个按钮都应用大小类。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1424" y="2492896"/>
            <a:ext cx="4128459" cy="2247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/>
          <p:nvPr/>
        </p:nvSpPr>
        <p:spPr>
          <a:xfrm>
            <a:off x="4367808" y="3402866"/>
            <a:ext cx="6624736" cy="1737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&lt;div class="</a:t>
            </a:r>
            <a:r>
              <a:rPr lang="en-US" altLang="zh-CN" dirty="0" err="1" smtClean="0"/>
              <a:t>btn</a:t>
            </a:r>
            <a:r>
              <a:rPr lang="en-US" altLang="zh-CN" dirty="0" smtClean="0"/>
              <a:t>-group </a:t>
            </a:r>
            <a:r>
              <a:rPr lang="en-US" altLang="zh-CN" dirty="0" err="1" smtClean="0">
                <a:solidFill>
                  <a:srgbClr val="FF0000"/>
                </a:solidFill>
              </a:rPr>
              <a:t>btn</a:t>
            </a:r>
            <a:r>
              <a:rPr lang="en-US" altLang="zh-CN" dirty="0" smtClean="0">
                <a:solidFill>
                  <a:srgbClr val="FF0000"/>
                </a:solidFill>
              </a:rPr>
              <a:t>-group-</a:t>
            </a:r>
            <a:r>
              <a:rPr lang="en-US" altLang="zh-CN" dirty="0" err="1" smtClean="0">
                <a:solidFill>
                  <a:srgbClr val="FF0000"/>
                </a:solidFill>
              </a:rPr>
              <a:t>lg</a:t>
            </a:r>
            <a:r>
              <a:rPr lang="en-US" altLang="zh-CN" dirty="0" smtClean="0"/>
              <a:t>"&gt;...&lt;/div&gt;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&lt;div class="</a:t>
            </a:r>
            <a:r>
              <a:rPr lang="en-US" altLang="zh-CN" dirty="0" err="1" smtClean="0"/>
              <a:t>btn</a:t>
            </a:r>
            <a:r>
              <a:rPr lang="en-US" altLang="zh-CN" dirty="0" smtClean="0"/>
              <a:t>-group"&gt;...&lt;/div&gt;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&lt;div class="</a:t>
            </a:r>
            <a:r>
              <a:rPr lang="en-US" altLang="zh-CN" dirty="0" err="1" smtClean="0"/>
              <a:t>btn</a:t>
            </a:r>
            <a:r>
              <a:rPr lang="en-US" altLang="zh-CN" dirty="0" smtClean="0"/>
              <a:t>-group </a:t>
            </a:r>
            <a:r>
              <a:rPr lang="en-US" altLang="zh-CN" dirty="0" err="1" smtClean="0">
                <a:solidFill>
                  <a:srgbClr val="FF0000"/>
                </a:solidFill>
              </a:rPr>
              <a:t>btn</a:t>
            </a:r>
            <a:r>
              <a:rPr lang="en-US" altLang="zh-CN" dirty="0" smtClean="0">
                <a:solidFill>
                  <a:srgbClr val="FF0000"/>
                </a:solidFill>
              </a:rPr>
              <a:t>-group-</a:t>
            </a:r>
            <a:r>
              <a:rPr lang="en-US" altLang="zh-CN" dirty="0" err="1" smtClean="0">
                <a:solidFill>
                  <a:srgbClr val="FF0000"/>
                </a:solidFill>
              </a:rPr>
              <a:t>sm</a:t>
            </a:r>
            <a:r>
              <a:rPr lang="en-US" altLang="zh-CN" dirty="0" smtClean="0"/>
              <a:t>"&gt;...&lt;/div&gt;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&lt;div class="</a:t>
            </a:r>
            <a:r>
              <a:rPr lang="en-US" altLang="zh-CN" dirty="0" err="1" smtClean="0"/>
              <a:t>btn</a:t>
            </a:r>
            <a:r>
              <a:rPr lang="en-US" altLang="zh-CN" dirty="0" smtClean="0"/>
              <a:t>-group </a:t>
            </a:r>
            <a:r>
              <a:rPr lang="en-US" altLang="zh-CN" dirty="0" err="1" smtClean="0">
                <a:solidFill>
                  <a:srgbClr val="FF0000"/>
                </a:solidFill>
              </a:rPr>
              <a:t>btn</a:t>
            </a:r>
            <a:r>
              <a:rPr lang="en-US" altLang="zh-CN" dirty="0" smtClean="0">
                <a:solidFill>
                  <a:srgbClr val="FF0000"/>
                </a:solidFill>
              </a:rPr>
              <a:t>-group-</a:t>
            </a:r>
            <a:r>
              <a:rPr lang="en-US" altLang="zh-CN" dirty="0" err="1" smtClean="0">
                <a:solidFill>
                  <a:srgbClr val="FF0000"/>
                </a:solidFill>
              </a:rPr>
              <a:t>xs</a:t>
            </a:r>
            <a:r>
              <a:rPr lang="en-US" altLang="zh-CN" dirty="0" smtClean="0"/>
              <a:t>"&gt;...&lt;/div&gt;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按钮组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15413" y="1239144"/>
            <a:ext cx="10972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嵌套：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5413" y="1693513"/>
            <a:ext cx="11521280" cy="502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想要把下拉菜单混合到一系列按钮中，只须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把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en-US" altLang="zh-CN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-group 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放入另一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个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en-US" altLang="zh-CN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-group 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中。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9403" y="2132856"/>
            <a:ext cx="11521280" cy="3749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&lt;div class="</a:t>
            </a:r>
            <a:r>
              <a:rPr lang="en-US" altLang="zh-CN" sz="16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</a:t>
            </a: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-group" role="group" aria-label="..."&gt;</a:t>
            </a:r>
          </a:p>
          <a:p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&lt;button type="button" class="</a:t>
            </a:r>
            <a:r>
              <a:rPr lang="en-US" altLang="zh-CN" sz="16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</a:t>
            </a: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</a:t>
            </a: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-default"&gt;1&lt;/button&gt;</a:t>
            </a:r>
          </a:p>
          <a:p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&lt;button type="button" class="</a:t>
            </a:r>
            <a:r>
              <a:rPr lang="en-US" altLang="zh-CN" sz="16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</a:t>
            </a: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</a:t>
            </a: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-default"&gt;2&lt;/button&gt;</a:t>
            </a:r>
          </a:p>
          <a:p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&lt;div class="</a:t>
            </a:r>
            <a:r>
              <a:rPr lang="en-US" altLang="zh-CN" sz="16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</a:t>
            </a: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-group" role="group"&gt;</a:t>
            </a:r>
          </a:p>
          <a:p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&lt;button type="button" class="</a:t>
            </a:r>
            <a:r>
              <a:rPr lang="en-US" altLang="zh-CN" sz="16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</a:t>
            </a: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</a:t>
            </a: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-default dropdown-toggle" data-toggle="dropdown" &gt;</a:t>
            </a:r>
          </a:p>
          <a:p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Dropdown</a:t>
            </a:r>
          </a:p>
          <a:p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&lt;span class="caret"&gt;&lt;/span&gt;</a:t>
            </a:r>
          </a:p>
          <a:p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&lt;/button&gt;</a:t>
            </a:r>
          </a:p>
          <a:p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&lt;</a:t>
            </a:r>
            <a:r>
              <a:rPr lang="en-US" altLang="zh-CN" sz="16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ul</a:t>
            </a: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class="dropdown-menu" role="menu"&gt;</a:t>
            </a:r>
          </a:p>
          <a:p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&lt;li&gt;&lt;a </a:t>
            </a:r>
            <a:r>
              <a:rPr lang="en-US" altLang="zh-CN" sz="16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href</a:t>
            </a: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="#"&gt;Dropdown link&lt;/a&gt;&lt;/li&gt;</a:t>
            </a:r>
          </a:p>
          <a:p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&lt;li&gt;&lt;a </a:t>
            </a:r>
            <a:r>
              <a:rPr lang="en-US" altLang="zh-CN" sz="16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href</a:t>
            </a: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="#"&gt;Dropdown link&lt;/a&gt;&lt;/li&gt;</a:t>
            </a:r>
          </a:p>
          <a:p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&lt;/</a:t>
            </a:r>
            <a:r>
              <a:rPr lang="en-US" altLang="zh-CN" sz="16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ul</a:t>
            </a: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</a:p>
          <a:p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&lt;/div&gt;</a:t>
            </a:r>
          </a:p>
          <a:p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&lt;/div&gt;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903" y="3717032"/>
            <a:ext cx="5867759" cy="208823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967542" y="5918508"/>
            <a:ext cx="31927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例子：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button-group-drag.html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75310" y="28003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按钮组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15414" y="1239144"/>
            <a:ext cx="17068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垂直排列：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5413" y="1693513"/>
            <a:ext cx="10657184" cy="502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让一组按钮垂直堆叠排列显示而不是水平排列。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3112" y="2276872"/>
            <a:ext cx="8256917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&lt;div class="</a:t>
            </a:r>
            <a:r>
              <a:rPr lang="en-US" altLang="zh-CN"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-group-vertical" role="group" aria-label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="..."&gt;</a:t>
            </a:r>
          </a:p>
          <a:p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 </a:t>
            </a:r>
            <a:endParaRPr lang="en-US" altLang="zh-CN" sz="2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div&gt;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09" y="2151972"/>
            <a:ext cx="2310871" cy="40771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74675" y="29527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按钮组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15414" y="1239144"/>
            <a:ext cx="17068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两端对齐</a:t>
            </a:r>
            <a:r>
              <a:rPr lang="zh-CN" altLang="en-US" sz="2400" dirty="0" smtClean="0">
                <a:solidFill>
                  <a:schemeClr val="bg1"/>
                </a:solidFill>
              </a:rPr>
              <a:t>：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5413" y="1693513"/>
            <a:ext cx="10657184" cy="502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让一组按钮拉长为相同的尺寸，填满父元素的宽度。对于按钮组中的按钮式下拉菜单也同样适用。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7381" y="4077072"/>
            <a:ext cx="10657184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、关于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&lt;a&gt; 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元素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只须将一系列 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en-US" altLang="zh-CN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元素包裹到 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-group  .</a:t>
            </a:r>
            <a:r>
              <a:rPr lang="en-US" altLang="zh-CN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-group-justified 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中即可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、关于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&lt;button&gt; 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元素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为了将 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&lt;button&gt; 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元素用于两端对齐的按钮组中，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必须将每个按钮包裹进一个按钮组中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48" y="2569468"/>
            <a:ext cx="11323781" cy="15076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按钮式下拉菜单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1425" y="1920679"/>
            <a:ext cx="10369152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把任何按钮放入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en-US" altLang="zh-CN" sz="20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-group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然后加入正确的菜单标记，就可以做成下拉菜单触发器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581" y="3288830"/>
            <a:ext cx="8721824" cy="644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11425" y="1394192"/>
            <a:ext cx="507342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单按钮下拉菜单</a:t>
            </a:r>
          </a:p>
          <a:p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7435" y="5651956"/>
            <a:ext cx="25323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例子：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button-drag.html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按钮式下拉菜单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1425" y="1394192"/>
            <a:ext cx="507342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分裂式按钮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下拉菜单</a:t>
            </a:r>
          </a:p>
          <a:p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1916833"/>
            <a:ext cx="11248189" cy="668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990776" y="1477045"/>
            <a:ext cx="2138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例子：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button-f.html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1424" y="2636913"/>
            <a:ext cx="9601067" cy="338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&lt;div class="</a:t>
            </a:r>
            <a:r>
              <a:rPr lang="en-US" altLang="zh-CN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-group"&gt;</a:t>
            </a:r>
          </a:p>
          <a:p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&lt;button type="button" class="</a:t>
            </a:r>
            <a:r>
              <a:rPr lang="en-US" altLang="zh-CN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-danger"&gt;Action&lt;/button&gt;</a:t>
            </a:r>
          </a:p>
          <a:p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&lt;button type="button" class="</a:t>
            </a:r>
            <a:r>
              <a:rPr lang="en-US" altLang="zh-CN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-danger dropdown-toggle" data-toggle="dropdown"&gt;</a:t>
            </a:r>
          </a:p>
          <a:p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&lt;span class="caret"&gt;&lt;/span&gt;      </a:t>
            </a:r>
          </a:p>
          <a:p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&lt;/button&gt;</a:t>
            </a:r>
          </a:p>
          <a:p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&lt;</a:t>
            </a:r>
            <a:r>
              <a:rPr lang="en-US" altLang="zh-CN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ul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class="dropdown-menu" role="menu"&gt;</a:t>
            </a:r>
          </a:p>
          <a:p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&lt;li&gt;&lt;a </a:t>
            </a:r>
            <a:r>
              <a:rPr lang="en-US" altLang="zh-CN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href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="#"&gt;Action&lt;/a&gt;&lt;/li&gt;</a:t>
            </a:r>
          </a:p>
          <a:p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&lt;li&gt;&lt;a </a:t>
            </a:r>
            <a:r>
              <a:rPr lang="en-US" altLang="zh-CN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href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="#"&gt;Another action&lt;/a&gt;&lt;/li&gt;</a:t>
            </a:r>
          </a:p>
          <a:p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&lt;li&gt;&lt;a </a:t>
            </a:r>
            <a:r>
              <a:rPr lang="en-US" altLang="zh-CN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href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="#"&gt;Something else here&lt;/a&gt;&lt;/li&gt;</a:t>
            </a:r>
          </a:p>
          <a:p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&lt;li class="divider"&gt;&lt;/li&gt;</a:t>
            </a:r>
          </a:p>
          <a:p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&lt;li&gt;&lt;a </a:t>
            </a:r>
            <a:r>
              <a:rPr lang="en-US" altLang="zh-CN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href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="#"&gt;Separated link&lt;/a&gt;&lt;/li&gt;</a:t>
            </a:r>
          </a:p>
          <a:p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&lt;/</a:t>
            </a:r>
            <a:r>
              <a:rPr lang="en-US" altLang="zh-CN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ul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&gt;&lt;/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div&gt;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4955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按钮式下拉菜单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1425" y="1920679"/>
            <a:ext cx="10369152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下拉菜单按钮适用所有尺寸的按钮。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1425" y="1394193"/>
            <a:ext cx="507342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尺寸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725" y="2636913"/>
            <a:ext cx="4593033" cy="2482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526747" y="3435428"/>
            <a:ext cx="11472597" cy="25298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&lt;div class="</a:t>
            </a:r>
            <a:r>
              <a:rPr lang="en-US" altLang="zh-CN" sz="20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-group"&gt; </a:t>
            </a:r>
            <a:endParaRPr lang="en-US" altLang="zh-CN" sz="2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&lt;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button class="</a:t>
            </a:r>
            <a:r>
              <a:rPr lang="en-US" altLang="zh-CN" sz="20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altLang="zh-CN" sz="20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-default   </a:t>
            </a:r>
            <a:r>
              <a:rPr lang="en-US" altLang="zh-CN" sz="20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btn-lg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dropdown-toggle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 type="button" data-toggle="dropdown"&gt; Large button </a:t>
            </a:r>
            <a:endParaRPr lang="en-US" altLang="zh-CN" sz="2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&lt;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span class="caret"&gt;&lt;/span&gt; </a:t>
            </a:r>
            <a:endParaRPr lang="en-US" altLang="zh-CN" sz="2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&lt;/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button&gt; </a:t>
            </a:r>
            <a:endParaRPr lang="en-US" altLang="zh-CN" sz="2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&lt;</a:t>
            </a:r>
            <a:r>
              <a:rPr lang="en-US" altLang="zh-CN" sz="20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ul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class="dropdown-menu"&gt; ... </a:t>
            </a:r>
            <a:endParaRPr lang="en-US" altLang="zh-CN" sz="2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&lt;/</a:t>
            </a:r>
            <a:r>
              <a:rPr lang="en-US" altLang="zh-CN" sz="20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ul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 </a:t>
            </a:r>
            <a:endParaRPr lang="en-US" altLang="zh-CN" sz="2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div&gt;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6415" y="26479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按钮式下拉菜单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1425" y="1920679"/>
            <a:ext cx="10369152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给父元素添加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en-US" altLang="zh-CN" sz="20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dropup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就能使触发的下拉菜单在元素上方。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1425" y="1394193"/>
            <a:ext cx="507342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向上弹出式菜单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85" y="2636912"/>
            <a:ext cx="4752872" cy="345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384032" y="2771636"/>
            <a:ext cx="23291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例子：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button-up.html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19</a:t>
            </a:fld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6463" y="1196753"/>
            <a:ext cx="8736971" cy="4480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图标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下拉菜单和按钮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输入框组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导航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分页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各种组件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进度条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列表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组和面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26463" y="1196753"/>
            <a:ext cx="8736971" cy="4480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图标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下拉菜单和按钮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输入框组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导航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分页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各种组件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进度条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列表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组和面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输入</a:t>
            </a:r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框组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20</a:t>
            </a:fld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1425" y="1412777"/>
            <a:ext cx="10369152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通过在基于文本的输入框前面，后面或是两边加上文字或按钮，可以扩展对表单的控制。用带有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.input-group-</a:t>
            </a:r>
            <a:r>
              <a:rPr lang="en-US" altLang="zh-CN" sz="20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addon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.input-group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，可以给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.form-control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前面或后面追加元素。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88195" y="5517232"/>
            <a:ext cx="2519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例子：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input-group.html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1424" y="2924944"/>
            <a:ext cx="998510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只支持单行文本域，请避免使用</a:t>
            </a:r>
            <a:r>
              <a:rPr lang="en-US" altLang="zh-CN" dirty="0" smtClean="0">
                <a:solidFill>
                  <a:srgbClr val="FF0000"/>
                </a:solidFill>
              </a:rPr>
              <a:t>&lt;select&gt;</a:t>
            </a:r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</a:rPr>
              <a:t>&lt;</a:t>
            </a:r>
            <a:r>
              <a:rPr lang="en-US" altLang="zh-CN" dirty="0" err="1" smtClean="0">
                <a:solidFill>
                  <a:srgbClr val="FF0000"/>
                </a:solidFill>
              </a:rPr>
              <a:t>textarea</a:t>
            </a:r>
            <a:r>
              <a:rPr lang="en-US" altLang="zh-CN" dirty="0" smtClean="0">
                <a:solidFill>
                  <a:srgbClr val="FF0000"/>
                </a:solidFill>
              </a:rPr>
              <a:t>&gt;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882" y="3356992"/>
            <a:ext cx="7385364" cy="1977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6415" y="26479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输入</a:t>
            </a:r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框组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21</a:t>
            </a:fld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1425" y="1556793"/>
            <a:ext cx="10753193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为 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.input-group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添加相应的尺寸类，其内部包含的元素将自动调整自身的尺寸。不需要为输入框组中的每个元素重复地添加控制尺寸的类。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88195" y="5517232"/>
            <a:ext cx="2519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例子：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input-group.html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86" y="2564904"/>
            <a:ext cx="8623300" cy="17907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1425" y="1196753"/>
            <a:ext cx="507342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尺寸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1085" y="4293096"/>
            <a:ext cx="10319491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&lt;div class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=“input-group input-group-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lg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"&gt;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&lt;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span class="input-group-</a:t>
            </a:r>
            <a:r>
              <a:rPr lang="en-US" altLang="zh-CN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addon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 id="sizing-addon1"&gt;@&lt;/span&gt; </a:t>
            </a:r>
            <a:endParaRPr lang="en-US" altLang="zh-CN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&lt;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type="text" class="form-control" placeholder="Username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"&gt;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div&gt;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4955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输入</a:t>
            </a:r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框组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22</a:t>
            </a:fld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1425" y="2006560"/>
            <a:ext cx="10369152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可以把复选框或单选框放在输入组里而不是文本前。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1438" y="4139788"/>
            <a:ext cx="31927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例子：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input-group-check.html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1426" y="1412776"/>
            <a:ext cx="6432713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复选框与单选框</a:t>
            </a:r>
          </a:p>
          <a:p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138" y="2676099"/>
            <a:ext cx="8123417" cy="107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3431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输入</a:t>
            </a:r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框组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23</a:t>
            </a:fld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1425" y="2006559"/>
            <a:ext cx="10369152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输入组里的有点不同，它需要多加一层元素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。要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 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.input-group-</a:t>
            </a:r>
            <a:r>
              <a:rPr lang="en-US" altLang="zh-CN" sz="20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包住按钮而不是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.input-group-</a:t>
            </a:r>
            <a:r>
              <a:rPr lang="en-US" altLang="zh-CN" sz="20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addon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。这是因为默认的浏览器样式不能被覆盖。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1438" y="5219908"/>
            <a:ext cx="29133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例子：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input-group-btn.html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1426" y="1412776"/>
            <a:ext cx="6432713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附加按钮</a:t>
            </a:r>
          </a:p>
          <a:p>
            <a:endParaRPr lang="zh-CN" altLang="en-US" sz="2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34" y="3573017"/>
            <a:ext cx="10090444" cy="101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4955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输入</a:t>
            </a:r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框组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24</a:t>
            </a:fld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1425" y="2006560"/>
            <a:ext cx="10369152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与附加按钮类似，只是用按钮式下拉菜单代替。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1438" y="5219908"/>
            <a:ext cx="30530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例子：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input-group-drag.html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1426" y="1412776"/>
            <a:ext cx="6432713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附加按钮式下拉菜单</a:t>
            </a:r>
          </a:p>
          <a:p>
            <a:endParaRPr lang="zh-CN" altLang="en-US" sz="2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44" y="2667090"/>
            <a:ext cx="11077915" cy="12322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9403" y="4190145"/>
            <a:ext cx="38404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思考：分裂式按钮下拉菜单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25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26463" y="1196753"/>
            <a:ext cx="8736971" cy="4480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图标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下拉菜单和按钮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输入框组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导航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分页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各种组件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进度条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列表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组和面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685" y="26479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导航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26</a:t>
            </a:fld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1424" y="1412777"/>
            <a:ext cx="1407160" cy="822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导航条：</a:t>
            </a:r>
          </a:p>
          <a:p>
            <a:endParaRPr lang="zh-CN" altLang="en-US" sz="24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7435" y="5651956"/>
            <a:ext cx="24815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例子：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navbar-link.html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1424" y="1916832"/>
            <a:ext cx="9889099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导航条是在您的应用或网站中作为导航标头的响应式元组件。它们在移动设备上可以折叠（并且可开可关），且在可用的视口宽度增加时变为水平展开模式。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7435" y="3335462"/>
            <a:ext cx="10177131" cy="54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2359" y="4149081"/>
            <a:ext cx="91821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导航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27</a:t>
            </a:fld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1425" y="1268760"/>
            <a:ext cx="186309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导航条</a:t>
            </a: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图标：</a:t>
            </a:r>
          </a:p>
          <a:p>
            <a:endParaRPr lang="zh-CN" altLang="en-US" sz="20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7435" y="5651956"/>
            <a:ext cx="2595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例子：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navbar-form.html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08" y="1650290"/>
            <a:ext cx="4489792" cy="1610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76480" y="1700808"/>
            <a:ext cx="9793088" cy="39319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&lt;</a:t>
            </a:r>
            <a:r>
              <a:rPr lang="en-US" altLang="zh-CN" sz="2400" dirty="0" err="1"/>
              <a:t>nav</a:t>
            </a:r>
            <a:r>
              <a:rPr lang="en-US" altLang="zh-CN" sz="2400" dirty="0"/>
              <a:t> class="</a:t>
            </a:r>
            <a:r>
              <a:rPr lang="en-US" altLang="zh-CN" sz="2400" dirty="0" err="1"/>
              <a:t>navbar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navbar</a:t>
            </a:r>
            <a:r>
              <a:rPr lang="en-US" altLang="zh-CN" sz="2400" dirty="0"/>
              <a:t>-default"&gt; 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&lt;</a:t>
            </a:r>
            <a:r>
              <a:rPr lang="en-US" altLang="zh-CN" sz="2400" dirty="0"/>
              <a:t>div class="container-fluid"&gt; 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&lt;</a:t>
            </a:r>
            <a:r>
              <a:rPr lang="en-US" altLang="zh-CN" sz="2400" dirty="0"/>
              <a:t>div class="</a:t>
            </a:r>
            <a:r>
              <a:rPr lang="en-US" altLang="zh-CN" sz="2400" dirty="0" err="1"/>
              <a:t>navbar</a:t>
            </a:r>
            <a:r>
              <a:rPr lang="en-US" altLang="zh-CN" sz="2400" dirty="0"/>
              <a:t>-header"&gt; 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&lt;</a:t>
            </a:r>
            <a:r>
              <a:rPr lang="en-US" altLang="zh-CN" sz="2400" dirty="0"/>
              <a:t>a class="</a:t>
            </a:r>
            <a:r>
              <a:rPr lang="en-US" altLang="zh-CN" sz="2400" dirty="0" err="1">
                <a:solidFill>
                  <a:srgbClr val="FF0000"/>
                </a:solidFill>
              </a:rPr>
              <a:t>navbar</a:t>
            </a:r>
            <a:r>
              <a:rPr lang="en-US" altLang="zh-CN" sz="2400" dirty="0">
                <a:solidFill>
                  <a:srgbClr val="FF0000"/>
                </a:solidFill>
              </a:rPr>
              <a:t>-brand</a:t>
            </a:r>
            <a:r>
              <a:rPr lang="en-US" altLang="zh-CN" sz="2400" dirty="0"/>
              <a:t>" </a:t>
            </a:r>
            <a:r>
              <a:rPr lang="en-US" altLang="zh-CN" sz="2400" dirty="0" err="1"/>
              <a:t>href</a:t>
            </a:r>
            <a:r>
              <a:rPr lang="en-US" altLang="zh-CN" sz="2400" dirty="0"/>
              <a:t>="#"&gt; 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 &lt;</a:t>
            </a:r>
            <a:r>
              <a:rPr lang="en-US" altLang="zh-CN" sz="2400" dirty="0" err="1"/>
              <a:t>img</a:t>
            </a:r>
            <a:r>
              <a:rPr lang="en-US" altLang="zh-CN" sz="2400" dirty="0"/>
              <a:t> alt="Brand" </a:t>
            </a:r>
            <a:r>
              <a:rPr lang="en-US" altLang="zh-CN" sz="2400" dirty="0" err="1"/>
              <a:t>src</a:t>
            </a:r>
            <a:r>
              <a:rPr lang="en-US" altLang="zh-CN" sz="2400" dirty="0"/>
              <a:t>="..."&gt; 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&lt;/</a:t>
            </a:r>
            <a:r>
              <a:rPr lang="en-US" altLang="zh-CN" sz="2400" dirty="0"/>
              <a:t>a&gt; 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&lt;/</a:t>
            </a:r>
            <a:r>
              <a:rPr lang="en-US" altLang="zh-CN" sz="2400" dirty="0"/>
              <a:t>div&gt; </a:t>
            </a:r>
            <a:r>
              <a:rPr lang="en-US" altLang="zh-CN" sz="2400" dirty="0" smtClean="0"/>
              <a:t>    &lt;/</a:t>
            </a:r>
            <a:r>
              <a:rPr lang="en-US" altLang="zh-CN" sz="2400" dirty="0"/>
              <a:t>div&gt; </a:t>
            </a:r>
            <a:r>
              <a:rPr lang="en-US" altLang="zh-CN" sz="2400" dirty="0" smtClean="0"/>
              <a:t>&lt;/</a:t>
            </a:r>
            <a:r>
              <a:rPr lang="en-US" altLang="zh-CN" sz="2400" dirty="0" err="1"/>
              <a:t>nav</a:t>
            </a:r>
            <a:r>
              <a:rPr lang="en-US" altLang="zh-CN" sz="2400" dirty="0"/>
              <a:t>&gt;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477" y="2348880"/>
            <a:ext cx="8955747" cy="1111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8003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导航</a:t>
            </a:r>
            <a:endParaRPr lang="zh-CN" altLang="en-US" sz="36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28</a:t>
            </a:fld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1425" y="1268760"/>
            <a:ext cx="186309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</a:rPr>
              <a:t>导航条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+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表单：</a:t>
            </a:r>
          </a:p>
          <a:p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7435" y="5651956"/>
            <a:ext cx="2595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例子：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navbar-form.html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2392" y="1772816"/>
            <a:ext cx="11137237" cy="34442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/>
              <a:t>&lt;</a:t>
            </a:r>
            <a:r>
              <a:rPr lang="en-US" altLang="zh-CN" sz="2000" dirty="0" err="1"/>
              <a:t>nav</a:t>
            </a:r>
            <a:r>
              <a:rPr lang="en-US" altLang="zh-CN" sz="2000" dirty="0"/>
              <a:t> class="</a:t>
            </a:r>
            <a:r>
              <a:rPr lang="en-US" altLang="zh-CN" sz="2000" dirty="0" err="1"/>
              <a:t>navbar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navbar</a:t>
            </a:r>
            <a:r>
              <a:rPr lang="en-US" altLang="zh-CN" sz="2000" dirty="0"/>
              <a:t>-default" role="navigation"&gt; 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&lt;div class=“</a:t>
            </a:r>
            <a:r>
              <a:rPr lang="en-US" altLang="zh-CN" sz="2000" dirty="0" err="1" smtClean="0"/>
              <a:t>navbar</a:t>
            </a:r>
            <a:r>
              <a:rPr lang="en-US" altLang="zh-CN" sz="2000" dirty="0" smtClean="0"/>
              <a:t>-header”&gt;…&lt;/div&gt;</a:t>
            </a:r>
          </a:p>
          <a:p>
            <a:r>
              <a:rPr lang="en-US" altLang="zh-CN" sz="2000" dirty="0" smtClean="0"/>
              <a:t>   &lt;</a:t>
            </a:r>
            <a:r>
              <a:rPr lang="en-US" altLang="zh-CN" sz="2000" dirty="0"/>
              <a:t>div </a:t>
            </a:r>
            <a:r>
              <a:rPr lang="en-US" altLang="zh-CN" sz="2000" dirty="0" smtClean="0"/>
              <a:t>class</a:t>
            </a:r>
            <a:r>
              <a:rPr lang="en-US" altLang="zh-CN" sz="2000" dirty="0"/>
              <a:t>="collapse </a:t>
            </a:r>
            <a:r>
              <a:rPr lang="en-US" altLang="zh-CN" sz="2000" dirty="0" err="1"/>
              <a:t>navbar</a:t>
            </a:r>
            <a:r>
              <a:rPr lang="en-US" altLang="zh-CN" sz="2000" dirty="0"/>
              <a:t>-collapse</a:t>
            </a:r>
            <a:r>
              <a:rPr lang="en-US" altLang="zh-CN" sz="2000" dirty="0" smtClean="0"/>
              <a:t>"&gt;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&lt;</a:t>
            </a:r>
            <a:r>
              <a:rPr lang="en-US" altLang="zh-CN" sz="2000" dirty="0"/>
              <a:t>form class="</a:t>
            </a:r>
            <a:r>
              <a:rPr lang="en-US" altLang="zh-CN" sz="2000" dirty="0" err="1">
                <a:solidFill>
                  <a:srgbClr val="FF0000"/>
                </a:solidFill>
              </a:rPr>
              <a:t>navbar</a:t>
            </a:r>
            <a:r>
              <a:rPr lang="en-US" altLang="zh-CN" sz="2000" dirty="0">
                <a:solidFill>
                  <a:srgbClr val="FF0000"/>
                </a:solidFill>
              </a:rPr>
              <a:t>-form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navbar</a:t>
            </a:r>
            <a:r>
              <a:rPr lang="en-US" altLang="zh-CN" sz="2000" dirty="0"/>
              <a:t>-left" role="search"&gt; 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&lt;</a:t>
            </a:r>
            <a:r>
              <a:rPr lang="en-US" altLang="zh-CN" sz="2000" dirty="0"/>
              <a:t>div class="form-group"&gt; 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&lt;</a:t>
            </a:r>
            <a:r>
              <a:rPr lang="en-US" altLang="zh-CN" sz="2000" dirty="0"/>
              <a:t>input type="text" class="form-control" placeholder="Search"&gt; 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&lt;/</a:t>
            </a:r>
            <a:r>
              <a:rPr lang="en-US" altLang="zh-CN" sz="2000" dirty="0"/>
              <a:t>div&gt; 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&lt;</a:t>
            </a:r>
            <a:r>
              <a:rPr lang="en-US" altLang="zh-CN" sz="2000" dirty="0"/>
              <a:t>button type="submit" class="</a:t>
            </a:r>
            <a:r>
              <a:rPr lang="en-US" altLang="zh-CN" sz="2000" dirty="0" err="1"/>
              <a:t>btn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btn</a:t>
            </a:r>
            <a:r>
              <a:rPr lang="en-US" altLang="zh-CN" sz="2000" dirty="0"/>
              <a:t>-default"&gt;Submit&lt;/button&gt; </a:t>
            </a:r>
            <a:r>
              <a:rPr lang="en-US" altLang="zh-CN" sz="2000" dirty="0" smtClean="0"/>
              <a:t>  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&lt;/</a:t>
            </a:r>
            <a:r>
              <a:rPr lang="en-US" altLang="zh-CN" sz="2000" dirty="0"/>
              <a:t>form&gt; 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&lt;/div&gt;</a:t>
            </a:r>
          </a:p>
          <a:p>
            <a:r>
              <a:rPr lang="en-US" altLang="zh-CN" sz="2000" dirty="0" smtClean="0"/>
              <a:t>&lt;/</a:t>
            </a:r>
            <a:r>
              <a:rPr lang="en-US" altLang="zh-CN" sz="2000" dirty="0" err="1"/>
              <a:t>nav</a:t>
            </a:r>
            <a:r>
              <a:rPr lang="en-US" altLang="zh-CN" sz="2000" dirty="0"/>
              <a:t>&gt; 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导航</a:t>
            </a:r>
            <a:endParaRPr lang="zh-CN" altLang="en-US" sz="36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29</a:t>
            </a:fld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80309" y="5675008"/>
            <a:ext cx="24561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例子：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navbar-btn.html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1425" y="1196752"/>
            <a:ext cx="186309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导航条</a:t>
            </a: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按钮：</a:t>
            </a:r>
          </a:p>
          <a:p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89" y="1581305"/>
            <a:ext cx="5771323" cy="1855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23392" y="3302982"/>
            <a:ext cx="7949565" cy="1737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button type="button" class="</a:t>
            </a:r>
            <a:r>
              <a:rPr lang="en-US" altLang="zh-CN"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-default </a:t>
            </a:r>
            <a:r>
              <a:rPr lang="en-US" altLang="zh-CN"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navbar-btn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Sign in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&lt;/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button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4955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图标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435" y="1268760"/>
            <a:ext cx="125539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图标：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39616" y="1268761"/>
            <a:ext cx="10369152" cy="502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包括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200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个来自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Glyphicon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Halflings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的字体图标。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851" y="2058516"/>
            <a:ext cx="107823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057021" y="5621178"/>
            <a:ext cx="4102735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hlinkClick r:id="rId3"/>
              </a:rPr>
              <a:t>http://v3.bootcss.com/components/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8A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3431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导航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30</a:t>
            </a:fld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27382" y="1268760"/>
            <a:ext cx="186309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导航条</a:t>
            </a: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文本：</a:t>
            </a:r>
          </a:p>
          <a:p>
            <a:endParaRPr lang="zh-CN" altLang="en-US" sz="20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2" y="1900064"/>
            <a:ext cx="8643337" cy="131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27382" y="3565737"/>
            <a:ext cx="8269605" cy="7315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 class="</a:t>
            </a:r>
            <a:r>
              <a:rPr lang="en-US" altLang="zh-CN"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navbar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-text"&gt;Signed in as Mark Otto&lt;/p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4955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导航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31</a:t>
            </a:fld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15414" y="1412776"/>
            <a:ext cx="171450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反色导航条：</a:t>
            </a:r>
          </a:p>
          <a:p>
            <a:endParaRPr lang="zh-CN" altLang="en-US" sz="20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13" y="1795061"/>
            <a:ext cx="7466712" cy="1475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07435" y="3501009"/>
            <a:ext cx="9217024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en-US" altLang="zh-CN"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class="</a:t>
            </a:r>
            <a:r>
              <a:rPr lang="en-US" altLang="zh-CN"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navbar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navbar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-inverse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 </a:t>
            </a:r>
            <a:endParaRPr lang="en-US" altLang="zh-CN" sz="28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</a:t>
            </a:r>
            <a:r>
              <a:rPr lang="en-US" altLang="zh-CN"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导航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32</a:t>
            </a:fld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50" y="3376074"/>
            <a:ext cx="11760629" cy="484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880309" y="5675008"/>
            <a:ext cx="20497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例子：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navbar.html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9403" y="1484784"/>
            <a:ext cx="125539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练习：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6415" y="24955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导航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33</a:t>
            </a:fld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1425" y="1291408"/>
            <a:ext cx="2019300" cy="822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固定在顶部：</a:t>
            </a:r>
          </a:p>
          <a:p>
            <a:endParaRPr lang="zh-CN" altLang="en-US" sz="24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7435" y="5651956"/>
            <a:ext cx="25323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例子：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hn+p+form.html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03713" y="1331476"/>
            <a:ext cx="48691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添加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navbar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-fixed-top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可以让导航条固定在顶部</a:t>
            </a:r>
          </a:p>
        </p:txBody>
      </p:sp>
      <p:sp>
        <p:nvSpPr>
          <p:cNvPr id="24" name="矩形 23"/>
          <p:cNvSpPr/>
          <p:nvPr/>
        </p:nvSpPr>
        <p:spPr>
          <a:xfrm>
            <a:off x="911424" y="1916832"/>
            <a:ext cx="9889099" cy="914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class="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navbar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navbar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-default 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navbar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-fixed-top" role="navigation"&gt;</a:t>
            </a:r>
          </a:p>
          <a:p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... </a:t>
            </a:r>
          </a:p>
          <a:p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1425" y="3379640"/>
            <a:ext cx="2019300" cy="822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固定在底部：</a:t>
            </a:r>
          </a:p>
          <a:p>
            <a:endParaRPr lang="zh-CN" altLang="en-US" sz="24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03713" y="3419708"/>
            <a:ext cx="52501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添加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navbar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-fixed-bottom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可以让导航条固定在底部</a:t>
            </a:r>
          </a:p>
        </p:txBody>
      </p:sp>
      <p:sp>
        <p:nvSpPr>
          <p:cNvPr id="13" name="矩形 12"/>
          <p:cNvSpPr/>
          <p:nvPr/>
        </p:nvSpPr>
        <p:spPr>
          <a:xfrm>
            <a:off x="911424" y="4005064"/>
            <a:ext cx="10753195" cy="914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class="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navbar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navbar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-default 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navbar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-fixed-bottom" role="navigation"&gt;</a:t>
            </a:r>
          </a:p>
          <a:p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... </a:t>
            </a:r>
          </a:p>
          <a:p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8003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导航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34</a:t>
            </a:fld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50" y="1268761"/>
            <a:ext cx="11675037" cy="2043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87488" y="3446998"/>
            <a:ext cx="7200800" cy="283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要求：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、图标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、列表（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、表单（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  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默认内容、按钮样式）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、下拉菜单（分栏）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、固顶</a:t>
            </a:r>
          </a:p>
          <a:p>
            <a:endParaRPr lang="zh-CN" altLang="en-US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导航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35</a:t>
            </a:fld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1424" y="1291408"/>
            <a:ext cx="1407160" cy="822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面包屑：</a:t>
            </a:r>
          </a:p>
          <a:p>
            <a:endParaRPr lang="zh-CN" altLang="en-US" sz="24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99457" y="5301208"/>
            <a:ext cx="2011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例子：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bread.html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95467" y="1907540"/>
            <a:ext cx="4297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用一个带方向的层次表明当前页面的位置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88021" y="2420889"/>
            <a:ext cx="5856651" cy="2377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&lt;ol class="breadcrumb"&gt; </a:t>
            </a:r>
          </a:p>
          <a:p>
            <a:pPr>
              <a:lnSpc>
                <a:spcPct val="150000"/>
              </a:lnSpc>
            </a:pPr>
            <a:r>
              <a:rPr lang="it-IT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&lt;li&gt;&lt;a href="#"&gt;Home&lt;/a&gt;&lt;/li&gt; </a:t>
            </a:r>
          </a:p>
          <a:p>
            <a:pPr>
              <a:lnSpc>
                <a:spcPct val="150000"/>
              </a:lnSpc>
            </a:pPr>
            <a:r>
              <a:rPr lang="it-IT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&lt;li&gt;&lt;a href="#"&gt;Library&lt;/a&gt;&lt;/li&gt; </a:t>
            </a:r>
          </a:p>
          <a:p>
            <a:pPr>
              <a:lnSpc>
                <a:spcPct val="150000"/>
              </a:lnSpc>
            </a:pPr>
            <a:r>
              <a:rPr lang="it-IT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&lt;li class="active"&gt;Data&lt;/li&gt; </a:t>
            </a:r>
          </a:p>
          <a:p>
            <a:pPr>
              <a:lnSpc>
                <a:spcPct val="150000"/>
              </a:lnSpc>
            </a:pPr>
            <a:r>
              <a:rPr lang="it-IT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&lt;/ol&gt;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3446" y="2636912"/>
            <a:ext cx="4639540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6288021" y="5229201"/>
            <a:ext cx="138557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&lt;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ul</a:t>
            </a:r>
            <a:r>
              <a:rPr lang="en-US" altLang="zh-CN" sz="2400" dirty="0" smtClean="0">
                <a:solidFill>
                  <a:srgbClr val="FF0000"/>
                </a:solidFill>
              </a:rPr>
              <a:t>&gt;</a:t>
            </a:r>
            <a:r>
              <a:rPr lang="zh-CN" altLang="en-US" sz="2400" dirty="0" smtClean="0">
                <a:solidFill>
                  <a:srgbClr val="FF0000"/>
                </a:solidFill>
              </a:rPr>
              <a:t>也可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导航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36</a:t>
            </a:fld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1" y="1254622"/>
            <a:ext cx="12179300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4955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导航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37</a:t>
            </a:fld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1424" y="1412776"/>
            <a:ext cx="2745105" cy="822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标签页：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.</a:t>
            </a:r>
            <a:r>
              <a:rPr lang="en-US" altLang="zh-CN" sz="24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-tabs</a:t>
            </a:r>
            <a:endParaRPr lang="en-US" altLang="zh-CN" sz="24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CN" sz="24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109" y="1988840"/>
            <a:ext cx="108585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911424" y="3501009"/>
            <a:ext cx="5597525" cy="2377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&lt;ul class="nav nav-tabs"&gt;</a:t>
            </a:r>
          </a:p>
          <a:p>
            <a:pPr>
              <a:lnSpc>
                <a:spcPct val="150000"/>
              </a:lnSpc>
            </a:pPr>
            <a:r>
              <a:rPr lang="it-IT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&lt;li class="active"&gt;&lt;a href="#"&gt;Home&lt;/a&gt;&lt;/li&gt; </a:t>
            </a:r>
          </a:p>
          <a:p>
            <a:pPr>
              <a:lnSpc>
                <a:spcPct val="150000"/>
              </a:lnSpc>
            </a:pPr>
            <a:r>
              <a:rPr lang="it-IT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&lt;li&gt;&lt;a href="#"&gt;Profile&lt;/a&gt;&lt;/li&gt;</a:t>
            </a:r>
          </a:p>
          <a:p>
            <a:pPr>
              <a:lnSpc>
                <a:spcPct val="150000"/>
              </a:lnSpc>
            </a:pPr>
            <a:r>
              <a:rPr lang="it-IT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&lt;li&gt;&lt;a href="#"&gt;Messages&lt;/a&gt;&lt;/li&gt; </a:t>
            </a:r>
          </a:p>
          <a:p>
            <a:pPr>
              <a:lnSpc>
                <a:spcPct val="150000"/>
              </a:lnSpc>
            </a:pPr>
            <a:r>
              <a:rPr lang="it-IT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&lt;/ul&gt;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55140" y="1484784"/>
            <a:ext cx="17449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例子：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tab.html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导航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38</a:t>
            </a:fld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1424" y="1412776"/>
            <a:ext cx="2325370" cy="822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胶囊式标签页：</a:t>
            </a:r>
          </a:p>
          <a:p>
            <a:endParaRPr lang="zh-CN" altLang="en-US" sz="24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5414" y="3363957"/>
            <a:ext cx="4009390" cy="1737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&lt;ul class="nav nav-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pills</a:t>
            </a:r>
            <a:r>
              <a:rPr lang="it-IT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"&gt;</a:t>
            </a:r>
          </a:p>
          <a:p>
            <a:r>
              <a:rPr lang="it-IT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&lt;li class="active"&gt;</a:t>
            </a:r>
          </a:p>
          <a:p>
            <a:r>
              <a:rPr lang="it-IT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&lt;a href="#"&gt;Home&lt;/a&gt; &lt;/li&gt; </a:t>
            </a:r>
          </a:p>
          <a:p>
            <a:r>
              <a:rPr lang="it-IT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&lt;li&gt;&lt;a href="#"&gt;Profile&lt;/a&gt;&lt;/li&gt;</a:t>
            </a:r>
          </a:p>
          <a:p>
            <a:r>
              <a:rPr lang="it-IT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&lt;li&gt;&lt;a href="#"&gt;Messages&lt;/a&gt;&lt;/li&gt; </a:t>
            </a:r>
          </a:p>
          <a:p>
            <a:r>
              <a:rPr lang="it-IT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&lt;/ul&gt;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1426" y="2561774"/>
            <a:ext cx="4992553" cy="651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84033" y="2560316"/>
            <a:ext cx="397510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007435" y="1988841"/>
            <a:ext cx="138620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.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nav</a:t>
            </a:r>
            <a:r>
              <a:rPr lang="en-US" altLang="zh-CN" sz="2400" dirty="0" smtClean="0">
                <a:solidFill>
                  <a:srgbClr val="FF0000"/>
                </a:solidFill>
              </a:rPr>
              <a:t>-pills</a:t>
            </a:r>
            <a:endParaRPr lang="zh-CN" alt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6384033" y="1959224"/>
            <a:ext cx="199517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.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nav</a:t>
            </a:r>
            <a:r>
              <a:rPr lang="en-US" altLang="zh-CN" sz="2400" dirty="0" smtClean="0">
                <a:solidFill>
                  <a:srgbClr val="FF0000"/>
                </a:solidFill>
              </a:rPr>
              <a:t>-stacked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84033" y="4005064"/>
            <a:ext cx="4009390" cy="1737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&lt;ul class="nav nav-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stacked</a:t>
            </a:r>
            <a:r>
              <a:rPr lang="it-IT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"&gt;</a:t>
            </a:r>
          </a:p>
          <a:p>
            <a:r>
              <a:rPr lang="it-IT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&lt;li class="active"&gt;</a:t>
            </a:r>
          </a:p>
          <a:p>
            <a:r>
              <a:rPr lang="it-IT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&lt;a href="#"&gt;Home&lt;/a&gt; &lt;/li&gt; </a:t>
            </a:r>
          </a:p>
          <a:p>
            <a:r>
              <a:rPr lang="it-IT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&lt;li&gt;&lt;a href="#"&gt;Profile&lt;/a&gt;&lt;/li&gt;</a:t>
            </a:r>
          </a:p>
          <a:p>
            <a:r>
              <a:rPr lang="it-IT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&lt;li&gt;&lt;a href="#"&gt;Messages&lt;/a&gt;&lt;/li&gt; </a:t>
            </a:r>
          </a:p>
          <a:p>
            <a:r>
              <a:rPr lang="it-IT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&lt;/ul&gt;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132856"/>
            <a:ext cx="0" cy="3960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4955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导航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39</a:t>
            </a:fld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1425" y="1322184"/>
            <a:ext cx="1713230" cy="822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两端对齐：</a:t>
            </a:r>
          </a:p>
          <a:p>
            <a:endParaRPr lang="zh-CN" altLang="en-US" sz="24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9403" y="3140969"/>
            <a:ext cx="4250690" cy="2560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&lt;ul class="nav  nav-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pills  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-justified </a:t>
            </a:r>
            <a:r>
              <a:rPr lang="it-IT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it-IT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&lt;li class="active"&gt;</a:t>
            </a:r>
          </a:p>
          <a:p>
            <a:pPr>
              <a:lnSpc>
                <a:spcPct val="150000"/>
              </a:lnSpc>
            </a:pPr>
            <a:r>
              <a:rPr lang="it-IT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&lt;a href="#"&gt;Home&lt;/a&gt; &lt;/li&gt; </a:t>
            </a:r>
          </a:p>
          <a:p>
            <a:pPr>
              <a:lnSpc>
                <a:spcPct val="150000"/>
              </a:lnSpc>
            </a:pPr>
            <a:r>
              <a:rPr lang="it-IT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&lt;li&gt;&lt;a href="#"&gt;Profile&lt;/a&gt;&lt;/li&gt;</a:t>
            </a:r>
          </a:p>
          <a:p>
            <a:pPr>
              <a:lnSpc>
                <a:spcPct val="150000"/>
              </a:lnSpc>
            </a:pPr>
            <a:r>
              <a:rPr lang="it-IT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&lt;li&gt;&lt;a href="#"&gt;Messages&lt;/a&gt;&lt;/li&gt; </a:t>
            </a:r>
          </a:p>
          <a:p>
            <a:pPr>
              <a:lnSpc>
                <a:spcPct val="150000"/>
              </a:lnSpc>
            </a:pPr>
            <a:r>
              <a:rPr lang="it-IT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&lt;/ul&gt;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19670" y="1268761"/>
            <a:ext cx="189420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en-US" altLang="zh-CN" sz="24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-justified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00256" y="3212977"/>
            <a:ext cx="148780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. disabled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60096" y="3212976"/>
            <a:ext cx="1101090" cy="7315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禁用：</a:t>
            </a:r>
            <a:endParaRPr lang="zh-CN" altLang="en-US" sz="2400" b="1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414" y="1844825"/>
            <a:ext cx="1047750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矩形 17"/>
          <p:cNvSpPr/>
          <p:nvPr/>
        </p:nvSpPr>
        <p:spPr>
          <a:xfrm>
            <a:off x="6960096" y="3789041"/>
            <a:ext cx="4704523" cy="2148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ul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class="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-pills"&gt; ...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&lt;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class="disabled"&gt;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&lt;a 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href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="#"&gt;Disabled link&lt;/a&gt;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&lt;/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 ...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&lt;/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ul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6576053" y="3140968"/>
            <a:ext cx="0" cy="288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图标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5413" y="1484784"/>
            <a:ext cx="6532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出于性能的考虑，所有图标都需要基类和单独的图标类。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5414" y="2060848"/>
            <a:ext cx="4063365" cy="6705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图标</a:t>
            </a:r>
            <a:r>
              <a:rPr lang="en-US" altLang="zh-CN" sz="2000" dirty="0" smtClean="0">
                <a:solidFill>
                  <a:srgbClr val="FF0000"/>
                </a:solidFill>
              </a:rPr>
              <a:t>class</a:t>
            </a:r>
            <a:r>
              <a:rPr lang="zh-CN" altLang="en-US" sz="2000" dirty="0" smtClean="0">
                <a:solidFill>
                  <a:srgbClr val="FF0000"/>
                </a:solidFill>
              </a:rPr>
              <a:t>不要和其它组件混合使用</a:t>
            </a:r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2130" y="2657475"/>
            <a:ext cx="108585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815413" y="4509120"/>
            <a:ext cx="5838190" cy="1325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&lt;button type="button" class="</a:t>
            </a:r>
            <a:r>
              <a:rPr lang="en-US" altLang="zh-CN" dirty="0" err="1" smtClean="0"/>
              <a:t>btn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btn</a:t>
            </a:r>
            <a:r>
              <a:rPr lang="en-US" altLang="zh-CN" dirty="0" smtClean="0"/>
              <a:t>-default </a:t>
            </a:r>
            <a:r>
              <a:rPr lang="en-US" altLang="zh-CN" dirty="0" err="1" smtClean="0"/>
              <a:t>btn-lg</a:t>
            </a:r>
            <a:r>
              <a:rPr lang="en-US" altLang="zh-CN" dirty="0" smtClean="0"/>
              <a:t>"&gt;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&lt;span class="</a:t>
            </a: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</a:rPr>
              <a:t>glyphicon</a:t>
            </a:r>
            <a:r>
              <a:rPr lang="en-US" altLang="zh-CN" dirty="0" smtClean="0">
                <a:solidFill>
                  <a:srgbClr val="FF0000"/>
                </a:solidFill>
              </a:rPr>
              <a:t>  </a:t>
            </a:r>
            <a:r>
              <a:rPr lang="en-US" altLang="zh-CN" dirty="0" err="1" smtClean="0">
                <a:solidFill>
                  <a:srgbClr val="FF0000"/>
                </a:solidFill>
              </a:rPr>
              <a:t>glyphicon</a:t>
            </a:r>
            <a:r>
              <a:rPr lang="en-US" altLang="zh-CN" dirty="0" smtClean="0">
                <a:solidFill>
                  <a:srgbClr val="FF0000"/>
                </a:solidFill>
              </a:rPr>
              <a:t>-star</a:t>
            </a:r>
            <a:r>
              <a:rPr lang="en-US" altLang="zh-CN" dirty="0" smtClean="0"/>
              <a:t>"&gt;&lt;/span&gt; Star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&lt;/button&gt;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496267" y="5640091"/>
            <a:ext cx="19100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例子：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glyph.html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8003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导航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40</a:t>
            </a:fld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1425" y="1412776"/>
            <a:ext cx="273558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使用下拉菜单的标签：</a:t>
            </a:r>
          </a:p>
          <a:p>
            <a:endParaRPr lang="zh-CN" altLang="en-US" sz="20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132856"/>
            <a:ext cx="0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84032" y="1412776"/>
            <a:ext cx="5280587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带下拉菜单的胶囊式标签页：</a:t>
            </a:r>
          </a:p>
          <a:p>
            <a:endParaRPr lang="zh-CN" altLang="en-US" sz="20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7435" y="5795972"/>
            <a:ext cx="2214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例子：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tab-drop.html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99456" y="3933056"/>
            <a:ext cx="9889099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ul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class="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-tabs/pills"&gt; ... &lt;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class="dropdown"&gt;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&lt;a class="dropdown-toggle" data-toggle="dropdown" 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href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="#"&gt; Dropdown &lt;span class="caret"&gt;&lt;/span&gt; &lt;/a&gt;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ul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class="dropdown-menu"&gt; ... &lt;/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ul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 &lt;/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 ... &lt;/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ul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1988841"/>
            <a:ext cx="4318000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043" y="1994148"/>
            <a:ext cx="416560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导航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41</a:t>
            </a:fld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1425" y="1412776"/>
            <a:ext cx="196977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完整的标签体系</a:t>
            </a:r>
          </a:p>
          <a:p>
            <a:endParaRPr lang="zh-CN" altLang="en-US" sz="20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24193" y="1475492"/>
            <a:ext cx="1986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例子：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tab-all.html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7435" y="2060848"/>
            <a:ext cx="7584843" cy="3749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en-US" altLang="zh-CN" sz="24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ul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 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en-US" altLang="zh-CN" sz="24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.</a:t>
            </a:r>
            <a:r>
              <a:rPr lang="en-US" altLang="zh-CN" sz="24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-tabs(.</a:t>
            </a:r>
            <a:r>
              <a:rPr lang="en-US" altLang="zh-CN" sz="24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-pills)</a:t>
            </a:r>
          </a:p>
          <a:p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en-US" altLang="zh-CN" sz="24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  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.active</a:t>
            </a:r>
          </a:p>
          <a:p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&lt;a&gt;  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r>
              <a:rPr lang="en-US" altLang="zh-CN" sz="24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href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=“#id”</a:t>
            </a:r>
          </a:p>
          <a:p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data-toggle=“tab”</a:t>
            </a:r>
          </a:p>
          <a:p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&lt;div&gt;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.tab-content</a:t>
            </a:r>
          </a:p>
          <a:p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&lt;div&gt;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.tab-pane</a:t>
            </a:r>
          </a:p>
          <a:p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.active   .in</a:t>
            </a:r>
          </a:p>
          <a:p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id</a:t>
            </a:r>
          </a:p>
          <a:p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en-US" altLang="zh-CN" sz="24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hn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 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….</a:t>
            </a:r>
          </a:p>
          <a:p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等：内容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练习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42</a:t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4744"/>
            <a:ext cx="12192000" cy="5134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43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26463" y="1196753"/>
            <a:ext cx="8736971" cy="4480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图标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下拉菜单和按钮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输入框组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导航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分页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各种组件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进度条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列表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组和面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8003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分页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44</a:t>
            </a:fld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1425" y="1291408"/>
            <a:ext cx="1713230" cy="822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默认分页：</a:t>
            </a:r>
          </a:p>
          <a:p>
            <a:endParaRPr lang="zh-CN" altLang="en-US" sz="24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88289" y="5445224"/>
            <a:ext cx="19354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例子：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page.html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403" y="1700809"/>
            <a:ext cx="7008779" cy="1211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1103445" y="2780928"/>
            <a:ext cx="5568619" cy="338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&lt;ul class="pagination"&gt;</a:t>
            </a:r>
          </a:p>
          <a:p>
            <a:pPr>
              <a:lnSpc>
                <a:spcPct val="150000"/>
              </a:lnSpc>
            </a:pPr>
            <a:r>
              <a:rPr lang="it-IT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&lt;li&gt;&lt;a href="#"&gt;&amp;laquo;&lt;/a&gt;&lt;/li&gt; </a:t>
            </a:r>
          </a:p>
          <a:p>
            <a:pPr>
              <a:lnSpc>
                <a:spcPct val="150000"/>
              </a:lnSpc>
            </a:pPr>
            <a:r>
              <a:rPr lang="it-IT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&lt;li&gt;&lt;a href="#"&gt;1&lt;/a&gt;&lt;/li&gt; </a:t>
            </a:r>
          </a:p>
          <a:p>
            <a:pPr>
              <a:lnSpc>
                <a:spcPct val="150000"/>
              </a:lnSpc>
            </a:pPr>
            <a:r>
              <a:rPr lang="it-IT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&lt;li&gt;&lt;a href="#"&gt;2&lt;/a&gt;&lt;/li&gt; </a:t>
            </a:r>
          </a:p>
          <a:p>
            <a:pPr>
              <a:lnSpc>
                <a:spcPct val="150000"/>
              </a:lnSpc>
            </a:pPr>
            <a:r>
              <a:rPr lang="it-IT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&lt;li&gt;&lt;a href="#"&gt;3&lt;/a&gt;&lt;/li&gt; </a:t>
            </a:r>
          </a:p>
          <a:p>
            <a:pPr>
              <a:lnSpc>
                <a:spcPct val="150000"/>
              </a:lnSpc>
            </a:pPr>
            <a:r>
              <a:rPr lang="it-IT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&lt;li&gt;&lt;a href="#"&gt;4&lt;/a&gt;&lt;/li&gt; </a:t>
            </a:r>
          </a:p>
          <a:p>
            <a:pPr>
              <a:lnSpc>
                <a:spcPct val="150000"/>
              </a:lnSpc>
            </a:pPr>
            <a:r>
              <a:rPr lang="it-IT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&lt;li&gt;&lt;a href="#"&gt;&amp;raquo;&lt;/a&gt;&lt;/li&gt; </a:t>
            </a:r>
          </a:p>
          <a:p>
            <a:pPr>
              <a:lnSpc>
                <a:spcPct val="150000"/>
              </a:lnSpc>
            </a:pPr>
            <a:r>
              <a:rPr lang="it-IT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&lt;/ul&gt;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8003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分页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45</a:t>
            </a:fld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1425" y="1291408"/>
            <a:ext cx="2937510" cy="822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分页的激活和禁用：</a:t>
            </a:r>
          </a:p>
          <a:p>
            <a:endParaRPr lang="zh-CN" altLang="en-US" sz="24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1424" y="2708920"/>
            <a:ext cx="7584843" cy="338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&lt;ul class="pagination"&gt;</a:t>
            </a:r>
          </a:p>
          <a:p>
            <a:pPr>
              <a:lnSpc>
                <a:spcPct val="150000"/>
              </a:lnSpc>
            </a:pPr>
            <a:r>
              <a:rPr lang="it-IT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&lt;li class="disabled"&gt;&lt;a href="#"&gt;&amp;laquo;&lt;/a&gt;&lt;/li&gt; </a:t>
            </a:r>
          </a:p>
          <a:p>
            <a:pPr>
              <a:lnSpc>
                <a:spcPct val="150000"/>
              </a:lnSpc>
            </a:pPr>
            <a:r>
              <a:rPr lang="it-IT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&lt;li class=“active"&gt;&lt;a href="#"&gt;1&lt;/a&gt;&lt;/li&gt; </a:t>
            </a:r>
          </a:p>
          <a:p>
            <a:pPr>
              <a:lnSpc>
                <a:spcPct val="150000"/>
              </a:lnSpc>
            </a:pPr>
            <a:r>
              <a:rPr lang="it-IT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&lt;li&gt;&lt;a href="#"&gt;2&lt;/a&gt;&lt;/li&gt; </a:t>
            </a:r>
          </a:p>
          <a:p>
            <a:pPr>
              <a:lnSpc>
                <a:spcPct val="150000"/>
              </a:lnSpc>
            </a:pPr>
            <a:r>
              <a:rPr lang="it-IT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&lt;li&gt;&lt;a href="#"&gt;3&lt;/a&gt;&lt;/li&gt; </a:t>
            </a:r>
          </a:p>
          <a:p>
            <a:pPr>
              <a:lnSpc>
                <a:spcPct val="150000"/>
              </a:lnSpc>
            </a:pPr>
            <a:r>
              <a:rPr lang="it-IT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&lt;li&gt;&lt;a href="#"&gt;4&lt;/a&gt;&lt;/li&gt; </a:t>
            </a:r>
          </a:p>
          <a:p>
            <a:pPr>
              <a:lnSpc>
                <a:spcPct val="150000"/>
              </a:lnSpc>
            </a:pPr>
            <a:r>
              <a:rPr lang="it-IT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&lt;li&gt;&lt;a href="#"&gt;&amp;raquo;&lt;/a&gt;&lt;/li&gt; </a:t>
            </a:r>
          </a:p>
          <a:p>
            <a:pPr>
              <a:lnSpc>
                <a:spcPct val="150000"/>
              </a:lnSpc>
            </a:pPr>
            <a:r>
              <a:rPr lang="it-IT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&lt;/ul&gt;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7856" y="1896326"/>
            <a:ext cx="4532080" cy="596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855296" y="1857598"/>
            <a:ext cx="5233259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、为左箭头设置禁用状态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.disabled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、为当前项设置激活状态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.active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8003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分页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46</a:t>
            </a:fld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1425" y="1291408"/>
            <a:ext cx="2019300" cy="822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分页的尺寸：</a:t>
            </a:r>
          </a:p>
          <a:p>
            <a:endParaRPr lang="zh-CN" altLang="en-US" sz="24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7435" y="4293096"/>
            <a:ext cx="7584843" cy="1325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ul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class="pagination   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pagination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lg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"&gt;...&lt;/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ul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ul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class="pagination"&gt;...&lt;/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ul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ul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class="pagination   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pagination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"&gt;...&lt;/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ul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5505" y="1825750"/>
            <a:ext cx="5050839" cy="2179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45110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分页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47</a:t>
            </a:fld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1424" y="1332742"/>
            <a:ext cx="1101090" cy="822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翻页：</a:t>
            </a:r>
          </a:p>
          <a:p>
            <a:endParaRPr lang="zh-CN" altLang="en-US" sz="24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1424" y="3470334"/>
            <a:ext cx="5088565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&lt;ul class="pager"&gt; </a:t>
            </a:r>
          </a:p>
          <a:p>
            <a:pPr>
              <a:lnSpc>
                <a:spcPct val="150000"/>
              </a:lnSpc>
            </a:pPr>
            <a:r>
              <a:rPr lang="it-IT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&lt;li&gt;&lt;a href="#"&gt;Previous&lt;/a&gt;&lt;/li&gt; </a:t>
            </a:r>
          </a:p>
          <a:p>
            <a:pPr>
              <a:lnSpc>
                <a:spcPct val="150000"/>
              </a:lnSpc>
            </a:pPr>
            <a:r>
              <a:rPr lang="it-IT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&lt;li&gt;&lt;a href="#"&gt;Next&lt;/a&gt;&lt;/li&gt; </a:t>
            </a:r>
          </a:p>
          <a:p>
            <a:pPr>
              <a:lnSpc>
                <a:spcPct val="150000"/>
              </a:lnSpc>
            </a:pPr>
            <a:r>
              <a:rPr lang="it-IT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&lt;/ul&gt;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1425" y="1876866"/>
            <a:ext cx="63550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用轻便的标记和样式，就能做个上一页和下一页的简单翻页。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7422" y="2348880"/>
            <a:ext cx="3904429" cy="895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911424" y="5445224"/>
            <a:ext cx="21894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例子：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pageup.html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288022" y="2390215"/>
            <a:ext cx="5952661" cy="3521427"/>
            <a:chOff x="4716016" y="2348880"/>
            <a:chExt cx="4464496" cy="3521427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16016" y="2348880"/>
              <a:ext cx="3101690" cy="886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4860032" y="3284984"/>
              <a:ext cx="4320480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t-IT" altLang="zh-CN" dirty="0" smtClean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&lt;ul class="pager"&gt; </a:t>
              </a:r>
            </a:p>
            <a:p>
              <a:pPr>
                <a:lnSpc>
                  <a:spcPct val="150000"/>
                </a:lnSpc>
              </a:pPr>
              <a:r>
                <a:rPr lang="it-IT" altLang="zh-CN" dirty="0" smtClean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  &lt;li </a:t>
              </a:r>
              <a:r>
                <a:rPr lang="en-US" altLang="zh-CN" dirty="0" smtClean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class=“disabled”</a:t>
              </a:r>
              <a:r>
                <a:rPr lang="it-IT" altLang="zh-CN" dirty="0" smtClean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&gt;</a:t>
              </a:r>
            </a:p>
            <a:p>
              <a:pPr>
                <a:lnSpc>
                  <a:spcPct val="150000"/>
                </a:lnSpc>
              </a:pPr>
              <a:r>
                <a:rPr lang="it-IT" altLang="zh-CN" dirty="0" smtClean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    &lt;a href="#"&gt;Previous&lt;/a&gt;</a:t>
              </a:r>
            </a:p>
            <a:p>
              <a:pPr>
                <a:lnSpc>
                  <a:spcPct val="150000"/>
                </a:lnSpc>
              </a:pPr>
              <a:r>
                <a:rPr lang="it-IT" altLang="zh-CN" dirty="0" smtClean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 &lt;/li&gt; </a:t>
              </a:r>
            </a:p>
            <a:p>
              <a:pPr>
                <a:lnSpc>
                  <a:spcPct val="150000"/>
                </a:lnSpc>
              </a:pPr>
              <a:r>
                <a:rPr lang="it-IT" altLang="zh-CN" dirty="0" smtClean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  &lt;li&gt;&lt;a href="#"&gt;Next&lt;/a&gt;&lt;/li&gt; </a:t>
              </a:r>
            </a:p>
            <a:p>
              <a:pPr>
                <a:lnSpc>
                  <a:spcPct val="150000"/>
                </a:lnSpc>
              </a:pPr>
              <a:r>
                <a:rPr lang="it-IT" altLang="zh-CN" dirty="0" smtClean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&lt;/ul&gt;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分页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48</a:t>
            </a:fld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1425" y="1291408"/>
            <a:ext cx="1713230" cy="822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翻页对齐：</a:t>
            </a:r>
          </a:p>
          <a:p>
            <a:endParaRPr lang="zh-CN" altLang="en-US" sz="24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1424" y="3140968"/>
            <a:ext cx="10465163" cy="192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en-US" altLang="zh-CN" sz="20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ul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class="pager"&gt; 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&lt;</a:t>
            </a:r>
            <a:r>
              <a:rPr lang="en-US" altLang="zh-CN" sz="20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class="previous"&gt;&lt;a </a:t>
            </a:r>
            <a:r>
              <a:rPr lang="en-US" altLang="zh-CN" sz="20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href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="#"&gt;&amp;</a:t>
            </a:r>
            <a:r>
              <a:rPr lang="en-US" altLang="zh-CN" sz="20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larr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 Older&lt;/a&gt;&lt;/</a:t>
            </a:r>
            <a:r>
              <a:rPr lang="en-US" altLang="zh-CN" sz="20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&lt;</a:t>
            </a:r>
            <a:r>
              <a:rPr lang="en-US" altLang="zh-CN" sz="20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class="next"&gt;&lt;a </a:t>
            </a:r>
            <a:r>
              <a:rPr lang="en-US" altLang="zh-CN" sz="20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href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="#"&gt;Newer &amp;</a:t>
            </a:r>
            <a:r>
              <a:rPr lang="en-US" altLang="zh-CN" sz="20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rarr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;&lt;/a&gt;&lt;/</a:t>
            </a:r>
            <a:r>
              <a:rPr lang="en-US" altLang="zh-CN" sz="20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</a:t>
            </a:r>
            <a:r>
              <a:rPr lang="en-US" altLang="zh-CN" sz="20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ul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1425" y="1835532"/>
            <a:ext cx="63550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用轻便的标记和样式，就能做个上一页和下一页的简单翻页。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4909" y="2458220"/>
            <a:ext cx="10553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49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26463" y="1196753"/>
            <a:ext cx="8736971" cy="4480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图标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下拉菜单和按钮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输入框组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导航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分页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各种组件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进度条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列表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组和面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4955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图标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5413" y="1484784"/>
            <a:ext cx="6891655" cy="3749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、先引用基类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en-US" altLang="zh-CN" sz="20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glyphicon</a:t>
            </a:r>
          </a:p>
          <a:p>
            <a:pPr>
              <a:lnSpc>
                <a:spcPct val="200000"/>
              </a:lnSpc>
            </a:pP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、引用图标的对应类：</a:t>
            </a:r>
            <a:r>
              <a:rPr lang="en-US" altLang="zh-CN" sz="20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glyphicon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</a:t>
            </a:r>
          </a:p>
          <a:p>
            <a:pPr>
              <a:lnSpc>
                <a:spcPct val="200000"/>
              </a:lnSpc>
            </a:pP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、不能和其他组件联合使用，需要外部嵌套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span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标签</a:t>
            </a:r>
          </a:p>
          <a:p>
            <a:pPr>
              <a:lnSpc>
                <a:spcPct val="200000"/>
              </a:lnSpc>
            </a:pP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、如果只做装饰用，应设置：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aria-hidden=“true”</a:t>
            </a:r>
          </a:p>
          <a:p>
            <a:pPr>
              <a:lnSpc>
                <a:spcPct val="200000"/>
              </a:lnSpc>
            </a:pP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如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需让辅助设备知道图标意义，应设置：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aria-label=“xxx”</a:t>
            </a:r>
          </a:p>
          <a:p>
            <a:pPr>
              <a:lnSpc>
                <a:spcPct val="200000"/>
              </a:lnSpc>
            </a:pP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、图标是响应式的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标签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50</a:t>
            </a:fld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1424" y="1291408"/>
            <a:ext cx="1101090" cy="822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标签：</a:t>
            </a:r>
          </a:p>
          <a:p>
            <a:endParaRPr lang="zh-CN" altLang="en-US" sz="24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5414" y="5013177"/>
            <a:ext cx="11137237" cy="502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&lt;h3&gt;Example heading &lt;span class="</a:t>
            </a:r>
            <a:r>
              <a:rPr lang="en-US" altLang="zh-CN" dirty="0" smtClean="0">
                <a:solidFill>
                  <a:srgbClr val="FF0000"/>
                </a:solidFill>
              </a:rPr>
              <a:t>label 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label</a:t>
            </a:r>
            <a:r>
              <a:rPr lang="en-US" altLang="zh-CN" dirty="0" smtClean="0">
                <a:solidFill>
                  <a:srgbClr val="FF0000"/>
                </a:solidFill>
              </a:rPr>
              <a:t>-default</a:t>
            </a:r>
            <a:r>
              <a:rPr lang="en-US" altLang="zh-CN" dirty="0" smtClean="0"/>
              <a:t>"&gt;New&lt;/span&gt;&lt;/h3&gt;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1424" y="1983799"/>
            <a:ext cx="7008779" cy="3101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911425" y="5661248"/>
            <a:ext cx="21005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例子：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titletag.html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2300" y="24955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标签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51</a:t>
            </a:fld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1424" y="1291408"/>
            <a:ext cx="1101090" cy="822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标签：</a:t>
            </a:r>
          </a:p>
          <a:p>
            <a:endParaRPr lang="zh-CN" altLang="en-US" sz="24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11691" y="2139822"/>
            <a:ext cx="8448939" cy="2560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&lt;span class="label 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label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-default"&gt;Default&lt;/span&gt;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&lt;span class="label 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label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-primary"&gt;Primary&lt;/span&gt;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&lt;span class="label 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label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-success"&gt;Success&lt;/span&gt;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&lt;span class="label 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label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-info"&gt;Info&lt;/span&gt;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&lt;span class="label 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label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-warning"&gt;Warning&lt;/span&gt;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&lt;span class="label 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label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-danger"&gt;Danger&lt;/span&gt;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1424" y="2060849"/>
            <a:ext cx="2208245" cy="3545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4955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徽章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52</a:t>
            </a:fld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1424" y="1291408"/>
            <a:ext cx="1101090" cy="822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徽章：</a:t>
            </a:r>
          </a:p>
          <a:p>
            <a:endParaRPr lang="zh-CN" altLang="en-US" sz="24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683" y="2492897"/>
            <a:ext cx="4140200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911424" y="1844824"/>
            <a:ext cx="869569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Bootstrap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导航等等加入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&lt;span class="badge"&gt;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，可以容易地高亮新的或未读的条目。</a:t>
            </a:r>
          </a:p>
        </p:txBody>
      </p:sp>
      <p:sp>
        <p:nvSpPr>
          <p:cNvPr id="13" name="矩形 12"/>
          <p:cNvSpPr/>
          <p:nvPr/>
        </p:nvSpPr>
        <p:spPr>
          <a:xfrm>
            <a:off x="815413" y="5291916"/>
            <a:ext cx="9144000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&lt;a 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href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="#"&gt;Inbox &lt;span class="badge"&gt;42&lt;/span&gt;&lt;/a&gt;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4955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徽章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53</a:t>
            </a:fld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1424" y="1291407"/>
            <a:ext cx="5184576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适应导航的激活状态：</a:t>
            </a:r>
          </a:p>
          <a:p>
            <a:endParaRPr lang="zh-CN" altLang="en-US" sz="20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683" y="2492897"/>
            <a:ext cx="4140200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911424" y="1772816"/>
            <a:ext cx="5440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在胶囊式导航和列表式导航中的徽章有内置的样式。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43872" y="2261806"/>
            <a:ext cx="6932501" cy="310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&lt;li &gt;</a:t>
            </a:r>
          </a:p>
          <a:p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&lt;a 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href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="#"&gt;</a:t>
            </a:r>
          </a:p>
          <a:p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Home  &lt;span class="badge"&gt;42&lt;/span&gt;</a:t>
            </a:r>
          </a:p>
          <a:p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&lt;/a&gt;&lt;/li&gt; </a:t>
            </a:r>
          </a:p>
          <a:p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&lt;li class="active"&gt;</a:t>
            </a:r>
          </a:p>
          <a:p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&lt;a 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href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="#"&gt;&lt;span class="badge pull-right"&gt;42&lt;/span&gt;Message</a:t>
            </a:r>
          </a:p>
          <a:p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&lt;/a&gt;&lt;/li&gt; </a:t>
            </a:r>
          </a:p>
          <a:p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&lt;li class="active"&gt;</a:t>
            </a:r>
          </a:p>
          <a:p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&lt;a 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href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="#"&gt;</a:t>
            </a:r>
          </a:p>
          <a:p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Info&lt;span class="badge "&gt;42&lt;/span&gt;</a:t>
            </a:r>
          </a:p>
          <a:p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&lt;/a&gt;&lt;/li&gt;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1425" y="5301208"/>
            <a:ext cx="20624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例子：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badge.html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72440" y="348615"/>
            <a:ext cx="10515600" cy="748030"/>
          </a:xfrm>
        </p:spPr>
        <p:txBody>
          <a:bodyPr/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练习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54</a:t>
            </a:fld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196753"/>
            <a:ext cx="12192000" cy="508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9498" y="5805265"/>
            <a:ext cx="4698471" cy="403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4955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大屏幕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55</a:t>
            </a:fld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1424" y="1291408"/>
            <a:ext cx="5184576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巨幕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1425" y="1772817"/>
            <a:ext cx="704088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轻量，灵活的可选组件，扩展整个视角，展示您站点上的关键内容。</a:t>
            </a:r>
          </a:p>
          <a:p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要让大屏幕介绍是屏幕宽度，请别把它包括在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.container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96267" y="1340768"/>
            <a:ext cx="2113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例子：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screen.html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7435" y="5229201"/>
            <a:ext cx="931303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如果需要让大屏幕介绍（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jumbotron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）占据全部宽度并且去掉圆角，只需将其放到所有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.container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外面，并在其内部添加一个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.container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7435" y="2512240"/>
            <a:ext cx="8247591" cy="2572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48640" y="364490"/>
            <a:ext cx="10515600" cy="762000"/>
          </a:xfrm>
        </p:spPr>
        <p:txBody>
          <a:bodyPr/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练习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56</a:t>
            </a:fld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6604"/>
            <a:ext cx="12192000" cy="5254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3446" y="5922472"/>
            <a:ext cx="4506449" cy="386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4955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页面标题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57</a:t>
            </a:fld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1424" y="1291408"/>
            <a:ext cx="5184576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页头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11424" y="4394428"/>
            <a:ext cx="10273141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&lt;div class="page-header"&gt;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&lt;h1&gt;Example page header &lt;small&gt;Subtext for header&lt;/small&gt;&lt;/h1&gt; &lt;/div&gt;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4635" y="3242301"/>
            <a:ext cx="72136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椭圆 15"/>
          <p:cNvSpPr/>
          <p:nvPr/>
        </p:nvSpPr>
        <p:spPr>
          <a:xfrm>
            <a:off x="1007435" y="3746356"/>
            <a:ext cx="7296811" cy="216024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8496268" y="1340768"/>
            <a:ext cx="17830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例子：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title.html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8624" y="1802140"/>
            <a:ext cx="10285941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页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头组件能够为 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h1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标签增加适当的空间，并且与页面的其他部分形成一定的分隔。它支持 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h1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标签内内嵌 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small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元素的默认效果，还支持大部分其他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组件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缩略图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58</a:t>
            </a:fld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1424" y="1291408"/>
            <a:ext cx="5184576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默认样式缩略图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03446" y="3933057"/>
            <a:ext cx="10273141" cy="2148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&lt;div class="row"&gt;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&lt;div class="col-xs-6 col-md-3"&gt;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&lt;a 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href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="#" class="thumbnail"&gt;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&lt;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img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data-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src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=“…" alt="..."&gt; &lt;/a&gt;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&lt;/div&gt; &lt;/div&gt;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7435" y="1988840"/>
            <a:ext cx="78105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7056107" y="5661248"/>
            <a:ext cx="23545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例子：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thumbnail.html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3431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缩略图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59</a:t>
            </a:fld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1424" y="1291408"/>
            <a:ext cx="5184576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定制内容缩略图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9384" y="5795972"/>
            <a:ext cx="2621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例子：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thumbnail-m.html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11424" y="1844824"/>
            <a:ext cx="10561173" cy="502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用一点额外的标记，可以把任何种类的页面内容：标题、段落或按钮加入缩略图。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3445" y="2850622"/>
            <a:ext cx="9889099" cy="2738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26463" y="1196753"/>
            <a:ext cx="8736971" cy="4480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图标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下拉菜单和按钮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输入框组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导航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分页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各种组件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进度条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列表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组和面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/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练习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60</a:t>
            </a:fld>
            <a:endParaRPr lang="zh-CN" altLang="en-US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301750"/>
            <a:ext cx="10820400" cy="487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警示框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61</a:t>
            </a:fld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1424" y="1291408"/>
            <a:ext cx="5184576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警告框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9384" y="5795972"/>
            <a:ext cx="21640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例子：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warning.html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39616" y="1268761"/>
            <a:ext cx="7392821" cy="502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为典型的用户动作提供少数可用且灵活的反馈消息。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8893" y="1844824"/>
            <a:ext cx="6845300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1103445" y="4509120"/>
            <a:ext cx="7200800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&lt;div class="alert  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alert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-success"&gt;...&lt;/div&gt;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&lt;div class="alert  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alert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-info"&gt;...&lt;/div&gt;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&lt;div class="alert  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alert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-warning"&gt;...&lt;/div&gt;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&lt;div class="alert  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alert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-danger"&gt;...&lt;/div&gt;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警示框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62</a:t>
            </a:fld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1424" y="1291408"/>
            <a:ext cx="5184576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警告框中的链接</a:t>
            </a:r>
          </a:p>
        </p:txBody>
      </p:sp>
      <p:sp>
        <p:nvSpPr>
          <p:cNvPr id="10" name="矩形 9"/>
          <p:cNvSpPr/>
          <p:nvPr/>
        </p:nvSpPr>
        <p:spPr>
          <a:xfrm>
            <a:off x="911424" y="1772817"/>
            <a:ext cx="10273141" cy="502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.alert-link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工具类，可以快速提供在任何警告框中相符的颜色。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23382" y="2571870"/>
            <a:ext cx="5617301" cy="2560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&lt;div class="alert 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alert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-success"&gt;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&lt;a 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href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="#" class="alert-link"&gt;...&lt;/a&gt;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&lt;/div&gt;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&lt;div class="alert 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alert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-info"&gt;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&lt;a 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href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="#" class="alert-link"&gt;...&lt;/a&gt;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&lt;/div&gt;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339" y="2533626"/>
            <a:ext cx="642620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4955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警示框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63</a:t>
            </a:fld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1424" y="1291408"/>
            <a:ext cx="5184576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可关闭的警告框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9384" y="5795972"/>
            <a:ext cx="21640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例子：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warning.html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11424" y="1772817"/>
            <a:ext cx="7392821" cy="502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可以用一个可选的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.alert-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dismissable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和关闭按钮。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3445" y="3347408"/>
            <a:ext cx="10657184" cy="1325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&lt;div class="alert 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alert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-warning alert-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dismissable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"&gt;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&lt;button type="button" class="close"  data-dismiss="alert"  aria-hidden="true"&gt;&amp;times;&lt;/button&gt;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&lt;strong&gt;Warning!&lt;/strong&gt; Best check 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self, you're not looking too good. &lt;/div&gt;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7435" y="2348880"/>
            <a:ext cx="71755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89280" y="28003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媒体对象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64</a:t>
            </a:fld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1424" y="1291408"/>
            <a:ext cx="5184576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默认媒体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35" y="1970442"/>
            <a:ext cx="10431331" cy="361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536161" y="1340768"/>
            <a:ext cx="1986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例子：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media.html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5782" y="2060849"/>
            <a:ext cx="10244793" cy="34442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/>
              <a:t>&lt;div class="</a:t>
            </a:r>
            <a:r>
              <a:rPr lang="en-US" altLang="zh-CN" sz="2000" dirty="0">
                <a:solidFill>
                  <a:srgbClr val="FF0000"/>
                </a:solidFill>
              </a:rPr>
              <a:t>media</a:t>
            </a:r>
            <a:r>
              <a:rPr lang="en-US" altLang="zh-CN" sz="2000" dirty="0"/>
              <a:t>"&gt; 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&lt;</a:t>
            </a:r>
            <a:r>
              <a:rPr lang="en-US" altLang="zh-CN" sz="2000" dirty="0"/>
              <a:t>div class="</a:t>
            </a:r>
            <a:r>
              <a:rPr lang="en-US" altLang="zh-CN" sz="2000" dirty="0">
                <a:solidFill>
                  <a:srgbClr val="FF0000"/>
                </a:solidFill>
              </a:rPr>
              <a:t>media-left</a:t>
            </a:r>
            <a:r>
              <a:rPr lang="en-US" altLang="zh-CN" sz="2000" dirty="0"/>
              <a:t>"&gt; 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&lt;</a:t>
            </a:r>
            <a:r>
              <a:rPr lang="en-US" altLang="zh-CN" sz="2000" dirty="0"/>
              <a:t>a </a:t>
            </a:r>
            <a:r>
              <a:rPr lang="en-US" altLang="zh-CN" sz="2000" dirty="0" err="1"/>
              <a:t>href</a:t>
            </a:r>
            <a:r>
              <a:rPr lang="en-US" altLang="zh-CN" sz="2000" dirty="0"/>
              <a:t>="#"&gt; 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&lt;</a:t>
            </a:r>
            <a:r>
              <a:rPr lang="en-US" altLang="zh-CN" sz="2000" dirty="0" err="1"/>
              <a:t>img</a:t>
            </a:r>
            <a:r>
              <a:rPr lang="en-US" altLang="zh-CN" sz="2000" dirty="0"/>
              <a:t> class="</a:t>
            </a:r>
            <a:r>
              <a:rPr lang="en-US" altLang="zh-CN" sz="2000" dirty="0">
                <a:solidFill>
                  <a:srgbClr val="FF0000"/>
                </a:solidFill>
              </a:rPr>
              <a:t>media-object</a:t>
            </a:r>
            <a:r>
              <a:rPr lang="en-US" altLang="zh-CN" sz="2000" dirty="0"/>
              <a:t>" </a:t>
            </a:r>
            <a:r>
              <a:rPr lang="en-US" altLang="zh-CN" sz="2000" dirty="0" err="1"/>
              <a:t>src</a:t>
            </a:r>
            <a:r>
              <a:rPr lang="en-US" altLang="zh-CN" sz="2000" dirty="0"/>
              <a:t>="..." alt="..."&gt; 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&lt;/</a:t>
            </a:r>
            <a:r>
              <a:rPr lang="en-US" altLang="zh-CN" sz="2000" dirty="0"/>
              <a:t>a&gt; 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&lt;/</a:t>
            </a:r>
            <a:r>
              <a:rPr lang="en-US" altLang="zh-CN" sz="2000" dirty="0"/>
              <a:t>div&gt; 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&lt;</a:t>
            </a:r>
            <a:r>
              <a:rPr lang="en-US" altLang="zh-CN" sz="2000" dirty="0"/>
              <a:t>div class="</a:t>
            </a:r>
            <a:r>
              <a:rPr lang="en-US" altLang="zh-CN" sz="2000" dirty="0">
                <a:solidFill>
                  <a:srgbClr val="FF0000"/>
                </a:solidFill>
              </a:rPr>
              <a:t>media-body</a:t>
            </a:r>
            <a:r>
              <a:rPr lang="en-US" altLang="zh-CN" sz="2000" dirty="0"/>
              <a:t>"&gt; 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&lt;</a:t>
            </a:r>
            <a:r>
              <a:rPr lang="en-US" altLang="zh-CN" sz="2000" dirty="0"/>
              <a:t>h4 class="</a:t>
            </a:r>
            <a:r>
              <a:rPr lang="en-US" altLang="zh-CN" sz="2000" dirty="0">
                <a:solidFill>
                  <a:srgbClr val="FF0000"/>
                </a:solidFill>
              </a:rPr>
              <a:t>media-heading</a:t>
            </a:r>
            <a:r>
              <a:rPr lang="en-US" altLang="zh-CN" sz="2000" dirty="0"/>
              <a:t>"&gt;Media heading&lt;/h4&gt; ... 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&lt;/</a:t>
            </a:r>
            <a:r>
              <a:rPr lang="en-US" altLang="zh-CN" sz="2000" dirty="0"/>
              <a:t>div&gt; 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&lt;div class=“</a:t>
            </a:r>
            <a:r>
              <a:rPr lang="en-US" altLang="zh-CN" sz="2000" dirty="0" smtClean="0">
                <a:solidFill>
                  <a:srgbClr val="FF0000"/>
                </a:solidFill>
              </a:rPr>
              <a:t>media-right</a:t>
            </a:r>
            <a:r>
              <a:rPr lang="en-US" altLang="zh-CN" sz="2000" dirty="0" smtClean="0"/>
              <a:t>”&gt;…&lt;/div&gt;</a:t>
            </a:r>
          </a:p>
          <a:p>
            <a:r>
              <a:rPr lang="en-US" altLang="zh-CN" sz="2000" dirty="0" smtClean="0"/>
              <a:t>&lt;/</a:t>
            </a:r>
            <a:r>
              <a:rPr lang="en-US" altLang="zh-CN" sz="2000" dirty="0"/>
              <a:t>div&gt;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媒体对象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65</a:t>
            </a:fld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1424" y="1291408"/>
            <a:ext cx="5184576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媒体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列表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36160" y="1340768"/>
            <a:ext cx="2341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例子：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media-list.html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1916833"/>
            <a:ext cx="10081120" cy="4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66</a:t>
            </a:fld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26463" y="1280950"/>
            <a:ext cx="8736971" cy="4480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图标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下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拉菜单和按钮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输入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框组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导航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分页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各种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组件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进度条</a:t>
            </a:r>
            <a:endParaRPr lang="zh-CN" altLang="en-US" sz="2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列表组和面板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4955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进度条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67</a:t>
            </a:fld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1424" y="1291408"/>
            <a:ext cx="5184576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默认进度条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9384" y="5795972"/>
            <a:ext cx="22529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例子：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progress.html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11424" y="1772817"/>
            <a:ext cx="9313035" cy="502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提供工作或动作的实时反馈，只用简单且灵活的进度条。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7435" y="3068961"/>
            <a:ext cx="10657184" cy="2560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&lt;div class="progress"&gt;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&lt;div class="progress-bar"   role="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progressbar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  aria-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valuenow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="60"  aria-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valuemin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="0" aria-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valuemax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="100" style="width: 60%;"&gt;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&lt;span class="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sr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-only"&gt;60% Complete&lt;/span&gt;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&lt;/div&gt;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&lt;/div&gt;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4551" y="2420889"/>
            <a:ext cx="105029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7559384" y="3933057"/>
            <a:ext cx="840872" cy="4285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4955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进度条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68</a:t>
            </a:fld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1424" y="1291408"/>
            <a:ext cx="5184576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有意义的替换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9384" y="5795972"/>
            <a:ext cx="21640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例子：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warning.html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36" y="2002367"/>
            <a:ext cx="7488832" cy="15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911424" y="3861048"/>
            <a:ext cx="9288693" cy="1920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&lt;div class="progress"&gt;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  &lt;div class="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progress-bar  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progress-bar-success" 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…&gt;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    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  &lt;/div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&gt; &lt;/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div&gt;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23480" y="1844825"/>
            <a:ext cx="4297256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progress-bar-success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progress-bar-info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progress-bar-warning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progress-bar-danger</a:t>
            </a:r>
          </a:p>
          <a:p>
            <a:endParaRPr lang="en-US" altLang="zh-CN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4955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进度条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69</a:t>
            </a:fld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1424" y="1291408"/>
            <a:ext cx="5184576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条纹效果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9384" y="5795972"/>
            <a:ext cx="21640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例子：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warning.html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1424" y="3356993"/>
            <a:ext cx="11041227" cy="1920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&lt;div class="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progress"&gt;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&lt;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div class="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progress-bar   progress-bar-success progress-bar-striped " 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role="</a:t>
            </a:r>
            <a:r>
              <a:rPr lang="en-US" altLang="zh-CN" sz="20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progressbar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 aria-</a:t>
            </a:r>
            <a:r>
              <a:rPr lang="en-US" altLang="zh-CN" sz="20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valuenow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="40" aria-</a:t>
            </a:r>
            <a:r>
              <a:rPr lang="en-US" altLang="zh-CN" sz="20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valuemin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="0" aria-</a:t>
            </a:r>
            <a:r>
              <a:rPr lang="en-US" altLang="zh-CN" sz="20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valuemax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="100" style="width: 40%"&gt; </a:t>
            </a:r>
            <a:endParaRPr lang="en-US" altLang="zh-CN" sz="2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&lt;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span class="</a:t>
            </a:r>
            <a:r>
              <a:rPr lang="en-US" altLang="zh-CN" sz="20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sr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-only"&gt;40% Complete (success)&lt;/span&gt; &lt;/div&gt; &lt;/div&gt;</a:t>
            </a:r>
            <a:endParaRPr lang="en-US" altLang="zh-CN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36" y="1772816"/>
            <a:ext cx="86868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8003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下拉菜单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435" y="1268760"/>
            <a:ext cx="197040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基本菜单：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03445" y="1844825"/>
            <a:ext cx="10369152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用于显示链接列表的可切换、有上下文的菜单。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51851" y="3186842"/>
            <a:ext cx="6336704" cy="1325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       将下拉菜单触发器和下拉菜单都包裹在</a:t>
            </a:r>
            <a:r>
              <a:rPr lang="en-US" altLang="zh-CN" dirty="0" smtClean="0">
                <a:solidFill>
                  <a:srgbClr val="FF0000"/>
                </a:solidFill>
              </a:rPr>
              <a:t>.dropdown</a:t>
            </a:r>
            <a:r>
              <a:rPr lang="zh-CN" altLang="en-US" dirty="0" smtClean="0"/>
              <a:t>里，或者另一个声明了</a:t>
            </a:r>
            <a:r>
              <a:rPr lang="en-US" altLang="zh-CN" dirty="0" smtClean="0"/>
              <a:t>position: relative;</a:t>
            </a:r>
            <a:r>
              <a:rPr lang="zh-CN" altLang="en-US" dirty="0" smtClean="0"/>
              <a:t>的元素。然后添加组成菜单的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代码。</a:t>
            </a:r>
            <a:endParaRPr lang="zh-CN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9456" y="2636912"/>
            <a:ext cx="3456384" cy="2646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007435" y="5651956"/>
            <a:ext cx="2392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例子：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dragmenu.html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872" y="2420889"/>
            <a:ext cx="9754661" cy="31849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3431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进度条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70</a:t>
            </a:fld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1424" y="1291408"/>
            <a:ext cx="5184576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运动效果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36161" y="1403484"/>
            <a:ext cx="29260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例子：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progress-active.html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1425" y="1772817"/>
            <a:ext cx="6318250" cy="1005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给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progress-bar-striped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加上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.active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使它由右向左运动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在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IE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的所有版本不可用。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11424" y="3501008"/>
            <a:ext cx="5184576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堆叠效果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1424" y="4005065"/>
            <a:ext cx="5812155" cy="548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把多个进度条放入同一个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.progress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，使它们堆叠。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95" y="4622652"/>
            <a:ext cx="86487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536160" y="3563724"/>
            <a:ext cx="25831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例子：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progress-dd.html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999696" y="3068960"/>
            <a:ext cx="10280881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71</a:t>
            </a:fld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26463" y="1412777"/>
            <a:ext cx="8736971" cy="4480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图标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下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拉菜单和按钮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输入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框组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导航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分页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各种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组件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进度条</a:t>
            </a:r>
            <a:endParaRPr lang="zh-CN" altLang="en-US" sz="2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列表组和面板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4955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列表组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72</a:t>
            </a:fld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1424" y="2348881"/>
            <a:ext cx="5184576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基本列表组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36160" y="2420888"/>
            <a:ext cx="23037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例子：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list-group.html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1424" y="1268760"/>
            <a:ext cx="7802880" cy="1005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列表组是灵活又强大的组件，不仅仅用于显示简单的成列表的元素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还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用于复杂的定制的内容。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34" y="2924945"/>
            <a:ext cx="7490633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135509" y="2924945"/>
            <a:ext cx="7913152" cy="2971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&lt;</a:t>
            </a:r>
            <a:r>
              <a:rPr lang="en-US" altLang="zh-CN" dirty="0" err="1"/>
              <a:t>ul</a:t>
            </a:r>
            <a:r>
              <a:rPr lang="en-US" altLang="zh-CN" dirty="0"/>
              <a:t> class="</a:t>
            </a:r>
            <a:r>
              <a:rPr lang="en-US" altLang="zh-CN" dirty="0">
                <a:solidFill>
                  <a:srgbClr val="FF0000"/>
                </a:solidFill>
              </a:rPr>
              <a:t>list-group</a:t>
            </a:r>
            <a:r>
              <a:rPr lang="en-US" altLang="zh-CN" dirty="0"/>
              <a:t>"&gt; 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&lt;</a:t>
            </a:r>
            <a:r>
              <a:rPr lang="en-US" altLang="zh-CN" dirty="0"/>
              <a:t>li class="</a:t>
            </a:r>
            <a:r>
              <a:rPr lang="en-US" altLang="zh-CN" dirty="0">
                <a:solidFill>
                  <a:srgbClr val="FF0000"/>
                </a:solidFill>
              </a:rPr>
              <a:t>list-group-item</a:t>
            </a:r>
            <a:r>
              <a:rPr lang="en-US" altLang="zh-CN" dirty="0"/>
              <a:t>"&gt;</a:t>
            </a:r>
            <a:r>
              <a:rPr lang="en-US" altLang="zh-CN" dirty="0" err="1"/>
              <a:t>Cras</a:t>
            </a:r>
            <a:r>
              <a:rPr lang="en-US" altLang="zh-CN" dirty="0"/>
              <a:t> </a:t>
            </a:r>
            <a:r>
              <a:rPr lang="en-US" altLang="zh-CN" dirty="0" err="1"/>
              <a:t>justo</a:t>
            </a:r>
            <a:r>
              <a:rPr lang="en-US" altLang="zh-CN" dirty="0"/>
              <a:t> </a:t>
            </a:r>
            <a:r>
              <a:rPr lang="en-US" altLang="zh-CN" dirty="0" err="1"/>
              <a:t>odio</a:t>
            </a:r>
            <a:r>
              <a:rPr lang="en-US" altLang="zh-CN" dirty="0"/>
              <a:t>&lt;/li&gt; 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&lt;</a:t>
            </a:r>
            <a:r>
              <a:rPr lang="en-US" altLang="zh-CN" dirty="0"/>
              <a:t>li class="</a:t>
            </a:r>
            <a:r>
              <a:rPr lang="en-US" altLang="zh-CN" dirty="0">
                <a:solidFill>
                  <a:srgbClr val="FF0000"/>
                </a:solidFill>
              </a:rPr>
              <a:t>list-group-item</a:t>
            </a:r>
            <a:r>
              <a:rPr lang="en-US" altLang="zh-CN" dirty="0"/>
              <a:t>"&gt;</a:t>
            </a:r>
            <a:r>
              <a:rPr lang="en-US" altLang="zh-CN" dirty="0" err="1"/>
              <a:t>Dapibus</a:t>
            </a:r>
            <a:r>
              <a:rPr lang="en-US" altLang="zh-CN" dirty="0"/>
              <a:t> ac </a:t>
            </a:r>
            <a:r>
              <a:rPr lang="en-US" altLang="zh-CN" dirty="0" err="1"/>
              <a:t>facilisis</a:t>
            </a:r>
            <a:r>
              <a:rPr lang="en-US" altLang="zh-CN" dirty="0"/>
              <a:t> in&lt;/li&gt; 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&lt;</a:t>
            </a:r>
            <a:r>
              <a:rPr lang="en-US" altLang="zh-CN" dirty="0"/>
              <a:t>li class="</a:t>
            </a:r>
            <a:r>
              <a:rPr lang="en-US" altLang="zh-CN" dirty="0">
                <a:solidFill>
                  <a:srgbClr val="FF0000"/>
                </a:solidFill>
              </a:rPr>
              <a:t>list-group-item</a:t>
            </a:r>
            <a:r>
              <a:rPr lang="en-US" altLang="zh-CN" dirty="0"/>
              <a:t>"&gt;</a:t>
            </a:r>
            <a:r>
              <a:rPr lang="en-US" altLang="zh-CN" dirty="0" err="1"/>
              <a:t>Morbi</a:t>
            </a:r>
            <a:r>
              <a:rPr lang="en-US" altLang="zh-CN" dirty="0"/>
              <a:t> </a:t>
            </a:r>
            <a:r>
              <a:rPr lang="en-US" altLang="zh-CN" dirty="0" err="1"/>
              <a:t>leo</a:t>
            </a:r>
            <a:r>
              <a:rPr lang="en-US" altLang="zh-CN" dirty="0"/>
              <a:t> </a:t>
            </a:r>
            <a:r>
              <a:rPr lang="en-US" altLang="zh-CN" dirty="0" err="1"/>
              <a:t>risus</a:t>
            </a:r>
            <a:r>
              <a:rPr lang="en-US" altLang="zh-CN" dirty="0"/>
              <a:t>&lt;/li&gt; 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&lt;</a:t>
            </a:r>
            <a:r>
              <a:rPr lang="en-US" altLang="zh-CN" dirty="0"/>
              <a:t>li class="</a:t>
            </a:r>
            <a:r>
              <a:rPr lang="en-US" altLang="zh-CN" dirty="0">
                <a:solidFill>
                  <a:srgbClr val="FF0000"/>
                </a:solidFill>
              </a:rPr>
              <a:t>list-group-item</a:t>
            </a:r>
            <a:r>
              <a:rPr lang="en-US" altLang="zh-CN" dirty="0"/>
              <a:t>"&gt;</a:t>
            </a:r>
            <a:r>
              <a:rPr lang="en-US" altLang="zh-CN" dirty="0" err="1"/>
              <a:t>Porta</a:t>
            </a:r>
            <a:r>
              <a:rPr lang="en-US" altLang="zh-CN" dirty="0"/>
              <a:t> ac </a:t>
            </a:r>
            <a:r>
              <a:rPr lang="en-US" altLang="zh-CN" dirty="0" err="1"/>
              <a:t>consectetur</a:t>
            </a:r>
            <a:r>
              <a:rPr lang="en-US" altLang="zh-CN" dirty="0"/>
              <a:t> ac&lt;/li&gt; 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&lt;</a:t>
            </a:r>
            <a:r>
              <a:rPr lang="en-US" altLang="zh-CN" dirty="0"/>
              <a:t>li class="</a:t>
            </a:r>
            <a:r>
              <a:rPr lang="en-US" altLang="zh-CN" dirty="0">
                <a:solidFill>
                  <a:srgbClr val="FF0000"/>
                </a:solidFill>
              </a:rPr>
              <a:t>list-group-item</a:t>
            </a:r>
            <a:r>
              <a:rPr lang="en-US" altLang="zh-CN" dirty="0"/>
              <a:t>"&gt;</a:t>
            </a:r>
            <a:r>
              <a:rPr lang="en-US" altLang="zh-CN" dirty="0" err="1"/>
              <a:t>Vestibulum</a:t>
            </a:r>
            <a:r>
              <a:rPr lang="en-US" altLang="zh-CN" dirty="0"/>
              <a:t> at </a:t>
            </a:r>
            <a:r>
              <a:rPr lang="en-US" altLang="zh-CN" dirty="0" err="1"/>
              <a:t>eros</a:t>
            </a:r>
            <a:r>
              <a:rPr lang="en-US" altLang="zh-CN" dirty="0"/>
              <a:t>&lt;/li&gt; 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&lt;/</a:t>
            </a:r>
            <a:r>
              <a:rPr lang="en-US" altLang="zh-CN" dirty="0" err="1"/>
              <a:t>ul</a:t>
            </a:r>
            <a:r>
              <a:rPr lang="en-US" altLang="zh-CN" dirty="0"/>
              <a:t>&gt;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列表组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73</a:t>
            </a:fld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1424" y="1412777"/>
            <a:ext cx="5184576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带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徽章的列表组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3445" y="3933057"/>
            <a:ext cx="7913152" cy="2148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en-US" altLang="zh-CN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ul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class="list-group"&gt; </a:t>
            </a:r>
            <a:endParaRPr lang="en-US" altLang="zh-CN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&lt;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 class="list-group-item"&gt; </a:t>
            </a:r>
            <a:endParaRPr lang="en-US" altLang="zh-CN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&lt;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span class="badge"&gt;14&lt;/span&gt; </a:t>
            </a:r>
            <a:r>
              <a:rPr lang="en-US" altLang="zh-CN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Cras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justo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odio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zh-CN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&lt;/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li&gt; </a:t>
            </a:r>
            <a:endParaRPr lang="en-US" altLang="zh-CN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</a:t>
            </a:r>
            <a:r>
              <a:rPr lang="en-US" altLang="zh-CN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ul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410" y="1972142"/>
            <a:ext cx="7431527" cy="181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列表组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74</a:t>
            </a:fld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1424" y="1412777"/>
            <a:ext cx="5184576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链接条目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1424" y="2060848"/>
            <a:ext cx="69773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&lt;a&gt;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标签而不是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&lt;li&gt;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标签（也就是说父元素是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&lt;div&gt;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而不是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en-US" altLang="zh-CN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ul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）。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07" y="3068960"/>
            <a:ext cx="5238061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519936" y="2564905"/>
            <a:ext cx="6624736" cy="310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&lt;div class="list-group"&gt; </a:t>
            </a:r>
          </a:p>
          <a:p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&lt;a 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href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="#" class="list-group-item active"&gt; </a:t>
            </a:r>
          </a:p>
          <a:p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Cras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justo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odio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&lt;/a&gt; </a:t>
            </a:r>
          </a:p>
          <a:p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&lt;a 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href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="#" class="list-group-item"&gt;</a:t>
            </a:r>
          </a:p>
          <a:p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Dapibus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ac 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facilisis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</a:t>
            </a:r>
          </a:p>
          <a:p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&lt;/a&gt; </a:t>
            </a:r>
          </a:p>
          <a:p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&lt;a 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href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="#" class="list-group-item"&gt;</a:t>
            </a:r>
          </a:p>
          <a:p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Morbi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leo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risus</a:t>
            </a:r>
          </a:p>
          <a:p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&lt;/a&gt; </a:t>
            </a:r>
          </a:p>
          <a:p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&lt;/div&gt;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4955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列表组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75</a:t>
            </a:fld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1424" y="1412777"/>
            <a:ext cx="5184576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被禁用条目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1424" y="2060848"/>
            <a:ext cx="6748780" cy="914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为 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.list-group-item 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添加 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.disabled 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类可以让单个条目显示为灰色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表现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出被禁用的效果。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958" y="2966172"/>
            <a:ext cx="52451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列表组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76</a:t>
            </a:fld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1424" y="1412777"/>
            <a:ext cx="5184576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情景类条目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1425" y="2060849"/>
            <a:ext cx="6126480" cy="502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为列表中的条目添加情境类，默认样式或链接列表都可以。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35" y="2852936"/>
            <a:ext cx="51943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23392" y="2780929"/>
            <a:ext cx="11041227" cy="25603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&lt;</a:t>
            </a:r>
            <a:r>
              <a:rPr lang="en-US" altLang="zh-CN" dirty="0" err="1"/>
              <a:t>ul</a:t>
            </a:r>
            <a:r>
              <a:rPr lang="en-US" altLang="zh-CN" dirty="0"/>
              <a:t> class="list-group"&gt; 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&lt;</a:t>
            </a:r>
            <a:r>
              <a:rPr lang="en-US" altLang="zh-CN" dirty="0"/>
              <a:t>li class="list-group-item </a:t>
            </a:r>
            <a:r>
              <a:rPr lang="en-US" altLang="zh-CN" dirty="0">
                <a:solidFill>
                  <a:srgbClr val="FF0000"/>
                </a:solidFill>
              </a:rPr>
              <a:t>list-group-item-success</a:t>
            </a:r>
            <a:r>
              <a:rPr lang="en-US" altLang="zh-CN" dirty="0"/>
              <a:t>"&gt;</a:t>
            </a:r>
            <a:r>
              <a:rPr lang="en-US" altLang="zh-CN" dirty="0" err="1"/>
              <a:t>Dapibus</a:t>
            </a:r>
            <a:r>
              <a:rPr lang="en-US" altLang="zh-CN" dirty="0"/>
              <a:t> ac </a:t>
            </a:r>
            <a:r>
              <a:rPr lang="en-US" altLang="zh-CN" dirty="0" err="1"/>
              <a:t>facilisis</a:t>
            </a:r>
            <a:r>
              <a:rPr lang="en-US" altLang="zh-CN" dirty="0"/>
              <a:t> in&lt;/li&gt; </a:t>
            </a:r>
            <a:r>
              <a:rPr lang="en-US" altLang="zh-CN" dirty="0" smtClean="0"/>
              <a:t> 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&lt;</a:t>
            </a:r>
            <a:r>
              <a:rPr lang="en-US" altLang="zh-CN" dirty="0"/>
              <a:t>li class="list-group-item </a:t>
            </a:r>
            <a:r>
              <a:rPr lang="en-US" altLang="zh-CN" dirty="0">
                <a:solidFill>
                  <a:srgbClr val="FF0000"/>
                </a:solidFill>
              </a:rPr>
              <a:t>list-group-item-info</a:t>
            </a:r>
            <a:r>
              <a:rPr lang="en-US" altLang="zh-CN" dirty="0"/>
              <a:t>"&gt;</a:t>
            </a:r>
            <a:r>
              <a:rPr lang="en-US" altLang="zh-CN" dirty="0" err="1"/>
              <a:t>Cras</a:t>
            </a:r>
            <a:r>
              <a:rPr lang="en-US" altLang="zh-CN" dirty="0"/>
              <a:t> sit </a:t>
            </a:r>
            <a:r>
              <a:rPr lang="en-US" altLang="zh-CN" dirty="0" err="1"/>
              <a:t>amet</a:t>
            </a:r>
            <a:r>
              <a:rPr lang="en-US" altLang="zh-CN" dirty="0"/>
              <a:t> </a:t>
            </a:r>
            <a:r>
              <a:rPr lang="en-US" altLang="zh-CN" dirty="0" err="1"/>
              <a:t>nibh</a:t>
            </a:r>
            <a:r>
              <a:rPr lang="en-US" altLang="zh-CN" dirty="0"/>
              <a:t> </a:t>
            </a:r>
            <a:r>
              <a:rPr lang="en-US" altLang="zh-CN" dirty="0" err="1"/>
              <a:t>libero</a:t>
            </a:r>
            <a:r>
              <a:rPr lang="en-US" altLang="zh-CN" dirty="0"/>
              <a:t>&lt;/li&gt; 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&lt;</a:t>
            </a:r>
            <a:r>
              <a:rPr lang="en-US" altLang="zh-CN" dirty="0"/>
              <a:t>li class="list-group-item </a:t>
            </a:r>
            <a:r>
              <a:rPr lang="en-US" altLang="zh-CN" dirty="0">
                <a:solidFill>
                  <a:srgbClr val="FF0000"/>
                </a:solidFill>
              </a:rPr>
              <a:t>list-group-item-warning</a:t>
            </a:r>
            <a:r>
              <a:rPr lang="en-US" altLang="zh-CN" dirty="0"/>
              <a:t>"&gt;</a:t>
            </a:r>
            <a:r>
              <a:rPr lang="en-US" altLang="zh-CN" dirty="0" err="1"/>
              <a:t>Porta</a:t>
            </a:r>
            <a:r>
              <a:rPr lang="en-US" altLang="zh-CN" dirty="0"/>
              <a:t> ac </a:t>
            </a:r>
            <a:r>
              <a:rPr lang="en-US" altLang="zh-CN" dirty="0" err="1"/>
              <a:t>consectetur</a:t>
            </a:r>
            <a:r>
              <a:rPr lang="en-US" altLang="zh-CN" dirty="0"/>
              <a:t> ac&lt;/li&gt; 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&lt;</a:t>
            </a:r>
            <a:r>
              <a:rPr lang="en-US" altLang="zh-CN" dirty="0"/>
              <a:t>li class="list-group-item </a:t>
            </a:r>
            <a:r>
              <a:rPr lang="en-US" altLang="zh-CN" dirty="0">
                <a:solidFill>
                  <a:srgbClr val="FF0000"/>
                </a:solidFill>
              </a:rPr>
              <a:t>list-group-item-danger</a:t>
            </a:r>
            <a:r>
              <a:rPr lang="en-US" altLang="zh-CN" dirty="0"/>
              <a:t>"&gt;</a:t>
            </a:r>
            <a:r>
              <a:rPr lang="en-US" altLang="zh-CN" dirty="0" err="1"/>
              <a:t>Vestibulum</a:t>
            </a:r>
            <a:r>
              <a:rPr lang="en-US" altLang="zh-CN" dirty="0"/>
              <a:t> at </a:t>
            </a:r>
            <a:r>
              <a:rPr lang="en-US" altLang="zh-CN" dirty="0" err="1"/>
              <a:t>eros</a:t>
            </a:r>
            <a:r>
              <a:rPr lang="en-US" altLang="zh-CN" dirty="0"/>
              <a:t>&lt;/li&gt; 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&lt;/</a:t>
            </a:r>
            <a:r>
              <a:rPr lang="en-US" altLang="zh-CN" dirty="0" err="1"/>
              <a:t>ul</a:t>
            </a:r>
            <a:r>
              <a:rPr lang="en-US" altLang="zh-CN" dirty="0"/>
              <a:t>&gt;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4955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列表组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77</a:t>
            </a:fld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1424" y="1412777"/>
            <a:ext cx="5184576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定制内容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1424" y="2060848"/>
            <a:ext cx="67487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在里面可以加几乎任何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，甚至是像下面的带链接的列表组。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2741176"/>
            <a:ext cx="5088565" cy="2920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5711957" y="2682192"/>
            <a:ext cx="6096000" cy="29718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&lt;div class="list-group"&gt; </a:t>
            </a:r>
            <a:endParaRPr lang="en-US" altLang="zh-CN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&lt;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altLang="zh-CN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href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="#" class="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list-group-item active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"&gt; </a:t>
            </a:r>
            <a:endParaRPr lang="en-US" altLang="zh-CN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&lt;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h4 class="list-group-item-heading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List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group item heading&lt;/h4&gt; </a:t>
            </a:r>
            <a:endParaRPr lang="en-US" altLang="zh-CN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&lt;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 class="list-group-item-text"&gt;...&lt;/p&gt; </a:t>
            </a:r>
            <a:endParaRPr lang="en-US" altLang="zh-CN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&lt;/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a&gt; </a:t>
            </a:r>
            <a:endParaRPr lang="en-US" altLang="zh-CN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div&gt;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48005" y="24955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面版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78</a:t>
            </a:fld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1424" y="1412777"/>
            <a:ext cx="5184576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基本样式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1425" y="2060848"/>
            <a:ext cx="6164580" cy="914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默认的 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.panel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组件所做的只是设置基本的边框（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border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和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内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补（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padding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）来包含内容。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1" y="3119439"/>
            <a:ext cx="104521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11424" y="4077072"/>
            <a:ext cx="10410627" cy="1325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&lt;div class="panel panel-default"&gt; </a:t>
            </a:r>
            <a:endParaRPr lang="en-US" altLang="zh-CN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&lt;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div class="panel-body"&gt; Basic panel example &lt;/div&gt; </a:t>
            </a:r>
            <a:endParaRPr lang="en-US" altLang="zh-CN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div&gt;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20203" y="5661248"/>
            <a:ext cx="19227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例子：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panel.html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4955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面版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79</a:t>
            </a:fld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1424" y="1412777"/>
            <a:ext cx="5184576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带标题的面版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1424" y="2060848"/>
            <a:ext cx="6393180" cy="502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通过 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.panel-heading 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可以很简单地为面板加入一个标题容器。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1424" y="4077072"/>
            <a:ext cx="10410627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&lt;div class="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panel panel-default</a:t>
            </a:r>
            <a:r>
              <a:rPr lang="en-US" altLang="zh-CN" dirty="0"/>
              <a:t>"&gt; 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&lt;</a:t>
            </a:r>
            <a:r>
              <a:rPr lang="en-US" altLang="zh-CN" dirty="0"/>
              <a:t>div class="</a:t>
            </a:r>
            <a:r>
              <a:rPr lang="en-US" altLang="zh-CN" dirty="0">
                <a:solidFill>
                  <a:srgbClr val="FF0000"/>
                </a:solidFill>
              </a:rPr>
              <a:t>panel-heading</a:t>
            </a:r>
            <a:r>
              <a:rPr lang="en-US" altLang="zh-CN" dirty="0"/>
              <a:t>"&gt;Panel heading without title&lt;/div&gt; 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&lt;</a:t>
            </a:r>
            <a:r>
              <a:rPr lang="en-US" altLang="zh-CN" dirty="0"/>
              <a:t>div class="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panel-body</a:t>
            </a:r>
            <a:r>
              <a:rPr lang="en-US" altLang="zh-CN" dirty="0"/>
              <a:t>"&gt; Panel content &lt;/div&gt; 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&lt;/</a:t>
            </a:r>
            <a:r>
              <a:rPr lang="en-US" altLang="zh-CN" dirty="0"/>
              <a:t>div&gt;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52936"/>
            <a:ext cx="10515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110477" y="5517232"/>
            <a:ext cx="23545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例子：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panel-title.html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3933056"/>
            <a:ext cx="10442376" cy="2286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&lt;div class="panel panel-success"&gt;</a:t>
            </a:r>
          </a:p>
          <a:p>
            <a:r>
              <a:rPr lang="en-US" altLang="zh-CN" dirty="0"/>
              <a:t>     &lt;div class="panel-heading"&gt;</a:t>
            </a:r>
          </a:p>
          <a:p>
            <a:r>
              <a:rPr lang="en-US" altLang="zh-CN" dirty="0"/>
              <a:t>      </a:t>
            </a:r>
            <a:r>
              <a:rPr lang="en-US" altLang="zh-CN" dirty="0" smtClean="0"/>
              <a:t>  &lt;</a:t>
            </a:r>
            <a:r>
              <a:rPr lang="en-US" altLang="zh-CN" dirty="0"/>
              <a:t>h3 class="</a:t>
            </a:r>
            <a:r>
              <a:rPr lang="en-US" altLang="zh-CN" dirty="0">
                <a:solidFill>
                  <a:srgbClr val="FF0000"/>
                </a:solidFill>
              </a:rPr>
              <a:t>panel-title</a:t>
            </a:r>
            <a:r>
              <a:rPr lang="en-US" altLang="zh-CN" dirty="0"/>
              <a:t>"&gt;Panel title&lt;/h3&gt;</a:t>
            </a:r>
          </a:p>
          <a:p>
            <a:r>
              <a:rPr lang="en-US" altLang="zh-CN" dirty="0"/>
              <a:t>     &lt;/div&gt;</a:t>
            </a:r>
          </a:p>
          <a:p>
            <a:r>
              <a:rPr lang="en-US" altLang="zh-CN" dirty="0"/>
              <a:t>     &lt;div class="panel-body"&gt;</a:t>
            </a:r>
          </a:p>
          <a:p>
            <a:r>
              <a:rPr lang="en-US" altLang="zh-CN" dirty="0"/>
              <a:t>        Panel content</a:t>
            </a:r>
          </a:p>
          <a:p>
            <a:r>
              <a:rPr lang="en-US" altLang="zh-CN" dirty="0"/>
              <a:t>     &lt;/div&gt;</a:t>
            </a:r>
          </a:p>
          <a:p>
            <a:r>
              <a:rPr lang="en-US" altLang="zh-CN" dirty="0"/>
              <a:t>   &lt;/div&gt;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8003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下拉菜单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15414" y="1340768"/>
            <a:ext cx="358140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菜单标题：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dropdown-header</a:t>
            </a:r>
          </a:p>
        </p:txBody>
      </p:sp>
      <p:sp>
        <p:nvSpPr>
          <p:cNvPr id="13" name="矩形 12"/>
          <p:cNvSpPr/>
          <p:nvPr/>
        </p:nvSpPr>
        <p:spPr>
          <a:xfrm>
            <a:off x="911425" y="4869160"/>
            <a:ext cx="3046730" cy="39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禁用的菜单项：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.disabled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1957" y="4905364"/>
            <a:ext cx="2976331" cy="1331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直接连接符 15"/>
          <p:cNvCxnSpPr/>
          <p:nvPr/>
        </p:nvCxnSpPr>
        <p:spPr>
          <a:xfrm>
            <a:off x="1007435" y="4725144"/>
            <a:ext cx="10561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999989" y="1340768"/>
            <a:ext cx="0" cy="3273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5" y="1858841"/>
            <a:ext cx="3389764" cy="275522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296" y="1844824"/>
            <a:ext cx="3552395" cy="266429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259084" y="1300698"/>
            <a:ext cx="2087245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分隔线：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divider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3431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面版</a:t>
            </a:r>
            <a:endParaRPr lang="zh-CN" altLang="en-US" sz="36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80</a:t>
            </a:fld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1424" y="1412777"/>
            <a:ext cx="5184576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带注脚的面版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1425" y="2060848"/>
            <a:ext cx="5021580" cy="502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把按钮或次要的文本放入 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.panel-footer 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容器内。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35" y="2708920"/>
            <a:ext cx="6264243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03446" y="4149080"/>
            <a:ext cx="7392821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&lt;div class="panel panel-default"&gt; </a:t>
            </a:r>
            <a:endParaRPr lang="en-US" altLang="zh-CN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&lt;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div class="panel-body"&gt; Panel content &lt;/div&gt; </a:t>
            </a:r>
            <a:endParaRPr lang="en-US" altLang="zh-CN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&lt;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div class="panel-footer"&gt;Panel footer&lt;/div&gt; </a:t>
            </a:r>
            <a:endParaRPr lang="en-US" altLang="zh-CN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div&gt;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4955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面版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81</a:t>
            </a:fld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1424" y="1412777"/>
            <a:ext cx="5184576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带情景效果的面版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96" y="1124744"/>
            <a:ext cx="4013200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23392" y="2276873"/>
            <a:ext cx="6336704" cy="2148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&lt;div class="panel panel-primary"&gt;...&lt;/div&gt; &lt;div class="panel panel-success"&gt;...&lt;/div&gt; &lt;div class="panel panel-info"&gt;...&lt;/div&gt; </a:t>
            </a:r>
            <a:endParaRPr lang="en-US" altLang="zh-CN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div class="panel panel-warning"&gt;...&lt;/div&gt; &lt;div class="panel panel-danger"&gt;...&lt;/div&gt;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60070" y="24955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面版</a:t>
            </a:r>
            <a:endParaRPr lang="zh-CN" altLang="en-US" sz="36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82</a:t>
            </a:fld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1424" y="1412777"/>
            <a:ext cx="5184576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带表格的面版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51" y="2000250"/>
            <a:ext cx="105029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11424" y="2000251"/>
            <a:ext cx="10436027" cy="2971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&lt;div class="panel panel-default"&gt; 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&lt;</a:t>
            </a:r>
            <a:r>
              <a:rPr lang="en-US" altLang="zh-CN" dirty="0"/>
              <a:t>div class="panel-heading"&gt;Panel heading&lt;/div&gt; 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&lt;</a:t>
            </a:r>
            <a:r>
              <a:rPr lang="en-US" altLang="zh-CN" dirty="0"/>
              <a:t>div class="panel-body"&gt; 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&lt;</a:t>
            </a:r>
            <a:r>
              <a:rPr lang="en-US" altLang="zh-CN" dirty="0"/>
              <a:t>p&gt;...&lt;/p&gt; 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&lt;/</a:t>
            </a:r>
            <a:r>
              <a:rPr lang="en-US" altLang="zh-CN" dirty="0"/>
              <a:t>div&gt; 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&lt;</a:t>
            </a:r>
            <a:r>
              <a:rPr lang="en-US" altLang="zh-CN" dirty="0">
                <a:solidFill>
                  <a:srgbClr val="FF0000"/>
                </a:solidFill>
              </a:rPr>
              <a:t>table class="table"&gt; ... &lt;/table&gt;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&lt;/</a:t>
            </a:r>
            <a:r>
              <a:rPr lang="en-US" altLang="zh-CN" dirty="0"/>
              <a:t>div&gt;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920203" y="5661248"/>
            <a:ext cx="2494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例子：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panel-table.html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00380" y="24955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面版</a:t>
            </a:r>
            <a:endParaRPr lang="zh-CN" altLang="en-US" sz="36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83</a:t>
            </a:fld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1424" y="1412777"/>
            <a:ext cx="5184576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带列表组的面版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1" y="1978124"/>
            <a:ext cx="10477500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57251" y="1989996"/>
            <a:ext cx="10423327" cy="42062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&lt;div class="panel panel-default"&gt; 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&lt;</a:t>
            </a:r>
            <a:r>
              <a:rPr lang="en-US" altLang="zh-CN" dirty="0"/>
              <a:t>div class="panel-heading"&gt;Panel heading&lt;/div&gt; 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&lt;</a:t>
            </a:r>
            <a:r>
              <a:rPr lang="en-US" altLang="zh-CN" dirty="0"/>
              <a:t>div class="panel-body"&gt; 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&lt;</a:t>
            </a:r>
            <a:r>
              <a:rPr lang="en-US" altLang="zh-CN" dirty="0"/>
              <a:t>p&gt;...&lt;/p&gt; 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&lt;/</a:t>
            </a:r>
            <a:r>
              <a:rPr lang="en-US" altLang="zh-CN" dirty="0"/>
              <a:t>div&gt; 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&lt;</a:t>
            </a:r>
            <a:r>
              <a:rPr lang="en-US" altLang="zh-CN" dirty="0" err="1"/>
              <a:t>ul</a:t>
            </a:r>
            <a:r>
              <a:rPr lang="en-US" altLang="zh-CN" dirty="0"/>
              <a:t> class="list-group"&gt; 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&lt;</a:t>
            </a:r>
            <a:r>
              <a:rPr lang="en-US" altLang="zh-CN" dirty="0"/>
              <a:t>li class="list-group-item"&gt;</a:t>
            </a:r>
            <a:r>
              <a:rPr lang="en-US" altLang="zh-CN" dirty="0" err="1"/>
              <a:t>Cras</a:t>
            </a:r>
            <a:r>
              <a:rPr lang="en-US" altLang="zh-CN" dirty="0"/>
              <a:t> </a:t>
            </a:r>
            <a:r>
              <a:rPr lang="en-US" altLang="zh-CN" dirty="0" err="1"/>
              <a:t>justo</a:t>
            </a:r>
            <a:r>
              <a:rPr lang="en-US" altLang="zh-CN" dirty="0"/>
              <a:t> </a:t>
            </a:r>
            <a:r>
              <a:rPr lang="en-US" altLang="zh-CN" dirty="0" err="1"/>
              <a:t>odio</a:t>
            </a:r>
            <a:r>
              <a:rPr lang="en-US" altLang="zh-CN" dirty="0"/>
              <a:t>&lt;/li&gt; 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&lt;</a:t>
            </a:r>
            <a:r>
              <a:rPr lang="en-US" altLang="zh-CN" dirty="0"/>
              <a:t>li class="list-group-item"&gt;</a:t>
            </a:r>
            <a:r>
              <a:rPr lang="en-US" altLang="zh-CN" dirty="0" err="1"/>
              <a:t>Dapibus</a:t>
            </a:r>
            <a:r>
              <a:rPr lang="en-US" altLang="zh-CN" dirty="0"/>
              <a:t> ac </a:t>
            </a:r>
            <a:r>
              <a:rPr lang="en-US" altLang="zh-CN" dirty="0" err="1"/>
              <a:t>facilisis</a:t>
            </a:r>
            <a:r>
              <a:rPr lang="en-US" altLang="zh-CN" dirty="0"/>
              <a:t> in&lt;/li</a:t>
            </a:r>
            <a:r>
              <a:rPr lang="en-US" altLang="zh-CN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&lt;/</a:t>
            </a:r>
            <a:r>
              <a:rPr lang="en-US" altLang="zh-CN" dirty="0" err="1"/>
              <a:t>ul</a:t>
            </a:r>
            <a:r>
              <a:rPr lang="en-US" altLang="zh-CN" dirty="0"/>
              <a:t>&gt; 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&lt;/</a:t>
            </a:r>
            <a:r>
              <a:rPr lang="en-US" altLang="zh-CN" dirty="0"/>
              <a:t>div&gt;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213071" y="1412776"/>
            <a:ext cx="22783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例子：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panel-list.html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84</a:t>
            </a:fld>
            <a:endParaRPr lang="zh-CN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05" y="1553210"/>
            <a:ext cx="10134600" cy="3338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平行四边形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59000" y="2451100"/>
            <a:ext cx="4889500" cy="957263"/>
          </a:xfrm>
          <a:prstGeom prst="parallelogram">
            <a:avLst>
              <a:gd name="adj" fmla="val 30529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4800" b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按钮组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07435" y="1948770"/>
            <a:ext cx="404749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把一系列的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en-US" altLang="zh-CN" sz="20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按钮放入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en-US" altLang="zh-CN" sz="20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-group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3525" y="2420889"/>
            <a:ext cx="4234391" cy="780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矩形 12"/>
          <p:cNvSpPr/>
          <p:nvPr/>
        </p:nvSpPr>
        <p:spPr>
          <a:xfrm>
            <a:off x="1031776" y="3356993"/>
            <a:ext cx="8904651" cy="1737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&lt;div class="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-group"&gt;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&lt;button type="button" class="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-default"&gt;Left&lt;/button&gt;  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&lt;button type="button" class="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-default"&gt;Middle&lt;/button&gt;  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&lt;button type="button" class="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-default"&gt;Right&lt;/button&gt; &lt;/div&gt;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88022" y="5636616"/>
            <a:ext cx="26593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例子：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button-group.html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7772" y="1282352"/>
            <a:ext cx="110109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按钮组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5、22、25、26、28、29"/>
  <p:tag name="KSO_WM_TEMPLATE_CATEGORY" val="custom"/>
  <p:tag name="KSO_WM_TEMPLATE_INDEX" val="160336"/>
  <p:tag name="KSO_WM_TAG_VERSION" val="1.0"/>
  <p:tag name="KSO_WM_SLIDE_ID" val="custom1603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b"/>
  <p:tag name="KSO_WM_UNIT_INDEX" val="1"/>
  <p:tag name="KSO_WM_UNIT_ID" val="custom160336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THANKYOU"/>
</p:tagLst>
</file>

<file path=ppt/theme/theme1.xml><?xml version="1.0" encoding="utf-8"?>
<a:theme xmlns:a="http://schemas.openxmlformats.org/drawingml/2006/main" name="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4649</Words>
  <Application>Microsoft Office PowerPoint</Application>
  <PresentationFormat>宽屏</PresentationFormat>
  <Paragraphs>891</Paragraphs>
  <Slides>85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85</vt:i4>
      </vt:variant>
    </vt:vector>
  </HeadingPairs>
  <TitlesOfParts>
    <vt:vector size="92" baseType="lpstr">
      <vt:lpstr>Britannic Bold</vt:lpstr>
      <vt:lpstr>Arial</vt:lpstr>
      <vt:lpstr>黑体</vt:lpstr>
      <vt:lpstr>微软雅黑</vt:lpstr>
      <vt:lpstr>Calibri</vt:lpstr>
      <vt:lpstr>宋体</vt:lpstr>
      <vt:lpstr>A000120141114A19PWBG</vt:lpstr>
      <vt:lpstr>H5方向基础课</vt:lpstr>
      <vt:lpstr>PowerPoint 演示文稿</vt:lpstr>
      <vt:lpstr>图标</vt:lpstr>
      <vt:lpstr>图标</vt:lpstr>
      <vt:lpstr>图标</vt:lpstr>
      <vt:lpstr>PowerPoint 演示文稿</vt:lpstr>
      <vt:lpstr>下拉菜单</vt:lpstr>
      <vt:lpstr>下拉菜单</vt:lpstr>
      <vt:lpstr>按钮组</vt:lpstr>
      <vt:lpstr>按钮组</vt:lpstr>
      <vt:lpstr>按钮组</vt:lpstr>
      <vt:lpstr>按钮组</vt:lpstr>
      <vt:lpstr>按钮组</vt:lpstr>
      <vt:lpstr>按钮组</vt:lpstr>
      <vt:lpstr>按钮式下拉菜单</vt:lpstr>
      <vt:lpstr>按钮式下拉菜单</vt:lpstr>
      <vt:lpstr>按钮式下拉菜单</vt:lpstr>
      <vt:lpstr>按钮式下拉菜单</vt:lpstr>
      <vt:lpstr>PowerPoint 演示文稿</vt:lpstr>
      <vt:lpstr>输入框组</vt:lpstr>
      <vt:lpstr>输入框组</vt:lpstr>
      <vt:lpstr>输入框组</vt:lpstr>
      <vt:lpstr>输入框组</vt:lpstr>
      <vt:lpstr>输入框组</vt:lpstr>
      <vt:lpstr>PowerPoint 演示文稿</vt:lpstr>
      <vt:lpstr>导航</vt:lpstr>
      <vt:lpstr>导航</vt:lpstr>
      <vt:lpstr>导航</vt:lpstr>
      <vt:lpstr>导航</vt:lpstr>
      <vt:lpstr>导航</vt:lpstr>
      <vt:lpstr>导航</vt:lpstr>
      <vt:lpstr>导航</vt:lpstr>
      <vt:lpstr>导航</vt:lpstr>
      <vt:lpstr>导航</vt:lpstr>
      <vt:lpstr>导航</vt:lpstr>
      <vt:lpstr>导航</vt:lpstr>
      <vt:lpstr>导航</vt:lpstr>
      <vt:lpstr>导航</vt:lpstr>
      <vt:lpstr>导航</vt:lpstr>
      <vt:lpstr>导航</vt:lpstr>
      <vt:lpstr>导航</vt:lpstr>
      <vt:lpstr>练习</vt:lpstr>
      <vt:lpstr>PowerPoint 演示文稿</vt:lpstr>
      <vt:lpstr>分页</vt:lpstr>
      <vt:lpstr>分页</vt:lpstr>
      <vt:lpstr>分页</vt:lpstr>
      <vt:lpstr>分页</vt:lpstr>
      <vt:lpstr>分页</vt:lpstr>
      <vt:lpstr>PowerPoint 演示文稿</vt:lpstr>
      <vt:lpstr>标签</vt:lpstr>
      <vt:lpstr>标签</vt:lpstr>
      <vt:lpstr>徽章</vt:lpstr>
      <vt:lpstr>徽章</vt:lpstr>
      <vt:lpstr>练习</vt:lpstr>
      <vt:lpstr>大屏幕</vt:lpstr>
      <vt:lpstr>练习</vt:lpstr>
      <vt:lpstr>页面标题</vt:lpstr>
      <vt:lpstr>缩略图</vt:lpstr>
      <vt:lpstr>缩略图</vt:lpstr>
      <vt:lpstr>练习</vt:lpstr>
      <vt:lpstr>警示框</vt:lpstr>
      <vt:lpstr>警示框</vt:lpstr>
      <vt:lpstr>警示框</vt:lpstr>
      <vt:lpstr>媒体对象</vt:lpstr>
      <vt:lpstr>媒体对象</vt:lpstr>
      <vt:lpstr>PowerPoint 演示文稿</vt:lpstr>
      <vt:lpstr>进度条</vt:lpstr>
      <vt:lpstr>进度条</vt:lpstr>
      <vt:lpstr>进度条</vt:lpstr>
      <vt:lpstr>进度条</vt:lpstr>
      <vt:lpstr>PowerPoint 演示文稿</vt:lpstr>
      <vt:lpstr>列表组</vt:lpstr>
      <vt:lpstr>列表组</vt:lpstr>
      <vt:lpstr>列表组</vt:lpstr>
      <vt:lpstr>列表组</vt:lpstr>
      <vt:lpstr>列表组</vt:lpstr>
      <vt:lpstr>列表组</vt:lpstr>
      <vt:lpstr>面版</vt:lpstr>
      <vt:lpstr>面版</vt:lpstr>
      <vt:lpstr>面版</vt:lpstr>
      <vt:lpstr>面版</vt:lpstr>
      <vt:lpstr>面版</vt:lpstr>
      <vt:lpstr>面版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WINDOWS7</dc:creator>
  <cp:lastModifiedBy>MengYi</cp:lastModifiedBy>
  <cp:revision>107</cp:revision>
  <dcterms:created xsi:type="dcterms:W3CDTF">2016-07-29T12:40:00Z</dcterms:created>
  <dcterms:modified xsi:type="dcterms:W3CDTF">2017-06-07T00:29:49Z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2052-10.1.0.6205</vt:lpwstr>
  </property>
</Properties>
</file>