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9"/>
  </p:notesMasterIdLst>
  <p:sldIdLst>
    <p:sldId id="345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402" r:id="rId58"/>
  </p:sldIdLst>
  <p:sldSz cx="12192000" cy="6858000"/>
  <p:notesSz cx="6858000" cy="9144000"/>
  <p:embeddedFontLst>
    <p:embeddedFont>
      <p:font typeface="Britannic Bold" panose="020B0903060703020204" pitchFamily="34" charset="0"/>
      <p:regular r:id="rId60"/>
    </p:embeddedFont>
    <p:embeddedFont>
      <p:font typeface="黑体" panose="02010609060101010101" pitchFamily="49" charset="-122"/>
      <p:regular r:id="rId61"/>
    </p:embeddedFont>
    <p:embeddedFont>
      <p:font typeface="微软雅黑" panose="020B0503020204020204" pitchFamily="34" charset="-122"/>
      <p:regular r:id="rId62"/>
      <p:bold r:id="rId63"/>
    </p:embeddedFont>
    <p:embeddedFont>
      <p:font typeface="Calibri" panose="020F0502020204030204" pitchFamily="34" charset="0"/>
      <p:regular r:id="rId64"/>
      <p:bold r:id="rId65"/>
      <p:italic r:id="rId66"/>
      <p:boldItalic r:id="rId6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09">
          <p15:clr>
            <a:srgbClr val="A4A3A4"/>
          </p15:clr>
        </p15:guide>
        <p15:guide id="3" pos="778">
          <p15:clr>
            <a:srgbClr val="A4A3A4"/>
          </p15:clr>
        </p15:guide>
        <p15:guide id="4" pos="69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DE1"/>
    <a:srgbClr val="368ADF"/>
    <a:srgbClr val="7EB4EA"/>
    <a:srgbClr val="134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72"/>
      </p:cViewPr>
      <p:guideLst>
        <p:guide orient="horz" pos="2137"/>
        <p:guide pos="3809"/>
        <p:guide pos="778"/>
        <p:guide pos="69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98" y="-90"/>
      </p:cViewPr>
      <p:guideLst>
        <p:guide orient="horz" pos="288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6EBA2-552A-4DFF-BDF1-D7F99C2E83C1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055D7-C169-4C38-8331-31811519E4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910" y="141668"/>
            <a:ext cx="2021983" cy="2047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1223493"/>
            <a:ext cx="8974540" cy="4902671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33341"/>
            <a:ext cx="11682413" cy="5223009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20462"/>
            <a:ext cx="11682413" cy="5235888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163087"/>
            <a:ext cx="9791700" cy="7921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25003" y="476518"/>
            <a:ext cx="8757097" cy="1056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276" y="1281837"/>
            <a:ext cx="9789448" cy="41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638" y="5624235"/>
            <a:ext cx="9790724" cy="73211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90277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41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da-DK" altLang="zh-CN" sz="6000" dirty="0" smtClean="0"/>
              <a:t>H5</a:t>
            </a:r>
            <a:r>
              <a:rPr lang="zh-CN" altLang="en-US" sz="6000" dirty="0" smtClean="0"/>
              <a:t>方向基础课</a:t>
            </a:r>
            <a:endParaRPr lang="zh-CN" sz="6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3200" dirty="0" smtClean="0"/>
              <a:t>第二十三章 </a:t>
            </a:r>
            <a:r>
              <a:rPr lang="zh-CN" altLang="en-US" sz="3200" dirty="0" smtClean="0">
                <a:sym typeface="+mn-ea"/>
              </a:rPr>
              <a:t>Bootstrap插件</a:t>
            </a:r>
            <a:endParaRPr lang="zh-CN" altLang="en-US" sz="32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模态框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03445" y="1340768"/>
            <a:ext cx="3840427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可选尺寸：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03446" y="1916833"/>
            <a:ext cx="10273141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模态框提供了两个可选尺寸，通过为 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.modal-dialog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增加一个样式调整类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实现（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.modal-</a:t>
            </a: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lg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/   .modal-</a:t>
            </a: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" y="3366492"/>
            <a:ext cx="11722100" cy="1790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61" y="4005065"/>
            <a:ext cx="4279900" cy="1990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模态框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03445" y="1340768"/>
            <a:ext cx="3840427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应用栅格系统：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10" y="1988840"/>
            <a:ext cx="9954245" cy="4024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模态框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03445" y="1340768"/>
            <a:ext cx="3840427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应用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单元素：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24" y="1988841"/>
            <a:ext cx="9755120" cy="40193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06095" y="23431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模态框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2" y="1152526"/>
            <a:ext cx="12247964" cy="436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9509" y="1988840"/>
            <a:ext cx="3840427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模态框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下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拉菜单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滚动监听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标签页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工具提示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7968" y="1988254"/>
            <a:ext cx="2496277" cy="371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弹出框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警告框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按钮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折叠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轮播</a:t>
            </a:r>
          </a:p>
          <a:p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3431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下拉菜单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03445" y="1340769"/>
            <a:ext cx="384042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</a:t>
            </a:r>
          </a:p>
        </p:txBody>
      </p:sp>
      <p:sp>
        <p:nvSpPr>
          <p:cNvPr id="22" name="矩形 21"/>
          <p:cNvSpPr/>
          <p:nvPr/>
        </p:nvSpPr>
        <p:spPr>
          <a:xfrm>
            <a:off x="1295467" y="2564904"/>
            <a:ext cx="9752765" cy="3505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class="dropdown"&gt; 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data-toggle="dropdown" 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="#"&gt;</a:t>
            </a:r>
          </a:p>
          <a:p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Dropdown trigger</a:t>
            </a:r>
          </a:p>
          <a:p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&lt;/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a&gt; 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</a:p>
          <a:p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</a:t>
            </a:r>
            <a:r>
              <a:rPr lang="en-US" altLang="zh-CN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class="dropdown-menu" 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</a:p>
          <a:p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... </a:t>
            </a:r>
          </a:p>
          <a:p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&lt;/</a:t>
            </a:r>
            <a:r>
              <a:rPr lang="en-US" altLang="zh-CN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371" y="1988840"/>
            <a:ext cx="848233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通过向链接或按钮添加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data-toggle="dropdown"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可以打开或关闭下拉菜单。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44140" y="1403484"/>
            <a:ext cx="29895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plus-dropdown0.html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下拉菜单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44140" y="1403484"/>
            <a:ext cx="28625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plus-dropdown.html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3445" y="1340768"/>
            <a:ext cx="3840427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</a:p>
        </p:txBody>
      </p:sp>
      <p:sp>
        <p:nvSpPr>
          <p:cNvPr id="22" name="矩形 21"/>
          <p:cNvSpPr/>
          <p:nvPr/>
        </p:nvSpPr>
        <p:spPr>
          <a:xfrm>
            <a:off x="1199456" y="4005065"/>
            <a:ext cx="9752765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$(‘.class’).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dropdown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或者 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$(‘#id’).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dropdown()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9456" y="2178730"/>
            <a:ext cx="8928992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、为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&lt;button&gt;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或者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&lt;a&gt;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等设置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值或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值。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&lt;button&gt;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或者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&lt;a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添加</a:t>
            </a: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onclick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事件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、写</a:t>
            </a: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9509" y="1988840"/>
            <a:ext cx="3840427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模态框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下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拉菜单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滚动监听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标签页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工具提示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7968" y="1988254"/>
            <a:ext cx="2496277" cy="371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弹出框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警告框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按钮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折叠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轮播</a:t>
            </a:r>
          </a:p>
          <a:p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滚动监听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44139" y="1403484"/>
            <a:ext cx="294703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plus-scroll-body.html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3445" y="1340769"/>
            <a:ext cx="384042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</a:t>
            </a:r>
          </a:p>
        </p:txBody>
      </p:sp>
      <p:sp>
        <p:nvSpPr>
          <p:cNvPr id="22" name="矩形 21"/>
          <p:cNvSpPr/>
          <p:nvPr/>
        </p:nvSpPr>
        <p:spPr>
          <a:xfrm>
            <a:off x="719403" y="1978962"/>
            <a:ext cx="11329259" cy="3931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body 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data-spy="scroll"    data-target=“#</a:t>
            </a: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navbar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-example” &gt;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</a:t>
            </a: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id="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navbar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-example"&gt; </a:t>
            </a:r>
            <a:endParaRPr lang="en-US" altLang="zh-CN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&lt;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class="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-tabs"&gt; 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 &lt;/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endParaRPr lang="en-US" altLang="zh-CN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&lt;/</a:t>
            </a: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 </a:t>
            </a:r>
            <a:endParaRPr lang="en-US" altLang="zh-CN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body&gt;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43629" y="5435932"/>
            <a:ext cx="284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其他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plus-scroll.html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滚动监听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44139" y="1403484"/>
            <a:ext cx="294703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plus-scroll-body.html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3445" y="1340769"/>
            <a:ext cx="384042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</a:t>
            </a:r>
          </a:p>
        </p:txBody>
      </p:sp>
      <p:sp>
        <p:nvSpPr>
          <p:cNvPr id="22" name="矩形 21"/>
          <p:cNvSpPr/>
          <p:nvPr/>
        </p:nvSpPr>
        <p:spPr>
          <a:xfrm>
            <a:off x="1103445" y="1916832"/>
            <a:ext cx="9025003" cy="283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、为滚动范围（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body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）设置：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data-spy=“scroll”       data-target=“#id/.class”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、为监听元素（</a:t>
            </a: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）设置：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id/class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、为显示内容项设置：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、为监听元素（</a:t>
            </a: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）的栏目绑定：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43629" y="5435932"/>
            <a:ext cx="284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其他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plus-scroll.html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3431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概述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7435" y="1556792"/>
            <a:ext cx="3072341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文件引入：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7435" y="1988841"/>
            <a:ext cx="9697077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插件可以单个引入（使用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提供的单个*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文件），或一次性全部引入（使用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bootstrap.js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或压缩版的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bootstrap.min.js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7435" y="2998400"/>
            <a:ext cx="4224469" cy="20116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不要将两份文件全部引入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bootstrap.js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bootstrap.min.js</a:t>
            </a:r>
            <a:r>
              <a:rPr lang="zh-CN" altLang="en-US" dirty="0" smtClean="0"/>
              <a:t>同样是包含了所有插件。区别是：一个没有压缩，一个进行了压缩。</a:t>
            </a:r>
          </a:p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15947" y="2996952"/>
            <a:ext cx="5760640" cy="2423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插件之间的依赖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某些插件和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组件依赖于其它插件。如果你是单个引入每个插件的，请确保在文档中检查插件之间的依赖关系。注意，所有插件都依赖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（也就是说，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必须在所有插件</a:t>
            </a:r>
            <a:r>
              <a:rPr lang="zh-CN" altLang="en-US" b="1" dirty="0" smtClean="0"/>
              <a:t>之前</a:t>
            </a:r>
            <a:r>
              <a:rPr lang="zh-CN" altLang="en-US" dirty="0" smtClean="0"/>
              <a:t>引入页面）。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滚动监听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44139" y="1403484"/>
            <a:ext cx="2519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plus-scroll-j.html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3445" y="1340769"/>
            <a:ext cx="384042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</a:p>
        </p:txBody>
      </p:sp>
      <p:sp>
        <p:nvSpPr>
          <p:cNvPr id="22" name="矩形 21"/>
          <p:cNvSpPr/>
          <p:nvPr/>
        </p:nvSpPr>
        <p:spPr>
          <a:xfrm>
            <a:off x="1199456" y="2080684"/>
            <a:ext cx="9752765" cy="283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、去掉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data-target=“#id/.class”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$(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'body').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scrollspy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({ </a:t>
            </a:r>
            <a:endParaRPr lang="en-US" altLang="zh-CN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target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</a:t>
            </a: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navbar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-example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’；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})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445" y="4499829"/>
            <a:ext cx="93130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导航条内的链接地址必须有对应的页面元素具有同样的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34315"/>
            <a:ext cx="11137900" cy="720725"/>
          </a:xfrm>
        </p:spPr>
        <p:txBody>
          <a:bodyPr/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滚动监听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21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52736"/>
            <a:ext cx="12259087" cy="526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9509" y="1988840"/>
            <a:ext cx="3840427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模态框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下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拉菜单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滚动监听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标签页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工具提示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7968" y="1988254"/>
            <a:ext cx="2496277" cy="371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弹出框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警告框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按钮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折叠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轮播</a:t>
            </a:r>
          </a:p>
          <a:p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标签页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03445" y="1876762"/>
            <a:ext cx="3840427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</a:t>
            </a:r>
          </a:p>
        </p:txBody>
      </p:sp>
      <p:sp>
        <p:nvSpPr>
          <p:cNvPr id="22" name="矩形 21"/>
          <p:cNvSpPr/>
          <p:nvPr/>
        </p:nvSpPr>
        <p:spPr>
          <a:xfrm>
            <a:off x="1295467" y="2276872"/>
            <a:ext cx="9752765" cy="329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class="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-tabs"&gt; </a:t>
            </a:r>
            <a:endParaRPr lang="en-US" altLang="zh-CN" sz="2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li&gt;&lt;a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="#home" 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data-toggle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="tab"&gt;Home&lt;/a&gt;&lt;/li&gt; </a:t>
            </a:r>
            <a:endParaRPr lang="en-US" altLang="zh-CN" sz="2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li&gt;&lt;a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="#settings" 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data-toggle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="tab"&gt;Settings&lt;/a&gt;&lt;/li&gt; &lt;/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endParaRPr lang="en-US" altLang="zh-CN" sz="2000" i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 class="tab-content"&gt; </a:t>
            </a:r>
            <a:endParaRPr lang="en-US" altLang="zh-CN" sz="2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 class="tab-pane 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active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id="home"&gt;...&lt;/div&gt; </a:t>
            </a:r>
            <a:endParaRPr lang="en-US" altLang="zh-CN" sz="2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 class="tab-pane" id="settings"&gt;...&lt;/div&gt; </a:t>
            </a:r>
            <a:endParaRPr lang="en-US" altLang="zh-CN" sz="2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3445" y="1340768"/>
            <a:ext cx="5770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此插件为标签页式导航组件添加了标签页内容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标签页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03445" y="1300698"/>
            <a:ext cx="3840427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渐入效果</a:t>
            </a:r>
          </a:p>
        </p:txBody>
      </p:sp>
      <p:sp>
        <p:nvSpPr>
          <p:cNvPr id="22" name="矩形 21"/>
          <p:cNvSpPr/>
          <p:nvPr/>
        </p:nvSpPr>
        <p:spPr>
          <a:xfrm>
            <a:off x="1103446" y="1772817"/>
            <a:ext cx="9752765" cy="118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为每个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.tab-pane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添加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.fade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可以让标签页具有淡入的特效。第一个标签页所对应的的内容区必须也添加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.in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使初始内容同时具有淡入效果。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3445" y="3356993"/>
            <a:ext cx="9217024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class="tab-content"&gt; 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 class="tab-pane fade in active" id="home"&gt;...&lt;/div&gt; 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 class="tab-pane fade" id="profile"&gt;...&lt;/div&gt; 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 class="tab-pane fade" id="messages"&gt;...&lt;/div&gt; 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 class="tab-pane fade" id="settings"&gt;...&lt;/div&gt; 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44139" y="1340768"/>
            <a:ext cx="1986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tab-all.html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标签页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44139" y="1403484"/>
            <a:ext cx="23037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plus-tab-j.html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3445" y="1340769"/>
            <a:ext cx="384042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9456" y="1988840"/>
            <a:ext cx="8928992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$('#</a:t>
            </a:r>
            <a:r>
              <a:rPr lang="en-US" altLang="zh-CN" sz="28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myTab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a').click(function (e) {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CN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e.preventDefault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$(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this).tab('show')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9345" y="4921771"/>
            <a:ext cx="441007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此段代码放在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文档之后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9509" y="1988840"/>
            <a:ext cx="3840427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模态框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下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拉菜单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滚动监听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标签页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工具提示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7968" y="1988254"/>
            <a:ext cx="2496277" cy="371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弹出框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警告框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按钮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折叠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轮播</a:t>
            </a:r>
          </a:p>
          <a:p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工具提示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44139" y="2636912"/>
            <a:ext cx="29641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plus-tool-simple.html</a:t>
            </a: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plus-tool1.html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9456" y="2636912"/>
            <a:ext cx="3840427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9456" y="1923892"/>
            <a:ext cx="8928992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$('#example').tooltip(options)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4604" y="1340768"/>
            <a:ext cx="625665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不管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方法还是</a:t>
            </a:r>
            <a:r>
              <a:rPr lang="en-US" altLang="zh-CN" sz="2000" b="1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方法，都要首先初始化。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1477" y="3212977"/>
            <a:ext cx="9122760" cy="237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&lt;a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="#" 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data-toggle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="tooltip" </a:t>
            </a:r>
            <a:endParaRPr lang="en-US" altLang="zh-CN" sz="2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data-original-title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="Tooltip on right" </a:t>
            </a:r>
            <a:endParaRPr lang="en-US" altLang="zh-CN" sz="2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data-placement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="right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Hover 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 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a&gt;</a:t>
            </a:r>
          </a:p>
        </p:txBody>
      </p:sp>
      <p:sp>
        <p:nvSpPr>
          <p:cNvPr id="9" name="左箭头标注 8"/>
          <p:cNvSpPr/>
          <p:nvPr/>
        </p:nvSpPr>
        <p:spPr>
          <a:xfrm>
            <a:off x="6864085" y="3717032"/>
            <a:ext cx="3744416" cy="576064"/>
          </a:xfrm>
          <a:prstGeom prst="leftArrowCallout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dirty="0" smtClean="0"/>
              <a:t>提示内容</a:t>
            </a:r>
            <a:endParaRPr lang="zh-CN" altLang="en-US" sz="1600" b="1" dirty="0"/>
          </a:p>
        </p:txBody>
      </p:sp>
      <p:sp>
        <p:nvSpPr>
          <p:cNvPr id="13" name="左箭头标注 12"/>
          <p:cNvSpPr/>
          <p:nvPr/>
        </p:nvSpPr>
        <p:spPr>
          <a:xfrm>
            <a:off x="5519936" y="4581128"/>
            <a:ext cx="3744416" cy="576064"/>
          </a:xfrm>
          <a:prstGeom prst="leftArrowCallout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dirty="0" smtClean="0"/>
              <a:t>出现位置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工具提示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28</a:t>
            </a:fld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44139" y="1403484"/>
            <a:ext cx="23545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plus-tool-j.html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3445" y="1340768"/>
            <a:ext cx="3840427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3446" y="1988840"/>
            <a:ext cx="9985109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$(function () {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$('.tooltip-demo').tooltip({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selector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"a[</a:t>
            </a:r>
            <a:r>
              <a:rPr lang="en-US" altLang="zh-CN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=tooltip]"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});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2295" y="249555"/>
            <a:ext cx="11137900" cy="720725"/>
          </a:xfrm>
        </p:spPr>
        <p:txBody>
          <a:bodyPr/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工具提示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29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1620520"/>
            <a:ext cx="1060640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685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概述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7435" y="1556792"/>
            <a:ext cx="3840427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属性：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7435" y="1988841"/>
            <a:ext cx="10177131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你可以仅仅通过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就能使用所有的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插件，无需写一行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7435" y="3219664"/>
            <a:ext cx="3840427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编程式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7435" y="3651712"/>
            <a:ext cx="1008112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还提供了所有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插件的纯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 API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。所有公开的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都是支持单独或链式调用的，并且返回其所操作的元素集合（注：和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的调用形式一致）。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6810" y="5435932"/>
            <a:ext cx="89522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官方不提供对第三方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工具库的支持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，例如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Prototype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UI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</a:p>
        </p:txBody>
      </p:sp>
      <p:sp>
        <p:nvSpPr>
          <p:cNvPr id="6" name="爆炸形 1 5"/>
          <p:cNvSpPr/>
          <p:nvPr/>
        </p:nvSpPr>
        <p:spPr>
          <a:xfrm>
            <a:off x="8400256" y="1412776"/>
            <a:ext cx="2784309" cy="1696868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 smtClean="0"/>
              <a:t>首选</a:t>
            </a:r>
            <a:endParaRPr lang="en-US" altLang="zh-CN" sz="2400" b="1" dirty="0" smtClean="0"/>
          </a:p>
          <a:p>
            <a:pPr algn="ctr"/>
            <a:r>
              <a:rPr lang="zh-CN" altLang="en-US" sz="2400" b="1" dirty="0" smtClean="0"/>
              <a:t>方式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9509" y="1988841"/>
            <a:ext cx="3840427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模态框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下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拉菜单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滚动监听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标签页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工具提示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7968" y="1988254"/>
            <a:ext cx="2496277" cy="371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弹出框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警告框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按钮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折叠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轮播</a:t>
            </a:r>
          </a:p>
          <a:p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弹出框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44139" y="1403484"/>
            <a:ext cx="3357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plus-popover-active.html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05" y="1988841"/>
            <a:ext cx="76708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弹出框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32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2132857"/>
            <a:ext cx="7488832" cy="357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791744" y="2132856"/>
            <a:ext cx="7392821" cy="345638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887755" y="3573016"/>
            <a:ext cx="529024" cy="58444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4213579" y="2348880"/>
            <a:ext cx="6682955" cy="64807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4175787" y="3140968"/>
            <a:ext cx="6682955" cy="223224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103445" y="1444714"/>
            <a:ext cx="3840427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对话框结构：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44139" y="1475492"/>
            <a:ext cx="2672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plus-popover.html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03445" y="2132857"/>
            <a:ext cx="2112235" cy="214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动态对话框并没有作为结构的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代码，里面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的结构都是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由 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 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属性的内容生成的。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23" grpId="0" animBg="1"/>
      <p:bldP spid="26" grpId="0" animBg="1"/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弹出框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33</a:t>
            </a:fld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3445" y="2060848"/>
            <a:ext cx="8928992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$('#example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').popover(options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03446" y="1444715"/>
            <a:ext cx="747014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不管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方法还是</a:t>
            </a:r>
            <a:r>
              <a:rPr lang="en-US" altLang="zh-CN" sz="2400" b="1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方法，都要首先初始化。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3561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弹出框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34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03445" y="1300698"/>
            <a:ext cx="3840427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48128" y="1340768"/>
            <a:ext cx="3357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plus-popover-active.html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9456" y="1772816"/>
            <a:ext cx="9889099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第一个：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data-original-title ——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标题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第二个：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data-content——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内容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第三个：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data-placement——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位置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bottom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93" y="3356993"/>
            <a:ext cx="5856651" cy="279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4271797" y="2204864"/>
            <a:ext cx="6470507" cy="1872208"/>
            <a:chOff x="3203848" y="2204864"/>
            <a:chExt cx="4852880" cy="1872208"/>
          </a:xfrm>
        </p:grpSpPr>
        <p:sp>
          <p:nvSpPr>
            <p:cNvPr id="13" name="矩形 12"/>
            <p:cNvSpPr/>
            <p:nvPr/>
          </p:nvSpPr>
          <p:spPr>
            <a:xfrm>
              <a:off x="4211960" y="3527751"/>
              <a:ext cx="3844768" cy="549321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3203848" y="2204864"/>
              <a:ext cx="1872208" cy="150694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695733" y="2636912"/>
            <a:ext cx="7008779" cy="3384376"/>
            <a:chOff x="2771800" y="2636912"/>
            <a:chExt cx="5256584" cy="3384376"/>
          </a:xfrm>
        </p:grpSpPr>
        <p:sp>
          <p:nvSpPr>
            <p:cNvPr id="14" name="矩形 13"/>
            <p:cNvSpPr/>
            <p:nvPr/>
          </p:nvSpPr>
          <p:spPr>
            <a:xfrm>
              <a:off x="4183616" y="4129182"/>
              <a:ext cx="3844768" cy="1892106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2771800" y="2636912"/>
              <a:ext cx="2880320" cy="211768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3503712" y="3068960"/>
            <a:ext cx="2016224" cy="1872208"/>
            <a:chOff x="2627784" y="3068960"/>
            <a:chExt cx="1512168" cy="1872208"/>
          </a:xfrm>
        </p:grpSpPr>
        <p:sp>
          <p:nvSpPr>
            <p:cNvPr id="12" name="矩形 11"/>
            <p:cNvSpPr/>
            <p:nvPr/>
          </p:nvSpPr>
          <p:spPr>
            <a:xfrm>
              <a:off x="3803642" y="4445776"/>
              <a:ext cx="336310" cy="495392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cxnSp>
          <p:nvCxnSpPr>
            <p:cNvPr id="21" name="直接箭头连接符 20"/>
            <p:cNvCxnSpPr>
              <a:endCxn id="12" idx="1"/>
            </p:cNvCxnSpPr>
            <p:nvPr/>
          </p:nvCxnSpPr>
          <p:spPr>
            <a:xfrm>
              <a:off x="2627784" y="3068960"/>
              <a:ext cx="1175858" cy="16245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78109" y="4581128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相反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6415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弹出框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35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03445" y="1300699"/>
            <a:ext cx="384042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点击消失弹出框：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7488" y="4869161"/>
            <a:ext cx="9409045" cy="1005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为了更好的跨浏览器和跨平台效果，你必须使用 </a:t>
            </a:r>
            <a:r>
              <a:rPr lang="en-US" altLang="zh-CN" sz="2000" dirty="0">
                <a:solidFill>
                  <a:srgbClr val="FF0000"/>
                </a:solidFill>
              </a:rPr>
              <a:t>&lt;a&gt;</a:t>
            </a:r>
            <a:r>
              <a:rPr lang="zh-CN" altLang="en-US" sz="2000" dirty="0"/>
              <a:t> 标签，</a:t>
            </a:r>
            <a:r>
              <a:rPr lang="zh-CN" altLang="en-US" sz="2000" i="1" dirty="0">
                <a:solidFill>
                  <a:srgbClr val="FF0000"/>
                </a:solidFill>
              </a:rPr>
              <a:t>不能</a:t>
            </a:r>
            <a:r>
              <a:rPr lang="zh-CN" altLang="en-US" sz="2000" dirty="0"/>
              <a:t>使用 </a:t>
            </a:r>
            <a:r>
              <a:rPr lang="en-US" altLang="zh-CN" sz="2000" dirty="0"/>
              <a:t>&lt;button&gt;</a:t>
            </a:r>
            <a:r>
              <a:rPr lang="zh-CN" altLang="en-US" sz="2000" dirty="0"/>
              <a:t> 标签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67" y="2132856"/>
            <a:ext cx="677227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通过使用 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focus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触发器可以在用户点击弹出框是让其消失。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1478" y="2636912"/>
            <a:ext cx="940904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&lt;a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tabindex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="0" class="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btn-lg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-danger" 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data-toggle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="popover" 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data-trigger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="focus" 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data-content="And here's some amazing content. It's very engaging. Right?"&gt;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可消失的弹出框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弹出框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03445" y="1340769"/>
            <a:ext cx="384042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48129" y="1340768"/>
            <a:ext cx="28117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plus-popover-j.html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67" y="2060848"/>
            <a:ext cx="9409045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、去掉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data-toggle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、添加代码：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&lt;script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type="text/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$("#a2").popover();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$("[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data-toggle=popover]").popover();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&lt;/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18160" y="212090"/>
            <a:ext cx="10515600" cy="823595"/>
          </a:xfrm>
        </p:spPr>
        <p:txBody>
          <a:bodyPr/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练习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37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52589"/>
            <a:ext cx="12192000" cy="339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38</a:t>
            </a:fld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9509" y="1988841"/>
            <a:ext cx="3840427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模态框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下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拉菜单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滚动监听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标签页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工具提示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7968" y="1988254"/>
            <a:ext cx="2496277" cy="371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弹出框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警告框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按钮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折叠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轮播</a:t>
            </a:r>
          </a:p>
          <a:p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警告框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39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1424" y="1412777"/>
            <a:ext cx="9985109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通过这个插件可以为所有警告框增加关闭功能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</a:p>
          <a:p>
            <a:endParaRPr lang="zh-CN" altLang="en-US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属性：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data-dismiss=“alert”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1424" y="2708921"/>
            <a:ext cx="10273141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&lt;a class="close" 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data-dismiss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alert“    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="#" 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aria-hidden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="true"&gt;&amp;times;&lt;/a&gt;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7435" y="4149081"/>
            <a:ext cx="10369152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方法：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$(".alert").alert()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90935" y="5661248"/>
            <a:ext cx="23037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plus-alert.html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9509" y="1988840"/>
            <a:ext cx="3840427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模态框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下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拉菜单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滚动监听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标签页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工具提示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7968" y="1988254"/>
            <a:ext cx="2496277" cy="371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弹出框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警告框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按钮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折叠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轮播</a:t>
            </a:r>
          </a:p>
          <a:p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40</a:t>
            </a:fld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9509" y="1988841"/>
            <a:ext cx="3840427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模态框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下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拉菜单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滚动监听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标签页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工具提示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7968" y="1988254"/>
            <a:ext cx="2496277" cy="371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弹出框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警告框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按钮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折叠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轮播</a:t>
            </a:r>
          </a:p>
          <a:p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按钮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>
                <a:solidFill>
                  <a:schemeClr val="bg1"/>
                </a:solidFill>
              </a:rPr>
              <a:t>2017/6/7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41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3445" y="2308810"/>
            <a:ext cx="8736971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通过添加 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data-toggle=“button”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可以让按钮能够切换状态。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1424" y="1300699"/>
            <a:ext cx="384042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63579" y="1844824"/>
            <a:ext cx="145923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状态切换：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5" y="2694948"/>
            <a:ext cx="3264363" cy="95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7248129" y="1844824"/>
            <a:ext cx="2875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plus-btn-toggle.html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03446" y="4365104"/>
            <a:ext cx="10561173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通过添加 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data-loading-text=“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xxxx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 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可以使按钮呈现加载状态。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03445" y="3861048"/>
            <a:ext cx="3840427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加载状态：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03446" y="5795972"/>
            <a:ext cx="3980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需要配合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使用（放于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文档之后）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46" y="4824010"/>
            <a:ext cx="2619473" cy="97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248129" y="3861048"/>
            <a:ext cx="26847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plus-btn-load.html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按钮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42</a:t>
            </a:fld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03445" y="1638093"/>
            <a:ext cx="9889099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通过向按钮组添加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data-toggle="buttons"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可以使按钮组具有类似选择框的选择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取消功能。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1973" y="2780929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多选框：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1274" y="3242594"/>
            <a:ext cx="6132865" cy="867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248129" y="1268760"/>
            <a:ext cx="284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plus-btn-check.html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1273" y="4403533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选框：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74" y="4860797"/>
            <a:ext cx="6036855" cy="83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920203" y="3429001"/>
            <a:ext cx="15887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checkbox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15720" y="5055568"/>
            <a:ext cx="92773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按钮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43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3445" y="1988840"/>
            <a:ext cx="8736971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、去掉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data-toggle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、为元素添加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onclick</a:t>
            </a:r>
            <a:r>
              <a:rPr lang="zh-CN" altLang="en-US" sz="20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事件</a:t>
            </a:r>
            <a:endParaRPr lang="zh-CN" altLang="en-US" sz="2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、添加代码（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文档后）：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function  xx 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$(‘.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’).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(‘option’);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1424" y="1300698"/>
            <a:ext cx="3840427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方法：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48128" y="1340768"/>
            <a:ext cx="23037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plus-btn-j.html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92011" y="1628801"/>
            <a:ext cx="5472608" cy="481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参数：</a:t>
            </a:r>
          </a:p>
          <a:p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$().button('toggle')</a:t>
            </a:r>
          </a:p>
          <a:p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切换按钮状态。赋予按钮被激活时的状态和外观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</a:p>
          <a:p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$().button('loading')</a:t>
            </a:r>
          </a:p>
          <a:p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设置按钮状态为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loading - 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即将按钮置为禁用状态并将文字内容切换为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loading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</a:p>
          <a:p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$().button('reset')</a:t>
            </a:r>
          </a:p>
          <a:p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重置按钮状态 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并将按钮上的文本还原为原始值。</a:t>
            </a:r>
          </a:p>
          <a:p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$().button(string)</a:t>
            </a:r>
          </a:p>
          <a:p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重置按钮状态 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并将按钮上的文本重置为传入的值。</a:t>
            </a:r>
          </a:p>
          <a:p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练习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44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7"/>
            <a:ext cx="12192000" cy="2053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45</a:t>
            </a:fld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9509" y="1988841"/>
            <a:ext cx="3840427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模态框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下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拉菜单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滚动监听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标签页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工具提示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7968" y="1988254"/>
            <a:ext cx="2496277" cy="371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弹出框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警告框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按钮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折叠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轮播</a:t>
            </a:r>
          </a:p>
          <a:p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4355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折叠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46</a:t>
            </a:fld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7382" y="1228690"/>
            <a:ext cx="120396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简单折叠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52909" y="1196752"/>
            <a:ext cx="2202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plus-coll.html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48" y="1700809"/>
            <a:ext cx="105410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4248" y="3068960"/>
            <a:ext cx="11110371" cy="11582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&lt;a class="</a:t>
            </a:r>
            <a:r>
              <a:rPr lang="en-US" altLang="zh-CN" sz="2000" dirty="0" err="1"/>
              <a:t>btn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btn</a:t>
            </a:r>
            <a:r>
              <a:rPr lang="en-US" altLang="zh-CN" sz="2000" dirty="0"/>
              <a:t>-primary" data-toggle="collapse" </a:t>
            </a:r>
            <a:r>
              <a:rPr lang="en-US" altLang="zh-CN" sz="2000" dirty="0" err="1">
                <a:solidFill>
                  <a:srgbClr val="FF0000"/>
                </a:solidFill>
              </a:rPr>
              <a:t>href</a:t>
            </a:r>
            <a:r>
              <a:rPr lang="en-US" altLang="zh-CN" sz="2000" dirty="0">
                <a:solidFill>
                  <a:srgbClr val="FF0000"/>
                </a:solidFill>
              </a:rPr>
              <a:t>="#</a:t>
            </a:r>
            <a:r>
              <a:rPr lang="en-US" altLang="zh-CN" sz="2000" dirty="0" err="1">
                <a:solidFill>
                  <a:srgbClr val="FF0000"/>
                </a:solidFill>
              </a:rPr>
              <a:t>cExample</a:t>
            </a:r>
            <a:r>
              <a:rPr lang="en-US" altLang="zh-CN" sz="2000" dirty="0"/>
              <a:t>" &gt;</a:t>
            </a:r>
          </a:p>
          <a:p>
            <a:r>
              <a:rPr lang="en-US" altLang="zh-CN" sz="2000" dirty="0"/>
              <a:t>  Link with </a:t>
            </a:r>
            <a:r>
              <a:rPr lang="en-US" altLang="zh-CN" sz="2000" dirty="0" err="1" smtClean="0"/>
              <a:t>href</a:t>
            </a:r>
            <a:r>
              <a:rPr lang="en-US" altLang="zh-CN" sz="2000" dirty="0" smtClean="0"/>
              <a:t> </a:t>
            </a:r>
          </a:p>
          <a:p>
            <a:r>
              <a:rPr lang="en-US" altLang="zh-CN" sz="2000" dirty="0" smtClean="0"/>
              <a:t>&lt;/</a:t>
            </a:r>
            <a:r>
              <a:rPr lang="en-US" altLang="zh-CN" sz="2000" dirty="0"/>
              <a:t>a&gt;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54248" y="4298320"/>
            <a:ext cx="11110371" cy="1463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&lt;button class="</a:t>
            </a:r>
            <a:r>
              <a:rPr lang="en-US" altLang="zh-CN" sz="2000" dirty="0" err="1"/>
              <a:t>btn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btn</a:t>
            </a:r>
            <a:r>
              <a:rPr lang="en-US" altLang="zh-CN" sz="2000" dirty="0"/>
              <a:t>-primary" type="button" data-toggle="collapse" </a:t>
            </a:r>
            <a:r>
              <a:rPr lang="en-US" altLang="zh-CN" sz="2000" dirty="0">
                <a:solidFill>
                  <a:srgbClr val="FF0000"/>
                </a:solidFill>
              </a:rPr>
              <a:t>data-target="#</a:t>
            </a:r>
            <a:r>
              <a:rPr lang="en-US" altLang="zh-CN" sz="2000" dirty="0" err="1">
                <a:solidFill>
                  <a:srgbClr val="FF0000"/>
                </a:solidFill>
              </a:rPr>
              <a:t>cExample</a:t>
            </a:r>
            <a:r>
              <a:rPr lang="en-US" altLang="zh-CN" sz="2000" dirty="0">
                <a:solidFill>
                  <a:srgbClr val="FF0000"/>
                </a:solidFill>
              </a:rPr>
              <a:t>"  </a:t>
            </a:r>
            <a:r>
              <a:rPr lang="en-US" altLang="zh-CN" sz="20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Button with data-target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&lt;/button&gt;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折叠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47</a:t>
            </a:fld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48128" y="1340768"/>
            <a:ext cx="2418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plus-panel.html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67" y="2204864"/>
            <a:ext cx="9767191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组合 21"/>
          <p:cNvGrpSpPr/>
          <p:nvPr/>
        </p:nvGrpSpPr>
        <p:grpSpPr>
          <a:xfrm>
            <a:off x="1295467" y="2006932"/>
            <a:ext cx="9793088" cy="4239672"/>
            <a:chOff x="971600" y="2204864"/>
            <a:chExt cx="7344816" cy="3960510"/>
          </a:xfrm>
        </p:grpSpPr>
        <p:sp>
          <p:nvSpPr>
            <p:cNvPr id="18" name="矩形 17"/>
            <p:cNvSpPr/>
            <p:nvPr/>
          </p:nvSpPr>
          <p:spPr>
            <a:xfrm>
              <a:off x="971600" y="2204864"/>
              <a:ext cx="7344816" cy="3384376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47864" y="5820361"/>
              <a:ext cx="2863284" cy="345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&lt;div class="panel-group“&gt;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箭头连接符 20"/>
            <p:cNvCxnSpPr>
              <a:stCxn id="19" idx="0"/>
              <a:endCxn id="18" idx="2"/>
            </p:cNvCxnSpPr>
            <p:nvPr/>
          </p:nvCxnSpPr>
          <p:spPr>
            <a:xfrm flipH="1" flipV="1">
              <a:off x="4644008" y="5589240"/>
              <a:ext cx="135498" cy="2311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1391477" y="1340768"/>
            <a:ext cx="9601067" cy="3240360"/>
            <a:chOff x="1043608" y="1340768"/>
            <a:chExt cx="7200800" cy="3240360"/>
          </a:xfrm>
        </p:grpSpPr>
        <p:sp>
          <p:nvSpPr>
            <p:cNvPr id="23" name="矩形 22"/>
            <p:cNvSpPr/>
            <p:nvPr/>
          </p:nvSpPr>
          <p:spPr>
            <a:xfrm>
              <a:off x="1043608" y="2204864"/>
              <a:ext cx="7200800" cy="2376264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07704" y="1340768"/>
              <a:ext cx="2264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&lt;div class="panel </a:t>
              </a:r>
              <a:r>
                <a:rPr lang="en-US" altLang="zh-CN" dirty="0" err="1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panel</a:t>
              </a:r>
              <a:r>
                <a:rPr lang="en-US" altLang="zh-CN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-info"&gt;</a:t>
              </a:r>
            </a:p>
          </p:txBody>
        </p:sp>
        <p:cxnSp>
          <p:nvCxnSpPr>
            <p:cNvPr id="28" name="直接箭头连接符 27"/>
            <p:cNvCxnSpPr>
              <a:stCxn id="24" idx="2"/>
              <a:endCxn id="23" idx="0"/>
            </p:cNvCxnSpPr>
            <p:nvPr/>
          </p:nvCxnSpPr>
          <p:spPr>
            <a:xfrm>
              <a:off x="3039817" y="1710100"/>
              <a:ext cx="1604191" cy="4947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1487488" y="2276872"/>
            <a:ext cx="9409045" cy="423664"/>
            <a:chOff x="1115616" y="2276872"/>
            <a:chExt cx="7056784" cy="423664"/>
          </a:xfrm>
        </p:grpSpPr>
        <p:sp>
          <p:nvSpPr>
            <p:cNvPr id="30" name="矩形 29"/>
            <p:cNvSpPr/>
            <p:nvPr/>
          </p:nvSpPr>
          <p:spPr>
            <a:xfrm>
              <a:off x="1115616" y="2276872"/>
              <a:ext cx="7056784" cy="423664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3561307" y="2276872"/>
              <a:ext cx="21270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&lt;div class="panel-heading"&gt;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487488" y="2780928"/>
            <a:ext cx="9409045" cy="2448272"/>
            <a:chOff x="1115616" y="2780928"/>
            <a:chExt cx="7056784" cy="2448272"/>
          </a:xfrm>
        </p:grpSpPr>
        <p:sp>
          <p:nvSpPr>
            <p:cNvPr id="34" name="矩形 33"/>
            <p:cNvSpPr/>
            <p:nvPr/>
          </p:nvSpPr>
          <p:spPr>
            <a:xfrm>
              <a:off x="1115616" y="2780928"/>
              <a:ext cx="7056784" cy="1728192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2286000" y="4859868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&lt;div class="panel-collapse collapse "&gt;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7" name="直接箭头连接符 36"/>
            <p:cNvCxnSpPr>
              <a:stCxn id="35" idx="0"/>
              <a:endCxn id="34" idx="2"/>
            </p:cNvCxnSpPr>
            <p:nvPr/>
          </p:nvCxnSpPr>
          <p:spPr>
            <a:xfrm flipV="1">
              <a:off x="4572000" y="4509120"/>
              <a:ext cx="72008" cy="35074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/>
          <p:cNvSpPr/>
          <p:nvPr/>
        </p:nvSpPr>
        <p:spPr>
          <a:xfrm>
            <a:off x="4311781" y="3244334"/>
            <a:ext cx="2752090" cy="3657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&lt;div class="panel-body"&gt;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685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折叠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48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652602"/>
            <a:ext cx="12192000" cy="496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class="panel-group"  id="accordion"&gt;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&lt;div class="panel  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panel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-info"&gt;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&lt;div class="panel-heading"&gt;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&lt;h4 class="panel-title"&gt;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&lt;a  data-toggle=“collapse”  data-parent=“#accordion”  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="#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collapseOne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"&gt;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Collapsible Group Item #1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&lt;/a&gt;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&lt;/h4&gt;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&lt;/div&gt;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&lt;div id="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collapseOne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 class="panel-collapse  collapse  in"&gt;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&lt;div class="panel-body"&gt;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&lt;/div&gt;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&lt;/div&gt;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&lt;/div&gt; &lt;/div&gt;</a:t>
            </a:r>
          </a:p>
          <a:p>
            <a:endParaRPr lang="en-US" altLang="zh-CN" sz="2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381" y="1228690"/>
            <a:ext cx="145923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手风琴菜单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52909" y="1196752"/>
            <a:ext cx="2621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例子：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plus-panel-1.html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折叠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49</a:t>
            </a:fld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4351" y="1465620"/>
            <a:ext cx="161290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折叠列表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52910" y="1475492"/>
            <a:ext cx="2773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例子：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plus-panel-list.html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216646"/>
            <a:ext cx="109347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5414" y="4705980"/>
            <a:ext cx="10747937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将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panel-</a:t>
            </a:r>
            <a:r>
              <a:rPr lang="en-US" altLang="zh-CN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bodys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替换为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.list-group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89585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模态框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32171" y="5579948"/>
            <a:ext cx="24815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plus-modal.html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7307" y="1916832"/>
            <a:ext cx="948321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007435" y="1412776"/>
            <a:ext cx="3840427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模态框：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1424" y="4941168"/>
            <a:ext cx="5952661" cy="85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不支持模态框重叠</a:t>
            </a:r>
          </a:p>
          <a:p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模态框的 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代码放置的位置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折叠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50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7435" y="1264781"/>
            <a:ext cx="19481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7435" y="1857013"/>
            <a:ext cx="7968885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、去掉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data-toggle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、为点击元素（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）添加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onclick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事件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、添加代码（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文档后）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 test() {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$('#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xx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').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collapse('toggle');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52909" y="1196752"/>
            <a:ext cx="2545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例子：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plus-panel-j.html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0043" y="3103508"/>
            <a:ext cx="5280587" cy="324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参数：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.collapse('toggle')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展示或隐藏一个可折叠的页面元素。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.collapse('show')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展示一个可折叠页面元素。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.collapse('hide')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隐藏一个可折叠页面元素。</a:t>
            </a:r>
          </a:p>
          <a:p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51</a:t>
            </a:fld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9509" y="1988841"/>
            <a:ext cx="3840427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模态框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下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拉菜单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滚动监听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标签页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工具提示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7968" y="1988254"/>
            <a:ext cx="2496277" cy="371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弹出框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警告框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按钮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折叠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轮播</a:t>
            </a:r>
          </a:p>
          <a:p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651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轮播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52</a:t>
            </a:fld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151" y="1196752"/>
            <a:ext cx="110617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3663280"/>
            <a:ext cx="11049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轮播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53</a:t>
            </a:fld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151" y="1196752"/>
            <a:ext cx="110617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304245" y="5877272"/>
            <a:ext cx="2329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plus-slide.html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69139" y="1124744"/>
            <a:ext cx="11291491" cy="3384376"/>
            <a:chOff x="351854" y="1124744"/>
            <a:chExt cx="8468618" cy="3384376"/>
          </a:xfrm>
        </p:grpSpPr>
        <p:sp>
          <p:nvSpPr>
            <p:cNvPr id="6" name="矩形 5"/>
            <p:cNvSpPr/>
            <p:nvPr/>
          </p:nvSpPr>
          <p:spPr>
            <a:xfrm>
              <a:off x="351854" y="1124744"/>
              <a:ext cx="8468618" cy="24482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059832" y="3573016"/>
              <a:ext cx="648072" cy="6480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397" y="4245046"/>
              <a:ext cx="8310067" cy="264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组合 13"/>
          <p:cNvGrpSpPr/>
          <p:nvPr/>
        </p:nvGrpSpPr>
        <p:grpSpPr>
          <a:xfrm>
            <a:off x="5457157" y="2996952"/>
            <a:ext cx="6692900" cy="1115938"/>
            <a:chOff x="4092867" y="2996952"/>
            <a:chExt cx="5019675" cy="1115938"/>
          </a:xfrm>
        </p:grpSpPr>
        <p:sp>
          <p:nvSpPr>
            <p:cNvPr id="11" name="矩形 10"/>
            <p:cNvSpPr/>
            <p:nvPr/>
          </p:nvSpPr>
          <p:spPr>
            <a:xfrm>
              <a:off x="4211960" y="2996952"/>
              <a:ext cx="720080" cy="2880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867" y="3789040"/>
              <a:ext cx="5019675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直接箭头连接符 12"/>
            <p:cNvCxnSpPr/>
            <p:nvPr/>
          </p:nvCxnSpPr>
          <p:spPr>
            <a:xfrm>
              <a:off x="4932040" y="3284984"/>
              <a:ext cx="504056" cy="6120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584530" y="1196752"/>
            <a:ext cx="11042321" cy="3909392"/>
            <a:chOff x="438397" y="1196752"/>
            <a:chExt cx="8281741" cy="3909392"/>
          </a:xfrm>
        </p:grpSpPr>
        <p:sp>
          <p:nvSpPr>
            <p:cNvPr id="15" name="矩形 14"/>
            <p:cNvSpPr/>
            <p:nvPr/>
          </p:nvSpPr>
          <p:spPr>
            <a:xfrm>
              <a:off x="438397" y="1196752"/>
              <a:ext cx="8281741" cy="23241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243" y="4725144"/>
              <a:ext cx="4695825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7" name="直接箭头连接符 16"/>
            <p:cNvCxnSpPr/>
            <p:nvPr/>
          </p:nvCxnSpPr>
          <p:spPr>
            <a:xfrm>
              <a:off x="1331640" y="3520852"/>
              <a:ext cx="0" cy="12763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3599723" y="2204864"/>
            <a:ext cx="8088809" cy="3204170"/>
            <a:chOff x="2699792" y="2204864"/>
            <a:chExt cx="6066607" cy="3204170"/>
          </a:xfrm>
        </p:grpSpPr>
        <p:sp>
          <p:nvSpPr>
            <p:cNvPr id="19" name="矩形 18"/>
            <p:cNvSpPr/>
            <p:nvPr/>
          </p:nvSpPr>
          <p:spPr>
            <a:xfrm>
              <a:off x="2699792" y="2204864"/>
              <a:ext cx="3600400" cy="7920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7699" y="5085184"/>
              <a:ext cx="4838700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直接箭头连接符 20"/>
            <p:cNvCxnSpPr/>
            <p:nvPr/>
          </p:nvCxnSpPr>
          <p:spPr>
            <a:xfrm>
              <a:off x="5940152" y="2996952"/>
              <a:ext cx="0" cy="210919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730482" y="2204865"/>
            <a:ext cx="10742116" cy="3957681"/>
            <a:chOff x="547861" y="2204864"/>
            <a:chExt cx="8056587" cy="3957681"/>
          </a:xfrm>
        </p:grpSpPr>
        <p:sp>
          <p:nvSpPr>
            <p:cNvPr id="24" name="矩形 23"/>
            <p:cNvSpPr/>
            <p:nvPr/>
          </p:nvSpPr>
          <p:spPr>
            <a:xfrm>
              <a:off x="899592" y="2204864"/>
              <a:ext cx="504056" cy="5040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1151620" y="2708920"/>
              <a:ext cx="0" cy="275178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61" y="5460701"/>
              <a:ext cx="8056587" cy="7018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40326" y="188595"/>
            <a:ext cx="10597573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轮播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54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5936" y="1127934"/>
            <a:ext cx="9248576" cy="5397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轮播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55</a:t>
            </a:fld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371" y="1807656"/>
            <a:ext cx="11472597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data-ride=“carousel”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用来标记在页面加载之后即开始启动的轮播组件。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data-slide-to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传递以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开始的幻灯片下标。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data-slide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可以接受控制播放位置的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关键字。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372" y="1340768"/>
            <a:ext cx="124333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1371" y="3532946"/>
            <a:ext cx="19481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配合</a:t>
            </a:r>
            <a:r>
              <a:rPr lang="en-US" altLang="zh-CN" sz="2000" b="1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3392" y="4221089"/>
            <a:ext cx="10369152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$('.carousel').carousel({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interval: 2000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8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17525" y="21907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练习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56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88" y="1124745"/>
            <a:ext cx="12116984" cy="510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模态框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44139" y="5723964"/>
            <a:ext cx="26085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plus-modal2.html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7307" y="2420888"/>
            <a:ext cx="948321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组合 19"/>
          <p:cNvGrpSpPr/>
          <p:nvPr/>
        </p:nvGrpSpPr>
        <p:grpSpPr>
          <a:xfrm>
            <a:off x="1199456" y="1547500"/>
            <a:ext cx="9793088" cy="3609692"/>
            <a:chOff x="899592" y="1547500"/>
            <a:chExt cx="7344816" cy="3609692"/>
          </a:xfrm>
        </p:grpSpPr>
        <p:sp>
          <p:nvSpPr>
            <p:cNvPr id="11" name="矩形 10"/>
            <p:cNvSpPr/>
            <p:nvPr/>
          </p:nvSpPr>
          <p:spPr>
            <a:xfrm>
              <a:off x="899592" y="2276872"/>
              <a:ext cx="7344816" cy="2880320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126307" y="1547500"/>
              <a:ext cx="20404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&lt;div class="modal-dialog"&gt;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直接箭头连接符 17"/>
            <p:cNvCxnSpPr>
              <a:stCxn id="12" idx="2"/>
              <a:endCxn id="11" idx="0"/>
            </p:cNvCxnSpPr>
            <p:nvPr/>
          </p:nvCxnSpPr>
          <p:spPr>
            <a:xfrm>
              <a:off x="4146539" y="1916832"/>
              <a:ext cx="425462" cy="36004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1498667" y="2573288"/>
            <a:ext cx="9109835" cy="3529300"/>
            <a:chOff x="1124000" y="2573288"/>
            <a:chExt cx="6832376" cy="3529300"/>
          </a:xfrm>
        </p:grpSpPr>
        <p:sp>
          <p:nvSpPr>
            <p:cNvPr id="19" name="矩形 18"/>
            <p:cNvSpPr/>
            <p:nvPr/>
          </p:nvSpPr>
          <p:spPr>
            <a:xfrm>
              <a:off x="1124000" y="2573288"/>
              <a:ext cx="6832376" cy="23678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619672" y="5733256"/>
              <a:ext cx="21566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&lt;div class="modal-content"&gt;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21" idx="0"/>
              <a:endCxn id="19" idx="2"/>
            </p:cNvCxnSpPr>
            <p:nvPr/>
          </p:nvCxnSpPr>
          <p:spPr>
            <a:xfrm flipV="1">
              <a:off x="2697972" y="4941168"/>
              <a:ext cx="1842216" cy="7920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1679509" y="2653680"/>
            <a:ext cx="8810624" cy="559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&lt;div class="modal-header"&gt;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79509" y="3229744"/>
            <a:ext cx="8810624" cy="84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&lt;div class="modal-body"&gt;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79509" y="4093840"/>
            <a:ext cx="8810624" cy="84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&lt;div class="modal-footer"&gt;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03445" y="1556792"/>
            <a:ext cx="3840427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静态模态框：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7169437" y="2653680"/>
            <a:ext cx="3320696" cy="1999456"/>
            <a:chOff x="5377078" y="2653680"/>
            <a:chExt cx="2490522" cy="1999456"/>
          </a:xfrm>
        </p:grpSpPr>
        <p:sp>
          <p:nvSpPr>
            <p:cNvPr id="6" name="矩形 5"/>
            <p:cNvSpPr/>
            <p:nvPr/>
          </p:nvSpPr>
          <p:spPr>
            <a:xfrm>
              <a:off x="7452320" y="2653680"/>
              <a:ext cx="415280" cy="34327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580112" y="4309864"/>
              <a:ext cx="792088" cy="34327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77078" y="3707740"/>
              <a:ext cx="1703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1">
                      <a:lumMod val="75000"/>
                    </a:schemeClr>
                  </a:solidFill>
                </a:rPr>
                <a:t>Data-dismiss=“modal”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9" name="直接箭头连接符 8"/>
            <p:cNvCxnSpPr>
              <a:stCxn id="7" idx="0"/>
            </p:cNvCxnSpPr>
            <p:nvPr/>
          </p:nvCxnSpPr>
          <p:spPr>
            <a:xfrm flipV="1">
              <a:off x="6228946" y="2996952"/>
              <a:ext cx="1516012" cy="7107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2"/>
            </p:cNvCxnSpPr>
            <p:nvPr/>
          </p:nvCxnSpPr>
          <p:spPr>
            <a:xfrm flipH="1">
              <a:off x="6048166" y="4077072"/>
              <a:ext cx="180780" cy="2327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模态框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44139" y="1340768"/>
            <a:ext cx="24815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plus-modal.html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3445" y="1340768"/>
            <a:ext cx="3840427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动态模态框：</a:t>
            </a:r>
          </a:p>
        </p:txBody>
      </p:sp>
      <p:sp>
        <p:nvSpPr>
          <p:cNvPr id="22" name="矩形 21"/>
          <p:cNvSpPr/>
          <p:nvPr/>
        </p:nvSpPr>
        <p:spPr>
          <a:xfrm>
            <a:off x="1103445" y="1844825"/>
            <a:ext cx="10081120" cy="502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点击按钮即可通过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启动一个模态框。此模态框将从上到下、逐渐浮现到页面前。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03446" y="3068960"/>
            <a:ext cx="10273141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增强模态框的可访问性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请确保为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.modal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添加了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role="dialog"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aria-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labelledby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myModalLabel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属性指向模态框标题；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aria-hidden="true"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告诉辅助性工具略过模态框的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元素。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另外，你还应该为模态框添加描述性信息。为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.modal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添加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aria-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describedby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属性用以指向描述信息。</a:t>
            </a:r>
          </a:p>
          <a:p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模态框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44139" y="1907540"/>
            <a:ext cx="24815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plus-modal.html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3445" y="1340768"/>
            <a:ext cx="3840427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动态模态框用法：</a:t>
            </a:r>
          </a:p>
        </p:txBody>
      </p:sp>
      <p:sp>
        <p:nvSpPr>
          <p:cNvPr id="22" name="矩形 21"/>
          <p:cNvSpPr/>
          <p:nvPr/>
        </p:nvSpPr>
        <p:spPr>
          <a:xfrm>
            <a:off x="1103445" y="1772816"/>
            <a:ext cx="10081120" cy="192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不需写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代码也可激活模态框。通过在一个起控制器作用的页面元素（例如，按钮）上设置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data-toggle="modal"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，并使用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data-target="#xx"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="#xx"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指向特定的模态框即可。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67" y="3861049"/>
            <a:ext cx="9889099" cy="17373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、给用于触发模态框元素（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）添加属性：</a:t>
            </a:r>
            <a:r>
              <a:rPr lang="en-US" altLang="zh-CN" dirty="0" smtClean="0"/>
              <a:t>data-toggle=“modal”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给用于触发模态框元素（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）</a:t>
            </a:r>
            <a:r>
              <a:rPr lang="zh-CN" altLang="en-US" dirty="0"/>
              <a:t>添加属性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data-target=“#id”</a:t>
            </a:r>
            <a:r>
              <a:rPr lang="zh-CN" altLang="en-US" dirty="0" smtClean="0"/>
              <a:t>，如果是</a:t>
            </a:r>
            <a:r>
              <a:rPr lang="en-US" altLang="zh-CN" dirty="0" smtClean="0"/>
              <a:t>&lt;a&gt;</a:t>
            </a:r>
            <a:r>
              <a:rPr lang="zh-CN" altLang="en-US" dirty="0" smtClean="0"/>
              <a:t>则添加属性：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=“#id”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、给模态框外层容器设置：</a:t>
            </a:r>
            <a:r>
              <a:rPr lang="en-US" altLang="zh-CN" dirty="0" smtClean="0"/>
              <a:t>.modal (</a:t>
            </a:r>
            <a:r>
              <a:rPr lang="zh-CN" altLang="en-US" dirty="0" smtClean="0"/>
              <a:t>模态框出现方式</a:t>
            </a:r>
            <a:r>
              <a:rPr lang="en-US" altLang="zh-CN" dirty="0" smtClean="0"/>
              <a:t>)  .fade</a:t>
            </a:r>
            <a:r>
              <a:rPr lang="zh-CN" altLang="en-US" dirty="0" smtClean="0"/>
              <a:t>（隐藏）</a:t>
            </a:r>
            <a:r>
              <a:rPr lang="en-US" altLang="zh-CN" dirty="0" smtClean="0"/>
              <a:t>      id</a:t>
            </a:r>
            <a:r>
              <a:rPr lang="zh-CN" altLang="en-US" dirty="0" smtClean="0"/>
              <a:t>（用于关联触发元素）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模态框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03445" y="1340768"/>
            <a:ext cx="3840427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动态模态框用法：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03446" y="1844825"/>
            <a:ext cx="10273141" cy="126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调用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只需一行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代码，即可通过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 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myModal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调用模态框：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$('#id').modal(options)</a:t>
            </a:r>
          </a:p>
          <a:p>
            <a:endParaRPr lang="en-US" altLang="zh-CN" sz="2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44139" y="1966774"/>
            <a:ext cx="26085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例子：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plus-modal1.html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5467" y="3501009"/>
            <a:ext cx="9889099" cy="17373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、去掉触发模态框元素（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）的</a:t>
            </a:r>
            <a:r>
              <a:rPr lang="en-US" altLang="zh-CN" dirty="0" smtClean="0"/>
              <a:t>data-toggle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、给用于触发模态框元素（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）添加</a:t>
            </a:r>
            <a:r>
              <a:rPr lang="en-US" altLang="zh-CN" dirty="0" err="1" smtClean="0"/>
              <a:t>onclick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、编写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、给模态框外层容器设置：</a:t>
            </a:r>
            <a:r>
              <a:rPr lang="en-US" altLang="zh-CN" dirty="0" smtClean="0"/>
              <a:t>.modal (</a:t>
            </a:r>
            <a:r>
              <a:rPr lang="zh-CN" altLang="en-US" dirty="0" smtClean="0"/>
              <a:t>模态框出现方式</a:t>
            </a:r>
            <a:r>
              <a:rPr lang="en-US" altLang="zh-CN" dirty="0" smtClean="0"/>
              <a:t>)  .fade</a:t>
            </a:r>
            <a:r>
              <a:rPr lang="zh-CN" altLang="en-US" dirty="0" smtClean="0"/>
              <a:t>（隐藏）</a:t>
            </a:r>
            <a:r>
              <a:rPr lang="en-US" altLang="zh-CN" dirty="0" smtClean="0"/>
              <a:t>      id</a:t>
            </a:r>
            <a:r>
              <a:rPr lang="zh-CN" altLang="en-US" dirty="0" smtClean="0"/>
              <a:t>（用于关联触发元素）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heme/theme1.xml><?xml version="1.0" encoding="utf-8"?>
<a:theme xmlns:a="http://schemas.openxmlformats.org/drawingml/2006/main" name="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2470</Words>
  <Application>Microsoft Office PowerPoint</Application>
  <PresentationFormat>宽屏</PresentationFormat>
  <Paragraphs>572</Paragraphs>
  <Slides>57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4" baseType="lpstr">
      <vt:lpstr>Britannic Bold</vt:lpstr>
      <vt:lpstr>Arial</vt:lpstr>
      <vt:lpstr>黑体</vt:lpstr>
      <vt:lpstr>微软雅黑</vt:lpstr>
      <vt:lpstr>Calibri</vt:lpstr>
      <vt:lpstr>宋体</vt:lpstr>
      <vt:lpstr>A000120141114A19PWBG</vt:lpstr>
      <vt:lpstr>H5方向基础课</vt:lpstr>
      <vt:lpstr>概述</vt:lpstr>
      <vt:lpstr>概述</vt:lpstr>
      <vt:lpstr>PowerPoint 演示文稿</vt:lpstr>
      <vt:lpstr>模态框</vt:lpstr>
      <vt:lpstr>模态框</vt:lpstr>
      <vt:lpstr>模态框</vt:lpstr>
      <vt:lpstr>模态框</vt:lpstr>
      <vt:lpstr>模态框</vt:lpstr>
      <vt:lpstr>模态框</vt:lpstr>
      <vt:lpstr>模态框</vt:lpstr>
      <vt:lpstr>模态框</vt:lpstr>
      <vt:lpstr>模态框</vt:lpstr>
      <vt:lpstr>PowerPoint 演示文稿</vt:lpstr>
      <vt:lpstr>下拉菜单</vt:lpstr>
      <vt:lpstr>下拉菜单</vt:lpstr>
      <vt:lpstr>PowerPoint 演示文稿</vt:lpstr>
      <vt:lpstr>滚动监听</vt:lpstr>
      <vt:lpstr>滚动监听</vt:lpstr>
      <vt:lpstr>滚动监听</vt:lpstr>
      <vt:lpstr>滚动监听</vt:lpstr>
      <vt:lpstr>PowerPoint 演示文稿</vt:lpstr>
      <vt:lpstr>标签页</vt:lpstr>
      <vt:lpstr>标签页</vt:lpstr>
      <vt:lpstr>标签页</vt:lpstr>
      <vt:lpstr>PowerPoint 演示文稿</vt:lpstr>
      <vt:lpstr>工具提示</vt:lpstr>
      <vt:lpstr>工具提示</vt:lpstr>
      <vt:lpstr>工具提示</vt:lpstr>
      <vt:lpstr>PowerPoint 演示文稿</vt:lpstr>
      <vt:lpstr>弹出框</vt:lpstr>
      <vt:lpstr>弹出框</vt:lpstr>
      <vt:lpstr>弹出框</vt:lpstr>
      <vt:lpstr>弹出框</vt:lpstr>
      <vt:lpstr>弹出框</vt:lpstr>
      <vt:lpstr>弹出框</vt:lpstr>
      <vt:lpstr>练习</vt:lpstr>
      <vt:lpstr>PowerPoint 演示文稿</vt:lpstr>
      <vt:lpstr>警告框</vt:lpstr>
      <vt:lpstr>PowerPoint 演示文稿</vt:lpstr>
      <vt:lpstr>按钮</vt:lpstr>
      <vt:lpstr>按钮</vt:lpstr>
      <vt:lpstr>按钮</vt:lpstr>
      <vt:lpstr>练习</vt:lpstr>
      <vt:lpstr>PowerPoint 演示文稿</vt:lpstr>
      <vt:lpstr>折叠</vt:lpstr>
      <vt:lpstr>折叠</vt:lpstr>
      <vt:lpstr>折叠</vt:lpstr>
      <vt:lpstr>折叠</vt:lpstr>
      <vt:lpstr>折叠</vt:lpstr>
      <vt:lpstr>PowerPoint 演示文稿</vt:lpstr>
      <vt:lpstr>轮播</vt:lpstr>
      <vt:lpstr>轮播</vt:lpstr>
      <vt:lpstr>轮播</vt:lpstr>
      <vt:lpstr>轮播</vt:lpstr>
      <vt:lpstr>练习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WINDOWS7</dc:creator>
  <cp:lastModifiedBy>MengYi</cp:lastModifiedBy>
  <cp:revision>106</cp:revision>
  <dcterms:created xsi:type="dcterms:W3CDTF">2016-07-29T12:40:00Z</dcterms:created>
  <dcterms:modified xsi:type="dcterms:W3CDTF">2017-06-07T00:31:42Z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