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897" r:id="rId2"/>
    <p:sldId id="957" r:id="rId3"/>
    <p:sldId id="958" r:id="rId4"/>
    <p:sldId id="959" r:id="rId5"/>
    <p:sldId id="960" r:id="rId6"/>
    <p:sldId id="900" r:id="rId7"/>
    <p:sldId id="962" r:id="rId8"/>
    <p:sldId id="963" r:id="rId9"/>
    <p:sldId id="955" r:id="rId10"/>
    <p:sldId id="961" r:id="rId11"/>
    <p:sldId id="964" r:id="rId12"/>
    <p:sldId id="965" r:id="rId13"/>
    <p:sldId id="966" r:id="rId14"/>
    <p:sldId id="967" r:id="rId15"/>
    <p:sldId id="968" r:id="rId16"/>
    <p:sldId id="970" r:id="rId17"/>
    <p:sldId id="969" r:id="rId18"/>
    <p:sldId id="971" r:id="rId19"/>
    <p:sldId id="973" r:id="rId20"/>
    <p:sldId id="974" r:id="rId21"/>
    <p:sldId id="972" r:id="rId22"/>
    <p:sldId id="976" r:id="rId23"/>
    <p:sldId id="979" r:id="rId24"/>
    <p:sldId id="978" r:id="rId25"/>
    <p:sldId id="975" r:id="rId26"/>
    <p:sldId id="980" r:id="rId27"/>
    <p:sldId id="977" r:id="rId28"/>
    <p:sldId id="982" r:id="rId29"/>
    <p:sldId id="981" r:id="rId30"/>
    <p:sldId id="983" r:id="rId31"/>
    <p:sldId id="984" r:id="rId32"/>
    <p:sldId id="985" r:id="rId33"/>
    <p:sldId id="986" r:id="rId34"/>
    <p:sldId id="987" r:id="rId35"/>
    <p:sldId id="988" r:id="rId36"/>
    <p:sldId id="989" r:id="rId37"/>
    <p:sldId id="995" r:id="rId38"/>
    <p:sldId id="996" r:id="rId39"/>
    <p:sldId id="994" r:id="rId40"/>
    <p:sldId id="990" r:id="rId41"/>
    <p:sldId id="991" r:id="rId42"/>
    <p:sldId id="902" r:id="rId43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6">
          <p15:clr>
            <a:srgbClr val="A4A3A4"/>
          </p15:clr>
        </p15:guide>
        <p15:guide id="2" pos="1856">
          <p15:clr>
            <a:srgbClr val="A4A3A4"/>
          </p15:clr>
        </p15:guide>
        <p15:guide id="3" pos="7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09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8000"/>
    <a:srgbClr val="0000FF"/>
    <a:srgbClr val="FF00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68" autoAdjust="0"/>
  </p:normalViewPr>
  <p:slideViewPr>
    <p:cSldViewPr snapToObjects="1">
      <p:cViewPr varScale="1">
        <p:scale>
          <a:sx n="65" d="100"/>
          <a:sy n="65" d="100"/>
        </p:scale>
        <p:origin x="912" y="78"/>
      </p:cViewPr>
      <p:guideLst>
        <p:guide orient="horz" pos="1556"/>
        <p:guide pos="1856"/>
        <p:guide pos="749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08"/>
        <p:guide pos="2097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成绩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19-48DF-80CB-FA3F42859538}"/>
              </c:ext>
            </c:extLst>
          </c:dPt>
          <c:dPt>
            <c:idx val="1"/>
            <c:bubble3D val="0"/>
            <c:spPr>
              <a:solidFill>
                <a:srgbClr val="CCFF6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19-48DF-80CB-FA3F42859538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819-48DF-80CB-FA3F42859538}"/>
              </c:ext>
            </c:extLst>
          </c:dPt>
          <c:dLbls>
            <c:dLbl>
              <c:idx val="0"/>
              <c:layout>
                <c:manualLayout>
                  <c:x val="-0.12063155921620783"/>
                  <c:y val="0.16542677515629062"/>
                </c:manualLayout>
              </c:layout>
              <c:tx>
                <c:rich>
                  <a:bodyPr/>
                  <a:lstStyle/>
                  <a:p>
                    <a:fld id="{BEFCD9A9-BB3F-41A5-908D-E47C7CC86955}" type="CATEGORYNAME">
                      <a:rPr lang="zh-CN" altLang="en-US" sz="2600"/>
                      <a:pPr/>
                      <a:t>[类别名称]</a:t>
                    </a:fld>
                    <a:r>
                      <a:rPr lang="zh-CN" altLang="en-US" sz="2600" baseline="0" dirty="0"/>
                      <a:t> </a:t>
                    </a:r>
                    <a:fld id="{32593AC0-DACB-4D6F-8BB3-4FDB70CB86AF}" type="PERCENTAGE">
                      <a:rPr lang="en-US" altLang="zh-CN" sz="2600" baseline="0"/>
                      <a:pPr/>
                      <a:t>[百分比]</a:t>
                    </a:fld>
                    <a:endParaRPr lang="zh-CN" altLang="en-US" sz="2600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819-48DF-80CB-FA3F42859538}"/>
                </c:ext>
              </c:extLst>
            </c:dLbl>
            <c:dLbl>
              <c:idx val="1"/>
              <c:layout>
                <c:manualLayout>
                  <c:x val="-0.1951228825231624"/>
                  <c:y val="-0.19516898040856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19-48DF-80CB-FA3F42859538}"/>
                </c:ext>
              </c:extLst>
            </c:dLbl>
            <c:dLbl>
              <c:idx val="2"/>
              <c:layout>
                <c:manualLayout>
                  <c:x val="0.228297357829256"/>
                  <c:y val="0.1108699000644380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 algn="ctr">
                      <a:defRPr lang="zh-CN" altLang="en-US" sz="2000" b="0" i="0" u="none" strike="noStrike" kern="1200" baseline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defRPr>
                    </a:pPr>
                    <a:r>
                      <a:rPr lang="zh-CN" altLang="en-US" sz="2600" b="0" i="0" u="none" strike="noStrike" kern="1200" baseline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考试 </a:t>
                    </a:r>
                    <a:r>
                      <a:rPr lang="en-US" altLang="zh-CN" sz="2600" b="0" i="0" u="none" strike="noStrike" kern="1200" baseline="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30</a:t>
                    </a:r>
                    <a:r>
                      <a:rPr lang="en-US" altLang="zh-CN" sz="2600" b="0" i="0" u="none" strike="noStrike" kern="1200" baseline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 algn="ctr">
                    <a:defRPr lang="zh-CN" altLang="en-US" sz="2000" b="0" i="0" u="none" strike="noStrike" kern="1200" baseline="0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819-48DF-80CB-FA3F42859538}"/>
                </c:ext>
              </c:extLst>
            </c:dLbl>
            <c:dLbl>
              <c:idx val="3"/>
              <c:layout>
                <c:manualLayout>
                  <c:x val="-0.13593762629481856"/>
                  <c:y val="-0.21998870864126091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819-48DF-80CB-FA3F42859538}"/>
                </c:ext>
              </c:extLst>
            </c:dLbl>
            <c:dLbl>
              <c:idx val="4"/>
              <c:layout>
                <c:manualLayout>
                  <c:x val="0.20578871014571448"/>
                  <c:y val="-0.20194663791446696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819-48DF-80CB-FA3F428595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平时表现</c:v>
                </c:pt>
                <c:pt idx="1">
                  <c:v>雪梨成绩</c:v>
                </c:pt>
                <c:pt idx="2">
                  <c:v>考试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0.15</c:v>
                </c:pt>
                <c:pt idx="1">
                  <c:v>0.55000000000000004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819-48DF-80CB-FA3F4285953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D954A8C1-897D-45F8-BFAB-50E65247FAE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0291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242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0854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4196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2402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7083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118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AB8E5A92-CF3C-4A3C-9BCE-4247F5F3150D}" type="slidenum">
              <a:rPr kumimoji="0" lang="en-US" altLang="zh-CN">
                <a:ea typeface="宋体" panose="02010600030101010101" pitchFamily="2" charset="-122"/>
              </a:rPr>
              <a:pPr/>
              <a:t>20</a:t>
            </a:fld>
            <a:endParaRPr kumimoji="0"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123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2379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5830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64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02FFF-BB1E-4D88-804E-92D75E01329E}" type="slidenum">
              <a:rPr lang="en-US" altLang="zh-CN" smtClean="0"/>
              <a:pPr/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9570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99245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27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5195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2885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29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558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7120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9759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5857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362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545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22957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31457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39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3145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41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398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37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1126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 smtClean="0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DC1253E2-BD5C-46CC-B1CD-849E378C16A9}" type="slidenum">
              <a:rPr kumimoji="0" lang="en-US" altLang="zh-CN">
                <a:ea typeface="宋体" panose="02010600030101010101" pitchFamily="2" charset="-122"/>
              </a:rPr>
              <a:pPr/>
              <a:t>8</a:t>
            </a:fld>
            <a:endParaRPr kumimoji="0"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719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8096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7956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69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4A8C1-897D-45F8-BFAB-50E65247FAE3}" type="slidenum">
              <a:rPr lang="zh-CN" altLang="zh-CN" smtClean="0"/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823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70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4643120"/>
          </a:xfrm>
          <a:prstGeom prst="rect">
            <a:avLst/>
          </a:prstGeom>
        </p:spPr>
        <p:txBody>
          <a:bodyPr/>
          <a:lstStyle>
            <a:lvl1pPr marL="374650" indent="-37465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6450" indent="-374650" eaLnBrk="1" fontAlgn="base" latinLnBrk="0" hangingPunct="1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  <a:defRPr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3599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671195" indent="0">
              <a:buNone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altLang="zh-CN" sz="4000" b="0" i="0" u="none" strike="noStrike" kern="1200" cap="none" spc="0" normalizeH="0" baseline="0" noProof="1" dirty="0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340043"/>
            <a:ext cx="8624401" cy="3962757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00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258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782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100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6620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270E0-6AE2-4237-BB53-507A805979F0}" type="slidenum">
              <a:rPr lang="zh-CN" altLang="zh-CN" smtClean="0"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anose="020B0903060703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7" Type="http://schemas.openxmlformats.org/officeDocument/2006/relationships/image" Target="../media/image4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jpeg"/><Relationship Id="rId5" Type="http://schemas.openxmlformats.org/officeDocument/2006/relationships/image" Target="../media/image21.png"/><Relationship Id="rId4" Type="http://schemas.openxmlformats.org/officeDocument/2006/relationships/image" Target="../media/image4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3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image" Target="../media/image5.png"/><Relationship Id="rId2" Type="http://schemas.openxmlformats.org/officeDocument/2006/relationships/tags" Target="../tags/tag7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8.jpe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86533" y="2178690"/>
            <a:ext cx="6845896" cy="1114424"/>
          </a:xfrm>
        </p:spPr>
        <p:txBody>
          <a:bodyPr>
            <a:noAutofit/>
          </a:bodyPr>
          <a:lstStyle/>
          <a:p>
            <a:r>
              <a:rPr lang="da-DK" altLang="zh-CN" sz="4800" dirty="0" smtClean="0"/>
              <a:t>HTML5</a:t>
            </a:r>
            <a:r>
              <a:rPr lang="zh-CN" altLang="en-US" sz="4800" dirty="0" smtClean="0"/>
              <a:t>与</a:t>
            </a:r>
            <a:r>
              <a:rPr lang="en-US" altLang="zh-CN" sz="4800" dirty="0" smtClean="0"/>
              <a:t>CSS3</a:t>
            </a:r>
            <a:r>
              <a:rPr lang="zh-CN" altLang="en-US" sz="4800" dirty="0" smtClean="0"/>
              <a:t>前端开发</a:t>
            </a:r>
            <a:endParaRPr lang="zh-CN" altLang="en-US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312497" cy="60959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</a:rPr>
              <a:t>第一章 </a:t>
            </a:r>
            <a:r>
              <a:rPr lang="en-US" altLang="zh-CN" sz="4000" dirty="0">
                <a:solidFill>
                  <a:srgbClr val="000000"/>
                </a:solidFill>
              </a:rPr>
              <a:t>HTML5</a:t>
            </a:r>
            <a:r>
              <a:rPr lang="zh-CN" altLang="en-US" sz="4000" dirty="0">
                <a:solidFill>
                  <a:srgbClr val="000000"/>
                </a:solidFill>
              </a:rPr>
              <a:t>简介</a:t>
            </a:r>
            <a:endParaRPr lang="zh-CN" alt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HTML4</a:t>
            </a:r>
            <a:r>
              <a:rPr lang="zh-CN" altLang="en-US" dirty="0"/>
              <a:t>标准到</a:t>
            </a:r>
            <a:r>
              <a:rPr lang="en-US" altLang="zh-CN" dirty="0"/>
              <a:t>HTML5</a:t>
            </a:r>
            <a:r>
              <a:rPr lang="zh-CN" altLang="en-US" dirty="0"/>
              <a:t>标准的十年间：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互联网终端的十年间的变化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337803" y="2201250"/>
            <a:ext cx="2888467" cy="40719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381750" y="2186347"/>
            <a:ext cx="3500438" cy="40719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4" y="2500313"/>
            <a:ext cx="192881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474" y="4344988"/>
            <a:ext cx="183038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5116514"/>
            <a:ext cx="9477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3" y="5294313"/>
            <a:ext cx="704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0" y="4703763"/>
            <a:ext cx="1123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1" y="3632201"/>
            <a:ext cx="1484313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239" y="2147889"/>
            <a:ext cx="7207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1" y="2206626"/>
            <a:ext cx="176212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右箭头 13"/>
          <p:cNvSpPr>
            <a:spLocks noChangeArrowheads="1"/>
          </p:cNvSpPr>
          <p:nvPr/>
        </p:nvSpPr>
        <p:spPr bwMode="auto">
          <a:xfrm>
            <a:off x="5238750" y="3395663"/>
            <a:ext cx="1143000" cy="608012"/>
          </a:xfrm>
          <a:prstGeom prst="rightArrow">
            <a:avLst>
              <a:gd name="adj1" fmla="val 50000"/>
              <a:gd name="adj2" fmla="val 50078"/>
            </a:avLst>
          </a:prstGeom>
          <a:solidFill>
            <a:srgbClr val="C3D6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/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31292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HTML4</a:t>
            </a:r>
            <a:r>
              <a:rPr lang="zh-CN" altLang="en-US" dirty="0"/>
              <a:t>标准对于现在的</a:t>
            </a:r>
            <a:r>
              <a:rPr lang="en-US" altLang="zh-CN" dirty="0"/>
              <a:t>Web</a:t>
            </a:r>
            <a:r>
              <a:rPr lang="zh-CN" altLang="en-US" dirty="0"/>
              <a:t>应用来说，已然落后。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浏览器之间的兼容性很低。</a:t>
            </a:r>
          </a:p>
          <a:p>
            <a:r>
              <a:rPr lang="zh-CN" altLang="en-US" dirty="0"/>
              <a:t>文档结构不够清晰、明确。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应用程序的功能受到限制。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为什么制定</a:t>
            </a:r>
            <a:r>
              <a:rPr lang="en-US" altLang="zh-CN" dirty="0"/>
              <a:t>HTML5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663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2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48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的设计理念</a:t>
              </a: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40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一、避免不必要的复杂性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文档声明（验证器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93312" indent="0">
              <a:lnSpc>
                <a:spcPts val="3600"/>
              </a:lnSpc>
              <a:buClr>
                <a:srgbClr val="0000FF"/>
              </a:buClr>
              <a:buNone/>
            </a:pPr>
            <a:r>
              <a:rPr lang="en-US" altLang="zh-CN" sz="2600" dirty="0">
                <a:solidFill>
                  <a:srgbClr val="0000FF"/>
                </a:solidFill>
              </a:rPr>
              <a:t> </a:t>
            </a:r>
            <a:r>
              <a:rPr lang="en-US" altLang="zh-CN" sz="2600" b="1" dirty="0">
                <a:solidFill>
                  <a:srgbClr val="CC0099"/>
                </a:solidFill>
              </a:rPr>
              <a:t>HTML 4.01 </a:t>
            </a:r>
            <a:r>
              <a:rPr lang="en-US" altLang="zh-CN" sz="2600" b="1" dirty="0" smtClean="0">
                <a:solidFill>
                  <a:srgbClr val="CC0099"/>
                </a:solidFill>
              </a:rPr>
              <a:t>Strict</a:t>
            </a:r>
          </a:p>
          <a:p>
            <a:pPr marL="193312" indent="0">
              <a:lnSpc>
                <a:spcPts val="3600"/>
              </a:lnSpc>
              <a:buClr>
                <a:srgbClr val="0000FF"/>
              </a:buClr>
              <a:buNone/>
            </a:pPr>
            <a:endParaRPr lang="en-US" altLang="zh-CN" b="1" dirty="0">
              <a:solidFill>
                <a:srgbClr val="CC0099"/>
              </a:solidFill>
            </a:endParaRPr>
          </a:p>
          <a:p>
            <a:pPr marL="193312" indent="0">
              <a:lnSpc>
                <a:spcPts val="3600"/>
              </a:lnSpc>
              <a:buClr>
                <a:srgbClr val="0000FF"/>
              </a:buClr>
              <a:buNone/>
            </a:pPr>
            <a:endParaRPr lang="en-US" altLang="zh-CN" b="1" dirty="0">
              <a:solidFill>
                <a:srgbClr val="CC0099"/>
              </a:solidFill>
            </a:endParaRPr>
          </a:p>
          <a:p>
            <a:pPr marL="360000" indent="0">
              <a:lnSpc>
                <a:spcPts val="3600"/>
              </a:lnSpc>
              <a:buNone/>
            </a:pPr>
            <a:r>
              <a:rPr lang="en-US" altLang="zh-CN" sz="2600" b="1" dirty="0">
                <a:solidFill>
                  <a:srgbClr val="CC0099"/>
                </a:solidFill>
              </a:rPr>
              <a:t>HTML 5</a:t>
            </a:r>
            <a:endParaRPr lang="zh-CN" altLang="en-US" sz="2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1659" y="3145528"/>
            <a:ext cx="10228684" cy="9761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&lt;!DOCTYPE HTML PUBLIC "-//W3C//DTD </a:t>
            </a:r>
            <a:r>
              <a:rPr lang="en-US" altLang="zh-CN" sz="2600" dirty="0" smtClean="0">
                <a:solidFill>
                  <a:srgbClr val="000000"/>
                </a:solidFill>
              </a:rPr>
              <a:t>HTML 4.01//</a:t>
            </a:r>
            <a:r>
              <a:rPr lang="en-US" altLang="zh-CN" sz="2600" dirty="0">
                <a:solidFill>
                  <a:srgbClr val="000000"/>
                </a:solidFill>
              </a:rPr>
              <a:t>EN" </a:t>
            </a:r>
            <a:r>
              <a:rPr lang="en-US" altLang="zh-CN" sz="2600" dirty="0" smtClean="0">
                <a:solidFill>
                  <a:srgbClr val="000000"/>
                </a:solidFill>
              </a:rPr>
              <a:t> "</a:t>
            </a:r>
            <a:r>
              <a:rPr lang="en-US" altLang="zh-CN" sz="2600" dirty="0">
                <a:solidFill>
                  <a:srgbClr val="000000"/>
                </a:solidFill>
              </a:rPr>
              <a:t>http://www.w3.org/TR/html4/strict.dtd"&gt;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1658" y="5035992"/>
            <a:ext cx="10228685" cy="5145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26914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279914"/>
          </a:xfrm>
        </p:spPr>
        <p:txBody>
          <a:bodyPr/>
          <a:lstStyle/>
          <a:p>
            <a:pPr lvl="1"/>
            <a:r>
              <a:rPr lang="en-US" altLang="zh-CN" dirty="0"/>
              <a:t>2.&lt;script&gt; </a:t>
            </a:r>
            <a:r>
              <a:rPr lang="zh-CN" altLang="en-US" dirty="0"/>
              <a:t>元素   </a:t>
            </a:r>
            <a:r>
              <a:rPr lang="en-US" altLang="zh-CN" dirty="0"/>
              <a:t>&lt;link&gt;</a:t>
            </a:r>
            <a:r>
              <a:rPr lang="zh-CN" altLang="en-US" dirty="0"/>
              <a:t>元素</a:t>
            </a:r>
          </a:p>
          <a:p>
            <a:endParaRPr lang="zh-CN" altLang="en-US" dirty="0"/>
          </a:p>
          <a:p>
            <a:endParaRPr lang="zh-CN" altLang="en-US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字符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pPr marL="0" indent="0">
              <a:lnSpc>
                <a:spcPts val="3600"/>
              </a:lnSpc>
              <a:buClr>
                <a:srgbClr val="0000FF"/>
              </a:buClr>
              <a:buNone/>
            </a:pPr>
            <a:r>
              <a:rPr lang="en-US" altLang="zh-CN" sz="2600" b="1" dirty="0">
                <a:solidFill>
                  <a:srgbClr val="CC0099"/>
                </a:solidFill>
              </a:rPr>
              <a:t> </a:t>
            </a:r>
            <a:r>
              <a:rPr lang="en-US" altLang="zh-CN" sz="2600" b="1" dirty="0" smtClean="0">
                <a:solidFill>
                  <a:srgbClr val="CC0099"/>
                </a:solidFill>
              </a:rPr>
              <a:t>   HTML </a:t>
            </a:r>
            <a:r>
              <a:rPr lang="en-US" altLang="zh-CN" sz="2600" b="1" dirty="0">
                <a:solidFill>
                  <a:srgbClr val="CC0099"/>
                </a:solidFill>
              </a:rPr>
              <a:t>4</a:t>
            </a:r>
          </a:p>
          <a:p>
            <a:pPr marL="0" indent="0">
              <a:lnSpc>
                <a:spcPts val="3600"/>
              </a:lnSpc>
              <a:buClr>
                <a:srgbClr val="0000FF"/>
              </a:buClr>
              <a:buNone/>
            </a:pPr>
            <a:endParaRPr lang="en-US" altLang="zh-CN" sz="1100" dirty="0">
              <a:solidFill>
                <a:srgbClr val="0000FF"/>
              </a:solidFill>
            </a:endParaRPr>
          </a:p>
          <a:p>
            <a:pPr marL="0" indent="0">
              <a:lnSpc>
                <a:spcPts val="3600"/>
              </a:lnSpc>
              <a:buClr>
                <a:srgbClr val="0000FF"/>
              </a:buClr>
              <a:buNone/>
            </a:pPr>
            <a:r>
              <a:rPr lang="en-US" altLang="zh-CN" sz="2600" dirty="0">
                <a:solidFill>
                  <a:srgbClr val="0000FF"/>
                </a:solidFill>
              </a:rPr>
              <a:t>    </a:t>
            </a:r>
            <a:r>
              <a:rPr lang="en-US" altLang="zh-CN" sz="2600" b="1" dirty="0" smtClean="0">
                <a:solidFill>
                  <a:srgbClr val="CC0099"/>
                </a:solidFill>
              </a:rPr>
              <a:t>HTML5</a:t>
            </a:r>
            <a:endParaRPr lang="en-US" altLang="zh-CN" sz="2600" b="1" dirty="0">
              <a:solidFill>
                <a:srgbClr val="CC0099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3690" y="2060373"/>
            <a:ext cx="9352396" cy="52033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&lt;script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006600"/>
                </a:solidFill>
              </a:rPr>
              <a:t>type="text/</a:t>
            </a:r>
            <a:r>
              <a:rPr lang="en-US" altLang="zh-CN" sz="2600" dirty="0" err="1">
                <a:solidFill>
                  <a:srgbClr val="006600"/>
                </a:solidFill>
              </a:rPr>
              <a:t>javascript</a:t>
            </a:r>
            <a:r>
              <a:rPr lang="en-US" altLang="zh-CN" sz="2600" dirty="0">
                <a:solidFill>
                  <a:srgbClr val="006600"/>
                </a:solidFill>
              </a:rPr>
              <a:t>"</a:t>
            </a:r>
            <a:r>
              <a:rPr lang="en-US" altLang="zh-CN" sz="2600" dirty="0">
                <a:solidFill>
                  <a:srgbClr val="000000"/>
                </a:solidFill>
              </a:rPr>
              <a:t>&gt;&lt;/script&gt;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3689" y="4531761"/>
            <a:ext cx="10732917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&lt;meta http-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equiv</a:t>
            </a:r>
            <a:r>
              <a:rPr lang="en-US" altLang="zh-CN" sz="2600" dirty="0">
                <a:solidFill>
                  <a:srgbClr val="000000"/>
                </a:solidFill>
              </a:rPr>
              <a:t>="</a:t>
            </a:r>
            <a:r>
              <a:rPr lang="en-US" altLang="zh-CN" sz="2600" dirty="0" smtClean="0">
                <a:solidFill>
                  <a:srgbClr val="000000"/>
                </a:solidFill>
              </a:rPr>
              <a:t>Content-Type</a:t>
            </a:r>
            <a:r>
              <a:rPr lang="en-US" altLang="zh-CN" sz="2600" dirty="0">
                <a:solidFill>
                  <a:srgbClr val="000000"/>
                </a:solidFill>
              </a:rPr>
              <a:t>" </a:t>
            </a:r>
            <a:r>
              <a:rPr lang="en-US" altLang="zh-CN" sz="2600" dirty="0" smtClean="0">
                <a:solidFill>
                  <a:srgbClr val="000000"/>
                </a:solidFill>
              </a:rPr>
              <a:t>content</a:t>
            </a:r>
            <a:r>
              <a:rPr lang="en-US" altLang="zh-CN" sz="2600" dirty="0">
                <a:solidFill>
                  <a:srgbClr val="000000"/>
                </a:solidFill>
              </a:rPr>
              <a:t>="text/html</a:t>
            </a:r>
            <a:r>
              <a:rPr lang="en-US" altLang="zh-CN" sz="2600" dirty="0" smtClean="0">
                <a:solidFill>
                  <a:srgbClr val="000000"/>
                </a:solidFill>
              </a:rPr>
              <a:t>; </a:t>
            </a:r>
            <a:r>
              <a:rPr lang="en-US" altLang="zh-CN" sz="2600" dirty="0">
                <a:solidFill>
                  <a:srgbClr val="000000"/>
                </a:solidFill>
              </a:rPr>
              <a:t>charset=utf-8"/&gt;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3690" y="5806089"/>
            <a:ext cx="9352396" cy="52033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&lt;meta charset="utf-8" /&gt;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3690" y="2580708"/>
            <a:ext cx="9352396" cy="5145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60000" indent="0">
              <a:lnSpc>
                <a:spcPts val="36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rgbClr val="000000"/>
                </a:solidFill>
              </a:rPr>
              <a:t>&lt;link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>
                <a:solidFill>
                  <a:srgbClr val="000000"/>
                </a:solidFill>
              </a:rPr>
              <a:t>rel</a:t>
            </a:r>
            <a:r>
              <a:rPr lang="en-US" altLang="zh-CN" sz="2600" dirty="0" smtClean="0">
                <a:solidFill>
                  <a:srgbClr val="000000"/>
                </a:solidFill>
              </a:rPr>
              <a:t>="</a:t>
            </a:r>
            <a:r>
              <a:rPr lang="en-US" altLang="zh-CN" sz="2600" dirty="0">
                <a:solidFill>
                  <a:srgbClr val="000000"/>
                </a:solidFill>
              </a:rPr>
              <a:t>stylesheet" </a:t>
            </a:r>
            <a:r>
              <a:rPr lang="en-US" altLang="zh-CN" sz="2600" dirty="0" smtClean="0">
                <a:solidFill>
                  <a:srgbClr val="006600"/>
                </a:solidFill>
              </a:rPr>
              <a:t>type="text/</a:t>
            </a:r>
            <a:r>
              <a:rPr lang="en-US" altLang="zh-CN" sz="2600" dirty="0" err="1" smtClean="0">
                <a:solidFill>
                  <a:srgbClr val="006600"/>
                </a:solidFill>
              </a:rPr>
              <a:t>css</a:t>
            </a:r>
            <a:r>
              <a:rPr lang="en-US" altLang="zh-CN" sz="2600" dirty="0">
                <a:solidFill>
                  <a:srgbClr val="006600"/>
                </a:solidFill>
              </a:rPr>
              <a:t>" </a:t>
            </a:r>
            <a:r>
              <a:rPr lang="en-US" altLang="zh-CN" sz="2600" dirty="0" smtClean="0">
                <a:solidFill>
                  <a:srgbClr val="000000"/>
                </a:solidFill>
              </a:rPr>
              <a:t>&gt;&lt;/</a:t>
            </a:r>
            <a:r>
              <a:rPr lang="en-US" altLang="zh-CN" sz="2600" dirty="0">
                <a:solidFill>
                  <a:srgbClr val="000000"/>
                </a:solidFill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270609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4"/>
            <a:ext cx="10547985" cy="5063815"/>
          </a:xfrm>
        </p:spPr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二、支持已有的内容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lvl="1"/>
            <a:r>
              <a:rPr lang="zh-CN" altLang="en-US" dirty="0"/>
              <a:t>可以省略一些元素的标签</a:t>
            </a:r>
          </a:p>
          <a:p>
            <a:pPr lvl="1"/>
            <a:r>
              <a:rPr lang="zh-CN" altLang="en-US" dirty="0"/>
              <a:t>当属性值不包括空字符串、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=</a:t>
            </a:r>
            <a:r>
              <a:rPr lang="zh-CN" altLang="en-US" dirty="0"/>
              <a:t>、单双引号时，</a:t>
            </a:r>
            <a:r>
              <a:rPr lang="zh-CN" altLang="en-US" dirty="0" smtClean="0"/>
              <a:t>可省略</a:t>
            </a:r>
            <a:r>
              <a:rPr lang="zh-CN" altLang="en-US" dirty="0"/>
              <a:t>引号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坚持一种语法风格，建议使用</a:t>
            </a:r>
            <a:r>
              <a:rPr lang="en-US" altLang="zh-CN" dirty="0">
                <a:solidFill>
                  <a:srgbClr val="FF0000"/>
                </a:solidFill>
              </a:rPr>
              <a:t>XHTML</a:t>
            </a:r>
            <a:r>
              <a:rPr lang="zh-CN" altLang="en-US" dirty="0">
                <a:solidFill>
                  <a:srgbClr val="FF0000"/>
                </a:solidFill>
              </a:rPr>
              <a:t>的语法规范</a:t>
            </a:r>
            <a:r>
              <a:rPr lang="zh-CN" altLang="en-US" dirty="0" smtClean="0">
                <a:solidFill>
                  <a:srgbClr val="FF0000"/>
                </a:solidFill>
              </a:rPr>
              <a:t>来书写</a:t>
            </a:r>
            <a:r>
              <a:rPr lang="zh-CN" altLang="en-US" dirty="0">
                <a:solidFill>
                  <a:srgbClr val="FF0000"/>
                </a:solidFill>
              </a:rPr>
              <a:t>辨识度高的文档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5723" y="1984416"/>
            <a:ext cx="9796487" cy="209288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>
                <a:solidFill>
                  <a:srgbClr val="000000"/>
                </a:solidFill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</a:rPr>
              <a:t>img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src</a:t>
            </a:r>
            <a:r>
              <a:rPr lang="en-US" altLang="zh-CN" sz="2600" dirty="0">
                <a:solidFill>
                  <a:srgbClr val="000000"/>
                </a:solidFill>
              </a:rPr>
              <a:t>="foo" alt="bar" /&gt; &lt;p class="foo"&gt;Hello World&lt;/p&gt;  </a:t>
            </a:r>
            <a:endParaRPr lang="en-US" altLang="zh-CN" sz="2600" dirty="0" smtClean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</a:rPr>
              <a:t>img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src</a:t>
            </a:r>
            <a:r>
              <a:rPr lang="en-US" altLang="zh-CN" sz="2600" dirty="0">
                <a:solidFill>
                  <a:srgbClr val="000000"/>
                </a:solidFill>
              </a:rPr>
              <a:t>="foo" alt="bar"&gt; &lt;p class="foo"&gt;Hello </a:t>
            </a:r>
            <a:r>
              <a:rPr lang="en-US" altLang="zh-CN" sz="2600" dirty="0" smtClean="0">
                <a:solidFill>
                  <a:srgbClr val="000000"/>
                </a:solidFill>
              </a:rPr>
              <a:t>World</a:t>
            </a:r>
          </a:p>
          <a:p>
            <a:pPr>
              <a:lnSpc>
                <a:spcPts val="3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solidFill>
                  <a:srgbClr val="000000"/>
                </a:solidFill>
              </a:rPr>
              <a:t>&lt;</a:t>
            </a:r>
            <a:r>
              <a:rPr lang="en-US" altLang="zh-CN" sz="2600" dirty="0">
                <a:solidFill>
                  <a:srgbClr val="000000"/>
                </a:solidFill>
              </a:rPr>
              <a:t>IMG SRC="foo" ALT="bar"&gt; &lt;P CLASS="foo"&gt;Hello World&lt;/P&gt; &lt;</a:t>
            </a:r>
            <a:r>
              <a:rPr lang="en-US" altLang="zh-CN" sz="2600" dirty="0" err="1">
                <a:solidFill>
                  <a:srgbClr val="000000"/>
                </a:solidFill>
              </a:rPr>
              <a:t>img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src</a:t>
            </a:r>
            <a:r>
              <a:rPr lang="en-US" altLang="zh-CN" sz="2600" dirty="0">
                <a:solidFill>
                  <a:srgbClr val="000000"/>
                </a:solidFill>
              </a:rPr>
              <a:t>=foo alt=bar&gt; &lt;p class=foo&gt;Hello World&lt;/p&gt;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6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可以省略结束标签的元素：</a:t>
            </a:r>
          </a:p>
          <a:p>
            <a:pPr lvl="1"/>
            <a:r>
              <a:rPr lang="en-US" altLang="zh-CN" dirty="0"/>
              <a:t>li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option</a:t>
            </a:r>
            <a:r>
              <a:rPr lang="zh-CN" altLang="en-US" dirty="0"/>
              <a:t>、</a:t>
            </a:r>
            <a:r>
              <a:rPr lang="en-US" altLang="zh-CN" dirty="0" err="1"/>
              <a:t>tr</a:t>
            </a:r>
            <a:r>
              <a:rPr lang="zh-CN" altLang="en-US" dirty="0"/>
              <a:t>、</a:t>
            </a:r>
            <a:r>
              <a:rPr lang="en-US" altLang="zh-CN" dirty="0"/>
              <a:t>td</a:t>
            </a:r>
            <a:r>
              <a:rPr lang="zh-CN" altLang="en-US" dirty="0"/>
              <a:t>、</a:t>
            </a:r>
            <a:r>
              <a:rPr lang="en-US" altLang="zh-CN" dirty="0" err="1"/>
              <a:t>th</a:t>
            </a:r>
            <a:r>
              <a:rPr lang="zh-CN" altLang="en-US" dirty="0"/>
              <a:t>、</a:t>
            </a:r>
            <a:r>
              <a:rPr lang="en-US" altLang="zh-CN" dirty="0" err="1"/>
              <a:t>thead</a:t>
            </a:r>
            <a:r>
              <a:rPr lang="zh-CN" altLang="en-US" dirty="0"/>
              <a:t>、</a:t>
            </a:r>
            <a:r>
              <a:rPr lang="en-US" altLang="zh-CN" dirty="0" err="1"/>
              <a:t>tbody</a:t>
            </a:r>
            <a:r>
              <a:rPr lang="zh-CN" altLang="en-US" dirty="0"/>
              <a:t>、</a:t>
            </a:r>
            <a:r>
              <a:rPr lang="en-US" altLang="zh-CN" dirty="0" err="1"/>
              <a:t>tfoot</a:t>
            </a:r>
            <a:endParaRPr lang="en-US" altLang="zh-CN" dirty="0"/>
          </a:p>
          <a:p>
            <a:r>
              <a:rPr lang="zh-CN" altLang="en-US" dirty="0"/>
              <a:t>可以省略全部标签的元素：</a:t>
            </a:r>
          </a:p>
          <a:p>
            <a:pPr lvl="1"/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head</a:t>
            </a:r>
            <a:r>
              <a:rPr lang="zh-CN" altLang="en-US" dirty="0"/>
              <a:t>、</a:t>
            </a:r>
            <a:r>
              <a:rPr lang="en-US" altLang="zh-CN" dirty="0"/>
              <a:t>body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5723" y="4246906"/>
            <a:ext cx="9868521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FF0000"/>
                </a:solidFill>
              </a:rPr>
              <a:t>注意：即使标签被省略了，该元素还是以隐式的方式存在的。</a:t>
            </a:r>
            <a:r>
              <a:rPr lang="zh-CN" altLang="en-US" sz="2800" dirty="0" smtClean="0">
                <a:solidFill>
                  <a:srgbClr val="000000"/>
                </a:solidFill>
              </a:rPr>
              <a:t>例如将</a:t>
            </a:r>
            <a:r>
              <a:rPr lang="en-US" altLang="zh-CN" sz="2800" dirty="0" smtClean="0">
                <a:solidFill>
                  <a:srgbClr val="000000"/>
                </a:solidFill>
              </a:rPr>
              <a:t>body</a:t>
            </a:r>
            <a:r>
              <a:rPr lang="zh-CN" altLang="en-US" sz="2800" dirty="0" smtClean="0">
                <a:solidFill>
                  <a:srgbClr val="000000"/>
                </a:solidFill>
              </a:rPr>
              <a:t>元素的标签省略不写时，它在文档结构中</a:t>
            </a:r>
            <a:r>
              <a:rPr lang="zh-CN" altLang="en-US" sz="2800" dirty="0">
                <a:solidFill>
                  <a:srgbClr val="000000"/>
                </a:solidFill>
              </a:rPr>
              <a:t>仍</a:t>
            </a:r>
            <a:r>
              <a:rPr lang="zh-CN" altLang="en-US" sz="2800" dirty="0" smtClean="0">
                <a:solidFill>
                  <a:srgbClr val="000000"/>
                </a:solidFill>
              </a:rPr>
              <a:t>是存在的，可以使用 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document.body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</a:rPr>
              <a:t>进行访问。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36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三、求真务实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5722" y="2175418"/>
            <a:ext cx="4970277" cy="399083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&lt;body</a:t>
            </a:r>
            <a:r>
              <a:rPr lang="en-US" altLang="zh-CN" sz="2800" dirty="0" smtClean="0">
                <a:solidFill>
                  <a:srgbClr val="000000"/>
                </a:solidFill>
              </a:rPr>
              <a:t>&gt;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&lt;div id="header"&gt;&lt;/div&gt;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rgbClr val="FF6600"/>
                </a:solidFill>
              </a:rPr>
              <a:t>&lt;div id="navigation"&gt;&lt;/div&gt;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 smtClean="0">
                <a:solidFill>
                  <a:srgbClr val="008000"/>
                </a:solidFill>
              </a:rPr>
              <a:t>&lt;div id="main"&gt;&lt;/div&gt;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rgbClr val="FF0066"/>
                </a:solidFill>
              </a:rPr>
              <a:t>&lt;div id="sidebar"&gt;&lt;/div&gt;</a:t>
            </a:r>
          </a:p>
          <a:p>
            <a:pPr lvl="1">
              <a:lnSpc>
                <a:spcPts val="3800"/>
              </a:lnSpc>
            </a:pPr>
            <a:r>
              <a:rPr lang="en-US" altLang="zh-CN" sz="2800" dirty="0">
                <a:solidFill>
                  <a:srgbClr val="0066CC"/>
                </a:solidFill>
              </a:rPr>
              <a:t>&lt;div id="footer"&gt;&lt;/div&gt;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&lt;/body</a:t>
            </a:r>
            <a:r>
              <a:rPr lang="en-US" altLang="zh-CN" sz="2800" dirty="0" smtClean="0">
                <a:solidFill>
                  <a:srgbClr val="000000"/>
                </a:solidFill>
              </a:rPr>
              <a:t>&gt;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endParaRPr lang="zh-CN" altLang="en-US" sz="2600" dirty="0"/>
          </a:p>
        </p:txBody>
      </p:sp>
      <p:sp>
        <p:nvSpPr>
          <p:cNvPr id="5" name="文本框 4"/>
          <p:cNvSpPr txBox="1"/>
          <p:nvPr/>
        </p:nvSpPr>
        <p:spPr>
          <a:xfrm>
            <a:off x="6960396" y="2175418"/>
            <a:ext cx="4754178" cy="399083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&lt;body&gt;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chemeClr val="accent3">
                    <a:lumMod val="75000"/>
                  </a:schemeClr>
                </a:solidFill>
              </a:rPr>
              <a:t>&lt;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header&gt;&lt;/header&gt;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FF6600"/>
                </a:solidFill>
              </a:rPr>
              <a:t>&lt;</a:t>
            </a:r>
            <a:r>
              <a:rPr lang="en-US" altLang="zh-CN" sz="2800" dirty="0" err="1">
                <a:solidFill>
                  <a:srgbClr val="FF6600"/>
                </a:solidFill>
              </a:rPr>
              <a:t>nav</a:t>
            </a:r>
            <a:r>
              <a:rPr lang="en-US" altLang="zh-CN" sz="2800" dirty="0">
                <a:solidFill>
                  <a:srgbClr val="FF6600"/>
                </a:solidFill>
              </a:rPr>
              <a:t>&gt;&lt;/</a:t>
            </a:r>
            <a:r>
              <a:rPr lang="en-US" altLang="zh-CN" sz="2800" dirty="0" err="1">
                <a:solidFill>
                  <a:srgbClr val="FF6600"/>
                </a:solidFill>
              </a:rPr>
              <a:t>nav</a:t>
            </a:r>
            <a:r>
              <a:rPr lang="en-US" altLang="zh-CN" sz="2800" dirty="0">
                <a:solidFill>
                  <a:srgbClr val="FF6600"/>
                </a:solidFill>
              </a:rPr>
              <a:t>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</a:t>
            </a:r>
            <a:r>
              <a:rPr lang="en-US" altLang="zh-CN" sz="2800" dirty="0" smtClean="0">
                <a:solidFill>
                  <a:srgbClr val="008000"/>
                </a:solidFill>
              </a:rPr>
              <a:t>&lt;div</a:t>
            </a:r>
            <a:r>
              <a:rPr lang="en-US" altLang="zh-CN" sz="2800" dirty="0">
                <a:solidFill>
                  <a:srgbClr val="008000"/>
                </a:solidFill>
              </a:rPr>
              <a:t> </a:t>
            </a:r>
            <a:r>
              <a:rPr lang="en-US" altLang="zh-CN" sz="2800" dirty="0" smtClean="0">
                <a:solidFill>
                  <a:srgbClr val="008000"/>
                </a:solidFill>
              </a:rPr>
              <a:t>id</a:t>
            </a:r>
            <a:r>
              <a:rPr lang="en-US" altLang="zh-CN" sz="2800" dirty="0">
                <a:solidFill>
                  <a:srgbClr val="008000"/>
                </a:solidFill>
              </a:rPr>
              <a:t>="main"&gt;&lt;/div&gt;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FF0066"/>
                </a:solidFill>
              </a:rPr>
              <a:t>&lt;</a:t>
            </a:r>
            <a:r>
              <a:rPr lang="en-US" altLang="zh-CN" sz="2800" dirty="0">
                <a:solidFill>
                  <a:srgbClr val="FF0066"/>
                </a:solidFill>
              </a:rPr>
              <a:t>aside&gt;&lt;/aside&gt;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0066CC"/>
                </a:solidFill>
              </a:rPr>
              <a:t>&lt;</a:t>
            </a:r>
            <a:r>
              <a:rPr lang="en-US" altLang="zh-CN" sz="2800" dirty="0">
                <a:solidFill>
                  <a:srgbClr val="0066CC"/>
                </a:solidFill>
              </a:rPr>
              <a:t>footer&gt;&lt;/footer&gt;</a:t>
            </a:r>
          </a:p>
          <a:p>
            <a:pPr latinLnBrk="0">
              <a:lnSpc>
                <a:spcPts val="38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&lt;/body&gt;</a:t>
            </a:r>
            <a:r>
              <a:rPr lang="en-US" altLang="zh-CN" sz="2600" dirty="0"/>
              <a:t/>
            </a:r>
            <a:br>
              <a:rPr lang="en-US" altLang="zh-CN" sz="2600" dirty="0"/>
            </a:b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665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56285" y="1246505"/>
            <a:ext cx="10547985" cy="5279914"/>
          </a:xfrm>
        </p:spPr>
        <p:txBody>
          <a:bodyPr/>
          <a:lstStyle/>
          <a:p>
            <a:r>
              <a:rPr lang="zh-CN" altLang="en-US" dirty="0">
                <a:solidFill>
                  <a:srgbClr val="008000"/>
                </a:solidFill>
              </a:rPr>
              <a:t>四、优雅</a:t>
            </a:r>
            <a:r>
              <a:rPr lang="zh-CN" altLang="en-US" dirty="0" smtClean="0">
                <a:solidFill>
                  <a:srgbClr val="008000"/>
                </a:solidFill>
              </a:rPr>
              <a:t>降级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HTML5</a:t>
            </a:r>
            <a:r>
              <a:rPr lang="zh-CN" altLang="en-US" dirty="0"/>
              <a:t>中设计了这些新元素，但是如果浏览器不认识</a:t>
            </a:r>
            <a:r>
              <a:rPr lang="en-US" altLang="zh-CN" dirty="0"/>
              <a:t>, </a:t>
            </a:r>
            <a:r>
              <a:rPr lang="zh-CN" altLang="en-US" dirty="0"/>
              <a:t>怎么办</a:t>
            </a:r>
            <a:r>
              <a:rPr lang="en-US" altLang="zh-CN" dirty="0"/>
              <a:t>?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在浏览器看到自己不理解的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值时，会将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的值解释为</a:t>
            </a:r>
            <a:r>
              <a:rPr lang="en-US" altLang="zh-CN" dirty="0">
                <a:solidFill>
                  <a:srgbClr val="C00000"/>
                </a:solidFill>
              </a:rPr>
              <a:t>text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的设计理念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38829" y="1988340"/>
            <a:ext cx="4970277" cy="320857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input type="</a:t>
            </a:r>
            <a:r>
              <a:rPr lang="en-US" altLang="zh-CN" sz="2800" dirty="0" smtClean="0">
                <a:solidFill>
                  <a:srgbClr val="000000"/>
                </a:solidFill>
              </a:rPr>
              <a:t>number"</a:t>
            </a: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</a:t>
            </a:r>
            <a:r>
              <a:rPr lang="en-US" altLang="zh-CN" sz="2800" dirty="0" smtClean="0">
                <a:solidFill>
                  <a:srgbClr val="000000"/>
                </a:solidFill>
              </a:rPr>
              <a:t>search"</a:t>
            </a: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type="range" 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type="email" 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type="date" 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latinLnBrk="0">
              <a:lnSpc>
                <a:spcPts val="3800"/>
              </a:lnSpc>
              <a:spcBef>
                <a:spcPts val="300"/>
              </a:spcBef>
            </a:pPr>
            <a:r>
              <a:rPr lang="en-US" altLang="zh-CN" sz="2800" dirty="0" smtClean="0">
                <a:solidFill>
                  <a:srgbClr val="000000"/>
                </a:solidFill>
              </a:rPr>
              <a:t>input</a:t>
            </a:r>
            <a:r>
              <a:rPr lang="en-US" altLang="zh-CN" sz="2800" dirty="0">
                <a:solidFill>
                  <a:srgbClr val="000000"/>
                </a:solidFill>
              </a:rPr>
              <a:t> type="</a:t>
            </a:r>
            <a:r>
              <a:rPr lang="en-US" altLang="zh-CN" sz="2800" dirty="0" err="1">
                <a:solidFill>
                  <a:srgbClr val="000000"/>
                </a:solidFill>
              </a:rPr>
              <a:t>url</a:t>
            </a:r>
            <a:r>
              <a:rPr lang="en-US" altLang="zh-CN" sz="2800" dirty="0" smtClean="0">
                <a:solidFill>
                  <a:srgbClr val="000000"/>
                </a:solidFill>
              </a:rPr>
              <a:t>"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8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</a:rPr>
                <a:t>HTML5</a:t>
              </a:r>
              <a:r>
                <a:rPr lang="zh-CN" altLang="en-US" sz="4800" dirty="0">
                  <a:solidFill>
                    <a:schemeClr val="tx1"/>
                  </a:solidFill>
                </a:rPr>
                <a:t>能做什么，有哪些优点？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1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课程介绍</a:t>
            </a:r>
            <a:endParaRPr lang="zh-CN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777673" y="1404101"/>
            <a:ext cx="10512876" cy="291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</a:rPr>
              <a:t>HTML5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</a:rPr>
              <a:t>与移动互联网开发方向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课程名称：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</a:rPr>
              <a:t>HTML5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</a:rPr>
              <a:t>CSS3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</a:rPr>
              <a:t>前端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开发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学分：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3.5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授课时间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1-16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周</a:t>
            </a:r>
            <a:endParaRPr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2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6800" y="1245600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2000">
              <a:lnSpc>
                <a:spcPts val="36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功能丰富的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 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多媒体支持</a:t>
            </a:r>
            <a:endParaRPr kumimoji="0"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kumimoji="0"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kumimoji="0"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0"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图形、动画支持，易于实现游戏</a:t>
            </a:r>
          </a:p>
        </p:txBody>
      </p:sp>
      <p:pic>
        <p:nvPicPr>
          <p:cNvPr id="4" name="图片 4" descr="07b2c04a8503333a4f517e174839aab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05" y="1705250"/>
            <a:ext cx="3214687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 descr="html5-1g1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58" y="794345"/>
            <a:ext cx="2201087" cy="283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" descr="20120406114121710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06" y="4460050"/>
            <a:ext cx="3214687" cy="202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" descr="image.jpe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357" y="3933231"/>
            <a:ext cx="2211388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</p:spPr>
        <p:txBody>
          <a:bodyPr/>
          <a:lstStyle/>
          <a:p>
            <a:r>
              <a:rPr lang="en-US" altLang="zh-CN" sz="4000" b="0" noProof="1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HTML5</a:t>
            </a:r>
            <a:r>
              <a:rPr lang="zh-CN" altLang="en-US" sz="4000" b="0" noProof="1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能做什么？</a:t>
            </a:r>
            <a:endParaRPr lang="zh-CN" altLang="en-US" sz="4000" b="0" noProof="1">
              <a:solidFill>
                <a:srgbClr val="3376AD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954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更强大的实时数据通信特性</a:t>
            </a:r>
          </a:p>
          <a:p>
            <a:r>
              <a:rPr lang="zh-CN" altLang="en-US" dirty="0"/>
              <a:t>离线应用特性</a:t>
            </a:r>
          </a:p>
          <a:p>
            <a:r>
              <a:rPr lang="zh-CN" altLang="en-US" dirty="0"/>
              <a:t>本地存储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能做什么？</a:t>
            </a:r>
          </a:p>
        </p:txBody>
      </p:sp>
      <p:pic>
        <p:nvPicPr>
          <p:cNvPr id="4" name="图片 3" descr="415dc0d89f57d8b5041994c57063265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37" y="1340043"/>
            <a:ext cx="3365612" cy="26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13616456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80" y="4188225"/>
            <a:ext cx="3633160" cy="249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372" y="4187673"/>
            <a:ext cx="3849362" cy="248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2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766800" y="1123944"/>
            <a:ext cx="8758252" cy="48053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应用跨设备、跨平台支持</a:t>
            </a:r>
            <a:endParaRPr kumimoji="0"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 Phone</a:t>
            </a:r>
          </a:p>
          <a:p>
            <a:pPr lvl="1">
              <a:lnSpc>
                <a:spcPct val="150000"/>
              </a:lnSpc>
            </a:pPr>
            <a:r>
              <a:rPr kumimoji="0"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kumimoji="0"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575" y="3140869"/>
            <a:ext cx="2383306" cy="910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6" descr="QQ截图201302181337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571" y="2700124"/>
            <a:ext cx="1936555" cy="154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46" y="4546600"/>
            <a:ext cx="2899928" cy="112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4" y="1522415"/>
            <a:ext cx="2169573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</p:spPr>
        <p:txBody>
          <a:bodyPr/>
          <a:lstStyle/>
          <a:p>
            <a:r>
              <a:rPr lang="en-US" altLang="zh-CN" sz="4000" b="0" noProof="1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HTML5</a:t>
            </a:r>
            <a:r>
              <a:rPr lang="zh-CN" altLang="en-US" sz="4000" b="0" noProof="1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能做什么？</a:t>
            </a:r>
            <a:endParaRPr lang="zh-CN" altLang="en-US" sz="4000" b="0" noProof="1">
              <a:solidFill>
                <a:srgbClr val="3376AD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732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的优点</a:t>
            </a:r>
          </a:p>
        </p:txBody>
      </p:sp>
      <p:grpSp>
        <p:nvGrpSpPr>
          <p:cNvPr id="9" name="组合 4"/>
          <p:cNvGrpSpPr/>
          <p:nvPr/>
        </p:nvGrpSpPr>
        <p:grpSpPr>
          <a:xfrm>
            <a:off x="1557921" y="1673184"/>
            <a:ext cx="9508356" cy="4925267"/>
            <a:chOff x="-537331" y="1704041"/>
            <a:chExt cx="7617121" cy="2469600"/>
          </a:xfrm>
          <a:scene3d>
            <a:camera prst="orthographicFront"/>
            <a:lightRig rig="flat" dir="t"/>
          </a:scene3d>
        </p:grpSpPr>
        <p:sp>
          <p:nvSpPr>
            <p:cNvPr id="10" name="矩形 9"/>
            <p:cNvSpPr/>
            <p:nvPr/>
          </p:nvSpPr>
          <p:spPr>
            <a:xfrm>
              <a:off x="0" y="1704041"/>
              <a:ext cx="6848968" cy="246959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1" name="矩形 10"/>
            <p:cNvSpPr/>
            <p:nvPr/>
          </p:nvSpPr>
          <p:spPr>
            <a:xfrm>
              <a:off x="-537331" y="1704041"/>
              <a:ext cx="7617121" cy="246960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531556" tIns="333248" rIns="531556" bIns="113792" spcCol="1270"/>
            <a:lstStyle/>
            <a:p>
              <a:pPr marL="36000" lvl="1" defTabSz="711200">
                <a:lnSpc>
                  <a:spcPct val="150000"/>
                </a:lnSpc>
                <a:spcAft>
                  <a:spcPts val="600"/>
                </a:spcAft>
                <a:buFontTx/>
                <a:buChar char="••"/>
                <a:defRPr/>
              </a:pP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的视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音频新技术解决了移动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端对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的支持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6000" lvl="1" defTabSz="711200">
                <a:lnSpc>
                  <a:spcPct val="150000"/>
                </a:lnSpc>
                <a:spcAft>
                  <a:spcPts val="600"/>
                </a:spcAft>
                <a:buFontTx/>
                <a:buChar char="••"/>
                <a:defRPr/>
              </a:pPr>
              <a:r>
                <a:rPr lang="en-US" altLang="zh-CN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 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特效样式、</a:t>
              </a:r>
              <a:r>
                <a: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Canvas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600" dirty="0" err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WebGL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介入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，加强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了网页的视觉效果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，可在网页中呈现三维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立体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特效</a:t>
              </a:r>
              <a:endPara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6000" lvl="1" defTabSz="711200">
                <a:lnSpc>
                  <a:spcPct val="150000"/>
                </a:lnSpc>
                <a:spcAft>
                  <a:spcPts val="600"/>
                </a:spcAft>
                <a:buFontTx/>
                <a:buChar char="••"/>
                <a:defRPr/>
              </a:pPr>
              <a:r>
                <a:rPr lang="en-US" altLang="zh-CN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只能通过插件形式在浏览器使用；</a:t>
              </a:r>
              <a:r>
                <a:rPr lang="en-US" altLang="zh-CN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程序同页面其他内容不能进行任何</a:t>
              </a:r>
              <a:r>
                <a:rPr lang="zh-CN" altLang="en-US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</a:t>
              </a:r>
              <a:endPara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6000" lvl="1" defTabSz="711200">
                <a:lnSpc>
                  <a:spcPct val="150000"/>
                </a:lnSpc>
                <a:spcAft>
                  <a:spcPts val="600"/>
                </a:spcAft>
                <a:buFontTx/>
                <a:buChar char="••"/>
                <a:defRPr/>
              </a:pPr>
              <a:r>
                <a:rPr lang="en-US" altLang="zh-CN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在移动设备的执行效率非常差、不</a:t>
              </a:r>
              <a:r>
                <a:rPr lang="zh-CN" altLang="en-US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</a:t>
              </a:r>
              <a:r>
                <a:rPr lang="en-US" altLang="zh-CN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系统支持、</a:t>
              </a:r>
              <a:r>
                <a:rPr lang="en-US" altLang="zh-CN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官方取消针对移动设备的更新</a:t>
              </a:r>
            </a:p>
            <a:p>
              <a:pPr marL="36000" lvl="1" defTabSz="711200">
                <a:lnSpc>
                  <a:spcPct val="150000"/>
                </a:lnSpc>
                <a:spcAft>
                  <a:spcPts val="600"/>
                </a:spcAft>
                <a:buFontTx/>
                <a:buChar char="••"/>
                <a:defRPr/>
              </a:pPr>
              <a:endPara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7"/>
          <p:cNvGrpSpPr/>
          <p:nvPr/>
        </p:nvGrpSpPr>
        <p:grpSpPr>
          <a:xfrm>
            <a:off x="2095253" y="1195977"/>
            <a:ext cx="5136726" cy="713367"/>
            <a:chOff x="342448" y="1467880"/>
            <a:chExt cx="4794277" cy="472320"/>
          </a:xfrm>
          <a:scene3d>
            <a:camera prst="orthographicFront"/>
            <a:lightRig rig="flat" dir="t"/>
          </a:scene3d>
        </p:grpSpPr>
        <p:sp>
          <p:nvSpPr>
            <p:cNvPr id="19" name="圆角矩形 18"/>
            <p:cNvSpPr/>
            <p:nvPr/>
          </p:nvSpPr>
          <p:spPr>
            <a:xfrm>
              <a:off x="342448" y="1467880"/>
              <a:ext cx="4794277" cy="47232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20" name="圆角矩形 6"/>
            <p:cNvSpPr/>
            <p:nvPr/>
          </p:nvSpPr>
          <p:spPr>
            <a:xfrm>
              <a:off x="365505" y="1490937"/>
              <a:ext cx="4748163" cy="426206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81212" tIns="0" rIns="181212" bIns="0" spcCol="1270" anchor="ctr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/>
                <a:t> </a:t>
              </a:r>
              <a:r>
                <a:rPr lang="zh-CN" altLang="en-US" sz="2800" dirty="0" smtClean="0"/>
                <a:t>提升用户体验，加强视觉感受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260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的优点</a:t>
            </a:r>
          </a:p>
        </p:txBody>
      </p:sp>
      <p:grpSp>
        <p:nvGrpSpPr>
          <p:cNvPr id="12" name="组合 3"/>
          <p:cNvGrpSpPr/>
          <p:nvPr/>
        </p:nvGrpSpPr>
        <p:grpSpPr>
          <a:xfrm>
            <a:off x="1125723" y="1700207"/>
            <a:ext cx="10372752" cy="4682146"/>
            <a:chOff x="-1103847" y="1669896"/>
            <a:chExt cx="9670836" cy="2894298"/>
          </a:xfrm>
          <a:noFill/>
          <a:scene3d>
            <a:camera prst="orthographicFront"/>
            <a:lightRig rig="flat" dir="t"/>
          </a:scene3d>
        </p:grpSpPr>
        <p:sp>
          <p:nvSpPr>
            <p:cNvPr id="13" name="矩形 12"/>
            <p:cNvSpPr/>
            <p:nvPr/>
          </p:nvSpPr>
          <p:spPr>
            <a:xfrm>
              <a:off x="-681397" y="1704041"/>
              <a:ext cx="8979752" cy="2860153"/>
            </a:xfrm>
            <a:prstGeom prst="rect">
              <a:avLst/>
            </a:prstGeom>
            <a:grpFill/>
            <a:sp3d z="190500" extrusionH="12700" prstMaterial="plastic">
              <a:bevelT w="50800" h="50800"/>
            </a:sp3d>
          </p:spPr>
          <p:style>
            <a:lnRef idx="1">
              <a:schemeClr val="accent2">
                <a:hueOff val="-3840006"/>
                <a:satOff val="0"/>
                <a:lumOff val="1470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-1103847" y="1669896"/>
              <a:ext cx="9670836" cy="2469600"/>
            </a:xfrm>
            <a:prstGeom prst="rect">
              <a:avLst/>
            </a:prstGeom>
            <a:grpFill/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31556" tIns="333248" rIns="531556" bIns="113792" spcCol="1270"/>
            <a:lstStyle/>
            <a:p>
              <a:pPr marL="540000" lvl="1" indent="-228600" defTabSz="889000">
                <a:lnSpc>
                  <a:spcPct val="150000"/>
                </a:lnSpc>
                <a:spcBef>
                  <a:spcPts val="60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跨平台，适配多终端</a:t>
              </a:r>
              <a:endPara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40000" lvl="1" indent="-228600" defTabSz="889000">
                <a:lnSpc>
                  <a:spcPct val="150000"/>
                </a:lnSpc>
                <a:spcBef>
                  <a:spcPts val="60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及时</a:t>
              </a:r>
              <a:r>
                <a:rPr lang="zh-CN" altLang="en-US" sz="2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endPara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40000" lvl="1" indent="-228600" defTabSz="889000">
                <a:lnSpc>
                  <a:spcPct val="150000"/>
                </a:lnSpc>
                <a:spcBef>
                  <a:spcPts val="60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简化标签，更清晰的代码</a:t>
              </a:r>
              <a:endPara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40000" lvl="1" indent="-228600" defTabSz="889000">
                <a:lnSpc>
                  <a:spcPct val="150000"/>
                </a:lnSpc>
                <a:spcBef>
                  <a:spcPts val="60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原生应用仅支持特定系统。不同系统的程序不能通用。如：</a:t>
              </a:r>
              <a:r>
                <a:rPr lang="en-US" altLang="zh-CN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r>
                <a:rPr lang="zh-CN" altLang="en-US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应用程序需针对</a:t>
              </a: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不同系统开发多个程序</a:t>
              </a:r>
            </a:p>
            <a:p>
              <a:pPr marL="540000" lvl="1" indent="-228600" defTabSz="889000">
                <a:lnSpc>
                  <a:spcPct val="150000"/>
                </a:lnSpc>
                <a:spcBef>
                  <a:spcPts val="60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26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同一系统需要根据设备情况开发多个版本的</a:t>
              </a:r>
              <a:r>
                <a:rPr lang="zh-CN" altLang="en-US" sz="2600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endParaRPr lang="zh-CN" altLang="en-US" sz="2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4"/>
          <p:cNvGrpSpPr/>
          <p:nvPr/>
        </p:nvGrpSpPr>
        <p:grpSpPr>
          <a:xfrm>
            <a:off x="2134185" y="1267200"/>
            <a:ext cx="4987318" cy="714718"/>
            <a:chOff x="255032" y="1184820"/>
            <a:chExt cx="4987318" cy="714718"/>
          </a:xfrm>
          <a:scene3d>
            <a:camera prst="orthographicFront"/>
            <a:lightRig rig="flat" dir="t"/>
          </a:scene3d>
        </p:grpSpPr>
        <p:sp>
          <p:nvSpPr>
            <p:cNvPr id="16" name="圆角矩形 15"/>
            <p:cNvSpPr/>
            <p:nvPr/>
          </p:nvSpPr>
          <p:spPr>
            <a:xfrm>
              <a:off x="255032" y="1189215"/>
              <a:ext cx="4881694" cy="710323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3840006"/>
                <a:satOff val="0"/>
                <a:lumOff val="14706"/>
                <a:alphaOff val="0"/>
              </a:schemeClr>
            </a:fillRef>
            <a:effectRef idx="2">
              <a:schemeClr val="accent2">
                <a:hueOff val="-3840006"/>
                <a:satOff val="0"/>
                <a:lumOff val="1470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圆角矩形 6"/>
            <p:cNvSpPr/>
            <p:nvPr/>
          </p:nvSpPr>
          <p:spPr>
            <a:xfrm>
              <a:off x="471130" y="1184820"/>
              <a:ext cx="4771220" cy="69031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1212" tIns="0" rIns="181212" bIns="0" spcCol="1270" anchor="ctr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2400" dirty="0"/>
                <a:t> </a:t>
              </a:r>
              <a:r>
                <a:rPr lang="zh-CN" altLang="en-US" sz="2800" dirty="0"/>
                <a:t>多设备、跨平台支持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45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69790" y="928669"/>
            <a:ext cx="9724454" cy="5093519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 z="1905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510083" tIns="1353820" rIns="510083" bIns="142240" spcCol="1270"/>
          <a:lstStyle/>
          <a:p>
            <a:pPr marL="228600" lvl="1" indent="-228600" defTabSz="889000">
              <a:lnSpc>
                <a:spcPct val="15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W3C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组织，数百家互联网公司（包括谷歌、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苹果等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）参与而制定的标准，技术完全开放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-228600" defTabSz="889000">
              <a:lnSpc>
                <a:spcPct val="15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浏览器原生支持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-228600" defTabSz="889000">
              <a:lnSpc>
                <a:spcPct val="150000"/>
              </a:lnSpc>
              <a:spcAft>
                <a:spcPct val="15000"/>
              </a:spcAft>
              <a:buFontTx/>
              <a:buChar char="••"/>
              <a:defRPr/>
            </a:pP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新增的标签，使搜索引擎更加容易抓取和索引网页，从而驱动网站获得更多的点击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  <a:endParaRPr lang="en-US" altLang="zh-CN" sz="26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1" indent="-228600" defTabSz="889000">
              <a:lnSpc>
                <a:spcPct val="15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0800" y="1699200"/>
            <a:ext cx="9435312" cy="4322988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 z="190500" extrusionH="12700" prstMaterial="plastic">
            <a:bevelT w="50800" h="50800"/>
          </a:sp3d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的优点</a:t>
            </a:r>
          </a:p>
        </p:txBody>
      </p:sp>
      <p:grpSp>
        <p:nvGrpSpPr>
          <p:cNvPr id="9" name="组合 13"/>
          <p:cNvGrpSpPr/>
          <p:nvPr/>
        </p:nvGrpSpPr>
        <p:grpSpPr>
          <a:xfrm>
            <a:off x="2134800" y="1268011"/>
            <a:ext cx="3745716" cy="773260"/>
            <a:chOff x="185726" y="0"/>
            <a:chExt cx="3314737" cy="583468"/>
          </a:xfrm>
          <a:scene3d>
            <a:camera prst="orthographicFront"/>
            <a:lightRig rig="flat" dir="t"/>
          </a:scene3d>
        </p:grpSpPr>
        <p:sp>
          <p:nvSpPr>
            <p:cNvPr id="10" name="圆角矩形 9"/>
            <p:cNvSpPr/>
            <p:nvPr/>
          </p:nvSpPr>
          <p:spPr>
            <a:xfrm>
              <a:off x="185726" y="0"/>
              <a:ext cx="3314737" cy="583468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zh-CN" altLang="en-US" sz="2800" dirty="0" smtClean="0"/>
                <a:t>   开放</a:t>
              </a:r>
              <a:r>
                <a:rPr lang="zh-CN" altLang="en-US" sz="2800" dirty="0"/>
                <a:t>的网络标准</a:t>
              </a:r>
            </a:p>
          </p:txBody>
        </p:sp>
        <p:sp>
          <p:nvSpPr>
            <p:cNvPr id="11" name="圆角矩形 6"/>
            <p:cNvSpPr/>
            <p:nvPr/>
          </p:nvSpPr>
          <p:spPr>
            <a:xfrm>
              <a:off x="214209" y="28483"/>
              <a:ext cx="3257771" cy="5265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3892" tIns="0" rIns="173892" bIns="0" spcCol="1270" anchor="ctr"/>
            <a:lstStyle/>
            <a:p>
              <a:pPr defTabSz="12446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4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altLang="zh-CN" sz="7200" b="1" dirty="0">
                  <a:solidFill>
                    <a:srgbClr val="FFFFFF"/>
                  </a:solidFill>
                  <a:latin typeface="+mn-lt"/>
                  <a:ea typeface="+mn-ea"/>
                </a:rPr>
                <a:t>4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</a:rPr>
                <a:t>HTML5</a:t>
              </a:r>
              <a:r>
                <a:rPr lang="zh-CN" altLang="en-US" sz="4800" dirty="0">
                  <a:solidFill>
                    <a:schemeClr val="tx1"/>
                  </a:solidFill>
                </a:rPr>
                <a:t>发展现状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11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苹果</a:t>
            </a:r>
            <a:r>
              <a:rPr lang="en-US" altLang="zh-CN" dirty="0"/>
              <a:t>IOS</a:t>
            </a:r>
            <a:r>
              <a:rPr lang="zh-CN" altLang="en-US" dirty="0"/>
              <a:t>系统放弃</a:t>
            </a:r>
            <a:r>
              <a:rPr lang="en-US" altLang="zh-CN" dirty="0"/>
              <a:t>Flash</a:t>
            </a:r>
            <a:r>
              <a:rPr lang="zh-CN" altLang="en-US" dirty="0"/>
              <a:t>，良好支持</a:t>
            </a:r>
            <a:r>
              <a:rPr lang="en-US" altLang="zh-CN" dirty="0"/>
              <a:t>HTML5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Flash</a:t>
            </a:r>
            <a:r>
              <a:rPr lang="zh-CN" altLang="en-US" dirty="0"/>
              <a:t>的公司</a:t>
            </a:r>
            <a:r>
              <a:rPr lang="en-US" altLang="zh-CN" dirty="0"/>
              <a:t>Adobe</a:t>
            </a:r>
            <a:r>
              <a:rPr lang="zh-CN" altLang="en-US" dirty="0"/>
              <a:t>全面拥抱</a:t>
            </a:r>
            <a:r>
              <a:rPr lang="en-US" altLang="zh-CN" dirty="0"/>
              <a:t>HTML5</a:t>
            </a:r>
            <a:r>
              <a:rPr lang="zh-CN" altLang="en-US" dirty="0"/>
              <a:t>，发布和收购一些</a:t>
            </a:r>
            <a:r>
              <a:rPr lang="en-US" altLang="zh-CN" dirty="0"/>
              <a:t>HTML5</a:t>
            </a:r>
            <a:r>
              <a:rPr lang="zh-CN" altLang="en-US" dirty="0"/>
              <a:t>工具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业界支持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6" y="4714875"/>
            <a:ext cx="2676938" cy="80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158" y="4522790"/>
            <a:ext cx="12303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08381905942659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362" y="2071689"/>
            <a:ext cx="132238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999" y="2275739"/>
            <a:ext cx="2228571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6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常见应用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866" y="2243135"/>
            <a:ext cx="2445279" cy="426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16" y="2243135"/>
            <a:ext cx="2396775" cy="426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65557" y="1195977"/>
            <a:ext cx="6577617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2600" indent="-4826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5"/>
              </a:buBlip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大量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应用于移动应用程序和游戏</a:t>
            </a:r>
          </a:p>
        </p:txBody>
      </p:sp>
    </p:spTree>
    <p:extLst>
      <p:ext uri="{BB962C8B-B14F-4D97-AF65-F5344CB8AC3E}">
        <p14:creationId xmlns:p14="http://schemas.microsoft.com/office/powerpoint/2010/main" val="12970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各浏览器迅速支持</a:t>
            </a:r>
            <a:r>
              <a:rPr lang="en-US" altLang="zh-CN" dirty="0"/>
              <a:t>HTML5</a:t>
            </a:r>
            <a:r>
              <a:rPr lang="zh-CN" altLang="en-US" dirty="0"/>
              <a:t>的各项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浏览器支持</a:t>
            </a:r>
          </a:p>
        </p:txBody>
      </p:sp>
      <p:pic>
        <p:nvPicPr>
          <p:cNvPr id="4" name="图片 3" descr="1-11121414002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4572001"/>
            <a:ext cx="146526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7051032_195630623105_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9" y="4560889"/>
            <a:ext cx="121443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20100410193405-1108392770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88" y="4572001"/>
            <a:ext cx="14398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083819059426593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800" y="4500564"/>
            <a:ext cx="132238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左大括号 7"/>
          <p:cNvSpPr>
            <a:spLocks/>
          </p:cNvSpPr>
          <p:nvPr/>
        </p:nvSpPr>
        <p:spPr bwMode="auto">
          <a:xfrm rot="5400000">
            <a:off x="5631657" y="1107282"/>
            <a:ext cx="928688" cy="6143625"/>
          </a:xfrm>
          <a:prstGeom prst="leftBrace">
            <a:avLst>
              <a:gd name="adj1" fmla="val 83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/>
            <a:endParaRPr kumimoji="0" lang="zh-CN" altLang="en-US"/>
          </a:p>
        </p:txBody>
      </p:sp>
      <p:pic>
        <p:nvPicPr>
          <p:cNvPr id="9" name="图片 8" descr="html5_logo_512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214564"/>
            <a:ext cx="1500188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288" y="4572000"/>
            <a:ext cx="125571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课程主要内容</a:t>
            </a:r>
            <a:endParaRPr lang="zh-CN" altLang="en-US" sz="4000" dirty="0"/>
          </a:p>
        </p:txBody>
      </p:sp>
      <p:sp>
        <p:nvSpPr>
          <p:cNvPr id="20" name="矩形 19"/>
          <p:cNvSpPr/>
          <p:nvPr/>
        </p:nvSpPr>
        <p:spPr>
          <a:xfrm>
            <a:off x="777673" y="1404101"/>
            <a:ext cx="10512876" cy="217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CSS3</a:t>
            </a:r>
            <a:endParaRPr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Bootstrap</a:t>
            </a:r>
            <a:endParaRPr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1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移动浏览器的</a:t>
            </a:r>
            <a:r>
              <a:rPr lang="en-US" altLang="zh-CN" dirty="0"/>
              <a:t>HTML5</a:t>
            </a:r>
            <a:r>
              <a:rPr lang="zh-CN" altLang="en-US" dirty="0"/>
              <a:t>评分为浏览器常见宣传手段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浏览器支持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010" y="2166939"/>
            <a:ext cx="4682145" cy="422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12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HTML5</a:t>
            </a:r>
            <a:r>
              <a:rPr lang="zh-CN" altLang="en-US" dirty="0"/>
              <a:t>的应用</a:t>
            </a:r>
            <a:r>
              <a:rPr lang="en-US" altLang="zh-CN" dirty="0"/>
              <a:t>/</a:t>
            </a:r>
            <a:r>
              <a:rPr lang="zh-CN" altLang="en-US" dirty="0"/>
              <a:t>游戏平台迅速发展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平台支持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951565"/>
            <a:ext cx="4572000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9" y="2200679"/>
            <a:ext cx="2105025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26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各浏览器尚未全部支持</a:t>
            </a:r>
            <a:r>
              <a:rPr lang="en-US" altLang="zh-CN" dirty="0"/>
              <a:t>HTML5</a:t>
            </a:r>
            <a:r>
              <a:rPr lang="zh-CN" altLang="en-US" dirty="0"/>
              <a:t>标准</a:t>
            </a:r>
          </a:p>
          <a:p>
            <a:r>
              <a:rPr lang="zh-CN" altLang="en-US" dirty="0"/>
              <a:t>目前</a:t>
            </a:r>
            <a:r>
              <a:rPr lang="en-US" altLang="zh-CN" dirty="0"/>
              <a:t>HTML5</a:t>
            </a:r>
            <a:r>
              <a:rPr lang="zh-CN" altLang="en-US" dirty="0"/>
              <a:t>应用的速度相对原生手机应用较慢</a:t>
            </a:r>
          </a:p>
          <a:p>
            <a:r>
              <a:rPr lang="zh-CN" altLang="en-US" dirty="0"/>
              <a:t>设备资源获取的短板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的一些不足</a:t>
            </a:r>
          </a:p>
        </p:txBody>
      </p:sp>
    </p:spTree>
    <p:extLst>
      <p:ext uri="{BB962C8B-B14F-4D97-AF65-F5344CB8AC3E}">
        <p14:creationId xmlns:p14="http://schemas.microsoft.com/office/powerpoint/2010/main" val="12181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05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4800" dirty="0">
                  <a:solidFill>
                    <a:schemeClr val="tx1"/>
                  </a:solidFill>
                </a:rPr>
                <a:t>学习目标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26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能够开发</a:t>
            </a:r>
            <a:r>
              <a:rPr lang="zh-CN" altLang="en-US" dirty="0" smtClean="0"/>
              <a:t>出丰富</a:t>
            </a:r>
            <a:r>
              <a:rPr lang="zh-CN" altLang="en-US" dirty="0"/>
              <a:t>的</a:t>
            </a:r>
            <a:r>
              <a:rPr lang="en-US" altLang="zh-CN" dirty="0" err="1"/>
              <a:t>WebApp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尝试进行</a:t>
            </a:r>
            <a:r>
              <a:rPr lang="en-US" altLang="zh-CN" dirty="0"/>
              <a:t>HTML5</a:t>
            </a:r>
            <a:r>
              <a:rPr lang="zh-CN" altLang="en-US" dirty="0"/>
              <a:t>的游戏开发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我们的学习目标</a:t>
            </a:r>
          </a:p>
        </p:txBody>
      </p:sp>
      <p:pic>
        <p:nvPicPr>
          <p:cNvPr id="4" name="图片 4" descr="59621314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56" y="2089801"/>
            <a:ext cx="2202260" cy="191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 descr="11121607548422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210" y="2017469"/>
            <a:ext cx="1423988" cy="213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6" descr="html5-1g1g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574" y="2069794"/>
            <a:ext cx="1541953" cy="198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7" descr="u=582416441,1592457670&amp;fm=11&amp;gp=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36" y="4904835"/>
            <a:ext cx="2292374" cy="1714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8" descr="20120224041504697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569" y="4862234"/>
            <a:ext cx="1806982" cy="18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30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最终成绩：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</a:p>
        </p:txBody>
      </p:sp>
      <p:graphicFrame>
        <p:nvGraphicFramePr>
          <p:cNvPr id="4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951941"/>
              </p:ext>
            </p:extLst>
          </p:nvPr>
        </p:nvGraphicFramePr>
        <p:xfrm>
          <a:off x="2135560" y="1196752"/>
          <a:ext cx="8066322" cy="566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52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学习工具</a:t>
            </a:r>
            <a:endParaRPr lang="zh-CN" altLang="en-US" sz="4000" dirty="0"/>
          </a:p>
        </p:txBody>
      </p:sp>
      <p:sp>
        <p:nvSpPr>
          <p:cNvPr id="5" name="内容占位符 2"/>
          <p:cNvSpPr>
            <a:spLocks noGrp="1"/>
          </p:cNvSpPr>
          <p:nvPr>
            <p:ph sz="half" idx="4294967295"/>
          </p:nvPr>
        </p:nvSpPr>
        <p:spPr>
          <a:xfrm>
            <a:off x="910800" y="1267200"/>
            <a:ext cx="8930916" cy="532859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参考教程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w3school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参考手册</a:t>
            </a:r>
            <a:r>
              <a:rPr lang="zh-CN" altLang="en-US" sz="2400" dirty="0" smtClean="0">
                <a:solidFill>
                  <a:srgbClr val="000000"/>
                </a:solidFill>
              </a:rPr>
              <a:t>： </a:t>
            </a:r>
            <a:r>
              <a:rPr lang="en-US" altLang="zh-CN" sz="2400" dirty="0" smtClean="0">
                <a:solidFill>
                  <a:srgbClr val="0070C0"/>
                </a:solidFill>
              </a:rPr>
              <a:t>http://www.w3school.com.cn/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Bootstrap 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r>
              <a:rPr lang="zh-CN" altLang="en-US" dirty="0" smtClean="0"/>
              <a:t>  </a:t>
            </a:r>
            <a:r>
              <a:rPr lang="en-US" altLang="zh-CN" sz="2400" dirty="0">
                <a:solidFill>
                  <a:srgbClr val="0070C0"/>
                </a:solidFill>
              </a:rPr>
              <a:t>http://www.bootcss.com/</a:t>
            </a:r>
          </a:p>
          <a:p>
            <a:pPr>
              <a:lnSpc>
                <a:spcPct val="140000"/>
              </a:lnSpc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0000"/>
                </a:solidFill>
              </a:rPr>
              <a:t>Web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2400" dirty="0" smtClean="0">
                <a:solidFill>
                  <a:srgbClr val="000000"/>
                </a:solidFill>
              </a:rPr>
              <a:t>：谷歌、火狐、</a:t>
            </a:r>
            <a:r>
              <a:rPr lang="en-US" altLang="zh-CN" sz="2400" dirty="0" smtClean="0">
                <a:solidFill>
                  <a:srgbClr val="000000"/>
                </a:solidFill>
              </a:rPr>
              <a:t>IE9+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</a:t>
            </a:r>
            <a:r>
              <a:rPr lang="zh-CN" altLang="en-US" sz="2400" dirty="0" smtClean="0">
                <a:solidFill>
                  <a:srgbClr val="000000"/>
                </a:solidFill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</a:rPr>
              <a:t>VS Code</a:t>
            </a:r>
            <a:r>
              <a:rPr lang="zh-CN" altLang="en-US" sz="2400" dirty="0" smtClean="0">
                <a:solidFill>
                  <a:srgbClr val="00000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000000"/>
                </a:solidFill>
              </a:rPr>
              <a:t>HBuilder</a:t>
            </a:r>
            <a:r>
              <a:rPr lang="zh-CN" altLang="en-US" sz="2400" dirty="0" smtClean="0">
                <a:solidFill>
                  <a:srgbClr val="000000"/>
                </a:solidFill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</a:rPr>
              <a:t>sublime Text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lvl="1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110000"/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 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雪梨教育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http://www.edu2act.cn/</a:t>
            </a:r>
          </a:p>
        </p:txBody>
      </p:sp>
    </p:spTree>
    <p:extLst>
      <p:ext uri="{BB962C8B-B14F-4D97-AF65-F5344CB8AC3E}">
        <p14:creationId xmlns:p14="http://schemas.microsoft.com/office/powerpoint/2010/main" val="8468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765557" y="1285894"/>
            <a:ext cx="10444785" cy="5384591"/>
          </a:xfrm>
        </p:spPr>
        <p:txBody>
          <a:bodyPr/>
          <a:lstStyle/>
          <a:p>
            <a:pPr marL="37465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 Studio Code (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 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Code / VSC)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是微软开发的一款免费开源的现代化轻量级代码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编辑器。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://code.visualstudio.com/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4650" indent="-3746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支持几乎所有主流的开发语言的语法高亮、智能代码补全、自定义热键、括号匹配、代码片段、代码对比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等特性。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支持插件扩展。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针对网页开发和云端应用开发做了优化。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6450" lvl="1" indent="-374650">
              <a:lnSpc>
                <a:spcPct val="140000"/>
              </a:lnSpc>
              <a:spcBef>
                <a:spcPts val="0"/>
              </a:spcBef>
              <a:buClr>
                <a:srgbClr val="5B9BCF"/>
              </a:buClr>
              <a:buFont typeface="Wingdings" panose="05000000000000000000" charset="0"/>
              <a:buChar char="Ø"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软件跨平台支持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 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 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内容占位符 2"/>
          <p:cNvSpPr>
            <a:spLocks noGrp="1"/>
          </p:cNvSpPr>
          <p:nvPr>
            <p:ph sz="quarter" idx="11"/>
          </p:nvPr>
        </p:nvSpPr>
        <p:spPr>
          <a:xfrm>
            <a:off x="588645" y="236855"/>
            <a:ext cx="8191500" cy="619125"/>
          </a:xfrm>
        </p:spPr>
        <p:txBody>
          <a:bodyPr/>
          <a:lstStyle/>
          <a:p>
            <a:r>
              <a:rPr lang="en-US" altLang="zh-CN" sz="4000" b="0" noProof="1" smtClean="0">
                <a:solidFill>
                  <a:srgbClr val="3376AD"/>
                </a:solidFill>
                <a:latin typeface="+mj-lt"/>
                <a:ea typeface="+mj-ea"/>
                <a:cs typeface="+mj-cs"/>
                <a:sym typeface="+mn-ea"/>
              </a:rPr>
              <a:t>VS Code</a:t>
            </a:r>
            <a:endParaRPr lang="zh-CN" altLang="en-US" sz="4000" b="0" noProof="1">
              <a:solidFill>
                <a:srgbClr val="3376AD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986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23" y="1319207"/>
            <a:ext cx="3255297" cy="533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VS </a:t>
            </a:r>
            <a:r>
              <a:rPr lang="en-US" altLang="zh-CN" dirty="0" smtClean="0"/>
              <a:t>Code 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9534" y="1340042"/>
            <a:ext cx="3241485" cy="64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9534" y="6173685"/>
            <a:ext cx="3227673" cy="49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87537" y="1340042"/>
            <a:ext cx="6699069" cy="412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008000"/>
                </a:solidFill>
              </a:rPr>
              <a:t>CSS Peek</a:t>
            </a:r>
            <a:r>
              <a:rPr lang="en-US" altLang="zh-CN" sz="2800" b="1" dirty="0" smtClean="0"/>
              <a:t>		  </a:t>
            </a:r>
          </a:p>
          <a:p>
            <a:pPr>
              <a:lnSpc>
                <a:spcPts val="4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追踪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至样式表中 </a:t>
            </a:r>
            <a:r>
              <a:rPr lang="en-US" altLang="zh-CN" sz="2800" dirty="0">
                <a:solidFill>
                  <a:srgbClr val="000000"/>
                </a:solidFill>
                <a:latin typeface="微软雅黑" pitchFamily="34" charset="-122"/>
              </a:rPr>
              <a:t>CSS 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类和 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itchFamily="34" charset="-122"/>
              </a:rPr>
              <a:t>id 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定义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的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地方</a:t>
            </a:r>
            <a:endParaRPr lang="en-US" altLang="zh-CN" sz="2800" b="1" dirty="0">
              <a:solidFill>
                <a:srgbClr val="008000"/>
              </a:solidFill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altLang="zh-CN" sz="2800" b="1" dirty="0" smtClean="0">
                <a:solidFill>
                  <a:srgbClr val="008000"/>
                </a:solidFill>
              </a:rPr>
              <a:t>open </a:t>
            </a:r>
            <a:r>
              <a:rPr lang="en-US" altLang="zh-CN" sz="2800" b="1" dirty="0">
                <a:solidFill>
                  <a:srgbClr val="008000"/>
                </a:solidFill>
              </a:rPr>
              <a:t>in browser</a:t>
            </a:r>
            <a:r>
              <a:rPr lang="en-US" altLang="zh-CN" sz="2800" b="1" dirty="0"/>
              <a:t>  </a:t>
            </a:r>
            <a:endParaRPr lang="en-US" altLang="zh-CN" sz="2800" b="1" dirty="0" smtClean="0"/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在</a:t>
            </a: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</a:rPr>
              <a:t>浏览器中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itchFamily="34" charset="-122"/>
              </a:rPr>
              <a:t>打开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altLang="zh-CN" sz="2800" b="1" dirty="0" err="1" smtClean="0">
                <a:solidFill>
                  <a:srgbClr val="008000"/>
                </a:solidFill>
              </a:rPr>
              <a:t>vscode</a:t>
            </a:r>
            <a:r>
              <a:rPr lang="en-US" altLang="zh-CN" sz="2800" b="1" dirty="0" smtClean="0">
                <a:solidFill>
                  <a:srgbClr val="008000"/>
                </a:solidFill>
              </a:rPr>
              <a:t>-icons</a:t>
            </a:r>
            <a:r>
              <a:rPr lang="en-US" altLang="zh-CN" sz="2800" b="1" dirty="0" smtClean="0"/>
              <a:t>	  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zh-CN" altLang="en-US" sz="2800" dirty="0" smtClean="0">
                <a:solidFill>
                  <a:srgbClr val="000000"/>
                </a:solidFill>
              </a:rPr>
              <a:t>文件图标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5723" y="5013726"/>
            <a:ext cx="3241485" cy="64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67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23" y="1340042"/>
            <a:ext cx="2881320" cy="523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VS </a:t>
            </a:r>
            <a:r>
              <a:rPr lang="en-US" altLang="zh-CN" dirty="0" smtClean="0"/>
              <a:t>Code 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25723" y="1340042"/>
            <a:ext cx="2844000" cy="64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5723" y="6029685"/>
            <a:ext cx="2844000" cy="640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40" y="1340042"/>
            <a:ext cx="61722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440" y="5700448"/>
            <a:ext cx="6194838" cy="29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1440" y="5700448"/>
            <a:ext cx="1080494" cy="298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1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1557920" y="1340043"/>
            <a:ext cx="9292257" cy="4357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>
              <a:lnSpc>
                <a:spcPts val="4000"/>
              </a:lnSpc>
              <a:buFont typeface="Arial" panose="020B0604020202020204" pitchFamily="34" charset="0"/>
              <a:buNone/>
            </a:pPr>
            <a:r>
              <a:rPr kumimoji="0"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在工业史上，一种新技术代替旧的技术是不以人的意志为转移的。人生最幸运之事就是发现和顺应这个潮流。</a:t>
            </a:r>
            <a:endParaRPr kumimoji="0" lang="en-US" altLang="zh-CN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	                                  </a:t>
            </a:r>
          </a:p>
          <a:p>
            <a:pPr>
              <a:buFont typeface="Arial" panose="020B0604020202020204" pitchFamily="34" charset="0"/>
              <a:buNone/>
            </a:pPr>
            <a:r>
              <a:rPr kumimoji="0"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吴军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0" lang="zh-CN" altLang="en-US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浪潮之巅</a:t>
            </a:r>
            <a:r>
              <a:rPr kumimoji="0" lang="en-US" altLang="zh-CN" sz="3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kumimoji="0" lang="zh-CN" altLang="en-US" sz="32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393" y="403614"/>
            <a:ext cx="7995663" cy="9364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9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274" y="1705051"/>
            <a:ext cx="3060227" cy="38639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8" y="1705050"/>
            <a:ext cx="3094717" cy="3863925"/>
          </a:xfrm>
          <a:prstGeom prst="rect">
            <a:avLst/>
          </a:prstGeom>
        </p:spPr>
      </p:pic>
      <p:sp>
        <p:nvSpPr>
          <p:cNvPr id="6" name="标题 2"/>
          <p:cNvSpPr txBox="1">
            <a:spLocks/>
          </p:cNvSpPr>
          <p:nvPr/>
        </p:nvSpPr>
        <p:spPr>
          <a:xfrm>
            <a:off x="609599" y="174625"/>
            <a:ext cx="9791700" cy="7921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书籍推荐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825" y="1705050"/>
            <a:ext cx="3442001" cy="38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HTML</a:t>
            </a:r>
            <a:r>
              <a:rPr lang="zh-CN" altLang="en-US" dirty="0"/>
              <a:t>的历史，为什么制定</a:t>
            </a:r>
            <a:r>
              <a:rPr lang="en-US" altLang="zh-CN" dirty="0"/>
              <a:t>HTML5</a:t>
            </a:r>
            <a:r>
              <a:rPr lang="zh-CN" altLang="en-US" dirty="0"/>
              <a:t>？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HTML5</a:t>
            </a:r>
            <a:r>
              <a:rPr lang="zh-CN" altLang="en-US" dirty="0">
                <a:solidFill>
                  <a:srgbClr val="FF0000"/>
                </a:solidFill>
              </a:rPr>
              <a:t>的设计理念</a:t>
            </a:r>
          </a:p>
          <a:p>
            <a:pPr lvl="1"/>
            <a:r>
              <a:rPr lang="zh-CN" altLang="en-US" dirty="0"/>
              <a:t>一、避免不必要的复杂性</a:t>
            </a:r>
          </a:p>
          <a:p>
            <a:pPr lvl="1"/>
            <a:r>
              <a:rPr lang="zh-CN" altLang="en-US" dirty="0"/>
              <a:t>二、支持已有的内容</a:t>
            </a:r>
          </a:p>
          <a:p>
            <a:pPr lvl="1"/>
            <a:r>
              <a:rPr lang="zh-CN" altLang="en-US" dirty="0"/>
              <a:t>三、求真务实</a:t>
            </a:r>
          </a:p>
          <a:p>
            <a:pPr lvl="1"/>
            <a:r>
              <a:rPr lang="zh-CN" altLang="en-US" dirty="0"/>
              <a:t>四、优雅降级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HTML5</a:t>
            </a:r>
            <a:r>
              <a:rPr lang="zh-CN" altLang="en-US" dirty="0"/>
              <a:t>的优点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HTML5</a:t>
            </a:r>
            <a:r>
              <a:rPr lang="zh-CN" altLang="en-US" dirty="0"/>
              <a:t>发展现状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课程目标</a:t>
            </a: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</a:p>
        </p:txBody>
      </p:sp>
    </p:spTree>
    <p:extLst>
      <p:ext uri="{BB962C8B-B14F-4D97-AF65-F5344CB8AC3E}">
        <p14:creationId xmlns:p14="http://schemas.microsoft.com/office/powerpoint/2010/main" val="69926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/>
              <a:t>内容提纲</a:t>
            </a:r>
          </a:p>
        </p:txBody>
      </p:sp>
      <p:sp>
        <p:nvSpPr>
          <p:cNvPr id="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9456" y="1698151"/>
            <a:ext cx="1585100" cy="471488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 smtClean="0">
                <a:solidFill>
                  <a:srgbClr val="FFFFFF"/>
                </a:solidFill>
                <a:latin typeface="+mn-lt"/>
                <a:ea typeface="+mn-ea"/>
              </a:rPr>
              <a:t>01</a:t>
            </a:r>
            <a:endParaRPr lang="zh-CN" altLang="en-US" sz="3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03171" y="1698151"/>
            <a:ext cx="511599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17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0000"/>
                </a:solidFill>
                <a:latin typeface="+mn-lt"/>
                <a:ea typeface="+mn-ea"/>
              </a:rPr>
              <a:t>HTML5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+mn-ea"/>
              </a:rPr>
              <a:t>是什么，从哪里来？</a:t>
            </a: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的设计理念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1179456" y="3109317"/>
            <a:ext cx="7653799" cy="476250"/>
            <a:chOff x="1465263" y="2774950"/>
            <a:chExt cx="5758218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65413" y="2774950"/>
              <a:ext cx="4558068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能做什么，有哪些优点</a:t>
              </a:r>
              <a:r>
                <a:rPr lang="zh-CN" altLang="en-US" sz="3200" dirty="0">
                  <a:solidFill>
                    <a:schemeClr val="tx1"/>
                  </a:solidFill>
                  <a:latin typeface="+mn-lt"/>
                  <a:ea typeface="+mn-ea"/>
                </a:rPr>
                <a:t>？</a:t>
              </a:r>
            </a:p>
          </p:txBody>
        </p:sp>
      </p:grp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1179456" y="3814900"/>
            <a:ext cx="6621488" cy="476250"/>
            <a:chOff x="1916113" y="3671888"/>
            <a:chExt cx="4973637" cy="476250"/>
          </a:xfrm>
        </p:grpSpPr>
        <p:sp>
          <p:nvSpPr>
            <p:cNvPr id="15" name="MH_Entry_4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106738" y="3671888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3200" dirty="0">
                  <a:solidFill>
                    <a:srgbClr val="000000"/>
                  </a:solidFill>
                  <a:latin typeface="+mn-lt"/>
                  <a:ea typeface="+mn-ea"/>
                </a:rPr>
                <a:t>HTML5</a:t>
              </a: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发展现状</a:t>
              </a:r>
            </a:p>
          </p:txBody>
        </p:sp>
        <p:sp>
          <p:nvSpPr>
            <p:cNvPr id="16" name="MH_Number_4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16113" y="3676650"/>
              <a:ext cx="1190625" cy="469900"/>
            </a:xfrm>
            <a:prstGeom prst="homePlate">
              <a:avLst>
                <a:gd name="adj" fmla="val 49995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04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1179456" y="4520483"/>
            <a:ext cx="6739705" cy="476250"/>
            <a:chOff x="1465263" y="4568825"/>
            <a:chExt cx="4981575" cy="476250"/>
          </a:xfrm>
        </p:grpSpPr>
        <p:sp>
          <p:nvSpPr>
            <p:cNvPr id="18" name="MH_Number_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65263" y="4573588"/>
              <a:ext cx="1200150" cy="471487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05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MH_Entry_5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665413" y="456882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dirty="0">
                  <a:solidFill>
                    <a:srgbClr val="000000"/>
                  </a:solidFill>
                  <a:latin typeface="+mn-lt"/>
                  <a:ea typeface="+mn-ea"/>
                </a:rPr>
                <a:t>学习目标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6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9359714" cy="1314449"/>
            <a:chOff x="1849438" y="1833564"/>
            <a:chExt cx="6206050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</a:t>
              </a:r>
              <a:r>
                <a:rPr lang="en-US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1</a:t>
              </a:r>
              <a:endParaRPr 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8" y="2117725"/>
              <a:ext cx="48575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anose="02010509060101010101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HTML5</a:t>
              </a:r>
              <a:r>
                <a:rPr lang="zh-CN" altLang="en-US" sz="4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是什么，从哪里来？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zh-CN" altLang="en-US" sz="4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05393" y="547680"/>
            <a:ext cx="8067696" cy="7923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Web</a:t>
            </a:r>
            <a:r>
              <a:rPr lang="zh-CN" altLang="en-US" sz="4000" dirty="0" smtClean="0"/>
              <a:t>标准</a:t>
            </a:r>
            <a:endParaRPr lang="zh-CN" altLang="en-US" sz="4000" dirty="0"/>
          </a:p>
        </p:txBody>
      </p:sp>
      <p:pic>
        <p:nvPicPr>
          <p:cNvPr id="5" name="图片 3" descr="1-11121414002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3000375"/>
            <a:ext cx="6619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4" descr="7051032_195630623105_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1" y="857250"/>
            <a:ext cx="5492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5" descr="20100410193405-1108392770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1" y="1511300"/>
            <a:ext cx="650875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47" y="1785937"/>
            <a:ext cx="1381729" cy="116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>
            <a:off x="4524376" y="2206625"/>
            <a:ext cx="1071563" cy="1588"/>
          </a:xfrm>
          <a:prstGeom prst="line">
            <a:avLst/>
          </a:prstGeom>
          <a:noFill/>
          <a:ln w="25400">
            <a:solidFill>
              <a:srgbClr val="98A300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flipV="1">
            <a:off x="5595938" y="1131889"/>
            <a:ext cx="1674812" cy="1074737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flipV="1">
            <a:off x="5595938" y="1819275"/>
            <a:ext cx="1674812" cy="387350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5595938" y="2206626"/>
            <a:ext cx="1624012" cy="1071563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2262188"/>
            <a:ext cx="56038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>
            <a:off x="5595938" y="2208213"/>
            <a:ext cx="1725612" cy="330200"/>
          </a:xfrm>
          <a:prstGeom prst="straightConnector1">
            <a:avLst/>
          </a:prstGeom>
          <a:noFill/>
          <a:ln w="25400">
            <a:solidFill>
              <a:srgbClr val="98A3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左大括号 7"/>
          <p:cNvSpPr>
            <a:spLocks/>
          </p:cNvSpPr>
          <p:nvPr/>
        </p:nvSpPr>
        <p:spPr bwMode="auto">
          <a:xfrm rot="-5400000">
            <a:off x="5365751" y="1516064"/>
            <a:ext cx="714375" cy="4397375"/>
          </a:xfrm>
          <a:prstGeom prst="leftBrace">
            <a:avLst>
              <a:gd name="adj1" fmla="val 832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/>
            <a:endParaRPr kumimoji="0" lang="zh-CN" altLang="en-US"/>
          </a:p>
        </p:txBody>
      </p:sp>
      <p:sp>
        <p:nvSpPr>
          <p:cNvPr id="16" name="圆角矩形 15"/>
          <p:cNvSpPr>
            <a:spLocks noChangeArrowheads="1"/>
          </p:cNvSpPr>
          <p:nvPr/>
        </p:nvSpPr>
        <p:spPr bwMode="auto">
          <a:xfrm>
            <a:off x="4655340" y="4071938"/>
            <a:ext cx="1999263" cy="500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/>
            <a:r>
              <a:rPr kumimoji="0" lang="en-US" altLang="zh-CN" dirty="0">
                <a:solidFill>
                  <a:schemeClr val="bg1"/>
                </a:solidFill>
              </a:rPr>
              <a:t>Web</a:t>
            </a:r>
            <a:r>
              <a:rPr kumimoji="0" lang="zh-CN" altLang="en-US" dirty="0">
                <a:solidFill>
                  <a:schemeClr val="bg1"/>
                </a:solidFill>
              </a:rPr>
              <a:t>标准</a:t>
            </a:r>
          </a:p>
        </p:txBody>
      </p:sp>
      <p:sp>
        <p:nvSpPr>
          <p:cNvPr id="17" name="TextBox 31"/>
          <p:cNvSpPr txBox="1"/>
          <p:nvPr/>
        </p:nvSpPr>
        <p:spPr>
          <a:xfrm>
            <a:off x="3142647" y="4714876"/>
            <a:ext cx="569060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zh-CN" altLang="en-US" sz="28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结构标准：</a:t>
            </a:r>
            <a:r>
              <a:rPr kumimoji="0" lang="en-US" altLang="zh-CN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HTML</a:t>
            </a:r>
          </a:p>
          <a:p>
            <a:r>
              <a:rPr kumimoji="0" lang="zh-CN" altLang="en-US" sz="28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样式标准：</a:t>
            </a:r>
            <a:r>
              <a:rPr kumimoji="0" lang="en-US" altLang="zh-CN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CSS</a:t>
            </a:r>
          </a:p>
          <a:p>
            <a:r>
              <a:rPr kumimoji="0" lang="zh-CN" altLang="en-US" sz="28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行为标准：</a:t>
            </a:r>
            <a:r>
              <a:rPr kumimoji="0" lang="en-US" altLang="zh-CN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W3C DOM</a:t>
            </a:r>
            <a:r>
              <a:rPr kumimoji="0" lang="zh-CN" altLang="en-US" sz="2800" dirty="0">
                <a:solidFill>
                  <a:srgbClr val="000000"/>
                </a:solidFill>
                <a:latin typeface="Franklin Gothic Book" panose="020B0503020102020204" pitchFamily="34" charset="0"/>
              </a:rPr>
              <a:t>、</a:t>
            </a:r>
            <a:r>
              <a:rPr kumimoji="0" lang="en-US" altLang="zh-CN" sz="28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ECMAScript</a:t>
            </a:r>
            <a:endParaRPr kumimoji="0" lang="zh-CN" altLang="en-US" sz="2800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856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HTML</a:t>
            </a:r>
            <a:r>
              <a:rPr lang="zh-CN" altLang="en-US" sz="4000" dirty="0"/>
              <a:t>的</a:t>
            </a:r>
            <a:r>
              <a:rPr lang="zh-CN" altLang="en-US" sz="4000" dirty="0" smtClean="0"/>
              <a:t>历史</a:t>
            </a:r>
            <a:endParaRPr lang="zh-CN" altLang="en-US" sz="4000" dirty="0"/>
          </a:p>
        </p:txBody>
      </p:sp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1089118" y="1104901"/>
            <a:ext cx="9977159" cy="4803775"/>
            <a:chOff x="191" y="790"/>
            <a:chExt cx="5087" cy="3026"/>
          </a:xfrm>
        </p:grpSpPr>
        <p:sp>
          <p:nvSpPr>
            <p:cNvPr id="10250" name="AutoShape 8"/>
            <p:cNvSpPr>
              <a:spLocks noChangeArrowheads="1"/>
            </p:cNvSpPr>
            <p:nvPr/>
          </p:nvSpPr>
          <p:spPr bwMode="auto">
            <a:xfrm rot="5400000">
              <a:off x="4631" y="2258"/>
              <a:ext cx="823" cy="47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174FF"/>
                </a:gs>
                <a:gs pos="100000">
                  <a:srgbClr val="0174FF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"/>
              <a:lightRig rig="legacyFlat2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0174FF"/>
              </a:extrusionClr>
              <a:contourClr>
                <a:srgbClr val="0174FF"/>
              </a:contourClr>
            </a:sp3d>
          </p:spPr>
          <p:txBody>
            <a:bodyPr wrap="none" anchor="ctr">
              <a:flatTx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51" name="Rectangle 9"/>
            <p:cNvSpPr>
              <a:spLocks noChangeArrowheads="1"/>
            </p:cNvSpPr>
            <p:nvPr/>
          </p:nvSpPr>
          <p:spPr bwMode="auto">
            <a:xfrm>
              <a:off x="191" y="2288"/>
              <a:ext cx="4636" cy="468"/>
            </a:xfrm>
            <a:prstGeom prst="rect">
              <a:avLst/>
            </a:prstGeom>
            <a:gradFill rotWithShape="1">
              <a:gsLst>
                <a:gs pos="0">
                  <a:srgbClr val="00C8FF"/>
                </a:gs>
                <a:gs pos="100000">
                  <a:srgbClr val="0174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52" name="Rectangle 10"/>
            <p:cNvSpPr>
              <a:spLocks noChangeArrowheads="1"/>
            </p:cNvSpPr>
            <p:nvPr/>
          </p:nvSpPr>
          <p:spPr bwMode="auto">
            <a:xfrm>
              <a:off x="191" y="2187"/>
              <a:ext cx="4617" cy="76"/>
            </a:xfrm>
            <a:custGeom>
              <a:avLst/>
              <a:gdLst>
                <a:gd name="T0" fmla="*/ 0 w 4462"/>
                <a:gd name="T1" fmla="*/ 101 h 101"/>
                <a:gd name="T2" fmla="*/ 77 w 4462"/>
                <a:gd name="T3" fmla="*/ 0 h 101"/>
                <a:gd name="T4" fmla="*/ 4462 w 4462"/>
                <a:gd name="T5" fmla="*/ 11 h 101"/>
                <a:gd name="T6" fmla="*/ 4462 w 4462"/>
                <a:gd name="T7" fmla="*/ 101 h 101"/>
                <a:gd name="T8" fmla="*/ 0 w 4462"/>
                <a:gd name="T9" fmla="*/ 101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62"/>
                <a:gd name="T16" fmla="*/ 0 h 101"/>
                <a:gd name="T17" fmla="*/ 4462 w 4462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62" h="101">
                  <a:moveTo>
                    <a:pt x="0" y="101"/>
                  </a:moveTo>
                  <a:lnTo>
                    <a:pt x="77" y="0"/>
                  </a:lnTo>
                  <a:lnTo>
                    <a:pt x="4462" y="11"/>
                  </a:lnTo>
                  <a:lnTo>
                    <a:pt x="4462" y="101"/>
                  </a:lnTo>
                  <a:lnTo>
                    <a:pt x="0" y="101"/>
                  </a:lnTo>
                  <a:close/>
                </a:path>
              </a:pathLst>
            </a:custGeom>
            <a:gradFill rotWithShape="1">
              <a:gsLst>
                <a:gs pos="0">
                  <a:srgbClr val="0078FF"/>
                </a:gs>
                <a:gs pos="100000">
                  <a:srgbClr val="005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53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133" y="2249"/>
              <a:ext cx="1032" cy="13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endParaRPr lang="zh-CN" altLang="en-US" sz="2000" kern="10" spc="-45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54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3513" y="2388"/>
              <a:ext cx="1009" cy="27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kern="10" spc="-45" dirty="0">
                  <a:solidFill>
                    <a:srgbClr val="FFFF00"/>
                  </a:solidFill>
                  <a:latin typeface="微软雅黑" panose="020B0503020204020204" pitchFamily="34" charset="-122"/>
                </a:rPr>
                <a:t>HTML5</a:t>
              </a:r>
              <a:endParaRPr lang="zh-CN" altLang="en-US" b="1" kern="10" spc="-45" dirty="0">
                <a:solidFill>
                  <a:srgbClr val="FFFF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H="1">
              <a:off x="577" y="1098"/>
              <a:ext cx="0" cy="1063"/>
            </a:xfrm>
            <a:prstGeom prst="line">
              <a:avLst/>
            </a:prstGeom>
            <a:noFill/>
            <a:ln w="190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3222" y="891"/>
              <a:ext cx="0" cy="1270"/>
            </a:xfrm>
            <a:prstGeom prst="line">
              <a:avLst/>
            </a:prstGeom>
            <a:noFill/>
            <a:ln w="190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57" name="Text Box 22"/>
            <p:cNvSpPr txBox="1">
              <a:spLocks noChangeArrowheads="1"/>
            </p:cNvSpPr>
            <p:nvPr/>
          </p:nvSpPr>
          <p:spPr bwMode="auto">
            <a:xfrm>
              <a:off x="614" y="978"/>
              <a:ext cx="1200" cy="1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0" lang="en-US" altLang="zh-CN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1993</a:t>
              </a:r>
              <a:r>
                <a:rPr kumimoji="0" lang="zh-CN" altLang="en-US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年</a:t>
              </a:r>
              <a:endPara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endParaRPr>
            </a:p>
            <a:p>
              <a:r>
                <a:rPr kumimoji="0"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超文本标记语言</a:t>
              </a:r>
              <a:endPara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  <a:p>
              <a:r>
                <a:rPr kumimoji="0" lang="zh-CN" altLang="en-US" sz="24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（ 第一版</a:t>
              </a:r>
              <a:r>
                <a:rPr kumimoji="0"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）</a:t>
              </a:r>
            </a:p>
            <a:p>
              <a:endParaRPr kumimoji="0"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58" name="Text Box 24"/>
            <p:cNvSpPr txBox="1">
              <a:spLocks noChangeArrowheads="1"/>
            </p:cNvSpPr>
            <p:nvPr/>
          </p:nvSpPr>
          <p:spPr bwMode="auto">
            <a:xfrm>
              <a:off x="3296" y="790"/>
              <a:ext cx="1797" cy="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kumimoji="0"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HTML5</a:t>
              </a:r>
              <a:endParaRPr kumimoji="0" lang="en-US" altLang="ko-KR" sz="2000" b="1" dirty="0">
                <a:latin typeface="微软雅黑" panose="020B0503020204020204" pitchFamily="34" charset="-122"/>
              </a:endParaRPr>
            </a:p>
            <a:p>
              <a:r>
                <a:rPr lang="en-US" altLang="zh-CN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2009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年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W3C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联合</a:t>
              </a:r>
              <a:r>
                <a:rPr kumimoji="0"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WHATWG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以及数百家互联网公司开始制定</a:t>
              </a:r>
              <a:endParaRPr kumimoji="0" lang="en-US" altLang="ko-KR" sz="2200" dirty="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  <a:p>
              <a:r>
                <a:rPr lang="en-US" altLang="zh-CN" sz="2400" dirty="0" smtClean="0">
                  <a:solidFill>
                    <a:srgbClr val="595959"/>
                  </a:solidFill>
                  <a:latin typeface="Arial Black" panose="020B0A04020102020204" pitchFamily="34" charset="0"/>
                </a:rPr>
                <a:t>2014</a:t>
              </a:r>
              <a:r>
                <a:rPr kumimoji="0" lang="zh-CN" altLang="en-US" sz="22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年</a:t>
              </a:r>
              <a:r>
                <a:rPr kumimoji="0"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10</a:t>
              </a:r>
              <a:r>
                <a:rPr kumimoji="0" lang="zh-CN" altLang="en-US" sz="22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月</a:t>
              </a:r>
              <a:r>
                <a:rPr kumimoji="0" lang="en-US" altLang="zh-CN" sz="2200" dirty="0" smtClean="0">
                  <a:solidFill>
                    <a:srgbClr val="000000"/>
                  </a:solidFill>
                  <a:latin typeface="微软雅黑" panose="020B0503020204020204" pitchFamily="34" charset="-122"/>
                </a:rPr>
                <a:t>28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号作为</a:t>
              </a:r>
              <a:r>
                <a:rPr kumimoji="0" lang="en-US" altLang="zh-CN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W3C</a:t>
              </a:r>
              <a:r>
                <a:rPr kumimoji="0" lang="zh-CN" altLang="en-US" sz="22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推荐标准发布</a:t>
              </a:r>
              <a:endParaRPr kumimoji="0" lang="en-US" altLang="ko-KR" sz="2200" dirty="0">
                <a:solidFill>
                  <a:srgbClr val="00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683" y="2824"/>
              <a:ext cx="1225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1999</a:t>
              </a:r>
              <a:r>
                <a:rPr lang="zh-CN" altLang="en-US" sz="2400" dirty="0">
                  <a:solidFill>
                    <a:srgbClr val="595959"/>
                  </a:solidFill>
                  <a:latin typeface="Arial Black" panose="020B0A04020102020204" pitchFamily="34" charset="0"/>
                </a:rPr>
                <a:t>年</a:t>
              </a:r>
            </a:p>
            <a:p>
              <a:pPr>
                <a:defRPr/>
              </a:pPr>
              <a:r>
                <a:rPr lang="en-US" altLang="ko-KR" sz="24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HTML4.01</a:t>
              </a:r>
            </a:p>
          </p:txBody>
        </p:sp>
        <p:sp>
          <p:nvSpPr>
            <p:cNvPr id="10260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453" y="3090"/>
              <a:ext cx="318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 spc="-45">
                  <a:solidFill>
                    <a:schemeClr val="bg1"/>
                  </a:solidFill>
                  <a:latin typeface="微软雅黑" panose="020B0503020204020204" pitchFamily="34" charset="-122"/>
                </a:rPr>
                <a:t>2009</a:t>
              </a:r>
              <a:endParaRPr lang="zh-CN" altLang="en-US" kern="10" spc="-45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61" name="WordArt 30"/>
            <p:cNvSpPr>
              <a:spLocks noChangeArrowheads="1" noChangeShapeType="1" noTextEdit="1"/>
            </p:cNvSpPr>
            <p:nvPr/>
          </p:nvSpPr>
          <p:spPr bwMode="auto">
            <a:xfrm>
              <a:off x="453" y="3249"/>
              <a:ext cx="318" cy="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kern="10" spc="-45">
                  <a:solidFill>
                    <a:schemeClr val="bg1"/>
                  </a:solidFill>
                  <a:latin typeface="微软雅黑" panose="020B0503020204020204" pitchFamily="34" charset="-122"/>
                </a:rPr>
                <a:t>2010</a:t>
              </a:r>
              <a:endParaRPr lang="zh-CN" altLang="en-US" kern="10" spc="-45">
                <a:solidFill>
                  <a:schemeClr val="bg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262" name="Oval 33"/>
            <p:cNvSpPr>
              <a:spLocks noChangeArrowheads="1"/>
            </p:cNvSpPr>
            <p:nvPr/>
          </p:nvSpPr>
          <p:spPr bwMode="auto">
            <a:xfrm>
              <a:off x="589" y="3590"/>
              <a:ext cx="45" cy="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63" name="Oval 34"/>
            <p:cNvSpPr>
              <a:spLocks noChangeArrowheads="1"/>
            </p:cNvSpPr>
            <p:nvPr/>
          </p:nvSpPr>
          <p:spPr bwMode="auto">
            <a:xfrm>
              <a:off x="589" y="3680"/>
              <a:ext cx="45" cy="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  <p:sp>
          <p:nvSpPr>
            <p:cNvPr id="10264" name="Oval 35"/>
            <p:cNvSpPr>
              <a:spLocks noChangeArrowheads="1"/>
            </p:cNvSpPr>
            <p:nvPr/>
          </p:nvSpPr>
          <p:spPr bwMode="auto">
            <a:xfrm>
              <a:off x="589" y="3771"/>
              <a:ext cx="45" cy="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kumimoji="0" lang="zh-CN" altLang="en-US">
                <a:latin typeface="微软雅黑" panose="020B0503020204020204" pitchFamily="34" charset="-122"/>
              </a:endParaRPr>
            </a:p>
          </p:txBody>
        </p:sp>
      </p:grp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1269789" y="4148685"/>
            <a:ext cx="0" cy="2225892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44" name="Text Box 22"/>
          <p:cNvSpPr txBox="1">
            <a:spLocks noChangeArrowheads="1"/>
          </p:cNvSpPr>
          <p:nvPr/>
        </p:nvSpPr>
        <p:spPr bwMode="auto">
          <a:xfrm>
            <a:off x="1453712" y="4333842"/>
            <a:ext cx="241964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rPr>
              <a:t>1980</a:t>
            </a:r>
            <a:r>
              <a:rPr kumimoji="0" lang="zh-CN" altLang="en-US" sz="2400" dirty="0">
                <a:solidFill>
                  <a:srgbClr val="595959"/>
                </a:solidFill>
                <a:latin typeface="Arial Black" panose="020B0A04020102020204" pitchFamily="34" charset="0"/>
              </a:rPr>
              <a:t>年</a:t>
            </a:r>
            <a:endParaRPr kumimoji="0" lang="en-US" altLang="zh-CN" sz="2400" dirty="0">
              <a:solidFill>
                <a:srgbClr val="595959"/>
              </a:solidFill>
              <a:latin typeface="Arial Black" panose="020B0A04020102020204" pitchFamily="34" charset="0"/>
            </a:endParaRPr>
          </a:p>
          <a:p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蒂姆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·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伯纳斯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-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</a:rPr>
              <a:t>李创建</a:t>
            </a:r>
            <a:r>
              <a:rPr kumimoji="0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了</a:t>
            </a:r>
            <a:r>
              <a:rPr kumimoji="0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HTML</a:t>
            </a:r>
            <a:endParaRPr kumimoji="0" lang="zh-CN" altLang="en-US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245" name="Text Box 22"/>
          <p:cNvSpPr txBox="1">
            <a:spLocks noChangeArrowheads="1"/>
          </p:cNvSpPr>
          <p:nvPr/>
        </p:nvSpPr>
        <p:spPr bwMode="auto">
          <a:xfrm>
            <a:off x="3873357" y="4333842"/>
            <a:ext cx="164637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rPr>
              <a:t>1995</a:t>
            </a:r>
            <a:r>
              <a:rPr kumimoji="0" lang="zh-CN" altLang="en-US" sz="2400" dirty="0">
                <a:solidFill>
                  <a:srgbClr val="595959"/>
                </a:solidFill>
                <a:latin typeface="Arial Black" panose="020B0A04020102020204" pitchFamily="34" charset="0"/>
              </a:rPr>
              <a:t>年</a:t>
            </a:r>
            <a:endParaRPr kumimoji="0" lang="en-US" altLang="zh-CN" sz="2400" dirty="0">
              <a:solidFill>
                <a:srgbClr val="595959"/>
              </a:solidFill>
              <a:latin typeface="Arial Black" panose="020B0A04020102020204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HTML2.0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 flipV="1">
            <a:off x="3718911" y="4199648"/>
            <a:ext cx="0" cy="2213192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 flipV="1">
            <a:off x="5735835" y="4199648"/>
            <a:ext cx="0" cy="2254738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4268506" y="1265239"/>
            <a:ext cx="0" cy="2057400"/>
          </a:xfrm>
          <a:prstGeom prst="line">
            <a:avLst/>
          </a:prstGeom>
          <a:noFill/>
          <a:ln w="19050" cap="rnd">
            <a:solidFill>
              <a:schemeClr val="bg1">
                <a:lumMod val="50000"/>
              </a:schemeClr>
            </a:solidFill>
            <a:prstDash val="sysDot"/>
            <a:round/>
            <a:headEnd type="oval" w="med" len="med"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49" name="Text Box 22"/>
          <p:cNvSpPr txBox="1">
            <a:spLocks noChangeArrowheads="1"/>
          </p:cNvSpPr>
          <p:nvPr/>
        </p:nvSpPr>
        <p:spPr bwMode="auto">
          <a:xfrm>
            <a:off x="4476475" y="1385275"/>
            <a:ext cx="241222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kumimoji="0" lang="en-US" altLang="zh-CN" sz="2400" dirty="0">
                <a:solidFill>
                  <a:srgbClr val="595959"/>
                </a:solidFill>
                <a:latin typeface="Arial Black" panose="020B0A04020102020204" pitchFamily="34" charset="0"/>
              </a:rPr>
              <a:t>1997</a:t>
            </a:r>
            <a:r>
              <a:rPr kumimoji="0" lang="zh-CN" altLang="en-US" sz="2400" dirty="0">
                <a:solidFill>
                  <a:srgbClr val="595959"/>
                </a:solidFill>
                <a:latin typeface="Arial Black" panose="020B0A04020102020204" pitchFamily="34" charset="0"/>
              </a:rPr>
              <a:t>年</a:t>
            </a:r>
            <a:endParaRPr kumimoji="0" lang="en-US" altLang="zh-CN" sz="2400" dirty="0">
              <a:solidFill>
                <a:srgbClr val="595959"/>
              </a:solidFill>
              <a:latin typeface="Arial Black" panose="020B0A040201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</a:rPr>
              <a:t>HTML 3.2 W3C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（万维网联盟）开始接手</a:t>
            </a:r>
            <a:endParaRPr kumimoji="0" lang="zh-CN" altLang="en-US" sz="240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HTML5</a:t>
            </a:r>
            <a:r>
              <a:rPr lang="zh-CN" altLang="en-US" dirty="0">
                <a:solidFill>
                  <a:srgbClr val="FF0000"/>
                </a:solidFill>
              </a:rPr>
              <a:t>属于最新的一项</a:t>
            </a:r>
            <a:r>
              <a:rPr lang="en-US" altLang="zh-CN" dirty="0">
                <a:solidFill>
                  <a:srgbClr val="FF0000"/>
                </a:solidFill>
              </a:rPr>
              <a:t>Web</a:t>
            </a:r>
            <a:r>
              <a:rPr lang="zh-CN" altLang="en-US" dirty="0">
                <a:solidFill>
                  <a:srgbClr val="FF0000"/>
                </a:solidFill>
              </a:rPr>
              <a:t>标准</a:t>
            </a:r>
            <a:r>
              <a:rPr lang="zh-CN" altLang="en-US" dirty="0"/>
              <a:t>，在原有</a:t>
            </a:r>
            <a:r>
              <a:rPr lang="en-US" altLang="zh-CN" dirty="0"/>
              <a:t>HTML4</a:t>
            </a:r>
            <a:r>
              <a:rPr lang="zh-CN" altLang="en-US" dirty="0"/>
              <a:t>的基础上定义了一些新的标签</a:t>
            </a:r>
            <a:r>
              <a:rPr lang="zh-CN" altLang="en-US" dirty="0" smtClean="0"/>
              <a:t>和 </a:t>
            </a:r>
            <a:r>
              <a:rPr lang="en-US" altLang="zh-CN" dirty="0"/>
              <a:t>JavaScript API</a:t>
            </a:r>
            <a:r>
              <a:rPr lang="zh-CN" altLang="en-US" dirty="0"/>
              <a:t>。</a:t>
            </a:r>
            <a:r>
              <a:rPr lang="zh-CN" altLang="en-US" dirty="0" smtClean="0"/>
              <a:t>是</a:t>
            </a:r>
            <a:r>
              <a:rPr lang="en-US" altLang="zh-CN" dirty="0" smtClean="0"/>
              <a:t>HTML4</a:t>
            </a:r>
            <a:r>
              <a:rPr lang="zh-CN" altLang="en-US" dirty="0"/>
              <a:t>标准的一个超集。</a:t>
            </a:r>
          </a:p>
          <a:p>
            <a:r>
              <a:rPr lang="en-US" altLang="zh-CN" dirty="0"/>
              <a:t>HTML5</a:t>
            </a:r>
            <a:r>
              <a:rPr lang="zh-CN" altLang="en-US" dirty="0"/>
              <a:t>现在仍处于发展阶段，目标是取代现有的</a:t>
            </a:r>
            <a:r>
              <a:rPr lang="en-US" altLang="zh-CN" dirty="0"/>
              <a:t>HTML 4.01</a:t>
            </a:r>
            <a:r>
              <a:rPr lang="zh-CN" altLang="en-US" dirty="0"/>
              <a:t>和</a:t>
            </a:r>
            <a:r>
              <a:rPr lang="en-US" altLang="zh-CN" dirty="0"/>
              <a:t>XHTML 1.0 </a:t>
            </a:r>
            <a:r>
              <a:rPr lang="zh-CN" altLang="en-US" dirty="0"/>
              <a:t>标准</a:t>
            </a:r>
            <a:r>
              <a:rPr lang="zh-CN" altLang="en-US" dirty="0" smtClean="0"/>
              <a:t>。希望</a:t>
            </a:r>
            <a:r>
              <a:rPr lang="zh-CN" altLang="en-US" dirty="0"/>
              <a:t>能够减少互联网富</a:t>
            </a:r>
            <a:r>
              <a:rPr lang="zh-CN" altLang="en-US" dirty="0" smtClean="0"/>
              <a:t>应用 </a:t>
            </a:r>
            <a:r>
              <a:rPr lang="en-US" altLang="zh-CN" dirty="0" smtClean="0"/>
              <a:t>(RIA)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Flash</a:t>
            </a:r>
            <a:r>
              <a:rPr lang="zh-CN" altLang="en-US" dirty="0"/>
              <a:t>、</a:t>
            </a:r>
            <a:r>
              <a:rPr lang="en-US" altLang="zh-CN" dirty="0" smtClean="0"/>
              <a:t>Silverlight </a:t>
            </a:r>
            <a:r>
              <a:rPr lang="zh-CN" altLang="en-US" dirty="0" smtClean="0"/>
              <a:t>等</a:t>
            </a:r>
            <a:r>
              <a:rPr lang="zh-CN" altLang="en-US" dirty="0"/>
              <a:t>的依赖</a:t>
            </a:r>
            <a:r>
              <a:rPr lang="zh-CN" altLang="en-US" dirty="0" smtClean="0"/>
              <a:t>，提供</a:t>
            </a:r>
            <a:r>
              <a:rPr lang="zh-CN" altLang="en-US" dirty="0"/>
              <a:t>更多能有效增强网络应用的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是什么？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759" y="4797627"/>
            <a:ext cx="2810322" cy="184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5"/>
  <p:tag name="KSO_WM_TEMPLATE_CATEGORY" val="custom"/>
  <p:tag name="KSO_WM_TEMPLATE_INDEX" val="160336"/>
  <p:tag name="KSO_WM_UNIT_INDEX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20"/>
  <p:tag name="KSO_WM_TEMPLATE_CATEGORY" val="custom"/>
  <p:tag name="KSO_WM_TEMPLATE_INDEX" val="160336"/>
  <p:tag name="KSO_WM_UNIT_INDEX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5"/>
  <p:tag name="KSO_WM_UNIT_ID" val="custom160336_11*l_i*1_5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5_1"/>
  <p:tag name="KSO_WM_UNIT_ID" val="custom160336_11*l_h_f*1_5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4_1"/>
  <p:tag name="KSO_WM_UNIT_ID" val="custom160336_11*l_h_f*1_4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4"/>
  <p:tag name="KSO_WM_UNIT_ID" val="custom160336_11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heme/theme1.xml><?xml version="1.0" encoding="utf-8"?>
<a:theme xmlns:a="http://schemas.openxmlformats.org/drawingml/2006/main" name="9_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模板修改1</Template>
  <TotalTime>2377</TotalTime>
  <Words>1335</Words>
  <Application>Microsoft Office PowerPoint</Application>
  <PresentationFormat>宽屏</PresentationFormat>
  <Paragraphs>273</Paragraphs>
  <Slides>42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굴림</vt:lpstr>
      <vt:lpstr>黑体</vt:lpstr>
      <vt:lpstr>宋体</vt:lpstr>
      <vt:lpstr>微软雅黑</vt:lpstr>
      <vt:lpstr>Arial</vt:lpstr>
      <vt:lpstr>Arial Black</vt:lpstr>
      <vt:lpstr>Britannic Bold</vt:lpstr>
      <vt:lpstr>Calibri</vt:lpstr>
      <vt:lpstr>Franklin Gothic Book</vt:lpstr>
      <vt:lpstr>Wingdings</vt:lpstr>
      <vt:lpstr>9_A000120141114A19PWBG</vt:lpstr>
      <vt:lpstr>HTML5与CSS3前端开发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Web标准</vt:lpstr>
      <vt:lpstr>HTML的历史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2922</cp:revision>
  <cp:lastPrinted>2411-12-30T00:00:00Z</cp:lastPrinted>
  <dcterms:created xsi:type="dcterms:W3CDTF">2003-05-12T10:17:00Z</dcterms:created>
  <dcterms:modified xsi:type="dcterms:W3CDTF">2020-02-15T07:08:06Z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