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notesMasterIdLst>
    <p:notesMasterId r:id="rId36"/>
  </p:notesMasterIdLst>
  <p:sldIdLst>
    <p:sldId id="925" r:id="rId2"/>
    <p:sldId id="884" r:id="rId3"/>
    <p:sldId id="926" r:id="rId4"/>
    <p:sldId id="927" r:id="rId5"/>
    <p:sldId id="928" r:id="rId6"/>
    <p:sldId id="885" r:id="rId7"/>
    <p:sldId id="887" r:id="rId8"/>
    <p:sldId id="913" r:id="rId9"/>
    <p:sldId id="916" r:id="rId10"/>
    <p:sldId id="929" r:id="rId11"/>
    <p:sldId id="919" r:id="rId12"/>
    <p:sldId id="934" r:id="rId13"/>
    <p:sldId id="920" r:id="rId14"/>
    <p:sldId id="924" r:id="rId15"/>
    <p:sldId id="922" r:id="rId16"/>
    <p:sldId id="923" r:id="rId17"/>
    <p:sldId id="930" r:id="rId18"/>
    <p:sldId id="907" r:id="rId19"/>
    <p:sldId id="909" r:id="rId20"/>
    <p:sldId id="910" r:id="rId21"/>
    <p:sldId id="896" r:id="rId22"/>
    <p:sldId id="900" r:id="rId23"/>
    <p:sldId id="901" r:id="rId24"/>
    <p:sldId id="931" r:id="rId25"/>
    <p:sldId id="897" r:id="rId26"/>
    <p:sldId id="917" r:id="rId27"/>
    <p:sldId id="902" r:id="rId28"/>
    <p:sldId id="903" r:id="rId29"/>
    <p:sldId id="904" r:id="rId30"/>
    <p:sldId id="905" r:id="rId31"/>
    <p:sldId id="932" r:id="rId32"/>
    <p:sldId id="912" r:id="rId33"/>
    <p:sldId id="921" r:id="rId34"/>
    <p:sldId id="933" r:id="rId35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6600"/>
    <a:srgbClr val="0000FF"/>
    <a:srgbClr val="C3D650"/>
    <a:srgbClr val="EE7446"/>
    <a:srgbClr val="FF6600"/>
    <a:srgbClr val="0066CC"/>
    <a:srgbClr val="FF0066"/>
    <a:srgbClr val="FF0000"/>
    <a:srgbClr val="B30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5" autoAdjust="0"/>
  </p:normalViewPr>
  <p:slideViewPr>
    <p:cSldViewPr snapToObjects="1">
      <p:cViewPr varScale="1">
        <p:scale>
          <a:sx n="63" d="100"/>
          <a:sy n="63" d="100"/>
        </p:scale>
        <p:origin x="996" y="7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3CB02FFF-BB1E-4D88-804E-92D75E01329E}" type="slidenum">
              <a:rPr lang="en-US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Tim_Berners-Le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5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4D58B51-14AF-491E-86A1-626F403C8892}" type="slidenum">
              <a:rPr kumimoji="0" lang="en-US" altLang="zh-CN">
                <a:ea typeface="宋体" panose="02010600030101010101" pitchFamily="2" charset="-122"/>
              </a:rPr>
              <a:pPr/>
              <a:t>13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1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4D58B51-14AF-491E-86A1-626F403C8892}" type="slidenum">
              <a:rPr kumimoji="0" lang="en-US" altLang="zh-CN">
                <a:ea typeface="宋体" panose="02010600030101010101" pitchFamily="2" charset="-122"/>
              </a:rPr>
              <a:pPr/>
              <a:t>14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87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WHATWG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对抽样对大量网站进行了分析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得出了这样的一个结论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: </a:t>
            </a:r>
          </a:p>
          <a:p>
            <a:pPr latinLnBrk="0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id=‖header‖, id=‖footer‖, id=‖content‖, id=‖navigation‖, id=‖sidebar‖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这样的命名方式非常常见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那好吧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那我就给你们一些这样的标签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! </a:t>
            </a:r>
          </a:p>
          <a:p>
            <a:endParaRPr kumimoji="0"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4D58B51-14AF-491E-86A1-626F403C8892}" type="slidenum">
              <a:rPr kumimoji="0" lang="en-US" altLang="zh-CN">
                <a:ea typeface="宋体" panose="02010600030101010101" pitchFamily="2" charset="-122"/>
              </a:rPr>
              <a:pPr/>
              <a:t>15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99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WHATWG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对抽样对大量网站进行了分析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得出了这样的一个结论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: </a:t>
            </a:r>
          </a:p>
          <a:p>
            <a:pPr latinLnBrk="0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id=‖header‖, id=‖footer‖, id=‖content‖, id=‖navigation‖, id=‖sidebar‖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这样的命名方式非常常见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那好吧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那我就给你们一些这样的标签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宋体" charset="0"/>
              </a:rPr>
              <a:t>! </a:t>
            </a:r>
          </a:p>
          <a:p>
            <a:endParaRPr kumimoji="0"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4D58B51-14AF-491E-86A1-626F403C8892}" type="slidenum">
              <a:rPr kumimoji="0" lang="en-US" altLang="zh-CN">
                <a:ea typeface="宋体" panose="02010600030101010101" pitchFamily="2" charset="-122"/>
              </a:rPr>
              <a:pPr/>
              <a:t>16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6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smtClean="0"/>
              <a:t>HTML 5</a:t>
            </a:r>
            <a:r>
              <a:rPr kumimoji="0" lang="zh-CN" altLang="en-US" smtClean="0"/>
              <a:t>是近十年来</a:t>
            </a:r>
            <a:r>
              <a:rPr kumimoji="0" lang="en-US" altLang="zh-CN" smtClean="0"/>
              <a:t>Web</a:t>
            </a:r>
            <a:r>
              <a:rPr kumimoji="0" lang="zh-CN" altLang="en-US" smtClean="0"/>
              <a:t>开发标准最巨大的飞跃。和以前的版本不同，</a:t>
            </a:r>
            <a:r>
              <a:rPr kumimoji="0" lang="en-US" altLang="zh-CN" smtClean="0"/>
              <a:t>HTML 5</a:t>
            </a:r>
            <a:r>
              <a:rPr kumimoji="0" lang="zh-CN" altLang="en-US" smtClean="0"/>
              <a:t>并非仅仅用来表示</a:t>
            </a:r>
            <a:r>
              <a:rPr kumimoji="0" lang="en-US" altLang="zh-CN" smtClean="0"/>
              <a:t>Web</a:t>
            </a:r>
            <a:r>
              <a:rPr kumimoji="0" lang="zh-CN" altLang="en-US" smtClean="0"/>
              <a:t>内容，它的新使命是将</a:t>
            </a:r>
            <a:r>
              <a:rPr kumimoji="0" lang="en-US" altLang="zh-CN" smtClean="0"/>
              <a:t>Web</a:t>
            </a:r>
            <a:r>
              <a:rPr kumimoji="0" lang="zh-CN" altLang="en-US" smtClean="0"/>
              <a:t>带入一个成熟的应用平台，在</a:t>
            </a:r>
            <a:r>
              <a:rPr kumimoji="0" lang="en-US" altLang="zh-CN" smtClean="0"/>
              <a:t>HTML 5</a:t>
            </a:r>
            <a:r>
              <a:rPr kumimoji="0" lang="zh-CN" altLang="en-US" smtClean="0"/>
              <a:t>平台上，视频，音频，图象，动画，以及同电脑的交互都被标准化。</a:t>
            </a:r>
          </a:p>
          <a:p>
            <a:endParaRPr kumimoji="0"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B8E5A92-CF3C-4A3C-9BCE-4247F5F3150D}" type="slidenum">
              <a:rPr kumimoji="0" lang="en-US" altLang="zh-CN">
                <a:ea typeface="宋体" panose="02010600030101010101" pitchFamily="2" charset="-122"/>
              </a:rPr>
              <a:pPr/>
              <a:t>18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2FFF-BB1E-4D88-804E-92D75E01329E}" type="slidenum">
              <a:rPr lang="en-US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451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76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7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6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7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8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 smtClean="0"/>
              <a:t>1980</a:t>
            </a:r>
            <a:r>
              <a:rPr kumimoji="0" lang="zh-CN" altLang="en-US" dirty="0" smtClean="0"/>
              <a:t>年，</a:t>
            </a:r>
            <a:r>
              <a:rPr kumimoji="0" lang="zh-CN" altLang="en-US" dirty="0" smtClean="0">
                <a:hlinkClick r:id="rId3" tooltip="Tim Berners-Lee"/>
              </a:rPr>
              <a:t>蒂姆</a:t>
            </a:r>
            <a:r>
              <a:rPr kumimoji="0" lang="en-US" altLang="zh-CN" dirty="0" smtClean="0">
                <a:hlinkClick r:id="rId3" tooltip="Tim Berners-Lee"/>
              </a:rPr>
              <a:t>·</a:t>
            </a:r>
            <a:r>
              <a:rPr kumimoji="0" lang="zh-CN" altLang="en-US" dirty="0" smtClean="0">
                <a:hlinkClick r:id="rId3" tooltip="Tim Berners-Lee"/>
              </a:rPr>
              <a:t>伯纳斯</a:t>
            </a:r>
            <a:r>
              <a:rPr kumimoji="0" lang="en-US" altLang="zh-CN" dirty="0" smtClean="0">
                <a:hlinkClick r:id="rId3" tooltip="Tim Berners-Lee"/>
              </a:rPr>
              <a:t>-</a:t>
            </a:r>
            <a:r>
              <a:rPr kumimoji="0" lang="zh-CN" altLang="en-US" dirty="0" smtClean="0">
                <a:hlinkClick r:id="rId3" tooltip="Tim Berners-Lee"/>
              </a:rPr>
              <a:t>李</a:t>
            </a:r>
            <a:r>
              <a:rPr kumimoji="0" lang="zh-CN" altLang="en-US" dirty="0" smtClean="0"/>
              <a:t>为使世界各地的物理学家能够方便的进行合作研究，创建了使用于其系统的</a:t>
            </a:r>
            <a:r>
              <a:rPr kumimoji="0" lang="en-US" altLang="zh-CN" dirty="0" smtClean="0"/>
              <a:t>HTML</a:t>
            </a:r>
            <a:r>
              <a:rPr kumimoji="0" lang="en-US" altLang="en-US" dirty="0" smtClean="0">
                <a:ea typeface="宋体" panose="02010600030101010101" pitchFamily="2" charset="-122"/>
              </a:rPr>
              <a:t>。</a:t>
            </a:r>
          </a:p>
          <a:p>
            <a:r>
              <a:rPr kumimoji="0" lang="zh-CN" altLang="en-US" dirty="0" smtClean="0">
                <a:ea typeface="宋体" panose="02010600030101010101" pitchFamily="2" charset="-122"/>
              </a:rPr>
              <a:t>在</a:t>
            </a:r>
            <a:r>
              <a:rPr kumimoji="0" lang="en-US" altLang="zh-CN" dirty="0" smtClean="0">
                <a:ea typeface="宋体" panose="02010600030101010101" pitchFamily="2" charset="-122"/>
              </a:rPr>
              <a:t>HTML4.0</a:t>
            </a:r>
            <a:r>
              <a:rPr kumimoji="0" lang="zh-CN" altLang="en-US" dirty="0" smtClean="0">
                <a:ea typeface="宋体" panose="02010600030101010101" pitchFamily="2" charset="-122"/>
              </a:rPr>
              <a:t>之后</a:t>
            </a:r>
            <a:r>
              <a:rPr kumimoji="0" lang="en-US" altLang="zh-CN" dirty="0" smtClean="0">
                <a:ea typeface="宋体" panose="02010600030101010101" pitchFamily="2" charset="-122"/>
              </a:rPr>
              <a:t>W3C</a:t>
            </a:r>
            <a:r>
              <a:rPr kumimoji="0" lang="zh-CN" altLang="en-US" dirty="0" smtClean="0">
                <a:ea typeface="宋体" panose="02010600030101010101" pitchFamily="2" charset="-122"/>
              </a:rPr>
              <a:t>提出了</a:t>
            </a:r>
            <a:r>
              <a:rPr kumimoji="0" lang="en-US" altLang="zh-CN" dirty="0" smtClean="0">
                <a:ea typeface="宋体" panose="02010600030101010101" pitchFamily="2" charset="-122"/>
              </a:rPr>
              <a:t>XHTML1.0</a:t>
            </a:r>
            <a:r>
              <a:rPr kumimoji="0" lang="zh-CN" altLang="en-US" dirty="0" smtClean="0">
                <a:ea typeface="宋体" panose="02010600030101010101" pitchFamily="2" charset="-122"/>
              </a:rPr>
              <a:t>，</a:t>
            </a:r>
            <a:r>
              <a:rPr kumimoji="0" lang="en-US" altLang="zh-CN" dirty="0" smtClean="0">
                <a:ea typeface="+mn-ea"/>
              </a:rPr>
              <a:t>XHTML2.0</a:t>
            </a:r>
            <a:r>
              <a:rPr kumimoji="0" lang="zh-CN" altLang="en-US" dirty="0" smtClean="0">
                <a:ea typeface="+mn-ea"/>
              </a:rPr>
              <a:t>，错误处理模式不切实际。</a:t>
            </a:r>
            <a:endParaRPr kumimoji="0" lang="zh-CN" altLang="en-US" dirty="0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C1253E2-BD5C-46CC-B1CD-849E378C16A9}" type="slidenum">
              <a:rPr kumimoji="0" lang="en-US" altLang="zh-CN">
                <a:ea typeface="宋体" panose="02010600030101010101" pitchFamily="2" charset="-122"/>
              </a:rPr>
              <a:pPr/>
              <a:t>6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究其实质，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的内部功能不是革命性的，而是发展性的。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2FFF-BB1E-4D88-804E-92D75E01329E}" type="slidenum">
              <a:rPr lang="en-US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932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dirty="0" smtClean="0"/>
              <a:t>①</a:t>
            </a:r>
            <a:r>
              <a:rPr kumimoji="0" lang="en-US" altLang="zh-CN" dirty="0" smtClean="0"/>
              <a:t>HTML 5</a:t>
            </a:r>
            <a:r>
              <a:rPr kumimoji="0" lang="zh-CN" altLang="en-US" dirty="0" smtClean="0"/>
              <a:t>是近十年来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开发标准最巨大的飞跃。和以前的版本不同，</a:t>
            </a:r>
            <a:r>
              <a:rPr kumimoji="0" lang="en-US" altLang="zh-CN" dirty="0" smtClean="0"/>
              <a:t>HTML 5</a:t>
            </a:r>
            <a:r>
              <a:rPr kumimoji="0" lang="zh-CN" altLang="en-US" dirty="0" smtClean="0"/>
              <a:t>并非仅仅用来表示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内容，它的新使命是将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带入一个成熟的应用平台，在</a:t>
            </a:r>
            <a:r>
              <a:rPr kumimoji="0" lang="en-US" altLang="zh-CN" dirty="0" smtClean="0"/>
              <a:t>HTML 5</a:t>
            </a:r>
            <a:r>
              <a:rPr kumimoji="0" lang="zh-CN" altLang="en-US" dirty="0" smtClean="0"/>
              <a:t>平台上，视频，音频，图象，动画，以及同电脑的交互都被标准化。②在某个浏览器上可以正常运行的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程序，在另外一个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浏览器上就不正常了的事情非常多。原因就是“规范不统一”，没有被标准化。在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中，这个问题将得到解决。③例如</a:t>
            </a:r>
            <a:r>
              <a:rPr kumimoji="0" lang="en-US" altLang="zh-CN" dirty="0" smtClean="0"/>
              <a:t>&lt;div&gt;</a:t>
            </a:r>
            <a:r>
              <a:rPr kumimoji="0" lang="zh-CN" altLang="en-US" dirty="0" smtClean="0"/>
              <a:t>，并不是一个能把文档结构表达得很清楚的元素，使用了过多的</a:t>
            </a:r>
            <a:r>
              <a:rPr kumimoji="0" lang="en-US" altLang="zh-CN" dirty="0" smtClean="0"/>
              <a:t>&lt;div&gt;</a:t>
            </a:r>
            <a:r>
              <a:rPr kumimoji="0" lang="zh-CN" altLang="en-US" dirty="0" smtClean="0"/>
              <a:t>，阅读时不仔细研究，是很难看出文档结构的。④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已经开始提供各种各样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应用上的新</a:t>
            </a:r>
            <a:r>
              <a:rPr kumimoji="0" lang="en-US" altLang="zh-CN" dirty="0" smtClean="0"/>
              <a:t>API</a:t>
            </a:r>
            <a:r>
              <a:rPr kumimoji="0" lang="zh-CN" altLang="en-US" dirty="0" smtClean="0"/>
              <a:t>，使富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应用的实现变成了可能。</a:t>
            </a:r>
          </a:p>
          <a:p>
            <a:endParaRPr kumimoji="0"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4D58B51-14AF-491E-86A1-626F403C8892}" type="slidenum">
              <a:rPr kumimoji="0" lang="en-US" altLang="zh-CN">
                <a:ea typeface="宋体" panose="02010600030101010101" pitchFamily="2" charset="-122"/>
              </a:rPr>
              <a:pPr/>
              <a:t>9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1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4D58B51-14AF-491E-86A1-626F403C8892}" type="slidenum">
              <a:rPr kumimoji="0" lang="en-US" altLang="zh-CN">
                <a:ea typeface="宋体" panose="02010600030101010101" pitchFamily="2" charset="-122"/>
              </a:rPr>
              <a:pPr/>
              <a:t>11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96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4D58B51-14AF-491E-86A1-626F403C8892}" type="slidenum">
              <a:rPr kumimoji="0" lang="en-US" altLang="zh-CN">
                <a:ea typeface="宋体" panose="02010600030101010101" pitchFamily="2" charset="-122"/>
              </a:rPr>
              <a:pPr/>
              <a:t>12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90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059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410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4F2F31-59E0-49F1-98BE-991CAE6A91F8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89514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366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560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101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1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64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5716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651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40043"/>
            <a:ext cx="8624401" cy="3962757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64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71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4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72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880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829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628175"/>
            <a:ext cx="3877200" cy="3577425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628175"/>
            <a:ext cx="3877200" cy="3577425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8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49459" y="619713"/>
            <a:ext cx="8715993" cy="720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66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310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9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53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108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53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8" r:id="rId3"/>
    <p:sldLayoutId id="2147484040" r:id="rId4"/>
    <p:sldLayoutId id="2147484041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  <p:sldLayoutId id="2147484080" r:id="rId23"/>
    <p:sldLayoutId id="2147484081" r:id="rId24"/>
    <p:sldLayoutId id="2147484082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0.jpeg"/><Relationship Id="rId5" Type="http://schemas.openxmlformats.org/officeDocument/2006/relationships/image" Target="../media/image33.jpeg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5.png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第一章 </a:t>
            </a:r>
            <a:r>
              <a:rPr lang="en-US" altLang="zh-CN" sz="4000" dirty="0" smtClean="0">
                <a:solidFill>
                  <a:srgbClr val="000000"/>
                </a:solidFill>
              </a:rPr>
              <a:t>HTML5</a:t>
            </a:r>
            <a:r>
              <a:rPr lang="zh-CN" altLang="en-US" sz="4000" dirty="0">
                <a:solidFill>
                  <a:srgbClr val="000000"/>
                </a:solidFill>
              </a:rPr>
              <a:t>简介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2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的设计理念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54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599" y="1123944"/>
            <a:ext cx="10444785" cy="547450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避免不必要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的复杂性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3312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kumimoji="0" lang="en-US" altLang="zh-CN" sz="2600" dirty="0" smtClean="0">
                <a:solidFill>
                  <a:srgbClr val="0000FF"/>
                </a:solidFill>
              </a:rPr>
              <a:t>  HTML </a:t>
            </a:r>
            <a:r>
              <a:rPr kumimoji="0" lang="en-US" altLang="zh-CN" sz="2600" dirty="0">
                <a:solidFill>
                  <a:srgbClr val="0000FF"/>
                </a:solidFill>
              </a:rPr>
              <a:t>4.01 Strict</a:t>
            </a:r>
          </a:p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endParaRPr kumimoji="0" lang="en-US" altLang="zh-CN" sz="2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kumimoji="0" lang="en-US" altLang="zh-CN" sz="2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kumimoji="0" lang="en-US" altLang="zh-CN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36000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None/>
            </a:pP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659" y="2879198"/>
            <a:ext cx="900412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800" dirty="0"/>
              <a:t>&lt;!DOCTYPE HTML PUBLIC "-//W3C//DTD HTML </a:t>
            </a:r>
            <a:r>
              <a:rPr lang="en-US" altLang="zh-CN" sz="2800" dirty="0" smtClean="0"/>
              <a:t>4.01//</a:t>
            </a:r>
            <a:r>
              <a:rPr lang="en-US" altLang="zh-CN" sz="2800" dirty="0"/>
              <a:t>EN" "http://www.w3.org/TR/html4/strict.dtd"&gt;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1658" y="4509495"/>
            <a:ext cx="9004125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800" dirty="0"/>
              <a:t>&lt;!DOCTYPE html&gt;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609599" y="190277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/>
              <a:t>的设计</a:t>
            </a:r>
            <a:r>
              <a:rPr lang="zh-CN" altLang="en-US" sz="4000" dirty="0" smtClean="0"/>
              <a:t>理念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548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599" y="1123944"/>
            <a:ext cx="10444785" cy="5474508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避免不必要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复杂性</a:t>
            </a: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2.&lt;script&gt;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altLang="zh-CN" sz="1200" dirty="0"/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endParaRPr kumimoji="0" lang="en-US" altLang="zh-CN" sz="1200" dirty="0" smtClean="0">
              <a:solidFill>
                <a:srgbClr val="0000FF"/>
              </a:solidFill>
            </a:endParaRPr>
          </a:p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    HTML 4</a:t>
            </a:r>
          </a:p>
          <a:p>
            <a:pPr marL="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altLang="zh-CN" sz="2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altLang="zh-CN" sz="11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    HTML5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kumimoji="0" lang="en-US" altLang="zh-CN" sz="2600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3690" y="2420538"/>
            <a:ext cx="935239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800" dirty="0"/>
              <a:t>&lt;script </a:t>
            </a:r>
            <a:r>
              <a:rPr lang="en-US" altLang="zh-CN" sz="2800" dirty="0">
                <a:solidFill>
                  <a:srgbClr val="006600"/>
                </a:solidFill>
              </a:rPr>
              <a:t>type="text/</a:t>
            </a:r>
            <a:r>
              <a:rPr lang="en-US" altLang="zh-CN" sz="2800" dirty="0" err="1">
                <a:solidFill>
                  <a:srgbClr val="006600"/>
                </a:solidFill>
              </a:rPr>
              <a:t>javascript</a:t>
            </a:r>
            <a:r>
              <a:rPr lang="en-US" altLang="zh-CN" sz="2800" dirty="0">
                <a:solidFill>
                  <a:srgbClr val="006600"/>
                </a:solidFill>
              </a:rPr>
              <a:t>"</a:t>
            </a:r>
            <a:r>
              <a:rPr lang="en-US" altLang="zh-CN" sz="2800" dirty="0"/>
              <a:t>&gt;&lt;/script&gt;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609599" y="190277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/>
              <a:t>的设计</a:t>
            </a:r>
            <a:r>
              <a:rPr lang="zh-CN" altLang="en-US" sz="4000" dirty="0" smtClean="0"/>
              <a:t>理念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3690" y="4437462"/>
            <a:ext cx="9352396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meta http-</a:t>
            </a:r>
            <a:r>
              <a:rPr lang="en-US" altLang="zh-CN" sz="2800" dirty="0" err="1"/>
              <a:t>equiv</a:t>
            </a:r>
            <a:r>
              <a:rPr lang="en-US" altLang="zh-CN" sz="2800" dirty="0" smtClean="0"/>
              <a:t>=“Content-Type” </a:t>
            </a:r>
            <a:r>
              <a:rPr lang="en-US" altLang="zh-CN" sz="2800" dirty="0"/>
              <a:t>content</a:t>
            </a:r>
            <a:r>
              <a:rPr lang="en-US" altLang="zh-CN" sz="2800" dirty="0" smtClean="0"/>
              <a:t>=“text/html</a:t>
            </a:r>
            <a:r>
              <a:rPr lang="en-US" altLang="zh-CN" sz="2800" dirty="0"/>
              <a:t>; </a:t>
            </a:r>
            <a:r>
              <a:rPr lang="en-US" altLang="zh-CN" sz="2800" dirty="0" smtClean="0"/>
              <a:t>charset=utf-8”</a:t>
            </a:r>
            <a:r>
              <a:rPr lang="en-US" altLang="zh-CN" sz="2800" dirty="0"/>
              <a:t>/</a:t>
            </a:r>
            <a:r>
              <a:rPr lang="en-US" altLang="zh-CN" sz="2800" dirty="0" smtClean="0"/>
              <a:t>&gt;</a:t>
            </a:r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053690" y="6094221"/>
            <a:ext cx="9352396" cy="520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800" dirty="0"/>
              <a:t>&lt;meta charset="utf-8" /&gt;</a:t>
            </a:r>
          </a:p>
        </p:txBody>
      </p:sp>
    </p:spTree>
    <p:extLst>
      <p:ext uri="{BB962C8B-B14F-4D97-AF65-F5344CB8AC3E}">
        <p14:creationId xmlns:p14="http://schemas.microsoft.com/office/powerpoint/2010/main" val="42791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2" y="1123944"/>
            <a:ext cx="11093082" cy="547450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二、支持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已有的内容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>
              <a:solidFill>
                <a:srgbClr val="0000FF"/>
              </a:solidFill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>
              <a:solidFill>
                <a:srgbClr val="0000FF"/>
              </a:solidFill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可以省略一些元素的标签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当属性值不包括空字符串、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、单双引号时，可以省略引号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坚持一种语法风格，建议使用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的语法规范来规范书写辨识度高的文档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25723" y="1845262"/>
            <a:ext cx="9796487" cy="2053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/>
              <a:t>&lt;</a:t>
            </a:r>
            <a:r>
              <a:rPr lang="en-US" altLang="zh-CN" sz="2600" dirty="0" err="1"/>
              <a:t>img</a:t>
            </a:r>
            <a:r>
              <a:rPr lang="en-US" altLang="zh-CN" sz="2600" dirty="0"/>
              <a:t> </a:t>
            </a:r>
            <a:r>
              <a:rPr lang="en-US" altLang="zh-CN" sz="2600" dirty="0" err="1"/>
              <a:t>src</a:t>
            </a:r>
            <a:r>
              <a:rPr lang="en-US" altLang="zh-CN" sz="2600" dirty="0"/>
              <a:t>="foo" alt="bar" /&gt; &lt;p class="foo"&gt;Hello World&lt;/p&gt;  </a:t>
            </a:r>
            <a:endParaRPr lang="en-US" altLang="zh-CN" sz="2600" dirty="0" smtClean="0"/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/>
              <a:t>&lt;</a:t>
            </a:r>
            <a:r>
              <a:rPr lang="en-US" altLang="zh-CN" sz="2600" dirty="0" err="1"/>
              <a:t>img</a:t>
            </a:r>
            <a:r>
              <a:rPr lang="en-US" altLang="zh-CN" sz="2600" dirty="0"/>
              <a:t> </a:t>
            </a:r>
            <a:r>
              <a:rPr lang="en-US" altLang="zh-CN" sz="2600" dirty="0" err="1"/>
              <a:t>src</a:t>
            </a:r>
            <a:r>
              <a:rPr lang="en-US" altLang="zh-CN" sz="2600" dirty="0"/>
              <a:t>="foo" alt="bar"&gt; &lt;p class="foo"&gt;Hello </a:t>
            </a:r>
            <a:r>
              <a:rPr lang="en-US" altLang="zh-CN" sz="2600" dirty="0" smtClean="0"/>
              <a:t>World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/>
              <a:t>&lt;</a:t>
            </a:r>
            <a:r>
              <a:rPr lang="en-US" altLang="zh-CN" sz="2600" dirty="0"/>
              <a:t>IMG SRC="foo" ALT="bar"&gt; &lt;P CLASS="foo"&gt;Hello World&lt;/P&gt; &lt;</a:t>
            </a:r>
            <a:r>
              <a:rPr lang="en-US" altLang="zh-CN" sz="2600" dirty="0" err="1"/>
              <a:t>img</a:t>
            </a:r>
            <a:r>
              <a:rPr lang="en-US" altLang="zh-CN" sz="2600" dirty="0"/>
              <a:t> </a:t>
            </a:r>
            <a:r>
              <a:rPr lang="en-US" altLang="zh-CN" sz="2600" dirty="0" err="1"/>
              <a:t>src</a:t>
            </a:r>
            <a:r>
              <a:rPr lang="en-US" altLang="zh-CN" sz="2600" dirty="0"/>
              <a:t>=foo alt=bar&gt; &lt;p class=foo&gt;Hello World&lt;/p&gt;</a:t>
            </a:r>
            <a:endParaRPr lang="zh-CN" altLang="en-US" sz="2600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/>
              <a:t>的设计</a:t>
            </a:r>
            <a:r>
              <a:rPr lang="zh-CN" altLang="en-US" sz="4000" dirty="0" smtClean="0"/>
              <a:t>理念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085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2" y="1123944"/>
            <a:ext cx="10156654" cy="547450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可以省略结束标签的元素：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可以省略全部标签的元素：</a:t>
            </a:r>
            <a:endParaRPr kumimoji="0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kumimoji="0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tml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3789165"/>
            <a:ext cx="9436323" cy="158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注意：即使标签被省略了，该元素还是以隐式的方式存在的。</a:t>
            </a:r>
            <a:r>
              <a:rPr lang="zh-CN" altLang="en-US" sz="2800" dirty="0" smtClean="0"/>
              <a:t>例如将</a:t>
            </a:r>
            <a:r>
              <a:rPr lang="en-US" altLang="zh-CN" sz="2800" dirty="0" smtClean="0"/>
              <a:t>body</a:t>
            </a:r>
            <a:r>
              <a:rPr lang="zh-CN" altLang="en-US" sz="2800" dirty="0" smtClean="0"/>
              <a:t>元素的标签省略不写时，它在文档结构中还是存在的，可以使用</a:t>
            </a:r>
            <a:r>
              <a:rPr lang="en-US" altLang="zh-CN" sz="2800" dirty="0" err="1" smtClean="0"/>
              <a:t>document.body</a:t>
            </a:r>
            <a:r>
              <a:rPr lang="zh-CN" altLang="en-US" sz="2800" dirty="0" smtClean="0"/>
              <a:t>进行访问。</a:t>
            </a:r>
            <a:endParaRPr lang="zh-CN" altLang="en-US" sz="2800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/>
              <a:t>的设计</a:t>
            </a:r>
            <a:r>
              <a:rPr lang="zh-CN" altLang="en-US" sz="4000" dirty="0" smtClean="0"/>
              <a:t>理念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97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123944"/>
            <a:ext cx="103727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三、求真务实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25722" y="1845262"/>
            <a:ext cx="4970277" cy="3944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/>
              <a:t>&lt;body</a:t>
            </a:r>
            <a:r>
              <a:rPr lang="en-US" altLang="zh-CN" sz="2800" dirty="0" smtClean="0"/>
              <a:t>&gt;</a:t>
            </a:r>
            <a:endParaRPr lang="en-US" altLang="zh-CN" sz="2800" dirty="0"/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&lt;div id="header"&gt;&lt;/div&gt;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6600"/>
                </a:solidFill>
              </a:rPr>
              <a:t>&lt;div id="navigation"&gt;&lt;/div&gt;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 smtClean="0"/>
              <a:t>&lt;div id="main"&gt;&lt;/div&gt;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0066"/>
                </a:solidFill>
              </a:rPr>
              <a:t>&lt;div id="sidebar"&gt;&lt;/div&gt;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0066CC"/>
                </a:solidFill>
              </a:rPr>
              <a:t>&lt;div id="footer"&gt;&lt;/div&gt;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&lt;/body</a:t>
            </a:r>
            <a:r>
              <a:rPr lang="en-US" altLang="zh-CN" sz="2800" dirty="0" smtClean="0"/>
              <a:t>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  <p:sp>
        <p:nvSpPr>
          <p:cNvPr id="4" name="文本框 3"/>
          <p:cNvSpPr txBox="1"/>
          <p:nvPr/>
        </p:nvSpPr>
        <p:spPr>
          <a:xfrm>
            <a:off x="6240066" y="3068835"/>
            <a:ext cx="50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变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0396" y="1845262"/>
            <a:ext cx="4754178" cy="3944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/>
              <a:t>&lt;body&gt;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header&gt;&lt;/header&gt;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6600"/>
                </a:solidFill>
              </a:rPr>
              <a:t>&lt;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&gt;&lt;/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&lt;div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id</a:t>
            </a:r>
            <a:r>
              <a:rPr lang="en-US" altLang="zh-CN" sz="2800" dirty="0"/>
              <a:t>="main"&gt;&lt;/div&gt;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0066"/>
                </a:solidFill>
              </a:rPr>
              <a:t>&lt;</a:t>
            </a:r>
            <a:r>
              <a:rPr lang="en-US" altLang="zh-CN" sz="2800" dirty="0">
                <a:solidFill>
                  <a:srgbClr val="FF0066"/>
                </a:solidFill>
              </a:rPr>
              <a:t>aside&gt;&lt;/aside&gt;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66CC"/>
                </a:solidFill>
              </a:rPr>
              <a:t>&lt;</a:t>
            </a:r>
            <a:r>
              <a:rPr lang="en-US" altLang="zh-CN" sz="2800" dirty="0">
                <a:solidFill>
                  <a:srgbClr val="0066CC"/>
                </a:solidFill>
              </a:rPr>
              <a:t>footer&gt;&lt;/footer&gt;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&lt;/body&gt;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  <p:sp>
        <p:nvSpPr>
          <p:cNvPr id="8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/>
              <a:t>的设计</a:t>
            </a:r>
            <a:r>
              <a:rPr lang="zh-CN" altLang="en-US" sz="4000" dirty="0" smtClean="0"/>
              <a:t>理念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3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8" y="1123943"/>
            <a:ext cx="10300719" cy="540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四、优雅降级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 smtClean="0"/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/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 smtClean="0"/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/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 smtClean="0"/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/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中设计了这些新元素，但是如果浏览器不认识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2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在浏览器看到</a:t>
            </a:r>
            <a:r>
              <a:rPr kumimoji="0"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自己不理解的</a:t>
            </a:r>
            <a:r>
              <a:rPr kumimoji="0"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0"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值时，会将</a:t>
            </a:r>
            <a:r>
              <a:rPr kumimoji="0"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0"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的值解释为</a:t>
            </a:r>
            <a:r>
              <a:rPr kumimoji="0"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 smtClean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</a:pPr>
            <a:endParaRPr kumimoji="0" lang="en-US" altLang="zh-CN" sz="2600" dirty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38829" y="1772241"/>
            <a:ext cx="4970277" cy="3168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/>
              <a:t>input type="</a:t>
            </a:r>
            <a:r>
              <a:rPr lang="en-US" altLang="zh-CN" sz="2800" dirty="0" smtClean="0"/>
              <a:t>number"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/>
              <a:t>input</a:t>
            </a:r>
            <a:r>
              <a:rPr lang="en-US" altLang="zh-CN" sz="2800" dirty="0"/>
              <a:t> type="</a:t>
            </a:r>
            <a:r>
              <a:rPr lang="en-US" altLang="zh-CN" sz="2800" dirty="0" smtClean="0"/>
              <a:t>search"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/>
              <a:t>input</a:t>
            </a:r>
            <a:r>
              <a:rPr lang="en-US" altLang="zh-CN" sz="2800" dirty="0"/>
              <a:t> type="range" </a:t>
            </a:r>
            <a:endParaRPr lang="en-US" altLang="zh-CN" sz="2800" dirty="0" smtClean="0"/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/>
              <a:t>input</a:t>
            </a:r>
            <a:r>
              <a:rPr lang="en-US" altLang="zh-CN" sz="2800" dirty="0"/>
              <a:t> type="email" </a:t>
            </a:r>
            <a:endParaRPr lang="en-US" altLang="zh-CN" sz="2800" dirty="0" smtClean="0"/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/>
              <a:t>input</a:t>
            </a:r>
            <a:r>
              <a:rPr lang="en-US" altLang="zh-CN" sz="2800" dirty="0"/>
              <a:t> type="date" </a:t>
            </a:r>
            <a:endParaRPr lang="en-US" altLang="zh-CN" sz="2800" dirty="0" smtClean="0"/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/>
              <a:t>input</a:t>
            </a:r>
            <a:r>
              <a:rPr lang="en-US" altLang="zh-CN" sz="2800" dirty="0"/>
              <a:t> type="</a:t>
            </a:r>
            <a:r>
              <a:rPr lang="en-US" altLang="zh-CN" sz="2800" dirty="0" err="1"/>
              <a:t>url</a:t>
            </a:r>
            <a:r>
              <a:rPr lang="en-US" altLang="zh-CN" sz="2800" dirty="0" smtClean="0"/>
              <a:t>"</a:t>
            </a:r>
            <a:endParaRPr lang="zh-CN" altLang="en-US" sz="2600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/>
              <a:t>的设计</a:t>
            </a:r>
            <a:r>
              <a:rPr lang="zh-CN" altLang="en-US" sz="4000" dirty="0" smtClean="0"/>
              <a:t>理念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0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的优点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0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599" y="840477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功能丰富的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应用 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600" dirty="0" smtClean="0">
                <a:solidFill>
                  <a:srgbClr val="FF0000"/>
                </a:solidFill>
              </a:rPr>
              <a:t>多媒体支持</a:t>
            </a:r>
            <a:endParaRPr kumimoji="0" lang="en-US" altLang="zh-CN" sz="26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kumimoji="0"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kumimoji="0"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lnSpc>
                <a:spcPct val="150000"/>
              </a:lnSpc>
              <a:buNone/>
            </a:pPr>
            <a:endParaRPr kumimoji="0"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600" dirty="0" smtClean="0">
                <a:solidFill>
                  <a:srgbClr val="FF0000"/>
                </a:solidFill>
              </a:rPr>
              <a:t>图形、动画支持，易于实现游戏</a:t>
            </a:r>
          </a:p>
        </p:txBody>
      </p:sp>
      <p:pic>
        <p:nvPicPr>
          <p:cNvPr id="4" name="图片 4" descr="07b2c04a8503333a4f517e174839aab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5" y="1705250"/>
            <a:ext cx="32146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html5-1g1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57" y="760838"/>
            <a:ext cx="2201087" cy="283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 descr="20120406114121710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6" y="4460050"/>
            <a:ext cx="3214687" cy="20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 descr="image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6" y="3690939"/>
            <a:ext cx="2211388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能</a:t>
            </a:r>
            <a:r>
              <a:rPr lang="zh-CN" altLang="en-US" sz="4000" dirty="0"/>
              <a:t>做什么？</a:t>
            </a:r>
          </a:p>
          <a:p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90882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</a:pPr>
            <a:r>
              <a:rPr kumimoji="0" lang="zh-CN" altLang="en-US" sz="2600" dirty="0" smtClean="0">
                <a:solidFill>
                  <a:srgbClr val="FF0000"/>
                </a:solidFill>
              </a:rPr>
              <a:t>更强大的实时数据通信特性</a:t>
            </a:r>
            <a:endParaRPr kumimoji="0" lang="en-US" altLang="zh-CN" sz="26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600" dirty="0" smtClean="0">
                <a:solidFill>
                  <a:srgbClr val="FF0000"/>
                </a:solidFill>
              </a:rPr>
              <a:t>离线应用特性</a:t>
            </a:r>
            <a:endParaRPr kumimoji="0" lang="en-US" altLang="zh-CN" sz="26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600" dirty="0" smtClean="0">
                <a:solidFill>
                  <a:srgbClr val="FF0000"/>
                </a:solidFill>
              </a:rPr>
              <a:t>本地存储特性</a:t>
            </a:r>
          </a:p>
          <a:p>
            <a:pPr lvl="1">
              <a:lnSpc>
                <a:spcPct val="150000"/>
              </a:lnSpc>
            </a:pPr>
            <a:endParaRPr kumimoji="0" lang="zh-CN" altLang="en-US" dirty="0" smtClean="0"/>
          </a:p>
        </p:txBody>
      </p:sp>
      <p:pic>
        <p:nvPicPr>
          <p:cNvPr id="4" name="图片 3" descr="415dc0d89f57d8b5041994c5706326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36" y="727076"/>
            <a:ext cx="3653745" cy="291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3616456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80" y="3789165"/>
            <a:ext cx="4214822" cy="289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71" y="3789165"/>
            <a:ext cx="4465637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能</a:t>
            </a:r>
            <a:r>
              <a:rPr lang="zh-CN" altLang="en-US" sz="4000" dirty="0"/>
              <a:t>做什么？</a:t>
            </a:r>
          </a:p>
          <a:p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701987" y="1571625"/>
            <a:ext cx="8283795" cy="435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>
              <a:buFont typeface="Arial" panose="020B0604020202020204" pitchFamily="34" charset="0"/>
              <a:buNone/>
            </a:pPr>
            <a:r>
              <a:rPr kumimoji="0" lang="zh-CN" altLang="en-US" sz="3200" dirty="0" smtClean="0"/>
              <a:t>在工业史上，一种新技术代替旧的技术是不以人的意志为转移的。人生最幸运之事就是发现和顺应这个潮流。</a:t>
            </a:r>
            <a:endParaRPr kumimoji="0" lang="en-US" altLang="zh-CN" sz="3200" dirty="0" smtClean="0"/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/>
              <a:t>						                                   </a:t>
            </a:r>
            <a:r>
              <a:rPr kumimoji="0" lang="en-US" altLang="zh-CN" sz="3200" dirty="0" smtClean="0"/>
              <a:t>--</a:t>
            </a:r>
            <a:r>
              <a:rPr kumimoji="0" lang="zh-CN" altLang="en-US" sz="3200" dirty="0" smtClean="0"/>
              <a:t>吴军</a:t>
            </a:r>
            <a:r>
              <a:rPr kumimoji="0" lang="en-US" altLang="zh-CN" sz="3200" dirty="0" smtClean="0"/>
              <a:t>《</a:t>
            </a:r>
            <a:r>
              <a:rPr kumimoji="0" lang="zh-CN" altLang="en-US" sz="3200" dirty="0" smtClean="0"/>
              <a:t>浪潮之巅</a:t>
            </a:r>
            <a:r>
              <a:rPr kumimoji="0" lang="en-US" altLang="zh-CN" sz="3200" dirty="0" smtClean="0"/>
              <a:t>》</a:t>
            </a:r>
            <a:endParaRPr kumimoji="0"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05393" y="403614"/>
            <a:ext cx="7995663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123944"/>
            <a:ext cx="8758252" cy="48053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应用跨设备、跨平台支持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/>
              <a:t>PC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/>
              <a:t>IOS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/>
              <a:t>Android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/>
              <a:t>Windows Phone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/>
              <a:t>...</a:t>
            </a:r>
            <a:endParaRPr kumimoji="0" lang="zh-CN" alt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75" y="3140869"/>
            <a:ext cx="2383306" cy="91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QQ截图20130218133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1" y="2700124"/>
            <a:ext cx="1936555" cy="154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46" y="4546600"/>
            <a:ext cx="2899928" cy="11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4" y="1522415"/>
            <a:ext cx="216957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能</a:t>
            </a:r>
            <a:r>
              <a:rPr lang="zh-CN" altLang="en-US" sz="4000" dirty="0"/>
              <a:t>做什么？</a:t>
            </a:r>
          </a:p>
          <a:p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1629954" y="928670"/>
            <a:ext cx="9004125" cy="4862914"/>
            <a:chOff x="-358489" y="251582"/>
            <a:chExt cx="7468520" cy="4862914"/>
          </a:xfrm>
          <a:scene3d>
            <a:camera prst="orthographicFront"/>
            <a:lightRig rig="flat" dir="t"/>
          </a:scene3d>
        </p:grpSpPr>
        <p:sp>
          <p:nvSpPr>
            <p:cNvPr id="17" name="矩形 16"/>
            <p:cNvSpPr/>
            <p:nvPr/>
          </p:nvSpPr>
          <p:spPr>
            <a:xfrm>
              <a:off x="0" y="1134634"/>
              <a:ext cx="6871038" cy="3979862"/>
            </a:xfrm>
            <a:prstGeom prst="rect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-358489" y="251582"/>
              <a:ext cx="7468520" cy="4661320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10083" tIns="1353820" rIns="510083" bIns="142240" spcCol="1270"/>
            <a:lstStyle/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400" dirty="0"/>
                <a:t>由</a:t>
              </a:r>
              <a:r>
                <a:rPr lang="en-US" altLang="zh-CN" sz="2400" dirty="0"/>
                <a:t>W3C</a:t>
              </a:r>
              <a:r>
                <a:rPr lang="zh-CN" altLang="en-US" sz="2400" dirty="0"/>
                <a:t>组织，数百家互联网公司（包括谷歌、苹果、诺基亚等）参与而制定的标准，技术完全开放</a:t>
              </a:r>
              <a:endParaRPr lang="en-US" altLang="zh-CN" sz="2400" dirty="0"/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400" dirty="0"/>
                <a:t>浏览器原生支持</a:t>
              </a:r>
              <a:r>
                <a:rPr lang="en-US" altLang="zh-CN" sz="2400" dirty="0"/>
                <a:t>HTML5</a:t>
              </a:r>
              <a:r>
                <a:rPr lang="zh-CN" altLang="en-US" sz="2400" dirty="0"/>
                <a:t>，</a:t>
              </a:r>
              <a:r>
                <a:rPr lang="en-US" altLang="zh-CN" sz="2400" dirty="0"/>
                <a:t>Flash</a:t>
              </a:r>
              <a:r>
                <a:rPr lang="zh-CN" altLang="en-US" sz="2400" dirty="0"/>
                <a:t>通过插件形式在浏览器使用，没有插件不能使用</a:t>
              </a:r>
              <a:endParaRPr lang="en-US" altLang="zh-CN" sz="2400" dirty="0"/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400" dirty="0"/>
                <a:t>Flash</a:t>
              </a:r>
              <a:r>
                <a:rPr lang="zh-CN" altLang="en-US" sz="2400" dirty="0"/>
                <a:t>程序同页面其他内容不能进行任何交互</a:t>
              </a:r>
              <a:endParaRPr lang="en-US" altLang="zh-CN" sz="2400" dirty="0"/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400" dirty="0"/>
                <a:t>HTML5</a:t>
              </a:r>
              <a:r>
                <a:rPr lang="zh-CN" altLang="en-US" sz="2400" dirty="0"/>
                <a:t>程序对于</a:t>
              </a:r>
              <a:r>
                <a:rPr lang="en-US" altLang="zh-CN" sz="2400" dirty="0"/>
                <a:t>SEO</a:t>
              </a:r>
              <a:r>
                <a:rPr lang="zh-CN" altLang="en-US" sz="2400" dirty="0"/>
                <a:t>友好支持</a:t>
              </a: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2494350" y="1268011"/>
            <a:ext cx="3745716" cy="773260"/>
            <a:chOff x="185726" y="0"/>
            <a:chExt cx="3314737" cy="583468"/>
          </a:xfrm>
          <a:scene3d>
            <a:camera prst="orthographicFront"/>
            <a:lightRig rig="flat" dir="t"/>
          </a:scene3d>
        </p:grpSpPr>
        <p:sp>
          <p:nvSpPr>
            <p:cNvPr id="15" name="圆角矩形 14"/>
            <p:cNvSpPr/>
            <p:nvPr/>
          </p:nvSpPr>
          <p:spPr>
            <a:xfrm>
              <a:off x="185726" y="0"/>
              <a:ext cx="3314737" cy="583468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800" dirty="0"/>
                <a:t>开放的网络标准</a:t>
              </a:r>
            </a:p>
          </p:txBody>
        </p:sp>
        <p:sp>
          <p:nvSpPr>
            <p:cNvPr id="16" name="圆角矩形 6"/>
            <p:cNvSpPr/>
            <p:nvPr/>
          </p:nvSpPr>
          <p:spPr>
            <a:xfrm>
              <a:off x="214209" y="28483"/>
              <a:ext cx="3257771" cy="5265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3892" tIns="0" rIns="173892" bIns="0" spcCol="1270" anchor="ctr"/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/>
            </a:p>
          </p:txBody>
        </p:sp>
      </p:grpSp>
      <p:sp>
        <p:nvSpPr>
          <p:cNvPr id="10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的优点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269789" y="1700208"/>
            <a:ext cx="9580389" cy="3815254"/>
            <a:chOff x="-969529" y="1669896"/>
            <a:chExt cx="8932092" cy="2894298"/>
          </a:xfrm>
          <a:scene3d>
            <a:camera prst="orthographicFront"/>
            <a:lightRig rig="flat" dir="t"/>
          </a:scene3d>
        </p:grpSpPr>
        <p:sp>
          <p:nvSpPr>
            <p:cNvPr id="8" name="矩形 7"/>
            <p:cNvSpPr/>
            <p:nvPr/>
          </p:nvSpPr>
          <p:spPr>
            <a:xfrm>
              <a:off x="-681397" y="1704041"/>
              <a:ext cx="8499894" cy="2860153"/>
            </a:xfrm>
            <a:prstGeom prst="rect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-3840006"/>
                <a:satOff val="0"/>
                <a:lumOff val="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969529" y="1669896"/>
              <a:ext cx="8932092" cy="2469600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1556" tIns="333248" rIns="531556" bIns="113792" spcCol="1270"/>
            <a:lstStyle/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400" dirty="0"/>
                <a:t>Flash</a:t>
              </a:r>
              <a:r>
                <a:rPr lang="zh-CN" altLang="en-US" sz="2400" dirty="0"/>
                <a:t>在移动设备的执行效率非常差、不被苹果</a:t>
              </a:r>
              <a:r>
                <a:rPr lang="en-US" altLang="zh-CN" sz="2400" dirty="0"/>
                <a:t>IOS</a:t>
              </a:r>
              <a:r>
                <a:rPr lang="zh-CN" altLang="en-US" sz="2400" dirty="0"/>
                <a:t>系统支持、</a:t>
              </a:r>
              <a:r>
                <a:rPr lang="en-US" altLang="zh-CN" sz="2400" dirty="0"/>
                <a:t>Flash</a:t>
              </a:r>
              <a:r>
                <a:rPr lang="zh-CN" altLang="en-US" sz="2400" dirty="0"/>
                <a:t>官方取消针对移动设备的更新</a:t>
              </a:r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400" dirty="0"/>
                <a:t>系统原生应用仅支持特定系统。不同系统的程序不能通用。如：</a:t>
              </a:r>
              <a:r>
                <a:rPr lang="en-US" altLang="zh-CN" sz="2400" dirty="0"/>
                <a:t>IOS</a:t>
              </a:r>
              <a:r>
                <a:rPr lang="zh-CN" altLang="en-US" sz="2400" dirty="0"/>
                <a:t>、</a:t>
              </a:r>
              <a:r>
                <a:rPr lang="en-US" altLang="zh-CN" sz="2400" dirty="0"/>
                <a:t>Android</a:t>
              </a:r>
              <a:r>
                <a:rPr lang="zh-CN" altLang="en-US" sz="2400" dirty="0"/>
                <a:t>。应用程序往往需要针对不同系统开发多个程序</a:t>
              </a:r>
            </a:p>
            <a:p>
              <a:pPr marL="228600" lvl="1" indent="-228600" defTabSz="8890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400" dirty="0"/>
                <a:t>同一系统需要根据设备情况开发多个版本的程序，例如：</a:t>
              </a:r>
              <a:r>
                <a:rPr lang="en-US" altLang="zh-CN" sz="2400" dirty="0"/>
                <a:t>Android</a:t>
              </a:r>
              <a:r>
                <a:rPr lang="zh-CN" altLang="en-US" sz="2400" dirty="0"/>
                <a:t>应用</a:t>
              </a: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2134185" y="1201589"/>
            <a:ext cx="4987318" cy="714718"/>
            <a:chOff x="255032" y="1184820"/>
            <a:chExt cx="4987318" cy="714718"/>
          </a:xfrm>
          <a:scene3d>
            <a:camera prst="orthographicFront"/>
            <a:lightRig rig="flat" dir="t"/>
          </a:scene3d>
        </p:grpSpPr>
        <p:sp>
          <p:nvSpPr>
            <p:cNvPr id="6" name="圆角矩形 5"/>
            <p:cNvSpPr/>
            <p:nvPr/>
          </p:nvSpPr>
          <p:spPr>
            <a:xfrm>
              <a:off x="255032" y="1189215"/>
              <a:ext cx="4881694" cy="71032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840006"/>
                <a:satOff val="0"/>
                <a:lumOff val="14706"/>
                <a:alphaOff val="0"/>
              </a:schemeClr>
            </a:fillRef>
            <a:effectRef idx="2">
              <a:schemeClr val="accent2">
                <a:hueOff val="-3840006"/>
                <a:satOff val="0"/>
                <a:lumOff val="147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1130" y="1184820"/>
              <a:ext cx="4771220" cy="6903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/>
                <a:t>多设备、跨平台支持</a:t>
              </a:r>
            </a:p>
          </p:txBody>
        </p:sp>
      </p:grpSp>
      <p:sp>
        <p:nvSpPr>
          <p:cNvPr id="10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的优点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2134185" y="1745218"/>
            <a:ext cx="7386299" cy="3255418"/>
            <a:chOff x="-537331" y="1704041"/>
            <a:chExt cx="7386299" cy="2469600"/>
          </a:xfrm>
          <a:scene3d>
            <a:camera prst="orthographicFront"/>
            <a:lightRig rig="flat" dir="t"/>
          </a:scene3d>
        </p:grpSpPr>
        <p:sp>
          <p:nvSpPr>
            <p:cNvPr id="6" name="矩形 5"/>
            <p:cNvSpPr/>
            <p:nvPr/>
          </p:nvSpPr>
          <p:spPr>
            <a:xfrm>
              <a:off x="0" y="1704041"/>
              <a:ext cx="6848968" cy="24696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-537331" y="1704041"/>
              <a:ext cx="7386299" cy="24696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531556" tIns="333248" rIns="531556" bIns="113792" spcCol="1270"/>
            <a:lstStyle/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400" dirty="0"/>
                <a:t>应用及时更新</a:t>
              </a:r>
              <a:endParaRPr lang="en-US" altLang="zh-CN" sz="2400" dirty="0"/>
            </a:p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400" dirty="0"/>
                <a:t>简化标签</a:t>
              </a:r>
              <a:endParaRPr lang="en-US" altLang="zh-CN" sz="2400" dirty="0"/>
            </a:p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400" dirty="0"/>
                <a:t>更清晰的代码</a:t>
              </a:r>
              <a:endParaRPr lang="en-US" altLang="zh-CN" sz="2400" dirty="0"/>
            </a:p>
            <a:p>
              <a:pPr marL="230400" lvl="1" defTabSz="711200">
                <a:lnSpc>
                  <a:spcPct val="15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400" dirty="0"/>
                <a:t>...</a:t>
              </a:r>
            </a:p>
          </p:txBody>
        </p:sp>
      </p:grpSp>
      <p:grpSp>
        <p:nvGrpSpPr>
          <p:cNvPr id="3" name="组合 7"/>
          <p:cNvGrpSpPr/>
          <p:nvPr/>
        </p:nvGrpSpPr>
        <p:grpSpPr>
          <a:xfrm>
            <a:off x="2671517" y="1268010"/>
            <a:ext cx="5136726" cy="713367"/>
            <a:chOff x="342448" y="1467880"/>
            <a:chExt cx="4794277" cy="472320"/>
          </a:xfrm>
          <a:scene3d>
            <a:camera prst="orthographicFront"/>
            <a:lightRig rig="flat" dir="t"/>
          </a:scene3d>
        </p:grpSpPr>
        <p:sp>
          <p:nvSpPr>
            <p:cNvPr id="9" name="圆角矩形 8"/>
            <p:cNvSpPr/>
            <p:nvPr/>
          </p:nvSpPr>
          <p:spPr>
            <a:xfrm>
              <a:off x="342448" y="1467880"/>
              <a:ext cx="4794277" cy="47232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圆角矩形 6"/>
            <p:cNvSpPr/>
            <p:nvPr/>
          </p:nvSpPr>
          <p:spPr>
            <a:xfrm>
              <a:off x="365505" y="1490937"/>
              <a:ext cx="4748163" cy="42620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/>
                <a:t>其他</a:t>
              </a:r>
            </a:p>
          </p:txBody>
        </p:sp>
      </p:grpSp>
      <p:sp>
        <p:nvSpPr>
          <p:cNvPr id="11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的优点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发展现状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2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苹果</a:t>
            </a:r>
            <a:r>
              <a:rPr kumimoji="0" lang="en-US" altLang="zh-CN" dirty="0" smtClean="0"/>
              <a:t>IOS</a:t>
            </a:r>
            <a:r>
              <a:rPr kumimoji="0" lang="zh-CN" altLang="en-US" dirty="0" smtClean="0"/>
              <a:t>系统放弃</a:t>
            </a:r>
            <a:r>
              <a:rPr kumimoji="0" lang="en-US" altLang="zh-CN" dirty="0" smtClean="0"/>
              <a:t>Flash</a:t>
            </a:r>
            <a:r>
              <a:rPr kumimoji="0" lang="zh-CN" altLang="en-US" dirty="0" smtClean="0"/>
              <a:t>，良好支持</a:t>
            </a:r>
            <a:r>
              <a:rPr kumimoji="0" lang="en-US" altLang="zh-CN" dirty="0" smtClean="0"/>
              <a:t>HTML5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en-US" altLang="zh-CN" dirty="0" smtClean="0"/>
              <a:t>Flash</a:t>
            </a:r>
            <a:r>
              <a:rPr kumimoji="0" lang="zh-CN" altLang="en-US" dirty="0" smtClean="0"/>
              <a:t>的公司</a:t>
            </a:r>
            <a:r>
              <a:rPr kumimoji="0" lang="en-US" altLang="zh-CN" dirty="0" smtClean="0"/>
              <a:t>Adobe</a:t>
            </a:r>
            <a:r>
              <a:rPr kumimoji="0" lang="zh-CN" altLang="en-US" dirty="0" smtClean="0"/>
              <a:t>全面拥抱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，发布和收购一些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工具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endParaRPr kumimoji="0" lang="zh-CN" alt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6" y="4714875"/>
            <a:ext cx="2676938" cy="8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158" y="4522790"/>
            <a:ext cx="12303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8381905942659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51" y="2071689"/>
            <a:ext cx="13223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788" y="2275739"/>
            <a:ext cx="2228571" cy="914286"/>
          </a:xfrm>
          <a:prstGeom prst="rect">
            <a:avLst/>
          </a:prstGeom>
        </p:spPr>
      </p:pic>
      <p:sp>
        <p:nvSpPr>
          <p:cNvPr id="10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业界支持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1195388"/>
            <a:ext cx="2608262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89" y="1210675"/>
            <a:ext cx="2551112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常见应用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285875"/>
            <a:ext cx="87582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各浏览器迅速支持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的各项标准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</p:txBody>
      </p:sp>
      <p:pic>
        <p:nvPicPr>
          <p:cNvPr id="4" name="图片 3" descr="1-1112141400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572001"/>
            <a:ext cx="1465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4560889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20100410193405-110839277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4572001"/>
            <a:ext cx="14398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500564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>
            <a:spLocks/>
          </p:cNvSpPr>
          <p:nvPr/>
        </p:nvSpPr>
        <p:spPr bwMode="auto">
          <a:xfrm rot="5400000">
            <a:off x="5631657" y="1107282"/>
            <a:ext cx="928688" cy="614362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pic>
        <p:nvPicPr>
          <p:cNvPr id="9" name="图片 8" descr="html5_logo_5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214564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8" y="4572000"/>
            <a:ext cx="12557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浏览器支持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123944"/>
            <a:ext cx="87582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移动浏览器的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评分为浏览器常见宣传手段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kumimoji="0" lang="zh-CN" altLang="en-US" dirty="0" smtClean="0"/>
          </a:p>
          <a:p>
            <a:endParaRPr kumimoji="0" lang="zh-CN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10" y="2166939"/>
            <a:ext cx="41687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浏览器支持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基于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的应用</a:t>
            </a:r>
            <a:r>
              <a:rPr kumimoji="0" lang="en-US" altLang="zh-CN" dirty="0" smtClean="0"/>
              <a:t>/</a:t>
            </a:r>
            <a:r>
              <a:rPr kumimoji="0" lang="zh-CN" altLang="en-US" dirty="0" smtClean="0"/>
              <a:t>游戏平台迅速发展</a:t>
            </a:r>
            <a:endParaRPr kumimoji="0" lang="en-US" altLang="zh-CN" dirty="0" smtClean="0"/>
          </a:p>
          <a:p>
            <a:endParaRPr kumimoji="0" lang="zh-CN" alt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714625"/>
            <a:ext cx="45720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1963739"/>
            <a:ext cx="2105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平台</a:t>
            </a:r>
            <a:r>
              <a:rPr lang="zh-CN" altLang="en-US" sz="4000" dirty="0" smtClean="0"/>
              <a:t>支持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内容提纲</a:t>
            </a:r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1" y="1698151"/>
            <a:ext cx="511599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HTML5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是什么，从哪里来？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的设计理念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的优点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1179456" y="3814900"/>
            <a:ext cx="6621488" cy="476250"/>
            <a:chOff x="1916113" y="3671888"/>
            <a:chExt cx="4973637" cy="476250"/>
          </a:xfrm>
        </p:grpSpPr>
        <p:sp>
          <p:nvSpPr>
            <p:cNvPr id="15" name="MH_Entry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3671888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发展现状</a:t>
              </a:r>
            </a:p>
          </p:txBody>
        </p:sp>
        <p:sp>
          <p:nvSpPr>
            <p:cNvPr id="16" name="MH_Number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3676650"/>
              <a:ext cx="1190625" cy="469900"/>
            </a:xfrm>
            <a:prstGeom prst="homePlate">
              <a:avLst>
                <a:gd name="adj" fmla="val 4999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1179456" y="4520483"/>
            <a:ext cx="6739705" cy="476250"/>
            <a:chOff x="1465263" y="4568825"/>
            <a:chExt cx="4981575" cy="476250"/>
          </a:xfrm>
        </p:grpSpPr>
        <p:sp>
          <p:nvSpPr>
            <p:cNvPr id="18" name="MH_Number_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4573588"/>
              <a:ext cx="1200150" cy="471487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Entry_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456882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课程目标及学习方法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9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285875"/>
            <a:ext cx="87582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各浏览器尚未全部支持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标准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目前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应用的速度相对原生手机应用较慢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设备资源获取的短板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zh-CN" altLang="en-US" dirty="0" smtClean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的一些不足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</a:rPr>
                <a:t>课程目标及学习方法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13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162652"/>
            <a:ext cx="8758252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能够开发出开发出丰富的</a:t>
            </a:r>
            <a:r>
              <a:rPr kumimoji="0" lang="en-US" altLang="zh-CN" dirty="0" err="1" smtClean="0"/>
              <a:t>WebApp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能够进行</a:t>
            </a:r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的游戏开发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endParaRPr kumimoji="0" lang="zh-CN" altLang="en-US" dirty="0" smtClean="0"/>
          </a:p>
        </p:txBody>
      </p:sp>
      <p:pic>
        <p:nvPicPr>
          <p:cNvPr id="35843" name="图片 4" descr="5962131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76438"/>
            <a:ext cx="167005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图片 5" descr="11121607548422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4" y="1811338"/>
            <a:ext cx="111442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6" descr="html5-1g1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938339"/>
            <a:ext cx="125730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图片 7" descr="u=582416441,1592457670&amp;fm=11&amp;gp=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36" y="4242786"/>
            <a:ext cx="250031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图片 8" descr="2012022404150469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68" y="4191685"/>
            <a:ext cx="1970891" cy="19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我们的学习目标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66" y="1273085"/>
            <a:ext cx="3385329" cy="42744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0" y="1203702"/>
            <a:ext cx="3457584" cy="4316984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书籍推荐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837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是什么，从哪里来？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3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标准</a:t>
            </a:r>
            <a:endParaRPr lang="zh-CN" altLang="en-US" sz="4000" dirty="0"/>
          </a:p>
        </p:txBody>
      </p:sp>
      <p:pic>
        <p:nvPicPr>
          <p:cNvPr id="5" name="图片 3" descr="1-11121414002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000375"/>
            <a:ext cx="661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 descr="7051032_195630623105_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85725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 descr="20100410193405-110839277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1511300"/>
            <a:ext cx="6508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1785937"/>
            <a:ext cx="1381729" cy="11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4524376" y="2206625"/>
            <a:ext cx="1071563" cy="1588"/>
          </a:xfrm>
          <a:prstGeom prst="line">
            <a:avLst/>
          </a:prstGeom>
          <a:noFill/>
          <a:ln w="25400">
            <a:solidFill>
              <a:srgbClr val="98A3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8" y="1131889"/>
            <a:ext cx="1674812" cy="1074737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5595938" y="1819275"/>
            <a:ext cx="1674812" cy="38735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595938" y="2206626"/>
            <a:ext cx="1624012" cy="1071563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262188"/>
            <a:ext cx="5603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5595938" y="2208213"/>
            <a:ext cx="1725612" cy="33020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左大括号 7"/>
          <p:cNvSpPr>
            <a:spLocks/>
          </p:cNvSpPr>
          <p:nvPr/>
        </p:nvSpPr>
        <p:spPr bwMode="auto">
          <a:xfrm rot="-5400000">
            <a:off x="5365751" y="1516064"/>
            <a:ext cx="714375" cy="4397375"/>
          </a:xfrm>
          <a:prstGeom prst="leftBrace">
            <a:avLst>
              <a:gd name="adj1" fmla="val 832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791273" y="4071938"/>
            <a:ext cx="1863330" cy="500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en-US" altLang="zh-CN" sz="2800" dirty="0">
                <a:solidFill>
                  <a:schemeClr val="bg1"/>
                </a:solidFill>
              </a:rPr>
              <a:t>Web</a:t>
            </a:r>
            <a:r>
              <a:rPr kumimoji="0" lang="zh-CN" altLang="en-US" sz="2800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17" name="TextBox 31"/>
          <p:cNvSpPr txBox="1"/>
          <p:nvPr/>
        </p:nvSpPr>
        <p:spPr>
          <a:xfrm>
            <a:off x="3142647" y="4714876"/>
            <a:ext cx="5690607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结构标准：</a:t>
            </a:r>
            <a:r>
              <a:rPr kumimoji="0" lang="en-US" altLang="zh-CN" sz="26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HTML</a:t>
            </a:r>
          </a:p>
          <a:p>
            <a:r>
              <a:rPr kumimoji="0" lang="zh-CN" altLang="en-US" sz="26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样式标准：</a:t>
            </a:r>
            <a:r>
              <a:rPr kumimoji="0" lang="en-US" altLang="zh-CN" sz="26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CSS</a:t>
            </a:r>
          </a:p>
          <a:p>
            <a:r>
              <a:rPr kumimoji="0" lang="zh-CN" altLang="en-US" sz="26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行为标准：</a:t>
            </a:r>
            <a:r>
              <a:rPr kumimoji="0" lang="en-US" altLang="zh-CN" sz="26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W3C DOM</a:t>
            </a:r>
            <a:r>
              <a:rPr kumimoji="0" lang="zh-CN" altLang="en-US" sz="26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、</a:t>
            </a:r>
            <a:r>
              <a:rPr kumimoji="0" lang="en-US" altLang="zh-CN" sz="26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ECMAScript</a:t>
            </a:r>
            <a:endParaRPr kumimoji="0" lang="zh-CN" altLang="en-US" sz="26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27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HTML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历史</a:t>
            </a:r>
            <a:endParaRPr lang="zh-CN" altLang="en-US" sz="4000" dirty="0"/>
          </a:p>
        </p:txBody>
      </p:sp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1341823" y="1104901"/>
            <a:ext cx="9164254" cy="4803775"/>
            <a:chOff x="327" y="790"/>
            <a:chExt cx="4932" cy="3026"/>
          </a:xfrm>
        </p:grpSpPr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 rot="5400000">
              <a:off x="4612" y="2084"/>
              <a:ext cx="823" cy="4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174FF"/>
                </a:gs>
                <a:gs pos="100000">
                  <a:srgbClr val="0174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"/>
              <a:lightRig rig="legacyFlat2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174FF"/>
              </a:extrusionClr>
              <a:contourClr>
                <a:srgbClr val="0174FF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327" y="2114"/>
              <a:ext cx="4481" cy="409"/>
            </a:xfrm>
            <a:prstGeom prst="rect">
              <a:avLst/>
            </a:prstGeom>
            <a:gradFill rotWithShape="1">
              <a:gsLst>
                <a:gs pos="0">
                  <a:srgbClr val="00C8FF"/>
                </a:gs>
                <a:gs pos="100000">
                  <a:srgbClr val="0174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327" y="2013"/>
              <a:ext cx="4462" cy="101"/>
            </a:xfrm>
            <a:custGeom>
              <a:avLst/>
              <a:gdLst>
                <a:gd name="T0" fmla="*/ 0 w 4462"/>
                <a:gd name="T1" fmla="*/ 101 h 101"/>
                <a:gd name="T2" fmla="*/ 77 w 4462"/>
                <a:gd name="T3" fmla="*/ 0 h 101"/>
                <a:gd name="T4" fmla="*/ 4462 w 4462"/>
                <a:gd name="T5" fmla="*/ 11 h 101"/>
                <a:gd name="T6" fmla="*/ 4462 w 4462"/>
                <a:gd name="T7" fmla="*/ 101 h 101"/>
                <a:gd name="T8" fmla="*/ 0 w 4462"/>
                <a:gd name="T9" fmla="*/ 10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2"/>
                <a:gd name="T16" fmla="*/ 0 h 101"/>
                <a:gd name="T17" fmla="*/ 4462 w 446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2" h="101">
                  <a:moveTo>
                    <a:pt x="0" y="101"/>
                  </a:moveTo>
                  <a:lnTo>
                    <a:pt x="77" y="0"/>
                  </a:lnTo>
                  <a:lnTo>
                    <a:pt x="4462" y="11"/>
                  </a:lnTo>
                  <a:lnTo>
                    <a:pt x="4462" y="101"/>
                  </a:lnTo>
                  <a:lnTo>
                    <a:pt x="0" y="101"/>
                  </a:lnTo>
                  <a:close/>
                </a:path>
              </a:pathLst>
            </a:custGeom>
            <a:gradFill rotWithShape="1">
              <a:gsLst>
                <a:gs pos="0">
                  <a:srgbClr val="0078FF"/>
                </a:gs>
                <a:gs pos="100000">
                  <a:srgbClr val="005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133" y="2249"/>
              <a:ext cx="1032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2000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513" y="2169"/>
              <a:ext cx="1009" cy="2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rgbClr val="FFFF00"/>
                  </a:solidFill>
                  <a:latin typeface="Arial Black" panose="020B0A04020102020204" pitchFamily="34" charset="0"/>
                </a:rPr>
                <a:t>HTML5</a:t>
              </a:r>
              <a:endParaRPr lang="zh-CN" altLang="en-US" kern="10" spc="-45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 flipV="1">
              <a:off x="886" y="945"/>
              <a:ext cx="20" cy="1177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V="1">
              <a:off x="3296" y="929"/>
              <a:ext cx="22" cy="1177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979" y="1094"/>
              <a:ext cx="1145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1993</a:t>
              </a:r>
              <a:r>
                <a:rPr kumimoji="0"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  <a:endPara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endParaRPr>
            </a:p>
            <a:p>
              <a:r>
                <a:rPr kumimoji="0" lang="zh-CN" altLang="en-US" sz="1800" dirty="0">
                  <a:latin typeface="Arial Black" panose="020B0A04020102020204" pitchFamily="34" charset="0"/>
                </a:rPr>
                <a:t>超文本标记语言</a:t>
              </a:r>
              <a:endParaRPr kumimoji="0" lang="en-US" altLang="zh-CN" sz="1800" dirty="0">
                <a:latin typeface="Arial Black" panose="020B0A04020102020204" pitchFamily="34" charset="0"/>
              </a:endParaRPr>
            </a:p>
            <a:p>
              <a:r>
                <a:rPr kumimoji="0" lang="zh-CN" altLang="en-US" sz="1800" dirty="0">
                  <a:latin typeface="Arial Black" panose="020B0A04020102020204" pitchFamily="34" charset="0"/>
                </a:rPr>
                <a:t>（第一版）</a:t>
              </a:r>
            </a:p>
            <a:p>
              <a:endParaRPr kumimoji="0" lang="zh-CN" altLang="en-US" sz="2000" dirty="0">
                <a:solidFill>
                  <a:srgbClr val="59595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414" y="790"/>
              <a:ext cx="1515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HTML5</a:t>
              </a:r>
              <a:endParaRPr kumimoji="0" lang="en-US" altLang="ko-KR" sz="2000" dirty="0"/>
            </a:p>
            <a:p>
              <a:r>
                <a:rPr kumimoji="0" lang="en-US" altLang="zh-CN" sz="2000" dirty="0"/>
                <a:t>2009</a:t>
              </a:r>
              <a:r>
                <a:rPr kumimoji="0" lang="zh-CN" altLang="en-US" sz="2000" dirty="0"/>
                <a:t>年</a:t>
              </a:r>
              <a:r>
                <a:rPr kumimoji="0" lang="en-US" altLang="zh-CN" sz="2000" dirty="0"/>
                <a:t>W3C</a:t>
              </a:r>
              <a:r>
                <a:rPr kumimoji="0" lang="zh-CN" altLang="en-US" sz="2000" dirty="0"/>
                <a:t>联合</a:t>
              </a:r>
              <a:r>
                <a:rPr kumimoji="0" lang="en-US" altLang="zh-CN" sz="2000" dirty="0"/>
                <a:t>WATWG</a:t>
              </a:r>
              <a:r>
                <a:rPr kumimoji="0" lang="zh-CN" altLang="en-US" sz="2000" dirty="0"/>
                <a:t>以及数百家互联网公司开始制定</a:t>
              </a:r>
              <a:endParaRPr kumimoji="0" lang="en-US" altLang="ko-KR" sz="2000" dirty="0"/>
            </a:p>
            <a:p>
              <a:r>
                <a:rPr kumimoji="0" lang="en-US" altLang="zh-CN" sz="2000" dirty="0"/>
                <a:t>2012</a:t>
              </a:r>
              <a:r>
                <a:rPr kumimoji="0" lang="zh-CN" altLang="en-US" sz="2000" dirty="0"/>
                <a:t>年</a:t>
              </a:r>
              <a:r>
                <a:rPr kumimoji="0" lang="en-US" altLang="zh-CN" sz="2000" dirty="0"/>
                <a:t>12</a:t>
              </a:r>
              <a:r>
                <a:rPr kumimoji="0" lang="zh-CN" altLang="en-US" sz="2000" dirty="0"/>
                <a:t>月</a:t>
              </a:r>
              <a:r>
                <a:rPr kumimoji="0" lang="en-US" altLang="zh-CN" sz="2000" dirty="0"/>
                <a:t>19</a:t>
              </a:r>
              <a:r>
                <a:rPr kumimoji="0" lang="zh-CN" altLang="en-US" sz="2000" dirty="0"/>
                <a:t>号</a:t>
              </a:r>
              <a:r>
                <a:rPr kumimoji="0" lang="en-US" altLang="zh-CN" sz="2000" dirty="0"/>
                <a:t>W3C</a:t>
              </a:r>
              <a:r>
                <a:rPr kumimoji="0" lang="zh-CN" altLang="en-US" sz="2000" dirty="0"/>
                <a:t>宣布</a:t>
              </a:r>
              <a:r>
                <a:rPr kumimoji="0" lang="en-US" altLang="zh-CN" sz="2000" dirty="0"/>
                <a:t>HTML5</a:t>
              </a:r>
              <a:r>
                <a:rPr kumimoji="0" lang="zh-CN" altLang="en-US" sz="2000" dirty="0"/>
                <a:t>标准定稿</a:t>
              </a:r>
              <a:endParaRPr kumimoji="0" lang="en-US" altLang="ko-KR" sz="2000" dirty="0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762" y="2652"/>
              <a:ext cx="1225" cy="4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itchFamily="34" charset="0"/>
                </a:rPr>
                <a:t>1999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itchFamily="34" charset="0"/>
                </a:rPr>
                <a:t>年</a:t>
              </a:r>
            </a:p>
            <a:p>
              <a:pPr>
                <a:defRPr/>
              </a:pPr>
              <a:r>
                <a:rPr lang="en-US" altLang="ko-KR" sz="1800" dirty="0">
                  <a:latin typeface="+mn-lt"/>
                </a:rPr>
                <a:t>HTML4.01</a:t>
              </a:r>
            </a:p>
          </p:txBody>
        </p:sp>
        <p:sp>
          <p:nvSpPr>
            <p:cNvPr id="1026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53" y="3090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Arial Black" panose="020B0A04020102020204" pitchFamily="34" charset="0"/>
                </a:rPr>
                <a:t>2009</a:t>
              </a:r>
              <a:endParaRPr lang="zh-CN" altLang="en-US" kern="10" spc="-45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261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53" y="3249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Arial Black" panose="020B0A04020102020204" pitchFamily="34" charset="0"/>
                </a:rPr>
                <a:t>2010</a:t>
              </a:r>
              <a:endParaRPr lang="zh-CN" altLang="en-US" kern="10" spc="-45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262" name="Oval 33"/>
            <p:cNvSpPr>
              <a:spLocks noChangeArrowheads="1"/>
            </p:cNvSpPr>
            <p:nvPr/>
          </p:nvSpPr>
          <p:spPr bwMode="auto">
            <a:xfrm>
              <a:off x="589" y="359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10263" name="Oval 34"/>
            <p:cNvSpPr>
              <a:spLocks noChangeArrowheads="1"/>
            </p:cNvSpPr>
            <p:nvPr/>
          </p:nvSpPr>
          <p:spPr bwMode="auto">
            <a:xfrm>
              <a:off x="589" y="368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10264" name="Oval 35"/>
            <p:cNvSpPr>
              <a:spLocks noChangeArrowheads="1"/>
            </p:cNvSpPr>
            <p:nvPr/>
          </p:nvSpPr>
          <p:spPr bwMode="auto">
            <a:xfrm>
              <a:off x="589" y="3771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/>
            </a:p>
          </p:txBody>
        </p:sp>
      </p:grp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585760" y="3771902"/>
            <a:ext cx="0" cy="1368425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4" name="Text Box 22"/>
          <p:cNvSpPr txBox="1">
            <a:spLocks noChangeArrowheads="1"/>
          </p:cNvSpPr>
          <p:nvPr/>
        </p:nvSpPr>
        <p:spPr bwMode="auto">
          <a:xfrm>
            <a:off x="1755777" y="4058802"/>
            <a:ext cx="17285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1980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kumimoji="0" lang="zh-CN" altLang="en-US" sz="1800" dirty="0">
                <a:latin typeface="Arial Black" panose="020B0A04020102020204" pitchFamily="34" charset="0"/>
              </a:rPr>
              <a:t>蒂姆</a:t>
            </a:r>
            <a:r>
              <a:rPr kumimoji="0" lang="en-US" altLang="zh-CN" sz="1800" dirty="0">
                <a:latin typeface="Arial Black" panose="020B0A04020102020204" pitchFamily="34" charset="0"/>
              </a:rPr>
              <a:t>·</a:t>
            </a:r>
            <a:r>
              <a:rPr kumimoji="0" lang="zh-CN" altLang="en-US" sz="1800" dirty="0">
                <a:latin typeface="Arial Black" panose="020B0A04020102020204" pitchFamily="34" charset="0"/>
              </a:rPr>
              <a:t>伯纳斯</a:t>
            </a:r>
            <a:r>
              <a:rPr kumimoji="0" lang="en-US" altLang="zh-CN" sz="1800" dirty="0">
                <a:latin typeface="Arial Black" panose="020B0A04020102020204" pitchFamily="34" charset="0"/>
              </a:rPr>
              <a:t>-</a:t>
            </a:r>
            <a:r>
              <a:rPr kumimoji="0" lang="zh-CN" altLang="en-US" sz="1800" dirty="0">
                <a:latin typeface="Arial Black" panose="020B0A04020102020204" pitchFamily="34" charset="0"/>
              </a:rPr>
              <a:t>李</a:t>
            </a:r>
            <a:endParaRPr kumimoji="0" lang="en-US" altLang="zh-CN" sz="1800" dirty="0">
              <a:latin typeface="Arial Black" panose="020B0A04020102020204" pitchFamily="34" charset="0"/>
            </a:endParaRPr>
          </a:p>
          <a:p>
            <a:r>
              <a:rPr kumimoji="0" lang="zh-CN" altLang="en-US" sz="1800" dirty="0">
                <a:latin typeface="Arial Black" panose="020B0A04020102020204" pitchFamily="34" charset="0"/>
              </a:rPr>
              <a:t>创建了</a:t>
            </a:r>
            <a:r>
              <a:rPr kumimoji="0" lang="en-US" altLang="zh-CN" sz="1800" dirty="0">
                <a:latin typeface="Franklin Gothic Book" panose="020B0503020102020204" pitchFamily="34" charset="0"/>
              </a:rPr>
              <a:t>HTML</a:t>
            </a:r>
            <a:endParaRPr kumimoji="0" lang="zh-CN" altLang="en-US" sz="2400" dirty="0">
              <a:solidFill>
                <a:srgbClr val="595959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245" name="Text Box 22"/>
          <p:cNvSpPr txBox="1">
            <a:spLocks noChangeArrowheads="1"/>
          </p:cNvSpPr>
          <p:nvPr/>
        </p:nvSpPr>
        <p:spPr bwMode="auto">
          <a:xfrm>
            <a:off x="3814614" y="4057937"/>
            <a:ext cx="135584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1995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kumimoji="0" lang="en-US" altLang="zh-CN" sz="1800" dirty="0">
                <a:latin typeface="Franklin Gothic Book" panose="020B0503020102020204" pitchFamily="34" charset="0"/>
              </a:rPr>
              <a:t>HTML 2.0</a:t>
            </a:r>
            <a:endParaRPr kumimoji="0" lang="zh-CN" alt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3646878" y="3784602"/>
            <a:ext cx="0" cy="1368425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5524500" y="3857626"/>
            <a:ext cx="0" cy="1368425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H="1" flipV="1">
            <a:off x="4498603" y="1339851"/>
            <a:ext cx="1960" cy="1874838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4809069" y="1584683"/>
            <a:ext cx="20393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1997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kumimoji="0" lang="en-US" altLang="zh-CN" sz="1800" dirty="0">
                <a:latin typeface="Franklin Gothic Book" panose="020B0503020102020204" pitchFamily="34" charset="0"/>
              </a:rPr>
              <a:t>HTML </a:t>
            </a:r>
            <a:r>
              <a:rPr kumimoji="0" lang="en-US" altLang="zh-CN" sz="1800" dirty="0" smtClean="0">
                <a:latin typeface="Franklin Gothic Book" panose="020B0503020102020204" pitchFamily="34" charset="0"/>
              </a:rPr>
              <a:t>3.2</a:t>
            </a:r>
          </a:p>
          <a:p>
            <a:r>
              <a:rPr kumimoji="0" lang="en-US" altLang="zh-CN" sz="1800" dirty="0" smtClean="0">
                <a:latin typeface="Franklin Gothic Book" panose="020B0503020102020204" pitchFamily="34" charset="0"/>
              </a:rPr>
              <a:t>W3C</a:t>
            </a:r>
            <a:r>
              <a:rPr kumimoji="0" lang="zh-CN" altLang="en-US" sz="1800" dirty="0" smtClean="0">
                <a:latin typeface="Franklin Gothic Book" panose="020B0503020102020204" pitchFamily="34" charset="0"/>
              </a:rPr>
              <a:t>（万维网联盟）开始接手</a:t>
            </a:r>
            <a:endParaRPr kumimoji="0" lang="zh-CN" altLang="en-US" sz="1800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HTML5</a:t>
            </a:r>
            <a:r>
              <a:rPr lang="zh-CN" altLang="en-US" sz="4000" dirty="0"/>
              <a:t>是什么？</a:t>
            </a:r>
          </a:p>
        </p:txBody>
      </p:sp>
      <p:sp>
        <p:nvSpPr>
          <p:cNvPr id="12289" name="内容占位符 1"/>
          <p:cNvSpPr>
            <a:spLocks noGrp="1"/>
          </p:cNvSpPr>
          <p:nvPr>
            <p:ph idx="1"/>
          </p:nvPr>
        </p:nvSpPr>
        <p:spPr bwMode="auto">
          <a:xfrm>
            <a:off x="609598" y="1484109"/>
            <a:ext cx="10240579" cy="309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0" lang="en-US" altLang="zh-CN" sz="2800" dirty="0" smtClean="0"/>
              <a:t>HTML5</a:t>
            </a:r>
            <a:r>
              <a:rPr kumimoji="0" lang="zh-CN" altLang="en-US" sz="2800" dirty="0"/>
              <a:t>属于</a:t>
            </a:r>
            <a:r>
              <a:rPr kumimoji="0" lang="zh-CN" altLang="en-US" sz="2800" dirty="0" smtClean="0"/>
              <a:t>最新的一项</a:t>
            </a:r>
            <a:r>
              <a:rPr kumimoji="0" lang="en-US" altLang="zh-CN" sz="2800" dirty="0" smtClean="0"/>
              <a:t>Web</a:t>
            </a:r>
            <a:r>
              <a:rPr kumimoji="0" lang="zh-CN" altLang="en-US" sz="2800" dirty="0" smtClean="0"/>
              <a:t>标准，在原有</a:t>
            </a:r>
            <a:r>
              <a:rPr kumimoji="0" lang="en-US" altLang="zh-CN" sz="2800" dirty="0" smtClean="0"/>
              <a:t>HTML4</a:t>
            </a:r>
            <a:r>
              <a:rPr kumimoji="0" lang="zh-CN" altLang="en-US" sz="2800" dirty="0" smtClean="0"/>
              <a:t>的基础上定义了一些新的标签和新的</a:t>
            </a:r>
            <a:r>
              <a:rPr kumimoji="0" lang="en-US" altLang="zh-CN" sz="2800" dirty="0" err="1" smtClean="0"/>
              <a:t>Javascript</a:t>
            </a:r>
            <a:r>
              <a:rPr kumimoji="0" lang="en-US" altLang="zh-CN" sz="2800" dirty="0" smtClean="0"/>
              <a:t> API</a:t>
            </a:r>
            <a:r>
              <a:rPr kumimoji="0" lang="zh-CN" altLang="en-US" sz="2800" dirty="0" smtClean="0"/>
              <a:t>。是原有</a:t>
            </a:r>
            <a:r>
              <a:rPr kumimoji="0" lang="en-US" altLang="zh-CN" sz="2800" dirty="0" smtClean="0"/>
              <a:t>HTML4</a:t>
            </a:r>
            <a:r>
              <a:rPr kumimoji="0" lang="zh-CN" altLang="en-US" sz="2800" dirty="0" smtClean="0"/>
              <a:t>标准的一个超集。</a:t>
            </a:r>
          </a:p>
        </p:txBody>
      </p:sp>
      <p:pic>
        <p:nvPicPr>
          <p:cNvPr id="1229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08" y="3284934"/>
            <a:ext cx="3229575" cy="211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互联网终端的十年间的变化</a:t>
            </a:r>
          </a:p>
        </p:txBody>
      </p:sp>
      <p:sp>
        <p:nvSpPr>
          <p:cNvPr id="13313" name="内容占位符 1"/>
          <p:cNvSpPr>
            <a:spLocks noGrp="1"/>
          </p:cNvSpPr>
          <p:nvPr>
            <p:ph idx="1"/>
          </p:nvPr>
        </p:nvSpPr>
        <p:spPr bwMode="auto">
          <a:xfrm>
            <a:off x="609599" y="1470813"/>
            <a:ext cx="7851600" cy="309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dirty="0" smtClean="0"/>
              <a:t>HTML4</a:t>
            </a:r>
            <a:r>
              <a:rPr kumimoji="0" lang="zh-CN" altLang="en-US" sz="2800" dirty="0" smtClean="0"/>
              <a:t>标准到</a:t>
            </a:r>
            <a:r>
              <a:rPr kumimoji="0" lang="en-US" altLang="zh-CN" sz="2800" dirty="0" smtClean="0"/>
              <a:t>HTML5</a:t>
            </a:r>
            <a:r>
              <a:rPr kumimoji="0" lang="zh-CN" altLang="en-US" sz="2800" dirty="0" smtClean="0"/>
              <a:t>标准的十年间：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37803" y="2201250"/>
            <a:ext cx="2888467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381750" y="2186347"/>
            <a:ext cx="3500438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4" y="2500313"/>
            <a:ext cx="192881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74" y="4344988"/>
            <a:ext cx="18303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5116514"/>
            <a:ext cx="9477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5294313"/>
            <a:ext cx="704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703763"/>
            <a:ext cx="1123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3632201"/>
            <a:ext cx="148431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39" y="2147889"/>
            <a:ext cx="720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1" y="2206626"/>
            <a:ext cx="17621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5238750" y="3395663"/>
            <a:ext cx="1143000" cy="608012"/>
          </a:xfrm>
          <a:prstGeom prst="rightArrow">
            <a:avLst>
              <a:gd name="adj1" fmla="val 50000"/>
              <a:gd name="adj2" fmla="val 50078"/>
            </a:avLst>
          </a:prstGeom>
          <a:solidFill>
            <a:srgbClr val="C3D6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为什么制定</a:t>
            </a:r>
            <a:r>
              <a:rPr lang="en-US" altLang="zh-CN" sz="4000" dirty="0"/>
              <a:t>HTML5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>
          <a:xfrm>
            <a:off x="609598" y="1556142"/>
            <a:ext cx="10312613" cy="309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3000" dirty="0" smtClean="0"/>
              <a:t>十年前发布的</a:t>
            </a:r>
            <a:r>
              <a:rPr kumimoji="0" lang="en-US" altLang="zh-CN" sz="3000" dirty="0" smtClean="0"/>
              <a:t>HTML4</a:t>
            </a:r>
            <a:r>
              <a:rPr kumimoji="0" lang="zh-CN" altLang="en-US" sz="3000" dirty="0" smtClean="0"/>
              <a:t>标准对于现在的</a:t>
            </a:r>
            <a:r>
              <a:rPr kumimoji="0" lang="en-US" altLang="zh-CN" sz="3000" dirty="0" smtClean="0"/>
              <a:t>Web</a:t>
            </a:r>
            <a:r>
              <a:rPr kumimoji="0" lang="zh-CN" altLang="en-US" sz="3000" dirty="0" smtClean="0"/>
              <a:t>应用来说，已然落后。</a:t>
            </a:r>
            <a:endParaRPr kumimoji="0" lang="en-US" altLang="zh-CN" sz="3000" dirty="0" smtClean="0"/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3000" dirty="0" smtClean="0"/>
              <a:t>Web</a:t>
            </a:r>
            <a:r>
              <a:rPr kumimoji="0" lang="zh-CN" altLang="en-US" sz="3000" dirty="0" smtClean="0"/>
              <a:t>浏览器之间的兼容性很低。</a:t>
            </a:r>
            <a:endParaRPr kumimoji="0" lang="en-US" altLang="zh-CN" sz="3000" dirty="0" smtClean="0"/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3000" dirty="0" smtClean="0"/>
              <a:t>文档结构不够清晰、明确。</a:t>
            </a:r>
            <a:endParaRPr kumimoji="0" lang="en-US" altLang="zh-CN" sz="3000" dirty="0" smtClean="0"/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3000" dirty="0" smtClean="0"/>
              <a:t>Web</a:t>
            </a:r>
            <a:r>
              <a:rPr kumimoji="0" lang="zh-CN" altLang="en-US" sz="3000" dirty="0" smtClean="0"/>
              <a:t>应用程序的功能受到限制。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20"/>
  <p:tag name="KSO_WM_TEMPLATE_CATEGORY" val="custom"/>
  <p:tag name="KSO_WM_TEMPLATE_INDEX" val="160336"/>
  <p:tag name="KSO_WM_UNIT_INDEX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5"/>
  <p:tag name="KSO_WM_UNIT_ID" val="custom160336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5_1"/>
  <p:tag name="KSO_WM_UNIT_ID" val="custom160336_11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4_1"/>
  <p:tag name="KSO_WM_UNIT_ID" val="custom160336_11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4"/>
  <p:tag name="KSO_WM_UNIT_ID" val="custom160336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5"/>
  <p:tag name="KSO_WM_TEMPLATE_CATEGORY" val="custom"/>
  <p:tag name="KSO_WM_TEMPLATE_INDEX" val="160336"/>
  <p:tag name="KSO_WM_UNIT_INDEX" val="15"/>
</p:tagLst>
</file>

<file path=ppt/theme/theme1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157257751</TotalTime>
  <Pages>0</Pages>
  <Words>1404</Words>
  <Characters>0</Characters>
  <Application>Microsoft Office PowerPoint</Application>
  <DocSecurity>0</DocSecurity>
  <PresentationFormat>宽屏</PresentationFormat>
  <Lines>0</Lines>
  <Paragraphs>230</Paragraphs>
  <Slides>34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굴림</vt:lpstr>
      <vt:lpstr>黑体</vt:lpstr>
      <vt:lpstr>宋体</vt:lpstr>
      <vt:lpstr>微软雅黑</vt:lpstr>
      <vt:lpstr>Arial</vt:lpstr>
      <vt:lpstr>Arial Black</vt:lpstr>
      <vt:lpstr>Britannic Bold</vt:lpstr>
      <vt:lpstr>Calibri</vt:lpstr>
      <vt:lpstr>Franklin Gothic Book</vt:lpstr>
      <vt:lpstr>4_A000120141114A19PWBG</vt:lpstr>
      <vt:lpstr>H5方向基础课</vt:lpstr>
      <vt:lpstr>PowerPoint 演示文稿</vt:lpstr>
      <vt:lpstr>PowerPoint 演示文稿</vt:lpstr>
      <vt:lpstr>PowerPoint 演示文稿</vt:lpstr>
      <vt:lpstr>Web标准</vt:lpstr>
      <vt:lpstr>HTML的历史</vt:lpstr>
      <vt:lpstr>HTML5是什么？</vt:lpstr>
      <vt:lpstr>互联网终端的十年间的变化</vt:lpstr>
      <vt:lpstr>为什么制定HTML5？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2752</cp:revision>
  <cp:lastPrinted>1899-12-30T00:00:00Z</cp:lastPrinted>
  <dcterms:created xsi:type="dcterms:W3CDTF">2003-05-12T10:17:00Z</dcterms:created>
  <dcterms:modified xsi:type="dcterms:W3CDTF">2017-05-19T09:28:44Z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