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Lst>
  <p:notesMasterIdLst>
    <p:notesMasterId r:id="rId38"/>
  </p:notesMasterIdLst>
  <p:sldIdLst>
    <p:sldId id="977" r:id="rId2"/>
    <p:sldId id="947" r:id="rId3"/>
    <p:sldId id="948" r:id="rId4"/>
    <p:sldId id="978" r:id="rId5"/>
    <p:sldId id="979" r:id="rId6"/>
    <p:sldId id="941" r:id="rId7"/>
    <p:sldId id="949" r:id="rId8"/>
    <p:sldId id="950" r:id="rId9"/>
    <p:sldId id="953" r:id="rId10"/>
    <p:sldId id="951" r:id="rId11"/>
    <p:sldId id="954" r:id="rId12"/>
    <p:sldId id="955" r:id="rId13"/>
    <p:sldId id="956" r:id="rId14"/>
    <p:sldId id="957" r:id="rId15"/>
    <p:sldId id="958" r:id="rId16"/>
    <p:sldId id="959" r:id="rId17"/>
    <p:sldId id="973" r:id="rId18"/>
    <p:sldId id="967" r:id="rId19"/>
    <p:sldId id="968" r:id="rId20"/>
    <p:sldId id="969" r:id="rId21"/>
    <p:sldId id="980" r:id="rId22"/>
    <p:sldId id="960" r:id="rId23"/>
    <p:sldId id="961" r:id="rId24"/>
    <p:sldId id="963" r:id="rId25"/>
    <p:sldId id="964" r:id="rId26"/>
    <p:sldId id="965" r:id="rId27"/>
    <p:sldId id="966" r:id="rId28"/>
    <p:sldId id="981" r:id="rId29"/>
    <p:sldId id="945" r:id="rId30"/>
    <p:sldId id="970" r:id="rId31"/>
    <p:sldId id="972" r:id="rId32"/>
    <p:sldId id="974" r:id="rId33"/>
    <p:sldId id="971" r:id="rId34"/>
    <p:sldId id="975" r:id="rId35"/>
    <p:sldId id="976" r:id="rId36"/>
    <p:sldId id="982" r:id="rId37"/>
  </p:sldIdLst>
  <p:sldSz cx="12192000" cy="6858000"/>
  <p:notesSz cx="6797675" cy="9928225"/>
  <p:defaultTextStyle>
    <a:defPPr>
      <a:defRPr lang="zh-CN"/>
    </a:defPPr>
    <a:lvl1pPr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584" userDrawn="1">
          <p15:clr>
            <a:srgbClr val="A4A3A4"/>
          </p15:clr>
        </p15:guide>
        <p15:guide id="2" pos="1856" userDrawn="1">
          <p15:clr>
            <a:srgbClr val="A4A3A4"/>
          </p15:clr>
        </p15:guide>
        <p15:guide id="3" pos="7499"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99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9" d="100"/>
          <a:sy n="69" d="100"/>
        </p:scale>
        <p:origin x="756" y="72"/>
      </p:cViewPr>
      <p:guideLst>
        <p:guide orient="horz" pos="1584"/>
        <p:guide pos="1856"/>
        <p:guide pos="7499"/>
      </p:guideLst>
    </p:cSldViewPr>
  </p:slideViewPr>
  <p:notesTextViewPr>
    <p:cViewPr>
      <p:scale>
        <a:sx n="100" d="100"/>
        <a:sy n="100" d="100"/>
      </p:scale>
      <p:origin x="0" y="0"/>
    </p:cViewPr>
  </p:notesTextViewPr>
  <p:sorterViewPr>
    <p:cViewPr>
      <p:scale>
        <a:sx n="100" d="100"/>
        <a:sy n="100" d="100"/>
      </p:scale>
      <p:origin x="0" y="5868"/>
    </p:cViewPr>
  </p:sorterViewPr>
  <p:notesViewPr>
    <p:cSldViewPr snapToObjects="1">
      <p:cViewPr varScale="1">
        <p:scale>
          <a:sx n="50" d="100"/>
          <a:sy n="50" d="100"/>
        </p:scale>
        <p:origin x="-2772" y="-102"/>
      </p:cViewPr>
      <p:guideLst>
        <p:guide orient="horz" pos="3127"/>
        <p:guide pos="2141"/>
      </p:guideLst>
    </p:cSldViewPr>
  </p:notesViewPr>
  <p:gridSpacing cx="72033" cy="7203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lvl1pPr eaLnBrk="0" hangingPunct="0">
              <a:defRPr>
                <a:latin typeface="Arial"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lvl1pPr eaLnBrk="0" hangingPunct="0">
              <a:defRPr>
                <a:latin typeface="Arial" pitchFamily="34" charset="0"/>
                <a:ea typeface="+mn-ea"/>
                <a:cs typeface="+mn-cs"/>
              </a:defRPr>
            </a:lvl1pPr>
          </a:lstStyle>
          <a:p>
            <a:pPr>
              <a:defRPr/>
            </a:pPr>
            <a:endParaRPr lang="zh-CN" altLang="zh-CN"/>
          </a:p>
        </p:txBody>
      </p:sp>
      <p:sp>
        <p:nvSpPr>
          <p:cNvPr id="41988"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zh-CN" altLang="zh-CN" noProof="0" smtClean="0"/>
              <a:t>                                                   </a:t>
            </a:r>
          </a:p>
          <a:p>
            <a:pPr lvl="1"/>
            <a:r>
              <a:rPr lang="zh-CN" altLang="zh-CN" noProof="0" smtClean="0"/>
              <a:t>               </a:t>
            </a:r>
          </a:p>
          <a:p>
            <a:pPr lvl="2"/>
            <a:r>
              <a:rPr lang="zh-CN" altLang="zh-CN" noProof="0" smtClean="0"/>
              <a:t>                </a:t>
            </a:r>
          </a:p>
          <a:p>
            <a:pPr lvl="3"/>
            <a:r>
              <a:rPr lang="zh-CN" altLang="zh-CN" noProof="0" smtClean="0"/>
              <a:t>                </a:t>
            </a:r>
          </a:p>
          <a:p>
            <a:pPr lvl="4"/>
            <a:r>
              <a:rPr lang="zh-CN" altLang="zh-CN" noProof="0" smtClean="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headEnd/>
            <a:tailEnd/>
          </a:ln>
        </p:spPr>
        <p:txBody>
          <a:bodyPr vert="horz" wrap="square" lIns="91428" tIns="45714" rIns="91428" bIns="45714" numCol="1" anchor="b" anchorCtr="0" compatLnSpc="1">
            <a:prstTxWarp prst="textNoShape">
              <a:avLst/>
            </a:prstTxWarp>
          </a:bodyPr>
          <a:lstStyle>
            <a:lvl1pPr eaLnBrk="0" hangingPunct="0">
              <a:defRPr>
                <a:latin typeface="Arial"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p:spPr>
        <p:txBody>
          <a:bodyPr vert="horz" wrap="square" lIns="91428" tIns="45714" rIns="91428" bIns="45714" numCol="1" anchor="b" anchorCtr="0" compatLnSpc="1">
            <a:prstTxWarp prst="textNoShape">
              <a:avLst/>
            </a:prstTxWarp>
          </a:bodyPr>
          <a:lstStyle>
            <a:lvl1pPr eaLnBrk="0" hangingPunct="0">
              <a:defRPr>
                <a:ea typeface="宋体" panose="02010600030101010101" pitchFamily="2" charset="-122"/>
              </a:defRPr>
            </a:lvl1pPr>
          </a:lstStyle>
          <a:p>
            <a:fld id="{8D5A4B27-1793-440F-A803-78A98EA2B9B3}" type="slidenum">
              <a:rPr lang="en-US" altLang="zh-CN"/>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extLst>
      <p:ext uri="{BB962C8B-B14F-4D97-AF65-F5344CB8AC3E}">
        <p14:creationId xmlns:p14="http://schemas.microsoft.com/office/powerpoint/2010/main" val="3215057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21</a:t>
            </a:fld>
            <a:endParaRPr lang="zh-CN" altLang="en-US"/>
          </a:p>
        </p:txBody>
      </p:sp>
    </p:spTree>
    <p:extLst>
      <p:ext uri="{BB962C8B-B14F-4D97-AF65-F5344CB8AC3E}">
        <p14:creationId xmlns:p14="http://schemas.microsoft.com/office/powerpoint/2010/main" val="3891948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90488" y="744538"/>
            <a:ext cx="6616700" cy="3722687"/>
          </a:xfrm>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12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23F5C0C0-F5F9-4109-BBEA-01ABA75029BA}" type="slidenum">
              <a:rPr lang="en-US" altLang="zh-CN">
                <a:ea typeface="宋体" panose="02010600030101010101" pitchFamily="2" charset="-122"/>
              </a:rPr>
              <a:pPr/>
              <a:t>23</a:t>
            </a:fld>
            <a:endParaRPr lang="zh-CN" altLang="zh-CN">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28</a:t>
            </a:fld>
            <a:endParaRPr lang="zh-CN" altLang="en-US"/>
          </a:p>
        </p:txBody>
      </p:sp>
    </p:spTree>
    <p:extLst>
      <p:ext uri="{BB962C8B-B14F-4D97-AF65-F5344CB8AC3E}">
        <p14:creationId xmlns:p14="http://schemas.microsoft.com/office/powerpoint/2010/main" val="2220720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xfrm>
            <a:off x="90488" y="744538"/>
            <a:ext cx="6616700" cy="3722687"/>
          </a:xfrm>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mtClean="0"/>
              <a:t>JS</a:t>
            </a:r>
            <a:r>
              <a:rPr kumimoji="0" lang="zh-CN" altLang="en-US" smtClean="0"/>
              <a:t>的作用</a:t>
            </a:r>
          </a:p>
        </p:txBody>
      </p:sp>
      <p:sp>
        <p:nvSpPr>
          <p:cNvPr id="522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5185C980-1D39-41BC-BE32-497FEAB1F4C3}" type="slidenum">
              <a:rPr lang="en-US" altLang="zh-CN">
                <a:ea typeface="宋体" panose="02010600030101010101" pitchFamily="2" charset="-122"/>
              </a:rPr>
              <a:pPr/>
              <a:t>29</a:t>
            </a:fld>
            <a:endParaRPr lang="zh-CN" altLang="zh-CN">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90488" y="744538"/>
            <a:ext cx="6616700" cy="3722687"/>
          </a:xfrm>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mtClean="0"/>
              <a:t>JS</a:t>
            </a:r>
            <a:r>
              <a:rPr kumimoji="0" lang="zh-CN" altLang="en-US" smtClean="0"/>
              <a:t>的作用</a:t>
            </a:r>
          </a:p>
        </p:txBody>
      </p:sp>
      <p:sp>
        <p:nvSpPr>
          <p:cNvPr id="532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20B5EAE9-0338-4A4E-BD08-24723A32DE2A}" type="slidenum">
              <a:rPr lang="en-US" altLang="zh-CN">
                <a:ea typeface="宋体" panose="02010600030101010101" pitchFamily="2" charset="-122"/>
              </a:rPr>
              <a:pPr/>
              <a:t>30</a:t>
            </a:fld>
            <a:endParaRPr lang="zh-CN" altLang="zh-CN">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xfrm>
            <a:off x="90488" y="744538"/>
            <a:ext cx="6616700" cy="3722687"/>
          </a:xfrm>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mtClean="0"/>
              <a:t>JS</a:t>
            </a:r>
            <a:r>
              <a:rPr kumimoji="0" lang="zh-CN" altLang="en-US" smtClean="0"/>
              <a:t>的作用</a:t>
            </a:r>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5D5A86DE-DED4-4D70-A1F6-3EFCE9BF857F}" type="slidenum">
              <a:rPr lang="en-US" altLang="zh-CN">
                <a:ea typeface="宋体" panose="02010600030101010101" pitchFamily="2" charset="-122"/>
              </a:rPr>
              <a:pPr/>
              <a:t>31</a:t>
            </a:fld>
            <a:endParaRPr lang="zh-CN" altLang="zh-CN">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xfrm>
            <a:off x="90488" y="744538"/>
            <a:ext cx="6616700" cy="3722687"/>
          </a:xfrm>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BAA9927C-B248-42FC-B227-22AB1BABD079}" type="slidenum">
              <a:rPr lang="zh-CN" altLang="en-US">
                <a:ea typeface="宋体" panose="02010600030101010101" pitchFamily="2" charset="-122"/>
              </a:rPr>
              <a:pPr/>
              <a:t>32</a:t>
            </a:fld>
            <a:endParaRPr lang="en-US" altLang="zh-CN">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0488" y="744538"/>
            <a:ext cx="6616700" cy="3722687"/>
          </a:xfrm>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mtClean="0"/>
              <a:t>JS</a:t>
            </a:r>
            <a:r>
              <a:rPr kumimoji="0" lang="zh-CN" altLang="en-US" smtClean="0"/>
              <a:t>的作用</a:t>
            </a:r>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0EB10D0E-3C85-472B-9041-280F4F2EE2DB}" type="slidenum">
              <a:rPr lang="en-US" altLang="zh-CN">
                <a:ea typeface="宋体" panose="02010600030101010101" pitchFamily="2" charset="-122"/>
              </a:rPr>
              <a:pPr/>
              <a:t>33</a:t>
            </a:fld>
            <a:endParaRPr lang="zh-CN" altLang="zh-CN">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xfrm>
            <a:off x="90488" y="744538"/>
            <a:ext cx="6616700" cy="3722687"/>
          </a:xfrm>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mtClean="0"/>
              <a:t>JS</a:t>
            </a:r>
            <a:r>
              <a:rPr kumimoji="0" lang="zh-CN" altLang="en-US" smtClean="0"/>
              <a:t>的作用</a:t>
            </a:r>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CFF06D37-3C9C-4CF2-B6D9-48EEA78F99DD}" type="slidenum">
              <a:rPr lang="en-US" altLang="zh-CN">
                <a:ea typeface="宋体" panose="02010600030101010101" pitchFamily="2" charset="-122"/>
              </a:rPr>
              <a:pPr/>
              <a:t>34</a:t>
            </a:fld>
            <a:endParaRPr lang="zh-CN" altLang="zh-CN">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xfrm>
            <a:off x="90488" y="744538"/>
            <a:ext cx="6616700" cy="3722687"/>
          </a:xfrm>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input type="number" value="1"  min="1" max="5"  step="2"  /&gt;</a:t>
            </a:r>
          </a:p>
          <a:p>
            <a:r>
              <a:rPr lang="en-US" altLang="zh-CN" smtClean="0"/>
              <a:t>--&gt;  &lt;input type="range" id="age" value="20"  min="0" max="99"  step="1" onchange="bh.value=this.value" /&gt;</a:t>
            </a:r>
          </a:p>
          <a:p>
            <a:r>
              <a:rPr lang="en-US" altLang="zh-CN" smtClean="0"/>
              <a:t>  &lt;output name="bh"&gt;20&lt;/output&gt;</a:t>
            </a:r>
          </a:p>
          <a:p>
            <a:endParaRPr lang="en-US" altLang="zh-CN" smtClean="0"/>
          </a:p>
          <a:p>
            <a:endParaRPr lang="en-US" altLang="zh-CN" smtClean="0"/>
          </a:p>
          <a:p>
            <a:r>
              <a:rPr lang="en-US" altLang="zh-CN" smtClean="0"/>
              <a:t>  &lt;br&gt;</a:t>
            </a:r>
          </a:p>
          <a:p>
            <a:r>
              <a:rPr lang="en-US" altLang="zh-CN" smtClean="0"/>
              <a:t>  &lt;input type="submit" name="tj"&gt;</a:t>
            </a:r>
            <a:endParaRPr lang="zh-CN" altLang="en-US" smtClean="0"/>
          </a:p>
        </p:txBody>
      </p:sp>
      <p:sp>
        <p:nvSpPr>
          <p:cNvPr id="58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BED7CD00-CAEF-46ED-8A2F-EBE90C73E93A}" type="slidenum">
              <a:rPr lang="zh-CN" altLang="en-US">
                <a:ea typeface="宋体" panose="02010600030101010101" pitchFamily="2" charset="-122"/>
              </a:rPr>
              <a:pPr/>
              <a:t>35</a:t>
            </a:fld>
            <a:endParaRPr lang="en-US"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90488" y="744538"/>
            <a:ext cx="6616700" cy="3722687"/>
          </a:xfrm>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mtClean="0"/>
              <a:t>JS</a:t>
            </a:r>
            <a:r>
              <a:rPr kumimoji="0" lang="zh-CN" altLang="en-US" smtClean="0"/>
              <a:t>的作用</a:t>
            </a:r>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F5538445-6C79-4171-86C5-675E680A0F57}" type="slidenum">
              <a:rPr lang="en-US" altLang="zh-CN">
                <a:ea typeface="宋体" panose="02010600030101010101" pitchFamily="2" charset="-122"/>
              </a:rPr>
              <a:pPr/>
              <a:t>2</a:t>
            </a:fld>
            <a:endParaRPr lang="zh-CN" altLang="zh-CN">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36</a:t>
            </a:fld>
            <a:endParaRPr lang="zh-CN" altLang="en-US"/>
          </a:p>
        </p:txBody>
      </p:sp>
    </p:spTree>
    <p:extLst>
      <p:ext uri="{BB962C8B-B14F-4D97-AF65-F5344CB8AC3E}">
        <p14:creationId xmlns:p14="http://schemas.microsoft.com/office/powerpoint/2010/main" val="3573591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90488" y="744538"/>
            <a:ext cx="6616700" cy="3722687"/>
          </a:xfrm>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mtClean="0"/>
              <a:t>JS</a:t>
            </a:r>
            <a:r>
              <a:rPr kumimoji="0" lang="zh-CN" altLang="en-US" smtClean="0"/>
              <a:t>的作用</a:t>
            </a:r>
          </a:p>
        </p:txBody>
      </p:sp>
      <p:sp>
        <p:nvSpPr>
          <p:cNvPr id="45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2B75E85B-C16E-4373-B39F-951D284F4B2F}" type="slidenum">
              <a:rPr lang="en-US" altLang="zh-CN">
                <a:ea typeface="宋体" panose="02010600030101010101" pitchFamily="2" charset="-122"/>
              </a:rPr>
              <a:pPr/>
              <a:t>3</a:t>
            </a:fld>
            <a:endParaRPr lang="zh-CN"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5</a:t>
            </a:fld>
            <a:endParaRPr lang="zh-CN" altLang="en-US"/>
          </a:p>
        </p:txBody>
      </p:sp>
    </p:spTree>
    <p:extLst>
      <p:ext uri="{BB962C8B-B14F-4D97-AF65-F5344CB8AC3E}">
        <p14:creationId xmlns:p14="http://schemas.microsoft.com/office/powerpoint/2010/main" val="3958213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90488" y="744538"/>
            <a:ext cx="6616700" cy="3722687"/>
          </a:xfrm>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mtClean="0"/>
              <a:t>JS</a:t>
            </a:r>
            <a:r>
              <a:rPr kumimoji="0" lang="zh-CN" altLang="en-US" smtClean="0"/>
              <a:t>的作用</a:t>
            </a: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D8FF1B26-2812-49E6-99F8-E97C1CA981A5}" type="slidenum">
              <a:rPr lang="en-US" altLang="zh-CN">
                <a:ea typeface="宋体" panose="02010600030101010101" pitchFamily="2" charset="-122"/>
              </a:rPr>
              <a:pPr/>
              <a:t>6</a:t>
            </a:fld>
            <a:endParaRPr lang="zh-CN"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xfrm>
            <a:off x="90488" y="744538"/>
            <a:ext cx="6616700" cy="3722687"/>
          </a:xfrm>
        </p:spPr>
      </p:sp>
      <p:sp>
        <p:nvSpPr>
          <p:cNvPr id="47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mtClean="0"/>
              <a:t>JS</a:t>
            </a:r>
            <a:r>
              <a:rPr kumimoji="0" lang="zh-CN" altLang="en-US" smtClean="0"/>
              <a:t>的作用</a:t>
            </a:r>
          </a:p>
        </p:txBody>
      </p:sp>
      <p:sp>
        <p:nvSpPr>
          <p:cNvPr id="471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38131128-2475-42E1-9044-FCD4A33AFC88}" type="slidenum">
              <a:rPr lang="en-US" altLang="zh-CN">
                <a:ea typeface="宋体" panose="02010600030101010101" pitchFamily="2" charset="-122"/>
              </a:rPr>
              <a:pPr/>
              <a:t>7</a:t>
            </a:fld>
            <a:endParaRPr lang="zh-CN" altLang="zh-CN">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90488" y="744538"/>
            <a:ext cx="6616700" cy="3722687"/>
          </a:xfrm>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mtClean="0"/>
              <a:t>JS</a:t>
            </a:r>
            <a:r>
              <a:rPr kumimoji="0" lang="zh-CN" altLang="en-US" smtClean="0"/>
              <a:t>的作用</a:t>
            </a:r>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CAB16B50-9DF4-4191-95A9-53622044F011}" type="slidenum">
              <a:rPr lang="en-US" altLang="zh-CN">
                <a:ea typeface="宋体" panose="02010600030101010101" pitchFamily="2" charset="-122"/>
              </a:rPr>
              <a:pPr/>
              <a:t>8</a:t>
            </a:fld>
            <a:endParaRPr lang="zh-CN" altLang="zh-CN">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xfrm>
            <a:off x="90488" y="744538"/>
            <a:ext cx="6616700" cy="3722687"/>
          </a:xfrm>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mtClean="0"/>
              <a:t>JS</a:t>
            </a:r>
            <a:r>
              <a:rPr kumimoji="0" lang="zh-CN" altLang="en-US" smtClean="0"/>
              <a:t>的作用</a:t>
            </a: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D8663218-E252-4F8E-B887-EB91F9D0AFCF}" type="slidenum">
              <a:rPr lang="en-US" altLang="zh-CN">
                <a:ea typeface="宋体" panose="02010600030101010101" pitchFamily="2" charset="-122"/>
              </a:rPr>
              <a:pPr/>
              <a:t>9</a:t>
            </a:fld>
            <a:endParaRPr lang="zh-CN" altLang="zh-CN">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90488" y="744538"/>
            <a:ext cx="6616700" cy="3722687"/>
          </a:xfrm>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mtClean="0"/>
              <a:t>JS</a:t>
            </a:r>
            <a:r>
              <a:rPr kumimoji="0" lang="zh-CN" altLang="en-US" smtClean="0"/>
              <a:t>的作用</a:t>
            </a:r>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CA9B54D3-3D36-4808-8C0A-04B0347CFDD0}" type="slidenum">
              <a:rPr lang="en-US" altLang="zh-CN">
                <a:ea typeface="宋体" panose="02010600030101010101" pitchFamily="2" charset="-122"/>
              </a:rPr>
              <a:pPr/>
              <a:t>10</a:t>
            </a:fld>
            <a:endParaRPr lang="zh-CN"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2" y="0"/>
            <a:ext cx="10325100" cy="6883400"/>
          </a:xfrm>
          <a:prstGeom prst="rect">
            <a:avLst/>
          </a:prstGeom>
        </p:spPr>
      </p:pic>
      <p:sp>
        <p:nvSpPr>
          <p:cNvPr id="3074" name="Rectangle 2"/>
          <p:cNvSpPr>
            <a:spLocks noGrp="1" noChangeArrowheads="1"/>
          </p:cNvSpPr>
          <p:nvPr>
            <p:ph type="ctrTitle"/>
          </p:nvPr>
        </p:nvSpPr>
        <p:spPr>
          <a:xfrm>
            <a:off x="431803" y="2606677"/>
            <a:ext cx="6144684" cy="1114424"/>
          </a:xfrm>
        </p:spPr>
        <p:txBody>
          <a:bodyPr/>
          <a:lstStyle>
            <a:lvl1pPr algn="ctr">
              <a:lnSpc>
                <a:spcPct val="120000"/>
              </a:lnSpc>
              <a:defRPr sz="24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p:nvPr>
        </p:nvSpPr>
        <p:spPr>
          <a:xfrm>
            <a:off x="431800" y="3933826"/>
            <a:ext cx="6047317" cy="431279"/>
          </a:xfrm>
        </p:spPr>
        <p:txBody>
          <a:bodyPr/>
          <a:lstStyle>
            <a:lvl1pPr marL="0" indent="0" algn="ctr">
              <a:buFontTx/>
              <a:buNone/>
              <a:defRPr sz="1399"/>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564D82-D2E6-4ACF-9E37-410F4119E27A}" type="slidenum">
              <a:rPr lang="en-US" altLang="zh-CN" smtClean="0"/>
              <a:pPr/>
              <a:t>‹#›</a:t>
            </a:fld>
            <a:endParaRPr lang="zh-CN" altLang="zh-CN"/>
          </a:p>
        </p:txBody>
      </p:sp>
      <p:sp>
        <p:nvSpPr>
          <p:cNvPr id="6" name="文本框 5"/>
          <p:cNvSpPr txBox="1"/>
          <p:nvPr/>
        </p:nvSpPr>
        <p:spPr>
          <a:xfrm>
            <a:off x="296215" y="399247"/>
            <a:ext cx="1867437" cy="461665"/>
          </a:xfrm>
          <a:prstGeom prst="rect">
            <a:avLst/>
          </a:prstGeom>
          <a:solidFill>
            <a:schemeClr val="bg1"/>
          </a:solidFill>
        </p:spPr>
        <p:txBody>
          <a:bodyPr wrap="square" rtlCol="0">
            <a:spAutoFit/>
          </a:bodyPr>
          <a:lstStyle/>
          <a:p>
            <a:endParaRPr lang="zh-CN" altLang="en-US" sz="2400" dirty="0"/>
          </a:p>
        </p:txBody>
      </p:sp>
    </p:spTree>
    <p:extLst>
      <p:ext uri="{BB962C8B-B14F-4D97-AF65-F5344CB8AC3E}">
        <p14:creationId xmlns:p14="http://schemas.microsoft.com/office/powerpoint/2010/main" val="36991716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274712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2671502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1769585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pic>
        <p:nvPicPr>
          <p:cNvPr id="2" name="图片 4" descr="软院logo横版.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6" descr="C:\Program Files\Microsoft Office\MEDIA\OFFICE14\Lines\BD14769_.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4589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1127918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690895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1240245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856927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187256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609599" y="1403799"/>
            <a:ext cx="9791700" cy="3899003"/>
          </a:xfrm>
        </p:spPr>
        <p:txBody>
          <a:bodyPr/>
          <a:lstStyle>
            <a:lvl1pPr marL="214313" indent="-214313">
              <a:buClrTx/>
              <a:buSzPct val="100000"/>
              <a:buFont typeface="Arial" panose="020B0604020202020204" pitchFamily="34" charset="0"/>
              <a:buChar char="•"/>
              <a:defRPr sz="1800">
                <a:solidFill>
                  <a:srgbClr val="000000"/>
                </a:solidFill>
              </a:defRPr>
            </a:lvl1pPr>
            <a:lvl2pPr marL="0" indent="0">
              <a:buFontTx/>
              <a:buNone/>
              <a:defRPr sz="1350"/>
            </a:lvl2pPr>
            <a:lvl3pPr>
              <a:defRPr/>
            </a:lvl3pPr>
            <a:lvl4pPr>
              <a:defRPr sz="1350"/>
            </a:lvl4pPr>
            <a:lvl5pPr>
              <a:defRPr sz="1350"/>
            </a:lvl5pPr>
            <a:lvl6pPr>
              <a:defRPr sz="135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64D82-D2E6-4ACF-9E37-410F4119E27A}" type="slidenum">
              <a:rPr lang="en-US" altLang="zh-CN" smtClean="0"/>
              <a:pPr/>
              <a:t>‹#›</a:t>
            </a:fld>
            <a:endParaRPr lang="zh-CN" altLang="zh-CN"/>
          </a:p>
        </p:txBody>
      </p:sp>
    </p:spTree>
    <p:extLst>
      <p:ext uri="{BB962C8B-B14F-4D97-AF65-F5344CB8AC3E}">
        <p14:creationId xmlns:p14="http://schemas.microsoft.com/office/powerpoint/2010/main" val="5000819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1198800" y="1519709"/>
            <a:ext cx="3877200" cy="3685893"/>
          </a:xfrm>
        </p:spPr>
        <p:txBody>
          <a:bodyPr/>
          <a:lstStyle>
            <a:lvl1pPr marL="0" indent="0" defTabSz="369094">
              <a:buFontTx/>
              <a:buNone/>
              <a:tabLst>
                <a:tab pos="200025" algn="l"/>
                <a:tab pos="738188" algn="l"/>
              </a:tabLst>
              <a:defRPr sz="1800">
                <a:solidFill>
                  <a:srgbClr val="000000"/>
                </a:solidFill>
              </a:defRPr>
            </a:lvl1pPr>
            <a:lvl2pPr marL="540068" indent="0">
              <a:spcBef>
                <a:spcPts val="0"/>
              </a:spcBef>
              <a:buFontTx/>
              <a:buNone/>
              <a:defRPr sz="1500">
                <a:solidFill>
                  <a:srgbClr val="000000"/>
                </a:solidFill>
              </a:defRPr>
            </a:lvl2pPr>
            <a:lvl3pPr marL="685800" indent="0">
              <a:buFontTx/>
              <a:buNone/>
              <a:defRPr sz="1350">
                <a:solidFill>
                  <a:srgbClr val="000000"/>
                </a:solidFill>
              </a:defRPr>
            </a:lvl3pPr>
            <a:lvl4pPr marL="1028700" indent="0">
              <a:buFontTx/>
              <a:buNone/>
              <a:defRPr sz="1350">
                <a:solidFill>
                  <a:srgbClr val="000000"/>
                </a:solidFill>
              </a:defRPr>
            </a:lvl4pPr>
            <a:lvl5pPr marL="1371600" indent="0">
              <a:buFontTx/>
              <a:buNone/>
              <a:defRPr sz="1350">
                <a:solidFill>
                  <a:srgbClr val="000000"/>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
        <p:nvSpPr>
          <p:cNvPr id="4" name="内容占位符 3"/>
          <p:cNvSpPr>
            <a:spLocks noGrp="1"/>
          </p:cNvSpPr>
          <p:nvPr>
            <p:ph sz="half" idx="2"/>
          </p:nvPr>
        </p:nvSpPr>
        <p:spPr>
          <a:xfrm>
            <a:off x="5914800" y="1519709"/>
            <a:ext cx="3877200" cy="3685893"/>
          </a:xfrm>
        </p:spPr>
        <p:txBody>
          <a:bodyPr/>
          <a:lstStyle>
            <a:lvl1pPr marL="0" indent="0">
              <a:buFontTx/>
              <a:buNone/>
              <a:defRPr sz="1800">
                <a:solidFill>
                  <a:srgbClr val="000000"/>
                </a:solidFill>
              </a:defRPr>
            </a:lvl1pPr>
            <a:lvl2pPr marL="404813" indent="0" defTabSz="-476">
              <a:spcBef>
                <a:spcPts val="0"/>
              </a:spcBef>
              <a:buFontTx/>
              <a:buNone/>
              <a:tabLst>
                <a:tab pos="674846" algn="l"/>
              </a:tabLst>
              <a:defRPr sz="1500">
                <a:solidFill>
                  <a:srgbClr val="000000"/>
                </a:solidFill>
              </a:defRPr>
            </a:lvl2pPr>
            <a:lvl3pPr marL="685800" indent="0">
              <a:buFontTx/>
              <a:buNone/>
              <a:defRPr sz="1350">
                <a:solidFill>
                  <a:srgbClr val="000000"/>
                </a:solidFill>
              </a:defRPr>
            </a:lvl3pPr>
            <a:lvl4pPr marL="1028700" indent="0">
              <a:buFontTx/>
              <a:buNone/>
              <a:defRPr sz="1350">
                <a:solidFill>
                  <a:srgbClr val="000000"/>
                </a:solidFill>
              </a:defRPr>
            </a:lvl4pPr>
            <a:lvl5pPr marL="1371600" indent="0">
              <a:buFontTx/>
              <a:buNone/>
              <a:defRPr sz="1350">
                <a:solidFill>
                  <a:srgbClr val="000000"/>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564D82-D2E6-4ACF-9E37-410F4119E27A}" type="slidenum">
              <a:rPr lang="en-US" altLang="zh-CN" smtClean="0"/>
              <a:pPr/>
              <a:t>‹#›</a:t>
            </a:fld>
            <a:endParaRPr lang="zh-CN" altLang="zh-CN"/>
          </a:p>
        </p:txBody>
      </p:sp>
    </p:spTree>
    <p:extLst>
      <p:ext uri="{BB962C8B-B14F-4D97-AF65-F5344CB8AC3E}">
        <p14:creationId xmlns:p14="http://schemas.microsoft.com/office/powerpoint/2010/main" val="2872437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36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57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2400">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64D82-D2E6-4ACF-9E37-410F4119E27A}" type="slidenum">
              <a:rPr lang="en-US" altLang="zh-CN" smtClean="0"/>
              <a:pPr/>
              <a:t>‹#›</a:t>
            </a:fld>
            <a:endParaRPr lang="zh-CN" altLang="zh-CN"/>
          </a:p>
        </p:txBody>
      </p:sp>
      <p:sp>
        <p:nvSpPr>
          <p:cNvPr id="7" name="文本框 6"/>
          <p:cNvSpPr txBox="1"/>
          <p:nvPr/>
        </p:nvSpPr>
        <p:spPr>
          <a:xfrm>
            <a:off x="515157" y="553794"/>
            <a:ext cx="7856113" cy="461665"/>
          </a:xfrm>
          <a:prstGeom prst="rect">
            <a:avLst/>
          </a:prstGeom>
          <a:solidFill>
            <a:schemeClr val="bg1"/>
          </a:solidFill>
        </p:spPr>
        <p:txBody>
          <a:bodyPr wrap="square" rtlCol="0">
            <a:spAutoFit/>
          </a:bodyPr>
          <a:lstStyle/>
          <a:p>
            <a:endParaRPr lang="zh-CN" altLang="en-US" sz="2400" dirty="0"/>
          </a:p>
        </p:txBody>
      </p:sp>
    </p:spTree>
    <p:extLst>
      <p:ext uri="{BB962C8B-B14F-4D97-AF65-F5344CB8AC3E}">
        <p14:creationId xmlns:p14="http://schemas.microsoft.com/office/powerpoint/2010/main" val="27040500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564D82-D2E6-4ACF-9E37-410F4119E27A}" type="slidenum">
              <a:rPr lang="en-US" altLang="zh-CN" smtClean="0"/>
              <a:pPr/>
              <a:t>‹#›</a:t>
            </a:fld>
            <a:endParaRPr lang="zh-CN" altLang="zh-CN"/>
          </a:p>
        </p:txBody>
      </p:sp>
      <p:sp>
        <p:nvSpPr>
          <p:cNvPr id="5" name="文本框 4"/>
          <p:cNvSpPr txBox="1"/>
          <p:nvPr/>
        </p:nvSpPr>
        <p:spPr>
          <a:xfrm>
            <a:off x="502277" y="476520"/>
            <a:ext cx="7817476" cy="461665"/>
          </a:xfrm>
          <a:prstGeom prst="rect">
            <a:avLst/>
          </a:prstGeom>
          <a:solidFill>
            <a:schemeClr val="bg1"/>
          </a:solidFill>
        </p:spPr>
        <p:txBody>
          <a:bodyPr wrap="square" rtlCol="0">
            <a:spAutoFit/>
          </a:bodyPr>
          <a:lstStyle/>
          <a:p>
            <a:endParaRPr lang="zh-CN" altLang="en-US" sz="2400" dirty="0"/>
          </a:p>
        </p:txBody>
      </p:sp>
    </p:spTree>
    <p:extLst>
      <p:ext uri="{BB962C8B-B14F-4D97-AF65-F5344CB8AC3E}">
        <p14:creationId xmlns:p14="http://schemas.microsoft.com/office/powerpoint/2010/main" val="30407549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1151441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1611370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51742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2268447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0">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7"/>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564D82-D2E6-4ACF-9E37-410F4119E27A}" type="slidenum">
              <a:rPr lang="en-US" altLang="zh-CN" smtClean="0"/>
              <a:pPr/>
              <a:t>‹#›</a:t>
            </a:fld>
            <a:endParaRPr lang="zh-CN" altLang="zh-CN"/>
          </a:p>
        </p:txBody>
      </p:sp>
      <p:pic>
        <p:nvPicPr>
          <p:cNvPr id="8" name="Picture 16" descr="C:\Program Files\Microsoft Office\MEDIA\OFFICE14\Lines\BD14769_.gif"/>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5479116"/>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3" r:id="rId6"/>
    <p:sldLayoutId id="2147483964"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 id="2147483976" r:id="rId18"/>
  </p:sldLayoutIdLst>
  <p:timing>
    <p:tnLst>
      <p:par>
        <p:cTn id="1" dur="indefinite" restart="never" nodeType="tmRoot"/>
      </p:par>
    </p:tnLst>
  </p:timing>
  <p:txStyles>
    <p:titleStyle>
      <a:lvl1pPr algn="l" rtl="0" eaLnBrk="1" fontAlgn="base" hangingPunct="1">
        <a:spcBef>
          <a:spcPct val="0"/>
        </a:spcBef>
        <a:spcAft>
          <a:spcPct val="0"/>
        </a:spcAft>
        <a:defRPr sz="2100" kern="1200">
          <a:solidFill>
            <a:srgbClr val="3376AD"/>
          </a:solidFill>
          <a:latin typeface="+mj-lt"/>
          <a:ea typeface="+mj-ea"/>
          <a:cs typeface="+mj-cs"/>
        </a:defRPr>
      </a:lvl1pPr>
      <a:lvl2pPr algn="l" rtl="0" eaLnBrk="1" fontAlgn="base" hangingPunct="1">
        <a:spcBef>
          <a:spcPct val="0"/>
        </a:spcBef>
        <a:spcAft>
          <a:spcPct val="0"/>
        </a:spcAft>
        <a:defRPr sz="24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24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24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2400">
          <a:solidFill>
            <a:srgbClr val="3376AD"/>
          </a:solidFill>
          <a:latin typeface="Britannic Bold" pitchFamily="34" charset="0"/>
          <a:ea typeface="微软雅黑" panose="020B0503020204020204" charset="-122"/>
          <a:cs typeface="宋体" panose="02010600030101010101" pitchFamily="2" charset="-122"/>
        </a:defRPr>
      </a:lvl5pPr>
      <a:lvl6pPr marL="342900" algn="ctr"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685800" algn="ctr"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028700" algn="ctr"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371600" algn="ctr"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361950" indent="-361950" algn="l" rtl="0" eaLnBrk="1" fontAlgn="base" hangingPunct="1">
        <a:spcBef>
          <a:spcPts val="225"/>
        </a:spcBef>
        <a:spcAft>
          <a:spcPts val="225"/>
        </a:spcAft>
        <a:buClr>
          <a:schemeClr val="accent1">
            <a:lumMod val="75000"/>
          </a:schemeClr>
        </a:buClr>
        <a:buSzPct val="110000"/>
        <a:buFontTx/>
        <a:buBlip>
          <a:blip r:embed="rId22"/>
        </a:buBlip>
        <a:defRPr sz="1800" kern="1200">
          <a:solidFill>
            <a:schemeClr val="tx1"/>
          </a:solidFill>
          <a:latin typeface="+mn-lt"/>
          <a:ea typeface="+mn-ea"/>
          <a:cs typeface="+mn-cs"/>
        </a:defRPr>
      </a:lvl1pPr>
      <a:lvl2pPr marL="361950" indent="-361950" algn="l" rtl="0" eaLnBrk="1" fontAlgn="base" hangingPunct="1">
        <a:lnSpc>
          <a:spcPct val="130000"/>
        </a:lnSpc>
        <a:spcBef>
          <a:spcPct val="20000"/>
        </a:spcBef>
        <a:spcAft>
          <a:spcPct val="0"/>
        </a:spcAft>
        <a:buFont typeface="Calibri" panose="020F0502020204030204" charset="0"/>
        <a:buChar char=" "/>
        <a:defRPr sz="1200" kern="1200">
          <a:solidFill>
            <a:schemeClr val="bg1">
              <a:lumMod val="50000"/>
            </a:schemeClr>
          </a:solidFill>
          <a:latin typeface="+mn-lt"/>
          <a:ea typeface="+mn-ea"/>
          <a:cs typeface="+mn-cs"/>
        </a:defRPr>
      </a:lvl2pPr>
      <a:lvl3pPr marL="540068" indent="-171450" algn="l" rtl="0" eaLnBrk="1" fontAlgn="base" hangingPunct="1">
        <a:spcBef>
          <a:spcPts val="225"/>
        </a:spcBef>
        <a:spcAft>
          <a:spcPts val="225"/>
        </a:spcAft>
        <a:buChar char="•"/>
        <a:defRPr sz="1500" kern="1200">
          <a:solidFill>
            <a:schemeClr val="tx1"/>
          </a:solidFill>
          <a:latin typeface="+mn-lt"/>
          <a:ea typeface="+mn-ea"/>
          <a:cs typeface="+mn-cs"/>
        </a:defRPr>
      </a:lvl3pPr>
      <a:lvl4pPr marL="674846" indent="-171450" algn="l" rtl="0" eaLnBrk="1" fontAlgn="base" hangingPunct="1">
        <a:spcBef>
          <a:spcPts val="225"/>
        </a:spcBef>
        <a:spcAft>
          <a:spcPts val="225"/>
        </a:spcAft>
        <a:buChar char="–"/>
        <a:defRPr sz="1350" kern="1200">
          <a:solidFill>
            <a:schemeClr val="tx1"/>
          </a:solidFill>
          <a:latin typeface="+mn-lt"/>
          <a:ea typeface="+mn-ea"/>
          <a:cs typeface="+mn-cs"/>
        </a:defRPr>
      </a:lvl4pPr>
      <a:lvl5pPr marL="810101" indent="-171450" algn="l" rtl="0" eaLnBrk="1" fontAlgn="base" hangingPunct="1">
        <a:spcBef>
          <a:spcPts val="225"/>
        </a:spcBef>
        <a:spcAft>
          <a:spcPts val="225"/>
        </a:spcAft>
        <a:buChar char="»"/>
        <a:defRPr sz="1350" kern="1200">
          <a:solidFill>
            <a:schemeClr val="tx1"/>
          </a:solidFill>
          <a:latin typeface="+mn-lt"/>
          <a:ea typeface="+mn-ea"/>
          <a:cs typeface="+mn-cs"/>
        </a:defRPr>
      </a:lvl5pPr>
      <a:lvl6pPr marL="944880" indent="-171450" algn="l" defTabSz="685324" rtl="0" eaLnBrk="1" latinLnBrk="0" hangingPunct="1">
        <a:spcBef>
          <a:spcPts val="225"/>
        </a:spcBef>
        <a:spcAft>
          <a:spcPts val="225"/>
        </a:spcAft>
        <a:buFont typeface="Arial" panose="020B0604020202020204" pitchFamily="34" charset="0"/>
        <a:buChar char="•"/>
        <a:defRPr sz="1350" kern="1200">
          <a:solidFill>
            <a:schemeClr val="tx1"/>
          </a:solidFill>
          <a:latin typeface="+mn-lt"/>
          <a:ea typeface="+mn-ea"/>
          <a:cs typeface="+mn-cs"/>
        </a:defRPr>
      </a:lvl6pPr>
      <a:lvl7pPr marL="2228850" indent="-171450" algn="l" defTabSz="68532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32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32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324" rtl="0" eaLnBrk="1" latinLnBrk="0" hangingPunct="1">
        <a:defRPr sz="1350" kern="1200">
          <a:solidFill>
            <a:schemeClr val="tx1"/>
          </a:solidFill>
          <a:latin typeface="+mn-lt"/>
          <a:ea typeface="+mn-ea"/>
          <a:cs typeface="+mn-cs"/>
        </a:defRPr>
      </a:lvl1pPr>
      <a:lvl2pPr marL="342900" algn="l" defTabSz="685324" rtl="0" eaLnBrk="1" latinLnBrk="0" hangingPunct="1">
        <a:defRPr sz="1350" kern="1200">
          <a:solidFill>
            <a:schemeClr val="tx1"/>
          </a:solidFill>
          <a:latin typeface="+mn-lt"/>
          <a:ea typeface="+mn-ea"/>
          <a:cs typeface="+mn-cs"/>
        </a:defRPr>
      </a:lvl2pPr>
      <a:lvl3pPr marL="685800" algn="l" defTabSz="685324" rtl="0" eaLnBrk="1" latinLnBrk="0" hangingPunct="1">
        <a:defRPr sz="1350" kern="1200">
          <a:solidFill>
            <a:schemeClr val="tx1"/>
          </a:solidFill>
          <a:latin typeface="+mn-lt"/>
          <a:ea typeface="+mn-ea"/>
          <a:cs typeface="+mn-cs"/>
        </a:defRPr>
      </a:lvl3pPr>
      <a:lvl4pPr marL="1028700" algn="l" defTabSz="685324" rtl="0" eaLnBrk="1" latinLnBrk="0" hangingPunct="1">
        <a:defRPr sz="1350" kern="1200">
          <a:solidFill>
            <a:schemeClr val="tx1"/>
          </a:solidFill>
          <a:latin typeface="+mn-lt"/>
          <a:ea typeface="+mn-ea"/>
          <a:cs typeface="+mn-cs"/>
        </a:defRPr>
      </a:lvl4pPr>
      <a:lvl5pPr marL="1371600" algn="l" defTabSz="685324" rtl="0" eaLnBrk="1" latinLnBrk="0" hangingPunct="1">
        <a:defRPr sz="1350" kern="1200">
          <a:solidFill>
            <a:schemeClr val="tx1"/>
          </a:solidFill>
          <a:latin typeface="+mn-lt"/>
          <a:ea typeface="+mn-ea"/>
          <a:cs typeface="+mn-cs"/>
        </a:defRPr>
      </a:lvl5pPr>
      <a:lvl6pPr marL="1714500" algn="l" defTabSz="685324" rtl="0" eaLnBrk="1" latinLnBrk="0" hangingPunct="1">
        <a:defRPr sz="1350" kern="1200">
          <a:solidFill>
            <a:schemeClr val="tx1"/>
          </a:solidFill>
          <a:latin typeface="+mn-lt"/>
          <a:ea typeface="+mn-ea"/>
          <a:cs typeface="+mn-cs"/>
        </a:defRPr>
      </a:lvl6pPr>
      <a:lvl7pPr marL="2057400" algn="l" defTabSz="685324" rtl="0" eaLnBrk="1" latinLnBrk="0" hangingPunct="1">
        <a:defRPr sz="1350" kern="1200">
          <a:solidFill>
            <a:schemeClr val="tx1"/>
          </a:solidFill>
          <a:latin typeface="+mn-lt"/>
          <a:ea typeface="+mn-ea"/>
          <a:cs typeface="+mn-cs"/>
        </a:defRPr>
      </a:lvl7pPr>
      <a:lvl8pPr marL="2400300" algn="l" defTabSz="685324" rtl="0" eaLnBrk="1" latinLnBrk="0" hangingPunct="1">
        <a:defRPr sz="1350" kern="1200">
          <a:solidFill>
            <a:schemeClr val="tx1"/>
          </a:solidFill>
          <a:latin typeface="+mn-lt"/>
          <a:ea typeface="+mn-ea"/>
          <a:cs typeface="+mn-cs"/>
        </a:defRPr>
      </a:lvl8pPr>
      <a:lvl9pPr marL="2743200" algn="l" defTabSz="685324"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2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6.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10.xml"/><Relationship Id="rId5" Type="http://schemas.openxmlformats.org/officeDocument/2006/relationships/slideLayout" Target="../slideLayouts/slideLayout5.xml"/><Relationship Id="rId4" Type="http://schemas.openxmlformats.org/officeDocument/2006/relationships/tags" Target="../tags/tag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6.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12.xml"/><Relationship Id="rId5" Type="http://schemas.openxmlformats.org/officeDocument/2006/relationships/slideLayout" Target="../slideLayouts/slideLayout5.xml"/><Relationship Id="rId4" Type="http://schemas.openxmlformats.org/officeDocument/2006/relationships/tags" Target="../tags/tag3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6.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slideLayout" Target="../slideLayouts/slideLayout2.xml"/><Relationship Id="rId5" Type="http://schemas.openxmlformats.org/officeDocument/2006/relationships/tags" Target="../tags/tag1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6.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4.xml"/><Relationship Id="rId5" Type="http://schemas.openxmlformats.org/officeDocument/2006/relationships/slideLayout" Target="../slideLayouts/slideLayout5.xml"/><Relationship Id="rId4"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0.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2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2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474665" y="2163765"/>
            <a:ext cx="6144684" cy="1114424"/>
          </a:xfrm>
        </p:spPr>
        <p:txBody>
          <a:bodyPr>
            <a:noAutofit/>
          </a:bodyPr>
          <a:lstStyle/>
          <a:p>
            <a:r>
              <a:rPr lang="da-DK" altLang="zh-CN" sz="6000" dirty="0" smtClean="0"/>
              <a:t>H5</a:t>
            </a:r>
            <a:r>
              <a:rPr lang="zh-CN" altLang="en-US" sz="6000" dirty="0" smtClean="0"/>
              <a:t>方向基础课</a:t>
            </a:r>
            <a:endParaRPr lang="zh-CN" sz="6000" dirty="0"/>
          </a:p>
        </p:txBody>
      </p:sp>
      <p:sp>
        <p:nvSpPr>
          <p:cNvPr id="4099" name="Rectangle 3"/>
          <p:cNvSpPr>
            <a:spLocks noGrp="1" noChangeArrowheads="1"/>
          </p:cNvSpPr>
          <p:nvPr>
            <p:ph type="subTitle" idx="1"/>
            <p:custDataLst>
              <p:tags r:id="rId3"/>
            </p:custDataLst>
          </p:nvPr>
        </p:nvSpPr>
        <p:spPr>
          <a:xfrm>
            <a:off x="431800" y="3933826"/>
            <a:ext cx="6047317" cy="609599"/>
          </a:xfrm>
        </p:spPr>
        <p:txBody>
          <a:bodyPr>
            <a:noAutofit/>
          </a:bodyPr>
          <a:lstStyle/>
          <a:p>
            <a:r>
              <a:rPr lang="zh-CN" altLang="en-US" sz="4000" dirty="0" smtClean="0">
                <a:solidFill>
                  <a:srgbClr val="000000"/>
                </a:solidFill>
              </a:rPr>
              <a:t>第三章 </a:t>
            </a:r>
            <a:r>
              <a:rPr lang="zh-CN" altLang="en-US" sz="4000" dirty="0">
                <a:solidFill>
                  <a:srgbClr val="000000"/>
                </a:solidFill>
              </a:rPr>
              <a:t>表单</a:t>
            </a:r>
            <a:endParaRPr lang="zh-CN" sz="4000" dirty="0">
              <a:solidFill>
                <a:srgbClr val="000000"/>
              </a:solidFill>
            </a:endParaRPr>
          </a:p>
        </p:txBody>
      </p:sp>
      <p:sp>
        <p:nvSpPr>
          <p:cNvPr id="2" name="文本框 1"/>
          <p:cNvSpPr txBox="1"/>
          <p:nvPr/>
        </p:nvSpPr>
        <p:spPr>
          <a:xfrm>
            <a:off x="474665" y="691746"/>
            <a:ext cx="1587487"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2464807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矩形 1"/>
          <p:cNvSpPr>
            <a:spLocks noChangeArrowheads="1"/>
          </p:cNvSpPr>
          <p:nvPr/>
        </p:nvSpPr>
        <p:spPr bwMode="auto">
          <a:xfrm>
            <a:off x="765558" y="2063992"/>
            <a:ext cx="10156653" cy="140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pPr>
            <a:r>
              <a:rPr lang="zh-CN" altLang="zh-CN" sz="2800" dirty="0" smtClean="0"/>
              <a:t>&lt;</a:t>
            </a:r>
            <a:r>
              <a:rPr lang="zh-CN" altLang="zh-CN" sz="2800" dirty="0"/>
              <a:t>input </a:t>
            </a:r>
            <a:r>
              <a:rPr lang="zh-CN" altLang="zh-CN" sz="2800" b="1" dirty="0">
                <a:solidFill>
                  <a:srgbClr val="FF0000"/>
                </a:solidFill>
              </a:rPr>
              <a:t>type="tel" </a:t>
            </a:r>
            <a:r>
              <a:rPr lang="en-US" altLang="zh-CN" sz="2800" b="1" dirty="0" smtClean="0">
                <a:solidFill>
                  <a:srgbClr val="FF0000"/>
                </a:solidFill>
              </a:rPr>
              <a:t> </a:t>
            </a:r>
            <a:r>
              <a:rPr lang="zh-CN" altLang="zh-CN" sz="2800" dirty="0" smtClean="0"/>
              <a:t>placeholder</a:t>
            </a:r>
            <a:r>
              <a:rPr lang="zh-CN" altLang="zh-CN" sz="2800" dirty="0"/>
              <a:t>="输入电话"</a:t>
            </a:r>
            <a:r>
              <a:rPr lang="en-US" altLang="zh-CN" sz="2800" dirty="0"/>
              <a:t> </a:t>
            </a:r>
            <a:r>
              <a:rPr lang="zh-CN" altLang="zh-CN" sz="2800" dirty="0"/>
              <a:t>name="phone</a:t>
            </a:r>
            <a:r>
              <a:rPr lang="zh-CN" altLang="zh-CN" sz="2800" dirty="0" smtClean="0"/>
              <a:t>"/&gt;</a:t>
            </a:r>
            <a:r>
              <a:rPr lang="en-US" altLang="zh-CN" sz="2400" dirty="0" smtClean="0"/>
              <a:t> </a:t>
            </a:r>
          </a:p>
          <a:p>
            <a:pPr eaLnBrk="1" hangingPunct="1">
              <a:lnSpc>
                <a:spcPct val="200000"/>
              </a:lnSpc>
            </a:pPr>
            <a:r>
              <a:rPr lang="zh-CN" altLang="zh-CN" sz="2600" dirty="0" smtClean="0">
                <a:solidFill>
                  <a:schemeClr val="tx1">
                    <a:lumMod val="50000"/>
                  </a:schemeClr>
                </a:solidFill>
              </a:rPr>
              <a:t>运行</a:t>
            </a:r>
            <a:r>
              <a:rPr lang="zh-CN" altLang="zh-CN" sz="2600" dirty="0">
                <a:solidFill>
                  <a:schemeClr val="tx1">
                    <a:lumMod val="50000"/>
                  </a:schemeClr>
                </a:solidFill>
              </a:rPr>
              <a:t>效果：</a:t>
            </a:r>
          </a:p>
        </p:txBody>
      </p:sp>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0615" y="3473609"/>
            <a:ext cx="4046538" cy="1011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smtClean="0"/>
              <a:t>4</a:t>
            </a:r>
            <a:r>
              <a:rPr lang="zh-CN" altLang="en-US" sz="4000" dirty="0" smtClean="0"/>
              <a:t>、</a:t>
            </a:r>
            <a:r>
              <a:rPr lang="zh-CN" altLang="en-US" sz="4000" dirty="0"/>
              <a:t>新型</a:t>
            </a:r>
            <a:r>
              <a:rPr lang="en-US" altLang="zh-CN" sz="4000" dirty="0"/>
              <a:t>Tel</a:t>
            </a:r>
            <a:r>
              <a:rPr lang="zh-CN" altLang="en-US" sz="4000" dirty="0"/>
              <a:t>类型</a:t>
            </a:r>
            <a:r>
              <a:rPr lang="en-US" altLang="zh-CN" sz="4000" dirty="0" smtClean="0"/>
              <a:t>input</a:t>
            </a:r>
            <a:r>
              <a:rPr lang="zh-CN" altLang="en-US" sz="4000" dirty="0" smtClean="0"/>
              <a:t>元素</a:t>
            </a:r>
            <a:endParaRPr lang="zh-CN" altLang="en-US" sz="4000" dirty="0"/>
          </a:p>
        </p:txBody>
      </p:sp>
      <p:sp>
        <p:nvSpPr>
          <p:cNvPr id="6" name="内容占位符 5"/>
          <p:cNvSpPr>
            <a:spLocks noGrp="1"/>
          </p:cNvSpPr>
          <p:nvPr>
            <p:ph sz="quarter" idx="10"/>
          </p:nvPr>
        </p:nvSpPr>
        <p:spPr bwMode="auto">
          <a:xfrm>
            <a:off x="765558" y="1285875"/>
            <a:ext cx="7286625" cy="558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dirty="0" smtClean="0">
                <a:solidFill>
                  <a:schemeClr val="tx1">
                    <a:lumMod val="50000"/>
                  </a:schemeClr>
                </a:solidFill>
                <a:latin typeface="微软雅黑" panose="020B0503020204020204" pitchFamily="34" charset="-122"/>
                <a:ea typeface="微软雅黑" panose="020B0503020204020204" pitchFamily="34" charset="-122"/>
              </a:rPr>
              <a:t>4</a:t>
            </a:r>
            <a:r>
              <a:rPr lang="zh-CN" altLang="en-US" dirty="0" smtClean="0">
                <a:solidFill>
                  <a:schemeClr val="tx1">
                    <a:lumMod val="50000"/>
                  </a:schemeClr>
                </a:solidFill>
                <a:latin typeface="微软雅黑" panose="020B0503020204020204" pitchFamily="34" charset="-122"/>
                <a:ea typeface="微软雅黑" panose="020B0503020204020204" pitchFamily="34" charset="-122"/>
              </a:rPr>
              <a:t>、电话号码输入文本框</a:t>
            </a:r>
            <a:endParaRPr kumimoji="0" lang="zh-CN" altLang="en-US" dirty="0" smtClean="0">
              <a:solidFill>
                <a:schemeClr val="tx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549459" y="258764"/>
            <a:ext cx="9813741"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sz="4000" dirty="0"/>
              <a:t>5</a:t>
            </a:r>
            <a:r>
              <a:rPr lang="zh-CN" altLang="en-US" sz="4000" dirty="0"/>
              <a:t>、</a:t>
            </a:r>
            <a:r>
              <a:rPr lang="zh-CN" altLang="zh-CN" sz="4000" dirty="0"/>
              <a:t>新型range类型</a:t>
            </a:r>
            <a:r>
              <a:rPr lang="zh-CN" altLang="zh-CN" sz="4000" dirty="0" smtClean="0"/>
              <a:t>input</a:t>
            </a:r>
            <a:r>
              <a:rPr lang="zh-CN" altLang="en-US" sz="4000" dirty="0" smtClean="0"/>
              <a:t>元素</a:t>
            </a:r>
            <a:endParaRPr lang="zh-CN" altLang="zh-CN" sz="4000" dirty="0"/>
          </a:p>
        </p:txBody>
      </p:sp>
      <p:sp>
        <p:nvSpPr>
          <p:cNvPr id="15363" name="Rectangle 3"/>
          <p:cNvSpPr>
            <a:spLocks noGrp="1" noChangeArrowheads="1"/>
          </p:cNvSpPr>
          <p:nvPr>
            <p:ph idx="1"/>
          </p:nvPr>
        </p:nvSpPr>
        <p:spPr bwMode="auto">
          <a:xfrm>
            <a:off x="693524" y="1825626"/>
            <a:ext cx="10444785"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20000"/>
              </a:lnSpc>
              <a:spcBef>
                <a:spcPct val="0"/>
              </a:spcBef>
              <a:spcAft>
                <a:spcPct val="0"/>
              </a:spcAft>
              <a:buNone/>
            </a:pPr>
            <a:r>
              <a:rPr lang="zh-CN" altLang="zh-CN" sz="2800" dirty="0">
                <a:solidFill>
                  <a:schemeClr val="tx1"/>
                </a:solidFill>
                <a:latin typeface="Arial" panose="020B0604020202020204" pitchFamily="34" charset="0"/>
                <a:ea typeface="微软雅黑" panose="020B0503020204020204" pitchFamily="34" charset="-122"/>
              </a:rPr>
              <a:t>&lt;input </a:t>
            </a:r>
            <a:r>
              <a:rPr lang="zh-CN" altLang="zh-CN" sz="2800" b="1" dirty="0">
                <a:solidFill>
                  <a:srgbClr val="FF0000"/>
                </a:solidFill>
                <a:latin typeface="Arial" panose="020B0604020202020204" pitchFamily="34" charset="0"/>
                <a:ea typeface="微软雅黑" panose="020B0503020204020204" pitchFamily="34" charset="-122"/>
              </a:rPr>
              <a:t>type="range" </a:t>
            </a:r>
            <a:r>
              <a:rPr lang="zh-CN" altLang="zh-CN" sz="2800" dirty="0">
                <a:solidFill>
                  <a:srgbClr val="00B050"/>
                </a:solidFill>
                <a:latin typeface="Arial" panose="020B0604020202020204" pitchFamily="34" charset="0"/>
                <a:ea typeface="微软雅黑" panose="020B0503020204020204" pitchFamily="34" charset="-122"/>
              </a:rPr>
              <a:t>min="0" max="50" step="5" </a:t>
            </a:r>
            <a:r>
              <a:rPr lang="zh-CN" altLang="zh-CN" sz="2800" dirty="0">
                <a:solidFill>
                  <a:schemeClr val="tx1"/>
                </a:solidFill>
                <a:latin typeface="Arial" panose="020B0604020202020204" pitchFamily="34" charset="0"/>
                <a:ea typeface="微软雅黑" panose="020B0503020204020204" pitchFamily="34" charset="-122"/>
              </a:rPr>
              <a:t>name="</a:t>
            </a:r>
            <a:r>
              <a:rPr lang="zh-CN" altLang="zh-CN" sz="2800" dirty="0" smtClean="0">
                <a:solidFill>
                  <a:schemeClr val="tx1"/>
                </a:solidFill>
                <a:latin typeface="Arial" panose="020B0604020202020204" pitchFamily="34" charset="0"/>
                <a:ea typeface="微软雅黑" panose="020B0503020204020204" pitchFamily="34" charset="-122"/>
              </a:rPr>
              <a:t>rdemo</a:t>
            </a:r>
            <a:r>
              <a:rPr lang="zh-CN" altLang="zh-CN" sz="2800" dirty="0">
                <a:solidFill>
                  <a:schemeClr val="tx1"/>
                </a:solidFill>
                <a:latin typeface="Arial" panose="020B0604020202020204" pitchFamily="34" charset="0"/>
                <a:ea typeface="微软雅黑" panose="020B0503020204020204" pitchFamily="34" charset="-122"/>
              </a:rPr>
              <a:t>" value="0" /&gt;</a:t>
            </a:r>
          </a:p>
          <a:p>
            <a:pPr marL="0" indent="0">
              <a:lnSpc>
                <a:spcPct val="200000"/>
              </a:lnSpc>
              <a:spcBef>
                <a:spcPct val="0"/>
              </a:spcBef>
              <a:spcAft>
                <a:spcPct val="0"/>
              </a:spcAft>
              <a:buNone/>
            </a:pPr>
            <a:r>
              <a:rPr lang="zh-CN" altLang="zh-CN" sz="2600" dirty="0">
                <a:solidFill>
                  <a:schemeClr val="tx1">
                    <a:lumMod val="50000"/>
                  </a:schemeClr>
                </a:solidFill>
                <a:latin typeface="Arial" panose="020B0604020202020204" pitchFamily="34" charset="0"/>
                <a:ea typeface="微软雅黑" panose="020B0503020204020204" pitchFamily="34" charset="-122"/>
              </a:rPr>
              <a:t>运行效果：</a:t>
            </a:r>
          </a:p>
          <a:p>
            <a:pPr marL="0" indent="0">
              <a:lnSpc>
                <a:spcPct val="150000"/>
              </a:lnSpc>
              <a:buNone/>
            </a:pPr>
            <a:endParaRPr lang="zh-CN" altLang="zh-CN" sz="2400" dirty="0"/>
          </a:p>
          <a:p>
            <a:pPr marL="0" indent="0">
              <a:lnSpc>
                <a:spcPct val="150000"/>
              </a:lnSpc>
              <a:buNone/>
            </a:pPr>
            <a:r>
              <a:rPr lang="zh-CN" altLang="en-US" sz="2600" dirty="0">
                <a:solidFill>
                  <a:srgbClr val="0070C0"/>
                </a:solidFill>
                <a:latin typeface="Arial" panose="020B0604020202020204" pitchFamily="34" charset="0"/>
                <a:ea typeface="微软雅黑" panose="020B0503020204020204" pitchFamily="34" charset="-122"/>
              </a:rPr>
              <a:t>注：用于应该包含一定范围内数字值的输入域</a:t>
            </a:r>
            <a:r>
              <a:rPr lang="zh-CN" altLang="en-US" sz="2600" dirty="0" smtClean="0">
                <a:solidFill>
                  <a:srgbClr val="0070C0"/>
                </a:solidFill>
                <a:latin typeface="Arial" panose="020B0604020202020204" pitchFamily="34" charset="0"/>
                <a:ea typeface="微软雅黑" panose="020B0503020204020204" pitchFamily="34" charset="-122"/>
              </a:rPr>
              <a:t>。</a:t>
            </a:r>
            <a:r>
              <a:rPr lang="en-US" altLang="zh-CN" sz="2600" dirty="0" smtClean="0">
                <a:solidFill>
                  <a:srgbClr val="0070C0"/>
                </a:solidFill>
                <a:latin typeface="Arial" panose="020B0604020202020204" pitchFamily="34" charset="0"/>
                <a:ea typeface="微软雅黑" panose="020B0503020204020204" pitchFamily="34" charset="-122"/>
              </a:rPr>
              <a:t>range </a:t>
            </a:r>
            <a:r>
              <a:rPr lang="zh-CN" altLang="en-US" sz="2600" dirty="0">
                <a:solidFill>
                  <a:srgbClr val="0070C0"/>
                </a:solidFill>
                <a:latin typeface="Arial" panose="020B0604020202020204" pitchFamily="34" charset="0"/>
                <a:ea typeface="微软雅黑" panose="020B0503020204020204" pitchFamily="34" charset="-122"/>
              </a:rPr>
              <a:t>类型显示为滑动条</a:t>
            </a:r>
            <a:r>
              <a:rPr lang="zh-CN" altLang="en-US" sz="2600" dirty="0" smtClean="0">
                <a:solidFill>
                  <a:srgbClr val="0070C0"/>
                </a:solidFill>
                <a:latin typeface="Arial" panose="020B0604020202020204" pitchFamily="34" charset="0"/>
                <a:ea typeface="微软雅黑" panose="020B0503020204020204" pitchFamily="34" charset="-122"/>
              </a:rPr>
              <a:t>。能够</a:t>
            </a:r>
            <a:r>
              <a:rPr lang="zh-CN" altLang="en-US" sz="2600" dirty="0">
                <a:solidFill>
                  <a:srgbClr val="0070C0"/>
                </a:solidFill>
                <a:latin typeface="Arial" panose="020B0604020202020204" pitchFamily="34" charset="0"/>
                <a:ea typeface="微软雅黑" panose="020B0503020204020204" pitchFamily="34" charset="-122"/>
              </a:rPr>
              <a:t>设定对所接受的数字的</a:t>
            </a:r>
            <a:r>
              <a:rPr lang="zh-CN" altLang="en-US" sz="2600" dirty="0" smtClean="0">
                <a:solidFill>
                  <a:srgbClr val="0070C0"/>
                </a:solidFill>
                <a:latin typeface="Arial" panose="020B0604020202020204" pitchFamily="34" charset="0"/>
                <a:ea typeface="微软雅黑" panose="020B0503020204020204" pitchFamily="34" charset="-122"/>
              </a:rPr>
              <a:t>限定</a:t>
            </a:r>
            <a:r>
              <a:rPr lang="zh-CN" altLang="zh-CN" sz="2400" dirty="0" smtClean="0">
                <a:solidFill>
                  <a:srgbClr val="0099FF"/>
                </a:solidFill>
                <a:latin typeface="微软雅黑" panose="020B0503020204020204" pitchFamily="34" charset="-122"/>
                <a:ea typeface="微软雅黑" panose="020B0503020204020204" pitchFamily="34" charset="-122"/>
              </a:rPr>
              <a:t>。</a:t>
            </a:r>
            <a:endParaRPr lang="zh-CN" altLang="zh-CN" sz="2400" dirty="0">
              <a:solidFill>
                <a:srgbClr val="0099FF"/>
              </a:solidFill>
              <a:latin typeface="微软雅黑" panose="020B0503020204020204" pitchFamily="34" charset="-122"/>
              <a:ea typeface="微软雅黑" panose="020B0503020204020204" pitchFamily="34" charset="-122"/>
            </a:endParaRPr>
          </a:p>
          <a:p>
            <a:pPr marL="0" indent="0">
              <a:lnSpc>
                <a:spcPct val="150000"/>
              </a:lnSpc>
              <a:buNone/>
            </a:pPr>
            <a:endParaRPr lang="zh-CN" altLang="zh-CN" sz="2400" dirty="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t="23811"/>
          <a:stretch>
            <a:fillRect/>
          </a:stretch>
        </p:blipFill>
        <p:spPr bwMode="auto">
          <a:xfrm>
            <a:off x="2998581" y="3417887"/>
            <a:ext cx="5762640" cy="433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内容占位符 5"/>
          <p:cNvSpPr txBox="1">
            <a:spLocks/>
          </p:cNvSpPr>
          <p:nvPr/>
        </p:nvSpPr>
        <p:spPr bwMode="auto">
          <a:xfrm>
            <a:off x="765558" y="1285875"/>
            <a:ext cx="7286625" cy="558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sz="900" kern="1200">
                <a:solidFill>
                  <a:schemeClr val="tx1">
                    <a:tint val="75000"/>
                  </a:schemeClr>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a:lstStyle>
          <a:p>
            <a:r>
              <a:rPr lang="en-US" altLang="zh-CN" sz="2800" dirty="0">
                <a:solidFill>
                  <a:schemeClr val="tx1">
                    <a:lumMod val="50000"/>
                  </a:schemeClr>
                </a:solidFill>
                <a:latin typeface="微软雅黑" panose="020B0503020204020204" pitchFamily="34" charset="-122"/>
              </a:rPr>
              <a:t>5</a:t>
            </a:r>
            <a:r>
              <a:rPr lang="zh-CN" altLang="en-US" sz="2800" dirty="0" smtClean="0">
                <a:solidFill>
                  <a:schemeClr val="tx1">
                    <a:lumMod val="50000"/>
                  </a:schemeClr>
                </a:solidFill>
                <a:latin typeface="微软雅黑" panose="020B0503020204020204" pitchFamily="34" charset="-122"/>
              </a:rPr>
              <a:t>、滑动条输入文本框</a:t>
            </a:r>
          </a:p>
        </p:txBody>
      </p:sp>
      <p:sp>
        <p:nvSpPr>
          <p:cNvPr id="6" name="内容占位符 6"/>
          <p:cNvSpPr txBox="1">
            <a:spLocks/>
          </p:cNvSpPr>
          <p:nvPr/>
        </p:nvSpPr>
        <p:spPr bwMode="auto">
          <a:xfrm>
            <a:off x="8545122" y="5917657"/>
            <a:ext cx="3382963" cy="4905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6688" indent="-166688" algn="l" defTabSz="0" rtl="0" eaLnBrk="0" fontAlgn="base" hangingPunct="0">
              <a:spcBef>
                <a:spcPct val="0"/>
              </a:spcBef>
              <a:spcAft>
                <a:spcPct val="15000"/>
              </a:spcAft>
              <a:buClr>
                <a:schemeClr val="tx2"/>
              </a:buClr>
              <a:buFont typeface="Arial" charset="0"/>
              <a:buNone/>
              <a:defRPr kumimoji="1" sz="3200" b="1">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charset="0"/>
              <a:buChar char="–"/>
              <a:defRPr kumimoji="1" sz="2000">
                <a:solidFill>
                  <a:schemeClr val="tx1"/>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charset="0"/>
              <a:buChar char="•"/>
              <a:defRPr kumimoji="1" sz="1600">
                <a:solidFill>
                  <a:schemeClr val="tx1"/>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charset="0"/>
              <a:buChar char="–"/>
              <a:defRPr kumimoji="1" sz="1600">
                <a:solidFill>
                  <a:schemeClr val="tx1"/>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algn="just">
              <a:defRPr/>
            </a:pPr>
            <a:r>
              <a:rPr kumimoji="0" lang="en-US" altLang="zh-CN" sz="2800" b="0" kern="0" dirty="0">
                <a:solidFill>
                  <a:schemeClr val="tx1">
                    <a:lumMod val="50000"/>
                  </a:schemeClr>
                </a:solidFill>
              </a:rPr>
              <a:t>demo </a:t>
            </a:r>
            <a:r>
              <a:rPr kumimoji="0" lang="en-US" altLang="zh-CN" sz="2800" b="0" kern="0" dirty="0" smtClean="0">
                <a:solidFill>
                  <a:schemeClr val="tx1">
                    <a:lumMod val="50000"/>
                  </a:schemeClr>
                </a:solidFill>
              </a:rPr>
              <a:t>3-2.html</a:t>
            </a:r>
            <a:endParaRPr kumimoji="0" lang="zh-CN" altLang="en-US" sz="2800" b="0" kern="0" dirty="0">
              <a:solidFill>
                <a:schemeClr val="tx1">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621492" y="277814"/>
            <a:ext cx="378858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dirty="0"/>
              <a:t>官方写法</a:t>
            </a:r>
          </a:p>
        </p:txBody>
      </p:sp>
      <p:sp>
        <p:nvSpPr>
          <p:cNvPr id="15363" name="Rectangle 3"/>
          <p:cNvSpPr>
            <a:spLocks noGrp="1" noChangeArrowheads="1"/>
          </p:cNvSpPr>
          <p:nvPr>
            <p:ph idx="1"/>
          </p:nvPr>
        </p:nvSpPr>
        <p:spPr>
          <a:xfrm>
            <a:off x="765558" y="1340043"/>
            <a:ext cx="9940554" cy="4752975"/>
          </a:xfrm>
          <a:noFill/>
        </p:spPr>
        <p:txBody>
          <a:bodyPr/>
          <a:lstStyle/>
          <a:p>
            <a:pPr>
              <a:lnSpc>
                <a:spcPct val="150000"/>
              </a:lnSpc>
              <a:buFont typeface="Arial" charset="0"/>
              <a:buChar char="•"/>
              <a:defRPr/>
            </a:pPr>
            <a:r>
              <a:rPr lang="zh-CN" altLang="zh-CN" sz="2400" dirty="0">
                <a:latin typeface="微软雅黑" panose="020B0503020204020204" pitchFamily="34" charset="-122"/>
                <a:ea typeface="微软雅黑" panose="020B0503020204020204" pitchFamily="34" charset="-122"/>
              </a:rPr>
              <a:t>另外此标签可以跟表单新增加的</a:t>
            </a:r>
            <a:r>
              <a:rPr lang="en-US" altLang="zh-CN" sz="2400" dirty="0">
                <a:latin typeface="微软雅黑" panose="020B0503020204020204" pitchFamily="34" charset="-122"/>
                <a:ea typeface="微软雅黑" panose="020B0503020204020204" pitchFamily="34" charset="-122"/>
              </a:rPr>
              <a:t>o</a:t>
            </a:r>
            <a:r>
              <a:rPr lang="zh-CN" altLang="zh-CN" sz="2400" dirty="0">
                <a:latin typeface="微软雅黑" panose="020B0503020204020204" pitchFamily="34" charset="-122"/>
                <a:ea typeface="微软雅黑" panose="020B0503020204020204" pitchFamily="34" charset="-122"/>
              </a:rPr>
              <a:t>utput标签一块使用，达到一个联动的效果。</a:t>
            </a:r>
            <a:r>
              <a:rPr lang="zh-CN" altLang="en-US" sz="2400" dirty="0">
                <a:latin typeface="微软雅黑" panose="020B0503020204020204" pitchFamily="34" charset="-122"/>
                <a:ea typeface="微软雅黑" panose="020B0503020204020204" pitchFamily="34" charset="-122"/>
              </a:rPr>
              <a:t>例</a:t>
            </a:r>
            <a:r>
              <a:rPr lang="zh-CN" altLang="zh-CN" sz="2400" dirty="0">
                <a:latin typeface="微软雅黑" panose="020B0503020204020204" pitchFamily="34" charset="-122"/>
                <a:ea typeface="微软雅黑" panose="020B0503020204020204" pitchFamily="34" charset="-122"/>
              </a:rPr>
              <a:t>：</a:t>
            </a:r>
          </a:p>
          <a:p>
            <a:pPr marL="0" indent="0">
              <a:lnSpc>
                <a:spcPct val="150000"/>
              </a:lnSpc>
              <a:buNone/>
              <a:defRPr/>
            </a:pPr>
            <a:r>
              <a:rPr lang="zh-CN" altLang="zh-CN" sz="2400" dirty="0"/>
              <a:t>&lt;form action="" method="POST" id="form1"&gt;</a:t>
            </a:r>
          </a:p>
          <a:p>
            <a:pPr marL="0" indent="0">
              <a:lnSpc>
                <a:spcPct val="150000"/>
              </a:lnSpc>
              <a:buNone/>
              <a:defRPr/>
            </a:pPr>
            <a:r>
              <a:rPr lang="zh-CN" altLang="zh-CN" sz="2400" dirty="0"/>
              <a:t>&lt;input type="</a:t>
            </a:r>
            <a:r>
              <a:rPr lang="zh-CN" altLang="zh-CN" sz="2400" dirty="0">
                <a:solidFill>
                  <a:srgbClr val="FF0000"/>
                </a:solidFill>
              </a:rPr>
              <a:t>range</a:t>
            </a:r>
            <a:r>
              <a:rPr lang="zh-CN" altLang="zh-CN" sz="2400" dirty="0"/>
              <a:t>" min="0" max="50" step="5" name="rangedemo" value="0" /&gt;</a:t>
            </a:r>
          </a:p>
          <a:p>
            <a:pPr marL="0" indent="0">
              <a:lnSpc>
                <a:spcPct val="150000"/>
              </a:lnSpc>
              <a:buNone/>
              <a:defRPr/>
            </a:pPr>
            <a:r>
              <a:rPr lang="zh-CN" altLang="zh-CN" sz="2400" dirty="0"/>
              <a:t>&lt;</a:t>
            </a:r>
            <a:r>
              <a:rPr lang="zh-CN" altLang="zh-CN" sz="2400" b="1" dirty="0">
                <a:solidFill>
                  <a:srgbClr val="FF0000"/>
                </a:solidFill>
              </a:rPr>
              <a:t>output</a:t>
            </a:r>
            <a:r>
              <a:rPr lang="en-US" altLang="zh-CN" sz="2400" b="1" dirty="0">
                <a:solidFill>
                  <a:srgbClr val="FF0000"/>
                </a:solidFill>
              </a:rPr>
              <a:t> </a:t>
            </a:r>
            <a:r>
              <a:rPr lang="zh-CN" altLang="zh-CN" sz="2400" dirty="0"/>
              <a:t> onforminput=“value=rangedemo.value"&gt;</a:t>
            </a:r>
            <a:endParaRPr lang="en-US" altLang="zh-CN" sz="2400" dirty="0"/>
          </a:p>
          <a:p>
            <a:pPr marL="0" indent="0">
              <a:lnSpc>
                <a:spcPct val="150000"/>
              </a:lnSpc>
              <a:buNone/>
              <a:defRPr/>
            </a:pPr>
            <a:r>
              <a:rPr lang="zh-CN" altLang="zh-CN" sz="2400" dirty="0"/>
              <a:t>0&lt;</a:t>
            </a:r>
            <a:r>
              <a:rPr lang="zh-CN" altLang="zh-CN" sz="2400" b="1" dirty="0">
                <a:solidFill>
                  <a:srgbClr val="FF0000"/>
                </a:solidFill>
              </a:rPr>
              <a:t>/output</a:t>
            </a:r>
            <a:r>
              <a:rPr lang="zh-CN" altLang="zh-CN" sz="2400" dirty="0"/>
              <a:t>&gt;</a:t>
            </a:r>
          </a:p>
          <a:p>
            <a:pPr marL="0" indent="0">
              <a:lnSpc>
                <a:spcPct val="150000"/>
              </a:lnSpc>
              <a:buNone/>
              <a:defRPr/>
            </a:pPr>
            <a:r>
              <a:rPr lang="zh-CN" altLang="zh-CN" sz="2400" dirty="0"/>
              <a:t>&lt;/form&gt;</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551" y="5013325"/>
            <a:ext cx="4968875"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621492" y="322263"/>
            <a:ext cx="4121958"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dirty="0"/>
              <a:t>修改</a:t>
            </a:r>
          </a:p>
        </p:txBody>
      </p:sp>
      <p:sp>
        <p:nvSpPr>
          <p:cNvPr id="17411" name="Rectangle 3"/>
          <p:cNvSpPr>
            <a:spLocks noGrp="1" noChangeArrowheads="1"/>
          </p:cNvSpPr>
          <p:nvPr>
            <p:ph idx="1"/>
          </p:nvPr>
        </p:nvSpPr>
        <p:spPr bwMode="auto">
          <a:xfrm>
            <a:off x="1992314" y="1268413"/>
            <a:ext cx="8675687"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buNone/>
            </a:pPr>
            <a:r>
              <a:rPr lang="zh-CN" altLang="en-US" sz="2400"/>
              <a:t>&lt;form action="" method="POST" id="form1"&gt;</a:t>
            </a:r>
          </a:p>
          <a:p>
            <a:pPr marL="0" indent="0">
              <a:lnSpc>
                <a:spcPct val="150000"/>
              </a:lnSpc>
              <a:buNone/>
            </a:pPr>
            <a:r>
              <a:rPr lang="zh-CN" altLang="en-US" sz="2400"/>
              <a:t>&lt;input type="range" min="0" max="50" step="2" name="rangedemo" value="0" /&gt;</a:t>
            </a:r>
          </a:p>
          <a:p>
            <a:pPr marL="0" indent="0">
              <a:lnSpc>
                <a:spcPct val="150000"/>
              </a:lnSpc>
              <a:buNone/>
            </a:pPr>
            <a:r>
              <a:rPr lang="zh-CN" altLang="en-US" sz="2400"/>
              <a:t>&lt;input id="result" onclick="value=rangedemo.value" /&gt;</a:t>
            </a:r>
          </a:p>
          <a:p>
            <a:pPr marL="0" indent="0">
              <a:lnSpc>
                <a:spcPct val="150000"/>
              </a:lnSpc>
              <a:buNone/>
            </a:pPr>
            <a:r>
              <a:rPr lang="zh-CN" altLang="en-US" sz="2400"/>
              <a:t>&lt;/form&gt;</a:t>
            </a: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489" y="4506914"/>
            <a:ext cx="6662737"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621492" y="331789"/>
            <a:ext cx="6915958" cy="51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sz="4000" dirty="0"/>
              <a:t>6</a:t>
            </a:r>
            <a:r>
              <a:rPr lang="zh-CN" altLang="en-US" sz="4000" dirty="0"/>
              <a:t>、</a:t>
            </a:r>
            <a:r>
              <a:rPr lang="zh-CN" altLang="zh-CN" sz="4000" dirty="0" smtClean="0"/>
              <a:t>新</a:t>
            </a:r>
            <a:r>
              <a:rPr lang="zh-CN" altLang="en-US" sz="4000" dirty="0"/>
              <a:t>型</a:t>
            </a:r>
            <a:r>
              <a:rPr lang="en-US" altLang="zh-CN" sz="4000" dirty="0" smtClean="0"/>
              <a:t>date</a:t>
            </a:r>
            <a:r>
              <a:rPr lang="zh-CN" altLang="en-US" sz="4000" dirty="0" smtClean="0"/>
              <a:t>类型</a:t>
            </a:r>
            <a:r>
              <a:rPr lang="zh-CN" altLang="zh-CN" sz="4000" dirty="0" smtClean="0"/>
              <a:t>input</a:t>
            </a:r>
            <a:r>
              <a:rPr lang="zh-CN" altLang="en-US" sz="4000" dirty="0" smtClean="0"/>
              <a:t>元素</a:t>
            </a:r>
            <a:endParaRPr lang="zh-CN" altLang="zh-CN" sz="4000" dirty="0"/>
          </a:p>
        </p:txBody>
      </p:sp>
      <p:sp>
        <p:nvSpPr>
          <p:cNvPr id="18435" name="Rectangle 3"/>
          <p:cNvSpPr>
            <a:spLocks noGrp="1" noChangeArrowheads="1"/>
          </p:cNvSpPr>
          <p:nvPr>
            <p:ph idx="1"/>
          </p:nvPr>
        </p:nvSpPr>
        <p:spPr bwMode="auto">
          <a:xfrm>
            <a:off x="621492" y="1916307"/>
            <a:ext cx="10046508" cy="4524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20000"/>
              </a:lnSpc>
              <a:spcBef>
                <a:spcPct val="0"/>
              </a:spcBef>
              <a:spcAft>
                <a:spcPct val="0"/>
              </a:spcAft>
              <a:buNone/>
            </a:pPr>
            <a:r>
              <a:rPr lang="zh-CN" altLang="en-US" sz="2800" dirty="0">
                <a:solidFill>
                  <a:schemeClr val="tx1"/>
                </a:solidFill>
                <a:latin typeface="Arial" panose="020B0604020202020204" pitchFamily="34" charset="0"/>
                <a:ea typeface="微软雅黑" panose="020B0503020204020204" pitchFamily="34" charset="-122"/>
              </a:rPr>
              <a:t>&lt;input </a:t>
            </a:r>
            <a:r>
              <a:rPr lang="zh-CN" altLang="en-US" sz="2800" b="1" dirty="0">
                <a:solidFill>
                  <a:srgbClr val="FF0000"/>
                </a:solidFill>
                <a:latin typeface="Arial" panose="020B0604020202020204" pitchFamily="34" charset="0"/>
                <a:ea typeface="微软雅黑" panose="020B0503020204020204" pitchFamily="34" charset="-122"/>
              </a:rPr>
              <a:t>type="date" </a:t>
            </a:r>
            <a:r>
              <a:rPr lang="zh-CN" altLang="en-US" sz="2800" dirty="0">
                <a:solidFill>
                  <a:schemeClr val="tx1"/>
                </a:solidFill>
                <a:latin typeface="Arial" panose="020B0604020202020204" pitchFamily="34" charset="0"/>
                <a:ea typeface="微软雅黑" panose="020B0503020204020204" pitchFamily="34" charset="-122"/>
              </a:rPr>
              <a:t>name="datedemo" /&gt;</a:t>
            </a:r>
          </a:p>
          <a:p>
            <a:pPr marL="0" indent="0">
              <a:buNone/>
            </a:pPr>
            <a:r>
              <a:rPr lang="zh-CN" altLang="en-US" sz="2600" dirty="0">
                <a:latin typeface="微软雅黑" panose="020B0503020204020204" pitchFamily="34" charset="-122"/>
                <a:ea typeface="微软雅黑" panose="020B0503020204020204" pitchFamily="34" charset="-122"/>
              </a:rPr>
              <a:t>运行效果：</a:t>
            </a:r>
            <a:endParaRPr lang="en-US" altLang="zh-CN" sz="2600" dirty="0">
              <a:latin typeface="微软雅黑" panose="020B0503020204020204" pitchFamily="34" charset="-122"/>
              <a:ea typeface="微软雅黑" panose="020B0503020204020204" pitchFamily="34" charset="-122"/>
            </a:endParaRPr>
          </a:p>
          <a:p>
            <a:pPr marL="0" indent="0">
              <a:buNone/>
            </a:pPr>
            <a:endParaRPr lang="zh-CN" altLang="en-US" sz="2400" dirty="0"/>
          </a:p>
          <a:p>
            <a:pPr marL="0" indent="0">
              <a:buNone/>
            </a:pPr>
            <a:endParaRPr lang="zh-CN" altLang="en-US" sz="2400" dirty="0"/>
          </a:p>
          <a:p>
            <a:pPr marL="0" indent="0">
              <a:buNone/>
            </a:pPr>
            <a:endParaRPr lang="zh-CN" altLang="en-US" sz="2400" dirty="0"/>
          </a:p>
          <a:p>
            <a:pPr marL="0" indent="0">
              <a:buNone/>
            </a:pPr>
            <a:endParaRPr lang="zh-CN" altLang="en-US" sz="2400" dirty="0"/>
          </a:p>
          <a:p>
            <a:pPr marL="0" indent="0">
              <a:buNone/>
            </a:pPr>
            <a:endParaRPr lang="zh-CN" altLang="en-US" sz="2400" dirty="0"/>
          </a:p>
          <a:p>
            <a:pPr marL="0" indent="0">
              <a:buNone/>
            </a:pPr>
            <a:endParaRPr lang="zh-CN" altLang="en-US" sz="2400" dirty="0"/>
          </a:p>
          <a:p>
            <a:pPr marL="0" indent="0">
              <a:buNone/>
            </a:pPr>
            <a:r>
              <a:rPr lang="zh-CN" altLang="en-US" sz="2600" dirty="0" smtClean="0">
                <a:solidFill>
                  <a:srgbClr val="0070C0"/>
                </a:solidFill>
                <a:latin typeface="Arial" panose="020B0604020202020204" pitchFamily="34" charset="0"/>
                <a:ea typeface="微软雅黑" panose="020B0503020204020204" pitchFamily="34" charset="-122"/>
              </a:rPr>
              <a:t>注：</a:t>
            </a:r>
            <a:r>
              <a:rPr lang="en-US" altLang="zh-CN" sz="2600" dirty="0" smtClean="0">
                <a:solidFill>
                  <a:srgbClr val="0070C0"/>
                </a:solidFill>
                <a:latin typeface="Arial" panose="020B0604020202020204" pitchFamily="34" charset="0"/>
                <a:ea typeface="微软雅黑" panose="020B0503020204020204" pitchFamily="34" charset="-122"/>
              </a:rPr>
              <a:t>Date</a:t>
            </a:r>
            <a:r>
              <a:rPr lang="zh-CN" altLang="en-US" sz="2600" dirty="0">
                <a:solidFill>
                  <a:srgbClr val="0070C0"/>
                </a:solidFill>
                <a:latin typeface="Arial" panose="020B0604020202020204" pitchFamily="34" charset="0"/>
                <a:ea typeface="微软雅黑" panose="020B0503020204020204" pitchFamily="34" charset="-122"/>
              </a:rPr>
              <a:t>类型的</a:t>
            </a:r>
            <a:r>
              <a:rPr lang="en-US" altLang="zh-CN" sz="2600" dirty="0">
                <a:solidFill>
                  <a:srgbClr val="0070C0"/>
                </a:solidFill>
                <a:latin typeface="Arial" panose="020B0604020202020204" pitchFamily="34" charset="0"/>
                <a:ea typeface="微软雅黑" panose="020B0503020204020204" pitchFamily="34" charset="-122"/>
              </a:rPr>
              <a:t>input</a:t>
            </a:r>
            <a:r>
              <a:rPr lang="zh-CN" altLang="en-US" sz="2600" dirty="0">
                <a:solidFill>
                  <a:srgbClr val="0070C0"/>
                </a:solidFill>
                <a:latin typeface="Arial" panose="020B0604020202020204" pitchFamily="34" charset="0"/>
                <a:ea typeface="微软雅黑" panose="020B0503020204020204" pitchFamily="34" charset="-122"/>
              </a:rPr>
              <a:t>元素以日历的形式方便用户输入。</a:t>
            </a:r>
            <a:r>
              <a:rPr lang="zh-CN" altLang="en-US" sz="2600" dirty="0">
                <a:solidFill>
                  <a:srgbClr val="C00000"/>
                </a:solidFill>
                <a:latin typeface="Arial" panose="020B0604020202020204" pitchFamily="34" charset="0"/>
                <a:ea typeface="微软雅黑" panose="020B0503020204020204" pitchFamily="34" charset="-122"/>
              </a:rPr>
              <a:t>还有其他的type</a:t>
            </a:r>
            <a:r>
              <a:rPr lang="zh-CN" altLang="en-US" sz="2600" dirty="0" smtClean="0">
                <a:solidFill>
                  <a:srgbClr val="C00000"/>
                </a:solidFill>
                <a:latin typeface="Arial" panose="020B0604020202020204" pitchFamily="34" charset="0"/>
                <a:ea typeface="微软雅黑" panose="020B0503020204020204" pitchFamily="34" charset="-122"/>
              </a:rPr>
              <a:t>：</a:t>
            </a:r>
            <a:r>
              <a:rPr lang="zh-CN" altLang="en-US" sz="2600" dirty="0">
                <a:solidFill>
                  <a:srgbClr val="C00000"/>
                </a:solidFill>
                <a:latin typeface="Arial" panose="020B0604020202020204" pitchFamily="34" charset="0"/>
                <a:ea typeface="微软雅黑" panose="020B0503020204020204" pitchFamily="34" charset="-122"/>
              </a:rPr>
              <a:t>time</a:t>
            </a:r>
            <a:r>
              <a:rPr lang="zh-CN" altLang="en-US" sz="2600" dirty="0" smtClean="0">
                <a:solidFill>
                  <a:srgbClr val="C00000"/>
                </a:solidFill>
                <a:latin typeface="Arial" panose="020B0604020202020204" pitchFamily="34" charset="0"/>
                <a:ea typeface="微软雅黑" panose="020B0503020204020204" pitchFamily="34" charset="-122"/>
              </a:rPr>
              <a:t>、</a:t>
            </a:r>
            <a:r>
              <a:rPr lang="zh-CN" altLang="en-US" sz="2600" dirty="0">
                <a:solidFill>
                  <a:srgbClr val="C00000"/>
                </a:solidFill>
                <a:latin typeface="Arial" panose="020B0604020202020204" pitchFamily="34" charset="0"/>
                <a:ea typeface="微软雅黑" panose="020B0503020204020204" pitchFamily="34" charset="-122"/>
              </a:rPr>
              <a:t>datetime-</a:t>
            </a:r>
            <a:r>
              <a:rPr lang="zh-CN" altLang="en-US" sz="2600" dirty="0" smtClean="0">
                <a:solidFill>
                  <a:srgbClr val="C00000"/>
                </a:solidFill>
                <a:latin typeface="Arial" panose="020B0604020202020204" pitchFamily="34" charset="0"/>
                <a:ea typeface="微软雅黑" panose="020B0503020204020204" pitchFamily="34" charset="-122"/>
              </a:rPr>
              <a:t>local</a:t>
            </a:r>
            <a:r>
              <a:rPr lang="zh-CN" altLang="en-US" sz="2600" dirty="0">
                <a:solidFill>
                  <a:srgbClr val="C00000"/>
                </a:solidFill>
                <a:latin typeface="Arial" panose="020B0604020202020204" pitchFamily="34" charset="0"/>
                <a:ea typeface="微软雅黑" panose="020B0503020204020204" pitchFamily="34" charset="-122"/>
              </a:rPr>
              <a:t>、</a:t>
            </a:r>
            <a:r>
              <a:rPr lang="zh-CN" altLang="en-US" sz="2600" dirty="0" smtClean="0">
                <a:solidFill>
                  <a:srgbClr val="C00000"/>
                </a:solidFill>
                <a:latin typeface="Arial" panose="020B0604020202020204" pitchFamily="34" charset="0"/>
                <a:ea typeface="微软雅黑" panose="020B0503020204020204" pitchFamily="34" charset="-122"/>
              </a:rPr>
              <a:t>month 、week、datetime</a:t>
            </a:r>
            <a:r>
              <a:rPr lang="zh-CN" altLang="en-US" sz="2600" dirty="0">
                <a:solidFill>
                  <a:srgbClr val="C00000"/>
                </a:solidFill>
                <a:latin typeface="Arial" panose="020B0604020202020204" pitchFamily="34" charset="0"/>
                <a:ea typeface="微软雅黑" panose="020B0503020204020204" pitchFamily="34" charset="-122"/>
              </a:rPr>
              <a:t>。</a:t>
            </a:r>
          </a:p>
        </p:txBody>
      </p:sp>
      <p:sp>
        <p:nvSpPr>
          <p:cNvPr id="5" name="内容占位符 5"/>
          <p:cNvSpPr txBox="1">
            <a:spLocks/>
          </p:cNvSpPr>
          <p:nvPr/>
        </p:nvSpPr>
        <p:spPr bwMode="auto">
          <a:xfrm>
            <a:off x="765558" y="1285875"/>
            <a:ext cx="7286625" cy="558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sz="900" kern="1200">
                <a:solidFill>
                  <a:schemeClr val="tx1">
                    <a:tint val="75000"/>
                  </a:schemeClr>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a:lstStyle>
          <a:p>
            <a:r>
              <a:rPr lang="en-US" altLang="zh-CN" sz="2800" dirty="0" smtClean="0">
                <a:solidFill>
                  <a:schemeClr val="tx1">
                    <a:lumMod val="50000"/>
                  </a:schemeClr>
                </a:solidFill>
                <a:latin typeface="微软雅黑" panose="020B0503020204020204" pitchFamily="34" charset="-122"/>
              </a:rPr>
              <a:t>6</a:t>
            </a:r>
            <a:r>
              <a:rPr lang="zh-CN" altLang="en-US" sz="2800" dirty="0" smtClean="0">
                <a:solidFill>
                  <a:schemeClr val="tx1">
                    <a:lumMod val="50000"/>
                  </a:schemeClr>
                </a:solidFill>
                <a:latin typeface="微软雅黑" panose="020B0503020204020204" pitchFamily="34" charset="-122"/>
              </a:rPr>
              <a:t>、日期时间输入文本框</a:t>
            </a:r>
          </a:p>
        </p:txBody>
      </p:sp>
      <p:pic>
        <p:nvPicPr>
          <p:cNvPr id="2" name="图片 1"/>
          <p:cNvPicPr>
            <a:picLocks noChangeAspect="1"/>
          </p:cNvPicPr>
          <p:nvPr/>
        </p:nvPicPr>
        <p:blipFill>
          <a:blip r:embed="rId2"/>
          <a:stretch>
            <a:fillRect/>
          </a:stretch>
        </p:blipFill>
        <p:spPr>
          <a:xfrm>
            <a:off x="3790613" y="2640698"/>
            <a:ext cx="3708266" cy="2483517"/>
          </a:xfrm>
          <a:prstGeom prst="rect">
            <a:avLst/>
          </a:prstGeom>
        </p:spPr>
      </p:pic>
      <p:sp>
        <p:nvSpPr>
          <p:cNvPr id="7" name="内容占位符 6"/>
          <p:cNvSpPr txBox="1">
            <a:spLocks/>
          </p:cNvSpPr>
          <p:nvPr/>
        </p:nvSpPr>
        <p:spPr bwMode="auto">
          <a:xfrm>
            <a:off x="7680726" y="4633677"/>
            <a:ext cx="3382963" cy="4905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6688" indent="-166688" algn="l" defTabSz="0" rtl="0" eaLnBrk="0" fontAlgn="base" hangingPunct="0">
              <a:spcBef>
                <a:spcPct val="0"/>
              </a:spcBef>
              <a:spcAft>
                <a:spcPct val="15000"/>
              </a:spcAft>
              <a:buClr>
                <a:schemeClr val="tx2"/>
              </a:buClr>
              <a:buFont typeface="Arial" charset="0"/>
              <a:buNone/>
              <a:defRPr kumimoji="1" sz="3200" b="1">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charset="0"/>
              <a:buChar char="–"/>
              <a:defRPr kumimoji="1" sz="2000">
                <a:solidFill>
                  <a:schemeClr val="tx1"/>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charset="0"/>
              <a:buChar char="•"/>
              <a:defRPr kumimoji="1" sz="1600">
                <a:solidFill>
                  <a:schemeClr val="tx1"/>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charset="0"/>
              <a:buChar char="–"/>
              <a:defRPr kumimoji="1" sz="1600">
                <a:solidFill>
                  <a:schemeClr val="tx1"/>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algn="just">
              <a:defRPr/>
            </a:pPr>
            <a:r>
              <a:rPr kumimoji="0" lang="en-US" altLang="zh-CN" sz="2800" b="0" kern="0" dirty="0">
                <a:solidFill>
                  <a:schemeClr val="tx1">
                    <a:lumMod val="50000"/>
                  </a:schemeClr>
                </a:solidFill>
              </a:rPr>
              <a:t>demo </a:t>
            </a:r>
            <a:r>
              <a:rPr kumimoji="0" lang="en-US" altLang="zh-CN" sz="2800" b="0" kern="0" dirty="0" smtClean="0">
                <a:solidFill>
                  <a:schemeClr val="tx1">
                    <a:lumMod val="50000"/>
                  </a:schemeClr>
                </a:solidFill>
              </a:rPr>
              <a:t>3-3.html</a:t>
            </a:r>
            <a:endParaRPr kumimoji="0" lang="zh-CN" altLang="en-US" sz="2800" b="0" kern="0" dirty="0">
              <a:solidFill>
                <a:schemeClr val="tx1">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609599" y="331581"/>
            <a:ext cx="6278764"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sz="4000" dirty="0"/>
              <a:t>7</a:t>
            </a:r>
            <a:r>
              <a:rPr lang="zh-CN" altLang="en-US" sz="4000" dirty="0" smtClean="0"/>
              <a:t>、新型</a:t>
            </a:r>
            <a:r>
              <a:rPr lang="en-US" altLang="zh-CN" sz="4000" dirty="0" smtClean="0"/>
              <a:t>color</a:t>
            </a:r>
            <a:r>
              <a:rPr lang="zh-CN" altLang="en-US" sz="4000" dirty="0" smtClean="0"/>
              <a:t>类型</a:t>
            </a:r>
            <a:r>
              <a:rPr lang="zh-CN" altLang="zh-CN" sz="4000" dirty="0" smtClean="0"/>
              <a:t>input</a:t>
            </a:r>
            <a:r>
              <a:rPr lang="zh-CN" altLang="en-US" sz="4000" dirty="0" smtClean="0"/>
              <a:t>元素</a:t>
            </a:r>
            <a:endParaRPr lang="zh-CN" altLang="zh-CN" sz="4000" dirty="0"/>
          </a:p>
        </p:txBody>
      </p:sp>
      <p:sp>
        <p:nvSpPr>
          <p:cNvPr id="19459" name="Rectangle 3"/>
          <p:cNvSpPr>
            <a:spLocks noGrp="1" noChangeArrowheads="1"/>
          </p:cNvSpPr>
          <p:nvPr>
            <p:ph idx="1"/>
          </p:nvPr>
        </p:nvSpPr>
        <p:spPr bwMode="auto">
          <a:xfrm>
            <a:off x="609599" y="1763020"/>
            <a:ext cx="9791700" cy="4835432"/>
          </a:xfrm>
          <a:noFill/>
          <a:extLst/>
        </p:spPr>
        <p:txBody>
          <a:bodyPr vert="horz" wrap="square" lIns="91440" tIns="45720" rIns="91440" bIns="45720" numCol="1" anchor="t" anchorCtr="0" compatLnSpc="1">
            <a:prstTxWarp prst="textNoShape">
              <a:avLst/>
            </a:prstTxWarp>
          </a:bodyPr>
          <a:lstStyle/>
          <a:p>
            <a:pPr marL="0" indent="0">
              <a:lnSpc>
                <a:spcPct val="120000"/>
              </a:lnSpc>
              <a:spcBef>
                <a:spcPct val="0"/>
              </a:spcBef>
              <a:spcAft>
                <a:spcPct val="0"/>
              </a:spcAft>
              <a:buNone/>
            </a:pPr>
            <a:r>
              <a:rPr lang="zh-CN" altLang="zh-CN" sz="2800" dirty="0">
                <a:solidFill>
                  <a:schemeClr val="tx1"/>
                </a:solidFill>
                <a:latin typeface="Arial" panose="020B0604020202020204" pitchFamily="34" charset="0"/>
                <a:ea typeface="微软雅黑" panose="020B0503020204020204" pitchFamily="34" charset="-122"/>
              </a:rPr>
              <a:t>&lt;input </a:t>
            </a:r>
            <a:r>
              <a:rPr lang="zh-CN" altLang="zh-CN" sz="2800" b="1" dirty="0">
                <a:solidFill>
                  <a:srgbClr val="FF0000"/>
                </a:solidFill>
                <a:latin typeface="Arial" panose="020B0604020202020204" pitchFamily="34" charset="0"/>
                <a:ea typeface="微软雅黑" panose="020B0503020204020204" pitchFamily="34" charset="-122"/>
              </a:rPr>
              <a:t>type="color"</a:t>
            </a:r>
            <a:r>
              <a:rPr lang="zh-CN" altLang="zh-CN" sz="2800" dirty="0">
                <a:solidFill>
                  <a:schemeClr val="tx1"/>
                </a:solidFill>
                <a:latin typeface="Arial" panose="020B0604020202020204" pitchFamily="34" charset="0"/>
                <a:ea typeface="微软雅黑" panose="020B0503020204020204" pitchFamily="34" charset="-122"/>
              </a:rPr>
              <a:t>/&gt;</a:t>
            </a:r>
          </a:p>
          <a:p>
            <a:pPr marL="0" indent="0">
              <a:lnSpc>
                <a:spcPct val="150000"/>
              </a:lnSpc>
              <a:buNone/>
            </a:pPr>
            <a:r>
              <a:rPr lang="zh-CN" altLang="zh-CN" sz="2400" dirty="0">
                <a:latin typeface="微软雅黑" panose="020B0503020204020204" pitchFamily="34" charset="-122"/>
                <a:ea typeface="微软雅黑" panose="020B0503020204020204" pitchFamily="34" charset="-122"/>
              </a:rPr>
              <a:t>运行</a:t>
            </a:r>
            <a:r>
              <a:rPr lang="zh-CN" altLang="zh-CN" sz="2400" dirty="0" smtClean="0">
                <a:latin typeface="微软雅黑" panose="020B0503020204020204" pitchFamily="34" charset="-122"/>
                <a:ea typeface="微软雅黑" panose="020B0503020204020204" pitchFamily="34" charset="-122"/>
              </a:rPr>
              <a:t>效果：</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600" dirty="0">
                <a:solidFill>
                  <a:srgbClr val="0070C0"/>
                </a:solidFill>
                <a:latin typeface="Arial" panose="020B0604020202020204" pitchFamily="34" charset="0"/>
                <a:ea typeface="微软雅黑" panose="020B0503020204020204" pitchFamily="34" charset="-122"/>
              </a:rPr>
              <a:t>color</a:t>
            </a:r>
            <a:r>
              <a:rPr lang="zh-CN" altLang="en-US" sz="2600" dirty="0">
                <a:solidFill>
                  <a:srgbClr val="0070C0"/>
                </a:solidFill>
                <a:latin typeface="Arial" panose="020B0604020202020204" pitchFamily="34" charset="0"/>
                <a:ea typeface="微软雅黑" panose="020B0503020204020204" pitchFamily="34" charset="-122"/>
              </a:rPr>
              <a:t>类型的</a:t>
            </a:r>
            <a:r>
              <a:rPr lang="en-US" altLang="zh-CN" sz="2600" dirty="0">
                <a:solidFill>
                  <a:srgbClr val="0070C0"/>
                </a:solidFill>
                <a:latin typeface="Arial" panose="020B0604020202020204" pitchFamily="34" charset="0"/>
                <a:ea typeface="微软雅黑" panose="020B0503020204020204" pitchFamily="34" charset="-122"/>
              </a:rPr>
              <a:t>input</a:t>
            </a:r>
            <a:r>
              <a:rPr lang="zh-CN" altLang="en-US" sz="2600" dirty="0">
                <a:solidFill>
                  <a:srgbClr val="0070C0"/>
                </a:solidFill>
                <a:latin typeface="Arial" panose="020B0604020202020204" pitchFamily="34" charset="0"/>
                <a:ea typeface="微软雅黑" panose="020B0503020204020204" pitchFamily="34" charset="-122"/>
              </a:rPr>
              <a:t>元素用来选取颜色，其提供了一个颜色选择器</a:t>
            </a:r>
            <a:r>
              <a:rPr lang="zh-CN" altLang="zh-CN" sz="2600" dirty="0">
                <a:solidFill>
                  <a:srgbClr val="0070C0"/>
                </a:solidFill>
                <a:latin typeface="Arial" panose="020B0604020202020204" pitchFamily="34" charset="0"/>
                <a:ea typeface="微软雅黑" panose="020B0503020204020204" pitchFamily="34" charset="-122"/>
              </a:rPr>
              <a:t>。</a:t>
            </a:r>
          </a:p>
          <a:p>
            <a:pPr marL="0" indent="0">
              <a:lnSpc>
                <a:spcPct val="150000"/>
              </a:lnSpc>
              <a:buNone/>
            </a:pPr>
            <a:endParaRPr lang="zh-CN" altLang="zh-CN" sz="2400" dirty="0">
              <a:latin typeface="微软雅黑" panose="020B0503020204020204" pitchFamily="34" charset="-122"/>
              <a:ea typeface="微软雅黑" panose="020B0503020204020204" pitchFamily="34" charset="-122"/>
            </a:endParaRP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981" y="2453623"/>
            <a:ext cx="3817749" cy="2849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内容占位符 5"/>
          <p:cNvSpPr txBox="1">
            <a:spLocks/>
          </p:cNvSpPr>
          <p:nvPr/>
        </p:nvSpPr>
        <p:spPr bwMode="auto">
          <a:xfrm>
            <a:off x="720436" y="1285875"/>
            <a:ext cx="7331747" cy="558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sz="900" kern="1200">
                <a:solidFill>
                  <a:schemeClr val="tx1">
                    <a:tint val="75000"/>
                  </a:schemeClr>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a:lstStyle>
          <a:p>
            <a:r>
              <a:rPr lang="en-US" altLang="zh-CN" sz="2800" dirty="0" smtClean="0">
                <a:solidFill>
                  <a:schemeClr val="tx1">
                    <a:lumMod val="50000"/>
                  </a:schemeClr>
                </a:solidFill>
                <a:latin typeface="微软雅黑" panose="020B0503020204020204" pitchFamily="34" charset="-122"/>
              </a:rPr>
              <a:t>7</a:t>
            </a:r>
            <a:r>
              <a:rPr lang="zh-CN" altLang="en-US" sz="2800" dirty="0" smtClean="0">
                <a:solidFill>
                  <a:schemeClr val="tx1">
                    <a:lumMod val="50000"/>
                  </a:schemeClr>
                </a:solidFill>
                <a:latin typeface="微软雅黑" panose="020B0503020204020204" pitchFamily="34" charset="-122"/>
              </a:rPr>
              <a:t>、颜色选择文本框</a:t>
            </a:r>
          </a:p>
        </p:txBody>
      </p:sp>
      <p:sp>
        <p:nvSpPr>
          <p:cNvPr id="6" name="内容占位符 6"/>
          <p:cNvSpPr txBox="1">
            <a:spLocks/>
          </p:cNvSpPr>
          <p:nvPr/>
        </p:nvSpPr>
        <p:spPr bwMode="auto">
          <a:xfrm>
            <a:off x="7824792" y="4509495"/>
            <a:ext cx="3382963" cy="4905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6688" indent="-166688" algn="l" defTabSz="0" rtl="0" eaLnBrk="0" fontAlgn="base" hangingPunct="0">
              <a:spcBef>
                <a:spcPct val="0"/>
              </a:spcBef>
              <a:spcAft>
                <a:spcPct val="15000"/>
              </a:spcAft>
              <a:buClr>
                <a:schemeClr val="tx2"/>
              </a:buClr>
              <a:buFont typeface="Arial" charset="0"/>
              <a:buNone/>
              <a:defRPr kumimoji="1" sz="3200" b="1">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charset="0"/>
              <a:buChar char="–"/>
              <a:defRPr kumimoji="1" sz="2000">
                <a:solidFill>
                  <a:schemeClr val="tx1"/>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charset="0"/>
              <a:buChar char="•"/>
              <a:defRPr kumimoji="1" sz="1600">
                <a:solidFill>
                  <a:schemeClr val="tx1"/>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charset="0"/>
              <a:buChar char="–"/>
              <a:defRPr kumimoji="1" sz="1600">
                <a:solidFill>
                  <a:schemeClr val="tx1"/>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algn="just">
              <a:defRPr/>
            </a:pPr>
            <a:r>
              <a:rPr kumimoji="0" lang="en-US" altLang="zh-CN" sz="2800" b="0" kern="0" dirty="0">
                <a:solidFill>
                  <a:schemeClr val="tx1">
                    <a:lumMod val="50000"/>
                  </a:schemeClr>
                </a:solidFill>
              </a:rPr>
              <a:t>demo </a:t>
            </a:r>
            <a:r>
              <a:rPr kumimoji="0" lang="en-US" altLang="zh-CN" sz="2800" b="0" kern="0" dirty="0" smtClean="0">
                <a:solidFill>
                  <a:schemeClr val="tx1">
                    <a:lumMod val="50000"/>
                  </a:schemeClr>
                </a:solidFill>
              </a:rPr>
              <a:t>3-3.html</a:t>
            </a:r>
            <a:endParaRPr kumimoji="0" lang="zh-CN" altLang="en-US" sz="2800" b="0" kern="0" dirty="0">
              <a:solidFill>
                <a:schemeClr val="tx1">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621492" y="331789"/>
            <a:ext cx="9797271"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sz="4000" dirty="0"/>
              <a:t>8</a:t>
            </a:r>
            <a:r>
              <a:rPr lang="zh-CN" altLang="en-US" sz="4000" dirty="0"/>
              <a:t>、</a:t>
            </a:r>
            <a:r>
              <a:rPr lang="zh-CN" altLang="zh-CN" sz="4000" dirty="0"/>
              <a:t>input标签自动完成功能</a:t>
            </a:r>
          </a:p>
        </p:txBody>
      </p:sp>
      <p:sp>
        <p:nvSpPr>
          <p:cNvPr id="20483" name="Rectangle 3"/>
          <p:cNvSpPr>
            <a:spLocks noGrp="1" noChangeArrowheads="1"/>
          </p:cNvSpPr>
          <p:nvPr>
            <p:ph idx="1"/>
          </p:nvPr>
        </p:nvSpPr>
        <p:spPr bwMode="auto">
          <a:xfrm>
            <a:off x="2028825" y="979488"/>
            <a:ext cx="8229600" cy="4525962"/>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zh-CN" altLang="en-US" sz="2400" dirty="0"/>
              <a:t>html代码：</a:t>
            </a:r>
          </a:p>
          <a:p>
            <a:pPr marL="0" indent="0">
              <a:buNone/>
            </a:pPr>
            <a:r>
              <a:rPr lang="zh-CN" altLang="en-US" sz="2400" dirty="0"/>
              <a:t>&lt;input type="text" </a:t>
            </a:r>
            <a:r>
              <a:rPr lang="zh-CN" altLang="en-US" sz="2400" b="1" dirty="0">
                <a:solidFill>
                  <a:srgbClr val="FF0000"/>
                </a:solidFill>
              </a:rPr>
              <a:t>autocomplete="on" </a:t>
            </a:r>
            <a:r>
              <a:rPr lang="zh-CN" altLang="en-US" sz="2400" dirty="0"/>
              <a:t>name="Auto" list="autoNames" /&gt;</a:t>
            </a:r>
          </a:p>
          <a:p>
            <a:pPr marL="0" indent="0">
              <a:buNone/>
            </a:pPr>
            <a:r>
              <a:rPr lang="zh-CN" altLang="en-US" sz="2400" dirty="0"/>
              <a:t>&lt;datalist id="autoNames"&gt;</a:t>
            </a:r>
          </a:p>
          <a:p>
            <a:pPr marL="0" indent="0">
              <a:buNone/>
            </a:pPr>
            <a:r>
              <a:rPr lang="zh-CN" altLang="en-US" sz="2400" dirty="0"/>
              <a:t>       &lt;option  value="亢龙有悔" &gt;&lt;/option&gt;</a:t>
            </a:r>
          </a:p>
          <a:p>
            <a:pPr marL="0" indent="0">
              <a:buNone/>
            </a:pPr>
            <a:r>
              <a:rPr lang="zh-CN" altLang="en-US" sz="2400" dirty="0"/>
              <a:t>       &lt;option  value="飞龙在天" &gt;&lt;/option&gt;</a:t>
            </a:r>
          </a:p>
          <a:p>
            <a:pPr marL="0" indent="0">
              <a:buNone/>
            </a:pPr>
            <a:r>
              <a:rPr lang="zh-CN" altLang="en-US" sz="2400" dirty="0"/>
              <a:t>       &lt;option  value="见龙在田" &gt;&lt;/option&gt;     </a:t>
            </a:r>
          </a:p>
          <a:p>
            <a:pPr marL="0" indent="0">
              <a:buNone/>
            </a:pPr>
            <a:r>
              <a:rPr lang="zh-CN" altLang="en-US" sz="2400" dirty="0"/>
              <a:t>      &lt;option  value="神龙摆尾" &gt;&lt;/option&gt;     </a:t>
            </a:r>
          </a:p>
          <a:p>
            <a:pPr marL="0" indent="0">
              <a:buNone/>
            </a:pPr>
            <a:r>
              <a:rPr lang="zh-CN" altLang="en-US" sz="2400" dirty="0"/>
              <a:t>      &lt;option  value="龙战于野" &gt;&lt;/option&gt;</a:t>
            </a:r>
          </a:p>
          <a:p>
            <a:pPr marL="0" indent="0">
              <a:buNone/>
            </a:pPr>
            <a:r>
              <a:rPr lang="zh-CN" altLang="en-US" sz="2400" dirty="0"/>
              <a:t>&lt;/datalist&gt;</a:t>
            </a:r>
          </a:p>
          <a:p>
            <a:pPr marL="0" indent="0">
              <a:buNone/>
            </a:pPr>
            <a:r>
              <a:rPr lang="zh-CN" altLang="en-US" sz="2400" dirty="0"/>
              <a:t>执行结果：</a:t>
            </a: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t="7913"/>
          <a:stretch>
            <a:fillRect/>
          </a:stretch>
        </p:blipFill>
        <p:spPr bwMode="auto">
          <a:xfrm>
            <a:off x="7132638" y="4725989"/>
            <a:ext cx="3251200" cy="195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1"/>
          <p:cNvSpPr txBox="1">
            <a:spLocks noChangeArrowheads="1"/>
          </p:cNvSpPr>
          <p:nvPr/>
        </p:nvSpPr>
        <p:spPr bwMode="auto">
          <a:xfrm>
            <a:off x="1884363" y="476251"/>
            <a:ext cx="46839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4400" b="1">
                <a:solidFill>
                  <a:schemeClr val="bg1"/>
                </a:solidFill>
                <a:latin typeface="方正粗倩简体" pitchFamily="65" charset="-122"/>
                <a:ea typeface="方正粗倩简体" pitchFamily="65" charset="-122"/>
              </a:rPr>
              <a:t>3</a:t>
            </a:r>
            <a:endParaRPr lang="zh-CN" altLang="en-US" sz="2800" b="1">
              <a:solidFill>
                <a:schemeClr val="bg1"/>
              </a:solidFill>
              <a:latin typeface="方正粗倩简体" pitchFamily="65" charset="-122"/>
              <a:ea typeface="方正粗倩简体" pitchFamily="65" charset="-122"/>
            </a:endParaRPr>
          </a:p>
        </p:txBody>
      </p:sp>
      <p:sp>
        <p:nvSpPr>
          <p:cNvPr id="21507" name="内容占位符 2"/>
          <p:cNvSpPr txBox="1">
            <a:spLocks/>
          </p:cNvSpPr>
          <p:nvPr/>
        </p:nvSpPr>
        <p:spPr bwMode="auto">
          <a:xfrm>
            <a:off x="549459" y="309067"/>
            <a:ext cx="9599031"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buClr>
                <a:schemeClr val="folHlink"/>
              </a:buClr>
              <a:buSzPct val="60000"/>
              <a:buFont typeface="Wingdings" panose="05000000000000000000" pitchFamily="2" charset="2"/>
              <a:buNone/>
            </a:pPr>
            <a:r>
              <a:rPr lang="zh-CN" altLang="en-US" sz="4000" dirty="0">
                <a:solidFill>
                  <a:srgbClr val="3376AD"/>
                </a:solidFill>
                <a:latin typeface="+mj-lt"/>
                <a:ea typeface="+mj-ea"/>
                <a:cs typeface="+mj-cs"/>
              </a:rPr>
              <a:t>百度搜索框应用</a:t>
            </a:r>
          </a:p>
        </p:txBody>
      </p:sp>
      <p:sp>
        <p:nvSpPr>
          <p:cNvPr id="21508" name="TextBox 8"/>
          <p:cNvSpPr txBox="1">
            <a:spLocks noChangeArrowheads="1"/>
          </p:cNvSpPr>
          <p:nvPr/>
        </p:nvSpPr>
        <p:spPr bwMode="auto">
          <a:xfrm>
            <a:off x="1884363" y="1411289"/>
            <a:ext cx="79057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pPr>
            <a:r>
              <a:rPr lang="en-US" altLang="zh-CN" sz="2400" dirty="0">
                <a:latin typeface="微软雅黑" panose="020B0503020204020204" pitchFamily="34" charset="-122"/>
              </a:rPr>
              <a:t> &lt;input  </a:t>
            </a:r>
            <a:r>
              <a:rPr lang="en-US" altLang="zh-CN" sz="2400" dirty="0">
                <a:solidFill>
                  <a:srgbClr val="C00000"/>
                </a:solidFill>
                <a:latin typeface="微软雅黑" panose="020B0503020204020204" pitchFamily="34" charset="-122"/>
              </a:rPr>
              <a:t>type="search" </a:t>
            </a:r>
            <a:r>
              <a:rPr lang="en-US" altLang="zh-CN" sz="2400" dirty="0">
                <a:latin typeface="微软雅黑" panose="020B0503020204020204" pitchFamily="34" charset="-122"/>
              </a:rPr>
              <a:t>name="move"  list="search"  required   placeholder="</a:t>
            </a:r>
            <a:r>
              <a:rPr lang="zh-CN" altLang="en-US" sz="2400" dirty="0">
                <a:latin typeface="微软雅黑" panose="020B0503020204020204" pitchFamily="34" charset="-122"/>
              </a:rPr>
              <a:t>请输入关键词</a:t>
            </a:r>
            <a:r>
              <a:rPr lang="en-US" altLang="zh-CN" sz="2400" dirty="0">
                <a:latin typeface="微软雅黑" panose="020B0503020204020204" pitchFamily="34" charset="-122"/>
              </a:rPr>
              <a:t>" </a:t>
            </a:r>
            <a:r>
              <a:rPr lang="en-US" altLang="zh-CN" sz="2400" dirty="0">
                <a:solidFill>
                  <a:srgbClr val="C00000"/>
                </a:solidFill>
                <a:latin typeface="微软雅黑" panose="020B0503020204020204" pitchFamily="34" charset="-122"/>
              </a:rPr>
              <a:t>results </a:t>
            </a:r>
            <a:r>
              <a:rPr lang="en-US" altLang="zh-CN" sz="2400" dirty="0">
                <a:latin typeface="微软雅黑" panose="020B0503020204020204" pitchFamily="34" charset="-122"/>
              </a:rPr>
              <a:t>&gt;</a:t>
            </a:r>
          </a:p>
          <a:p>
            <a:pPr eaLnBrk="1" hangingPunct="1">
              <a:lnSpc>
                <a:spcPct val="150000"/>
              </a:lnSpc>
            </a:pPr>
            <a:r>
              <a:rPr lang="en-US" altLang="zh-CN" sz="2400" dirty="0">
                <a:latin typeface="微软雅黑" panose="020B0503020204020204" pitchFamily="34" charset="-122"/>
              </a:rPr>
              <a:t>&lt;</a:t>
            </a:r>
            <a:r>
              <a:rPr lang="en-US" altLang="zh-CN" sz="2400" dirty="0" err="1">
                <a:latin typeface="微软雅黑" panose="020B0503020204020204" pitchFamily="34" charset="-122"/>
              </a:rPr>
              <a:t>datalist</a:t>
            </a:r>
            <a:r>
              <a:rPr lang="en-US" altLang="zh-CN" sz="2400" dirty="0">
                <a:latin typeface="微软雅黑" panose="020B0503020204020204" pitchFamily="34" charset="-122"/>
              </a:rPr>
              <a:t> id="search" &gt;</a:t>
            </a:r>
          </a:p>
          <a:p>
            <a:pPr eaLnBrk="1" hangingPunct="1">
              <a:lnSpc>
                <a:spcPct val="150000"/>
              </a:lnSpc>
            </a:pPr>
            <a:r>
              <a:rPr lang="en-US" altLang="zh-CN" sz="2400" dirty="0">
                <a:latin typeface="微软雅黑" panose="020B0503020204020204" pitchFamily="34" charset="-122"/>
              </a:rPr>
              <a:t>	&lt;option&gt;</a:t>
            </a:r>
            <a:r>
              <a:rPr lang="zh-CN" altLang="en-US" sz="2400" dirty="0">
                <a:latin typeface="微软雅黑" panose="020B0503020204020204" pitchFamily="34" charset="-122"/>
              </a:rPr>
              <a:t>王宝强</a:t>
            </a:r>
            <a:r>
              <a:rPr lang="en-US" altLang="zh-CN" sz="2400" dirty="0">
                <a:latin typeface="微软雅黑" panose="020B0503020204020204" pitchFamily="34" charset="-122"/>
              </a:rPr>
              <a:t>&lt;/option&gt;</a:t>
            </a:r>
          </a:p>
          <a:p>
            <a:pPr eaLnBrk="1" hangingPunct="1">
              <a:lnSpc>
                <a:spcPct val="150000"/>
              </a:lnSpc>
            </a:pPr>
            <a:r>
              <a:rPr lang="en-US" altLang="zh-CN" sz="2400" dirty="0">
                <a:latin typeface="微软雅黑" panose="020B0503020204020204" pitchFamily="34" charset="-122"/>
              </a:rPr>
              <a:t>          &lt;option&gt;</a:t>
            </a:r>
            <a:r>
              <a:rPr lang="zh-CN" altLang="en-US" sz="2400" dirty="0">
                <a:latin typeface="微软雅黑" panose="020B0503020204020204" pitchFamily="34" charset="-122"/>
              </a:rPr>
              <a:t>王宝强获商家力挺</a:t>
            </a:r>
            <a:r>
              <a:rPr lang="en-US" altLang="zh-CN" sz="2400" dirty="0">
                <a:latin typeface="微软雅黑" panose="020B0503020204020204" pitchFamily="34" charset="-122"/>
              </a:rPr>
              <a:t>&lt;/option&gt;</a:t>
            </a:r>
          </a:p>
          <a:p>
            <a:pPr eaLnBrk="1" hangingPunct="1">
              <a:lnSpc>
                <a:spcPct val="150000"/>
              </a:lnSpc>
            </a:pPr>
            <a:r>
              <a:rPr lang="en-US" altLang="zh-CN" sz="2400" dirty="0">
                <a:latin typeface="微软雅黑" panose="020B0503020204020204" pitchFamily="34" charset="-122"/>
              </a:rPr>
              <a:t>	&lt;option&gt;</a:t>
            </a:r>
            <a:r>
              <a:rPr lang="zh-CN" altLang="en-US" sz="2400" dirty="0">
                <a:latin typeface="微软雅黑" panose="020B0503020204020204" pitchFamily="34" charset="-122"/>
              </a:rPr>
              <a:t>王宝强离婚案</a:t>
            </a:r>
            <a:r>
              <a:rPr lang="en-US" altLang="zh-CN" sz="2400" dirty="0">
                <a:latin typeface="微软雅黑" panose="020B0503020204020204" pitchFamily="34" charset="-122"/>
              </a:rPr>
              <a:t>&lt;/option&gt;</a:t>
            </a:r>
          </a:p>
          <a:p>
            <a:pPr eaLnBrk="1" hangingPunct="1">
              <a:lnSpc>
                <a:spcPct val="150000"/>
              </a:lnSpc>
            </a:pPr>
            <a:r>
              <a:rPr lang="en-US" altLang="zh-CN" sz="2400" dirty="0">
                <a:latin typeface="微软雅黑" panose="020B0503020204020204" pitchFamily="34" charset="-122"/>
              </a:rPr>
              <a:t>&lt;/</a:t>
            </a:r>
            <a:r>
              <a:rPr lang="en-US" altLang="zh-CN" sz="2400" dirty="0" err="1">
                <a:latin typeface="微软雅黑" panose="020B0503020204020204" pitchFamily="34" charset="-122"/>
              </a:rPr>
              <a:t>datalist</a:t>
            </a:r>
            <a:r>
              <a:rPr lang="en-US" altLang="zh-CN" sz="2400" dirty="0">
                <a:latin typeface="微软雅黑" panose="020B0503020204020204" pitchFamily="34" charset="-122"/>
              </a:rPr>
              <a:t>&gt; </a:t>
            </a:r>
            <a:endParaRPr lang="zh-CN" altLang="en-US" sz="2400" dirty="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1"/>
          <p:cNvSpPr txBox="1">
            <a:spLocks noChangeArrowheads="1"/>
          </p:cNvSpPr>
          <p:nvPr/>
        </p:nvSpPr>
        <p:spPr bwMode="auto">
          <a:xfrm>
            <a:off x="1884363" y="476251"/>
            <a:ext cx="46839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4400" b="1">
                <a:solidFill>
                  <a:schemeClr val="bg1"/>
                </a:solidFill>
                <a:latin typeface="方正粗倩简体" pitchFamily="65" charset="-122"/>
                <a:ea typeface="方正粗倩简体" pitchFamily="65" charset="-122"/>
              </a:rPr>
              <a:t>1</a:t>
            </a:r>
            <a:endParaRPr lang="zh-CN" altLang="en-US" sz="2800" b="1">
              <a:solidFill>
                <a:schemeClr val="bg1"/>
              </a:solidFill>
              <a:latin typeface="方正粗倩简体" pitchFamily="65" charset="-122"/>
              <a:ea typeface="方正粗倩简体" pitchFamily="65" charset="-122"/>
            </a:endParaRPr>
          </a:p>
        </p:txBody>
      </p:sp>
      <p:sp>
        <p:nvSpPr>
          <p:cNvPr id="22531" name="矩形 2"/>
          <p:cNvSpPr>
            <a:spLocks noChangeArrowheads="1"/>
          </p:cNvSpPr>
          <p:nvPr/>
        </p:nvSpPr>
        <p:spPr bwMode="auto">
          <a:xfrm>
            <a:off x="477426" y="265338"/>
            <a:ext cx="61531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buClr>
                <a:schemeClr val="folHlink"/>
              </a:buClr>
              <a:buSzPct val="60000"/>
            </a:pPr>
            <a:r>
              <a:rPr lang="en-US" altLang="zh-CN" sz="4000" dirty="0">
                <a:solidFill>
                  <a:srgbClr val="3376AD"/>
                </a:solidFill>
                <a:latin typeface="+mj-lt"/>
                <a:ea typeface="+mj-ea"/>
                <a:cs typeface="+mj-cs"/>
              </a:rPr>
              <a:t>HTMl5</a:t>
            </a:r>
            <a:r>
              <a:rPr lang="zh-CN" altLang="en-US" sz="4000" dirty="0">
                <a:solidFill>
                  <a:srgbClr val="3376AD"/>
                </a:solidFill>
                <a:latin typeface="+mj-lt"/>
                <a:ea typeface="+mj-ea"/>
                <a:cs typeface="+mj-cs"/>
              </a:rPr>
              <a:t>新增类型（重点）</a:t>
            </a:r>
          </a:p>
        </p:txBody>
      </p:sp>
      <p:graphicFrame>
        <p:nvGraphicFramePr>
          <p:cNvPr id="6" name="内容占位符 3"/>
          <p:cNvGraphicFramePr>
            <a:graphicFrameLocks/>
          </p:cNvGraphicFramePr>
          <p:nvPr/>
        </p:nvGraphicFramePr>
        <p:xfrm>
          <a:off x="2217738" y="1484314"/>
          <a:ext cx="7867650" cy="3908459"/>
        </p:xfrm>
        <a:graphic>
          <a:graphicData uri="http://schemas.openxmlformats.org/drawingml/2006/table">
            <a:tbl>
              <a:tblPr firstRow="1" bandRow="1">
                <a:tableStyleId>{5C22544A-7EE6-4342-B048-85BDC9FD1C3A}</a:tableStyleId>
              </a:tblPr>
              <a:tblGrid>
                <a:gridCol w="2081877">
                  <a:extLst>
                    <a:ext uri="{9D8B030D-6E8A-4147-A177-3AD203B41FA5}">
                      <a16:colId xmlns:a16="http://schemas.microsoft.com/office/drawing/2014/main" val="20000"/>
                    </a:ext>
                  </a:extLst>
                </a:gridCol>
                <a:gridCol w="5785773">
                  <a:extLst>
                    <a:ext uri="{9D8B030D-6E8A-4147-A177-3AD203B41FA5}">
                      <a16:colId xmlns:a16="http://schemas.microsoft.com/office/drawing/2014/main" val="20001"/>
                    </a:ext>
                  </a:extLst>
                </a:gridCol>
              </a:tblGrid>
              <a:tr h="754643">
                <a:tc>
                  <a:txBody>
                    <a:bodyPr/>
                    <a:lstStyle/>
                    <a:p>
                      <a:pPr algn="ctr"/>
                      <a:r>
                        <a:rPr lang="zh-CN" altLang="en-US" sz="2300" dirty="0" smtClean="0">
                          <a:latin typeface="微软雅黑" panose="020B0503020204020204" pitchFamily="34" charset="-122"/>
                          <a:ea typeface="微软雅黑" panose="020B0503020204020204" pitchFamily="34" charset="-122"/>
                        </a:rPr>
                        <a:t>类型</a:t>
                      </a:r>
                      <a:endParaRPr lang="zh-CN" altLang="en-US" sz="2300" dirty="0">
                        <a:latin typeface="微软雅黑" panose="020B0503020204020204" pitchFamily="34" charset="-122"/>
                        <a:ea typeface="微软雅黑" panose="020B0503020204020204" pitchFamily="34" charset="-122"/>
                      </a:endParaRPr>
                    </a:p>
                  </a:txBody>
                  <a:tcPr marL="65564" marR="65564" marT="43707" marB="43707" anchor="ctr"/>
                </a:tc>
                <a:tc>
                  <a:txBody>
                    <a:bodyPr/>
                    <a:lstStyle/>
                    <a:p>
                      <a:pPr algn="ctr"/>
                      <a:r>
                        <a:rPr lang="zh-CN" altLang="en-US" sz="2300" dirty="0" smtClean="0">
                          <a:latin typeface="微软雅黑" panose="020B0503020204020204" pitchFamily="34" charset="-122"/>
                          <a:ea typeface="微软雅黑" panose="020B0503020204020204" pitchFamily="34" charset="-122"/>
                        </a:rPr>
                        <a:t>说明</a:t>
                      </a:r>
                      <a:endParaRPr lang="zh-CN" altLang="en-US" sz="2300" dirty="0">
                        <a:latin typeface="微软雅黑" panose="020B0503020204020204" pitchFamily="34" charset="-122"/>
                        <a:ea typeface="微软雅黑" panose="020B0503020204020204" pitchFamily="34" charset="-122"/>
                      </a:endParaRPr>
                    </a:p>
                  </a:txBody>
                  <a:tcPr marL="65564" marR="65564" marT="43707" marB="43707" anchor="ctr"/>
                </a:tc>
                <a:extLst>
                  <a:ext uri="{0D108BD9-81ED-4DB2-BD59-A6C34878D82A}">
                    <a16:rowId xmlns:a16="http://schemas.microsoft.com/office/drawing/2014/main" val="10000"/>
                  </a:ext>
                </a:extLst>
              </a:tr>
              <a:tr h="788446">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300" dirty="0" err="1" smtClean="0">
                          <a:solidFill>
                            <a:srgbClr val="C00000"/>
                          </a:solidFill>
                          <a:latin typeface="微软雅黑" panose="020B0503020204020204" pitchFamily="34" charset="-122"/>
                          <a:ea typeface="微软雅黑" panose="020B0503020204020204" pitchFamily="34" charset="-122"/>
                        </a:rPr>
                        <a:t>tel</a:t>
                      </a:r>
                      <a:endParaRPr lang="zh-CN" altLang="en-US" sz="2300" dirty="0" smtClean="0">
                        <a:solidFill>
                          <a:srgbClr val="C00000"/>
                        </a:solidFill>
                        <a:latin typeface="微软雅黑" panose="020B0503020204020204" pitchFamily="34" charset="-122"/>
                        <a:ea typeface="微软雅黑" panose="020B0503020204020204" pitchFamily="34" charset="-122"/>
                      </a:endParaRPr>
                    </a:p>
                    <a:p>
                      <a:pPr algn="ctr"/>
                      <a:endParaRPr lang="zh-CN" altLang="en-US" sz="2300" dirty="0">
                        <a:solidFill>
                          <a:srgbClr val="C00000"/>
                        </a:solidFill>
                        <a:latin typeface="微软雅黑" panose="020B0503020204020204" pitchFamily="34" charset="-122"/>
                        <a:ea typeface="微软雅黑" panose="020B0503020204020204" pitchFamily="34" charset="-122"/>
                      </a:endParaRPr>
                    </a:p>
                  </a:txBody>
                  <a:tcPr marL="65564" marR="65564" marT="43707" marB="43707" anchor="ctr"/>
                </a:tc>
                <a:tc>
                  <a:txBody>
                    <a:bodyPr/>
                    <a:lstStyle/>
                    <a:p>
                      <a:pPr algn="ctr"/>
                      <a:r>
                        <a:rPr lang="zh-CN" altLang="en-US" sz="2300" dirty="0" smtClean="0">
                          <a:latin typeface="微软雅黑" panose="020B0503020204020204" pitchFamily="34" charset="-122"/>
                          <a:ea typeface="微软雅黑" panose="020B0503020204020204" pitchFamily="34" charset="-122"/>
                        </a:rPr>
                        <a:t>用于含电话号码的输入域</a:t>
                      </a:r>
                      <a:endParaRPr lang="zh-CN" altLang="en-US" sz="2300" dirty="0">
                        <a:latin typeface="微软雅黑" panose="020B0503020204020204" pitchFamily="34" charset="-122"/>
                        <a:ea typeface="微软雅黑" panose="020B0503020204020204" pitchFamily="34" charset="-122"/>
                      </a:endParaRPr>
                    </a:p>
                  </a:txBody>
                  <a:tcPr marL="65564" marR="65564" marT="43707" marB="43707" anchor="ctr"/>
                </a:tc>
                <a:extLst>
                  <a:ext uri="{0D108BD9-81ED-4DB2-BD59-A6C34878D82A}">
                    <a16:rowId xmlns:a16="http://schemas.microsoft.com/office/drawing/2014/main" val="10001"/>
                  </a:ext>
                </a:extLst>
              </a:tr>
              <a:tr h="788446">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300" dirty="0" smtClean="0">
                          <a:solidFill>
                            <a:srgbClr val="C00000"/>
                          </a:solidFill>
                          <a:latin typeface="微软雅黑" panose="020B0503020204020204" pitchFamily="34" charset="-122"/>
                          <a:ea typeface="微软雅黑" panose="020B0503020204020204" pitchFamily="34" charset="-122"/>
                        </a:rPr>
                        <a:t>email</a:t>
                      </a:r>
                      <a:endParaRPr lang="zh-CN" altLang="en-US" sz="2300" dirty="0" smtClean="0">
                        <a:solidFill>
                          <a:srgbClr val="C00000"/>
                        </a:solidFill>
                        <a:latin typeface="微软雅黑" panose="020B0503020204020204" pitchFamily="34" charset="-122"/>
                        <a:ea typeface="微软雅黑" panose="020B0503020204020204" pitchFamily="34" charset="-122"/>
                      </a:endParaRPr>
                    </a:p>
                    <a:p>
                      <a:pPr algn="ctr"/>
                      <a:endParaRPr lang="zh-CN" altLang="en-US" sz="2300" dirty="0">
                        <a:solidFill>
                          <a:srgbClr val="C00000"/>
                        </a:solidFill>
                        <a:latin typeface="微软雅黑" panose="020B0503020204020204" pitchFamily="34" charset="-122"/>
                        <a:ea typeface="微软雅黑" panose="020B0503020204020204" pitchFamily="34" charset="-122"/>
                      </a:endParaRPr>
                    </a:p>
                  </a:txBody>
                  <a:tcPr marL="65564" marR="65564" marT="43707" marB="43707" anchor="ct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zh-CN" altLang="en-US" sz="2300" dirty="0" smtClean="0">
                          <a:latin typeface="微软雅黑" panose="020B0503020204020204" pitchFamily="34" charset="-122"/>
                          <a:ea typeface="微软雅黑" panose="020B0503020204020204" pitchFamily="34" charset="-122"/>
                        </a:rPr>
                        <a:t>用于含 </a:t>
                      </a:r>
                      <a:r>
                        <a:rPr lang="en-US" altLang="zh-CN" sz="2300" dirty="0" smtClean="0">
                          <a:latin typeface="微软雅黑" panose="020B0503020204020204" pitchFamily="34" charset="-122"/>
                          <a:ea typeface="微软雅黑" panose="020B0503020204020204" pitchFamily="34" charset="-122"/>
                        </a:rPr>
                        <a:t>e-mail </a:t>
                      </a:r>
                      <a:r>
                        <a:rPr lang="zh-CN" altLang="en-US" sz="2300" dirty="0" smtClean="0">
                          <a:latin typeface="微软雅黑" panose="020B0503020204020204" pitchFamily="34" charset="-122"/>
                          <a:ea typeface="微软雅黑" panose="020B0503020204020204" pitchFamily="34" charset="-122"/>
                        </a:rPr>
                        <a:t>地址的输入域。</a:t>
                      </a:r>
                      <a:endParaRPr lang="zh-CN" altLang="en-US" sz="2300" dirty="0">
                        <a:latin typeface="微软雅黑" panose="020B0503020204020204" pitchFamily="34" charset="-122"/>
                        <a:ea typeface="微软雅黑" panose="020B0503020204020204" pitchFamily="34" charset="-122"/>
                      </a:endParaRPr>
                    </a:p>
                  </a:txBody>
                  <a:tcPr marL="65564" marR="65564" marT="43707" marB="43707" anchor="ctr"/>
                </a:tc>
                <a:extLst>
                  <a:ext uri="{0D108BD9-81ED-4DB2-BD59-A6C34878D82A}">
                    <a16:rowId xmlns:a16="http://schemas.microsoft.com/office/drawing/2014/main" val="10002"/>
                  </a:ext>
                </a:extLst>
              </a:tr>
              <a:tr h="788446">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300" dirty="0" err="1" smtClean="0">
                          <a:solidFill>
                            <a:srgbClr val="C00000"/>
                          </a:solidFill>
                          <a:latin typeface="微软雅黑" panose="020B0503020204020204" pitchFamily="34" charset="-122"/>
                          <a:ea typeface="微软雅黑" panose="020B0503020204020204" pitchFamily="34" charset="-122"/>
                        </a:rPr>
                        <a:t>url</a:t>
                      </a:r>
                      <a:r>
                        <a:rPr lang="en-US" altLang="zh-CN" sz="2300" dirty="0" smtClean="0">
                          <a:solidFill>
                            <a:srgbClr val="C00000"/>
                          </a:solidFill>
                          <a:latin typeface="微软雅黑" panose="020B0503020204020204" pitchFamily="34" charset="-122"/>
                          <a:ea typeface="微软雅黑" panose="020B0503020204020204" pitchFamily="34" charset="-122"/>
                        </a:rPr>
                        <a:t> </a:t>
                      </a:r>
                      <a:endParaRPr lang="zh-CN" altLang="en-US" sz="2300" dirty="0" smtClean="0">
                        <a:solidFill>
                          <a:srgbClr val="C00000"/>
                        </a:solidFill>
                        <a:latin typeface="微软雅黑" panose="020B0503020204020204" pitchFamily="34" charset="-122"/>
                        <a:ea typeface="微软雅黑" panose="020B0503020204020204" pitchFamily="34" charset="-122"/>
                      </a:endParaRPr>
                    </a:p>
                    <a:p>
                      <a:pPr algn="ctr"/>
                      <a:endParaRPr lang="zh-CN" altLang="en-US" sz="2300" dirty="0">
                        <a:solidFill>
                          <a:srgbClr val="C00000"/>
                        </a:solidFill>
                        <a:latin typeface="微软雅黑" panose="020B0503020204020204" pitchFamily="34" charset="-122"/>
                        <a:ea typeface="微软雅黑" panose="020B0503020204020204" pitchFamily="34" charset="-122"/>
                      </a:endParaRPr>
                    </a:p>
                  </a:txBody>
                  <a:tcPr marL="65564" marR="65564" marT="43707" marB="43707" anchor="ct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zh-CN" altLang="en-US" sz="2300" dirty="0" smtClean="0">
                          <a:latin typeface="微软雅黑" panose="020B0503020204020204" pitchFamily="34" charset="-122"/>
                          <a:ea typeface="微软雅黑" panose="020B0503020204020204" pitchFamily="34" charset="-122"/>
                        </a:rPr>
                        <a:t>用于含 </a:t>
                      </a:r>
                      <a:r>
                        <a:rPr lang="en-US" altLang="zh-CN" sz="2300" dirty="0" err="1" smtClean="0">
                          <a:latin typeface="微软雅黑" panose="020B0503020204020204" pitchFamily="34" charset="-122"/>
                          <a:ea typeface="微软雅黑" panose="020B0503020204020204" pitchFamily="34" charset="-122"/>
                        </a:rPr>
                        <a:t>url</a:t>
                      </a:r>
                      <a:r>
                        <a:rPr lang="en-US" altLang="zh-CN" sz="2300" dirty="0" smtClean="0">
                          <a:latin typeface="微软雅黑" panose="020B0503020204020204" pitchFamily="34" charset="-122"/>
                          <a:ea typeface="微软雅黑" panose="020B0503020204020204" pitchFamily="34" charset="-122"/>
                        </a:rPr>
                        <a:t> </a:t>
                      </a:r>
                      <a:r>
                        <a:rPr lang="zh-CN" altLang="en-US" sz="2300" dirty="0" smtClean="0">
                          <a:latin typeface="微软雅黑" panose="020B0503020204020204" pitchFamily="34" charset="-122"/>
                          <a:ea typeface="微软雅黑" panose="020B0503020204020204" pitchFamily="34" charset="-122"/>
                        </a:rPr>
                        <a:t>地址的输入域。</a:t>
                      </a:r>
                      <a:endParaRPr lang="zh-CN" altLang="en-US" sz="2300" dirty="0">
                        <a:latin typeface="微软雅黑" panose="020B0503020204020204" pitchFamily="34" charset="-122"/>
                        <a:ea typeface="微软雅黑" panose="020B0503020204020204" pitchFamily="34" charset="-122"/>
                      </a:endParaRPr>
                    </a:p>
                  </a:txBody>
                  <a:tcPr marL="65564" marR="65564" marT="43707" marB="43707" anchor="ctr"/>
                </a:tc>
                <a:extLst>
                  <a:ext uri="{0D108BD9-81ED-4DB2-BD59-A6C34878D82A}">
                    <a16:rowId xmlns:a16="http://schemas.microsoft.com/office/drawing/2014/main" val="10003"/>
                  </a:ext>
                </a:extLst>
              </a:tr>
              <a:tr h="788446">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300" dirty="0" smtClean="0">
                          <a:solidFill>
                            <a:srgbClr val="C00000"/>
                          </a:solidFill>
                          <a:latin typeface="微软雅黑" panose="020B0503020204020204" pitchFamily="34" charset="-122"/>
                          <a:ea typeface="微软雅黑" panose="020B0503020204020204" pitchFamily="34" charset="-122"/>
                        </a:rPr>
                        <a:t>number</a:t>
                      </a:r>
                      <a:endParaRPr lang="zh-CN" altLang="en-US" sz="2300" dirty="0" smtClean="0">
                        <a:solidFill>
                          <a:srgbClr val="C00000"/>
                        </a:solidFill>
                        <a:latin typeface="微软雅黑" panose="020B0503020204020204" pitchFamily="34" charset="-122"/>
                        <a:ea typeface="微软雅黑" panose="020B0503020204020204" pitchFamily="34" charset="-122"/>
                      </a:endParaRPr>
                    </a:p>
                    <a:p>
                      <a:pPr algn="ctr"/>
                      <a:endParaRPr lang="zh-CN" altLang="en-US" sz="2300" dirty="0">
                        <a:solidFill>
                          <a:srgbClr val="C00000"/>
                        </a:solidFill>
                        <a:latin typeface="微软雅黑" panose="020B0503020204020204" pitchFamily="34" charset="-122"/>
                        <a:ea typeface="微软雅黑" panose="020B0503020204020204" pitchFamily="34" charset="-122"/>
                      </a:endParaRPr>
                    </a:p>
                  </a:txBody>
                  <a:tcPr marL="65564" marR="65564" marT="43707" marB="43707" anchor="ct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zh-CN" altLang="en-US" sz="2300" dirty="0" smtClean="0">
                          <a:latin typeface="微软雅黑" panose="020B0503020204020204" pitchFamily="34" charset="-122"/>
                          <a:ea typeface="微软雅黑" panose="020B0503020204020204" pitchFamily="34" charset="-122"/>
                        </a:rPr>
                        <a:t>用于含数值的输入域。</a:t>
                      </a:r>
                      <a:endParaRPr lang="zh-CN" altLang="en-US" sz="2300" dirty="0">
                        <a:latin typeface="微软雅黑" panose="020B0503020204020204" pitchFamily="34" charset="-122"/>
                        <a:ea typeface="微软雅黑" panose="020B0503020204020204" pitchFamily="34" charset="-122"/>
                      </a:endParaRPr>
                    </a:p>
                  </a:txBody>
                  <a:tcPr marL="65564" marR="65564" marT="43707" marB="43707"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1"/>
          <p:cNvSpPr txBox="1">
            <a:spLocks noChangeArrowheads="1"/>
          </p:cNvSpPr>
          <p:nvPr/>
        </p:nvSpPr>
        <p:spPr bwMode="auto">
          <a:xfrm>
            <a:off x="1884363" y="476251"/>
            <a:ext cx="46839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4400" b="1">
                <a:solidFill>
                  <a:schemeClr val="bg1"/>
                </a:solidFill>
                <a:latin typeface="方正粗倩简体" pitchFamily="65" charset="-122"/>
                <a:ea typeface="方正粗倩简体" pitchFamily="65" charset="-122"/>
              </a:rPr>
              <a:t>1</a:t>
            </a:r>
            <a:endParaRPr lang="zh-CN" altLang="en-US" sz="2800" b="1">
              <a:solidFill>
                <a:schemeClr val="bg1"/>
              </a:solidFill>
              <a:latin typeface="方正粗倩简体" pitchFamily="65" charset="-122"/>
              <a:ea typeface="方正粗倩简体" pitchFamily="65" charset="-122"/>
            </a:endParaRPr>
          </a:p>
        </p:txBody>
      </p:sp>
      <p:sp>
        <p:nvSpPr>
          <p:cNvPr id="23555" name="矩形 2"/>
          <p:cNvSpPr>
            <a:spLocks noChangeArrowheads="1"/>
          </p:cNvSpPr>
          <p:nvPr/>
        </p:nvSpPr>
        <p:spPr bwMode="auto">
          <a:xfrm>
            <a:off x="549459" y="235208"/>
            <a:ext cx="70592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buClr>
                <a:schemeClr val="folHlink"/>
              </a:buClr>
              <a:buSzPct val="60000"/>
              <a:buFont typeface="Wingdings" panose="05000000000000000000" pitchFamily="2" charset="2"/>
              <a:buNone/>
            </a:pPr>
            <a:r>
              <a:rPr lang="en-US" altLang="zh-CN" sz="4000" dirty="0">
                <a:solidFill>
                  <a:srgbClr val="3376AD"/>
                </a:solidFill>
                <a:latin typeface="+mj-lt"/>
                <a:ea typeface="+mj-ea"/>
                <a:cs typeface="+mj-cs"/>
              </a:rPr>
              <a:t>HTMl5</a:t>
            </a:r>
            <a:r>
              <a:rPr lang="zh-CN" altLang="en-US" sz="4000" dirty="0">
                <a:solidFill>
                  <a:srgbClr val="3376AD"/>
                </a:solidFill>
                <a:latin typeface="+mj-lt"/>
                <a:ea typeface="+mj-ea"/>
                <a:cs typeface="+mj-cs"/>
              </a:rPr>
              <a:t>新增输入类型（重点）</a:t>
            </a:r>
          </a:p>
        </p:txBody>
      </p:sp>
      <p:graphicFrame>
        <p:nvGraphicFramePr>
          <p:cNvPr id="5" name="内容占位符 3"/>
          <p:cNvGraphicFramePr>
            <a:graphicFrameLocks/>
          </p:cNvGraphicFramePr>
          <p:nvPr/>
        </p:nvGraphicFramePr>
        <p:xfrm>
          <a:off x="2068513" y="1989139"/>
          <a:ext cx="7867650" cy="3146465"/>
        </p:xfrm>
        <a:graphic>
          <a:graphicData uri="http://schemas.openxmlformats.org/drawingml/2006/table">
            <a:tbl>
              <a:tblPr firstRow="1" bandRow="1">
                <a:tableStyleId>{5C22544A-7EE6-4342-B048-85BDC9FD1C3A}</a:tableStyleId>
              </a:tblPr>
              <a:tblGrid>
                <a:gridCol w="2081877">
                  <a:extLst>
                    <a:ext uri="{9D8B030D-6E8A-4147-A177-3AD203B41FA5}">
                      <a16:colId xmlns:a16="http://schemas.microsoft.com/office/drawing/2014/main" val="20000"/>
                    </a:ext>
                  </a:extLst>
                </a:gridCol>
                <a:gridCol w="5785773">
                  <a:extLst>
                    <a:ext uri="{9D8B030D-6E8A-4147-A177-3AD203B41FA5}">
                      <a16:colId xmlns:a16="http://schemas.microsoft.com/office/drawing/2014/main" val="20001"/>
                    </a:ext>
                  </a:extLst>
                </a:gridCol>
              </a:tblGrid>
              <a:tr h="754457">
                <a:tc>
                  <a:txBody>
                    <a:bodyPr/>
                    <a:lstStyle/>
                    <a:p>
                      <a:pPr algn="ctr"/>
                      <a:r>
                        <a:rPr lang="zh-CN" altLang="en-US" sz="2400" dirty="0" smtClean="0">
                          <a:latin typeface="微软雅黑" panose="020B0503020204020204" pitchFamily="34" charset="-122"/>
                          <a:ea typeface="微软雅黑" panose="020B0503020204020204" pitchFamily="34" charset="-122"/>
                        </a:rPr>
                        <a:t>类型</a:t>
                      </a:r>
                      <a:endParaRPr lang="zh-CN" altLang="en-US" sz="2400" dirty="0">
                        <a:latin typeface="微软雅黑" panose="020B0503020204020204" pitchFamily="34" charset="-122"/>
                        <a:ea typeface="微软雅黑" panose="020B0503020204020204" pitchFamily="34" charset="-122"/>
                      </a:endParaRPr>
                    </a:p>
                  </a:txBody>
                  <a:tcPr marL="65564" marR="65564" marT="43697" marB="43697" anchor="ctr"/>
                </a:tc>
                <a:tc>
                  <a:txBody>
                    <a:bodyPr/>
                    <a:lstStyle/>
                    <a:p>
                      <a:pPr algn="ctr"/>
                      <a:r>
                        <a:rPr lang="zh-CN" altLang="en-US" sz="2400" dirty="0" smtClean="0">
                          <a:latin typeface="微软雅黑" panose="020B0503020204020204" pitchFamily="34" charset="-122"/>
                          <a:ea typeface="微软雅黑" panose="020B0503020204020204" pitchFamily="34" charset="-122"/>
                        </a:rPr>
                        <a:t>说明</a:t>
                      </a:r>
                      <a:endParaRPr lang="zh-CN" altLang="en-US" sz="2400" dirty="0">
                        <a:latin typeface="微软雅黑" panose="020B0503020204020204" pitchFamily="34" charset="-122"/>
                        <a:ea typeface="微软雅黑" panose="020B0503020204020204" pitchFamily="34" charset="-122"/>
                      </a:endParaRPr>
                    </a:p>
                  </a:txBody>
                  <a:tcPr marL="65564" marR="65564" marT="43697" marB="43697" anchor="ctr"/>
                </a:tc>
                <a:extLst>
                  <a:ext uri="{0D108BD9-81ED-4DB2-BD59-A6C34878D82A}">
                    <a16:rowId xmlns:a16="http://schemas.microsoft.com/office/drawing/2014/main" val="10000"/>
                  </a:ext>
                </a:extLst>
              </a:tr>
              <a:tr h="786547">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400" dirty="0" smtClean="0">
                          <a:solidFill>
                            <a:srgbClr val="C00000"/>
                          </a:solidFill>
                          <a:latin typeface="微软雅黑" panose="020B0503020204020204" pitchFamily="34" charset="-122"/>
                          <a:ea typeface="微软雅黑" panose="020B0503020204020204" pitchFamily="34" charset="-122"/>
                        </a:rPr>
                        <a:t>color</a:t>
                      </a:r>
                      <a:endParaRPr lang="zh-CN" altLang="en-US" sz="2400" dirty="0">
                        <a:solidFill>
                          <a:srgbClr val="C00000"/>
                        </a:solidFill>
                        <a:latin typeface="微软雅黑" panose="020B0503020204020204" pitchFamily="34" charset="-122"/>
                        <a:ea typeface="微软雅黑" panose="020B0503020204020204" pitchFamily="34" charset="-122"/>
                      </a:endParaRPr>
                    </a:p>
                  </a:txBody>
                  <a:tcPr marL="65564" marR="65564" marT="43697" marB="43697" anchor="ctr"/>
                </a:tc>
                <a:tc>
                  <a:txBody>
                    <a:bodyPr/>
                    <a:lstStyle/>
                    <a:p>
                      <a:pPr algn="ctr"/>
                      <a:r>
                        <a:rPr lang="zh-CN" altLang="en-US" sz="2400" dirty="0" smtClean="0">
                          <a:latin typeface="微软雅黑" panose="020B0503020204020204" pitchFamily="34" charset="-122"/>
                          <a:ea typeface="微软雅黑" panose="020B0503020204020204" pitchFamily="34" charset="-122"/>
                        </a:rPr>
                        <a:t>用于选择颜色</a:t>
                      </a:r>
                      <a:endParaRPr lang="zh-CN" altLang="en-US" sz="2400" dirty="0">
                        <a:latin typeface="微软雅黑" panose="020B0503020204020204" pitchFamily="34" charset="-122"/>
                        <a:ea typeface="微软雅黑" panose="020B0503020204020204" pitchFamily="34" charset="-122"/>
                      </a:endParaRPr>
                    </a:p>
                  </a:txBody>
                  <a:tcPr marL="65564" marR="65564" marT="43697" marB="43697" anchor="ctr"/>
                </a:tc>
                <a:extLst>
                  <a:ext uri="{0D108BD9-81ED-4DB2-BD59-A6C34878D82A}">
                    <a16:rowId xmlns:a16="http://schemas.microsoft.com/office/drawing/2014/main" val="10001"/>
                  </a:ext>
                </a:extLst>
              </a:tr>
              <a:tr h="818875">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400" dirty="0" smtClean="0">
                          <a:solidFill>
                            <a:srgbClr val="C00000"/>
                          </a:solidFill>
                          <a:latin typeface="微软雅黑" panose="020B0503020204020204" pitchFamily="34" charset="-122"/>
                          <a:ea typeface="微软雅黑" panose="020B0503020204020204" pitchFamily="34" charset="-122"/>
                        </a:rPr>
                        <a:t>range </a:t>
                      </a:r>
                      <a:endParaRPr lang="zh-CN" altLang="en-US" sz="2400" dirty="0">
                        <a:solidFill>
                          <a:srgbClr val="C00000"/>
                        </a:solidFill>
                        <a:latin typeface="微软雅黑" panose="020B0503020204020204" pitchFamily="34" charset="-122"/>
                        <a:ea typeface="微软雅黑" panose="020B0503020204020204" pitchFamily="34" charset="-122"/>
                      </a:endParaRPr>
                    </a:p>
                  </a:txBody>
                  <a:tcPr marL="65564" marR="65564" marT="43697" marB="43697" anchor="ct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zh-CN" altLang="en-US" sz="2400" dirty="0" smtClean="0">
                          <a:latin typeface="微软雅黑" panose="020B0503020204020204" pitchFamily="34" charset="-122"/>
                          <a:ea typeface="微软雅黑" panose="020B0503020204020204" pitchFamily="34" charset="-122"/>
                        </a:rPr>
                        <a:t>用于含一定范围内数字值的输入域，显示为滑动条</a:t>
                      </a:r>
                      <a:endParaRPr lang="zh-CN" altLang="en-US" sz="2400" dirty="0">
                        <a:latin typeface="微软雅黑" panose="020B0503020204020204" pitchFamily="34" charset="-122"/>
                        <a:ea typeface="微软雅黑" panose="020B0503020204020204" pitchFamily="34" charset="-122"/>
                      </a:endParaRPr>
                    </a:p>
                  </a:txBody>
                  <a:tcPr marL="65564" marR="65564" marT="43697" marB="43697" anchor="ctr"/>
                </a:tc>
                <a:extLst>
                  <a:ext uri="{0D108BD9-81ED-4DB2-BD59-A6C34878D82A}">
                    <a16:rowId xmlns:a16="http://schemas.microsoft.com/office/drawing/2014/main" val="10002"/>
                  </a:ext>
                </a:extLst>
              </a:tr>
              <a:tr h="786547">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400" dirty="0" smtClean="0">
                          <a:solidFill>
                            <a:srgbClr val="C00000"/>
                          </a:solidFill>
                          <a:latin typeface="微软雅黑" panose="020B0503020204020204" pitchFamily="34" charset="-122"/>
                          <a:ea typeface="微软雅黑" panose="020B0503020204020204" pitchFamily="34" charset="-122"/>
                        </a:rPr>
                        <a:t>search</a:t>
                      </a:r>
                      <a:endParaRPr lang="zh-CN" altLang="en-US" sz="2400" dirty="0">
                        <a:solidFill>
                          <a:srgbClr val="C00000"/>
                        </a:solidFill>
                        <a:latin typeface="微软雅黑" panose="020B0503020204020204" pitchFamily="34" charset="-122"/>
                        <a:ea typeface="微软雅黑" panose="020B0503020204020204" pitchFamily="34" charset="-122"/>
                      </a:endParaRPr>
                    </a:p>
                  </a:txBody>
                  <a:tcPr marL="65564" marR="65564" marT="43697" marB="43697" anchor="ct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zh-CN" altLang="en-US" sz="2400" dirty="0" smtClean="0">
                          <a:latin typeface="微软雅黑" panose="020B0503020204020204" pitchFamily="34" charset="-122"/>
                          <a:ea typeface="微软雅黑" panose="020B0503020204020204" pitchFamily="34" charset="-122"/>
                        </a:rPr>
                        <a:t>用于专门输入搜索关键词的</a:t>
                      </a:r>
                      <a:endParaRPr lang="zh-CN" altLang="en-US" sz="2400" dirty="0">
                        <a:latin typeface="微软雅黑" panose="020B0503020204020204" pitchFamily="34" charset="-122"/>
                        <a:ea typeface="微软雅黑" panose="020B0503020204020204" pitchFamily="34" charset="-122"/>
                      </a:endParaRPr>
                    </a:p>
                  </a:txBody>
                  <a:tcPr marL="65564" marR="65564" marT="43697" marB="43697"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5"/>
          <p:cNvSpPr>
            <a:spLocks noGrp="1"/>
          </p:cNvSpPr>
          <p:nvPr>
            <p:ph sz="quarter" idx="10"/>
          </p:nvPr>
        </p:nvSpPr>
        <p:spPr bwMode="auto">
          <a:xfrm>
            <a:off x="782758" y="1228172"/>
            <a:ext cx="9940554" cy="4643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30000"/>
              </a:lnSpc>
              <a:buNone/>
            </a:pPr>
            <a:r>
              <a:rPr kumimoji="0" lang="zh-CN" altLang="en-US" dirty="0" smtClean="0">
                <a:solidFill>
                  <a:schemeClr val="tx1">
                    <a:lumMod val="50000"/>
                  </a:schemeClr>
                </a:solidFill>
                <a:latin typeface="微软雅黑" panose="020B0503020204020204" pitchFamily="34" charset="-122"/>
                <a:ea typeface="微软雅黑" panose="020B0503020204020204" pitchFamily="34" charset="-122"/>
              </a:rPr>
              <a:t>在之前的HTML表单标签中，对于一些功能支持的不够好。</a:t>
            </a:r>
            <a:endParaRPr kumimoji="0" lang="en-US" altLang="zh-CN" dirty="0" smtClean="0">
              <a:solidFill>
                <a:schemeClr val="tx1">
                  <a:lumMod val="50000"/>
                </a:schemeClr>
              </a:solidFill>
              <a:latin typeface="微软雅黑" panose="020B0503020204020204" pitchFamily="34" charset="-122"/>
              <a:ea typeface="微软雅黑" panose="020B0503020204020204" pitchFamily="34" charset="-122"/>
            </a:endParaRPr>
          </a:p>
          <a:p>
            <a:pPr marL="0" indent="0">
              <a:lnSpc>
                <a:spcPct val="130000"/>
              </a:lnSpc>
              <a:buNone/>
            </a:pPr>
            <a:r>
              <a:rPr kumimoji="0" lang="zh-CN" altLang="en-US" dirty="0" smtClean="0">
                <a:solidFill>
                  <a:schemeClr val="tx1">
                    <a:lumMod val="50000"/>
                  </a:schemeClr>
                </a:solidFill>
                <a:latin typeface="微软雅黑" panose="020B0503020204020204" pitchFamily="34" charset="-122"/>
                <a:ea typeface="微软雅黑" panose="020B0503020204020204" pitchFamily="34" charset="-122"/>
              </a:rPr>
              <a:t>比如：</a:t>
            </a:r>
            <a:endParaRPr kumimoji="0" lang="en-US" altLang="zh-CN" dirty="0" smtClean="0">
              <a:solidFill>
                <a:schemeClr val="tx1">
                  <a:lumMod val="50000"/>
                </a:schemeClr>
              </a:solidFill>
              <a:latin typeface="微软雅黑" panose="020B0503020204020204" pitchFamily="34" charset="-122"/>
              <a:ea typeface="微软雅黑" panose="020B0503020204020204" pitchFamily="34" charset="-122"/>
            </a:endParaRPr>
          </a:p>
          <a:p>
            <a:pPr marL="0" indent="0">
              <a:lnSpc>
                <a:spcPct val="130000"/>
              </a:lnSpc>
              <a:buNone/>
            </a:pPr>
            <a:r>
              <a:rPr kumimoji="0" lang="en-US" altLang="zh-CN" dirty="0" smtClean="0">
                <a:solidFill>
                  <a:schemeClr val="tx1">
                    <a:lumMod val="50000"/>
                  </a:schemeClr>
                </a:solidFill>
                <a:latin typeface="微软雅黑" panose="020B0503020204020204" pitchFamily="34" charset="-122"/>
                <a:ea typeface="微软雅黑" panose="020B0503020204020204" pitchFamily="34" charset="-122"/>
              </a:rPr>
              <a:t>1</a:t>
            </a:r>
            <a:r>
              <a:rPr kumimoji="0" lang="zh-CN" altLang="en-US" dirty="0" smtClean="0">
                <a:solidFill>
                  <a:schemeClr val="tx1">
                    <a:lumMod val="50000"/>
                  </a:schemeClr>
                </a:solidFill>
                <a:latin typeface="微软雅黑" panose="020B0503020204020204" pitchFamily="34" charset="-122"/>
                <a:ea typeface="微软雅黑" panose="020B0503020204020204" pitchFamily="34" charset="-122"/>
              </a:rPr>
              <a:t>、文本框提示信息</a:t>
            </a:r>
            <a:endParaRPr kumimoji="0" lang="en-US" altLang="zh-CN" dirty="0" smtClean="0">
              <a:solidFill>
                <a:schemeClr val="tx1">
                  <a:lumMod val="50000"/>
                </a:schemeClr>
              </a:solidFill>
              <a:latin typeface="微软雅黑" panose="020B0503020204020204" pitchFamily="34" charset="-122"/>
              <a:ea typeface="微软雅黑" panose="020B0503020204020204" pitchFamily="34" charset="-122"/>
            </a:endParaRPr>
          </a:p>
          <a:p>
            <a:pPr marL="0" indent="0">
              <a:lnSpc>
                <a:spcPct val="130000"/>
              </a:lnSpc>
              <a:buNone/>
            </a:pPr>
            <a:r>
              <a:rPr kumimoji="0" lang="en-US" altLang="zh-CN" dirty="0" smtClean="0">
                <a:solidFill>
                  <a:schemeClr val="tx1">
                    <a:lumMod val="50000"/>
                  </a:schemeClr>
                </a:solidFill>
                <a:latin typeface="微软雅黑" panose="020B0503020204020204" pitchFamily="34" charset="-122"/>
                <a:ea typeface="微软雅黑" panose="020B0503020204020204" pitchFamily="34" charset="-122"/>
              </a:rPr>
              <a:t>2</a:t>
            </a:r>
            <a:r>
              <a:rPr kumimoji="0" lang="zh-CN" altLang="en-US" dirty="0" smtClean="0">
                <a:solidFill>
                  <a:schemeClr val="tx1">
                    <a:lumMod val="50000"/>
                  </a:schemeClr>
                </a:solidFill>
                <a:latin typeface="微软雅黑" panose="020B0503020204020204" pitchFamily="34" charset="-122"/>
                <a:ea typeface="微软雅黑" panose="020B0503020204020204" pitchFamily="34" charset="-122"/>
              </a:rPr>
              <a:t>、表单校验</a:t>
            </a:r>
            <a:endParaRPr kumimoji="0" lang="en-US" altLang="zh-CN" dirty="0" smtClean="0">
              <a:solidFill>
                <a:schemeClr val="tx1">
                  <a:lumMod val="50000"/>
                </a:schemeClr>
              </a:solidFill>
              <a:latin typeface="微软雅黑" panose="020B0503020204020204" pitchFamily="34" charset="-122"/>
              <a:ea typeface="微软雅黑" panose="020B0503020204020204" pitchFamily="34" charset="-122"/>
            </a:endParaRPr>
          </a:p>
          <a:p>
            <a:pPr marL="0" indent="0">
              <a:lnSpc>
                <a:spcPct val="130000"/>
              </a:lnSpc>
              <a:buNone/>
            </a:pPr>
            <a:r>
              <a:rPr kumimoji="0" lang="en-US" altLang="zh-CN" dirty="0" smtClean="0">
                <a:solidFill>
                  <a:schemeClr val="tx1">
                    <a:lumMod val="50000"/>
                  </a:schemeClr>
                </a:solidFill>
                <a:latin typeface="微软雅黑" panose="020B0503020204020204" pitchFamily="34" charset="-122"/>
                <a:ea typeface="微软雅黑" panose="020B0503020204020204" pitchFamily="34" charset="-122"/>
              </a:rPr>
              <a:t>3</a:t>
            </a:r>
            <a:r>
              <a:rPr kumimoji="0" lang="zh-CN" altLang="en-US" dirty="0" smtClean="0">
                <a:solidFill>
                  <a:schemeClr val="tx1">
                    <a:lumMod val="50000"/>
                  </a:schemeClr>
                </a:solidFill>
                <a:latin typeface="微软雅黑" panose="020B0503020204020204" pitchFamily="34" charset="-122"/>
                <a:ea typeface="微软雅黑" panose="020B0503020204020204" pitchFamily="34" charset="-122"/>
              </a:rPr>
              <a:t>、日期选择控件</a:t>
            </a:r>
            <a:endParaRPr kumimoji="0" lang="en-US" altLang="zh-CN" dirty="0" smtClean="0">
              <a:solidFill>
                <a:schemeClr val="tx1">
                  <a:lumMod val="50000"/>
                </a:schemeClr>
              </a:solidFill>
              <a:latin typeface="微软雅黑" panose="020B0503020204020204" pitchFamily="34" charset="-122"/>
              <a:ea typeface="微软雅黑" panose="020B0503020204020204" pitchFamily="34" charset="-122"/>
            </a:endParaRPr>
          </a:p>
          <a:p>
            <a:pPr marL="0" indent="0">
              <a:lnSpc>
                <a:spcPct val="130000"/>
              </a:lnSpc>
              <a:buNone/>
            </a:pPr>
            <a:r>
              <a:rPr kumimoji="0" lang="en-US" altLang="zh-CN" dirty="0" smtClean="0">
                <a:solidFill>
                  <a:schemeClr val="tx1">
                    <a:lumMod val="50000"/>
                  </a:schemeClr>
                </a:solidFill>
                <a:latin typeface="微软雅黑" panose="020B0503020204020204" pitchFamily="34" charset="-122"/>
                <a:ea typeface="微软雅黑" panose="020B0503020204020204" pitchFamily="34" charset="-122"/>
              </a:rPr>
              <a:t>4</a:t>
            </a:r>
            <a:r>
              <a:rPr kumimoji="0" lang="zh-CN" altLang="en-US" dirty="0" smtClean="0">
                <a:solidFill>
                  <a:schemeClr val="tx1">
                    <a:lumMod val="50000"/>
                  </a:schemeClr>
                </a:solidFill>
                <a:latin typeface="微软雅黑" panose="020B0503020204020204" pitchFamily="34" charset="-122"/>
                <a:ea typeface="微软雅黑" panose="020B0503020204020204" pitchFamily="34" charset="-122"/>
              </a:rPr>
              <a:t>、颜色选择控件</a:t>
            </a:r>
            <a:endParaRPr kumimoji="0" lang="en-US" altLang="zh-CN" dirty="0" smtClean="0">
              <a:solidFill>
                <a:schemeClr val="tx1">
                  <a:lumMod val="50000"/>
                </a:schemeClr>
              </a:solidFill>
              <a:latin typeface="微软雅黑" panose="020B0503020204020204" pitchFamily="34" charset="-122"/>
              <a:ea typeface="微软雅黑" panose="020B0503020204020204" pitchFamily="34" charset="-122"/>
            </a:endParaRPr>
          </a:p>
          <a:p>
            <a:pPr lvl="1">
              <a:lnSpc>
                <a:spcPct val="130000"/>
              </a:lnSpc>
              <a:buFont typeface="Arial" panose="020B0604020202020204" pitchFamily="34" charset="0"/>
              <a:buNone/>
            </a:pPr>
            <a:r>
              <a:rPr kumimoji="0" lang="en-US" altLang="zh-CN" dirty="0" smtClean="0">
                <a:solidFill>
                  <a:schemeClr val="tx1">
                    <a:lumMod val="50000"/>
                  </a:schemeClr>
                </a:solidFill>
                <a:latin typeface="微软雅黑" panose="020B0503020204020204" pitchFamily="34" charset="-122"/>
                <a:ea typeface="微软雅黑" panose="020B0503020204020204" pitchFamily="34" charset="-122"/>
              </a:rPr>
              <a:t>…….</a:t>
            </a:r>
            <a:r>
              <a:rPr kumimoji="0" lang="zh-CN" altLang="en-US" dirty="0" smtClean="0">
                <a:solidFill>
                  <a:schemeClr val="tx1">
                    <a:lumMod val="50000"/>
                  </a:schemeClr>
                </a:solidFill>
                <a:latin typeface="微软雅黑" panose="020B0503020204020204" pitchFamily="34" charset="-122"/>
                <a:ea typeface="微软雅黑" panose="020B0503020204020204" pitchFamily="34" charset="-122"/>
              </a:rPr>
              <a:t> （之前只能通过js和事件结合处理）</a:t>
            </a:r>
          </a:p>
        </p:txBody>
      </p:sp>
      <p:sp>
        <p:nvSpPr>
          <p:cNvPr id="5" name="标题 1"/>
          <p:cNvSpPr txBox="1">
            <a:spLocks/>
          </p:cNvSpPr>
          <p:nvPr>
            <p:custDataLst>
              <p:tags r:id="rId1"/>
            </p:custDataLst>
          </p:nvPr>
        </p:nvSpPr>
        <p:spPr>
          <a:xfrm>
            <a:off x="595841" y="191663"/>
            <a:ext cx="9791700" cy="792163"/>
          </a:xfrm>
          <a:prstGeom prst="rect">
            <a:avLst/>
          </a:prstGeom>
        </p:spPr>
        <p:txBody>
          <a:bodyPr wrap="square">
            <a:normAutofit/>
          </a:bodyPr>
          <a:lstStyle>
            <a:lvl1pPr algn="l" rtl="0" eaLnBrk="1" fontAlgn="base" hangingPunct="1">
              <a:spcBef>
                <a:spcPct val="0"/>
              </a:spcBef>
              <a:spcAft>
                <a:spcPct val="0"/>
              </a:spcAft>
              <a:defRPr sz="2100" kern="1200">
                <a:solidFill>
                  <a:srgbClr val="3376AD"/>
                </a:solidFill>
                <a:latin typeface="+mj-lt"/>
                <a:ea typeface="+mj-ea"/>
                <a:cs typeface="+mj-cs"/>
              </a:defRPr>
            </a:lvl1pPr>
            <a:lvl2pPr algn="l" rtl="0" eaLnBrk="1" fontAlgn="base" hangingPunct="1">
              <a:spcBef>
                <a:spcPct val="0"/>
              </a:spcBef>
              <a:spcAft>
                <a:spcPct val="0"/>
              </a:spcAft>
              <a:defRPr sz="24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24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24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2400">
                <a:solidFill>
                  <a:srgbClr val="3376AD"/>
                </a:solidFill>
                <a:latin typeface="Britannic Bold" pitchFamily="34" charset="0"/>
                <a:ea typeface="微软雅黑" panose="020B0503020204020204" charset="-122"/>
                <a:cs typeface="宋体" panose="02010600030101010101" pitchFamily="2" charset="-122"/>
              </a:defRPr>
            </a:lvl5pPr>
            <a:lvl6pPr marL="342900" algn="ctr"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685800" algn="ctr"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028700" algn="ctr"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371600" algn="ctr"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课堂导入</a:t>
            </a:r>
            <a:endParaRPr lang="zh-CN" altLang="en-US" sz="4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1"/>
          <p:cNvSpPr txBox="1">
            <a:spLocks noChangeArrowheads="1"/>
          </p:cNvSpPr>
          <p:nvPr/>
        </p:nvSpPr>
        <p:spPr bwMode="auto">
          <a:xfrm>
            <a:off x="1884363" y="476251"/>
            <a:ext cx="46839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4400" b="1">
                <a:solidFill>
                  <a:schemeClr val="bg1"/>
                </a:solidFill>
                <a:latin typeface="方正粗倩简体" pitchFamily="65" charset="-122"/>
                <a:ea typeface="方正粗倩简体" pitchFamily="65" charset="-122"/>
              </a:rPr>
              <a:t>1</a:t>
            </a:r>
            <a:endParaRPr lang="zh-CN" altLang="en-US" sz="2800" b="1">
              <a:solidFill>
                <a:schemeClr val="bg1"/>
              </a:solidFill>
              <a:latin typeface="方正粗倩简体" pitchFamily="65" charset="-122"/>
              <a:ea typeface="方正粗倩简体" pitchFamily="65" charset="-122"/>
            </a:endParaRPr>
          </a:p>
        </p:txBody>
      </p:sp>
      <p:sp>
        <p:nvSpPr>
          <p:cNvPr id="24579" name="矩形 2"/>
          <p:cNvSpPr>
            <a:spLocks noChangeArrowheads="1"/>
          </p:cNvSpPr>
          <p:nvPr/>
        </p:nvSpPr>
        <p:spPr bwMode="auto">
          <a:xfrm>
            <a:off x="621492" y="271992"/>
            <a:ext cx="77376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buClr>
                <a:schemeClr val="folHlink"/>
              </a:buClr>
              <a:buSzPct val="60000"/>
            </a:pPr>
            <a:r>
              <a:rPr lang="en-US" altLang="zh-CN" sz="4000" dirty="0">
                <a:solidFill>
                  <a:srgbClr val="3376AD"/>
                </a:solidFill>
                <a:latin typeface="+mj-lt"/>
                <a:ea typeface="+mj-ea"/>
                <a:cs typeface="+mj-cs"/>
              </a:rPr>
              <a:t>HTMl5</a:t>
            </a:r>
            <a:r>
              <a:rPr lang="zh-CN" altLang="en-US" sz="4000" dirty="0">
                <a:solidFill>
                  <a:srgbClr val="3376AD"/>
                </a:solidFill>
                <a:latin typeface="+mj-lt"/>
                <a:ea typeface="+mj-ea"/>
                <a:cs typeface="+mj-cs"/>
              </a:rPr>
              <a:t>新增</a:t>
            </a:r>
            <a:r>
              <a:rPr lang="en-US" altLang="zh-CN" sz="4000" dirty="0">
                <a:solidFill>
                  <a:srgbClr val="3376AD"/>
                </a:solidFill>
                <a:latin typeface="+mj-lt"/>
                <a:ea typeface="+mj-ea"/>
                <a:cs typeface="+mj-cs"/>
              </a:rPr>
              <a:t>input</a:t>
            </a:r>
            <a:r>
              <a:rPr lang="zh-CN" altLang="en-US" sz="4000" dirty="0">
                <a:solidFill>
                  <a:srgbClr val="3376AD"/>
                </a:solidFill>
                <a:latin typeface="+mj-lt"/>
                <a:ea typeface="+mj-ea"/>
                <a:cs typeface="+mj-cs"/>
              </a:rPr>
              <a:t>类型（重点）</a:t>
            </a:r>
          </a:p>
        </p:txBody>
      </p:sp>
      <p:graphicFrame>
        <p:nvGraphicFramePr>
          <p:cNvPr id="6" name="内容占位符 3"/>
          <p:cNvGraphicFramePr>
            <a:graphicFrameLocks/>
          </p:cNvGraphicFramePr>
          <p:nvPr/>
        </p:nvGraphicFramePr>
        <p:xfrm>
          <a:off x="2058988" y="1628775"/>
          <a:ext cx="7867650" cy="4687890"/>
        </p:xfrm>
        <a:graphic>
          <a:graphicData uri="http://schemas.openxmlformats.org/drawingml/2006/table">
            <a:tbl>
              <a:tblPr firstRow="1" bandRow="1">
                <a:tableStyleId>{5C22544A-7EE6-4342-B048-85BDC9FD1C3A}</a:tableStyleId>
              </a:tblPr>
              <a:tblGrid>
                <a:gridCol w="2524089">
                  <a:extLst>
                    <a:ext uri="{9D8B030D-6E8A-4147-A177-3AD203B41FA5}">
                      <a16:colId xmlns:a16="http://schemas.microsoft.com/office/drawing/2014/main" val="20000"/>
                    </a:ext>
                  </a:extLst>
                </a:gridCol>
                <a:gridCol w="5343561">
                  <a:extLst>
                    <a:ext uri="{9D8B030D-6E8A-4147-A177-3AD203B41FA5}">
                      <a16:colId xmlns:a16="http://schemas.microsoft.com/office/drawing/2014/main" val="20001"/>
                    </a:ext>
                  </a:extLst>
                </a:gridCol>
              </a:tblGrid>
              <a:tr h="754570">
                <a:tc>
                  <a:txBody>
                    <a:bodyPr/>
                    <a:lstStyle/>
                    <a:p>
                      <a:pPr algn="ctr"/>
                      <a:r>
                        <a:rPr lang="zh-CN" altLang="en-US" sz="2400" dirty="0" smtClean="0">
                          <a:latin typeface="微软雅黑" panose="020B0503020204020204" pitchFamily="34" charset="-122"/>
                          <a:ea typeface="微软雅黑" panose="020B0503020204020204" pitchFamily="34" charset="-122"/>
                        </a:rPr>
                        <a:t>类型</a:t>
                      </a:r>
                      <a:endParaRPr lang="zh-CN" altLang="en-US" sz="2400" dirty="0">
                        <a:latin typeface="微软雅黑" panose="020B0503020204020204" pitchFamily="34" charset="-122"/>
                        <a:ea typeface="微软雅黑" panose="020B0503020204020204" pitchFamily="34" charset="-122"/>
                      </a:endParaRPr>
                    </a:p>
                  </a:txBody>
                  <a:tcPr marL="65564" marR="65564" marT="43703" marB="43703" anchor="ctr"/>
                </a:tc>
                <a:tc>
                  <a:txBody>
                    <a:bodyPr/>
                    <a:lstStyle/>
                    <a:p>
                      <a:pPr algn="ctr"/>
                      <a:r>
                        <a:rPr lang="zh-CN" altLang="en-US" sz="2400" dirty="0" smtClean="0">
                          <a:latin typeface="微软雅黑" panose="020B0503020204020204" pitchFamily="34" charset="-122"/>
                          <a:ea typeface="微软雅黑" panose="020B0503020204020204" pitchFamily="34" charset="-122"/>
                        </a:rPr>
                        <a:t>说明</a:t>
                      </a:r>
                      <a:endParaRPr lang="zh-CN" altLang="en-US" sz="2400" dirty="0">
                        <a:latin typeface="微软雅黑" panose="020B0503020204020204" pitchFamily="34" charset="-122"/>
                        <a:ea typeface="微软雅黑" panose="020B0503020204020204" pitchFamily="34" charset="-122"/>
                      </a:endParaRPr>
                    </a:p>
                  </a:txBody>
                  <a:tcPr marL="65564" marR="65564" marT="43703" marB="43703" anchor="ctr"/>
                </a:tc>
                <a:extLst>
                  <a:ext uri="{0D108BD9-81ED-4DB2-BD59-A6C34878D82A}">
                    <a16:rowId xmlns:a16="http://schemas.microsoft.com/office/drawing/2014/main" val="10000"/>
                  </a:ext>
                </a:extLst>
              </a:tr>
              <a:tr h="786664">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400" dirty="0" smtClean="0">
                          <a:solidFill>
                            <a:srgbClr val="C00000"/>
                          </a:solidFill>
                          <a:latin typeface="微软雅黑" panose="020B0503020204020204" pitchFamily="34" charset="-122"/>
                          <a:ea typeface="微软雅黑" panose="020B0503020204020204" pitchFamily="34" charset="-122"/>
                        </a:rPr>
                        <a:t>date</a:t>
                      </a:r>
                      <a:endParaRPr lang="zh-CN" altLang="en-US" sz="2400" dirty="0">
                        <a:solidFill>
                          <a:srgbClr val="C00000"/>
                        </a:solidFill>
                        <a:latin typeface="微软雅黑" panose="020B0503020204020204" pitchFamily="34" charset="-122"/>
                        <a:ea typeface="微软雅黑" panose="020B0503020204020204" pitchFamily="34" charset="-122"/>
                      </a:endParaRPr>
                    </a:p>
                  </a:txBody>
                  <a:tcPr marL="65564" marR="65564" marT="43703" marB="43703" anchor="ctr"/>
                </a:tc>
                <a:tc>
                  <a:txBody>
                    <a:bodyPr/>
                    <a:lstStyle/>
                    <a:p>
                      <a:pPr algn="ctr"/>
                      <a:r>
                        <a:rPr lang="zh-CN" altLang="en-US" sz="2400" b="0" i="0" kern="1200" dirty="0" smtClean="0">
                          <a:solidFill>
                            <a:srgbClr val="C00000"/>
                          </a:solidFill>
                          <a:effectLst/>
                          <a:latin typeface="微软雅黑" panose="020B0503020204020204" pitchFamily="34" charset="-122"/>
                          <a:ea typeface="微软雅黑" panose="020B0503020204020204" pitchFamily="34" charset="-122"/>
                          <a:cs typeface="+mn-cs"/>
                        </a:rPr>
                        <a:t>当该文本框获取焦点时，显示日历</a:t>
                      </a:r>
                      <a:endParaRPr lang="zh-CN" altLang="en-US" sz="2400" dirty="0">
                        <a:solidFill>
                          <a:srgbClr val="C00000"/>
                        </a:solidFill>
                        <a:latin typeface="微软雅黑" panose="020B0503020204020204" pitchFamily="34" charset="-122"/>
                        <a:ea typeface="微软雅黑" panose="020B0503020204020204" pitchFamily="34" charset="-122"/>
                      </a:endParaRPr>
                    </a:p>
                  </a:txBody>
                  <a:tcPr marL="65564" marR="65564" marT="43703" marB="43703" anchor="ctr"/>
                </a:tc>
                <a:extLst>
                  <a:ext uri="{0D108BD9-81ED-4DB2-BD59-A6C34878D82A}">
                    <a16:rowId xmlns:a16="http://schemas.microsoft.com/office/drawing/2014/main" val="10001"/>
                  </a:ext>
                </a:extLst>
              </a:tr>
              <a:tr h="786664">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400" dirty="0" smtClean="0">
                          <a:solidFill>
                            <a:schemeClr val="tx1"/>
                          </a:solidFill>
                          <a:latin typeface="微软雅黑" panose="020B0503020204020204" pitchFamily="34" charset="-122"/>
                          <a:ea typeface="微软雅黑" panose="020B0503020204020204" pitchFamily="34" charset="-122"/>
                        </a:rPr>
                        <a:t>month</a:t>
                      </a:r>
                      <a:endParaRPr lang="zh-CN" altLang="en-US" sz="2400" dirty="0">
                        <a:solidFill>
                          <a:schemeClr val="tx1"/>
                        </a:solidFill>
                        <a:latin typeface="微软雅黑" panose="020B0503020204020204" pitchFamily="34" charset="-122"/>
                        <a:ea typeface="微软雅黑" panose="020B0503020204020204" pitchFamily="34" charset="-122"/>
                      </a:endParaRPr>
                    </a:p>
                  </a:txBody>
                  <a:tcPr marL="65564" marR="65564" marT="43703" marB="43703" anchor="ct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zh-CN" altLang="en-US" sz="2400" b="0" i="0" kern="1200" dirty="0" smtClean="0">
                          <a:solidFill>
                            <a:schemeClr val="dk1"/>
                          </a:solidFill>
                          <a:effectLst/>
                          <a:latin typeface="微软雅黑" panose="020B0503020204020204" pitchFamily="34" charset="-122"/>
                          <a:ea typeface="微软雅黑" panose="020B0503020204020204" pitchFamily="34" charset="-122"/>
                          <a:cs typeface="+mn-cs"/>
                        </a:rPr>
                        <a:t>用来输年和月份的</a:t>
                      </a:r>
                      <a:endParaRPr lang="zh-CN" altLang="en-US" sz="2400" dirty="0">
                        <a:latin typeface="微软雅黑" panose="020B0503020204020204" pitchFamily="34" charset="-122"/>
                        <a:ea typeface="微软雅黑" panose="020B0503020204020204" pitchFamily="34" charset="-122"/>
                      </a:endParaRPr>
                    </a:p>
                  </a:txBody>
                  <a:tcPr marL="65564" marR="65564" marT="43703" marB="43703" anchor="ctr"/>
                </a:tc>
                <a:extLst>
                  <a:ext uri="{0D108BD9-81ED-4DB2-BD59-A6C34878D82A}">
                    <a16:rowId xmlns:a16="http://schemas.microsoft.com/office/drawing/2014/main" val="10002"/>
                  </a:ext>
                </a:extLst>
              </a:tr>
              <a:tr h="786664">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400" dirty="0" smtClean="0">
                          <a:solidFill>
                            <a:schemeClr val="tx1"/>
                          </a:solidFill>
                          <a:latin typeface="微软雅黑" panose="020B0503020204020204" pitchFamily="34" charset="-122"/>
                          <a:ea typeface="微软雅黑" panose="020B0503020204020204" pitchFamily="34" charset="-122"/>
                        </a:rPr>
                        <a:t>week</a:t>
                      </a:r>
                      <a:endParaRPr lang="zh-CN" altLang="en-US" sz="2400" dirty="0">
                        <a:solidFill>
                          <a:schemeClr val="tx1"/>
                        </a:solidFill>
                        <a:latin typeface="微软雅黑" panose="020B0503020204020204" pitchFamily="34" charset="-122"/>
                        <a:ea typeface="微软雅黑" panose="020B0503020204020204" pitchFamily="34" charset="-122"/>
                      </a:endParaRPr>
                    </a:p>
                  </a:txBody>
                  <a:tcPr marL="65564" marR="65564" marT="43703" marB="43703" anchor="ct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zh-CN" altLang="en-US" sz="2400" b="0" i="0" kern="1200" dirty="0" smtClean="0">
                          <a:solidFill>
                            <a:schemeClr val="dk1"/>
                          </a:solidFill>
                          <a:effectLst/>
                          <a:latin typeface="微软雅黑" panose="020B0503020204020204" pitchFamily="34" charset="-122"/>
                          <a:ea typeface="微软雅黑" panose="020B0503020204020204" pitchFamily="34" charset="-122"/>
                          <a:cs typeface="+mn-cs"/>
                        </a:rPr>
                        <a:t>用来输年和周号的</a:t>
                      </a:r>
                      <a:endParaRPr lang="zh-CN" altLang="en-US" sz="2400" dirty="0">
                        <a:latin typeface="微软雅黑" panose="020B0503020204020204" pitchFamily="34" charset="-122"/>
                        <a:ea typeface="微软雅黑" panose="020B0503020204020204" pitchFamily="34" charset="-122"/>
                      </a:endParaRPr>
                    </a:p>
                  </a:txBody>
                  <a:tcPr marL="65564" marR="65564" marT="43703" marB="43703" anchor="ctr"/>
                </a:tc>
                <a:extLst>
                  <a:ext uri="{0D108BD9-81ED-4DB2-BD59-A6C34878D82A}">
                    <a16:rowId xmlns:a16="http://schemas.microsoft.com/office/drawing/2014/main" val="10003"/>
                  </a:ext>
                </a:extLst>
              </a:tr>
              <a:tr h="786664">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400" dirty="0" smtClean="0">
                          <a:solidFill>
                            <a:schemeClr val="tx1"/>
                          </a:solidFill>
                          <a:latin typeface="微软雅黑" panose="020B0503020204020204" pitchFamily="34" charset="-122"/>
                          <a:ea typeface="微软雅黑" panose="020B0503020204020204" pitchFamily="34" charset="-122"/>
                        </a:rPr>
                        <a:t>time</a:t>
                      </a:r>
                      <a:endParaRPr lang="zh-CN" altLang="en-US" sz="2400" dirty="0">
                        <a:solidFill>
                          <a:schemeClr val="tx1"/>
                        </a:solidFill>
                        <a:latin typeface="微软雅黑" panose="020B0503020204020204" pitchFamily="34" charset="-122"/>
                        <a:ea typeface="微软雅黑" panose="020B0503020204020204" pitchFamily="34" charset="-122"/>
                      </a:endParaRPr>
                    </a:p>
                  </a:txBody>
                  <a:tcPr marL="65564" marR="65564" marT="43703" marB="43703" anchor="ct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zh-CN" altLang="en-US" sz="2400" b="0" i="0" kern="1200" dirty="0" smtClean="0">
                          <a:solidFill>
                            <a:schemeClr val="dk1"/>
                          </a:solidFill>
                          <a:effectLst/>
                          <a:latin typeface="微软雅黑" panose="020B0503020204020204" pitchFamily="34" charset="-122"/>
                          <a:ea typeface="微软雅黑" panose="020B0503020204020204" pitchFamily="34" charset="-122"/>
                          <a:cs typeface="+mn-cs"/>
                        </a:rPr>
                        <a:t>用来输时间的</a:t>
                      </a:r>
                      <a:endParaRPr lang="zh-CN" altLang="en-US" sz="2400" dirty="0" smtClean="0">
                        <a:latin typeface="微软雅黑" panose="020B0503020204020204" pitchFamily="34" charset="-122"/>
                        <a:ea typeface="微软雅黑" panose="020B0503020204020204" pitchFamily="34" charset="-122"/>
                      </a:endParaRPr>
                    </a:p>
                  </a:txBody>
                  <a:tcPr marL="65564" marR="65564" marT="43703" marB="43703" anchor="ctr"/>
                </a:tc>
                <a:extLst>
                  <a:ext uri="{0D108BD9-81ED-4DB2-BD59-A6C34878D82A}">
                    <a16:rowId xmlns:a16="http://schemas.microsoft.com/office/drawing/2014/main" val="10004"/>
                  </a:ext>
                </a:extLst>
              </a:tr>
              <a:tr h="786664">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400" dirty="0" err="1" smtClean="0">
                          <a:solidFill>
                            <a:schemeClr val="tx1"/>
                          </a:solidFill>
                          <a:latin typeface="微软雅黑" panose="020B0503020204020204" pitchFamily="34" charset="-122"/>
                          <a:ea typeface="微软雅黑" panose="020B0503020204020204" pitchFamily="34" charset="-122"/>
                        </a:rPr>
                        <a:t>datetime</a:t>
                      </a:r>
                      <a:r>
                        <a:rPr lang="en-US" altLang="zh-CN" sz="2400" dirty="0" smtClean="0">
                          <a:solidFill>
                            <a:schemeClr val="tx1"/>
                          </a:solidFill>
                          <a:latin typeface="微软雅黑" panose="020B0503020204020204" pitchFamily="34" charset="-122"/>
                          <a:ea typeface="微软雅黑" panose="020B0503020204020204" pitchFamily="34" charset="-122"/>
                        </a:rPr>
                        <a:t>-local</a:t>
                      </a:r>
                      <a:endParaRPr lang="zh-CN" altLang="en-US" sz="2400" dirty="0">
                        <a:solidFill>
                          <a:schemeClr val="tx1"/>
                        </a:solidFill>
                        <a:latin typeface="微软雅黑" panose="020B0503020204020204" pitchFamily="34" charset="-122"/>
                        <a:ea typeface="微软雅黑" panose="020B0503020204020204" pitchFamily="34" charset="-122"/>
                      </a:endParaRPr>
                    </a:p>
                  </a:txBody>
                  <a:tcPr marL="65564" marR="65564" marT="43703" marB="43703" anchor="ct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zh-CN" altLang="en-US" sz="2400" dirty="0" smtClean="0">
                          <a:latin typeface="微软雅黑" panose="020B0503020204020204" pitchFamily="34" charset="-122"/>
                          <a:ea typeface="微软雅黑" panose="020B0503020204020204" pitchFamily="34" charset="-122"/>
                        </a:rPr>
                        <a:t>用来输入本地日期和时间的</a:t>
                      </a:r>
                      <a:endParaRPr lang="zh-CN" altLang="en-US" sz="2400" dirty="0">
                        <a:latin typeface="微软雅黑" panose="020B0503020204020204" pitchFamily="34" charset="-122"/>
                        <a:ea typeface="微软雅黑" panose="020B0503020204020204" pitchFamily="34" charset="-122"/>
                      </a:endParaRPr>
                    </a:p>
                  </a:txBody>
                  <a:tcPr marL="65564" marR="65564" marT="43703" marB="43703"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02</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5400" dirty="0" smtClean="0">
                  <a:solidFill>
                    <a:schemeClr val="tx1"/>
                  </a:solidFill>
                  <a:latin typeface="+mn-lt"/>
                  <a:ea typeface="+mn-ea"/>
                </a:rPr>
                <a:t>新增元素属性</a:t>
              </a:r>
              <a:endParaRPr lang="en-US" sz="5400" dirty="0">
                <a:solidFill>
                  <a:schemeClr val="tx1"/>
                </a:solidFill>
                <a:latin typeface="+mn-lt"/>
                <a:ea typeface="+mn-ea"/>
              </a:endParaRPr>
            </a:p>
          </p:txBody>
        </p:sp>
      </p:grpSp>
      <p:sp>
        <p:nvSpPr>
          <p:cNvPr id="2" name="文本框 1"/>
          <p:cNvSpPr txBox="1"/>
          <p:nvPr/>
        </p:nvSpPr>
        <p:spPr>
          <a:xfrm>
            <a:off x="477426" y="475647"/>
            <a:ext cx="9004125" cy="936429"/>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1059886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693525" y="263525"/>
            <a:ext cx="8229600" cy="776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sz="4000" dirty="0"/>
              <a:t>Input标签新增加的特有属性</a:t>
            </a:r>
          </a:p>
        </p:txBody>
      </p:sp>
      <p:sp>
        <p:nvSpPr>
          <p:cNvPr id="26627" name="Rectangle 3"/>
          <p:cNvSpPr>
            <a:spLocks noGrp="1" noChangeArrowheads="1"/>
          </p:cNvSpPr>
          <p:nvPr>
            <p:ph idx="1"/>
          </p:nvPr>
        </p:nvSpPr>
        <p:spPr bwMode="auto">
          <a:xfrm>
            <a:off x="693525" y="1195977"/>
            <a:ext cx="8515350" cy="5270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buNone/>
            </a:pPr>
            <a:r>
              <a:rPr lang="zh-CN" altLang="en-US" sz="2400" b="1" dirty="0">
                <a:solidFill>
                  <a:srgbClr val="FF0000"/>
                </a:solidFill>
              </a:rPr>
              <a:t>1、autofocus属性</a:t>
            </a:r>
            <a:endParaRPr lang="en-US" altLang="zh-CN" sz="2400" b="1" dirty="0">
              <a:solidFill>
                <a:srgbClr val="FF0000"/>
              </a:solidFill>
            </a:endParaRPr>
          </a:p>
          <a:p>
            <a:pPr marL="0" indent="0">
              <a:lnSpc>
                <a:spcPct val="150000"/>
              </a:lnSpc>
              <a:buNone/>
            </a:pPr>
            <a:r>
              <a:rPr lang="zh-CN" altLang="en-US" sz="2400" dirty="0"/>
              <a:t>例：&lt;input type="text" autofocus="autofocus"/&gt;</a:t>
            </a:r>
            <a:endParaRPr lang="en-US" altLang="zh-CN" sz="2400" dirty="0"/>
          </a:p>
          <a:p>
            <a:pPr marL="0" indent="0">
              <a:lnSpc>
                <a:spcPct val="150000"/>
              </a:lnSpc>
              <a:buNone/>
            </a:pPr>
            <a:r>
              <a:rPr lang="zh-CN" altLang="en-US" sz="2400" dirty="0"/>
              <a:t>  此属性可以设置当前页面中input标签加载完毕后获得焦点。</a:t>
            </a:r>
          </a:p>
          <a:p>
            <a:pPr marL="0" indent="0">
              <a:lnSpc>
                <a:spcPct val="150000"/>
              </a:lnSpc>
              <a:buNone/>
            </a:pPr>
            <a:r>
              <a:rPr lang="zh-CN" altLang="en-US" sz="2400" b="1" dirty="0">
                <a:solidFill>
                  <a:srgbClr val="FF0000"/>
                </a:solidFill>
              </a:rPr>
              <a:t>2、max,min,step  </a:t>
            </a:r>
            <a:r>
              <a:rPr lang="zh-CN" altLang="en-US" sz="2400" dirty="0"/>
              <a:t>跟数字相关。</a:t>
            </a:r>
          </a:p>
          <a:p>
            <a:pPr marL="0" indent="0">
              <a:lnSpc>
                <a:spcPct val="150000"/>
              </a:lnSpc>
              <a:buNone/>
            </a:pPr>
            <a:r>
              <a:rPr lang="zh-CN" altLang="en-US" sz="2400" b="1" dirty="0">
                <a:solidFill>
                  <a:srgbClr val="FF0000"/>
                </a:solidFill>
              </a:rPr>
              <a:t>3、placeholder:</a:t>
            </a:r>
            <a:r>
              <a:rPr lang="zh-CN" altLang="en-US" sz="2400" dirty="0"/>
              <a:t>提示信息属性。</a:t>
            </a:r>
          </a:p>
          <a:p>
            <a:pPr marL="0" indent="0">
              <a:lnSpc>
                <a:spcPct val="150000"/>
              </a:lnSpc>
              <a:buNone/>
            </a:pPr>
            <a:r>
              <a:rPr lang="zh-CN" altLang="en-US" sz="2400" b="1" dirty="0">
                <a:solidFill>
                  <a:srgbClr val="FF0000"/>
                </a:solidFill>
              </a:rPr>
              <a:t>4、multiple：</a:t>
            </a:r>
            <a:r>
              <a:rPr lang="zh-CN" altLang="en-US" sz="2400" dirty="0"/>
              <a:t>用于文件上传控件，设置此属性后，允许上传多个文件。</a:t>
            </a:r>
          </a:p>
          <a:p>
            <a:pPr marL="0" indent="0">
              <a:lnSpc>
                <a:spcPct val="150000"/>
              </a:lnSpc>
              <a:buNone/>
            </a:pPr>
            <a:r>
              <a:rPr lang="zh-CN" altLang="en-US" sz="2400" b="1" dirty="0">
                <a:solidFill>
                  <a:srgbClr val="FF0000"/>
                </a:solidFill>
              </a:rPr>
              <a:t>5、校验属性required：</a:t>
            </a:r>
            <a:r>
              <a:rPr lang="zh-CN" altLang="en-US" sz="2400" dirty="0"/>
              <a:t>设置了required属性后预示着当前文本框在提交前必须有数据输入，而这一切都是由浏览器自动完成。</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a:lnSpc>
                <a:spcPct val="150000"/>
              </a:lnSpc>
              <a:buFont typeface="Arial" charset="0"/>
              <a:buChar char="•"/>
              <a:defRPr/>
            </a:pPr>
            <a:r>
              <a:rPr lang="zh-CN" altLang="en-US" sz="2400" b="1" dirty="0">
                <a:solidFill>
                  <a:srgbClr val="FF0000"/>
                </a:solidFill>
              </a:rPr>
              <a:t>pattern正则表达式的校验。</a:t>
            </a:r>
          </a:p>
          <a:p>
            <a:pPr marL="0" indent="0">
              <a:lnSpc>
                <a:spcPct val="150000"/>
              </a:lnSpc>
              <a:buNone/>
              <a:defRPr/>
            </a:pPr>
            <a:r>
              <a:rPr lang="zh-CN" altLang="en-US" sz="2400" dirty="0"/>
              <a:t>例：input type="text" autofocus ="autofocus" required pattern="\d+" /&gt;</a:t>
            </a:r>
          </a:p>
          <a:p>
            <a:pPr>
              <a:lnSpc>
                <a:spcPct val="150000"/>
              </a:lnSpc>
              <a:buFont typeface="Arial" charset="0"/>
              <a:buChar char="•"/>
              <a:defRPr/>
            </a:pPr>
            <a:r>
              <a:rPr lang="zh-CN" altLang="en-US" sz="2400" dirty="0"/>
              <a:t>6）另外一个比较大的改进就是增加了form属性，也就是说，任何一个标签都可以指定它所属于一个表单，而不是必须在&lt;form&gt;&lt;/form&gt;进行包裹了。</a:t>
            </a:r>
          </a:p>
          <a:p>
            <a:pPr marL="0" indent="0">
              <a:lnSpc>
                <a:spcPct val="150000"/>
              </a:lnSpc>
              <a:buNone/>
              <a:defRPr/>
            </a:pPr>
            <a:r>
              <a:rPr lang="zh-CN" altLang="en-US" sz="2400" dirty="0"/>
              <a:t>例：&lt;input type="text"  form="demoForm" name="demo"/&gt;</a:t>
            </a:r>
          </a:p>
          <a:p>
            <a:pPr>
              <a:lnSpc>
                <a:spcPct val="150000"/>
              </a:lnSpc>
              <a:buFont typeface="Arial" charset="0"/>
              <a:buChar char="•"/>
              <a:defRPr/>
            </a:pPr>
            <a:endParaRPr lang="zh-CN" altLang="en-US" sz="2400" dirty="0"/>
          </a:p>
        </p:txBody>
      </p:sp>
      <p:sp>
        <p:nvSpPr>
          <p:cNvPr id="5" name="Rectangle 2"/>
          <p:cNvSpPr>
            <a:spLocks noGrp="1" noChangeArrowheads="1"/>
          </p:cNvSpPr>
          <p:nvPr>
            <p:ph type="title"/>
          </p:nvPr>
        </p:nvSpPr>
        <p:spPr bwMode="auto">
          <a:xfrm>
            <a:off x="693525" y="263525"/>
            <a:ext cx="8229600" cy="776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sz="4000" dirty="0"/>
              <a:t>Input标签新增加的特有属性</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689" y="1195388"/>
            <a:ext cx="8897937" cy="467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2"/>
          <p:cNvSpPr>
            <a:spLocks noGrp="1" noChangeArrowheads="1"/>
          </p:cNvSpPr>
          <p:nvPr>
            <p:ph type="title"/>
          </p:nvPr>
        </p:nvSpPr>
        <p:spPr bwMode="auto">
          <a:xfrm>
            <a:off x="693525" y="263525"/>
            <a:ext cx="8229600" cy="776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dirty="0" smtClean="0"/>
              <a:t>浏览器的支持情况</a:t>
            </a:r>
            <a:endParaRPr lang="zh-CN" altLang="zh-CN" sz="4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690" y="1346199"/>
            <a:ext cx="9436510" cy="41717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2"/>
          <p:cNvSpPr>
            <a:spLocks noGrp="1" noChangeArrowheads="1"/>
          </p:cNvSpPr>
          <p:nvPr>
            <p:ph type="title"/>
          </p:nvPr>
        </p:nvSpPr>
        <p:spPr bwMode="auto">
          <a:xfrm>
            <a:off x="693525" y="263525"/>
            <a:ext cx="8229600" cy="776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dirty="0" smtClean="0"/>
              <a:t>浏览器的支持情况</a:t>
            </a:r>
            <a:endParaRPr lang="zh-CN" altLang="zh-CN" sz="4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7968858" y="5699987"/>
            <a:ext cx="2809287" cy="661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800">
                <a:solidFill>
                  <a:srgbClr val="FF0000"/>
                </a:solidFill>
              </a:rPr>
              <a:t>Demo 3-4</a:t>
            </a:r>
            <a:endParaRPr lang="zh-CN" altLang="en-US" sz="2800">
              <a:solidFill>
                <a:srgbClr val="FF0000"/>
              </a:solidFill>
            </a:endParaRP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2" y="1268413"/>
            <a:ext cx="5131597" cy="5070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2"/>
          <p:cNvSpPr txBox="1">
            <a:spLocks noChangeArrowheads="1"/>
          </p:cNvSpPr>
          <p:nvPr/>
        </p:nvSpPr>
        <p:spPr bwMode="auto">
          <a:xfrm>
            <a:off x="693525" y="263525"/>
            <a:ext cx="8229600" cy="77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100" kern="1200">
                <a:solidFill>
                  <a:srgbClr val="3376AD"/>
                </a:solidFill>
                <a:latin typeface="+mj-lt"/>
                <a:ea typeface="+mj-ea"/>
                <a:cs typeface="+mj-cs"/>
              </a:defRPr>
            </a:lvl1pPr>
            <a:lvl2pPr algn="l" rtl="0" eaLnBrk="1" fontAlgn="base" hangingPunct="1">
              <a:spcBef>
                <a:spcPct val="0"/>
              </a:spcBef>
              <a:spcAft>
                <a:spcPct val="0"/>
              </a:spcAft>
              <a:defRPr sz="24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24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24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2400">
                <a:solidFill>
                  <a:srgbClr val="3376AD"/>
                </a:solidFill>
                <a:latin typeface="Britannic Bold" pitchFamily="34" charset="0"/>
                <a:ea typeface="微软雅黑" panose="020B0503020204020204" charset="-122"/>
                <a:cs typeface="宋体" panose="02010600030101010101" pitchFamily="2" charset="-122"/>
              </a:defRPr>
            </a:lvl5pPr>
            <a:lvl6pPr marL="342900" algn="ctr"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685800" algn="ctr"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028700" algn="ctr"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371600" algn="ctr"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示例</a:t>
            </a:r>
            <a:r>
              <a:rPr lang="en-US" altLang="zh-CN" sz="4000" dirty="0" smtClean="0"/>
              <a:t>demo3-4</a:t>
            </a:r>
            <a:endParaRPr lang="zh-CN" altLang="zh-CN" sz="4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2"/>
          <p:cNvSpPr>
            <a:spLocks noChangeArrowheads="1"/>
          </p:cNvSpPr>
          <p:nvPr/>
        </p:nvSpPr>
        <p:spPr bwMode="auto">
          <a:xfrm>
            <a:off x="621492" y="258763"/>
            <a:ext cx="773828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buClr>
                <a:schemeClr val="folHlink"/>
              </a:buClr>
              <a:buSzPct val="60000"/>
              <a:buFont typeface="Wingdings" panose="05000000000000000000" pitchFamily="2" charset="2"/>
              <a:buNone/>
            </a:pPr>
            <a:r>
              <a:rPr lang="en-US" altLang="zh-CN" sz="4000" dirty="0">
                <a:solidFill>
                  <a:srgbClr val="3376AD"/>
                </a:solidFill>
                <a:latin typeface="+mj-lt"/>
                <a:ea typeface="+mj-ea"/>
                <a:cs typeface="+mj-cs"/>
              </a:rPr>
              <a:t>HTMl5</a:t>
            </a:r>
            <a:r>
              <a:rPr lang="zh-CN" altLang="en-US" sz="4000" dirty="0">
                <a:solidFill>
                  <a:srgbClr val="3376AD"/>
                </a:solidFill>
                <a:latin typeface="+mj-lt"/>
                <a:ea typeface="+mj-ea"/>
                <a:cs typeface="+mj-cs"/>
              </a:rPr>
              <a:t>新增属性（重点）</a:t>
            </a:r>
          </a:p>
        </p:txBody>
      </p:sp>
      <p:graphicFrame>
        <p:nvGraphicFramePr>
          <p:cNvPr id="6" name="内容占位符 3"/>
          <p:cNvGraphicFramePr>
            <a:graphicFrameLocks/>
          </p:cNvGraphicFramePr>
          <p:nvPr/>
        </p:nvGraphicFramePr>
        <p:xfrm>
          <a:off x="1912938" y="1484314"/>
          <a:ext cx="8509000" cy="3902074"/>
        </p:xfrm>
        <a:graphic>
          <a:graphicData uri="http://schemas.openxmlformats.org/drawingml/2006/table">
            <a:tbl>
              <a:tblPr firstRow="1" bandRow="1">
                <a:tableStyleId>{5C22544A-7EE6-4342-B048-85BDC9FD1C3A}</a:tableStyleId>
              </a:tblPr>
              <a:tblGrid>
                <a:gridCol w="1964743">
                  <a:extLst>
                    <a:ext uri="{9D8B030D-6E8A-4147-A177-3AD203B41FA5}">
                      <a16:colId xmlns:a16="http://schemas.microsoft.com/office/drawing/2014/main" val="20000"/>
                    </a:ext>
                  </a:extLst>
                </a:gridCol>
                <a:gridCol w="2449350">
                  <a:extLst>
                    <a:ext uri="{9D8B030D-6E8A-4147-A177-3AD203B41FA5}">
                      <a16:colId xmlns:a16="http://schemas.microsoft.com/office/drawing/2014/main" val="20001"/>
                    </a:ext>
                  </a:extLst>
                </a:gridCol>
                <a:gridCol w="4094907">
                  <a:extLst>
                    <a:ext uri="{9D8B030D-6E8A-4147-A177-3AD203B41FA5}">
                      <a16:colId xmlns:a16="http://schemas.microsoft.com/office/drawing/2014/main" val="20002"/>
                    </a:ext>
                  </a:extLst>
                </a:gridCol>
              </a:tblGrid>
              <a:tr h="754734">
                <a:tc>
                  <a:txBody>
                    <a:bodyPr/>
                    <a:lstStyle/>
                    <a:p>
                      <a:pPr algn="ctr"/>
                      <a:r>
                        <a:rPr lang="zh-CN" altLang="en-US" sz="2000" dirty="0" smtClean="0">
                          <a:latin typeface="微软雅黑" panose="020B0503020204020204" pitchFamily="34" charset="-122"/>
                          <a:ea typeface="微软雅黑" panose="020B0503020204020204" pitchFamily="34" charset="-122"/>
                        </a:rPr>
                        <a:t>属性</a:t>
                      </a:r>
                      <a:endParaRPr lang="zh-CN" altLang="en-US" sz="2000" dirty="0">
                        <a:latin typeface="微软雅黑" panose="020B0503020204020204" pitchFamily="34" charset="-122"/>
                        <a:ea typeface="微软雅黑" panose="020B0503020204020204" pitchFamily="34" charset="-122"/>
                      </a:endParaRPr>
                    </a:p>
                  </a:txBody>
                  <a:tcPr marL="65570" marR="65570" marT="43713" marB="43713" anchor="ctr"/>
                </a:tc>
                <a:tc>
                  <a:txBody>
                    <a:bodyPr/>
                    <a:lstStyle/>
                    <a:p>
                      <a:pPr algn="ctr"/>
                      <a:r>
                        <a:rPr lang="zh-CN" altLang="en-US" sz="2000" dirty="0" smtClean="0">
                          <a:latin typeface="微软雅黑" panose="020B0503020204020204" pitchFamily="34" charset="-122"/>
                          <a:ea typeface="微软雅黑" panose="020B0503020204020204" pitchFamily="34" charset="-122"/>
                        </a:rPr>
                        <a:t>值</a:t>
                      </a:r>
                      <a:endParaRPr lang="zh-CN" altLang="en-US" sz="2000" dirty="0">
                        <a:latin typeface="微软雅黑" panose="020B0503020204020204" pitchFamily="34" charset="-122"/>
                        <a:ea typeface="微软雅黑" panose="020B0503020204020204" pitchFamily="34" charset="-122"/>
                      </a:endParaRPr>
                    </a:p>
                  </a:txBody>
                  <a:tcPr marL="65570" marR="65570" marT="43713" marB="43713" anchor="ct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zh-CN" altLang="en-US" sz="2000" dirty="0" smtClean="0">
                          <a:latin typeface="微软雅黑" panose="020B0503020204020204" pitchFamily="34" charset="-122"/>
                          <a:ea typeface="微软雅黑" panose="020B0503020204020204" pitchFamily="34" charset="-122"/>
                        </a:rPr>
                        <a:t>说明</a:t>
                      </a:r>
                      <a:endParaRPr lang="zh-CN" altLang="en-US" sz="2000" dirty="0">
                        <a:latin typeface="微软雅黑" panose="020B0503020204020204" pitchFamily="34" charset="-122"/>
                        <a:ea typeface="微软雅黑" panose="020B0503020204020204" pitchFamily="34" charset="-122"/>
                      </a:endParaRPr>
                    </a:p>
                  </a:txBody>
                  <a:tcPr marL="65570" marR="65570" marT="43713" marB="43713" anchor="ctr"/>
                </a:tc>
                <a:extLst>
                  <a:ext uri="{0D108BD9-81ED-4DB2-BD59-A6C34878D82A}">
                    <a16:rowId xmlns:a16="http://schemas.microsoft.com/office/drawing/2014/main" val="10000"/>
                  </a:ext>
                </a:extLst>
              </a:tr>
              <a:tr h="786835">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微软雅黑" panose="020B0503020204020204" pitchFamily="2" charset="-122"/>
                          <a:ea typeface="微软雅黑" panose="020B0503020204020204" pitchFamily="2" charset="-122"/>
                        </a:defRPr>
                      </a:lvl1pPr>
                      <a:lvl2pPr marL="742950" lvl="1" indent="-285750">
                        <a:defRPr sz="1800" kern="1200"/>
                      </a:lvl2pPr>
                      <a:lvl3pPr marL="1143000" lvl="2" indent="-228600">
                        <a:defRPr sz="1800" kern="1200"/>
                      </a:lvl3pPr>
                      <a:lvl4pPr marL="1600200" lvl="3" indent="-228600">
                        <a:defRPr sz="1800" kern="1200"/>
                      </a:lvl4pPr>
                      <a:lvl5pPr marL="2057400" lvl="4" indent="-228600">
                        <a:defRPr sz="1800" kern="1200"/>
                      </a:lvl5pPr>
                    </a:lstStyle>
                    <a:p>
                      <a:pPr marL="0" lvl="0" indent="0" algn="ctr">
                        <a:spcBef>
                          <a:spcPct val="0"/>
                        </a:spcBef>
                        <a:buNone/>
                      </a:pPr>
                      <a:r>
                        <a:rPr lang="en-US" altLang="x-none" sz="20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2" charset="-122"/>
                        </a:rPr>
                        <a:t>required</a:t>
                      </a:r>
                      <a:endParaRPr lang="zh-CN" altLang="en-US" sz="2000" dirty="0">
                        <a:solidFill>
                          <a:srgbClr val="C00000"/>
                        </a:solidFill>
                        <a:latin typeface="微软雅黑" panose="020B0503020204020204" pitchFamily="34" charset="-122"/>
                        <a:ea typeface="微软雅黑" panose="020B0503020204020204" pitchFamily="34" charset="-122"/>
                        <a:sym typeface="微软雅黑" panose="020B0503020204020204" pitchFamily="2" charset="-122"/>
                      </a:endParaRPr>
                    </a:p>
                  </a:txBody>
                  <a:tcPr marL="91449" marR="91449" marT="45708" marB="45708" anchor="ct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微软雅黑" panose="020B0503020204020204" pitchFamily="2" charset="-122"/>
                          <a:ea typeface="微软雅黑" panose="020B0503020204020204" pitchFamily="2" charset="-122"/>
                        </a:defRPr>
                      </a:lvl1pPr>
                      <a:lvl2pPr marL="742950" lvl="1" indent="-285750">
                        <a:defRPr sz="1800" kern="1200"/>
                      </a:lvl2pPr>
                      <a:lvl3pPr marL="1143000" lvl="2" indent="-228600">
                        <a:defRPr sz="18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2" charset="-122"/>
                        </a:rPr>
                        <a:t>r</a:t>
                      </a:r>
                      <a:r>
                        <a:rPr lang="en-US" altLang="x-none"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2" charset="-122"/>
                        </a:rPr>
                        <a:t>equired</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2" charset="-122"/>
                        </a:rPr>
                        <a:t>（可省）</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2" charset="-122"/>
                      </a:endParaRPr>
                    </a:p>
                  </a:txBody>
                  <a:tcPr marL="91449" marR="91449" marT="45708" marB="45708" anchor="ct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微软雅黑" panose="020B0503020204020204" pitchFamily="2" charset="-122"/>
                          <a:ea typeface="微软雅黑" panose="020B0503020204020204" pitchFamily="2" charset="-122"/>
                        </a:defRPr>
                      </a:lvl1pPr>
                      <a:lvl2pPr marL="742950" lvl="1" indent="-285750">
                        <a:defRPr sz="1800" kern="1200"/>
                      </a:lvl2pPr>
                      <a:lvl3pPr marL="1143000" lvl="2" indent="-228600">
                        <a:defRPr sz="18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2" charset="-122"/>
                        </a:rPr>
                        <a:t>表单拥有该属性表示其内容不能为空，必填</a:t>
                      </a:r>
                    </a:p>
                  </a:txBody>
                  <a:tcPr marL="91449" marR="91449" marT="45708" marB="45708" anchor="ctr"/>
                </a:tc>
                <a:extLst>
                  <a:ext uri="{0D108BD9-81ED-4DB2-BD59-A6C34878D82A}">
                    <a16:rowId xmlns:a16="http://schemas.microsoft.com/office/drawing/2014/main" val="10001"/>
                  </a:ext>
                </a:extLst>
              </a:tr>
              <a:tr h="786835">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微软雅黑" panose="020B0503020204020204" pitchFamily="2" charset="-122"/>
                          <a:ea typeface="微软雅黑" panose="020B0503020204020204" pitchFamily="2" charset="-122"/>
                        </a:defRPr>
                      </a:lvl1pPr>
                      <a:lvl2pPr marL="742950" lvl="1" indent="-285750">
                        <a:defRPr sz="1800" kern="1200"/>
                      </a:lvl2pPr>
                      <a:lvl3pPr marL="1143000" lvl="2" indent="-228600">
                        <a:defRPr sz="1800" kern="1200"/>
                      </a:lvl3pPr>
                      <a:lvl4pPr marL="1600200" lvl="3" indent="-228600">
                        <a:defRPr sz="1800" kern="1200"/>
                      </a:lvl4pPr>
                      <a:lvl5pPr marL="2057400" lvl="4" indent="-228600">
                        <a:defRPr sz="1800" kern="1200"/>
                      </a:lvl5pPr>
                    </a:lstStyle>
                    <a:p>
                      <a:pPr marL="0" lvl="0" indent="0" algn="ctr">
                        <a:spcBef>
                          <a:spcPct val="0"/>
                        </a:spcBef>
                        <a:buNone/>
                      </a:pPr>
                      <a:r>
                        <a:rPr lang="en-US" altLang="x-none" sz="2000" dirty="0">
                          <a:solidFill>
                            <a:srgbClr val="C00000"/>
                          </a:solidFill>
                          <a:latin typeface="微软雅黑" panose="020B0503020204020204" pitchFamily="34" charset="-122"/>
                          <a:ea typeface="微软雅黑" panose="020B0503020204020204" pitchFamily="34" charset="-122"/>
                          <a:sym typeface="微软雅黑" panose="020B0503020204020204" pitchFamily="2" charset="-122"/>
                        </a:rPr>
                        <a:t>placeholder</a:t>
                      </a:r>
                      <a:endParaRPr lang="zh-CN" altLang="en-US" sz="2000" dirty="0">
                        <a:solidFill>
                          <a:srgbClr val="C00000"/>
                        </a:solidFill>
                        <a:latin typeface="微软雅黑" panose="020B0503020204020204" pitchFamily="34" charset="-122"/>
                        <a:ea typeface="微软雅黑" panose="020B0503020204020204" pitchFamily="34" charset="-122"/>
                        <a:sym typeface="微软雅黑" panose="020B0503020204020204" pitchFamily="2" charset="-122"/>
                      </a:endParaRPr>
                    </a:p>
                  </a:txBody>
                  <a:tcPr marL="91449" marR="91449" marT="45708" marB="45708" anchor="ct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微软雅黑" panose="020B0503020204020204" pitchFamily="2" charset="-122"/>
                          <a:ea typeface="微软雅黑" panose="020B0503020204020204" pitchFamily="2" charset="-122"/>
                        </a:defRPr>
                      </a:lvl1pPr>
                      <a:lvl2pPr marL="742950" lvl="1" indent="-285750">
                        <a:defRPr sz="1800" kern="1200"/>
                      </a:lvl2pPr>
                      <a:lvl3pPr marL="1143000" lvl="2" indent="-228600">
                        <a:defRPr sz="18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2" charset="-122"/>
                        </a:rPr>
                        <a:t>提示文本</a:t>
                      </a:r>
                    </a:p>
                  </a:txBody>
                  <a:tcPr marL="91449" marR="91449" marT="45708" marB="45708" anchor="ct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微软雅黑" panose="020B0503020204020204" pitchFamily="2" charset="-122"/>
                          <a:ea typeface="微软雅黑" panose="020B0503020204020204" pitchFamily="2" charset="-122"/>
                        </a:defRPr>
                      </a:lvl1pPr>
                      <a:lvl2pPr marL="742950" lvl="1" indent="-285750">
                        <a:defRPr sz="1800" kern="1200"/>
                      </a:lvl2pPr>
                      <a:lvl3pPr marL="1143000" lvl="2" indent="-228600">
                        <a:defRPr sz="18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2" charset="-122"/>
                        </a:rPr>
                        <a:t>表单的提示信息，存在默认值将不显示</a:t>
                      </a:r>
                    </a:p>
                  </a:txBody>
                  <a:tcPr marL="91449" marR="91449" marT="45708" marB="45708" anchor="ctr"/>
                </a:tc>
                <a:extLst>
                  <a:ext uri="{0D108BD9-81ED-4DB2-BD59-A6C34878D82A}">
                    <a16:rowId xmlns:a16="http://schemas.microsoft.com/office/drawing/2014/main" val="10002"/>
                  </a:ext>
                </a:extLst>
              </a:tr>
              <a:tr h="786835">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微软雅黑" panose="020B0503020204020204" pitchFamily="2" charset="-122"/>
                          <a:ea typeface="微软雅黑" panose="020B0503020204020204" pitchFamily="2" charset="-122"/>
                        </a:defRPr>
                      </a:lvl1pPr>
                      <a:lvl2pPr marL="742950" lvl="1" indent="-285750">
                        <a:defRPr sz="1800" kern="1200"/>
                      </a:lvl2pPr>
                      <a:lvl3pPr marL="1143000" lvl="2" indent="-228600">
                        <a:defRPr sz="18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0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2" charset="-122"/>
                        </a:rPr>
                        <a:t>a</a:t>
                      </a:r>
                      <a:r>
                        <a:rPr lang="en-US" altLang="x-none" sz="20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2" charset="-122"/>
                        </a:rPr>
                        <a:t>utofocus</a:t>
                      </a:r>
                      <a:endParaRPr lang="zh-CN" altLang="en-US" sz="2000" dirty="0">
                        <a:solidFill>
                          <a:srgbClr val="C00000"/>
                        </a:solidFill>
                        <a:latin typeface="微软雅黑" panose="020B0503020204020204" pitchFamily="34" charset="-122"/>
                        <a:ea typeface="微软雅黑" panose="020B0503020204020204" pitchFamily="34" charset="-122"/>
                        <a:sym typeface="微软雅黑" panose="020B0503020204020204" pitchFamily="2" charset="-122"/>
                      </a:endParaRPr>
                    </a:p>
                  </a:txBody>
                  <a:tcPr marL="91449" marR="91449" marT="45708" marB="45708" anchor="ct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微软雅黑" panose="020B0503020204020204" pitchFamily="2" charset="-122"/>
                          <a:ea typeface="微软雅黑" panose="020B0503020204020204" pitchFamily="2" charset="-122"/>
                        </a:defRPr>
                      </a:lvl1pPr>
                      <a:lvl2pPr marL="742950" lvl="1" indent="-285750">
                        <a:defRPr sz="1800" kern="1200"/>
                      </a:lvl2pPr>
                      <a:lvl3pPr marL="1143000" lvl="2" indent="-228600">
                        <a:defRPr sz="1800" kern="1200"/>
                      </a:lvl3pPr>
                      <a:lvl4pPr marL="1600200" lvl="3" indent="-228600">
                        <a:defRPr sz="1800" kern="1200"/>
                      </a:lvl4pPr>
                      <a:lvl5pPr marL="2057400" lvl="4" indent="-228600">
                        <a:defRPr sz="1800" kern="1200"/>
                      </a:lvl5pPr>
                    </a:lstStyle>
                    <a:p>
                      <a:pPr marL="0" lvl="0" indent="0" algn="ctr">
                        <a:spcBef>
                          <a:spcPct val="0"/>
                        </a:spcBef>
                        <a:buNone/>
                      </a:pPr>
                      <a:r>
                        <a:rPr lang="en-US" altLang="x-none"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2" charset="-122"/>
                        </a:rPr>
                        <a:t>autofocus</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2" charset="-122"/>
                        </a:rPr>
                        <a:t>（可省）</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2" charset="-122"/>
                      </a:endParaRPr>
                    </a:p>
                  </a:txBody>
                  <a:tcPr marL="91449" marR="91449" marT="45708" marB="45708" anchor="ct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微软雅黑" panose="020B0503020204020204" pitchFamily="2" charset="-122"/>
                          <a:ea typeface="微软雅黑" panose="020B0503020204020204" pitchFamily="2" charset="-122"/>
                        </a:defRPr>
                      </a:lvl1pPr>
                      <a:lvl2pPr marL="742950" lvl="1" indent="-285750">
                        <a:defRPr sz="1800" kern="1200"/>
                      </a:lvl2pPr>
                      <a:lvl3pPr marL="1143000" lvl="2" indent="-228600">
                        <a:defRPr sz="18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2" charset="-122"/>
                        </a:rPr>
                        <a:t>自动聚焦属性，页面加载完成自动聚焦到指定表单</a:t>
                      </a:r>
                    </a:p>
                  </a:txBody>
                  <a:tcPr marL="91449" marR="91449" marT="45708" marB="45708" anchor="ctr"/>
                </a:tc>
                <a:extLst>
                  <a:ext uri="{0D108BD9-81ED-4DB2-BD59-A6C34878D82A}">
                    <a16:rowId xmlns:a16="http://schemas.microsoft.com/office/drawing/2014/main" val="10003"/>
                  </a:ext>
                </a:extLst>
              </a:tr>
              <a:tr h="786835">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微软雅黑" panose="020B0503020204020204" pitchFamily="2" charset="-122"/>
                          <a:ea typeface="微软雅黑" panose="020B0503020204020204" pitchFamily="2" charset="-122"/>
                        </a:defRPr>
                      </a:lvl1pPr>
                      <a:lvl2pPr marL="742950" lvl="1" indent="-285750">
                        <a:defRPr sz="1800" kern="1200"/>
                      </a:lvl2pPr>
                      <a:lvl3pPr marL="1143000" lvl="2" indent="-228600">
                        <a:defRPr sz="18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000" i="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2" charset="-122"/>
                        </a:rPr>
                        <a:t>p</a:t>
                      </a:r>
                      <a:r>
                        <a:rPr lang="en-US" altLang="x-none" sz="2000" i="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2" charset="-122"/>
                        </a:rPr>
                        <a:t>attern</a:t>
                      </a:r>
                      <a:endParaRPr lang="zh-CN" altLang="en-US" sz="2000" i="0" dirty="0">
                        <a:solidFill>
                          <a:srgbClr val="C00000"/>
                        </a:solidFill>
                        <a:latin typeface="微软雅黑" panose="020B0503020204020204" pitchFamily="34" charset="-122"/>
                        <a:ea typeface="微软雅黑" panose="020B0503020204020204" pitchFamily="34" charset="-122"/>
                        <a:sym typeface="微软雅黑" panose="020B0503020204020204" pitchFamily="2" charset="-122"/>
                      </a:endParaRPr>
                    </a:p>
                  </a:txBody>
                  <a:tcPr marL="91449" marR="91449" marT="45708" marB="45708" anchor="ct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微软雅黑" panose="020B0503020204020204" pitchFamily="2" charset="-122"/>
                          <a:ea typeface="微软雅黑" panose="020B0503020204020204" pitchFamily="2" charset="-122"/>
                        </a:defRPr>
                      </a:lvl1pPr>
                      <a:lvl2pPr marL="742950" lvl="1" indent="-285750">
                        <a:defRPr sz="1800" kern="1200"/>
                      </a:lvl2pPr>
                      <a:lvl3pPr marL="1143000" lvl="2" indent="-228600">
                        <a:defRPr sz="18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2" charset="-122"/>
                        </a:rPr>
                        <a:t>正则表达式</a:t>
                      </a:r>
                    </a:p>
                  </a:txBody>
                  <a:tcPr marL="91449" marR="91449" marT="45708" marB="45708" anchor="ct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微软雅黑" panose="020B0503020204020204" pitchFamily="2" charset="-122"/>
                          <a:ea typeface="微软雅黑" panose="020B0503020204020204" pitchFamily="2" charset="-122"/>
                        </a:defRPr>
                      </a:lvl1pPr>
                      <a:lvl2pPr marL="742950" lvl="1" indent="-285750">
                        <a:defRPr sz="1800" kern="1200"/>
                      </a:lvl2pPr>
                      <a:lvl3pPr marL="1143000" lvl="2" indent="-228600">
                        <a:defRPr sz="18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2" charset="-122"/>
                        </a:rPr>
                        <a:t>输入的内容必须匹配到指定正则</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2" charset="-122"/>
                      </a:endParaRPr>
                    </a:p>
                  </a:txBody>
                  <a:tcPr marL="91449" marR="91449" marT="45708" marB="45708"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03</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5400" dirty="0">
                  <a:solidFill>
                    <a:schemeClr val="tx1"/>
                  </a:solidFill>
                </a:rPr>
                <a:t>新增的表单元素</a:t>
              </a:r>
            </a:p>
          </p:txBody>
        </p:sp>
      </p:grpSp>
      <p:sp>
        <p:nvSpPr>
          <p:cNvPr id="2" name="文本框 1"/>
          <p:cNvSpPr txBox="1"/>
          <p:nvPr/>
        </p:nvSpPr>
        <p:spPr>
          <a:xfrm>
            <a:off x="477426" y="475647"/>
            <a:ext cx="9004125" cy="936429"/>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28240781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5"/>
          <p:cNvSpPr>
            <a:spLocks noGrp="1"/>
          </p:cNvSpPr>
          <p:nvPr>
            <p:ph sz="quarter" idx="10"/>
          </p:nvPr>
        </p:nvSpPr>
        <p:spPr bwMode="auto">
          <a:xfrm>
            <a:off x="621492" y="1412076"/>
            <a:ext cx="7286625" cy="2432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buNone/>
            </a:pPr>
            <a:r>
              <a:rPr kumimoji="0" lang="en-US" altLang="zh-CN" dirty="0" err="1" smtClean="0"/>
              <a:t>datalist</a:t>
            </a:r>
            <a:endParaRPr kumimoji="0" lang="en-US" altLang="zh-CN" dirty="0" smtClean="0"/>
          </a:p>
          <a:p>
            <a:pPr marL="0" indent="0">
              <a:lnSpc>
                <a:spcPct val="150000"/>
              </a:lnSpc>
              <a:buNone/>
            </a:pPr>
            <a:r>
              <a:rPr kumimoji="0" lang="en-US" altLang="zh-CN" dirty="0" err="1" smtClean="0"/>
              <a:t>keygen</a:t>
            </a:r>
            <a:endParaRPr kumimoji="0" lang="en-US" altLang="zh-CN" dirty="0" smtClean="0"/>
          </a:p>
          <a:p>
            <a:pPr marL="0" indent="0">
              <a:lnSpc>
                <a:spcPct val="150000"/>
              </a:lnSpc>
              <a:buNone/>
            </a:pPr>
            <a:r>
              <a:rPr kumimoji="0" lang="en-US" altLang="zh-CN" dirty="0" smtClean="0"/>
              <a:t>output</a:t>
            </a:r>
          </a:p>
        </p:txBody>
      </p:sp>
      <p:sp>
        <p:nvSpPr>
          <p:cNvPr id="33795" name="内容占位符 6"/>
          <p:cNvSpPr>
            <a:spLocks noGrp="1"/>
          </p:cNvSpPr>
          <p:nvPr>
            <p:ph sz="quarter" idx="11"/>
          </p:nvPr>
        </p:nvSpPr>
        <p:spPr bwMode="auto">
          <a:xfrm>
            <a:off x="621492" y="236943"/>
            <a:ext cx="8660779" cy="4904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0"/>
              </a:spcBef>
              <a:spcAft>
                <a:spcPct val="0"/>
              </a:spcAft>
              <a:buClr>
                <a:schemeClr val="folHlink"/>
              </a:buClr>
              <a:buSzPct val="60000"/>
            </a:pPr>
            <a:r>
              <a:rPr lang="zh-CN" altLang="en-US" sz="4000" b="0" dirty="0">
                <a:solidFill>
                  <a:srgbClr val="3376AD"/>
                </a:solidFill>
                <a:latin typeface="+mj-lt"/>
                <a:ea typeface="+mj-ea"/>
                <a:cs typeface="+mj-cs"/>
              </a:rPr>
              <a:t>新的表单元素</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矩形 1"/>
          <p:cNvSpPr>
            <a:spLocks noChangeArrowheads="1"/>
          </p:cNvSpPr>
          <p:nvPr/>
        </p:nvSpPr>
        <p:spPr bwMode="auto">
          <a:xfrm>
            <a:off x="837591" y="1222375"/>
            <a:ext cx="10084620" cy="288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0" eaLnBrk="0" hangingPunct="0">
              <a:defRPr sz="3200">
                <a:solidFill>
                  <a:schemeClr val="tx1"/>
                </a:solidFill>
                <a:latin typeface="Arial" panose="020B0604020202020204" pitchFamily="34" charset="0"/>
                <a:ea typeface="微软雅黑" panose="020B0503020204020204" pitchFamily="34" charset="-122"/>
              </a:defRPr>
            </a:lvl1pPr>
            <a:lvl2pPr marL="742950" indent="-285750" defTabSz="0" eaLnBrk="0" hangingPunct="0">
              <a:defRPr sz="3200">
                <a:solidFill>
                  <a:schemeClr val="tx1"/>
                </a:solidFill>
                <a:latin typeface="Arial" panose="020B0604020202020204" pitchFamily="34" charset="0"/>
                <a:ea typeface="微软雅黑" panose="020B0503020204020204" pitchFamily="34" charset="-122"/>
              </a:defRPr>
            </a:lvl2pPr>
            <a:lvl3pPr marL="1143000" indent="-228600" defTabSz="0" eaLnBrk="0" hangingPunct="0">
              <a:defRPr sz="3200">
                <a:solidFill>
                  <a:schemeClr val="tx1"/>
                </a:solidFill>
                <a:latin typeface="Arial" panose="020B0604020202020204" pitchFamily="34" charset="0"/>
                <a:ea typeface="微软雅黑" panose="020B0503020204020204" pitchFamily="34" charset="-122"/>
              </a:defRPr>
            </a:lvl3pPr>
            <a:lvl4pPr marL="1600200" indent="-228600" defTabSz="0" eaLnBrk="0" hangingPunct="0">
              <a:defRPr sz="3200">
                <a:solidFill>
                  <a:schemeClr val="tx1"/>
                </a:solidFill>
                <a:latin typeface="Arial" panose="020B0604020202020204" pitchFamily="34" charset="0"/>
                <a:ea typeface="微软雅黑" panose="020B0503020204020204" pitchFamily="34" charset="-122"/>
              </a:defRPr>
            </a:lvl4pPr>
            <a:lvl5pPr marL="2057400" indent="-228600" defTabSz="0" eaLnBrk="0" hangingPunct="0">
              <a:defRPr sz="3200">
                <a:solidFill>
                  <a:schemeClr val="tx1"/>
                </a:solidFill>
                <a:latin typeface="Arial" panose="020B0604020202020204" pitchFamily="34" charset="0"/>
                <a:ea typeface="微软雅黑" panose="020B0503020204020204" pitchFamily="34" charset="-122"/>
              </a:defRPr>
            </a:lvl5pPr>
            <a:lvl6pPr marL="25146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spcBef>
                <a:spcPts val="225"/>
              </a:spcBef>
              <a:spcAft>
                <a:spcPts val="225"/>
              </a:spcAft>
              <a:buClr>
                <a:schemeClr val="accent1">
                  <a:lumMod val="75000"/>
                </a:schemeClr>
              </a:buClr>
              <a:buSzPct val="110000"/>
            </a:pPr>
            <a:r>
              <a:rPr lang="zh-CN" altLang="en-US" sz="2800" dirty="0">
                <a:solidFill>
                  <a:schemeClr val="tx1">
                    <a:lumMod val="50000"/>
                  </a:schemeClr>
                </a:solidFill>
                <a:latin typeface="微软雅黑" panose="020B0503020204020204" pitchFamily="34" charset="-122"/>
              </a:rPr>
              <a:t>在HTML5中，新标准直接把这些常用的基本的功能加入的新的表单标签中。</a:t>
            </a:r>
            <a:endParaRPr lang="en-US" altLang="zh-CN" sz="2800" dirty="0">
              <a:solidFill>
                <a:schemeClr val="tx1">
                  <a:lumMod val="50000"/>
                </a:schemeClr>
              </a:solidFill>
              <a:latin typeface="微软雅黑" panose="020B0503020204020204" pitchFamily="34" charset="-122"/>
            </a:endParaRPr>
          </a:p>
          <a:p>
            <a:pPr eaLnBrk="1" hangingPunct="1">
              <a:lnSpc>
                <a:spcPct val="130000"/>
              </a:lnSpc>
              <a:spcBef>
                <a:spcPts val="225"/>
              </a:spcBef>
              <a:spcAft>
                <a:spcPts val="225"/>
              </a:spcAft>
              <a:buClr>
                <a:schemeClr val="accent1">
                  <a:lumMod val="75000"/>
                </a:schemeClr>
              </a:buClr>
              <a:buSzPct val="110000"/>
            </a:pPr>
            <a:r>
              <a:rPr lang="zh-CN" altLang="zh-CN" sz="2800" dirty="0">
                <a:solidFill>
                  <a:schemeClr val="tx1">
                    <a:lumMod val="50000"/>
                  </a:schemeClr>
                </a:solidFill>
                <a:latin typeface="微软雅黑" panose="020B0503020204020204" pitchFamily="34" charset="-122"/>
              </a:rPr>
              <a:t>新的标准中添加了很多输入型控件，比如：Number、URL、Email、Range、Color等。而他们都是</a:t>
            </a:r>
            <a:r>
              <a:rPr lang="zh-CN" altLang="en-US" sz="2800" dirty="0">
                <a:solidFill>
                  <a:schemeClr val="tx1">
                    <a:lumMod val="50000"/>
                  </a:schemeClr>
                </a:solidFill>
                <a:latin typeface="微软雅黑" panose="020B0503020204020204" pitchFamily="34" charset="-122"/>
              </a:rPr>
              <a:t>用</a:t>
            </a:r>
            <a:r>
              <a:rPr lang="zh-CN" altLang="zh-CN" sz="2800" dirty="0">
                <a:solidFill>
                  <a:schemeClr val="tx1">
                    <a:lumMod val="50000"/>
                  </a:schemeClr>
                </a:solidFill>
                <a:latin typeface="微软雅黑" panose="020B0503020204020204" pitchFamily="34" charset="-122"/>
              </a:rPr>
              <a:t>以 input标签的type</a:t>
            </a:r>
            <a:r>
              <a:rPr lang="zh-CN" altLang="en-US" sz="2800" dirty="0">
                <a:solidFill>
                  <a:schemeClr val="tx1">
                    <a:lumMod val="50000"/>
                  </a:schemeClr>
                </a:solidFill>
                <a:latin typeface="微软雅黑" panose="020B0503020204020204" pitchFamily="34" charset="-122"/>
              </a:rPr>
              <a:t>的</a:t>
            </a:r>
            <a:r>
              <a:rPr lang="zh-CN" altLang="zh-CN" sz="2800" dirty="0">
                <a:solidFill>
                  <a:schemeClr val="tx1">
                    <a:lumMod val="50000"/>
                  </a:schemeClr>
                </a:solidFill>
                <a:latin typeface="微软雅黑" panose="020B0503020204020204" pitchFamily="34" charset="-122"/>
              </a:rPr>
              <a:t>属性</a:t>
            </a:r>
            <a:r>
              <a:rPr lang="zh-CN" altLang="en-US" sz="2800" dirty="0">
                <a:solidFill>
                  <a:schemeClr val="tx1">
                    <a:lumMod val="50000"/>
                  </a:schemeClr>
                </a:solidFill>
                <a:latin typeface="微软雅黑" panose="020B0503020204020204" pitchFamily="34" charset="-122"/>
              </a:rPr>
              <a:t>值。</a:t>
            </a:r>
          </a:p>
        </p:txBody>
      </p:sp>
      <p:sp>
        <p:nvSpPr>
          <p:cNvPr id="5" name="标题 1"/>
          <p:cNvSpPr txBox="1">
            <a:spLocks/>
          </p:cNvSpPr>
          <p:nvPr>
            <p:custDataLst>
              <p:tags r:id="rId1"/>
            </p:custDataLst>
          </p:nvPr>
        </p:nvSpPr>
        <p:spPr>
          <a:xfrm>
            <a:off x="595841" y="191663"/>
            <a:ext cx="9791700" cy="792163"/>
          </a:xfrm>
          <a:prstGeom prst="rect">
            <a:avLst/>
          </a:prstGeom>
        </p:spPr>
        <p:txBody>
          <a:bodyPr wrap="square">
            <a:normAutofit/>
          </a:bodyPr>
          <a:lstStyle>
            <a:lvl1pPr algn="l" rtl="0" eaLnBrk="1" fontAlgn="base" hangingPunct="1">
              <a:spcBef>
                <a:spcPct val="0"/>
              </a:spcBef>
              <a:spcAft>
                <a:spcPct val="0"/>
              </a:spcAft>
              <a:defRPr sz="2100" kern="1200">
                <a:solidFill>
                  <a:srgbClr val="3376AD"/>
                </a:solidFill>
                <a:latin typeface="+mj-lt"/>
                <a:ea typeface="+mj-ea"/>
                <a:cs typeface="+mj-cs"/>
              </a:defRPr>
            </a:lvl1pPr>
            <a:lvl2pPr algn="l" rtl="0" eaLnBrk="1" fontAlgn="base" hangingPunct="1">
              <a:spcBef>
                <a:spcPct val="0"/>
              </a:spcBef>
              <a:spcAft>
                <a:spcPct val="0"/>
              </a:spcAft>
              <a:defRPr sz="24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24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24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2400">
                <a:solidFill>
                  <a:srgbClr val="3376AD"/>
                </a:solidFill>
                <a:latin typeface="Britannic Bold" pitchFamily="34" charset="0"/>
                <a:ea typeface="微软雅黑" panose="020B0503020204020204" charset="-122"/>
                <a:cs typeface="宋体" panose="02010600030101010101" pitchFamily="2" charset="-122"/>
              </a:defRPr>
            </a:lvl5pPr>
            <a:lvl6pPr marL="342900" algn="ctr"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685800" algn="ctr"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028700" algn="ctr"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371600" algn="ctr"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课堂导入</a:t>
            </a:r>
            <a:endParaRPr lang="zh-CN" altLang="en-US" sz="4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111001880"/>
              </p:ext>
            </p:extLst>
          </p:nvPr>
        </p:nvGraphicFramePr>
        <p:xfrm>
          <a:off x="1774020" y="1916114"/>
          <a:ext cx="8043079" cy="3241678"/>
        </p:xfrm>
        <a:graphic>
          <a:graphicData uri="http://schemas.openxmlformats.org/drawingml/2006/table">
            <a:tbl>
              <a:tblPr/>
              <a:tblGrid>
                <a:gridCol w="2174558">
                  <a:extLst>
                    <a:ext uri="{9D8B030D-6E8A-4147-A177-3AD203B41FA5}">
                      <a16:colId xmlns:a16="http://schemas.microsoft.com/office/drawing/2014/main" val="20000"/>
                    </a:ext>
                  </a:extLst>
                </a:gridCol>
                <a:gridCol w="1184857">
                  <a:extLst>
                    <a:ext uri="{9D8B030D-6E8A-4147-A177-3AD203B41FA5}">
                      <a16:colId xmlns:a16="http://schemas.microsoft.com/office/drawing/2014/main" val="20001"/>
                    </a:ext>
                  </a:extLst>
                </a:gridCol>
                <a:gridCol w="1170916">
                  <a:extLst>
                    <a:ext uri="{9D8B030D-6E8A-4147-A177-3AD203B41FA5}">
                      <a16:colId xmlns:a16="http://schemas.microsoft.com/office/drawing/2014/main" val="20002"/>
                    </a:ext>
                  </a:extLst>
                </a:gridCol>
                <a:gridCol w="1170916">
                  <a:extLst>
                    <a:ext uri="{9D8B030D-6E8A-4147-A177-3AD203B41FA5}">
                      <a16:colId xmlns:a16="http://schemas.microsoft.com/office/drawing/2014/main" val="20003"/>
                    </a:ext>
                  </a:extLst>
                </a:gridCol>
                <a:gridCol w="1170916">
                  <a:extLst>
                    <a:ext uri="{9D8B030D-6E8A-4147-A177-3AD203B41FA5}">
                      <a16:colId xmlns:a16="http://schemas.microsoft.com/office/drawing/2014/main" val="20004"/>
                    </a:ext>
                  </a:extLst>
                </a:gridCol>
                <a:gridCol w="1170916">
                  <a:extLst>
                    <a:ext uri="{9D8B030D-6E8A-4147-A177-3AD203B41FA5}">
                      <a16:colId xmlns:a16="http://schemas.microsoft.com/office/drawing/2014/main" val="20005"/>
                    </a:ext>
                  </a:extLst>
                </a:gridCol>
              </a:tblGrid>
              <a:tr h="1153354">
                <a:tc>
                  <a:txBody>
                    <a:bodyPr/>
                    <a:lstStyle/>
                    <a:p>
                      <a:pPr algn="l" fontAlgn="base"/>
                      <a:r>
                        <a:rPr lang="en-US" sz="1800" dirty="0">
                          <a:effectLst/>
                        </a:rPr>
                        <a:t>Input type</a:t>
                      </a:r>
                    </a:p>
                  </a:txBody>
                  <a:tcPr marL="57141" marR="142853" marT="47631" marB="4763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en-US" sz="1800">
                          <a:effectLst/>
                        </a:rPr>
                        <a:t>IE</a:t>
                      </a:r>
                    </a:p>
                  </a:txBody>
                  <a:tcPr marL="57141" marR="142853" marT="47631" marB="4763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en-US" sz="1800">
                          <a:effectLst/>
                        </a:rPr>
                        <a:t>Firefox</a:t>
                      </a:r>
                    </a:p>
                  </a:txBody>
                  <a:tcPr marL="57141" marR="142853" marT="47631" marB="4763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en-US" sz="1800">
                          <a:effectLst/>
                        </a:rPr>
                        <a:t>Opera</a:t>
                      </a:r>
                    </a:p>
                  </a:txBody>
                  <a:tcPr marL="57141" marR="142853" marT="47631" marB="4763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en-US" sz="1800">
                          <a:effectLst/>
                        </a:rPr>
                        <a:t>Chrome</a:t>
                      </a:r>
                    </a:p>
                  </a:txBody>
                  <a:tcPr marL="57141" marR="142853" marT="47631" marB="4763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en-US" sz="1800">
                          <a:effectLst/>
                        </a:rPr>
                        <a:t>Safari</a:t>
                      </a:r>
                    </a:p>
                  </a:txBody>
                  <a:tcPr marL="57141" marR="142853" marT="47631" marB="4763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696108">
                <a:tc>
                  <a:txBody>
                    <a:bodyPr/>
                    <a:lstStyle/>
                    <a:p>
                      <a:pPr fontAlgn="t"/>
                      <a:r>
                        <a:rPr lang="en-US" sz="1800">
                          <a:effectLst/>
                        </a:rPr>
                        <a:t>datalist</a:t>
                      </a: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sz="1800" dirty="0">
                          <a:solidFill>
                            <a:srgbClr val="DD0000"/>
                          </a:solidFill>
                          <a:effectLst/>
                        </a:rPr>
                        <a:t>No</a:t>
                      </a:r>
                      <a:endParaRPr lang="en-US" sz="1800" dirty="0">
                        <a:effectLst/>
                      </a:endParaRP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sz="1800">
                          <a:solidFill>
                            <a:srgbClr val="DD0000"/>
                          </a:solidFill>
                          <a:effectLst/>
                        </a:rPr>
                        <a:t>No</a:t>
                      </a:r>
                      <a:endParaRPr lang="en-US" sz="1800">
                        <a:effectLst/>
                      </a:endParaRP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9.5</a:t>
                      </a: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sz="1800">
                          <a:solidFill>
                            <a:srgbClr val="DD0000"/>
                          </a:solidFill>
                          <a:effectLst/>
                        </a:rPr>
                        <a:t>No</a:t>
                      </a:r>
                      <a:endParaRPr lang="en-US" sz="1800">
                        <a:effectLst/>
                      </a:endParaRP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sz="1800">
                          <a:solidFill>
                            <a:srgbClr val="DD0000"/>
                          </a:solidFill>
                          <a:effectLst/>
                        </a:rPr>
                        <a:t>No</a:t>
                      </a:r>
                      <a:endParaRPr lang="en-US" sz="1800">
                        <a:effectLst/>
                      </a:endParaRP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696108">
                <a:tc>
                  <a:txBody>
                    <a:bodyPr/>
                    <a:lstStyle/>
                    <a:p>
                      <a:pPr fontAlgn="t"/>
                      <a:r>
                        <a:rPr lang="en-US" sz="1800">
                          <a:effectLst/>
                        </a:rPr>
                        <a:t>keygen</a:t>
                      </a: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sz="1800">
                          <a:solidFill>
                            <a:srgbClr val="DD0000"/>
                          </a:solidFill>
                          <a:effectLst/>
                        </a:rPr>
                        <a:t>No</a:t>
                      </a:r>
                      <a:endParaRPr lang="en-US" sz="1800">
                        <a:effectLst/>
                      </a:endParaRP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sz="1800">
                          <a:solidFill>
                            <a:srgbClr val="DD0000"/>
                          </a:solidFill>
                          <a:effectLst/>
                        </a:rPr>
                        <a:t>No</a:t>
                      </a:r>
                      <a:endParaRPr lang="en-US" sz="1800">
                        <a:effectLst/>
                      </a:endParaRP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10.5</a:t>
                      </a: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3.0</a:t>
                      </a: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sz="1800">
                          <a:solidFill>
                            <a:srgbClr val="DD0000"/>
                          </a:solidFill>
                          <a:effectLst/>
                        </a:rPr>
                        <a:t>No</a:t>
                      </a:r>
                      <a:endParaRPr lang="en-US" sz="1800">
                        <a:effectLst/>
                      </a:endParaRP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696108">
                <a:tc>
                  <a:txBody>
                    <a:bodyPr/>
                    <a:lstStyle/>
                    <a:p>
                      <a:pPr fontAlgn="t"/>
                      <a:r>
                        <a:rPr lang="en-US" sz="1800" dirty="0">
                          <a:effectLst/>
                        </a:rPr>
                        <a:t>output</a:t>
                      </a: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sz="1800">
                          <a:solidFill>
                            <a:srgbClr val="DD0000"/>
                          </a:solidFill>
                          <a:effectLst/>
                        </a:rPr>
                        <a:t>No</a:t>
                      </a:r>
                      <a:endParaRPr lang="en-US" sz="1800">
                        <a:effectLst/>
                      </a:endParaRP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sz="1800">
                          <a:solidFill>
                            <a:srgbClr val="DD0000"/>
                          </a:solidFill>
                          <a:effectLst/>
                        </a:rPr>
                        <a:t>No</a:t>
                      </a:r>
                      <a:endParaRPr lang="en-US" sz="1800">
                        <a:effectLst/>
                      </a:endParaRP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9.5</a:t>
                      </a: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sz="1800">
                          <a:solidFill>
                            <a:srgbClr val="DD0000"/>
                          </a:solidFill>
                          <a:effectLst/>
                        </a:rPr>
                        <a:t>No</a:t>
                      </a:r>
                      <a:endParaRPr lang="en-US" sz="1800">
                        <a:effectLst/>
                      </a:endParaRP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sz="1800" dirty="0">
                          <a:solidFill>
                            <a:srgbClr val="DD0000"/>
                          </a:solidFill>
                          <a:effectLst/>
                        </a:rPr>
                        <a:t>No</a:t>
                      </a:r>
                      <a:endParaRPr lang="en-US" sz="1800" dirty="0">
                        <a:effectLst/>
                      </a:endParaRPr>
                    </a:p>
                  </a:txBody>
                  <a:tcPr marL="57141" marR="142853" marT="57157" marB="571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bl>
          </a:graphicData>
        </a:graphic>
      </p:graphicFrame>
      <p:sp>
        <p:nvSpPr>
          <p:cNvPr id="4" name="内容占位符 6"/>
          <p:cNvSpPr>
            <a:spLocks noGrp="1"/>
          </p:cNvSpPr>
          <p:nvPr>
            <p:ph sz="quarter" idx="11"/>
          </p:nvPr>
        </p:nvSpPr>
        <p:spPr bwMode="auto">
          <a:xfrm>
            <a:off x="621492" y="236943"/>
            <a:ext cx="8660779" cy="4904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0"/>
              </a:spcBef>
              <a:spcAft>
                <a:spcPct val="0"/>
              </a:spcAft>
              <a:buClr>
                <a:schemeClr val="folHlink"/>
              </a:buClr>
              <a:buSzPct val="60000"/>
            </a:pPr>
            <a:r>
              <a:rPr lang="zh-CN" altLang="en-US" sz="4000" b="0" dirty="0" smtClean="0">
                <a:solidFill>
                  <a:srgbClr val="3376AD"/>
                </a:solidFill>
                <a:latin typeface="+mj-lt"/>
                <a:ea typeface="+mj-ea"/>
                <a:cs typeface="+mj-cs"/>
              </a:rPr>
              <a:t>浏览器支持</a:t>
            </a:r>
            <a:endParaRPr lang="zh-CN" altLang="en-US" sz="4000" b="0" dirty="0">
              <a:solidFill>
                <a:srgbClr val="3376AD"/>
              </a:solidFill>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5"/>
          <p:cNvSpPr>
            <a:spLocks noGrp="1"/>
          </p:cNvSpPr>
          <p:nvPr>
            <p:ph sz="quarter" idx="10"/>
          </p:nvPr>
        </p:nvSpPr>
        <p:spPr bwMode="auto">
          <a:xfrm>
            <a:off x="2341563" y="1322388"/>
            <a:ext cx="7893050" cy="3440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buNone/>
            </a:pPr>
            <a:r>
              <a:rPr lang="en-US" altLang="zh-CN" b="1" smtClean="0"/>
              <a:t>datalist </a:t>
            </a:r>
            <a:r>
              <a:rPr lang="zh-CN" altLang="en-US" b="1" smtClean="0"/>
              <a:t>元素</a:t>
            </a:r>
            <a:r>
              <a:rPr lang="en-US" altLang="zh-CN" b="1" smtClean="0"/>
              <a:t>——</a:t>
            </a:r>
            <a:r>
              <a:rPr lang="zh-CN" altLang="en-US" smtClean="0"/>
              <a:t>规定输入域的选项列表。</a:t>
            </a:r>
          </a:p>
          <a:p>
            <a:pPr marL="0" indent="0">
              <a:lnSpc>
                <a:spcPct val="150000"/>
              </a:lnSpc>
              <a:buNone/>
            </a:pPr>
            <a:r>
              <a:rPr lang="zh-CN" altLang="en-US" smtClean="0"/>
              <a:t>列表是通过 </a:t>
            </a:r>
            <a:r>
              <a:rPr lang="en-US" altLang="zh-CN" smtClean="0"/>
              <a:t>datalist </a:t>
            </a:r>
            <a:r>
              <a:rPr lang="zh-CN" altLang="en-US" smtClean="0"/>
              <a:t>内的 </a:t>
            </a:r>
            <a:r>
              <a:rPr lang="en-US" altLang="zh-CN" smtClean="0"/>
              <a:t>option </a:t>
            </a:r>
            <a:r>
              <a:rPr lang="zh-CN" altLang="en-US" smtClean="0"/>
              <a:t>元素创建的。</a:t>
            </a:r>
          </a:p>
          <a:p>
            <a:pPr marL="0" indent="0">
              <a:lnSpc>
                <a:spcPct val="150000"/>
              </a:lnSpc>
              <a:buNone/>
            </a:pPr>
            <a:r>
              <a:rPr lang="zh-CN" altLang="en-US" smtClean="0"/>
              <a:t>如需把 </a:t>
            </a:r>
            <a:r>
              <a:rPr lang="en-US" altLang="zh-CN" smtClean="0"/>
              <a:t>datalist </a:t>
            </a:r>
            <a:r>
              <a:rPr lang="zh-CN" altLang="en-US" smtClean="0"/>
              <a:t>绑定到输入域，请用输入域的 </a:t>
            </a:r>
            <a:r>
              <a:rPr lang="en-US" altLang="zh-CN" smtClean="0"/>
              <a:t>list </a:t>
            </a:r>
            <a:r>
              <a:rPr lang="zh-CN" altLang="en-US" smtClean="0"/>
              <a:t>属性引用 </a:t>
            </a:r>
            <a:r>
              <a:rPr lang="en-US" altLang="zh-CN" smtClean="0"/>
              <a:t>datalist </a:t>
            </a:r>
            <a:r>
              <a:rPr lang="zh-CN" altLang="en-US" smtClean="0"/>
              <a:t>的 </a:t>
            </a:r>
            <a:r>
              <a:rPr lang="en-US" altLang="zh-CN" smtClean="0"/>
              <a:t>id</a:t>
            </a:r>
            <a:r>
              <a:rPr lang="zh-CN" altLang="en-US" smtClean="0"/>
              <a:t>：</a:t>
            </a:r>
          </a:p>
        </p:txBody>
      </p:sp>
      <p:sp>
        <p:nvSpPr>
          <p:cNvPr id="35843" name="内容占位符 6"/>
          <p:cNvSpPr>
            <a:spLocks noGrp="1"/>
          </p:cNvSpPr>
          <p:nvPr>
            <p:ph sz="quarter" idx="11"/>
          </p:nvPr>
        </p:nvSpPr>
        <p:spPr bwMode="auto">
          <a:xfrm>
            <a:off x="549460" y="236943"/>
            <a:ext cx="8732812" cy="4904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0"/>
              </a:spcBef>
              <a:spcAft>
                <a:spcPct val="0"/>
              </a:spcAft>
              <a:buClr>
                <a:schemeClr val="folHlink"/>
              </a:buClr>
              <a:buSzPct val="60000"/>
            </a:pPr>
            <a:r>
              <a:rPr lang="zh-CN" altLang="en-US" sz="4000" b="0" dirty="0">
                <a:solidFill>
                  <a:srgbClr val="3376AD"/>
                </a:solidFill>
                <a:latin typeface="+mj-lt"/>
                <a:ea typeface="+mj-ea"/>
                <a:cs typeface="+mj-cs"/>
              </a:rPr>
              <a:t>新的表单元素</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1"/>
          <p:cNvSpPr txBox="1">
            <a:spLocks noChangeArrowheads="1"/>
          </p:cNvSpPr>
          <p:nvPr/>
        </p:nvSpPr>
        <p:spPr bwMode="auto">
          <a:xfrm>
            <a:off x="1884363" y="476251"/>
            <a:ext cx="46839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4400" b="1">
                <a:solidFill>
                  <a:schemeClr val="bg1"/>
                </a:solidFill>
                <a:latin typeface="方正粗倩简体" pitchFamily="65" charset="-122"/>
                <a:ea typeface="方正粗倩简体" pitchFamily="65" charset="-122"/>
              </a:rPr>
              <a:t>3</a:t>
            </a:r>
            <a:endParaRPr lang="zh-CN" altLang="en-US" sz="2800" b="1">
              <a:solidFill>
                <a:schemeClr val="bg1"/>
              </a:solidFill>
              <a:latin typeface="方正粗倩简体" pitchFamily="65" charset="-122"/>
              <a:ea typeface="方正粗倩简体" pitchFamily="65" charset="-122"/>
            </a:endParaRPr>
          </a:p>
        </p:txBody>
      </p:sp>
      <p:sp>
        <p:nvSpPr>
          <p:cNvPr id="6" name="TextBox 5"/>
          <p:cNvSpPr txBox="1">
            <a:spLocks noChangeArrowheads="1"/>
          </p:cNvSpPr>
          <p:nvPr/>
        </p:nvSpPr>
        <p:spPr bwMode="auto">
          <a:xfrm>
            <a:off x="1125723" y="1052514"/>
            <a:ext cx="8688203"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t>&lt;input type=“text”  id=“auto</a:t>
            </a:r>
            <a:r>
              <a:rPr lang="en-US" altLang="zh-CN" sz="2800" dirty="0">
                <a:solidFill>
                  <a:srgbClr val="C00000"/>
                </a:solidFill>
              </a:rPr>
              <a:t>”  list=“movie”</a:t>
            </a:r>
            <a:r>
              <a:rPr lang="en-US" altLang="zh-CN" sz="2800" dirty="0"/>
              <a:t>  placeholder=“</a:t>
            </a:r>
            <a:r>
              <a:rPr lang="zh-CN" altLang="en-US" sz="2800" dirty="0"/>
              <a:t>请填写电影名称</a:t>
            </a:r>
            <a:r>
              <a:rPr lang="en-US" altLang="zh-CN" sz="2800" dirty="0"/>
              <a:t>" /&gt;</a:t>
            </a:r>
          </a:p>
          <a:p>
            <a:pPr eaLnBrk="1" hangingPunct="1"/>
            <a:r>
              <a:rPr lang="en-US" altLang="zh-CN" sz="2800" dirty="0"/>
              <a:t>&lt;</a:t>
            </a:r>
            <a:r>
              <a:rPr lang="en-US" altLang="zh-CN" sz="2800" dirty="0" err="1"/>
              <a:t>datalist</a:t>
            </a:r>
            <a:r>
              <a:rPr lang="en-US" altLang="zh-CN" sz="2800" dirty="0"/>
              <a:t>  </a:t>
            </a:r>
            <a:r>
              <a:rPr lang="en-US" altLang="zh-CN" sz="2800" dirty="0">
                <a:solidFill>
                  <a:srgbClr val="C00000"/>
                </a:solidFill>
              </a:rPr>
              <a:t> id="movie"</a:t>
            </a:r>
            <a:r>
              <a:rPr lang="en-US" altLang="zh-CN" sz="2800" dirty="0"/>
              <a:t>&gt;</a:t>
            </a:r>
          </a:p>
          <a:p>
            <a:pPr eaLnBrk="1" hangingPunct="1"/>
            <a:r>
              <a:rPr lang="en-US" altLang="zh-CN" sz="2800" dirty="0"/>
              <a:t>	&lt;option label="1" &gt;</a:t>
            </a:r>
            <a:r>
              <a:rPr lang="zh-CN" altLang="en-US" sz="2800" dirty="0"/>
              <a:t>他是龙</a:t>
            </a:r>
            <a:r>
              <a:rPr lang="en-US" altLang="zh-CN" sz="2800" dirty="0"/>
              <a:t>&lt;/option&gt;</a:t>
            </a:r>
          </a:p>
          <a:p>
            <a:pPr eaLnBrk="1" hangingPunct="1"/>
            <a:r>
              <a:rPr lang="en-US" altLang="zh-CN" sz="2800" dirty="0"/>
              <a:t>	&lt;option label="2"&gt;</a:t>
            </a:r>
            <a:r>
              <a:rPr lang="zh-CN" altLang="en-US" sz="2800" dirty="0"/>
              <a:t>微微一笑很倾城</a:t>
            </a:r>
            <a:r>
              <a:rPr lang="en-US" altLang="zh-CN" sz="2800" dirty="0"/>
              <a:t>&lt;/option&gt;</a:t>
            </a:r>
          </a:p>
          <a:p>
            <a:pPr eaLnBrk="1" hangingPunct="1"/>
            <a:r>
              <a:rPr lang="en-US" altLang="zh-CN" sz="2800" dirty="0"/>
              <a:t>	&lt;option label="3" &gt;</a:t>
            </a:r>
            <a:r>
              <a:rPr lang="zh-CN" altLang="en-US" sz="2800" dirty="0"/>
              <a:t>寒战</a:t>
            </a:r>
            <a:r>
              <a:rPr lang="en-US" altLang="zh-CN" sz="2800" dirty="0"/>
              <a:t>&lt;/option&gt;</a:t>
            </a:r>
          </a:p>
          <a:p>
            <a:pPr eaLnBrk="1" hangingPunct="1"/>
            <a:r>
              <a:rPr lang="en-US" altLang="zh-CN" sz="2800" dirty="0"/>
              <a:t>&lt;/</a:t>
            </a:r>
            <a:r>
              <a:rPr lang="en-US" altLang="zh-CN" sz="2800" dirty="0" err="1"/>
              <a:t>datalist</a:t>
            </a:r>
            <a:r>
              <a:rPr lang="en-US" altLang="zh-CN" sz="2800" dirty="0"/>
              <a:t>&gt; </a:t>
            </a:r>
            <a:endParaRPr lang="zh-CN" altLang="en-US" dirty="0"/>
          </a:p>
        </p:txBody>
      </p:sp>
      <p:sp>
        <p:nvSpPr>
          <p:cNvPr id="7" name="内容占位符 2"/>
          <p:cNvSpPr>
            <a:spLocks noGrp="1"/>
          </p:cNvSpPr>
          <p:nvPr/>
        </p:nvSpPr>
        <p:spPr bwMode="auto">
          <a:xfrm>
            <a:off x="981658" y="4365429"/>
            <a:ext cx="10444784"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09538"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400" dirty="0" smtClean="0">
                <a:latin typeface="微软雅黑" panose="020B0503020204020204" pitchFamily="34" charset="-122"/>
              </a:rPr>
              <a:t>提示</a:t>
            </a:r>
            <a:r>
              <a:rPr lang="zh-CN" altLang="en-US" sz="2400" dirty="0">
                <a:latin typeface="微软雅黑" panose="020B0503020204020204" pitchFamily="34" charset="-122"/>
              </a:rPr>
              <a:t>：</a:t>
            </a:r>
            <a:endParaRPr lang="en-US" altLang="zh-CN" sz="2400" dirty="0">
              <a:latin typeface="微软雅黑" panose="020B0503020204020204" pitchFamily="34" charset="-122"/>
            </a:endParaRPr>
          </a:p>
          <a:p>
            <a:pPr>
              <a:spcBef>
                <a:spcPct val="20000"/>
              </a:spcBef>
            </a:pPr>
            <a:r>
              <a:rPr lang="en-US" altLang="zh-CN" sz="2400" dirty="0">
                <a:latin typeface="微软雅黑" panose="020B0503020204020204" pitchFamily="34" charset="-122"/>
              </a:rPr>
              <a:t>1</a:t>
            </a:r>
            <a:r>
              <a:rPr lang="zh-CN" altLang="en-US" sz="2400" dirty="0">
                <a:latin typeface="微软雅黑" panose="020B0503020204020204" pitchFamily="34" charset="-122"/>
              </a:rPr>
              <a:t>、</a:t>
            </a:r>
            <a:r>
              <a:rPr lang="en-US" altLang="zh-CN" sz="2400" dirty="0">
                <a:latin typeface="微软雅黑" panose="020B0503020204020204" pitchFamily="34" charset="-122"/>
              </a:rPr>
              <a:t>input</a:t>
            </a:r>
            <a:r>
              <a:rPr lang="zh-CN" altLang="en-US" sz="2400" dirty="0">
                <a:latin typeface="微软雅黑" panose="020B0503020204020204" pitchFamily="34" charset="-122"/>
              </a:rPr>
              <a:t>中</a:t>
            </a:r>
            <a:r>
              <a:rPr lang="en-US" altLang="zh-CN" sz="2400" dirty="0">
                <a:latin typeface="微软雅黑" panose="020B0503020204020204" pitchFamily="34" charset="-122"/>
              </a:rPr>
              <a:t>list</a:t>
            </a:r>
            <a:r>
              <a:rPr lang="zh-CN" altLang="en-US" sz="2400" dirty="0">
                <a:latin typeface="微软雅黑" panose="020B0503020204020204" pitchFamily="34" charset="-122"/>
              </a:rPr>
              <a:t>属性值务必与</a:t>
            </a:r>
            <a:r>
              <a:rPr lang="en-US" altLang="zh-CN" sz="2400" dirty="0" err="1">
                <a:latin typeface="微软雅黑" panose="020B0503020204020204" pitchFamily="34" charset="-122"/>
              </a:rPr>
              <a:t>datalist</a:t>
            </a:r>
            <a:r>
              <a:rPr lang="zh-CN" altLang="en-US" sz="2400" dirty="0">
                <a:latin typeface="微软雅黑" panose="020B0503020204020204" pitchFamily="34" charset="-122"/>
              </a:rPr>
              <a:t>中的</a:t>
            </a:r>
            <a:r>
              <a:rPr lang="en-US" altLang="zh-CN" sz="2400" dirty="0">
                <a:latin typeface="微软雅黑" panose="020B0503020204020204" pitchFamily="34" charset="-122"/>
              </a:rPr>
              <a:t>id</a:t>
            </a:r>
            <a:r>
              <a:rPr lang="zh-CN" altLang="en-US" sz="2400" dirty="0">
                <a:latin typeface="微软雅黑" panose="020B0503020204020204" pitchFamily="34" charset="-122"/>
              </a:rPr>
              <a:t>值相同。</a:t>
            </a:r>
            <a:endParaRPr lang="en-US" altLang="zh-CN" sz="2400" dirty="0">
              <a:latin typeface="微软雅黑" panose="020B0503020204020204" pitchFamily="34" charset="-122"/>
            </a:endParaRPr>
          </a:p>
          <a:p>
            <a:pPr>
              <a:spcBef>
                <a:spcPct val="20000"/>
              </a:spcBef>
            </a:pPr>
            <a:r>
              <a:rPr lang="en-US" altLang="zh-CN" sz="2400" dirty="0">
                <a:latin typeface="微软雅黑" panose="020B0503020204020204" pitchFamily="34" charset="-122"/>
              </a:rPr>
              <a:t>2</a:t>
            </a:r>
            <a:r>
              <a:rPr lang="zh-CN" altLang="en-US" sz="2400" dirty="0">
                <a:latin typeface="微软雅黑" panose="020B0503020204020204" pitchFamily="34" charset="-122"/>
              </a:rPr>
              <a:t>、</a:t>
            </a:r>
            <a:r>
              <a:rPr lang="en-US" altLang="zh-CN" sz="2400" dirty="0" err="1">
                <a:latin typeface="微软雅黑" panose="020B0503020204020204" pitchFamily="34" charset="-122"/>
              </a:rPr>
              <a:t>datalist</a:t>
            </a:r>
            <a:r>
              <a:rPr lang="zh-CN" altLang="en-US" sz="2400" dirty="0">
                <a:latin typeface="微软雅黑" panose="020B0503020204020204" pitchFamily="34" charset="-122"/>
              </a:rPr>
              <a:t>标签（列表）配合</a:t>
            </a:r>
            <a:r>
              <a:rPr lang="en-US" altLang="zh-CN" sz="2400" dirty="0">
                <a:latin typeface="微软雅黑" panose="020B0503020204020204" pitchFamily="34" charset="-122"/>
              </a:rPr>
              <a:t>option</a:t>
            </a:r>
            <a:r>
              <a:rPr lang="zh-CN" altLang="en-US" sz="2400" dirty="0">
                <a:latin typeface="微软雅黑" panose="020B0503020204020204" pitchFamily="34" charset="-122"/>
              </a:rPr>
              <a:t>标签（列表项）实现的自动填充功能。</a:t>
            </a:r>
          </a:p>
        </p:txBody>
      </p:sp>
      <p:sp>
        <p:nvSpPr>
          <p:cNvPr id="8" name="内容占位符 6"/>
          <p:cNvSpPr txBox="1">
            <a:spLocks/>
          </p:cNvSpPr>
          <p:nvPr/>
        </p:nvSpPr>
        <p:spPr bwMode="auto">
          <a:xfrm>
            <a:off x="981658" y="187515"/>
            <a:ext cx="7503532" cy="4905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6688" indent="-166688" algn="l" defTabSz="0" rtl="0" eaLnBrk="0" fontAlgn="base" hangingPunct="0">
              <a:spcBef>
                <a:spcPct val="0"/>
              </a:spcBef>
              <a:spcAft>
                <a:spcPct val="15000"/>
              </a:spcAft>
              <a:buClr>
                <a:schemeClr val="tx2"/>
              </a:buClr>
              <a:buFont typeface="Arial"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marL="0" indent="0" eaLnBrk="1" hangingPunct="1">
              <a:spcAft>
                <a:spcPct val="0"/>
              </a:spcAft>
              <a:buClr>
                <a:schemeClr val="folHlink"/>
              </a:buClr>
              <a:buSzPct val="60000"/>
              <a:buNone/>
              <a:defRPr/>
            </a:pPr>
            <a:r>
              <a:rPr lang="zh-CN" altLang="en-US" sz="4000" dirty="0">
                <a:solidFill>
                  <a:srgbClr val="3376AD"/>
                </a:solidFill>
                <a:latin typeface="+mj-lt"/>
                <a:ea typeface="+mj-ea"/>
                <a:cs typeface="+mj-cs"/>
              </a:rPr>
              <a:t>范例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5"/>
          <p:cNvSpPr>
            <a:spLocks noGrp="1"/>
          </p:cNvSpPr>
          <p:nvPr>
            <p:ph sz="quarter" idx="10"/>
          </p:nvPr>
        </p:nvSpPr>
        <p:spPr bwMode="auto">
          <a:xfrm>
            <a:off x="693525" y="1268010"/>
            <a:ext cx="936429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buNone/>
            </a:pPr>
            <a:r>
              <a:rPr lang="zh-CN" altLang="en-US" sz="2400" dirty="0">
                <a:latin typeface="微软雅黑" panose="020B0503020204020204" pitchFamily="34" charset="-122"/>
                <a:ea typeface="微软雅黑" panose="020B0503020204020204" pitchFamily="34" charset="-122"/>
              </a:rPr>
              <a:t>提供一种验证用户的可靠方法。</a:t>
            </a:r>
          </a:p>
          <a:p>
            <a:pPr marL="0" indent="0">
              <a:lnSpc>
                <a:spcPct val="150000"/>
              </a:lnSpc>
              <a:buNone/>
            </a:pPr>
            <a:r>
              <a:rPr lang="en-US" altLang="zh-CN" sz="2400" dirty="0" err="1">
                <a:latin typeface="微软雅黑" panose="020B0503020204020204" pitchFamily="34" charset="-122"/>
                <a:ea typeface="微软雅黑" panose="020B0503020204020204" pitchFamily="34" charset="-122"/>
              </a:rPr>
              <a:t>keygen</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元素是密钥对生成器（</a:t>
            </a:r>
            <a:r>
              <a:rPr lang="en-US" altLang="zh-CN" sz="2400" dirty="0">
                <a:latin typeface="微软雅黑" panose="020B0503020204020204" pitchFamily="34" charset="-122"/>
                <a:ea typeface="微软雅黑" panose="020B0503020204020204" pitchFamily="34" charset="-122"/>
              </a:rPr>
              <a:t>key-pair generator</a:t>
            </a:r>
            <a:r>
              <a:rPr lang="zh-CN" altLang="en-US" sz="2400" dirty="0">
                <a:latin typeface="微软雅黑" panose="020B0503020204020204" pitchFamily="34" charset="-122"/>
                <a:ea typeface="微软雅黑" panose="020B0503020204020204" pitchFamily="34" charset="-122"/>
              </a:rPr>
              <a:t>）。当提交表单时，会生成两个键，一个是私钥，一个公钥。</a:t>
            </a:r>
          </a:p>
          <a:p>
            <a:pPr marL="0" indent="0">
              <a:lnSpc>
                <a:spcPct val="150000"/>
              </a:lnSpc>
              <a:buNone/>
            </a:pPr>
            <a:r>
              <a:rPr lang="zh-CN" altLang="en-US" sz="2400" dirty="0">
                <a:latin typeface="微软雅黑" panose="020B0503020204020204" pitchFamily="34" charset="-122"/>
                <a:ea typeface="微软雅黑" panose="020B0503020204020204" pitchFamily="34" charset="-122"/>
              </a:rPr>
              <a:t>私钥（</a:t>
            </a:r>
            <a:r>
              <a:rPr lang="en-US" altLang="zh-CN" sz="2400" dirty="0">
                <a:latin typeface="微软雅黑" panose="020B0503020204020204" pitchFamily="34" charset="-122"/>
                <a:ea typeface="微软雅黑" panose="020B0503020204020204" pitchFamily="34" charset="-122"/>
              </a:rPr>
              <a:t>private key</a:t>
            </a:r>
            <a:r>
              <a:rPr lang="zh-CN" altLang="en-US" sz="2400" dirty="0">
                <a:latin typeface="微软雅黑" panose="020B0503020204020204" pitchFamily="34" charset="-122"/>
                <a:ea typeface="微软雅黑" panose="020B0503020204020204" pitchFamily="34" charset="-122"/>
              </a:rPr>
              <a:t>）存储于客户端，公钥（</a:t>
            </a:r>
            <a:r>
              <a:rPr lang="en-US" altLang="zh-CN" sz="2400" dirty="0">
                <a:latin typeface="微软雅黑" panose="020B0503020204020204" pitchFamily="34" charset="-122"/>
                <a:ea typeface="微软雅黑" panose="020B0503020204020204" pitchFamily="34" charset="-122"/>
              </a:rPr>
              <a:t>public key</a:t>
            </a:r>
            <a:r>
              <a:rPr lang="zh-CN" altLang="en-US" sz="2400" dirty="0">
                <a:latin typeface="微软雅黑" panose="020B0503020204020204" pitchFamily="34" charset="-122"/>
                <a:ea typeface="微软雅黑" panose="020B0503020204020204" pitchFamily="34" charset="-122"/>
              </a:rPr>
              <a:t>）则被发送到服务器。公钥可用于之后验证用户的客户端证书（</a:t>
            </a:r>
            <a:r>
              <a:rPr lang="en-US" altLang="zh-CN" sz="2400" dirty="0">
                <a:latin typeface="微软雅黑" panose="020B0503020204020204" pitchFamily="34" charset="-122"/>
                <a:ea typeface="微软雅黑" panose="020B0503020204020204" pitchFamily="34" charset="-122"/>
              </a:rPr>
              <a:t>client certificate</a:t>
            </a:r>
            <a:r>
              <a:rPr lang="zh-CN" altLang="en-US" sz="2400" dirty="0">
                <a:latin typeface="微软雅黑" panose="020B0503020204020204" pitchFamily="34" charset="-122"/>
                <a:ea typeface="微软雅黑" panose="020B0503020204020204" pitchFamily="34" charset="-122"/>
              </a:rPr>
              <a:t>）。</a:t>
            </a:r>
          </a:p>
          <a:p>
            <a:pPr marL="0" indent="0">
              <a:lnSpc>
                <a:spcPct val="150000"/>
              </a:lnSpc>
              <a:buNone/>
            </a:pPr>
            <a:r>
              <a:rPr lang="zh-CN" altLang="en-US" sz="2400" dirty="0">
                <a:latin typeface="微软雅黑" panose="020B0503020204020204" pitchFamily="34" charset="-122"/>
                <a:ea typeface="微软雅黑" panose="020B0503020204020204" pitchFamily="34" charset="-122"/>
              </a:rPr>
              <a:t>目前，浏览器对此元素的糟糕的支持度不足以使其成为一种有用的安全标准。</a:t>
            </a:r>
          </a:p>
        </p:txBody>
      </p:sp>
      <p:sp>
        <p:nvSpPr>
          <p:cNvPr id="37891" name="内容占位符 6"/>
          <p:cNvSpPr>
            <a:spLocks noGrp="1"/>
          </p:cNvSpPr>
          <p:nvPr>
            <p:ph sz="quarter" idx="11"/>
          </p:nvPr>
        </p:nvSpPr>
        <p:spPr bwMode="auto">
          <a:xfrm>
            <a:off x="549460" y="236943"/>
            <a:ext cx="8732812" cy="4904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defTabSz="0">
              <a:spcBef>
                <a:spcPct val="0"/>
              </a:spcBef>
              <a:spcAft>
                <a:spcPct val="0"/>
              </a:spcAft>
              <a:buClr>
                <a:schemeClr val="folHlink"/>
              </a:buClr>
              <a:buSzPct val="60000"/>
              <a:defRPr/>
            </a:pPr>
            <a:r>
              <a:rPr kumimoji="1" lang="en-US" altLang="zh-CN" sz="4000" b="0" dirty="0" err="1">
                <a:solidFill>
                  <a:srgbClr val="3376AD"/>
                </a:solidFill>
                <a:latin typeface="+mj-lt"/>
                <a:ea typeface="+mj-ea"/>
                <a:cs typeface="+mj-cs"/>
              </a:rPr>
              <a:t>keygen</a:t>
            </a:r>
            <a:r>
              <a:rPr kumimoji="1" lang="en-US" altLang="zh-CN" sz="4000" b="0" dirty="0">
                <a:solidFill>
                  <a:srgbClr val="3376AD"/>
                </a:solidFill>
                <a:latin typeface="+mj-lt"/>
                <a:ea typeface="+mj-ea"/>
                <a:cs typeface="+mj-cs"/>
              </a:rPr>
              <a:t> </a:t>
            </a:r>
            <a:r>
              <a:rPr kumimoji="1" lang="zh-CN" altLang="en-US" sz="4000" b="0" dirty="0">
                <a:solidFill>
                  <a:srgbClr val="3376AD"/>
                </a:solidFill>
                <a:latin typeface="+mj-lt"/>
                <a:ea typeface="+mj-ea"/>
                <a:cs typeface="+mj-cs"/>
              </a:rPr>
              <a:t>元素</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5"/>
          <p:cNvSpPr>
            <a:spLocks noGrp="1"/>
          </p:cNvSpPr>
          <p:nvPr>
            <p:ph sz="quarter" idx="10"/>
          </p:nvPr>
        </p:nvSpPr>
        <p:spPr bwMode="auto">
          <a:xfrm>
            <a:off x="621492" y="1268414"/>
            <a:ext cx="9652808" cy="719137"/>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buNone/>
            </a:pPr>
            <a:r>
              <a:rPr lang="en-US" altLang="zh-CN" dirty="0"/>
              <a:t>output </a:t>
            </a:r>
            <a:r>
              <a:rPr lang="zh-CN" altLang="en-US" dirty="0"/>
              <a:t>元素用于不同类型的输出，比如计算或脚本输出：</a:t>
            </a:r>
          </a:p>
        </p:txBody>
      </p:sp>
      <p:sp>
        <p:nvSpPr>
          <p:cNvPr id="38915" name="内容占位符 6"/>
          <p:cNvSpPr>
            <a:spLocks noGrp="1"/>
          </p:cNvSpPr>
          <p:nvPr>
            <p:ph sz="quarter" idx="11"/>
          </p:nvPr>
        </p:nvSpPr>
        <p:spPr bwMode="auto">
          <a:xfrm>
            <a:off x="621492" y="345336"/>
            <a:ext cx="8660779" cy="4904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defTabSz="0">
              <a:spcBef>
                <a:spcPct val="0"/>
              </a:spcBef>
              <a:spcAft>
                <a:spcPct val="0"/>
              </a:spcAft>
              <a:buClr>
                <a:schemeClr val="folHlink"/>
              </a:buClr>
              <a:buSzPct val="60000"/>
              <a:defRPr/>
            </a:pPr>
            <a:r>
              <a:rPr kumimoji="1" lang="en-US" altLang="zh-CN" sz="4000" b="0" dirty="0">
                <a:solidFill>
                  <a:srgbClr val="3376AD"/>
                </a:solidFill>
                <a:latin typeface="+mj-lt"/>
                <a:ea typeface="+mj-ea"/>
                <a:cs typeface="+mj-cs"/>
              </a:rPr>
              <a:t>output </a:t>
            </a:r>
            <a:r>
              <a:rPr kumimoji="1" lang="zh-CN" altLang="en-US" sz="4000" b="0" dirty="0">
                <a:solidFill>
                  <a:srgbClr val="3376AD"/>
                </a:solidFill>
                <a:latin typeface="+mj-lt"/>
                <a:ea typeface="+mj-ea"/>
                <a:cs typeface="+mj-cs"/>
              </a:rPr>
              <a:t>元素</a:t>
            </a:r>
          </a:p>
        </p:txBody>
      </p:sp>
      <p:sp>
        <p:nvSpPr>
          <p:cNvPr id="38916" name="Rectangle 1"/>
          <p:cNvSpPr>
            <a:spLocks noChangeArrowheads="1"/>
          </p:cNvSpPr>
          <p:nvPr/>
        </p:nvSpPr>
        <p:spPr bwMode="auto">
          <a:xfrm>
            <a:off x="2133601" y="2459552"/>
            <a:ext cx="7419975" cy="15668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88872" rIns="0" bIns="0" anchor="ctr">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200000"/>
              </a:lnSpc>
            </a:pPr>
            <a:r>
              <a:rPr lang="zh-CN" altLang="zh-CN" sz="2400" dirty="0">
                <a:solidFill>
                  <a:srgbClr val="FF0000"/>
                </a:solidFill>
                <a:latin typeface="Consolas" panose="020B0609020204030204" pitchFamily="49" charset="0"/>
              </a:rPr>
              <a:t>&lt;output </a:t>
            </a:r>
            <a:r>
              <a:rPr lang="zh-CN" altLang="zh-CN" sz="2400" dirty="0">
                <a:solidFill>
                  <a:srgbClr val="000000"/>
                </a:solidFill>
                <a:latin typeface="Consolas" panose="020B0609020204030204" pitchFamily="49" charset="0"/>
              </a:rPr>
              <a:t>id="result" onforminput="resCalc()"&gt;</a:t>
            </a:r>
            <a:endParaRPr lang="en-US" altLang="zh-CN" sz="2400" dirty="0">
              <a:solidFill>
                <a:srgbClr val="000000"/>
              </a:solidFill>
              <a:latin typeface="Consolas" panose="020B0609020204030204" pitchFamily="49" charset="0"/>
            </a:endParaRPr>
          </a:p>
          <a:p>
            <a:pPr>
              <a:lnSpc>
                <a:spcPct val="200000"/>
              </a:lnSpc>
            </a:pPr>
            <a:r>
              <a:rPr lang="zh-CN" altLang="zh-CN" sz="2400" dirty="0">
                <a:solidFill>
                  <a:srgbClr val="000000"/>
                </a:solidFill>
                <a:latin typeface="Consolas" panose="020B0609020204030204" pitchFamily="49" charset="0"/>
              </a:rPr>
              <a:t>&lt;</a:t>
            </a:r>
            <a:r>
              <a:rPr lang="zh-CN" altLang="zh-CN" sz="2400" dirty="0">
                <a:solidFill>
                  <a:srgbClr val="FF0000"/>
                </a:solidFill>
                <a:latin typeface="Consolas" panose="020B0609020204030204" pitchFamily="49" charset="0"/>
              </a:rPr>
              <a:t>/output</a:t>
            </a:r>
            <a:r>
              <a:rPr lang="zh-CN" altLang="zh-CN" sz="2400" dirty="0">
                <a:solidFill>
                  <a:srgbClr val="000000"/>
                </a:solidFill>
                <a:latin typeface="Consolas" panose="020B0609020204030204" pitchFamily="49" charset="0"/>
              </a:rPr>
              <a:t>&gt;</a:t>
            </a:r>
            <a:r>
              <a:rPr lang="zh-CN" altLang="zh-CN" sz="2400" dirty="0"/>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
          <p:cNvSpPr txBox="1">
            <a:spLocks noChangeArrowheads="1"/>
          </p:cNvSpPr>
          <p:nvPr/>
        </p:nvSpPr>
        <p:spPr bwMode="auto">
          <a:xfrm>
            <a:off x="1884363" y="476251"/>
            <a:ext cx="46839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4400" b="1" dirty="0">
                <a:solidFill>
                  <a:schemeClr val="bg1"/>
                </a:solidFill>
                <a:latin typeface="方正粗倩简体" pitchFamily="65" charset="-122"/>
                <a:ea typeface="方正粗倩简体" pitchFamily="65" charset="-122"/>
              </a:rPr>
              <a:t>3</a:t>
            </a:r>
            <a:endParaRPr lang="zh-CN" altLang="en-US" sz="2800" b="1" dirty="0">
              <a:solidFill>
                <a:schemeClr val="bg1"/>
              </a:solidFill>
              <a:latin typeface="方正粗倩简体" pitchFamily="65" charset="-122"/>
              <a:ea typeface="方正粗倩简体" pitchFamily="65" charset="-122"/>
            </a:endParaRPr>
          </a:p>
        </p:txBody>
      </p:sp>
      <p:sp>
        <p:nvSpPr>
          <p:cNvPr id="39939" name="矩形 2"/>
          <p:cNvSpPr>
            <a:spLocks noChangeArrowheads="1"/>
          </p:cNvSpPr>
          <p:nvPr/>
        </p:nvSpPr>
        <p:spPr bwMode="auto">
          <a:xfrm>
            <a:off x="909624" y="56497"/>
            <a:ext cx="61531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defTabSz="0" eaLnBrk="1" hangingPunct="1">
              <a:buClr>
                <a:schemeClr val="folHlink"/>
              </a:buClr>
              <a:buSzPct val="60000"/>
              <a:defRPr/>
            </a:pPr>
            <a:r>
              <a:rPr kumimoji="1" lang="zh-CN" altLang="en-US" sz="4000" dirty="0">
                <a:solidFill>
                  <a:srgbClr val="3376AD"/>
                </a:solidFill>
                <a:latin typeface="+mj-lt"/>
                <a:ea typeface="+mj-ea"/>
                <a:cs typeface="+mj-cs"/>
              </a:rPr>
              <a:t>范例</a:t>
            </a:r>
          </a:p>
        </p:txBody>
      </p:sp>
      <p:sp>
        <p:nvSpPr>
          <p:cNvPr id="8" name="TextBox 7"/>
          <p:cNvSpPr txBox="1">
            <a:spLocks noChangeArrowheads="1"/>
          </p:cNvSpPr>
          <p:nvPr/>
        </p:nvSpPr>
        <p:spPr bwMode="auto">
          <a:xfrm>
            <a:off x="909623" y="1052514"/>
            <a:ext cx="9724455" cy="181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pPr>
            <a:r>
              <a:rPr lang="en-US" altLang="zh-CN" sz="2600" dirty="0"/>
              <a:t>&lt;input type="range" id="age" name="</a:t>
            </a:r>
            <a:r>
              <a:rPr lang="en-US" altLang="zh-CN" sz="2600" dirty="0" smtClean="0"/>
              <a:t>age</a:t>
            </a:r>
            <a:r>
              <a:rPr lang="en-US" altLang="zh-CN" sz="2600" dirty="0"/>
              <a:t>"</a:t>
            </a:r>
            <a:r>
              <a:rPr lang="en-US" altLang="zh-CN" sz="2600" dirty="0" smtClean="0">
                <a:solidFill>
                  <a:srgbClr val="C00000"/>
                </a:solidFill>
              </a:rPr>
              <a:t> value</a:t>
            </a:r>
            <a:r>
              <a:rPr lang="en-US" altLang="zh-CN" sz="2600" dirty="0">
                <a:solidFill>
                  <a:srgbClr val="C00000"/>
                </a:solidFill>
              </a:rPr>
              <a:t>="</a:t>
            </a:r>
            <a:r>
              <a:rPr lang="en-US" altLang="zh-CN" sz="2600" dirty="0" smtClean="0">
                <a:solidFill>
                  <a:srgbClr val="C00000"/>
                </a:solidFill>
              </a:rPr>
              <a:t>20</a:t>
            </a:r>
            <a:r>
              <a:rPr lang="en-US" altLang="zh-CN" sz="2600" dirty="0">
                <a:solidFill>
                  <a:srgbClr val="C00000"/>
                </a:solidFill>
              </a:rPr>
              <a:t>"</a:t>
            </a:r>
            <a:r>
              <a:rPr lang="en-US" altLang="zh-CN" sz="2600" dirty="0" smtClean="0">
                <a:solidFill>
                  <a:srgbClr val="C00000"/>
                </a:solidFill>
              </a:rPr>
              <a:t>  </a:t>
            </a:r>
            <a:r>
              <a:rPr lang="en-US" altLang="zh-CN" sz="2600" dirty="0">
                <a:solidFill>
                  <a:srgbClr val="C00000"/>
                </a:solidFill>
              </a:rPr>
              <a:t>min="0" max="99" step="1"  </a:t>
            </a:r>
            <a:r>
              <a:rPr lang="en-US" altLang="zh-CN" sz="2600" dirty="0" err="1">
                <a:solidFill>
                  <a:srgbClr val="C00000"/>
                </a:solidFill>
              </a:rPr>
              <a:t>onchange</a:t>
            </a:r>
            <a:r>
              <a:rPr lang="en-US" altLang="zh-CN" sz="2600" dirty="0">
                <a:solidFill>
                  <a:srgbClr val="C00000"/>
                </a:solidFill>
              </a:rPr>
              <a:t>="</a:t>
            </a:r>
            <a:r>
              <a:rPr lang="en-US" altLang="zh-CN" sz="2600" dirty="0" err="1">
                <a:solidFill>
                  <a:srgbClr val="C00000"/>
                </a:solidFill>
              </a:rPr>
              <a:t>display_age.value</a:t>
            </a:r>
            <a:r>
              <a:rPr lang="en-US" altLang="zh-CN" sz="2600" dirty="0">
                <a:solidFill>
                  <a:srgbClr val="C00000"/>
                </a:solidFill>
              </a:rPr>
              <a:t>=</a:t>
            </a:r>
            <a:r>
              <a:rPr lang="en-US" altLang="zh-CN" sz="2600" dirty="0" err="1">
                <a:solidFill>
                  <a:srgbClr val="C00000"/>
                </a:solidFill>
              </a:rPr>
              <a:t>this.value</a:t>
            </a:r>
            <a:r>
              <a:rPr lang="en-US" altLang="zh-CN" sz="2600" dirty="0">
                <a:solidFill>
                  <a:srgbClr val="C00000"/>
                </a:solidFill>
              </a:rPr>
              <a:t>"  </a:t>
            </a:r>
            <a:r>
              <a:rPr lang="en-US" altLang="zh-CN" sz="2600" dirty="0"/>
              <a:t>/&gt;</a:t>
            </a:r>
          </a:p>
          <a:p>
            <a:pPr eaLnBrk="1" hangingPunct="1">
              <a:lnSpc>
                <a:spcPct val="150000"/>
              </a:lnSpc>
            </a:pPr>
            <a:r>
              <a:rPr lang="en-US" altLang="zh-CN" sz="2600" dirty="0"/>
              <a:t>  </a:t>
            </a:r>
            <a:r>
              <a:rPr lang="en-US" altLang="zh-CN" sz="2600" dirty="0">
                <a:solidFill>
                  <a:srgbClr val="C00000"/>
                </a:solidFill>
              </a:rPr>
              <a:t>&lt;output name="</a:t>
            </a:r>
            <a:r>
              <a:rPr lang="en-US" altLang="zh-CN" sz="2600" dirty="0" err="1">
                <a:solidFill>
                  <a:srgbClr val="C00000"/>
                </a:solidFill>
              </a:rPr>
              <a:t>display_age</a:t>
            </a:r>
            <a:r>
              <a:rPr lang="en-US" altLang="zh-CN" sz="2600" dirty="0">
                <a:solidFill>
                  <a:srgbClr val="C00000"/>
                </a:solidFill>
              </a:rPr>
              <a:t>"&gt;20&lt;/output&gt;</a:t>
            </a:r>
            <a:endParaRPr lang="zh-CN" altLang="en-US" sz="2600" dirty="0">
              <a:solidFill>
                <a:srgbClr val="C00000"/>
              </a:solidFill>
            </a:endParaRPr>
          </a:p>
        </p:txBody>
      </p:sp>
      <p:sp>
        <p:nvSpPr>
          <p:cNvPr id="9" name="内容占位符 2"/>
          <p:cNvSpPr>
            <a:spLocks noGrp="1"/>
          </p:cNvSpPr>
          <p:nvPr/>
        </p:nvSpPr>
        <p:spPr bwMode="auto">
          <a:xfrm>
            <a:off x="1629955" y="3213900"/>
            <a:ext cx="9220224"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09538"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400" dirty="0" smtClean="0">
                <a:latin typeface="微软雅黑" panose="020B0503020204020204" pitchFamily="34" charset="-122"/>
              </a:rPr>
              <a:t>提示</a:t>
            </a:r>
            <a:r>
              <a:rPr lang="zh-CN" altLang="en-US" sz="2400" dirty="0">
                <a:latin typeface="微软雅黑" panose="020B0503020204020204" pitchFamily="34" charset="-122"/>
              </a:rPr>
              <a:t>：</a:t>
            </a:r>
            <a:endParaRPr lang="en-US" altLang="zh-CN" sz="2400" dirty="0">
              <a:latin typeface="微软雅黑" panose="020B0503020204020204" pitchFamily="34" charset="-122"/>
            </a:endParaRPr>
          </a:p>
          <a:p>
            <a:pPr>
              <a:lnSpc>
                <a:spcPct val="150000"/>
              </a:lnSpc>
              <a:spcBef>
                <a:spcPct val="20000"/>
              </a:spcBef>
            </a:pPr>
            <a:r>
              <a:rPr lang="en-US" altLang="zh-CN" sz="2400" dirty="0">
                <a:latin typeface="微软雅黑" panose="020B0503020204020204" pitchFamily="34" charset="-122"/>
              </a:rPr>
              <a:t>1</a:t>
            </a:r>
            <a:r>
              <a:rPr lang="zh-CN" altLang="en-US" sz="2400" dirty="0">
                <a:latin typeface="微软雅黑" panose="020B0503020204020204" pitchFamily="34" charset="-122"/>
              </a:rPr>
              <a:t>、</a:t>
            </a:r>
            <a:r>
              <a:rPr lang="en-US" altLang="zh-CN" sz="2400" dirty="0">
                <a:latin typeface="微软雅黑" panose="020B0503020204020204" pitchFamily="34" charset="-122"/>
              </a:rPr>
              <a:t>min</a:t>
            </a:r>
            <a:r>
              <a:rPr lang="zh-CN" altLang="en-US" sz="2400" dirty="0">
                <a:latin typeface="微软雅黑" panose="020B0503020204020204" pitchFamily="34" charset="-122"/>
              </a:rPr>
              <a:t>：最小值，</a:t>
            </a:r>
            <a:r>
              <a:rPr lang="en-US" altLang="zh-CN" sz="2400" dirty="0">
                <a:latin typeface="微软雅黑" panose="020B0503020204020204" pitchFamily="34" charset="-122"/>
              </a:rPr>
              <a:t>max</a:t>
            </a:r>
            <a:r>
              <a:rPr lang="zh-CN" altLang="en-US" sz="2400" dirty="0">
                <a:latin typeface="微软雅黑" panose="020B0503020204020204" pitchFamily="34" charset="-122"/>
              </a:rPr>
              <a:t>：最大值，</a:t>
            </a:r>
            <a:r>
              <a:rPr lang="en-US" altLang="zh-CN" sz="2400" dirty="0">
                <a:latin typeface="微软雅黑" panose="020B0503020204020204" pitchFamily="34" charset="-122"/>
              </a:rPr>
              <a:t>step</a:t>
            </a:r>
            <a:r>
              <a:rPr lang="zh-CN" altLang="en-US" sz="2400" dirty="0">
                <a:latin typeface="微软雅黑" panose="020B0503020204020204" pitchFamily="34" charset="-122"/>
              </a:rPr>
              <a:t>：频数，</a:t>
            </a:r>
            <a:r>
              <a:rPr lang="en-US" altLang="zh-CN" sz="2400" dirty="0">
                <a:latin typeface="微软雅黑" panose="020B0503020204020204" pitchFamily="34" charset="-122"/>
              </a:rPr>
              <a:t>value</a:t>
            </a:r>
            <a:r>
              <a:rPr lang="zh-CN" altLang="en-US" sz="2400" dirty="0">
                <a:latin typeface="微软雅黑" panose="020B0503020204020204" pitchFamily="34" charset="-122"/>
              </a:rPr>
              <a:t>：默认值。</a:t>
            </a:r>
            <a:endParaRPr lang="en-US" altLang="zh-CN" sz="2400" dirty="0">
              <a:latin typeface="微软雅黑" panose="020B0503020204020204" pitchFamily="34" charset="-122"/>
            </a:endParaRPr>
          </a:p>
          <a:p>
            <a:pPr>
              <a:lnSpc>
                <a:spcPct val="150000"/>
              </a:lnSpc>
              <a:spcBef>
                <a:spcPct val="20000"/>
              </a:spcBef>
            </a:pPr>
            <a:r>
              <a:rPr lang="en-US" altLang="zh-CN" sz="2400" dirty="0">
                <a:latin typeface="微软雅黑" panose="020B0503020204020204" pitchFamily="34" charset="-122"/>
              </a:rPr>
              <a:t>2</a:t>
            </a:r>
            <a:r>
              <a:rPr lang="zh-CN" altLang="en-US" sz="2400" dirty="0">
                <a:latin typeface="微软雅黑" panose="020B0503020204020204" pitchFamily="34" charset="-122"/>
              </a:rPr>
              <a:t>、</a:t>
            </a:r>
            <a:r>
              <a:rPr lang="en-US" altLang="zh-CN" sz="2400" dirty="0" err="1">
                <a:latin typeface="微软雅黑" panose="020B0503020204020204" pitchFamily="34" charset="-122"/>
              </a:rPr>
              <a:t>onchange</a:t>
            </a:r>
            <a:r>
              <a:rPr lang="zh-CN" altLang="en-US" sz="2400" dirty="0">
                <a:latin typeface="微软雅黑" panose="020B0503020204020204" pitchFamily="34" charset="-122"/>
              </a:rPr>
              <a:t>：当用户改变</a:t>
            </a:r>
            <a:r>
              <a:rPr lang="en-US" altLang="zh-CN" sz="2400" dirty="0">
                <a:latin typeface="微软雅黑" panose="020B0503020204020204" pitchFamily="34" charset="-122"/>
              </a:rPr>
              <a:t>input</a:t>
            </a:r>
            <a:r>
              <a:rPr lang="zh-CN" altLang="en-US" sz="2400" dirty="0">
                <a:latin typeface="微软雅黑" panose="020B0503020204020204" pitchFamily="34" charset="-122"/>
              </a:rPr>
              <a:t>输入框内容时，更新滑块的值。</a:t>
            </a:r>
            <a:endParaRPr lang="en-US" altLang="zh-CN" sz="2400" dirty="0">
              <a:latin typeface="微软雅黑" panose="020B0503020204020204" pitchFamily="34" charset="-122"/>
            </a:endParaRPr>
          </a:p>
          <a:p>
            <a:pPr>
              <a:lnSpc>
                <a:spcPct val="150000"/>
              </a:lnSpc>
              <a:spcBef>
                <a:spcPct val="20000"/>
              </a:spcBef>
            </a:pPr>
            <a:r>
              <a:rPr lang="en-US" altLang="zh-CN" sz="2400" dirty="0">
                <a:latin typeface="微软雅黑" panose="020B0503020204020204" pitchFamily="34" charset="-122"/>
              </a:rPr>
              <a:t>3</a:t>
            </a:r>
            <a:r>
              <a:rPr lang="zh-CN" altLang="en-US" sz="2400" dirty="0">
                <a:latin typeface="微软雅黑" panose="020B0503020204020204" pitchFamily="34" charset="-122"/>
              </a:rPr>
              <a:t>、</a:t>
            </a:r>
            <a:r>
              <a:rPr lang="en-US" altLang="zh-CN" sz="2400" dirty="0">
                <a:latin typeface="微软雅黑" panose="020B0503020204020204" pitchFamily="34" charset="-122"/>
              </a:rPr>
              <a:t>output</a:t>
            </a:r>
            <a:r>
              <a:rPr lang="zh-CN" altLang="en-US" sz="2400" dirty="0">
                <a:latin typeface="微软雅黑" panose="020B0503020204020204" pitchFamily="34" charset="-122"/>
              </a:rPr>
              <a:t>：定义不同类型的输出。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smtClean="0">
                <a:solidFill>
                  <a:srgbClr val="FFFFFF"/>
                </a:solidFill>
                <a:latin typeface="+mj-lt"/>
                <a:ea typeface="+mj-ea"/>
                <a:cs typeface="+mj-cs"/>
              </a:rPr>
              <a:t>THANKYOU</a:t>
            </a:r>
          </a:p>
        </p:txBody>
      </p:sp>
      <p:sp>
        <p:nvSpPr>
          <p:cNvPr id="2" name="文本框 1"/>
          <p:cNvSpPr txBox="1"/>
          <p:nvPr/>
        </p:nvSpPr>
        <p:spPr>
          <a:xfrm>
            <a:off x="333360" y="331581"/>
            <a:ext cx="8283795" cy="1152528"/>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140337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主要内容</a:t>
            </a:r>
            <a:endParaRPr lang="zh-CN" altLang="en-US" sz="4000" dirty="0"/>
          </a:p>
        </p:txBody>
      </p:sp>
      <p:grpSp>
        <p:nvGrpSpPr>
          <p:cNvPr id="5" name="组合 4"/>
          <p:cNvGrpSpPr/>
          <p:nvPr>
            <p:custDataLst>
              <p:tags r:id="rId2"/>
            </p:custDataLst>
          </p:nvPr>
        </p:nvGrpSpPr>
        <p:grpSpPr>
          <a:xfrm>
            <a:off x="1179456" y="1698151"/>
            <a:ext cx="6739705" cy="476250"/>
            <a:chOff x="1465263" y="981075"/>
            <a:chExt cx="4981575" cy="476250"/>
          </a:xfrm>
        </p:grpSpPr>
        <p:sp>
          <p:nvSpPr>
            <p:cNvPr id="6" name="MH_Number_1"/>
            <p:cNvSpPr>
              <a:spLocks noChangeArrowheads="1"/>
            </p:cNvSpPr>
            <p:nvPr>
              <p:custDataLst>
                <p:tags r:id="rId9"/>
              </p:custDataLst>
            </p:nvPr>
          </p:nvSpPr>
          <p:spPr bwMode="auto">
            <a:xfrm>
              <a:off x="1465263" y="981075"/>
              <a:ext cx="1171608"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01</a:t>
              </a:r>
              <a:endParaRPr lang="zh-CN" altLang="en-US" sz="3200" b="1" dirty="0">
                <a:solidFill>
                  <a:srgbClr val="FFFFFF"/>
                </a:solidFill>
                <a:latin typeface="+mn-lt"/>
                <a:ea typeface="+mn-ea"/>
              </a:endParaRPr>
            </a:p>
          </p:txBody>
        </p:sp>
        <p:sp>
          <p:nvSpPr>
            <p:cNvPr id="7" name="MH_Entry_1"/>
            <p:cNvSpPr txBox="1">
              <a:spLocks noChangeArrowheads="1"/>
            </p:cNvSpPr>
            <p:nvPr>
              <p:custDataLst>
                <p:tags r:id="rId10"/>
              </p:custDataLst>
            </p:nvPr>
          </p:nvSpPr>
          <p:spPr bwMode="auto">
            <a:xfrm>
              <a:off x="2665413" y="981075"/>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2"/>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2800" dirty="0" smtClean="0">
                  <a:solidFill>
                    <a:schemeClr val="tx1"/>
                  </a:solidFill>
                  <a:latin typeface="+mn-lt"/>
                  <a:ea typeface="+mn-ea"/>
                </a:rPr>
                <a:t>新增表单输入类型</a:t>
              </a:r>
              <a:endParaRPr lang="zh-CN" altLang="en-US" sz="2800" dirty="0">
                <a:solidFill>
                  <a:schemeClr val="tx1"/>
                </a:solidFill>
                <a:latin typeface="+mn-lt"/>
                <a:ea typeface="+mn-ea"/>
              </a:endParaRPr>
            </a:p>
          </p:txBody>
        </p:sp>
      </p:grpSp>
      <p:grpSp>
        <p:nvGrpSpPr>
          <p:cNvPr id="8" name="组合 7"/>
          <p:cNvGrpSpPr/>
          <p:nvPr>
            <p:custDataLst>
              <p:tags r:id="rId3"/>
            </p:custDataLst>
          </p:nvPr>
        </p:nvGrpSpPr>
        <p:grpSpPr>
          <a:xfrm>
            <a:off x="1179456" y="2403734"/>
            <a:ext cx="6621488" cy="476250"/>
            <a:chOff x="1916113" y="1878013"/>
            <a:chExt cx="4973637" cy="476250"/>
          </a:xfrm>
        </p:grpSpPr>
        <p:sp>
          <p:nvSpPr>
            <p:cNvPr id="9" name="MH_Entry_2"/>
            <p:cNvSpPr txBox="1">
              <a:spLocks noChangeArrowheads="1"/>
            </p:cNvSpPr>
            <p:nvPr>
              <p:custDataLst>
                <p:tags r:id="rId7"/>
              </p:custDataLst>
            </p:nvPr>
          </p:nvSpPr>
          <p:spPr bwMode="auto">
            <a:xfrm>
              <a:off x="3106738" y="1878013"/>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2"/>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2800" dirty="0">
                  <a:solidFill>
                    <a:schemeClr val="tx1"/>
                  </a:solidFill>
                  <a:latin typeface="+mn-lt"/>
                  <a:ea typeface="+mn-ea"/>
                </a:rPr>
                <a:t>新增元素属性</a:t>
              </a:r>
            </a:p>
          </p:txBody>
        </p:sp>
        <p:sp>
          <p:nvSpPr>
            <p:cNvPr id="10" name="MH_Number_2"/>
            <p:cNvSpPr>
              <a:spLocks noChangeArrowheads="1"/>
            </p:cNvSpPr>
            <p:nvPr>
              <p:custDataLst>
                <p:tags r:id="rId8"/>
              </p:custDataLst>
            </p:nvPr>
          </p:nvSpPr>
          <p:spPr bwMode="auto">
            <a:xfrm>
              <a:off x="1916113" y="1879600"/>
              <a:ext cx="1190625"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02</a:t>
              </a:r>
              <a:endParaRPr lang="zh-CN" altLang="en-US" sz="3200" b="1" dirty="0">
                <a:solidFill>
                  <a:srgbClr val="FFFFFF"/>
                </a:solidFill>
                <a:latin typeface="+mn-lt"/>
                <a:ea typeface="+mn-ea"/>
              </a:endParaRPr>
            </a:p>
          </p:txBody>
        </p:sp>
      </p:grpSp>
      <p:grpSp>
        <p:nvGrpSpPr>
          <p:cNvPr id="11" name="组合 10"/>
          <p:cNvGrpSpPr/>
          <p:nvPr>
            <p:custDataLst>
              <p:tags r:id="rId4"/>
            </p:custDataLst>
          </p:nvPr>
        </p:nvGrpSpPr>
        <p:grpSpPr>
          <a:xfrm>
            <a:off x="1179456" y="3109317"/>
            <a:ext cx="6621488" cy="476250"/>
            <a:chOff x="1465263" y="2774950"/>
            <a:chExt cx="4981575" cy="476250"/>
          </a:xfrm>
        </p:grpSpPr>
        <p:sp>
          <p:nvSpPr>
            <p:cNvPr id="12" name="MH_Number_3"/>
            <p:cNvSpPr>
              <a:spLocks noChangeArrowheads="1"/>
            </p:cNvSpPr>
            <p:nvPr>
              <p:custDataLst>
                <p:tags r:id="rId5"/>
              </p:custDataLst>
            </p:nvPr>
          </p:nvSpPr>
          <p:spPr bwMode="auto">
            <a:xfrm>
              <a:off x="1465263" y="2778125"/>
              <a:ext cx="1200150"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03</a:t>
              </a:r>
              <a:endParaRPr lang="zh-CN" altLang="en-US" sz="3200" b="1" dirty="0">
                <a:solidFill>
                  <a:srgbClr val="FFFFFF"/>
                </a:solidFill>
                <a:latin typeface="+mn-lt"/>
                <a:ea typeface="+mn-ea"/>
              </a:endParaRPr>
            </a:p>
          </p:txBody>
        </p:sp>
        <p:sp>
          <p:nvSpPr>
            <p:cNvPr id="13" name="MH_Entry_3"/>
            <p:cNvSpPr txBox="1">
              <a:spLocks noChangeArrowheads="1"/>
            </p:cNvSpPr>
            <p:nvPr>
              <p:custDataLst>
                <p:tags r:id="rId6"/>
              </p:custDataLst>
            </p:nvPr>
          </p:nvSpPr>
          <p:spPr bwMode="auto">
            <a:xfrm>
              <a:off x="2665413" y="2774950"/>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2"/>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2800" dirty="0">
                  <a:solidFill>
                    <a:schemeClr val="tx1"/>
                  </a:solidFill>
                  <a:latin typeface="+mn-lt"/>
                  <a:ea typeface="+mn-ea"/>
                </a:rPr>
                <a:t>新增</a:t>
              </a:r>
              <a:r>
                <a:rPr lang="zh-CN" altLang="en-US" sz="2800" dirty="0" smtClean="0">
                  <a:solidFill>
                    <a:schemeClr val="tx1"/>
                  </a:solidFill>
                  <a:latin typeface="+mn-lt"/>
                  <a:ea typeface="+mn-ea"/>
                </a:rPr>
                <a:t>的</a:t>
              </a:r>
              <a:r>
                <a:rPr lang="zh-CN" altLang="en-US" sz="2800" dirty="0">
                  <a:solidFill>
                    <a:schemeClr val="tx1"/>
                  </a:solidFill>
                  <a:latin typeface="+mn-lt"/>
                  <a:ea typeface="+mn-ea"/>
                </a:rPr>
                <a:t>表单</a:t>
              </a:r>
              <a:r>
                <a:rPr lang="zh-CN" altLang="en-US" sz="2800" dirty="0" smtClean="0">
                  <a:solidFill>
                    <a:schemeClr val="tx1"/>
                  </a:solidFill>
                  <a:latin typeface="+mn-lt"/>
                  <a:ea typeface="+mn-ea"/>
                </a:rPr>
                <a:t>元素</a:t>
              </a:r>
              <a:endParaRPr lang="zh-CN" altLang="en-US" sz="2800" dirty="0">
                <a:solidFill>
                  <a:schemeClr val="tx1"/>
                </a:solidFill>
                <a:latin typeface="+mn-lt"/>
                <a:ea typeface="+mn-ea"/>
              </a:endParaRPr>
            </a:p>
          </p:txBody>
        </p:sp>
      </p:grpSp>
    </p:spTree>
    <p:extLst>
      <p:ext uri="{BB962C8B-B14F-4D97-AF65-F5344CB8AC3E}">
        <p14:creationId xmlns:p14="http://schemas.microsoft.com/office/powerpoint/2010/main" val="879141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01</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5400" dirty="0">
                  <a:solidFill>
                    <a:schemeClr val="tx1"/>
                  </a:solidFill>
                </a:rPr>
                <a:t>新增表单输入类型</a:t>
              </a:r>
            </a:p>
          </p:txBody>
        </p:sp>
      </p:grpSp>
      <p:sp>
        <p:nvSpPr>
          <p:cNvPr id="2" name="文本框 1"/>
          <p:cNvSpPr txBox="1"/>
          <p:nvPr/>
        </p:nvSpPr>
        <p:spPr>
          <a:xfrm>
            <a:off x="477426" y="475647"/>
            <a:ext cx="9004125" cy="936429"/>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1540518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5"/>
          <p:cNvSpPr>
            <a:spLocks noGrp="1"/>
          </p:cNvSpPr>
          <p:nvPr>
            <p:ph sz="quarter" idx="10"/>
          </p:nvPr>
        </p:nvSpPr>
        <p:spPr bwMode="auto">
          <a:xfrm>
            <a:off x="765558" y="1285875"/>
            <a:ext cx="7286625" cy="558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dirty="0" smtClean="0">
                <a:solidFill>
                  <a:schemeClr val="tx1">
                    <a:lumMod val="50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50000"/>
                  </a:schemeClr>
                </a:solidFill>
                <a:latin typeface="微软雅黑" panose="020B0503020204020204" pitchFamily="34" charset="-122"/>
                <a:ea typeface="微软雅黑" panose="020B0503020204020204" pitchFamily="34" charset="-122"/>
              </a:rPr>
              <a:t>、数值输入文本框</a:t>
            </a:r>
            <a:endParaRPr kumimoji="0" lang="zh-CN" altLang="en-US" dirty="0" smtClean="0">
              <a:solidFill>
                <a:schemeClr val="tx1">
                  <a:lumMod val="50000"/>
                </a:schemeClr>
              </a:solidFill>
              <a:latin typeface="微软雅黑" panose="020B0503020204020204" pitchFamily="34" charset="-122"/>
              <a:ea typeface="微软雅黑" panose="020B0503020204020204" pitchFamily="34" charset="-122"/>
            </a:endParaRPr>
          </a:p>
        </p:txBody>
      </p:sp>
      <p:sp>
        <p:nvSpPr>
          <p:cNvPr id="10244" name="矩形 1"/>
          <p:cNvSpPr>
            <a:spLocks noChangeArrowheads="1"/>
          </p:cNvSpPr>
          <p:nvPr/>
        </p:nvSpPr>
        <p:spPr bwMode="auto">
          <a:xfrm>
            <a:off x="765558" y="1881188"/>
            <a:ext cx="9364280"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pPr>
            <a:r>
              <a:rPr lang="zh-CN" altLang="zh-CN" sz="2800" dirty="0"/>
              <a:t>&lt;input </a:t>
            </a:r>
            <a:r>
              <a:rPr lang="zh-CN" altLang="zh-CN" sz="2800" b="1" dirty="0">
                <a:solidFill>
                  <a:srgbClr val="FF0000"/>
                </a:solidFill>
              </a:rPr>
              <a:t>type="number" </a:t>
            </a:r>
            <a:r>
              <a:rPr lang="zh-CN" altLang="zh-CN" sz="2800" dirty="0"/>
              <a:t>name="demoNumber" min="1" max="100" step="2"/&gt;</a:t>
            </a:r>
            <a:endParaRPr lang="en-US" altLang="zh-CN" sz="2800" dirty="0"/>
          </a:p>
          <a:p>
            <a:pPr eaLnBrk="1" hangingPunct="1">
              <a:lnSpc>
                <a:spcPct val="120000"/>
              </a:lnSpc>
            </a:pPr>
            <a:endParaRPr lang="en-US" altLang="zh-CN" sz="2400" dirty="0"/>
          </a:p>
          <a:p>
            <a:pPr eaLnBrk="1" hangingPunct="1">
              <a:lnSpc>
                <a:spcPct val="120000"/>
              </a:lnSpc>
            </a:pPr>
            <a:endParaRPr lang="en-US" altLang="zh-CN" sz="2400" dirty="0"/>
          </a:p>
          <a:p>
            <a:pPr eaLnBrk="1" hangingPunct="1">
              <a:lnSpc>
                <a:spcPct val="120000"/>
              </a:lnSpc>
            </a:pPr>
            <a:endParaRPr lang="zh-CN" altLang="zh-CN" sz="2600" dirty="0"/>
          </a:p>
          <a:p>
            <a:pPr eaLnBrk="1" hangingPunct="1">
              <a:lnSpc>
                <a:spcPct val="120000"/>
              </a:lnSpc>
            </a:pPr>
            <a:r>
              <a:rPr lang="zh-CN" altLang="en-US" sz="2600" dirty="0" smtClean="0">
                <a:solidFill>
                  <a:srgbClr val="0070C0"/>
                </a:solidFill>
              </a:rPr>
              <a:t>注：外观与</a:t>
            </a:r>
            <a:r>
              <a:rPr lang="en-US" altLang="zh-CN" sz="2600" dirty="0" smtClean="0">
                <a:solidFill>
                  <a:srgbClr val="0070C0"/>
                </a:solidFill>
              </a:rPr>
              <a:t>text</a:t>
            </a:r>
            <a:r>
              <a:rPr lang="zh-CN" altLang="en-US" sz="2600" dirty="0" smtClean="0">
                <a:solidFill>
                  <a:srgbClr val="0070C0"/>
                </a:solidFill>
              </a:rPr>
              <a:t>文本框相同，但不能输入数值以外的文字，否则提交时将数值输入文本框的内容作为空白进行提交。</a:t>
            </a:r>
            <a:endParaRPr lang="zh-CN" altLang="zh-CN" sz="2600" dirty="0">
              <a:solidFill>
                <a:srgbClr val="0070C0"/>
              </a:solidFill>
            </a:endParaRPr>
          </a:p>
        </p:txBody>
      </p:sp>
      <p:pic>
        <p:nvPicPr>
          <p:cNvPr id="102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2647" y="3212901"/>
            <a:ext cx="5615946" cy="990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内容占位符 6"/>
          <p:cNvSpPr txBox="1">
            <a:spLocks/>
          </p:cNvSpPr>
          <p:nvPr/>
        </p:nvSpPr>
        <p:spPr bwMode="auto">
          <a:xfrm>
            <a:off x="6962776" y="6013450"/>
            <a:ext cx="3382963" cy="4905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6688" indent="-166688" algn="l" defTabSz="0" rtl="0" eaLnBrk="0" fontAlgn="base" hangingPunct="0">
              <a:spcBef>
                <a:spcPct val="0"/>
              </a:spcBef>
              <a:spcAft>
                <a:spcPct val="15000"/>
              </a:spcAft>
              <a:buClr>
                <a:schemeClr val="tx2"/>
              </a:buClr>
              <a:buFont typeface="Arial" charset="0"/>
              <a:buNone/>
              <a:defRPr kumimoji="1" sz="3200" b="1">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charset="0"/>
              <a:buChar char="–"/>
              <a:defRPr kumimoji="1" sz="2000">
                <a:solidFill>
                  <a:schemeClr val="tx1"/>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charset="0"/>
              <a:buChar char="•"/>
              <a:defRPr kumimoji="1" sz="1600">
                <a:solidFill>
                  <a:schemeClr val="tx1"/>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charset="0"/>
              <a:buChar char="–"/>
              <a:defRPr kumimoji="1" sz="1600">
                <a:solidFill>
                  <a:schemeClr val="tx1"/>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algn="just">
              <a:defRPr/>
            </a:pPr>
            <a:r>
              <a:rPr kumimoji="0" lang="en-US" altLang="zh-CN" sz="2800" b="0" kern="0" dirty="0">
                <a:solidFill>
                  <a:schemeClr val="tx1">
                    <a:lumMod val="50000"/>
                  </a:schemeClr>
                </a:solidFill>
              </a:rPr>
              <a:t>demo 3-1.html</a:t>
            </a:r>
            <a:endParaRPr kumimoji="0" lang="zh-CN" altLang="en-US" sz="2800" b="0" kern="0" dirty="0">
              <a:solidFill>
                <a:schemeClr val="tx1">
                  <a:lumMod val="50000"/>
                </a:schemeClr>
              </a:solidFill>
            </a:endParaRPr>
          </a:p>
        </p:txBody>
      </p:sp>
      <p:sp>
        <p:nvSpPr>
          <p:cNvPr id="8"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新增表单元素</a:t>
            </a:r>
            <a:endParaRPr lang="zh-CN" altLang="en-US"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a:spLocks noChangeArrowheads="1"/>
          </p:cNvSpPr>
          <p:nvPr/>
        </p:nvSpPr>
        <p:spPr bwMode="auto">
          <a:xfrm>
            <a:off x="765558" y="2896681"/>
            <a:ext cx="81978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pPr>
            <a:r>
              <a:rPr kumimoji="1" lang="zh-CN" altLang="zh-CN" sz="2800" dirty="0">
                <a:solidFill>
                  <a:srgbClr val="006F53"/>
                </a:solidFill>
                <a:latin typeface="微软雅黑" panose="020B0503020204020204" pitchFamily="34" charset="-122"/>
              </a:rPr>
              <a:t>name:</a:t>
            </a:r>
            <a:r>
              <a:rPr kumimoji="1" lang="en-US" altLang="zh-CN" sz="2800" dirty="0">
                <a:solidFill>
                  <a:srgbClr val="006F53"/>
                </a:solidFill>
                <a:latin typeface="微软雅黑" panose="020B0503020204020204" pitchFamily="34" charset="-122"/>
              </a:rPr>
              <a:t> </a:t>
            </a:r>
            <a:r>
              <a:rPr kumimoji="1" lang="zh-CN" altLang="zh-CN" sz="2800" dirty="0">
                <a:solidFill>
                  <a:srgbClr val="006F53"/>
                </a:solidFill>
                <a:latin typeface="微软雅黑" panose="020B0503020204020204" pitchFamily="34" charset="-122"/>
              </a:rPr>
              <a:t>用来标识表单提交时的key值</a:t>
            </a:r>
          </a:p>
          <a:p>
            <a:pPr eaLnBrk="1" hangingPunct="1">
              <a:lnSpc>
                <a:spcPct val="150000"/>
              </a:lnSpc>
            </a:pPr>
            <a:r>
              <a:rPr kumimoji="1" lang="zh-CN" altLang="zh-CN" sz="2800" b="1" dirty="0">
                <a:solidFill>
                  <a:srgbClr val="FF0000"/>
                </a:solidFill>
                <a:latin typeface="微软雅黑" panose="020B0503020204020204" pitchFamily="34" charset="-122"/>
              </a:rPr>
              <a:t>min:</a:t>
            </a:r>
            <a:r>
              <a:rPr kumimoji="1" lang="en-US" altLang="zh-CN" sz="2800" b="1" dirty="0">
                <a:solidFill>
                  <a:srgbClr val="FF0000"/>
                </a:solidFill>
                <a:latin typeface="微软雅黑" panose="020B0503020204020204" pitchFamily="34" charset="-122"/>
              </a:rPr>
              <a:t> </a:t>
            </a:r>
            <a:r>
              <a:rPr kumimoji="1" lang="zh-CN" altLang="zh-CN" sz="2800" dirty="0">
                <a:solidFill>
                  <a:srgbClr val="006F53"/>
                </a:solidFill>
                <a:latin typeface="微软雅黑" panose="020B0503020204020204" pitchFamily="34" charset="-122"/>
              </a:rPr>
              <a:t>当前输入框输入的最小值</a:t>
            </a:r>
          </a:p>
          <a:p>
            <a:pPr eaLnBrk="1" hangingPunct="1">
              <a:lnSpc>
                <a:spcPct val="150000"/>
              </a:lnSpc>
            </a:pPr>
            <a:r>
              <a:rPr kumimoji="1" lang="zh-CN" altLang="zh-CN" sz="2800" b="1" dirty="0">
                <a:solidFill>
                  <a:srgbClr val="FF0000"/>
                </a:solidFill>
                <a:latin typeface="微软雅黑" panose="020B0503020204020204" pitchFamily="34" charset="-122"/>
              </a:rPr>
              <a:t>max:</a:t>
            </a:r>
            <a:r>
              <a:rPr kumimoji="1" lang="en-US" altLang="zh-CN" sz="2800" b="1" dirty="0">
                <a:solidFill>
                  <a:srgbClr val="FF0000"/>
                </a:solidFill>
                <a:latin typeface="微软雅黑" panose="020B0503020204020204" pitchFamily="34" charset="-122"/>
              </a:rPr>
              <a:t> </a:t>
            </a:r>
            <a:r>
              <a:rPr kumimoji="1" lang="zh-CN" altLang="zh-CN" sz="2800" dirty="0">
                <a:solidFill>
                  <a:srgbClr val="006F53"/>
                </a:solidFill>
                <a:latin typeface="微软雅黑" panose="020B0503020204020204" pitchFamily="34" charset="-122"/>
              </a:rPr>
              <a:t>最大值</a:t>
            </a:r>
            <a:endParaRPr kumimoji="1" lang="en-US" altLang="zh-CN" sz="2800" dirty="0">
              <a:solidFill>
                <a:srgbClr val="006F53"/>
              </a:solidFill>
              <a:latin typeface="微软雅黑" panose="020B0503020204020204" pitchFamily="34" charset="-122"/>
            </a:endParaRPr>
          </a:p>
          <a:p>
            <a:pPr eaLnBrk="1" hangingPunct="1">
              <a:lnSpc>
                <a:spcPct val="150000"/>
              </a:lnSpc>
            </a:pPr>
            <a:r>
              <a:rPr kumimoji="1" lang="zh-CN" altLang="zh-CN" sz="2800" b="1" dirty="0">
                <a:solidFill>
                  <a:srgbClr val="FF0000"/>
                </a:solidFill>
                <a:latin typeface="微软雅黑" panose="020B0503020204020204" pitchFamily="34" charset="-122"/>
              </a:rPr>
              <a:t>step：</a:t>
            </a:r>
            <a:r>
              <a:rPr kumimoji="1" lang="zh-CN" altLang="zh-CN" sz="2800" dirty="0">
                <a:solidFill>
                  <a:srgbClr val="006F53"/>
                </a:solidFill>
                <a:latin typeface="微软雅黑" panose="020B0503020204020204" pitchFamily="34" charset="-122"/>
              </a:rPr>
              <a:t>步长，点击增大或者减小时增加减少的</a:t>
            </a:r>
            <a:r>
              <a:rPr kumimoji="1" lang="zh-CN" altLang="zh-CN" sz="2800" dirty="0" smtClean="0">
                <a:solidFill>
                  <a:srgbClr val="006F53"/>
                </a:solidFill>
                <a:latin typeface="微软雅黑" panose="020B0503020204020204" pitchFamily="34" charset="-122"/>
              </a:rPr>
              <a:t>步长 </a:t>
            </a:r>
            <a:endParaRPr kumimoji="1" lang="zh-CN" altLang="zh-CN" sz="2800" dirty="0">
              <a:solidFill>
                <a:srgbClr val="006F53"/>
              </a:solidFill>
              <a:latin typeface="微软雅黑" panose="020B0503020204020204" pitchFamily="34" charset="-122"/>
            </a:endParaRPr>
          </a:p>
        </p:txBody>
      </p:sp>
      <p:sp>
        <p:nvSpPr>
          <p:cNvPr id="11267" name="矩形 4"/>
          <p:cNvSpPr>
            <a:spLocks noChangeArrowheads="1"/>
          </p:cNvSpPr>
          <p:nvPr/>
        </p:nvSpPr>
        <p:spPr bwMode="auto">
          <a:xfrm>
            <a:off x="787287" y="1556142"/>
            <a:ext cx="9436323"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pPr>
            <a:r>
              <a:rPr lang="zh-CN" altLang="zh-CN" sz="2800" dirty="0"/>
              <a:t>&lt;input </a:t>
            </a:r>
            <a:r>
              <a:rPr lang="en-US" altLang="zh-CN" sz="2800" dirty="0" smtClean="0"/>
              <a:t> </a:t>
            </a:r>
            <a:r>
              <a:rPr lang="zh-CN" altLang="zh-CN" sz="2800" b="1" dirty="0" smtClean="0">
                <a:solidFill>
                  <a:srgbClr val="FF0000"/>
                </a:solidFill>
              </a:rPr>
              <a:t>type</a:t>
            </a:r>
            <a:r>
              <a:rPr lang="zh-CN" altLang="zh-CN" sz="2800" b="1" dirty="0">
                <a:solidFill>
                  <a:srgbClr val="FF0000"/>
                </a:solidFill>
              </a:rPr>
              <a:t>=</a:t>
            </a:r>
            <a:r>
              <a:rPr lang="en-US" altLang="zh-CN" sz="2800" b="1" dirty="0">
                <a:solidFill>
                  <a:srgbClr val="FF0000"/>
                </a:solidFill>
              </a:rPr>
              <a:t> </a:t>
            </a:r>
            <a:r>
              <a:rPr lang="zh-CN" altLang="zh-CN" sz="2800" b="1" dirty="0">
                <a:solidFill>
                  <a:srgbClr val="FF0000"/>
                </a:solidFill>
              </a:rPr>
              <a:t>"</a:t>
            </a:r>
            <a:r>
              <a:rPr lang="en-US" altLang="zh-CN" sz="2800" b="1" dirty="0">
                <a:solidFill>
                  <a:srgbClr val="FF0000"/>
                </a:solidFill>
              </a:rPr>
              <a:t> </a:t>
            </a:r>
            <a:r>
              <a:rPr lang="zh-CN" altLang="zh-CN" sz="2800" b="1" dirty="0" smtClean="0">
                <a:solidFill>
                  <a:srgbClr val="FF0000"/>
                </a:solidFill>
              </a:rPr>
              <a:t>number</a:t>
            </a:r>
            <a:r>
              <a:rPr lang="zh-CN" altLang="zh-CN" sz="2800" b="1" dirty="0">
                <a:solidFill>
                  <a:srgbClr val="FF0000"/>
                </a:solidFill>
              </a:rPr>
              <a:t> "</a:t>
            </a:r>
            <a:r>
              <a:rPr lang="en-US" altLang="zh-CN" sz="2800" b="1" dirty="0" smtClean="0">
                <a:solidFill>
                  <a:srgbClr val="FF0000"/>
                </a:solidFill>
              </a:rPr>
              <a:t> </a:t>
            </a:r>
            <a:r>
              <a:rPr lang="zh-CN" altLang="zh-CN" sz="2800" b="1" dirty="0" smtClean="0">
                <a:solidFill>
                  <a:srgbClr val="FF0000"/>
                </a:solidFill>
              </a:rPr>
              <a:t> </a:t>
            </a:r>
            <a:r>
              <a:rPr lang="zh-CN" altLang="zh-CN" sz="2800" dirty="0"/>
              <a:t>name="demo" </a:t>
            </a:r>
            <a:r>
              <a:rPr lang="en-US" altLang="zh-CN" sz="2800" dirty="0"/>
              <a:t> </a:t>
            </a:r>
            <a:r>
              <a:rPr lang="zh-CN" altLang="zh-CN" sz="2800" dirty="0"/>
              <a:t>min="1" </a:t>
            </a:r>
            <a:r>
              <a:rPr lang="en-US" altLang="zh-CN" sz="2800" dirty="0"/>
              <a:t> </a:t>
            </a:r>
            <a:r>
              <a:rPr lang="zh-CN" altLang="zh-CN" sz="2800" dirty="0"/>
              <a:t>max="100" </a:t>
            </a:r>
            <a:r>
              <a:rPr lang="en-US" altLang="zh-CN" sz="2800" dirty="0"/>
              <a:t> </a:t>
            </a:r>
            <a:r>
              <a:rPr lang="zh-CN" altLang="zh-CN" sz="2800" dirty="0"/>
              <a:t>step="2"/&gt;</a:t>
            </a:r>
            <a:endParaRPr lang="en-US" altLang="zh-CN" sz="2800" dirty="0"/>
          </a:p>
        </p:txBody>
      </p:sp>
      <p:sp>
        <p:nvSpPr>
          <p:cNvPr id="6"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smtClean="0"/>
              <a:t>1</a:t>
            </a:r>
            <a:r>
              <a:rPr lang="zh-CN" altLang="en-US" sz="4000" dirty="0" smtClean="0"/>
              <a:t>、新型</a:t>
            </a:r>
            <a:r>
              <a:rPr lang="en-US" altLang="zh-CN" sz="4000" dirty="0" smtClean="0"/>
              <a:t>number</a:t>
            </a:r>
            <a:r>
              <a:rPr lang="zh-CN" altLang="en-US" sz="4000" dirty="0" smtClean="0"/>
              <a:t>类型</a:t>
            </a:r>
            <a:r>
              <a:rPr lang="en-US" altLang="zh-CN" sz="4000" dirty="0" smtClean="0"/>
              <a:t>input</a:t>
            </a:r>
            <a:r>
              <a:rPr lang="zh-CN" altLang="en-US" sz="4000" dirty="0" smtClean="0"/>
              <a:t>元素</a:t>
            </a:r>
            <a:endParaRPr lang="zh-CN" altLang="en-US" sz="4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1"/>
          <p:cNvSpPr>
            <a:spLocks noChangeArrowheads="1"/>
          </p:cNvSpPr>
          <p:nvPr/>
        </p:nvSpPr>
        <p:spPr bwMode="auto">
          <a:xfrm>
            <a:off x="765558" y="1988340"/>
            <a:ext cx="10804950" cy="37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pPr>
            <a:r>
              <a:rPr lang="zh-CN" altLang="en-US" sz="2800" dirty="0"/>
              <a:t>&lt;input  </a:t>
            </a:r>
            <a:r>
              <a:rPr lang="zh-CN" altLang="en-US" sz="2800" b="1" dirty="0">
                <a:solidFill>
                  <a:srgbClr val="FF0000"/>
                </a:solidFill>
              </a:rPr>
              <a:t>type="email"  </a:t>
            </a:r>
            <a:r>
              <a:rPr lang="zh-CN" altLang="en-US" sz="2800" dirty="0"/>
              <a:t>name="email" placeholder="请输入邮箱"  /&gt;</a:t>
            </a:r>
          </a:p>
          <a:p>
            <a:pPr eaLnBrk="1" hangingPunct="1">
              <a:lnSpc>
                <a:spcPct val="150000"/>
              </a:lnSpc>
            </a:pPr>
            <a:r>
              <a:rPr lang="zh-CN" altLang="en-US" sz="2600" dirty="0">
                <a:solidFill>
                  <a:schemeClr val="tx1">
                    <a:lumMod val="50000"/>
                  </a:schemeClr>
                </a:solidFill>
              </a:rPr>
              <a:t>运行效果：</a:t>
            </a:r>
            <a:endParaRPr lang="en-US" altLang="zh-CN" sz="2600" dirty="0">
              <a:solidFill>
                <a:schemeClr val="tx1">
                  <a:lumMod val="50000"/>
                </a:schemeClr>
              </a:solidFill>
            </a:endParaRPr>
          </a:p>
          <a:p>
            <a:pPr eaLnBrk="1" hangingPunct="1">
              <a:lnSpc>
                <a:spcPct val="150000"/>
              </a:lnSpc>
            </a:pPr>
            <a:endParaRPr lang="en-US" altLang="zh-CN" sz="2400" dirty="0" smtClean="0"/>
          </a:p>
          <a:p>
            <a:pPr eaLnBrk="1" hangingPunct="1">
              <a:lnSpc>
                <a:spcPct val="150000"/>
              </a:lnSpc>
            </a:pPr>
            <a:endParaRPr lang="zh-CN" altLang="en-US" sz="2400" dirty="0"/>
          </a:p>
          <a:p>
            <a:pPr eaLnBrk="1" hangingPunct="1">
              <a:lnSpc>
                <a:spcPct val="120000"/>
              </a:lnSpc>
            </a:pPr>
            <a:r>
              <a:rPr lang="zh-CN" altLang="en-US" sz="2600" dirty="0">
                <a:solidFill>
                  <a:srgbClr val="0070C0"/>
                </a:solidFill>
              </a:rPr>
              <a:t>注</a:t>
            </a:r>
            <a:r>
              <a:rPr lang="zh-CN" altLang="en-US" sz="2600" dirty="0" smtClean="0">
                <a:solidFill>
                  <a:srgbClr val="0070C0"/>
                </a:solidFill>
              </a:rPr>
              <a:t>：专门用来输入</a:t>
            </a:r>
            <a:r>
              <a:rPr lang="en-US" altLang="zh-CN" sz="2600" dirty="0" smtClean="0">
                <a:solidFill>
                  <a:srgbClr val="0070C0"/>
                </a:solidFill>
              </a:rPr>
              <a:t>email</a:t>
            </a:r>
            <a:r>
              <a:rPr lang="zh-CN" altLang="en-US" sz="2600" dirty="0" smtClean="0">
                <a:solidFill>
                  <a:srgbClr val="0070C0"/>
                </a:solidFill>
              </a:rPr>
              <a:t>地址。当</a:t>
            </a:r>
            <a:r>
              <a:rPr lang="zh-CN" altLang="en-US" sz="2600" dirty="0">
                <a:solidFill>
                  <a:srgbClr val="0070C0"/>
                </a:solidFill>
              </a:rPr>
              <a:t>表</a:t>
            </a:r>
            <a:r>
              <a:rPr lang="zh-CN" altLang="en-US" sz="2600" dirty="0" smtClean="0">
                <a:solidFill>
                  <a:srgbClr val="0070C0"/>
                </a:solidFill>
              </a:rPr>
              <a:t>单提交时，</a:t>
            </a:r>
            <a:r>
              <a:rPr lang="zh-CN" altLang="en-US" sz="2600" dirty="0">
                <a:solidFill>
                  <a:srgbClr val="0070C0"/>
                </a:solidFill>
              </a:rPr>
              <a:t>会自动校验是否符合邮箱的</a:t>
            </a:r>
            <a:r>
              <a:rPr lang="zh-CN" altLang="en-US" sz="2600" dirty="0" smtClean="0">
                <a:solidFill>
                  <a:srgbClr val="0070C0"/>
                </a:solidFill>
              </a:rPr>
              <a:t>正则表达式，但不检验该</a:t>
            </a:r>
            <a:r>
              <a:rPr lang="en-US" altLang="zh-CN" sz="2600" dirty="0" smtClean="0">
                <a:solidFill>
                  <a:srgbClr val="0070C0"/>
                </a:solidFill>
              </a:rPr>
              <a:t>email</a:t>
            </a:r>
            <a:r>
              <a:rPr lang="zh-CN" altLang="en-US" sz="2600" dirty="0" smtClean="0">
                <a:solidFill>
                  <a:srgbClr val="0070C0"/>
                </a:solidFill>
              </a:rPr>
              <a:t>地址是否存在。  </a:t>
            </a:r>
            <a:endParaRPr lang="en-US" altLang="zh-CN" sz="2600" dirty="0" smtClean="0">
              <a:solidFill>
                <a:srgbClr val="0070C0"/>
              </a:solidFill>
            </a:endParaRPr>
          </a:p>
          <a:p>
            <a:pPr eaLnBrk="1" hangingPunct="1">
              <a:lnSpc>
                <a:spcPct val="120000"/>
              </a:lnSpc>
            </a:pPr>
            <a:r>
              <a:rPr lang="zh-CN" altLang="en-US" sz="2400" dirty="0" smtClean="0">
                <a:solidFill>
                  <a:srgbClr val="0070C0"/>
                </a:solidFill>
              </a:rPr>
              <a:t>placeholder属性为提示信息。</a:t>
            </a:r>
            <a:endParaRPr lang="zh-CN" altLang="en-US" sz="2400" dirty="0">
              <a:solidFill>
                <a:srgbClr val="0070C0"/>
              </a:solidFill>
            </a:endParaRPr>
          </a:p>
        </p:txBody>
      </p:sp>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t="14977" r="1741" b="15652"/>
          <a:stretch>
            <a:fillRect/>
          </a:stretch>
        </p:blipFill>
        <p:spPr bwMode="auto">
          <a:xfrm>
            <a:off x="3574845" y="3095137"/>
            <a:ext cx="5095276" cy="864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smtClean="0"/>
              <a:t>2</a:t>
            </a:r>
            <a:r>
              <a:rPr lang="zh-CN" altLang="en-US" sz="4000" dirty="0" smtClean="0"/>
              <a:t>、新型</a:t>
            </a:r>
            <a:r>
              <a:rPr lang="en-US" altLang="zh-CN" sz="4000" dirty="0"/>
              <a:t>email</a:t>
            </a:r>
            <a:r>
              <a:rPr lang="zh-CN" altLang="en-US" sz="4000" dirty="0"/>
              <a:t>类型</a:t>
            </a:r>
            <a:r>
              <a:rPr lang="en-US" altLang="zh-CN" sz="4000" dirty="0" smtClean="0"/>
              <a:t>input</a:t>
            </a:r>
            <a:r>
              <a:rPr lang="zh-CN" altLang="en-US" sz="4000" dirty="0" smtClean="0"/>
              <a:t>元素</a:t>
            </a:r>
            <a:endParaRPr lang="zh-CN" altLang="en-US" sz="4000" dirty="0"/>
          </a:p>
        </p:txBody>
      </p:sp>
      <p:sp>
        <p:nvSpPr>
          <p:cNvPr id="5" name="内容占位符 5"/>
          <p:cNvSpPr>
            <a:spLocks noGrp="1"/>
          </p:cNvSpPr>
          <p:nvPr>
            <p:ph sz="quarter" idx="10"/>
          </p:nvPr>
        </p:nvSpPr>
        <p:spPr bwMode="auto">
          <a:xfrm>
            <a:off x="765558" y="1285875"/>
            <a:ext cx="7286625" cy="558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dirty="0">
                <a:solidFill>
                  <a:schemeClr val="tx1">
                    <a:lumMod val="50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50000"/>
                  </a:schemeClr>
                </a:solidFill>
                <a:latin typeface="微软雅黑" panose="020B0503020204020204" pitchFamily="34" charset="-122"/>
                <a:ea typeface="微软雅黑" panose="020B0503020204020204" pitchFamily="34" charset="-122"/>
              </a:rPr>
              <a:t>、</a:t>
            </a:r>
            <a:r>
              <a:rPr lang="zh-CN" altLang="en-US" dirty="0">
                <a:solidFill>
                  <a:schemeClr val="tx1">
                    <a:lumMod val="50000"/>
                  </a:schemeClr>
                </a:solidFill>
                <a:latin typeface="微软雅黑" panose="020B0503020204020204" pitchFamily="34" charset="-122"/>
                <a:ea typeface="微软雅黑" panose="020B0503020204020204" pitchFamily="34" charset="-122"/>
              </a:rPr>
              <a:t>邮箱</a:t>
            </a:r>
            <a:r>
              <a:rPr lang="zh-CN" altLang="en-US" dirty="0" smtClean="0">
                <a:solidFill>
                  <a:schemeClr val="tx1">
                    <a:lumMod val="50000"/>
                  </a:schemeClr>
                </a:solidFill>
                <a:latin typeface="微软雅黑" panose="020B0503020204020204" pitchFamily="34" charset="-122"/>
                <a:ea typeface="微软雅黑" panose="020B0503020204020204" pitchFamily="34" charset="-122"/>
              </a:rPr>
              <a:t>输入文本框</a:t>
            </a:r>
            <a:endParaRPr kumimoji="0" lang="zh-CN" altLang="en-US" dirty="0" smtClean="0">
              <a:solidFill>
                <a:schemeClr val="tx1">
                  <a:lumMod val="50000"/>
                </a:schemeClr>
              </a:solidFill>
              <a:latin typeface="微软雅黑" panose="020B0503020204020204" pitchFamily="34" charset="-122"/>
              <a:ea typeface="微软雅黑" panose="020B0503020204020204" pitchFamily="34" charset="-122"/>
            </a:endParaRPr>
          </a:p>
        </p:txBody>
      </p:sp>
      <p:sp>
        <p:nvSpPr>
          <p:cNvPr id="7" name="内容占位符 6"/>
          <p:cNvSpPr txBox="1">
            <a:spLocks/>
          </p:cNvSpPr>
          <p:nvPr/>
        </p:nvSpPr>
        <p:spPr bwMode="auto">
          <a:xfrm>
            <a:off x="8545122" y="5917657"/>
            <a:ext cx="3382963" cy="4905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6688" indent="-166688" algn="l" defTabSz="0" rtl="0" eaLnBrk="0" fontAlgn="base" hangingPunct="0">
              <a:spcBef>
                <a:spcPct val="0"/>
              </a:spcBef>
              <a:spcAft>
                <a:spcPct val="15000"/>
              </a:spcAft>
              <a:buClr>
                <a:schemeClr val="tx2"/>
              </a:buClr>
              <a:buFont typeface="Arial" charset="0"/>
              <a:buNone/>
              <a:defRPr kumimoji="1" sz="3200" b="1">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charset="0"/>
              <a:buChar char="–"/>
              <a:defRPr kumimoji="1" sz="2000">
                <a:solidFill>
                  <a:schemeClr val="tx1"/>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charset="0"/>
              <a:buChar char="•"/>
              <a:defRPr kumimoji="1" sz="1600">
                <a:solidFill>
                  <a:schemeClr val="tx1"/>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charset="0"/>
              <a:buChar char="–"/>
              <a:defRPr kumimoji="1" sz="1600">
                <a:solidFill>
                  <a:schemeClr val="tx1"/>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algn="just">
              <a:defRPr/>
            </a:pPr>
            <a:r>
              <a:rPr kumimoji="0" lang="en-US" altLang="zh-CN" sz="2800" b="0" kern="0" dirty="0">
                <a:solidFill>
                  <a:schemeClr val="tx1">
                    <a:lumMod val="50000"/>
                  </a:schemeClr>
                </a:solidFill>
              </a:rPr>
              <a:t>demo 3-1.html</a:t>
            </a:r>
            <a:endParaRPr kumimoji="0" lang="zh-CN" altLang="en-US" sz="2800" b="0" kern="0" dirty="0">
              <a:solidFill>
                <a:schemeClr val="tx1">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矩形 1"/>
          <p:cNvSpPr>
            <a:spLocks noChangeArrowheads="1"/>
          </p:cNvSpPr>
          <p:nvPr/>
        </p:nvSpPr>
        <p:spPr bwMode="auto">
          <a:xfrm>
            <a:off x="771717" y="1919413"/>
            <a:ext cx="893961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pPr>
            <a:r>
              <a:rPr lang="zh-CN" altLang="zh-CN" sz="2800" dirty="0"/>
              <a:t>&lt;</a:t>
            </a:r>
            <a:r>
              <a:rPr lang="zh-CN" altLang="zh-CN" sz="2800" dirty="0" smtClean="0"/>
              <a:t>input</a:t>
            </a:r>
            <a:r>
              <a:rPr lang="en-US" altLang="zh-CN" sz="2800" dirty="0" smtClean="0"/>
              <a:t> </a:t>
            </a:r>
            <a:r>
              <a:rPr lang="zh-CN" altLang="zh-CN" sz="2800" dirty="0" smtClean="0"/>
              <a:t> </a:t>
            </a:r>
            <a:r>
              <a:rPr lang="zh-CN" altLang="zh-CN" sz="2800" b="1" dirty="0">
                <a:solidFill>
                  <a:srgbClr val="FF0000"/>
                </a:solidFill>
              </a:rPr>
              <a:t>type="url" </a:t>
            </a:r>
            <a:r>
              <a:rPr lang="en-US" altLang="zh-CN" sz="2800" b="1" dirty="0">
                <a:solidFill>
                  <a:srgbClr val="FF0000"/>
                </a:solidFill>
              </a:rPr>
              <a:t> </a:t>
            </a:r>
            <a:r>
              <a:rPr lang="zh-CN" altLang="zh-CN" sz="2800" dirty="0"/>
              <a:t>placeholder="请输入网址" /&gt;</a:t>
            </a:r>
          </a:p>
          <a:p>
            <a:pPr eaLnBrk="1" hangingPunct="1">
              <a:lnSpc>
                <a:spcPct val="150000"/>
              </a:lnSpc>
            </a:pPr>
            <a:r>
              <a:rPr lang="zh-CN" altLang="zh-CN" sz="2600" dirty="0">
                <a:solidFill>
                  <a:schemeClr val="tx1">
                    <a:lumMod val="50000"/>
                  </a:schemeClr>
                </a:solidFill>
              </a:rPr>
              <a:t>运行效果：</a:t>
            </a:r>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386" y="3404355"/>
            <a:ext cx="3952418" cy="9336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a:t>3</a:t>
            </a:r>
            <a:r>
              <a:rPr lang="zh-CN" altLang="en-US" sz="4000" dirty="0"/>
              <a:t>、</a:t>
            </a:r>
            <a:r>
              <a:rPr lang="zh-CN" altLang="en-US" sz="4000" dirty="0" smtClean="0"/>
              <a:t>新型</a:t>
            </a:r>
            <a:r>
              <a:rPr lang="en-US" altLang="zh-CN" sz="4000" dirty="0" err="1" smtClean="0"/>
              <a:t>url</a:t>
            </a:r>
            <a:r>
              <a:rPr lang="zh-CN" altLang="en-US" sz="4000" dirty="0"/>
              <a:t>类型</a:t>
            </a:r>
            <a:r>
              <a:rPr lang="en-US" altLang="zh-CN" sz="4000" dirty="0" smtClean="0"/>
              <a:t>input</a:t>
            </a:r>
            <a:r>
              <a:rPr lang="zh-CN" altLang="en-US" sz="4000" dirty="0" smtClean="0"/>
              <a:t>元素</a:t>
            </a:r>
            <a:endParaRPr lang="zh-CN" altLang="en-US" sz="4000" dirty="0"/>
          </a:p>
        </p:txBody>
      </p:sp>
      <p:sp>
        <p:nvSpPr>
          <p:cNvPr id="6" name="内容占位符 5"/>
          <p:cNvSpPr>
            <a:spLocks noGrp="1"/>
          </p:cNvSpPr>
          <p:nvPr>
            <p:ph sz="quarter" idx="10"/>
          </p:nvPr>
        </p:nvSpPr>
        <p:spPr bwMode="auto">
          <a:xfrm>
            <a:off x="765558" y="1283314"/>
            <a:ext cx="9663196" cy="73348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dirty="0" smtClean="0">
                <a:solidFill>
                  <a:schemeClr val="tx1">
                    <a:lumMod val="50000"/>
                  </a:schemeClr>
                </a:solidFill>
                <a:latin typeface="微软雅黑" panose="020B0503020204020204" pitchFamily="34" charset="-122"/>
                <a:ea typeface="微软雅黑" panose="020B0503020204020204" pitchFamily="34" charset="-122"/>
              </a:rPr>
              <a:t>3</a:t>
            </a:r>
            <a:r>
              <a:rPr lang="zh-CN" altLang="en-US" dirty="0" smtClean="0">
                <a:solidFill>
                  <a:schemeClr val="tx1">
                    <a:lumMod val="50000"/>
                  </a:schemeClr>
                </a:solidFill>
                <a:latin typeface="微软雅黑" panose="020B0503020204020204" pitchFamily="34" charset="-122"/>
                <a:ea typeface="微软雅黑" panose="020B0503020204020204" pitchFamily="34" charset="-122"/>
              </a:rPr>
              <a:t>、</a:t>
            </a:r>
            <a:r>
              <a:rPr lang="en-US" altLang="zh-CN" dirty="0" err="1" smtClean="0">
                <a:solidFill>
                  <a:schemeClr val="tx1">
                    <a:lumMod val="50000"/>
                  </a:schemeClr>
                </a:solidFill>
                <a:latin typeface="微软雅黑" panose="020B0503020204020204" pitchFamily="34" charset="-122"/>
                <a:ea typeface="微软雅黑" panose="020B0503020204020204" pitchFamily="34" charset="-122"/>
              </a:rPr>
              <a:t>url</a:t>
            </a:r>
            <a:r>
              <a:rPr lang="zh-CN" altLang="en-US" dirty="0" smtClean="0">
                <a:solidFill>
                  <a:schemeClr val="tx1">
                    <a:lumMod val="50000"/>
                  </a:schemeClr>
                </a:solidFill>
                <a:latin typeface="微软雅黑" panose="020B0503020204020204" pitchFamily="34" charset="-122"/>
                <a:ea typeface="微软雅黑" panose="020B0503020204020204" pitchFamily="34" charset="-122"/>
              </a:rPr>
              <a:t>输入文本框</a:t>
            </a:r>
            <a:endParaRPr lang="zh-CN" altLang="zh-CN" dirty="0">
              <a:solidFill>
                <a:srgbClr val="0070C0"/>
              </a:solidFill>
              <a:latin typeface="微软雅黑" panose="020B0503020204020204" pitchFamily="34" charset="-122"/>
              <a:ea typeface="微软雅黑" panose="020B0503020204020204" pitchFamily="34" charset="-122"/>
            </a:endParaRPr>
          </a:p>
          <a:p>
            <a:pPr marL="0" indent="0">
              <a:buNone/>
            </a:pPr>
            <a:endParaRPr lang="en-US" altLang="zh-CN" dirty="0" smtClean="0">
              <a:solidFill>
                <a:schemeClr val="tx1">
                  <a:lumMod val="50000"/>
                </a:schemeClr>
              </a:solidFill>
              <a:latin typeface="微软雅黑" panose="020B0503020204020204" pitchFamily="34" charset="-122"/>
              <a:ea typeface="微软雅黑" panose="020B0503020204020204" pitchFamily="34" charset="-122"/>
            </a:endParaRPr>
          </a:p>
          <a:p>
            <a:pPr marL="0" indent="0">
              <a:lnSpc>
                <a:spcPct val="120000"/>
              </a:lnSpc>
              <a:spcBef>
                <a:spcPct val="0"/>
              </a:spcBef>
              <a:spcAft>
                <a:spcPct val="0"/>
              </a:spcAft>
              <a:buNone/>
            </a:pPr>
            <a:endParaRPr lang="en-US" altLang="zh-CN" dirty="0">
              <a:latin typeface="Arial" panose="020B0604020202020204" pitchFamily="34" charset="0"/>
              <a:ea typeface="微软雅黑" panose="020B0503020204020204" pitchFamily="34" charset="-122"/>
            </a:endParaRPr>
          </a:p>
          <a:p>
            <a:pPr marL="0" indent="0">
              <a:buNone/>
            </a:pPr>
            <a:endParaRPr lang="en-US" altLang="zh-CN" dirty="0" smtClean="0">
              <a:solidFill>
                <a:schemeClr val="tx1">
                  <a:lumMod val="50000"/>
                </a:schemeClr>
              </a:solidFill>
              <a:latin typeface="微软雅黑" panose="020B0503020204020204" pitchFamily="34" charset="-122"/>
              <a:ea typeface="微软雅黑" panose="020B0503020204020204" pitchFamily="34" charset="-122"/>
            </a:endParaRPr>
          </a:p>
          <a:p>
            <a:pPr marL="0" indent="0">
              <a:buNone/>
            </a:pPr>
            <a:endParaRPr kumimoji="0" lang="en-US" altLang="zh-CN" dirty="0">
              <a:solidFill>
                <a:schemeClr val="tx1">
                  <a:lumMod val="50000"/>
                </a:schemeClr>
              </a:solidFill>
              <a:latin typeface="微软雅黑" panose="020B0503020204020204" pitchFamily="34" charset="-122"/>
              <a:ea typeface="微软雅黑" panose="020B0503020204020204" pitchFamily="34" charset="-122"/>
            </a:endParaRPr>
          </a:p>
          <a:p>
            <a:pPr marL="0" indent="0">
              <a:buNone/>
            </a:pPr>
            <a:endParaRPr lang="en-US" altLang="zh-CN" dirty="0" smtClean="0">
              <a:solidFill>
                <a:schemeClr val="tx1">
                  <a:lumMod val="50000"/>
                </a:schemeClr>
              </a:solidFill>
              <a:latin typeface="微软雅黑" panose="020B0503020204020204" pitchFamily="34" charset="-122"/>
              <a:ea typeface="微软雅黑" panose="020B0503020204020204" pitchFamily="34" charset="-122"/>
            </a:endParaRPr>
          </a:p>
          <a:p>
            <a:pPr marL="0" indent="0">
              <a:buNone/>
            </a:pPr>
            <a:endParaRPr kumimoji="0" lang="en-US" altLang="zh-CN" dirty="0">
              <a:solidFill>
                <a:schemeClr val="tx1">
                  <a:lumMod val="50000"/>
                </a:schemeClr>
              </a:solidFill>
              <a:latin typeface="微软雅黑" panose="020B0503020204020204" pitchFamily="34" charset="-122"/>
              <a:ea typeface="微软雅黑" panose="020B0503020204020204" pitchFamily="34" charset="-122"/>
            </a:endParaRPr>
          </a:p>
          <a:p>
            <a:pPr marL="0" indent="0">
              <a:buNone/>
            </a:pPr>
            <a:endParaRPr lang="en-US" altLang="zh-CN" dirty="0" smtClean="0">
              <a:solidFill>
                <a:schemeClr val="tx1">
                  <a:lumMod val="50000"/>
                </a:schemeClr>
              </a:solidFill>
              <a:latin typeface="微软雅黑" panose="020B0503020204020204" pitchFamily="34" charset="-122"/>
              <a:ea typeface="微软雅黑" panose="020B0503020204020204" pitchFamily="34" charset="-122"/>
            </a:endParaRPr>
          </a:p>
          <a:p>
            <a:pPr marL="0" indent="0">
              <a:buNone/>
            </a:pPr>
            <a:endParaRPr kumimoji="0" lang="zh-CN" altLang="en-US" dirty="0" smtClean="0">
              <a:solidFill>
                <a:schemeClr val="tx1">
                  <a:lumMod val="50000"/>
                </a:schemeClr>
              </a:solidFill>
              <a:latin typeface="微软雅黑" panose="020B0503020204020204" pitchFamily="34" charset="-122"/>
              <a:ea typeface="微软雅黑" panose="020B0503020204020204" pitchFamily="34" charset="-122"/>
            </a:endParaRPr>
          </a:p>
        </p:txBody>
      </p:sp>
      <p:sp>
        <p:nvSpPr>
          <p:cNvPr id="7" name="内容占位符 6"/>
          <p:cNvSpPr txBox="1">
            <a:spLocks/>
          </p:cNvSpPr>
          <p:nvPr/>
        </p:nvSpPr>
        <p:spPr bwMode="auto">
          <a:xfrm>
            <a:off x="8545122" y="5917657"/>
            <a:ext cx="3382963" cy="4905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6688" indent="-166688" algn="l" defTabSz="0" rtl="0" eaLnBrk="0" fontAlgn="base" hangingPunct="0">
              <a:spcBef>
                <a:spcPct val="0"/>
              </a:spcBef>
              <a:spcAft>
                <a:spcPct val="15000"/>
              </a:spcAft>
              <a:buClr>
                <a:schemeClr val="tx2"/>
              </a:buClr>
              <a:buFont typeface="Arial" charset="0"/>
              <a:buNone/>
              <a:defRPr kumimoji="1" sz="3200" b="1">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charset="0"/>
              <a:buChar char="–"/>
              <a:defRPr kumimoji="1" sz="2000">
                <a:solidFill>
                  <a:schemeClr val="tx1"/>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charset="0"/>
              <a:buChar char="•"/>
              <a:defRPr kumimoji="1" sz="1600">
                <a:solidFill>
                  <a:schemeClr val="tx1"/>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charset="0"/>
              <a:buChar char="–"/>
              <a:defRPr kumimoji="1" sz="1600">
                <a:solidFill>
                  <a:schemeClr val="tx1"/>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algn="just">
              <a:defRPr/>
            </a:pPr>
            <a:r>
              <a:rPr kumimoji="0" lang="en-US" altLang="zh-CN" sz="2800" b="0" kern="0" dirty="0">
                <a:solidFill>
                  <a:schemeClr val="tx1">
                    <a:lumMod val="50000"/>
                  </a:schemeClr>
                </a:solidFill>
              </a:rPr>
              <a:t>demo 3-1.html</a:t>
            </a:r>
            <a:endParaRPr kumimoji="0" lang="zh-CN" altLang="en-US" sz="2800" b="0" kern="0" dirty="0">
              <a:solidFill>
                <a:schemeClr val="tx1">
                  <a:lumMod val="50000"/>
                </a:schemeClr>
              </a:solidFill>
            </a:endParaRPr>
          </a:p>
        </p:txBody>
      </p:sp>
      <p:sp>
        <p:nvSpPr>
          <p:cNvPr id="2" name="文本框 1"/>
          <p:cNvSpPr txBox="1"/>
          <p:nvPr/>
        </p:nvSpPr>
        <p:spPr>
          <a:xfrm>
            <a:off x="632266" y="4537890"/>
            <a:ext cx="10217912" cy="892552"/>
          </a:xfrm>
          <a:prstGeom prst="rect">
            <a:avLst/>
          </a:prstGeom>
          <a:noFill/>
        </p:spPr>
        <p:txBody>
          <a:bodyPr wrap="square" rtlCol="0">
            <a:spAutoFit/>
          </a:bodyPr>
          <a:lstStyle/>
          <a:p>
            <a:r>
              <a:rPr lang="zh-CN" altLang="en-US" sz="2600" dirty="0">
                <a:solidFill>
                  <a:srgbClr val="0070C0"/>
                </a:solidFill>
                <a:latin typeface="微软雅黑" panose="020B0503020204020204" pitchFamily="34" charset="-122"/>
              </a:rPr>
              <a:t>注</a:t>
            </a:r>
            <a:r>
              <a:rPr lang="zh-CN" altLang="en-US" sz="2600" dirty="0" smtClean="0">
                <a:solidFill>
                  <a:srgbClr val="0070C0"/>
                </a:solidFill>
                <a:latin typeface="微软雅黑" panose="020B0503020204020204" pitchFamily="34" charset="-122"/>
              </a:rPr>
              <a:t>：专门用来输入</a:t>
            </a:r>
            <a:r>
              <a:rPr lang="en-US" altLang="zh-CN" sz="2600" dirty="0" err="1" smtClean="0">
                <a:solidFill>
                  <a:srgbClr val="0070C0"/>
                </a:solidFill>
                <a:latin typeface="微软雅黑" panose="020B0503020204020204" pitchFamily="34" charset="-122"/>
              </a:rPr>
              <a:t>url</a:t>
            </a:r>
            <a:r>
              <a:rPr lang="zh-CN" altLang="en-US" sz="2600" dirty="0" smtClean="0">
                <a:solidFill>
                  <a:srgbClr val="0070C0"/>
                </a:solidFill>
                <a:latin typeface="微软雅黑" panose="020B0503020204020204" pitchFamily="34" charset="-122"/>
              </a:rPr>
              <a:t>地址。当</a:t>
            </a:r>
            <a:r>
              <a:rPr lang="zh-CN" altLang="en-US" sz="2600" dirty="0">
                <a:solidFill>
                  <a:srgbClr val="0070C0"/>
                </a:solidFill>
                <a:latin typeface="微软雅黑" panose="020B0503020204020204" pitchFamily="34" charset="-122"/>
              </a:rPr>
              <a:t>表单在提交前，会自动校验是否符合</a:t>
            </a:r>
            <a:r>
              <a:rPr lang="en-US" altLang="zh-CN" sz="2600" dirty="0" err="1">
                <a:solidFill>
                  <a:srgbClr val="0070C0"/>
                </a:solidFill>
                <a:latin typeface="微软雅黑" panose="020B0503020204020204" pitchFamily="34" charset="-122"/>
              </a:rPr>
              <a:t>url</a:t>
            </a:r>
            <a:r>
              <a:rPr lang="zh-CN" altLang="en-US" sz="2600" dirty="0">
                <a:solidFill>
                  <a:srgbClr val="0070C0"/>
                </a:solidFill>
                <a:latin typeface="微软雅黑" panose="020B0503020204020204" pitchFamily="34" charset="-122"/>
              </a:rPr>
              <a:t>网址的规范。</a:t>
            </a:r>
            <a:endParaRPr lang="zh-CN" altLang="en-US" sz="26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3"/>
  <p:tag name="KSO_WM_UNIT_ID" val="custom160336_11*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3_1"/>
  <p:tag name="KSO_WM_UNIT_ID" val="custom160336_11*l_h_f*1_3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8*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8*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10"/>
  <p:tag name="KSO_WM_TEMPLATE_CATEGORY" val="custom"/>
  <p:tag name="KSO_WM_TEMPLATE_INDEX" val="160336"/>
  <p:tag name="KSO_WM_UNIT_INDEX" val="10"/>
</p:tagLst>
</file>

<file path=ppt/theme/theme1.xml><?xml version="1.0" encoding="utf-8"?>
<a:theme xmlns:a="http://schemas.openxmlformats.org/drawingml/2006/main" name="主题1">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86382D77-5A03-4C7F-A6FB-C50AE0DF7021}" vid="{A9CEBC2F-4706-499C-A4BD-336CA12F86B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157259174</TotalTime>
  <Pages>0</Pages>
  <Words>1834</Words>
  <Characters>0</Characters>
  <Application>Microsoft Office PowerPoint</Application>
  <DocSecurity>0</DocSecurity>
  <PresentationFormat>宽屏</PresentationFormat>
  <Lines>0</Lines>
  <Paragraphs>295</Paragraphs>
  <Slides>36</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方正粗倩简体</vt:lpstr>
      <vt:lpstr>黑体</vt:lpstr>
      <vt:lpstr>宋体</vt:lpstr>
      <vt:lpstr>微软雅黑</vt:lpstr>
      <vt:lpstr>Arial</vt:lpstr>
      <vt:lpstr>Britannic Bold</vt:lpstr>
      <vt:lpstr>Calibri</vt:lpstr>
      <vt:lpstr>Consolas</vt:lpstr>
      <vt:lpstr>Wingdings</vt:lpstr>
      <vt:lpstr>主题1</vt:lpstr>
      <vt:lpstr>H5方向基础课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5、新型range类型input元素</vt:lpstr>
      <vt:lpstr>官方写法</vt:lpstr>
      <vt:lpstr>修改</vt:lpstr>
      <vt:lpstr>6、新型date类型input元素</vt:lpstr>
      <vt:lpstr>7、新型color类型input元素</vt:lpstr>
      <vt:lpstr>8、input标签自动完成功能</vt:lpstr>
      <vt:lpstr>PowerPoint 演示文稿</vt:lpstr>
      <vt:lpstr>PowerPoint 演示文稿</vt:lpstr>
      <vt:lpstr>PowerPoint 演示文稿</vt:lpstr>
      <vt:lpstr>PowerPoint 演示文稿</vt:lpstr>
      <vt:lpstr>PowerPoint 演示文稿</vt:lpstr>
      <vt:lpstr>Input标签新增加的特有属性</vt:lpstr>
      <vt:lpstr>Input标签新增加的特有属性</vt:lpstr>
      <vt:lpstr>浏览器的支持情况</vt:lpstr>
      <vt:lpstr>浏览器的支持情况</vt:lpstr>
      <vt:lpstr>Demo 3-4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SAGE FRANCE</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MengYi</cp:lastModifiedBy>
  <cp:revision>3007</cp:revision>
  <cp:lastPrinted>1899-12-30T00:00:00Z</cp:lastPrinted>
  <dcterms:created xsi:type="dcterms:W3CDTF">2003-05-12T10:17:00Z</dcterms:created>
  <dcterms:modified xsi:type="dcterms:W3CDTF">2017-05-19T09:29:14Z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