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8" r:id="rId1"/>
  </p:sldMasterIdLst>
  <p:notesMasterIdLst>
    <p:notesMasterId r:id="rId52"/>
  </p:notesMasterIdLst>
  <p:sldIdLst>
    <p:sldId id="945" r:id="rId2"/>
    <p:sldId id="946" r:id="rId3"/>
    <p:sldId id="947" r:id="rId4"/>
    <p:sldId id="868" r:id="rId5"/>
    <p:sldId id="873" r:id="rId6"/>
    <p:sldId id="871" r:id="rId7"/>
    <p:sldId id="872" r:id="rId8"/>
    <p:sldId id="875" r:id="rId9"/>
    <p:sldId id="874" r:id="rId10"/>
    <p:sldId id="949" r:id="rId11"/>
    <p:sldId id="877" r:id="rId12"/>
    <p:sldId id="928" r:id="rId13"/>
    <p:sldId id="948" r:id="rId14"/>
    <p:sldId id="954" r:id="rId15"/>
    <p:sldId id="887" r:id="rId16"/>
    <p:sldId id="888" r:id="rId17"/>
    <p:sldId id="890" r:id="rId18"/>
    <p:sldId id="891" r:id="rId19"/>
    <p:sldId id="881" r:id="rId20"/>
    <p:sldId id="955" r:id="rId21"/>
    <p:sldId id="956" r:id="rId22"/>
    <p:sldId id="957" r:id="rId23"/>
    <p:sldId id="950" r:id="rId24"/>
    <p:sldId id="930" r:id="rId25"/>
    <p:sldId id="931" r:id="rId26"/>
    <p:sldId id="934" r:id="rId27"/>
    <p:sldId id="951" r:id="rId28"/>
    <p:sldId id="893" r:id="rId29"/>
    <p:sldId id="894" r:id="rId30"/>
    <p:sldId id="895" r:id="rId31"/>
    <p:sldId id="935" r:id="rId32"/>
    <p:sldId id="944" r:id="rId33"/>
    <p:sldId id="936" r:id="rId34"/>
    <p:sldId id="938" r:id="rId35"/>
    <p:sldId id="952" r:id="rId36"/>
    <p:sldId id="908" r:id="rId37"/>
    <p:sldId id="909" r:id="rId38"/>
    <p:sldId id="912" r:id="rId39"/>
    <p:sldId id="910" r:id="rId40"/>
    <p:sldId id="916" r:id="rId41"/>
    <p:sldId id="917" r:id="rId42"/>
    <p:sldId id="915" r:id="rId43"/>
    <p:sldId id="911" r:id="rId44"/>
    <p:sldId id="913" r:id="rId45"/>
    <p:sldId id="922" r:id="rId46"/>
    <p:sldId id="923" r:id="rId47"/>
    <p:sldId id="924" r:id="rId48"/>
    <p:sldId id="920" r:id="rId49"/>
    <p:sldId id="921" r:id="rId50"/>
    <p:sldId id="953" r:id="rId51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856" userDrawn="1">
          <p15:clr>
            <a:srgbClr val="A4A3A4"/>
          </p15:clr>
        </p15:guide>
        <p15:guide id="3" pos="74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9" d="100"/>
          <a:sy n="69" d="100"/>
        </p:scale>
        <p:origin x="756" y="72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7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A54E4-C945-47A4-96EA-335E4A1A6AA3}" type="doc">
      <dgm:prSet loTypeId="urn:microsoft.com/office/officeart/2005/8/layout/cycle6" loCatId="relationship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02A2EC7-BD1A-40F3-B9E9-6B73B1814A8B}">
      <dgm:prSet phldrT="[文本]" custT="1"/>
      <dgm:spPr/>
      <dgm:t>
        <a:bodyPr/>
        <a:lstStyle/>
        <a:p>
          <a:r>
            <a:rPr lang="en-US" altLang="zh-CN" sz="2400" dirty="0" smtClean="0"/>
            <a:t>HTML</a:t>
          </a:r>
          <a:endParaRPr lang="zh-CN" altLang="en-US" sz="2400" dirty="0"/>
        </a:p>
      </dgm:t>
    </dgm:pt>
    <dgm:pt modelId="{3D72B84F-3EE4-4D95-AAC6-F8CE203B1C90}" type="parTrans" cxnId="{99D3D25F-F76E-414F-8E9C-7C55A542BB56}">
      <dgm:prSet/>
      <dgm:spPr/>
      <dgm:t>
        <a:bodyPr/>
        <a:lstStyle/>
        <a:p>
          <a:endParaRPr lang="zh-CN" altLang="en-US"/>
        </a:p>
      </dgm:t>
    </dgm:pt>
    <dgm:pt modelId="{9D1721D8-CA01-45B3-8FE5-F2848CB18D55}" type="sibTrans" cxnId="{99D3D25F-F76E-414F-8E9C-7C55A542BB56}">
      <dgm:prSet/>
      <dgm:spPr/>
      <dgm:t>
        <a:bodyPr/>
        <a:lstStyle/>
        <a:p>
          <a:endParaRPr lang="zh-CN" altLang="en-US"/>
        </a:p>
      </dgm:t>
    </dgm:pt>
    <dgm:pt modelId="{D019CD07-EA4B-4276-B9A6-568028C32D4C}">
      <dgm:prSet phldrT="[文本]" custT="1"/>
      <dgm:spPr/>
      <dgm:t>
        <a:bodyPr/>
        <a:lstStyle/>
        <a:p>
          <a:r>
            <a:rPr lang="zh-CN" altLang="en-US" sz="1600" dirty="0" smtClean="0"/>
            <a:t>服务器端</a:t>
          </a:r>
          <a:endParaRPr lang="en-US" altLang="zh-CN" sz="1600" dirty="0" smtClean="0"/>
        </a:p>
        <a:p>
          <a:r>
            <a:rPr lang="zh-CN" altLang="en-US" sz="1600" dirty="0" smtClean="0"/>
            <a:t>（</a:t>
          </a:r>
          <a:r>
            <a:rPr lang="en-US" altLang="zh-CN" sz="1600" dirty="0" smtClean="0"/>
            <a:t>PHP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CB8A3102-6D24-4A72-862B-23F19F89AB40}" type="parTrans" cxnId="{13FE03B6-7471-4176-96C4-8DF2E1A9B2DF}">
      <dgm:prSet/>
      <dgm:spPr/>
      <dgm:t>
        <a:bodyPr/>
        <a:lstStyle/>
        <a:p>
          <a:endParaRPr lang="zh-CN" altLang="en-US"/>
        </a:p>
      </dgm:t>
    </dgm:pt>
    <dgm:pt modelId="{1BD088D4-8805-47B2-9666-73A64852F287}" type="sibTrans" cxnId="{13FE03B6-7471-4176-96C4-8DF2E1A9B2DF}">
      <dgm:prSet/>
      <dgm:spPr/>
      <dgm:t>
        <a:bodyPr/>
        <a:lstStyle/>
        <a:p>
          <a:endParaRPr lang="zh-CN" altLang="en-US"/>
        </a:p>
      </dgm:t>
    </dgm:pt>
    <dgm:pt modelId="{FE1992FB-17B5-4B1A-993D-F294F40AB522}">
      <dgm:prSet phldrT="[文本]" custT="1"/>
      <dgm:spPr/>
      <dgm:t>
        <a:bodyPr/>
        <a:lstStyle/>
        <a:p>
          <a:r>
            <a:rPr lang="en-US" altLang="zh-CN" sz="2400" dirty="0" smtClean="0"/>
            <a:t>JS</a:t>
          </a:r>
          <a:endParaRPr lang="zh-CN" altLang="en-US" sz="2400" dirty="0"/>
        </a:p>
      </dgm:t>
    </dgm:pt>
    <dgm:pt modelId="{05C79381-CA50-4C00-B7AE-BBB8F073336C}" type="parTrans" cxnId="{A3D3C428-6895-4A7D-98A4-0140F6719B9F}">
      <dgm:prSet/>
      <dgm:spPr/>
      <dgm:t>
        <a:bodyPr/>
        <a:lstStyle/>
        <a:p>
          <a:endParaRPr lang="zh-CN" altLang="en-US"/>
        </a:p>
      </dgm:t>
    </dgm:pt>
    <dgm:pt modelId="{DE57F520-44F7-4512-9048-443FA8E02827}" type="sibTrans" cxnId="{A3D3C428-6895-4A7D-98A4-0140F6719B9F}">
      <dgm:prSet/>
      <dgm:spPr/>
      <dgm:t>
        <a:bodyPr/>
        <a:lstStyle/>
        <a:p>
          <a:endParaRPr lang="zh-CN" altLang="en-US"/>
        </a:p>
      </dgm:t>
    </dgm:pt>
    <dgm:pt modelId="{703123B1-06CF-41E0-AB7C-014D1CA45C1A}">
      <dgm:prSet phldrT="[文本]" custT="1"/>
      <dgm:spPr/>
      <dgm:t>
        <a:bodyPr/>
        <a:lstStyle/>
        <a:p>
          <a:r>
            <a:rPr lang="en-US" altLang="zh-CN" sz="2400" dirty="0" smtClean="0"/>
            <a:t>CSS</a:t>
          </a:r>
          <a:endParaRPr lang="zh-CN" altLang="en-US" sz="2400" dirty="0"/>
        </a:p>
      </dgm:t>
    </dgm:pt>
    <dgm:pt modelId="{446200C7-2BC4-4ACC-8963-1EE2219D7DEE}" type="parTrans" cxnId="{F25B862B-EA88-48C6-83E1-1D60C92DD6C1}">
      <dgm:prSet/>
      <dgm:spPr/>
      <dgm:t>
        <a:bodyPr/>
        <a:lstStyle/>
        <a:p>
          <a:endParaRPr lang="zh-CN" altLang="en-US"/>
        </a:p>
      </dgm:t>
    </dgm:pt>
    <dgm:pt modelId="{8E3A15BF-D28C-4591-9C75-F086ED01651A}" type="sibTrans" cxnId="{F25B862B-EA88-48C6-83E1-1D60C92DD6C1}">
      <dgm:prSet/>
      <dgm:spPr/>
      <dgm:t>
        <a:bodyPr/>
        <a:lstStyle/>
        <a:p>
          <a:endParaRPr lang="zh-CN" altLang="en-US"/>
        </a:p>
      </dgm:t>
    </dgm:pt>
    <dgm:pt modelId="{5BC53C17-42E1-4299-8C9F-EA2FA750DFDA}" type="pres">
      <dgm:prSet presAssocID="{E67A54E4-C945-47A4-96EA-335E4A1A6AA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451A0E-15D0-4958-AF18-FC4C5FC4577D}" type="pres">
      <dgm:prSet presAssocID="{302A2EC7-BD1A-40F3-B9E9-6B73B1814A8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BE4EE6-A9C1-41CA-9A8F-35581B99D132}" type="pres">
      <dgm:prSet presAssocID="{302A2EC7-BD1A-40F3-B9E9-6B73B1814A8B}" presName="spNode" presStyleCnt="0"/>
      <dgm:spPr/>
    </dgm:pt>
    <dgm:pt modelId="{7455E245-BBA0-4176-A8C3-8E240592B9C9}" type="pres">
      <dgm:prSet presAssocID="{9D1721D8-CA01-45B3-8FE5-F2848CB18D55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5FCA946E-7E84-42D7-818F-9245E04AA92D}" type="pres">
      <dgm:prSet presAssocID="{D019CD07-EA4B-4276-B9A6-568028C32D4C}" presName="node" presStyleLbl="node1" presStyleIdx="1" presStyleCnt="4" custScaleX="171844" custScaleY="1956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C38C1E-6DCA-43E2-BA51-96ECEA9890D6}" type="pres">
      <dgm:prSet presAssocID="{D019CD07-EA4B-4276-B9A6-568028C32D4C}" presName="spNode" presStyleCnt="0"/>
      <dgm:spPr/>
    </dgm:pt>
    <dgm:pt modelId="{EE33F61C-CE50-40B4-A87C-BA735796B481}" type="pres">
      <dgm:prSet presAssocID="{1BD088D4-8805-47B2-9666-73A64852F287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B0FDAC79-4C70-4809-8C89-1874BDB060DB}" type="pres">
      <dgm:prSet presAssocID="{FE1992FB-17B5-4B1A-993D-F294F40AB52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17A4B4-D5A2-4FCF-A8D0-1362BFA4410C}" type="pres">
      <dgm:prSet presAssocID="{FE1992FB-17B5-4B1A-993D-F294F40AB522}" presName="spNode" presStyleCnt="0"/>
      <dgm:spPr/>
    </dgm:pt>
    <dgm:pt modelId="{719E15D2-F7D0-44F4-B05A-C49985C0703B}" type="pres">
      <dgm:prSet presAssocID="{DE57F520-44F7-4512-9048-443FA8E02827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034E4BE5-6F98-4957-980E-5F3C68A3E823}" type="pres">
      <dgm:prSet presAssocID="{703123B1-06CF-41E0-AB7C-014D1CA45C1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600374-84A3-4EBF-A025-1A9DA388958E}" type="pres">
      <dgm:prSet presAssocID="{703123B1-06CF-41E0-AB7C-014D1CA45C1A}" presName="spNode" presStyleCnt="0"/>
      <dgm:spPr/>
    </dgm:pt>
    <dgm:pt modelId="{F9F487BE-71D4-4A99-943A-A9A4FB19BAB2}" type="pres">
      <dgm:prSet presAssocID="{8E3A15BF-D28C-4591-9C75-F086ED01651A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A282F698-C180-4878-89A7-CAE30AFF6493}" type="presOf" srcId="{DE57F520-44F7-4512-9048-443FA8E02827}" destId="{719E15D2-F7D0-44F4-B05A-C49985C0703B}" srcOrd="0" destOrd="0" presId="urn:microsoft.com/office/officeart/2005/8/layout/cycle6"/>
    <dgm:cxn modelId="{A3D3C428-6895-4A7D-98A4-0140F6719B9F}" srcId="{E67A54E4-C945-47A4-96EA-335E4A1A6AA3}" destId="{FE1992FB-17B5-4B1A-993D-F294F40AB522}" srcOrd="2" destOrd="0" parTransId="{05C79381-CA50-4C00-B7AE-BBB8F073336C}" sibTransId="{DE57F520-44F7-4512-9048-443FA8E02827}"/>
    <dgm:cxn modelId="{4D7AB5F0-DFFF-4B8F-A584-01D000183C48}" type="presOf" srcId="{703123B1-06CF-41E0-AB7C-014D1CA45C1A}" destId="{034E4BE5-6F98-4957-980E-5F3C68A3E823}" srcOrd="0" destOrd="0" presId="urn:microsoft.com/office/officeart/2005/8/layout/cycle6"/>
    <dgm:cxn modelId="{13FE03B6-7471-4176-96C4-8DF2E1A9B2DF}" srcId="{E67A54E4-C945-47A4-96EA-335E4A1A6AA3}" destId="{D019CD07-EA4B-4276-B9A6-568028C32D4C}" srcOrd="1" destOrd="0" parTransId="{CB8A3102-6D24-4A72-862B-23F19F89AB40}" sibTransId="{1BD088D4-8805-47B2-9666-73A64852F287}"/>
    <dgm:cxn modelId="{DD32D671-56F1-445D-A35C-59055CEA1663}" type="presOf" srcId="{1BD088D4-8805-47B2-9666-73A64852F287}" destId="{EE33F61C-CE50-40B4-A87C-BA735796B481}" srcOrd="0" destOrd="0" presId="urn:microsoft.com/office/officeart/2005/8/layout/cycle6"/>
    <dgm:cxn modelId="{F25B862B-EA88-48C6-83E1-1D60C92DD6C1}" srcId="{E67A54E4-C945-47A4-96EA-335E4A1A6AA3}" destId="{703123B1-06CF-41E0-AB7C-014D1CA45C1A}" srcOrd="3" destOrd="0" parTransId="{446200C7-2BC4-4ACC-8963-1EE2219D7DEE}" sibTransId="{8E3A15BF-D28C-4591-9C75-F086ED01651A}"/>
    <dgm:cxn modelId="{036C85FF-6936-4D29-95B4-8A6F29191422}" type="presOf" srcId="{E67A54E4-C945-47A4-96EA-335E4A1A6AA3}" destId="{5BC53C17-42E1-4299-8C9F-EA2FA750DFDA}" srcOrd="0" destOrd="0" presId="urn:microsoft.com/office/officeart/2005/8/layout/cycle6"/>
    <dgm:cxn modelId="{3B1A8400-88B4-4429-8757-C61D62176B6E}" type="presOf" srcId="{302A2EC7-BD1A-40F3-B9E9-6B73B1814A8B}" destId="{DA451A0E-15D0-4958-AF18-FC4C5FC4577D}" srcOrd="0" destOrd="0" presId="urn:microsoft.com/office/officeart/2005/8/layout/cycle6"/>
    <dgm:cxn modelId="{18A87D83-D9C7-44FC-97C1-ABBA1B79E0CC}" type="presOf" srcId="{D019CD07-EA4B-4276-B9A6-568028C32D4C}" destId="{5FCA946E-7E84-42D7-818F-9245E04AA92D}" srcOrd="0" destOrd="0" presId="urn:microsoft.com/office/officeart/2005/8/layout/cycle6"/>
    <dgm:cxn modelId="{026A9FE5-5359-42FE-BA3E-E4B47ABD5959}" type="presOf" srcId="{FE1992FB-17B5-4B1A-993D-F294F40AB522}" destId="{B0FDAC79-4C70-4809-8C89-1874BDB060DB}" srcOrd="0" destOrd="0" presId="urn:microsoft.com/office/officeart/2005/8/layout/cycle6"/>
    <dgm:cxn modelId="{99D3D25F-F76E-414F-8E9C-7C55A542BB56}" srcId="{E67A54E4-C945-47A4-96EA-335E4A1A6AA3}" destId="{302A2EC7-BD1A-40F3-B9E9-6B73B1814A8B}" srcOrd="0" destOrd="0" parTransId="{3D72B84F-3EE4-4D95-AAC6-F8CE203B1C90}" sibTransId="{9D1721D8-CA01-45B3-8FE5-F2848CB18D55}"/>
    <dgm:cxn modelId="{DDDBB47B-9F13-4005-B737-FB5DE00A2A7C}" type="presOf" srcId="{9D1721D8-CA01-45B3-8FE5-F2848CB18D55}" destId="{7455E245-BBA0-4176-A8C3-8E240592B9C9}" srcOrd="0" destOrd="0" presId="urn:microsoft.com/office/officeart/2005/8/layout/cycle6"/>
    <dgm:cxn modelId="{618B5683-B304-4F05-96B7-6A9FD1573B8D}" type="presOf" srcId="{8E3A15BF-D28C-4591-9C75-F086ED01651A}" destId="{F9F487BE-71D4-4A99-943A-A9A4FB19BAB2}" srcOrd="0" destOrd="0" presId="urn:microsoft.com/office/officeart/2005/8/layout/cycle6"/>
    <dgm:cxn modelId="{6B321C67-6D79-48CC-BF26-7D828D7800E5}" type="presParOf" srcId="{5BC53C17-42E1-4299-8C9F-EA2FA750DFDA}" destId="{DA451A0E-15D0-4958-AF18-FC4C5FC4577D}" srcOrd="0" destOrd="0" presId="urn:microsoft.com/office/officeart/2005/8/layout/cycle6"/>
    <dgm:cxn modelId="{6C2C8BD7-67A7-40D8-9B39-D4CADE1F802D}" type="presParOf" srcId="{5BC53C17-42E1-4299-8C9F-EA2FA750DFDA}" destId="{C7BE4EE6-A9C1-41CA-9A8F-35581B99D132}" srcOrd="1" destOrd="0" presId="urn:microsoft.com/office/officeart/2005/8/layout/cycle6"/>
    <dgm:cxn modelId="{A145844C-D2E2-4BFD-BC31-F146416FFAC5}" type="presParOf" srcId="{5BC53C17-42E1-4299-8C9F-EA2FA750DFDA}" destId="{7455E245-BBA0-4176-A8C3-8E240592B9C9}" srcOrd="2" destOrd="0" presId="urn:microsoft.com/office/officeart/2005/8/layout/cycle6"/>
    <dgm:cxn modelId="{17BC6C9A-A70F-47FD-BCF4-3F959A142E8D}" type="presParOf" srcId="{5BC53C17-42E1-4299-8C9F-EA2FA750DFDA}" destId="{5FCA946E-7E84-42D7-818F-9245E04AA92D}" srcOrd="3" destOrd="0" presId="urn:microsoft.com/office/officeart/2005/8/layout/cycle6"/>
    <dgm:cxn modelId="{B9417C89-9CB1-46B5-8D78-6F364BD3AE31}" type="presParOf" srcId="{5BC53C17-42E1-4299-8C9F-EA2FA750DFDA}" destId="{D7C38C1E-6DCA-43E2-BA51-96ECEA9890D6}" srcOrd="4" destOrd="0" presId="urn:microsoft.com/office/officeart/2005/8/layout/cycle6"/>
    <dgm:cxn modelId="{8DBE6FC6-7A52-4DE9-8CDE-D0CBCEF6BB29}" type="presParOf" srcId="{5BC53C17-42E1-4299-8C9F-EA2FA750DFDA}" destId="{EE33F61C-CE50-40B4-A87C-BA735796B481}" srcOrd="5" destOrd="0" presId="urn:microsoft.com/office/officeart/2005/8/layout/cycle6"/>
    <dgm:cxn modelId="{9B85C103-5521-4DF0-9F7E-565892D6B7C2}" type="presParOf" srcId="{5BC53C17-42E1-4299-8C9F-EA2FA750DFDA}" destId="{B0FDAC79-4C70-4809-8C89-1874BDB060DB}" srcOrd="6" destOrd="0" presId="urn:microsoft.com/office/officeart/2005/8/layout/cycle6"/>
    <dgm:cxn modelId="{DE7B7AB6-7581-4197-88E4-E9DD2149BF10}" type="presParOf" srcId="{5BC53C17-42E1-4299-8C9F-EA2FA750DFDA}" destId="{A917A4B4-D5A2-4FCF-A8D0-1362BFA4410C}" srcOrd="7" destOrd="0" presId="urn:microsoft.com/office/officeart/2005/8/layout/cycle6"/>
    <dgm:cxn modelId="{EA7FEFFE-3ADD-4326-8427-8BA163AE06E0}" type="presParOf" srcId="{5BC53C17-42E1-4299-8C9F-EA2FA750DFDA}" destId="{719E15D2-F7D0-44F4-B05A-C49985C0703B}" srcOrd="8" destOrd="0" presId="urn:microsoft.com/office/officeart/2005/8/layout/cycle6"/>
    <dgm:cxn modelId="{7ECB3911-D835-4F7C-BC80-775DC47BEFA2}" type="presParOf" srcId="{5BC53C17-42E1-4299-8C9F-EA2FA750DFDA}" destId="{034E4BE5-6F98-4957-980E-5F3C68A3E823}" srcOrd="9" destOrd="0" presId="urn:microsoft.com/office/officeart/2005/8/layout/cycle6"/>
    <dgm:cxn modelId="{42546791-DB24-41EF-823C-17F3AABEFB38}" type="presParOf" srcId="{5BC53C17-42E1-4299-8C9F-EA2FA750DFDA}" destId="{33600374-84A3-4EBF-A025-1A9DA388958E}" srcOrd="10" destOrd="0" presId="urn:microsoft.com/office/officeart/2005/8/layout/cycle6"/>
    <dgm:cxn modelId="{E389679B-42BB-4EC1-A4FD-6ECFCE827749}" type="presParOf" srcId="{5BC53C17-42E1-4299-8C9F-EA2FA750DFDA}" destId="{F9F487BE-71D4-4A99-943A-A9A4FB19BAB2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7A54E4-C945-47A4-96EA-335E4A1A6AA3}" type="doc">
      <dgm:prSet loTypeId="urn:microsoft.com/office/officeart/2005/8/layout/cycle6" loCatId="relationship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02A2EC7-BD1A-40F3-B9E9-6B73B1814A8B}">
      <dgm:prSet phldrT="[文本]" custT="1"/>
      <dgm:spPr/>
      <dgm:t>
        <a:bodyPr/>
        <a:lstStyle/>
        <a:p>
          <a:r>
            <a:rPr lang="en-US" altLang="zh-CN" sz="2400" dirty="0" smtClean="0"/>
            <a:t>HTML</a:t>
          </a:r>
          <a:endParaRPr lang="zh-CN" altLang="en-US" sz="2400" dirty="0"/>
        </a:p>
      </dgm:t>
    </dgm:pt>
    <dgm:pt modelId="{3D72B84F-3EE4-4D95-AAC6-F8CE203B1C90}" type="parTrans" cxnId="{99D3D25F-F76E-414F-8E9C-7C55A542BB56}">
      <dgm:prSet/>
      <dgm:spPr/>
      <dgm:t>
        <a:bodyPr/>
        <a:lstStyle/>
        <a:p>
          <a:endParaRPr lang="zh-CN" altLang="en-US"/>
        </a:p>
      </dgm:t>
    </dgm:pt>
    <dgm:pt modelId="{9D1721D8-CA01-45B3-8FE5-F2848CB18D55}" type="sibTrans" cxnId="{99D3D25F-F76E-414F-8E9C-7C55A542BB56}">
      <dgm:prSet/>
      <dgm:spPr/>
      <dgm:t>
        <a:bodyPr/>
        <a:lstStyle/>
        <a:p>
          <a:endParaRPr lang="zh-CN" altLang="en-US"/>
        </a:p>
      </dgm:t>
    </dgm:pt>
    <dgm:pt modelId="{D019CD07-EA4B-4276-B9A6-568028C32D4C}">
      <dgm:prSet phldrT="[文本]" custT="1"/>
      <dgm:spPr/>
      <dgm:t>
        <a:bodyPr/>
        <a:lstStyle/>
        <a:p>
          <a:r>
            <a:rPr lang="zh-CN" altLang="en-US" sz="1600" dirty="0" smtClean="0"/>
            <a:t>服务器端</a:t>
          </a:r>
          <a:endParaRPr lang="en-US" altLang="zh-CN" sz="1600" dirty="0" smtClean="0"/>
        </a:p>
        <a:p>
          <a:r>
            <a:rPr lang="zh-CN" altLang="en-US" sz="1600" dirty="0" smtClean="0"/>
            <a:t>（</a:t>
          </a:r>
          <a:r>
            <a:rPr lang="en-US" altLang="zh-CN" sz="1600" dirty="0" smtClean="0"/>
            <a:t>PHP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CB8A3102-6D24-4A72-862B-23F19F89AB40}" type="parTrans" cxnId="{13FE03B6-7471-4176-96C4-8DF2E1A9B2DF}">
      <dgm:prSet/>
      <dgm:spPr/>
      <dgm:t>
        <a:bodyPr/>
        <a:lstStyle/>
        <a:p>
          <a:endParaRPr lang="zh-CN" altLang="en-US"/>
        </a:p>
      </dgm:t>
    </dgm:pt>
    <dgm:pt modelId="{1BD088D4-8805-47B2-9666-73A64852F287}" type="sibTrans" cxnId="{13FE03B6-7471-4176-96C4-8DF2E1A9B2DF}">
      <dgm:prSet/>
      <dgm:spPr/>
      <dgm:t>
        <a:bodyPr/>
        <a:lstStyle/>
        <a:p>
          <a:endParaRPr lang="zh-CN" altLang="en-US"/>
        </a:p>
      </dgm:t>
    </dgm:pt>
    <dgm:pt modelId="{FE1992FB-17B5-4B1A-993D-F294F40AB522}">
      <dgm:prSet phldrT="[文本]" custT="1"/>
      <dgm:spPr/>
      <dgm:t>
        <a:bodyPr/>
        <a:lstStyle/>
        <a:p>
          <a:r>
            <a:rPr lang="en-US" altLang="zh-CN" sz="2400" dirty="0" smtClean="0"/>
            <a:t>JS</a:t>
          </a:r>
          <a:endParaRPr lang="zh-CN" altLang="en-US" sz="2400" dirty="0"/>
        </a:p>
      </dgm:t>
    </dgm:pt>
    <dgm:pt modelId="{05C79381-CA50-4C00-B7AE-BBB8F073336C}" type="parTrans" cxnId="{A3D3C428-6895-4A7D-98A4-0140F6719B9F}">
      <dgm:prSet/>
      <dgm:spPr/>
      <dgm:t>
        <a:bodyPr/>
        <a:lstStyle/>
        <a:p>
          <a:endParaRPr lang="zh-CN" altLang="en-US"/>
        </a:p>
      </dgm:t>
    </dgm:pt>
    <dgm:pt modelId="{DE57F520-44F7-4512-9048-443FA8E02827}" type="sibTrans" cxnId="{A3D3C428-6895-4A7D-98A4-0140F6719B9F}">
      <dgm:prSet/>
      <dgm:spPr/>
      <dgm:t>
        <a:bodyPr/>
        <a:lstStyle/>
        <a:p>
          <a:endParaRPr lang="zh-CN" altLang="en-US"/>
        </a:p>
      </dgm:t>
    </dgm:pt>
    <dgm:pt modelId="{703123B1-06CF-41E0-AB7C-014D1CA45C1A}">
      <dgm:prSet phldrT="[文本]" custT="1"/>
      <dgm:spPr/>
      <dgm:t>
        <a:bodyPr/>
        <a:lstStyle/>
        <a:p>
          <a:r>
            <a:rPr lang="en-US" altLang="zh-CN" sz="2400" dirty="0" smtClean="0"/>
            <a:t>CSS</a:t>
          </a:r>
          <a:endParaRPr lang="zh-CN" altLang="en-US" sz="2400" dirty="0"/>
        </a:p>
      </dgm:t>
    </dgm:pt>
    <dgm:pt modelId="{446200C7-2BC4-4ACC-8963-1EE2219D7DEE}" type="parTrans" cxnId="{F25B862B-EA88-48C6-83E1-1D60C92DD6C1}">
      <dgm:prSet/>
      <dgm:spPr/>
      <dgm:t>
        <a:bodyPr/>
        <a:lstStyle/>
        <a:p>
          <a:endParaRPr lang="zh-CN" altLang="en-US"/>
        </a:p>
      </dgm:t>
    </dgm:pt>
    <dgm:pt modelId="{8E3A15BF-D28C-4591-9C75-F086ED01651A}" type="sibTrans" cxnId="{F25B862B-EA88-48C6-83E1-1D60C92DD6C1}">
      <dgm:prSet/>
      <dgm:spPr/>
      <dgm:t>
        <a:bodyPr/>
        <a:lstStyle/>
        <a:p>
          <a:endParaRPr lang="zh-CN" altLang="en-US"/>
        </a:p>
      </dgm:t>
    </dgm:pt>
    <dgm:pt modelId="{5BC53C17-42E1-4299-8C9F-EA2FA750DFDA}" type="pres">
      <dgm:prSet presAssocID="{E67A54E4-C945-47A4-96EA-335E4A1A6AA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451A0E-15D0-4958-AF18-FC4C5FC4577D}" type="pres">
      <dgm:prSet presAssocID="{302A2EC7-BD1A-40F3-B9E9-6B73B1814A8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BE4EE6-A9C1-41CA-9A8F-35581B99D132}" type="pres">
      <dgm:prSet presAssocID="{302A2EC7-BD1A-40F3-B9E9-6B73B1814A8B}" presName="spNode" presStyleCnt="0"/>
      <dgm:spPr/>
    </dgm:pt>
    <dgm:pt modelId="{7455E245-BBA0-4176-A8C3-8E240592B9C9}" type="pres">
      <dgm:prSet presAssocID="{9D1721D8-CA01-45B3-8FE5-F2848CB18D55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5FCA946E-7E84-42D7-818F-9245E04AA92D}" type="pres">
      <dgm:prSet presAssocID="{D019CD07-EA4B-4276-B9A6-568028C32D4C}" presName="node" presStyleLbl="node1" presStyleIdx="1" presStyleCnt="4" custScaleX="146008" custScaleY="1411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C38C1E-6DCA-43E2-BA51-96ECEA9890D6}" type="pres">
      <dgm:prSet presAssocID="{D019CD07-EA4B-4276-B9A6-568028C32D4C}" presName="spNode" presStyleCnt="0"/>
      <dgm:spPr/>
    </dgm:pt>
    <dgm:pt modelId="{EE33F61C-CE50-40B4-A87C-BA735796B481}" type="pres">
      <dgm:prSet presAssocID="{1BD088D4-8805-47B2-9666-73A64852F287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B0FDAC79-4C70-4809-8C89-1874BDB060DB}" type="pres">
      <dgm:prSet presAssocID="{FE1992FB-17B5-4B1A-993D-F294F40AB522}" presName="node" presStyleLbl="node1" presStyleIdx="2" presStyleCnt="4" custScaleX="170223" custScaleY="1638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17A4B4-D5A2-4FCF-A8D0-1362BFA4410C}" type="pres">
      <dgm:prSet presAssocID="{FE1992FB-17B5-4B1A-993D-F294F40AB522}" presName="spNode" presStyleCnt="0"/>
      <dgm:spPr/>
    </dgm:pt>
    <dgm:pt modelId="{719E15D2-F7D0-44F4-B05A-C49985C0703B}" type="pres">
      <dgm:prSet presAssocID="{DE57F520-44F7-4512-9048-443FA8E02827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034E4BE5-6F98-4957-980E-5F3C68A3E823}" type="pres">
      <dgm:prSet presAssocID="{703123B1-06CF-41E0-AB7C-014D1CA45C1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600374-84A3-4EBF-A025-1A9DA388958E}" type="pres">
      <dgm:prSet presAssocID="{703123B1-06CF-41E0-AB7C-014D1CA45C1A}" presName="spNode" presStyleCnt="0"/>
      <dgm:spPr/>
    </dgm:pt>
    <dgm:pt modelId="{F9F487BE-71D4-4A99-943A-A9A4FB19BAB2}" type="pres">
      <dgm:prSet presAssocID="{8E3A15BF-D28C-4591-9C75-F086ED01651A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BCB86169-A4DB-4490-8EBA-B0D4C0EC3D1D}" type="presOf" srcId="{DE57F520-44F7-4512-9048-443FA8E02827}" destId="{719E15D2-F7D0-44F4-B05A-C49985C0703B}" srcOrd="0" destOrd="0" presId="urn:microsoft.com/office/officeart/2005/8/layout/cycle6"/>
    <dgm:cxn modelId="{0525E081-F56F-417C-96E8-7AFE599C1C2F}" type="presOf" srcId="{8E3A15BF-D28C-4591-9C75-F086ED01651A}" destId="{F9F487BE-71D4-4A99-943A-A9A4FB19BAB2}" srcOrd="0" destOrd="0" presId="urn:microsoft.com/office/officeart/2005/8/layout/cycle6"/>
    <dgm:cxn modelId="{A3D3C428-6895-4A7D-98A4-0140F6719B9F}" srcId="{E67A54E4-C945-47A4-96EA-335E4A1A6AA3}" destId="{FE1992FB-17B5-4B1A-993D-F294F40AB522}" srcOrd="2" destOrd="0" parTransId="{05C79381-CA50-4C00-B7AE-BBB8F073336C}" sibTransId="{DE57F520-44F7-4512-9048-443FA8E02827}"/>
    <dgm:cxn modelId="{77871199-4702-423A-ACF7-A810A1143B9A}" type="presOf" srcId="{E67A54E4-C945-47A4-96EA-335E4A1A6AA3}" destId="{5BC53C17-42E1-4299-8C9F-EA2FA750DFDA}" srcOrd="0" destOrd="0" presId="urn:microsoft.com/office/officeart/2005/8/layout/cycle6"/>
    <dgm:cxn modelId="{13FE03B6-7471-4176-96C4-8DF2E1A9B2DF}" srcId="{E67A54E4-C945-47A4-96EA-335E4A1A6AA3}" destId="{D019CD07-EA4B-4276-B9A6-568028C32D4C}" srcOrd="1" destOrd="0" parTransId="{CB8A3102-6D24-4A72-862B-23F19F89AB40}" sibTransId="{1BD088D4-8805-47B2-9666-73A64852F287}"/>
    <dgm:cxn modelId="{F25B862B-EA88-48C6-83E1-1D60C92DD6C1}" srcId="{E67A54E4-C945-47A4-96EA-335E4A1A6AA3}" destId="{703123B1-06CF-41E0-AB7C-014D1CA45C1A}" srcOrd="3" destOrd="0" parTransId="{446200C7-2BC4-4ACC-8963-1EE2219D7DEE}" sibTransId="{8E3A15BF-D28C-4591-9C75-F086ED01651A}"/>
    <dgm:cxn modelId="{E3589C6E-91EF-4B8D-AB33-AD756705222F}" type="presOf" srcId="{FE1992FB-17B5-4B1A-993D-F294F40AB522}" destId="{B0FDAC79-4C70-4809-8C89-1874BDB060DB}" srcOrd="0" destOrd="0" presId="urn:microsoft.com/office/officeart/2005/8/layout/cycle6"/>
    <dgm:cxn modelId="{445CD239-2FB2-486F-B628-FA22295ADEF8}" type="presOf" srcId="{9D1721D8-CA01-45B3-8FE5-F2848CB18D55}" destId="{7455E245-BBA0-4176-A8C3-8E240592B9C9}" srcOrd="0" destOrd="0" presId="urn:microsoft.com/office/officeart/2005/8/layout/cycle6"/>
    <dgm:cxn modelId="{99D3D25F-F76E-414F-8E9C-7C55A542BB56}" srcId="{E67A54E4-C945-47A4-96EA-335E4A1A6AA3}" destId="{302A2EC7-BD1A-40F3-B9E9-6B73B1814A8B}" srcOrd="0" destOrd="0" parTransId="{3D72B84F-3EE4-4D95-AAC6-F8CE203B1C90}" sibTransId="{9D1721D8-CA01-45B3-8FE5-F2848CB18D55}"/>
    <dgm:cxn modelId="{0CCAF799-2C25-4435-9D09-F0C1907F0B77}" type="presOf" srcId="{D019CD07-EA4B-4276-B9A6-568028C32D4C}" destId="{5FCA946E-7E84-42D7-818F-9245E04AA92D}" srcOrd="0" destOrd="0" presId="urn:microsoft.com/office/officeart/2005/8/layout/cycle6"/>
    <dgm:cxn modelId="{2B715963-2890-46E3-AB0F-6CBBC6CDC4D5}" type="presOf" srcId="{703123B1-06CF-41E0-AB7C-014D1CA45C1A}" destId="{034E4BE5-6F98-4957-980E-5F3C68A3E823}" srcOrd="0" destOrd="0" presId="urn:microsoft.com/office/officeart/2005/8/layout/cycle6"/>
    <dgm:cxn modelId="{40EC7D69-BE3F-4DB9-8BA2-FC8A1C786F16}" type="presOf" srcId="{302A2EC7-BD1A-40F3-B9E9-6B73B1814A8B}" destId="{DA451A0E-15D0-4958-AF18-FC4C5FC4577D}" srcOrd="0" destOrd="0" presId="urn:microsoft.com/office/officeart/2005/8/layout/cycle6"/>
    <dgm:cxn modelId="{FF8D6D66-58F6-4460-B640-F3EA07FF8BE6}" type="presOf" srcId="{1BD088D4-8805-47B2-9666-73A64852F287}" destId="{EE33F61C-CE50-40B4-A87C-BA735796B481}" srcOrd="0" destOrd="0" presId="urn:microsoft.com/office/officeart/2005/8/layout/cycle6"/>
    <dgm:cxn modelId="{D9BAC5EB-7F3C-4D97-8437-4DBE0EB7FE7C}" type="presParOf" srcId="{5BC53C17-42E1-4299-8C9F-EA2FA750DFDA}" destId="{DA451A0E-15D0-4958-AF18-FC4C5FC4577D}" srcOrd="0" destOrd="0" presId="urn:microsoft.com/office/officeart/2005/8/layout/cycle6"/>
    <dgm:cxn modelId="{10B21BD6-596B-47E9-AFBF-8D7A4771CD68}" type="presParOf" srcId="{5BC53C17-42E1-4299-8C9F-EA2FA750DFDA}" destId="{C7BE4EE6-A9C1-41CA-9A8F-35581B99D132}" srcOrd="1" destOrd="0" presId="urn:microsoft.com/office/officeart/2005/8/layout/cycle6"/>
    <dgm:cxn modelId="{622F781E-19BA-4128-A62B-A1E7EBD482B7}" type="presParOf" srcId="{5BC53C17-42E1-4299-8C9F-EA2FA750DFDA}" destId="{7455E245-BBA0-4176-A8C3-8E240592B9C9}" srcOrd="2" destOrd="0" presId="urn:microsoft.com/office/officeart/2005/8/layout/cycle6"/>
    <dgm:cxn modelId="{F8B3182C-08B8-4174-AC12-186364CAB9BB}" type="presParOf" srcId="{5BC53C17-42E1-4299-8C9F-EA2FA750DFDA}" destId="{5FCA946E-7E84-42D7-818F-9245E04AA92D}" srcOrd="3" destOrd="0" presId="urn:microsoft.com/office/officeart/2005/8/layout/cycle6"/>
    <dgm:cxn modelId="{E9767CED-13EA-4437-A638-5217B7002C74}" type="presParOf" srcId="{5BC53C17-42E1-4299-8C9F-EA2FA750DFDA}" destId="{D7C38C1E-6DCA-43E2-BA51-96ECEA9890D6}" srcOrd="4" destOrd="0" presId="urn:microsoft.com/office/officeart/2005/8/layout/cycle6"/>
    <dgm:cxn modelId="{2D085973-DEB5-4911-A6AD-4ADBBBF56C87}" type="presParOf" srcId="{5BC53C17-42E1-4299-8C9F-EA2FA750DFDA}" destId="{EE33F61C-CE50-40B4-A87C-BA735796B481}" srcOrd="5" destOrd="0" presId="urn:microsoft.com/office/officeart/2005/8/layout/cycle6"/>
    <dgm:cxn modelId="{391ED28A-726A-4AE7-BF1E-C8A41A39E0BE}" type="presParOf" srcId="{5BC53C17-42E1-4299-8C9F-EA2FA750DFDA}" destId="{B0FDAC79-4C70-4809-8C89-1874BDB060DB}" srcOrd="6" destOrd="0" presId="urn:microsoft.com/office/officeart/2005/8/layout/cycle6"/>
    <dgm:cxn modelId="{79A39055-0397-4350-9F11-FB1C2FBFFDD0}" type="presParOf" srcId="{5BC53C17-42E1-4299-8C9F-EA2FA750DFDA}" destId="{A917A4B4-D5A2-4FCF-A8D0-1362BFA4410C}" srcOrd="7" destOrd="0" presId="urn:microsoft.com/office/officeart/2005/8/layout/cycle6"/>
    <dgm:cxn modelId="{69274A7B-E4EF-405B-B8A2-0AFA706E8B9A}" type="presParOf" srcId="{5BC53C17-42E1-4299-8C9F-EA2FA750DFDA}" destId="{719E15D2-F7D0-44F4-B05A-C49985C0703B}" srcOrd="8" destOrd="0" presId="urn:microsoft.com/office/officeart/2005/8/layout/cycle6"/>
    <dgm:cxn modelId="{05D52536-27FA-4B60-AE52-28F9F543F0E6}" type="presParOf" srcId="{5BC53C17-42E1-4299-8C9F-EA2FA750DFDA}" destId="{034E4BE5-6F98-4957-980E-5F3C68A3E823}" srcOrd="9" destOrd="0" presId="urn:microsoft.com/office/officeart/2005/8/layout/cycle6"/>
    <dgm:cxn modelId="{417006BD-58A3-4513-B798-207484D58C7D}" type="presParOf" srcId="{5BC53C17-42E1-4299-8C9F-EA2FA750DFDA}" destId="{33600374-84A3-4EBF-A025-1A9DA388958E}" srcOrd="10" destOrd="0" presId="urn:microsoft.com/office/officeart/2005/8/layout/cycle6"/>
    <dgm:cxn modelId="{4777DEFE-8528-41CE-8DBD-1E3262BA44F7}" type="presParOf" srcId="{5BC53C17-42E1-4299-8C9F-EA2FA750DFDA}" destId="{F9F487BE-71D4-4A99-943A-A9A4FB19BAB2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51A0E-15D0-4958-AF18-FC4C5FC4577D}">
      <dsp:nvSpPr>
        <dsp:cNvPr id="0" name=""/>
        <dsp:cNvSpPr/>
      </dsp:nvSpPr>
      <dsp:spPr>
        <a:xfrm>
          <a:off x="1164383" y="983"/>
          <a:ext cx="1072267" cy="69697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HTML</a:t>
          </a:r>
          <a:endParaRPr lang="zh-CN" altLang="en-US" sz="2400" kern="1200" dirty="0"/>
        </a:p>
      </dsp:txBody>
      <dsp:txXfrm>
        <a:off x="1198406" y="35006"/>
        <a:ext cx="1004221" cy="628927"/>
      </dsp:txXfrm>
    </dsp:sp>
    <dsp:sp modelId="{7455E245-BBA0-4176-A8C3-8E240592B9C9}">
      <dsp:nvSpPr>
        <dsp:cNvPr id="0" name=""/>
        <dsp:cNvSpPr/>
      </dsp:nvSpPr>
      <dsp:spPr>
        <a:xfrm>
          <a:off x="549789" y="349470"/>
          <a:ext cx="2301455" cy="2301455"/>
        </a:xfrm>
        <a:custGeom>
          <a:avLst/>
          <a:gdLst/>
          <a:ahLst/>
          <a:cxnLst/>
          <a:rect l="0" t="0" r="0" b="0"/>
          <a:pathLst>
            <a:path>
              <a:moveTo>
                <a:pt x="1691417" y="134938"/>
              </a:moveTo>
              <a:arcTo wR="1150727" hR="1150727" stAng="17881545" swAng="1522646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A946E-7E84-42D7-818F-9245E04AA92D}">
      <dsp:nvSpPr>
        <dsp:cNvPr id="0" name=""/>
        <dsp:cNvSpPr/>
      </dsp:nvSpPr>
      <dsp:spPr>
        <a:xfrm>
          <a:off x="1929930" y="818303"/>
          <a:ext cx="1842627" cy="1363789"/>
        </a:xfrm>
        <a:prstGeom prst="roundRect">
          <a:avLst/>
        </a:prstGeom>
        <a:solidFill>
          <a:schemeClr val="accent5">
            <a:hueOff val="-424647"/>
            <a:satOff val="-337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服务器端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</a:t>
          </a:r>
          <a:r>
            <a:rPr lang="en-US" altLang="zh-CN" sz="1600" kern="1200" dirty="0" smtClean="0"/>
            <a:t>PHP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1996505" y="884878"/>
        <a:ext cx="1709477" cy="1230639"/>
      </dsp:txXfrm>
    </dsp:sp>
    <dsp:sp modelId="{EE33F61C-CE50-40B4-A87C-BA735796B481}">
      <dsp:nvSpPr>
        <dsp:cNvPr id="0" name=""/>
        <dsp:cNvSpPr/>
      </dsp:nvSpPr>
      <dsp:spPr>
        <a:xfrm>
          <a:off x="549789" y="349470"/>
          <a:ext cx="2301455" cy="2301455"/>
        </a:xfrm>
        <a:custGeom>
          <a:avLst/>
          <a:gdLst/>
          <a:ahLst/>
          <a:cxnLst/>
          <a:rect l="0" t="0" r="0" b="0"/>
          <a:pathLst>
            <a:path>
              <a:moveTo>
                <a:pt x="2074589" y="1836768"/>
              </a:moveTo>
              <a:arcTo wR="1150727" hR="1150727" stAng="2195809" swAng="1522646"/>
            </a:path>
          </a:pathLst>
        </a:custGeom>
        <a:noFill/>
        <a:ln w="6350" cap="flat" cmpd="sng" algn="ctr">
          <a:solidFill>
            <a:schemeClr val="accent5">
              <a:hueOff val="-424647"/>
              <a:satOff val="-3375"/>
              <a:lumOff val="11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DAC79-4C70-4809-8C89-1874BDB060DB}">
      <dsp:nvSpPr>
        <dsp:cNvPr id="0" name=""/>
        <dsp:cNvSpPr/>
      </dsp:nvSpPr>
      <dsp:spPr>
        <a:xfrm>
          <a:off x="1164383" y="2302438"/>
          <a:ext cx="1072267" cy="696973"/>
        </a:xfrm>
        <a:prstGeom prst="roundRect">
          <a:avLst/>
        </a:prstGeom>
        <a:solidFill>
          <a:schemeClr val="accent5">
            <a:hueOff val="-849295"/>
            <a:satOff val="-6751"/>
            <a:lumOff val="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JS</a:t>
          </a:r>
          <a:endParaRPr lang="zh-CN" altLang="en-US" sz="2400" kern="1200" dirty="0"/>
        </a:p>
      </dsp:txBody>
      <dsp:txXfrm>
        <a:off x="1198406" y="2336461"/>
        <a:ext cx="1004221" cy="628927"/>
      </dsp:txXfrm>
    </dsp:sp>
    <dsp:sp modelId="{719E15D2-F7D0-44F4-B05A-C49985C0703B}">
      <dsp:nvSpPr>
        <dsp:cNvPr id="0" name=""/>
        <dsp:cNvSpPr/>
      </dsp:nvSpPr>
      <dsp:spPr>
        <a:xfrm>
          <a:off x="549789" y="349470"/>
          <a:ext cx="2301455" cy="2301455"/>
        </a:xfrm>
        <a:custGeom>
          <a:avLst/>
          <a:gdLst/>
          <a:ahLst/>
          <a:cxnLst/>
          <a:rect l="0" t="0" r="0" b="0"/>
          <a:pathLst>
            <a:path>
              <a:moveTo>
                <a:pt x="606881" y="2164830"/>
              </a:moveTo>
              <a:arcTo wR="1150727" hR="1150727" stAng="7092233" swAng="2623978"/>
            </a:path>
          </a:pathLst>
        </a:custGeom>
        <a:noFill/>
        <a:ln w="6350" cap="flat" cmpd="sng" algn="ctr">
          <a:solidFill>
            <a:schemeClr val="accent5">
              <a:hueOff val="-849295"/>
              <a:satOff val="-6751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E4BE5-6F98-4957-980E-5F3C68A3E823}">
      <dsp:nvSpPr>
        <dsp:cNvPr id="0" name=""/>
        <dsp:cNvSpPr/>
      </dsp:nvSpPr>
      <dsp:spPr>
        <a:xfrm>
          <a:off x="13655" y="1151711"/>
          <a:ext cx="1072267" cy="696973"/>
        </a:xfrm>
        <a:prstGeom prst="roundRect">
          <a:avLst/>
        </a:prstGeom>
        <a:solidFill>
          <a:schemeClr val="accent5">
            <a:hueOff val="-1273942"/>
            <a:satOff val="-10126"/>
            <a:lumOff val="35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CSS</a:t>
          </a:r>
          <a:endParaRPr lang="zh-CN" altLang="en-US" sz="2400" kern="1200" dirty="0"/>
        </a:p>
      </dsp:txBody>
      <dsp:txXfrm>
        <a:off x="47678" y="1185734"/>
        <a:ext cx="1004221" cy="628927"/>
      </dsp:txXfrm>
    </dsp:sp>
    <dsp:sp modelId="{F9F487BE-71D4-4A99-943A-A9A4FB19BAB2}">
      <dsp:nvSpPr>
        <dsp:cNvPr id="0" name=""/>
        <dsp:cNvSpPr/>
      </dsp:nvSpPr>
      <dsp:spPr>
        <a:xfrm>
          <a:off x="549789" y="349470"/>
          <a:ext cx="2301455" cy="2301455"/>
        </a:xfrm>
        <a:custGeom>
          <a:avLst/>
          <a:gdLst/>
          <a:ahLst/>
          <a:cxnLst/>
          <a:rect l="0" t="0" r="0" b="0"/>
          <a:pathLst>
            <a:path>
              <a:moveTo>
                <a:pt x="56713" y="793927"/>
              </a:moveTo>
              <a:arcTo wR="1150727" hR="1150727" stAng="11883789" swAng="2623978"/>
            </a:path>
          </a:pathLst>
        </a:custGeom>
        <a:noFill/>
        <a:ln w="6350" cap="flat" cmpd="sng" algn="ctr">
          <a:solidFill>
            <a:schemeClr val="accent5">
              <a:hueOff val="-1273942"/>
              <a:satOff val="-10126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51A0E-15D0-4958-AF18-FC4C5FC4577D}">
      <dsp:nvSpPr>
        <dsp:cNvPr id="0" name=""/>
        <dsp:cNvSpPr/>
      </dsp:nvSpPr>
      <dsp:spPr>
        <a:xfrm>
          <a:off x="1233640" y="-110279"/>
          <a:ext cx="1072267" cy="69697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HTML</a:t>
          </a:r>
          <a:endParaRPr lang="zh-CN" altLang="en-US" sz="2400" kern="1200" dirty="0"/>
        </a:p>
      </dsp:txBody>
      <dsp:txXfrm>
        <a:off x="1267663" y="-76256"/>
        <a:ext cx="1004221" cy="628927"/>
      </dsp:txXfrm>
    </dsp:sp>
    <dsp:sp modelId="{7455E245-BBA0-4176-A8C3-8E240592B9C9}">
      <dsp:nvSpPr>
        <dsp:cNvPr id="0" name=""/>
        <dsp:cNvSpPr/>
      </dsp:nvSpPr>
      <dsp:spPr>
        <a:xfrm>
          <a:off x="619047" y="238207"/>
          <a:ext cx="2301455" cy="2301455"/>
        </a:xfrm>
        <a:custGeom>
          <a:avLst/>
          <a:gdLst/>
          <a:ahLst/>
          <a:cxnLst/>
          <a:rect l="0" t="0" r="0" b="0"/>
          <a:pathLst>
            <a:path>
              <a:moveTo>
                <a:pt x="1693299" y="135942"/>
              </a:moveTo>
              <a:arcTo wR="1150727" hR="1150727" stAng="17887917" swAng="2172038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A946E-7E84-42D7-818F-9245E04AA92D}">
      <dsp:nvSpPr>
        <dsp:cNvPr id="0" name=""/>
        <dsp:cNvSpPr/>
      </dsp:nvSpPr>
      <dsp:spPr>
        <a:xfrm>
          <a:off x="2137704" y="897080"/>
          <a:ext cx="1565596" cy="983709"/>
        </a:xfrm>
        <a:prstGeom prst="roundRect">
          <a:avLst/>
        </a:prstGeom>
        <a:solidFill>
          <a:schemeClr val="accent5">
            <a:hueOff val="-424647"/>
            <a:satOff val="-337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服务器端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</a:t>
          </a:r>
          <a:r>
            <a:rPr lang="en-US" altLang="zh-CN" sz="1600" kern="1200" dirty="0" smtClean="0"/>
            <a:t>PHP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2185725" y="945101"/>
        <a:ext cx="1469554" cy="887667"/>
      </dsp:txXfrm>
    </dsp:sp>
    <dsp:sp modelId="{EE33F61C-CE50-40B4-A87C-BA735796B481}">
      <dsp:nvSpPr>
        <dsp:cNvPr id="0" name=""/>
        <dsp:cNvSpPr/>
      </dsp:nvSpPr>
      <dsp:spPr>
        <a:xfrm>
          <a:off x="619047" y="238207"/>
          <a:ext cx="2301455" cy="2301455"/>
        </a:xfrm>
        <a:custGeom>
          <a:avLst/>
          <a:gdLst/>
          <a:ahLst/>
          <a:cxnLst/>
          <a:rect l="0" t="0" r="0" b="0"/>
          <a:pathLst>
            <a:path>
              <a:moveTo>
                <a:pt x="2189992" y="1644795"/>
              </a:moveTo>
              <a:arcTo wR="1150727" hR="1150727" stAng="1525590" swAng="718615"/>
            </a:path>
          </a:pathLst>
        </a:custGeom>
        <a:noFill/>
        <a:ln w="6350" cap="flat" cmpd="sng" algn="ctr">
          <a:solidFill>
            <a:schemeClr val="accent5">
              <a:hueOff val="-424647"/>
              <a:satOff val="-3375"/>
              <a:lumOff val="11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DAC79-4C70-4809-8C89-1874BDB060DB}">
      <dsp:nvSpPr>
        <dsp:cNvPr id="0" name=""/>
        <dsp:cNvSpPr/>
      </dsp:nvSpPr>
      <dsp:spPr>
        <a:xfrm>
          <a:off x="857151" y="1968649"/>
          <a:ext cx="1825246" cy="1142026"/>
        </a:xfrm>
        <a:prstGeom prst="roundRect">
          <a:avLst/>
        </a:prstGeom>
        <a:solidFill>
          <a:schemeClr val="accent5">
            <a:hueOff val="-849295"/>
            <a:satOff val="-6751"/>
            <a:lumOff val="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JS</a:t>
          </a:r>
          <a:endParaRPr lang="zh-CN" altLang="en-US" sz="2400" kern="1200" dirty="0"/>
        </a:p>
      </dsp:txBody>
      <dsp:txXfrm>
        <a:off x="912900" y="2024398"/>
        <a:ext cx="1713748" cy="1030528"/>
      </dsp:txXfrm>
    </dsp:sp>
    <dsp:sp modelId="{719E15D2-F7D0-44F4-B05A-C49985C0703B}">
      <dsp:nvSpPr>
        <dsp:cNvPr id="0" name=""/>
        <dsp:cNvSpPr/>
      </dsp:nvSpPr>
      <dsp:spPr>
        <a:xfrm>
          <a:off x="619047" y="238207"/>
          <a:ext cx="2301455" cy="2301455"/>
        </a:xfrm>
        <a:custGeom>
          <a:avLst/>
          <a:gdLst/>
          <a:ahLst/>
          <a:cxnLst/>
          <a:rect l="0" t="0" r="0" b="0"/>
          <a:pathLst>
            <a:path>
              <a:moveTo>
                <a:pt x="235688" y="1848493"/>
              </a:moveTo>
              <a:arcTo wR="1150727" hR="1150727" stAng="8560355" swAng="1170069"/>
            </a:path>
          </a:pathLst>
        </a:custGeom>
        <a:noFill/>
        <a:ln w="6350" cap="flat" cmpd="sng" algn="ctr">
          <a:solidFill>
            <a:schemeClr val="accent5">
              <a:hueOff val="-849295"/>
              <a:satOff val="-6751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E4BE5-6F98-4957-980E-5F3C68A3E823}">
      <dsp:nvSpPr>
        <dsp:cNvPr id="0" name=""/>
        <dsp:cNvSpPr/>
      </dsp:nvSpPr>
      <dsp:spPr>
        <a:xfrm>
          <a:off x="82913" y="1040447"/>
          <a:ext cx="1072267" cy="696973"/>
        </a:xfrm>
        <a:prstGeom prst="roundRect">
          <a:avLst/>
        </a:prstGeom>
        <a:solidFill>
          <a:schemeClr val="accent5">
            <a:hueOff val="-1273942"/>
            <a:satOff val="-10126"/>
            <a:lumOff val="35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CSS</a:t>
          </a:r>
          <a:endParaRPr lang="zh-CN" altLang="en-US" sz="2400" kern="1200" dirty="0"/>
        </a:p>
      </dsp:txBody>
      <dsp:txXfrm>
        <a:off x="116936" y="1074470"/>
        <a:ext cx="1004221" cy="628927"/>
      </dsp:txXfrm>
    </dsp:sp>
    <dsp:sp modelId="{F9F487BE-71D4-4A99-943A-A9A4FB19BAB2}">
      <dsp:nvSpPr>
        <dsp:cNvPr id="0" name=""/>
        <dsp:cNvSpPr/>
      </dsp:nvSpPr>
      <dsp:spPr>
        <a:xfrm>
          <a:off x="619047" y="238207"/>
          <a:ext cx="2301455" cy="2301455"/>
        </a:xfrm>
        <a:custGeom>
          <a:avLst/>
          <a:gdLst/>
          <a:ahLst/>
          <a:cxnLst/>
          <a:rect l="0" t="0" r="0" b="0"/>
          <a:pathLst>
            <a:path>
              <a:moveTo>
                <a:pt x="56713" y="793927"/>
              </a:moveTo>
              <a:arcTo wR="1150727" hR="1150727" stAng="11883789" swAng="2623978"/>
            </a:path>
          </a:pathLst>
        </a:custGeom>
        <a:noFill/>
        <a:ln w="6350" cap="flat" cmpd="sng" algn="ctr">
          <a:solidFill>
            <a:schemeClr val="accent5">
              <a:hueOff val="-1273942"/>
              <a:satOff val="-10126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438B9B3F-01C2-44ED-B104-F33A84BEEE26}" type="slidenum">
              <a:rPr lang="en-US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2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en-US" smtClean="0">
                <a:ea typeface="宋体" panose="02010600030101010101" pitchFamily="2" charset="-122"/>
              </a:rPr>
              <a:t>，</a:t>
            </a:r>
            <a:r>
              <a:rPr kumimoji="0" lang="en-US" altLang="zh-CN" smtClean="0"/>
              <a:t>function</a:t>
            </a:r>
            <a:r>
              <a:rPr kumimoji="0" lang="zh-CN" altLang="en-US" smtClean="0"/>
              <a:t>关键字会调用</a:t>
            </a:r>
            <a:r>
              <a:rPr kumimoji="0" lang="en-US" altLang="zh-CN" smtClean="0"/>
              <a:t>Function</a:t>
            </a:r>
            <a:r>
              <a:rPr kumimoji="0" lang="zh-CN" altLang="en-US" smtClean="0"/>
              <a:t>来</a:t>
            </a:r>
            <a:r>
              <a:rPr kumimoji="0" lang="en-US" altLang="zh-CN" smtClean="0"/>
              <a:t>new</a:t>
            </a:r>
            <a:r>
              <a:rPr kumimoji="0" lang="zh-CN" altLang="en-US" smtClean="0"/>
              <a:t>一个对</a:t>
            </a:r>
            <a:br>
              <a:rPr kumimoji="0" lang="zh-CN" altLang="en-US" smtClean="0"/>
            </a:br>
            <a:r>
              <a:rPr kumimoji="0" lang="zh-CN" altLang="en-US" smtClean="0"/>
              <a:t>象，并将参数表和函数体准确的传递给</a:t>
            </a:r>
            <a:r>
              <a:rPr kumimoji="0" lang="en-US" altLang="zh-CN" smtClean="0"/>
              <a:t>Function</a:t>
            </a:r>
            <a:r>
              <a:rPr kumimoji="0" lang="zh-CN" altLang="en-US" smtClean="0"/>
              <a:t>的构造器。 </a:t>
            </a:r>
          </a:p>
          <a:p>
            <a:endParaRPr kumimoji="0"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6CBA81-04C7-4417-A72A-D3E1747D7690}" type="slidenum">
              <a:rPr lang="en-US" altLang="zh-CN">
                <a:ea typeface="宋体" panose="02010600030101010101" pitchFamily="2" charset="-122"/>
              </a:rPr>
              <a:pPr/>
              <a:t>28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47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3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215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smtClean="0"/>
              <a:t>JS</a:t>
            </a:r>
            <a:r>
              <a:rPr kumimoji="0" lang="zh-CN" altLang="en-US" smtClean="0"/>
              <a:t>的作用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823EC7D8-506D-49F3-AFB5-DF90CDE0850D}" type="slidenum">
              <a:rPr lang="en-US" altLang="zh-CN">
                <a:ea typeface="宋体" panose="02010600030101010101" pitchFamily="2" charset="-122"/>
              </a:rPr>
              <a:pPr/>
              <a:t>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 smtClean="0"/>
              <a:t>动态性：为一个对象的属性赋值，不需要提前创建属性，需要的时候直接添加</a:t>
            </a:r>
            <a:endParaRPr kumimoji="0" lang="en-US" altLang="zh-CN" smtClean="0"/>
          </a:p>
          <a:p>
            <a:endParaRPr kumimoji="0"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113D938-C9B6-4A78-B4D7-FBE2800F18D5}" type="slidenum">
              <a:rPr lang="en-US" altLang="zh-CN">
                <a:ea typeface="宋体" panose="02010600030101010101" pitchFamily="2" charset="-122"/>
              </a:rPr>
              <a:pPr/>
              <a:t>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1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smtClean="0"/>
              <a:t>Undefined </a:t>
            </a:r>
            <a:r>
              <a:rPr kumimoji="0" lang="zh-CN" altLang="en-US" smtClean="0"/>
              <a:t>这个值表示变量不含有值。</a:t>
            </a:r>
          </a:p>
          <a:p>
            <a:r>
              <a:rPr kumimoji="0" lang="zh-CN" altLang="en-US" smtClean="0"/>
              <a:t>可以通过将变量的值设置为 </a:t>
            </a:r>
            <a:r>
              <a:rPr kumimoji="0" lang="en-US" altLang="zh-CN" smtClean="0"/>
              <a:t>null </a:t>
            </a:r>
            <a:r>
              <a:rPr kumimoji="0" lang="zh-CN" altLang="en-US" smtClean="0"/>
              <a:t>来清空变量。</a:t>
            </a:r>
          </a:p>
          <a:p>
            <a:endParaRPr kumimoji="0"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221E88-DDEE-429B-98C7-748474623CF0}" type="slidenum">
              <a:rPr lang="en-US" altLang="zh-CN">
                <a:ea typeface="宋体" panose="02010600030101010101" pitchFamily="2" charset="-122"/>
              </a:rPr>
              <a:pPr/>
              <a:t>11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03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95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4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82CB-CFB1-4A97-9141-8A941FB79C20}" type="slidenum">
              <a:rPr lang="en-US" altLang="zh-CN" smtClean="0"/>
              <a:pPr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488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755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074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6701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6372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5230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0545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200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99629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1862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749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82CB-CFB1-4A97-9141-8A941FB79C20}" type="slidenum">
              <a:rPr lang="en-US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0773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4332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1179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58995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0648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77474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8483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22398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1994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4738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62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82CB-CFB1-4A97-9141-8A941FB79C20}" type="slidenum">
              <a:rPr lang="en-US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3649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34523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31933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09516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356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67627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70254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50863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30909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32854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277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82CB-CFB1-4A97-9141-8A941FB79C20}" type="slidenum">
              <a:rPr lang="en-US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48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54777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86057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94791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3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82CB-CFB1-4A97-9141-8A941FB79C20}" type="slidenum">
              <a:rPr lang="en-US" altLang="zh-CN" smtClean="0"/>
              <a:pPr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824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902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025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71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141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082CB-CFB1-4A97-9141-8A941FB79C20}" type="slidenum">
              <a:rPr lang="en-US" altLang="zh-CN" smtClean="0"/>
              <a:pPr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7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5" r:id="rId14"/>
    <p:sldLayoutId id="2147483956" r:id="rId15"/>
    <p:sldLayoutId id="2147483957" r:id="rId16"/>
    <p:sldLayoutId id="2147483958" r:id="rId17"/>
    <p:sldLayoutId id="2147483959" r:id="rId18"/>
    <p:sldLayoutId id="2147483960" r:id="rId19"/>
    <p:sldLayoutId id="2147483961" r:id="rId20"/>
    <p:sldLayoutId id="2147483962" r:id="rId21"/>
    <p:sldLayoutId id="2147483963" r:id="rId22"/>
    <p:sldLayoutId id="2147483964" r:id="rId23"/>
    <p:sldLayoutId id="2147483965" r:id="rId24"/>
    <p:sldLayoutId id="2147483966" r:id="rId25"/>
    <p:sldLayoutId id="2147483967" r:id="rId26"/>
    <p:sldLayoutId id="2147483968" r:id="rId27"/>
    <p:sldLayoutId id="2147483969" r:id="rId28"/>
    <p:sldLayoutId id="2147483970" r:id="rId29"/>
    <p:sldLayoutId id="2147483971" r:id="rId30"/>
    <p:sldLayoutId id="2147483972" r:id="rId31"/>
    <p:sldLayoutId id="2147483973" r:id="rId32"/>
    <p:sldLayoutId id="2147483974" r:id="rId33"/>
    <p:sldLayoutId id="2147483975" r:id="rId34"/>
    <p:sldLayoutId id="2147483976" r:id="rId35"/>
    <p:sldLayoutId id="2147483977" r:id="rId36"/>
    <p:sldLayoutId id="2147483978" r:id="rId37"/>
    <p:sldLayoutId id="2147483979" r:id="rId38"/>
    <p:sldLayoutId id="2147483980" r:id="rId39"/>
    <p:sldLayoutId id="2147483981" r:id="rId40"/>
    <p:sldLayoutId id="2147483982" r:id="rId41"/>
    <p:sldLayoutId id="2147483983" r:id="rId42"/>
    <p:sldLayoutId id="2147483984" r:id="rId4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image" Target="../media/image5.png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js/jsref_obj_array.asp" TargetMode="Externa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5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3525" y="3919107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</a:rPr>
              <a:t>第四章 </a:t>
            </a:r>
            <a:r>
              <a:rPr lang="en-US" altLang="zh-CN" sz="4000" dirty="0">
                <a:solidFill>
                  <a:srgbClr val="000000"/>
                </a:solidFill>
              </a:rPr>
              <a:t>JavaScript</a:t>
            </a:r>
            <a:r>
              <a:rPr lang="zh-CN" altLang="en-US" sz="4000" dirty="0">
                <a:solidFill>
                  <a:srgbClr val="000000"/>
                </a:solidFill>
              </a:rPr>
              <a:t>高级应用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06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数据类型</a:t>
              </a:r>
              <a:endParaRPr lang="zh-CN" alt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2709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125723" y="1285875"/>
            <a:ext cx="8542153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dirty="0" smtClean="0"/>
              <a:t> 基本数据类型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dirty="0" smtClean="0"/>
              <a:t>数值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dirty="0" smtClean="0"/>
              <a:t>字符串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dirty="0" smtClean="0"/>
              <a:t>布尔类型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en-US" altLang="zh-CN" dirty="0" smtClean="0"/>
              <a:t>undefined</a:t>
            </a:r>
            <a:r>
              <a:rPr kumimoji="0" lang="zh-CN" altLang="en-US" dirty="0" smtClean="0"/>
              <a:t>类型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endParaRPr kumimoji="0"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2568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数据类型</a:t>
            </a:r>
          </a:p>
        </p:txBody>
      </p:sp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1125723" y="5882700"/>
            <a:ext cx="1246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示例</a:t>
            </a:r>
            <a:r>
              <a:rPr lang="en-US" altLang="zh-CN" sz="2400" dirty="0"/>
              <a:t>4-1</a:t>
            </a:r>
            <a:endParaRPr lang="zh-CN" altLang="en-US" sz="2400" dirty="0"/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8096250" y="5929313"/>
            <a:ext cx="1246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/>
              <a:t>示例</a:t>
            </a:r>
            <a:r>
              <a:rPr lang="en-US" altLang="zh-CN" sz="2400"/>
              <a:t>4-2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6226176" y="1285875"/>
            <a:ext cx="3687763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8463" indent="-230188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6F53"/>
                </a:solidFill>
                <a:latin typeface="微软雅黑" panose="020B0503020204020204" pitchFamily="34" charset="-122"/>
              </a:rPr>
              <a:t> 引用</a:t>
            </a:r>
            <a:r>
              <a:rPr lang="en-US" altLang="en-US" sz="2800">
                <a:solidFill>
                  <a:srgbClr val="006F53"/>
                </a:solidFill>
                <a:latin typeface="微软雅黑" panose="020B0503020204020204" pitchFamily="34" charset="-122"/>
              </a:rPr>
              <a:t>（对象）</a:t>
            </a:r>
            <a:r>
              <a:rPr lang="zh-CN" altLang="en-US" sz="2800">
                <a:solidFill>
                  <a:srgbClr val="006F53"/>
                </a:solidFill>
                <a:latin typeface="微软雅黑" panose="020B0503020204020204" pitchFamily="34" charset="-122"/>
              </a:rPr>
              <a:t>类型</a:t>
            </a:r>
            <a:endParaRPr lang="en-US" altLang="zh-CN" sz="200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r>
              <a:rPr lang="en-US" altLang="zh-CN" sz="2000">
                <a:latin typeface="微软雅黑" panose="020B0503020204020204" pitchFamily="34" charset="-122"/>
              </a:rPr>
              <a:t>Null</a:t>
            </a:r>
          </a:p>
          <a:p>
            <a:pPr lvl="1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r>
              <a:rPr lang="en-US" altLang="zh-CN" sz="2000">
                <a:latin typeface="微软雅黑" panose="020B0503020204020204" pitchFamily="34" charset="-122"/>
              </a:rPr>
              <a:t>Object</a:t>
            </a:r>
          </a:p>
          <a:p>
            <a:pPr lvl="1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r>
              <a:rPr lang="en-US" altLang="zh-CN" sz="2000">
                <a:latin typeface="微软雅黑" panose="020B0503020204020204" pitchFamily="34" charset="-122"/>
              </a:rPr>
              <a:t>Array</a:t>
            </a:r>
          </a:p>
          <a:p>
            <a:pPr lvl="1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r>
              <a:rPr lang="zh-CN" altLang="en-US" sz="2000">
                <a:latin typeface="微软雅黑" panose="020B0503020204020204" pitchFamily="34" charset="-122"/>
              </a:rPr>
              <a:t>D</a:t>
            </a:r>
            <a:r>
              <a:rPr lang="en-US" altLang="zh-CN" sz="2000">
                <a:latin typeface="微软雅黑" panose="020B0503020204020204" pitchFamily="34" charset="-122"/>
              </a:rPr>
              <a:t>ate</a:t>
            </a:r>
          </a:p>
          <a:p>
            <a:pPr lvl="1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r>
              <a:rPr lang="en-US" altLang="zh-CN" sz="2000">
                <a:latin typeface="微软雅黑" panose="020B0503020204020204" pitchFamily="34" charset="-122"/>
              </a:rPr>
              <a:t>Function</a:t>
            </a:r>
          </a:p>
          <a:p>
            <a:pPr eaLnBrk="1" hangingPunct="1"/>
            <a:endParaRPr lang="zh-CN" altLang="en-US"/>
          </a:p>
        </p:txBody>
      </p: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1125723" y="4599132"/>
            <a:ext cx="4718050" cy="101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typeOf</a:t>
            </a:r>
            <a:r>
              <a:rPr lang="en-US" altLang="zh-CN" sz="2000" dirty="0"/>
              <a:t> </a:t>
            </a:r>
            <a:r>
              <a:rPr lang="zh-CN" altLang="en-US" sz="2000" dirty="0"/>
              <a:t>运算符获得数据类型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instanceOf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/>
              <a:t>判断是否为某个对象的实例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559" y="1285875"/>
            <a:ext cx="89023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基本数据类型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简单的数据段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值复制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引用类型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多个值构成的对象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引用赋值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00672" y="236539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数据类型</a:t>
            </a:r>
          </a:p>
        </p:txBody>
      </p:sp>
      <p:sp>
        <p:nvSpPr>
          <p:cNvPr id="15364" name="TextBox 21"/>
          <p:cNvSpPr txBox="1">
            <a:spLocks noChangeArrowheads="1"/>
          </p:cNvSpPr>
          <p:nvPr/>
        </p:nvSpPr>
        <p:spPr bwMode="auto">
          <a:xfrm>
            <a:off x="7239000" y="5324476"/>
            <a:ext cx="124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/>
              <a:t>示例</a:t>
            </a:r>
            <a:r>
              <a:rPr lang="en-US" altLang="zh-CN" sz="2400"/>
              <a:t>4-3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对象与</a:t>
              </a: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JSON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34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3" y="1176304"/>
            <a:ext cx="9046384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面向对象编程：</a:t>
            </a:r>
            <a:endParaRPr kumimoji="0" lang="en-US" altLang="zh-CN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抽象、继承、</a:t>
            </a:r>
            <a:r>
              <a:rPr kumimoji="0"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kumimoji="0" lang="en-US" altLang="zh-CN" sz="24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部分满足特征：</a:t>
            </a:r>
            <a:r>
              <a:rPr kumimoji="0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基于对象编程</a:t>
            </a:r>
            <a:endParaRPr kumimoji="0"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331581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JS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是基于对象的程序语言</a:t>
            </a:r>
            <a:endParaRPr lang="en-US" altLang="zh-CN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621492" y="3284934"/>
            <a:ext cx="9046384" cy="331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82600" indent="-482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2600" indent="-4826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Calibri" panose="020F050202020403020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9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9840" indent="-228600" algn="l" defTabSz="913765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对象的脚本语言，</a:t>
            </a:r>
            <a:r>
              <a:rPr lang="en-US" altLang="zh-CN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中“一切都是对象”</a:t>
            </a:r>
            <a:endParaRPr lang="en-US" altLang="zh-CN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中没有类的概念</a:t>
            </a:r>
            <a:endParaRPr lang="en-US" altLang="zh-CN" sz="26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属性是与对象相关的值。</a:t>
            </a:r>
          </a:p>
          <a:p>
            <a:pPr lvl="1">
              <a:lnSpc>
                <a:spcPct val="150000"/>
              </a:lnSpc>
            </a:pPr>
            <a:r>
              <a:rPr lang="zh-CN" altLang="en-US" sz="260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方法是能够在对象上执行的动作。</a:t>
            </a:r>
            <a:endParaRPr lang="en-US" altLang="zh-CN" sz="260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Font typeface="Calibri" panose="020F0502020204030204" charset="0"/>
              <a:buBlip>
                <a:blip r:embed="rId2"/>
              </a:buBlip>
            </a:pPr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320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是拥有属性和方法的数据</a:t>
            </a:r>
            <a:endParaRPr lang="en-US" altLang="zh-CN" sz="28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87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3" y="1285875"/>
            <a:ext cx="9046384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属性是由键值对组成的，即属性的名字和属性的值。</a:t>
            </a:r>
            <a:endParaRPr kumimoji="0" lang="en-US" altLang="zh-CN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属性的名：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kumimoji="0"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属性值可以为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任意的</a:t>
            </a:r>
            <a:r>
              <a:rPr kumimoji="0"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kumimoji="0"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包括函数、对象</a:t>
            </a:r>
            <a:r>
              <a:rPr kumimoji="0"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属性的读取</a:t>
            </a:r>
            <a:endParaRPr kumimoji="0" lang="en-US" altLang="zh-CN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0"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kumimoji="0" lang="en-US" altLang="zh-CN" sz="24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0"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kumimoji="0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4" y="273242"/>
            <a:ext cx="7863696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对象属性</a:t>
            </a: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7596188" y="5929313"/>
            <a:ext cx="19127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示例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</a:rPr>
              <a:t>4-5.html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3" y="1285875"/>
            <a:ext cx="9046384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dirty="0" smtClean="0">
                <a:solidFill>
                  <a:srgbClr val="FF0000"/>
                </a:solidFill>
              </a:rPr>
              <a:t>for in</a:t>
            </a:r>
            <a:r>
              <a:rPr kumimoji="0" lang="zh-CN" altLang="en-US" dirty="0" smtClean="0">
                <a:solidFill>
                  <a:schemeClr val="tx1">
                    <a:lumMod val="50000"/>
                  </a:schemeClr>
                </a:solidFill>
              </a:rPr>
              <a:t>语句遍历对象的全部属性</a:t>
            </a:r>
            <a:endParaRPr kumimoji="0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kumimoji="0" lang="en-US" altLang="zh-CN" dirty="0" smtClean="0">
              <a:solidFill>
                <a:srgbClr val="FF0000"/>
              </a:solidFill>
            </a:endParaRPr>
          </a:p>
          <a:p>
            <a:pPr lvl="1"/>
            <a:endParaRPr kumimoji="0" lang="zh-CN" altLang="en-US" dirty="0" smtClean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7596188" y="5005388"/>
            <a:ext cx="19127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示例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</a:rPr>
              <a:t>4-6.html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2422317" y="2348505"/>
            <a:ext cx="6660798" cy="22323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ts val="3800"/>
              </a:lnSpc>
              <a:spcBef>
                <a:spcPts val="60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for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 err="1"/>
              <a:t>attr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in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obj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</a:rPr>
              <a:t>{</a:t>
            </a:r>
          </a:p>
          <a:p>
            <a:pPr lvl="1" eaLnBrk="1" hangingPunct="1">
              <a:lnSpc>
                <a:spcPts val="3800"/>
              </a:lnSpc>
              <a:spcBef>
                <a:spcPts val="60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en-US" altLang="zh-CN" sz="2800" dirty="0">
                <a:solidFill>
                  <a:srgbClr val="00634F"/>
                </a:solidFill>
              </a:rPr>
              <a:t>console.log(</a:t>
            </a:r>
            <a:r>
              <a:rPr lang="en-US" altLang="zh-CN" sz="2800" dirty="0" err="1">
                <a:solidFill>
                  <a:srgbClr val="FF0000"/>
                </a:solidFill>
              </a:rPr>
              <a:t>attr</a:t>
            </a:r>
            <a:r>
              <a:rPr lang="en-US" altLang="zh-CN" sz="2800" dirty="0">
                <a:solidFill>
                  <a:srgbClr val="00634F"/>
                </a:solidFill>
              </a:rPr>
              <a:t>);    //</a:t>
            </a:r>
            <a:r>
              <a:rPr lang="zh-CN" altLang="en-US" sz="2800" dirty="0">
                <a:solidFill>
                  <a:srgbClr val="00634F"/>
                </a:solidFill>
              </a:rPr>
              <a:t>访问属性</a:t>
            </a:r>
            <a:endParaRPr lang="en-US" altLang="zh-CN" sz="2800" dirty="0">
              <a:solidFill>
                <a:srgbClr val="00634F"/>
              </a:solidFill>
            </a:endParaRPr>
          </a:p>
          <a:p>
            <a:pPr lvl="1" eaLnBrk="1" hangingPunct="1">
              <a:lnSpc>
                <a:spcPts val="3800"/>
              </a:lnSpc>
              <a:spcBef>
                <a:spcPts val="60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en-US" altLang="zh-CN" sz="2800" dirty="0">
                <a:solidFill>
                  <a:srgbClr val="00634F"/>
                </a:solidFill>
              </a:rPr>
              <a:t>console.log(</a:t>
            </a:r>
            <a:r>
              <a:rPr lang="en-US" altLang="zh-CN" sz="2800" dirty="0" err="1">
                <a:solidFill>
                  <a:srgbClr val="FF0000"/>
                </a:solidFill>
              </a:rPr>
              <a:t>obj</a:t>
            </a:r>
            <a:r>
              <a:rPr lang="en-US" altLang="zh-CN" sz="2800" dirty="0">
                <a:solidFill>
                  <a:srgbClr val="FF0000"/>
                </a:solidFill>
              </a:rPr>
              <a:t>[</a:t>
            </a:r>
            <a:r>
              <a:rPr lang="en-US" altLang="zh-CN" sz="2800" dirty="0" err="1">
                <a:solidFill>
                  <a:srgbClr val="FF0000"/>
                </a:solidFill>
              </a:rPr>
              <a:t>attr</a:t>
            </a:r>
            <a:r>
              <a:rPr lang="en-US" altLang="zh-CN" sz="2800" dirty="0">
                <a:solidFill>
                  <a:srgbClr val="FF0000"/>
                </a:solidFill>
              </a:rPr>
              <a:t>]</a:t>
            </a:r>
            <a:r>
              <a:rPr lang="en-US" altLang="zh-CN" sz="2800" dirty="0">
                <a:solidFill>
                  <a:srgbClr val="00634F"/>
                </a:solidFill>
              </a:rPr>
              <a:t>);  //</a:t>
            </a:r>
            <a:r>
              <a:rPr lang="zh-CN" altLang="en-US" sz="2800" dirty="0">
                <a:solidFill>
                  <a:srgbClr val="00634F"/>
                </a:solidFill>
              </a:rPr>
              <a:t>访问属性值</a:t>
            </a:r>
            <a:endParaRPr lang="en-US" altLang="zh-CN" sz="2800" dirty="0">
              <a:solidFill>
                <a:srgbClr val="00634F"/>
              </a:solidFill>
            </a:endParaRPr>
          </a:p>
          <a:p>
            <a:pPr eaLnBrk="1" hangingPunct="1">
              <a:lnSpc>
                <a:spcPts val="3800"/>
              </a:lnSpc>
              <a:spcBef>
                <a:spcPts val="600"/>
              </a:spcBef>
            </a:pPr>
            <a:r>
              <a:rPr lang="en-US" altLang="zh-CN" sz="2800" dirty="0" smtClean="0">
                <a:solidFill>
                  <a:srgbClr val="FF0000"/>
                </a:solidFill>
              </a:rPr>
              <a:t>}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4" y="273242"/>
            <a:ext cx="7863696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</a:t>
            </a: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属性的遍历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381251" y="1285875"/>
            <a:ext cx="72866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kumimoji="0" lang="en-US" altLang="zh-CN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kumimoji="0" lang="en-US" altLang="zh-CN" dirty="0" smtClean="0"/>
          </a:p>
          <a:p>
            <a:pPr>
              <a:lnSpc>
                <a:spcPct val="150000"/>
              </a:lnSpc>
            </a:pPr>
            <a:r>
              <a:rPr kumimoji="0" lang="zh-CN" altLang="en-US" dirty="0" smtClean="0"/>
              <a:t>解决方案：工厂方法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/>
              <a:t>用于创建对象的函数</a:t>
            </a:r>
            <a:endParaRPr kumimoji="0" lang="en-US" altLang="zh-CN" sz="2400" dirty="0" smtClean="0"/>
          </a:p>
          <a:p>
            <a:pPr>
              <a:lnSpc>
                <a:spcPct val="150000"/>
              </a:lnSpc>
            </a:pPr>
            <a:r>
              <a:rPr kumimoji="0" lang="zh-CN" altLang="en-US" dirty="0" smtClean="0"/>
              <a:t>缺点：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/>
              <a:t>语义不够正规</a:t>
            </a:r>
            <a:endParaRPr kumimoji="0" lang="en-US" altLang="zh-CN" sz="2400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/>
              <a:t>对象的方法多次定义</a:t>
            </a:r>
            <a:endParaRPr kumimoji="0" lang="en-US" altLang="zh-CN" sz="2400" dirty="0" smtClean="0"/>
          </a:p>
          <a:p>
            <a:endParaRPr kumimoji="0" lang="zh-CN" altLang="en-US" dirty="0" smtClean="0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1161693" y="1312287"/>
            <a:ext cx="9725739" cy="11344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创建一个汽车对象，属性：颜色为蓝色，有四个门，可以获取到颜色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再创建一个汽车对象，属性：颜色为红色，有三个门，可以获取到颜色</a:t>
            </a:r>
            <a:endParaRPr lang="en-US" altLang="zh-CN" sz="2400" dirty="0"/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8040891" y="5467351"/>
            <a:ext cx="124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/>
              <a:t>示例</a:t>
            </a:r>
            <a:r>
              <a:rPr lang="en-US" altLang="zh-CN" sz="2400"/>
              <a:t>4-7</a:t>
            </a:r>
          </a:p>
        </p:txBody>
      </p:sp>
      <p:sp>
        <p:nvSpPr>
          <p:cNvPr id="7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4" y="273242"/>
            <a:ext cx="7863696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工厂方式创建对象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7" y="1285875"/>
            <a:ext cx="965242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构造器</a:t>
            </a:r>
            <a:endParaRPr kumimoji="0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定义一个特殊的函数，构造函数（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函数名首字母大写</a:t>
            </a:r>
            <a:r>
              <a:rPr kumimoji="0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在函数内部定义对象的属性并赋初值（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0"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指定为对象的属性</a:t>
            </a:r>
            <a:r>
              <a:rPr kumimoji="0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在函数外通过</a:t>
            </a:r>
            <a:r>
              <a:rPr kumimoji="0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kumimoji="0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关键字创建对象</a:t>
            </a: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7596188" y="5005388"/>
            <a:ext cx="124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/>
              <a:t>示例</a:t>
            </a:r>
            <a:r>
              <a:rPr lang="en-US" altLang="zh-CN" sz="2400"/>
              <a:t>4-8</a:t>
            </a:r>
          </a:p>
        </p:txBody>
      </p:sp>
      <p:sp>
        <p:nvSpPr>
          <p:cNvPr id="6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4" y="273242"/>
            <a:ext cx="7863696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构造</a:t>
            </a: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方式创建对象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5" y="1285875"/>
            <a:ext cx="9580386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dirty="0" smtClean="0">
                <a:solidFill>
                  <a:schemeClr val="tx1">
                    <a:lumMod val="50000"/>
                  </a:schemeClr>
                </a:solidFill>
              </a:rPr>
              <a:t>JSON</a:t>
            </a:r>
            <a:r>
              <a:rPr kumimoji="0" lang="zh-CN" altLang="en-US" dirty="0" smtClean="0">
                <a:solidFill>
                  <a:schemeClr val="tx1">
                    <a:lumMod val="50000"/>
                  </a:schemeClr>
                </a:solidFill>
              </a:rPr>
              <a:t>：</a:t>
            </a:r>
            <a:r>
              <a:rPr kumimoji="0" lang="en-US" altLang="zh-CN" dirty="0" smtClean="0">
                <a:solidFill>
                  <a:schemeClr val="tx1">
                    <a:lumMod val="50000"/>
                  </a:schemeClr>
                </a:solidFill>
              </a:rPr>
              <a:t>JavaScript</a:t>
            </a:r>
            <a:r>
              <a:rPr kumimoji="0" lang="zh-CN" altLang="en-US" dirty="0" smtClean="0">
                <a:solidFill>
                  <a:schemeClr val="tx1">
                    <a:lumMod val="50000"/>
                  </a:schemeClr>
                </a:solidFill>
              </a:rPr>
              <a:t>对象表示法</a:t>
            </a:r>
            <a:r>
              <a:rPr kumimoji="0" lang="en-US" altLang="zh-CN" dirty="0" smtClean="0">
                <a:solidFill>
                  <a:schemeClr val="tx1">
                    <a:lumMod val="50000"/>
                  </a:schemeClr>
                </a:solidFill>
              </a:rPr>
              <a:t>(JavaScript Object Notation)</a:t>
            </a:r>
            <a:r>
              <a:rPr kumimoji="0" lang="en-US" altLang="en-US" dirty="0" smtClean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kumimoji="0" lang="zh-CN" altLang="en-US" dirty="0" smtClean="0">
                <a:solidFill>
                  <a:schemeClr val="tx1">
                    <a:lumMod val="50000"/>
                  </a:schemeClr>
                </a:solidFill>
              </a:rPr>
              <a:t>即通过字面量来表示一个对象 </a:t>
            </a:r>
            <a:endParaRPr kumimoji="0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kumimoji="0" lang="en-US" altLang="zh-CN" dirty="0" smtClean="0"/>
          </a:p>
          <a:p>
            <a:pPr>
              <a:buFont typeface="Arial" panose="020B0604020202020204" pitchFamily="34" charset="0"/>
              <a:buNone/>
            </a:pPr>
            <a:endParaRPr kumimoji="0" lang="en-US" altLang="zh-CN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kumimoji="0"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的优势：</a:t>
            </a:r>
          </a:p>
          <a:p>
            <a:pPr lvl="1"/>
            <a:r>
              <a:rPr kumimoji="0"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</a:t>
            </a:r>
            <a:endParaRPr kumimoji="0" lang="en-US" altLang="zh-CN" sz="24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0"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结构化的表示对象的内部结构</a:t>
            </a:r>
            <a:endParaRPr kumimoji="0" lang="en-US" altLang="zh-CN" sz="24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0"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更快</a:t>
            </a:r>
            <a:endParaRPr kumimoji="0" lang="en-US" altLang="zh-CN" sz="24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0"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更容易解析</a:t>
            </a: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214680" y="2433986"/>
            <a:ext cx="5856090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{ 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属性名： 属性值 ， 属性名：属性值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... </a:t>
            </a:r>
            <a:r>
              <a:rPr lang="en-US" altLang="zh-CN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7788276" y="5237163"/>
            <a:ext cx="1254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/>
              <a:t>示例</a:t>
            </a:r>
            <a:r>
              <a:rPr lang="en-US" altLang="zh-CN" sz="2400"/>
              <a:t>4-</a:t>
            </a:r>
            <a:r>
              <a:rPr lang="zh-CN" altLang="zh-CN" sz="2400"/>
              <a:t>9</a:t>
            </a:r>
            <a:endParaRPr lang="en-US" altLang="zh-CN" sz="2400"/>
          </a:p>
        </p:txBody>
      </p:sp>
      <p:sp>
        <p:nvSpPr>
          <p:cNvPr id="22534" name="TextBox 5"/>
          <p:cNvSpPr txBox="1">
            <a:spLocks noChangeArrowheads="1"/>
          </p:cNvSpPr>
          <p:nvPr/>
        </p:nvSpPr>
        <p:spPr bwMode="auto">
          <a:xfrm>
            <a:off x="7788275" y="5851526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/>
              <a:t>示例</a:t>
            </a:r>
            <a:r>
              <a:rPr lang="en-US" altLang="zh-CN" sz="2400"/>
              <a:t>4-10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4" y="273242"/>
            <a:ext cx="7863696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JSON</a:t>
            </a: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方式创建对象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698151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1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2800" dirty="0">
                  <a:solidFill>
                    <a:schemeClr val="tx1"/>
                  </a:solidFill>
                  <a:latin typeface="+mn-lt"/>
                  <a:ea typeface="+mn-ea"/>
                </a:rPr>
                <a:t>JavaScript</a:t>
              </a: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基础回顾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1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数据类型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10931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1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对象与</a:t>
              </a:r>
              <a:r>
                <a:rPr lang="da-DK" altLang="zh-CN" sz="2800" dirty="0">
                  <a:solidFill>
                    <a:schemeClr val="tx1"/>
                  </a:solidFill>
                  <a:latin typeface="+mn-lt"/>
                  <a:ea typeface="+mn-ea"/>
                </a:rPr>
                <a:t>JSON</a:t>
              </a:r>
            </a:p>
          </p:txBody>
        </p:sp>
      </p:grp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1179456" y="3814900"/>
            <a:ext cx="6621488" cy="476250"/>
            <a:chOff x="1916113" y="3671888"/>
            <a:chExt cx="4973637" cy="476250"/>
          </a:xfrm>
        </p:grpSpPr>
        <p:sp>
          <p:nvSpPr>
            <p:cNvPr id="15" name="MH_Entry_4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106738" y="3671888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1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2800" dirty="0">
                  <a:solidFill>
                    <a:schemeClr val="tx1"/>
                  </a:solidFill>
                  <a:latin typeface="+mn-lt"/>
                  <a:ea typeface="+mn-ea"/>
                </a:rPr>
                <a:t>Array</a:t>
              </a:r>
              <a:r>
                <a:rPr lang="zh-CN" altLang="da-DK" sz="2800" dirty="0">
                  <a:solidFill>
                    <a:schemeClr val="tx1"/>
                  </a:solidFill>
                  <a:latin typeface="+mn-lt"/>
                  <a:ea typeface="+mn-ea"/>
                </a:rPr>
                <a:t>、</a:t>
              </a:r>
              <a:r>
                <a:rPr lang="da-DK" altLang="zh-CN" sz="2800" dirty="0">
                  <a:solidFill>
                    <a:schemeClr val="tx1"/>
                  </a:solidFill>
                  <a:latin typeface="+mn-lt"/>
                  <a:ea typeface="+mn-ea"/>
                </a:rPr>
                <a:t>Date</a:t>
              </a:r>
            </a:p>
          </p:txBody>
        </p:sp>
        <p:sp>
          <p:nvSpPr>
            <p:cNvPr id="16" name="MH_Number_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916113" y="3676650"/>
              <a:ext cx="1190625" cy="469900"/>
            </a:xfrm>
            <a:prstGeom prst="homePlate">
              <a:avLst>
                <a:gd name="adj" fmla="val 49995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6"/>
            </p:custDataLst>
          </p:nvPr>
        </p:nvGrpSpPr>
        <p:grpSpPr>
          <a:xfrm>
            <a:off x="1179456" y="4520483"/>
            <a:ext cx="6739705" cy="476250"/>
            <a:chOff x="1465263" y="4568825"/>
            <a:chExt cx="4981575" cy="476250"/>
          </a:xfrm>
        </p:grpSpPr>
        <p:sp>
          <p:nvSpPr>
            <p:cNvPr id="18" name="MH_Number_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65263" y="4573588"/>
              <a:ext cx="1200150" cy="471487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05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MH_Entry_5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65413" y="456882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1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函数</a:t>
              </a:r>
            </a:p>
          </p:txBody>
        </p:sp>
      </p:grpSp>
      <p:grpSp>
        <p:nvGrpSpPr>
          <p:cNvPr id="20" name="组合 19"/>
          <p:cNvGrpSpPr/>
          <p:nvPr>
            <p:custDataLst>
              <p:tags r:id="rId7"/>
            </p:custDataLst>
          </p:nvPr>
        </p:nvGrpSpPr>
        <p:grpSpPr>
          <a:xfrm>
            <a:off x="1179456" y="5226064"/>
            <a:ext cx="6621488" cy="476250"/>
            <a:chOff x="1916113" y="5467350"/>
            <a:chExt cx="4973637" cy="476250"/>
          </a:xfrm>
        </p:grpSpPr>
        <p:sp>
          <p:nvSpPr>
            <p:cNvPr id="21" name="MH_Number_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5472113"/>
              <a:ext cx="1190625" cy="471487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06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MH_Entry_6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106738" y="5467350"/>
              <a:ext cx="3783012" cy="47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1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原型继承和闭包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1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558" y="1285875"/>
            <a:ext cx="9796487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数据为了方便传输往往会转换为字符串类型（序列化）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浏览器中提供了一套</a:t>
            </a: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 API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，方便进行</a:t>
            </a:r>
            <a:r>
              <a:rPr kumimoji="0"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之间的转换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0" lang="en-US" altLang="zh-CN" sz="2800" dirty="0" err="1" smtClean="0">
                <a:solidFill>
                  <a:srgbClr val="000000"/>
                </a:solidFill>
              </a:rPr>
              <a:t>JSON.parse</a:t>
            </a:r>
            <a:r>
              <a:rPr kumimoji="0" lang="en-US" altLang="zh-CN" sz="2800" dirty="0" smtClean="0">
                <a:solidFill>
                  <a:srgbClr val="000000"/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800" dirty="0" err="1" smtClean="0">
                <a:solidFill>
                  <a:srgbClr val="000000"/>
                </a:solidFill>
              </a:rPr>
              <a:t>JSON.stringify</a:t>
            </a:r>
            <a:r>
              <a:rPr kumimoji="0" lang="en-US" altLang="zh-CN" sz="2800" dirty="0" smtClean="0">
                <a:solidFill>
                  <a:srgbClr val="000000"/>
                </a:solidFill>
              </a:rPr>
              <a:t>()</a:t>
            </a:r>
            <a:endParaRPr kumimoji="0" lang="zh-CN" alt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4" y="273242"/>
            <a:ext cx="7863696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JSON</a:t>
            </a: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altLang="zh-CN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API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27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558" y="1195977"/>
            <a:ext cx="9796487" cy="44481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en-US" altLang="zh-CN" sz="2800" dirty="0" err="1" smtClean="0">
                <a:solidFill>
                  <a:srgbClr val="000000"/>
                </a:solidFill>
              </a:rPr>
              <a:t>JSON.stringify</a:t>
            </a:r>
            <a:r>
              <a:rPr lang="en-US" altLang="zh-CN" sz="2800" dirty="0" smtClean="0">
                <a:solidFill>
                  <a:srgbClr val="000000"/>
                </a:solidFill>
              </a:rPr>
              <a:t>()</a:t>
            </a:r>
          </a:p>
          <a:p>
            <a:pPr marL="0" lvl="1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将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None/>
            </a:pP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lvl="1" indent="0"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：必需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要转换的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值（通常为对象或数组）。</a:t>
            </a:r>
          </a:p>
          <a:p>
            <a:pPr marL="540000" lvl="1" indent="0"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replacer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转换结果的函数或数组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lvl="1" indent="0"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space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：可选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向返回值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文本添加缩进、空白和换行符以使其更易于读取。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4" y="273242"/>
            <a:ext cx="7863696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JSON</a:t>
            </a: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altLang="zh-CN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API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93936" y="2708670"/>
            <a:ext cx="813972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JSON.stringify</a:t>
            </a:r>
            <a:r>
              <a:rPr lang="en-US" altLang="zh-CN" sz="2800" dirty="0" smtClean="0"/>
              <a:t>(value </a:t>
            </a:r>
            <a:r>
              <a:rPr lang="en-US" altLang="zh-CN" sz="2800" dirty="0"/>
              <a:t>[, replacer] [, space])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593936" y="5572312"/>
            <a:ext cx="824778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a={a:1,b:2</a:t>
            </a:r>
            <a:r>
              <a:rPr lang="en-US" altLang="zh-CN" sz="2800" dirty="0" smtClean="0"/>
              <a:t>}</a:t>
            </a:r>
            <a:endParaRPr lang="en-US" altLang="zh-CN" sz="2800" dirty="0"/>
          </a:p>
          <a:p>
            <a:r>
              <a:rPr lang="zh-CN" altLang="en-US" sz="2800" dirty="0" smtClean="0"/>
              <a:t>    经 </a:t>
            </a:r>
            <a:r>
              <a:rPr lang="en-US" altLang="zh-CN" sz="2800" dirty="0" err="1"/>
              <a:t>JSON.stringify</a:t>
            </a:r>
            <a:r>
              <a:rPr lang="en-US" altLang="zh-CN" sz="2800" dirty="0"/>
              <a:t>(a)</a:t>
            </a:r>
            <a:r>
              <a:rPr lang="zh-CN" altLang="en-US" sz="2800" dirty="0"/>
              <a:t>得到</a:t>
            </a:r>
            <a:r>
              <a:rPr lang="zh-CN" altLang="en-US" sz="2800" dirty="0" smtClean="0"/>
              <a:t>：“</a:t>
            </a:r>
            <a:r>
              <a:rPr lang="en-US" altLang="zh-CN" sz="2800" dirty="0"/>
              <a:t>{“a”:1,"b":2}”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82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558" y="1195977"/>
            <a:ext cx="9796487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en-US" altLang="zh-CN" sz="2800" dirty="0" err="1">
                <a:solidFill>
                  <a:srgbClr val="000000"/>
                </a:solidFill>
              </a:rPr>
              <a:t>JSON.parse</a:t>
            </a:r>
            <a:r>
              <a:rPr lang="en-US" altLang="zh-CN" sz="2800" dirty="0" smtClean="0">
                <a:solidFill>
                  <a:srgbClr val="000000"/>
                </a:solidFill>
              </a:rPr>
              <a:t>()</a:t>
            </a:r>
          </a:p>
          <a:p>
            <a:pPr marL="540000" lvl="1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字符串转换为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值或对象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lvl="1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None/>
            </a:pP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lvl="1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：必须。要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被解析成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JavaSctipt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值的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lvl="1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eviver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可选如果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是一个函数，则规定了原始值如何被解析改造，在被返回之前。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4" y="273242"/>
            <a:ext cx="7863696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JSON</a:t>
            </a: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altLang="zh-CN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API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3936" y="2708670"/>
            <a:ext cx="813972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JSON.parse</a:t>
            </a:r>
            <a:r>
              <a:rPr lang="en-US" altLang="zh-CN" sz="2800" dirty="0" smtClean="0"/>
              <a:t>(text</a:t>
            </a:r>
            <a:r>
              <a:rPr lang="en-US" altLang="zh-CN" sz="2800" dirty="0"/>
              <a:t>[, reviver])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593936" y="5362361"/>
            <a:ext cx="824778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='{"name":"cpf","age":"23"}'</a:t>
            </a:r>
          </a:p>
          <a:p>
            <a:r>
              <a:rPr lang="zh-CN" altLang="en-US" sz="2800" dirty="0" smtClean="0"/>
              <a:t>    经 </a:t>
            </a:r>
            <a:r>
              <a:rPr lang="en-US" altLang="zh-CN" sz="2800" dirty="0" err="1"/>
              <a:t>JSON.parse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) </a:t>
            </a:r>
            <a:r>
              <a:rPr lang="zh-CN" altLang="en-US" sz="2800" dirty="0"/>
              <a:t>得到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Object</a:t>
            </a:r>
            <a:r>
              <a:rPr lang="en-US" altLang="zh-CN" sz="2800" dirty="0"/>
              <a:t>: age:"23"</a:t>
            </a:r>
          </a:p>
          <a:p>
            <a:r>
              <a:rPr lang="en-US" altLang="zh-CN" sz="2800" dirty="0"/>
              <a:t>            name:"</a:t>
            </a:r>
            <a:r>
              <a:rPr lang="en-US" altLang="zh-CN" sz="2800" dirty="0" err="1" smtClean="0"/>
              <a:t>cpf</a:t>
            </a:r>
            <a:r>
              <a:rPr lang="en-US" altLang="zh-CN" sz="2800" dirty="0" smtClean="0"/>
              <a:t>“	_</a:t>
            </a:r>
            <a:r>
              <a:rPr lang="en-US" altLang="zh-CN" sz="2800" dirty="0" err="1"/>
              <a:t>proto_:Object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604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Array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、</a:t>
              </a: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Date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57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7" y="1285875"/>
            <a:ext cx="8686219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dirty="0" smtClean="0"/>
              <a:t>Array</a:t>
            </a:r>
            <a:r>
              <a:rPr kumimoji="0" lang="zh-CN" altLang="en-US" dirty="0" smtClean="0"/>
              <a:t>是引用数据类型的一种</a:t>
            </a:r>
            <a:endParaRPr kumimoji="0" lang="en-US" altLang="zh-CN" dirty="0" smtClean="0"/>
          </a:p>
          <a:p>
            <a:r>
              <a:rPr kumimoji="0" lang="zh-CN" altLang="en-US" dirty="0" smtClean="0"/>
              <a:t>定义数组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dirty="0" smtClean="0"/>
              <a:t>通过</a:t>
            </a:r>
            <a:r>
              <a:rPr kumimoji="0" lang="en-US" altLang="zh-CN" dirty="0" smtClean="0"/>
              <a:t>[ ]</a:t>
            </a:r>
            <a:r>
              <a:rPr kumimoji="0" lang="zh-CN" altLang="en-US" dirty="0" smtClean="0"/>
              <a:t>操作符定义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dirty="0" smtClean="0"/>
              <a:t>通过</a:t>
            </a:r>
            <a:r>
              <a:rPr kumimoji="0" lang="en-US" altLang="zh-CN" dirty="0" smtClean="0"/>
              <a:t>Array</a:t>
            </a:r>
            <a:r>
              <a:rPr kumimoji="0" lang="zh-CN" altLang="en-US" dirty="0" smtClean="0"/>
              <a:t>对象定义</a:t>
            </a:r>
            <a:endParaRPr kumimoji="0" lang="en-US" altLang="zh-CN" dirty="0" smtClean="0"/>
          </a:p>
          <a:p>
            <a:pPr>
              <a:lnSpc>
                <a:spcPct val="150000"/>
              </a:lnSpc>
            </a:pPr>
            <a:r>
              <a:rPr kumimoji="0" lang="zh-CN" altLang="en-US" dirty="0" smtClean="0"/>
              <a:t>数组特点：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dirty="0" smtClean="0"/>
              <a:t>长度可变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dirty="0" smtClean="0"/>
              <a:t>数组中数据类型不限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JS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中定义数组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55530266"/>
              </p:ext>
            </p:extLst>
          </p:nvPr>
        </p:nvGraphicFramePr>
        <p:xfrm>
          <a:off x="2916239" y="1115697"/>
          <a:ext cx="6715125" cy="3008523"/>
        </p:xfrm>
        <a:graphic>
          <a:graphicData uri="http://schemas.openxmlformats.org/drawingml/2006/table">
            <a:tbl>
              <a:tblPr/>
              <a:tblGrid>
                <a:gridCol w="221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153">
                <a:tc>
                  <a:txBody>
                    <a:bodyPr/>
                    <a:lstStyle>
                      <a:lvl1pPr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rgbClr val="006F53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2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ea typeface="微软雅黑" pitchFamily="34" charset="-122"/>
                        </a:rPr>
                        <a:t>方法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rgbClr val="006F53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2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ea typeface="微软雅黑" pitchFamily="34" charset="-122"/>
                        </a:rPr>
                        <a:t>作用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27">
                <a:tc>
                  <a:txBody>
                    <a:bodyPr/>
                    <a:lstStyle>
                      <a:lvl1pPr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rgbClr val="006F53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2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ea typeface="微软雅黑" pitchFamily="34" charset="-122"/>
                        </a:rPr>
                        <a:t>join()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ea typeface="微软雅黑" pitchFamily="34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FC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rgbClr val="006F53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2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ea typeface="微软雅黑" pitchFamily="34" charset="-122"/>
                        </a:rPr>
                        <a:t>把数组的所有元素放入一个字符串。元素通过指定的分隔符进行分隔。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153">
                <a:tc>
                  <a:txBody>
                    <a:bodyPr/>
                    <a:lstStyle>
                      <a:lvl1pPr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rgbClr val="006F53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2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ea typeface="微软雅黑" pitchFamily="34" charset="-122"/>
                        </a:rPr>
                        <a:t>pop() 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rgbClr val="006F53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2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ea typeface="微软雅黑" pitchFamily="34" charset="-122"/>
                        </a:rPr>
                        <a:t>删除并返回数组的最后一个元素 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27">
                <a:tc>
                  <a:txBody>
                    <a:bodyPr/>
                    <a:lstStyle>
                      <a:lvl1pPr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rgbClr val="006F53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2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ea typeface="微软雅黑" pitchFamily="34" charset="-122"/>
                        </a:rPr>
                        <a:t>push() 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FC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rgbClr val="006F53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2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ea typeface="微软雅黑" pitchFamily="34" charset="-122"/>
                        </a:rPr>
                        <a:t>向数组的末尾添加一个或更多元素，并</a:t>
                      </a:r>
                      <a:b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ea typeface="微软雅黑" pitchFamily="34" charset="-122"/>
                        </a:rPr>
                      </a:b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ea typeface="微软雅黑" pitchFamily="34" charset="-122"/>
                        </a:rPr>
                        <a:t>返回新的长度 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153">
                <a:tc>
                  <a:txBody>
                    <a:bodyPr/>
                    <a:lstStyle>
                      <a:lvl1pPr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rgbClr val="006F53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2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ea typeface="微软雅黑" pitchFamily="34" charset="-122"/>
                        </a:rPr>
                        <a:t>shift() 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rgbClr val="006F53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2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ea typeface="微软雅黑" pitchFamily="34" charset="-122"/>
                        </a:rPr>
                        <a:t>删除并返回数组的第一个元素 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47" name="TextBox 4"/>
          <p:cNvSpPr txBox="1">
            <a:spLocks noChangeArrowheads="1"/>
          </p:cNvSpPr>
          <p:nvPr/>
        </p:nvSpPr>
        <p:spPr bwMode="auto">
          <a:xfrm>
            <a:off x="2916238" y="5672138"/>
            <a:ext cx="717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/>
              <a:t>更多参考：</a:t>
            </a:r>
            <a:r>
              <a:rPr lang="en-US" altLang="zh-CN" sz="2000">
                <a:hlinkClick r:id="rId2"/>
              </a:rPr>
              <a:t>http://www.w3school.com.cn/js/jsref_obj_array.asp</a:t>
            </a:r>
            <a:endParaRPr lang="zh-CN" altLang="en-US" sz="200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/>
        </p:nvGraphicFramePr>
        <p:xfrm>
          <a:off x="2916239" y="4214814"/>
          <a:ext cx="6715125" cy="1152526"/>
        </p:xfrm>
        <a:graphic>
          <a:graphicData uri="http://schemas.openxmlformats.org/drawingml/2006/table">
            <a:tbl>
              <a:tblPr/>
              <a:tblGrid>
                <a:gridCol w="221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rgbClr val="006F53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2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rgbClr val="006F53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2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ea typeface="微软雅黑" pitchFamily="34" charset="-122"/>
                        </a:rPr>
                        <a:t>作用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>
                      <a:lvl1pPr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rgbClr val="006F53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2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ea typeface="微软雅黑" pitchFamily="34" charset="-122"/>
                        </a:rPr>
                        <a:t>length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FC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rgbClr val="006F53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2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 sz="140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Franklin Gothic Book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ea typeface="微软雅黑" pitchFamily="34" charset="-122"/>
                        </a:rPr>
                        <a:t>设置或返回数组中元素的数目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59" name="TextBox 6"/>
          <p:cNvSpPr txBox="1">
            <a:spLocks noChangeArrowheads="1"/>
          </p:cNvSpPr>
          <p:nvPr/>
        </p:nvSpPr>
        <p:spPr bwMode="auto">
          <a:xfrm>
            <a:off x="7777163" y="6159501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/>
              <a:t>示例</a:t>
            </a:r>
            <a:r>
              <a:rPr lang="en-US" altLang="zh-CN" sz="2400"/>
              <a:t>4-12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数组操作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125723" y="1285874"/>
            <a:ext cx="8542153" cy="51685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Date</a:t>
            </a:r>
            <a:r>
              <a:rPr lang="en-US" altLang="en-US" dirty="0" err="1" smtClean="0"/>
              <a:t>对象用来处理日期时间相关操作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en-US" dirty="0" err="1" smtClean="0"/>
              <a:t>使用</a:t>
            </a:r>
            <a:r>
              <a:rPr lang="en-US" altLang="zh-CN" dirty="0" err="1" smtClean="0"/>
              <a:t>Date</a:t>
            </a:r>
            <a:r>
              <a:rPr lang="en-US" altLang="en-US" dirty="0" err="1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en-US" dirty="0" err="1" smtClean="0"/>
              <a:t>创建</a:t>
            </a:r>
            <a:r>
              <a:rPr lang="en-US" altLang="zh-CN" dirty="0" err="1" smtClean="0"/>
              <a:t>Date</a:t>
            </a:r>
            <a:r>
              <a:rPr lang="en-US" altLang="en-US" dirty="0" err="1" smtClean="0"/>
              <a:t>对象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var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（）；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对象方法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toString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toLocaleString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getFullYear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zh-CN" altLang="zh-CN" dirty="0" smtClean="0"/>
              <a:t>)</a:t>
            </a:r>
            <a:r>
              <a:rPr lang="zh-CN" altLang="en-US" dirty="0" smtClean="0"/>
              <a:t>、</a:t>
            </a:r>
            <a:r>
              <a:rPr lang="zh-CN" altLang="zh-CN" dirty="0" smtClean="0"/>
              <a:t>g</a:t>
            </a:r>
            <a:r>
              <a:rPr lang="en-US" altLang="zh-CN" dirty="0" err="1" smtClean="0"/>
              <a:t>etFullMoth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zh-CN" altLang="zh-CN" dirty="0" smtClean="0"/>
              <a:t>g</a:t>
            </a:r>
            <a:r>
              <a:rPr lang="en-US" altLang="zh-CN" dirty="0" err="1" smtClean="0"/>
              <a:t>etFullDate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getHours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getMinutes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getSeconds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2765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Date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2" name="TextBox 5"/>
          <p:cNvSpPr txBox="1">
            <a:spLocks noChangeArrowheads="1"/>
          </p:cNvSpPr>
          <p:nvPr/>
        </p:nvSpPr>
        <p:spPr bwMode="auto">
          <a:xfrm>
            <a:off x="8243120" y="5445924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示例</a:t>
            </a:r>
            <a:r>
              <a:rPr lang="en-US" altLang="zh-CN" sz="2400" dirty="0"/>
              <a:t>4-13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函数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189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53691" y="1285875"/>
            <a:ext cx="8614186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dirty="0" smtClean="0"/>
              <a:t>函数的实质：对象！</a:t>
            </a:r>
            <a:endParaRPr kumimoji="0" lang="en-US" altLang="zh-CN" dirty="0" smtClean="0"/>
          </a:p>
          <a:p>
            <a:pPr lvl="1"/>
            <a:r>
              <a:rPr kumimoji="0" lang="zh-CN" altLang="en-US" dirty="0" smtClean="0"/>
              <a:t>函数名实质为指向函数对象的指针</a:t>
            </a:r>
            <a:endParaRPr kumimoji="0" lang="en-US" altLang="zh-CN" dirty="0" smtClean="0"/>
          </a:p>
          <a:p>
            <a:pPr lvl="1"/>
            <a:endParaRPr kumimoji="0" lang="en-US" altLang="zh-CN" dirty="0" smtClean="0"/>
          </a:p>
          <a:p>
            <a:r>
              <a:rPr kumimoji="0" lang="zh-CN" altLang="en-US" dirty="0" smtClean="0"/>
              <a:t>函数在</a:t>
            </a:r>
            <a:r>
              <a:rPr kumimoji="0" lang="en-US" altLang="zh-CN" dirty="0" smtClean="0"/>
              <a:t>JavaScript</a:t>
            </a:r>
            <a:r>
              <a:rPr kumimoji="0" lang="zh-CN" altLang="en-US" dirty="0" smtClean="0"/>
              <a:t>中可以：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dirty="0" smtClean="0"/>
              <a:t>被赋值给一个变量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dirty="0" smtClean="0"/>
              <a:t>被赋值为对象的属性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dirty="0" smtClean="0"/>
              <a:t>作为参数被传入别的函数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dirty="0" smtClean="0"/>
              <a:t>作为函数的结果被返回</a:t>
            </a:r>
            <a:endParaRPr kumimoji="0" lang="en-US" altLang="zh-CN" dirty="0" smtClean="0"/>
          </a:p>
          <a:p>
            <a:endParaRPr kumimoji="0" lang="zh-CN" altLang="en-US"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93526" y="236539"/>
            <a:ext cx="7791664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JS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中的函数</a:t>
            </a:r>
          </a:p>
        </p:txBody>
      </p:sp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6524626" y="3429001"/>
            <a:ext cx="3681413" cy="30464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/>
              <a:t> 定义函数</a:t>
            </a:r>
            <a:endParaRPr lang="en-US" altLang="zh-CN" sz="2400"/>
          </a:p>
          <a:p>
            <a:pPr eaLnBrk="1" hangingPunct="1"/>
            <a:r>
              <a:rPr lang="en-US" altLang="zh-CN" sz="2400"/>
              <a:t>  function </a:t>
            </a:r>
            <a:r>
              <a:rPr lang="en-US" altLang="zh-CN" sz="2400" i="1"/>
              <a:t>add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, </a:t>
            </a:r>
            <a:r>
              <a:rPr lang="en-US" altLang="zh-CN" sz="2400" i="1"/>
              <a:t>y</a:t>
            </a:r>
            <a:r>
              <a:rPr lang="en-US" altLang="zh-CN" sz="2400"/>
              <a:t>){</a:t>
            </a:r>
          </a:p>
          <a:p>
            <a:pPr eaLnBrk="1" hangingPunct="1"/>
            <a:r>
              <a:rPr lang="en-US" altLang="zh-CN" sz="2400"/>
              <a:t>  ... </a:t>
            </a:r>
          </a:p>
          <a:p>
            <a:pPr eaLnBrk="1" hangingPunct="1"/>
            <a:r>
              <a:rPr lang="en-US" altLang="zh-CN" sz="2400"/>
              <a:t>  }</a:t>
            </a:r>
          </a:p>
          <a:p>
            <a:pPr eaLnBrk="1" hangingPunct="1"/>
            <a:r>
              <a:rPr lang="zh-CN" altLang="en-US" sz="2400"/>
              <a:t> 或</a:t>
            </a:r>
            <a:endParaRPr lang="en-US" altLang="zh-CN" sz="2400"/>
          </a:p>
          <a:p>
            <a:pPr eaLnBrk="1" hangingPunct="1"/>
            <a:r>
              <a:rPr lang="en-US" altLang="zh-CN" sz="2400"/>
              <a:t>  var </a:t>
            </a:r>
            <a:r>
              <a:rPr lang="en-US" altLang="zh-CN" sz="2400" i="1"/>
              <a:t>add</a:t>
            </a:r>
            <a:r>
              <a:rPr lang="en-US" altLang="zh-CN" sz="2400"/>
              <a:t> = function(</a:t>
            </a:r>
            <a:r>
              <a:rPr lang="en-US" altLang="zh-CN" sz="2400" i="1"/>
              <a:t>x</a:t>
            </a:r>
            <a:r>
              <a:rPr lang="en-US" altLang="zh-CN" sz="2400"/>
              <a:t>, </a:t>
            </a:r>
            <a:r>
              <a:rPr lang="en-US" altLang="zh-CN" sz="2400" i="1"/>
              <a:t>y</a:t>
            </a:r>
            <a:r>
              <a:rPr lang="en-US" altLang="zh-CN" sz="2400"/>
              <a:t>){</a:t>
            </a:r>
          </a:p>
          <a:p>
            <a:pPr eaLnBrk="1" hangingPunct="1"/>
            <a:r>
              <a:rPr lang="en-US" altLang="zh-CN" sz="2400"/>
              <a:t>  ...</a:t>
            </a:r>
          </a:p>
          <a:p>
            <a:pPr eaLnBrk="1" hangingPunct="1"/>
            <a:r>
              <a:rPr lang="en-US" altLang="zh-CN" sz="2400"/>
              <a:t>  }</a:t>
            </a:r>
            <a:r>
              <a:rPr lang="zh-CN" altLang="en-US" sz="2400"/>
              <a:t>；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37591" y="1285875"/>
            <a:ext cx="883028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dirty="0" smtClean="0"/>
              <a:t>接收参数的特殊方式：</a:t>
            </a:r>
            <a:r>
              <a:rPr kumimoji="0" lang="en-US" altLang="zh-CN" dirty="0" smtClean="0">
                <a:solidFill>
                  <a:srgbClr val="FF0000"/>
                </a:solidFill>
              </a:rPr>
              <a:t>arguments</a:t>
            </a:r>
            <a:r>
              <a:rPr kumimoji="0" lang="zh-CN" altLang="en-US" dirty="0" smtClean="0">
                <a:solidFill>
                  <a:srgbClr val="FF0000"/>
                </a:solidFill>
              </a:rPr>
              <a:t>数组</a:t>
            </a:r>
            <a:endParaRPr kumimoji="0"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/>
              <a:t>arguments</a:t>
            </a:r>
            <a:r>
              <a:rPr kumimoji="0" lang="zh-CN" altLang="en-US" sz="2400" dirty="0" smtClean="0"/>
              <a:t>数组是函数内部的内置变量</a:t>
            </a:r>
            <a:endParaRPr kumimoji="0" lang="en-US" altLang="zh-CN" sz="2400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/>
              <a:t>通过数组方式接受函数在调用的时候传递的参数</a:t>
            </a:r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/>
              <a:t>实现函数的参数数量可变</a:t>
            </a:r>
            <a:endParaRPr kumimoji="0" lang="en-US" altLang="zh-CN" sz="2400" dirty="0" smtClean="0"/>
          </a:p>
          <a:p>
            <a:pPr lvl="1">
              <a:lnSpc>
                <a:spcPct val="150000"/>
              </a:lnSpc>
            </a:pP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endParaRPr kumimoji="0" lang="en-US" altLang="zh-CN" dirty="0" smtClean="0"/>
          </a:p>
          <a:p>
            <a:pPr>
              <a:lnSpc>
                <a:spcPct val="150000"/>
              </a:lnSpc>
            </a:pPr>
            <a:r>
              <a:rPr kumimoji="0" lang="zh-CN" altLang="en-US" dirty="0" smtClean="0"/>
              <a:t>对象作为参数传递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/>
              <a:t>实现可选参数</a:t>
            </a:r>
            <a:endParaRPr kumimoji="0" lang="en-US" altLang="zh-CN" sz="2400" dirty="0" smtClean="0"/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7608888" y="35734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/>
              <a:t>示例</a:t>
            </a:r>
            <a:r>
              <a:rPr lang="en-US" altLang="zh-CN" sz="2400"/>
              <a:t>4-14</a:t>
            </a:r>
          </a:p>
        </p:txBody>
      </p:sp>
      <p:sp>
        <p:nvSpPr>
          <p:cNvPr id="30725" name="TextBox 3"/>
          <p:cNvSpPr txBox="1">
            <a:spLocks noChangeArrowheads="1"/>
          </p:cNvSpPr>
          <p:nvPr/>
        </p:nvSpPr>
        <p:spPr bwMode="auto">
          <a:xfrm>
            <a:off x="7777164" y="5430838"/>
            <a:ext cx="1425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/>
              <a:t>示例</a:t>
            </a:r>
            <a:r>
              <a:rPr lang="en-US" altLang="zh-CN" sz="2400"/>
              <a:t>4-1</a:t>
            </a:r>
            <a:r>
              <a:rPr lang="zh-CN" altLang="zh-CN" sz="2400"/>
              <a:t>5</a:t>
            </a:r>
            <a:endParaRPr lang="en-US" altLang="zh-CN" sz="2400"/>
          </a:p>
        </p:txBody>
      </p:sp>
      <p:sp>
        <p:nvSpPr>
          <p:cNvPr id="7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93526" y="236539"/>
            <a:ext cx="7791664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函数参数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JavaScript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基础回顾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074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7" y="1285875"/>
            <a:ext cx="897435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dirty="0" smtClean="0"/>
              <a:t>全局变量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dirty="0" smtClean="0"/>
              <a:t>函数外定义的变量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dirty="0" smtClean="0"/>
              <a:t>在函数内可以直接访问</a:t>
            </a:r>
            <a:endParaRPr kumimoji="0" lang="en-US" altLang="zh-CN" dirty="0" smtClean="0"/>
          </a:p>
          <a:p>
            <a:pPr>
              <a:lnSpc>
                <a:spcPct val="150000"/>
              </a:lnSpc>
            </a:pPr>
            <a:r>
              <a:rPr kumimoji="0" lang="zh-CN" altLang="en-US" dirty="0" smtClean="0"/>
              <a:t>局部变量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dirty="0" smtClean="0"/>
              <a:t>函数内定义的变量，</a:t>
            </a:r>
            <a:r>
              <a:rPr kumimoji="0" lang="zh-CN" altLang="en-US" dirty="0" smtClean="0">
                <a:solidFill>
                  <a:srgbClr val="FF0000"/>
                </a:solidFill>
              </a:rPr>
              <a:t>使用</a:t>
            </a:r>
            <a:r>
              <a:rPr kumimoji="0" lang="en-US" altLang="zh-CN" dirty="0" err="1" smtClean="0">
                <a:solidFill>
                  <a:srgbClr val="FF0000"/>
                </a:solidFill>
              </a:rPr>
              <a:t>var</a:t>
            </a:r>
            <a:r>
              <a:rPr kumimoji="0" lang="zh-CN" altLang="en-US" dirty="0" smtClean="0">
                <a:solidFill>
                  <a:srgbClr val="FF0000"/>
                </a:solidFill>
              </a:rPr>
              <a:t>关键字声明</a:t>
            </a:r>
            <a:endParaRPr kumimoji="0"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dirty="0" smtClean="0"/>
              <a:t>在函数外不能直接访问</a:t>
            </a:r>
            <a:endParaRPr kumimoji="0" lang="en-US" altLang="zh-CN" dirty="0" smtClean="0"/>
          </a:p>
          <a:p>
            <a:pPr>
              <a:lnSpc>
                <a:spcPct val="150000"/>
              </a:lnSpc>
            </a:pPr>
            <a:endParaRPr kumimoji="0" lang="zh-CN" altLang="en-US" dirty="0" smtClean="0"/>
          </a:p>
        </p:txBody>
      </p:sp>
      <p:sp>
        <p:nvSpPr>
          <p:cNvPr id="31748" name="矩形 3"/>
          <p:cNvSpPr>
            <a:spLocks noChangeArrowheads="1"/>
          </p:cNvSpPr>
          <p:nvPr/>
        </p:nvSpPr>
        <p:spPr bwMode="auto">
          <a:xfrm>
            <a:off x="6961188" y="2060575"/>
            <a:ext cx="3319462" cy="928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>
                <a:solidFill>
                  <a:schemeClr val="bg1"/>
                </a:solidFill>
              </a:rPr>
              <a:t>全局变量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r>
              <a:rPr lang="zh-CN" altLang="en-US" sz="2400">
                <a:solidFill>
                  <a:schemeClr val="bg1"/>
                </a:solidFill>
              </a:rPr>
              <a:t>函数是</a:t>
            </a:r>
            <a:r>
              <a:rPr lang="en-US" altLang="zh-CN" sz="2400">
                <a:solidFill>
                  <a:schemeClr val="bg1"/>
                </a:solidFill>
              </a:rPr>
              <a:t>window</a:t>
            </a:r>
            <a:r>
              <a:rPr lang="zh-CN" altLang="en-US" sz="2400">
                <a:solidFill>
                  <a:schemeClr val="bg1"/>
                </a:solidFill>
              </a:rPr>
              <a:t>对象的属性</a:t>
            </a: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7893050" y="515778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/>
              <a:t>示例</a:t>
            </a:r>
            <a:r>
              <a:rPr lang="en-US" altLang="zh-CN" sz="2400"/>
              <a:t>4-16</a:t>
            </a:r>
          </a:p>
        </p:txBody>
      </p:sp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7893050" y="5929313"/>
            <a:ext cx="1417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/>
              <a:t>示例</a:t>
            </a:r>
            <a:r>
              <a:rPr lang="en-US" altLang="zh-CN" sz="2400"/>
              <a:t>4-17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93526" y="236539"/>
            <a:ext cx="7791664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变量作用域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381251" y="1285875"/>
            <a:ext cx="72866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执行环境</a:t>
            </a:r>
            <a:endParaRPr lang="en-US" altLang="zh-CN" smtClean="0"/>
          </a:p>
          <a:p>
            <a:pPr lvl="1"/>
            <a:r>
              <a:rPr lang="zh-CN" altLang="en-US" smtClean="0"/>
              <a:t>定义了变量或函数有权访问的其他数据，决定了它们各自的行为</a:t>
            </a:r>
            <a:endParaRPr lang="en-US" altLang="zh-CN" smtClean="0"/>
          </a:p>
          <a:p>
            <a:pPr lvl="1"/>
            <a:r>
              <a:rPr lang="zh-CN" altLang="en-US" smtClean="0"/>
              <a:t>每个函数都有自己的执行环境</a:t>
            </a:r>
            <a:endParaRPr lang="en-US" altLang="zh-CN" smtClean="0"/>
          </a:p>
          <a:p>
            <a:pPr lvl="1"/>
            <a:r>
              <a:rPr lang="zh-CN" altLang="en-US" smtClean="0"/>
              <a:t>每个执行环境都有一个与之关联的</a:t>
            </a:r>
            <a:r>
              <a:rPr lang="zh-CN" altLang="en-US" smtClean="0">
                <a:solidFill>
                  <a:srgbClr val="FF0000"/>
                </a:solidFill>
              </a:rPr>
              <a:t>变量对象</a:t>
            </a:r>
            <a:r>
              <a:rPr lang="zh-CN" altLang="en-US" smtClean="0"/>
              <a:t>，环境中定义的所有变量和函数都保存在这个对象中</a:t>
            </a:r>
            <a:endParaRPr lang="en-US" altLang="zh-CN" smtClean="0"/>
          </a:p>
          <a:p>
            <a:pPr lvl="1"/>
            <a:r>
              <a:rPr lang="zh-CN" altLang="en-US" smtClean="0"/>
              <a:t>当代码在一个环境中执行时，会创建变量对象的一个</a:t>
            </a:r>
            <a:r>
              <a:rPr lang="zh-CN" altLang="en-US" smtClean="0">
                <a:solidFill>
                  <a:srgbClr val="FF0000"/>
                </a:solidFill>
              </a:rPr>
              <a:t>作用域链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作用域链</a:t>
            </a:r>
            <a:r>
              <a:rPr lang="zh-CN" altLang="en-US" smtClean="0"/>
              <a:t>的前端为当前执行代码所在环境的变量对象，下一个变量对象来自包含的外部环境，一直延伸到全局执行环境。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000000"/>
                </a:solidFill>
              </a:rPr>
              <a:t>Web</a:t>
            </a:r>
            <a:r>
              <a:rPr lang="zh-CN" altLang="en-US" smtClean="0">
                <a:solidFill>
                  <a:srgbClr val="000000"/>
                </a:solidFill>
              </a:rPr>
              <a:t>浏览器中，全局执行环境为</a:t>
            </a:r>
            <a:r>
              <a:rPr lang="en-US" altLang="zh-CN" smtClean="0">
                <a:solidFill>
                  <a:srgbClr val="000000"/>
                </a:solidFill>
              </a:rPr>
              <a:t>window</a:t>
            </a:r>
            <a:r>
              <a:rPr lang="zh-CN" altLang="en-US" smtClean="0">
                <a:solidFill>
                  <a:srgbClr val="000000"/>
                </a:solidFill>
              </a:rPr>
              <a:t>对象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执行环境和</a:t>
            </a:r>
            <a:r>
              <a:rPr lang="en-US" altLang="en-US" sz="4000" b="0" dirty="0" err="1">
                <a:solidFill>
                  <a:srgbClr val="3376AD"/>
                </a:solidFill>
                <a:latin typeface="+mj-lt"/>
                <a:ea typeface="+mj-ea"/>
                <a:cs typeface="+mj-cs"/>
              </a:rPr>
              <a:t>作用域链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772" name="TextBox 5"/>
          <p:cNvSpPr txBox="1">
            <a:spLocks noChangeArrowheads="1"/>
          </p:cNvSpPr>
          <p:nvPr/>
        </p:nvSpPr>
        <p:spPr bwMode="auto">
          <a:xfrm>
            <a:off x="7893051" y="5929313"/>
            <a:ext cx="1425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/>
              <a:t>示例</a:t>
            </a:r>
            <a:r>
              <a:rPr lang="en-US" altLang="zh-CN" sz="2400"/>
              <a:t>4-1</a:t>
            </a:r>
            <a:r>
              <a:rPr lang="zh-CN" altLang="zh-CN" sz="2400"/>
              <a:t>8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3" y="1285875"/>
            <a:ext cx="9046384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：引用函数据以执行的环境对象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4" y="236539"/>
            <a:ext cx="7863696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函数中的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this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6744297" y="2994025"/>
            <a:ext cx="1425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示例</a:t>
            </a:r>
            <a:r>
              <a:rPr lang="en-US" altLang="zh-CN" sz="2400" dirty="0"/>
              <a:t>4-1</a:t>
            </a:r>
            <a:r>
              <a:rPr lang="zh-CN" altLang="zh-CN" sz="2400" dirty="0"/>
              <a:t>9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5" y="1285875"/>
            <a:ext cx="914819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/>
              <a:t>属性</a:t>
            </a:r>
            <a:r>
              <a:rPr lang="en-US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length</a:t>
            </a:r>
          </a:p>
          <a:p>
            <a:pPr lvl="1"/>
            <a:r>
              <a:rPr lang="en-US" altLang="zh-CN" sz="2400" dirty="0" smtClean="0"/>
              <a:t>prototype</a:t>
            </a:r>
            <a:endParaRPr lang="en-US" altLang="zh-CN" dirty="0" smtClean="0"/>
          </a:p>
          <a:p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call</a:t>
            </a:r>
            <a:r>
              <a:rPr lang="zh-CN" altLang="en-US" sz="2400" dirty="0" smtClean="0"/>
              <a:t>（） 、</a:t>
            </a:r>
            <a:r>
              <a:rPr lang="en-US" altLang="zh-CN" sz="2400" dirty="0" smtClean="0"/>
              <a:t>apply</a:t>
            </a:r>
            <a:r>
              <a:rPr lang="zh-CN" altLang="en-US" sz="2400" dirty="0" smtClean="0"/>
              <a:t>（）</a:t>
            </a:r>
            <a:endParaRPr lang="en-US" altLang="zh-CN" sz="2400" dirty="0" smtClean="0"/>
          </a:p>
          <a:p>
            <a:pPr lvl="2"/>
            <a:r>
              <a:rPr lang="zh-CN" altLang="en-US" sz="2400" dirty="0"/>
              <a:t>在特定的作用域中调用函数</a:t>
            </a:r>
            <a:endParaRPr lang="en-US" altLang="zh-CN" sz="2400" dirty="0"/>
          </a:p>
          <a:p>
            <a:pPr lvl="2"/>
            <a:r>
              <a:rPr lang="zh-CN" altLang="en-US" sz="2400" dirty="0"/>
              <a:t>参数</a:t>
            </a:r>
            <a:r>
              <a:rPr lang="en-US" altLang="zh-CN" sz="2400" dirty="0"/>
              <a:t>1</a:t>
            </a:r>
            <a:r>
              <a:rPr lang="zh-CN" altLang="en-US" sz="2400" dirty="0"/>
              <a:t>：运行函数的作用域对象</a:t>
            </a:r>
            <a:endParaRPr lang="en-US" altLang="zh-CN" sz="2400" dirty="0"/>
          </a:p>
          <a:p>
            <a:pPr lvl="2"/>
            <a:r>
              <a:rPr lang="zh-CN" altLang="en-US" sz="2400" dirty="0"/>
              <a:t>参数</a:t>
            </a:r>
            <a:r>
              <a:rPr lang="en-US" altLang="zh-CN" sz="2400" dirty="0"/>
              <a:t>2</a:t>
            </a:r>
            <a:r>
              <a:rPr lang="zh-CN" altLang="en-US" sz="2400" dirty="0"/>
              <a:t>：传递的参数，</a:t>
            </a:r>
            <a:r>
              <a:rPr lang="en-US" altLang="zh-CN" sz="2400" dirty="0"/>
              <a:t>apply</a:t>
            </a:r>
            <a:r>
              <a:rPr lang="zh-CN" altLang="en-US" sz="2400" dirty="0"/>
              <a:t>接受数组形式，</a:t>
            </a:r>
            <a:r>
              <a:rPr lang="en-US" altLang="zh-CN" sz="2400" dirty="0"/>
              <a:t>call</a:t>
            </a:r>
            <a:r>
              <a:rPr lang="zh-CN" altLang="en-US" sz="2400" dirty="0"/>
              <a:t>通过参数列表</a:t>
            </a:r>
            <a:endParaRPr lang="en-US" altLang="zh-CN" sz="2400" dirty="0" smtClean="0"/>
          </a:p>
          <a:p>
            <a:pPr lvl="1"/>
            <a:endParaRPr lang="zh-CN" altLang="en-US" dirty="0" smtClean="0"/>
          </a:p>
        </p:txBody>
      </p:sp>
      <p:sp>
        <p:nvSpPr>
          <p:cNvPr id="34819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函数的属性和方法</a:t>
            </a:r>
          </a:p>
        </p:txBody>
      </p:sp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7608693" y="5380906"/>
            <a:ext cx="1425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示例</a:t>
            </a:r>
            <a:r>
              <a:rPr lang="en-US" altLang="zh-CN" sz="2400" dirty="0"/>
              <a:t>4-</a:t>
            </a:r>
            <a:r>
              <a:rPr lang="zh-CN" altLang="zh-CN" sz="2400" dirty="0"/>
              <a:t>2</a:t>
            </a:r>
            <a:r>
              <a:rPr lang="en-US" altLang="zh-CN" sz="2400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381251" y="1285875"/>
            <a:ext cx="72866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3</a:t>
            </a:r>
            <a:r>
              <a:rPr lang="zh-CN" altLang="en-US" smtClean="0"/>
              <a:t>个特殊的引用类型：</a:t>
            </a:r>
            <a:endParaRPr lang="en-US" altLang="zh-CN" smtClean="0"/>
          </a:p>
          <a:p>
            <a:pPr lvl="1"/>
            <a:r>
              <a:rPr lang="en-US" altLang="zh-CN" smtClean="0"/>
              <a:t>Boolean</a:t>
            </a:r>
          </a:p>
          <a:p>
            <a:pPr lvl="1"/>
            <a:r>
              <a:rPr lang="en-US" altLang="zh-CN" smtClean="0"/>
              <a:t>Number</a:t>
            </a:r>
          </a:p>
          <a:p>
            <a:pPr lvl="1"/>
            <a:r>
              <a:rPr lang="en-US" altLang="zh-CN" smtClean="0"/>
              <a:t>String</a:t>
            </a:r>
          </a:p>
          <a:p>
            <a:pPr lvl="1"/>
            <a:endParaRPr lang="en-US" altLang="zh-CN" smtClean="0"/>
          </a:p>
          <a:p>
            <a:r>
              <a:rPr lang="zh-CN" altLang="en-US" smtClean="0"/>
              <a:t>以对象的方式操作基本数据类型时，在内部创建了对应的引用类型，并使用其中的属性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51405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基本包装类型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05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原型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继承和</a:t>
              </a: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闭包</a:t>
              </a:r>
              <a:endParaRPr lang="zh-CN" alt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132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3" y="1176304"/>
            <a:ext cx="9046384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dirty="0" smtClean="0"/>
              <a:t>面向对象编程：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kumimoji="0" lang="zh-CN" altLang="en-US" sz="2400" dirty="0" smtClean="0"/>
              <a:t>封装</a:t>
            </a:r>
            <a:endParaRPr kumimoji="0" lang="en-US" altLang="zh-CN" sz="2400" dirty="0" smtClean="0"/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kumimoji="0" lang="zh-CN" altLang="en-US" sz="2400" dirty="0" smtClean="0"/>
              <a:t>继承</a:t>
            </a:r>
            <a:endParaRPr kumimoji="0" lang="en-US" altLang="zh-CN" sz="2400" dirty="0" smtClean="0"/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kumimoji="0" lang="zh-CN" altLang="en-US" sz="2400" dirty="0" smtClean="0"/>
              <a:t>多态</a:t>
            </a:r>
            <a:endParaRPr kumimoji="0" lang="en-US" altLang="zh-CN" sz="2400" dirty="0" smtClean="0"/>
          </a:p>
          <a:p>
            <a:pPr>
              <a:lnSpc>
                <a:spcPct val="150000"/>
              </a:lnSpc>
            </a:pPr>
            <a:r>
              <a:rPr kumimoji="0" lang="zh-CN" altLang="en-US" dirty="0" smtClean="0"/>
              <a:t>部分满足特征：</a:t>
            </a:r>
            <a:r>
              <a:rPr kumimoji="0" lang="zh-CN" altLang="en-US" dirty="0" smtClean="0">
                <a:solidFill>
                  <a:srgbClr val="FF0000"/>
                </a:solidFill>
              </a:rPr>
              <a:t>基于对象编程</a:t>
            </a:r>
            <a:endParaRPr kumimoji="0"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0" lang="zh-CN" altLang="en-US" dirty="0" smtClean="0"/>
              <a:t>继承特征的实现：</a:t>
            </a:r>
            <a:r>
              <a:rPr kumimoji="0" lang="en-US" altLang="zh-CN" dirty="0" smtClean="0"/>
              <a:t>	</a:t>
            </a:r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/>
              <a:t>基于类（</a:t>
            </a:r>
            <a:r>
              <a:rPr kumimoji="0" lang="en-US" altLang="zh-CN" sz="2400" dirty="0" smtClean="0"/>
              <a:t>class-based</a:t>
            </a:r>
            <a:r>
              <a:rPr kumimoji="0" lang="zh-CN" altLang="en-US" sz="2400" dirty="0" smtClean="0"/>
              <a:t>）</a:t>
            </a:r>
            <a:endParaRPr kumimoji="0" lang="en-US" altLang="zh-CN" sz="2400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>
                <a:solidFill>
                  <a:srgbClr val="FF0000"/>
                </a:solidFill>
              </a:rPr>
              <a:t>基于原型（</a:t>
            </a:r>
            <a:r>
              <a:rPr kumimoji="0" lang="en-US" altLang="zh-CN" sz="2400" dirty="0" smtClean="0">
                <a:solidFill>
                  <a:srgbClr val="FF0000"/>
                </a:solidFill>
              </a:rPr>
              <a:t>prototype-base</a:t>
            </a:r>
            <a:r>
              <a:rPr kumimoji="0" lang="zh-CN" altLang="en-US" sz="2400" dirty="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331581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JS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是基于对象的程序语言</a:t>
            </a:r>
            <a:endParaRPr lang="en-US" altLang="zh-CN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5303637" y="5085759"/>
            <a:ext cx="488383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8463" indent="-230188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</a:rPr>
              <a:t>基于元类（</a:t>
            </a:r>
            <a:r>
              <a:rPr lang="en-US" altLang="zh-CN" sz="2400" dirty="0" err="1">
                <a:latin typeface="微软雅黑" panose="020B0503020204020204" pitchFamily="34" charset="-122"/>
              </a:rPr>
              <a:t>metaclass</a:t>
            </a:r>
            <a:r>
              <a:rPr lang="en-US" altLang="zh-CN" sz="2400" dirty="0">
                <a:latin typeface="微软雅黑" panose="020B0503020204020204" pitchFamily="34" charset="-122"/>
              </a:rPr>
              <a:t>-based</a:t>
            </a:r>
            <a:r>
              <a:rPr lang="zh-CN" altLang="en-US" sz="2400" dirty="0">
                <a:latin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5" y="1285875"/>
            <a:ext cx="897435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dirty="0" smtClean="0"/>
              <a:t>原型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/>
              <a:t>是一个构造器的</a:t>
            </a:r>
            <a:r>
              <a:rPr kumimoji="0" lang="en-US" altLang="zh-CN" sz="2400" dirty="0" smtClean="0"/>
              <a:t>	</a:t>
            </a:r>
            <a:r>
              <a:rPr kumimoji="0" lang="zh-CN" altLang="en-US" sz="2400" dirty="0" smtClean="0"/>
              <a:t>属性，</a:t>
            </a:r>
            <a:r>
              <a:rPr kumimoji="0" lang="en-US" altLang="zh-CN" sz="2400" dirty="0" smtClean="0">
                <a:solidFill>
                  <a:srgbClr val="FF0000"/>
                </a:solidFill>
              </a:rPr>
              <a:t>prototype</a:t>
            </a:r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/>
              <a:t>是一个</a:t>
            </a:r>
            <a:r>
              <a:rPr kumimoji="0" lang="zh-CN" altLang="en-US" sz="2400" dirty="0" smtClean="0">
                <a:solidFill>
                  <a:srgbClr val="FF0000"/>
                </a:solidFill>
              </a:rPr>
              <a:t>对象</a:t>
            </a:r>
            <a:r>
              <a:rPr kumimoji="0" lang="zh-CN" altLang="en-US" sz="2400" dirty="0" smtClean="0"/>
              <a:t>的实例</a:t>
            </a:r>
            <a:endParaRPr kumimoji="0" lang="en-US" altLang="zh-CN" sz="2400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/>
              <a:t>默认为</a:t>
            </a:r>
            <a:r>
              <a:rPr kumimoji="0" lang="en-US" altLang="zh-CN" sz="2400" dirty="0" smtClean="0"/>
              <a:t>Object</a:t>
            </a:r>
            <a:r>
              <a:rPr kumimoji="0" lang="zh-CN" altLang="en-US" sz="2400" dirty="0" smtClean="0"/>
              <a:t>对象的实例（空白对象）</a:t>
            </a:r>
            <a:endParaRPr kumimoji="0" lang="en-US" altLang="zh-CN" sz="2400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/>
              <a:t>实例化对象会</a:t>
            </a:r>
            <a:r>
              <a:rPr kumimoji="0" lang="zh-CN" altLang="en-US" sz="2400" dirty="0" smtClean="0">
                <a:solidFill>
                  <a:srgbClr val="FF0000"/>
                </a:solidFill>
              </a:rPr>
              <a:t>继承</a:t>
            </a:r>
            <a:r>
              <a:rPr kumimoji="0" lang="zh-CN" altLang="en-US" sz="2400" dirty="0" smtClean="0"/>
              <a:t>构造器的原型（拥有原型对象的全部属性）</a:t>
            </a:r>
            <a:endParaRPr kumimoji="0" lang="en-US" altLang="zh-CN" sz="24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endParaRPr kumimoji="0" lang="zh-CN" altLang="en-US" dirty="0" smtClean="0"/>
          </a:p>
        </p:txBody>
      </p:sp>
      <p:sp>
        <p:nvSpPr>
          <p:cNvPr id="3891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79114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原型是什么？</a:t>
            </a:r>
          </a:p>
        </p:txBody>
      </p:sp>
      <p:sp>
        <p:nvSpPr>
          <p:cNvPr id="38916" name="TextBox 6"/>
          <p:cNvSpPr txBox="1">
            <a:spLocks noChangeArrowheads="1"/>
          </p:cNvSpPr>
          <p:nvPr/>
        </p:nvSpPr>
        <p:spPr bwMode="auto">
          <a:xfrm>
            <a:off x="7777164" y="5237163"/>
            <a:ext cx="1425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/>
              <a:t>示例</a:t>
            </a:r>
            <a:r>
              <a:rPr lang="en-US" altLang="zh-CN" sz="2400"/>
              <a:t>4-</a:t>
            </a:r>
            <a:r>
              <a:rPr lang="zh-CN" altLang="zh-CN" sz="2400"/>
              <a:t>2</a:t>
            </a:r>
            <a:r>
              <a:rPr lang="en-US" altLang="zh-CN" sz="24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5" y="1285875"/>
            <a:ext cx="897435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dirty="0" smtClean="0"/>
              <a:t>分析该例</a:t>
            </a:r>
            <a:endParaRPr kumimoji="0" lang="en-US" altLang="zh-CN" dirty="0" smtClean="0"/>
          </a:p>
          <a:p>
            <a:pPr marL="0" lvl="1" indent="0">
              <a:lnSpc>
                <a:spcPct val="150000"/>
              </a:lnSpc>
              <a:buNone/>
            </a:pPr>
            <a:r>
              <a:rPr kumimoji="0" lang="zh-CN" altLang="en-US" sz="2400" dirty="0" smtClean="0"/>
              <a:t>    为什么</a:t>
            </a:r>
            <a:r>
              <a:rPr kumimoji="0" lang="en-US" altLang="zh-CN" sz="2400" dirty="0" smtClean="0"/>
              <a:t>objVar1</a:t>
            </a:r>
            <a:r>
              <a:rPr kumimoji="0" lang="zh-CN" altLang="en-US" sz="2400" dirty="0" smtClean="0"/>
              <a:t>没有</a:t>
            </a:r>
            <a:endParaRPr kumimoji="0" lang="en-US" altLang="zh-CN" sz="24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en-US" altLang="zh-CN" sz="2400" dirty="0" smtClean="0"/>
              <a:t>    </a:t>
            </a:r>
            <a:r>
              <a:rPr kumimoji="0" lang="zh-CN" altLang="en-US" sz="2400" dirty="0" smtClean="0"/>
              <a:t>出现在</a:t>
            </a:r>
            <a:r>
              <a:rPr kumimoji="0" lang="en-US" altLang="zh-CN" sz="2400" dirty="0" smtClean="0"/>
              <a:t>obj1</a:t>
            </a:r>
            <a:r>
              <a:rPr kumimoji="0" lang="zh-CN" altLang="en-US" sz="2400" dirty="0" smtClean="0"/>
              <a:t>对象中？</a:t>
            </a:r>
            <a:endParaRPr kumimoji="0"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dirty="0" smtClean="0"/>
          </a:p>
          <a:p>
            <a:pPr>
              <a:lnSpc>
                <a:spcPct val="150000"/>
              </a:lnSpc>
            </a:pPr>
            <a:r>
              <a:rPr kumimoji="0" lang="zh-CN" altLang="en-US" dirty="0" smtClean="0"/>
              <a:t>对象是如何创建的？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>
                <a:solidFill>
                  <a:srgbClr val="FF0000"/>
                </a:solidFill>
              </a:rPr>
              <a:t>对象是基于构造器的原型创建</a:t>
            </a:r>
            <a:endParaRPr kumimoji="0"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kumimoji="0" lang="zh-CN" altLang="en-US" dirty="0" smtClean="0"/>
          </a:p>
        </p:txBody>
      </p:sp>
      <p:sp>
        <p:nvSpPr>
          <p:cNvPr id="39939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549459" y="237551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更深入的理解原型</a:t>
            </a:r>
          </a:p>
        </p:txBody>
      </p:sp>
      <p:sp>
        <p:nvSpPr>
          <p:cNvPr id="39940" name="TextBox 6"/>
          <p:cNvSpPr txBox="1">
            <a:spLocks noChangeArrowheads="1"/>
          </p:cNvSpPr>
          <p:nvPr/>
        </p:nvSpPr>
        <p:spPr bwMode="auto">
          <a:xfrm>
            <a:off x="7216492" y="5301858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示例</a:t>
            </a:r>
            <a:r>
              <a:rPr lang="en-US" altLang="zh-CN" sz="2400" dirty="0"/>
              <a:t>4-22</a:t>
            </a: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4" y="1522527"/>
            <a:ext cx="39893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3" y="1285875"/>
            <a:ext cx="9046384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dirty="0" smtClean="0"/>
              <a:t>对象是从原型对象复制出来的？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剖析对象</a:t>
            </a:r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4" y="2286000"/>
            <a:ext cx="7426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Box 6"/>
          <p:cNvSpPr txBox="1">
            <a:spLocks noChangeArrowheads="1"/>
          </p:cNvSpPr>
          <p:nvPr/>
        </p:nvSpPr>
        <p:spPr bwMode="auto">
          <a:xfrm>
            <a:off x="7524751" y="1857375"/>
            <a:ext cx="2646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内存消耗巨大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4167189" y="5237163"/>
            <a:ext cx="3887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对象引用了原型</a:t>
            </a:r>
            <a:r>
              <a:rPr lang="zh-CN" altLang="en-US" sz="2400" dirty="0"/>
              <a:t>：示例</a:t>
            </a:r>
            <a:r>
              <a:rPr lang="en-US" altLang="zh-CN" sz="2400" dirty="0"/>
              <a:t>4-</a:t>
            </a:r>
            <a:r>
              <a:rPr lang="zh-CN" altLang="zh-CN" sz="2400" dirty="0"/>
              <a:t>2</a:t>
            </a:r>
            <a:r>
              <a:rPr lang="en-US" altLang="zh-CN" sz="2400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981657" y="1285875"/>
            <a:ext cx="8686219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dirty="0" smtClean="0"/>
              <a:t>JavaScript</a:t>
            </a:r>
            <a:r>
              <a:rPr kumimoji="0" lang="zh-CN" altLang="en-US" dirty="0" smtClean="0"/>
              <a:t>语言为何存在且被广泛应用？</a:t>
            </a:r>
            <a:endParaRPr kumimoji="0" lang="en-US" altLang="zh-CN" dirty="0" smtClean="0"/>
          </a:p>
          <a:p>
            <a:pPr lvl="1">
              <a:buFont typeface="Arial" panose="020B0604020202020204" pitchFamily="34" charset="0"/>
              <a:buNone/>
            </a:pPr>
            <a:endParaRPr kumimoji="0" lang="zh-CN" altLang="en-US" dirty="0" smtClean="0"/>
          </a:p>
        </p:txBody>
      </p:sp>
      <p:sp>
        <p:nvSpPr>
          <p:cNvPr id="7171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6540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JavaScript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基础回顾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095736" y="4143380"/>
            <a:ext cx="2143140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及时响应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481748" y="2964653"/>
            <a:ext cx="2143140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操作页面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309918" y="2214554"/>
            <a:ext cx="2071702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Web</a:t>
            </a:r>
            <a:r>
              <a:rPr lang="zh-CN" altLang="en-US" sz="2800" dirty="0">
                <a:solidFill>
                  <a:schemeClr val="bg1"/>
                </a:solidFill>
              </a:rPr>
              <a:t>应用的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 eaLnBrk="0" hangingPunct="0"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流行</a:t>
            </a:r>
          </a:p>
        </p:txBody>
      </p:sp>
      <p:sp>
        <p:nvSpPr>
          <p:cNvPr id="7175" name="TextBox 7"/>
          <p:cNvSpPr txBox="1">
            <a:spLocks noChangeArrowheads="1"/>
          </p:cNvSpPr>
          <p:nvPr/>
        </p:nvSpPr>
        <p:spPr bwMode="auto">
          <a:xfrm>
            <a:off x="981657" y="5324476"/>
            <a:ext cx="5172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JS</a:t>
            </a:r>
            <a:r>
              <a:rPr lang="zh-CN" altLang="en-US" sz="2400" dirty="0">
                <a:solidFill>
                  <a:srgbClr val="FF0000"/>
                </a:solidFill>
              </a:rPr>
              <a:t>是构建功能丰富的</a:t>
            </a:r>
            <a:r>
              <a:rPr lang="en-US" altLang="zh-CN" sz="2400" dirty="0">
                <a:solidFill>
                  <a:srgbClr val="FF0000"/>
                </a:solidFill>
              </a:rPr>
              <a:t>Web</a:t>
            </a:r>
            <a:r>
              <a:rPr lang="zh-CN" altLang="en-US" sz="2400" dirty="0">
                <a:solidFill>
                  <a:srgbClr val="FF0000"/>
                </a:solidFill>
              </a:rPr>
              <a:t>应用的基础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953257" y="4429132"/>
            <a:ext cx="2571743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构建前端程序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381251" y="1195977"/>
            <a:ext cx="72866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dirty="0" smtClean="0"/>
              <a:t>新创建对象自身的属性如何存储？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dirty="0" smtClean="0"/>
              <a:t>属性表</a:t>
            </a:r>
            <a:endParaRPr kumimoji="0" lang="en-US" altLang="zh-CN" dirty="0" smtClean="0"/>
          </a:p>
          <a:p>
            <a:pPr>
              <a:lnSpc>
                <a:spcPct val="150000"/>
              </a:lnSpc>
            </a:pPr>
            <a:r>
              <a:rPr kumimoji="0" lang="zh-CN" altLang="en-US" dirty="0" smtClean="0"/>
              <a:t>自身属性从何而来？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en-US" altLang="zh-CN" dirty="0" smtClean="0"/>
              <a:t>JS</a:t>
            </a:r>
            <a:r>
              <a:rPr kumimoji="0" lang="zh-CN" altLang="en-US" dirty="0" smtClean="0"/>
              <a:t>的动态性添加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dirty="0" smtClean="0"/>
              <a:t>构造器指定（</a:t>
            </a:r>
            <a:r>
              <a:rPr kumimoji="0" lang="en-US" altLang="zh-CN" i="1" dirty="0" err="1" smtClean="0"/>
              <a:t>this.attr</a:t>
            </a:r>
            <a:r>
              <a:rPr kumimoji="0" lang="zh-CN" altLang="en-US" dirty="0" smtClean="0"/>
              <a:t>）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剖析对象</a:t>
            </a:r>
          </a:p>
          <a:p>
            <a:endParaRPr kumimoji="0" lang="zh-CN" altLang="en-US" dirty="0" smtClean="0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4214814"/>
            <a:ext cx="7315200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381251" y="1285875"/>
            <a:ext cx="72866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smtClean="0"/>
              <a:t>对象属性的访问规则：</a:t>
            </a:r>
            <a:endParaRPr kumimoji="0" lang="en-US" altLang="zh-CN" smtClean="0"/>
          </a:p>
          <a:p>
            <a:pPr lvl="1">
              <a:lnSpc>
                <a:spcPct val="150000"/>
              </a:lnSpc>
            </a:pPr>
            <a:r>
              <a:rPr kumimoji="0" lang="zh-CN" altLang="en-US" smtClean="0"/>
              <a:t>首先访问对象自身属性表的属性</a:t>
            </a:r>
            <a:endParaRPr kumimoji="0" lang="en-US" altLang="zh-CN" smtClean="0"/>
          </a:p>
          <a:p>
            <a:pPr lvl="1">
              <a:lnSpc>
                <a:spcPct val="150000"/>
              </a:lnSpc>
            </a:pPr>
            <a:r>
              <a:rPr kumimoji="0" lang="zh-CN" altLang="en-US" smtClean="0"/>
              <a:t>如果访问不到则向原型对象访问</a:t>
            </a:r>
            <a:endParaRPr kumimoji="0" lang="en-US" altLang="zh-CN" smtClean="0"/>
          </a:p>
          <a:p>
            <a:pPr lvl="1">
              <a:lnSpc>
                <a:spcPct val="150000"/>
              </a:lnSpc>
            </a:pPr>
            <a:r>
              <a:rPr kumimoji="0" lang="zh-CN" altLang="en-US" smtClean="0"/>
              <a:t>如果所有原型对象都没有，则返回</a:t>
            </a:r>
            <a:r>
              <a:rPr kumimoji="0" lang="en-US" altLang="zh-CN" smtClean="0"/>
              <a:t>undefined</a:t>
            </a:r>
            <a:endParaRPr kumimoji="0" lang="zh-CN" altLang="en-US" smtClean="0"/>
          </a:p>
        </p:txBody>
      </p:sp>
      <p:sp>
        <p:nvSpPr>
          <p:cNvPr id="4301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剖析对象</a:t>
            </a:r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571876"/>
            <a:ext cx="7239000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381251" y="1285875"/>
            <a:ext cx="72866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smtClean="0"/>
              <a:t>对象包含两部分：</a:t>
            </a:r>
            <a:endParaRPr kumimoji="0" lang="en-US" altLang="zh-CN" smtClean="0"/>
          </a:p>
          <a:p>
            <a:pPr lvl="1">
              <a:lnSpc>
                <a:spcPct val="150000"/>
              </a:lnSpc>
            </a:pPr>
            <a:r>
              <a:rPr kumimoji="0" lang="zh-CN" altLang="en-US" smtClean="0"/>
              <a:t>该对象的构造器中原型对象的引用</a:t>
            </a:r>
            <a:endParaRPr kumimoji="0" lang="en-US" altLang="zh-CN" smtClean="0"/>
          </a:p>
          <a:p>
            <a:pPr lvl="1">
              <a:lnSpc>
                <a:spcPct val="150000"/>
              </a:lnSpc>
            </a:pPr>
            <a:r>
              <a:rPr kumimoji="0" lang="zh-CN" altLang="en-US" smtClean="0"/>
              <a:t>本对象的属性表</a:t>
            </a:r>
            <a:endParaRPr kumimoji="0" lang="en-US" altLang="zh-CN" smtClean="0"/>
          </a:p>
        </p:txBody>
      </p:sp>
      <p:sp>
        <p:nvSpPr>
          <p:cNvPr id="4403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剖析对象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357563"/>
            <a:ext cx="81026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381251" y="1285875"/>
            <a:ext cx="72866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66688" lvl="1" indent="-1666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>
                <a:solidFill>
                  <a:srgbClr val="006F53"/>
                </a:solidFill>
              </a:rPr>
              <a:t>构造器的原型默认为</a:t>
            </a:r>
            <a:r>
              <a:rPr kumimoji="0" lang="en-US" altLang="zh-CN" sz="2800">
                <a:solidFill>
                  <a:srgbClr val="006F53"/>
                </a:solidFill>
              </a:rPr>
              <a:t>Object</a:t>
            </a:r>
            <a:r>
              <a:rPr kumimoji="0" lang="zh-CN" altLang="en-US" sz="2800">
                <a:solidFill>
                  <a:srgbClr val="006F53"/>
                </a:solidFill>
              </a:rPr>
              <a:t>对象的实例（空白对象）</a:t>
            </a:r>
            <a:endParaRPr kumimoji="0" lang="en-US" altLang="zh-CN" sz="2800">
              <a:solidFill>
                <a:srgbClr val="006F53"/>
              </a:solidFill>
            </a:endParaRPr>
          </a:p>
          <a:p>
            <a:pPr>
              <a:lnSpc>
                <a:spcPct val="150000"/>
              </a:lnSpc>
            </a:pPr>
            <a:r>
              <a:rPr kumimoji="0" lang="en-US" altLang="zh-CN" smtClean="0"/>
              <a:t>Object</a:t>
            </a:r>
            <a:r>
              <a:rPr kumimoji="0" lang="zh-CN" altLang="en-US" smtClean="0"/>
              <a:t>对象的原型为空对象</a:t>
            </a:r>
            <a:r>
              <a:rPr kumimoji="0" lang="en-US" altLang="zh-CN" smtClean="0"/>
              <a:t>NULL</a:t>
            </a:r>
            <a:endParaRPr kumimoji="0" lang="zh-CN" altLang="en-US" smtClean="0"/>
          </a:p>
        </p:txBody>
      </p:sp>
      <p:sp>
        <p:nvSpPr>
          <p:cNvPr id="45059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一切源自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NULL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（空对象）</a:t>
            </a:r>
          </a:p>
        </p:txBody>
      </p:sp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7239000" y="4572001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/>
              <a:t>示例</a:t>
            </a:r>
            <a:r>
              <a:rPr lang="en-US" altLang="zh-CN" sz="2400"/>
              <a:t>4-24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sz="quarter" idx="10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原型继承链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50" y="1097905"/>
            <a:ext cx="7673588" cy="576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10417980" y="6391276"/>
            <a:ext cx="1425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示例</a:t>
            </a:r>
            <a:r>
              <a:rPr lang="en-US" altLang="zh-CN" sz="2400" dirty="0"/>
              <a:t>4-2</a:t>
            </a:r>
            <a:r>
              <a:rPr lang="zh-CN" altLang="zh-CN" sz="2400" dirty="0"/>
              <a:t>5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381251" y="1285875"/>
            <a:ext cx="72866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smtClean="0"/>
              <a:t>变量作用域的特点：</a:t>
            </a:r>
            <a:endParaRPr kumimoji="0" lang="en-US" altLang="zh-CN" smtClean="0"/>
          </a:p>
          <a:p>
            <a:pPr lvl="1">
              <a:lnSpc>
                <a:spcPct val="150000"/>
              </a:lnSpc>
            </a:pPr>
            <a:r>
              <a:rPr kumimoji="0" lang="zh-CN" altLang="en-US" smtClean="0"/>
              <a:t>函数内可以访问全局变量</a:t>
            </a:r>
            <a:endParaRPr kumimoji="0" lang="en-US" altLang="zh-CN" smtClean="0"/>
          </a:p>
          <a:p>
            <a:pPr lvl="1">
              <a:lnSpc>
                <a:spcPct val="150000"/>
              </a:lnSpc>
            </a:pPr>
            <a:r>
              <a:rPr kumimoji="0" lang="zh-CN" altLang="en-US" smtClean="0"/>
              <a:t>函数外不能读取函数内的局部变量</a:t>
            </a:r>
            <a:endParaRPr kumimoji="0" lang="en-US" altLang="zh-CN" smtClean="0"/>
          </a:p>
          <a:p>
            <a:pPr>
              <a:lnSpc>
                <a:spcPct val="150000"/>
              </a:lnSpc>
            </a:pPr>
            <a:r>
              <a:rPr kumimoji="0" lang="zh-CN" altLang="en-US" smtClean="0"/>
              <a:t>如果在函数外希望得到函数内的变量，是否能实现？</a:t>
            </a:r>
            <a:endParaRPr kumimoji="0" lang="en-US" altLang="zh-CN" smtClean="0"/>
          </a:p>
          <a:p>
            <a:pPr lvl="1">
              <a:lnSpc>
                <a:spcPct val="150000"/>
              </a:lnSpc>
            </a:pPr>
            <a:r>
              <a:rPr kumimoji="0" lang="zh-CN" altLang="en-US" smtClean="0"/>
              <a:t>在函数内部再定义一个函数</a:t>
            </a:r>
            <a:endParaRPr kumimoji="0" lang="en-US" altLang="zh-CN" smtClean="0"/>
          </a:p>
          <a:p>
            <a:pPr lvl="1">
              <a:lnSpc>
                <a:spcPct val="150000"/>
              </a:lnSpc>
            </a:pPr>
            <a:r>
              <a:rPr kumimoji="0" lang="zh-CN" altLang="en-US" smtClean="0"/>
              <a:t>返回函数内部的此函数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再谈变量作用域</a:t>
            </a: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7239000" y="4572001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/>
              <a:t>示例</a:t>
            </a:r>
            <a:r>
              <a:rPr lang="en-US" altLang="zh-CN" sz="2400"/>
              <a:t>4-26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559" y="1285875"/>
            <a:ext cx="89023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dirty="0" smtClean="0"/>
              <a:t>简单的理解闭包：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/>
              <a:t>闭包就是函数的局部变量集合，只是这些局部变量在函数返回后会继续存在。</a:t>
            </a:r>
            <a:endParaRPr kumimoji="0" lang="en-US" altLang="zh-CN" dirty="0" smtClean="0"/>
          </a:p>
          <a:p>
            <a:pPr>
              <a:lnSpc>
                <a:spcPct val="150000"/>
              </a:lnSpc>
            </a:pPr>
            <a:r>
              <a:rPr kumimoji="0" lang="zh-CN" altLang="en-US" dirty="0" smtClean="0"/>
              <a:t>闭包的用途：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/>
              <a:t>读取函数内部变量</a:t>
            </a:r>
            <a:endParaRPr kumimoji="0" lang="en-US" altLang="zh-CN" sz="2400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/>
              <a:t>保存变量的状态</a:t>
            </a:r>
            <a:endParaRPr kumimoji="0" lang="en-US" altLang="zh-CN" sz="2400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/>
              <a:t>封装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闭包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559" y="1285875"/>
            <a:ext cx="89023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dirty="0" smtClean="0"/>
              <a:t>闭包中局部变量是引用而非拷贝</a:t>
            </a:r>
            <a:endParaRPr kumimoji="0" lang="en-US" altLang="zh-CN" dirty="0" smtClean="0"/>
          </a:p>
          <a:p>
            <a:endParaRPr kumimoji="0" lang="en-US" altLang="zh-CN" dirty="0" smtClean="0"/>
          </a:p>
          <a:p>
            <a:endParaRPr kumimoji="0" lang="en-US" altLang="zh-CN" dirty="0" smtClean="0"/>
          </a:p>
          <a:p>
            <a:endParaRPr kumimoji="0" lang="en-US" altLang="zh-CN" dirty="0" smtClean="0"/>
          </a:p>
          <a:p>
            <a:r>
              <a:rPr kumimoji="0" lang="zh-CN" altLang="en-US" dirty="0" smtClean="0"/>
              <a:t>多个内部函数绑定同一个闭包，因为他们定义在同一个函数内</a:t>
            </a:r>
            <a:endParaRPr kumimoji="0" lang="en-US" altLang="zh-CN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闭包特点</a:t>
            </a:r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7321550" y="1895476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/>
              <a:t>示例</a:t>
            </a:r>
            <a:r>
              <a:rPr lang="en-US" altLang="zh-CN" sz="2400"/>
              <a:t>4-27</a:t>
            </a:r>
          </a:p>
        </p:txBody>
      </p:sp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7321550" y="4653561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示例</a:t>
            </a:r>
            <a:r>
              <a:rPr lang="en-US" altLang="zh-CN" sz="2400" dirty="0"/>
              <a:t>4-28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2"/>
          <p:cNvSpPr>
            <a:spLocks noGrp="1"/>
          </p:cNvSpPr>
          <p:nvPr>
            <p:ph sz="quarter" idx="10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理解闭包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581" y="1268010"/>
            <a:ext cx="6272212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7423150" y="4943477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示例</a:t>
            </a:r>
            <a:r>
              <a:rPr lang="en-US" altLang="zh-CN" sz="2400" dirty="0"/>
              <a:t>4-29</a:t>
            </a:r>
          </a:p>
        </p:txBody>
      </p:sp>
      <p:sp>
        <p:nvSpPr>
          <p:cNvPr id="50181" name="TextBox 5"/>
          <p:cNvSpPr txBox="1">
            <a:spLocks noChangeArrowheads="1"/>
          </p:cNvSpPr>
          <p:nvPr/>
        </p:nvSpPr>
        <p:spPr bwMode="auto">
          <a:xfrm>
            <a:off x="7423150" y="5557839"/>
            <a:ext cx="146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示例</a:t>
            </a:r>
            <a:r>
              <a:rPr lang="en-US" altLang="zh-CN" sz="2400" dirty="0"/>
              <a:t>4-30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559" y="1285875"/>
            <a:ext cx="89023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en-US" dirty="0" err="1" smtClean="0"/>
              <a:t>封装变量，不污染全局环境</a:t>
            </a:r>
            <a:endParaRPr kumimoji="0" lang="zh-CN" altLang="en-US" dirty="0" smtClean="0"/>
          </a:p>
        </p:txBody>
      </p:sp>
      <p:sp>
        <p:nvSpPr>
          <p:cNvPr id="51203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闭包应用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6" y="1962151"/>
            <a:ext cx="510381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>
            <a:off x="3155868" y="1335023"/>
            <a:ext cx="1566277" cy="89805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0" hangingPunct="0">
              <a:defRPr/>
            </a:pPr>
            <a:r>
              <a:rPr kumimoji="0" lang="en-US" altLang="zh-CN" sz="2000" dirty="0">
                <a:solidFill>
                  <a:schemeClr val="bg1"/>
                </a:solidFill>
              </a:rPr>
              <a:t>HTML5</a:t>
            </a:r>
          </a:p>
          <a:p>
            <a:pPr algn="ctr" eaLnBrk="0" hangingPunct="0">
              <a:defRPr/>
            </a:pPr>
            <a:r>
              <a:rPr kumimoji="0" lang="zh-CN" altLang="en-US" sz="2000" dirty="0">
                <a:solidFill>
                  <a:schemeClr val="bg1"/>
                </a:solidFill>
              </a:rPr>
              <a:t>标准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990120" y="2861827"/>
            <a:ext cx="1862304" cy="4726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0" hangingPunct="0">
              <a:defRPr/>
            </a:pPr>
            <a:r>
              <a:rPr kumimoji="0" lang="zh-CN" altLang="en-US" sz="2000" dirty="0">
                <a:solidFill>
                  <a:schemeClr val="bg1"/>
                </a:solidFill>
              </a:rPr>
              <a:t>标签（结构）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3995297" y="2861827"/>
            <a:ext cx="1884603" cy="4726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0" hangingPunct="0">
              <a:defRPr/>
            </a:pPr>
            <a:r>
              <a:rPr kumimoji="0" lang="zh-CN" altLang="en-US" sz="2000" dirty="0">
                <a:solidFill>
                  <a:schemeClr val="bg1"/>
                </a:solidFill>
              </a:rPr>
              <a:t>功能（行为）</a:t>
            </a:r>
          </a:p>
        </p:txBody>
      </p:sp>
      <p:sp>
        <p:nvSpPr>
          <p:cNvPr id="9" name="下箭头 8"/>
          <p:cNvSpPr/>
          <p:nvPr/>
        </p:nvSpPr>
        <p:spPr bwMode="auto">
          <a:xfrm rot="1775555">
            <a:off x="3139848" y="2150373"/>
            <a:ext cx="111125" cy="64611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下箭头 9"/>
          <p:cNvSpPr/>
          <p:nvPr/>
        </p:nvSpPr>
        <p:spPr bwMode="auto">
          <a:xfrm rot="19587010" flipH="1">
            <a:off x="4582375" y="2170065"/>
            <a:ext cx="98425" cy="63182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206" name="TextBox 9"/>
          <p:cNvSpPr txBox="1">
            <a:spLocks noChangeArrowheads="1"/>
          </p:cNvSpPr>
          <p:nvPr/>
        </p:nvSpPr>
        <p:spPr bwMode="auto">
          <a:xfrm>
            <a:off x="4031250" y="3290457"/>
            <a:ext cx="1848650" cy="240065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提供给</a:t>
            </a:r>
            <a:r>
              <a:rPr lang="en-US" altLang="zh-CN" sz="2000" dirty="0" err="1"/>
              <a:t>Javascript</a:t>
            </a:r>
            <a:r>
              <a:rPr lang="zh-CN" altLang="en-US" sz="2000" dirty="0"/>
              <a:t>程序一些新</a:t>
            </a:r>
            <a:r>
              <a:rPr lang="en-US" altLang="zh-CN" sz="2000" dirty="0"/>
              <a:t>API</a:t>
            </a:r>
            <a:r>
              <a:rPr lang="zh-CN" altLang="en-US" sz="2000" dirty="0"/>
              <a:t>，以实现一些新的功能</a:t>
            </a:r>
            <a:endParaRPr lang="en-US" altLang="zh-CN" sz="2000" dirty="0"/>
          </a:p>
        </p:txBody>
      </p:sp>
      <p:sp>
        <p:nvSpPr>
          <p:cNvPr id="8207" name="TextBox 12"/>
          <p:cNvSpPr txBox="1">
            <a:spLocks noChangeArrowheads="1"/>
          </p:cNvSpPr>
          <p:nvPr/>
        </p:nvSpPr>
        <p:spPr bwMode="auto">
          <a:xfrm>
            <a:off x="7373938" y="1905414"/>
            <a:ext cx="222368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 </a:t>
            </a:r>
            <a:r>
              <a:rPr lang="zh-CN" altLang="en-US" sz="2400" dirty="0"/>
              <a:t>操作页面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 </a:t>
            </a:r>
            <a:r>
              <a:rPr lang="zh-CN" altLang="en-US" sz="2400" dirty="0"/>
              <a:t>数据通信控制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 多媒体控制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 图形动画控制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 </a:t>
            </a:r>
            <a:r>
              <a:rPr lang="zh-CN" altLang="en-US" sz="2400" dirty="0"/>
              <a:t>游戏逻辑实现</a:t>
            </a:r>
          </a:p>
        </p:txBody>
      </p:sp>
      <p:sp>
        <p:nvSpPr>
          <p:cNvPr id="11" name="内容占位符 6"/>
          <p:cNvSpPr txBox="1">
            <a:spLocks/>
          </p:cNvSpPr>
          <p:nvPr/>
        </p:nvSpPr>
        <p:spPr bwMode="auto">
          <a:xfrm>
            <a:off x="621492" y="236539"/>
            <a:ext cx="7863697" cy="65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82600" indent="-482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FontTx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2600" indent="-4826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Calibri" panose="020F050202020403020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9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9840" indent="-228600" algn="l" defTabSz="913765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JS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在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HTML5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程序中的重要性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88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42566321"/>
              </p:ext>
            </p:extLst>
          </p:nvPr>
        </p:nvGraphicFramePr>
        <p:xfrm>
          <a:off x="1990119" y="1408601"/>
          <a:ext cx="3786214" cy="3000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819274"/>
              </p:ext>
            </p:extLst>
          </p:nvPr>
        </p:nvGraphicFramePr>
        <p:xfrm>
          <a:off x="6128249" y="2636637"/>
          <a:ext cx="3786214" cy="3000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2710449" y="4626988"/>
            <a:ext cx="2043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/>
              <a:t>传统</a:t>
            </a:r>
            <a:r>
              <a:rPr lang="en-US" altLang="zh-CN" sz="2400"/>
              <a:t>Web</a:t>
            </a:r>
            <a:r>
              <a:rPr lang="zh-CN" altLang="en-US" sz="2400"/>
              <a:t>程序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6760087" y="5950155"/>
            <a:ext cx="2522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/>
              <a:t>HTML5 Web</a:t>
            </a:r>
            <a:r>
              <a:rPr lang="zh-CN" altLang="en-US" sz="2400" dirty="0"/>
              <a:t>程序</a:t>
            </a:r>
          </a:p>
        </p:txBody>
      </p:sp>
      <p:sp>
        <p:nvSpPr>
          <p:cNvPr id="7" name="内容占位符 6"/>
          <p:cNvSpPr txBox="1">
            <a:spLocks/>
          </p:cNvSpPr>
          <p:nvPr/>
        </p:nvSpPr>
        <p:spPr bwMode="auto">
          <a:xfrm>
            <a:off x="621492" y="236539"/>
            <a:ext cx="7863697" cy="65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82600" indent="-482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FontTx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2600" indent="-4826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Calibri" panose="020F050202020403020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9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9840" indent="-228600" algn="l" defTabSz="913765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JS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在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HTML5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程序中的重要性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8" y="1714500"/>
            <a:ext cx="4341812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6"/>
          <p:cNvSpPr txBox="1">
            <a:spLocks/>
          </p:cNvSpPr>
          <p:nvPr/>
        </p:nvSpPr>
        <p:spPr bwMode="auto">
          <a:xfrm>
            <a:off x="621492" y="236539"/>
            <a:ext cx="7863697" cy="65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82600" indent="-482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FontTx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2600" indent="-4826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Calibri" panose="020F050202020403020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9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9840" indent="-228600" algn="l" defTabSz="913765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你了解</a:t>
            </a:r>
            <a:r>
              <a:rPr lang="en-US" altLang="zh-CN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JS</a:t>
            </a: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吗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2" y="1396278"/>
            <a:ext cx="72866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dirty="0" smtClean="0"/>
              <a:t>客户端</a:t>
            </a:r>
            <a:r>
              <a:rPr kumimoji="0" lang="en-US" altLang="zh-CN" dirty="0" smtClean="0"/>
              <a:t>JavaScript</a:t>
            </a:r>
          </a:p>
          <a:p>
            <a:pPr>
              <a:buFont typeface="Arial" panose="020B0604020202020204" pitchFamily="34" charset="0"/>
              <a:buNone/>
            </a:pPr>
            <a:endParaRPr kumimoji="0" lang="en-US" altLang="zh-CN" dirty="0" smtClean="0"/>
          </a:p>
          <a:p>
            <a:endParaRPr kumimoji="0" lang="en-US" altLang="zh-CN" dirty="0" smtClean="0"/>
          </a:p>
          <a:p>
            <a:r>
              <a:rPr kumimoji="0" lang="zh-CN" altLang="en-US" dirty="0" smtClean="0"/>
              <a:t>服务器端</a:t>
            </a:r>
            <a:r>
              <a:rPr kumimoji="0" lang="en-US" altLang="zh-CN" dirty="0" smtClean="0"/>
              <a:t>JavaScript</a:t>
            </a:r>
          </a:p>
          <a:p>
            <a:endParaRPr kumimoji="0" lang="en-US" altLang="zh-CN" dirty="0" smtClean="0"/>
          </a:p>
          <a:p>
            <a:endParaRPr kumimoji="0" lang="en-US" altLang="zh-CN" dirty="0" smtClean="0"/>
          </a:p>
          <a:p>
            <a:r>
              <a:rPr kumimoji="0" lang="zh-CN" altLang="en-US" dirty="0" smtClean="0"/>
              <a:t>其他应用中的</a:t>
            </a:r>
            <a:r>
              <a:rPr kumimoji="0" lang="en-US" altLang="zh-CN" dirty="0" err="1" smtClean="0"/>
              <a:t>Javascript</a:t>
            </a:r>
            <a:endParaRPr kumimoji="0" lang="en-US" altLang="zh-CN" dirty="0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71" y="1270509"/>
            <a:ext cx="4572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9" y="3588760"/>
            <a:ext cx="23574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9" y="3588759"/>
            <a:ext cx="15906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08" y="5090681"/>
            <a:ext cx="255905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396" y="4893830"/>
            <a:ext cx="127317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621492" y="236539"/>
            <a:ext cx="7863697" cy="65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82600" indent="-482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FontTx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2600" indent="-4826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Calibri" panose="020F050202020403020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9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9840" indent="-228600" algn="l" defTabSz="913765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JS</a:t>
            </a: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的应用范围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595313" y="1285875"/>
            <a:ext cx="9072563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dirty="0" smtClean="0"/>
              <a:t>弱类型</a:t>
            </a:r>
            <a:endParaRPr kumimoji="0" lang="en-US" altLang="zh-CN" dirty="0" smtClean="0"/>
          </a:p>
          <a:p>
            <a:pPr lvl="1"/>
            <a:endParaRPr kumimoji="0" lang="en-US" altLang="zh-CN" dirty="0" smtClean="0"/>
          </a:p>
          <a:p>
            <a:endParaRPr kumimoji="0" lang="en-US" altLang="zh-CN" dirty="0" smtClean="0"/>
          </a:p>
          <a:p>
            <a:r>
              <a:rPr kumimoji="0" lang="zh-CN" altLang="en-US" dirty="0" smtClean="0"/>
              <a:t>动态性</a:t>
            </a:r>
            <a:endParaRPr kumimoji="0" lang="en-US" altLang="zh-CN" dirty="0" smtClean="0"/>
          </a:p>
          <a:p>
            <a:endParaRPr kumimoji="0" lang="en-US" altLang="zh-CN" dirty="0" smtClean="0"/>
          </a:p>
          <a:p>
            <a:endParaRPr kumimoji="0" lang="en-US" altLang="zh-CN" dirty="0" smtClean="0"/>
          </a:p>
          <a:p>
            <a:endParaRPr kumimoji="0" lang="en-US" altLang="zh-CN" dirty="0" smtClean="0"/>
          </a:p>
          <a:p>
            <a:endParaRPr kumimoji="0" lang="en-US" altLang="zh-CN" dirty="0" smtClean="0"/>
          </a:p>
          <a:p>
            <a:r>
              <a:rPr kumimoji="0" lang="zh-CN" altLang="en-US" dirty="0" smtClean="0"/>
              <a:t>脚本语言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dirty="0" smtClean="0"/>
              <a:t>解释执行，无需编译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595313" y="276299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JS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的特点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6" y="1928814"/>
            <a:ext cx="44608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97226"/>
            <a:ext cx="40005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椭圆 6"/>
          <p:cNvSpPr>
            <a:spLocks noChangeArrowheads="1"/>
          </p:cNvSpPr>
          <p:nvPr/>
        </p:nvSpPr>
        <p:spPr bwMode="auto">
          <a:xfrm>
            <a:off x="7381875" y="5357814"/>
            <a:ext cx="1174750" cy="642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400">
                <a:solidFill>
                  <a:schemeClr val="bg1"/>
                </a:solidFill>
              </a:rPr>
              <a:t>灵活</a:t>
            </a:r>
          </a:p>
        </p:txBody>
      </p:sp>
      <p:sp>
        <p:nvSpPr>
          <p:cNvPr id="12295" name="椭圆 7"/>
          <p:cNvSpPr>
            <a:spLocks noChangeArrowheads="1"/>
          </p:cNvSpPr>
          <p:nvPr/>
        </p:nvSpPr>
        <p:spPr bwMode="auto">
          <a:xfrm>
            <a:off x="8921750" y="5680075"/>
            <a:ext cx="1174750" cy="642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400">
                <a:solidFill>
                  <a:schemeClr val="bg1"/>
                </a:solidFill>
              </a:rPr>
              <a:t>简洁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25"/>
  <p:tag name="KSO_WM_TEMPLATE_CATEGORY" val="custom"/>
  <p:tag name="KSO_WM_TEMPLATE_INDEX" val="160336"/>
  <p:tag name="KSO_WM_UNIT_INDEX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6"/>
  <p:tag name="KSO_WM_UNIT_ID" val="custom160336_11*l_i*1_6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6_1"/>
  <p:tag name="KSO_WM_UNIT_ID" val="custom160336_11*l_h_f*1_6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5"/>
  <p:tag name="KSO_WM_UNIT_ID" val="custom160336_11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5_1"/>
  <p:tag name="KSO_WM_UNIT_ID" val="custom160336_11*l_h_f*1_5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4_1"/>
  <p:tag name="KSO_WM_UNIT_ID" val="custom160336_11*l_h_f*1_4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4"/>
  <p:tag name="KSO_WM_UNIT_ID" val="custom160336_11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5"/>
  <p:tag name="KSO_WM_TEMPLATE_CATEGORY" val="custom"/>
  <p:tag name="KSO_WM_TEMPLATE_INDEX" val="160336"/>
  <p:tag name="KSO_WM_UNIT_INDEX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20"/>
  <p:tag name="KSO_WM_TEMPLATE_CATEGORY" val="custom"/>
  <p:tag name="KSO_WM_TEMPLATE_INDEX" val="160336"/>
  <p:tag name="KSO_WM_UNIT_INDEX" val="20"/>
</p:tagLst>
</file>

<file path=ppt/theme/theme1.xml><?xml version="1.0" encoding="utf-8"?>
<a:theme xmlns:a="http://schemas.openxmlformats.org/drawingml/2006/main" name="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86382D77-5A03-4C7F-A6FB-C50AE0DF7021}" vid="{A9CEBC2F-4706-499C-A4BD-336CA12F86B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157258902</TotalTime>
  <Pages>0</Pages>
  <Words>1769</Words>
  <Characters>0</Characters>
  <Application>Microsoft Office PowerPoint</Application>
  <DocSecurity>0</DocSecurity>
  <PresentationFormat>宽屏</PresentationFormat>
  <Lines>0</Lines>
  <Paragraphs>383</Paragraphs>
  <Slides>50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黑体</vt:lpstr>
      <vt:lpstr>宋体</vt:lpstr>
      <vt:lpstr>微软雅黑</vt:lpstr>
      <vt:lpstr>Arial</vt:lpstr>
      <vt:lpstr>Britannic Bold</vt:lpstr>
      <vt:lpstr>Calibri</vt:lpstr>
      <vt:lpstr>Franklin Gothic Book</vt:lpstr>
      <vt:lpstr>主题1</vt:lpstr>
      <vt:lpstr>H5方向基础课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2981</cp:revision>
  <cp:lastPrinted>1899-12-30T00:00:00Z</cp:lastPrinted>
  <dcterms:created xsi:type="dcterms:W3CDTF">2003-05-12T10:17:00Z</dcterms:created>
  <dcterms:modified xsi:type="dcterms:W3CDTF">2017-05-19T09:29:30Z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