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25"/>
  </p:notesMasterIdLst>
  <p:sldIdLst>
    <p:sldId id="889" r:id="rId2"/>
    <p:sldId id="890" r:id="rId3"/>
    <p:sldId id="891" r:id="rId4"/>
    <p:sldId id="868" r:id="rId5"/>
    <p:sldId id="871" r:id="rId6"/>
    <p:sldId id="873" r:id="rId7"/>
    <p:sldId id="872" r:id="rId8"/>
    <p:sldId id="874" r:id="rId9"/>
    <p:sldId id="892" r:id="rId10"/>
    <p:sldId id="875" r:id="rId11"/>
    <p:sldId id="877" r:id="rId12"/>
    <p:sldId id="878" r:id="rId13"/>
    <p:sldId id="882" r:id="rId14"/>
    <p:sldId id="879" r:id="rId15"/>
    <p:sldId id="880" r:id="rId16"/>
    <p:sldId id="883" r:id="rId17"/>
    <p:sldId id="893" r:id="rId18"/>
    <p:sldId id="884" r:id="rId19"/>
    <p:sldId id="885" r:id="rId20"/>
    <p:sldId id="886" r:id="rId21"/>
    <p:sldId id="887" r:id="rId22"/>
    <p:sldId id="888" r:id="rId23"/>
    <p:sldId id="894" r:id="rId24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75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E0744-E490-4A14-A73F-AA156A525767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610EAF0-8533-4D7E-884F-D9E8328B5FF6}">
      <dgm:prSet phldrT="[文本]" custT="1"/>
      <dgm:spPr/>
      <dgm:t>
        <a:bodyPr/>
        <a:lstStyle/>
        <a:p>
          <a:r>
            <a:rPr lang="zh-CN" altLang="en-US" sz="2400" b="0" i="0" dirty="0" smtClean="0"/>
            <a:t>离线浏览 </a:t>
          </a:r>
          <a:r>
            <a:rPr lang="en-US" altLang="zh-CN" sz="2400" b="0" i="0" dirty="0" smtClean="0"/>
            <a:t>- </a:t>
          </a:r>
          <a:r>
            <a:rPr lang="zh-CN" altLang="en-US" sz="2400" b="0" i="0" dirty="0" smtClean="0"/>
            <a:t>用户可在应用离线时使用它们</a:t>
          </a:r>
          <a:r>
            <a:rPr lang="zh-CN" altLang="en-US" sz="2400" dirty="0" smtClean="0"/>
            <a:t> </a:t>
          </a:r>
          <a:endParaRPr lang="zh-CN" altLang="en-US" sz="2400" dirty="0"/>
        </a:p>
      </dgm:t>
    </dgm:pt>
    <dgm:pt modelId="{8BE466E2-5428-4C58-A6CE-85768D7EC8F6}" type="parTrans" cxnId="{20178F91-B948-4BDD-8737-E4DF0C784C0B}">
      <dgm:prSet/>
      <dgm:spPr/>
      <dgm:t>
        <a:bodyPr/>
        <a:lstStyle/>
        <a:p>
          <a:endParaRPr lang="zh-CN" altLang="en-US"/>
        </a:p>
      </dgm:t>
    </dgm:pt>
    <dgm:pt modelId="{F08A2472-A831-41C5-A421-FB0E7865BDB2}" type="sibTrans" cxnId="{20178F91-B948-4BDD-8737-E4DF0C784C0B}">
      <dgm:prSet/>
      <dgm:spPr/>
      <dgm:t>
        <a:bodyPr/>
        <a:lstStyle/>
        <a:p>
          <a:endParaRPr lang="zh-CN" altLang="en-US"/>
        </a:p>
      </dgm:t>
    </dgm:pt>
    <dgm:pt modelId="{37C35FBD-3B38-4B0F-9FF4-F71AB986AADA}">
      <dgm:prSet phldrT="[文本]" custT="1"/>
      <dgm:spPr/>
      <dgm:t>
        <a:bodyPr/>
        <a:lstStyle/>
        <a:p>
          <a:r>
            <a:rPr lang="zh-CN" altLang="en-US" sz="2400" dirty="0" smtClean="0"/>
            <a:t> 加快</a:t>
          </a:r>
          <a:r>
            <a:rPr lang="zh-CN" altLang="en-US" sz="2400" b="0" i="0" dirty="0" smtClean="0"/>
            <a:t>速度 </a:t>
          </a:r>
          <a:r>
            <a:rPr lang="en-US" altLang="zh-CN" sz="2400" b="0" i="0" dirty="0" smtClean="0"/>
            <a:t>- </a:t>
          </a:r>
          <a:r>
            <a:rPr lang="zh-CN" altLang="en-US" sz="2400" b="0" i="0" dirty="0" smtClean="0"/>
            <a:t>已缓存资源加载得更快</a:t>
          </a:r>
          <a:endParaRPr lang="zh-CN" altLang="en-US" sz="2400" dirty="0"/>
        </a:p>
      </dgm:t>
    </dgm:pt>
    <dgm:pt modelId="{67F7E6D6-C1E8-4AF9-ABB4-0B2FABD0197B}" type="parTrans" cxnId="{CB7AD8E0-CD23-4E75-AB3C-BA9E96F45AC0}">
      <dgm:prSet/>
      <dgm:spPr/>
      <dgm:t>
        <a:bodyPr/>
        <a:lstStyle/>
        <a:p>
          <a:endParaRPr lang="zh-CN" altLang="en-US"/>
        </a:p>
      </dgm:t>
    </dgm:pt>
    <dgm:pt modelId="{C78901C2-5CC4-4921-B058-E1ED272C82DB}" type="sibTrans" cxnId="{CB7AD8E0-CD23-4E75-AB3C-BA9E96F45AC0}">
      <dgm:prSet/>
      <dgm:spPr/>
      <dgm:t>
        <a:bodyPr/>
        <a:lstStyle/>
        <a:p>
          <a:endParaRPr lang="zh-CN" altLang="en-US"/>
        </a:p>
      </dgm:t>
    </dgm:pt>
    <dgm:pt modelId="{36529C5B-D365-4338-9D74-4DB159C8D914}">
      <dgm:prSet phldrT="[文本]" custT="1"/>
      <dgm:spPr/>
      <dgm:t>
        <a:bodyPr/>
        <a:lstStyle/>
        <a:p>
          <a:r>
            <a:rPr lang="zh-CN" altLang="en-US" sz="2400" dirty="0" smtClean="0"/>
            <a:t> </a:t>
          </a:r>
          <a:r>
            <a:rPr lang="zh-CN" altLang="en-US" sz="2400" b="0" i="0" dirty="0" smtClean="0"/>
            <a:t>减少服务器负载 </a:t>
          </a:r>
          <a:r>
            <a:rPr lang="en-US" altLang="zh-CN" sz="2400" b="0" i="0" dirty="0" smtClean="0"/>
            <a:t>- </a:t>
          </a:r>
          <a:r>
            <a:rPr lang="zh-CN" altLang="en-US" sz="2400" b="0" i="0" dirty="0" smtClean="0"/>
            <a:t>浏览器将只从服务器下载更新过或更改过的资源</a:t>
          </a:r>
          <a:endParaRPr lang="zh-CN" altLang="en-US" sz="2400" dirty="0"/>
        </a:p>
      </dgm:t>
    </dgm:pt>
    <dgm:pt modelId="{DFC4EC60-E157-4548-A6A7-3C5090ED8DD1}" type="parTrans" cxnId="{E262113B-285D-4BF3-846E-9B0C9C3B0DB1}">
      <dgm:prSet/>
      <dgm:spPr/>
      <dgm:t>
        <a:bodyPr/>
        <a:lstStyle/>
        <a:p>
          <a:endParaRPr lang="zh-CN" altLang="en-US"/>
        </a:p>
      </dgm:t>
    </dgm:pt>
    <dgm:pt modelId="{DE3E23A7-226A-4AE1-9D5B-774A95B5D5A8}" type="sibTrans" cxnId="{E262113B-285D-4BF3-846E-9B0C9C3B0DB1}">
      <dgm:prSet/>
      <dgm:spPr/>
      <dgm:t>
        <a:bodyPr/>
        <a:lstStyle/>
        <a:p>
          <a:endParaRPr lang="zh-CN" altLang="en-US"/>
        </a:p>
      </dgm:t>
    </dgm:pt>
    <dgm:pt modelId="{2D0D8DD9-C6BD-4898-B418-2BD7C881DA80}" type="pres">
      <dgm:prSet presAssocID="{087E0744-E490-4A14-A73F-AA156A5257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8E4308-7F1F-4BAD-BBA7-5EDEA6084C4D}" type="pres">
      <dgm:prSet presAssocID="{C610EAF0-8533-4D7E-884F-D9E8328B5FF6}" presName="parentText" presStyleLbl="node1" presStyleIdx="0" presStyleCnt="3" custLinFactNeighborX="-16191" custLinFactNeighborY="-1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6C278B-BD39-4899-9E89-A7FA8690C586}" type="pres">
      <dgm:prSet presAssocID="{F08A2472-A831-41C5-A421-FB0E7865BDB2}" presName="spacer" presStyleCnt="0"/>
      <dgm:spPr/>
    </dgm:pt>
    <dgm:pt modelId="{02D29BB7-ABBB-4A06-8DC2-5A42B760B2DF}" type="pres">
      <dgm:prSet presAssocID="{37C35FBD-3B38-4B0F-9FF4-F71AB986AAD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8629C-90A4-4E62-A20D-0A3601234805}" type="pres">
      <dgm:prSet presAssocID="{C78901C2-5CC4-4921-B058-E1ED272C82DB}" presName="spacer" presStyleCnt="0"/>
      <dgm:spPr/>
    </dgm:pt>
    <dgm:pt modelId="{F5B7D1C9-129B-46F7-93F7-2EA469A59FF8}" type="pres">
      <dgm:prSet presAssocID="{36529C5B-D365-4338-9D74-4DB159C8D91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178F91-B948-4BDD-8737-E4DF0C784C0B}" srcId="{087E0744-E490-4A14-A73F-AA156A525767}" destId="{C610EAF0-8533-4D7E-884F-D9E8328B5FF6}" srcOrd="0" destOrd="0" parTransId="{8BE466E2-5428-4C58-A6CE-85768D7EC8F6}" sibTransId="{F08A2472-A831-41C5-A421-FB0E7865BDB2}"/>
    <dgm:cxn modelId="{99653228-7453-2146-9BB9-78C84F783CB1}" type="presOf" srcId="{087E0744-E490-4A14-A73F-AA156A525767}" destId="{2D0D8DD9-C6BD-4898-B418-2BD7C881DA80}" srcOrd="0" destOrd="0" presId="urn:microsoft.com/office/officeart/2005/8/layout/vList2"/>
    <dgm:cxn modelId="{E262113B-285D-4BF3-846E-9B0C9C3B0DB1}" srcId="{087E0744-E490-4A14-A73F-AA156A525767}" destId="{36529C5B-D365-4338-9D74-4DB159C8D914}" srcOrd="2" destOrd="0" parTransId="{DFC4EC60-E157-4548-A6A7-3C5090ED8DD1}" sibTransId="{DE3E23A7-226A-4AE1-9D5B-774A95B5D5A8}"/>
    <dgm:cxn modelId="{E065F164-FE03-B249-B4C7-BA8C967F5969}" type="presOf" srcId="{36529C5B-D365-4338-9D74-4DB159C8D914}" destId="{F5B7D1C9-129B-46F7-93F7-2EA469A59FF8}" srcOrd="0" destOrd="0" presId="urn:microsoft.com/office/officeart/2005/8/layout/vList2"/>
    <dgm:cxn modelId="{CB7AD8E0-CD23-4E75-AB3C-BA9E96F45AC0}" srcId="{087E0744-E490-4A14-A73F-AA156A525767}" destId="{37C35FBD-3B38-4B0F-9FF4-F71AB986AADA}" srcOrd="1" destOrd="0" parTransId="{67F7E6D6-C1E8-4AF9-ABB4-0B2FABD0197B}" sibTransId="{C78901C2-5CC4-4921-B058-E1ED272C82DB}"/>
    <dgm:cxn modelId="{BCAAED80-F4D8-0441-B3DF-082DAA205086}" type="presOf" srcId="{C610EAF0-8533-4D7E-884F-D9E8328B5FF6}" destId="{0A8E4308-7F1F-4BAD-BBA7-5EDEA6084C4D}" srcOrd="0" destOrd="0" presId="urn:microsoft.com/office/officeart/2005/8/layout/vList2"/>
    <dgm:cxn modelId="{4A60D758-4C05-404F-AA39-C5CC3640A531}" type="presOf" srcId="{37C35FBD-3B38-4B0F-9FF4-F71AB986AADA}" destId="{02D29BB7-ABBB-4A06-8DC2-5A42B760B2DF}" srcOrd="0" destOrd="0" presId="urn:microsoft.com/office/officeart/2005/8/layout/vList2"/>
    <dgm:cxn modelId="{7FB50778-0CC3-5C4F-BF59-3CDD9BB7BF0E}" type="presParOf" srcId="{2D0D8DD9-C6BD-4898-B418-2BD7C881DA80}" destId="{0A8E4308-7F1F-4BAD-BBA7-5EDEA6084C4D}" srcOrd="0" destOrd="0" presId="urn:microsoft.com/office/officeart/2005/8/layout/vList2"/>
    <dgm:cxn modelId="{6AFA0DC3-DF63-6640-BA7B-B718CF41B363}" type="presParOf" srcId="{2D0D8DD9-C6BD-4898-B418-2BD7C881DA80}" destId="{306C278B-BD39-4899-9E89-A7FA8690C586}" srcOrd="1" destOrd="0" presId="urn:microsoft.com/office/officeart/2005/8/layout/vList2"/>
    <dgm:cxn modelId="{07856C33-34C2-4F44-BC04-513C357EB7F9}" type="presParOf" srcId="{2D0D8DD9-C6BD-4898-B418-2BD7C881DA80}" destId="{02D29BB7-ABBB-4A06-8DC2-5A42B760B2DF}" srcOrd="2" destOrd="0" presId="urn:microsoft.com/office/officeart/2005/8/layout/vList2"/>
    <dgm:cxn modelId="{11582764-3305-664A-87B0-EBFDE7F37EF1}" type="presParOf" srcId="{2D0D8DD9-C6BD-4898-B418-2BD7C881DA80}" destId="{4CC8629C-90A4-4E62-A20D-0A3601234805}" srcOrd="3" destOrd="0" presId="urn:microsoft.com/office/officeart/2005/8/layout/vList2"/>
    <dgm:cxn modelId="{34482252-9C27-5944-A54A-8896081F7D19}" type="presParOf" srcId="{2D0D8DD9-C6BD-4898-B418-2BD7C881DA80}" destId="{F5B7D1C9-129B-46F7-93F7-2EA469A59F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E4308-7F1F-4BAD-BBA7-5EDEA6084C4D}">
      <dsp:nvSpPr>
        <dsp:cNvPr id="0" name=""/>
        <dsp:cNvSpPr/>
      </dsp:nvSpPr>
      <dsp:spPr>
        <a:xfrm>
          <a:off x="0" y="4337"/>
          <a:ext cx="6909616" cy="1141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/>
            <a:t>离线浏览 </a:t>
          </a:r>
          <a:r>
            <a:rPr lang="en-US" altLang="zh-CN" sz="2400" b="0" i="0" kern="1200" dirty="0" smtClean="0"/>
            <a:t>- </a:t>
          </a:r>
          <a:r>
            <a:rPr lang="zh-CN" altLang="en-US" sz="2400" b="0" i="0" kern="1200" dirty="0" smtClean="0"/>
            <a:t>用户可在应用离线时使用它们</a:t>
          </a:r>
          <a:r>
            <a:rPr lang="zh-CN" altLang="en-US" sz="2400" kern="1200" dirty="0" smtClean="0"/>
            <a:t> </a:t>
          </a:r>
          <a:endParaRPr lang="zh-CN" altLang="en-US" sz="2400" kern="1200" dirty="0"/>
        </a:p>
      </dsp:txBody>
      <dsp:txXfrm>
        <a:off x="55744" y="60081"/>
        <a:ext cx="6798128" cy="1030432"/>
      </dsp:txXfrm>
    </dsp:sp>
    <dsp:sp modelId="{02D29BB7-ABBB-4A06-8DC2-5A42B760B2DF}">
      <dsp:nvSpPr>
        <dsp:cNvPr id="0" name=""/>
        <dsp:cNvSpPr/>
      </dsp:nvSpPr>
      <dsp:spPr>
        <a:xfrm>
          <a:off x="0" y="1322147"/>
          <a:ext cx="6909616" cy="1141920"/>
        </a:xfrm>
        <a:prstGeom prst="roundRect">
          <a:avLst/>
        </a:prstGeom>
        <a:gradFill rotWithShape="0">
          <a:gsLst>
            <a:gs pos="0">
              <a:schemeClr val="accent2">
                <a:hueOff val="8080696"/>
                <a:satOff val="-9642"/>
                <a:lumOff val="-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80696"/>
                <a:satOff val="-9642"/>
                <a:lumOff val="-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80696"/>
                <a:satOff val="-9642"/>
                <a:lumOff val="-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加快</a:t>
          </a:r>
          <a:r>
            <a:rPr lang="zh-CN" altLang="en-US" sz="2400" b="0" i="0" kern="1200" dirty="0" smtClean="0"/>
            <a:t>速度 </a:t>
          </a:r>
          <a:r>
            <a:rPr lang="en-US" altLang="zh-CN" sz="2400" b="0" i="0" kern="1200" dirty="0" smtClean="0"/>
            <a:t>- </a:t>
          </a:r>
          <a:r>
            <a:rPr lang="zh-CN" altLang="en-US" sz="2400" b="0" i="0" kern="1200" dirty="0" smtClean="0"/>
            <a:t>已缓存资源加载得更快</a:t>
          </a:r>
          <a:endParaRPr lang="zh-CN" altLang="en-US" sz="2400" kern="1200" dirty="0"/>
        </a:p>
      </dsp:txBody>
      <dsp:txXfrm>
        <a:off x="55744" y="1377891"/>
        <a:ext cx="6798128" cy="1030432"/>
      </dsp:txXfrm>
    </dsp:sp>
    <dsp:sp modelId="{F5B7D1C9-129B-46F7-93F7-2EA469A59FF8}">
      <dsp:nvSpPr>
        <dsp:cNvPr id="0" name=""/>
        <dsp:cNvSpPr/>
      </dsp:nvSpPr>
      <dsp:spPr>
        <a:xfrm>
          <a:off x="0" y="2639747"/>
          <a:ext cx="6909616" cy="1141920"/>
        </a:xfrm>
        <a:prstGeom prst="roundRect">
          <a:avLst/>
        </a:prstGeom>
        <a:gradFill rotWithShape="0">
          <a:gsLst>
            <a:gs pos="0">
              <a:schemeClr val="accent2">
                <a:hueOff val="16161392"/>
                <a:satOff val="-19285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61392"/>
                <a:satOff val="-19285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61392"/>
                <a:satOff val="-19285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</a:t>
          </a:r>
          <a:r>
            <a:rPr lang="zh-CN" altLang="en-US" sz="2400" b="0" i="0" kern="1200" dirty="0" smtClean="0"/>
            <a:t>减少服务器负载 </a:t>
          </a:r>
          <a:r>
            <a:rPr lang="en-US" altLang="zh-CN" sz="2400" b="0" i="0" kern="1200" dirty="0" smtClean="0"/>
            <a:t>- </a:t>
          </a:r>
          <a:r>
            <a:rPr lang="zh-CN" altLang="en-US" sz="2400" b="0" i="0" kern="1200" dirty="0" smtClean="0"/>
            <a:t>浏览器将只从服务器下载更新过或更改过的资源</a:t>
          </a:r>
          <a:endParaRPr lang="zh-CN" altLang="en-US" sz="2400" kern="1200" dirty="0"/>
        </a:p>
      </dsp:txBody>
      <dsp:txXfrm>
        <a:off x="55744" y="2695491"/>
        <a:ext cx="6798128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461E8F84-1DB7-47A5-A4D6-E0A6BF5594CA}" type="slidenum">
              <a:rPr lang="en-US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2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7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6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8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0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pPr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01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2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672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414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168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531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978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965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068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4575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116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546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3245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4534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36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8146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0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C802-B784-4756-ABC4-83CA8C57C1E9}" type="slidenum">
              <a:rPr lang="en-US" altLang="zh-CN" smtClean="0"/>
              <a:pPr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04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147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010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915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0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C802-B784-4756-ABC4-83CA8C57C1E9}" type="slidenum">
              <a:rPr lang="en-US" altLang="zh-CN" smtClean="0"/>
              <a:pPr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5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第六章  </a:t>
            </a:r>
            <a:r>
              <a:rPr lang="zh-CN" altLang="en-US" sz="4000" dirty="0" smtClean="0">
                <a:solidFill>
                  <a:srgbClr val="000000"/>
                </a:solidFill>
              </a:rPr>
              <a:t>离线</a:t>
            </a:r>
            <a:r>
              <a:rPr lang="en-US" altLang="zh-CN" sz="4000" dirty="0">
                <a:solidFill>
                  <a:srgbClr val="000000"/>
                </a:solidFill>
              </a:rPr>
              <a:t>Web</a:t>
            </a:r>
            <a:r>
              <a:rPr lang="zh-CN" altLang="en-US" sz="4000" dirty="0">
                <a:solidFill>
                  <a:srgbClr val="000000"/>
                </a:solidFill>
              </a:rPr>
              <a:t>应用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1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93526" y="236539"/>
            <a:ext cx="7791664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离线应用的兼容性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381376" y="1143001"/>
            <a:ext cx="2500313" cy="4429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667501" y="1143001"/>
            <a:ext cx="1571625" cy="44291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4024313" y="5619750"/>
            <a:ext cx="1262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>
                <a:solidFill>
                  <a:srgbClr val="FF0000"/>
                </a:solidFill>
              </a:rPr>
              <a:t>已支持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6834188" y="5619750"/>
            <a:ext cx="1262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>
                <a:solidFill>
                  <a:srgbClr val="FF0000"/>
                </a:solidFill>
              </a:rPr>
              <a:t>未支持</a:t>
            </a:r>
          </a:p>
        </p:txBody>
      </p:sp>
      <p:pic>
        <p:nvPicPr>
          <p:cNvPr id="8" name="图片 7" descr="1-11121414002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457451"/>
            <a:ext cx="10715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7051032_19563062310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331914"/>
            <a:ext cx="954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20100410193405-110839277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121025"/>
            <a:ext cx="115093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4000500"/>
            <a:ext cx="11572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736850"/>
            <a:ext cx="9906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8" y="1285875"/>
            <a:ext cx="9220223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/>
              <a:t>将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应用所使用的资源（</a:t>
            </a:r>
            <a:r>
              <a:rPr kumimoji="0" lang="en-US" altLang="zh-CN" dirty="0" smtClean="0"/>
              <a:t>HTML</a:t>
            </a:r>
            <a:r>
              <a:rPr kumimoji="0" lang="zh-CN" altLang="en-US" dirty="0" smtClean="0"/>
              <a:t>、</a:t>
            </a:r>
            <a:r>
              <a:rPr kumimoji="0" lang="en-US" altLang="zh-CN" dirty="0" smtClean="0"/>
              <a:t>CSS</a:t>
            </a:r>
            <a:r>
              <a:rPr kumimoji="0" lang="zh-CN" altLang="en-US" dirty="0" smtClean="0"/>
              <a:t>、</a:t>
            </a:r>
            <a:r>
              <a:rPr kumimoji="0" lang="en-US" altLang="zh-CN" dirty="0" smtClean="0"/>
              <a:t>JS</a:t>
            </a:r>
            <a:r>
              <a:rPr kumimoji="0" lang="zh-CN" altLang="en-US" dirty="0" smtClean="0"/>
              <a:t>、图片等文件缓存在浏览器本地）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通过一个名单文件管理要缓存的文件列表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离线应用的实现方式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37591" y="1285875"/>
            <a:ext cx="883028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150000"/>
              </a:lnSpc>
              <a:buFont typeface="Franklin Gothic Medium" panose="020B0603020102020204" pitchFamily="34" charset="0"/>
              <a:buAutoNum type="arabicPeriod"/>
            </a:pPr>
            <a:r>
              <a:rPr kumimoji="0" lang="zh-CN" altLang="en-US" dirty="0" smtClean="0"/>
              <a:t>创建缓存名单文件</a:t>
            </a:r>
            <a:endParaRPr kumimoji="0" lang="en-US" altLang="zh-CN" dirty="0" smtClean="0"/>
          </a:p>
          <a:p>
            <a:pPr marL="746125" lvl="1" indent="-514350">
              <a:lnSpc>
                <a:spcPct val="150000"/>
              </a:lnSpc>
            </a:pPr>
            <a:r>
              <a:rPr kumimoji="0" lang="zh-CN" altLang="en-US" sz="2400" dirty="0" smtClean="0"/>
              <a:t>扩展名建议使用</a:t>
            </a:r>
            <a:r>
              <a:rPr kumimoji="0" lang="en-US" altLang="zh-CN" sz="2400" dirty="0" err="1" smtClean="0"/>
              <a:t>appcache</a:t>
            </a:r>
            <a:endParaRPr kumimoji="0" lang="en-US" altLang="zh-CN" sz="2400" dirty="0" smtClean="0"/>
          </a:p>
          <a:p>
            <a:pPr marL="746125" lvl="1" indent="-514350">
              <a:lnSpc>
                <a:spcPct val="150000"/>
              </a:lnSpc>
            </a:pPr>
            <a:r>
              <a:rPr kumimoji="0" lang="zh-CN" altLang="en-US" sz="2400" dirty="0" smtClean="0"/>
              <a:t>必须执行文件的</a:t>
            </a:r>
            <a:r>
              <a:rPr kumimoji="0" lang="en-US" altLang="zh-CN" sz="2400" dirty="0" smtClean="0"/>
              <a:t>MIME</a:t>
            </a:r>
            <a:r>
              <a:rPr kumimoji="0" lang="zh-CN" altLang="en-US" sz="2400" dirty="0" smtClean="0"/>
              <a:t>类型为：</a:t>
            </a:r>
            <a:r>
              <a:rPr kumimoji="0" lang="en-US" altLang="zh-CN" sz="2400" dirty="0" smtClean="0"/>
              <a:t>text/cache-manifest</a:t>
            </a:r>
          </a:p>
          <a:p>
            <a:pPr marL="514350" indent="-514350">
              <a:lnSpc>
                <a:spcPct val="150000"/>
              </a:lnSpc>
              <a:buFont typeface="Franklin Gothic Medium" panose="020B0603020102020204" pitchFamily="34" charset="0"/>
              <a:buAutoNum type="arabicPeriod"/>
            </a:pPr>
            <a:r>
              <a:rPr kumimoji="0" lang="zh-CN" altLang="en-US" dirty="0" smtClean="0"/>
              <a:t>在</a:t>
            </a:r>
            <a:r>
              <a:rPr kumimoji="0" lang="en-US" altLang="zh-CN" dirty="0" smtClean="0"/>
              <a:t>html</a:t>
            </a:r>
            <a:r>
              <a:rPr kumimoji="0" lang="zh-CN" altLang="en-US" dirty="0" smtClean="0"/>
              <a:t>标记中指定使用缓存文件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创建离线应用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3276297" y="5144078"/>
            <a:ext cx="1554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 dirty="0"/>
              <a:t>示例：</a:t>
            </a:r>
            <a:r>
              <a:rPr kumimoji="0" lang="en-US" altLang="zh-CN" sz="2400" dirty="0"/>
              <a:t>5-1</a:t>
            </a:r>
            <a:endParaRPr kumimoji="0" lang="zh-CN" altLang="en-US" sz="2400" dirty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51" y="4310334"/>
            <a:ext cx="7762401" cy="54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00189"/>
            <a:ext cx="82105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监测缓存状况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3971925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4667250" y="2860676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/>
              <a:t>执行缓存过程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108575" y="4857751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/>
              <a:t>已缓存过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5"/>
            <a:ext cx="89743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 smtClean="0"/>
              <a:t>manifest </a:t>
            </a:r>
            <a:r>
              <a:rPr kumimoji="0" lang="zh-CN" altLang="en-US" dirty="0" smtClean="0"/>
              <a:t>文件可分为三个部分</a:t>
            </a:r>
            <a:endParaRPr kumimoji="0" lang="en-US" altLang="zh-CN" dirty="0" smtClean="0"/>
          </a:p>
          <a:p>
            <a:pPr lvl="1"/>
            <a:r>
              <a:rPr kumimoji="0" lang="en-US" altLang="zh-CN" sz="2400" b="1" dirty="0" smtClean="0"/>
              <a:t>CACHE MANIFEST </a:t>
            </a:r>
          </a:p>
          <a:p>
            <a:pPr lvl="1">
              <a:buFont typeface="Arial" panose="020B0604020202020204" pitchFamily="34" charset="0"/>
              <a:buNone/>
            </a:pPr>
            <a:r>
              <a:rPr kumimoji="0" lang="en-US" altLang="zh-CN" sz="2400" dirty="0" smtClean="0"/>
              <a:t>     </a:t>
            </a:r>
            <a:r>
              <a:rPr kumimoji="0" lang="zh-CN" altLang="en-US" sz="2400" dirty="0" smtClean="0"/>
              <a:t>在此标题下列出的文件将在首次下载后进行缓存，写在第一行，必须有该部分</a:t>
            </a:r>
            <a:endParaRPr kumimoji="0" lang="en-US" altLang="zh-CN" sz="2400" dirty="0" smtClean="0"/>
          </a:p>
          <a:p>
            <a:pPr lvl="1"/>
            <a:r>
              <a:rPr kumimoji="0" lang="en-US" altLang="zh-CN" sz="2400" b="1" dirty="0" smtClean="0"/>
              <a:t>NETWORK</a:t>
            </a:r>
            <a:r>
              <a:rPr kumimoji="0" lang="en-US" altLang="zh-CN" sz="2400" dirty="0" smtClean="0"/>
              <a:t> </a:t>
            </a:r>
          </a:p>
          <a:p>
            <a:pPr lvl="1">
              <a:buFont typeface="Arial" panose="020B0604020202020204" pitchFamily="34" charset="0"/>
              <a:buNone/>
            </a:pPr>
            <a:r>
              <a:rPr kumimoji="0" lang="en-US" altLang="zh-CN" sz="2400" dirty="0" smtClean="0"/>
              <a:t>    </a:t>
            </a:r>
            <a:r>
              <a:rPr kumimoji="0" lang="zh-CN" altLang="en-US" sz="2400" dirty="0" smtClean="0"/>
              <a:t>在此标题下列出的文件需要与服务器的连接，且不会被缓存</a:t>
            </a:r>
            <a:endParaRPr kumimoji="0" lang="en-US" altLang="zh-CN" sz="2400" dirty="0" smtClean="0"/>
          </a:p>
          <a:p>
            <a:pPr lvl="1"/>
            <a:r>
              <a:rPr kumimoji="0" lang="en-US" altLang="zh-CN" sz="2400" b="1" dirty="0" smtClean="0"/>
              <a:t>FALLBACK</a:t>
            </a:r>
            <a:r>
              <a:rPr kumimoji="0" lang="en-US" altLang="zh-CN" sz="2400" dirty="0" smtClean="0"/>
              <a:t> </a:t>
            </a:r>
          </a:p>
          <a:p>
            <a:pPr lvl="1">
              <a:buFont typeface="Arial" panose="020B0604020202020204" pitchFamily="34" charset="0"/>
              <a:buNone/>
            </a:pPr>
            <a:r>
              <a:rPr kumimoji="0" lang="en-US" altLang="zh-CN" sz="2400" dirty="0" smtClean="0"/>
              <a:t>    </a:t>
            </a:r>
            <a:r>
              <a:rPr kumimoji="0" lang="zh-CN" altLang="en-US" sz="2400" dirty="0" smtClean="0"/>
              <a:t>在此标题下列出的文件规定当页面无法访问时的备选页面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Manifest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文件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756" y="5698982"/>
            <a:ext cx="5678487" cy="8302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 引入</a:t>
            </a:r>
            <a:r>
              <a:rPr kumimoji="0" lang="en-US" altLang="zh-CN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manifest</a:t>
            </a:r>
            <a:r>
              <a:rPr kumimoji="0" lang="zh-CN" alt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文件的</a:t>
            </a:r>
            <a:r>
              <a:rPr kumimoji="0" lang="en-US" altLang="zh-CN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HTML</a:t>
            </a:r>
            <a:r>
              <a:rPr kumimoji="0" lang="zh-CN" alt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页面可以省略</a:t>
            </a:r>
            <a:endParaRPr kumimoji="0" lang="en-US" altLang="zh-CN" sz="24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zh-CN" alt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 可以使用</a:t>
            </a:r>
            <a:r>
              <a:rPr kumimoji="0" lang="en-US" altLang="zh-CN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*</a:t>
            </a:r>
            <a:r>
              <a:rPr kumimoji="0" lang="zh-CN" alt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表示其他所有资源</a:t>
            </a:r>
            <a:r>
              <a:rPr kumimoji="0" lang="en-US" altLang="zh-CN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/</a:t>
            </a:r>
            <a:r>
              <a:rPr kumimoji="0" lang="zh-CN" altLang="en-US" sz="24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文件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472577" y="5694220"/>
            <a:ext cx="1554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/>
              <a:t>示例：</a:t>
            </a:r>
            <a:r>
              <a:rPr kumimoji="0" lang="en-US" altLang="zh-CN" sz="2400"/>
              <a:t>5-2</a:t>
            </a:r>
            <a:endParaRPr kumimoji="0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构建离线应用后，即使在线状态，用户也会访问缓存文件。及时更新用户的缓存文件非常重要。</a:t>
            </a:r>
            <a:endParaRPr kumimoji="0" lang="en-US" altLang="zh-CN" dirty="0" smtClean="0"/>
          </a:p>
          <a:p>
            <a:endParaRPr kumimoji="0" lang="en-US" altLang="zh-CN" dirty="0" smtClean="0"/>
          </a:p>
          <a:p>
            <a:r>
              <a:rPr kumimoji="0" lang="zh-CN" altLang="en-US" dirty="0" smtClean="0"/>
              <a:t>缓存更新：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用户清空浏览器缓存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/>
              <a:t>manifest </a:t>
            </a:r>
            <a:r>
              <a:rPr kumimoji="0" lang="zh-CN" altLang="en-US" sz="2400" dirty="0" smtClean="0"/>
              <a:t>文件被修改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由程序来更新应用缓存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离线应用的更新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在</a:t>
            </a:r>
            <a:r>
              <a:rPr kumimoji="0" lang="en-US" altLang="zh-CN" dirty="0" smtClean="0"/>
              <a:t>manifest</a:t>
            </a:r>
            <a:r>
              <a:rPr kumimoji="0" lang="zh-CN" altLang="en-US" dirty="0" smtClean="0"/>
              <a:t>文件中，通过注释指明版本是一种较好的缓存管理方式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Manifest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文件控制缓存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571750"/>
            <a:ext cx="36766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3967163" y="2857500"/>
            <a:ext cx="2000250" cy="3571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6596063" y="5715001"/>
            <a:ext cx="1554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/>
              <a:t>示例：</a:t>
            </a:r>
            <a:r>
              <a:rPr kumimoji="0" lang="en-US" altLang="zh-CN" sz="2400"/>
              <a:t>5-3</a:t>
            </a:r>
            <a:endParaRPr kumimoji="0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离线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控制的 </a:t>
              </a: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API</a:t>
              </a:r>
              <a:endParaRPr lang="en-US" altLang="zh-CN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200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 err="1" smtClean="0"/>
              <a:t>applicationCache</a:t>
            </a:r>
            <a:r>
              <a:rPr kumimoji="0" lang="en-US" altLang="zh-CN" dirty="0" smtClean="0"/>
              <a:t> API</a:t>
            </a:r>
            <a:r>
              <a:rPr kumimoji="0" lang="zh-CN" altLang="en-US" dirty="0" smtClean="0"/>
              <a:t> 是一个操作应用缓存的接口。</a:t>
            </a:r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提供对象：</a:t>
            </a:r>
            <a:r>
              <a:rPr kumimoji="0" lang="en-US" altLang="zh-CN" dirty="0" err="1" smtClean="0">
                <a:solidFill>
                  <a:srgbClr val="FF0000"/>
                </a:solidFill>
              </a:rPr>
              <a:t>applicationCache</a:t>
            </a:r>
            <a:endParaRPr kumimoji="0"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访问方法：</a:t>
            </a:r>
            <a:r>
              <a:rPr kumimoji="0" lang="en-US" altLang="zh-CN" dirty="0" err="1" smtClean="0"/>
              <a:t>window.applicationCache</a:t>
            </a:r>
            <a:endParaRPr kumimoji="0" lang="en-US" altLang="zh-CN" dirty="0" smtClean="0"/>
          </a:p>
        </p:txBody>
      </p:sp>
      <p:sp>
        <p:nvSpPr>
          <p:cNvPr id="2150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离线控制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285875"/>
            <a:ext cx="897435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通过判断</a:t>
            </a:r>
            <a:r>
              <a:rPr kumimoji="0" lang="en-US" altLang="zh-CN" dirty="0" err="1" smtClean="0"/>
              <a:t>window.applicationCache</a:t>
            </a:r>
            <a:r>
              <a:rPr kumimoji="0" lang="zh-CN" altLang="en-US" dirty="0" smtClean="0"/>
              <a:t>对象是否存在进行浏览器兼容性检测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浏览器兼容性检测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1" y="2643189"/>
            <a:ext cx="6424613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596063" y="5715001"/>
            <a:ext cx="1554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/>
              <a:t>示例：</a:t>
            </a:r>
            <a:r>
              <a:rPr kumimoji="0" lang="en-US" altLang="zh-CN" sz="2400"/>
              <a:t>5-4</a:t>
            </a:r>
            <a:endParaRPr kumimoji="0"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离线</a:t>
              </a:r>
              <a:r>
                <a:rPr lang="en-US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Web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应用的作用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创建离线应用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离线控制的 </a:t>
              </a: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4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获得缓存的处理状态：</a:t>
            </a:r>
            <a:r>
              <a:rPr kumimoji="0" lang="en-US" altLang="zh-CN" dirty="0" err="1" smtClean="0"/>
              <a:t>applicationCache.</a:t>
            </a:r>
            <a:r>
              <a:rPr kumimoji="0" lang="en-US" altLang="zh-CN" dirty="0" err="1" smtClean="0">
                <a:solidFill>
                  <a:srgbClr val="FF0000"/>
                </a:solidFill>
              </a:rPr>
              <a:t>status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applicationCache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500313"/>
            <a:ext cx="70151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applicationCache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API</a:t>
            </a:r>
            <a:endParaRPr lang="zh-CN" altLang="en-US" sz="400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kumimoji="0" lang="zh-CN" altLang="en-US" dirty="0" smtClean="0"/>
          </a:p>
        </p:txBody>
      </p:sp>
      <p:sp>
        <p:nvSpPr>
          <p:cNvPr id="24578" name="TextBox 4"/>
          <p:cNvSpPr txBox="1">
            <a:spLocks noChangeArrowheads="1"/>
          </p:cNvSpPr>
          <p:nvPr/>
        </p:nvSpPr>
        <p:spPr bwMode="auto">
          <a:xfrm>
            <a:off x="6596063" y="5715001"/>
            <a:ext cx="1554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/>
              <a:t>示例：</a:t>
            </a:r>
            <a:r>
              <a:rPr kumimoji="0" lang="en-US" altLang="zh-CN" sz="2400"/>
              <a:t>5-5</a:t>
            </a:r>
            <a:endParaRPr kumimoji="0" lang="zh-CN" altLang="en-US" sz="240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928813"/>
            <a:ext cx="715486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5559" y="1285875"/>
            <a:ext cx="89023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更新缓存方法：</a:t>
            </a:r>
            <a:r>
              <a:rPr kumimoji="0" lang="en-US" altLang="zh-CN" dirty="0" smtClean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/>
              <a:t>  </a:t>
            </a:r>
            <a:r>
              <a:rPr kumimoji="0" lang="en-US" altLang="zh-CN" dirty="0" err="1" smtClean="0"/>
              <a:t>applicationCache.</a:t>
            </a:r>
            <a:r>
              <a:rPr kumimoji="0" lang="en-US" altLang="zh-CN" dirty="0" err="1" smtClean="0">
                <a:solidFill>
                  <a:srgbClr val="FF0000"/>
                </a:solidFill>
              </a:rPr>
              <a:t>update</a:t>
            </a:r>
            <a:r>
              <a:rPr kumimoji="0" lang="zh-CN" altLang="en-US" dirty="0" smtClean="0">
                <a:solidFill>
                  <a:srgbClr val="FF0000"/>
                </a:solidFill>
              </a:rPr>
              <a:t>（）</a:t>
            </a:r>
            <a:endParaRPr kumimoji="0" lang="en-US" altLang="zh-CN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rgbClr val="FF0000"/>
                </a:solidFill>
              </a:rPr>
              <a:t>  </a:t>
            </a:r>
            <a:r>
              <a:rPr kumimoji="0" lang="en-US" altLang="zh-CN" dirty="0" err="1" smtClean="0"/>
              <a:t>applicationCache.</a:t>
            </a:r>
            <a:r>
              <a:rPr kumimoji="0" lang="en-US" altLang="zh-CN" dirty="0" err="1" smtClean="0">
                <a:solidFill>
                  <a:srgbClr val="FF0000"/>
                </a:solidFill>
              </a:rPr>
              <a:t>swapCache</a:t>
            </a:r>
            <a:r>
              <a:rPr kumimoji="0" lang="zh-CN" altLang="en-US" dirty="0" smtClean="0">
                <a:solidFill>
                  <a:srgbClr val="FF0000"/>
                </a:solidFill>
              </a:rPr>
              <a:t>（）</a:t>
            </a:r>
            <a:endParaRPr kumimoji="0" lang="en-US" altLang="zh-CN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CN" dirty="0" smtClean="0">
              <a:solidFill>
                <a:srgbClr val="FF0000"/>
              </a:solidFill>
            </a:endParaRPr>
          </a:p>
          <a:p>
            <a:endParaRPr kumimoji="0" lang="en-US" altLang="zh-CN" dirty="0" smtClean="0">
              <a:solidFill>
                <a:srgbClr val="00634F"/>
              </a:solidFill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331581"/>
            <a:ext cx="61436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 err="1">
                <a:solidFill>
                  <a:srgbClr val="3376AD"/>
                </a:solidFill>
                <a:latin typeface="+mj-lt"/>
                <a:ea typeface="+mj-ea"/>
                <a:cs typeface="+mj-cs"/>
              </a:rPr>
              <a:t>applicationCache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 API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6238876" y="3643313"/>
            <a:ext cx="1554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/>
              <a:t>示例：</a:t>
            </a:r>
            <a:r>
              <a:rPr kumimoji="0" lang="en-US" altLang="zh-CN" sz="2400"/>
              <a:t>5-6</a:t>
            </a:r>
            <a:endParaRPr kumimoji="0"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离线</a:t>
              </a: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Web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应用的作用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7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693527" y="1285875"/>
            <a:ext cx="89743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程序相对本地应用的一大优势</a:t>
            </a:r>
            <a:endParaRPr kumimoji="0" lang="en-US" altLang="zh-CN" dirty="0" smtClean="0"/>
          </a:p>
          <a:p>
            <a:pPr lvl="1">
              <a:buFont typeface="Arial" panose="020B0604020202020204" pitchFamily="34" charset="0"/>
              <a:buNone/>
            </a:pPr>
            <a:endParaRPr kumimoji="0" lang="zh-CN" altLang="en-US" dirty="0" smtClean="0"/>
          </a:p>
        </p:txBody>
      </p:sp>
      <p:sp>
        <p:nvSpPr>
          <p:cNvPr id="7170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6207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程序的优势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4" y="1960564"/>
            <a:ext cx="119538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13556" y="5062545"/>
            <a:ext cx="3143265" cy="1143000"/>
          </a:xfrm>
          <a:prstGeom prst="rect">
            <a:avLst/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程序总是从网络请求，可以实时更新程序。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9" y="4071939"/>
            <a:ext cx="18192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595939" y="3000376"/>
            <a:ext cx="1317625" cy="11350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 flipV="1">
            <a:off x="5381626" y="2714625"/>
            <a:ext cx="1357313" cy="12144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76" name="TextBox 14"/>
          <p:cNvSpPr txBox="1">
            <a:spLocks noChangeArrowheads="1"/>
          </p:cNvSpPr>
          <p:nvPr/>
        </p:nvSpPr>
        <p:spPr bwMode="auto">
          <a:xfrm>
            <a:off x="6167438" y="371475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 dirty="0"/>
              <a:t>请求应用</a:t>
            </a:r>
          </a:p>
        </p:txBody>
      </p:sp>
      <p:sp>
        <p:nvSpPr>
          <p:cNvPr id="7177" name="TextBox 15"/>
          <p:cNvSpPr txBox="1">
            <a:spLocks noChangeArrowheads="1"/>
          </p:cNvSpPr>
          <p:nvPr/>
        </p:nvSpPr>
        <p:spPr bwMode="auto">
          <a:xfrm>
            <a:off x="3822699" y="285001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400" dirty="0"/>
              <a:t>得到最新应用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7" y="1285875"/>
            <a:ext cx="897435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网络总是可靠的吗？</a:t>
            </a:r>
            <a:endParaRPr kumimoji="0" lang="en-US" altLang="zh-CN" dirty="0" smtClean="0"/>
          </a:p>
          <a:p>
            <a:pPr lvl="1"/>
            <a:endParaRPr kumimoji="0" lang="zh-CN" altLang="en-US" dirty="0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143126"/>
            <a:ext cx="3581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9" y="2143126"/>
            <a:ext cx="230028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组合 7"/>
          <p:cNvGrpSpPr>
            <a:grpSpLocks/>
          </p:cNvGrpSpPr>
          <p:nvPr/>
        </p:nvGrpSpPr>
        <p:grpSpPr bwMode="auto">
          <a:xfrm>
            <a:off x="4595813" y="4529139"/>
            <a:ext cx="2476500" cy="1685925"/>
            <a:chOff x="3071802" y="4529650"/>
            <a:chExt cx="2476500" cy="1685432"/>
          </a:xfrm>
        </p:grpSpPr>
        <p:pic>
          <p:nvPicPr>
            <p:cNvPr id="819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02" y="4529650"/>
              <a:ext cx="24765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乘号 6"/>
            <p:cNvSpPr>
              <a:spLocks noChangeArrowheads="1"/>
            </p:cNvSpPr>
            <p:nvPr/>
          </p:nvSpPr>
          <p:spPr bwMode="auto">
            <a:xfrm>
              <a:off x="3643302" y="4858166"/>
              <a:ext cx="1357312" cy="1356916"/>
            </a:xfrm>
            <a:custGeom>
              <a:avLst/>
              <a:gdLst>
                <a:gd name="T0" fmla="*/ 325992 w 1357312"/>
                <a:gd name="T1" fmla="*/ 325897 h 1356916"/>
                <a:gd name="T2" fmla="*/ 1031320 w 1357312"/>
                <a:gd name="T3" fmla="*/ 325897 h 1356916"/>
                <a:gd name="T4" fmla="*/ 1031320 w 1357312"/>
                <a:gd name="T5" fmla="*/ 1031019 h 1356916"/>
                <a:gd name="T6" fmla="*/ 325992 w 1357312"/>
                <a:gd name="T7" fmla="*/ 1031019 h 1356916"/>
                <a:gd name="T8" fmla="*/ 11796480 60000 65536"/>
                <a:gd name="T9" fmla="*/ 17694720 60000 65536"/>
                <a:gd name="T10" fmla="*/ 0 60000 65536"/>
                <a:gd name="T11" fmla="*/ 5898240 60000 65536"/>
                <a:gd name="T12" fmla="*/ 213173 w 1357312"/>
                <a:gd name="T13" fmla="*/ 213045 h 1356916"/>
                <a:gd name="T14" fmla="*/ 1144139 w 1357312"/>
                <a:gd name="T15" fmla="*/ 1143871 h 13569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7312" h="1356916">
                  <a:moveTo>
                    <a:pt x="213173" y="438749"/>
                  </a:moveTo>
                  <a:lnTo>
                    <a:pt x="438811" y="213045"/>
                  </a:lnTo>
                  <a:lnTo>
                    <a:pt x="678656" y="452820"/>
                  </a:lnTo>
                  <a:lnTo>
                    <a:pt x="918501" y="213045"/>
                  </a:lnTo>
                  <a:lnTo>
                    <a:pt x="1144139" y="438749"/>
                  </a:lnTo>
                  <a:lnTo>
                    <a:pt x="904360" y="678458"/>
                  </a:lnTo>
                  <a:lnTo>
                    <a:pt x="1144139" y="918167"/>
                  </a:lnTo>
                  <a:lnTo>
                    <a:pt x="918501" y="1143871"/>
                  </a:lnTo>
                  <a:lnTo>
                    <a:pt x="678656" y="904096"/>
                  </a:lnTo>
                  <a:lnTo>
                    <a:pt x="438811" y="1143871"/>
                  </a:lnTo>
                  <a:lnTo>
                    <a:pt x="213173" y="918167"/>
                  </a:lnTo>
                  <a:lnTo>
                    <a:pt x="452952" y="678458"/>
                  </a:lnTo>
                  <a:lnTo>
                    <a:pt x="213173" y="438749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20000">
                  <a:srgbClr val="FF0000"/>
                </a:gs>
                <a:gs pos="100000">
                  <a:srgbClr val="DA0000"/>
                </a:gs>
              </a:gsLst>
              <a:lin ang="5400000"/>
            </a:gra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693526" y="236539"/>
            <a:ext cx="7791664" cy="6207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</a:t>
            </a:r>
            <a:r>
              <a:rPr lang="zh-CN" altLang="en-US" sz="4000" b="0" dirty="0" smtClean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的劣势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21493" y="1285875"/>
            <a:ext cx="904638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dirty="0" smtClean="0"/>
              <a:t>某些应用只需要偶尔进行网络通信，例如：</a:t>
            </a:r>
            <a:r>
              <a:rPr kumimoji="0" lang="en-US" altLang="zh-CN" dirty="0" err="1" smtClean="0"/>
              <a:t>evernote</a:t>
            </a:r>
            <a:endParaRPr kumimoji="0" lang="en-US" altLang="zh-CN" dirty="0" smtClean="0"/>
          </a:p>
          <a:p>
            <a:endParaRPr kumimoji="0" lang="en-US" altLang="zh-CN" dirty="0" smtClean="0"/>
          </a:p>
          <a:p>
            <a:pPr>
              <a:lnSpc>
                <a:spcPct val="150000"/>
              </a:lnSpc>
            </a:pPr>
            <a:r>
              <a:rPr kumimoji="0" lang="zh-CN" altLang="en-US" dirty="0" smtClean="0"/>
              <a:t>理想状态的</a:t>
            </a:r>
            <a:r>
              <a:rPr kumimoji="0" lang="en-US" altLang="zh-CN" dirty="0" smtClean="0"/>
              <a:t>Web</a:t>
            </a:r>
            <a:r>
              <a:rPr kumimoji="0" lang="zh-CN" altLang="en-US" dirty="0" smtClean="0"/>
              <a:t>应用：</a:t>
            </a:r>
            <a:endParaRPr kumimoji="0" lang="en-US" altLang="zh-CN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在线时获得最新的应用</a:t>
            </a:r>
            <a:endParaRPr kumimoji="0" lang="en-US" altLang="zh-CN" sz="2400" dirty="0" smtClean="0"/>
          </a:p>
          <a:p>
            <a:pPr lvl="1">
              <a:lnSpc>
                <a:spcPct val="150000"/>
              </a:lnSpc>
            </a:pPr>
            <a:r>
              <a:rPr kumimoji="0" lang="zh-CN" altLang="en-US" sz="2400" dirty="0" smtClean="0"/>
              <a:t>在本地存储应用资源，无论是否在线都可以使用</a:t>
            </a:r>
            <a:endParaRPr kumimoji="0" lang="en-US" altLang="zh-CN" sz="2400" dirty="0" smtClean="0"/>
          </a:p>
          <a:p>
            <a:pPr lvl="1"/>
            <a:endParaRPr kumimoji="0" lang="zh-CN" altLang="en-US" dirty="0" smtClean="0"/>
          </a:p>
        </p:txBody>
      </p:sp>
      <p:sp>
        <p:nvSpPr>
          <p:cNvPr id="9218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13556" y="5062545"/>
            <a:ext cx="3143265" cy="1143000"/>
          </a:xfrm>
          <a:prstGeom prst="rect">
            <a:avLst/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CN" sz="2400" dirty="0">
                <a:solidFill>
                  <a:srgbClr val="FFFFFF"/>
                </a:solidFill>
              </a:rPr>
              <a:t>HTML5 </a:t>
            </a:r>
            <a:r>
              <a:rPr lang="zh-CN" altLang="en-US" sz="2400" dirty="0">
                <a:solidFill>
                  <a:srgbClr val="FFFFFF"/>
                </a:solidFill>
              </a:rPr>
              <a:t>提供离线</a:t>
            </a:r>
            <a:r>
              <a:rPr lang="en-US" altLang="zh-CN" sz="2400" dirty="0">
                <a:solidFill>
                  <a:srgbClr val="FFFFFF"/>
                </a:solidFill>
              </a:rPr>
              <a:t>Web</a:t>
            </a:r>
            <a:r>
              <a:rPr lang="zh-CN" altLang="en-US" sz="2400" dirty="0">
                <a:solidFill>
                  <a:srgbClr val="FFFFFF"/>
                </a:solidFill>
              </a:rPr>
              <a:t>应用的实现机制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</a:t>
            </a: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程序的作用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2642768" y="1643050"/>
          <a:ext cx="6909616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1490664"/>
            <a:ext cx="1928813" cy="1076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621492" y="236539"/>
            <a:ext cx="786369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离线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程序的应用</a:t>
            </a:r>
          </a:p>
          <a:p>
            <a:endParaRPr kumimoji="0" lang="zh-CN" altLang="en-US" dirty="0" smtClean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4" y="2100263"/>
            <a:ext cx="25431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9" y="3714751"/>
            <a:ext cx="2390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矩形 7"/>
          <p:cNvSpPr>
            <a:spLocks noChangeArrowheads="1"/>
          </p:cNvSpPr>
          <p:nvPr/>
        </p:nvSpPr>
        <p:spPr bwMode="auto">
          <a:xfrm>
            <a:off x="3524250" y="2566989"/>
            <a:ext cx="12144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zh-CN" altLang="en-US" sz="2800">
                <a:solidFill>
                  <a:schemeClr val="bg1"/>
                </a:solidFill>
              </a:rPr>
              <a:t>邮件</a:t>
            </a:r>
          </a:p>
        </p:txBody>
      </p:sp>
      <p:sp>
        <p:nvSpPr>
          <p:cNvPr id="11270" name="矩形 8"/>
          <p:cNvSpPr>
            <a:spLocks noChangeArrowheads="1"/>
          </p:cNvSpPr>
          <p:nvPr/>
        </p:nvSpPr>
        <p:spPr bwMode="auto">
          <a:xfrm>
            <a:off x="6584950" y="3033714"/>
            <a:ext cx="19002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zh-CN" altLang="en-US" sz="2000">
                <a:solidFill>
                  <a:schemeClr val="bg1"/>
                </a:solidFill>
              </a:rPr>
              <a:t>个人事务管理</a:t>
            </a:r>
          </a:p>
        </p:txBody>
      </p:sp>
      <p:sp>
        <p:nvSpPr>
          <p:cNvPr id="11271" name="矩形 9"/>
          <p:cNvSpPr>
            <a:spLocks noChangeArrowheads="1"/>
          </p:cNvSpPr>
          <p:nvPr/>
        </p:nvSpPr>
        <p:spPr bwMode="auto">
          <a:xfrm>
            <a:off x="4953000" y="4462464"/>
            <a:ext cx="20828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zh-CN" altLang="en-US" sz="2400">
                <a:solidFill>
                  <a:schemeClr val="bg1"/>
                </a:solidFill>
              </a:rPr>
              <a:t>博客发布平台</a:t>
            </a:r>
          </a:p>
        </p:txBody>
      </p:sp>
      <p:sp>
        <p:nvSpPr>
          <p:cNvPr id="11272" name="TextBox 10"/>
          <p:cNvSpPr txBox="1">
            <a:spLocks noChangeArrowheads="1"/>
          </p:cNvSpPr>
          <p:nvPr/>
        </p:nvSpPr>
        <p:spPr bwMode="auto">
          <a:xfrm>
            <a:off x="2935288" y="5357813"/>
            <a:ext cx="6750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/>
              <a:t>还有哪些类型的应用需要离线支持？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创建离线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应用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17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86382D77-5A03-4C7F-A6FB-C50AE0DF7021}" vid="{A9CEBC2F-4706-499C-A4BD-336CA12F86B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157256656</TotalTime>
  <Pages>0</Pages>
  <Words>478</Words>
  <Characters>0</Characters>
  <Application>Microsoft Office PowerPoint</Application>
  <DocSecurity>0</DocSecurity>
  <PresentationFormat>宽屏</PresentationFormat>
  <Lines>0</Lines>
  <Paragraphs>96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宋体</vt:lpstr>
      <vt:lpstr>微软雅黑</vt:lpstr>
      <vt:lpstr>Arial</vt:lpstr>
      <vt:lpstr>Britannic Bold</vt:lpstr>
      <vt:lpstr>Calibri</vt:lpstr>
      <vt:lpstr>Franklin Gothic Book</vt:lpstr>
      <vt:lpstr>Franklin Gothic Medium</vt:lpstr>
      <vt:lpstr>主题1</vt:lpstr>
      <vt:lpstr>H5方向基础课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2576</cp:revision>
  <cp:lastPrinted>1899-12-30T00:00:00Z</cp:lastPrinted>
  <dcterms:created xsi:type="dcterms:W3CDTF">2003-05-12T10:17:00Z</dcterms:created>
  <dcterms:modified xsi:type="dcterms:W3CDTF">2017-05-19T09:29:48Z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