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3"/>
  </p:notesMasterIdLst>
  <p:sldIdLst>
    <p:sldId id="299" r:id="rId2"/>
    <p:sldId id="300" r:id="rId3"/>
    <p:sldId id="301" r:id="rId4"/>
    <p:sldId id="259" r:id="rId5"/>
    <p:sldId id="260" r:id="rId6"/>
    <p:sldId id="310" r:id="rId7"/>
    <p:sldId id="307" r:id="rId8"/>
    <p:sldId id="302" r:id="rId9"/>
    <p:sldId id="263" r:id="rId10"/>
    <p:sldId id="308" r:id="rId11"/>
    <p:sldId id="309" r:id="rId12"/>
    <p:sldId id="317" r:id="rId13"/>
    <p:sldId id="304" r:id="rId14"/>
    <p:sldId id="311" r:id="rId15"/>
    <p:sldId id="277" r:id="rId16"/>
    <p:sldId id="312" r:id="rId17"/>
    <p:sldId id="313" r:id="rId18"/>
    <p:sldId id="314" r:id="rId19"/>
    <p:sldId id="316" r:id="rId20"/>
    <p:sldId id="315" r:id="rId21"/>
    <p:sldId id="306" r:id="rId22"/>
  </p:sldIdLst>
  <p:sldSz cx="12192000" cy="6858000"/>
  <p:notesSz cx="6796088" cy="99282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33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3" autoAdjust="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0"/>
            <a:ext cx="294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851275" y="0"/>
            <a:ext cx="294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1575" cy="446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noProof="0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0" y="9348788"/>
            <a:ext cx="294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48788"/>
            <a:ext cx="2943225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defRPr>
            </a:lvl1pPr>
          </a:lstStyle>
          <a:p>
            <a:fld id="{C5989A47-5C92-4DE2-BDBC-ECBAC5D24E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宋体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9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DA5F26-4FD9-429B-AE07-BC0ED92C9B10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11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0208485-48DD-4BEE-B917-6D6C34916AC3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11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31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DA5F26-4FD9-429B-AE07-BC0ED92C9B10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12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0208485-48DD-4BEE-B917-6D6C34916AC3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12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669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10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2F791E1-69DD-4C41-BE8D-B9C93104B644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14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方法的详细用法</a:t>
            </a: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221237D1-7A93-4DE5-8F9A-37C86DC09DC8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14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54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2F791E1-69DD-4C41-BE8D-B9C93104B644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15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方法的详细用法</a:t>
            </a: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221237D1-7A93-4DE5-8F9A-37C86DC09DC8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15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2F791E1-69DD-4C41-BE8D-B9C93104B644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16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方法的详细用法</a:t>
            </a: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221237D1-7A93-4DE5-8F9A-37C86DC09DC8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16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555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2F791E1-69DD-4C41-BE8D-B9C93104B644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17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方法的详细用法</a:t>
            </a: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221237D1-7A93-4DE5-8F9A-37C86DC09DC8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17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47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这个检测是基于正则表达式的，因此可以进行各种复杂的匹配，非常有用。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5989A47-5C92-4DE2-BDBC-ECBAC5D24EC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095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0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5CBD07F-AAAB-4759-810F-E9876FA65DA2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4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1" lang="zh-CN" alt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沙箱：到</a:t>
            </a:r>
            <a:r>
              <a:rPr kumimoji="1" lang="zh-CN" alt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浏览器层面，本质原理没多大变化，实践层面可能会根据浏览器环境有所变化，比如限制脚本操作本页面之外的其他页面的</a:t>
            </a:r>
            <a:r>
              <a:rPr kumimoji="1" lang="en-US" altLang="zh-CN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DOM</a:t>
            </a:r>
            <a:r>
              <a:rPr kumimoji="1" lang="zh-CN" alt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，限制访问非同源文档，限制向非同源服务器发送</a:t>
            </a:r>
            <a:r>
              <a:rPr kumimoji="1" lang="en-US" altLang="zh-CN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ajax</a:t>
            </a:r>
            <a:r>
              <a:rPr kumimoji="1" lang="zh-CN" alt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等等，目的依然是安全。</a:t>
            </a:r>
            <a:endParaRPr kumimoji="0" lang="en-GB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05942A43-B493-4C51-A5FD-0C9F9282EB16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4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5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5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6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6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56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7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7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59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4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DA5F26-4FD9-429B-AE07-BC0ED92C9B10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9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0"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blob </a:t>
            </a:r>
            <a:r>
              <a:rPr kumimoji="0"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存储着大量的二进制数据，并且 </a:t>
            </a:r>
            <a:r>
              <a:rPr kumimoji="0"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blob </a:t>
            </a:r>
            <a:r>
              <a:rPr kumimoji="0"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的 </a:t>
            </a:r>
            <a:r>
              <a:rPr kumimoji="0"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size </a:t>
            </a:r>
            <a:r>
              <a:rPr kumimoji="0"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kumimoji="0"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type </a:t>
            </a:r>
            <a:r>
              <a:rPr kumimoji="0"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属性，都会被 </a:t>
            </a:r>
            <a:r>
              <a:rPr kumimoji="0"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file </a:t>
            </a:r>
            <a:r>
              <a:rPr kumimoji="0"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对象所继承。</a:t>
            </a:r>
            <a:endParaRPr kumimoji="0"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0208485-48DD-4BEE-B917-6D6C34916AC3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9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DA5F26-4FD9-429B-AE07-BC0ED92C9B10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10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0208485-48DD-4BEE-B917-6D6C34916AC3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10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67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8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8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9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10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62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4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sz="4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4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08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Blob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对象的属性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721080" cy="18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实例：使用</a:t>
            </a:r>
            <a:r>
              <a:rPr kumimoji="0" lang="en-US" altLang="zh-CN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Blob</a:t>
            </a: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对象显示文件信息。</a:t>
            </a:r>
            <a:endParaRPr kumimoji="0" lang="en-US" altLang="zh-CN" sz="2800" dirty="0" smtClean="0">
              <a:solidFill>
                <a:srgbClr val="008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通过单击“浏览”按钮选择文件，然后单击“显示文件信息”按钮，在页面中将显示浏览文件的文件长度与文件类型。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96200" y="5517232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8-2.html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3789040"/>
            <a:ext cx="7568959" cy="1224136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68726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通过类型过滤文件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10009112" cy="44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对于图像类型的文件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Blob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对象的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type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属性都是以“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image/”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开头的，后面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紧跟图像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的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类型。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kumimoji="0"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</a:rPr>
              <a:t>audio/* </a:t>
            </a:r>
            <a:r>
              <a:rPr kumimoji="0" lang="zh-CN" altLang="en-US" sz="2400" dirty="0">
                <a:solidFill>
                  <a:srgbClr val="008000"/>
                </a:solidFill>
                <a:latin typeface="微软雅黑" panose="020B0503020204020204" pitchFamily="34" charset="-122"/>
              </a:rPr>
              <a:t>表示音频文件 </a:t>
            </a:r>
            <a:r>
              <a:rPr kumimoji="0" lang="en-US" altLang="zh-CN" sz="24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HTML5</a:t>
            </a:r>
            <a:endParaRPr kumimoji="0" lang="en-US" altLang="zh-CN" sz="2400" dirty="0">
              <a:solidFill>
                <a:srgbClr val="008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kumimoji="0"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</a:rPr>
              <a:t>video/* </a:t>
            </a:r>
            <a:r>
              <a:rPr kumimoji="0" lang="zh-CN" altLang="en-US" sz="2400" dirty="0">
                <a:solidFill>
                  <a:srgbClr val="008000"/>
                </a:solidFill>
                <a:latin typeface="微软雅黑" panose="020B0503020204020204" pitchFamily="34" charset="-122"/>
              </a:rPr>
              <a:t>表示视频文件 </a:t>
            </a:r>
            <a:r>
              <a:rPr kumimoji="0" lang="en-US" altLang="zh-CN" sz="24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HTML5</a:t>
            </a:r>
            <a:endParaRPr kumimoji="0" lang="en-US" altLang="zh-CN" sz="2400" dirty="0">
              <a:solidFill>
                <a:srgbClr val="008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kumimoji="0"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</a:rPr>
              <a:t>image/* </a:t>
            </a:r>
            <a:r>
              <a:rPr kumimoji="0" lang="zh-CN" altLang="en-US" sz="2400" dirty="0">
                <a:solidFill>
                  <a:srgbClr val="008000"/>
                </a:solidFill>
                <a:latin typeface="微软雅黑" panose="020B0503020204020204" pitchFamily="34" charset="-122"/>
              </a:rPr>
              <a:t>表示图片文件</a:t>
            </a:r>
            <a:endParaRPr kumimoji="0" lang="en-US" altLang="zh-CN" sz="2400" dirty="0" smtClean="0">
              <a:solidFill>
                <a:srgbClr val="008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利用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此特性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可以判断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用户选择的文件是否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为某特定类型文件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，如果在批量上传时，只允许上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传该类型文件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，可以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利用此属性。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640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通过类型过滤文件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10009112" cy="44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实例：通过类型过滤图片文件</a:t>
            </a:r>
            <a:endParaRPr kumimoji="0" lang="en-US" altLang="zh-CN" sz="2800" dirty="0" smtClean="0">
              <a:solidFill>
                <a:srgbClr val="008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当用户选择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的多个文件中有不是图像的文件时，可以弹出错误提示信息，并停止后面的文件上传，或者跳过这个文件，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不上传该文件。</a:t>
            </a:r>
            <a:endParaRPr kumimoji="0" lang="zh-CN" altLang="en-US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80176" y="4941168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8-3.html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51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err="1">
                  <a:solidFill>
                    <a:schemeClr val="tx1"/>
                  </a:solidFill>
                  <a:latin typeface="+mn-lt"/>
                  <a:ea typeface="+mn-ea"/>
                </a:rPr>
                <a:t>FileReader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对象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62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83432" y="1143000"/>
            <a:ext cx="9937104" cy="523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ts val="375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FileReader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对象用来把文件读入内存，并且读取文件中的数据。</a:t>
            </a:r>
            <a:endParaRPr kumimoji="0"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375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使用</a:t>
            </a:r>
            <a:r>
              <a:rPr kumimoji="0"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FileReader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对象，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web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应用程序可以异步的读取存储在用户计算机上的文件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或者原始数据缓冲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)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内容，可以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使用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File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对象或者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Blob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对象来指定所要处理的文件或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数据。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375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检测浏览器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是否支持 </a:t>
            </a:r>
            <a:r>
              <a:rPr kumimoji="0"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FileReader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spcAft>
                <a:spcPts val="375"/>
              </a:spcAft>
              <a:buClr>
                <a:srgbClr val="008469"/>
              </a:buClr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支持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这一接口的浏览器有一个位于 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window 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对象下的 </a:t>
            </a:r>
            <a:r>
              <a:rPr kumimoji="0" lang="en-US" altLang="zh-CN" sz="2600" b="1" dirty="0" err="1">
                <a:solidFill>
                  <a:srgbClr val="00CC99"/>
                </a:solidFill>
                <a:latin typeface="微软雅黑" panose="020B0503020204020204" pitchFamily="34" charset="-122"/>
              </a:rPr>
              <a:t>FileReader</a:t>
            </a:r>
            <a:r>
              <a:rPr kumimoji="0" lang="en-US" altLang="zh-CN" sz="2600" b="1" dirty="0">
                <a:solidFill>
                  <a:srgbClr val="00CC99"/>
                </a:solidFill>
                <a:latin typeface="微软雅黑" panose="020B0503020204020204" pitchFamily="34" charset="-122"/>
              </a:rPr>
              <a:t> </a:t>
            </a:r>
            <a:r>
              <a:rPr kumimoji="0" lang="zh-CN" altLang="en-US" sz="2600" b="1" dirty="0">
                <a:solidFill>
                  <a:srgbClr val="00CC99"/>
                </a:solidFill>
                <a:latin typeface="微软雅黑" panose="020B0503020204020204" pitchFamily="34" charset="-122"/>
              </a:rPr>
              <a:t>构造函数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，如果浏览器有这个构造函数，那么就可以 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new 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一个 </a:t>
            </a:r>
            <a:r>
              <a:rPr kumimoji="0"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FileReader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的实例来使用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kumimoji="0" lang="zh-CN" altLang="en-US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67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FileReader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535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8496944" cy="67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检查浏览器对</a:t>
            </a:r>
            <a:r>
              <a:rPr lang="en-US" altLang="zh-CN" sz="4000" dirty="0" err="1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FileReader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对象的支持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6698" y="1412776"/>
            <a:ext cx="972108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700" dirty="0" smtClean="0">
                <a:solidFill>
                  <a:srgbClr val="000000"/>
                </a:solidFill>
              </a:rPr>
              <a:t>	// if </a:t>
            </a:r>
            <a:r>
              <a:rPr lang="en-US" altLang="zh-CN" sz="2700" dirty="0">
                <a:solidFill>
                  <a:srgbClr val="000000"/>
                </a:solidFill>
              </a:rPr>
              <a:t>( </a:t>
            </a:r>
            <a:r>
              <a:rPr lang="en-US" altLang="zh-CN" sz="2700" dirty="0" err="1">
                <a:solidFill>
                  <a:srgbClr val="0033CC"/>
                </a:solidFill>
              </a:rPr>
              <a:t>typeof</a:t>
            </a:r>
            <a:r>
              <a:rPr lang="en-US" altLang="zh-CN" sz="2700" dirty="0">
                <a:solidFill>
                  <a:srgbClr val="0033CC"/>
                </a:solidFill>
              </a:rPr>
              <a:t> </a:t>
            </a:r>
            <a:r>
              <a:rPr lang="en-US" altLang="zh-CN" sz="2700" dirty="0" err="1">
                <a:solidFill>
                  <a:srgbClr val="0033CC"/>
                </a:solidFill>
              </a:rPr>
              <a:t>FileReader</a:t>
            </a:r>
            <a:r>
              <a:rPr lang="en-US" altLang="zh-CN" sz="2700" dirty="0">
                <a:solidFill>
                  <a:srgbClr val="0033CC"/>
                </a:solidFill>
              </a:rPr>
              <a:t> </a:t>
            </a:r>
            <a:r>
              <a:rPr lang="en-US" altLang="zh-CN" sz="2700" dirty="0" smtClean="0">
                <a:solidFill>
                  <a:srgbClr val="0033CC"/>
                </a:solidFill>
              </a:rPr>
              <a:t>== </a:t>
            </a:r>
            <a:r>
              <a:rPr lang="en-US" altLang="zh-CN" sz="2700" dirty="0">
                <a:solidFill>
                  <a:srgbClr val="0033CC"/>
                </a:solidFill>
              </a:rPr>
              <a:t>'undefined'</a:t>
            </a:r>
            <a:r>
              <a:rPr lang="en-US" altLang="zh-CN" sz="2700" dirty="0">
                <a:solidFill>
                  <a:srgbClr val="000000"/>
                </a:solidFill>
              </a:rPr>
              <a:t> ) </a:t>
            </a:r>
            <a:endParaRPr lang="en-US" altLang="zh-CN" sz="2700" dirty="0" smtClean="0">
              <a:solidFill>
                <a:srgbClr val="000000"/>
              </a:solidFill>
            </a:endParaRPr>
          </a:p>
          <a:p>
            <a:r>
              <a:rPr lang="en-US" altLang="zh-CN" sz="2700" dirty="0">
                <a:solidFill>
                  <a:srgbClr val="000000"/>
                </a:solidFill>
              </a:rPr>
              <a:t>     </a:t>
            </a:r>
            <a:r>
              <a:rPr lang="en-US" altLang="zh-CN" sz="2700" dirty="0" smtClean="0">
                <a:solidFill>
                  <a:srgbClr val="000000"/>
                </a:solidFill>
              </a:rPr>
              <a:t>if ( </a:t>
            </a:r>
            <a:r>
              <a:rPr lang="en-US" altLang="zh-CN" sz="2700" dirty="0" err="1" smtClean="0">
                <a:solidFill>
                  <a:srgbClr val="0033CC"/>
                </a:solidFill>
              </a:rPr>
              <a:t>window.FileReader</a:t>
            </a:r>
            <a:r>
              <a:rPr lang="en-US" altLang="zh-CN" sz="2700" dirty="0" smtClean="0">
                <a:solidFill>
                  <a:srgbClr val="000000"/>
                </a:solidFill>
              </a:rPr>
              <a:t> )</a:t>
            </a:r>
            <a:endParaRPr lang="en-US" altLang="zh-CN" sz="2700" dirty="0">
              <a:solidFill>
                <a:srgbClr val="000000"/>
              </a:solidFill>
            </a:endParaRPr>
          </a:p>
          <a:p>
            <a:r>
              <a:rPr lang="en-US" altLang="zh-CN" sz="2700" dirty="0" smtClean="0">
                <a:solidFill>
                  <a:srgbClr val="000000"/>
                </a:solidFill>
              </a:rPr>
              <a:t>		{           </a:t>
            </a:r>
            <a:endParaRPr lang="en-US" altLang="zh-CN" sz="2700" dirty="0">
              <a:solidFill>
                <a:srgbClr val="000000"/>
              </a:solidFill>
            </a:endParaRPr>
          </a:p>
          <a:p>
            <a:r>
              <a:rPr lang="en-US" altLang="zh-CN" sz="2700" dirty="0">
                <a:solidFill>
                  <a:srgbClr val="000000"/>
                </a:solidFill>
              </a:rPr>
              <a:t>		</a:t>
            </a:r>
            <a:r>
              <a:rPr lang="en-US" altLang="zh-CN" sz="2700" dirty="0" smtClean="0">
                <a:solidFill>
                  <a:srgbClr val="000000"/>
                </a:solidFill>
              </a:rPr>
              <a:t>	alert</a:t>
            </a:r>
            <a:r>
              <a:rPr lang="en-US" altLang="zh-CN" sz="2700" dirty="0">
                <a:solidFill>
                  <a:srgbClr val="000000"/>
                </a:solidFill>
              </a:rPr>
              <a:t>( " </a:t>
            </a:r>
            <a:r>
              <a:rPr lang="zh-CN" altLang="en-US" sz="2700" dirty="0">
                <a:solidFill>
                  <a:srgbClr val="000000"/>
                </a:solidFill>
              </a:rPr>
              <a:t>您的浏览器未实现 </a:t>
            </a:r>
            <a:r>
              <a:rPr lang="en-US" altLang="zh-CN" sz="2700" dirty="0" err="1">
                <a:solidFill>
                  <a:srgbClr val="000000"/>
                </a:solidFill>
              </a:rPr>
              <a:t>FileReader</a:t>
            </a:r>
            <a:r>
              <a:rPr lang="en-US" altLang="zh-CN" sz="2700" dirty="0">
                <a:solidFill>
                  <a:srgbClr val="000000"/>
                </a:solidFill>
              </a:rPr>
              <a:t> </a:t>
            </a:r>
            <a:r>
              <a:rPr lang="zh-CN" altLang="en-US" sz="2700" dirty="0">
                <a:solidFill>
                  <a:srgbClr val="000000"/>
                </a:solidFill>
              </a:rPr>
              <a:t>接口 </a:t>
            </a:r>
            <a:r>
              <a:rPr lang="en-US" altLang="zh-CN" sz="2700" dirty="0">
                <a:solidFill>
                  <a:srgbClr val="000000"/>
                </a:solidFill>
              </a:rPr>
              <a:t>" ); </a:t>
            </a:r>
          </a:p>
          <a:p>
            <a:r>
              <a:rPr lang="en-US" altLang="zh-CN" sz="2700" dirty="0" smtClean="0">
                <a:solidFill>
                  <a:srgbClr val="000000"/>
                </a:solidFill>
              </a:rPr>
              <a:t>		} </a:t>
            </a:r>
            <a:endParaRPr lang="en-US" altLang="zh-CN" sz="2700" dirty="0">
              <a:solidFill>
                <a:srgbClr val="000000"/>
              </a:solidFill>
            </a:endParaRPr>
          </a:p>
          <a:p>
            <a:r>
              <a:rPr lang="en-US" altLang="zh-CN" sz="2700" dirty="0" smtClean="0">
                <a:solidFill>
                  <a:srgbClr val="000000"/>
                </a:solidFill>
              </a:rPr>
              <a:t>	else </a:t>
            </a:r>
            <a:endParaRPr lang="en-US" altLang="zh-CN" sz="2700" dirty="0">
              <a:solidFill>
                <a:srgbClr val="000000"/>
              </a:solidFill>
            </a:endParaRPr>
          </a:p>
          <a:p>
            <a:r>
              <a:rPr lang="en-US" altLang="zh-CN" sz="2700" dirty="0" smtClean="0">
                <a:solidFill>
                  <a:srgbClr val="000000"/>
                </a:solidFill>
              </a:rPr>
              <a:t>		{                  </a:t>
            </a:r>
            <a:endParaRPr lang="en-US" altLang="zh-CN" sz="2700" dirty="0">
              <a:solidFill>
                <a:srgbClr val="000000"/>
              </a:solidFill>
            </a:endParaRPr>
          </a:p>
          <a:p>
            <a:r>
              <a:rPr lang="en-US" altLang="zh-CN" sz="2700" dirty="0">
                <a:solidFill>
                  <a:srgbClr val="000000"/>
                </a:solidFill>
              </a:rPr>
              <a:t>		</a:t>
            </a:r>
            <a:r>
              <a:rPr lang="en-US" altLang="zh-CN" sz="2700" dirty="0" smtClean="0">
                <a:solidFill>
                  <a:srgbClr val="000000"/>
                </a:solidFill>
              </a:rPr>
              <a:t>	</a:t>
            </a:r>
            <a:r>
              <a:rPr lang="en-US" altLang="zh-CN" sz="27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700" dirty="0" smtClean="0">
                <a:solidFill>
                  <a:srgbClr val="000000"/>
                </a:solidFill>
              </a:rPr>
              <a:t> </a:t>
            </a:r>
            <a:r>
              <a:rPr lang="en-US" altLang="zh-CN" sz="2700" dirty="0">
                <a:solidFill>
                  <a:srgbClr val="000000"/>
                </a:solidFill>
              </a:rPr>
              <a:t>reader = </a:t>
            </a:r>
            <a:r>
              <a:rPr lang="en-US" altLang="zh-CN" sz="2700" dirty="0">
                <a:solidFill>
                  <a:srgbClr val="0033CC"/>
                </a:solidFill>
              </a:rPr>
              <a:t>new </a:t>
            </a:r>
            <a:r>
              <a:rPr lang="en-US" altLang="zh-CN" sz="2700" dirty="0" err="1">
                <a:solidFill>
                  <a:srgbClr val="0033CC"/>
                </a:solidFill>
              </a:rPr>
              <a:t>FileReader</a:t>
            </a:r>
            <a:r>
              <a:rPr lang="en-US" altLang="zh-CN" sz="2700" dirty="0">
                <a:solidFill>
                  <a:srgbClr val="0033CC"/>
                </a:solidFill>
              </a:rPr>
              <a:t>()</a:t>
            </a:r>
            <a:r>
              <a:rPr lang="en-US" altLang="zh-CN" sz="2700" dirty="0">
                <a:solidFill>
                  <a:srgbClr val="000000"/>
                </a:solidFill>
              </a:rPr>
              <a:t>;       </a:t>
            </a:r>
            <a:r>
              <a:rPr lang="en-US" altLang="zh-CN" sz="2700" dirty="0" smtClean="0">
                <a:solidFill>
                  <a:srgbClr val="000000"/>
                </a:solidFill>
              </a:rPr>
              <a:t> </a:t>
            </a:r>
            <a:r>
              <a:rPr lang="en-US" altLang="zh-CN" sz="2700" dirty="0">
                <a:solidFill>
                  <a:srgbClr val="000000"/>
                </a:solidFill>
              </a:rPr>
              <a:t>// </a:t>
            </a:r>
            <a:r>
              <a:rPr lang="zh-CN" altLang="en-US" sz="2700" dirty="0">
                <a:solidFill>
                  <a:srgbClr val="000000"/>
                </a:solidFill>
              </a:rPr>
              <a:t>正常使用</a:t>
            </a:r>
            <a:r>
              <a:rPr lang="zh-CN" altLang="en-US" sz="2700" dirty="0" smtClean="0">
                <a:solidFill>
                  <a:srgbClr val="000000"/>
                </a:solidFill>
              </a:rPr>
              <a:t>浏览器</a:t>
            </a:r>
            <a:endParaRPr lang="en-US" altLang="zh-CN" sz="2700" dirty="0" smtClean="0">
              <a:solidFill>
                <a:srgbClr val="000000"/>
              </a:solidFill>
            </a:endParaRPr>
          </a:p>
          <a:p>
            <a:r>
              <a:rPr lang="en-US" altLang="zh-CN" sz="2700" dirty="0" smtClean="0">
                <a:solidFill>
                  <a:srgbClr val="000000"/>
                </a:solidFill>
              </a:rPr>
              <a:t>		}</a:t>
            </a:r>
            <a:r>
              <a:rPr lang="zh-CN" altLang="en-US" sz="2700" dirty="0" smtClean="0">
                <a:solidFill>
                  <a:srgbClr val="000000"/>
                </a:solidFill>
              </a:rPr>
              <a:t> </a:t>
            </a:r>
            <a:endParaRPr lang="zh-CN" altLang="en-US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83431" y="1143000"/>
            <a:ext cx="10411909" cy="163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  <a:spcBef>
                <a:spcPts val="300"/>
              </a:spcBef>
              <a:spcAft>
                <a:spcPts val="375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FileReader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对象用来把文件读入内存，并且读取文件中的数据。</a:t>
            </a:r>
            <a:endParaRPr kumimoji="0"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300"/>
              </a:spcBef>
              <a:spcAft>
                <a:spcPts val="375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无论读取成功或失败，方法不会返回读取结果，只存储在</a:t>
            </a:r>
            <a:r>
              <a:rPr kumimoji="0"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FileReader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的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result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属性中。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67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FileReader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对象的方法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57486"/>
              </p:ext>
            </p:extLst>
          </p:nvPr>
        </p:nvGraphicFramePr>
        <p:xfrm>
          <a:off x="1127448" y="2852936"/>
          <a:ext cx="10267893" cy="39153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8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</a:p>
                  </a:txBody>
                  <a:tcPr marL="68564" marR="6856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8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68564" marR="6856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8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64" marR="6856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5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abort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中断读取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494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readAsBinaryString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将文件读取为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字符串。通常将它传送到服务器端以存储文件。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readAsDataURL</a:t>
                      </a:r>
                      <a:endParaRPr lang="zh-CN" sz="2400" kern="10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将文件读取为</a:t>
                      </a: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DataURL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。读取内容可以做为</a:t>
                      </a:r>
                      <a:r>
                        <a:rPr lang="en-US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属性，即可以将一个图片的结果指向给一个</a:t>
                      </a: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属性。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007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readAsText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file, [encoding]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将文件读取为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数据。第一个参数传入</a:t>
                      </a:r>
                      <a:r>
                        <a:rPr lang="en-US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Blog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对象，第二个参数传入编码格式。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007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83432" y="1143000"/>
            <a:ext cx="10081120" cy="113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  <a:spcBef>
                <a:spcPts val="300"/>
              </a:spcBef>
              <a:spcAft>
                <a:spcPts val="375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当</a:t>
            </a:r>
            <a:r>
              <a:rPr kumimoji="0"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FileReader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对象读取文件时，会伴随着一系列</a:t>
            </a:r>
            <a:r>
              <a:rPr kumimoji="0"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事件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，它们表示读取文件时不同的读取状态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kumimoji="0" lang="zh-CN" altLang="en-US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67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FileReader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对象的事件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28458"/>
              </p:ext>
            </p:extLst>
          </p:nvPr>
        </p:nvGraphicFramePr>
        <p:xfrm>
          <a:off x="1703512" y="2511152"/>
          <a:ext cx="8533953" cy="323898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985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808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onabort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数据读取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</a:t>
                      </a: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时触发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onerror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数据读取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出错</a:t>
                      </a: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时触发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onloadstart</a:t>
                      </a:r>
                      <a:endParaRPr lang="zh-CN" altLang="zh-CN" sz="2400" kern="10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读取开始时触发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onprogress</a:t>
                      </a:r>
                      <a:endParaRPr lang="zh-CN" altLang="zh-CN" sz="2400" kern="10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读取中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</a:t>
                      </a:r>
                      <a:endParaRPr lang="zh-CN" altLang="zh-CN" sz="2400" kern="10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文件读取成功完成时触发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onloadend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读取完成触发，无论成功或失败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087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67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实现图片的预览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3432" y="1412776"/>
            <a:ext cx="10297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</a:rPr>
              <a:t>使用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FileReader</a:t>
            </a:r>
            <a:r>
              <a:rPr lang="zh-CN" altLang="en-US" sz="2800" dirty="0" smtClean="0">
                <a:solidFill>
                  <a:srgbClr val="000000"/>
                </a:solidFill>
              </a:rPr>
              <a:t>对象的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readAsDataURL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</a:rPr>
              <a:t>readAsBinaryString</a:t>
            </a:r>
            <a:r>
              <a:rPr lang="en-US" altLang="zh-CN" sz="2800" dirty="0">
                <a:solidFill>
                  <a:srgbClr val="000000"/>
                </a:solidFill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</a:rPr>
              <a:t>readAsText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</a:rPr>
              <a:t>方法实现图片的预览</a:t>
            </a:r>
            <a:r>
              <a:rPr lang="zh-CN" altLang="en-US" dirty="0" smtClean="0"/>
              <a:t>现</a:t>
            </a:r>
            <a:r>
              <a:rPr lang="zh-CN" altLang="en-US" dirty="0"/>
              <a:t>图片的预览。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54965" y="6093296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8-4.html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85" y="2708486"/>
            <a:ext cx="8895238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67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实现文本文件的读取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432" y="1412776"/>
            <a:ext cx="1029714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4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</a:rPr>
              <a:t>使用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FileReader</a:t>
            </a:r>
            <a:r>
              <a:rPr lang="zh-CN" altLang="en-US" sz="2800" dirty="0" smtClean="0">
                <a:solidFill>
                  <a:srgbClr val="000000"/>
                </a:solidFill>
              </a:rPr>
              <a:t>对象的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readAsText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</a:rPr>
              <a:t>方法</a:t>
            </a:r>
            <a:r>
              <a:rPr lang="zh-CN" altLang="en-US" sz="2800" dirty="0">
                <a:solidFill>
                  <a:srgbClr val="000000"/>
                </a:solidFill>
              </a:rPr>
              <a:t>实现文本文件的预览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lnSpc>
                <a:spcPts val="384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需要注意：</a:t>
            </a:r>
            <a:r>
              <a:rPr lang="en-US" altLang="zh-CN" sz="2800" dirty="0" smtClean="0">
                <a:solidFill>
                  <a:srgbClr val="FF0000"/>
                </a:solidFill>
              </a:rPr>
              <a:t>txt</a:t>
            </a:r>
            <a:r>
              <a:rPr lang="zh-CN" altLang="en-US" sz="2800" dirty="0" smtClean="0">
                <a:solidFill>
                  <a:srgbClr val="FF0000"/>
                </a:solidFill>
              </a:rPr>
              <a:t>文件的编码格式需要设置为</a:t>
            </a:r>
            <a:r>
              <a:rPr lang="en-US" altLang="zh-CN" sz="2800" dirty="0" smtClean="0">
                <a:solidFill>
                  <a:srgbClr val="FF0000"/>
                </a:solidFill>
              </a:rPr>
              <a:t>UFT-8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54965" y="6093296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8-5.html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029796"/>
            <a:ext cx="8638126" cy="25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0" y="1698151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0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file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对象与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filelist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对象</a:t>
            </a: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64555" y="240373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0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Blob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对象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 err="1" smtClean="0">
                  <a:solidFill>
                    <a:schemeClr val="tx1"/>
                  </a:solidFill>
                  <a:latin typeface="+mn-lt"/>
                  <a:ea typeface="+mn-ea"/>
                </a:rPr>
                <a:t>FileReader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对象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0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67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事件顺序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983432" y="1287016"/>
            <a:ext cx="10081120" cy="192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900"/>
              </a:lnSpc>
              <a:spcBef>
                <a:spcPts val="300"/>
              </a:spcBef>
              <a:spcAft>
                <a:spcPts val="375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通过点击显示图像按钮在画面中读入一个图像文件，通过这个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过程了解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按顺序触发了哪些事件，并用提示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信息显示出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这些事件的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名字。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536160" y="4653136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8-6.html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7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file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对象与</a:t>
              </a:r>
              <a:r>
                <a:rPr lang="en-US" altLang="zh-CN" sz="5400" dirty="0" err="1">
                  <a:solidFill>
                    <a:schemeClr val="tx1"/>
                  </a:solidFill>
                  <a:latin typeface="+mn-lt"/>
                  <a:ea typeface="+mn-ea"/>
                </a:rPr>
                <a:t>filelist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对象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80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900305" y="1412776"/>
            <a:ext cx="9756576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提供了功能强大的文件操作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API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，可以完成选中多个文件、读取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文件内容等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功能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能够突破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沙箱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访问本地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的文件系统，从而有效的弥补桌面和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web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应用之间的鸿沟。</a:t>
            </a:r>
          </a:p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4000"/>
              </a:lnSpc>
              <a:spcAft>
                <a:spcPts val="600"/>
              </a:spcAft>
              <a:buClrTx/>
            </a:pPr>
            <a:endParaRPr kumimoji="0" lang="en-GB" altLang="zh-CN" sz="2800" dirty="0">
              <a:solidFill>
                <a:srgbClr val="006F53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911424" y="236539"/>
            <a:ext cx="757376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HTML5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文件操作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289031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file</a:t>
            </a:r>
            <a:r>
              <a:rPr kumimoji="0"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对象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指用户选择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的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文件；</a:t>
            </a:r>
            <a:r>
              <a:rPr kumimoji="0"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FileList</a:t>
            </a:r>
            <a:r>
              <a:rPr kumimoji="0"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对象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表示用户选择的文件列表。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在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HTML4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中，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控件内只允许放置一个文件，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通过添加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multiple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属性，在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控件内允许一次放置多个文件。每一个文件都是一个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对象，而</a:t>
            </a:r>
            <a:r>
              <a:rPr kumimoji="0"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FileList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对象则为这些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对象的列表，代表用户选择的所有文件。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对象有两个属性，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name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属性表示文件名，不包括路径；</a:t>
            </a:r>
            <a:r>
              <a:rPr kumimoji="0"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lastModifiedDate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属性表示文件的最后修改日期。</a:t>
            </a:r>
            <a:endParaRPr kumimoji="0" lang="zh-CN" altLang="en-US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FileList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对象与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file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FileList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对象与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file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3472" y="1556792"/>
            <a:ext cx="9361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800" dirty="0">
                <a:solidFill>
                  <a:srgbClr val="000000"/>
                </a:solidFill>
              </a:rPr>
              <a:t>input type="file" id="file" </a:t>
            </a:r>
            <a:r>
              <a:rPr lang="en-US" altLang="zh-CN" sz="2800" dirty="0">
                <a:solidFill>
                  <a:srgbClr val="FF0000"/>
                </a:solidFill>
              </a:rPr>
              <a:t>multiple</a:t>
            </a:r>
            <a:r>
              <a:rPr lang="en-US" altLang="zh-CN" sz="2800" dirty="0">
                <a:solidFill>
                  <a:srgbClr val="000000"/>
                </a:solidFill>
              </a:rPr>
              <a:t> size="80"/&gt;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3472" y="2492896"/>
            <a:ext cx="9073008" cy="10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63513">
              <a:lnSpc>
                <a:spcPts val="4000"/>
              </a:lnSpc>
              <a:spcBef>
                <a:spcPts val="600"/>
              </a:spcBef>
              <a:spcAft>
                <a:spcPts val="525"/>
              </a:spcAft>
              <a:buClr>
                <a:srgbClr val="008469"/>
              </a:buCl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通过给该标记添加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multiple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来设定当前文件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选择器可选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中多个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文件</a:t>
            </a:r>
            <a:endParaRPr lang="en-US" altLang="zh-CN" sz="2800" dirty="0" smtClean="0">
              <a:solidFill>
                <a:srgbClr val="006F5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3472" y="4005064"/>
            <a:ext cx="9145016" cy="1540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rgbClr val="000000"/>
                </a:solidFill>
              </a:rPr>
              <a:t>所有</a:t>
            </a:r>
            <a:r>
              <a:rPr lang="en-US" altLang="zh-CN" sz="2600" dirty="0">
                <a:solidFill>
                  <a:srgbClr val="000000"/>
                </a:solidFill>
              </a:rPr>
              <a:t>type</a:t>
            </a:r>
            <a:r>
              <a:rPr lang="zh-CN" altLang="en-US" sz="2600" dirty="0" smtClean="0">
                <a:solidFill>
                  <a:srgbClr val="000000"/>
                </a:solidFill>
              </a:rPr>
              <a:t>属性为</a:t>
            </a:r>
            <a:r>
              <a:rPr lang="en-US" altLang="zh-CN" sz="2600" dirty="0">
                <a:solidFill>
                  <a:srgbClr val="000000"/>
                </a:solidFill>
              </a:rPr>
              <a:t>file</a:t>
            </a:r>
            <a:r>
              <a:rPr lang="zh-CN" altLang="en-US" sz="2600" dirty="0">
                <a:solidFill>
                  <a:srgbClr val="000000"/>
                </a:solidFill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</a:rPr>
              <a:t>&lt;input&gt;</a:t>
            </a:r>
            <a:r>
              <a:rPr lang="zh-CN" altLang="en-US" sz="2600" dirty="0">
                <a:solidFill>
                  <a:srgbClr val="000000"/>
                </a:solidFill>
              </a:rPr>
              <a:t>元素都有一个</a:t>
            </a:r>
            <a:r>
              <a:rPr lang="en-US" altLang="zh-CN" sz="2600" dirty="0">
                <a:solidFill>
                  <a:srgbClr val="FF0000"/>
                </a:solidFill>
              </a:rPr>
              <a:t>files</a:t>
            </a:r>
            <a:r>
              <a:rPr lang="zh-CN" altLang="en-US" sz="2600" dirty="0">
                <a:solidFill>
                  <a:srgbClr val="FF0000"/>
                </a:solidFill>
              </a:rPr>
              <a:t>属性</a:t>
            </a:r>
            <a:r>
              <a:rPr lang="zh-CN" altLang="en-US" sz="2600" dirty="0">
                <a:solidFill>
                  <a:srgbClr val="000000"/>
                </a:solidFill>
              </a:rPr>
              <a:t>，用来存储用户所选择的文件。</a:t>
            </a:r>
            <a:r>
              <a:rPr lang="en-US" altLang="zh-CN" sz="2600" dirty="0">
                <a:solidFill>
                  <a:srgbClr val="000000"/>
                </a:solidFill>
              </a:rPr>
              <a:t>files</a:t>
            </a:r>
            <a:r>
              <a:rPr lang="zh-CN" altLang="en-US" sz="2600" dirty="0">
                <a:solidFill>
                  <a:srgbClr val="000000"/>
                </a:solidFill>
              </a:rPr>
              <a:t>有一个</a:t>
            </a:r>
            <a:r>
              <a:rPr lang="en-US" altLang="zh-CN" sz="2600" dirty="0">
                <a:solidFill>
                  <a:srgbClr val="000000"/>
                </a:solidFill>
              </a:rPr>
              <a:t>length</a:t>
            </a:r>
            <a:r>
              <a:rPr lang="zh-CN" altLang="en-US" sz="2600" dirty="0">
                <a:solidFill>
                  <a:srgbClr val="000000"/>
                </a:solidFill>
              </a:rPr>
              <a:t>属性和</a:t>
            </a:r>
            <a:r>
              <a:rPr lang="en-US" altLang="zh-CN" sz="2600" dirty="0">
                <a:solidFill>
                  <a:srgbClr val="000000"/>
                </a:solidFill>
              </a:rPr>
              <a:t>item</a:t>
            </a:r>
            <a:r>
              <a:rPr lang="zh-CN" altLang="en-US" sz="2600" dirty="0" smtClean="0">
                <a:solidFill>
                  <a:srgbClr val="000000"/>
                </a:solidFill>
              </a:rPr>
              <a:t>方法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  <a:r>
              <a:rPr lang="zh-CN" altLang="en-US" sz="2600" dirty="0" smtClean="0">
                <a:solidFill>
                  <a:srgbClr val="000000"/>
                </a:solidFill>
              </a:rPr>
              <a:t>可以</a:t>
            </a:r>
            <a:r>
              <a:rPr lang="zh-CN" altLang="en-US" sz="2600" dirty="0">
                <a:solidFill>
                  <a:srgbClr val="000000"/>
                </a:solidFill>
              </a:rPr>
              <a:t>通过</a:t>
            </a:r>
            <a:r>
              <a:rPr lang="en-US" altLang="zh-CN" sz="2600" dirty="0">
                <a:solidFill>
                  <a:srgbClr val="000000"/>
                </a:solidFill>
              </a:rPr>
              <a:t>files[index]</a:t>
            </a:r>
            <a:r>
              <a:rPr lang="zh-CN" altLang="en-US" sz="2600" dirty="0">
                <a:solidFill>
                  <a:srgbClr val="000000"/>
                </a:solidFill>
              </a:rPr>
              <a:t>或者</a:t>
            </a:r>
            <a:r>
              <a:rPr lang="en-US" altLang="zh-CN" sz="2600" dirty="0" err="1">
                <a:solidFill>
                  <a:srgbClr val="000000"/>
                </a:solidFill>
              </a:rPr>
              <a:t>files.item</a:t>
            </a:r>
            <a:r>
              <a:rPr lang="en-US" altLang="zh-CN" sz="2600" dirty="0">
                <a:solidFill>
                  <a:srgbClr val="000000"/>
                </a:solidFill>
              </a:rPr>
              <a:t>(index)</a:t>
            </a:r>
            <a:r>
              <a:rPr lang="zh-CN" altLang="en-US" sz="2600" dirty="0" smtClean="0">
                <a:solidFill>
                  <a:srgbClr val="000000"/>
                </a:solidFill>
              </a:rPr>
              <a:t>获取选择</a:t>
            </a:r>
            <a:r>
              <a:rPr lang="zh-CN" altLang="en-US" sz="2600" dirty="0">
                <a:solidFill>
                  <a:srgbClr val="000000"/>
                </a:solidFill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</a:rPr>
              <a:t>file</a:t>
            </a:r>
            <a:r>
              <a:rPr lang="zh-CN" altLang="en-US" sz="2600" dirty="0">
                <a:solidFill>
                  <a:srgbClr val="000000"/>
                </a:solidFill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1476823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721080" cy="18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实例：使用</a:t>
            </a:r>
            <a:r>
              <a:rPr kumimoji="0" lang="en-US" altLang="zh-CN" sz="2800" dirty="0" err="1" smtClean="0">
                <a:solidFill>
                  <a:srgbClr val="008000"/>
                </a:solidFill>
                <a:latin typeface="微软雅黑" panose="020B0503020204020204" pitchFamily="34" charset="-122"/>
              </a:rPr>
              <a:t>FileList</a:t>
            </a: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对象与</a:t>
            </a:r>
            <a:r>
              <a:rPr kumimoji="0" lang="en-US" altLang="zh-CN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file</a:t>
            </a:r>
            <a:r>
              <a:rPr kumimoji="0" lang="zh-CN" altLang="en-US" sz="2800" dirty="0">
                <a:solidFill>
                  <a:srgbClr val="008000"/>
                </a:solidFill>
                <a:latin typeface="微软雅黑" panose="020B0503020204020204" pitchFamily="34" charset="-122"/>
              </a:rPr>
              <a:t>对象</a:t>
            </a: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。</a:t>
            </a:r>
            <a:endParaRPr kumimoji="0" lang="en-US" altLang="zh-CN" sz="2800" dirty="0" smtClean="0">
              <a:solidFill>
                <a:srgbClr val="008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通过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单击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“选择文件”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按钮，选择要上传得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文件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；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单击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“上传文件”按钮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，会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弹出一个对话框，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在对话框中显示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上传文件的名称。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FileList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对象与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file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12224" y="4005064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8-1.html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84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Blob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对象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7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Blob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对象的属性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448" y="1412776"/>
            <a:ext cx="97210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Blob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对象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(binary large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object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二进制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大对象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，表示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二进制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原始数据。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522000" indent="-16351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slice( )   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可以访问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到字节内部的原始数据块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22000" indent="-16351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size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    表示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一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个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Blob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对象的字节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长度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22000" indent="-16351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type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   表示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Blob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MIME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类型，如果是未知类型，则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返回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一个空字符串。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3472" y="537321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file</a:t>
            </a:r>
            <a:r>
              <a:rPr lang="zh-CN" altLang="en-US" sz="2800" dirty="0" smtClean="0">
                <a:solidFill>
                  <a:srgbClr val="FF0000"/>
                </a:solidFill>
              </a:rPr>
              <a:t>对象继承了</a:t>
            </a:r>
            <a:r>
              <a:rPr lang="en-US" altLang="zh-CN" sz="2800" dirty="0" smtClean="0">
                <a:solidFill>
                  <a:srgbClr val="FF0000"/>
                </a:solidFill>
              </a:rPr>
              <a:t>Blob</a:t>
            </a:r>
            <a:r>
              <a:rPr lang="zh-CN" altLang="en-US" sz="2800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heme/theme1.xml><?xml version="1.0" encoding="utf-8"?>
<a:theme xmlns:a="http://schemas.openxmlformats.org/drawingml/2006/main" name="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86382D77-5A03-4C7F-A6FB-C50AE0DF7021}" vid="{A9CEBC2F-4706-499C-A4BD-336CA12F86B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45241</TotalTime>
  <Words>1111</Words>
  <Application>Microsoft Office PowerPoint</Application>
  <PresentationFormat>宽屏</PresentationFormat>
  <Paragraphs>147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DejaVu Serif</vt:lpstr>
      <vt:lpstr>黑体</vt:lpstr>
      <vt:lpstr>宋体</vt:lpstr>
      <vt:lpstr>微软雅黑</vt:lpstr>
      <vt:lpstr>Arial</vt:lpstr>
      <vt:lpstr>Britannic Bold</vt:lpstr>
      <vt:lpstr>Calibri</vt:lpstr>
      <vt:lpstr>Times New Roman</vt:lpstr>
      <vt:lpstr>主题1</vt:lpstr>
      <vt:lpstr>H5方向基础课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3002</cp:revision>
  <cp:lastPrinted>1899-12-30T00:00:00Z</cp:lastPrinted>
  <dcterms:created xsi:type="dcterms:W3CDTF">2003-05-12T10:17:00Z</dcterms:created>
  <dcterms:modified xsi:type="dcterms:W3CDTF">2017-05-19T09:30:12Z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