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8"/>
  </p:notesMasterIdLst>
  <p:sldIdLst>
    <p:sldId id="299" r:id="rId2"/>
    <p:sldId id="300" r:id="rId3"/>
    <p:sldId id="301" r:id="rId4"/>
    <p:sldId id="260" r:id="rId5"/>
    <p:sldId id="263" r:id="rId6"/>
    <p:sldId id="316" r:id="rId7"/>
    <p:sldId id="307" r:id="rId8"/>
    <p:sldId id="317" r:id="rId9"/>
    <p:sldId id="302" r:id="rId10"/>
    <p:sldId id="312" r:id="rId11"/>
    <p:sldId id="310" r:id="rId12"/>
    <p:sldId id="313" r:id="rId13"/>
    <p:sldId id="315" r:id="rId14"/>
    <p:sldId id="314" r:id="rId15"/>
    <p:sldId id="311" r:id="rId16"/>
    <p:sldId id="306" r:id="rId17"/>
  </p:sldIdLst>
  <p:sldSz cx="12192000" cy="6858000"/>
  <p:notesSz cx="6796088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CC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82" autoAdjust="0"/>
  </p:normalViewPr>
  <p:slideViewPr>
    <p:cSldViewPr>
      <p:cViewPr varScale="1">
        <p:scale>
          <a:sx n="68" d="100"/>
          <a:sy n="68" d="100"/>
        </p:scale>
        <p:origin x="228" y="6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51275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1575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noProof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9348788"/>
            <a:ext cx="294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48788"/>
            <a:ext cx="29432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defRPr>
            </a:lvl1pPr>
          </a:lstStyle>
          <a:p>
            <a:fld id="{C5989A47-5C92-4DE2-BDBC-ECBAC5D24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9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11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6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12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83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13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13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72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7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646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8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8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86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4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10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10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50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9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0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62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4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  <a:endParaRPr 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577064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实现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拖放操作，至少要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经过两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个步骤：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）将需要拖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放的对象元素的</a:t>
            </a: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属性设为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true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，即      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="true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"   </a:t>
            </a: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注：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img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元素与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元素（必须指定</a:t>
            </a: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href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），默认允许拖放。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）编写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与拖放有关的事件处理代码。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实现拖放的步骤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8358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拖放的相关事件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0081"/>
              </p:ext>
            </p:extLst>
          </p:nvPr>
        </p:nvGraphicFramePr>
        <p:xfrm>
          <a:off x="983432" y="1412776"/>
          <a:ext cx="10081120" cy="4968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产生事件的元素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dragstart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开始拖放操作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被拖放的元素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拖放过程中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dragenter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被拖放的元素开始进入本元素的范围内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dragover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被拖放的元素正在本元素范围内移动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dragleave</a:t>
                      </a:r>
                      <a:endParaRPr lang="zh-CN" sz="2400" kern="10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被拖放的元素离开本元素的范围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</a:t>
                      </a:r>
                      <a:endParaRPr lang="zh-CN" sz="2400" kern="10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拖放的目标元素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有其他元素被拖放到了本元素中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拖放的目标元素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拖放操作结束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23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1029714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83432" y="1268760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元素为可</a:t>
            </a:r>
            <a:r>
              <a:rPr lang="zh-CN" altLang="en-US" sz="2800" dirty="0" smtClean="0">
                <a:solidFill>
                  <a:srgbClr val="000000"/>
                </a:solidFill>
              </a:rPr>
              <a:t>拖动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拖动什么   ondragstart 和 setData()</a:t>
            </a: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284984"/>
            <a:ext cx="939637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83432" y="5805264"/>
            <a:ext cx="90730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拖动时触发拖动事件ondragstart，调用drag(event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)。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在该函数设定了被拖动元素的数据。</a:t>
            </a:r>
          </a:p>
        </p:txBody>
      </p:sp>
    </p:spTree>
    <p:extLst>
      <p:ext uri="{BB962C8B-B14F-4D97-AF65-F5344CB8AC3E}">
        <p14:creationId xmlns:p14="http://schemas.microsoft.com/office/powerpoint/2010/main" val="174662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放置元素到何处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ondragover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83432" y="5622339"/>
            <a:ext cx="97210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默认无法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将元素放置到其它元素中，如果需要设置允许放置，我们必须阻止对元素的默认处理方式。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71" y="2132856"/>
            <a:ext cx="92104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41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</a:rPr>
              <a:t>）进行放置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ondrop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和 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etData()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988840"/>
            <a:ext cx="9361040" cy="461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3889" y="6153313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9-1.html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0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26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实例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：简单拖放示例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有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一个显示“拖放”文字的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元素，可以把它拖放到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位于其下面的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元素中，每次被拖放时，在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元素中会追加一次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“你好”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文字。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3432" y="4740991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9-2.html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3356992"/>
            <a:ext cx="2520280" cy="34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4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实现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拖放的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步骤</a:t>
            </a:r>
            <a:endParaRPr lang="da-DK" altLang="zh-CN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+mn-ea"/>
              </a:rPr>
              <a:t>DataTransfer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 err="1">
                  <a:solidFill>
                    <a:schemeClr val="tx1"/>
                  </a:solidFill>
                </a:rPr>
                <a:t>DataTransfer</a:t>
              </a:r>
              <a:r>
                <a:rPr lang="zh-CN" altLang="en-US" sz="5400" dirty="0">
                  <a:solidFill>
                    <a:schemeClr val="tx1"/>
                  </a:solidFill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377850"/>
            <a:ext cx="9577064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拖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放是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一种常见的特性，即抓取对象以后拖到另一个位置。</a:t>
            </a: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在 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中，拖放是标准的一部分，任何元素都能够拖放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endParaRPr lang="en-US" altLang="zh-CN" sz="280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浏览器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支持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Internet Explorer 9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Firefox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Opera 12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Chrome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以及 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Safari 5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支持拖放。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448" y="1340768"/>
            <a:ext cx="9361040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原生拖放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拖拽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数据传递对象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为事件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对象的一个属性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，用于从被拖拽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元素向放置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目标传递字符串格式的数据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。只能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在拖放事件的事件处理程序中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访问，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可以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使用此对象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的属性和方法来完善拖放功能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1684" y="4754507"/>
            <a:ext cx="5112568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/>
              <a:t>event.dataTransfer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10153128" cy="4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在触发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DOM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上的某个事件时，会产生一个</a:t>
            </a:r>
            <a:r>
              <a:rPr kumimoji="0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事件对象</a:t>
            </a:r>
            <a:r>
              <a:rPr kumimoji="0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Event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事件对象中包含所有与事件有关的信息。包括导致事件的元素、事件的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类型、键盘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按键状态、鼠标的位置等。</a:t>
            </a:r>
            <a:endParaRPr kumimoji="0" lang="en-US" altLang="zh-CN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在事件处理函数执行时，事件对象将会由浏览器自动传递给事件处理函数。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事件处理函数中，声明形参接收该参数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preventDefault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( )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取消事件的默认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动作。</a:t>
            </a:r>
            <a:endParaRPr kumimoji="0"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事件对象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874" y="584152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这个对象是隐藏在函数中的</a:t>
            </a:r>
          </a:p>
        </p:txBody>
      </p:sp>
    </p:spTree>
    <p:extLst>
      <p:ext uri="{BB962C8B-B14F-4D97-AF65-F5344CB8AC3E}">
        <p14:creationId xmlns:p14="http://schemas.microsoft.com/office/powerpoint/2010/main" val="34352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对象的方法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4757824"/>
            <a:ext cx="108732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现在支持拖动处理的</a:t>
            </a:r>
            <a:r>
              <a:rPr lang="en-US" altLang="zh-CN" sz="2600" dirty="0">
                <a:solidFill>
                  <a:srgbClr val="FF0000"/>
                </a:solidFill>
              </a:rPr>
              <a:t>MIME</a:t>
            </a:r>
            <a:r>
              <a:rPr lang="zh-CN" altLang="en-US" sz="2600" dirty="0">
                <a:solidFill>
                  <a:srgbClr val="FF0000"/>
                </a:solidFill>
              </a:rPr>
              <a:t>的类型有：“</a:t>
            </a:r>
            <a:r>
              <a:rPr lang="en-US" altLang="zh-CN" sz="2600" dirty="0">
                <a:solidFill>
                  <a:srgbClr val="FF0000"/>
                </a:solidFill>
              </a:rPr>
              <a:t>text/plain</a:t>
            </a:r>
            <a:r>
              <a:rPr lang="zh-CN" altLang="en-US" sz="2600" dirty="0">
                <a:solidFill>
                  <a:srgbClr val="FF0000"/>
                </a:solidFill>
              </a:rPr>
              <a:t>（文本文字）”、“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text/html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text/xml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>
                <a:solidFill>
                  <a:srgbClr val="FF0000"/>
                </a:solidFill>
              </a:rPr>
              <a:t>text/</a:t>
            </a:r>
            <a:r>
              <a:rPr lang="en-US" altLang="zh-CN" sz="2600" dirty="0" err="1">
                <a:solidFill>
                  <a:srgbClr val="FF0000"/>
                </a:solidFill>
              </a:rPr>
              <a:t>uri</a:t>
            </a:r>
            <a:r>
              <a:rPr lang="en-US" altLang="zh-CN" sz="2600" dirty="0">
                <a:solidFill>
                  <a:srgbClr val="FF0000"/>
                </a:solidFill>
              </a:rPr>
              <a:t>-list</a:t>
            </a:r>
            <a:r>
              <a:rPr lang="zh-CN" altLang="en-US" sz="2600" dirty="0">
                <a:solidFill>
                  <a:srgbClr val="FF0000"/>
                </a:solidFill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列表，每个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为一行</a:t>
            </a:r>
            <a:r>
              <a:rPr lang="zh-CN" altLang="en-US" sz="2600" dirty="0" smtClean="0">
                <a:solidFill>
                  <a:srgbClr val="FF0000"/>
                </a:solidFill>
              </a:rPr>
              <a:t>）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448" y="1340768"/>
            <a:ext cx="10225136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setData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(format, 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向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对象存入数据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getData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(format)  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对象读数据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448" y="2114570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 smtClean="0">
                <a:latin typeface="微软雅黑" panose="020B0503020204020204" pitchFamily="34" charset="-122"/>
              </a:rPr>
              <a:t>ev.dataTransfer.setData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("text",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ev.target.innerHTML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448" y="3702937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ev.dataTransfer.getData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");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84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对象的属性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48" y="1340768"/>
            <a:ext cx="1022513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types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存入数据的种类。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dropEffect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表示拖放操作的视觉效果。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94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</a:rPr>
                <a:t>实现拖放的步骤</a:t>
              </a:r>
              <a:endParaRPr lang="da-DK" altLang="zh-CN" sz="54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45583</TotalTime>
  <Words>690</Words>
  <Application>Microsoft Office PowerPoint</Application>
  <PresentationFormat>宽屏</PresentationFormat>
  <Paragraphs>112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DejaVu Serif</vt:lpstr>
      <vt:lpstr>黑体</vt:lpstr>
      <vt:lpstr>宋体</vt:lpstr>
      <vt:lpstr>微软雅黑</vt:lpstr>
      <vt:lpstr>Arial</vt:lpstr>
      <vt:lpstr>Britannic Bold</vt:lpstr>
      <vt:lpstr>Calibri</vt:lpstr>
      <vt:lpstr>Times New Roman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3006</cp:revision>
  <cp:lastPrinted>1899-12-30T00:00:00Z</cp:lastPrinted>
  <dcterms:created xsi:type="dcterms:W3CDTF">2003-05-12T10:17:00Z</dcterms:created>
  <dcterms:modified xsi:type="dcterms:W3CDTF">2017-03-31T05:43:45Z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