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522" r:id="rId2"/>
    <p:sldId id="477" r:id="rId3"/>
    <p:sldId id="478" r:id="rId4"/>
    <p:sldId id="480"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8" r:id="rId19"/>
    <p:sldId id="496" r:id="rId20"/>
    <p:sldId id="499" r:id="rId21"/>
    <p:sldId id="500" r:id="rId22"/>
    <p:sldId id="501" r:id="rId23"/>
    <p:sldId id="502" r:id="rId24"/>
    <p:sldId id="505" r:id="rId25"/>
    <p:sldId id="506" r:id="rId26"/>
    <p:sldId id="503" r:id="rId27"/>
    <p:sldId id="504"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3" r:id="rId4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B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9" d="100"/>
          <a:sy n="69" d="100"/>
        </p:scale>
        <p:origin x="756" y="72"/>
      </p:cViewPr>
      <p:guideLst>
        <p:guide orient="horz" pos="2211"/>
        <p:guide pos="384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8788"/>
          </a:xfrm>
          <a:prstGeom prst="rect">
            <a:avLst/>
          </a:prstGeom>
          <a:noFill/>
          <a:ln w="9525">
            <a:noFill/>
            <a:miter/>
          </a:ln>
        </p:spPr>
        <p:txBody>
          <a:bodyPr vert="horz" wrap="square" lIns="91440" tIns="45720" rIns="91440" bIns="45720" numCol="1" anchor="t" anchorCtr="0" compatLnSpc="1"/>
          <a:lstStyle>
            <a:lvl1pPr>
              <a:defRPr kumimoji="1" sz="1200" smtClean="0">
                <a:cs typeface="宋体" panose="02010600030101010101" pitchFamily="2" charset="-122"/>
              </a:defRPr>
            </a:lvl1pPr>
          </a:lstStyle>
          <a:p>
            <a:pPr>
              <a:defRPr/>
            </a:pPr>
            <a:endParaRPr lang="zh-CN" altLang="en-US"/>
          </a:p>
        </p:txBody>
      </p:sp>
      <p:sp>
        <p:nvSpPr>
          <p:cNvPr id="2051" name="日期占位符 2"/>
          <p:cNvSpPr>
            <a:spLocks noGrp="1"/>
          </p:cNvSpPr>
          <p:nvPr>
            <p:ph type="dt" idx="1"/>
          </p:nvPr>
        </p:nvSpPr>
        <p:spPr>
          <a:xfrm>
            <a:off x="3884613" y="0"/>
            <a:ext cx="2971800" cy="458788"/>
          </a:xfrm>
          <a:prstGeom prst="rect">
            <a:avLst/>
          </a:prstGeom>
          <a:noFill/>
          <a:ln w="9525">
            <a:noFill/>
            <a:miter/>
          </a:ln>
        </p:spPr>
        <p:txBody>
          <a:bodyPr vert="horz" wrap="square" lIns="91440" tIns="45720" rIns="91440" bIns="45720" numCol="1" anchor="t" anchorCtr="0" compatLnSpc="1"/>
          <a:lstStyle>
            <a:lvl1pPr algn="r">
              <a:defRPr kumimoji="1" sz="1200" smtClean="0">
                <a:cs typeface="宋体" panose="02010600030101010101" pitchFamily="2" charset="-122"/>
              </a:defRPr>
            </a:lvl1pPr>
          </a:lstStyle>
          <a:p>
            <a:pPr>
              <a:defRPr/>
            </a:pPr>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单击此处编辑母版文本样式</a:t>
            </a:r>
          </a:p>
          <a:p>
            <a:r>
              <a:rPr lang="zh-CN" altLang="en-US" sz="1200"/>
              <a:t>第二级</a:t>
            </a:r>
          </a:p>
          <a:p>
            <a:r>
              <a:rPr lang="zh-CN" altLang="en-US" sz="1200"/>
              <a:t>第三级</a:t>
            </a:r>
          </a:p>
          <a:p>
            <a:r>
              <a:rPr lang="zh-CN" altLang="en-US" sz="1200"/>
              <a:t>第四级</a:t>
            </a:r>
          </a:p>
          <a:p>
            <a:r>
              <a:rPr lang="zh-CN" altLang="en-US" sz="1200"/>
              <a:t>第五级</a:t>
            </a:r>
          </a:p>
        </p:txBody>
      </p:sp>
      <p:sp>
        <p:nvSpPr>
          <p:cNvPr id="2054" name="页脚占位符 5"/>
          <p:cNvSpPr>
            <a:spLocks noGrp="1"/>
          </p:cNvSpPr>
          <p:nvPr>
            <p:ph type="ftr" sz="quarter" idx="4"/>
          </p:nvPr>
        </p:nvSpPr>
        <p:spPr>
          <a:xfrm>
            <a:off x="0" y="8685213"/>
            <a:ext cx="2971800" cy="458787"/>
          </a:xfrm>
          <a:prstGeom prst="rect">
            <a:avLst/>
          </a:prstGeom>
          <a:noFill/>
          <a:ln w="9525">
            <a:noFill/>
            <a:miter/>
          </a:ln>
        </p:spPr>
        <p:txBody>
          <a:bodyPr vert="horz" wrap="square" lIns="91440" tIns="45720" rIns="91440" bIns="45720" numCol="1" anchor="b" anchorCtr="0" compatLnSpc="1"/>
          <a:lstStyle>
            <a:lvl1pPr>
              <a:defRPr kumimoji="1" sz="1200" smtClean="0">
                <a:cs typeface="宋体" panose="02010600030101010101" pitchFamily="2" charset="-122"/>
              </a:defRPr>
            </a:lvl1pPr>
          </a:lstStyle>
          <a:p>
            <a:pPr>
              <a:defRPr/>
            </a:pPr>
            <a:endParaRPr lang="zh-CN" altLang="en-US"/>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miter/>
          </a:ln>
        </p:spPr>
        <p:txBody>
          <a:bodyPr vert="horz" wrap="square" lIns="91440" tIns="45720" rIns="91440" bIns="45720" numCol="1" anchor="b" anchorCtr="0" compatLnSpc="1"/>
          <a:lstStyle>
            <a:lvl1pPr algn="r">
              <a:defRPr noProof="1" dirty="0">
                <a:cs typeface="+mn-ea"/>
              </a:defRPr>
            </a:lvl1pPr>
          </a:lstStyle>
          <a:p>
            <a:fld id="{FEC38C60-9B48-40C6-8F37-BAAB18C9155B}"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Arial" panose="020B0604020202020204" pitchFamily="34" charset="0"/>
        <a:ea typeface="+mn-ea"/>
        <a:cs typeface="宋体" panose="02010600030101010101" pitchFamily="2" charset="-122"/>
      </a:defRPr>
    </a:lvl1pPr>
    <a:lvl2pPr lvl="1" algn="l" rtl="0" fontAlgn="base">
      <a:spcBef>
        <a:spcPct val="0"/>
      </a:spcBef>
      <a:spcAft>
        <a:spcPct val="0"/>
      </a:spcAft>
      <a:defRPr sz="1200" kern="1200">
        <a:solidFill>
          <a:schemeClr val="tx1"/>
        </a:solidFill>
        <a:latin typeface="Arial" panose="020B0604020202020204" pitchFamily="34" charset="0"/>
        <a:ea typeface="+mn-ea"/>
        <a:cs typeface="宋体" panose="02010600030101010101" pitchFamily="2" charset="-122"/>
      </a:defRPr>
    </a:lvl2pPr>
    <a:lvl3pPr lvl="2" algn="l" rtl="0" fontAlgn="base">
      <a:spcBef>
        <a:spcPct val="0"/>
      </a:spcBef>
      <a:spcAft>
        <a:spcPct val="0"/>
      </a:spcAft>
      <a:defRPr sz="1200" kern="1200">
        <a:solidFill>
          <a:schemeClr val="tx1"/>
        </a:solidFill>
        <a:latin typeface="Arial" panose="020B0604020202020204" pitchFamily="34" charset="0"/>
        <a:ea typeface="+mn-ea"/>
        <a:cs typeface="宋体" panose="02010600030101010101" pitchFamily="2" charset="-122"/>
      </a:defRPr>
    </a:lvl3pPr>
    <a:lvl4pPr lvl="3" algn="l" rtl="0" fontAlgn="base">
      <a:spcBef>
        <a:spcPct val="0"/>
      </a:spcBef>
      <a:spcAft>
        <a:spcPct val="0"/>
      </a:spcAft>
      <a:defRPr sz="1200" kern="1200">
        <a:solidFill>
          <a:schemeClr val="tx1"/>
        </a:solidFill>
        <a:latin typeface="Arial" panose="020B0604020202020204" pitchFamily="34" charset="0"/>
        <a:ea typeface="+mn-ea"/>
        <a:cs typeface="宋体" panose="02010600030101010101" pitchFamily="2" charset="-122"/>
      </a:defRPr>
    </a:lvl4pPr>
    <a:lvl5pPr lvl="4" algn="l" rtl="0" fontAlgn="base">
      <a:spcBef>
        <a:spcPct val="0"/>
      </a:spcBef>
      <a:spcAft>
        <a:spcPct val="0"/>
      </a:spcAft>
      <a:defRPr sz="1200" kern="1200">
        <a:solidFill>
          <a:schemeClr val="tx1"/>
        </a:solidFill>
        <a:latin typeface="Arial" panose="020B0604020202020204" pitchFamily="34" charset="0"/>
        <a:ea typeface="+mn-ea"/>
        <a:cs typeface="宋体" panose="02010600030101010101" pitchFamily="2" charset="-122"/>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15535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ChangeArrowheads="1"/>
          </p:cNvSpPr>
          <p:nvPr>
            <p:ph type="sldImg" idx="4294967295"/>
          </p:nvPr>
        </p:nvSpPr>
        <p:spPr/>
      </p:sp>
      <p:sp>
        <p:nvSpPr>
          <p:cNvPr id="27650"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弧的圆形的三点钟位置是 0 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ChangeArrowheads="1"/>
          </p:cNvSpPr>
          <p:nvPr>
            <p:ph type="sldImg" idx="4294967295"/>
          </p:nvPr>
        </p:nvSpPr>
        <p:spPr/>
      </p:sp>
      <p:sp>
        <p:nvSpPr>
          <p:cNvPr id="29698"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ChangeArrowheads="1"/>
          </p:cNvSpPr>
          <p:nvPr>
            <p:ph type="sldImg" idx="4294967295"/>
          </p:nvPr>
        </p:nvSpPr>
        <p:spPr/>
      </p:sp>
      <p:sp>
        <p:nvSpPr>
          <p:cNvPr id="3174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p:sp>
      <p:sp>
        <p:nvSpPr>
          <p:cNvPr id="3379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清除像素  指的是将其颜色设置为全透明的黑色。从而使得</a:t>
            </a:r>
            <a:r>
              <a:rPr lang="en-US" altLang="zh-CN" smtClean="0"/>
              <a:t>canvas</a:t>
            </a:r>
            <a:r>
              <a:rPr lang="zh-CN" altLang="en-US" smtClean="0"/>
              <a:t>的   背景色   可以透过该像素显示出来。</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ChangeArrowheads="1"/>
          </p:cNvSpPr>
          <p:nvPr>
            <p:ph type="sldImg" idx="4294967295"/>
          </p:nvPr>
        </p:nvSpPr>
        <p:spPr/>
      </p:sp>
      <p:sp>
        <p:nvSpPr>
          <p:cNvPr id="3584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fill()</a:t>
            </a:r>
            <a:r>
              <a:rPr lang="zh-CN" altLang="en-US" smtClean="0"/>
              <a:t>和</a:t>
            </a:r>
            <a:r>
              <a:rPr lang="en-US" altLang="zh-CN" smtClean="0"/>
              <a:t>stroke()</a:t>
            </a:r>
            <a:r>
              <a:rPr lang="zh-CN" altLang="en-US" smtClean="0"/>
              <a:t>会忽略 </a:t>
            </a:r>
            <a:r>
              <a:rPr lang="en-US" altLang="zh-CN" smtClean="0"/>
              <a:t>strokeRect( )</a:t>
            </a:r>
            <a:r>
              <a:rPr lang="zh-CN" altLang="en-US" smtClean="0"/>
              <a:t>和</a:t>
            </a:r>
            <a:r>
              <a:rPr lang="en-US" altLang="zh-CN" smtClean="0"/>
              <a:t>fillRect( )</a:t>
            </a:r>
          </a:p>
          <a:p>
            <a:endParaRPr lang="zh-CN" altLang="en-US" smtClean="0"/>
          </a:p>
          <a:p>
            <a:r>
              <a:rPr lang="zh-CN" altLang="en-US" smtClean="0"/>
              <a:t>清除像素  指的是将其颜色设置为全透明的黑色。从而使得</a:t>
            </a:r>
            <a:r>
              <a:rPr lang="en-US" altLang="zh-CN" smtClean="0"/>
              <a:t>canvas</a:t>
            </a:r>
            <a:r>
              <a:rPr lang="zh-CN" altLang="en-US" smtClean="0"/>
              <a:t>的   背景色   可以透过该像素显示出来。</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p:cNvSpPr>
          <p:nvPr>
            <p:ph type="sldImg" idx="4294967295"/>
          </p:nvPr>
        </p:nvSpPr>
        <p:spPr/>
      </p:sp>
      <p:sp>
        <p:nvSpPr>
          <p:cNvPr id="39938"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微软雅黑" panose="020B0503020204020204" pitchFamily="34" charset="-122"/>
                <a:ea typeface="微软雅黑" panose="020B0503020204020204" pitchFamily="34" charset="-122"/>
              </a:rPr>
              <a:t>measureText(text) .width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p:cNvSpPr>
          <p:nvPr>
            <p:ph type="sldImg" idx="4294967295"/>
          </p:nvPr>
        </p:nvSpPr>
        <p:spPr/>
      </p:sp>
      <p:sp>
        <p:nvSpPr>
          <p:cNvPr id="4198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锚点  </a:t>
            </a:r>
            <a:r>
              <a:rPr lang="zh-CN" altLang="en-US"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即定位点  </a:t>
            </a:r>
            <a:r>
              <a:rPr lang="en-US" altLang="zh-CN"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x 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p:sp>
      <p:sp>
        <p:nvSpPr>
          <p:cNvPr id="4403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锚点  </a:t>
            </a:r>
            <a:r>
              <a:rPr lang="zh-CN" altLang="en-US"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即定位点  </a:t>
            </a:r>
            <a:r>
              <a:rPr lang="en-US" altLang="zh-CN"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x 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p:cNvSpPr>
          <p:nvPr>
            <p:ph type="sldImg" idx="4294967295"/>
          </p:nvPr>
        </p:nvSpPr>
        <p:spPr/>
      </p:sp>
      <p:sp>
        <p:nvSpPr>
          <p:cNvPr id="4608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ChangeArrowheads="1"/>
          </p:cNvSpPr>
          <p:nvPr>
            <p:ph type="sldImg" idx="4294967295"/>
          </p:nvPr>
        </p:nvSpPr>
        <p:spPr/>
      </p:sp>
      <p:sp>
        <p:nvSpPr>
          <p:cNvPr id="4915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p:cNvSpPr>
          <p:nvPr>
            <p:ph type="sldImg" idx="4294967295"/>
          </p:nvPr>
        </p:nvSpPr>
        <p:spPr/>
      </p:sp>
      <p:sp>
        <p:nvSpPr>
          <p:cNvPr id="7170"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canvas</a:t>
            </a:r>
            <a:r>
              <a:rPr lang="zh-CN" altLang="en-US" smtClean="0"/>
              <a:t>默认大小是</a:t>
            </a:r>
            <a:r>
              <a:rPr lang="en-US" altLang="zh-CN" smtClean="0"/>
              <a:t>300*150</a:t>
            </a:r>
            <a:endParaRPr lang="zh-CN" altLang="en-US" smtClean="0"/>
          </a:p>
          <a:p>
            <a:r>
              <a:rPr lang="zh-CN" altLang="en-US" smtClean="0"/>
              <a:t>在设置</a:t>
            </a:r>
            <a:r>
              <a:rPr lang="en-US" altLang="zh-CN" smtClean="0"/>
              <a:t>canvas</a:t>
            </a:r>
            <a:r>
              <a:rPr lang="zh-CN" altLang="en-US" smtClean="0"/>
              <a:t>的宽度和高度时，不能使用  </a:t>
            </a:r>
            <a:r>
              <a:rPr lang="en-US" altLang="zh-CN" smtClean="0"/>
              <a:t>px </a:t>
            </a:r>
            <a:r>
              <a:rPr lang="zh-CN" altLang="en-US" smtClean="0"/>
              <a:t>后缀 </a:t>
            </a:r>
          </a:p>
          <a:p>
            <a:r>
              <a:rPr lang="en-US" altLang="zh-CN" smtClean="0">
                <a:latin typeface="微软雅黑" panose="020B0503020204020204" pitchFamily="34" charset="-122"/>
                <a:ea typeface="微软雅黑" panose="020B0503020204020204" pitchFamily="34" charset="-122"/>
              </a:rPr>
              <a:t>canvas</a:t>
            </a:r>
            <a:r>
              <a:rPr lang="zh-CN" altLang="en-US" smtClean="0">
                <a:latin typeface="微软雅黑" panose="020B0503020204020204" pitchFamily="34" charset="-122"/>
                <a:ea typeface="微软雅黑" panose="020B0503020204020204" pitchFamily="34" charset="-122"/>
              </a:rPr>
              <a:t>元素实际上有两套尺寸。一是元素本身的大小，另一个是元素绘图表面的大小。</a:t>
            </a:r>
          </a:p>
          <a:p>
            <a:r>
              <a:rPr lang="zh-CN" altLang="en-US" smtClean="0">
                <a:latin typeface="微软雅黑" panose="020B0503020204020204" pitchFamily="34" charset="-122"/>
                <a:ea typeface="微软雅黑" panose="020B0503020204020204" pitchFamily="34" charset="-122"/>
              </a:rPr>
              <a:t>当直接设置</a:t>
            </a:r>
            <a:r>
              <a:rPr lang="en-US" altLang="zh-CN" smtClean="0">
                <a:latin typeface="微软雅黑" panose="020B0503020204020204" pitchFamily="34" charset="-122"/>
                <a:ea typeface="微软雅黑" panose="020B0503020204020204" pitchFamily="34" charset="-122"/>
              </a:rPr>
              <a:t>width</a:t>
            </a:r>
            <a:r>
              <a:rPr lang="zh-CN" altLang="en-US" smtClean="0">
                <a:latin typeface="微软雅黑" panose="020B0503020204020204" pitchFamily="34" charset="-122"/>
                <a:ea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rPr>
              <a:t>height</a:t>
            </a:r>
            <a:r>
              <a:rPr lang="zh-CN" altLang="en-US" smtClean="0">
                <a:latin typeface="微软雅黑" panose="020B0503020204020204" pitchFamily="34" charset="-122"/>
                <a:ea typeface="微软雅黑" panose="020B0503020204020204" pitchFamily="34" charset="-122"/>
              </a:rPr>
              <a:t>属性时，实际上是改变了</a:t>
            </a:r>
            <a:r>
              <a:rPr lang="en-US" altLang="zh-CN" smtClean="0">
                <a:latin typeface="微软雅黑" panose="020B0503020204020204" pitchFamily="34" charset="-122"/>
                <a:ea typeface="微软雅黑" panose="020B0503020204020204" pitchFamily="34" charset="-122"/>
              </a:rPr>
              <a:t>canvas</a:t>
            </a:r>
            <a:r>
              <a:rPr lang="zh-CN" altLang="en-US" smtClean="0">
                <a:latin typeface="微软雅黑" panose="020B0503020204020204" pitchFamily="34" charset="-122"/>
                <a:ea typeface="微软雅黑" panose="020B0503020204020204" pitchFamily="34" charset="-122"/>
              </a:rPr>
              <a:t>元素的大小和元素绘图表面的大小。而通过</a:t>
            </a:r>
            <a:r>
              <a:rPr lang="en-US" altLang="zh-CN" smtClean="0">
                <a:latin typeface="微软雅黑" panose="020B0503020204020204" pitchFamily="34" charset="-122"/>
                <a:ea typeface="微软雅黑" panose="020B0503020204020204" pitchFamily="34" charset="-122"/>
              </a:rPr>
              <a:t>CSS</a:t>
            </a:r>
            <a:r>
              <a:rPr lang="zh-CN" altLang="en-US" smtClean="0">
                <a:latin typeface="微软雅黑" panose="020B0503020204020204" pitchFamily="34" charset="-122"/>
                <a:ea typeface="微软雅黑" panose="020B0503020204020204" pitchFamily="34" charset="-122"/>
              </a:rPr>
              <a:t>来设定</a:t>
            </a:r>
            <a:r>
              <a:rPr lang="en-US" altLang="zh-CN" smtClean="0">
                <a:latin typeface="微软雅黑" panose="020B0503020204020204" pitchFamily="34" charset="-122"/>
                <a:ea typeface="微软雅黑" panose="020B0503020204020204" pitchFamily="34" charset="-122"/>
              </a:rPr>
              <a:t>canvas</a:t>
            </a:r>
            <a:r>
              <a:rPr lang="zh-CN" altLang="en-US" smtClean="0">
                <a:latin typeface="微软雅黑" panose="020B0503020204020204" pitchFamily="34" charset="-122"/>
                <a:ea typeface="微软雅黑" panose="020B0503020204020204" pitchFamily="34" charset="-122"/>
              </a:rPr>
              <a:t>元素的大小，只会改变</a:t>
            </a:r>
            <a:r>
              <a:rPr lang="en-US" altLang="zh-CN" smtClean="0">
                <a:latin typeface="微软雅黑" panose="020B0503020204020204" pitchFamily="34" charset="-122"/>
                <a:ea typeface="微软雅黑" panose="020B0503020204020204" pitchFamily="34" charset="-122"/>
              </a:rPr>
              <a:t>canvas</a:t>
            </a:r>
            <a:r>
              <a:rPr lang="zh-CN" altLang="en-US" smtClean="0">
                <a:latin typeface="微软雅黑" panose="020B0503020204020204" pitchFamily="34" charset="-122"/>
                <a:ea typeface="微软雅黑" panose="020B0503020204020204" pitchFamily="34" charset="-122"/>
              </a:rPr>
              <a:t>的大小，不会影响到绘图表面。</a:t>
            </a:r>
          </a:p>
          <a:p>
            <a:r>
              <a:rPr lang="zh-CN" altLang="en-US" smtClean="0">
                <a:latin typeface="微软雅黑" panose="020B0503020204020204" pitchFamily="34" charset="-122"/>
                <a:ea typeface="微软雅黑" panose="020B0503020204020204" pitchFamily="34" charset="-122"/>
              </a:rPr>
              <a:t>当</a:t>
            </a:r>
            <a:r>
              <a:rPr lang="en-US" altLang="zh-CN" smtClean="0">
                <a:latin typeface="微软雅黑" panose="020B0503020204020204" pitchFamily="34" charset="-122"/>
                <a:ea typeface="微软雅黑" panose="020B0503020204020204" pitchFamily="34" charset="-122"/>
              </a:rPr>
              <a:t>canvas</a:t>
            </a:r>
            <a:r>
              <a:rPr lang="zh-CN" altLang="en-US" smtClean="0">
                <a:latin typeface="微软雅黑" panose="020B0503020204020204" pitchFamily="34" charset="-122"/>
                <a:ea typeface="微软雅黑" panose="020B0503020204020204" pitchFamily="34" charset="-122"/>
              </a:rPr>
              <a:t>元素的大小和绘图表面的大小不一致时，浏览器会对绘图表面进行缩放，使其符合元素的大小。</a:t>
            </a:r>
          </a:p>
          <a:p>
            <a:endParaRPr lang="zh-CN" altLang="en-US" smtClean="0"/>
          </a:p>
          <a:p>
            <a:endParaRPr lang="en-US" altLang="zh-CN" smtClean="0"/>
          </a:p>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ChangeArrowheads="1"/>
          </p:cNvSpPr>
          <p:nvPr>
            <p:ph type="sldImg" idx="4294967295"/>
          </p:nvPr>
        </p:nvSpPr>
        <p:spPr/>
      </p:sp>
      <p:sp>
        <p:nvSpPr>
          <p:cNvPr id="5120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lighter:这个值与顺序无关，如果源与目标重叠，就将两者的颜色值想家。得到的颜色值的最大取值为255，结果就为白色。</a:t>
            </a:r>
          </a:p>
          <a:p>
            <a:r>
              <a:rPr lang="en-US" altLang="zh-CN" smtClean="0"/>
              <a:t>copy:这个值与顺序无关，只绘制源，覆盖掉目标。</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ChangeArrowheads="1"/>
          </p:cNvSpPr>
          <p:nvPr>
            <p:ph type="sldImg" idx="4294967295"/>
          </p:nvPr>
        </p:nvSpPr>
        <p:spPr/>
      </p:sp>
      <p:sp>
        <p:nvSpPr>
          <p:cNvPr id="53250"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clearRect()</a:t>
            </a:r>
            <a:r>
              <a:rPr lang="zh-CN" altLang="en-US" smtClean="0"/>
              <a:t>在</a:t>
            </a:r>
            <a:r>
              <a:rPr lang="en-US" altLang="zh-CN" smtClean="0"/>
              <a:t>clip()</a:t>
            </a:r>
            <a:r>
              <a:rPr lang="zh-CN" altLang="en-US" smtClean="0"/>
              <a:t>后面使用的话 擦出的只是剪切之后的图像被擦出</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ChangeArrowheads="1"/>
          </p:cNvSpPr>
          <p:nvPr>
            <p:ph type="sldImg" idx="4294967295"/>
          </p:nvPr>
        </p:nvSpPr>
        <p:spPr/>
      </p:sp>
      <p:sp>
        <p:nvSpPr>
          <p:cNvPr id="5632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图像数据以数组形式存在，并且由于数组包含了每个像素的四条信息，所以数组的大小是 ImageData 对象的四倍：width*height*4。（获得数组大小有更简单的办法，就是使用 ImageDataObject.data.length）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ChangeArrowheads="1"/>
          </p:cNvSpPr>
          <p:nvPr>
            <p:ph type="sldImg" idx="4294967295"/>
          </p:nvPr>
        </p:nvSpPr>
        <p:spPr/>
      </p:sp>
      <p:sp>
        <p:nvSpPr>
          <p:cNvPr id="5939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微软雅黑" panose="020B0503020204020204" pitchFamily="34" charset="-122"/>
                <a:ea typeface="微软雅黑" panose="020B0503020204020204" pitchFamily="34" charset="-122"/>
                <a:sym typeface="宋体" panose="02010600030101010101" pitchFamily="2" charset="-122"/>
              </a:rPr>
              <a:t>图像绘制安全问题</a:t>
            </a:r>
          </a:p>
          <a:p>
            <a:endParaRPr lang="zh-CN" altLang="en-US" smtClean="0">
              <a:latin typeface="微软雅黑" panose="020B0503020204020204" pitchFamily="34" charset="-122"/>
              <a:ea typeface="微软雅黑" panose="020B0503020204020204" pitchFamily="34" charset="-122"/>
              <a:sym typeface="宋体" panose="02010600030101010101" pitchFamily="2" charset="-122"/>
            </a:endParaRPr>
          </a:p>
          <a:p>
            <a:r>
              <a:rPr lang="zh-CN" altLang="en-US" smtClean="0">
                <a:latin typeface="微软雅黑" panose="020B0503020204020204" pitchFamily="34" charset="-122"/>
                <a:ea typeface="微软雅黑" panose="020B0503020204020204" pitchFamily="34" charset="-122"/>
                <a:sym typeface="宋体" panose="02010600030101010101" pitchFamily="2" charset="-122"/>
              </a:rPr>
              <a:t>getImageData(x, y, width, height)的使用存在一问题：存在   跨域   的问题</a:t>
            </a:r>
          </a:p>
          <a:p>
            <a:r>
              <a:rPr lang="zh-CN" altLang="en-US" smtClean="0">
                <a:latin typeface="微软雅黑" panose="020B0503020204020204" pitchFamily="34" charset="-122"/>
                <a:ea typeface="微软雅黑" panose="020B0503020204020204" pitchFamily="34" charset="-122"/>
                <a:sym typeface="宋体" panose="02010600030101010101" pitchFamily="2" charset="-122"/>
              </a:rPr>
              <a:t>getImageData只能操作与脚本位于同一个域中的图片，获取的图片是本地文件夹的，没有域名，所以浏览器认为跨域操作了。所以要感慨下，chrome和ie更注重安全性的问题啊。</a:t>
            </a:r>
          </a:p>
          <a:p>
            <a:r>
              <a:rPr lang="zh-CN" altLang="en-US" smtClean="0">
                <a:latin typeface="微软雅黑" panose="020B0503020204020204" pitchFamily="34" charset="-122"/>
                <a:ea typeface="微软雅黑" panose="020B0503020204020204" pitchFamily="34" charset="-122"/>
                <a:sym typeface="宋体" panose="02010600030101010101" pitchFamily="2" charset="-122"/>
              </a:rPr>
              <a:t>解决方法是搭建服务器环境，将文件放到服务器目录下，通过服务器访问，这样就不会报错了。</a:t>
            </a:r>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ChangeArrowheads="1"/>
          </p:cNvSpPr>
          <p:nvPr>
            <p:ph type="sldImg" idx="4294967295"/>
          </p:nvPr>
        </p:nvSpPr>
        <p:spPr/>
      </p:sp>
      <p:sp>
        <p:nvSpPr>
          <p:cNvPr id="6144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坐标系统变换是一项非常基本功能，在很多不同的场合都有用。可以极大的简化对图形及文本进行绘制与填充操作时所需的例数行值计算</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ChangeArrowheads="1"/>
          </p:cNvSpPr>
          <p:nvPr>
            <p:ph type="sldImg" idx="4294967295"/>
          </p:nvPr>
        </p:nvSpPr>
        <p:spPr/>
      </p:sp>
      <p:sp>
        <p:nvSpPr>
          <p:cNvPr id="65538"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smtClean="0"/>
              <a:t>canvas</a:t>
            </a:r>
            <a:r>
              <a:rPr lang="zh-CN" altLang="en-US" smtClean="0"/>
              <a:t>之外也是可以绘制图形的   只是不可见而已    这点很重要！！！</a:t>
            </a:r>
          </a:p>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ChangeArrowheads="1"/>
          </p:cNvSpPr>
          <p:nvPr>
            <p:ph type="sldImg" idx="4294967295"/>
          </p:nvPr>
        </p:nvSpPr>
        <p:spPr/>
      </p:sp>
      <p:sp>
        <p:nvSpPr>
          <p:cNvPr id="6758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绘图环境的</a:t>
            </a:r>
            <a:r>
              <a:rPr lang="en-US" altLang="zh-CN" smtClean="0"/>
              <a:t>save</a:t>
            </a:r>
            <a:r>
              <a:rPr lang="zh-CN" altLang="en-US" smtClean="0"/>
              <a:t>（）方法会将当前的绘图环境压入堆栈顶部，而对应的</a:t>
            </a:r>
            <a:r>
              <a:rPr lang="en-US" altLang="zh-CN" smtClean="0"/>
              <a:t>restore</a:t>
            </a:r>
            <a:r>
              <a:rPr lang="zh-CN" altLang="en-US" smtClean="0"/>
              <a:t>（）方法则会从堆栈顶部弹出一组状态信息，并据此恢复当前绘图环境的各个状态。</a:t>
            </a:r>
          </a:p>
          <a:p>
            <a:r>
              <a:rPr lang="zh-CN" altLang="en-US" smtClean="0"/>
              <a:t>可以嵌套式的调用</a:t>
            </a:r>
            <a:r>
              <a:rPr lang="en-US" altLang="zh-CN" smtClean="0"/>
              <a:t>save</a:t>
            </a:r>
            <a:r>
              <a:rPr lang="zh-CN" altLang="en-US" smtClean="0"/>
              <a:t>（）</a:t>
            </a:r>
            <a:r>
              <a:rPr lang="en-US" altLang="zh-CN" smtClean="0"/>
              <a:t>/restore</a:t>
            </a:r>
            <a:r>
              <a:rPr lang="zh-CN" altLang="en-US" smtClean="0"/>
              <a:t>（）方法。</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ChangeArrowheads="1"/>
          </p:cNvSpPr>
          <p:nvPr>
            <p:ph type="sldImg" idx="4294967295"/>
          </p:nvPr>
        </p:nvSpPr>
        <p:spPr/>
      </p:sp>
      <p:sp>
        <p:nvSpPr>
          <p:cNvPr id="6963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ChangeArrowheads="1"/>
          </p:cNvSpPr>
          <p:nvPr>
            <p:ph type="sldImg" idx="4294967295"/>
          </p:nvPr>
        </p:nvSpPr>
        <p:spPr/>
      </p:sp>
      <p:sp>
        <p:nvSpPr>
          <p:cNvPr id="7168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ChangeArrowheads="1"/>
          </p:cNvSpPr>
          <p:nvPr>
            <p:ph type="sldImg" idx="4294967295"/>
          </p:nvPr>
        </p:nvSpPr>
        <p:spPr/>
      </p:sp>
      <p:sp>
        <p:nvSpPr>
          <p:cNvPr id="73730"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p:sp>
      <p:sp>
        <p:nvSpPr>
          <p:cNvPr id="9218"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这里的</a:t>
            </a:r>
            <a:r>
              <a:rPr lang="en-US" altLang="zh-CN" smtClean="0"/>
              <a:t>“2d”</a:t>
            </a:r>
            <a:r>
              <a:rPr lang="zh-CN" altLang="en-US" smtClean="0"/>
              <a:t>必须小写</a:t>
            </a:r>
          </a:p>
          <a:p>
            <a:r>
              <a:rPr lang="en-US" altLang="zh-CN" smtClean="0"/>
              <a:t>context</a:t>
            </a:r>
            <a:r>
              <a:rPr lang="zh-CN" altLang="en-US" smtClean="0"/>
              <a:t>被称为  绘图环境对象</a:t>
            </a:r>
          </a:p>
          <a:p>
            <a:r>
              <a:rPr lang="en-US" altLang="zh-CN" smtClean="0"/>
              <a:t>canvas</a:t>
            </a:r>
            <a:r>
              <a:rPr lang="zh-CN" altLang="en-US" smtClean="0"/>
              <a:t>元素仅仅是为了充当绘图环境对象的容器而存在的，该绘图环境对象提供了全部的绘制功能。</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ChangeArrowheads="1"/>
          </p:cNvSpPr>
          <p:nvPr>
            <p:ph type="sldImg" idx="4294967295"/>
          </p:nvPr>
        </p:nvSpPr>
        <p:spPr/>
      </p:sp>
      <p:sp>
        <p:nvSpPr>
          <p:cNvPr id="75778"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43</a:t>
            </a:fld>
            <a:endParaRPr lang="zh-CN" altLang="en-US"/>
          </a:p>
        </p:txBody>
      </p:sp>
    </p:spTree>
    <p:extLst>
      <p:ext uri="{BB962C8B-B14F-4D97-AF65-F5344CB8AC3E}">
        <p14:creationId xmlns:p14="http://schemas.microsoft.com/office/powerpoint/2010/main" val="288736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这里的</a:t>
            </a:r>
            <a:r>
              <a:rPr lang="en-US" altLang="zh-CN" smtClean="0"/>
              <a:t>“2d”</a:t>
            </a:r>
            <a:r>
              <a:rPr lang="zh-CN" altLang="en-US" smtClean="0"/>
              <a:t>必须小写</a:t>
            </a:r>
          </a:p>
          <a:p>
            <a:r>
              <a:rPr lang="en-US" altLang="zh-CN" smtClean="0"/>
              <a:t>context</a:t>
            </a:r>
            <a:r>
              <a:rPr lang="zh-CN" altLang="en-US" smtClean="0"/>
              <a:t>被称为  绘图环境对象</a:t>
            </a:r>
          </a:p>
          <a:p>
            <a:r>
              <a:rPr lang="en-US" altLang="zh-CN" smtClean="0"/>
              <a:t>canvas</a:t>
            </a:r>
            <a:r>
              <a:rPr lang="zh-CN" altLang="en-US" smtClean="0"/>
              <a:t>元素仅仅是为了充当绘图环境对象的容器而存在的，该绘图环境对象提供了全部的绘制功能。</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canvas</a:t>
            </a:r>
            <a:r>
              <a:rPr lang="zh-CN" altLang="en-US" smtClean="0"/>
              <a:t>的左上角为原点</a:t>
            </a:r>
          </a:p>
          <a:p>
            <a:r>
              <a:rPr lang="en-US" altLang="zh-CN" smtClean="0"/>
              <a:t>canvas</a:t>
            </a:r>
            <a:r>
              <a:rPr lang="zh-CN" altLang="en-US" smtClean="0"/>
              <a:t>的坐标系可以通过特定方法变换</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创建路径 随后对其描边或填充</a:t>
            </a:r>
            <a:r>
              <a:rPr lang="en-US" altLang="zh-CN" smtClean="0"/>
              <a:t>————</a:t>
            </a:r>
            <a:r>
              <a:rPr lang="zh-CN" altLang="en-US" smtClean="0"/>
              <a:t>可比喻成</a:t>
            </a:r>
            <a:r>
              <a:rPr lang="en-US" altLang="zh-CN" smtClean="0"/>
              <a:t>————</a:t>
            </a:r>
            <a:r>
              <a:rPr lang="zh-CN" altLang="en-US" smtClean="0"/>
              <a:t>使用   隐形墨水   来绘图</a:t>
            </a:r>
          </a:p>
          <a:p>
            <a:r>
              <a:rPr lang="zh-CN" altLang="en-US" smtClean="0"/>
              <a:t>填充路径使用非零环绕规则</a:t>
            </a:r>
            <a:r>
              <a:rPr lang="en-US" altLang="zh-CN" smtClean="0"/>
              <a:t>——</a:t>
            </a:r>
            <a:r>
              <a:rPr lang="zh-CN" altLang="en-US" smtClean="0"/>
              <a:t>逆时针减一  顺时针加一</a:t>
            </a:r>
          </a:p>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斜接长度指的是在两条线交汇处内角和外角之间的距离。</a:t>
            </a:r>
          </a:p>
          <a:p>
            <a:r>
              <a:rPr lang="zh-CN" altLang="en-US" smtClean="0"/>
              <a:t>只有当 lineJoin 属性为 "miter" 时，miterLimit 才有效。</a:t>
            </a:r>
          </a:p>
          <a:p>
            <a:r>
              <a:rPr lang="zh-CN" altLang="en-US" smtClean="0"/>
              <a:t>如果斜接长度超过 miterLimit 的值，边角会以 lineJoin 的 "bevel"  斜角 类型来显示</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p:cNvSpPr>
          <p:nvPr>
            <p:ph type="sldImg" idx="4294967295"/>
          </p:nvPr>
        </p:nvSpPr>
        <p:spPr/>
      </p:sp>
      <p:sp>
        <p:nvSpPr>
          <p:cNvPr id="21506"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微软雅黑" panose="020B0503020204020204" pitchFamily="34" charset="-122"/>
                <a:sym typeface="宋体" panose="02010600030101010101" pitchFamily="2" charset="-122"/>
              </a:rPr>
              <a:t>var gr</a:t>
            </a:r>
            <a:r>
              <a:rPr lang="en-US" altLang="zh-CN" smtClean="0">
                <a:ea typeface="微软雅黑" panose="020B0503020204020204" pitchFamily="34" charset="-122"/>
                <a:sym typeface="宋体" panose="02010600030101010101" pitchFamily="2" charset="-122"/>
              </a:rPr>
              <a:t>d</a:t>
            </a:r>
            <a:r>
              <a:rPr lang="zh-CN" altLang="en-US" smtClean="0">
                <a:ea typeface="微软雅黑" panose="020B0503020204020204" pitchFamily="34" charset="-122"/>
                <a:sym typeface="宋体" panose="02010600030101010101" pitchFamily="2" charset="-122"/>
              </a:rPr>
              <a:t>=ctx.</a:t>
            </a:r>
            <a:r>
              <a:rPr lang="zh-CN" altLang="en-US" smtClean="0">
                <a:solidFill>
                  <a:srgbClr val="FF0000"/>
                </a:solidFill>
                <a:ea typeface="微软雅黑" panose="020B0503020204020204" pitchFamily="34" charset="-122"/>
                <a:sym typeface="宋体" panose="02010600030101010101" pitchFamily="2" charset="-122"/>
              </a:rPr>
              <a:t>createLinearGradient</a:t>
            </a:r>
            <a:r>
              <a:rPr lang="zh-CN" altLang="en-US" smtClean="0">
                <a:ea typeface="微软雅黑" panose="020B0503020204020204" pitchFamily="34" charset="-122"/>
                <a:sym typeface="宋体" panose="02010600030101010101" pitchFamily="2" charset="-122"/>
              </a:rPr>
              <a:t>(0,0,0,170);</a:t>
            </a:r>
            <a:endParaRPr lang="zh-CN" altLang="en-US" smtClean="0">
              <a:ea typeface="微软雅黑" panose="020B0503020204020204" pitchFamily="34" charset="-122"/>
            </a:endParaRPr>
          </a:p>
          <a:p>
            <a:r>
              <a:rPr lang="zh-CN" altLang="en-US" smtClean="0"/>
              <a:t>两点之间的连线就是</a:t>
            </a:r>
            <a:r>
              <a:rPr lang="en-US" altLang="zh-CN" smtClean="0"/>
              <a:t>canvas</a:t>
            </a:r>
            <a:r>
              <a:rPr lang="zh-CN" altLang="en-US" smtClean="0"/>
              <a:t>建立颜色渐变效果的依据</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p:sp>
      <p:sp>
        <p:nvSpPr>
          <p:cNvPr id="2560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FCEBFBDC-7188-4BF2-AE57-D059E9923BE6}" type="slidenum">
              <a:rPr lang="zh-CN" altLang="en-US" smtClean="0"/>
              <a:pPr/>
              <a:t>‹#›</a:t>
            </a:fld>
            <a:endParaRPr lang="zh-CN" altLang="en-US"/>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997283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pPr/>
              <a:t>‹#›</a:t>
            </a:fld>
            <a:endParaRPr lang="zh-CN" altLang="en-US"/>
          </a:p>
        </p:txBody>
      </p:sp>
    </p:spTree>
    <p:extLst>
      <p:ext uri="{BB962C8B-B14F-4D97-AF65-F5344CB8AC3E}">
        <p14:creationId xmlns:p14="http://schemas.microsoft.com/office/powerpoint/2010/main" val="19856493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1198800" y="1519707"/>
            <a:ext cx="3877200" cy="3685893"/>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
        <p:nvSpPr>
          <p:cNvPr id="4" name="内容占位符 3"/>
          <p:cNvSpPr>
            <a:spLocks noGrp="1"/>
          </p:cNvSpPr>
          <p:nvPr>
            <p:ph sz="half" idx="2"/>
          </p:nvPr>
        </p:nvSpPr>
        <p:spPr>
          <a:xfrm>
            <a:off x="5914800" y="1519707"/>
            <a:ext cx="3877200" cy="3685893"/>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0BBE43DC-7E82-49D1-980D-3690F5F94C10}" type="slidenum">
              <a:rPr lang="zh-CN" altLang="en-US" smtClean="0"/>
              <a:pPr/>
              <a:t>‹#›</a:t>
            </a:fld>
            <a:endParaRPr lang="zh-CN" altLang="en-US"/>
          </a:p>
        </p:txBody>
      </p:sp>
    </p:spTree>
    <p:extLst>
      <p:ext uri="{BB962C8B-B14F-4D97-AF65-F5344CB8AC3E}">
        <p14:creationId xmlns:p14="http://schemas.microsoft.com/office/powerpoint/2010/main" val="21888565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31842C1E-30FC-4985-B1A0-447E081674E9}" type="slidenum">
              <a:rPr lang="zh-CN" altLang="en-US" smtClean="0"/>
              <a:pPr/>
              <a:t>‹#›</a:t>
            </a:fld>
            <a:endParaRPr lang="zh-CN" altLang="en-US"/>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8340574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5962FA03-BE07-4E11-9859-3F20CB077904}" type="slidenum">
              <a:rPr lang="zh-CN" altLang="en-US" smtClean="0"/>
              <a:pPr/>
              <a:t>‹#›</a:t>
            </a:fld>
            <a:endParaRPr lang="zh-CN" altLang="en-US"/>
          </a:p>
        </p:txBody>
      </p:sp>
      <p:sp>
        <p:nvSpPr>
          <p:cNvPr id="5" name="文本框 4"/>
          <p:cNvSpPr txBox="1"/>
          <p:nvPr/>
        </p:nvSpPr>
        <p:spPr>
          <a:xfrm>
            <a:off x="502276" y="476518"/>
            <a:ext cx="7817476" cy="1094705"/>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095542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907CD-6B72-49ED-A7ED-77D6571B1BE1}" type="slidenum">
              <a:rPr lang="zh-CN" altLang="en-US" smtClean="0"/>
              <a:pPr/>
              <a:t>‹#›</a:t>
            </a:fld>
            <a:endParaRPr lang="zh-CN" altLang="en-US">
              <a:cs typeface="+mn-cs"/>
            </a:endParaRPr>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419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431800" y="3933826"/>
            <a:ext cx="6047317" cy="609599"/>
          </a:xfrm>
        </p:spPr>
        <p:txBody>
          <a:bodyPr>
            <a:noAutofit/>
          </a:bodyPr>
          <a:lstStyle/>
          <a:p>
            <a:r>
              <a:rPr lang="zh-CN" altLang="en-US" sz="4000" dirty="0" smtClean="0">
                <a:solidFill>
                  <a:srgbClr val="000000"/>
                </a:solidFill>
              </a:rPr>
              <a:t>第十章 </a:t>
            </a:r>
            <a:r>
              <a:rPr lang="zh-CN" altLang="en-US" sz="4000" dirty="0">
                <a:solidFill>
                  <a:srgbClr val="000000"/>
                </a:solidFill>
              </a:rPr>
              <a:t>画布</a:t>
            </a:r>
            <a:endParaRPr lang="zh-CN" sz="4000" dirty="0">
              <a:solidFill>
                <a:srgbClr val="000000"/>
              </a:solidFill>
            </a:endParaRPr>
          </a:p>
        </p:txBody>
      </p:sp>
    </p:spTree>
    <p:custDataLst>
      <p:tags r:id="rId1"/>
    </p:custDataLst>
    <p:extLst>
      <p:ext uri="{BB962C8B-B14F-4D97-AF65-F5344CB8AC3E}">
        <p14:creationId xmlns:p14="http://schemas.microsoft.com/office/powerpoint/2010/main" val="3874734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zh-CN" altLang="en-US" sz="4000" dirty="0">
                <a:sym typeface="宋体" panose="02010600030101010101" pitchFamily="2" charset="-122"/>
              </a:rPr>
              <a:t>颜色</a:t>
            </a:r>
          </a:p>
        </p:txBody>
      </p:sp>
      <p:sp>
        <p:nvSpPr>
          <p:cNvPr id="8194" name="内容占位符 2"/>
          <p:cNvSpPr>
            <a:spLocks noGrp="1"/>
          </p:cNvSpPr>
          <p:nvPr>
            <p:ph idx="1"/>
          </p:nvPr>
        </p:nvSpPr>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fillStyle  设置用于填充绘画的颜色。</a:t>
            </a:r>
          </a:p>
          <a:p>
            <a:pPr marL="0" indent="0">
              <a:lnSpc>
                <a:spcPct val="150000"/>
              </a:lnSpc>
              <a:spcBef>
                <a:spcPts val="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ctx.fillStyle="</a:t>
            </a:r>
            <a:r>
              <a:rPr lang="en-US" altLang="zh-CN" sz="2800" noProof="1">
                <a:solidFill>
                  <a:schemeClr val="tx1"/>
                </a:solidFill>
                <a:latin typeface="微软雅黑" panose="020B0503020204020204" charset="-122"/>
                <a:ea typeface="微软雅黑" panose="020B0503020204020204" charset="-122"/>
              </a:rPr>
              <a:t>red</a:t>
            </a:r>
            <a:r>
              <a:rPr lang="zh-CN" altLang="en-US" sz="2800" noProof="1">
                <a:solidFill>
                  <a:schemeClr val="tx1"/>
                </a:solidFill>
                <a:latin typeface="微软雅黑" panose="020B0503020204020204" charset="-122"/>
                <a:ea typeface="微软雅黑" panose="020B0503020204020204" charset="-122"/>
              </a:rPr>
              <a:t>";</a:t>
            </a:r>
          </a:p>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strokeStyle	设置用于绘制描边的颜色。</a:t>
            </a:r>
          </a:p>
          <a:p>
            <a:pPr marL="0" indent="0">
              <a:lnSpc>
                <a:spcPct val="150000"/>
              </a:lnSpc>
              <a:spcBef>
                <a:spcPts val="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ctx.strokeStyle="</a:t>
            </a:r>
            <a:r>
              <a:rPr lang="en-US" altLang="zh-CN" sz="2800" noProof="1">
                <a:solidFill>
                  <a:schemeClr val="tx1"/>
                </a:solidFill>
                <a:latin typeface="微软雅黑" panose="020B0503020204020204" charset="-122"/>
                <a:ea typeface="微软雅黑" panose="020B0503020204020204" charset="-122"/>
                <a:sym typeface="+mn-ea"/>
              </a:rPr>
              <a:t>red</a:t>
            </a:r>
            <a:r>
              <a:rPr lang="zh-CN" altLang="en-US" sz="2800" noProof="1">
                <a:solidFill>
                  <a:schemeClr val="tx1"/>
                </a:solidFill>
                <a:latin typeface="微软雅黑" panose="020B0503020204020204" charset="-122"/>
                <a:ea typeface="微软雅黑" panose="020B0503020204020204" charset="-122"/>
                <a:sym typeface="+mn-ea"/>
              </a:rPr>
              <a:t>";</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0"/>
              </a:spcBef>
            </a:pP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支持的渐变效果包括：线性渐变和射线渐变，并且支持设置颜色转折点。</a:t>
            </a:r>
          </a:p>
          <a:p>
            <a:pPr marL="0" indent="0">
              <a:lnSpc>
                <a:spcPct val="150000"/>
              </a:lnSpc>
              <a:spcBef>
                <a:spcPts val="0"/>
              </a:spcBef>
              <a:buFont typeface="Wingdings 2" panose="05020102010507070707" pitchFamily="18" charset="2"/>
              <a:buNone/>
            </a:pPr>
            <a:endParaRPr lang="en-US" altLang="zh-CN"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zh-CN" altLang="en-US" sz="4000" dirty="0">
                <a:sym typeface="宋体" panose="02010600030101010101" pitchFamily="2" charset="-122"/>
              </a:rPr>
              <a:t>线性渐变色</a:t>
            </a:r>
          </a:p>
        </p:txBody>
      </p:sp>
      <p:sp>
        <p:nvSpPr>
          <p:cNvPr id="8194" name="内容占位符 2"/>
          <p:cNvSpPr>
            <a:spLocks noGrp="1"/>
          </p:cNvSpPr>
          <p:nvPr>
            <p:ph idx="1"/>
          </p:nvPr>
        </p:nvSpPr>
        <p:spPr>
          <a:xfrm>
            <a:off x="609598" y="1223687"/>
            <a:ext cx="10169237" cy="3899003"/>
          </a:xfrm>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createLinearGradient(x0,y0,x1,y1)	创建线性渐变对象。</a:t>
            </a:r>
          </a:p>
          <a:p>
            <a:pPr marL="0" indent="0">
              <a:lnSpc>
                <a:spcPct val="150000"/>
              </a:lnSpc>
              <a:spcBef>
                <a:spcPts val="0"/>
              </a:spcBef>
              <a:buFont typeface="Wingdings 2" panose="05020102010507070707" pitchFamily="18" charset="2"/>
              <a:buNone/>
            </a:pPr>
            <a:r>
              <a:rPr lang="zh-CN" altLang="en-US" sz="2800" noProof="1">
                <a:solidFill>
                  <a:schemeClr val="tx1"/>
                </a:solidFill>
                <a:ea typeface="微软雅黑" panose="020B0503020204020204" charset="-122"/>
                <a:sym typeface="+mn-ea"/>
              </a:rPr>
              <a:t>              var gr</a:t>
            </a:r>
            <a:r>
              <a:rPr lang="en-US" altLang="zh-CN" sz="2800" noProof="1">
                <a:solidFill>
                  <a:schemeClr val="tx1"/>
                </a:solidFill>
                <a:ea typeface="微软雅黑" panose="020B0503020204020204" charset="-122"/>
                <a:sym typeface="+mn-ea"/>
              </a:rPr>
              <a:t>d</a:t>
            </a:r>
            <a:r>
              <a:rPr lang="zh-CN" altLang="en-US" sz="2800" noProof="1">
                <a:solidFill>
                  <a:schemeClr val="tx1"/>
                </a:solidFill>
                <a:ea typeface="微软雅黑" panose="020B0503020204020204" charset="-122"/>
                <a:sym typeface="+mn-ea"/>
              </a:rPr>
              <a:t>=ctx.</a:t>
            </a:r>
            <a:r>
              <a:rPr lang="zh-CN" altLang="en-US" sz="2800" noProof="1">
                <a:solidFill>
                  <a:srgbClr val="C00000"/>
                </a:solidFill>
                <a:ea typeface="微软雅黑" panose="020B0503020204020204" charset="-122"/>
                <a:sym typeface="+mn-ea"/>
              </a:rPr>
              <a:t>createLinearGradient</a:t>
            </a:r>
            <a:r>
              <a:rPr lang="zh-CN" altLang="en-US" sz="2800" noProof="1">
                <a:solidFill>
                  <a:schemeClr val="tx1"/>
                </a:solidFill>
                <a:ea typeface="微软雅黑" panose="020B0503020204020204" charset="-122"/>
                <a:sym typeface="+mn-ea"/>
              </a:rPr>
              <a:t>(0,0,0,170);</a:t>
            </a:r>
            <a:endParaRPr lang="zh-CN" altLang="en-US" sz="2800" noProof="1">
              <a:solidFill>
                <a:schemeClr val="tx1"/>
              </a:solidFill>
              <a:ea typeface="微软雅黑" panose="020B0503020204020204" charset="-122"/>
            </a:endParaRP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endParaRPr lang="en-US" altLang="zh-CN"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addColorStop(stop,color)规定渐变对象中的颜色和</a:t>
            </a:r>
            <a:r>
              <a:rPr lang="en-US" altLang="zh-CN" sz="2800" noProof="1">
                <a:solidFill>
                  <a:srgbClr val="C00000"/>
                </a:solidFill>
                <a:latin typeface="微软雅黑" panose="020B0503020204020204" charset="-122"/>
                <a:ea typeface="微软雅黑" panose="020B0503020204020204" charset="-122"/>
              </a:rPr>
              <a:t>停止</a:t>
            </a:r>
            <a:r>
              <a:rPr lang="en-US" altLang="zh-CN" sz="2800" noProof="1">
                <a:solidFill>
                  <a:schemeClr val="tx1"/>
                </a:solidFill>
                <a:latin typeface="微软雅黑" panose="020B0503020204020204" charset="-122"/>
                <a:ea typeface="微软雅黑" panose="020B0503020204020204" charset="-122"/>
              </a:rPr>
              <a:t>位置</a:t>
            </a:r>
            <a:r>
              <a:rPr lang="zh-CN" altLang="en-US" sz="2800" noProof="1">
                <a:solidFill>
                  <a:schemeClr val="tx1"/>
                </a:solidFill>
                <a:latin typeface="微软雅黑" panose="020B0503020204020204" charset="-122"/>
                <a:ea typeface="微软雅黑" panose="020B0503020204020204" charset="-122"/>
              </a:rPr>
              <a:t>。</a:t>
            </a:r>
          </a:p>
          <a:p>
            <a:pPr marL="0" indent="0">
              <a:lnSpc>
                <a:spcPct val="100000"/>
              </a:lnSpc>
              <a:spcBef>
                <a:spcPts val="1000"/>
              </a:spcBef>
              <a:buFont typeface="Wingdings 2" panose="05020102010507070707" pitchFamily="18" charset="2"/>
              <a:buNone/>
            </a:pPr>
            <a:r>
              <a:rPr lang="zh-CN" altLang="en-US" sz="2800" noProof="1">
                <a:solidFill>
                  <a:schemeClr val="tx1"/>
                </a:solidFill>
                <a:ea typeface="微软雅黑" panose="020B0503020204020204" charset="-122"/>
                <a:sym typeface="+mn-ea"/>
              </a:rPr>
              <a:t>                   gr</a:t>
            </a:r>
            <a:r>
              <a:rPr lang="en-US" altLang="zh-CN" sz="2800" noProof="1">
                <a:solidFill>
                  <a:schemeClr val="tx1"/>
                </a:solidFill>
                <a:ea typeface="微软雅黑" panose="020B0503020204020204" charset="-122"/>
                <a:sym typeface="+mn-ea"/>
              </a:rPr>
              <a:t>d</a:t>
            </a:r>
            <a:r>
              <a:rPr lang="zh-CN" altLang="en-US" sz="2800" noProof="1">
                <a:solidFill>
                  <a:schemeClr val="tx1"/>
                </a:solidFill>
                <a:ea typeface="微软雅黑" panose="020B0503020204020204" charset="-122"/>
                <a:sym typeface="+mn-ea"/>
              </a:rPr>
              <a:t>.</a:t>
            </a:r>
            <a:r>
              <a:rPr lang="zh-CN" altLang="en-US" sz="2800" noProof="1">
                <a:solidFill>
                  <a:srgbClr val="C00000"/>
                </a:solidFill>
                <a:ea typeface="微软雅黑" panose="020B0503020204020204" charset="-122"/>
                <a:sym typeface="+mn-ea"/>
              </a:rPr>
              <a:t>addColorStop</a:t>
            </a:r>
            <a:r>
              <a:rPr lang="zh-CN" altLang="en-US" sz="2800" noProof="1">
                <a:solidFill>
                  <a:schemeClr val="tx1"/>
                </a:solidFill>
                <a:ea typeface="微软雅黑" panose="020B0503020204020204" charset="-122"/>
                <a:sym typeface="+mn-ea"/>
              </a:rPr>
              <a:t>(0,"black");</a:t>
            </a:r>
            <a:endParaRPr lang="zh-CN" altLang="en-US" sz="2800" noProof="1">
              <a:solidFill>
                <a:schemeClr val="tx1"/>
              </a:solidFill>
              <a:ea typeface="微软雅黑" panose="020B0503020204020204" charset="-122"/>
            </a:endParaRPr>
          </a:p>
          <a:p>
            <a:pPr marL="0" indent="0">
              <a:lnSpc>
                <a:spcPct val="100000"/>
              </a:lnSpc>
              <a:spcBef>
                <a:spcPts val="1000"/>
              </a:spcBef>
              <a:buFont typeface="Wingdings 2" panose="05020102010507070707" pitchFamily="18" charset="2"/>
              <a:buNone/>
            </a:pPr>
            <a:r>
              <a:rPr lang="zh-CN" altLang="en-US" sz="2800" noProof="1">
                <a:solidFill>
                  <a:schemeClr val="tx1"/>
                </a:solidFill>
                <a:ea typeface="微软雅黑" panose="020B0503020204020204" charset="-122"/>
                <a:sym typeface="+mn-ea"/>
              </a:rPr>
              <a:t>                   gr</a:t>
            </a:r>
            <a:r>
              <a:rPr lang="en-US" altLang="zh-CN" sz="2800" noProof="1">
                <a:solidFill>
                  <a:schemeClr val="tx1"/>
                </a:solidFill>
                <a:ea typeface="微软雅黑" panose="020B0503020204020204" charset="-122"/>
                <a:sym typeface="+mn-ea"/>
              </a:rPr>
              <a:t>d.</a:t>
            </a:r>
            <a:r>
              <a:rPr lang="zh-CN" altLang="en-US" sz="2800" noProof="1">
                <a:solidFill>
                  <a:schemeClr val="tx1"/>
                </a:solidFill>
                <a:ea typeface="微软雅黑" panose="020B0503020204020204" charset="-122"/>
                <a:sym typeface="+mn-ea"/>
              </a:rPr>
              <a:t>addColorStop(1,"white");</a:t>
            </a:r>
          </a:p>
          <a:p>
            <a:pPr marL="0" indent="0">
              <a:lnSpc>
                <a:spcPct val="100000"/>
              </a:lnSpc>
              <a:spcBef>
                <a:spcPts val="1000"/>
              </a:spcBef>
              <a:buFont typeface="Wingdings 2" panose="05020102010507070707" pitchFamily="18" charset="2"/>
              <a:buNone/>
            </a:pPr>
            <a:r>
              <a:rPr lang="zh-CN" altLang="en-US" sz="2800" noProof="1">
                <a:solidFill>
                  <a:schemeClr val="tx1"/>
                </a:solidFill>
                <a:ea typeface="微软雅黑" panose="020B0503020204020204" charset="-122"/>
                <a:sym typeface="+mn-ea"/>
              </a:rPr>
              <a:t>                   ctx.</a:t>
            </a:r>
            <a:r>
              <a:rPr lang="zh-CN" altLang="en-US" sz="2800" noProof="1">
                <a:solidFill>
                  <a:srgbClr val="C00000"/>
                </a:solidFill>
                <a:ea typeface="微软雅黑" panose="020B0503020204020204" charset="-122"/>
                <a:sym typeface="+mn-ea"/>
              </a:rPr>
              <a:t>fillStyle</a:t>
            </a:r>
            <a:r>
              <a:rPr lang="zh-CN" altLang="en-US" sz="2800" noProof="1">
                <a:solidFill>
                  <a:schemeClr val="tx1"/>
                </a:solidFill>
                <a:ea typeface="微软雅黑" panose="020B0503020204020204" charset="-122"/>
                <a:sym typeface="+mn-ea"/>
              </a:rPr>
              <a:t>=gr</a:t>
            </a:r>
            <a:r>
              <a:rPr lang="en-US" altLang="zh-CN" sz="2800" noProof="1">
                <a:solidFill>
                  <a:schemeClr val="tx1"/>
                </a:solidFill>
                <a:ea typeface="微软雅黑" panose="020B0503020204020204" charset="-122"/>
                <a:sym typeface="+mn-ea"/>
              </a:rPr>
              <a:t>d</a:t>
            </a:r>
            <a:r>
              <a:rPr lang="zh-CN" altLang="en-US" sz="2800" noProof="1">
                <a:solidFill>
                  <a:schemeClr val="tx1"/>
                </a:solidFill>
                <a:ea typeface="微软雅黑" panose="020B0503020204020204" charset="-122"/>
                <a:sym typeface="+mn-ea"/>
              </a:rPr>
              <a:t>;</a:t>
            </a:r>
            <a:endParaRPr lang="zh-CN" altLang="en-US" sz="2800" noProof="1">
              <a:solidFill>
                <a:schemeClr val="tx1"/>
              </a:solidFill>
              <a:ea typeface="微软雅黑" panose="020B0503020204020204" charset="-122"/>
            </a:endParaRPr>
          </a:p>
          <a:p>
            <a:pPr marL="0" indent="0">
              <a:lnSpc>
                <a:spcPct val="10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graphicFrame>
        <p:nvGraphicFramePr>
          <p:cNvPr id="4" name="表格 3"/>
          <p:cNvGraphicFramePr/>
          <p:nvPr/>
        </p:nvGraphicFramePr>
        <p:xfrm>
          <a:off x="3194050" y="2863850"/>
          <a:ext cx="5805488" cy="1524000"/>
        </p:xfrm>
        <a:graphic>
          <a:graphicData uri="http://schemas.openxmlformats.org/drawingml/2006/table">
            <a:tbl>
              <a:tblPr firstRow="1" bandRow="1">
                <a:tableStyleId>{5C22544A-7EE6-4342-B048-85BDC9FD1C3A}</a:tableStyleId>
              </a:tblPr>
              <a:tblGrid>
                <a:gridCol w="2902744">
                  <a:extLst>
                    <a:ext uri="{9D8B030D-6E8A-4147-A177-3AD203B41FA5}">
                      <a16:colId xmlns:a16="http://schemas.microsoft.com/office/drawing/2014/main" val="20000"/>
                    </a:ext>
                  </a:extLst>
                </a:gridCol>
                <a:gridCol w="2902744">
                  <a:extLst>
                    <a:ext uri="{9D8B030D-6E8A-4147-A177-3AD203B41FA5}">
                      <a16:colId xmlns:a16="http://schemas.microsoft.com/office/drawing/2014/main" val="20001"/>
                    </a:ext>
                  </a:extLst>
                </a:gridCol>
              </a:tblGrid>
              <a:tr h="381000">
                <a:tc>
                  <a:txBody>
                    <a:bodyPr/>
                    <a:lstStyle/>
                    <a:p>
                      <a:pPr algn="ctr">
                        <a:buNone/>
                      </a:pPr>
                      <a:r>
                        <a:rPr lang="zh-CN" altLang="en-US" b="0">
                          <a:solidFill>
                            <a:schemeClr val="dk1"/>
                          </a:solidFill>
                        </a:rPr>
                        <a:t>x0</a:t>
                      </a:r>
                    </a:p>
                  </a:txBody>
                  <a:tcPr marL="91445" marR="91445">
                    <a:solidFill>
                      <a:srgbClr val="FBEAEA"/>
                    </a:solidFill>
                  </a:tcPr>
                </a:tc>
                <a:tc>
                  <a:txBody>
                    <a:bodyPr/>
                    <a:lstStyle/>
                    <a:p>
                      <a:pPr>
                        <a:buNone/>
                      </a:pPr>
                      <a:r>
                        <a:rPr lang="zh-CN" altLang="en-US" b="0">
                          <a:solidFill>
                            <a:schemeClr val="dk1"/>
                          </a:solidFill>
                        </a:rPr>
                        <a:t>渐变开始点的 x 坐标</a:t>
                      </a:r>
                    </a:p>
                  </a:txBody>
                  <a:tcPr marL="91445" marR="91445">
                    <a:solidFill>
                      <a:srgbClr val="FBEAEA"/>
                    </a:solidFill>
                  </a:tcPr>
                </a:tc>
                <a:extLst>
                  <a:ext uri="{0D108BD9-81ED-4DB2-BD59-A6C34878D82A}">
                    <a16:rowId xmlns:a16="http://schemas.microsoft.com/office/drawing/2014/main" val="10000"/>
                  </a:ext>
                </a:extLst>
              </a:tr>
              <a:tr h="381000">
                <a:tc>
                  <a:txBody>
                    <a:bodyPr/>
                    <a:lstStyle/>
                    <a:p>
                      <a:pPr algn="ctr">
                        <a:buNone/>
                      </a:pPr>
                      <a:r>
                        <a:rPr lang="en-US" altLang="zh-CN"/>
                        <a:t>y</a:t>
                      </a:r>
                      <a:r>
                        <a:rPr lang="zh-CN" altLang="en-US"/>
                        <a:t>0</a:t>
                      </a:r>
                    </a:p>
                  </a:txBody>
                  <a:tcPr marL="91445" marR="91445"/>
                </a:tc>
                <a:tc>
                  <a:txBody>
                    <a:bodyPr/>
                    <a:lstStyle/>
                    <a:p>
                      <a:pPr>
                        <a:buNone/>
                      </a:pPr>
                      <a:r>
                        <a:rPr lang="zh-CN" altLang="en-US"/>
                        <a:t>渐变开始点的 </a:t>
                      </a:r>
                      <a:r>
                        <a:rPr lang="en-US" altLang="zh-CN"/>
                        <a:t>y</a:t>
                      </a:r>
                      <a:r>
                        <a:rPr lang="zh-CN" altLang="en-US"/>
                        <a:t> 坐标</a:t>
                      </a:r>
                    </a:p>
                  </a:txBody>
                  <a:tcPr marL="91445" marR="91445"/>
                </a:tc>
                <a:extLst>
                  <a:ext uri="{0D108BD9-81ED-4DB2-BD59-A6C34878D82A}">
                    <a16:rowId xmlns:a16="http://schemas.microsoft.com/office/drawing/2014/main" val="10001"/>
                  </a:ext>
                </a:extLst>
              </a:tr>
              <a:tr h="381000">
                <a:tc>
                  <a:txBody>
                    <a:bodyPr/>
                    <a:lstStyle/>
                    <a:p>
                      <a:pPr algn="ctr">
                        <a:buNone/>
                      </a:pPr>
                      <a:r>
                        <a:rPr lang="zh-CN" altLang="en-US"/>
                        <a:t>x1</a:t>
                      </a:r>
                    </a:p>
                  </a:txBody>
                  <a:tcPr marL="91445" marR="91445">
                    <a:solidFill>
                      <a:srgbClr val="FBEAEA"/>
                    </a:solidFill>
                  </a:tcPr>
                </a:tc>
                <a:tc>
                  <a:txBody>
                    <a:bodyPr/>
                    <a:lstStyle/>
                    <a:p>
                      <a:pPr>
                        <a:buNone/>
                      </a:pPr>
                      <a:r>
                        <a:rPr lang="zh-CN" altLang="en-US"/>
                        <a:t>渐变结束点的 x 坐标</a:t>
                      </a:r>
                    </a:p>
                  </a:txBody>
                  <a:tcPr marL="91445" marR="91445"/>
                </a:tc>
                <a:extLst>
                  <a:ext uri="{0D108BD9-81ED-4DB2-BD59-A6C34878D82A}">
                    <a16:rowId xmlns:a16="http://schemas.microsoft.com/office/drawing/2014/main" val="10002"/>
                  </a:ext>
                </a:extLst>
              </a:tr>
              <a:tr h="381000">
                <a:tc>
                  <a:txBody>
                    <a:bodyPr/>
                    <a:lstStyle/>
                    <a:p>
                      <a:pPr algn="ctr">
                        <a:buNone/>
                      </a:pPr>
                      <a:r>
                        <a:rPr lang="zh-CN" altLang="en-US"/>
                        <a:t>y1</a:t>
                      </a:r>
                    </a:p>
                  </a:txBody>
                  <a:tcPr marL="91445" marR="91445"/>
                </a:tc>
                <a:tc>
                  <a:txBody>
                    <a:bodyPr/>
                    <a:lstStyle/>
                    <a:p>
                      <a:pPr>
                        <a:buNone/>
                      </a:pPr>
                      <a:r>
                        <a:rPr lang="zh-CN" altLang="en-US"/>
                        <a:t>渐变结束点的 y 坐标</a:t>
                      </a:r>
                    </a:p>
                  </a:txBody>
                  <a:tcPr marL="91445" marR="91445"/>
                </a:tc>
                <a:extLst>
                  <a:ext uri="{0D108BD9-81ED-4DB2-BD59-A6C34878D82A}">
                    <a16:rowId xmlns:a16="http://schemas.microsoft.com/office/drawing/2014/main" val="10003"/>
                  </a:ext>
                </a:extLst>
              </a:tr>
            </a:tbl>
          </a:graphicData>
        </a:graphic>
      </p:graphicFrame>
      <p:sp>
        <p:nvSpPr>
          <p:cNvPr id="5" name="圆角矩形 4"/>
          <p:cNvSpPr/>
          <p:nvPr/>
        </p:nvSpPr>
        <p:spPr>
          <a:xfrm>
            <a:off x="10271125" y="6035675"/>
            <a:ext cx="1738313" cy="777875"/>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latin typeface="微软雅黑" panose="020B0503020204020204" charset="-122"/>
                <a:ea typeface="微软雅黑" panose="020B0503020204020204" charset="-122"/>
              </a:rPr>
              <a:t>color-linear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sz="4000" dirty="0">
                <a:sym typeface="宋体" panose="02010600030101010101" pitchFamily="2" charset="-122"/>
              </a:rPr>
              <a:t>线性渐变色</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两个临近</a:t>
            </a:r>
            <a:r>
              <a:rPr lang="en-US" altLang="zh-CN" sz="2800" noProof="1">
                <a:solidFill>
                  <a:schemeClr val="tx1"/>
                </a:solidFill>
                <a:latin typeface="微软雅黑" panose="020B0503020204020204" charset="-122"/>
                <a:ea typeface="微软雅黑" panose="020B0503020204020204" charset="-122"/>
                <a:sym typeface="+mn-ea"/>
              </a:rPr>
              <a:t>stop</a:t>
            </a:r>
            <a:r>
              <a:rPr lang="zh-CN" altLang="en-US" sz="2800" noProof="1">
                <a:solidFill>
                  <a:schemeClr val="tx1"/>
                </a:solidFill>
                <a:latin typeface="微软雅黑" panose="020B0503020204020204" charset="-122"/>
                <a:ea typeface="微软雅黑" panose="020B0503020204020204" charset="-122"/>
                <a:sym typeface="+mn-ea"/>
              </a:rPr>
              <a:t>距离之间的颜色是过度色。</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小于最小 stop 的部分会按最小 stop 的 color 来渲染，大于最大 stop 的部分会按最大 stop 的 color 来渲染。</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渐变可用于填充矩形、圆形、线条、文本等等。</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00000"/>
              </a:lnSpc>
              <a:spcBef>
                <a:spcPts val="1000"/>
              </a:spcBef>
              <a:buFont typeface="Wingdings 2" panose="05020102010507070707" pitchFamily="18" charset="2"/>
              <a:buNone/>
            </a:pPr>
            <a:endParaRPr lang="zh-CN" altLang="en-US" sz="2800" noProof="1">
              <a:solidFill>
                <a:schemeClr val="tx1"/>
              </a:solidFill>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zh-CN" altLang="en-US" sz="4000" dirty="0">
                <a:sym typeface="宋体" panose="02010600030101010101" pitchFamily="2" charset="-122"/>
              </a:rPr>
              <a:t>放射状/环形渐变</a:t>
            </a:r>
          </a:p>
        </p:txBody>
      </p:sp>
      <p:sp>
        <p:nvSpPr>
          <p:cNvPr id="8194" name="内容占位符 2"/>
          <p:cNvSpPr>
            <a:spLocks noGrp="1"/>
          </p:cNvSpPr>
          <p:nvPr>
            <p:ph idx="1"/>
          </p:nvPr>
        </p:nvSpPr>
        <p:spPr>
          <a:xfrm>
            <a:off x="609599" y="966788"/>
            <a:ext cx="10224656" cy="3899003"/>
          </a:xfrm>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createRadialGradient(</a:t>
            </a:r>
            <a:r>
              <a:rPr lang="en-US" altLang="zh-CN" sz="2800" noProof="1">
                <a:solidFill>
                  <a:schemeClr val="tx1"/>
                </a:solidFill>
                <a:latin typeface="微软雅黑" panose="020B0503020204020204" charset="-122"/>
                <a:ea typeface="微软雅黑" panose="020B0503020204020204" charset="-122"/>
              </a:rPr>
              <a:t>x0,y0,r0,x1,y1,r1</a:t>
            </a:r>
            <a:r>
              <a:rPr lang="zh-CN" altLang="en-US" sz="2800" noProof="1">
                <a:solidFill>
                  <a:schemeClr val="tx1"/>
                </a:solidFill>
                <a:latin typeface="微软雅黑" panose="020B0503020204020204" charset="-122"/>
                <a:ea typeface="微软雅黑" panose="020B0503020204020204" charset="-122"/>
              </a:rPr>
              <a:t>) 创建放射状/环形的渐变对象。</a:t>
            </a:r>
          </a:p>
          <a:p>
            <a:pPr marL="0" indent="0">
              <a:lnSpc>
                <a:spcPct val="150000"/>
              </a:lnSpc>
              <a:spcBef>
                <a:spcPts val="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a:t>
            </a:r>
            <a:r>
              <a:rPr lang="zh-CN" altLang="en-US" sz="2800" noProof="1">
                <a:solidFill>
                  <a:schemeClr val="tx1"/>
                </a:solidFill>
                <a:latin typeface="微软雅黑" panose="020B0503020204020204" charset="-122"/>
                <a:ea typeface="微软雅黑" panose="020B0503020204020204" charset="-122"/>
                <a:sym typeface="+mn-ea"/>
              </a:rPr>
              <a:t> var grd=ctx.</a:t>
            </a:r>
            <a:r>
              <a:rPr lang="zh-CN" altLang="en-US" sz="2800" noProof="1">
                <a:solidFill>
                  <a:srgbClr val="C00000"/>
                </a:solidFill>
                <a:latin typeface="微软雅黑" panose="020B0503020204020204" charset="-122"/>
                <a:ea typeface="微软雅黑" panose="020B0503020204020204" charset="-122"/>
                <a:sym typeface="+mn-ea"/>
              </a:rPr>
              <a:t>createRadialGradient</a:t>
            </a:r>
            <a:r>
              <a:rPr lang="zh-CN" altLang="en-US" sz="2800" noProof="1">
                <a:solidFill>
                  <a:schemeClr val="tx1"/>
                </a:solidFill>
                <a:latin typeface="微软雅黑" panose="020B0503020204020204" charset="-122"/>
                <a:ea typeface="微软雅黑" panose="020B0503020204020204" charset="-122"/>
                <a:sym typeface="+mn-ea"/>
              </a:rPr>
              <a:t>(75,50,5,90,60,100);</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addColorStop(stop,color)规定渐变对象中的颜色和</a:t>
            </a:r>
            <a:r>
              <a:rPr lang="en-US" altLang="zh-CN" sz="2800" noProof="1">
                <a:solidFill>
                  <a:srgbClr val="C00000"/>
                </a:solidFill>
                <a:latin typeface="微软雅黑" panose="020B0503020204020204" charset="-122"/>
                <a:ea typeface="微软雅黑" panose="020B0503020204020204" charset="-122"/>
                <a:sym typeface="+mn-ea"/>
              </a:rPr>
              <a:t>停止</a:t>
            </a:r>
            <a:r>
              <a:rPr lang="en-US" altLang="zh-CN" sz="2800" noProof="1">
                <a:solidFill>
                  <a:schemeClr val="tx1"/>
                </a:solidFill>
                <a:latin typeface="微软雅黑" panose="020B0503020204020204" charset="-122"/>
                <a:ea typeface="微软雅黑" panose="020B0503020204020204" charset="-122"/>
                <a:sym typeface="+mn-ea"/>
              </a:rPr>
              <a:t>位置</a:t>
            </a:r>
            <a:r>
              <a:rPr lang="zh-CN" altLang="en-US" sz="2800" noProof="1">
                <a:solidFill>
                  <a:schemeClr val="tx1"/>
                </a:solidFill>
                <a:latin typeface="微软雅黑" panose="020B0503020204020204" charset="-122"/>
                <a:ea typeface="微软雅黑" panose="020B0503020204020204" charset="-122"/>
                <a:sym typeface="+mn-ea"/>
              </a:rPr>
              <a:t>。</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a:t>
            </a:r>
          </a:p>
        </p:txBody>
      </p:sp>
      <p:sp>
        <p:nvSpPr>
          <p:cNvPr id="5" name="圆角矩形 4"/>
          <p:cNvSpPr/>
          <p:nvPr/>
        </p:nvSpPr>
        <p:spPr>
          <a:xfrm>
            <a:off x="10271125" y="6051550"/>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latin typeface="微软雅黑" panose="020B0503020204020204" charset="-122"/>
                <a:ea typeface="微软雅黑" panose="020B0503020204020204" charset="-122"/>
              </a:rPr>
              <a:t>col</a:t>
            </a:r>
            <a:r>
              <a:rPr lang="en-US" altLang="zh-CN" sz="2000" noProof="1">
                <a:solidFill>
                  <a:schemeClr val="bg1"/>
                </a:solidFill>
                <a:latin typeface="微软雅黑" panose="020B0503020204020204" charset="-122"/>
                <a:ea typeface="微软雅黑" panose="020B0503020204020204" charset="-122"/>
              </a:rPr>
              <a:t>or-</a:t>
            </a:r>
            <a:r>
              <a:rPr lang="zh-CN" altLang="en-US" sz="2000" noProof="1">
                <a:solidFill>
                  <a:schemeClr val="bg1"/>
                </a:solidFill>
                <a:latin typeface="微软雅黑" panose="020B0503020204020204" charset="-122"/>
                <a:ea typeface="微软雅黑" panose="020B0503020204020204" charset="-122"/>
                <a:sym typeface="+mn-ea"/>
              </a:rPr>
              <a:t>gadial</a:t>
            </a:r>
          </a:p>
        </p:txBody>
      </p:sp>
      <p:graphicFrame>
        <p:nvGraphicFramePr>
          <p:cNvPr id="2" name="表格 1"/>
          <p:cNvGraphicFramePr/>
          <p:nvPr>
            <p:extLst>
              <p:ext uri="{D42A27DB-BD31-4B8C-83A1-F6EECF244321}">
                <p14:modId xmlns:p14="http://schemas.microsoft.com/office/powerpoint/2010/main" val="2735877542"/>
              </p:ext>
            </p:extLst>
          </p:nvPr>
        </p:nvGraphicFramePr>
        <p:xfrm>
          <a:off x="2904981" y="3134569"/>
          <a:ext cx="6186487" cy="2324101"/>
        </p:xfrm>
        <a:graphic>
          <a:graphicData uri="http://schemas.openxmlformats.org/drawingml/2006/table">
            <a:tbl>
              <a:tblPr firstRow="1" bandRow="1">
                <a:tableStyleId>{5C22544A-7EE6-4342-B048-85BDC9FD1C3A}</a:tableStyleId>
              </a:tblPr>
              <a:tblGrid>
                <a:gridCol w="3093561">
                  <a:extLst>
                    <a:ext uri="{9D8B030D-6E8A-4147-A177-3AD203B41FA5}">
                      <a16:colId xmlns:a16="http://schemas.microsoft.com/office/drawing/2014/main" val="20000"/>
                    </a:ext>
                  </a:extLst>
                </a:gridCol>
                <a:gridCol w="3092926">
                  <a:extLst>
                    <a:ext uri="{9D8B030D-6E8A-4147-A177-3AD203B41FA5}">
                      <a16:colId xmlns:a16="http://schemas.microsoft.com/office/drawing/2014/main" val="20001"/>
                    </a:ext>
                  </a:extLst>
                </a:gridCol>
              </a:tblGrid>
              <a:tr h="402691">
                <a:tc>
                  <a:txBody>
                    <a:bodyPr/>
                    <a:lstStyle/>
                    <a:p>
                      <a:pPr algn="ctr">
                        <a:buNone/>
                      </a:pPr>
                      <a:r>
                        <a:rPr lang="en-US" altLang="zh-CN" sz="1800" b="0">
                          <a:solidFill>
                            <a:schemeClr val="tx1"/>
                          </a:solidFill>
                          <a:latin typeface="微软雅黑" panose="020B0503020204020204" charset="-122"/>
                          <a:ea typeface="微软雅黑" panose="020B0503020204020204" charset="-122"/>
                        </a:rPr>
                        <a:t>x0</a:t>
                      </a:r>
                    </a:p>
                  </a:txBody>
                  <a:tcPr marL="91435" marR="91435" marT="46022" marB="46022">
                    <a:solidFill>
                      <a:srgbClr val="FBEAEA"/>
                    </a:solidFill>
                  </a:tcPr>
                </a:tc>
                <a:tc>
                  <a:txBody>
                    <a:bodyPr/>
                    <a:lstStyle/>
                    <a:p>
                      <a:pPr>
                        <a:buNone/>
                      </a:pPr>
                      <a:r>
                        <a:rPr lang="zh-CN" altLang="en-US" sz="1800" b="0">
                          <a:solidFill>
                            <a:schemeClr val="tx1"/>
                          </a:solidFill>
                          <a:latin typeface="微软雅黑" panose="020B0503020204020204" charset="-122"/>
                          <a:ea typeface="微软雅黑" panose="020B0503020204020204" charset="-122"/>
                        </a:rPr>
                        <a:t>渐变的开始圆的 圆心 x 坐标</a:t>
                      </a:r>
                    </a:p>
                  </a:txBody>
                  <a:tcPr marL="91435" marR="91435" marT="46022" marB="46022">
                    <a:solidFill>
                      <a:srgbClr val="FBEAEA"/>
                    </a:solidFill>
                  </a:tcPr>
                </a:tc>
                <a:extLst>
                  <a:ext uri="{0D108BD9-81ED-4DB2-BD59-A6C34878D82A}">
                    <a16:rowId xmlns:a16="http://schemas.microsoft.com/office/drawing/2014/main" val="10000"/>
                  </a:ext>
                </a:extLst>
              </a:tr>
              <a:tr h="383515">
                <a:tc>
                  <a:txBody>
                    <a:bodyPr/>
                    <a:lstStyle/>
                    <a:p>
                      <a:pPr algn="ctr">
                        <a:buNone/>
                      </a:pPr>
                      <a:r>
                        <a:rPr lang="en-US" altLang="zh-CN" sz="1800"/>
                        <a:t>y0</a:t>
                      </a:r>
                    </a:p>
                  </a:txBody>
                  <a:tcPr marL="91435" marR="91435" marT="46022" marB="46022"/>
                </a:tc>
                <a:tc>
                  <a:txBody>
                    <a:bodyPr/>
                    <a:lstStyle/>
                    <a:p>
                      <a:pPr>
                        <a:buNone/>
                      </a:pPr>
                      <a:r>
                        <a:rPr lang="zh-CN" altLang="en-US" sz="1800">
                          <a:solidFill>
                            <a:schemeClr val="tx1"/>
                          </a:solidFill>
                          <a:latin typeface="微软雅黑" panose="020B0503020204020204" charset="-122"/>
                          <a:ea typeface="微软雅黑" panose="020B0503020204020204" charset="-122"/>
                          <a:sym typeface="+mn-ea"/>
                        </a:rPr>
                        <a:t>渐变的开始圆的 圆心 </a:t>
                      </a:r>
                      <a:r>
                        <a:rPr lang="en-US" altLang="zh-CN" sz="1800">
                          <a:solidFill>
                            <a:schemeClr val="tx1"/>
                          </a:solidFill>
                          <a:latin typeface="微软雅黑" panose="020B0503020204020204" charset="-122"/>
                          <a:ea typeface="微软雅黑" panose="020B0503020204020204" charset="-122"/>
                          <a:sym typeface="+mn-ea"/>
                        </a:rPr>
                        <a:t>y</a:t>
                      </a:r>
                      <a:r>
                        <a:rPr lang="zh-CN" altLang="en-US" sz="1800">
                          <a:solidFill>
                            <a:schemeClr val="tx1"/>
                          </a:solidFill>
                          <a:latin typeface="微软雅黑" panose="020B0503020204020204" charset="-122"/>
                          <a:ea typeface="微软雅黑" panose="020B0503020204020204" charset="-122"/>
                          <a:sym typeface="+mn-ea"/>
                        </a:rPr>
                        <a:t>坐标</a:t>
                      </a:r>
                      <a:endParaRPr lang="zh-CN" altLang="en-US" sz="1800"/>
                    </a:p>
                  </a:txBody>
                  <a:tcPr marL="91435" marR="91435" marT="46022" marB="46022"/>
                </a:tc>
                <a:extLst>
                  <a:ext uri="{0D108BD9-81ED-4DB2-BD59-A6C34878D82A}">
                    <a16:rowId xmlns:a16="http://schemas.microsoft.com/office/drawing/2014/main" val="10001"/>
                  </a:ext>
                </a:extLst>
              </a:tr>
              <a:tr h="387350">
                <a:tc>
                  <a:txBody>
                    <a:bodyPr/>
                    <a:lstStyle/>
                    <a:p>
                      <a:pPr algn="ctr">
                        <a:buNone/>
                      </a:pPr>
                      <a:r>
                        <a:rPr lang="en-US" altLang="zh-CN" sz="1800"/>
                        <a:t>r0</a:t>
                      </a:r>
                    </a:p>
                  </a:txBody>
                  <a:tcPr marL="91435" marR="91435" marT="46022" marB="46022">
                    <a:solidFill>
                      <a:srgbClr val="FBEAEA"/>
                    </a:solidFill>
                  </a:tcPr>
                </a:tc>
                <a:tc>
                  <a:txBody>
                    <a:bodyPr/>
                    <a:lstStyle/>
                    <a:p>
                      <a:pPr>
                        <a:buNone/>
                      </a:pPr>
                      <a:r>
                        <a:rPr lang="zh-CN" altLang="en-US" sz="1800">
                          <a:solidFill>
                            <a:schemeClr val="tx1"/>
                          </a:solidFill>
                          <a:latin typeface="微软雅黑" panose="020B0503020204020204" charset="-122"/>
                          <a:ea typeface="微软雅黑" panose="020B0503020204020204" charset="-122"/>
                          <a:sym typeface="+mn-ea"/>
                        </a:rPr>
                        <a:t>渐变的开始圆的 半径</a:t>
                      </a:r>
                      <a:endParaRPr lang="en-US" altLang="zh-CN" sz="1800">
                        <a:solidFill>
                          <a:schemeClr val="tx1"/>
                        </a:solidFill>
                        <a:latin typeface="微软雅黑" panose="020B0503020204020204" charset="-122"/>
                        <a:ea typeface="微软雅黑" panose="020B0503020204020204" charset="-122"/>
                        <a:sym typeface="+mn-ea"/>
                      </a:endParaRPr>
                    </a:p>
                  </a:txBody>
                  <a:tcPr marL="91435" marR="91435" marT="46022" marB="46022">
                    <a:solidFill>
                      <a:srgbClr val="FBEAEA"/>
                    </a:solidFill>
                  </a:tcPr>
                </a:tc>
                <a:extLst>
                  <a:ext uri="{0D108BD9-81ED-4DB2-BD59-A6C34878D82A}">
                    <a16:rowId xmlns:a16="http://schemas.microsoft.com/office/drawing/2014/main" val="10002"/>
                  </a:ext>
                </a:extLst>
              </a:tr>
              <a:tr h="383515">
                <a:tc>
                  <a:txBody>
                    <a:bodyPr/>
                    <a:lstStyle/>
                    <a:p>
                      <a:pPr algn="ctr">
                        <a:buNone/>
                      </a:pPr>
                      <a:r>
                        <a:rPr lang="en-US" altLang="zh-CN" sz="1800"/>
                        <a:t>x1</a:t>
                      </a:r>
                    </a:p>
                  </a:txBody>
                  <a:tcPr marL="91435" marR="91435" marT="46022" marB="46022"/>
                </a:tc>
                <a:tc>
                  <a:txBody>
                    <a:bodyPr/>
                    <a:lstStyle/>
                    <a:p>
                      <a:pPr>
                        <a:buNone/>
                      </a:pPr>
                      <a:r>
                        <a:rPr lang="zh-CN" altLang="en-US" sz="1800" dirty="0"/>
                        <a:t>渐变的结束圆的</a:t>
                      </a:r>
                      <a:r>
                        <a:rPr lang="zh-CN" altLang="en-US" sz="1800" dirty="0">
                          <a:solidFill>
                            <a:schemeClr val="tx1"/>
                          </a:solidFill>
                          <a:latin typeface="微软雅黑" panose="020B0503020204020204" charset="-122"/>
                          <a:ea typeface="微软雅黑" panose="020B0503020204020204" charset="-122"/>
                          <a:sym typeface="+mn-ea"/>
                        </a:rPr>
                        <a:t> 圆心</a:t>
                      </a:r>
                      <a:r>
                        <a:rPr lang="zh-CN" altLang="en-US" sz="1800" dirty="0"/>
                        <a:t> x 坐标</a:t>
                      </a:r>
                    </a:p>
                  </a:txBody>
                  <a:tcPr marL="91435" marR="91435" marT="46022" marB="46022"/>
                </a:tc>
                <a:extLst>
                  <a:ext uri="{0D108BD9-81ED-4DB2-BD59-A6C34878D82A}">
                    <a16:rowId xmlns:a16="http://schemas.microsoft.com/office/drawing/2014/main" val="10003"/>
                  </a:ext>
                </a:extLst>
              </a:tr>
              <a:tr h="383515">
                <a:tc>
                  <a:txBody>
                    <a:bodyPr/>
                    <a:lstStyle/>
                    <a:p>
                      <a:pPr algn="ctr">
                        <a:buNone/>
                      </a:pPr>
                      <a:r>
                        <a:rPr lang="en-US" altLang="zh-CN" sz="1800"/>
                        <a:t>y1</a:t>
                      </a:r>
                    </a:p>
                  </a:txBody>
                  <a:tcPr marL="91435" marR="91435" marT="46022" marB="46022"/>
                </a:tc>
                <a:tc>
                  <a:txBody>
                    <a:bodyPr/>
                    <a:lstStyle/>
                    <a:p>
                      <a:pPr>
                        <a:buNone/>
                      </a:pPr>
                      <a:r>
                        <a:rPr lang="zh-CN" altLang="en-US" sz="1800">
                          <a:sym typeface="+mn-ea"/>
                        </a:rPr>
                        <a:t>渐变的结束圆的</a:t>
                      </a:r>
                      <a:r>
                        <a:rPr lang="zh-CN" altLang="en-US" sz="1800">
                          <a:solidFill>
                            <a:schemeClr val="tx1"/>
                          </a:solidFill>
                          <a:latin typeface="微软雅黑" panose="020B0503020204020204" charset="-122"/>
                          <a:ea typeface="微软雅黑" panose="020B0503020204020204" charset="-122"/>
                          <a:sym typeface="+mn-ea"/>
                        </a:rPr>
                        <a:t> 圆心</a:t>
                      </a:r>
                      <a:r>
                        <a:rPr lang="zh-CN" altLang="en-US" sz="1800">
                          <a:sym typeface="+mn-ea"/>
                        </a:rPr>
                        <a:t> </a:t>
                      </a:r>
                      <a:r>
                        <a:rPr lang="en-US" altLang="zh-CN" sz="1800">
                          <a:sym typeface="+mn-ea"/>
                        </a:rPr>
                        <a:t>y</a:t>
                      </a:r>
                      <a:r>
                        <a:rPr lang="zh-CN" altLang="en-US" sz="1800">
                          <a:sym typeface="+mn-ea"/>
                        </a:rPr>
                        <a:t> 坐标</a:t>
                      </a:r>
                      <a:endParaRPr lang="zh-CN" altLang="en-US" sz="1800"/>
                    </a:p>
                  </a:txBody>
                  <a:tcPr marL="91435" marR="91435" marT="46022" marB="46022"/>
                </a:tc>
                <a:extLst>
                  <a:ext uri="{0D108BD9-81ED-4DB2-BD59-A6C34878D82A}">
                    <a16:rowId xmlns:a16="http://schemas.microsoft.com/office/drawing/2014/main" val="10004"/>
                  </a:ext>
                </a:extLst>
              </a:tr>
              <a:tr h="383515">
                <a:tc>
                  <a:txBody>
                    <a:bodyPr/>
                    <a:lstStyle/>
                    <a:p>
                      <a:pPr algn="ctr">
                        <a:buNone/>
                      </a:pPr>
                      <a:r>
                        <a:rPr lang="en-US" altLang="zh-CN" sz="1800"/>
                        <a:t>r1</a:t>
                      </a:r>
                    </a:p>
                  </a:txBody>
                  <a:tcPr marL="91435" marR="91435" marT="46022" marB="46022"/>
                </a:tc>
                <a:tc>
                  <a:txBody>
                    <a:bodyPr/>
                    <a:lstStyle/>
                    <a:p>
                      <a:pPr>
                        <a:buNone/>
                      </a:pPr>
                      <a:r>
                        <a:rPr lang="zh-CN" altLang="en-US" sz="1800" dirty="0">
                          <a:solidFill>
                            <a:schemeClr val="tx1"/>
                          </a:solidFill>
                          <a:latin typeface="微软雅黑" panose="020B0503020204020204" charset="-122"/>
                          <a:ea typeface="微软雅黑" panose="020B0503020204020204" charset="-122"/>
                          <a:sym typeface="+mn-ea"/>
                        </a:rPr>
                        <a:t>渐变的</a:t>
                      </a:r>
                      <a:r>
                        <a:rPr lang="zh-CN" altLang="en-US" sz="1800" dirty="0">
                          <a:sym typeface="+mn-ea"/>
                        </a:rPr>
                        <a:t>结束</a:t>
                      </a:r>
                      <a:r>
                        <a:rPr lang="zh-CN" altLang="en-US" sz="1800" dirty="0">
                          <a:solidFill>
                            <a:schemeClr val="tx1"/>
                          </a:solidFill>
                          <a:latin typeface="微软雅黑" panose="020B0503020204020204" charset="-122"/>
                          <a:ea typeface="微软雅黑" panose="020B0503020204020204" charset="-122"/>
                          <a:sym typeface="+mn-ea"/>
                        </a:rPr>
                        <a:t>圆的 半径</a:t>
                      </a:r>
                      <a:endParaRPr lang="zh-CN" altLang="en-US" sz="1800" dirty="0"/>
                    </a:p>
                  </a:txBody>
                  <a:tcPr marL="91435" marR="91435" marT="46022" marB="46022"/>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r>
              <a:rPr lang="zh-CN" altLang="en-US" sz="4000" dirty="0">
                <a:sym typeface="宋体" panose="02010600030101010101" pitchFamily="2" charset="-122"/>
              </a:rPr>
              <a:t>图案</a:t>
            </a:r>
          </a:p>
        </p:txBody>
      </p:sp>
      <p:sp>
        <p:nvSpPr>
          <p:cNvPr id="8194" name="内容占位符 2"/>
          <p:cNvSpPr>
            <a:spLocks noGrp="1"/>
          </p:cNvSpPr>
          <p:nvPr>
            <p:ph idx="1"/>
          </p:nvPr>
        </p:nvSpPr>
        <p:spPr>
          <a:xfrm>
            <a:off x="609598" y="1403797"/>
            <a:ext cx="10404765" cy="3899003"/>
          </a:xfrm>
        </p:spPr>
        <p:txBody>
          <a:bodyPr/>
          <a:lstStyle/>
          <a:p>
            <a:pPr>
              <a:lnSpc>
                <a:spcPct val="150000"/>
              </a:lnSpc>
              <a:spcBef>
                <a:spcPts val="1000"/>
              </a:spcBef>
            </a:pPr>
            <a:r>
              <a:rPr lang="en-US" altLang="zh-CN" sz="2800" noProof="1">
                <a:solidFill>
                  <a:schemeClr val="tx1"/>
                </a:solidFill>
                <a:ea typeface="微软雅黑" panose="020B0503020204020204" charset="-122"/>
                <a:sym typeface="+mn-ea"/>
              </a:rPr>
              <a:t>createPattren( image,type)</a:t>
            </a:r>
            <a:r>
              <a:rPr lang="zh-CN" altLang="en-US" sz="2800" noProof="1">
                <a:solidFill>
                  <a:schemeClr val="tx1"/>
                </a:solidFill>
                <a:latin typeface="微软雅黑" panose="020B0503020204020204" charset="-122"/>
                <a:ea typeface="微软雅黑" panose="020B0503020204020204" charset="-122"/>
                <a:sym typeface="+mn-ea"/>
              </a:rPr>
              <a:t>方法</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en-US" altLang="zh-CN" sz="2800" noProof="1" smtClean="0">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创建一个可以用来在</a:t>
            </a: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之中对图像或文字进行填充或描边的</a:t>
            </a:r>
            <a:r>
              <a:rPr lang="zh-CN" altLang="en-US" sz="2800" noProof="1">
                <a:solidFill>
                  <a:srgbClr val="C00000"/>
                </a:solidFill>
                <a:latin typeface="微软雅黑" panose="020B0503020204020204" charset="-122"/>
                <a:ea typeface="微软雅黑" panose="020B0503020204020204" charset="-122"/>
                <a:sym typeface="+mn-ea"/>
              </a:rPr>
              <a:t>图案</a:t>
            </a:r>
            <a:r>
              <a:rPr lang="zh-CN" altLang="en-US" sz="2800" noProof="1">
                <a:solidFill>
                  <a:schemeClr val="tx1"/>
                </a:solidFill>
                <a:latin typeface="微软雅黑" panose="020B0503020204020204" charset="-122"/>
                <a:ea typeface="微软雅黑" panose="020B0503020204020204" charset="-122"/>
                <a:sym typeface="+mn-ea"/>
              </a:rPr>
              <a:t>。</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把一个 </a:t>
            </a:r>
            <a:r>
              <a:rPr lang="zh-CN" altLang="en-US" sz="2800" noProof="1">
                <a:solidFill>
                  <a:schemeClr val="tx1"/>
                </a:solidFill>
                <a:ea typeface="微软雅黑" panose="020B0503020204020204" charset="-122"/>
                <a:sym typeface="+mn-ea"/>
              </a:rPr>
              <a:t>CanvasPattern </a:t>
            </a:r>
            <a:r>
              <a:rPr lang="zh-CN" altLang="en-US" sz="2800" noProof="1">
                <a:solidFill>
                  <a:schemeClr val="tx1"/>
                </a:solidFill>
                <a:latin typeface="微软雅黑" panose="020B0503020204020204" charset="-122"/>
                <a:ea typeface="微软雅黑" panose="020B0503020204020204" charset="-122"/>
                <a:sym typeface="+mn-ea"/>
              </a:rPr>
              <a:t>对象用作 strokeStyle 属性或 fillStyle 属性的值。</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type —— repeat/no-repeat/repeat-x/repeat-y</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r>
              <a:rPr lang="zh-CN" altLang="en-US" sz="2800" noProof="1">
                <a:solidFill>
                  <a:srgbClr val="C00000"/>
                </a:solidFill>
                <a:latin typeface="微软雅黑" panose="020B0503020204020204" charset="-122"/>
                <a:ea typeface="微软雅黑" panose="020B0503020204020204" charset="-122"/>
                <a:sym typeface="+mn-ea"/>
              </a:rPr>
              <a:t> ？？？只有</a:t>
            </a:r>
            <a:r>
              <a:rPr lang="en-US" altLang="zh-CN" sz="2800" noProof="1">
                <a:solidFill>
                  <a:srgbClr val="C00000"/>
                </a:solidFill>
                <a:latin typeface="微软雅黑" panose="020B0503020204020204" charset="-122"/>
                <a:ea typeface="微软雅黑" panose="020B0503020204020204" charset="-122"/>
                <a:sym typeface="+mn-ea"/>
              </a:rPr>
              <a:t>repeat</a:t>
            </a:r>
            <a:r>
              <a:rPr lang="zh-CN" altLang="en-US" sz="2800" noProof="1">
                <a:solidFill>
                  <a:srgbClr val="C00000"/>
                </a:solidFill>
                <a:latin typeface="微软雅黑" panose="020B0503020204020204" charset="-122"/>
                <a:ea typeface="微软雅黑" panose="020B0503020204020204" charset="-122"/>
                <a:sym typeface="+mn-ea"/>
              </a:rPr>
              <a:t>可以</a:t>
            </a:r>
            <a:r>
              <a:rPr lang="en-US" altLang="zh-CN" sz="2800" noProof="1">
                <a:solidFill>
                  <a:srgbClr val="C00000"/>
                </a:solidFill>
                <a:latin typeface="微软雅黑" panose="020B0503020204020204" charset="-122"/>
                <a:ea typeface="微软雅黑" panose="020B0503020204020204" charset="-122"/>
                <a:sym typeface="+mn-ea"/>
              </a:rPr>
              <a:t>,</a:t>
            </a:r>
            <a:r>
              <a:rPr lang="zh-CN" altLang="en-US" sz="2800" noProof="1">
                <a:solidFill>
                  <a:srgbClr val="C00000"/>
                </a:solidFill>
                <a:latin typeface="微软雅黑" panose="020B0503020204020204" charset="-122"/>
                <a:ea typeface="微软雅黑" panose="020B0503020204020204" charset="-122"/>
                <a:sym typeface="+mn-ea"/>
              </a:rPr>
              <a:t>其他不可以</a:t>
            </a:r>
          </a:p>
          <a:p>
            <a:pPr marL="0" indent="0">
              <a:lnSpc>
                <a:spcPct val="150000"/>
              </a:lnSpc>
              <a:spcBef>
                <a:spcPts val="1000"/>
              </a:spcBef>
              <a:buFont typeface="Wingdings 2" panose="05020102010507070707" pitchFamily="18" charset="2"/>
              <a:buNone/>
            </a:pPr>
            <a:endParaRPr lang="zh-CN" altLang="en-US" sz="2800" noProof="1">
              <a:solidFill>
                <a:srgbClr val="C00000"/>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latin typeface="微软雅黑" panose="020B0503020204020204" charset="-122"/>
                <a:ea typeface="微软雅黑" panose="020B0503020204020204" charset="-122"/>
              </a:rPr>
              <a:t>image-repeat</a:t>
            </a:r>
            <a:endParaRPr lang="en-US" sz="2000" noProof="1">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p:txBody>
          <a:bodyPr/>
          <a:lstStyle/>
          <a:p>
            <a:r>
              <a:rPr lang="zh-CN" altLang="en-US" sz="4000" dirty="0">
                <a:sym typeface="宋体" panose="02010600030101010101" pitchFamily="2" charset="-122"/>
              </a:rPr>
              <a:t>弧/曲线</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arc(x,y,r,sAngle,eAngle,</a:t>
            </a:r>
            <a:r>
              <a:rPr lang="en-US" altLang="zh-CN" sz="2800" noProof="1">
                <a:solidFill>
                  <a:schemeClr val="tx1"/>
                </a:solidFill>
                <a:latin typeface="微软雅黑" panose="020B0503020204020204" charset="-122"/>
                <a:ea typeface="微软雅黑" panose="020B0503020204020204" charset="-122"/>
              </a:rPr>
              <a:t>bool</a:t>
            </a:r>
            <a:r>
              <a:rPr lang="zh-CN" altLang="en-US" sz="2800" noProof="1">
                <a:solidFill>
                  <a:schemeClr val="tx1"/>
                </a:solidFill>
                <a:latin typeface="微软雅黑" panose="020B0503020204020204" charset="-122"/>
                <a:ea typeface="微软雅黑" panose="020B0503020204020204" charset="-122"/>
              </a:rPr>
              <a:t>) 方法</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r>
              <a:rPr lang="zh-CN" altLang="en-US" sz="2800" noProof="1">
                <a:solidFill>
                  <a:schemeClr val="tx1"/>
                </a:solidFill>
                <a:latin typeface="微软雅黑" panose="020B0503020204020204" charset="-122"/>
                <a:ea typeface="微软雅黑" panose="020B0503020204020204" charset="-122"/>
              </a:rPr>
              <a:t>创建弧/曲线（用于创建圆或部分圆）</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graphicFrame>
        <p:nvGraphicFramePr>
          <p:cNvPr id="2" name="表格 1"/>
          <p:cNvGraphicFramePr/>
          <p:nvPr/>
        </p:nvGraphicFramePr>
        <p:xfrm>
          <a:off x="1463675" y="3306763"/>
          <a:ext cx="5272088" cy="2792413"/>
        </p:xfrm>
        <a:graphic>
          <a:graphicData uri="http://schemas.openxmlformats.org/drawingml/2006/table">
            <a:tbl>
              <a:tblPr firstRow="1" bandRow="1">
                <a:tableStyleId>{5C22544A-7EE6-4342-B048-85BDC9FD1C3A}</a:tableStyleId>
              </a:tblPr>
              <a:tblGrid>
                <a:gridCol w="1401530">
                  <a:extLst>
                    <a:ext uri="{9D8B030D-6E8A-4147-A177-3AD203B41FA5}">
                      <a16:colId xmlns:a16="http://schemas.microsoft.com/office/drawing/2014/main" val="20000"/>
                    </a:ext>
                  </a:extLst>
                </a:gridCol>
                <a:gridCol w="3870558">
                  <a:extLst>
                    <a:ext uri="{9D8B030D-6E8A-4147-A177-3AD203B41FA5}">
                      <a16:colId xmlns:a16="http://schemas.microsoft.com/office/drawing/2014/main" val="20001"/>
                    </a:ext>
                  </a:extLst>
                </a:gridCol>
              </a:tblGrid>
              <a:tr h="486610">
                <a:tc>
                  <a:txBody>
                    <a:bodyPr/>
                    <a:lstStyle/>
                    <a:p>
                      <a:pPr algn="ctr">
                        <a:buNone/>
                      </a:pPr>
                      <a:r>
                        <a:rPr lang="zh-CN" altLang="en-US" sz="2400" b="1">
                          <a:latin typeface="微软雅黑" panose="020B0503020204020204" charset="-122"/>
                          <a:ea typeface="微软雅黑" panose="020B0503020204020204" charset="-122"/>
                        </a:rPr>
                        <a:t>参数</a:t>
                      </a:r>
                    </a:p>
                  </a:txBody>
                  <a:tcPr marL="91446" marR="91446" marT="46039" marB="46039"/>
                </a:tc>
                <a:tc>
                  <a:txBody>
                    <a:bodyPr/>
                    <a:lstStyle/>
                    <a:p>
                      <a:pPr>
                        <a:buNone/>
                      </a:pPr>
                      <a:r>
                        <a:rPr lang="zh-CN" altLang="en-US" sz="2400">
                          <a:latin typeface="微软雅黑" panose="020B0503020204020204" charset="-122"/>
                          <a:ea typeface="微软雅黑" panose="020B0503020204020204" charset="-122"/>
                        </a:rPr>
                        <a:t>描述</a:t>
                      </a:r>
                    </a:p>
                  </a:txBody>
                  <a:tcPr marL="91446" marR="91446" marT="46039" marB="46039"/>
                </a:tc>
                <a:extLst>
                  <a:ext uri="{0D108BD9-81ED-4DB2-BD59-A6C34878D82A}">
                    <a16:rowId xmlns:a16="http://schemas.microsoft.com/office/drawing/2014/main" val="10000"/>
                  </a:ext>
                </a:extLst>
              </a:tr>
              <a:tr h="383661">
                <a:tc>
                  <a:txBody>
                    <a:bodyPr/>
                    <a:lstStyle/>
                    <a:p>
                      <a:pPr algn="ctr">
                        <a:buNone/>
                      </a:pPr>
                      <a:r>
                        <a:rPr lang="en-US" altLang="zh-CN" sz="1800" b="1"/>
                        <a:t>x</a:t>
                      </a:r>
                    </a:p>
                  </a:txBody>
                  <a:tcPr marL="91446" marR="91446" marT="46039" marB="46039"/>
                </a:tc>
                <a:tc>
                  <a:txBody>
                    <a:bodyPr/>
                    <a:lstStyle/>
                    <a:p>
                      <a:pPr>
                        <a:buNone/>
                      </a:pPr>
                      <a:r>
                        <a:rPr lang="zh-CN" altLang="en-US" sz="1800">
                          <a:latin typeface="微软雅黑" panose="020B0503020204020204" charset="-122"/>
                          <a:ea typeface="微软雅黑" panose="020B0503020204020204" charset="-122"/>
                        </a:rPr>
                        <a:t>圆的中心的 x 坐标。</a:t>
                      </a:r>
                    </a:p>
                  </a:txBody>
                  <a:tcPr marL="91446" marR="91446" marT="46039" marB="46039"/>
                </a:tc>
                <a:extLst>
                  <a:ext uri="{0D108BD9-81ED-4DB2-BD59-A6C34878D82A}">
                    <a16:rowId xmlns:a16="http://schemas.microsoft.com/office/drawing/2014/main" val="10001"/>
                  </a:ext>
                </a:extLst>
              </a:tr>
              <a:tr h="387498">
                <a:tc>
                  <a:txBody>
                    <a:bodyPr/>
                    <a:lstStyle/>
                    <a:p>
                      <a:pPr algn="ctr">
                        <a:buNone/>
                      </a:pPr>
                      <a:r>
                        <a:rPr lang="en-US" altLang="zh-CN" sz="1800" b="1"/>
                        <a:t>y</a:t>
                      </a:r>
                    </a:p>
                  </a:txBody>
                  <a:tcPr marL="91446" marR="91446" marT="46039" marB="46039"/>
                </a:tc>
                <a:tc>
                  <a:txBody>
                    <a:bodyPr/>
                    <a:lstStyle/>
                    <a:p>
                      <a:pPr>
                        <a:buNone/>
                      </a:pPr>
                      <a:r>
                        <a:rPr lang="zh-CN" altLang="en-US" sz="1800">
                          <a:latin typeface="微软雅黑" panose="020B0503020204020204" charset="-122"/>
                          <a:ea typeface="微软雅黑" panose="020B0503020204020204" charset="-122"/>
                        </a:rPr>
                        <a:t>圆的中心的 </a:t>
                      </a:r>
                      <a:r>
                        <a:rPr lang="en-US" altLang="zh-CN" sz="1800">
                          <a:latin typeface="微软雅黑" panose="020B0503020204020204" charset="-122"/>
                          <a:ea typeface="微软雅黑" panose="020B0503020204020204" charset="-122"/>
                        </a:rPr>
                        <a:t>y</a:t>
                      </a:r>
                      <a:r>
                        <a:rPr lang="zh-CN" altLang="en-US" sz="1800">
                          <a:latin typeface="微软雅黑" panose="020B0503020204020204" charset="-122"/>
                          <a:ea typeface="微软雅黑" panose="020B0503020204020204" charset="-122"/>
                        </a:rPr>
                        <a:t> 坐标。</a:t>
                      </a:r>
                    </a:p>
                  </a:txBody>
                  <a:tcPr marL="91446" marR="91446" marT="46039" marB="46039"/>
                </a:tc>
                <a:extLst>
                  <a:ext uri="{0D108BD9-81ED-4DB2-BD59-A6C34878D82A}">
                    <a16:rowId xmlns:a16="http://schemas.microsoft.com/office/drawing/2014/main" val="10002"/>
                  </a:ext>
                </a:extLst>
              </a:tr>
              <a:tr h="383661">
                <a:tc>
                  <a:txBody>
                    <a:bodyPr/>
                    <a:lstStyle/>
                    <a:p>
                      <a:pPr algn="ctr">
                        <a:buNone/>
                      </a:pPr>
                      <a:r>
                        <a:rPr lang="en-US" altLang="zh-CN" sz="1800" b="1"/>
                        <a:t>r</a:t>
                      </a:r>
                    </a:p>
                  </a:txBody>
                  <a:tcPr marL="91446" marR="91446" marT="46039" marB="46039"/>
                </a:tc>
                <a:tc>
                  <a:txBody>
                    <a:bodyPr/>
                    <a:lstStyle/>
                    <a:p>
                      <a:pPr>
                        <a:buNone/>
                      </a:pPr>
                      <a:r>
                        <a:rPr lang="zh-CN" altLang="en-US" sz="1800">
                          <a:latin typeface="微软雅黑" panose="020B0503020204020204" charset="-122"/>
                          <a:ea typeface="微软雅黑" panose="020B0503020204020204" charset="-122"/>
                        </a:rPr>
                        <a:t>圆的半径。</a:t>
                      </a:r>
                    </a:p>
                  </a:txBody>
                  <a:tcPr marL="91446" marR="91446" marT="46039" marB="46039"/>
                </a:tc>
                <a:extLst>
                  <a:ext uri="{0D108BD9-81ED-4DB2-BD59-A6C34878D82A}">
                    <a16:rowId xmlns:a16="http://schemas.microsoft.com/office/drawing/2014/main" val="10003"/>
                  </a:ext>
                </a:extLst>
              </a:tr>
              <a:tr h="383661">
                <a:tc>
                  <a:txBody>
                    <a:bodyPr/>
                    <a:lstStyle/>
                    <a:p>
                      <a:pPr algn="ctr">
                        <a:buNone/>
                      </a:pPr>
                      <a:r>
                        <a:rPr lang="zh-CN" altLang="en-US" sz="1800" b="1">
                          <a:solidFill>
                            <a:schemeClr val="tx1"/>
                          </a:solidFill>
                          <a:ea typeface="微软雅黑" panose="020B0503020204020204" charset="-122"/>
                          <a:sym typeface="+mn-ea"/>
                        </a:rPr>
                        <a:t>sAngle</a:t>
                      </a:r>
                    </a:p>
                  </a:txBody>
                  <a:tcPr marL="91446" marR="91446" marT="46039" marB="46039"/>
                </a:tc>
                <a:tc>
                  <a:txBody>
                    <a:bodyPr/>
                    <a:lstStyle/>
                    <a:p>
                      <a:pPr>
                        <a:buNone/>
                      </a:pPr>
                      <a:r>
                        <a:rPr lang="zh-CN" altLang="en-US" sz="1800">
                          <a:latin typeface="微软雅黑" panose="020B0503020204020204" charset="-122"/>
                          <a:ea typeface="微软雅黑" panose="020B0503020204020204" charset="-122"/>
                        </a:rPr>
                        <a:t>起始角，以弧度计</a:t>
                      </a:r>
                    </a:p>
                  </a:txBody>
                  <a:tcPr marL="91446" marR="91446" marT="46039" marB="46039"/>
                </a:tc>
                <a:extLst>
                  <a:ext uri="{0D108BD9-81ED-4DB2-BD59-A6C34878D82A}">
                    <a16:rowId xmlns:a16="http://schemas.microsoft.com/office/drawing/2014/main" val="10004"/>
                  </a:ext>
                </a:extLst>
              </a:tr>
              <a:tr h="383661">
                <a:tc>
                  <a:txBody>
                    <a:bodyPr/>
                    <a:lstStyle/>
                    <a:p>
                      <a:pPr algn="ctr">
                        <a:buNone/>
                      </a:pPr>
                      <a:r>
                        <a:rPr lang="zh-CN" altLang="en-US" sz="1800" b="1">
                          <a:solidFill>
                            <a:schemeClr val="tx1"/>
                          </a:solidFill>
                          <a:ea typeface="微软雅黑" panose="020B0503020204020204" charset="-122"/>
                          <a:sym typeface="+mn-ea"/>
                        </a:rPr>
                        <a:t>eAngle</a:t>
                      </a:r>
                    </a:p>
                  </a:txBody>
                  <a:tcPr marL="91446" marR="91446" marT="46039" marB="46039"/>
                </a:tc>
                <a:tc>
                  <a:txBody>
                    <a:bodyPr/>
                    <a:lstStyle/>
                    <a:p>
                      <a:pPr>
                        <a:buNone/>
                      </a:pPr>
                      <a:r>
                        <a:rPr lang="zh-CN" altLang="en-US" sz="1800">
                          <a:latin typeface="微软雅黑" panose="020B0503020204020204" charset="-122"/>
                          <a:ea typeface="微软雅黑" panose="020B0503020204020204" charset="-122"/>
                        </a:rPr>
                        <a:t>结束角，以弧度计。</a:t>
                      </a:r>
                    </a:p>
                  </a:txBody>
                  <a:tcPr marL="91446" marR="91446" marT="46039" marB="46039"/>
                </a:tc>
                <a:extLst>
                  <a:ext uri="{0D108BD9-81ED-4DB2-BD59-A6C34878D82A}">
                    <a16:rowId xmlns:a16="http://schemas.microsoft.com/office/drawing/2014/main" val="10005"/>
                  </a:ext>
                </a:extLst>
              </a:tr>
              <a:tr h="383661">
                <a:tc>
                  <a:txBody>
                    <a:bodyPr/>
                    <a:lstStyle/>
                    <a:p>
                      <a:pPr algn="ctr">
                        <a:buNone/>
                      </a:pPr>
                      <a:r>
                        <a:rPr lang="en-US" altLang="zh-CN" sz="1800" b="1"/>
                        <a:t>bool</a:t>
                      </a:r>
                    </a:p>
                  </a:txBody>
                  <a:tcPr marL="91446" marR="91446" marT="46039" marB="46039"/>
                </a:tc>
                <a:tc>
                  <a:txBody>
                    <a:bodyPr/>
                    <a:lstStyle/>
                    <a:p>
                      <a:pPr>
                        <a:buNone/>
                      </a:pPr>
                      <a:r>
                        <a:rPr lang="en-US" altLang="zh-CN" sz="1800">
                          <a:latin typeface="微软雅黑" panose="020B0503020204020204" charset="-122"/>
                          <a:ea typeface="微软雅黑" panose="020B0503020204020204" charset="-122"/>
                        </a:rPr>
                        <a:t>f</a:t>
                      </a:r>
                      <a:r>
                        <a:rPr lang="zh-CN" altLang="en-US" sz="1800">
                          <a:latin typeface="微软雅黑" panose="020B0503020204020204" charset="-122"/>
                          <a:ea typeface="微软雅黑" panose="020B0503020204020204" charset="-122"/>
                        </a:rPr>
                        <a:t>alse = 顺时针，true = 逆时针</a:t>
                      </a:r>
                    </a:p>
                  </a:txBody>
                  <a:tcPr marL="91446" marR="91446" marT="46039" marB="46039"/>
                </a:tc>
                <a:extLst>
                  <a:ext uri="{0D108BD9-81ED-4DB2-BD59-A6C34878D82A}">
                    <a16:rowId xmlns:a16="http://schemas.microsoft.com/office/drawing/2014/main" val="10006"/>
                  </a:ext>
                </a:extLst>
              </a:tr>
            </a:tbl>
          </a:graphicData>
        </a:graphic>
      </p:graphicFrame>
      <p:pic>
        <p:nvPicPr>
          <p:cNvPr id="26653" name="图片 2" descr="img_a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3613150"/>
            <a:ext cx="4459288"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arc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r>
              <a:rPr lang="zh-CN" altLang="en-US" sz="4000" dirty="0">
                <a:sym typeface="宋体" panose="02010600030101010101" pitchFamily="2" charset="-122"/>
              </a:rPr>
              <a:t>填充规则</a:t>
            </a:r>
          </a:p>
        </p:txBody>
      </p:sp>
      <p:sp>
        <p:nvSpPr>
          <p:cNvPr id="8194"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fill( )</a:t>
            </a:r>
            <a:r>
              <a:rPr lang="zh-CN" altLang="en-US" sz="2800" noProof="1">
                <a:solidFill>
                  <a:schemeClr val="tx1"/>
                </a:solidFill>
                <a:latin typeface="微软雅黑" panose="020B0503020204020204" charset="-122"/>
                <a:ea typeface="微软雅黑" panose="020B0503020204020204" charset="-122"/>
              </a:rPr>
              <a:t> 填充规则</a:t>
            </a:r>
            <a:r>
              <a:rPr lang="en-US" altLang="zh-CN" sz="2800" noProof="1">
                <a:solidFill>
                  <a:schemeClr val="tx1"/>
                </a:solidFill>
                <a:latin typeface="微软雅黑" panose="020B0503020204020204" charset="-122"/>
                <a:ea typeface="微软雅黑" panose="020B0503020204020204" charset="-122"/>
              </a:rPr>
              <a:t> ——</a:t>
            </a:r>
            <a:r>
              <a:rPr lang="zh-CN" altLang="en-US" sz="2800" noProof="1">
                <a:solidFill>
                  <a:srgbClr val="C00000"/>
                </a:solidFill>
                <a:latin typeface="微软雅黑" panose="020B0503020204020204" charset="-122"/>
                <a:ea typeface="微软雅黑" panose="020B0503020204020204" charset="-122"/>
              </a:rPr>
              <a:t>非零环绕规则</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步骤：</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pic>
        <p:nvPicPr>
          <p:cNvPr id="2867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087" y="1229014"/>
            <a:ext cx="275113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03488" y="2373313"/>
            <a:ext cx="8928100" cy="44545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ct val="150000"/>
              </a:lnSpc>
              <a:buClr>
                <a:srgbClr val="C00000"/>
              </a:buClr>
              <a:buFont typeface="+mj-lt"/>
              <a:buAutoNum type="arabicPeriod"/>
            </a:pPr>
            <a:r>
              <a:rPr lang="zh-CN" altLang="en-US" sz="2800" noProof="1">
                <a:solidFill>
                  <a:schemeClr val="tx1"/>
                </a:solidFill>
                <a:latin typeface="微软雅黑" panose="020B0503020204020204" charset="-122"/>
                <a:ea typeface="微软雅黑" panose="020B0503020204020204" charset="-122"/>
              </a:rPr>
              <a:t>选中任意区域，从内部向外部画一条足够长线段</a:t>
            </a:r>
          </a:p>
          <a:p>
            <a:pPr marL="342900" indent="-342900">
              <a:lnSpc>
                <a:spcPct val="150000"/>
              </a:lnSpc>
              <a:buClr>
                <a:srgbClr val="C00000"/>
              </a:buClr>
              <a:buFont typeface="+mj-lt"/>
              <a:buAutoNum type="arabicPeriod"/>
            </a:pPr>
            <a:r>
              <a:rPr lang="zh-CN" altLang="en-US" sz="2800" noProof="1">
                <a:solidFill>
                  <a:schemeClr val="tx1"/>
                </a:solidFill>
                <a:latin typeface="微软雅黑" panose="020B0503020204020204" charset="-122"/>
                <a:ea typeface="微软雅黑" panose="020B0503020204020204" charset="-122"/>
              </a:rPr>
              <a:t>计数器初始为零</a:t>
            </a:r>
          </a:p>
          <a:p>
            <a:pPr marL="342900" indent="-342900">
              <a:lnSpc>
                <a:spcPct val="150000"/>
              </a:lnSpc>
              <a:buClr>
                <a:srgbClr val="C00000"/>
              </a:buClr>
              <a:buFont typeface="+mj-lt"/>
              <a:buAutoNum type="arabicPeriod"/>
            </a:pPr>
            <a:r>
              <a:rPr lang="zh-CN" altLang="en-US" sz="2800" noProof="1">
                <a:solidFill>
                  <a:schemeClr val="tx1"/>
                </a:solidFill>
                <a:latin typeface="微软雅黑" panose="020B0503020204020204" charset="-122"/>
                <a:ea typeface="微软雅黑" panose="020B0503020204020204" charset="-122"/>
              </a:rPr>
              <a:t>线段与</a:t>
            </a:r>
            <a:r>
              <a:rPr lang="zh-CN" altLang="en-US" sz="2800" noProof="1">
                <a:solidFill>
                  <a:srgbClr val="C00000"/>
                </a:solidFill>
                <a:latin typeface="微软雅黑" panose="020B0503020204020204" charset="-122"/>
                <a:ea typeface="微软雅黑" panose="020B0503020204020204" charset="-122"/>
              </a:rPr>
              <a:t>顺</a:t>
            </a:r>
            <a:r>
              <a:rPr lang="zh-CN" altLang="en-US" sz="2800" noProof="1">
                <a:solidFill>
                  <a:schemeClr val="tx1"/>
                </a:solidFill>
                <a:latin typeface="微软雅黑" panose="020B0503020204020204" charset="-122"/>
                <a:ea typeface="微软雅黑" panose="020B0503020204020204" charset="-122"/>
              </a:rPr>
              <a:t>时针路径相交</a:t>
            </a:r>
            <a:r>
              <a:rPr lang="zh-CN" altLang="en-US" sz="2800" noProof="1">
                <a:solidFill>
                  <a:srgbClr val="C00000"/>
                </a:solidFill>
                <a:latin typeface="微软雅黑" panose="020B0503020204020204" charset="-122"/>
                <a:ea typeface="微软雅黑" panose="020B0503020204020204" charset="-122"/>
              </a:rPr>
              <a:t>加</a:t>
            </a:r>
            <a:r>
              <a:rPr lang="zh-CN" altLang="en-US" sz="2800" noProof="1">
                <a:solidFill>
                  <a:schemeClr val="tx1"/>
                </a:solidFill>
                <a:latin typeface="微软雅黑" panose="020B0503020204020204" charset="-122"/>
                <a:ea typeface="微软雅黑" panose="020B0503020204020204" charset="-122"/>
              </a:rPr>
              <a:t>一，</a:t>
            </a:r>
            <a:r>
              <a:rPr lang="zh-CN" altLang="en-US" sz="2800" noProof="1">
                <a:solidFill>
                  <a:srgbClr val="C00000"/>
                </a:solidFill>
                <a:latin typeface="微软雅黑" panose="020B0503020204020204" charset="-122"/>
                <a:ea typeface="微软雅黑" panose="020B0503020204020204" charset="-122"/>
              </a:rPr>
              <a:t>逆</a:t>
            </a:r>
            <a:r>
              <a:rPr lang="zh-CN" altLang="en-US" sz="2800" noProof="1">
                <a:solidFill>
                  <a:schemeClr val="tx1"/>
                </a:solidFill>
                <a:latin typeface="微软雅黑" panose="020B0503020204020204" charset="-122"/>
                <a:ea typeface="微软雅黑" panose="020B0503020204020204" charset="-122"/>
              </a:rPr>
              <a:t>时针路径相交</a:t>
            </a:r>
            <a:r>
              <a:rPr lang="zh-CN" altLang="en-US" sz="2800" noProof="1">
                <a:solidFill>
                  <a:srgbClr val="C00000"/>
                </a:solidFill>
                <a:latin typeface="微软雅黑" panose="020B0503020204020204" charset="-122"/>
                <a:ea typeface="微软雅黑" panose="020B0503020204020204" charset="-122"/>
              </a:rPr>
              <a:t>减</a:t>
            </a:r>
            <a:r>
              <a:rPr lang="zh-CN" altLang="en-US" sz="2800" noProof="1">
                <a:solidFill>
                  <a:schemeClr val="tx1"/>
                </a:solidFill>
                <a:latin typeface="微软雅黑" panose="020B0503020204020204" charset="-122"/>
                <a:ea typeface="微软雅黑" panose="020B0503020204020204" charset="-122"/>
              </a:rPr>
              <a:t>一</a:t>
            </a:r>
          </a:p>
          <a:p>
            <a:pPr marL="342900" indent="-342900">
              <a:lnSpc>
                <a:spcPct val="150000"/>
              </a:lnSpc>
              <a:buClr>
                <a:srgbClr val="C00000"/>
              </a:buClr>
              <a:buFont typeface="+mj-lt"/>
              <a:buAutoNum type="arabicPeriod"/>
            </a:pPr>
            <a:r>
              <a:rPr lang="zh-CN" altLang="en-US" sz="2800" noProof="1">
                <a:solidFill>
                  <a:schemeClr val="tx1"/>
                </a:solidFill>
                <a:latin typeface="微软雅黑" panose="020B0503020204020204" charset="-122"/>
                <a:ea typeface="微软雅黑" panose="020B0503020204020204" charset="-122"/>
              </a:rPr>
              <a:t>最终计数器不为零填充该区域</a:t>
            </a:r>
          </a:p>
          <a:p>
            <a:pPr marL="342900" indent="-342900">
              <a:buClr>
                <a:srgbClr val="C00000"/>
              </a:buClr>
              <a:buFont typeface="+mj-lt"/>
              <a:buAutoNum type="arabicPeriod"/>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noProof="1">
                <a:solidFill>
                  <a:schemeClr val="bg1"/>
                </a:solidFill>
                <a:latin typeface="微软雅黑" panose="020B0503020204020204" charset="-122"/>
                <a:ea typeface="微软雅黑" panose="020B0503020204020204" charset="-122"/>
                <a:sym typeface="+mn-ea"/>
              </a:rPr>
              <a:t>剪纸效果</a:t>
            </a:r>
            <a:r>
              <a:rPr lang="en-US" altLang="zh-CN" sz="2000" noProof="1">
                <a:solidFill>
                  <a:schemeClr val="bg1"/>
                </a:solidFill>
                <a:latin typeface="微软雅黑" panose="020B0503020204020204" charset="-122"/>
                <a:ea typeface="微软雅黑" panose="020B0503020204020204" charset="-122"/>
                <a:sym typeface="+mn-ea"/>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r>
              <a:rPr lang="zh-CN" altLang="en-US" sz="4000" dirty="0"/>
              <a:t>绘制矩形</a:t>
            </a:r>
          </a:p>
        </p:txBody>
      </p:sp>
      <p:sp>
        <p:nvSpPr>
          <p:cNvPr id="8194" name="内容占位符 2"/>
          <p:cNvSpPr>
            <a:spLocks noGrp="1"/>
          </p:cNvSpPr>
          <p:nvPr>
            <p:ph idx="1"/>
          </p:nvPr>
        </p:nvSpPr>
        <p:spPr/>
        <p:txBody>
          <a:bodyPr/>
          <a:lstStyle/>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在准备好</a:t>
            </a: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之后，就可以创建和绘制实际图形了。</a:t>
            </a:r>
          </a:p>
          <a:p>
            <a:pPr marL="0" indent="0">
              <a:lnSpc>
                <a:spcPct val="150000"/>
              </a:lnSpc>
              <a:spcBef>
                <a:spcPts val="1000"/>
              </a:spcBef>
              <a:buFont typeface="Wingdings 2" panose="05020102010507070707" pitchFamily="18" charset="2"/>
              <a:buNone/>
            </a:pPr>
            <a:r>
              <a:rPr lang="en-US" altLang="zh-CN"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绘制矩形方法：</a:t>
            </a:r>
            <a:endParaRPr lang="en-US" altLang="zh-CN" sz="2800" noProof="1">
              <a:solidFill>
                <a:schemeClr val="tx1"/>
              </a:solidFill>
              <a:ea typeface="微软雅黑" panose="020B0503020204020204" charset="-122"/>
              <a:sym typeface="+mn-ea"/>
            </a:endParaRPr>
          </a:p>
          <a:p>
            <a:pPr>
              <a:lnSpc>
                <a:spcPct val="150000"/>
              </a:lnSpc>
              <a:spcBef>
                <a:spcPts val="1000"/>
              </a:spcBef>
            </a:pPr>
            <a:r>
              <a:rPr lang="en-US" altLang="zh-CN" sz="2800" noProof="1">
                <a:solidFill>
                  <a:schemeClr val="tx1"/>
                </a:solidFill>
                <a:ea typeface="微软雅黑" panose="020B0503020204020204" charset="-122"/>
                <a:sym typeface="+mn-ea"/>
              </a:rPr>
              <a:t>    —  </a:t>
            </a:r>
            <a:r>
              <a:rPr lang="en-US" altLang="zh-CN" sz="2800" noProof="1">
                <a:solidFill>
                  <a:srgbClr val="C00000"/>
                </a:solidFill>
                <a:ea typeface="微软雅黑" panose="020B0503020204020204" charset="-122"/>
                <a:sym typeface="+mn-ea"/>
              </a:rPr>
              <a:t>rect</a:t>
            </a:r>
            <a:r>
              <a:rPr lang="en-US" altLang="zh-CN" sz="2800" noProof="1">
                <a:solidFill>
                  <a:schemeClr val="tx1"/>
                </a:solidFill>
                <a:ea typeface="微软雅黑" panose="020B0503020204020204" charset="-122"/>
                <a:sym typeface="+mn-ea"/>
              </a:rPr>
              <a:t>(x,y,width,height);</a:t>
            </a:r>
          </a:p>
          <a:p>
            <a:pPr>
              <a:lnSpc>
                <a:spcPct val="150000"/>
              </a:lnSpc>
              <a:spcBef>
                <a:spcPts val="1000"/>
              </a:spcBef>
            </a:pPr>
            <a:r>
              <a:rPr lang="en-US" altLang="zh-CN" sz="2800" noProof="1">
                <a:solidFill>
                  <a:schemeClr val="tx1"/>
                </a:solidFill>
                <a:ea typeface="微软雅黑" panose="020B0503020204020204" charset="-122"/>
                <a:sym typeface="+mn-ea"/>
              </a:rPr>
              <a:t>    —  fillRect(x,y,width,height)；</a:t>
            </a:r>
            <a:endParaRPr lang="zh-CN" altLang="en-US" sz="2800" noProof="1">
              <a:solidFill>
                <a:schemeClr val="tx1"/>
              </a:solidFill>
              <a:ea typeface="微软雅黑" panose="020B0503020204020204" charset="-122"/>
              <a:sym typeface="+mn-ea"/>
            </a:endParaRPr>
          </a:p>
          <a:p>
            <a:pPr>
              <a:lnSpc>
                <a:spcPct val="150000"/>
              </a:lnSpc>
              <a:spcBef>
                <a:spcPts val="1000"/>
              </a:spcBef>
            </a:pPr>
            <a:r>
              <a:rPr lang="en-US" altLang="zh-CN" sz="2800" noProof="1">
                <a:solidFill>
                  <a:schemeClr val="tx1"/>
                </a:solidFill>
                <a:ea typeface="微软雅黑" panose="020B0503020204020204" charset="-122"/>
                <a:sym typeface="+mn-ea"/>
              </a:rPr>
              <a:t>    —  strokeRect(x,y,width,height);</a:t>
            </a:r>
          </a:p>
          <a:p>
            <a:pPr>
              <a:lnSpc>
                <a:spcPct val="150000"/>
              </a:lnSpc>
              <a:spcBef>
                <a:spcPts val="1000"/>
              </a:spcBef>
            </a:pPr>
            <a:r>
              <a:rPr lang="en-US" altLang="zh-CN" sz="2800" noProof="1">
                <a:solidFill>
                  <a:schemeClr val="tx1"/>
                </a:solidFill>
                <a:ea typeface="微软雅黑" panose="020B0503020204020204" charset="-122"/>
                <a:sym typeface="+mn-ea"/>
              </a:rPr>
              <a:t>    —  clearRect(x,y,width,height);</a:t>
            </a:r>
          </a:p>
          <a:p>
            <a:pPr marL="0" indent="0">
              <a:lnSpc>
                <a:spcPts val="3800"/>
              </a:lnSpc>
              <a:buFont typeface="Wingdings 2" panose="05020102010507070707" pitchFamily="18" charset="2"/>
              <a:buNone/>
            </a:pPr>
            <a:endParaRPr lang="en-US" altLang="zh-CN" sz="2800" noProof="1">
              <a:solidFill>
                <a:schemeClr val="tx1"/>
              </a:solidFill>
              <a:ea typeface="微软雅黑" panose="020B0503020204020204" charset="-122"/>
              <a:sym typeface="+mn-ea"/>
            </a:endParaRPr>
          </a:p>
          <a:p>
            <a:pPr marL="0" indent="0">
              <a:lnSpc>
                <a:spcPts val="3800"/>
              </a:lnSpc>
              <a:buFont typeface="Wingdings 2" panose="05020102010507070707" pitchFamily="18" charset="2"/>
              <a:buNone/>
            </a:pPr>
            <a:endParaRPr lang="en-US" altLang="zh-CN" sz="2800" noProof="1">
              <a:solidFill>
                <a:schemeClr val="tx1"/>
              </a:solidFill>
              <a:ea typeface="微软雅黑" panose="020B0503020204020204" charset="-122"/>
              <a:sym typeface="+mn-ea"/>
            </a:endParaRPr>
          </a:p>
          <a:p>
            <a:pPr>
              <a:lnSpc>
                <a:spcPts val="3800"/>
              </a:lnSpc>
            </a:pPr>
            <a:endParaRPr lang="en-US" altLang="zh-CN" sz="2800" noProof="1">
              <a:solidFill>
                <a:schemeClr val="tx1"/>
              </a:solidFill>
              <a:ea typeface="微软雅黑" panose="020B0503020204020204" charset="-122"/>
              <a:sym typeface="+mn-ea"/>
            </a:endParaRPr>
          </a:p>
          <a:p>
            <a:pPr marL="0" indent="0">
              <a:buFont typeface="Wingdings" panose="05000000000000000000" charset="0"/>
              <a:buNone/>
            </a:pPr>
            <a:endParaRPr lang="en-US" altLang="zh-CN" noProof="1">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zh-CN" altLang="en-US" sz="4000" dirty="0"/>
              <a:t>绘制矩形</a:t>
            </a:r>
            <a:endParaRPr lang="zh-CN" altLang="en-US" sz="4000" dirty="0">
              <a:sym typeface="宋体" panose="02010600030101010101" pitchFamily="2" charset="-122"/>
            </a:endParaRPr>
          </a:p>
        </p:txBody>
      </p:sp>
      <p:sp>
        <p:nvSpPr>
          <p:cNvPr id="8194" name="内容占位符 2"/>
          <p:cNvSpPr>
            <a:spLocks noGrp="1"/>
          </p:cNvSpPr>
          <p:nvPr>
            <p:ph idx="1"/>
          </p:nvPr>
        </p:nvSpPr>
        <p:spPr/>
        <p:txBody>
          <a:bodyPr/>
          <a:lstStyle/>
          <a:p>
            <a:pPr>
              <a:lnSpc>
                <a:spcPts val="3800"/>
              </a:lnSpc>
            </a:pPr>
            <a:r>
              <a:rPr lang="en-US" altLang="zh-CN" sz="2800" noProof="1">
                <a:solidFill>
                  <a:schemeClr val="tx1"/>
                </a:solidFill>
                <a:ea typeface="微软雅黑" panose="020B0503020204020204" charset="-122"/>
                <a:sym typeface="+mn-ea"/>
              </a:rPr>
              <a:t> rect(x,y,width,height);</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绘制矩形</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x,y</a:t>
            </a:r>
            <a:r>
              <a:rPr lang="zh-CN" altLang="en-US" sz="2800" noProof="1">
                <a:solidFill>
                  <a:schemeClr val="tx1"/>
                </a:solidFill>
                <a:latin typeface="微软雅黑" panose="020B0503020204020204" charset="-122"/>
                <a:ea typeface="微软雅黑" panose="020B0503020204020204" charset="-122"/>
                <a:sym typeface="+mn-ea"/>
              </a:rPr>
              <a:t>指定矩形左上角的位置</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width</a:t>
            </a:r>
            <a:r>
              <a:rPr lang="zh-CN" altLang="en-US" sz="2800" noProof="1">
                <a:solidFill>
                  <a:schemeClr val="tx1"/>
                </a:solidFill>
                <a:latin typeface="微软雅黑" panose="020B0503020204020204" charset="-122"/>
                <a:ea typeface="微软雅黑" panose="020B0503020204020204" charset="-122"/>
                <a:sym typeface="+mn-ea"/>
              </a:rPr>
              <a:t>，</a:t>
            </a:r>
            <a:r>
              <a:rPr lang="en-US" altLang="zh-CN" sz="2800" noProof="1">
                <a:solidFill>
                  <a:schemeClr val="tx1"/>
                </a:solidFill>
                <a:latin typeface="微软雅黑" panose="020B0503020204020204" charset="-122"/>
                <a:ea typeface="微软雅黑" panose="020B0503020204020204" charset="-122"/>
                <a:sym typeface="+mn-ea"/>
              </a:rPr>
              <a:t>height</a:t>
            </a:r>
            <a:r>
              <a:rPr lang="zh-CN" altLang="en-US" sz="2800" noProof="1">
                <a:solidFill>
                  <a:schemeClr val="tx1"/>
                </a:solidFill>
                <a:latin typeface="微软雅黑" panose="020B0503020204020204" charset="-122"/>
                <a:ea typeface="微软雅黑" panose="020B0503020204020204" charset="-122"/>
                <a:sym typeface="+mn-ea"/>
              </a:rPr>
              <a:t>声明矩形尺寸</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与</a:t>
            </a:r>
            <a:r>
              <a:rPr lang="en-US" altLang="zh-CN" sz="2800" noProof="1">
                <a:solidFill>
                  <a:schemeClr val="tx1"/>
                </a:solidFill>
                <a:latin typeface="微软雅黑" panose="020B0503020204020204" charset="-122"/>
                <a:ea typeface="微软雅黑" panose="020B0503020204020204" charset="-122"/>
                <a:sym typeface="+mn-ea"/>
              </a:rPr>
              <a:t>fill( )</a:t>
            </a:r>
            <a:r>
              <a:rPr lang="zh-CN" altLang="en-US" sz="2800" noProof="1">
                <a:solidFill>
                  <a:schemeClr val="tx1"/>
                </a:solidFill>
                <a:latin typeface="微软雅黑" panose="020B0503020204020204" charset="-122"/>
                <a:ea typeface="微软雅黑" panose="020B0503020204020204" charset="-122"/>
                <a:sym typeface="+mn-ea"/>
              </a:rPr>
              <a:t>和</a:t>
            </a:r>
            <a:r>
              <a:rPr lang="en-US" altLang="zh-CN" sz="2800" noProof="1">
                <a:solidFill>
                  <a:schemeClr val="tx1"/>
                </a:solidFill>
                <a:latin typeface="微软雅黑" panose="020B0503020204020204" charset="-122"/>
                <a:ea typeface="微软雅黑" panose="020B0503020204020204" charset="-122"/>
                <a:sym typeface="+mn-ea"/>
              </a:rPr>
              <a:t>stroke( )</a:t>
            </a:r>
            <a:r>
              <a:rPr lang="zh-CN" altLang="en-US" sz="2800" noProof="1">
                <a:solidFill>
                  <a:schemeClr val="tx1"/>
                </a:solidFill>
                <a:latin typeface="微软雅黑" panose="020B0503020204020204" charset="-122"/>
                <a:ea typeface="微软雅黑" panose="020B0503020204020204" charset="-122"/>
                <a:sym typeface="+mn-ea"/>
              </a:rPr>
              <a:t>搭配</a:t>
            </a:r>
          </a:p>
          <a:p>
            <a:pPr marL="0" indent="0">
              <a:lnSpc>
                <a:spcPts val="3800"/>
              </a:lnSpc>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a:lnSpc>
                <a:spcPts val="3800"/>
              </a:lnSpc>
            </a:pPr>
            <a:r>
              <a:rPr lang="en-US" altLang="zh-CN" sz="2800" noProof="1">
                <a:solidFill>
                  <a:schemeClr val="tx1"/>
                </a:solidFill>
                <a:ea typeface="微软雅黑" panose="020B0503020204020204" charset="-122"/>
                <a:sym typeface="+mn-ea"/>
              </a:rPr>
              <a:t> </a:t>
            </a:r>
            <a:r>
              <a:rPr lang="zh-CN" altLang="en-US" sz="2800" noProof="1">
                <a:solidFill>
                  <a:schemeClr val="tx1"/>
                </a:solidFill>
                <a:ea typeface="微软雅黑" panose="020B0503020204020204" charset="-122"/>
                <a:sym typeface="+mn-ea"/>
              </a:rPr>
              <a:t>绘制</a:t>
            </a:r>
            <a:r>
              <a:rPr lang="zh-CN" altLang="en-US" sz="2800" noProof="1">
                <a:solidFill>
                  <a:srgbClr val="C00000"/>
                </a:solidFill>
                <a:ea typeface="微软雅黑" panose="020B0503020204020204" charset="-122"/>
                <a:sym typeface="+mn-ea"/>
              </a:rPr>
              <a:t>带有方向</a:t>
            </a:r>
            <a:r>
              <a:rPr lang="zh-CN" altLang="en-US" sz="2800" noProof="1">
                <a:solidFill>
                  <a:schemeClr val="tx1"/>
                </a:solidFill>
                <a:ea typeface="微软雅黑" panose="020B0503020204020204" charset="-122"/>
                <a:sym typeface="+mn-ea"/>
              </a:rPr>
              <a:t>的矩形（逆 顺）</a:t>
            </a:r>
            <a:endParaRPr lang="zh-CN" altLang="en-US" sz="2800" noProof="1">
              <a:solidFill>
                <a:schemeClr val="tx1"/>
              </a:solidFill>
              <a:latin typeface="微软雅黑" panose="020B0503020204020204" charset="-122"/>
              <a:ea typeface="微软雅黑" panose="020B0503020204020204" charset="-122"/>
              <a:sym typeface="+mn-ea"/>
            </a:endParaRP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2050" name=" 2050"/>
          <p:cNvSpPr>
            <a:spLocks noChangeArrowheads="1"/>
          </p:cNvSpPr>
          <p:nvPr/>
        </p:nvSpPr>
        <p:spPr bwMode="auto">
          <a:xfrm>
            <a:off x="6588125" y="4178300"/>
            <a:ext cx="2803525" cy="1181100"/>
          </a:xfrm>
          <a:custGeom>
            <a:avLst/>
            <a:gdLst>
              <a:gd name="T0" fmla="*/ 2021 w 3841"/>
              <a:gd name="T1" fmla="*/ 3639 h 3861"/>
              <a:gd name="T2" fmla="*/ 1313 w 3841"/>
              <a:gd name="T3" fmla="*/ 3496 h 3861"/>
              <a:gd name="T4" fmla="*/ 0 w 3841"/>
              <a:gd name="T5" fmla="*/ 3855 h 3861"/>
              <a:gd name="T6" fmla="*/ 605 w 3841"/>
              <a:gd name="T7" fmla="*/ 2961 h 3861"/>
              <a:gd name="T8" fmla="*/ 201 w 3841"/>
              <a:gd name="T9" fmla="*/ 1819 h 3861"/>
              <a:gd name="T10" fmla="*/ 2021 w 3841"/>
              <a:gd name="T11" fmla="*/ 0 h 3861"/>
              <a:gd name="T12" fmla="*/ 3841 w 3841"/>
              <a:gd name="T13" fmla="*/ 1819 h 3861"/>
              <a:gd name="T14" fmla="*/ 2021 w 3841"/>
              <a:gd name="T15" fmla="*/ 3639 h 3861"/>
              <a:gd name="T16" fmla="*/ 1463 w 3841"/>
              <a:gd name="T17" fmla="*/ 2671 h 3861"/>
              <a:gd name="T18" fmla="*/ 1723 w 3841"/>
              <a:gd name="T19" fmla="*/ 2941 h 3861"/>
              <a:gd name="T20" fmla="*/ 2052 w 3841"/>
              <a:gd name="T21" fmla="*/ 2619 h 3861"/>
              <a:gd name="T22" fmla="*/ 1782 w 3841"/>
              <a:gd name="T23" fmla="*/ 2342 h 3861"/>
              <a:gd name="T24" fmla="*/ 1463 w 3841"/>
              <a:gd name="T25" fmla="*/ 2671 h 3861"/>
              <a:gd name="T26" fmla="*/ 2121 w 3841"/>
              <a:gd name="T27" fmla="*/ 647 h 3861"/>
              <a:gd name="T28" fmla="*/ 1565 w 3841"/>
              <a:gd name="T29" fmla="*/ 789 h 3861"/>
              <a:gd name="T30" fmla="*/ 1627 w 3841"/>
              <a:gd name="T31" fmla="*/ 1121 h 3861"/>
              <a:gd name="T32" fmla="*/ 1986 w 3841"/>
              <a:gd name="T33" fmla="*/ 1029 h 3861"/>
              <a:gd name="T34" fmla="*/ 2177 w 3841"/>
              <a:gd name="T35" fmla="*/ 1187 h 3861"/>
              <a:gd name="T36" fmla="*/ 1914 w 3841"/>
              <a:gd name="T37" fmla="*/ 1552 h 3861"/>
              <a:gd name="T38" fmla="*/ 1614 w 3841"/>
              <a:gd name="T39" fmla="*/ 2099 h 3861"/>
              <a:gd name="T40" fmla="*/ 1604 w 3841"/>
              <a:gd name="T41" fmla="*/ 2184 h 3861"/>
              <a:gd name="T42" fmla="*/ 2065 w 3841"/>
              <a:gd name="T43" fmla="*/ 2184 h 3861"/>
              <a:gd name="T44" fmla="*/ 2081 w 3841"/>
              <a:gd name="T45" fmla="*/ 2105 h 3861"/>
              <a:gd name="T46" fmla="*/ 2305 w 3841"/>
              <a:gd name="T47" fmla="*/ 1717 h 3861"/>
              <a:gd name="T48" fmla="*/ 2664 w 3841"/>
              <a:gd name="T49" fmla="*/ 1095 h 3861"/>
              <a:gd name="T50" fmla="*/ 2121 w 3841"/>
              <a:gd name="T51" fmla="*/ 647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noProof="1">
                <a:solidFill>
                  <a:schemeClr val="bg1"/>
                </a:solidFill>
                <a:latin typeface="微软雅黑" panose="020B0503020204020204" charset="-122"/>
                <a:ea typeface="微软雅黑" panose="020B0503020204020204" charset="-122"/>
                <a:sym typeface="+mn-ea"/>
              </a:rPr>
              <a:t>剪纸效果</a:t>
            </a:r>
            <a:r>
              <a:rPr lang="en-US" altLang="zh-CN" sz="2000" noProof="1">
                <a:solidFill>
                  <a:schemeClr val="bg1"/>
                </a:solidFill>
                <a:latin typeface="微软雅黑" panose="020B0503020204020204" charset="-122"/>
                <a:ea typeface="微软雅黑" panose="020B0503020204020204" charset="-122"/>
                <a:sym typeface="+mn-ea"/>
              </a:rPr>
              <a:t>2</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2"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1" animBg="1"/>
      <p:bldP spid="2050"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r>
              <a:rPr lang="zh-CN" altLang="en-US" sz="4000" dirty="0"/>
              <a:t>绘制矩形</a:t>
            </a:r>
            <a:endParaRPr lang="zh-CN" altLang="en-US" sz="4000" dirty="0">
              <a:sym typeface="宋体" panose="02010600030101010101" pitchFamily="2" charset="-122"/>
            </a:endParaRPr>
          </a:p>
        </p:txBody>
      </p:sp>
      <p:sp>
        <p:nvSpPr>
          <p:cNvPr id="8194" name="内容占位符 2"/>
          <p:cNvSpPr>
            <a:spLocks noGrp="1"/>
          </p:cNvSpPr>
          <p:nvPr>
            <p:ph idx="1"/>
          </p:nvPr>
        </p:nvSpPr>
        <p:spPr/>
        <p:txBody>
          <a:bodyPr/>
          <a:lstStyle/>
          <a:p>
            <a:pPr>
              <a:lnSpc>
                <a:spcPts val="3800"/>
              </a:lnSpc>
            </a:pPr>
            <a:r>
              <a:rPr lang="en-US" altLang="zh-CN" sz="2800" noProof="1">
                <a:solidFill>
                  <a:schemeClr val="tx1"/>
                </a:solidFill>
                <a:ea typeface="微软雅黑" panose="020B0503020204020204" charset="-122"/>
                <a:sym typeface="+mn-ea"/>
              </a:rPr>
              <a:t> fillRect(x,y,width,height)；</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绘制</a:t>
            </a:r>
            <a:r>
              <a:rPr lang="zh-CN" altLang="en-US" sz="2800" noProof="1">
                <a:solidFill>
                  <a:srgbClr val="C00000"/>
                </a:solidFill>
                <a:latin typeface="微软雅黑" panose="020B0503020204020204" charset="-122"/>
                <a:ea typeface="微软雅黑" panose="020B0503020204020204" charset="-122"/>
                <a:sym typeface="+mn-ea"/>
              </a:rPr>
              <a:t>实心</a:t>
            </a:r>
            <a:r>
              <a:rPr lang="zh-CN" altLang="en-US" sz="2800" noProof="1">
                <a:solidFill>
                  <a:schemeClr val="tx1"/>
                </a:solidFill>
                <a:latin typeface="微软雅黑" panose="020B0503020204020204" charset="-122"/>
                <a:ea typeface="微软雅黑" panose="020B0503020204020204" charset="-122"/>
                <a:sym typeface="+mn-ea"/>
              </a:rPr>
              <a:t>矩形</a:t>
            </a:r>
            <a:r>
              <a:rPr lang="en-US" altLang="zh-CN" sz="2800" noProof="1">
                <a:solidFill>
                  <a:schemeClr val="tx1"/>
                </a:solidFill>
                <a:latin typeface="微软雅黑" panose="020B0503020204020204" charset="-122"/>
                <a:ea typeface="微软雅黑" panose="020B0503020204020204" charset="-122"/>
                <a:sym typeface="+mn-ea"/>
              </a:rPr>
              <a:t>   </a:t>
            </a:r>
            <a:endParaRPr lang="zh-CN" altLang="en-US" sz="2800" noProof="1">
              <a:solidFill>
                <a:schemeClr val="tx1"/>
              </a:solidFill>
              <a:ea typeface="微软雅黑" panose="020B0503020204020204" charset="-122"/>
              <a:sym typeface="+mn-ea"/>
            </a:endParaRPr>
          </a:p>
          <a:p>
            <a:pPr>
              <a:lnSpc>
                <a:spcPts val="3800"/>
              </a:lnSpc>
            </a:pPr>
            <a:r>
              <a:rPr lang="en-US" altLang="zh-CN" sz="2800" noProof="1">
                <a:solidFill>
                  <a:schemeClr val="tx1"/>
                </a:solidFill>
                <a:ea typeface="微软雅黑" panose="020B0503020204020204" charset="-122"/>
                <a:sym typeface="+mn-ea"/>
              </a:rPr>
              <a:t> strokeRect(x,y,width,height);</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绘制</a:t>
            </a:r>
            <a:r>
              <a:rPr lang="zh-CN" altLang="en-US" sz="2800" noProof="1">
                <a:solidFill>
                  <a:srgbClr val="C00000"/>
                </a:solidFill>
                <a:latin typeface="微软雅黑" panose="020B0503020204020204" charset="-122"/>
                <a:ea typeface="微软雅黑" panose="020B0503020204020204" charset="-122"/>
                <a:sym typeface="+mn-ea"/>
              </a:rPr>
              <a:t>空心</a:t>
            </a:r>
            <a:r>
              <a:rPr lang="zh-CN" altLang="en-US" sz="2800" noProof="1">
                <a:solidFill>
                  <a:schemeClr val="tx1"/>
                </a:solidFill>
                <a:latin typeface="微软雅黑" panose="020B0503020204020204" charset="-122"/>
                <a:ea typeface="微软雅黑" panose="020B0503020204020204" charset="-122"/>
                <a:sym typeface="+mn-ea"/>
              </a:rPr>
              <a:t>矩形</a:t>
            </a:r>
            <a:endParaRPr lang="en-US" altLang="zh-CN" sz="2800" noProof="1">
              <a:solidFill>
                <a:schemeClr val="tx1"/>
              </a:solidFill>
              <a:ea typeface="微软雅黑" panose="020B0503020204020204" charset="-122"/>
              <a:sym typeface="+mn-ea"/>
            </a:endParaRPr>
          </a:p>
          <a:p>
            <a:pPr>
              <a:lnSpc>
                <a:spcPts val="3800"/>
              </a:lnSpc>
            </a:pPr>
            <a:r>
              <a:rPr lang="en-US" altLang="zh-CN" sz="2800" noProof="1">
                <a:solidFill>
                  <a:schemeClr val="tx1"/>
                </a:solidFill>
                <a:latin typeface="微软雅黑" panose="020B0503020204020204" charset="-122"/>
                <a:ea typeface="微软雅黑" panose="020B0503020204020204" charset="-122"/>
                <a:sym typeface="+mn-ea"/>
              </a:rPr>
              <a:t> claerRect(x,y,width,height);</a:t>
            </a:r>
            <a:endParaRPr lang="en-US" altLang="zh-CN" sz="2800" noProof="1">
              <a:solidFill>
                <a:schemeClr val="tx1"/>
              </a:solidFill>
              <a:ea typeface="微软雅黑" panose="020B0503020204020204" charset="-122"/>
              <a:sym typeface="+mn-ea"/>
            </a:endParaRP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清除指定的区域的</a:t>
            </a:r>
            <a:r>
              <a:rPr lang="zh-CN" altLang="en-US" sz="2800" noProof="1">
                <a:solidFill>
                  <a:srgbClr val="C00000"/>
                </a:solidFill>
                <a:latin typeface="微软雅黑" panose="020B0503020204020204" charset="-122"/>
                <a:ea typeface="微软雅黑" panose="020B0503020204020204" charset="-122"/>
                <a:sym typeface="+mn-ea"/>
              </a:rPr>
              <a:t>像素</a:t>
            </a:r>
            <a:r>
              <a:rPr lang="zh-CN" altLang="en-US" sz="2800" noProof="1">
                <a:solidFill>
                  <a:schemeClr val="tx1"/>
                </a:solidFill>
                <a:latin typeface="微软雅黑" panose="020B0503020204020204" charset="-122"/>
                <a:ea typeface="微软雅黑" panose="020B0503020204020204" charset="-122"/>
                <a:sym typeface="+mn-ea"/>
              </a:rPr>
              <a:t>，类似于矩形擦出器</a:t>
            </a: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2" name="圆角矩形 1"/>
          <p:cNvSpPr/>
          <p:nvPr/>
        </p:nvSpPr>
        <p:spPr>
          <a:xfrm>
            <a:off x="9079201" y="4963521"/>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rect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en-US" altLang="zh-CN" sz="4000" dirty="0"/>
              <a:t>Canvas</a:t>
            </a:r>
          </a:p>
        </p:txBody>
      </p:sp>
      <p:sp>
        <p:nvSpPr>
          <p:cNvPr id="5122"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是</a:t>
            </a:r>
            <a:r>
              <a:rPr lang="en-US" altLang="zh-CN" sz="2800" noProof="1">
                <a:solidFill>
                  <a:schemeClr val="tx1"/>
                </a:solidFill>
                <a:latin typeface="微软雅黑" panose="020B0503020204020204" charset="-122"/>
                <a:ea typeface="微软雅黑" panose="020B0503020204020204" charset="-122"/>
                <a:sym typeface="+mn-ea"/>
              </a:rPr>
              <a:t>HTML5</a:t>
            </a:r>
            <a:r>
              <a:rPr lang="zh-CN" altLang="en-US" sz="2800" noProof="1">
                <a:solidFill>
                  <a:schemeClr val="tx1"/>
                </a:solidFill>
                <a:latin typeface="微软雅黑" panose="020B0503020204020204" charset="-122"/>
                <a:ea typeface="微软雅黑" panose="020B0503020204020204" charset="-122"/>
                <a:sym typeface="+mn-ea"/>
              </a:rPr>
              <a:t>出现的新标签，像所有的</a:t>
            </a:r>
            <a:r>
              <a:rPr lang="en-US" altLang="zh-CN" sz="2800" noProof="1">
                <a:solidFill>
                  <a:schemeClr val="tx1"/>
                </a:solidFill>
                <a:latin typeface="微软雅黑" panose="020B0503020204020204" charset="-122"/>
                <a:ea typeface="微软雅黑" panose="020B0503020204020204" charset="-122"/>
                <a:sym typeface="+mn-ea"/>
              </a:rPr>
              <a:t>DOM</a:t>
            </a:r>
            <a:r>
              <a:rPr lang="zh-CN" altLang="en-US" sz="2800" noProof="1">
                <a:solidFill>
                  <a:schemeClr val="tx1"/>
                </a:solidFill>
                <a:latin typeface="微软雅黑" panose="020B0503020204020204" charset="-122"/>
                <a:ea typeface="微软雅黑" panose="020B0503020204020204" charset="-122"/>
                <a:sym typeface="+mn-ea"/>
              </a:rPr>
              <a:t>一样，拥有自己的</a:t>
            </a:r>
            <a:r>
              <a:rPr lang="zh-CN" altLang="en-US" sz="2800" noProof="1">
                <a:solidFill>
                  <a:srgbClr val="C00000"/>
                </a:solidFill>
                <a:latin typeface="微软雅黑" panose="020B0503020204020204" charset="-122"/>
                <a:ea typeface="微软雅黑" panose="020B0503020204020204" charset="-122"/>
                <a:sym typeface="+mn-ea"/>
              </a:rPr>
              <a:t>属性、方法和事件</a:t>
            </a:r>
            <a:r>
              <a:rPr lang="zh-CN" altLang="en-US" sz="2800" noProof="1">
                <a:solidFill>
                  <a:schemeClr val="tx1"/>
                </a:solidFill>
                <a:latin typeface="微软雅黑" panose="020B0503020204020204" charset="-122"/>
                <a:ea typeface="微软雅黑" panose="020B0503020204020204" charset="-122"/>
                <a:sym typeface="+mn-ea"/>
              </a:rPr>
              <a:t>。</a:t>
            </a:r>
            <a:endParaRPr lang="en-US" altLang="zh-CN" sz="2800" noProof="1">
              <a:solidFill>
                <a:schemeClr val="tx1"/>
              </a:solidFill>
              <a:latin typeface="微软雅黑" panose="020B0503020204020204" charset="-122"/>
              <a:ea typeface="微软雅黑" panose="020B0503020204020204" charset="-122"/>
              <a:sym typeface="+mn-ea"/>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HTML5 &lt;canvas&gt; 元素用于图形的绘制，通过脚本 (通常是JavaScript)来完成</a:t>
            </a:r>
            <a:r>
              <a:rPr lang="zh-CN" altLang="en-US" sz="2800" noProof="1">
                <a:solidFill>
                  <a:schemeClr val="tx1"/>
                </a:solidFill>
                <a:latin typeface="微软雅黑" panose="020B0503020204020204" charset="-122"/>
                <a:ea typeface="微软雅黑" panose="020B0503020204020204" charset="-122"/>
              </a:rPr>
              <a:t>。</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&lt;canvas&gt; 标签只是</a:t>
            </a:r>
            <a:r>
              <a:rPr lang="en-US" altLang="zh-CN" sz="2800" noProof="1">
                <a:solidFill>
                  <a:srgbClr val="FF0000"/>
                </a:solidFill>
                <a:latin typeface="微软雅黑" panose="020B0503020204020204" charset="-122"/>
                <a:ea typeface="微软雅黑" panose="020B0503020204020204" charset="-122"/>
              </a:rPr>
              <a:t>图形容器</a:t>
            </a:r>
            <a:r>
              <a:rPr lang="en-US" altLang="zh-CN" sz="2800" noProof="1">
                <a:solidFill>
                  <a:schemeClr val="tx1"/>
                </a:solidFill>
                <a:latin typeface="微软雅黑" panose="020B0503020204020204" charset="-122"/>
                <a:ea typeface="微软雅黑" panose="020B0503020204020204" charset="-122"/>
              </a:rPr>
              <a:t>，您必须使用脚本来绘制图形。</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你可以通过多种方法使用Canva绘制路径,盒、圆、字符以及添加图像。</a:t>
            </a:r>
          </a:p>
          <a:p>
            <a:pPr marL="0" indent="0">
              <a:buFont typeface="Wingdings 2" panose="05020102010507070707" pitchFamily="18" charset="2"/>
              <a:buNone/>
            </a:pPr>
            <a:endParaRPr lang="en-US" altLang="zh-CN"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zh-CN" altLang="en-US" sz="4000" dirty="0">
                <a:sym typeface="宋体" panose="02010600030101010101" pitchFamily="2" charset="-122"/>
              </a:rPr>
              <a:t>阴影属性</a:t>
            </a:r>
          </a:p>
        </p:txBody>
      </p:sp>
      <p:sp>
        <p:nvSpPr>
          <p:cNvPr id="8194" name="内容占位符 2"/>
          <p:cNvSpPr>
            <a:spLocks noGrp="1"/>
          </p:cNvSpPr>
          <p:nvPr>
            <p:ph idx="1"/>
          </p:nvPr>
        </p:nvSpPr>
        <p:spPr>
          <a:xfrm>
            <a:off x="609599" y="1403797"/>
            <a:ext cx="10293928" cy="3899003"/>
          </a:xfrm>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shadowColor </a:t>
            </a:r>
            <a:r>
              <a:rPr lang="en-US" altLang="zh-CN" sz="2800" noProof="1">
                <a:solidFill>
                  <a:schemeClr val="tx1"/>
                </a:solidFill>
                <a:latin typeface="微软雅黑" panose="020B0503020204020204" charset="-122"/>
                <a:ea typeface="微软雅黑" panose="020B0503020204020204" charset="-122"/>
              </a:rPr>
              <a:t>—— </a:t>
            </a:r>
            <a:r>
              <a:rPr lang="zh-CN" altLang="en-US" sz="2800" noProof="1">
                <a:solidFill>
                  <a:schemeClr val="tx1"/>
                </a:solidFill>
                <a:latin typeface="微软雅黑" panose="020B0503020204020204" charset="-122"/>
                <a:ea typeface="微软雅黑" panose="020B0503020204020204" charset="-122"/>
              </a:rPr>
              <a:t>设置用于阴影的颜色。</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shadowBlur</a:t>
            </a: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rPr>
              <a:t>设置用于阴影的模糊级别。</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shadowOffsetX	</a:t>
            </a: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rPr>
              <a:t>设置阴影与形状的水平像素偏移。</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shadowOffset</a:t>
            </a:r>
            <a:r>
              <a:rPr lang="en-US" altLang="zh-CN" sz="2800" noProof="1">
                <a:solidFill>
                  <a:schemeClr val="tx1"/>
                </a:solidFill>
                <a:latin typeface="微软雅黑" panose="020B0503020204020204" charset="-122"/>
                <a:ea typeface="微软雅黑" panose="020B0503020204020204" charset="-122"/>
                <a:sym typeface="+mn-ea"/>
              </a:rPr>
              <a:t>Y</a:t>
            </a: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设置阴影与形状的垂直像素偏移。</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偏移量可正可负。</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5" name="圆角矩形 4"/>
          <p:cNvSpPr/>
          <p:nvPr/>
        </p:nvSpPr>
        <p:spPr>
          <a:xfrm>
            <a:off x="10271125" y="6051550"/>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shadow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r>
              <a:rPr lang="zh-CN" altLang="en-US" sz="4000" dirty="0">
                <a:sym typeface="宋体" panose="02010600030101010101" pitchFamily="2" charset="-122"/>
              </a:rPr>
              <a:t>透明度</a:t>
            </a:r>
            <a:endParaRPr lang="en-US" altLang="zh-CN" sz="4000" dirty="0">
              <a:sym typeface="宋体" panose="02010600030101010101" pitchFamily="2" charset="-122"/>
            </a:endParaRP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globalAlpha 属性</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a:t>
            </a:r>
            <a:r>
              <a:rPr lang="en-US" altLang="zh-CN" sz="2800" noProof="1">
                <a:solidFill>
                  <a:schemeClr val="tx1"/>
                </a:solidFill>
                <a:latin typeface="微软雅黑" panose="020B0503020204020204" charset="-122"/>
                <a:ea typeface="微软雅黑" panose="020B0503020204020204" charset="-122"/>
              </a:rPr>
              <a:t>——设置绘图的当前透明值。</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5" name="圆角矩形 4"/>
          <p:cNvSpPr/>
          <p:nvPr/>
        </p:nvSpPr>
        <p:spPr>
          <a:xfrm>
            <a:off x="8345343" y="4042641"/>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shadow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r>
              <a:rPr lang="zh-CN" altLang="en-US" sz="4000" dirty="0">
                <a:sym typeface="宋体" panose="02010600030101010101" pitchFamily="2" charset="-122"/>
              </a:rPr>
              <a:t>文本方法</a:t>
            </a:r>
          </a:p>
        </p:txBody>
      </p:sp>
      <p:sp>
        <p:nvSpPr>
          <p:cNvPr id="8194" name="内容占位符 2"/>
          <p:cNvSpPr>
            <a:spLocks noGrp="1"/>
          </p:cNvSpPr>
          <p:nvPr>
            <p:ph idx="1"/>
          </p:nvPr>
        </p:nvSpPr>
        <p:spPr>
          <a:xfrm>
            <a:off x="609598" y="1403797"/>
            <a:ext cx="10210801" cy="3899003"/>
          </a:xfrm>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fillText( text, x, y, maxWidth ) 方法</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在画布上绘制填色的文本。文本的默认颜色是黑色。</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strokeText</a:t>
            </a:r>
            <a:r>
              <a:rPr lang="zh-CN" altLang="en-US" sz="2800" noProof="1">
                <a:solidFill>
                  <a:schemeClr val="tx1"/>
                </a:solidFill>
                <a:latin typeface="微软雅黑" panose="020B0503020204020204" charset="-122"/>
                <a:ea typeface="微软雅黑" panose="020B0503020204020204" charset="-122"/>
                <a:sym typeface="+mn-ea"/>
              </a:rPr>
              <a:t>( text, x, y, maxWidth ) 方法</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在画布上绘制文本（无填充色）。</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measureText(text) 方法</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—返回一个对象，该对象包含以像素计的</a:t>
            </a:r>
            <a:r>
              <a:rPr lang="en-US" altLang="zh-CN" sz="2800" noProof="1">
                <a:solidFill>
                  <a:srgbClr val="C00000"/>
                </a:solidFill>
                <a:latin typeface="微软雅黑" panose="020B0503020204020204" charset="-122"/>
                <a:ea typeface="微软雅黑" panose="020B0503020204020204" charset="-122"/>
              </a:rPr>
              <a:t>指定字体宽度</a:t>
            </a:r>
            <a:r>
              <a:rPr lang="zh-CN" altLang="en-US" sz="2800" noProof="1">
                <a:solidFill>
                  <a:schemeClr val="tx1"/>
                </a:solidFill>
                <a:latin typeface="微软雅黑" panose="020B0503020204020204" charset="-122"/>
                <a:ea typeface="微软雅黑" panose="020B0503020204020204" charset="-122"/>
              </a:rPr>
              <a:t>。</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font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r>
              <a:rPr lang="zh-CN" altLang="en-US" sz="4000" dirty="0">
                <a:sym typeface="宋体" panose="02010600030101010101" pitchFamily="2" charset="-122"/>
              </a:rPr>
              <a:t>文本属性</a:t>
            </a:r>
          </a:p>
        </p:txBody>
      </p:sp>
      <p:sp>
        <p:nvSpPr>
          <p:cNvPr id="8194" name="内容占位符 2"/>
          <p:cNvSpPr>
            <a:spLocks noGrp="1"/>
          </p:cNvSpPr>
          <p:nvPr>
            <p:ph idx="1"/>
          </p:nvPr>
        </p:nvSpPr>
        <p:spPr>
          <a:xfrm>
            <a:off x="609599" y="1339850"/>
            <a:ext cx="11483976" cy="4997450"/>
          </a:xfrm>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 font 属性</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—设置画布上文本内容的当前字体属性</a:t>
            </a:r>
            <a:r>
              <a:rPr lang="zh-CN" altLang="en-US" sz="2800" noProof="1">
                <a:solidFill>
                  <a:schemeClr val="tx1"/>
                </a:solidFill>
                <a:latin typeface="微软雅黑" panose="020B0503020204020204" charset="-122"/>
                <a:ea typeface="微软雅黑" panose="020B0503020204020204" charset="-122"/>
              </a:rPr>
              <a:t>（与</a:t>
            </a:r>
            <a:r>
              <a:rPr lang="zh-CN" altLang="en-US" sz="2800" noProof="1">
                <a:solidFill>
                  <a:schemeClr val="tx1"/>
                </a:solidFill>
                <a:ea typeface="微软雅黑" panose="020B0503020204020204" charset="-122"/>
              </a:rPr>
              <a:t>CSS font</a:t>
            </a:r>
            <a:r>
              <a:rPr lang="zh-CN" altLang="en-US" sz="2800" noProof="1">
                <a:solidFill>
                  <a:schemeClr val="tx1"/>
                </a:solidFill>
                <a:latin typeface="微软雅黑" panose="020B0503020204020204" charset="-122"/>
                <a:ea typeface="微软雅黑" panose="020B0503020204020204" charset="-122"/>
              </a:rPr>
              <a:t> 属性相同）</a:t>
            </a:r>
            <a:endParaRPr lang="en-US" altLang="zh-CN"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 textAlign 属性</a:t>
            </a:r>
            <a:r>
              <a:rPr lang="zh-CN" altLang="en-US" sz="2800" noProof="1">
                <a:solidFill>
                  <a:schemeClr val="tx1"/>
                </a:solidFill>
                <a:latin typeface="微软雅黑" panose="020B0503020204020204" charset="-122"/>
                <a:ea typeface="微软雅黑" panose="020B0503020204020204" charset="-122"/>
              </a:rPr>
              <a:t>（center</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end</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left</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right）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—根据</a:t>
            </a:r>
            <a:r>
              <a:rPr lang="en-US" altLang="zh-CN" sz="2800" noProof="1">
                <a:solidFill>
                  <a:srgbClr val="C00000"/>
                </a:solidFill>
                <a:latin typeface="微软雅黑" panose="020B0503020204020204" charset="-122"/>
                <a:ea typeface="微软雅黑" panose="020B0503020204020204" charset="-122"/>
                <a:sym typeface="+mn-ea"/>
              </a:rPr>
              <a:t>锚点</a:t>
            </a:r>
            <a:r>
              <a:rPr lang="en-US" altLang="zh-CN" sz="2800" noProof="1">
                <a:solidFill>
                  <a:schemeClr val="tx1"/>
                </a:solidFill>
                <a:latin typeface="微软雅黑" panose="020B0503020204020204" charset="-122"/>
                <a:ea typeface="微软雅黑" panose="020B0503020204020204" charset="-122"/>
                <a:sym typeface="+mn-ea"/>
              </a:rPr>
              <a:t>，设置文本内容的当前对齐方式</a:t>
            </a:r>
            <a:r>
              <a:rPr lang="zh-CN" altLang="en-US" sz="2800" noProof="1">
                <a:solidFill>
                  <a:schemeClr val="tx1"/>
                </a:solidFill>
                <a:latin typeface="微软雅黑" panose="020B0503020204020204" charset="-122"/>
                <a:ea typeface="微软雅黑" panose="020B0503020204020204" charset="-122"/>
                <a:sym typeface="+mn-ea"/>
              </a:rPr>
              <a:t>。</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 textBaseline</a:t>
            </a:r>
            <a:r>
              <a:rPr lang="zh-CN" altLang="en-US" sz="2800" noProof="1">
                <a:solidFill>
                  <a:schemeClr val="tx1"/>
                </a:solidFill>
                <a:latin typeface="微软雅黑" panose="020B0503020204020204" charset="-122"/>
                <a:ea typeface="微软雅黑" panose="020B0503020204020204" charset="-122"/>
              </a:rPr>
              <a:t>属性</a:t>
            </a:r>
            <a:r>
              <a:rPr lang="zh-CN" altLang="en-US" sz="2800" noProof="1">
                <a:solidFill>
                  <a:schemeClr val="tx1"/>
                </a:solidFill>
                <a:latin typeface="微软雅黑" panose="020B0503020204020204" charset="-122"/>
                <a:ea typeface="微软雅黑" panose="020B0503020204020204" charset="-122"/>
                <a:sym typeface="+mn-ea"/>
              </a:rPr>
              <a:t>（</a:t>
            </a:r>
            <a:r>
              <a:rPr sz="2800" noProof="1">
                <a:solidFill>
                  <a:schemeClr val="tx1"/>
                </a:solidFill>
                <a:latin typeface="微软雅黑" panose="020B0503020204020204" charset="-122"/>
                <a:ea typeface="微软雅黑" panose="020B0503020204020204" charset="-122"/>
                <a:sym typeface="+mn-ea"/>
              </a:rPr>
              <a:t>top</a:t>
            </a:r>
            <a:r>
              <a:rPr lang="en-US" sz="2800" noProof="1">
                <a:solidFill>
                  <a:schemeClr val="tx1"/>
                </a:solidFill>
                <a:latin typeface="微软雅黑" panose="020B0503020204020204" charset="-122"/>
                <a:ea typeface="微软雅黑" panose="020B0503020204020204" charset="-122"/>
                <a:sym typeface="+mn-ea"/>
              </a:rPr>
              <a:t>/</a:t>
            </a:r>
            <a:r>
              <a:rPr sz="2800" noProof="1">
                <a:solidFill>
                  <a:schemeClr val="tx1"/>
                </a:solidFill>
                <a:latin typeface="微软雅黑" panose="020B0503020204020204" charset="-122"/>
                <a:ea typeface="微软雅黑" panose="020B0503020204020204" charset="-122"/>
                <a:sym typeface="+mn-ea"/>
              </a:rPr>
              <a:t>middle</a:t>
            </a:r>
            <a:r>
              <a:rPr lang="en-US" sz="2800" noProof="1">
                <a:solidFill>
                  <a:schemeClr val="tx1"/>
                </a:solidFill>
                <a:latin typeface="微软雅黑" panose="020B0503020204020204" charset="-122"/>
                <a:ea typeface="微软雅黑" panose="020B0503020204020204" charset="-122"/>
                <a:sym typeface="+mn-ea"/>
              </a:rPr>
              <a:t>/</a:t>
            </a:r>
            <a:r>
              <a:rPr sz="2800" noProof="1">
                <a:solidFill>
                  <a:schemeClr val="tx1"/>
                </a:solidFill>
                <a:latin typeface="微软雅黑" panose="020B0503020204020204" charset="-122"/>
                <a:ea typeface="微软雅黑" panose="020B0503020204020204" charset="-122"/>
                <a:sym typeface="+mn-ea"/>
              </a:rPr>
              <a:t>bottom</a:t>
            </a:r>
            <a:r>
              <a:rPr lang="zh-CN" altLang="en-US" sz="2800" noProof="1">
                <a:solidFill>
                  <a:schemeClr val="tx1"/>
                </a:solidFill>
                <a:latin typeface="微软雅黑" panose="020B0503020204020204" charset="-122"/>
                <a:ea typeface="微软雅黑" panose="020B0503020204020204" charset="-122"/>
                <a:sym typeface="+mn-ea"/>
              </a:rPr>
              <a: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—根据</a:t>
            </a:r>
            <a:r>
              <a:rPr lang="en-US" altLang="zh-CN" sz="2800" noProof="1">
                <a:solidFill>
                  <a:srgbClr val="C00000"/>
                </a:solidFill>
                <a:latin typeface="微软雅黑" panose="020B0503020204020204" charset="-122"/>
                <a:ea typeface="微软雅黑" panose="020B0503020204020204" charset="-122"/>
                <a:sym typeface="+mn-ea"/>
              </a:rPr>
              <a:t>锚点</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rPr>
              <a:t>设置在绘制文本时的当前</a:t>
            </a:r>
            <a:r>
              <a:rPr lang="zh-CN" altLang="en-US" sz="2800" noProof="1">
                <a:solidFill>
                  <a:srgbClr val="C00000"/>
                </a:solidFill>
                <a:latin typeface="微软雅黑" panose="020B0503020204020204" charset="-122"/>
                <a:ea typeface="微软雅黑" panose="020B0503020204020204" charset="-122"/>
              </a:rPr>
              <a:t>文本基线</a:t>
            </a:r>
            <a:r>
              <a:rPr lang="zh-CN" altLang="en-US" sz="2800" noProof="1">
                <a:solidFill>
                  <a:schemeClr val="tx1"/>
                </a:solidFill>
                <a:latin typeface="微软雅黑" panose="020B0503020204020204" charset="-122"/>
                <a:ea typeface="微软雅黑" panose="020B0503020204020204" charset="-122"/>
              </a:rPr>
              <a: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en-US" altLang="zh-CN"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font1,2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609599" y="1339850"/>
            <a:ext cx="11483976" cy="4997450"/>
          </a:xfrm>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 前面是基础的 属性 和 方法</a:t>
            </a:r>
          </a:p>
          <a:p>
            <a:pPr>
              <a:lnSpc>
                <a:spcPct val="150000"/>
              </a:lnSpc>
              <a:spcBef>
                <a:spcPts val="1000"/>
              </a:spcBef>
            </a:pPr>
            <a:r>
              <a:rPr lang="zh-CN" altLang="en-US" sz="2800" noProof="1" smtClean="0">
                <a:solidFill>
                  <a:schemeClr val="tx1"/>
                </a:solidFill>
                <a:latin typeface="微软雅黑" panose="020B0503020204020204" charset="-122"/>
                <a:ea typeface="微软雅黑" panose="020B0503020204020204" charset="-122"/>
              </a:rPr>
              <a:t> 后面</a:t>
            </a:r>
            <a:r>
              <a:rPr lang="zh-CN" altLang="en-US" sz="2800" noProof="1">
                <a:solidFill>
                  <a:schemeClr val="tx1"/>
                </a:solidFill>
                <a:latin typeface="微软雅黑" panose="020B0503020204020204" charset="-122"/>
                <a:ea typeface="微软雅黑" panose="020B0503020204020204" charset="-122"/>
              </a:rPr>
              <a:t>的很重要   绘制动态效果的重要   属性和方法</a:t>
            </a:r>
          </a:p>
          <a:p>
            <a:pPr marL="0" indent="0">
              <a:lnSpc>
                <a:spcPct val="150000"/>
              </a:lnSpc>
              <a:spcBef>
                <a:spcPts val="1000"/>
              </a:spcBef>
              <a:buFont typeface="Wingdings 2" panose="05020102010507070707" pitchFamily="18" charset="2"/>
              <a:buNone/>
            </a:pPr>
            <a:endParaRPr lang="en-US" altLang="zh-CN"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3" name="标题 1"/>
          <p:cNvSpPr>
            <a:spLocks noGrp="1" noChangeArrowheads="1"/>
          </p:cNvSpPr>
          <p:nvPr>
            <p:ph type="title"/>
          </p:nvPr>
        </p:nvSpPr>
        <p:spPr>
          <a:xfrm>
            <a:off x="609599" y="174625"/>
            <a:ext cx="9791700" cy="792163"/>
          </a:xfrm>
        </p:spPr>
        <p:txBody>
          <a:bodyPr/>
          <a:lstStyle/>
          <a:p>
            <a:r>
              <a:rPr lang="zh-CN" altLang="en-US" sz="4000" dirty="0">
                <a:sym typeface="宋体" panose="02010600030101010101" pitchFamily="2" charset="-122"/>
              </a:rPr>
              <a:t>文本属性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sz="4000" dirty="0">
                <a:sym typeface="宋体" panose="02010600030101010101" pitchFamily="2" charset="-122"/>
              </a:rPr>
              <a:t>绘图</a:t>
            </a:r>
          </a:p>
        </p:txBody>
      </p:sp>
      <p:sp>
        <p:nvSpPr>
          <p:cNvPr id="8194" name="内容占位符 2"/>
          <p:cNvSpPr>
            <a:spLocks noGrp="1"/>
          </p:cNvSpPr>
          <p:nvPr>
            <p:ph idx="1"/>
          </p:nvPr>
        </p:nvSpPr>
        <p:spPr>
          <a:xfrm>
            <a:off x="609598" y="1212005"/>
            <a:ext cx="10875819" cy="3899003"/>
          </a:xfrm>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sym typeface="+mn-ea"/>
              </a:rPr>
              <a:t>在</a:t>
            </a:r>
            <a:r>
              <a:rPr lang="en-US" altLang="zh-CN" sz="2800" noProof="1">
                <a:solidFill>
                  <a:schemeClr val="tx1"/>
                </a:solidFill>
                <a:latin typeface="微软雅黑" panose="020B0503020204020204" charset="-122"/>
                <a:ea typeface="微软雅黑" panose="020B0503020204020204" charset="-122"/>
                <a:sym typeface="+mn-ea"/>
              </a:rPr>
              <a:t>HTML5</a:t>
            </a:r>
            <a:r>
              <a:rPr lang="zh-CN" altLang="en-US" sz="2800" noProof="1">
                <a:solidFill>
                  <a:schemeClr val="tx1"/>
                </a:solidFill>
                <a:latin typeface="微软雅黑" panose="020B0503020204020204" charset="-122"/>
                <a:ea typeface="微软雅黑" panose="020B0503020204020204" charset="-122"/>
                <a:sym typeface="+mn-ea"/>
              </a:rPr>
              <a:t>中，不仅可以使用</a:t>
            </a:r>
            <a:r>
              <a:rPr lang="en-US" altLang="zh-CN" sz="2800" noProof="1">
                <a:solidFill>
                  <a:schemeClr val="tx1"/>
                </a:solidFill>
                <a:latin typeface="微软雅黑" panose="020B0503020204020204" charset="-122"/>
                <a:ea typeface="微软雅黑" panose="020B0503020204020204" charset="-122"/>
                <a:sym typeface="+mn-ea"/>
              </a:rPr>
              <a:t>Canvas API</a:t>
            </a:r>
            <a:r>
              <a:rPr lang="zh-CN" altLang="en-US" sz="2800" noProof="1">
                <a:solidFill>
                  <a:schemeClr val="tx1"/>
                </a:solidFill>
                <a:latin typeface="微软雅黑" panose="020B0503020204020204" charset="-122"/>
                <a:ea typeface="微软雅黑" panose="020B0503020204020204" charset="-122"/>
                <a:sym typeface="+mn-ea"/>
              </a:rPr>
              <a:t>来绘制图形，还可以读取磁盘或网络中的图像文件，然后使用</a:t>
            </a:r>
            <a:r>
              <a:rPr lang="en-US" altLang="zh-CN" sz="2800" noProof="1">
                <a:solidFill>
                  <a:schemeClr val="tx1"/>
                </a:solidFill>
                <a:latin typeface="微软雅黑" panose="020B0503020204020204" charset="-122"/>
                <a:ea typeface="微软雅黑" panose="020B0503020204020204" charset="-122"/>
                <a:sym typeface="+mn-ea"/>
              </a:rPr>
              <a:t>Canvas API</a:t>
            </a:r>
            <a:r>
              <a:rPr lang="zh-CN" altLang="en-US" sz="2800" noProof="1">
                <a:solidFill>
                  <a:schemeClr val="tx1"/>
                </a:solidFill>
                <a:latin typeface="微软雅黑" panose="020B0503020204020204" charset="-122"/>
                <a:ea typeface="微软雅黑" panose="020B0503020204020204" charset="-122"/>
                <a:sym typeface="+mn-ea"/>
              </a:rPr>
              <a:t>将该图像绘制在画布中。</a:t>
            </a:r>
          </a:p>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drawImage()方法在画布上绘制图像。</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—drawImage(img,x,y)在画布上定位图像</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r>
              <a:rPr lang="en-US" altLang="zh-CN" sz="2800" noProof="1">
                <a:solidFill>
                  <a:schemeClr val="tx1"/>
                </a:solidFill>
                <a:latin typeface="微软雅黑" panose="020B0503020204020204" charset="-122"/>
                <a:ea typeface="微软雅黑" panose="020B0503020204020204" charset="-122"/>
                <a:sym typeface="+mn-ea"/>
              </a:rPr>
              <a:t>—</a:t>
            </a:r>
            <a:r>
              <a:rPr lang="en-US" altLang="zh-CN" sz="2800" noProof="1">
                <a:solidFill>
                  <a:schemeClr val="tx1"/>
                </a:solidFill>
                <a:latin typeface="微软雅黑" panose="020B0503020204020204" charset="-122"/>
                <a:ea typeface="微软雅黑" panose="020B0503020204020204" charset="-122"/>
              </a:rPr>
              <a:t>drawImage(img,x,y,width,height)规定图像的宽度和高度</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—drawImage(img,sx,sy,swidth,sheight,x,y,width,height)剪切图片，并在画布上对被剪切的部分进行定位</a:t>
            </a:r>
            <a:r>
              <a:rPr lang="zh-CN" altLang="en-US" sz="2800" noProof="1">
                <a:solidFill>
                  <a:schemeClr val="tx1"/>
                </a:solidFill>
                <a:latin typeface="微软雅黑" panose="020B0503020204020204" charset="-122"/>
                <a:ea typeface="微软雅黑" panose="020B0503020204020204" charset="-122"/>
                <a:sym typeface="+mn-ea"/>
              </a:rPr>
              <a:t>。</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6" name="圆角矩形 5"/>
          <p:cNvSpPr/>
          <p:nvPr/>
        </p:nvSpPr>
        <p:spPr>
          <a:xfrm>
            <a:off x="5287963" y="5356225"/>
            <a:ext cx="3475037" cy="595313"/>
          </a:xfrm>
          <a:prstGeom prst="roundRect">
            <a:avLst/>
          </a:prstGeom>
          <a:solidFill>
            <a:schemeClr val="accent1">
              <a:alpha val="0"/>
            </a:schemeClr>
          </a:solidFill>
          <a:ln w="412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圆角矩形 6"/>
          <p:cNvSpPr/>
          <p:nvPr/>
        </p:nvSpPr>
        <p:spPr>
          <a:xfrm>
            <a:off x="10271125" y="6051550"/>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latin typeface="微软雅黑" panose="020B0503020204020204" charset="-122"/>
                <a:ea typeface="微软雅黑" panose="020B0503020204020204" charset="-122"/>
              </a:rPr>
              <a:t>image</a:t>
            </a:r>
            <a:endParaRPr lang="en-US" sz="2000" noProof="1">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r>
              <a:rPr lang="zh-CN" altLang="en-US" sz="4000" dirty="0">
                <a:sym typeface="宋体" panose="02010600030101010101" pitchFamily="2" charset="-122"/>
              </a:rPr>
              <a:t>绘图</a:t>
            </a:r>
          </a:p>
        </p:txBody>
      </p:sp>
      <p:sp>
        <p:nvSpPr>
          <p:cNvPr id="8194" name="内容占位符 2"/>
          <p:cNvSpPr>
            <a:spLocks noGrp="1"/>
          </p:cNvSpPr>
          <p:nvPr>
            <p:ph idx="1"/>
          </p:nvPr>
        </p:nvSpPr>
        <p:spPr/>
        <p:txBody>
          <a:bodyPr/>
          <a:lstStyle/>
          <a:p>
            <a:pPr>
              <a:lnSpc>
                <a:spcPct val="150000"/>
              </a:lnSpc>
              <a:spcBef>
                <a:spcPts val="0"/>
              </a:spcBef>
              <a:spcAft>
                <a:spcPts val="0"/>
              </a:spcAft>
            </a:pPr>
            <a:r>
              <a:rPr lang="zh-CN" altLang="en-US" sz="2800" noProof="1">
                <a:solidFill>
                  <a:schemeClr val="tx1"/>
                </a:solidFill>
                <a:latin typeface="微软雅黑" panose="020B0503020204020204" charset="-122"/>
                <a:ea typeface="微软雅黑" panose="020B0503020204020204" charset="-122"/>
              </a:rPr>
              <a:t>需要注意的是：绘制图片需要在图片</a:t>
            </a:r>
            <a:r>
              <a:rPr lang="zh-CN" altLang="en-US" sz="2800" noProof="1">
                <a:solidFill>
                  <a:srgbClr val="C00000"/>
                </a:solidFill>
                <a:latin typeface="微软雅黑" panose="020B0503020204020204" charset="-122"/>
                <a:ea typeface="微软雅黑" panose="020B0503020204020204" charset="-122"/>
              </a:rPr>
              <a:t>加载完成</a:t>
            </a:r>
            <a:r>
              <a:rPr lang="zh-CN" altLang="en-US" sz="2800" noProof="1">
                <a:solidFill>
                  <a:schemeClr val="tx1"/>
                </a:solidFill>
                <a:latin typeface="微软雅黑" panose="020B0503020204020204" charset="-122"/>
                <a:ea typeface="微软雅黑" panose="020B0503020204020204" charset="-122"/>
              </a:rPr>
              <a:t>以后才能绘制。</a:t>
            </a:r>
          </a:p>
          <a:p>
            <a:pPr marL="0" indent="0">
              <a:lnSpc>
                <a:spcPct val="150000"/>
              </a:lnSpc>
              <a:spcBef>
                <a:spcPts val="0"/>
              </a:spcBef>
              <a:spcAft>
                <a:spcPts val="0"/>
              </a:spcAft>
              <a:buFont typeface="Wingdings 2" panose="05020102010507070707" pitchFamily="18" charset="2"/>
              <a:buNone/>
            </a:pPr>
            <a:r>
              <a:rPr lang="zh-CN" altLang="en-US" sz="2800" noProof="1">
                <a:solidFill>
                  <a:schemeClr val="tx1"/>
                </a:solidFill>
                <a:ea typeface="微软雅黑" panose="020B0503020204020204" charset="-122"/>
              </a:rPr>
              <a:t>                var img = new Image();  //新建一个IMG对象</a:t>
            </a:r>
          </a:p>
          <a:p>
            <a:pPr marL="0" indent="0">
              <a:lnSpc>
                <a:spcPct val="150000"/>
              </a:lnSpc>
              <a:spcBef>
                <a:spcPts val="0"/>
              </a:spcBef>
              <a:spcAft>
                <a:spcPts val="0"/>
              </a:spcAft>
              <a:buFont typeface="Wingdings 2" panose="05020102010507070707" pitchFamily="18" charset="2"/>
              <a:buNone/>
            </a:pPr>
            <a:r>
              <a:rPr lang="zh-CN" altLang="en-US" sz="2800" noProof="1">
                <a:solidFill>
                  <a:schemeClr val="tx1"/>
                </a:solidFill>
                <a:ea typeface="微软雅黑" panose="020B0503020204020204" charset="-122"/>
              </a:rPr>
              <a:t>                img.src='kimi.jpg';</a:t>
            </a:r>
          </a:p>
          <a:p>
            <a:pPr marL="0" indent="0">
              <a:lnSpc>
                <a:spcPct val="100000"/>
              </a:lnSpc>
              <a:spcBef>
                <a:spcPts val="1000"/>
              </a:spcBef>
              <a:buFont typeface="Wingdings 2" panose="05020102010507070707" pitchFamily="18" charset="2"/>
              <a:buNone/>
            </a:pPr>
            <a:r>
              <a:rPr lang="en-US" altLang="zh-CN" sz="2800" noProof="1">
                <a:solidFill>
                  <a:schemeClr val="tx1"/>
                </a:solidFill>
                <a:ea typeface="微软雅黑" panose="020B0503020204020204" charset="-122"/>
              </a:rPr>
              <a:t>		     </a:t>
            </a:r>
            <a:r>
              <a:rPr lang="zh-CN" altLang="en-US" sz="2800" noProof="1">
                <a:solidFill>
                  <a:srgbClr val="C00000"/>
                </a:solidFill>
                <a:ea typeface="微软雅黑" panose="020B0503020204020204" charset="-122"/>
              </a:rPr>
              <a:t> img.onload=function ( ){</a:t>
            </a:r>
          </a:p>
          <a:p>
            <a:pPr marL="0" indent="0">
              <a:lnSpc>
                <a:spcPct val="100000"/>
              </a:lnSpc>
              <a:spcBef>
                <a:spcPts val="1000"/>
              </a:spcBef>
              <a:buFont typeface="Wingdings 2" panose="05020102010507070707" pitchFamily="18" charset="2"/>
              <a:buNone/>
            </a:pPr>
            <a:r>
              <a:rPr lang="zh-CN" altLang="en-US" sz="2800" noProof="1">
                <a:solidFill>
                  <a:schemeClr val="tx1"/>
                </a:solidFill>
                <a:ea typeface="微软雅黑" panose="020B0503020204020204" charset="-122"/>
              </a:rPr>
              <a:t>   </a:t>
            </a:r>
            <a:r>
              <a:rPr lang="en-US" altLang="zh-CN" sz="2800" noProof="1">
                <a:solidFill>
                  <a:schemeClr val="tx1"/>
                </a:solidFill>
                <a:ea typeface="微软雅黑" panose="020B0503020204020204" charset="-122"/>
                <a:sym typeface="+mn-ea"/>
              </a:rPr>
              <a:t>			</a:t>
            </a:r>
            <a:r>
              <a:rPr lang="zh-CN" altLang="en-US" sz="2800" noProof="1">
                <a:solidFill>
                  <a:schemeClr val="tx1"/>
                </a:solidFill>
                <a:ea typeface="微软雅黑" panose="020B0503020204020204" charset="-122"/>
              </a:rPr>
              <a:t>     ctx.drawImage(img,50,100,300,300);</a:t>
            </a:r>
          </a:p>
          <a:p>
            <a:pPr marL="0" indent="0">
              <a:lnSpc>
                <a:spcPct val="100000"/>
              </a:lnSpc>
              <a:spcBef>
                <a:spcPts val="1000"/>
              </a:spcBef>
              <a:buFont typeface="Wingdings 2" panose="05020102010507070707" pitchFamily="18" charset="2"/>
              <a:buNone/>
            </a:pPr>
            <a:r>
              <a:rPr lang="zh-CN" altLang="en-US" sz="2800" noProof="1">
                <a:solidFill>
                  <a:schemeClr val="tx1"/>
                </a:solidFill>
                <a:ea typeface="微软雅黑" panose="020B0503020204020204" charset="-122"/>
              </a:rPr>
              <a:t>  </a:t>
            </a:r>
            <a:r>
              <a:rPr lang="en-US" altLang="zh-CN" sz="2800" noProof="1">
                <a:solidFill>
                  <a:schemeClr val="tx1"/>
                </a:solidFill>
                <a:ea typeface="微软雅黑" panose="020B0503020204020204" charset="-122"/>
                <a:sym typeface="+mn-ea"/>
              </a:rPr>
              <a:t>			</a:t>
            </a:r>
            <a:r>
              <a:rPr lang="zh-CN" altLang="en-US" sz="2800" noProof="1">
                <a:solidFill>
                  <a:schemeClr val="tx1"/>
                </a:solidFill>
                <a:ea typeface="微软雅黑" panose="020B0503020204020204" charset="-122"/>
              </a:rPr>
              <a:t>  }</a:t>
            </a:r>
          </a:p>
          <a:p>
            <a:pPr marL="0" indent="0">
              <a:lnSpc>
                <a:spcPct val="100000"/>
              </a:lnSpc>
              <a:buFont typeface="Wingdings" panose="05000000000000000000" charset="0"/>
              <a:buNone/>
            </a:pPr>
            <a:endParaRPr lang="zh-CN" altLang="en-US" sz="2800" noProof="1">
              <a:solidFill>
                <a:schemeClr val="tx1"/>
              </a:solidFill>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r>
              <a:rPr lang="zh-CN" altLang="en-US" sz="4000" dirty="0">
                <a:sym typeface="宋体" panose="02010600030101010101" pitchFamily="2" charset="-122"/>
              </a:rPr>
              <a:t>视频</a:t>
            </a:r>
          </a:p>
        </p:txBody>
      </p:sp>
      <p:sp>
        <p:nvSpPr>
          <p:cNvPr id="8194" name="内容占位符 2"/>
          <p:cNvSpPr>
            <a:spLocks noGrp="1"/>
          </p:cNvSpPr>
          <p:nvPr>
            <p:ph idx="1"/>
          </p:nvPr>
        </p:nvSpPr>
        <p:spPr>
          <a:xfrm>
            <a:off x="609599" y="1403797"/>
            <a:ext cx="10958946" cy="3899003"/>
          </a:xfrm>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drawImage()方法在画布上绘制视频。</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—drawImage(video,x,y)在画布上定</a:t>
            </a:r>
            <a:r>
              <a:rPr lang="zh-CN" altLang="en-US" sz="2800" noProof="1">
                <a:solidFill>
                  <a:schemeClr val="tx1"/>
                </a:solidFill>
                <a:latin typeface="微软雅黑" panose="020B0503020204020204" charset="-122"/>
                <a:ea typeface="微软雅黑" panose="020B0503020204020204" charset="-122"/>
                <a:sym typeface="+mn-ea"/>
              </a:rPr>
              <a:t>位视频。</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—drawImage(video,x,y,width,height)规定</a:t>
            </a:r>
            <a:r>
              <a:rPr lang="zh-CN" altLang="en-US" sz="2800" noProof="1">
                <a:solidFill>
                  <a:schemeClr val="tx1"/>
                </a:solidFill>
                <a:latin typeface="微软雅黑" panose="020B0503020204020204" charset="-122"/>
                <a:ea typeface="微软雅黑" panose="020B0503020204020204" charset="-122"/>
                <a:sym typeface="+mn-ea"/>
              </a:rPr>
              <a:t>视频</a:t>
            </a:r>
            <a:r>
              <a:rPr lang="en-US" altLang="zh-CN" sz="2800" noProof="1">
                <a:solidFill>
                  <a:schemeClr val="tx1"/>
                </a:solidFill>
                <a:latin typeface="微软雅黑" panose="020B0503020204020204" charset="-122"/>
                <a:ea typeface="微软雅黑" panose="020B0503020204020204" charset="-122"/>
                <a:sym typeface="+mn-ea"/>
              </a:rPr>
              <a:t>的宽度和高度</a:t>
            </a:r>
            <a:r>
              <a:rPr lang="zh-CN" altLang="en-US" sz="2800" noProof="1">
                <a:solidFill>
                  <a:schemeClr val="tx1"/>
                </a:solidFill>
                <a:latin typeface="微软雅黑" panose="020B0503020204020204" charset="-122"/>
                <a:ea typeface="微软雅黑" panose="020B0503020204020204" charset="-122"/>
                <a:sym typeface="+mn-ea"/>
              </a:rPr>
              <a:t>。</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—仅对当前</a:t>
            </a:r>
            <a:r>
              <a:rPr lang="zh-CN" altLang="en-US" sz="2800" noProof="1">
                <a:solidFill>
                  <a:srgbClr val="C00000"/>
                </a:solidFill>
                <a:latin typeface="微软雅黑" panose="020B0503020204020204" charset="-122"/>
                <a:ea typeface="微软雅黑" panose="020B0503020204020204" charset="-122"/>
                <a:sym typeface="+mn-ea"/>
              </a:rPr>
              <a:t>正在播放</a:t>
            </a:r>
            <a:r>
              <a:rPr lang="zh-CN" altLang="en-US" sz="2800" noProof="1">
                <a:solidFill>
                  <a:schemeClr val="tx1"/>
                </a:solidFill>
                <a:latin typeface="微软雅黑" panose="020B0503020204020204" charset="-122"/>
                <a:ea typeface="微软雅黑" panose="020B0503020204020204" charset="-122"/>
                <a:sym typeface="+mn-ea"/>
              </a:rPr>
              <a:t>视频的帧进行描绘。</a:t>
            </a:r>
            <a:endParaRPr lang="en-US" altLang="zh-CN"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271125" y="6051550"/>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latin typeface="微软雅黑" panose="020B0503020204020204" charset="-122"/>
                <a:ea typeface="微软雅黑" panose="020B0503020204020204" charset="-122"/>
              </a:rPr>
              <a:t>video</a:t>
            </a:r>
            <a:endParaRPr lang="en-US" sz="2000" noProof="1">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r>
              <a:rPr lang="zh-CN" altLang="en-US" sz="4000" dirty="0"/>
              <a:t>合成操作</a:t>
            </a:r>
            <a:endParaRPr lang="en-US" altLang="zh-CN" sz="4000" dirty="0"/>
          </a:p>
        </p:txBody>
      </p:sp>
      <p:sp>
        <p:nvSpPr>
          <p:cNvPr id="3" name="内容占位符 2"/>
          <p:cNvSpPr>
            <a:spLocks noGrp="1"/>
          </p:cNvSpPr>
          <p:nvPr>
            <p:ph idx="1"/>
          </p:nvPr>
        </p:nvSpPr>
        <p:spPr>
          <a:xfrm>
            <a:off x="609599" y="1403797"/>
            <a:ext cx="10695710" cy="3899003"/>
          </a:xfrm>
        </p:spPr>
        <p:txBody>
          <a:bodyPr/>
          <a:lstStyle/>
          <a:p>
            <a:pPr>
              <a:lnSpc>
                <a:spcPct val="150000"/>
              </a:lnSpc>
              <a:spcBef>
                <a:spcPts val="1000"/>
              </a:spcBef>
            </a:pPr>
            <a:r>
              <a:rPr lang="zh-CN" altLang="en-US" noProof="1">
                <a:solidFill>
                  <a:schemeClr val="tx1"/>
                </a:solidFill>
                <a:latin typeface="微软雅黑" panose="020B0503020204020204" charset="-122"/>
                <a:ea typeface="微软雅黑" panose="020B0503020204020204" charset="-122"/>
                <a:sym typeface="+mn-ea"/>
              </a:rPr>
              <a:t>globalCompositeOperation 属性         </a:t>
            </a:r>
          </a:p>
          <a:p>
            <a:pPr marL="0" indent="0">
              <a:lnSpc>
                <a:spcPct val="150000"/>
              </a:lnSpc>
              <a:spcBef>
                <a:spcPts val="1000"/>
              </a:spcBef>
              <a:buFont typeface="Wingdings 2" panose="05020102010507070707" pitchFamily="18" charset="2"/>
              <a:buNone/>
            </a:pPr>
            <a:r>
              <a:rPr lang="en-US" altLang="zh-CN" noProof="1">
                <a:solidFill>
                  <a:schemeClr val="tx1"/>
                </a:solidFill>
                <a:latin typeface="微软雅黑" panose="020B0503020204020204" charset="-122"/>
                <a:ea typeface="微软雅黑" panose="020B0503020204020204" charset="-122"/>
                <a:sym typeface="+mn-ea"/>
              </a:rPr>
              <a:t>                  ——设置如何将一个</a:t>
            </a:r>
            <a:r>
              <a:rPr lang="en-US" altLang="zh-CN" noProof="1">
                <a:solidFill>
                  <a:srgbClr val="C00000"/>
                </a:solidFill>
                <a:latin typeface="微软雅黑" panose="020B0503020204020204" charset="-122"/>
                <a:ea typeface="微软雅黑" panose="020B0503020204020204" charset="-122"/>
                <a:sym typeface="+mn-ea"/>
              </a:rPr>
              <a:t>源图像</a:t>
            </a:r>
            <a:r>
              <a:rPr lang="en-US" altLang="zh-CN" noProof="1">
                <a:solidFill>
                  <a:schemeClr val="tx1"/>
                </a:solidFill>
                <a:latin typeface="微软雅黑" panose="020B0503020204020204" charset="-122"/>
                <a:ea typeface="微软雅黑" panose="020B0503020204020204" charset="-122"/>
                <a:sym typeface="+mn-ea"/>
              </a:rPr>
              <a:t>绘制到</a:t>
            </a:r>
            <a:r>
              <a:rPr lang="en-US" altLang="zh-CN" noProof="1">
                <a:solidFill>
                  <a:srgbClr val="C00000"/>
                </a:solidFill>
                <a:latin typeface="微软雅黑" panose="020B0503020204020204" charset="-122"/>
                <a:ea typeface="微软雅黑" panose="020B0503020204020204" charset="-122"/>
                <a:sym typeface="+mn-ea"/>
              </a:rPr>
              <a:t>目标图像</a:t>
            </a:r>
            <a:r>
              <a:rPr lang="en-US" altLang="zh-CN" noProof="1">
                <a:solidFill>
                  <a:schemeClr val="tx1"/>
                </a:solidFill>
                <a:latin typeface="微软雅黑" panose="020B0503020204020204" charset="-122"/>
                <a:ea typeface="微软雅黑" panose="020B0503020204020204" charset="-122"/>
                <a:sym typeface="+mn-ea"/>
              </a:rPr>
              <a:t>上。</a:t>
            </a:r>
            <a:r>
              <a:rPr lang="zh-CN" altLang="en-US" noProof="1">
                <a:solidFill>
                  <a:schemeClr val="tx1"/>
                </a:solidFill>
                <a:latin typeface="微软雅黑" panose="020B0503020204020204" charset="-122"/>
                <a:ea typeface="微软雅黑" panose="020B0503020204020204" charset="-122"/>
                <a:sym typeface="+mn-ea"/>
              </a:rPr>
              <a:t>    </a:t>
            </a:r>
          </a:p>
          <a:p>
            <a:pPr>
              <a:lnSpc>
                <a:spcPct val="150000"/>
              </a:lnSpc>
              <a:spcBef>
                <a:spcPts val="1000"/>
              </a:spcBef>
            </a:pPr>
            <a:r>
              <a:rPr lang="zh-CN" altLang="en-US" noProof="1">
                <a:solidFill>
                  <a:schemeClr val="tx1"/>
                </a:solidFill>
                <a:latin typeface="微软雅黑" panose="020B0503020204020204" charset="-122"/>
                <a:ea typeface="微软雅黑" panose="020B0503020204020204" charset="-122"/>
                <a:sym typeface="+mn-ea"/>
              </a:rPr>
              <a:t>源图像 = </a:t>
            </a:r>
            <a:r>
              <a:rPr lang="zh-CN" altLang="en-US" noProof="1">
                <a:solidFill>
                  <a:srgbClr val="C00000"/>
                </a:solidFill>
                <a:latin typeface="微软雅黑" panose="020B0503020204020204" charset="-122"/>
                <a:ea typeface="微软雅黑" panose="020B0503020204020204" charset="-122"/>
                <a:sym typeface="+mn-ea"/>
              </a:rPr>
              <a:t>打算</a:t>
            </a:r>
            <a:r>
              <a:rPr lang="zh-CN" altLang="en-US" noProof="1">
                <a:solidFill>
                  <a:schemeClr val="tx1"/>
                </a:solidFill>
                <a:latin typeface="微软雅黑" panose="020B0503020204020204" charset="-122"/>
                <a:ea typeface="微软雅黑" panose="020B0503020204020204" charset="-122"/>
                <a:sym typeface="+mn-ea"/>
              </a:rPr>
              <a:t>放置到画布上的绘图。</a:t>
            </a:r>
          </a:p>
          <a:p>
            <a:pPr>
              <a:lnSpc>
                <a:spcPct val="150000"/>
              </a:lnSpc>
              <a:spcBef>
                <a:spcPts val="1000"/>
              </a:spcBef>
            </a:pPr>
            <a:r>
              <a:rPr lang="zh-CN" altLang="en-US" noProof="1">
                <a:solidFill>
                  <a:schemeClr val="tx1"/>
                </a:solidFill>
                <a:latin typeface="微软雅黑" panose="020B0503020204020204" charset="-122"/>
                <a:ea typeface="微软雅黑" panose="020B0503020204020204" charset="-122"/>
                <a:sym typeface="+mn-ea"/>
              </a:rPr>
              <a:t>目标图像 = </a:t>
            </a:r>
            <a:r>
              <a:rPr lang="zh-CN" altLang="en-US" noProof="1">
                <a:solidFill>
                  <a:srgbClr val="C00000"/>
                </a:solidFill>
                <a:latin typeface="微软雅黑" panose="020B0503020204020204" charset="-122"/>
                <a:ea typeface="微软雅黑" panose="020B0503020204020204" charset="-122"/>
                <a:sym typeface="+mn-ea"/>
              </a:rPr>
              <a:t>已经</a:t>
            </a:r>
            <a:r>
              <a:rPr lang="zh-CN" altLang="en-US" noProof="1">
                <a:solidFill>
                  <a:schemeClr val="tx1"/>
                </a:solidFill>
                <a:latin typeface="微软雅黑" panose="020B0503020204020204" charset="-122"/>
                <a:ea typeface="微软雅黑" panose="020B0503020204020204" charset="-122"/>
                <a:sym typeface="+mn-ea"/>
              </a:rPr>
              <a:t>放置在画布上的绘图。</a:t>
            </a:r>
          </a:p>
          <a:p>
            <a:pPr marL="0" indent="0">
              <a:lnSpc>
                <a:spcPct val="150000"/>
              </a:lnSpc>
              <a:spcBef>
                <a:spcPts val="1000"/>
              </a:spcBef>
              <a:buFont typeface="Wingdings 2" panose="05020102010507070707" pitchFamily="18" charset="2"/>
              <a:buNone/>
            </a:pPr>
            <a:r>
              <a:rPr lang="en-US" altLang="zh-CN" noProof="1">
                <a:solidFill>
                  <a:schemeClr val="tx1"/>
                </a:solidFill>
                <a:latin typeface="微软雅黑" panose="020B0503020204020204" charset="-122"/>
                <a:ea typeface="微软雅黑" panose="020B0503020204020204" charset="-122"/>
                <a:sym typeface="+mn-ea"/>
              </a:rPr>
              <a:t>  </a:t>
            </a:r>
            <a:r>
              <a:rPr lang="en-US" altLang="zh-CN" noProof="1">
                <a:solidFill>
                  <a:srgbClr val="C00000"/>
                </a:solidFill>
                <a:latin typeface="微软雅黑" panose="020B0503020204020204" charset="-122"/>
                <a:ea typeface="微软雅黑" panose="020B0503020204020204" charset="-122"/>
                <a:sym typeface="+mn-ea"/>
              </a:rPr>
              <a:t>source-over</a:t>
            </a:r>
            <a:r>
              <a:rPr lang="en-US" altLang="zh-CN" noProof="1">
                <a:solidFill>
                  <a:schemeClr val="tx1"/>
                </a:solidFill>
                <a:latin typeface="微软雅黑" panose="020B0503020204020204" charset="-122"/>
                <a:ea typeface="微软雅黑" panose="020B0503020204020204" charset="-122"/>
                <a:sym typeface="+mn-ea"/>
              </a:rPr>
              <a:t>	/source-atop/	source-in	/source-out</a:t>
            </a:r>
          </a:p>
          <a:p>
            <a:pPr marL="0" indent="0">
              <a:lnSpc>
                <a:spcPct val="150000"/>
              </a:lnSpc>
              <a:spcBef>
                <a:spcPts val="1000"/>
              </a:spcBef>
              <a:buFont typeface="Wingdings 2" panose="05020102010507070707" pitchFamily="18" charset="2"/>
              <a:buNone/>
            </a:pPr>
            <a:r>
              <a:rPr lang="en-US" altLang="zh-CN" noProof="1">
                <a:solidFill>
                  <a:schemeClr val="tx1"/>
                </a:solidFill>
                <a:latin typeface="微软雅黑" panose="020B0503020204020204" charset="-122"/>
                <a:ea typeface="微软雅黑" panose="020B0503020204020204" charset="-122"/>
                <a:sym typeface="+mn-ea"/>
              </a:rPr>
              <a:t>  destination-over/destination-atop/destination-in/destination-out</a:t>
            </a:r>
          </a:p>
          <a:p>
            <a:pPr marL="0" indent="0">
              <a:lnSpc>
                <a:spcPct val="150000"/>
              </a:lnSpc>
              <a:spcBef>
                <a:spcPts val="1000"/>
              </a:spcBef>
              <a:buFont typeface="Wingdings 2" panose="05020102010507070707" pitchFamily="18" charset="2"/>
              <a:buNone/>
            </a:pPr>
            <a:r>
              <a:rPr lang="en-US" altLang="zh-CN" noProof="1">
                <a:solidFill>
                  <a:schemeClr val="tx1"/>
                </a:solidFill>
                <a:latin typeface="微软雅黑" panose="020B0503020204020204" charset="-122"/>
                <a:ea typeface="微软雅黑" panose="020B0503020204020204" charset="-122"/>
                <a:sym typeface="+mn-ea"/>
              </a:rPr>
              <a:t>  </a:t>
            </a:r>
            <a:r>
              <a:rPr lang="en-US" altLang="zh-CN" noProof="1">
                <a:solidFill>
                  <a:srgbClr val="C00000"/>
                </a:solidFill>
                <a:latin typeface="微软雅黑" panose="020B0503020204020204" charset="-122"/>
                <a:ea typeface="微软雅黑" panose="020B0503020204020204" charset="-122"/>
                <a:sym typeface="+mn-ea"/>
              </a:rPr>
              <a:t>lighter</a:t>
            </a:r>
            <a:r>
              <a:rPr lang="en-US" altLang="zh-CN" noProof="1">
                <a:solidFill>
                  <a:schemeClr val="tx1"/>
                </a:solidFill>
                <a:latin typeface="微软雅黑" panose="020B0503020204020204" charset="-122"/>
                <a:ea typeface="微软雅黑" panose="020B0503020204020204" charset="-122"/>
                <a:sym typeface="+mn-ea"/>
              </a:rPr>
              <a:t>/copy/xor</a:t>
            </a:r>
          </a:p>
        </p:txBody>
      </p:sp>
      <p:sp>
        <p:nvSpPr>
          <p:cNvPr id="5" name="圆角矩形 4"/>
          <p:cNvSpPr/>
          <p:nvPr/>
        </p:nvSpPr>
        <p:spPr>
          <a:xfrm>
            <a:off x="10271125" y="6051550"/>
            <a:ext cx="1738313"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composite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p:txBody>
          <a:bodyPr/>
          <a:lstStyle/>
          <a:p>
            <a:r>
              <a:rPr lang="zh-CN" altLang="en-US" sz="4000" dirty="0">
                <a:sym typeface="宋体" panose="02010600030101010101" pitchFamily="2" charset="-122"/>
              </a:rPr>
              <a:t>裁剪</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clip( ) 从原始画布剪切任意形状和尺寸的区域。</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 一旦剪切了某个区域，则所有之后的绘图都会被限制在被剪切的区域内（不能访问画布上的其他区域）。</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也可以在使用 clip() 方法</a:t>
            </a:r>
            <a:r>
              <a:rPr lang="zh-CN" altLang="en-US" sz="2800" noProof="1">
                <a:solidFill>
                  <a:srgbClr val="C00000"/>
                </a:solidFill>
                <a:latin typeface="微软雅黑" panose="020B0503020204020204" charset="-122"/>
                <a:ea typeface="微软雅黑" panose="020B0503020204020204" charset="-122"/>
              </a:rPr>
              <a:t>之</a:t>
            </a:r>
            <a:r>
              <a:rPr lang="en-US" altLang="zh-CN" sz="2800" noProof="1">
                <a:solidFill>
                  <a:srgbClr val="C00000"/>
                </a:solidFill>
                <a:latin typeface="微软雅黑" panose="020B0503020204020204" charset="-122"/>
                <a:ea typeface="微软雅黑" panose="020B0503020204020204" charset="-122"/>
              </a:rPr>
              <a:t>前</a:t>
            </a:r>
            <a:r>
              <a:rPr lang="en-US" altLang="zh-CN" sz="2800" noProof="1">
                <a:solidFill>
                  <a:schemeClr val="tx1"/>
                </a:solidFill>
                <a:latin typeface="微软雅黑" panose="020B0503020204020204" charset="-122"/>
                <a:ea typeface="微软雅黑" panose="020B0503020204020204" charset="-122"/>
              </a:rPr>
              <a:t>通过使用 save() 方法对当前画布区域进行保存，并在以后的任意时间通过 restore() 方法</a:t>
            </a:r>
            <a:r>
              <a:rPr lang="en-US" altLang="zh-CN" sz="2800" noProof="1">
                <a:solidFill>
                  <a:schemeClr val="tx1"/>
                </a:solidFill>
                <a:latin typeface="微软雅黑" panose="020B0503020204020204" charset="-122"/>
                <a:ea typeface="微软雅黑" panose="020B0503020204020204" charset="-122"/>
                <a:sym typeface="+mn-ea"/>
              </a:rPr>
              <a:t>对其进行恢复</a:t>
            </a:r>
            <a:r>
              <a:rPr lang="en-US" altLang="zh-CN" sz="2800" noProof="1">
                <a:solidFill>
                  <a:schemeClr val="tx1"/>
                </a:solidFill>
                <a:latin typeface="微软雅黑" panose="020B0503020204020204" charset="-122"/>
                <a:ea typeface="微软雅黑" panose="020B0503020204020204" charset="-122"/>
              </a:rPr>
              <a:t>。</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剪裁要与路径配合使用</a:t>
            </a:r>
            <a:r>
              <a:rPr lang="zh-CN" altLang="en-US" sz="2800" noProof="1">
                <a:solidFill>
                  <a:schemeClr val="tx1"/>
                </a:solidFill>
                <a:latin typeface="微软雅黑" panose="020B0503020204020204" charset="-122"/>
                <a:ea typeface="微软雅黑" panose="020B0503020204020204" charset="-122"/>
              </a:rPr>
              <a:t>。</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latin typeface="微软雅黑" panose="020B0503020204020204" charset="-122"/>
                <a:ea typeface="微软雅黑" panose="020B0503020204020204" charset="-122"/>
              </a:rPr>
              <a:t>image-clip</a:t>
            </a:r>
            <a:endParaRPr lang="en-US" sz="2000" noProof="1">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sz="4000" dirty="0"/>
              <a:t>创建</a:t>
            </a:r>
            <a:r>
              <a:rPr lang="en-US" altLang="zh-CN" sz="4000" dirty="0"/>
              <a:t>Canvas</a:t>
            </a:r>
          </a:p>
        </p:txBody>
      </p:sp>
      <p:sp>
        <p:nvSpPr>
          <p:cNvPr id="6146" name="内容占位符 2"/>
          <p:cNvSpPr>
            <a:spLocks noGrp="1" noChangeArrowheads="1"/>
          </p:cNvSpPr>
          <p:nvPr>
            <p:ph idx="1"/>
          </p:nvPr>
        </p:nvSpPr>
        <p:spPr>
          <a:xfrm>
            <a:off x="609599" y="1168270"/>
            <a:ext cx="9791700" cy="3899003"/>
          </a:xfrm>
        </p:spPr>
        <p:txBody>
          <a:bodyPr/>
          <a:lstStyle/>
          <a:p>
            <a:pPr>
              <a:lnSpc>
                <a:spcPct val="150000"/>
              </a:lnSpc>
              <a:spcBef>
                <a:spcPts val="1000"/>
              </a:spcBef>
            </a:pPr>
            <a:r>
              <a:rPr lang="en-US" altLang="zh-CN" sz="2600" dirty="0" smtClean="0">
                <a:solidFill>
                  <a:schemeClr val="tx1"/>
                </a:solidFill>
                <a:ea typeface="微软雅黑" panose="020B0503020204020204" pitchFamily="34" charset="-122"/>
              </a:rPr>
              <a:t>&lt;canvas id="</a:t>
            </a:r>
            <a:r>
              <a:rPr lang="en-US" altLang="zh-CN" sz="2600" dirty="0" err="1" smtClean="0">
                <a:solidFill>
                  <a:schemeClr val="tx1"/>
                </a:solidFill>
                <a:ea typeface="微软雅黑" panose="020B0503020204020204" pitchFamily="34" charset="-122"/>
              </a:rPr>
              <a:t>myCanvas</a:t>
            </a:r>
            <a:r>
              <a:rPr lang="en-US" altLang="zh-CN" sz="2600" dirty="0" smtClean="0">
                <a:solidFill>
                  <a:schemeClr val="tx1"/>
                </a:solidFill>
                <a:ea typeface="微软雅黑" panose="020B0503020204020204" pitchFamily="34" charset="-122"/>
              </a:rPr>
              <a:t>" width="200" height="100"&gt;</a:t>
            </a:r>
          </a:p>
          <a:p>
            <a:pPr marL="0" indent="0">
              <a:lnSpc>
                <a:spcPct val="150000"/>
              </a:lnSpc>
              <a:spcBef>
                <a:spcPts val="1000"/>
              </a:spcBef>
              <a:buNone/>
            </a:pPr>
            <a:r>
              <a:rPr lang="en-US" altLang="zh-CN" sz="2600" dirty="0" smtClean="0">
                <a:solidFill>
                  <a:schemeClr val="tx1"/>
                </a:solidFill>
                <a:ea typeface="微软雅黑" panose="020B0503020204020204" pitchFamily="34" charset="-122"/>
              </a:rPr>
              <a:t>&lt;/canvas&gt;</a:t>
            </a:r>
          </a:p>
          <a:p>
            <a:pPr>
              <a:lnSpc>
                <a:spcPct val="150000"/>
              </a:lnSpc>
              <a:spcBef>
                <a:spcPts val="1000"/>
              </a:spcBef>
            </a:pP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&lt;canvas&gt;</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元素会在网页上创建一个空白矩形区域，然后通过</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API</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操作这个区域，与空白的</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&lt;div&gt;</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元素相似，但用途完全不同。</a:t>
            </a:r>
          </a:p>
          <a:p>
            <a:pPr>
              <a:lnSpc>
                <a:spcPct val="150000"/>
              </a:lnSpc>
              <a:spcBef>
                <a:spcPts val="1000"/>
              </a:spcBef>
            </a:pPr>
            <a:r>
              <a:rPr lang="en-US" altLang="zh-CN" sz="2600" dirty="0" err="1" smtClean="0">
                <a:solidFill>
                  <a:schemeClr val="tx1"/>
                </a:solidFill>
                <a:ea typeface="微软雅黑" panose="020B0503020204020204" pitchFamily="34" charset="-122"/>
              </a:rPr>
              <a:t>标签通常需要指定一个</a:t>
            </a:r>
            <a:r>
              <a:rPr lang="en-US" altLang="zh-CN" sz="2600" dirty="0" err="1" smtClean="0">
                <a:solidFill>
                  <a:srgbClr val="FF0000"/>
                </a:solidFill>
                <a:ea typeface="微软雅黑" panose="020B0503020204020204" pitchFamily="34" charset="-122"/>
              </a:rPr>
              <a:t>i</a:t>
            </a:r>
            <a:r>
              <a:rPr lang="en-US" altLang="zh-CN" sz="2600" dirty="0" err="1" smtClean="0">
                <a:solidFill>
                  <a:srgbClr val="C00000"/>
                </a:solidFill>
                <a:ea typeface="微软雅黑" panose="020B0503020204020204" pitchFamily="34" charset="-122"/>
              </a:rPr>
              <a:t>d属性</a:t>
            </a:r>
            <a:r>
              <a:rPr lang="en-US" altLang="zh-CN" sz="2600" dirty="0" smtClean="0">
                <a:solidFill>
                  <a:srgbClr val="C00000"/>
                </a:solidFill>
                <a:ea typeface="微软雅黑" panose="020B0503020204020204" pitchFamily="34" charset="-122"/>
              </a:rPr>
              <a:t> , width 和 height </a:t>
            </a:r>
            <a:r>
              <a:rPr lang="en-US" altLang="zh-CN" sz="2600" dirty="0" err="1" smtClean="0">
                <a:solidFill>
                  <a:srgbClr val="C00000"/>
                </a:solidFill>
                <a:ea typeface="微软雅黑" panose="020B0503020204020204" pitchFamily="34" charset="-122"/>
              </a:rPr>
              <a:t>属性</a:t>
            </a:r>
            <a:r>
              <a:rPr lang="en-US" altLang="zh-CN" sz="2600" dirty="0" err="1" smtClean="0">
                <a:solidFill>
                  <a:schemeClr val="tx1"/>
                </a:solidFill>
                <a:ea typeface="微软雅黑" panose="020B0503020204020204" pitchFamily="34" charset="-122"/>
              </a:rPr>
              <a:t>定义的画布的大小</a:t>
            </a:r>
            <a:r>
              <a:rPr lang="zh-CN" altLang="en-US" sz="2600" dirty="0" smtClean="0">
                <a:solidFill>
                  <a:schemeClr val="tx1"/>
                </a:solidFill>
                <a:ea typeface="微软雅黑" panose="020B0503020204020204" pitchFamily="34" charset="-122"/>
              </a:rPr>
              <a:t>。</a:t>
            </a:r>
          </a:p>
          <a:p>
            <a:pPr>
              <a:lnSpc>
                <a:spcPct val="150000"/>
              </a:lnSpc>
              <a:spcBef>
                <a:spcPts val="1000"/>
              </a:spcBef>
            </a:pPr>
            <a:r>
              <a:rPr lang="en-US" altLang="zh-CN" sz="2600" dirty="0" err="1" smtClean="0">
                <a:solidFill>
                  <a:schemeClr val="tx1"/>
                </a:solidFill>
                <a:ea typeface="微软雅黑" panose="020B0503020204020204" pitchFamily="34" charset="-122"/>
              </a:rPr>
              <a:t>默认情况下</a:t>
            </a:r>
            <a:r>
              <a:rPr lang="en-US" altLang="zh-CN" sz="2600" dirty="0" smtClean="0">
                <a:solidFill>
                  <a:schemeClr val="tx1"/>
                </a:solidFill>
                <a:ea typeface="微软雅黑" panose="020B0503020204020204" pitchFamily="34" charset="-122"/>
              </a:rPr>
              <a:t> &lt;canvas&gt; </a:t>
            </a:r>
            <a:r>
              <a:rPr lang="en-US" altLang="zh-CN" sz="2600" dirty="0" err="1" smtClean="0">
                <a:solidFill>
                  <a:schemeClr val="tx1"/>
                </a:solidFill>
                <a:ea typeface="微软雅黑" panose="020B0503020204020204" pitchFamily="34" charset="-122"/>
              </a:rPr>
              <a:t>元素没有边框和内容。使用</a:t>
            </a:r>
            <a:r>
              <a:rPr lang="en-US" altLang="zh-CN" sz="2600" dirty="0" smtClean="0">
                <a:solidFill>
                  <a:schemeClr val="tx1"/>
                </a:solidFill>
                <a:ea typeface="微软雅黑" panose="020B0503020204020204" pitchFamily="34" charset="-122"/>
              </a:rPr>
              <a:t> style </a:t>
            </a:r>
            <a:r>
              <a:rPr lang="en-US" altLang="zh-CN" sz="2600" dirty="0" err="1" smtClean="0">
                <a:solidFill>
                  <a:schemeClr val="tx1"/>
                </a:solidFill>
                <a:ea typeface="微软雅黑" panose="020B0503020204020204" pitchFamily="34" charset="-122"/>
              </a:rPr>
              <a:t>属性来添加边框</a:t>
            </a:r>
            <a:r>
              <a:rPr lang="en-US" altLang="zh-CN" sz="2600" dirty="0" smtClean="0">
                <a:solidFill>
                  <a:schemeClr val="tx1"/>
                </a:solidFill>
                <a:ea typeface="微软雅黑" panose="020B0503020204020204" pitchFamily="34" charset="-122"/>
              </a:rPr>
              <a:t> style="border:1px solid #000000;"</a:t>
            </a:r>
            <a:r>
              <a:rPr lang="zh-CN" altLang="en-US" sz="2600" dirty="0" smtClean="0">
                <a:solidFill>
                  <a:schemeClr val="tx1"/>
                </a:solidFill>
                <a:ea typeface="微软雅黑" panose="020B0503020204020204" pitchFamily="34" charset="-122"/>
              </a:rPr>
              <a:t>。</a:t>
            </a:r>
          </a:p>
          <a:p>
            <a:pPr>
              <a:lnSpc>
                <a:spcPct val="150000"/>
              </a:lnSpc>
              <a:spcBef>
                <a:spcPts val="1000"/>
              </a:spcBef>
            </a:pPr>
            <a:endParaRPr lang="en-US" altLang="zh-CN" sz="2600" dirty="0" smtClean="0">
              <a:solidFill>
                <a:schemeClr val="tx1"/>
              </a:solidFill>
              <a:ea typeface="微软雅黑" panose="020B0503020204020204" pitchFamily="34" charset="-122"/>
            </a:endParaRPr>
          </a:p>
        </p:txBody>
      </p:sp>
      <p:sp>
        <p:nvSpPr>
          <p:cNvPr id="227" name=" 227"/>
          <p:cNvSpPr/>
          <p:nvPr/>
        </p:nvSpPr>
        <p:spPr>
          <a:xfrm flipH="1">
            <a:off x="8247137" y="1168270"/>
            <a:ext cx="3944863" cy="1890712"/>
          </a:xfrm>
          <a:prstGeom prst="wedgeEllipseCallout">
            <a:avLst>
              <a:gd name="adj1" fmla="val 64852"/>
              <a:gd name="adj2" fmla="val 231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ts val="3500"/>
              </a:lnSpc>
              <a:spcBef>
                <a:spcPts val="0"/>
              </a:spcBef>
              <a:spcAft>
                <a:spcPts val="0"/>
              </a:spcAft>
              <a:defRPr/>
            </a:pPr>
            <a:r>
              <a:rPr lang="zh-CN" altLang="en-US" sz="2400" noProof="1">
                <a:latin typeface="微软雅黑" panose="020B0503020204020204" charset="-122"/>
                <a:ea typeface="微软雅黑" panose="020B0503020204020204" charset="-122"/>
                <a:sym typeface="+mn-ea"/>
              </a:rPr>
              <a:t>在设置</a:t>
            </a:r>
            <a:r>
              <a:rPr lang="en-US" altLang="zh-CN" sz="2400" noProof="1">
                <a:latin typeface="微软雅黑" panose="020B0503020204020204" charset="-122"/>
                <a:ea typeface="微软雅黑" panose="020B0503020204020204" charset="-122"/>
                <a:sym typeface="+mn-ea"/>
              </a:rPr>
              <a:t>canvas</a:t>
            </a:r>
            <a:r>
              <a:rPr lang="zh-CN" altLang="en-US" sz="2400" noProof="1">
                <a:latin typeface="微软雅黑" panose="020B0503020204020204" charset="-122"/>
                <a:ea typeface="微软雅黑" panose="020B0503020204020204" charset="-122"/>
                <a:sym typeface="+mn-ea"/>
              </a:rPr>
              <a:t>的宽度和高度时，不能使用  </a:t>
            </a:r>
            <a:r>
              <a:rPr lang="en-US" altLang="zh-CN" sz="2400" noProof="1">
                <a:latin typeface="微软雅黑" panose="020B0503020204020204" charset="-122"/>
                <a:ea typeface="微软雅黑" panose="020B0503020204020204" charset="-122"/>
                <a:sym typeface="+mn-ea"/>
              </a:rPr>
              <a:t>px </a:t>
            </a:r>
            <a:r>
              <a:rPr lang="zh-CN" altLang="en-US" sz="2400" noProof="1">
                <a:latin typeface="微软雅黑" panose="020B0503020204020204" charset="-122"/>
                <a:ea typeface="微软雅黑" panose="020B0503020204020204" charset="-122"/>
                <a:sym typeface="+mn-ea"/>
              </a:rPr>
              <a:t>后缀 </a:t>
            </a:r>
            <a:endParaRPr lang="zh-CN" altLang="en-US" sz="2400" noProof="1">
              <a:solidFill>
                <a:srgbClr val="FFFFFF"/>
              </a:solidFill>
              <a:latin typeface="微软雅黑" panose="020B0503020204020204" charset="-122"/>
              <a:ea typeface="微软雅黑" panose="020B0503020204020204" charset="-122"/>
            </a:endParaRPr>
          </a:p>
        </p:txBody>
      </p:sp>
      <p:sp>
        <p:nvSpPr>
          <p:cNvPr id="2" name="圆角矩形 1"/>
          <p:cNvSpPr/>
          <p:nvPr/>
        </p:nvSpPr>
        <p:spPr>
          <a:xfrm>
            <a:off x="10219568" y="5293543"/>
            <a:ext cx="1738313" cy="777875"/>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noProof="1">
                <a:latin typeface="微软雅黑" panose="020B0503020204020204" charset="-122"/>
                <a:ea typeface="微软雅黑" panose="020B0503020204020204" charset="-122"/>
              </a:rPr>
              <a:t>c</a:t>
            </a:r>
            <a:r>
              <a:rPr lang="en-US" altLang="zh-CN" sz="2000" noProof="1">
                <a:latin typeface="微软雅黑" panose="020B0503020204020204" charset="-122"/>
                <a:ea typeface="微软雅黑" panose="020B0503020204020204" charset="-122"/>
              </a:rPr>
              <a:t>anvas_wh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p:cTn id="7" dur="500" fill="hold"/>
                                        <p:tgtEl>
                                          <p:spTgt spid="227"/>
                                        </p:tgtEl>
                                        <p:attrNameLst>
                                          <p:attrName>ppt_x</p:attrName>
                                        </p:attrNameLst>
                                      </p:cBhvr>
                                      <p:tavLst>
                                        <p:tav tm="0">
                                          <p:val>
                                            <p:strVal val="#ppt_x"/>
                                          </p:val>
                                        </p:tav>
                                        <p:tav tm="100000">
                                          <p:val>
                                            <p:strVal val="#ppt_x"/>
                                          </p:val>
                                        </p:tav>
                                      </p:tavLst>
                                    </p:anim>
                                    <p:anim calcmode="lin" valueType="num">
                                      <p:cBhvr>
                                        <p:cTn id="8"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r>
              <a:rPr lang="zh-CN" altLang="en-US" sz="4000" dirty="0">
                <a:sym typeface="宋体" panose="02010600030101010101" pitchFamily="2" charset="-122"/>
              </a:rPr>
              <a:t>像素操作</a:t>
            </a:r>
            <a:r>
              <a:rPr lang="en-US" altLang="zh-CN" sz="4000" dirty="0">
                <a:sym typeface="宋体" panose="02010600030101010101" pitchFamily="2" charset="-122"/>
              </a:rPr>
              <a:t>—</a:t>
            </a:r>
            <a:r>
              <a:rPr lang="zh-CN" altLang="en-US" sz="4000" dirty="0"/>
              <a:t>ImageData</a:t>
            </a:r>
            <a:endParaRPr lang="zh-CN" altLang="en-US" sz="4000" dirty="0">
              <a:sym typeface="宋体" panose="02010600030101010101" pitchFamily="2" charset="-122"/>
            </a:endParaRPr>
          </a:p>
        </p:txBody>
      </p:sp>
      <p:sp>
        <p:nvSpPr>
          <p:cNvPr id="8194" name="内容占位符 2"/>
          <p:cNvSpPr>
            <a:spLocks noGrp="1"/>
          </p:cNvSpPr>
          <p:nvPr>
            <p:ph idx="1"/>
          </p:nvPr>
        </p:nvSpPr>
        <p:spPr>
          <a:xfrm>
            <a:off x="609599" y="1237543"/>
            <a:ext cx="9791700" cy="3899003"/>
          </a:xfrm>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canvas</a:t>
            </a:r>
            <a:r>
              <a:rPr lang="zh-CN" altLang="en-US" sz="2800" noProof="1">
                <a:solidFill>
                  <a:schemeClr val="tx1"/>
                </a:solidFill>
                <a:latin typeface="微软雅黑" panose="020B0503020204020204" charset="-122"/>
                <a:ea typeface="微软雅黑" panose="020B0503020204020204" charset="-122"/>
              </a:rPr>
              <a:t>中提供了强大的</a:t>
            </a:r>
            <a:r>
              <a:rPr lang="zh-CN" altLang="en-US" sz="2800" noProof="1">
                <a:solidFill>
                  <a:srgbClr val="C00000"/>
                </a:solidFill>
                <a:latin typeface="微软雅黑" panose="020B0503020204020204" charset="-122"/>
                <a:ea typeface="微软雅黑" panose="020B0503020204020204" charset="-122"/>
              </a:rPr>
              <a:t>像素处理</a:t>
            </a:r>
            <a:r>
              <a:rPr lang="zh-CN" altLang="en-US" sz="2800" noProof="1">
                <a:solidFill>
                  <a:schemeClr val="tx1"/>
                </a:solidFill>
                <a:latin typeface="微软雅黑" panose="020B0503020204020204" charset="-122"/>
                <a:ea typeface="微软雅黑" panose="020B0503020204020204" charset="-122"/>
              </a:rPr>
              <a:t>方法，据此我们可以对图片进行复杂的处理，包括改变图片透明度、图片反色、图片高亮、剪切、复制等操作。</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c</a:t>
            </a:r>
            <a:r>
              <a:rPr lang="zh-CN" altLang="en-US" sz="2800" noProof="1">
                <a:solidFill>
                  <a:schemeClr val="tx1"/>
                </a:solidFill>
                <a:latin typeface="微软雅黑" panose="020B0503020204020204" charset="-122"/>
                <a:ea typeface="微软雅黑" panose="020B0503020204020204" charset="-122"/>
              </a:rPr>
              <a:t>anvas 是</a:t>
            </a:r>
            <a:r>
              <a:rPr lang="zh-CN" altLang="en-US" sz="2800" noProof="1">
                <a:solidFill>
                  <a:srgbClr val="C00000"/>
                </a:solidFill>
                <a:latin typeface="微软雅黑" panose="020B0503020204020204" charset="-122"/>
                <a:ea typeface="微软雅黑" panose="020B0503020204020204" charset="-122"/>
              </a:rPr>
              <a:t>逐像素</a:t>
            </a:r>
            <a:r>
              <a:rPr lang="zh-CN" altLang="en-US" sz="2800" noProof="1">
                <a:solidFill>
                  <a:schemeClr val="tx1"/>
                </a:solidFill>
                <a:latin typeface="微软雅黑" panose="020B0503020204020204" charset="-122"/>
                <a:ea typeface="微软雅黑" panose="020B0503020204020204" charset="-122"/>
              </a:rPr>
              <a:t>进行渲染的。</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 </a:t>
            </a:r>
            <a:r>
              <a:rPr lang="en-US" altLang="zh-CN" sz="2800" noProof="1">
                <a:solidFill>
                  <a:srgbClr val="C00000"/>
                </a:solidFill>
                <a:latin typeface="微软雅黑" panose="020B0503020204020204" charset="-122"/>
                <a:ea typeface="微软雅黑" panose="020B0503020204020204" charset="-122"/>
                <a:sym typeface="+mn-ea"/>
              </a:rPr>
              <a:t>ImageData</a:t>
            </a:r>
            <a:r>
              <a:rPr lang="en-US" altLang="zh-CN" sz="2800" noProof="1">
                <a:solidFill>
                  <a:schemeClr val="tx1"/>
                </a:solidFill>
                <a:latin typeface="微软雅黑" panose="020B0503020204020204" charset="-122"/>
                <a:ea typeface="微软雅黑" panose="020B0503020204020204" charset="-122"/>
                <a:sym typeface="+mn-ea"/>
              </a:rPr>
              <a:t> 对象，该对象为画布上指定的</a:t>
            </a:r>
            <a:r>
              <a:rPr lang="en-US" altLang="zh-CN" sz="2800" noProof="1">
                <a:solidFill>
                  <a:srgbClr val="C00000"/>
                </a:solidFill>
                <a:latin typeface="微软雅黑" panose="020B0503020204020204" charset="-122"/>
                <a:ea typeface="微软雅黑" panose="020B0503020204020204" charset="-122"/>
                <a:sym typeface="+mn-ea"/>
              </a:rPr>
              <a:t>矩形</a:t>
            </a:r>
            <a:r>
              <a:rPr lang="en-US" altLang="zh-CN" sz="2800" noProof="1">
                <a:solidFill>
                  <a:schemeClr val="tx1"/>
                </a:solidFill>
                <a:latin typeface="微软雅黑" panose="020B0503020204020204" charset="-122"/>
                <a:ea typeface="微软雅黑" panose="020B0503020204020204" charset="-122"/>
                <a:sym typeface="+mn-ea"/>
              </a:rPr>
              <a:t>像素数据</a:t>
            </a:r>
            <a:r>
              <a:rPr lang="zh-CN" altLang="en-US" sz="2800" noProof="1">
                <a:solidFill>
                  <a:schemeClr val="tx1"/>
                </a:solidFill>
                <a:latin typeface="微软雅黑" panose="020B0503020204020204" charset="-122"/>
                <a:ea typeface="微软雅黑" panose="020B0503020204020204" charset="-122"/>
                <a:sym typeface="+mn-ea"/>
              </a:rPr>
              <a:t>。</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属性：</a:t>
            </a:r>
            <a:r>
              <a:rPr lang="zh-CN" altLang="en-US" sz="2800" noProof="1">
                <a:solidFill>
                  <a:srgbClr val="C00000"/>
                </a:solidFill>
                <a:latin typeface="微软雅黑" panose="020B0503020204020204" charset="-122"/>
                <a:ea typeface="微软雅黑" panose="020B0503020204020204" charset="-122"/>
                <a:sym typeface="+mn-ea"/>
              </a:rPr>
              <a:t>width</a:t>
            </a: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ImageData 对象的宽度，以像素计</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rgbClr val="C00000"/>
                </a:solidFill>
                <a:latin typeface="微软雅黑" panose="020B0503020204020204" charset="-122"/>
                <a:ea typeface="微软雅黑" panose="020B0503020204020204" charset="-122"/>
                <a:sym typeface="+mn-ea"/>
              </a:rPr>
              <a:t>height</a:t>
            </a:r>
            <a:r>
              <a:rPr lang="zh-CN" altLang="en-US" sz="2800" noProof="1">
                <a:solidFill>
                  <a:srgbClr val="C00000"/>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ImageData 对象的高度，以像素计</a:t>
            </a:r>
          </a:p>
          <a:p>
            <a:pPr marL="0" indent="0">
              <a:lnSpc>
                <a:spcPct val="150000"/>
              </a:lnSpc>
              <a:spcBef>
                <a:spcPts val="1000"/>
              </a:spcBef>
              <a:buFont typeface="Wingdings 2" panose="05020102010507070707" pitchFamily="18" charset="2"/>
              <a:buNone/>
            </a:pPr>
            <a:endParaRPr lang="en-US" altLang="zh-CN" sz="2800" noProof="1">
              <a:solidFill>
                <a:schemeClr val="tx1"/>
              </a:solidFill>
              <a:latin typeface="微软雅黑" panose="020B0503020204020204" charset="-122"/>
              <a:ea typeface="微软雅黑" panose="020B0503020204020204" charset="-122"/>
              <a:sym typeface="+mn-ea"/>
            </a:endParaRP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r>
              <a:rPr lang="zh-CN" altLang="en-US" sz="4000" dirty="0">
                <a:sym typeface="宋体" panose="02010600030101010101" pitchFamily="2" charset="-122"/>
              </a:rPr>
              <a:t>像素</a:t>
            </a:r>
          </a:p>
        </p:txBody>
      </p:sp>
      <p:sp>
        <p:nvSpPr>
          <p:cNvPr id="8194" name="内容占位符 2"/>
          <p:cNvSpPr>
            <a:spLocks noGrp="1"/>
          </p:cNvSpPr>
          <p:nvPr>
            <p:ph idx="1"/>
          </p:nvPr>
        </p:nvSpPr>
        <p:spPr>
          <a:xfrm>
            <a:off x="609599" y="1265252"/>
            <a:ext cx="11346874" cy="5163257"/>
          </a:xfrm>
        </p:spPr>
        <p:txBody>
          <a:bodyPr/>
          <a:lstStyle/>
          <a:p>
            <a:pPr>
              <a:lnSpc>
                <a:spcPct val="100000"/>
              </a:lnSpc>
              <a:spcBef>
                <a:spcPts val="0"/>
              </a:spcBef>
            </a:pPr>
            <a:r>
              <a:rPr lang="zh-CN" altLang="en-US" sz="2800" noProof="1">
                <a:solidFill>
                  <a:schemeClr val="tx1"/>
                </a:solidFill>
                <a:latin typeface="微软雅黑" panose="020B0503020204020204" charset="-122"/>
                <a:ea typeface="微软雅黑" panose="020B0503020204020204" charset="-122"/>
                <a:sym typeface="+mn-ea"/>
              </a:rPr>
              <a:t>属性：</a:t>
            </a:r>
            <a:r>
              <a:rPr lang="en-US" altLang="zh-CN" sz="2800" noProof="1">
                <a:solidFill>
                  <a:srgbClr val="C00000"/>
                </a:solidFill>
                <a:latin typeface="微软雅黑" panose="020B0503020204020204" charset="-122"/>
                <a:ea typeface="微软雅黑" panose="020B0503020204020204" charset="-122"/>
                <a:sym typeface="+mn-ea"/>
              </a:rPr>
              <a:t>data</a:t>
            </a:r>
          </a:p>
          <a:p>
            <a:pPr marL="0" indent="0">
              <a:lnSpc>
                <a:spcPct val="150000"/>
              </a:lnSpc>
              <a:spcBef>
                <a:spcPts val="0"/>
              </a:spcBef>
              <a:buFont typeface="Wingdings 2" panose="05020102010507070707" pitchFamily="18" charset="2"/>
              <a:buNone/>
            </a:pPr>
            <a:r>
              <a:rPr lang="en-US" altLang="zh-CN" sz="2800" noProof="1">
                <a:solidFill>
                  <a:schemeClr val="tx1"/>
                </a:solidFill>
                <a:ea typeface="微软雅黑" panose="020B0503020204020204" charset="-122"/>
                <a:sym typeface="+mn-ea"/>
              </a:rPr>
              <a:t>  </a:t>
            </a:r>
            <a:r>
              <a:rPr lang="en-US" altLang="zh-CN" sz="2800" noProof="1" smtClean="0">
                <a:solidFill>
                  <a:schemeClr val="tx1"/>
                </a:solidFill>
                <a:ea typeface="微软雅黑" panose="020B0503020204020204" charset="-122"/>
                <a:sym typeface="+mn-ea"/>
              </a:rPr>
              <a:t> </a:t>
            </a:r>
            <a:r>
              <a:rPr lang="en-US" altLang="zh-CN" sz="2800" noProof="1">
                <a:solidFill>
                  <a:schemeClr val="tx1"/>
                </a:solidFill>
                <a:ea typeface="微软雅黑" panose="020B0503020204020204" charset="-122"/>
                <a:sym typeface="+mn-ea"/>
              </a:rPr>
              <a:t>—d</a:t>
            </a:r>
            <a:r>
              <a:rPr lang="zh-CN" altLang="en-US" sz="2800" noProof="1">
                <a:solidFill>
                  <a:schemeClr val="tx1"/>
                </a:solidFill>
                <a:ea typeface="微软雅黑" panose="020B0503020204020204" charset="-122"/>
                <a:sym typeface="+mn-ea"/>
              </a:rPr>
              <a:t>ata </a:t>
            </a:r>
            <a:r>
              <a:rPr lang="zh-CN" altLang="en-US" sz="2800" noProof="1">
                <a:solidFill>
                  <a:schemeClr val="tx1"/>
                </a:solidFill>
                <a:latin typeface="微软雅黑" panose="020B0503020204020204" charset="-122"/>
                <a:ea typeface="微软雅黑" panose="020B0503020204020204" charset="-122"/>
                <a:sym typeface="+mn-ea"/>
              </a:rPr>
              <a:t>属性返回一个数组，该数组包含指定的 ImageData 对象的</a:t>
            </a:r>
            <a:r>
              <a:rPr lang="zh-CN" altLang="en-US" sz="2800" noProof="1">
                <a:solidFill>
                  <a:srgbClr val="C00000"/>
                </a:solidFill>
                <a:latin typeface="微软雅黑" panose="020B0503020204020204" charset="-122"/>
                <a:ea typeface="微软雅黑" panose="020B0503020204020204" charset="-122"/>
                <a:sym typeface="+mn-ea"/>
              </a:rPr>
              <a:t>图像数据</a:t>
            </a:r>
            <a:r>
              <a:rPr lang="zh-CN" altLang="en-US" sz="2800" noProof="1">
                <a:solidFill>
                  <a:schemeClr val="tx1"/>
                </a:solidFill>
                <a:latin typeface="微软雅黑" panose="020B0503020204020204" charset="-122"/>
                <a:ea typeface="微软雅黑" panose="020B0503020204020204" charset="-122"/>
                <a:sym typeface="+mn-ea"/>
              </a:rPr>
              <a:t>。</a:t>
            </a:r>
            <a:endParaRPr lang="en-US" altLang="zh-CN" sz="2800" noProof="1">
              <a:solidFill>
                <a:srgbClr val="C00000"/>
              </a:solidFill>
              <a:latin typeface="微软雅黑" panose="020B0503020204020204" charset="-122"/>
              <a:ea typeface="微软雅黑" panose="020B0503020204020204" charset="-122"/>
              <a:sym typeface="+mn-ea"/>
            </a:endParaRPr>
          </a:p>
          <a:p>
            <a:pPr>
              <a:lnSpc>
                <a:spcPct val="150000"/>
              </a:lnSpc>
              <a:spcBef>
                <a:spcPts val="0"/>
              </a:spcBef>
            </a:pPr>
            <a:r>
              <a:rPr lang="zh-CN" altLang="en-US" sz="2800" noProof="1">
                <a:solidFill>
                  <a:schemeClr val="tx1"/>
                </a:solidFill>
                <a:ea typeface="微软雅黑" panose="020B0503020204020204" charset="-122"/>
                <a:sym typeface="+mn-ea"/>
              </a:rPr>
              <a:t>ImageData </a:t>
            </a:r>
            <a:r>
              <a:rPr lang="zh-CN" altLang="en-US" sz="2800" noProof="1">
                <a:solidFill>
                  <a:schemeClr val="tx1"/>
                </a:solidFill>
                <a:latin typeface="微软雅黑" panose="020B0503020204020204" charset="-122"/>
                <a:ea typeface="微软雅黑" panose="020B0503020204020204" charset="-122"/>
                <a:sym typeface="+mn-ea"/>
              </a:rPr>
              <a:t>对象中的每个像素，都存在着</a:t>
            </a:r>
            <a:r>
              <a:rPr lang="zh-CN" altLang="en-US" sz="2800" noProof="1">
                <a:solidFill>
                  <a:srgbClr val="C00000"/>
                </a:solidFill>
                <a:latin typeface="微软雅黑" panose="020B0503020204020204" charset="-122"/>
                <a:ea typeface="微软雅黑" panose="020B0503020204020204" charset="-122"/>
                <a:sym typeface="+mn-ea"/>
              </a:rPr>
              <a:t>四方面的信息</a:t>
            </a:r>
            <a:r>
              <a:rPr lang="zh-CN" altLang="en-US" sz="2800" noProof="1">
                <a:solidFill>
                  <a:schemeClr val="tx1"/>
                </a:solidFill>
                <a:latin typeface="微软雅黑" panose="020B0503020204020204" charset="-122"/>
                <a:ea typeface="微软雅黑" panose="020B0503020204020204" charset="-122"/>
                <a:sym typeface="+mn-ea"/>
              </a:rPr>
              <a:t>，即 </a:t>
            </a:r>
            <a:r>
              <a:rPr lang="zh-CN" altLang="en-US" sz="2800" noProof="1">
                <a:solidFill>
                  <a:srgbClr val="C00000"/>
                </a:solidFill>
                <a:latin typeface="微软雅黑" panose="020B0503020204020204" charset="-122"/>
                <a:ea typeface="微软雅黑" panose="020B0503020204020204" charset="-122"/>
                <a:sym typeface="+mn-ea"/>
              </a:rPr>
              <a:t>RGBA</a:t>
            </a:r>
            <a:r>
              <a:rPr lang="zh-CN" altLang="en-US" sz="2800" noProof="1">
                <a:solidFill>
                  <a:schemeClr val="tx1"/>
                </a:solidFill>
                <a:latin typeface="微软雅黑" panose="020B0503020204020204" charset="-122"/>
                <a:ea typeface="微软雅黑" panose="020B0503020204020204" charset="-122"/>
                <a:sym typeface="+mn-ea"/>
              </a:rPr>
              <a:t> 值：</a:t>
            </a:r>
          </a:p>
          <a:p>
            <a:pPr marL="0" indent="0">
              <a:lnSpc>
                <a:spcPct val="10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R - 红色（0-255）</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00000"/>
              </a:lnSpc>
              <a:spcBef>
                <a:spcPts val="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G - 绿色（0-255）</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0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B - 蓝色（0-255）</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0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A - alpha 通道（0-255）</a:t>
            </a:r>
          </a:p>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sym typeface="+mn-ea"/>
              </a:rPr>
              <a:t>数组中每四个数据代表一个像素的信息。</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0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p:txBody>
          <a:bodyPr/>
          <a:lstStyle/>
          <a:p>
            <a:r>
              <a:rPr lang="zh-CN" altLang="en-US" sz="4000" dirty="0" smtClean="0">
                <a:sym typeface="宋体" panose="02010600030101010101" pitchFamily="2" charset="-122"/>
              </a:rPr>
              <a:t>创建</a:t>
            </a:r>
            <a:r>
              <a:rPr lang="en-US" altLang="zh-CN" sz="4000" dirty="0" err="1">
                <a:sym typeface="宋体" panose="02010600030101010101" pitchFamily="2" charset="-122"/>
              </a:rPr>
              <a:t>ImageData</a:t>
            </a:r>
            <a:r>
              <a:rPr lang="zh-CN" altLang="en-US" sz="4000" dirty="0">
                <a:sym typeface="宋体" panose="02010600030101010101" pitchFamily="2" charset="-122"/>
              </a:rPr>
              <a:t>对象</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ea typeface="微软雅黑" panose="020B0503020204020204" charset="-122"/>
              </a:rPr>
              <a:t>createImageData(</a:t>
            </a:r>
            <a:r>
              <a:rPr lang="zh-CN" altLang="en-US" sz="2800" noProof="1">
                <a:solidFill>
                  <a:schemeClr val="tx1"/>
                </a:solidFill>
                <a:ea typeface="微软雅黑" panose="020B0503020204020204" charset="-122"/>
                <a:sym typeface="+mn-ea"/>
              </a:rPr>
              <a:t>width, height</a:t>
            </a:r>
            <a:r>
              <a:rPr lang="zh-CN" altLang="en-US" sz="2800" noProof="1">
                <a:solidFill>
                  <a:schemeClr val="tx1"/>
                </a:solidFill>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 </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创建新的空白 ImageData 对象。新对象的默认像素值为 </a:t>
            </a:r>
            <a:r>
              <a:rPr lang="zh-CN" altLang="en-US" sz="2800" noProof="1">
                <a:solidFill>
                  <a:schemeClr val="tx1"/>
                </a:solidFill>
                <a:ea typeface="微软雅黑" panose="020B0503020204020204" charset="-122"/>
                <a:sym typeface="+mn-ea"/>
              </a:rPr>
              <a:t>transparent black 即 </a:t>
            </a:r>
            <a:r>
              <a:rPr lang="en-US" altLang="zh-CN" sz="2800" noProof="1">
                <a:solidFill>
                  <a:srgbClr val="C00000"/>
                </a:solidFill>
                <a:ea typeface="微软雅黑" panose="020B0503020204020204" charset="-122"/>
                <a:sym typeface="+mn-ea"/>
              </a:rPr>
              <a:t>rgba</a:t>
            </a:r>
            <a:r>
              <a:rPr lang="zh-CN" altLang="en-US" sz="2800" noProof="1">
                <a:solidFill>
                  <a:srgbClr val="C00000"/>
                </a:solidFill>
                <a:ea typeface="微软雅黑" panose="020B0503020204020204" charset="-122"/>
                <a:sym typeface="+mn-ea"/>
              </a:rPr>
              <a:t>(0,0,0,0)</a:t>
            </a:r>
            <a:r>
              <a:rPr lang="zh-CN" altLang="en-US" sz="2800" noProof="1">
                <a:solidFill>
                  <a:schemeClr val="tx1"/>
                </a:solidFill>
                <a:latin typeface="微软雅黑" panose="020B0503020204020204" charset="-122"/>
                <a:ea typeface="微软雅黑" panose="020B0503020204020204" charset="-122"/>
                <a:sym typeface="+mn-ea"/>
              </a:rPr>
              <a:t>。</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createImageData(imageData)</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—创建与指定的另一个 </a:t>
            </a:r>
            <a:r>
              <a:rPr lang="en-US" altLang="zh-CN" sz="2800" noProof="1">
                <a:solidFill>
                  <a:schemeClr val="tx1"/>
                </a:solidFill>
                <a:ea typeface="微软雅黑" panose="020B0503020204020204" charset="-122"/>
              </a:rPr>
              <a:t>ImageData</a:t>
            </a:r>
            <a:r>
              <a:rPr lang="en-US" altLang="zh-CN" sz="2800" noProof="1">
                <a:solidFill>
                  <a:schemeClr val="tx1"/>
                </a:solidFill>
                <a:latin typeface="微软雅黑" panose="020B0503020204020204" charset="-122"/>
                <a:ea typeface="微软雅黑" panose="020B0503020204020204" charset="-122"/>
              </a:rPr>
              <a:t> 对象</a:t>
            </a:r>
            <a:r>
              <a:rPr lang="en-US" altLang="zh-CN" sz="2800" noProof="1">
                <a:solidFill>
                  <a:srgbClr val="C00000"/>
                </a:solidFill>
                <a:latin typeface="微软雅黑" panose="020B0503020204020204" charset="-122"/>
                <a:ea typeface="微软雅黑" panose="020B0503020204020204" charset="-122"/>
              </a:rPr>
              <a:t>尺寸相同</a:t>
            </a:r>
            <a:r>
              <a:rPr lang="en-US" altLang="zh-CN" sz="2800" noProof="1">
                <a:solidFill>
                  <a:schemeClr val="tx1"/>
                </a:solidFill>
                <a:latin typeface="微软雅黑" panose="020B0503020204020204" charset="-122"/>
                <a:ea typeface="微软雅黑" panose="020B0503020204020204" charset="-122"/>
              </a:rPr>
              <a:t>的新 ImageData 对象（</a:t>
            </a:r>
            <a:r>
              <a:rPr lang="en-US" altLang="zh-CN" sz="2800" noProof="1">
                <a:solidFill>
                  <a:srgbClr val="C00000"/>
                </a:solidFill>
                <a:latin typeface="微软雅黑" panose="020B0503020204020204" charset="-122"/>
                <a:ea typeface="微软雅黑" panose="020B0503020204020204" charset="-122"/>
              </a:rPr>
              <a:t>不会复制图像数据</a:t>
            </a:r>
            <a:r>
              <a:rPr lang="en-US" altLang="zh-CN" sz="2800" noProof="1">
                <a:solidFill>
                  <a:schemeClr val="tx1"/>
                </a:solidFill>
                <a:latin typeface="微软雅黑" panose="020B0503020204020204" charset="-122"/>
                <a:ea typeface="微软雅黑" panose="020B0503020204020204" charset="-122"/>
              </a:rPr>
              <a:t>）</a:t>
            </a:r>
          </a:p>
          <a:p>
            <a:pPr marL="0" indent="0">
              <a:lnSpc>
                <a:spcPct val="150000"/>
              </a:lnSpc>
              <a:spcBef>
                <a:spcPts val="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rPr>
              <a:t> </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solidFill>
                  <a:schemeClr val="bg1"/>
                </a:solidFill>
                <a:latin typeface="微软雅黑" panose="020B0503020204020204" charset="-122"/>
                <a:ea typeface="微软雅黑" panose="020B0503020204020204" charset="-122"/>
                <a:sym typeface="+mn-ea"/>
              </a:rPr>
              <a:t>px-create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r>
              <a:rPr lang="zh-CN" altLang="en-US" sz="4000" dirty="0">
                <a:sym typeface="宋体" panose="02010600030101010101" pitchFamily="2" charset="-122"/>
              </a:rPr>
              <a:t>返回</a:t>
            </a:r>
            <a:r>
              <a:rPr lang="en-US" altLang="zh-CN" sz="4000" dirty="0" err="1">
                <a:sym typeface="宋体" panose="02010600030101010101" pitchFamily="2" charset="-122"/>
              </a:rPr>
              <a:t>ImageData</a:t>
            </a:r>
            <a:r>
              <a:rPr lang="zh-CN" altLang="en-US" sz="4000" dirty="0">
                <a:sym typeface="宋体" panose="02010600030101010101" pitchFamily="2" charset="-122"/>
              </a:rPr>
              <a:t>对象</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getImageData(x, y, width, height)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—返回 ImageData 对象，该对象</a:t>
            </a:r>
            <a:r>
              <a:rPr lang="en-US" altLang="zh-CN" sz="2800" noProof="1">
                <a:solidFill>
                  <a:srgbClr val="C00000"/>
                </a:solidFill>
                <a:latin typeface="微软雅黑" panose="020B0503020204020204" charset="-122"/>
                <a:ea typeface="微软雅黑" panose="020B0503020204020204" charset="-122"/>
                <a:sym typeface="+mn-ea"/>
              </a:rPr>
              <a:t>拷贝</a:t>
            </a:r>
            <a:r>
              <a:rPr lang="en-US" altLang="zh-CN" sz="2800" noProof="1">
                <a:solidFill>
                  <a:schemeClr val="tx1"/>
                </a:solidFill>
                <a:latin typeface="微软雅黑" panose="020B0503020204020204" charset="-122"/>
                <a:ea typeface="微软雅黑" panose="020B0503020204020204" charset="-122"/>
                <a:sym typeface="+mn-ea"/>
              </a:rPr>
              <a:t>了画布指定矩形的像素数据</a:t>
            </a:r>
            <a:r>
              <a:rPr lang="zh-CN" altLang="en-US" sz="2800" noProof="1">
                <a:solidFill>
                  <a:schemeClr val="tx1"/>
                </a:solidFill>
                <a:latin typeface="微软雅黑" panose="020B0503020204020204" charset="-122"/>
                <a:ea typeface="微软雅黑" panose="020B0503020204020204" charset="-122"/>
                <a:sym typeface="+mn-ea"/>
              </a:rPr>
              <a:t>。</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putImageData(imgData,</a:t>
            </a:r>
            <a:r>
              <a:rPr lang="en-US" altLang="zh-CN" sz="2800" noProof="1">
                <a:solidFill>
                  <a:schemeClr val="tx1"/>
                </a:solidFill>
                <a:latin typeface="微软雅黑" panose="020B0503020204020204" charset="-122"/>
                <a:ea typeface="微软雅黑" panose="020B0503020204020204" charset="-122"/>
                <a:sym typeface="+mn-ea"/>
              </a:rPr>
              <a:t>x,y</a:t>
            </a:r>
            <a:r>
              <a:rPr lang="zh-CN" altLang="en-US" sz="2800" noProof="1">
                <a:solidFill>
                  <a:schemeClr val="tx1"/>
                </a:solidFill>
                <a:latin typeface="微软雅黑" panose="020B0503020204020204" charset="-122"/>
                <a:ea typeface="微软雅黑" panose="020B0503020204020204" charset="-122"/>
                <a:sym typeface="+mn-ea"/>
              </a:rPr>
              <a: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把图像数据（指定的 ImageData 对象）放回画布的指定位置上。</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solidFill>
                  <a:schemeClr val="bg1"/>
                </a:solidFill>
                <a:latin typeface="微软雅黑" panose="020B0503020204020204" charset="-122"/>
                <a:ea typeface="微软雅黑" panose="020B0503020204020204" charset="-122"/>
                <a:sym typeface="+mn-ea"/>
              </a:rPr>
              <a:t>image-data2</a:t>
            </a:r>
          </a:p>
        </p:txBody>
      </p:sp>
      <p:sp>
        <p:nvSpPr>
          <p:cNvPr id="2" name="圆角矩形 1"/>
          <p:cNvSpPr/>
          <p:nvPr/>
        </p:nvSpPr>
        <p:spPr>
          <a:xfrm>
            <a:off x="8062913"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noProof="1">
                <a:solidFill>
                  <a:schemeClr val="bg1"/>
                </a:solidFill>
                <a:latin typeface="微软雅黑" panose="020B0503020204020204" charset="-122"/>
                <a:ea typeface="微软雅黑" panose="020B0503020204020204" charset="-122"/>
                <a:sym typeface="+mn-ea"/>
              </a:rPr>
              <a:t>image-data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r>
              <a:rPr lang="zh-CN" altLang="en-US" sz="4000" dirty="0">
                <a:sym typeface="宋体" panose="02010600030101010101" pitchFamily="2" charset="-122"/>
              </a:rPr>
              <a:t>转换</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 画布（canvas）之转换指的是转换画布的</a:t>
            </a:r>
            <a:r>
              <a:rPr lang="zh-CN" altLang="en-US" sz="2800" noProof="1">
                <a:solidFill>
                  <a:srgbClr val="C00000"/>
                </a:solidFill>
                <a:latin typeface="微软雅黑" panose="020B0503020204020204" charset="-122"/>
                <a:ea typeface="微软雅黑" panose="020B0503020204020204" charset="-122"/>
              </a:rPr>
              <a:t>坐标系</a:t>
            </a:r>
            <a:r>
              <a:rPr lang="zh-CN" altLang="en-US" sz="2800" noProof="1">
                <a:solidFill>
                  <a:schemeClr val="tx1"/>
                </a:solidFill>
                <a:latin typeface="微软雅黑" panose="020B0503020204020204" charset="-122"/>
                <a:ea typeface="微软雅黑" panose="020B0503020204020204" charset="-122"/>
              </a:rPr>
              <a:t>。</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457200" indent="-457200">
              <a:buFont typeface="Arial" panose="020B0604020202020204" pitchFamily="34" charset="0"/>
              <a:buChar char="•"/>
            </a:pPr>
            <a:r>
              <a:rPr lang="zh-CN" altLang="en-US" sz="2800" noProof="1">
                <a:solidFill>
                  <a:schemeClr val="tx1"/>
                </a:solidFill>
                <a:latin typeface="微软雅黑" panose="020B0503020204020204" charset="-122"/>
                <a:ea typeface="微软雅黑" panose="020B0503020204020204" charset="-122"/>
              </a:rPr>
              <a:t>平移 </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translate()</a:t>
            </a:r>
          </a:p>
          <a:p>
            <a:pPr marL="457200" indent="-457200">
              <a:buFont typeface="Arial" panose="020B0604020202020204" pitchFamily="34" charset="0"/>
              <a:buChar char="•"/>
            </a:pPr>
            <a:r>
              <a:rPr lang="zh-CN" altLang="en-US" sz="2800" noProof="1">
                <a:solidFill>
                  <a:schemeClr val="tx1"/>
                </a:solidFill>
                <a:latin typeface="微软雅黑" panose="020B0503020204020204" charset="-122"/>
                <a:ea typeface="微软雅黑" panose="020B0503020204020204" charset="-122"/>
              </a:rPr>
              <a:t>旋转 </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rotate()</a:t>
            </a:r>
          </a:p>
          <a:p>
            <a:pPr marL="457200" indent="-457200">
              <a:buFont typeface="Arial" panose="020B0604020202020204" pitchFamily="34" charset="0"/>
              <a:buChar char="•"/>
            </a:pPr>
            <a:r>
              <a:rPr lang="zh-CN" altLang="en-US" sz="2800" noProof="1">
                <a:solidFill>
                  <a:schemeClr val="tx1"/>
                </a:solidFill>
                <a:latin typeface="微软雅黑" panose="020B0503020204020204" charset="-122"/>
                <a:ea typeface="微软雅黑" panose="020B0503020204020204" charset="-122"/>
              </a:rPr>
              <a:t>缩放 </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scale()</a:t>
            </a:r>
          </a:p>
          <a:p>
            <a:pPr marL="0" indent="0">
              <a:buFont typeface="Arial" panose="020B0604020202020204" pitchFamily="34" charset="0"/>
              <a:buNone/>
            </a:pPr>
            <a:endParaRPr lang="zh-CN" altLang="en-US" sz="2800"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p:txBody>
          <a:bodyPr/>
          <a:lstStyle/>
          <a:p>
            <a:r>
              <a:rPr lang="zh-CN" altLang="en-US" sz="4000" dirty="0">
                <a:sym typeface="宋体" panose="02010600030101010101" pitchFamily="2" charset="-122"/>
              </a:rPr>
              <a:t>缩放</a:t>
            </a:r>
          </a:p>
        </p:txBody>
      </p:sp>
      <p:sp>
        <p:nvSpPr>
          <p:cNvPr id="8194"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scale(scalewidth,scaleheight)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—缩放当前绘图至更大或更小</a:t>
            </a:r>
            <a:endParaRPr lang="en-US" altLang="zh-CN"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如果对绘图进行缩放，所有之后的绘图也会被缩放。</a:t>
            </a:r>
            <a:r>
              <a:rPr lang="en-US" altLang="zh-CN" sz="2800" noProof="1">
                <a:solidFill>
                  <a:srgbClr val="C00000"/>
                </a:solidFill>
                <a:latin typeface="微软雅黑" panose="020B0503020204020204" charset="-122"/>
                <a:ea typeface="微软雅黑" panose="020B0503020204020204" charset="-122"/>
                <a:sym typeface="+mn-ea"/>
              </a:rPr>
              <a:t>定位</a:t>
            </a:r>
            <a:r>
              <a:rPr lang="en-US" altLang="zh-CN" sz="2800" noProof="1">
                <a:solidFill>
                  <a:schemeClr val="tx1"/>
                </a:solidFill>
                <a:latin typeface="微软雅黑" panose="020B0503020204020204" charset="-122"/>
                <a:ea typeface="微软雅黑" panose="020B0503020204020204" charset="-122"/>
                <a:sym typeface="+mn-ea"/>
              </a:rPr>
              <a:t>也会被缩放。</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scale()</a:t>
            </a:r>
            <a:r>
              <a:rPr lang="zh-CN" altLang="en-US" sz="2800" noProof="1">
                <a:solidFill>
                  <a:schemeClr val="tx1"/>
                </a:solidFill>
                <a:latin typeface="微软雅黑" panose="020B0503020204020204" charset="-122"/>
                <a:ea typeface="微软雅黑" panose="020B0503020204020204" charset="-122"/>
                <a:sym typeface="+mn-ea"/>
              </a:rPr>
              <a:t>缩放会</a:t>
            </a:r>
            <a:r>
              <a:rPr lang="zh-CN" altLang="en-US" sz="2800" noProof="1">
                <a:solidFill>
                  <a:srgbClr val="C00000"/>
                </a:solidFill>
                <a:latin typeface="微软雅黑" panose="020B0503020204020204" charset="-122"/>
                <a:ea typeface="微软雅黑" panose="020B0503020204020204" charset="-122"/>
                <a:sym typeface="+mn-ea"/>
              </a:rPr>
              <a:t>累加</a:t>
            </a:r>
            <a:r>
              <a:rPr lang="zh-CN" altLang="en-US" sz="2800" noProof="1">
                <a:solidFill>
                  <a:schemeClr val="tx1"/>
                </a:solidFill>
                <a:latin typeface="微软雅黑" panose="020B0503020204020204" charset="-122"/>
                <a:ea typeface="微软雅黑" panose="020B0503020204020204" charset="-122"/>
                <a:sym typeface="+mn-ea"/>
              </a:rPr>
              <a:t>。</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scale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lang="zh-CN" altLang="en-US" sz="4000" dirty="0">
                <a:sym typeface="宋体" panose="02010600030101010101" pitchFamily="2" charset="-122"/>
              </a:rPr>
              <a:t>旋转</a:t>
            </a:r>
          </a:p>
        </p:txBody>
      </p:sp>
      <p:sp>
        <p:nvSpPr>
          <p:cNvPr id="8194"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rotate(angle)</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—旋转当前的绘图</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旋转只会影响到</a:t>
            </a:r>
            <a:r>
              <a:rPr lang="en-US" altLang="zh-CN" sz="2800" noProof="1">
                <a:solidFill>
                  <a:srgbClr val="C00000"/>
                </a:solidFill>
                <a:latin typeface="微软雅黑" panose="020B0503020204020204" charset="-122"/>
                <a:ea typeface="微软雅黑" panose="020B0503020204020204" charset="-122"/>
                <a:sym typeface="+mn-ea"/>
              </a:rPr>
              <a:t>旋转完成后</a:t>
            </a:r>
            <a:r>
              <a:rPr lang="en-US" altLang="zh-CN" sz="2800" noProof="1">
                <a:solidFill>
                  <a:schemeClr val="tx1"/>
                </a:solidFill>
                <a:latin typeface="微软雅黑" panose="020B0503020204020204" charset="-122"/>
                <a:ea typeface="微软雅黑" panose="020B0503020204020204" charset="-122"/>
                <a:sym typeface="+mn-ea"/>
              </a:rPr>
              <a:t>的绘图。</a:t>
            </a: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rotate()</a:t>
            </a:r>
            <a:r>
              <a:rPr lang="zh-CN" altLang="en-US" sz="2800" noProof="1">
                <a:solidFill>
                  <a:schemeClr val="tx1"/>
                </a:solidFill>
                <a:latin typeface="微软雅黑" panose="020B0503020204020204" charset="-122"/>
                <a:ea typeface="微软雅黑" panose="020B0503020204020204" charset="-122"/>
                <a:sym typeface="+mn-ea"/>
              </a:rPr>
              <a:t>旋转会</a:t>
            </a:r>
            <a:r>
              <a:rPr lang="zh-CN" altLang="en-US" sz="2800" noProof="1">
                <a:solidFill>
                  <a:srgbClr val="C00000"/>
                </a:solidFill>
                <a:latin typeface="微软雅黑" panose="020B0503020204020204" charset="-122"/>
                <a:ea typeface="微软雅黑" panose="020B0503020204020204" charset="-122"/>
                <a:sym typeface="+mn-ea"/>
              </a:rPr>
              <a:t>累加。</a:t>
            </a:r>
            <a:endParaRPr lang="en-US" altLang="zh-CN" sz="2800" noProof="1">
              <a:solidFill>
                <a:schemeClr val="tx1"/>
              </a:solidFill>
              <a:latin typeface="微软雅黑" panose="020B0503020204020204" charset="-122"/>
              <a:ea typeface="微软雅黑" panose="020B0503020204020204" charset="-122"/>
              <a:sym typeface="+mn-ea"/>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angle ——旋转角度，以</a:t>
            </a:r>
            <a:r>
              <a:rPr lang="en-US" altLang="zh-CN" sz="2800" noProof="1">
                <a:solidFill>
                  <a:srgbClr val="C00000"/>
                </a:solidFill>
                <a:latin typeface="微软雅黑" panose="020B0503020204020204" charset="-122"/>
                <a:ea typeface="微软雅黑" panose="020B0503020204020204" charset="-122"/>
                <a:sym typeface="+mn-ea"/>
              </a:rPr>
              <a:t>弧度</a:t>
            </a:r>
            <a:r>
              <a:rPr lang="en-US" altLang="zh-CN" sz="2800" noProof="1">
                <a:solidFill>
                  <a:schemeClr val="tx1"/>
                </a:solidFill>
                <a:latin typeface="微软雅黑" panose="020B0503020204020204" charset="-122"/>
                <a:ea typeface="微软雅黑" panose="020B0503020204020204" charset="-122"/>
                <a:sym typeface="+mn-ea"/>
              </a:rPr>
              <a:t>计。</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如需将角度转换为弧度，请使用 degrees*Math.PI/180 公式进行计算。</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rotate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r>
              <a:rPr lang="zh-CN" altLang="en-US" sz="4000" dirty="0">
                <a:sym typeface="宋体" panose="02010600030101010101" pitchFamily="2" charset="-122"/>
              </a:rPr>
              <a:t>平移</a:t>
            </a:r>
          </a:p>
        </p:txBody>
      </p:sp>
      <p:sp>
        <p:nvSpPr>
          <p:cNvPr id="8194"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translate(x,y)</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—重新映射画布上的 (0,0) 位置。</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x - x 轴方向上需要平移的像素数</a:t>
            </a:r>
          </a:p>
          <a:p>
            <a:pPr marL="0" indent="0">
              <a:lnSpc>
                <a:spcPct val="150000"/>
              </a:lnSpc>
              <a:spcBef>
                <a:spcPts val="1000"/>
              </a:spcBef>
              <a:buFont typeface="Wingdings 2" panose="05020102010507070707" pitchFamily="18" charset="2"/>
              <a:buNone/>
            </a:pPr>
            <a:r>
              <a:rPr lang="zh-CN" altLang="en-US"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y - y 轴方向上需要平移的像素数</a:t>
            </a:r>
            <a:endParaRPr lang="en-US" altLang="zh-CN"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sym typeface="+mn-ea"/>
              </a:rPr>
              <a:t>translate()</a:t>
            </a:r>
            <a:r>
              <a:rPr lang="zh-CN" altLang="en-US" sz="2800" noProof="1">
                <a:solidFill>
                  <a:schemeClr val="tx1"/>
                </a:solidFill>
                <a:latin typeface="微软雅黑" panose="020B0503020204020204" charset="-122"/>
                <a:ea typeface="微软雅黑" panose="020B0503020204020204" charset="-122"/>
                <a:sym typeface="+mn-ea"/>
              </a:rPr>
              <a:t>平移会</a:t>
            </a:r>
            <a:r>
              <a:rPr lang="zh-CN" altLang="en-US" sz="2800" noProof="1">
                <a:solidFill>
                  <a:srgbClr val="C00000"/>
                </a:solidFill>
                <a:latin typeface="微软雅黑" panose="020B0503020204020204" charset="-122"/>
                <a:ea typeface="微软雅黑" panose="020B0503020204020204" charset="-122"/>
                <a:sym typeface="+mn-ea"/>
              </a:rPr>
              <a:t>累加</a:t>
            </a:r>
            <a:r>
              <a:rPr lang="zh-CN" altLang="en-US" sz="2800" noProof="1">
                <a:solidFill>
                  <a:schemeClr val="tx1"/>
                </a:solidFill>
                <a:latin typeface="微软雅黑" panose="020B0503020204020204" charset="-122"/>
                <a:ea typeface="微软雅黑" panose="020B0503020204020204" charset="-122"/>
                <a:sym typeface="+mn-ea"/>
              </a:rPr>
              <a:t>。</a:t>
            </a:r>
            <a:endParaRPr lang="en-US" altLang="zh-CN"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rPr>
              <a:t> </a:t>
            </a: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translate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a:lstStyle/>
          <a:p>
            <a:r>
              <a:rPr lang="zh-CN" altLang="en-US" sz="4000" dirty="0">
                <a:sym typeface="宋体" panose="02010600030101010101" pitchFamily="2" charset="-122"/>
              </a:rPr>
              <a:t>状态</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save()</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保存当前</a:t>
            </a: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绘图环境的所有属性、坐标变换信息和剪辑区域。</a:t>
            </a:r>
            <a:endParaRPr lang="en-US" altLang="zh-CN" sz="2800" noProof="1">
              <a:solidFill>
                <a:schemeClr val="tx1"/>
              </a:solidFill>
              <a:latin typeface="微软雅黑" panose="020B0503020204020204" charset="-122"/>
              <a:ea typeface="微软雅黑" panose="020B0503020204020204" charset="-122"/>
              <a:sym typeface="+mn-ea"/>
            </a:endParaRP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restore()</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 </a:t>
            </a:r>
            <a:r>
              <a:rPr lang="zh-CN" altLang="en-US" sz="2800" noProof="1">
                <a:solidFill>
                  <a:schemeClr val="tx1"/>
                </a:solidFill>
                <a:latin typeface="微软雅黑" panose="020B0503020204020204" charset="-122"/>
                <a:ea typeface="微软雅黑" panose="020B0503020204020204" charset="-122"/>
                <a:sym typeface="+mn-ea"/>
              </a:rPr>
              <a:t>返回之前保存过的</a:t>
            </a: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绘图环境的状态。</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可以</a:t>
            </a:r>
            <a:r>
              <a:rPr lang="zh-CN" altLang="en-US" sz="2800" noProof="1">
                <a:solidFill>
                  <a:srgbClr val="C00000"/>
                </a:solidFill>
                <a:latin typeface="微软雅黑" panose="020B0503020204020204" charset="-122"/>
                <a:ea typeface="微软雅黑" panose="020B0503020204020204" charset="-122"/>
                <a:sym typeface="+mn-ea"/>
              </a:rPr>
              <a:t>嵌套式</a:t>
            </a:r>
            <a:r>
              <a:rPr lang="zh-CN" altLang="en-US" sz="2800" noProof="1">
                <a:solidFill>
                  <a:schemeClr val="tx1"/>
                </a:solidFill>
                <a:latin typeface="微软雅黑" panose="020B0503020204020204" charset="-122"/>
                <a:ea typeface="微软雅黑" panose="020B0503020204020204" charset="-122"/>
                <a:sym typeface="+mn-ea"/>
              </a:rPr>
              <a:t>的调用save</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/restore</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方法</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35675"/>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clock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r>
              <a:rPr lang="zh-CN" altLang="en-US" sz="4000" dirty="0">
                <a:sym typeface="宋体" panose="02010600030101010101" pitchFamily="2" charset="-122"/>
              </a:rPr>
              <a:t>保存</a:t>
            </a:r>
            <a:r>
              <a:rPr lang="en-US" altLang="zh-CN" sz="4000" dirty="0">
                <a:sym typeface="宋体" panose="02010600030101010101" pitchFamily="2" charset="-122"/>
              </a:rPr>
              <a:t>canvas</a:t>
            </a:r>
            <a:r>
              <a:rPr lang="zh-CN" altLang="en-US" sz="4000" dirty="0">
                <a:sym typeface="宋体" panose="02010600030101010101" pitchFamily="2" charset="-122"/>
              </a:rPr>
              <a:t>为图片</a:t>
            </a:r>
          </a:p>
        </p:txBody>
      </p:sp>
      <p:sp>
        <p:nvSpPr>
          <p:cNvPr id="8194" name="内容占位符 2"/>
          <p:cNvSpPr>
            <a:spLocks noGrp="1"/>
          </p:cNvSpPr>
          <p:nvPr>
            <p:ph idx="1"/>
          </p:nvPr>
        </p:nvSpPr>
        <p:spPr/>
        <p:txBody>
          <a:bodyPr/>
          <a:lstStyle/>
          <a:p>
            <a:pPr>
              <a:lnSpc>
                <a:spcPct val="150000"/>
              </a:lnSpc>
              <a:spcBef>
                <a:spcPts val="1000"/>
              </a:spcBef>
            </a:pPr>
            <a:r>
              <a:rPr lang="en-US" altLang="zh-CN" sz="2800" noProof="1">
                <a:solidFill>
                  <a:schemeClr val="tx1"/>
                </a:solidFill>
                <a:latin typeface="微软雅黑" panose="020B0503020204020204" charset="-122"/>
                <a:ea typeface="微软雅黑" panose="020B0503020204020204" charset="-122"/>
              </a:rPr>
              <a:t>canvas.</a:t>
            </a:r>
            <a:r>
              <a:rPr lang="zh-CN" altLang="en-US" sz="2800" noProof="1">
                <a:solidFill>
                  <a:srgbClr val="C00000"/>
                </a:solidFill>
                <a:latin typeface="微软雅黑" panose="020B0503020204020204" charset="-122"/>
                <a:ea typeface="微软雅黑" panose="020B0503020204020204" charset="-122"/>
              </a:rPr>
              <a:t>toDataURL</a:t>
            </a:r>
            <a:r>
              <a:rPr lang="zh-CN" altLang="en-US" sz="2800" noProof="1">
                <a:solidFill>
                  <a:schemeClr val="tx1"/>
                </a:solidFill>
                <a:latin typeface="微软雅黑" panose="020B0503020204020204" charset="-122"/>
                <a:ea typeface="微软雅黑" panose="020B0503020204020204" charset="-122"/>
              </a:rPr>
              <a:t>( "image/png")</a:t>
            </a: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该方法返回的引用指向了某个给定</a:t>
            </a:r>
            <a:r>
              <a:rPr lang="en-US" altLang="zh-CN" sz="2800" noProof="1">
                <a:solidFill>
                  <a:schemeClr val="tx1"/>
                </a:solidFill>
                <a:latin typeface="微软雅黑" panose="020B0503020204020204" charset="-122"/>
                <a:ea typeface="微软雅黑" panose="020B0503020204020204" charset="-122"/>
                <a:sym typeface="+mn-ea"/>
              </a:rPr>
              <a:t>canvas</a:t>
            </a:r>
            <a:r>
              <a:rPr lang="zh-CN" altLang="en-US" sz="2800" noProof="1">
                <a:solidFill>
                  <a:schemeClr val="tx1"/>
                </a:solidFill>
                <a:latin typeface="微软雅黑" panose="020B0503020204020204" charset="-122"/>
                <a:ea typeface="微软雅黑" panose="020B0503020204020204" charset="-122"/>
                <a:sym typeface="+mn-ea"/>
              </a:rPr>
              <a:t>元素的数据地址。</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应用</a:t>
            </a:r>
            <a:r>
              <a:rPr lang="en-US" altLang="zh-CN" sz="2800" noProof="1">
                <a:solidFill>
                  <a:schemeClr val="tx1"/>
                </a:solidFill>
                <a:latin typeface="微软雅黑" panose="020B0503020204020204" charset="-122"/>
                <a:ea typeface="微软雅黑" panose="020B0503020204020204" charset="-122"/>
                <a:sym typeface="+mn-ea"/>
              </a:rPr>
              <a:t>1</a:t>
            </a:r>
            <a:r>
              <a:rPr lang="zh-CN" altLang="en-US" sz="2800" noProof="1">
                <a:solidFill>
                  <a:schemeClr val="tx1"/>
                </a:solidFill>
                <a:latin typeface="微软雅黑" panose="020B0503020204020204" charset="-122"/>
                <a:ea typeface="微软雅黑" panose="020B0503020204020204" charset="-122"/>
                <a:sym typeface="+mn-ea"/>
              </a:rPr>
              <a:t>：将</a:t>
            </a:r>
            <a:r>
              <a:rPr lang="en-US" altLang="zh-CN" sz="2800" noProof="1">
                <a:solidFill>
                  <a:schemeClr val="tx1"/>
                </a:solidFill>
                <a:latin typeface="微软雅黑" panose="020B0503020204020204" charset="-122"/>
                <a:ea typeface="微软雅黑" panose="020B0503020204020204" charset="-122"/>
                <a:sym typeface="+mn-ea"/>
              </a:rPr>
              <a:t>img</a:t>
            </a:r>
            <a:r>
              <a:rPr lang="zh-CN" altLang="en-US" sz="2800" noProof="1">
                <a:solidFill>
                  <a:schemeClr val="tx1"/>
                </a:solidFill>
                <a:latin typeface="微软雅黑" panose="020B0503020204020204" charset="-122"/>
                <a:ea typeface="微软雅黑" panose="020B0503020204020204" charset="-122"/>
                <a:sym typeface="+mn-ea"/>
              </a:rPr>
              <a:t>的</a:t>
            </a:r>
            <a:r>
              <a:rPr lang="en-US" altLang="zh-CN" sz="2800" noProof="1">
                <a:solidFill>
                  <a:schemeClr val="tx1"/>
                </a:solidFill>
                <a:latin typeface="微软雅黑" panose="020B0503020204020204" charset="-122"/>
                <a:ea typeface="微软雅黑" panose="020B0503020204020204" charset="-122"/>
                <a:sym typeface="+mn-ea"/>
              </a:rPr>
              <a:t>src</a:t>
            </a:r>
            <a:r>
              <a:rPr lang="zh-CN" altLang="en-US" sz="2800" noProof="1">
                <a:solidFill>
                  <a:schemeClr val="tx1"/>
                </a:solidFill>
                <a:latin typeface="微软雅黑" panose="020B0503020204020204" charset="-122"/>
                <a:ea typeface="微软雅黑" panose="020B0503020204020204" charset="-122"/>
                <a:sym typeface="+mn-ea"/>
              </a:rPr>
              <a:t>属性设置成这个数据地址，可以把</a:t>
            </a:r>
            <a:r>
              <a:rPr sz="2800" noProof="1">
                <a:solidFill>
                  <a:schemeClr val="tx1"/>
                </a:solidFill>
                <a:latin typeface="微软雅黑" panose="020B0503020204020204" charset="-122"/>
                <a:ea typeface="微软雅黑" panose="020B0503020204020204" charset="-122"/>
                <a:sym typeface="+mn-ea"/>
              </a:rPr>
              <a:t>HTML5 Canvas的内容保存为图片</a:t>
            </a:r>
            <a:r>
              <a:rPr lang="zh-CN" sz="2800" noProof="1">
                <a:solidFill>
                  <a:schemeClr val="tx1"/>
                </a:solidFill>
                <a:latin typeface="微软雅黑" panose="020B0503020204020204" charset="-122"/>
                <a:ea typeface="微软雅黑" panose="020B0503020204020204" charset="-122"/>
                <a:sym typeface="+mn-ea"/>
              </a:rPr>
              <a:t>。</a:t>
            </a:r>
          </a:p>
          <a:p>
            <a:pPr>
              <a:lnSpc>
                <a:spcPct val="150000"/>
              </a:lnSpc>
              <a:spcBef>
                <a:spcPts val="1000"/>
              </a:spcBef>
            </a:pPr>
            <a:r>
              <a:rPr lang="zh-CN" sz="2800" noProof="1">
                <a:solidFill>
                  <a:schemeClr val="tx1"/>
                </a:solidFill>
                <a:latin typeface="微软雅黑" panose="020B0503020204020204" charset="-122"/>
                <a:ea typeface="微软雅黑" panose="020B0503020204020204" charset="-122"/>
                <a:sym typeface="+mn-ea"/>
              </a:rPr>
              <a:t>应用</a:t>
            </a:r>
            <a:r>
              <a:rPr lang="en-US" altLang="zh-CN" sz="2800" noProof="1">
                <a:solidFill>
                  <a:schemeClr val="tx1"/>
                </a:solidFill>
                <a:latin typeface="微软雅黑" panose="020B0503020204020204" charset="-122"/>
                <a:ea typeface="微软雅黑" panose="020B0503020204020204" charset="-122"/>
                <a:sym typeface="+mn-ea"/>
              </a:rPr>
              <a:t>2</a:t>
            </a:r>
            <a:r>
              <a:rPr lang="zh-CN" altLang="en-US" sz="2800" noProof="1">
                <a:solidFill>
                  <a:schemeClr val="tx1"/>
                </a:solidFill>
                <a:latin typeface="微软雅黑" panose="020B0503020204020204" charset="-122"/>
                <a:ea typeface="微软雅黑" panose="020B0503020204020204" charset="-122"/>
                <a:sym typeface="+mn-ea"/>
              </a:rPr>
              <a:t>：下载？？？？</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0104438" y="6035675"/>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clock1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r>
              <a:rPr lang="en-US" altLang="zh-CN" sz="4000" dirty="0" err="1"/>
              <a:t>getContent</a:t>
            </a:r>
            <a:r>
              <a:rPr lang="en-US" altLang="zh-CN" sz="4000" dirty="0"/>
              <a:t>()</a:t>
            </a:r>
            <a:r>
              <a:rPr lang="zh-CN" altLang="en-US" sz="4000" dirty="0"/>
              <a:t>方法</a:t>
            </a:r>
          </a:p>
        </p:txBody>
      </p:sp>
      <p:sp>
        <p:nvSpPr>
          <p:cNvPr id="7170"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sym typeface="+mn-ea"/>
              </a:rPr>
              <a:t>在使用</a:t>
            </a:r>
            <a:r>
              <a:rPr lang="en-US" altLang="zh-CN" sz="2800" noProof="1">
                <a:solidFill>
                  <a:schemeClr val="tx1"/>
                </a:solidFill>
                <a:latin typeface="微软雅黑" panose="020B0503020204020204" charset="-122"/>
                <a:ea typeface="微软雅黑" panose="020B0503020204020204" charset="-122"/>
                <a:sym typeface="+mn-ea"/>
              </a:rPr>
              <a:t>&lt;canvas&gt;</a:t>
            </a:r>
            <a:r>
              <a:rPr lang="zh-CN" altLang="en-US" sz="2800" noProof="1">
                <a:solidFill>
                  <a:schemeClr val="tx1"/>
                </a:solidFill>
                <a:latin typeface="微软雅黑" panose="020B0503020204020204" charset="-122"/>
                <a:ea typeface="微软雅黑" panose="020B0503020204020204" charset="-122"/>
                <a:sym typeface="+mn-ea"/>
              </a:rPr>
              <a:t>元素时，要调用</a:t>
            </a:r>
            <a:r>
              <a:rPr sz="2800" noProof="1">
                <a:solidFill>
                  <a:schemeClr val="tx1"/>
                </a:solidFill>
                <a:latin typeface="微软雅黑" panose="020B0503020204020204" charset="-122"/>
                <a:ea typeface="微软雅黑" panose="020B0503020204020204" charset="-122"/>
                <a:sym typeface="+mn-ea"/>
              </a:rPr>
              <a:t>getContext</a:t>
            </a: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方法。</a:t>
            </a:r>
            <a:r>
              <a:rPr sz="2800" noProof="1">
                <a:solidFill>
                  <a:schemeClr val="tx1"/>
                </a:solidFill>
                <a:latin typeface="微软雅黑" panose="020B0503020204020204" charset="-122"/>
                <a:ea typeface="微软雅黑" panose="020B0503020204020204" charset="-122"/>
                <a:sym typeface="+mn-ea"/>
              </a:rPr>
              <a:t>getContext() 方法可返回一个</a:t>
            </a:r>
            <a:r>
              <a:rPr sz="2800" noProof="1">
                <a:solidFill>
                  <a:srgbClr val="C00000"/>
                </a:solidFill>
                <a:latin typeface="微软雅黑" panose="020B0503020204020204" charset="-122"/>
                <a:ea typeface="微软雅黑" panose="020B0503020204020204" charset="-122"/>
                <a:sym typeface="+mn-ea"/>
              </a:rPr>
              <a:t>对象</a:t>
            </a:r>
            <a:r>
              <a:rPr sz="2800" noProof="1">
                <a:solidFill>
                  <a:schemeClr val="tx1"/>
                </a:solidFill>
                <a:latin typeface="微软雅黑" panose="020B0503020204020204" charset="-122"/>
                <a:ea typeface="微软雅黑" panose="020B0503020204020204" charset="-122"/>
                <a:sym typeface="+mn-ea"/>
              </a:rPr>
              <a:t>，该对象提供了用于在画布上</a:t>
            </a:r>
            <a:r>
              <a:rPr sz="2800" noProof="1">
                <a:solidFill>
                  <a:srgbClr val="C00000"/>
                </a:solidFill>
                <a:latin typeface="微软雅黑" panose="020B0503020204020204" charset="-122"/>
                <a:ea typeface="微软雅黑" panose="020B0503020204020204" charset="-122"/>
                <a:sym typeface="+mn-ea"/>
              </a:rPr>
              <a:t>绘图的方法和属性</a:t>
            </a:r>
            <a:r>
              <a:rPr sz="2800" noProof="1">
                <a:solidFill>
                  <a:schemeClr val="tx1"/>
                </a:solidFill>
                <a:latin typeface="微软雅黑" panose="020B0503020204020204" charset="-122"/>
                <a:ea typeface="微软雅黑" panose="020B0503020204020204" charset="-122"/>
                <a:sym typeface="+mn-ea"/>
              </a:rPr>
              <a:t>。</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var elem=document.getElementById(‘canvas’);</a:t>
            </a:r>
          </a:p>
          <a:p>
            <a:pPr marL="0" indent="0">
              <a:lnSpc>
                <a:spcPts val="3800"/>
              </a:lnSpc>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var context=elem.getContext(‘2d’);</a:t>
            </a:r>
          </a:p>
          <a:p>
            <a:pPr>
              <a:lnSpc>
                <a:spcPct val="150000"/>
              </a:lnSpc>
              <a:spcBef>
                <a:spcPts val="1000"/>
              </a:spcBef>
            </a:pPr>
            <a:endParaRPr lang="en-US" altLang="zh-CN" sz="2800" noProof="1">
              <a:solidFill>
                <a:schemeClr val="tx1"/>
              </a:solidFill>
              <a:latin typeface="微软雅黑" panose="020B0503020204020204" charset="-122"/>
              <a:ea typeface="微软雅黑" panose="020B0503020204020204" charset="-122"/>
              <a:sym typeface="+mn-ea"/>
            </a:endParaRPr>
          </a:p>
        </p:txBody>
      </p:sp>
      <p:sp>
        <p:nvSpPr>
          <p:cNvPr id="5" name="圆角矩形 4"/>
          <p:cNvSpPr/>
          <p:nvPr/>
        </p:nvSpPr>
        <p:spPr>
          <a:xfrm>
            <a:off x="2997200" y="4714875"/>
            <a:ext cx="6742113" cy="142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buFontTx/>
              <a:buNone/>
              <a:defRPr/>
            </a:pPr>
            <a:r>
              <a:rPr lang="zh-CN" altLang="en-US" sz="2800" dirty="0">
                <a:latin typeface="微软雅黑" panose="020B0503020204020204" charset="-122"/>
                <a:ea typeface="微软雅黑" panose="020B0503020204020204" charset="-122"/>
              </a:rPr>
              <a:t>注意：该方法可以接受两个值：</a:t>
            </a:r>
            <a:r>
              <a:rPr lang="en-US" altLang="zh-CN" sz="2800" dirty="0">
                <a:latin typeface="微软雅黑" panose="020B0503020204020204" charset="-122"/>
                <a:ea typeface="微软雅黑" panose="020B0503020204020204" charset="-122"/>
              </a:rPr>
              <a:t>2d</a:t>
            </a:r>
            <a:r>
              <a:rPr lang="zh-CN" altLang="en-US" sz="2800" dirty="0">
                <a:latin typeface="微软雅黑" panose="020B0503020204020204" charset="-122"/>
                <a:ea typeface="微软雅黑" panose="020B0503020204020204" charset="-122"/>
              </a:rPr>
              <a:t>和</a:t>
            </a:r>
            <a:r>
              <a:rPr lang="en-US" altLang="zh-CN" sz="2800" dirty="0">
                <a:latin typeface="微软雅黑" panose="020B0503020204020204" charset="-122"/>
                <a:ea typeface="微软雅黑" panose="020B0503020204020204" charset="-122"/>
              </a:rPr>
              <a:t>3d</a:t>
            </a:r>
            <a:r>
              <a:rPr lang="zh-CN" altLang="en-US" sz="2800" dirty="0">
                <a:latin typeface="微软雅黑" panose="020B0503020204020204" charset="-122"/>
                <a:ea typeface="微软雅黑" panose="020B0503020204020204" charset="-122"/>
              </a:rPr>
              <a:t>，分别表示二维和三维</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标题 1"/>
          <p:cNvSpPr>
            <a:spLocks noGrp="1" noChangeArrowheads="1"/>
          </p:cNvSpPr>
          <p:nvPr>
            <p:ph type="title"/>
          </p:nvPr>
        </p:nvSpPr>
        <p:spPr/>
        <p:txBody>
          <a:bodyPr/>
          <a:lstStyle/>
          <a:p>
            <a:r>
              <a:rPr lang="zh-CN" altLang="en-US" sz="4000" dirty="0"/>
              <a:t>动画循环</a:t>
            </a:r>
          </a:p>
        </p:txBody>
      </p:sp>
      <p:sp>
        <p:nvSpPr>
          <p:cNvPr id="70657" name="内容占位符 1"/>
          <p:cNvSpPr>
            <a:spLocks noGrp="1" noChangeArrowheads="1"/>
          </p:cNvSpPr>
          <p:nvPr>
            <p:ph idx="1"/>
          </p:nvPr>
        </p:nvSpPr>
        <p:spPr>
          <a:xfrm>
            <a:off x="1230313" y="1247775"/>
            <a:ext cx="10526712" cy="5195888"/>
          </a:xfrm>
        </p:spPr>
        <p:txBody>
          <a:bodyPr/>
          <a:lstStyle/>
          <a:p>
            <a:pPr>
              <a:lnSpc>
                <a:spcPct val="150000"/>
              </a:lnSpc>
              <a:spcBef>
                <a:spcPct val="0"/>
              </a:spcBef>
            </a:pPr>
            <a:r>
              <a:rPr lang="zh-CN" altLang="en-US" sz="2800" smtClean="0">
                <a:solidFill>
                  <a:schemeClr val="tx1"/>
                </a:solidFill>
                <a:latin typeface="微软雅黑" panose="020B0503020204020204" pitchFamily="34" charset="-122"/>
                <a:ea typeface="微软雅黑" panose="020B0503020204020204" pitchFamily="34" charset="-122"/>
              </a:rPr>
              <a:t>在</a:t>
            </a:r>
            <a:r>
              <a:rPr lang="en-US" altLang="zh-CN" sz="2800" smtClean="0">
                <a:solidFill>
                  <a:schemeClr val="tx1"/>
                </a:solidFill>
                <a:latin typeface="微软雅黑" panose="020B0503020204020204" pitchFamily="34" charset="-122"/>
                <a:ea typeface="微软雅黑" panose="020B0503020204020204" pitchFamily="34" charset="-122"/>
              </a:rPr>
              <a:t>canvas</a:t>
            </a:r>
            <a:r>
              <a:rPr lang="zh-CN" altLang="en-US" sz="2800" smtClean="0">
                <a:solidFill>
                  <a:schemeClr val="tx1"/>
                </a:solidFill>
                <a:latin typeface="微软雅黑" panose="020B0503020204020204" pitchFamily="34" charset="-122"/>
                <a:ea typeface="微软雅黑" panose="020B0503020204020204" pitchFamily="34" charset="-122"/>
              </a:rPr>
              <a:t>中实现动画的原理：在播放动画时</a:t>
            </a:r>
            <a:r>
              <a:rPr lang="zh-CN" altLang="en-US" sz="2800" smtClean="0">
                <a:solidFill>
                  <a:srgbClr val="C00000"/>
                </a:solidFill>
                <a:latin typeface="微软雅黑" panose="020B0503020204020204" pitchFamily="34" charset="-122"/>
                <a:ea typeface="微软雅黑" panose="020B0503020204020204" pitchFamily="34" charset="-122"/>
              </a:rPr>
              <a:t>持续更新并绘制，</a:t>
            </a:r>
            <a:r>
              <a:rPr lang="zh-CN" altLang="en-US" sz="2800" smtClean="0">
                <a:solidFill>
                  <a:schemeClr val="tx1"/>
                </a:solidFill>
                <a:latin typeface="微软雅黑" panose="020B0503020204020204" pitchFamily="34" charset="-122"/>
                <a:ea typeface="微软雅黑" panose="020B0503020204020204" pitchFamily="34" charset="-122"/>
              </a:rPr>
              <a:t>即</a:t>
            </a:r>
            <a:r>
              <a:rPr lang="zh-CN" altLang="en-US" sz="2800" smtClean="0">
                <a:solidFill>
                  <a:srgbClr val="C00000"/>
                </a:solidFill>
                <a:latin typeface="微软雅黑" panose="020B0503020204020204" pitchFamily="34" charset="-122"/>
                <a:ea typeface="微软雅黑" panose="020B0503020204020204" pitchFamily="34" charset="-122"/>
              </a:rPr>
              <a:t>动画循环。</a:t>
            </a:r>
          </a:p>
          <a:p>
            <a:pPr>
              <a:lnSpc>
                <a:spcPct val="150000"/>
              </a:lnSpc>
              <a:spcBef>
                <a:spcPct val="0"/>
              </a:spcBef>
            </a:pPr>
            <a:r>
              <a:rPr lang="en-US" altLang="zh-CN" sz="2800" smtClean="0">
                <a:solidFill>
                  <a:schemeClr val="tx1"/>
                </a:solidFill>
                <a:latin typeface="微软雅黑" panose="020B0503020204020204" pitchFamily="34" charset="-122"/>
                <a:ea typeface="微软雅黑" panose="020B0503020204020204" pitchFamily="34" charset="-122"/>
              </a:rPr>
              <a:t>setInterval()</a:t>
            </a:r>
            <a:r>
              <a:rPr lang="zh-CN" altLang="en-US" sz="2800" smtClean="0">
                <a:solidFill>
                  <a:schemeClr val="tx1"/>
                </a:solidFill>
                <a:latin typeface="微软雅黑" panose="020B0503020204020204" pitchFamily="34" charset="-122"/>
                <a:ea typeface="微软雅黑" panose="020B0503020204020204" pitchFamily="34" charset="-122"/>
              </a:rPr>
              <a:t>和</a:t>
            </a:r>
            <a:r>
              <a:rPr lang="en-US" altLang="zh-CN" sz="2800" smtClean="0">
                <a:solidFill>
                  <a:schemeClr val="tx1"/>
                </a:solidFill>
                <a:latin typeface="微软雅黑" panose="020B0503020204020204" pitchFamily="34" charset="-122"/>
                <a:ea typeface="微软雅黑" panose="020B0503020204020204" pitchFamily="34" charset="-122"/>
              </a:rPr>
              <a:t>setTimeout()</a:t>
            </a:r>
          </a:p>
          <a:p>
            <a:pPr>
              <a:lnSpc>
                <a:spcPct val="150000"/>
              </a:lnSpc>
              <a:spcBef>
                <a:spcPct val="0"/>
              </a:spcBef>
            </a:pPr>
            <a:endParaRPr lang="en-US" altLang="zh-CN" sz="2800" smtClean="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endParaRPr lang="en-US" altLang="zh-CN" sz="2800" smtClean="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endParaRPr lang="en-US" altLang="zh-CN" sz="2800" smtClean="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smtClean="0">
                <a:solidFill>
                  <a:schemeClr val="tx1"/>
                </a:solidFill>
                <a:latin typeface="微软雅黑" panose="020B0503020204020204" pitchFamily="34" charset="-122"/>
                <a:ea typeface="微软雅黑" panose="020B0503020204020204" pitchFamily="34" charset="-122"/>
              </a:rPr>
              <a:t>requestAnimationFrame( </a:t>
            </a:r>
            <a:r>
              <a:rPr lang="zh-CN" altLang="en-US" sz="2800" smtClean="0">
                <a:solidFill>
                  <a:schemeClr val="tx1"/>
                </a:solidFill>
                <a:latin typeface="微软雅黑" panose="020B0503020204020204" pitchFamily="34" charset="-122"/>
                <a:ea typeface="微软雅黑" panose="020B0503020204020204" pitchFamily="34" charset="-122"/>
              </a:rPr>
              <a:t>播放函数 </a:t>
            </a:r>
            <a:r>
              <a:rPr lang="en-US" altLang="zh-CN" sz="2800" smtClean="0">
                <a:solidFill>
                  <a:schemeClr val="tx1"/>
                </a:solidFill>
                <a:latin typeface="微软雅黑" panose="020B0503020204020204" pitchFamily="34" charset="-122"/>
                <a:ea typeface="微软雅黑" panose="020B0503020204020204" pitchFamily="34" charset="-122"/>
              </a:rPr>
              <a:t>)</a:t>
            </a:r>
          </a:p>
          <a:p>
            <a:pPr>
              <a:lnSpc>
                <a:spcPct val="150000"/>
              </a:lnSpc>
              <a:spcBef>
                <a:spcPct val="0"/>
              </a:spcBef>
            </a:pPr>
            <a:endParaRPr lang="en-US" altLang="zh-CN" sz="2800" smtClean="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5464175" y="5294313"/>
            <a:ext cx="5911850" cy="246856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sym typeface="+mn-ea"/>
              </a:rPr>
              <a:t>浏览器自行决定播放</a:t>
            </a:r>
            <a:r>
              <a:rPr lang="zh-CN" altLang="en-US" sz="2800" noProof="1">
                <a:solidFill>
                  <a:srgbClr val="C00000"/>
                </a:solidFill>
                <a:latin typeface="微软雅黑" panose="020B0503020204020204" charset="-122"/>
                <a:ea typeface="微软雅黑" panose="020B0503020204020204" charset="-122"/>
                <a:sym typeface="+mn-ea"/>
              </a:rPr>
              <a:t>最佳速度</a:t>
            </a:r>
          </a:p>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sym typeface="+mn-ea"/>
              </a:rPr>
              <a:t>标准方法</a:t>
            </a:r>
            <a:r>
              <a:rPr lang="en-US" altLang="zh-CN" sz="2800" noProof="1">
                <a:solidFill>
                  <a:srgbClr val="C00000"/>
                </a:solidFill>
                <a:latin typeface="微软雅黑" panose="020B0503020204020204" charset="-122"/>
                <a:ea typeface="微软雅黑" panose="020B0503020204020204" charset="-122"/>
                <a:sym typeface="+mn-ea"/>
              </a:rPr>
              <a:t> </a:t>
            </a:r>
          </a:p>
          <a:p>
            <a:pPr marL="285750" indent="-285750">
              <a:lnSpc>
                <a:spcPts val="4500"/>
              </a:lnSpc>
              <a:buClr>
                <a:srgbClr val="C00000"/>
              </a:buClr>
              <a:buFont typeface="Wingdings" panose="05000000000000000000" charset="0"/>
              <a:buChar char="l"/>
            </a:pPr>
            <a:endParaRPr lang="zh-CN" altLang="en-US" sz="2800" noProof="1">
              <a:solidFill>
                <a:schemeClr val="tx1"/>
              </a:solidFill>
              <a:latin typeface="微软雅黑" panose="020B0503020204020204" charset="-122"/>
              <a:ea typeface="微软雅黑" panose="020B0503020204020204" charset="-122"/>
            </a:endParaRPr>
          </a:p>
        </p:txBody>
      </p:sp>
      <p:sp>
        <p:nvSpPr>
          <p:cNvPr id="3" name="矩形 2"/>
          <p:cNvSpPr/>
          <p:nvPr/>
        </p:nvSpPr>
        <p:spPr>
          <a:xfrm>
            <a:off x="5464175" y="2932113"/>
            <a:ext cx="3641725" cy="246856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rPr>
              <a:t>时间不精确</a:t>
            </a:r>
          </a:p>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rPr>
              <a:t>时间间隔不好把控</a:t>
            </a:r>
          </a:p>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rPr>
              <a:t>不流畅</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p:txBody>
          <a:bodyPr/>
          <a:lstStyle/>
          <a:p>
            <a:r>
              <a:rPr lang="zh-CN" altLang="en-US" sz="4000" dirty="0"/>
              <a:t>动画循环</a:t>
            </a:r>
          </a:p>
        </p:txBody>
      </p:sp>
      <p:sp>
        <p:nvSpPr>
          <p:cNvPr id="2" name="内容占位符 1"/>
          <p:cNvSpPr>
            <a:spLocks noGrp="1"/>
          </p:cNvSpPr>
          <p:nvPr>
            <p:ph idx="1"/>
          </p:nvPr>
        </p:nvSpPr>
        <p:spPr/>
        <p:txBody>
          <a:bodyPr/>
          <a:lstStyle/>
          <a:p>
            <a:r>
              <a:rPr lang="zh-CN" altLang="en-US" sz="2800" noProof="1">
                <a:solidFill>
                  <a:schemeClr val="tx1"/>
                </a:solidFill>
                <a:latin typeface="微软雅黑" panose="020B0503020204020204" charset="-122"/>
                <a:ea typeface="微软雅黑" panose="020B0503020204020204" charset="-122"/>
                <a:sym typeface="+mn-ea"/>
              </a:rPr>
              <a:t>浏览器专属方法</a:t>
            </a: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endParaRPr lang="en-US" altLang="zh-CN" noProof="1" smtClean="0">
              <a:solidFill>
                <a:schemeClr val="tx1"/>
              </a:solidFill>
              <a:latin typeface="微软雅黑" panose="020B0503020204020204" charset="-122"/>
              <a:ea typeface="微软雅黑" panose="020B0503020204020204" charset="-122"/>
              <a:sym typeface="+mn-ea"/>
            </a:endParaRPr>
          </a:p>
          <a:p>
            <a:r>
              <a:rPr lang="en-US" altLang="zh-CN" noProof="1" smtClean="0">
                <a:solidFill>
                  <a:schemeClr val="tx1"/>
                </a:solidFill>
                <a:latin typeface="微软雅黑" panose="020B0503020204020204" charset="-122"/>
                <a:ea typeface="微软雅黑" panose="020B0503020204020204" charset="-122"/>
                <a:sym typeface="+mn-ea"/>
              </a:rPr>
              <a:t>request</a:t>
            </a:r>
            <a:r>
              <a:rPr lang="en-US" altLang="zh-CN" noProof="1" smtClean="0">
                <a:solidFill>
                  <a:srgbClr val="C00000"/>
                </a:solidFill>
                <a:latin typeface="微软雅黑" panose="020B0503020204020204" charset="-122"/>
                <a:ea typeface="微软雅黑" panose="020B0503020204020204" charset="-122"/>
                <a:sym typeface="+mn-ea"/>
              </a:rPr>
              <a:t>Next</a:t>
            </a:r>
            <a:r>
              <a:rPr lang="en-US" altLang="zh-CN" noProof="1" smtClean="0">
                <a:solidFill>
                  <a:schemeClr val="tx1"/>
                </a:solidFill>
                <a:latin typeface="微软雅黑" panose="020B0503020204020204" charset="-122"/>
                <a:ea typeface="微软雅黑" panose="020B0503020204020204" charset="-122"/>
                <a:sym typeface="+mn-ea"/>
              </a:rPr>
              <a:t>AnimationFrame</a:t>
            </a:r>
            <a:r>
              <a:rPr lang="en-US" altLang="zh-CN" noProof="1">
                <a:solidFill>
                  <a:schemeClr val="tx1"/>
                </a:solidFill>
                <a:latin typeface="微软雅黑" panose="020B0503020204020204" charset="-122"/>
                <a:ea typeface="微软雅黑" panose="020B0503020204020204" charset="-122"/>
                <a:sym typeface="+mn-ea"/>
              </a:rPr>
              <a:t>( </a:t>
            </a:r>
            <a:r>
              <a:rPr lang="zh-CN" altLang="en-US" noProof="1">
                <a:solidFill>
                  <a:schemeClr val="tx1"/>
                </a:solidFill>
                <a:latin typeface="微软雅黑" panose="020B0503020204020204" charset="-122"/>
                <a:ea typeface="微软雅黑" panose="020B0503020204020204" charset="-122"/>
                <a:sym typeface="+mn-ea"/>
              </a:rPr>
              <a:t> </a:t>
            </a:r>
            <a:r>
              <a:rPr lang="en-US" altLang="zh-CN" noProof="1">
                <a:solidFill>
                  <a:schemeClr val="tx1"/>
                </a:solidFill>
                <a:latin typeface="微软雅黑" panose="020B0503020204020204" charset="-122"/>
                <a:ea typeface="微软雅黑" panose="020B0503020204020204" charset="-122"/>
                <a:sym typeface="+mn-ea"/>
              </a:rPr>
              <a:t>)</a:t>
            </a:r>
            <a:endParaRPr lang="zh-CN" altLang="en-US" noProof="1"/>
          </a:p>
        </p:txBody>
      </p:sp>
      <p:sp>
        <p:nvSpPr>
          <p:cNvPr id="3" name="矩形 2"/>
          <p:cNvSpPr/>
          <p:nvPr/>
        </p:nvSpPr>
        <p:spPr>
          <a:xfrm>
            <a:off x="3157970" y="4505527"/>
            <a:ext cx="3641725" cy="2468563"/>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nSpc>
                <a:spcPts val="4500"/>
              </a:lnSpc>
              <a:buClr>
                <a:srgbClr val="C00000"/>
              </a:buClr>
              <a:buFont typeface="Wingdings" panose="05000000000000000000" charset="0"/>
              <a:buChar char="l"/>
            </a:pPr>
            <a:r>
              <a:rPr lang="zh-CN" altLang="en-US" sz="2800" noProof="1">
                <a:solidFill>
                  <a:schemeClr val="tx1"/>
                </a:solidFill>
                <a:latin typeface="微软雅黑" panose="020B0503020204020204" charset="-122"/>
                <a:ea typeface="微软雅黑" panose="020B0503020204020204" charset="-122"/>
              </a:rPr>
              <a:t>解决兼容性问题</a:t>
            </a:r>
          </a:p>
          <a:p>
            <a:pPr>
              <a:lnSpc>
                <a:spcPts val="4500"/>
              </a:lnSpc>
              <a:buClr>
                <a:srgbClr val="C00000"/>
              </a:buClr>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7575550" y="6035675"/>
            <a:ext cx="4433888"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spcBef>
                <a:spcPts val="2000"/>
              </a:spcBef>
            </a:pPr>
            <a:r>
              <a:rPr lang="zh-CN" altLang="en-US" sz="2000" noProof="1">
                <a:sym typeface="+mn-ea"/>
              </a:rPr>
              <a:t>requestNextAnimationFrame.js</a:t>
            </a:r>
            <a:endParaRPr lang="zh-CN" altLang="en-US" sz="2000" noProof="1"/>
          </a:p>
          <a:p>
            <a:pPr algn="ctr"/>
            <a:endParaRPr lang="en-US" altLang="zh-CN" sz="2000" noProof="1">
              <a:solidFill>
                <a:schemeClr val="bg1"/>
              </a:solidFill>
              <a:latin typeface="微软雅黑" panose="020B0503020204020204" charset="-122"/>
              <a:ea typeface="微软雅黑" panose="020B0503020204020204" charset="-122"/>
              <a:sym typeface="+mn-ea"/>
            </a:endParaRPr>
          </a:p>
        </p:txBody>
      </p:sp>
      <p:sp>
        <p:nvSpPr>
          <p:cNvPr id="5" name="矩形 4"/>
          <p:cNvSpPr/>
          <p:nvPr/>
        </p:nvSpPr>
        <p:spPr>
          <a:xfrm>
            <a:off x="3157970" y="1966393"/>
            <a:ext cx="7710488" cy="2468563"/>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nSpc>
                <a:spcPts val="4500"/>
              </a:lnSpc>
              <a:buClr>
                <a:srgbClr val="C00000"/>
              </a:buClr>
              <a:buFont typeface="Wingdings" panose="05000000000000000000" charset="0"/>
              <a:buChar char="l"/>
            </a:pPr>
            <a:r>
              <a:rPr lang="zh-CN" altLang="en-US" sz="2800" noProof="1">
                <a:solidFill>
                  <a:srgbClr val="C00000"/>
                </a:solidFill>
                <a:latin typeface="微软雅黑" panose="020B0503020204020204" charset="-122"/>
                <a:ea typeface="微软雅黑" panose="020B0503020204020204" charset="-122"/>
              </a:rPr>
              <a:t>webkit</a:t>
            </a:r>
            <a:r>
              <a:rPr lang="zh-CN" altLang="en-US" sz="2800" noProof="1">
                <a:solidFill>
                  <a:schemeClr val="tx1"/>
                </a:solidFill>
                <a:latin typeface="微软雅黑" panose="020B0503020204020204" charset="-122"/>
                <a:ea typeface="微软雅黑" panose="020B0503020204020204" charset="-122"/>
              </a:rPr>
              <a:t>RequestAnimationFrame </a:t>
            </a:r>
          </a:p>
          <a:p>
            <a:pPr marL="285750" indent="-285750">
              <a:lnSpc>
                <a:spcPts val="4500"/>
              </a:lnSpc>
              <a:buClr>
                <a:srgbClr val="C00000"/>
              </a:buClr>
              <a:buFont typeface="Wingdings" panose="05000000000000000000" charset="0"/>
              <a:buChar char="l"/>
            </a:pPr>
            <a:r>
              <a:rPr lang="zh-CN" altLang="en-US" sz="2800" noProof="1">
                <a:solidFill>
                  <a:srgbClr val="C00000"/>
                </a:solidFill>
                <a:latin typeface="微软雅黑" panose="020B0503020204020204" charset="-122"/>
                <a:ea typeface="微软雅黑" panose="020B0503020204020204" charset="-122"/>
              </a:rPr>
              <a:t>moz</a:t>
            </a:r>
            <a:r>
              <a:rPr lang="zh-CN" altLang="en-US" sz="2800" noProof="1">
                <a:solidFill>
                  <a:schemeClr val="tx1"/>
                </a:solidFill>
                <a:latin typeface="微软雅黑" panose="020B0503020204020204" charset="-122"/>
                <a:ea typeface="微软雅黑" panose="020B0503020204020204" charset="-122"/>
              </a:rPr>
              <a:t>RequestAnimationFrame  </a:t>
            </a:r>
          </a:p>
          <a:p>
            <a:pPr marL="285750" indent="-285750">
              <a:lnSpc>
                <a:spcPts val="4500"/>
              </a:lnSpc>
              <a:buClr>
                <a:srgbClr val="C00000"/>
              </a:buClr>
              <a:buFont typeface="Wingdings" panose="05000000000000000000" charset="0"/>
              <a:buChar char="l"/>
            </a:pPr>
            <a:r>
              <a:rPr lang="zh-CN" altLang="en-US" sz="2800" noProof="1">
                <a:solidFill>
                  <a:srgbClr val="C00000"/>
                </a:solidFill>
                <a:latin typeface="微软雅黑" panose="020B0503020204020204" charset="-122"/>
                <a:ea typeface="微软雅黑" panose="020B0503020204020204" charset="-122"/>
              </a:rPr>
              <a:t>o</a:t>
            </a:r>
            <a:r>
              <a:rPr lang="zh-CN" altLang="en-US" sz="2800" noProof="1">
                <a:solidFill>
                  <a:schemeClr val="tx1"/>
                </a:solidFill>
                <a:latin typeface="微软雅黑" panose="020B0503020204020204" charset="-122"/>
                <a:ea typeface="微软雅黑" panose="020B0503020204020204" charset="-122"/>
              </a:rPr>
              <a:t>RequestAnimationFrame </a:t>
            </a:r>
          </a:p>
          <a:p>
            <a:pPr marL="285750" indent="-285750">
              <a:lnSpc>
                <a:spcPts val="4500"/>
              </a:lnSpc>
              <a:buClr>
                <a:srgbClr val="C00000"/>
              </a:buClr>
              <a:buFont typeface="Wingdings" panose="05000000000000000000" charset="0"/>
              <a:buChar char="l"/>
            </a:pPr>
            <a:r>
              <a:rPr lang="zh-CN" altLang="en-US" sz="2800" noProof="1">
                <a:solidFill>
                  <a:srgbClr val="C00000"/>
                </a:solidFill>
                <a:latin typeface="微软雅黑" panose="020B0503020204020204" charset="-122"/>
                <a:ea typeface="微软雅黑" panose="020B0503020204020204" charset="-122"/>
              </a:rPr>
              <a:t>ms</a:t>
            </a:r>
            <a:r>
              <a:rPr lang="zh-CN" altLang="en-US" sz="2800" noProof="1">
                <a:solidFill>
                  <a:schemeClr val="tx1"/>
                </a:solidFill>
                <a:latin typeface="微软雅黑" panose="020B0503020204020204" charset="-122"/>
                <a:ea typeface="微软雅黑" panose="020B0503020204020204" charset="-122"/>
              </a:rPr>
              <a:t>RequestAnimationFrame</a:t>
            </a:r>
          </a:p>
          <a:p>
            <a:pPr>
              <a:buClr>
                <a:srgbClr val="C00000"/>
              </a:buClr>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a:lstStyle/>
          <a:p>
            <a:r>
              <a:rPr lang="zh-CN" altLang="en-US" sz="4000" dirty="0"/>
              <a:t>帧速率</a:t>
            </a:r>
          </a:p>
        </p:txBody>
      </p:sp>
      <p:sp>
        <p:nvSpPr>
          <p:cNvPr id="2" name="内容占位符 1"/>
          <p:cNvSpPr>
            <a:spLocks noGrp="1"/>
          </p:cNvSpPr>
          <p:nvPr>
            <p:ph idx="1"/>
          </p:nvPr>
        </p:nvSpPr>
        <p:spPr/>
        <p:txBody>
          <a:bodyPr/>
          <a:lstStyle/>
          <a:p>
            <a:r>
              <a:rPr lang="zh-CN" altLang="en-US" sz="2800" noProof="1">
                <a:solidFill>
                  <a:schemeClr val="tx1"/>
                </a:solidFill>
                <a:latin typeface="微软雅黑" panose="020B0503020204020204" charset="-122"/>
                <a:ea typeface="微软雅黑" panose="020B0503020204020204" charset="-122"/>
                <a:sym typeface="+mn-ea"/>
              </a:rPr>
              <a:t>动画是由一系列叫做</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帧</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a:t>
            </a:r>
            <a:r>
              <a:rPr lang="en-US" altLang="zh-CN" sz="2800" noProof="1">
                <a:solidFill>
                  <a:schemeClr val="tx1"/>
                </a:solidFill>
                <a:latin typeface="微软雅黑" panose="020B0503020204020204" charset="-122"/>
                <a:ea typeface="微软雅黑" panose="020B0503020204020204" charset="-122"/>
                <a:sym typeface="+mn-ea"/>
              </a:rPr>
              <a:t>frame</a:t>
            </a:r>
            <a:r>
              <a:rPr lang="zh-CN" altLang="en-US" sz="2800" noProof="1">
                <a:solidFill>
                  <a:schemeClr val="tx1"/>
                </a:solidFill>
                <a:latin typeface="微软雅黑" panose="020B0503020204020204" charset="-122"/>
                <a:ea typeface="微软雅黑" panose="020B0503020204020204" charset="-122"/>
                <a:sym typeface="+mn-ea"/>
              </a:rPr>
              <a:t>）的图像组成的。</a:t>
            </a:r>
          </a:p>
          <a:p>
            <a:r>
              <a:rPr lang="zh-CN" altLang="en-US" sz="2800" noProof="1">
                <a:solidFill>
                  <a:schemeClr val="tx1"/>
                </a:solidFill>
                <a:latin typeface="微软雅黑" panose="020B0503020204020204" charset="-122"/>
                <a:ea typeface="微软雅黑" panose="020B0503020204020204" charset="-122"/>
                <a:sym typeface="+mn-ea"/>
              </a:rPr>
              <a:t>图像的显示频率叫做</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帧速率</a:t>
            </a:r>
            <a:r>
              <a:rPr lang="en-US" altLang="zh-CN" sz="2800" noProof="1">
                <a:solidFill>
                  <a:schemeClr val="tx1"/>
                </a:solidFill>
                <a:latin typeface="微软雅黑" panose="020B0503020204020204" charset="-122"/>
                <a:ea typeface="微软雅黑" panose="020B0503020204020204" charset="-122"/>
                <a:sym typeface="+mn-ea"/>
              </a:rPr>
              <a:t>”</a:t>
            </a:r>
            <a:r>
              <a:rPr lang="zh-CN" altLang="en-US" sz="2800" noProof="1">
                <a:solidFill>
                  <a:schemeClr val="tx1"/>
                </a:solidFill>
                <a:latin typeface="微软雅黑" panose="020B0503020204020204" charset="-122"/>
                <a:ea typeface="微软雅黑" panose="020B0503020204020204" charset="-122"/>
                <a:sym typeface="+mn-ea"/>
              </a:rPr>
              <a:t>。</a:t>
            </a:r>
          </a:p>
          <a:p>
            <a:r>
              <a:rPr lang="en-US" altLang="zh-CN" sz="2800" noProof="1">
                <a:solidFill>
                  <a:schemeClr val="tx1"/>
                </a:solidFill>
                <a:latin typeface="微软雅黑" panose="020B0503020204020204" charset="-122"/>
                <a:ea typeface="微软雅黑" panose="020B0503020204020204" charset="-122"/>
                <a:sym typeface="+mn-ea"/>
              </a:rPr>
              <a:t>fps:</a:t>
            </a:r>
            <a:r>
              <a:rPr lang="zh-CN" altLang="en-US" sz="2800" noProof="1">
                <a:solidFill>
                  <a:schemeClr val="tx1"/>
                </a:solidFill>
                <a:latin typeface="微软雅黑" panose="020B0503020204020204" charset="-122"/>
                <a:ea typeface="微软雅黑" panose="020B0503020204020204" charset="-122"/>
                <a:sym typeface="+mn-ea"/>
              </a:rPr>
              <a:t>每秒钟播放的帧数（</a:t>
            </a:r>
            <a:r>
              <a:rPr lang="en-US" altLang="zh-CN" sz="2800" noProof="1">
                <a:solidFill>
                  <a:schemeClr val="tx1"/>
                </a:solidFill>
                <a:latin typeface="微软雅黑" panose="020B0503020204020204" charset="-122"/>
                <a:ea typeface="微软雅黑" panose="020B0503020204020204" charset="-122"/>
                <a:sym typeface="+mn-ea"/>
              </a:rPr>
              <a:t>frame per seconds</a:t>
            </a:r>
            <a:r>
              <a:rPr lang="zh-CN" altLang="en-US" sz="2800" noProof="1">
                <a:solidFill>
                  <a:schemeClr val="tx1"/>
                </a:solidFill>
                <a:latin typeface="微软雅黑" panose="020B0503020204020204" charset="-122"/>
                <a:ea typeface="微软雅黑" panose="020B0503020204020204" charset="-122"/>
                <a:sym typeface="+mn-ea"/>
              </a:rPr>
              <a:t>）</a:t>
            </a:r>
          </a:p>
          <a:p>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pPr marL="0" indent="0">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sym typeface="+mn-ea"/>
            </a:endParaRPr>
          </a:p>
          <a:p>
            <a:endParaRPr lang="zh-CN" altLang="en-US" noProof="1"/>
          </a:p>
        </p:txBody>
      </p:sp>
      <p:sp>
        <p:nvSpPr>
          <p:cNvPr id="7" name="圆角矩形 6"/>
          <p:cNvSpPr/>
          <p:nvPr/>
        </p:nvSpPr>
        <p:spPr>
          <a:xfrm>
            <a:off x="10104438" y="6035675"/>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fps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extLst>
      <p:ext uri="{BB962C8B-B14F-4D97-AF65-F5344CB8AC3E}">
        <p14:creationId xmlns:p14="http://schemas.microsoft.com/office/powerpoint/2010/main" val="394163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en-US" altLang="zh-CN" sz="4000" dirty="0"/>
              <a:t>C</a:t>
            </a:r>
            <a:r>
              <a:rPr lang="en-US" altLang="zh-CN" sz="4000" dirty="0" smtClean="0"/>
              <a:t>anvas</a:t>
            </a:r>
            <a:r>
              <a:rPr lang="zh-CN" altLang="en-US" sz="4000" dirty="0"/>
              <a:t>和</a:t>
            </a:r>
            <a:r>
              <a:rPr lang="en-US" altLang="zh-CN" sz="4000" dirty="0"/>
              <a:t>context</a:t>
            </a:r>
            <a:r>
              <a:rPr lang="zh-CN" altLang="en-US" sz="4000" dirty="0"/>
              <a:t>的大小</a:t>
            </a:r>
          </a:p>
        </p:txBody>
      </p:sp>
      <p:sp>
        <p:nvSpPr>
          <p:cNvPr id="10242" name="内容占位符 2"/>
          <p:cNvSpPr>
            <a:spLocks noGrp="1" noChangeArrowheads="1"/>
          </p:cNvSpPr>
          <p:nvPr>
            <p:ph idx="1"/>
          </p:nvPr>
        </p:nvSpPr>
        <p:spPr>
          <a:xfrm>
            <a:off x="609599" y="1304925"/>
            <a:ext cx="10460183" cy="4997450"/>
          </a:xfrm>
        </p:spPr>
        <p:txBody>
          <a:bodyPr/>
          <a:lstStyle/>
          <a:p>
            <a:pPr>
              <a:lnSpc>
                <a:spcPct val="150000"/>
              </a:lnSpc>
              <a:spcBef>
                <a:spcPts val="1000"/>
              </a:spcBef>
            </a:pP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canvas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元素实际上有两套尺寸。一是</a:t>
            </a:r>
            <a:r>
              <a:rPr lang="zh-CN" altLang="en-US" sz="2600" dirty="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元素本身</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的大小，另一个是元素</a:t>
            </a:r>
            <a:r>
              <a:rPr lang="zh-CN" altLang="en-US" sz="2600" dirty="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绘图表面</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的大小。</a:t>
            </a:r>
          </a:p>
          <a:p>
            <a:pPr>
              <a:lnSpc>
                <a:spcPct val="150000"/>
              </a:lnSpc>
              <a:spcBef>
                <a:spcPts val="1000"/>
              </a:spcBef>
            </a:pP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当</a:t>
            </a:r>
            <a:r>
              <a:rPr lang="zh-CN" altLang="en-US" sz="2600" dirty="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直接</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设置</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width</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height</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属性时，实际上是改变了</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canvas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元素的大小和元素绘图表面的大小。</a:t>
            </a:r>
          </a:p>
          <a:p>
            <a:pPr>
              <a:lnSpc>
                <a:spcPct val="150000"/>
              </a:lnSpc>
              <a:spcBef>
                <a:spcPts val="1000"/>
              </a:spcBef>
            </a:pP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而通过</a:t>
            </a:r>
            <a:r>
              <a:rPr lang="en-US" altLang="zh-CN" sz="2600" dirty="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CSS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来设定</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canvas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元素的大小，只会改变</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canvas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的大小，不会影响到绘图表面。</a:t>
            </a:r>
          </a:p>
          <a:p>
            <a:pPr>
              <a:lnSpc>
                <a:spcPct val="150000"/>
              </a:lnSpc>
              <a:spcBef>
                <a:spcPts val="1000"/>
              </a:spcBef>
            </a:pP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当</a:t>
            </a:r>
            <a:r>
              <a:rPr lang="en-US" altLang="zh-CN"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canvas</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元素的大小和绘图表面的大小不一致时，浏览器会对绘图表面进行</a:t>
            </a:r>
            <a:r>
              <a:rPr lang="zh-CN" altLang="en-US" sz="2600" dirty="0" smtClean="0">
                <a:solidFill>
                  <a:srgbClr val="C00000"/>
                </a:solidFill>
                <a:latin typeface="微软雅黑" panose="020B0503020204020204" pitchFamily="34" charset="-122"/>
                <a:ea typeface="微软雅黑" panose="020B0503020204020204" pitchFamily="34" charset="-122"/>
                <a:sym typeface="宋体" panose="02010600030101010101" pitchFamily="2" charset="-122"/>
              </a:rPr>
              <a:t>缩放</a:t>
            </a:r>
            <a:r>
              <a:rPr lang="zh-CN" altLang="en-US" sz="26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，使其符合元素的大小。</a:t>
            </a: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spcBef>
                <a:spcPts val="1000"/>
              </a:spcBef>
            </a:pPr>
            <a:endParaRPr lang="zh-CN" altLang="en-US" sz="28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en-US" altLang="zh-CN" sz="4000" dirty="0"/>
              <a:t>Canvas</a:t>
            </a:r>
            <a:r>
              <a:rPr lang="zh-CN" altLang="en-US" sz="4000" dirty="0"/>
              <a:t>坐标及方法</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canvas 是一个二维网格。</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canvas 的左上角坐标为 (0,0)</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grpSp>
        <p:nvGrpSpPr>
          <p:cNvPr id="12291" name="组合 2"/>
          <p:cNvGrpSpPr>
            <a:grpSpLocks/>
          </p:cNvGrpSpPr>
          <p:nvPr/>
        </p:nvGrpSpPr>
        <p:grpSpPr bwMode="auto">
          <a:xfrm>
            <a:off x="7794625" y="3225800"/>
            <a:ext cx="3798888" cy="2479675"/>
            <a:chOff x="6797" y="5079"/>
            <a:chExt cx="10028" cy="3906"/>
          </a:xfrm>
        </p:grpSpPr>
        <p:pic>
          <p:nvPicPr>
            <p:cNvPr id="1229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 y="5079"/>
              <a:ext cx="10028" cy="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 184"/>
            <p:cNvSpPr/>
            <p:nvPr/>
          </p:nvSpPr>
          <p:spPr>
            <a:xfrm>
              <a:off x="7560" y="5782"/>
              <a:ext cx="193" cy="1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noProof="1">
                <a:solidFill>
                  <a:srgbClr val="FFFFFF"/>
                </a:solidFill>
              </a:endParaRPr>
            </a:p>
          </p:txBody>
        </p:sp>
      </p:grpSp>
      <p:sp>
        <p:nvSpPr>
          <p:cNvPr id="2" name="圆角矩形 1"/>
          <p:cNvSpPr/>
          <p:nvPr/>
        </p:nvSpPr>
        <p:spPr>
          <a:xfrm>
            <a:off x="10271125" y="6035675"/>
            <a:ext cx="1738313" cy="777875"/>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noProof="1">
                <a:latin typeface="微软雅黑" panose="020B0503020204020204" charset="-122"/>
                <a:ea typeface="微软雅黑" panose="020B0503020204020204" charset="-122"/>
              </a:rPr>
              <a:t>coordinates</a:t>
            </a:r>
          </a:p>
        </p:txBody>
      </p:sp>
      <p:pic>
        <p:nvPicPr>
          <p:cNvPr id="12295"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3043238"/>
            <a:ext cx="5448300" cy="3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en-US" sz="4000" dirty="0">
                <a:sym typeface="宋体" panose="02010600030101010101" pitchFamily="2" charset="-122"/>
              </a:rPr>
              <a:t>路径</a:t>
            </a:r>
          </a:p>
        </p:txBody>
      </p:sp>
      <p:sp>
        <p:nvSpPr>
          <p:cNvPr id="8194" name="内容占位符 2"/>
          <p:cNvSpPr>
            <a:spLocks noGrp="1"/>
          </p:cNvSpPr>
          <p:nvPr>
            <p:ph idx="1"/>
          </p:nvPr>
        </p:nvSpPr>
        <p:spPr/>
        <p:txBody>
          <a:bodyPr/>
          <a:lstStyle/>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beginPath( ) 方法开始一条新的路径（路径开始点）。</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closePath( ) 方法创建从当前点到开始点的路径（路径结束点）。</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moveTo(</a:t>
            </a:r>
            <a:r>
              <a:rPr lang="en-US" sz="2800" noProof="1">
                <a:solidFill>
                  <a:schemeClr val="tx1"/>
                </a:solidFill>
                <a:latin typeface="微软雅黑" panose="020B0503020204020204" charset="-122"/>
                <a:ea typeface="微软雅黑" panose="020B0503020204020204" charset="-122"/>
              </a:rPr>
              <a:t>x,y</a:t>
            </a:r>
            <a:r>
              <a:rPr lang="zh-CN" altLang="en-US" sz="2800" noProof="1">
                <a:solidFill>
                  <a:schemeClr val="tx1"/>
                </a:solidFill>
                <a:latin typeface="微软雅黑" panose="020B0503020204020204" charset="-122"/>
                <a:ea typeface="微软雅黑" panose="020B0503020204020204" charset="-122"/>
              </a:rPr>
              <a:t>)方法</a:t>
            </a:r>
            <a:r>
              <a:rPr sz="2800" noProof="1">
                <a:solidFill>
                  <a:schemeClr val="tx1"/>
                </a:solidFill>
                <a:latin typeface="微软雅黑" panose="020B0503020204020204" charset="-122"/>
                <a:ea typeface="微软雅黑" panose="020B0503020204020204" charset="-122"/>
              </a:rPr>
              <a:t>把路径移动到画布中的指定点，不创建线条</a:t>
            </a:r>
            <a:r>
              <a:rPr lang="zh-CN" altLang="en-US" sz="2800" noProof="1">
                <a:solidFill>
                  <a:schemeClr val="tx1"/>
                </a:solidFill>
                <a:latin typeface="微软雅黑" panose="020B0503020204020204" charset="-122"/>
                <a:ea typeface="微软雅黑" panose="020B0503020204020204" charset="-122"/>
              </a:rPr>
              <a:t>。</a:t>
            </a:r>
          </a:p>
          <a:p>
            <a:pPr>
              <a:lnSpc>
                <a:spcPct val="150000"/>
              </a:lnSpc>
              <a:spcBef>
                <a:spcPts val="1000"/>
              </a:spcBef>
            </a:pPr>
            <a:r>
              <a:rPr lang="zh-CN" altLang="en-US" sz="2800" noProof="1">
                <a:solidFill>
                  <a:schemeClr val="tx1"/>
                </a:solidFill>
                <a:latin typeface="微软雅黑" panose="020B0503020204020204" charset="-122"/>
                <a:ea typeface="微软雅黑" panose="020B0503020204020204" charset="-122"/>
              </a:rPr>
              <a:t>lineTo()添加一个新点，然后在画布中</a:t>
            </a:r>
            <a:r>
              <a:rPr lang="zh-CN" altLang="en-US" sz="2800" noProof="1">
                <a:solidFill>
                  <a:srgbClr val="C00000"/>
                </a:solidFill>
                <a:latin typeface="微软雅黑" panose="020B0503020204020204" charset="-122"/>
                <a:ea typeface="微软雅黑" panose="020B0503020204020204" charset="-122"/>
              </a:rPr>
              <a:t>创建</a:t>
            </a:r>
            <a:r>
              <a:rPr lang="zh-CN" altLang="en-US" sz="2800" noProof="1">
                <a:solidFill>
                  <a:schemeClr val="tx1"/>
                </a:solidFill>
                <a:latin typeface="微软雅黑" panose="020B0503020204020204" charset="-122"/>
                <a:ea typeface="微软雅黑" panose="020B0503020204020204" charset="-122"/>
              </a:rPr>
              <a:t>从该点到最后指定点的线条。</a:t>
            </a:r>
          </a:p>
          <a:p>
            <a:pPr>
              <a:lnSpc>
                <a:spcPct val="150000"/>
              </a:lnSpc>
              <a:spcBef>
                <a:spcPts val="1000"/>
              </a:spcBef>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2" name="圆角矩形 1"/>
          <p:cNvSpPr/>
          <p:nvPr/>
        </p:nvSpPr>
        <p:spPr>
          <a:xfrm>
            <a:off x="10271125" y="6035675"/>
            <a:ext cx="1738313" cy="777875"/>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latin typeface="微软雅黑" panose="020B0503020204020204" charset="-122"/>
                <a:ea typeface="微软雅黑" panose="020B0503020204020204" charset="-122"/>
              </a:rPr>
              <a:t>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zh-CN" altLang="en-US" sz="4000" dirty="0">
                <a:sym typeface="宋体" panose="02010600030101010101" pitchFamily="2" charset="-122"/>
              </a:rPr>
              <a:t>填充和描绘</a:t>
            </a:r>
          </a:p>
        </p:txBody>
      </p:sp>
      <p:sp>
        <p:nvSpPr>
          <p:cNvPr id="8194" name="内容占位符 2"/>
          <p:cNvSpPr>
            <a:spLocks noGrp="1"/>
          </p:cNvSpPr>
          <p:nvPr>
            <p:ph idx="1"/>
          </p:nvPr>
        </p:nvSpPr>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sym typeface="+mn-ea"/>
              </a:rPr>
              <a:t>stroke( )方法实际地</a:t>
            </a:r>
            <a:r>
              <a:rPr lang="zh-CN" altLang="en-US" sz="2800" noProof="1">
                <a:solidFill>
                  <a:srgbClr val="C00000"/>
                </a:solidFill>
                <a:latin typeface="微软雅黑" panose="020B0503020204020204" charset="-122"/>
                <a:ea typeface="微软雅黑" panose="020B0503020204020204" charset="-122"/>
                <a:sym typeface="+mn-ea"/>
              </a:rPr>
              <a:t>绘制</a:t>
            </a:r>
            <a:r>
              <a:rPr lang="zh-CN" altLang="en-US" sz="2800" noProof="1">
                <a:solidFill>
                  <a:schemeClr val="tx1"/>
                </a:solidFill>
                <a:latin typeface="微软雅黑" panose="020B0503020204020204" charset="-122"/>
                <a:ea typeface="微软雅黑" panose="020B0503020204020204" charset="-122"/>
                <a:sym typeface="+mn-ea"/>
              </a:rPr>
              <a:t>出通过 moveTo() 和 lineTo() 方法定义的路径。默认颜色是黑色。</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en-US" altLang="zh-CN" sz="2800" noProof="1" smtClean="0">
                <a:solidFill>
                  <a:schemeClr val="tx1"/>
                </a:solidFill>
                <a:latin typeface="微软雅黑" panose="020B0503020204020204" charset="-122"/>
                <a:ea typeface="微软雅黑" panose="020B0503020204020204" charset="-122"/>
                <a:sym typeface="+mn-ea"/>
              </a:rPr>
              <a:t> </a:t>
            </a:r>
            <a:r>
              <a:rPr lang="en-US" altLang="zh-CN" sz="2800" noProof="1">
                <a:solidFill>
                  <a:schemeClr val="tx1"/>
                </a:solidFill>
                <a:latin typeface="微软雅黑" panose="020B0503020204020204" charset="-122"/>
                <a:ea typeface="微软雅黑" panose="020B0503020204020204" charset="-122"/>
                <a:sym typeface="+mn-ea"/>
              </a:rPr>
              <a:t>—stroke()</a:t>
            </a:r>
            <a:r>
              <a:rPr lang="zh-CN" altLang="en-US" sz="2800" noProof="1">
                <a:solidFill>
                  <a:schemeClr val="tx1"/>
                </a:solidFill>
                <a:latin typeface="微软雅黑" panose="020B0503020204020204" charset="-122"/>
                <a:ea typeface="微软雅黑" panose="020B0503020204020204" charset="-122"/>
                <a:sym typeface="+mn-ea"/>
              </a:rPr>
              <a:t>绘制的路径是从</a:t>
            </a:r>
            <a:r>
              <a:rPr lang="en-US" altLang="zh-CN" sz="2800" noProof="1">
                <a:solidFill>
                  <a:schemeClr val="tx1"/>
                </a:solidFill>
                <a:latin typeface="微软雅黑" panose="020B0503020204020204" charset="-122"/>
                <a:ea typeface="微软雅黑" panose="020B0503020204020204" charset="-122"/>
                <a:sym typeface="+mn-ea"/>
              </a:rPr>
              <a:t>beginPath()</a:t>
            </a:r>
            <a:r>
              <a:rPr lang="zh-CN" altLang="en-US" sz="2800" noProof="1">
                <a:solidFill>
                  <a:schemeClr val="tx1"/>
                </a:solidFill>
                <a:latin typeface="微软雅黑" panose="020B0503020204020204" charset="-122"/>
                <a:ea typeface="微软雅黑" panose="020B0503020204020204" charset="-122"/>
                <a:sym typeface="+mn-ea"/>
              </a:rPr>
              <a:t>到closePath( )</a:t>
            </a:r>
            <a:r>
              <a:rPr lang="zh-CN" altLang="en-US" sz="2800" noProof="1" smtClean="0">
                <a:solidFill>
                  <a:schemeClr val="tx1"/>
                </a:solidFill>
                <a:latin typeface="微软雅黑" panose="020B0503020204020204" charset="-122"/>
                <a:ea typeface="微软雅黑" panose="020B0503020204020204" charset="-122"/>
                <a:sym typeface="+mn-ea"/>
              </a:rPr>
              <a:t>或者 到</a:t>
            </a:r>
            <a:r>
              <a:rPr lang="zh-CN" altLang="en-US" sz="2800" noProof="1">
                <a:solidFill>
                  <a:schemeClr val="tx1"/>
                </a:solidFill>
                <a:latin typeface="微软雅黑" panose="020B0503020204020204" charset="-122"/>
                <a:ea typeface="微软雅黑" panose="020B0503020204020204" charset="-122"/>
                <a:sym typeface="+mn-ea"/>
              </a:rPr>
              <a:t>书写代码</a:t>
            </a:r>
            <a:r>
              <a:rPr lang="en-US" altLang="zh-CN" sz="2800" noProof="1">
                <a:solidFill>
                  <a:schemeClr val="tx1"/>
                </a:solidFill>
                <a:latin typeface="微软雅黑" panose="020B0503020204020204" charset="-122"/>
                <a:ea typeface="微软雅黑" panose="020B0503020204020204" charset="-122"/>
                <a:sym typeface="+mn-ea"/>
              </a:rPr>
              <a:t>stroke()</a:t>
            </a:r>
            <a:r>
              <a:rPr lang="zh-CN" altLang="en-US" sz="2800" noProof="1">
                <a:solidFill>
                  <a:schemeClr val="tx1"/>
                </a:solidFill>
                <a:latin typeface="微软雅黑" panose="020B0503020204020204" charset="-122"/>
                <a:ea typeface="微软雅黑" panose="020B0503020204020204" charset="-122"/>
                <a:sym typeface="+mn-ea"/>
              </a:rPr>
              <a:t>的位置为止的路径。</a:t>
            </a:r>
          </a:p>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sym typeface="+mn-ea"/>
              </a:rPr>
              <a:t>fill( )方法</a:t>
            </a:r>
            <a:r>
              <a:rPr lang="zh-CN" altLang="en-US" sz="2800" noProof="1">
                <a:solidFill>
                  <a:srgbClr val="C00000"/>
                </a:solidFill>
                <a:latin typeface="微软雅黑" panose="020B0503020204020204" charset="-122"/>
                <a:ea typeface="微软雅黑" panose="020B0503020204020204" charset="-122"/>
                <a:sym typeface="+mn-ea"/>
              </a:rPr>
              <a:t>填充</a:t>
            </a:r>
            <a:r>
              <a:rPr lang="zh-CN" altLang="en-US" sz="2800" noProof="1">
                <a:solidFill>
                  <a:schemeClr val="tx1"/>
                </a:solidFill>
                <a:latin typeface="微软雅黑" panose="020B0503020204020204" charset="-122"/>
                <a:ea typeface="微软雅黑" panose="020B0503020204020204" charset="-122"/>
                <a:sym typeface="+mn-ea"/>
              </a:rPr>
              <a:t>当前绘图（路径）。默认颜色是黑色。</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r>
              <a:rPr lang="en-US" altLang="zh-CN" sz="2800" noProof="1" smtClean="0">
                <a:solidFill>
                  <a:schemeClr val="tx1"/>
                </a:solidFill>
                <a:latin typeface="微软雅黑" panose="020B0503020204020204" charset="-122"/>
                <a:ea typeface="微软雅黑" panose="020B0503020204020204" charset="-122"/>
              </a:rPr>
              <a:t> </a:t>
            </a:r>
            <a:r>
              <a:rPr lang="en-US" altLang="zh-CN" sz="2800" noProof="1">
                <a:solidFill>
                  <a:schemeClr val="tx1"/>
                </a:solidFill>
                <a:latin typeface="微软雅黑" panose="020B0503020204020204" charset="-122"/>
                <a:ea typeface="微软雅黑" panose="020B0503020204020204" charset="-122"/>
              </a:rPr>
              <a:t>—如果路径未关闭，那么 fill() </a:t>
            </a:r>
            <a:r>
              <a:rPr lang="en-US" altLang="zh-CN" sz="2800" noProof="1" smtClean="0">
                <a:solidFill>
                  <a:schemeClr val="tx1"/>
                </a:solidFill>
                <a:latin typeface="微软雅黑" panose="020B0503020204020204" charset="-122"/>
                <a:ea typeface="微软雅黑" panose="020B0503020204020204" charset="-122"/>
              </a:rPr>
              <a:t>方法会从</a:t>
            </a:r>
            <a:r>
              <a:rPr lang="en-US" altLang="zh-CN" sz="2800" noProof="1" smtClean="0">
                <a:solidFill>
                  <a:srgbClr val="C00000"/>
                </a:solidFill>
                <a:latin typeface="微软雅黑" panose="020B0503020204020204" charset="-122"/>
                <a:ea typeface="微软雅黑" panose="020B0503020204020204" charset="-122"/>
              </a:rPr>
              <a:t>路径结束点</a:t>
            </a:r>
            <a:r>
              <a:rPr lang="en-US" altLang="zh-CN" sz="2800" noProof="1" smtClean="0">
                <a:solidFill>
                  <a:schemeClr val="tx1"/>
                </a:solidFill>
                <a:latin typeface="微软雅黑" panose="020B0503020204020204" charset="-122"/>
                <a:ea typeface="微软雅黑" panose="020B0503020204020204" charset="-122"/>
              </a:rPr>
              <a:t>到</a:t>
            </a:r>
            <a:r>
              <a:rPr lang="en-US" altLang="zh-CN" sz="2800" noProof="1" smtClean="0">
                <a:solidFill>
                  <a:srgbClr val="C00000"/>
                </a:solidFill>
                <a:latin typeface="微软雅黑" panose="020B0503020204020204" charset="-122"/>
                <a:ea typeface="微软雅黑" panose="020B0503020204020204" charset="-122"/>
              </a:rPr>
              <a:t>开始点</a:t>
            </a:r>
            <a:r>
              <a:rPr lang="en-US" altLang="zh-CN" sz="2800" noProof="1" smtClean="0">
                <a:solidFill>
                  <a:schemeClr val="tx1"/>
                </a:solidFill>
                <a:latin typeface="微软雅黑" panose="020B0503020204020204" charset="-122"/>
                <a:ea typeface="微软雅黑" panose="020B0503020204020204" charset="-122"/>
              </a:rPr>
              <a:t>之间添加一条线</a:t>
            </a:r>
            <a:r>
              <a:rPr lang="en-US" altLang="zh-CN" sz="2800" noProof="1">
                <a:solidFill>
                  <a:schemeClr val="tx1"/>
                </a:solidFill>
                <a:latin typeface="微软雅黑" panose="020B0503020204020204" charset="-122"/>
                <a:ea typeface="微软雅黑" panose="020B0503020204020204" charset="-122"/>
              </a:rPr>
              <a:t>，以关闭该路径，然后填充该路径。</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endParaRPr lang="zh-CN" altLang="en-US" sz="2800" noProof="1">
              <a:solidFill>
                <a:srgbClr val="C00000"/>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sp>
        <p:nvSpPr>
          <p:cNvPr id="2" name="圆角矩形 1"/>
          <p:cNvSpPr/>
          <p:nvPr/>
        </p:nvSpPr>
        <p:spPr>
          <a:xfrm>
            <a:off x="10271125" y="6035675"/>
            <a:ext cx="1738313" cy="777875"/>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latin typeface="微软雅黑" panose="020B0503020204020204" charset="-122"/>
                <a:ea typeface="微软雅黑" panose="020B0503020204020204" charset="-122"/>
              </a:rPr>
              <a:t>fill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sz="4000" dirty="0">
                <a:sym typeface="宋体" panose="02010600030101010101" pitchFamily="2" charset="-122"/>
              </a:rPr>
              <a:t>线条样式</a:t>
            </a:r>
          </a:p>
        </p:txBody>
      </p:sp>
      <p:sp>
        <p:nvSpPr>
          <p:cNvPr id="8194" name="内容占位符 2"/>
          <p:cNvSpPr>
            <a:spLocks noGrp="1"/>
          </p:cNvSpPr>
          <p:nvPr>
            <p:ph idx="1"/>
          </p:nvPr>
        </p:nvSpPr>
        <p:spPr>
          <a:xfrm>
            <a:off x="609599" y="1150886"/>
            <a:ext cx="9791700" cy="3899003"/>
          </a:xfrm>
        </p:spPr>
        <p:txBody>
          <a:bodyPr/>
          <a:lstStyle/>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lineWidth 属性</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sym typeface="+mn-ea"/>
              </a:rPr>
              <a:t>设置当前线条的宽度，以像素计</a:t>
            </a:r>
            <a:endParaRPr lang="zh-CN" altLang="en-US" sz="2800" noProof="1">
              <a:solidFill>
                <a:schemeClr val="tx1"/>
              </a:solidFill>
              <a:latin typeface="微软雅黑" panose="020B0503020204020204" charset="-122"/>
              <a:ea typeface="微软雅黑" panose="020B0503020204020204" charset="-122"/>
            </a:endParaRPr>
          </a:p>
          <a:p>
            <a:pPr>
              <a:lnSpc>
                <a:spcPct val="150000"/>
              </a:lnSpc>
              <a:spcBef>
                <a:spcPts val="0"/>
              </a:spcBef>
            </a:pPr>
            <a:r>
              <a:rPr lang="zh-CN" altLang="en-US" sz="2800" noProof="1">
                <a:solidFill>
                  <a:schemeClr val="tx1"/>
                </a:solidFill>
                <a:latin typeface="微软雅黑" panose="020B0503020204020204" charset="-122"/>
                <a:ea typeface="微软雅黑" panose="020B0503020204020204" charset="-122"/>
              </a:rPr>
              <a:t>lineCap 属性（</a:t>
            </a:r>
            <a:r>
              <a:rPr lang="zh-CN" altLang="en-US" sz="2800" noProof="1">
                <a:solidFill>
                  <a:srgbClr val="C00000"/>
                </a:solidFill>
                <a:latin typeface="微软雅黑" panose="020B0503020204020204" charset="-122"/>
                <a:ea typeface="微软雅黑" panose="020B0503020204020204" charset="-122"/>
              </a:rPr>
              <a:t>butt</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round</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square）</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sym typeface="+mn-ea"/>
              </a:rPr>
              <a:t>           —</a:t>
            </a:r>
            <a:r>
              <a:rPr lang="zh-CN" altLang="en-US" sz="2800" noProof="1">
                <a:solidFill>
                  <a:schemeClr val="tx1"/>
                </a:solidFill>
                <a:latin typeface="微软雅黑" panose="020B0503020204020204" charset="-122"/>
                <a:ea typeface="微软雅黑" panose="020B0503020204020204" charset="-122"/>
              </a:rPr>
              <a:t>设置线条末端线帽的样式</a:t>
            </a:r>
          </a:p>
          <a:p>
            <a:pPr>
              <a:lnSpc>
                <a:spcPct val="150000"/>
              </a:lnSpc>
              <a:spcBef>
                <a:spcPts val="0"/>
              </a:spcBef>
            </a:pPr>
            <a:r>
              <a:rPr lang="en-US" altLang="zh-CN" sz="2800" noProof="1">
                <a:solidFill>
                  <a:schemeClr val="tx1"/>
                </a:solidFill>
                <a:latin typeface="微软雅黑" panose="020B0503020204020204" charset="-122"/>
                <a:ea typeface="微软雅黑" panose="020B0503020204020204" charset="-122"/>
              </a:rPr>
              <a:t>lineJoin 属性</a:t>
            </a:r>
            <a:r>
              <a:rPr lang="zh-CN" altLang="en-US" sz="2800" noProof="1">
                <a:solidFill>
                  <a:schemeClr val="tx1"/>
                </a:solidFill>
                <a:latin typeface="微软雅黑" panose="020B0503020204020204" charset="-122"/>
                <a:ea typeface="微软雅黑" panose="020B0503020204020204" charset="-122"/>
              </a:rPr>
              <a:t>（bevel</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chemeClr val="tx1"/>
                </a:solidFill>
                <a:latin typeface="微软雅黑" panose="020B0503020204020204" charset="-122"/>
                <a:ea typeface="微软雅黑" panose="020B0503020204020204" charset="-122"/>
              </a:rPr>
              <a:t>round</a:t>
            </a:r>
            <a:r>
              <a:rPr lang="en-US" altLang="zh-CN" sz="2800" noProof="1">
                <a:solidFill>
                  <a:schemeClr val="tx1"/>
                </a:solidFill>
                <a:latin typeface="微软雅黑" panose="020B0503020204020204" charset="-122"/>
                <a:ea typeface="微软雅黑" panose="020B0503020204020204" charset="-122"/>
              </a:rPr>
              <a:t>/</a:t>
            </a:r>
            <a:r>
              <a:rPr lang="zh-CN" altLang="en-US" sz="2800" noProof="1">
                <a:solidFill>
                  <a:srgbClr val="C00000"/>
                </a:solidFill>
                <a:latin typeface="微软雅黑" panose="020B0503020204020204" charset="-122"/>
                <a:ea typeface="微软雅黑" panose="020B0503020204020204" charset="-122"/>
              </a:rPr>
              <a:t>miter</a:t>
            </a:r>
            <a:r>
              <a:rPr lang="zh-CN" altLang="en-US" sz="2800" noProof="1">
                <a:solidFill>
                  <a:schemeClr val="tx1"/>
                </a:solidFill>
                <a:latin typeface="微软雅黑" panose="020B0503020204020204" charset="-122"/>
                <a:ea typeface="微软雅黑" panose="020B0503020204020204" charset="-122"/>
              </a:rPr>
              <a:t>）</a:t>
            </a: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a:t>
            </a:r>
            <a:r>
              <a:rPr lang="zh-CN" altLang="en-US" sz="2800" noProof="1">
                <a:solidFill>
                  <a:schemeClr val="tx1"/>
                </a:solidFill>
                <a:latin typeface="微软雅黑" panose="020B0503020204020204" charset="-122"/>
                <a:ea typeface="微软雅黑" panose="020B0503020204020204" charset="-122"/>
              </a:rPr>
              <a:t>设置</a:t>
            </a:r>
            <a:r>
              <a:rPr lang="zh-CN" altLang="en-US" sz="2800" noProof="1">
                <a:solidFill>
                  <a:schemeClr val="tx1"/>
                </a:solidFill>
                <a:latin typeface="微软雅黑" panose="020B0503020204020204" charset="-122"/>
                <a:ea typeface="微软雅黑" panose="020B0503020204020204" charset="-122"/>
                <a:sym typeface="+mn-ea"/>
              </a:rPr>
              <a:t>当两条线交汇时</a:t>
            </a:r>
            <a:r>
              <a:rPr lang="zh-CN" altLang="en-US" sz="2800" noProof="1">
                <a:solidFill>
                  <a:schemeClr val="tx1"/>
                </a:solidFill>
                <a:latin typeface="微软雅黑" panose="020B0503020204020204" charset="-122"/>
                <a:ea typeface="微软雅黑" panose="020B0503020204020204" charset="-122"/>
              </a:rPr>
              <a:t>所创建边角的类型</a:t>
            </a:r>
          </a:p>
          <a:p>
            <a:pPr>
              <a:lnSpc>
                <a:spcPct val="150000"/>
              </a:lnSpc>
              <a:spcBef>
                <a:spcPts val="0"/>
              </a:spcBef>
            </a:pPr>
            <a:r>
              <a:rPr lang="en-US" altLang="zh-CN" sz="2800" noProof="1">
                <a:solidFill>
                  <a:schemeClr val="tx1"/>
                </a:solidFill>
                <a:latin typeface="微软雅黑" panose="020B0503020204020204" charset="-122"/>
                <a:ea typeface="微软雅黑" panose="020B0503020204020204" charset="-122"/>
              </a:rPr>
              <a:t>miterLimit 属性</a:t>
            </a: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0"/>
              </a:spcBef>
              <a:buFont typeface="Wingdings 2" panose="05020102010507070707" pitchFamily="18" charset="2"/>
              <a:buNone/>
            </a:pPr>
            <a:r>
              <a:rPr lang="en-US" altLang="zh-CN" sz="2800" noProof="1">
                <a:solidFill>
                  <a:schemeClr val="tx1"/>
                </a:solidFill>
                <a:latin typeface="微软雅黑" panose="020B0503020204020204" charset="-122"/>
                <a:ea typeface="微软雅黑" panose="020B0503020204020204" charset="-122"/>
              </a:rPr>
              <a:t>           —设置最大</a:t>
            </a:r>
            <a:r>
              <a:rPr lang="en-US" altLang="zh-CN" sz="2800" noProof="1">
                <a:solidFill>
                  <a:srgbClr val="C00000"/>
                </a:solidFill>
                <a:latin typeface="微软雅黑" panose="020B0503020204020204" charset="-122"/>
                <a:ea typeface="微软雅黑" panose="020B0503020204020204" charset="-122"/>
              </a:rPr>
              <a:t>斜接长度</a:t>
            </a:r>
            <a:r>
              <a:rPr lang="en-US" altLang="zh-CN" sz="2800" noProof="1">
                <a:solidFill>
                  <a:schemeClr val="tx1"/>
                </a:solidFill>
                <a:latin typeface="微软雅黑" panose="020B0503020204020204" charset="-122"/>
                <a:ea typeface="微软雅黑" panose="020B0503020204020204" charset="-122"/>
              </a:rPr>
              <a:t>。</a:t>
            </a: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lnSpc>
                <a:spcPct val="150000"/>
              </a:lnSpc>
              <a:spcBef>
                <a:spcPts val="1000"/>
              </a:spcBef>
              <a:buFont typeface="Wingdings 2" panose="05020102010507070707" pitchFamily="18" charset="2"/>
              <a:buNone/>
            </a:pPr>
            <a:endParaRPr lang="zh-CN" altLang="en-US" sz="2800" noProof="1">
              <a:solidFill>
                <a:schemeClr val="tx1"/>
              </a:solidFill>
              <a:latin typeface="微软雅黑" panose="020B0503020204020204" charset="-122"/>
              <a:ea typeface="微软雅黑" panose="020B0503020204020204" charset="-122"/>
            </a:endParaRPr>
          </a:p>
          <a:p>
            <a:pPr marL="0" indent="0">
              <a:buFont typeface="Wingdings" panose="05000000000000000000" charset="0"/>
              <a:buNone/>
            </a:pPr>
            <a:endParaRPr lang="zh-CN" altLang="en-US" sz="2800" noProof="1">
              <a:solidFill>
                <a:schemeClr val="tx1"/>
              </a:solidFill>
              <a:latin typeface="微软雅黑" panose="020B0503020204020204" charset="-122"/>
              <a:ea typeface="微软雅黑" panose="020B0503020204020204" charset="-122"/>
            </a:endParaRPr>
          </a:p>
        </p:txBody>
      </p:sp>
      <p:pic>
        <p:nvPicPr>
          <p:cNvPr id="174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8" y="5233988"/>
            <a:ext cx="3209925"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10104438" y="6051550"/>
            <a:ext cx="1905000" cy="776288"/>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noProof="1">
                <a:solidFill>
                  <a:schemeClr val="bg1"/>
                </a:solidFill>
                <a:latin typeface="微软雅黑" panose="020B0503020204020204" charset="-122"/>
                <a:ea typeface="微软雅黑" panose="020B0503020204020204" charset="-122"/>
                <a:sym typeface="+mn-ea"/>
              </a:rPr>
              <a:t>line2</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heme/theme1.xml><?xml version="1.0" encoding="utf-8"?>
<a:theme xmlns:a="http://schemas.openxmlformats.org/drawingml/2006/main" name="主题1">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86382D77-5A03-4C7F-A6FB-C50AE0DF7021}" vid="{A9CEBC2F-4706-499C-A4BD-336CA12F86BA}"/>
    </a:ext>
  </a:extLst>
</a:theme>
</file>

<file path=ppt/theme/theme2.xml><?xml version="1.0" encoding="utf-8"?>
<a:theme xmlns:a="http://schemas.openxmlformats.org/drawingml/2006/main" name="Office">
  <a:themeElements>
    <a:clrScheme name="">
      <a:dk1>
        <a:srgbClr val="5F5F5F"/>
      </a:dk1>
      <a:lt1>
        <a:srgbClr val="FFFFFF"/>
      </a:lt1>
      <a:dk2>
        <a:srgbClr val="FFFFFF"/>
      </a:dk2>
      <a:lt2>
        <a:srgbClr val="5F5F5F"/>
      </a:lt2>
      <a:accent1>
        <a:srgbClr val="EA5B58"/>
      </a:accent1>
      <a:accent2>
        <a:srgbClr val="D15E95"/>
      </a:accent2>
      <a:accent3>
        <a:srgbClr val="FFFFFF"/>
      </a:accent3>
      <a:accent4>
        <a:srgbClr val="515151"/>
      </a:accent4>
      <a:accent5>
        <a:srgbClr val="F2B6B5"/>
      </a:accent5>
      <a:accent6>
        <a:srgbClr val="BB5485"/>
      </a:accent6>
      <a:hlink>
        <a:srgbClr val="C00000"/>
      </a:hlink>
      <a:folHlink>
        <a:srgbClr val="FFA6A6"/>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
  <TotalTime>13</TotalTime>
  <Pages>0</Pages>
  <Words>2786</Words>
  <Characters>0</Characters>
  <Application>Microsoft Office PowerPoint</Application>
  <DocSecurity>0</DocSecurity>
  <PresentationFormat>宽屏</PresentationFormat>
  <Lines>0</Lines>
  <Paragraphs>407</Paragraphs>
  <Slides>43</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黑体</vt:lpstr>
      <vt:lpstr>宋体</vt:lpstr>
      <vt:lpstr>微软雅黑</vt:lpstr>
      <vt:lpstr>Arial</vt:lpstr>
      <vt:lpstr>Britannic Bold</vt:lpstr>
      <vt:lpstr>Calibri</vt:lpstr>
      <vt:lpstr>Wingdings</vt:lpstr>
      <vt:lpstr>Wingdings 2</vt:lpstr>
      <vt:lpstr>主题1</vt:lpstr>
      <vt:lpstr>H5方向基础课</vt:lpstr>
      <vt:lpstr>Canvas</vt:lpstr>
      <vt:lpstr>创建Canvas</vt:lpstr>
      <vt:lpstr>getContent()方法</vt:lpstr>
      <vt:lpstr>Canvas和context的大小</vt:lpstr>
      <vt:lpstr>Canvas坐标及方法</vt:lpstr>
      <vt:lpstr>路径</vt:lpstr>
      <vt:lpstr>填充和描绘</vt:lpstr>
      <vt:lpstr>线条样式</vt:lpstr>
      <vt:lpstr>颜色</vt:lpstr>
      <vt:lpstr>线性渐变色</vt:lpstr>
      <vt:lpstr>线性渐变色</vt:lpstr>
      <vt:lpstr>放射状/环形渐变</vt:lpstr>
      <vt:lpstr>图案</vt:lpstr>
      <vt:lpstr>弧/曲线</vt:lpstr>
      <vt:lpstr>填充规则</vt:lpstr>
      <vt:lpstr>绘制矩形</vt:lpstr>
      <vt:lpstr>绘制矩形</vt:lpstr>
      <vt:lpstr>绘制矩形</vt:lpstr>
      <vt:lpstr>阴影属性</vt:lpstr>
      <vt:lpstr>透明度</vt:lpstr>
      <vt:lpstr>文本方法</vt:lpstr>
      <vt:lpstr>文本属性</vt:lpstr>
      <vt:lpstr>文本属性</vt:lpstr>
      <vt:lpstr>绘图</vt:lpstr>
      <vt:lpstr>绘图</vt:lpstr>
      <vt:lpstr>视频</vt:lpstr>
      <vt:lpstr>合成操作</vt:lpstr>
      <vt:lpstr>裁剪</vt:lpstr>
      <vt:lpstr>像素操作—ImageData</vt:lpstr>
      <vt:lpstr>像素</vt:lpstr>
      <vt:lpstr>创建ImageData对象</vt:lpstr>
      <vt:lpstr>返回ImageData对象</vt:lpstr>
      <vt:lpstr>转换</vt:lpstr>
      <vt:lpstr>缩放</vt:lpstr>
      <vt:lpstr>旋转</vt:lpstr>
      <vt:lpstr>平移</vt:lpstr>
      <vt:lpstr>状态</vt:lpstr>
      <vt:lpstr>保存canvas为图片</vt:lpstr>
      <vt:lpstr>动画循环</vt:lpstr>
      <vt:lpstr>动画循环</vt:lpstr>
      <vt:lpstr>帧速率</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WW%</dc:creator>
  <cp:keywords/>
  <dc:description/>
  <cp:lastModifiedBy>MengYi</cp:lastModifiedBy>
  <cp:revision>766</cp:revision>
  <dcterms:created xsi:type="dcterms:W3CDTF">2016-01-10T13:32:00Z</dcterms:created>
  <dcterms:modified xsi:type="dcterms:W3CDTF">2017-05-19T09:30:36Z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