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2"/>
  </p:sldMasterIdLst>
  <p:notesMasterIdLst>
    <p:notesMasterId r:id="rId31"/>
  </p:notesMasterIdLst>
  <p:sldIdLst>
    <p:sldId id="257" r:id="rId3"/>
    <p:sldId id="288" r:id="rId4"/>
    <p:sldId id="262" r:id="rId5"/>
    <p:sldId id="315" r:id="rId6"/>
    <p:sldId id="301" r:id="rId7"/>
    <p:sldId id="296" r:id="rId8"/>
    <p:sldId id="260" r:id="rId9"/>
    <p:sldId id="316" r:id="rId10"/>
    <p:sldId id="317" r:id="rId11"/>
    <p:sldId id="318" r:id="rId12"/>
    <p:sldId id="261" r:id="rId13"/>
    <p:sldId id="302" r:id="rId14"/>
    <p:sldId id="303" r:id="rId15"/>
    <p:sldId id="311" r:id="rId16"/>
    <p:sldId id="312" r:id="rId17"/>
    <p:sldId id="319" r:id="rId18"/>
    <p:sldId id="322" r:id="rId19"/>
    <p:sldId id="323" r:id="rId20"/>
    <p:sldId id="324" r:id="rId21"/>
    <p:sldId id="325" r:id="rId22"/>
    <p:sldId id="321" r:id="rId23"/>
    <p:sldId id="326" r:id="rId24"/>
    <p:sldId id="327" r:id="rId25"/>
    <p:sldId id="328" r:id="rId26"/>
    <p:sldId id="330" r:id="rId27"/>
    <p:sldId id="331" r:id="rId28"/>
    <p:sldId id="332" r:id="rId29"/>
    <p:sldId id="285"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00"/>
    <a:srgbClr val="0000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727" autoAdjust="0"/>
  </p:normalViewPr>
  <p:slideViewPr>
    <p:cSldViewPr snapToGrid="0">
      <p:cViewPr varScale="1">
        <p:scale>
          <a:sx n="68" d="100"/>
          <a:sy n="68" d="100"/>
        </p:scale>
        <p:origin x="7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2017/5/19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68008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16</a:t>
            </a:fld>
            <a:endParaRPr lang="zh-CN" altLang="en-US"/>
          </a:p>
        </p:txBody>
      </p:sp>
    </p:spTree>
    <p:extLst>
      <p:ext uri="{BB962C8B-B14F-4D97-AF65-F5344CB8AC3E}">
        <p14:creationId xmlns:p14="http://schemas.microsoft.com/office/powerpoint/2010/main" val="666064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17</a:t>
            </a:fld>
            <a:endParaRPr lang="zh-CN" altLang="en-US"/>
          </a:p>
        </p:txBody>
      </p:sp>
    </p:spTree>
    <p:extLst>
      <p:ext uri="{BB962C8B-B14F-4D97-AF65-F5344CB8AC3E}">
        <p14:creationId xmlns:p14="http://schemas.microsoft.com/office/powerpoint/2010/main" val="322596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18</a:t>
            </a:fld>
            <a:endParaRPr lang="zh-CN" altLang="en-US"/>
          </a:p>
        </p:txBody>
      </p:sp>
    </p:spTree>
    <p:extLst>
      <p:ext uri="{BB962C8B-B14F-4D97-AF65-F5344CB8AC3E}">
        <p14:creationId xmlns:p14="http://schemas.microsoft.com/office/powerpoint/2010/main" val="1503125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19</a:t>
            </a:fld>
            <a:endParaRPr lang="zh-CN" altLang="en-US"/>
          </a:p>
        </p:txBody>
      </p:sp>
    </p:spTree>
    <p:extLst>
      <p:ext uri="{BB962C8B-B14F-4D97-AF65-F5344CB8AC3E}">
        <p14:creationId xmlns:p14="http://schemas.microsoft.com/office/powerpoint/2010/main" val="3868164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20</a:t>
            </a:fld>
            <a:endParaRPr lang="zh-CN" altLang="en-US"/>
          </a:p>
        </p:txBody>
      </p:sp>
    </p:spTree>
    <p:extLst>
      <p:ext uri="{BB962C8B-B14F-4D97-AF65-F5344CB8AC3E}">
        <p14:creationId xmlns:p14="http://schemas.microsoft.com/office/powerpoint/2010/main" val="4562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21</a:t>
            </a:fld>
            <a:endParaRPr lang="zh-CN" altLang="en-US"/>
          </a:p>
        </p:txBody>
      </p:sp>
    </p:spTree>
    <p:extLst>
      <p:ext uri="{BB962C8B-B14F-4D97-AF65-F5344CB8AC3E}">
        <p14:creationId xmlns:p14="http://schemas.microsoft.com/office/powerpoint/2010/main" val="243129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22</a:t>
            </a:fld>
            <a:endParaRPr lang="zh-CN" altLang="en-US"/>
          </a:p>
        </p:txBody>
      </p:sp>
    </p:spTree>
    <p:extLst>
      <p:ext uri="{BB962C8B-B14F-4D97-AF65-F5344CB8AC3E}">
        <p14:creationId xmlns:p14="http://schemas.microsoft.com/office/powerpoint/2010/main" val="273887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jQuery</a:t>
            </a:r>
            <a:r>
              <a:rPr lang="zh-CN" altLang="en-US" dirty="0" smtClean="0"/>
              <a:t>过滤选择器</a:t>
            </a:r>
            <a:r>
              <a:rPr lang="en-US" altLang="zh-CN" dirty="0" smtClean="0"/>
              <a:t> :first</a:t>
            </a:r>
            <a:r>
              <a:rPr lang="zh-CN" altLang="en-US" dirty="0" smtClean="0"/>
              <a:t>、</a:t>
            </a:r>
            <a:r>
              <a:rPr lang="en-US" altLang="zh-CN" dirty="0" smtClean="0"/>
              <a:t>:last</a:t>
            </a:r>
            <a:r>
              <a:rPr lang="zh-CN" altLang="en-US" dirty="0" smtClean="0"/>
              <a:t>、</a:t>
            </a:r>
            <a:r>
              <a:rPr lang="en-US" altLang="zh-CN" dirty="0" smtClean="0"/>
              <a:t>:even</a:t>
            </a:r>
            <a:r>
              <a:rPr lang="zh-CN" altLang="en-US" dirty="0" smtClean="0"/>
              <a:t>、</a:t>
            </a:r>
            <a:r>
              <a:rPr lang="en-US" altLang="zh-CN" dirty="0" smtClean="0"/>
              <a:t>:odd</a:t>
            </a:r>
            <a:r>
              <a:rPr lang="zh-CN" altLang="en-US" dirty="0" smtClean="0"/>
              <a:t>、</a:t>
            </a:r>
            <a:r>
              <a:rPr lang="en-US" altLang="zh-CN" dirty="0" smtClean="0"/>
              <a:t>:</a:t>
            </a:r>
            <a:r>
              <a:rPr lang="en-US" altLang="zh-CN" dirty="0" err="1" smtClean="0"/>
              <a:t>eq</a:t>
            </a:r>
            <a:r>
              <a:rPr lang="en-US" altLang="zh-CN" dirty="0" smtClean="0"/>
              <a:t>(index)</a:t>
            </a:r>
          </a:p>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23</a:t>
            </a:fld>
            <a:endParaRPr lang="zh-CN" altLang="en-US"/>
          </a:p>
        </p:txBody>
      </p:sp>
    </p:spTree>
    <p:extLst>
      <p:ext uri="{BB962C8B-B14F-4D97-AF65-F5344CB8AC3E}">
        <p14:creationId xmlns:p14="http://schemas.microsoft.com/office/powerpoint/2010/main" val="3713598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jQuery</a:t>
            </a:r>
            <a:r>
              <a:rPr lang="zh-CN" altLang="en-US" dirty="0" smtClean="0"/>
              <a:t>过滤选择器</a:t>
            </a:r>
            <a:r>
              <a:rPr lang="en-US" altLang="zh-CN" dirty="0" smtClean="0"/>
              <a:t> :first</a:t>
            </a:r>
            <a:r>
              <a:rPr lang="zh-CN" altLang="en-US" dirty="0" smtClean="0"/>
              <a:t>、</a:t>
            </a:r>
            <a:r>
              <a:rPr lang="en-US" altLang="zh-CN" dirty="0" smtClean="0"/>
              <a:t>:last</a:t>
            </a:r>
            <a:r>
              <a:rPr lang="zh-CN" altLang="en-US" dirty="0" smtClean="0"/>
              <a:t>、</a:t>
            </a:r>
            <a:r>
              <a:rPr lang="en-US" altLang="zh-CN" dirty="0" smtClean="0"/>
              <a:t>:even</a:t>
            </a:r>
            <a:r>
              <a:rPr lang="zh-CN" altLang="en-US" dirty="0" smtClean="0"/>
              <a:t>、</a:t>
            </a:r>
            <a:r>
              <a:rPr lang="en-US" altLang="zh-CN" dirty="0" smtClean="0"/>
              <a:t>:odd</a:t>
            </a:r>
            <a:r>
              <a:rPr lang="zh-CN" altLang="en-US" dirty="0" smtClean="0"/>
              <a:t>、</a:t>
            </a:r>
            <a:r>
              <a:rPr lang="en-US" altLang="zh-CN" dirty="0" smtClean="0"/>
              <a:t>:</a:t>
            </a:r>
            <a:r>
              <a:rPr lang="en-US" altLang="zh-CN" dirty="0" err="1" smtClean="0"/>
              <a:t>eq</a:t>
            </a:r>
            <a:r>
              <a:rPr lang="en-US" altLang="zh-CN" dirty="0" smtClean="0"/>
              <a:t>(index)</a:t>
            </a:r>
          </a:p>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24</a:t>
            </a:fld>
            <a:endParaRPr lang="zh-CN" altLang="en-US"/>
          </a:p>
        </p:txBody>
      </p:sp>
    </p:spTree>
    <p:extLst>
      <p:ext uri="{BB962C8B-B14F-4D97-AF65-F5344CB8AC3E}">
        <p14:creationId xmlns:p14="http://schemas.microsoft.com/office/powerpoint/2010/main" val="2159539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jQuery</a:t>
            </a:r>
            <a:r>
              <a:rPr lang="zh-CN" altLang="en-US" dirty="0" smtClean="0"/>
              <a:t>过滤选择器</a:t>
            </a:r>
            <a:r>
              <a:rPr lang="en-US" altLang="zh-CN" dirty="0" smtClean="0"/>
              <a:t> :first</a:t>
            </a:r>
            <a:r>
              <a:rPr lang="zh-CN" altLang="en-US" dirty="0" smtClean="0"/>
              <a:t>、</a:t>
            </a:r>
            <a:r>
              <a:rPr lang="en-US" altLang="zh-CN" dirty="0" smtClean="0"/>
              <a:t>:last</a:t>
            </a:r>
            <a:r>
              <a:rPr lang="zh-CN" altLang="en-US" dirty="0" smtClean="0"/>
              <a:t>、</a:t>
            </a:r>
            <a:r>
              <a:rPr lang="en-US" altLang="zh-CN" dirty="0" smtClean="0"/>
              <a:t>:even</a:t>
            </a:r>
            <a:r>
              <a:rPr lang="zh-CN" altLang="en-US" dirty="0" smtClean="0"/>
              <a:t>、</a:t>
            </a:r>
            <a:r>
              <a:rPr lang="en-US" altLang="zh-CN" dirty="0" smtClean="0"/>
              <a:t>:odd</a:t>
            </a:r>
            <a:r>
              <a:rPr lang="zh-CN" altLang="en-US" dirty="0" smtClean="0"/>
              <a:t>、</a:t>
            </a:r>
            <a:r>
              <a:rPr lang="en-US" altLang="zh-CN" dirty="0" smtClean="0"/>
              <a:t>:</a:t>
            </a:r>
            <a:r>
              <a:rPr lang="en-US" altLang="zh-CN" dirty="0" err="1" smtClean="0"/>
              <a:t>eq</a:t>
            </a:r>
            <a:r>
              <a:rPr lang="en-US" altLang="zh-CN" dirty="0" smtClean="0"/>
              <a:t>(index)</a:t>
            </a:r>
          </a:p>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25</a:t>
            </a:fld>
            <a:endParaRPr lang="zh-CN" altLang="en-US"/>
          </a:p>
        </p:txBody>
      </p:sp>
    </p:spTree>
    <p:extLst>
      <p:ext uri="{BB962C8B-B14F-4D97-AF65-F5344CB8AC3E}">
        <p14:creationId xmlns:p14="http://schemas.microsoft.com/office/powerpoint/2010/main" val="2736075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jQuery</a:t>
            </a:r>
            <a:r>
              <a:rPr lang="zh-CN" altLang="en-US" dirty="0" smtClean="0"/>
              <a:t>过滤选择器</a:t>
            </a:r>
            <a:r>
              <a:rPr lang="en-US" altLang="zh-CN" dirty="0" smtClean="0"/>
              <a:t> :first</a:t>
            </a:r>
            <a:r>
              <a:rPr lang="zh-CN" altLang="en-US" dirty="0" smtClean="0"/>
              <a:t>、</a:t>
            </a:r>
            <a:r>
              <a:rPr lang="en-US" altLang="zh-CN" dirty="0" smtClean="0"/>
              <a:t>:last</a:t>
            </a:r>
            <a:r>
              <a:rPr lang="zh-CN" altLang="en-US" dirty="0" smtClean="0"/>
              <a:t>、</a:t>
            </a:r>
            <a:r>
              <a:rPr lang="en-US" altLang="zh-CN" dirty="0" smtClean="0"/>
              <a:t>:even</a:t>
            </a:r>
            <a:r>
              <a:rPr lang="zh-CN" altLang="en-US" dirty="0" smtClean="0"/>
              <a:t>、</a:t>
            </a:r>
            <a:r>
              <a:rPr lang="en-US" altLang="zh-CN" dirty="0" smtClean="0"/>
              <a:t>:odd</a:t>
            </a:r>
            <a:r>
              <a:rPr lang="zh-CN" altLang="en-US" dirty="0" smtClean="0"/>
              <a:t>、</a:t>
            </a:r>
            <a:r>
              <a:rPr lang="en-US" altLang="zh-CN" dirty="0" smtClean="0"/>
              <a:t>:</a:t>
            </a:r>
            <a:r>
              <a:rPr lang="en-US" altLang="zh-CN" dirty="0" err="1" smtClean="0"/>
              <a:t>eq</a:t>
            </a:r>
            <a:r>
              <a:rPr lang="en-US" altLang="zh-CN" dirty="0" smtClean="0"/>
              <a:t>(index)</a:t>
            </a:r>
          </a:p>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26</a:t>
            </a:fld>
            <a:endParaRPr lang="zh-CN" altLang="en-US"/>
          </a:p>
        </p:txBody>
      </p:sp>
    </p:spTree>
    <p:extLst>
      <p:ext uri="{BB962C8B-B14F-4D97-AF65-F5344CB8AC3E}">
        <p14:creationId xmlns:p14="http://schemas.microsoft.com/office/powerpoint/2010/main" val="1499282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jQuery</a:t>
            </a:r>
            <a:r>
              <a:rPr lang="zh-CN" altLang="en-US" dirty="0" smtClean="0"/>
              <a:t>过滤选择器</a:t>
            </a:r>
            <a:r>
              <a:rPr lang="en-US" altLang="zh-CN" dirty="0" smtClean="0"/>
              <a:t> :first</a:t>
            </a:r>
            <a:r>
              <a:rPr lang="zh-CN" altLang="en-US" dirty="0" smtClean="0"/>
              <a:t>、</a:t>
            </a:r>
            <a:r>
              <a:rPr lang="en-US" altLang="zh-CN" dirty="0" smtClean="0"/>
              <a:t>:last</a:t>
            </a:r>
            <a:r>
              <a:rPr lang="zh-CN" altLang="en-US" dirty="0" smtClean="0"/>
              <a:t>、</a:t>
            </a:r>
            <a:r>
              <a:rPr lang="en-US" altLang="zh-CN" dirty="0" smtClean="0"/>
              <a:t>:even</a:t>
            </a:r>
            <a:r>
              <a:rPr lang="zh-CN" altLang="en-US" dirty="0" smtClean="0"/>
              <a:t>、</a:t>
            </a:r>
            <a:r>
              <a:rPr lang="en-US" altLang="zh-CN" dirty="0" smtClean="0"/>
              <a:t>:odd</a:t>
            </a:r>
            <a:r>
              <a:rPr lang="zh-CN" altLang="en-US" dirty="0" smtClean="0"/>
              <a:t>、</a:t>
            </a:r>
            <a:r>
              <a:rPr lang="en-US" altLang="zh-CN" dirty="0" smtClean="0"/>
              <a:t>:</a:t>
            </a:r>
            <a:r>
              <a:rPr lang="en-US" altLang="zh-CN" dirty="0" err="1" smtClean="0"/>
              <a:t>eq</a:t>
            </a:r>
            <a:r>
              <a:rPr lang="en-US" altLang="zh-CN" dirty="0" smtClean="0"/>
              <a:t>(index)</a:t>
            </a:r>
          </a:p>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27</a:t>
            </a:fld>
            <a:endParaRPr lang="zh-CN" altLang="en-US"/>
          </a:p>
        </p:txBody>
      </p:sp>
    </p:spTree>
    <p:extLst>
      <p:ext uri="{BB962C8B-B14F-4D97-AF65-F5344CB8AC3E}">
        <p14:creationId xmlns:p14="http://schemas.microsoft.com/office/powerpoint/2010/main" val="976557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extLst>
      <p:ext uri="{BB962C8B-B14F-4D97-AF65-F5344CB8AC3E}">
        <p14:creationId xmlns:p14="http://schemas.microsoft.com/office/powerpoint/2010/main" val="134449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8</a:t>
            </a:fld>
            <a:endParaRPr lang="zh-CN" altLang="en-US"/>
          </a:p>
        </p:txBody>
      </p:sp>
    </p:spTree>
    <p:extLst>
      <p:ext uri="{BB962C8B-B14F-4D97-AF65-F5344CB8AC3E}">
        <p14:creationId xmlns:p14="http://schemas.microsoft.com/office/powerpoint/2010/main" val="250843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9</a:t>
            </a:fld>
            <a:endParaRPr lang="zh-CN" altLang="en-US"/>
          </a:p>
        </p:txBody>
      </p:sp>
    </p:spTree>
    <p:extLst>
      <p:ext uri="{BB962C8B-B14F-4D97-AF65-F5344CB8AC3E}">
        <p14:creationId xmlns:p14="http://schemas.microsoft.com/office/powerpoint/2010/main" val="3696331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10</a:t>
            </a:fld>
            <a:endParaRPr lang="zh-CN" altLang="en-US"/>
          </a:p>
        </p:txBody>
      </p:sp>
    </p:spTree>
    <p:extLst>
      <p:ext uri="{BB962C8B-B14F-4D97-AF65-F5344CB8AC3E}">
        <p14:creationId xmlns:p14="http://schemas.microsoft.com/office/powerpoint/2010/main" val="396105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33341"/>
            <a:ext cx="11682413" cy="5223009"/>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20462"/>
            <a:ext cx="11682413" cy="5235888"/>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63087"/>
            <a:ext cx="9791700" cy="7921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260351"/>
            <a:ext cx="8974540" cy="5865813"/>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e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4.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1.jpe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2.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9">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02" r:id="rId11"/>
    <p:sldLayoutId id="2147483713" r:id="rId12"/>
    <p:sldLayoutId id="2147483724" r:id="rId13"/>
    <p:sldLayoutId id="2147483735" r:id="rId14"/>
    <p:sldLayoutId id="2147483746" r:id="rId15"/>
    <p:sldLayoutId id="2147483955" r:id="rId16"/>
    <p:sldLayoutId id="2147483966" r:id="rId17"/>
    <p:sldLayoutId id="2147483944" r:id="rId18"/>
    <p:sldLayoutId id="2147483933" r:id="rId19"/>
    <p:sldLayoutId id="2147483922" r:id="rId20"/>
    <p:sldLayoutId id="2147483911" r:id="rId21"/>
    <p:sldLayoutId id="2147483900" r:id="rId22"/>
    <p:sldLayoutId id="2147483889" r:id="rId23"/>
    <p:sldLayoutId id="2147483878" r:id="rId24"/>
    <p:sldLayoutId id="2147483867" r:id="rId25"/>
    <p:sldLayoutId id="2147483856" r:id="rId26"/>
    <p:sldLayoutId id="2147483845" r:id="rId27"/>
    <p:sldLayoutId id="2147483834" r:id="rId28"/>
    <p:sldLayoutId id="2147483823" r:id="rId29"/>
    <p:sldLayoutId id="2147483812" r:id="rId30"/>
    <p:sldLayoutId id="2147483801" r:id="rId31"/>
    <p:sldLayoutId id="2147483790" r:id="rId32"/>
    <p:sldLayoutId id="2147483779" r:id="rId33"/>
    <p:sldLayoutId id="2147483768" r:id="rId34"/>
    <p:sldLayoutId id="2147483757" r:id="rId35"/>
    <p:sldLayoutId id="2147483680" r:id="rId36"/>
    <p:sldLayoutId id="2147483669" r:id="rId37"/>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40"/>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2">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2017/5/19</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14"/>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6.jpe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5.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4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jp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8.jp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5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5.png"/><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5.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523348" y="3907700"/>
            <a:ext cx="6047317" cy="609599"/>
          </a:xfrm>
        </p:spPr>
        <p:txBody>
          <a:bodyPr>
            <a:noAutofit/>
          </a:bodyPr>
          <a:lstStyle/>
          <a:p>
            <a:r>
              <a:rPr lang="zh-CN" altLang="en-US" sz="3600" dirty="0" smtClean="0">
                <a:solidFill>
                  <a:srgbClr val="000000"/>
                </a:solidFill>
              </a:rPr>
              <a:t>第</a:t>
            </a:r>
            <a:r>
              <a:rPr lang="en-US" altLang="zh-CN" sz="3600" dirty="0" smtClean="0">
                <a:solidFill>
                  <a:srgbClr val="000000"/>
                </a:solidFill>
              </a:rPr>
              <a:t>11</a:t>
            </a:r>
            <a:r>
              <a:rPr lang="zh-CN" altLang="en-US" sz="3600" dirty="0" smtClean="0">
                <a:solidFill>
                  <a:srgbClr val="000000"/>
                </a:solidFill>
              </a:rPr>
              <a:t>章 </a:t>
            </a:r>
            <a:r>
              <a:rPr lang="en-US" altLang="zh-CN" sz="3600" dirty="0" smtClean="0">
                <a:solidFill>
                  <a:srgbClr val="000000"/>
                </a:solidFill>
              </a:rPr>
              <a:t>CSS3</a:t>
            </a:r>
            <a:r>
              <a:rPr lang="zh-CN" altLang="en-US" sz="3600" dirty="0" smtClean="0">
                <a:solidFill>
                  <a:srgbClr val="000000"/>
                </a:solidFill>
              </a:rPr>
              <a:t>概述及选择器</a:t>
            </a:r>
            <a:endParaRPr lang="zh-CN" sz="36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7691" y="1206984"/>
            <a:ext cx="10254480" cy="5555367"/>
          </a:xfrm>
          <a:prstGeom prst="rect">
            <a:avLst/>
          </a:prstGeom>
          <a:noFill/>
        </p:spPr>
        <p:txBody>
          <a:bodyPr wrap="square" rtlCol="0">
            <a:spAutoFit/>
          </a:bodyPr>
          <a:lstStyle/>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8</a:t>
            </a:r>
            <a:r>
              <a:rPr lang="zh-CN" altLang="en-US" sz="2600" dirty="0">
                <a:solidFill>
                  <a:srgbClr val="006600"/>
                </a:solidFill>
                <a:latin typeface="微软雅黑" panose="020B0503020204020204" pitchFamily="34" charset="-122"/>
                <a:ea typeface="微软雅黑" panose="020B0503020204020204" pitchFamily="34" charset="-122"/>
              </a:rPr>
              <a:t>．边框图片</a:t>
            </a:r>
          </a:p>
          <a:p>
            <a:pPr>
              <a:lnSpc>
                <a:spcPts val="3600"/>
              </a:lnSpc>
              <a:spcBef>
                <a:spcPts val="300"/>
              </a:spcBef>
              <a:spcAft>
                <a:spcPts val="300"/>
              </a:spcAft>
            </a:pPr>
            <a:r>
              <a:rPr lang="zh-CN" altLang="en-US" sz="2600" dirty="0">
                <a:solidFill>
                  <a:srgbClr val="0066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Border-image</a:t>
            </a:r>
            <a:r>
              <a:rPr lang="zh-CN" altLang="en-US" sz="2600" dirty="0">
                <a:solidFill>
                  <a:srgbClr val="000000"/>
                </a:solidFill>
                <a:latin typeface="微软雅黑" panose="020B0503020204020204" pitchFamily="34" charset="-122"/>
                <a:ea typeface="微软雅黑" panose="020B0503020204020204" pitchFamily="34" charset="-122"/>
              </a:rPr>
              <a:t>属性允许在元素的边框上设定图片，这使得原本单调的边框样式变得丰富起来</a:t>
            </a:r>
            <a:r>
              <a:rPr lang="zh-CN" altLang="en-US" sz="2600" dirty="0" smtClean="0">
                <a:solidFill>
                  <a:srgbClr val="000000"/>
                </a:solidFill>
                <a:latin typeface="微软雅黑" panose="020B0503020204020204" pitchFamily="34" charset="-122"/>
                <a:ea typeface="微软雅黑" panose="020B0503020204020204" pitchFamily="34" charset="-122"/>
              </a:rPr>
              <a:t>。</a:t>
            </a:r>
            <a:endParaRPr lang="en-US" altLang="zh-CN" sz="2600" dirty="0" smtClean="0">
              <a:solidFill>
                <a:srgbClr val="000000"/>
              </a:solidFill>
              <a:latin typeface="微软雅黑" panose="020B0503020204020204" pitchFamily="34" charset="-122"/>
              <a:ea typeface="微软雅黑" panose="020B0503020204020204" pitchFamily="34" charset="-122"/>
            </a:endParaRPr>
          </a:p>
          <a:p>
            <a:pPr>
              <a:lnSpc>
                <a:spcPts val="3600"/>
              </a:lnSpc>
              <a:spcBef>
                <a:spcPts val="300"/>
              </a:spcBef>
              <a:spcAft>
                <a:spcPts val="300"/>
              </a:spcAft>
            </a:pPr>
            <a:r>
              <a:rPr lang="en-US" altLang="zh-CN" sz="2600" dirty="0" smtClean="0">
                <a:solidFill>
                  <a:srgbClr val="006600"/>
                </a:solidFill>
                <a:latin typeface="微软雅黑" panose="020B0503020204020204" pitchFamily="34" charset="-122"/>
                <a:ea typeface="微软雅黑" panose="020B0503020204020204" pitchFamily="34" charset="-122"/>
              </a:rPr>
              <a:t>9</a:t>
            </a:r>
            <a:r>
              <a:rPr lang="zh-CN" altLang="en-US" sz="2600" dirty="0">
                <a:solidFill>
                  <a:srgbClr val="006600"/>
                </a:solidFill>
                <a:latin typeface="微软雅黑" panose="020B0503020204020204" pitchFamily="34" charset="-122"/>
                <a:ea typeface="微软雅黑" panose="020B0503020204020204" pitchFamily="34" charset="-122"/>
              </a:rPr>
              <a:t>．盒子阴影</a:t>
            </a:r>
          </a:p>
          <a:p>
            <a:pPr>
              <a:lnSpc>
                <a:spcPts val="3600"/>
              </a:lnSpc>
              <a:spcBef>
                <a:spcPts val="300"/>
              </a:spcBef>
              <a:spcAft>
                <a:spcPts val="300"/>
              </a:spcAft>
            </a:pPr>
            <a:r>
              <a:rPr lang="zh-CN" altLang="en-US" sz="2600" dirty="0">
                <a:solidFill>
                  <a:srgbClr val="006600"/>
                </a:solidFill>
                <a:latin typeface="微软雅黑" panose="020B0503020204020204" pitchFamily="34" charset="-122"/>
                <a:ea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box-shadow</a:t>
            </a:r>
            <a:r>
              <a:rPr lang="zh-CN" altLang="en-US" sz="2600" dirty="0">
                <a:solidFill>
                  <a:srgbClr val="000000"/>
                </a:solidFill>
                <a:latin typeface="微软雅黑" panose="020B0503020204020204" pitchFamily="34" charset="-122"/>
                <a:ea typeface="微软雅黑" panose="020B0503020204020204" pitchFamily="34" charset="-122"/>
              </a:rPr>
              <a:t>属性可以为</a:t>
            </a:r>
            <a:r>
              <a:rPr lang="en-US" altLang="zh-CN" sz="2600" dirty="0">
                <a:solidFill>
                  <a:srgbClr val="000000"/>
                </a:solidFill>
                <a:latin typeface="微软雅黑" panose="020B0503020204020204" pitchFamily="34" charset="-122"/>
                <a:ea typeface="微软雅黑" panose="020B0503020204020204" pitchFamily="34" charset="-122"/>
              </a:rPr>
              <a:t>HTML</a:t>
            </a:r>
            <a:r>
              <a:rPr lang="zh-CN" altLang="en-US" sz="2600" dirty="0">
                <a:solidFill>
                  <a:srgbClr val="000000"/>
                </a:solidFill>
                <a:latin typeface="微软雅黑" panose="020B0503020204020204" pitchFamily="34" charset="-122"/>
                <a:ea typeface="微软雅黑" panose="020B0503020204020204" pitchFamily="34" charset="-122"/>
              </a:rPr>
              <a:t>元素添加阴影而不需要使用额外的标签或背景图片。</a:t>
            </a:r>
          </a:p>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10</a:t>
            </a:r>
            <a:r>
              <a:rPr lang="zh-CN" altLang="en-US" sz="2600" dirty="0">
                <a:solidFill>
                  <a:srgbClr val="006600"/>
                </a:solidFill>
                <a:latin typeface="微软雅黑" panose="020B0503020204020204" pitchFamily="34" charset="-122"/>
                <a:ea typeface="微软雅黑" panose="020B0503020204020204" pitchFamily="34" charset="-122"/>
              </a:rPr>
              <a:t>．媒体查询</a:t>
            </a:r>
          </a:p>
          <a:p>
            <a:pPr>
              <a:lnSpc>
                <a:spcPts val="3600"/>
              </a:lnSpc>
              <a:spcBef>
                <a:spcPts val="300"/>
              </a:spcBef>
              <a:spcAft>
                <a:spcPts val="300"/>
              </a:spcAft>
            </a:pPr>
            <a:r>
              <a:rPr lang="zh-CN" altLang="en-US" sz="2600" dirty="0">
                <a:solidFill>
                  <a:srgbClr val="0066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中加入了</a:t>
            </a:r>
            <a:r>
              <a:rPr lang="en-US" altLang="zh-CN" sz="2600" dirty="0">
                <a:solidFill>
                  <a:srgbClr val="000000"/>
                </a:solidFill>
                <a:latin typeface="微软雅黑" panose="020B0503020204020204" pitchFamily="34" charset="-122"/>
                <a:ea typeface="微软雅黑" panose="020B0503020204020204" pitchFamily="34" charset="-122"/>
              </a:rPr>
              <a:t>Media Queries</a:t>
            </a:r>
            <a:r>
              <a:rPr lang="zh-CN" altLang="en-US" sz="2600" dirty="0">
                <a:solidFill>
                  <a:srgbClr val="000000"/>
                </a:solidFill>
                <a:latin typeface="微软雅黑" panose="020B0503020204020204" pitchFamily="34" charset="-122"/>
                <a:ea typeface="微软雅黑" panose="020B0503020204020204" pitchFamily="34" charset="-122"/>
              </a:rPr>
              <a:t>模块，该模块中允许添加媒体</a:t>
            </a:r>
            <a:r>
              <a:rPr lang="zh-CN" altLang="en-US" sz="2600" dirty="0" smtClean="0">
                <a:solidFill>
                  <a:srgbClr val="000000"/>
                </a:solidFill>
                <a:latin typeface="微软雅黑" panose="020B0503020204020204" pitchFamily="34" charset="-122"/>
                <a:ea typeface="微软雅黑" panose="020B0503020204020204" pitchFamily="34" charset="-122"/>
              </a:rPr>
              <a:t>查询表达式</a:t>
            </a:r>
            <a:r>
              <a:rPr lang="zh-CN" altLang="en-US" sz="2600" dirty="0">
                <a:solidFill>
                  <a:srgbClr val="000000"/>
                </a:solidFill>
                <a:latin typeface="微软雅黑" panose="020B0503020204020204" pitchFamily="34" charset="-122"/>
                <a:ea typeface="微软雅黑" panose="020B0503020204020204" pitchFamily="34" charset="-122"/>
              </a:rPr>
              <a:t>，用以指定媒体类型，然后根据媒体类型来选择应该使用的样式。简单说，就是允许在不改变内容的情况下在样式表中选择一种页面的布局以精确地适应不同的设备，从而改善用户体验。</a:t>
            </a:r>
          </a:p>
        </p:txBody>
      </p:sp>
      <p:sp>
        <p:nvSpPr>
          <p:cNvPr id="4" name="Rectangle 2"/>
          <p:cNvSpPr txBox="1">
            <a:spLocks noChangeArrowheads="1"/>
          </p:cNvSpPr>
          <p:nvPr>
            <p:custDataLst>
              <p:tags r:id="rId2"/>
            </p:custDataLst>
          </p:nvPr>
        </p:nvSpPr>
        <p:spPr>
          <a:xfrm>
            <a:off x="609599" y="190277"/>
            <a:ext cx="9791700" cy="792163"/>
          </a:xfrm>
          <a:prstGeom prst="rect">
            <a:avLst/>
          </a:prstGeom>
        </p:spPr>
        <p:txBody>
          <a:bodyPr>
            <a:norm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CSS3</a:t>
            </a:r>
            <a:r>
              <a:rPr lang="zh-CN" altLang="en-US" sz="4000" dirty="0" smtClean="0"/>
              <a:t>的新特性</a:t>
            </a:r>
            <a:endParaRPr lang="zh-CN" altLang="en-US" sz="4000" dirty="0"/>
          </a:p>
        </p:txBody>
      </p:sp>
    </p:spTree>
    <p:custDataLst>
      <p:tags r:id="rId1"/>
    </p:custDataLst>
    <p:extLst>
      <p:ext uri="{BB962C8B-B14F-4D97-AF65-F5344CB8AC3E}">
        <p14:creationId xmlns:p14="http://schemas.microsoft.com/office/powerpoint/2010/main" val="994130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561703" y="211048"/>
            <a:ext cx="10075697" cy="939600"/>
          </a:xfrm>
          <a:prstGeom prst="rect">
            <a:avLst/>
          </a:prstGeom>
        </p:spPr>
        <p:txBody>
          <a:bodyPr vert="horz" lIns="91440" tIns="45720" rIns="91440" bIns="45720" rtlCol="0" anchor="ctr">
            <a:normAutofit/>
          </a:bodyPr>
          <a:lstStyle>
            <a:lvl1pPr defTabSz="685800">
              <a:spcBef>
                <a:spcPct val="0"/>
              </a:spcBef>
              <a:buNone/>
              <a:defRPr sz="3600" b="1" i="0" baseline="0">
                <a:solidFill>
                  <a:schemeClr val="accent1"/>
                </a:solidFill>
                <a:effectLst/>
                <a:latin typeface="+mj-lt"/>
                <a:ea typeface="+mj-ea"/>
                <a:cs typeface="+mj-cs"/>
              </a:defRPr>
            </a:lvl1pPr>
          </a:lstStyle>
          <a:p>
            <a:r>
              <a:rPr lang="en-US" altLang="zh-CN" sz="4000" b="0" dirty="0" smtClean="0">
                <a:solidFill>
                  <a:srgbClr val="3376AD"/>
                </a:solidFill>
              </a:rPr>
              <a:t>HTML5+CSS3</a:t>
            </a:r>
            <a:endParaRPr lang="zh-CN" altLang="en-US" sz="4000" b="0" dirty="0">
              <a:solidFill>
                <a:srgbClr val="3376AD"/>
              </a:solidFill>
            </a:endParaRPr>
          </a:p>
        </p:txBody>
      </p:sp>
      <p:pic>
        <p:nvPicPr>
          <p:cNvPr id="5" name="Picture 5" descr="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5222" y="1463040"/>
            <a:ext cx="7948658" cy="43451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en-US" altLang="zh-CN" sz="5400" dirty="0" smtClean="0">
                  <a:solidFill>
                    <a:schemeClr val="tx1"/>
                  </a:solidFill>
                  <a:latin typeface="+mn-lt"/>
                  <a:ea typeface="+mn-ea"/>
                </a:rPr>
                <a:t>CSS3</a:t>
              </a:r>
              <a:r>
                <a:rPr lang="zh-CN" altLang="en-US" sz="5400" dirty="0" smtClean="0">
                  <a:solidFill>
                    <a:schemeClr val="tx1"/>
                  </a:solidFill>
                  <a:latin typeface="+mn-lt"/>
                  <a:ea typeface="+mn-ea"/>
                </a:rPr>
                <a:t>的兼容性</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541152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浏览器支持</a:t>
            </a:r>
            <a:endParaRPr lang="zh-CN" altLang="en-US" sz="4000" dirty="0"/>
          </a:p>
        </p:txBody>
      </p:sp>
      <p:sp>
        <p:nvSpPr>
          <p:cNvPr id="2" name="文本框 1"/>
          <p:cNvSpPr txBox="1"/>
          <p:nvPr/>
        </p:nvSpPr>
        <p:spPr>
          <a:xfrm>
            <a:off x="609599" y="1124520"/>
            <a:ext cx="2638697" cy="584775"/>
          </a:xfrm>
          <a:prstGeom prst="rect">
            <a:avLst/>
          </a:prstGeom>
          <a:noFill/>
        </p:spPr>
        <p:txBody>
          <a:bodyPr wrap="square" rtlCol="0">
            <a:spAutoFit/>
          </a:bodyPr>
          <a:lstStyle/>
          <a:p>
            <a:r>
              <a:rPr lang="en-US" altLang="zh-CN" sz="3200" dirty="0">
                <a:solidFill>
                  <a:srgbClr val="000000"/>
                </a:solidFill>
                <a:latin typeface="微软雅黑" panose="020B0503020204020204" pitchFamily="34" charset="-122"/>
                <a:ea typeface="微软雅黑" panose="020B0503020204020204" pitchFamily="34" charset="-122"/>
              </a:rPr>
              <a:t>CSS3 </a:t>
            </a:r>
            <a:r>
              <a:rPr lang="zh-CN" altLang="en-US" sz="3200" dirty="0">
                <a:solidFill>
                  <a:srgbClr val="000000"/>
                </a:solidFill>
                <a:latin typeface="微软雅黑" panose="020B0503020204020204" pitchFamily="34" charset="-122"/>
                <a:ea typeface="微软雅黑" panose="020B0503020204020204" pitchFamily="34" charset="-122"/>
              </a:rPr>
              <a:t>选择器</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814" y="357324"/>
            <a:ext cx="6814866" cy="6419948"/>
          </a:xfrm>
          <a:prstGeom prst="rect">
            <a:avLst/>
          </a:prstGeom>
        </p:spPr>
      </p:pic>
    </p:spTree>
    <p:custDataLst>
      <p:tags r:id="rId1"/>
    </p:custDataLst>
    <p:extLst>
      <p:ext uri="{BB962C8B-B14F-4D97-AF65-F5344CB8AC3E}">
        <p14:creationId xmlns:p14="http://schemas.microsoft.com/office/powerpoint/2010/main" val="334395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浏览器支持</a:t>
            </a:r>
            <a:endParaRPr lang="zh-CN" altLang="en-US" sz="4000" dirty="0"/>
          </a:p>
        </p:txBody>
      </p:sp>
      <p:sp>
        <p:nvSpPr>
          <p:cNvPr id="5" name="文本框 4"/>
          <p:cNvSpPr txBox="1"/>
          <p:nvPr/>
        </p:nvSpPr>
        <p:spPr>
          <a:xfrm>
            <a:off x="609599" y="1124519"/>
            <a:ext cx="2638697" cy="584775"/>
          </a:xfrm>
          <a:prstGeom prst="rect">
            <a:avLst/>
          </a:prstGeom>
          <a:noFill/>
        </p:spPr>
        <p:txBody>
          <a:bodyPr wrap="square" rtlCol="0">
            <a:spAutoFit/>
          </a:bodyPr>
          <a:lstStyle/>
          <a:p>
            <a:r>
              <a:rPr lang="en-US" altLang="zh-CN" sz="3200" dirty="0" smtClean="0">
                <a:solidFill>
                  <a:srgbClr val="000000"/>
                </a:solidFill>
                <a:latin typeface="微软雅黑" panose="020B0503020204020204" pitchFamily="34" charset="-122"/>
                <a:ea typeface="微软雅黑" panose="020B0503020204020204" pitchFamily="34" charset="-122"/>
              </a:rPr>
              <a:t>CSS3 </a:t>
            </a:r>
            <a:r>
              <a:rPr lang="zh-CN" altLang="en-US" sz="3200" dirty="0">
                <a:solidFill>
                  <a:srgbClr val="000000"/>
                </a:solidFill>
                <a:latin typeface="微软雅黑" panose="020B0503020204020204" pitchFamily="34" charset="-122"/>
                <a:ea typeface="微软雅黑" panose="020B0503020204020204" pitchFamily="34" charset="-122"/>
              </a:rPr>
              <a:t>属性</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7681" y="190277"/>
            <a:ext cx="6835138" cy="6567031"/>
          </a:xfrm>
          <a:prstGeom prst="rect">
            <a:avLst/>
          </a:prstGeom>
        </p:spPr>
      </p:pic>
    </p:spTree>
    <p:custDataLst>
      <p:tags r:id="rId1"/>
    </p:custDataLst>
    <p:extLst>
      <p:ext uri="{BB962C8B-B14F-4D97-AF65-F5344CB8AC3E}">
        <p14:creationId xmlns:p14="http://schemas.microsoft.com/office/powerpoint/2010/main" val="235879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与浏览器</a:t>
            </a:r>
            <a:endParaRPr lang="zh-CN" altLang="en-US" sz="4000" dirty="0"/>
          </a:p>
        </p:txBody>
      </p:sp>
      <p:sp>
        <p:nvSpPr>
          <p:cNvPr id="5" name="矩形 4"/>
          <p:cNvSpPr/>
          <p:nvPr/>
        </p:nvSpPr>
        <p:spPr>
          <a:xfrm>
            <a:off x="1597530" y="2150731"/>
            <a:ext cx="6764737" cy="1569660"/>
          </a:xfrm>
          <a:prstGeom prst="rect">
            <a:avLst/>
          </a:prstGeom>
        </p:spPr>
        <p:txBody>
          <a:bodyPr wrap="none">
            <a:spAutoFit/>
          </a:bodyPr>
          <a:lstStyle/>
          <a:p>
            <a:pPr>
              <a:lnSpc>
                <a:spcPct val="150000"/>
              </a:lnSpc>
            </a:pPr>
            <a:r>
              <a:rPr lang="en-US" altLang="zh-CN" sz="3200" b="1" dirty="0" smtClean="0">
                <a:solidFill>
                  <a:srgbClr val="FF0000"/>
                </a:solidFill>
              </a:rPr>
              <a:t>-</a:t>
            </a:r>
            <a:r>
              <a:rPr lang="en-US" altLang="zh-CN" sz="3200" b="1" dirty="0" err="1" smtClean="0">
                <a:solidFill>
                  <a:srgbClr val="FF0000"/>
                </a:solidFill>
              </a:rPr>
              <a:t>moz</a:t>
            </a:r>
            <a:r>
              <a:rPr lang="en-US" altLang="zh-CN" sz="3200" b="1" dirty="0" smtClean="0">
                <a:solidFill>
                  <a:srgbClr val="FF0000"/>
                </a:solidFill>
              </a:rPr>
              <a:t>-      </a:t>
            </a:r>
            <a:r>
              <a:rPr lang="en-US" altLang="zh-CN" sz="2800" dirty="0" smtClean="0">
                <a:solidFill>
                  <a:srgbClr val="000000"/>
                </a:solidFill>
                <a:latin typeface="微软雅黑" panose="020B0503020204020204" pitchFamily="34" charset="-122"/>
                <a:ea typeface="微软雅黑" panose="020B0503020204020204" pitchFamily="34" charset="-122"/>
              </a:rPr>
              <a:t>Firefox</a:t>
            </a:r>
            <a:r>
              <a:rPr lang="zh-CN" altLang="en-US" sz="2800" dirty="0" smtClean="0">
                <a:solidFill>
                  <a:srgbClr val="000000"/>
                </a:solidFill>
                <a:latin typeface="微软雅黑" panose="020B0503020204020204" pitchFamily="34" charset="-122"/>
                <a:ea typeface="微软雅黑" panose="020B0503020204020204" pitchFamily="34" charset="-122"/>
              </a:rPr>
              <a:t>的替代用法</a:t>
            </a:r>
            <a:endParaRPr lang="en-US" altLang="zh-CN" sz="2800"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3200" b="1" dirty="0" smtClean="0">
                <a:solidFill>
                  <a:srgbClr val="FF0000"/>
                </a:solidFill>
              </a:rPr>
              <a:t>-</a:t>
            </a:r>
            <a:r>
              <a:rPr lang="en-US" altLang="zh-CN" sz="3200" b="1" dirty="0" err="1" smtClean="0">
                <a:solidFill>
                  <a:srgbClr val="FF0000"/>
                </a:solidFill>
              </a:rPr>
              <a:t>webkit</a:t>
            </a:r>
            <a:r>
              <a:rPr lang="en-US" altLang="zh-CN" sz="3200" b="1" dirty="0" smtClean="0">
                <a:solidFill>
                  <a:srgbClr val="FF0000"/>
                </a:solidFill>
              </a:rPr>
              <a:t>-   </a:t>
            </a:r>
            <a:r>
              <a:rPr lang="en-US" altLang="zh-CN" sz="2800" dirty="0" smtClean="0">
                <a:solidFill>
                  <a:srgbClr val="000000"/>
                </a:solidFill>
                <a:latin typeface="微软雅黑" panose="020B0503020204020204" pitchFamily="34" charset="-122"/>
                <a:ea typeface="微软雅黑" panose="020B0503020204020204" pitchFamily="34" charset="-122"/>
              </a:rPr>
              <a:t>Safari </a:t>
            </a:r>
            <a:r>
              <a:rPr lang="zh-CN" altLang="en-US" sz="2800" dirty="0" smtClean="0">
                <a:solidFill>
                  <a:srgbClr val="000000"/>
                </a:solidFill>
                <a:latin typeface="微软雅黑" panose="020B0503020204020204" pitchFamily="34" charset="-122"/>
                <a:ea typeface="微软雅黑" panose="020B0503020204020204" pitchFamily="34" charset="-122"/>
              </a:rPr>
              <a:t>和</a:t>
            </a:r>
            <a:r>
              <a:rPr lang="en-US" altLang="zh-CN" sz="2800" dirty="0" smtClean="0">
                <a:solidFill>
                  <a:srgbClr val="000000"/>
                </a:solidFill>
                <a:latin typeface="微软雅黑" panose="020B0503020204020204" pitchFamily="34" charset="-122"/>
                <a:ea typeface="微软雅黑" panose="020B0503020204020204" pitchFamily="34" charset="-122"/>
              </a:rPr>
              <a:t> Chrome</a:t>
            </a:r>
            <a:r>
              <a:rPr lang="zh-CN" altLang="en-US" sz="2800" dirty="0" smtClean="0">
                <a:solidFill>
                  <a:srgbClr val="000000"/>
                </a:solidFill>
                <a:latin typeface="微软雅黑" panose="020B0503020204020204" pitchFamily="34" charset="-122"/>
                <a:ea typeface="微软雅黑" panose="020B0503020204020204" pitchFamily="34" charset="-122"/>
              </a:rPr>
              <a:t>的替代用法</a:t>
            </a:r>
            <a:endParaRPr lang="zh-CN" altLang="en-US" sz="2800" dirty="0">
              <a:solidFill>
                <a:srgbClr val="000000"/>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5" cstate="print"/>
          <a:srcRect/>
          <a:stretch>
            <a:fillRect/>
          </a:stretch>
        </p:blipFill>
        <p:spPr bwMode="auto">
          <a:xfrm>
            <a:off x="1595741" y="3933507"/>
            <a:ext cx="8705127" cy="1866402"/>
          </a:xfrm>
          <a:prstGeom prst="rect">
            <a:avLst/>
          </a:prstGeom>
          <a:noFill/>
          <a:ln w="9525">
            <a:noFill/>
            <a:miter lim="800000"/>
            <a:headEnd/>
            <a:tailEnd/>
          </a:ln>
        </p:spPr>
      </p:pic>
      <p:sp>
        <p:nvSpPr>
          <p:cNvPr id="2" name="矩形 1"/>
          <p:cNvSpPr/>
          <p:nvPr/>
        </p:nvSpPr>
        <p:spPr>
          <a:xfrm>
            <a:off x="609599" y="1368133"/>
            <a:ext cx="4043389" cy="523220"/>
          </a:xfrm>
          <a:prstGeom prst="rect">
            <a:avLst/>
          </a:prstGeom>
        </p:spPr>
        <p:txBody>
          <a:bodyPr wrap="square">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使用浏览器</a:t>
            </a:r>
            <a:r>
              <a:rPr lang="zh-CN" altLang="en-US" sz="2800" dirty="0">
                <a:solidFill>
                  <a:srgbClr val="000000"/>
                </a:solidFill>
                <a:latin typeface="微软雅黑" panose="020B0503020204020204" pitchFamily="34" charset="-122"/>
                <a:ea typeface="微软雅黑" panose="020B0503020204020204" pitchFamily="34" charset="-122"/>
              </a:rPr>
              <a:t>前缀</a:t>
            </a:r>
          </a:p>
        </p:txBody>
      </p:sp>
    </p:spTree>
    <p:custDataLst>
      <p:tags r:id="rId1"/>
    </p:custDataLst>
    <p:extLst>
      <p:ext uri="{BB962C8B-B14F-4D97-AF65-F5344CB8AC3E}">
        <p14:creationId xmlns:p14="http://schemas.microsoft.com/office/powerpoint/2010/main" val="354203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属性选择器</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1985936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属性选择器</a:t>
            </a:r>
            <a:endParaRPr lang="zh-CN" altLang="en-US" sz="4000" dirty="0"/>
          </a:p>
        </p:txBody>
      </p:sp>
      <p:sp>
        <p:nvSpPr>
          <p:cNvPr id="3" name="矩形 2"/>
          <p:cNvSpPr/>
          <p:nvPr/>
        </p:nvSpPr>
        <p:spPr>
          <a:xfrm>
            <a:off x="770709" y="2427485"/>
            <a:ext cx="3483636" cy="1955215"/>
          </a:xfrm>
          <a:prstGeom prst="rect">
            <a:avLst/>
          </a:prstGeom>
          <a:solidFill>
            <a:schemeClr val="bg2"/>
          </a:solidFill>
        </p:spPr>
        <p:txBody>
          <a:bodyPr wrap="square">
            <a:spAutoFit/>
          </a:bodyPr>
          <a:lstStyle/>
          <a:p>
            <a:pPr>
              <a:lnSpc>
                <a:spcPct val="150000"/>
              </a:lnSpc>
            </a:pPr>
            <a:r>
              <a:rPr lang="sv-SE" altLang="zh-CN" sz="2800" dirty="0">
                <a:solidFill>
                  <a:srgbClr val="000000"/>
                </a:solidFill>
                <a:latin typeface="微软雅黑" panose="020B0503020204020204" pitchFamily="34" charset="-122"/>
                <a:ea typeface="微软雅黑" panose="020B0503020204020204" pitchFamily="34" charset="-122"/>
              </a:rPr>
              <a:t>E[att^="val</a:t>
            </a:r>
            <a:r>
              <a:rPr lang="sv-SE" altLang="zh-CN" sz="2800" dirty="0" smtClean="0">
                <a:solidFill>
                  <a:srgbClr val="000000"/>
                </a:solidFill>
                <a:latin typeface="微软雅黑" panose="020B0503020204020204" pitchFamily="34" charset="-122"/>
                <a:ea typeface="微软雅黑" panose="020B0503020204020204" pitchFamily="34" charset="-122"/>
              </a:rPr>
              <a:t>"]</a:t>
            </a:r>
          </a:p>
          <a:p>
            <a:pPr>
              <a:lnSpc>
                <a:spcPct val="150000"/>
              </a:lnSpc>
            </a:pPr>
            <a:r>
              <a:rPr lang="sv-SE" altLang="zh-CN" sz="2800" dirty="0" smtClean="0">
                <a:solidFill>
                  <a:srgbClr val="000000"/>
                </a:solidFill>
                <a:latin typeface="微软雅黑" panose="020B0503020204020204" pitchFamily="34" charset="-122"/>
                <a:ea typeface="微软雅黑" panose="020B0503020204020204" pitchFamily="34" charset="-122"/>
              </a:rPr>
              <a:t>E[att</a:t>
            </a:r>
            <a:r>
              <a:rPr lang="sv-SE" altLang="zh-CN" sz="2800" dirty="0">
                <a:solidFill>
                  <a:srgbClr val="000000"/>
                </a:solidFill>
                <a:latin typeface="微软雅黑" panose="020B0503020204020204" pitchFamily="34" charset="-122"/>
                <a:ea typeface="微软雅黑" panose="020B0503020204020204" pitchFamily="34" charset="-122"/>
              </a:rPr>
              <a:t>$="val</a:t>
            </a:r>
            <a:r>
              <a:rPr lang="sv-SE" altLang="zh-CN" sz="2800" dirty="0" smtClean="0">
                <a:solidFill>
                  <a:srgbClr val="000000"/>
                </a:solidFill>
                <a:latin typeface="微软雅黑" panose="020B0503020204020204" pitchFamily="34" charset="-122"/>
                <a:ea typeface="微软雅黑" panose="020B0503020204020204" pitchFamily="34" charset="-122"/>
              </a:rPr>
              <a:t>"]</a:t>
            </a:r>
          </a:p>
          <a:p>
            <a:pPr>
              <a:lnSpc>
                <a:spcPct val="150000"/>
              </a:lnSpc>
            </a:pPr>
            <a:r>
              <a:rPr lang="sv-SE" altLang="zh-CN" sz="2800" dirty="0" smtClean="0">
                <a:solidFill>
                  <a:srgbClr val="000000"/>
                </a:solidFill>
                <a:latin typeface="微软雅黑" panose="020B0503020204020204" pitchFamily="34" charset="-122"/>
                <a:ea typeface="微软雅黑" panose="020B0503020204020204" pitchFamily="34" charset="-122"/>
              </a:rPr>
              <a:t>E[att</a:t>
            </a:r>
            <a:r>
              <a:rPr lang="sv-SE" altLang="zh-CN" sz="2800" dirty="0">
                <a:solidFill>
                  <a:srgbClr val="000000"/>
                </a:solidFill>
                <a:latin typeface="微软雅黑" panose="020B0503020204020204" pitchFamily="34" charset="-122"/>
                <a:ea typeface="微软雅黑" panose="020B0503020204020204" pitchFamily="34" charset="-122"/>
              </a:rPr>
              <a:t>*="val"]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0709" y="1227909"/>
            <a:ext cx="10097588" cy="954107"/>
          </a:xfrm>
          <a:prstGeom prst="rect">
            <a:avLst/>
          </a:prstGeom>
          <a:noFill/>
        </p:spPr>
        <p:txBody>
          <a:bodyPr wrap="square" rtlCol="0">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在</a:t>
            </a:r>
            <a:r>
              <a:rPr lang="en-US" altLang="zh-CN" sz="2800" dirty="0">
                <a:solidFill>
                  <a:srgbClr val="000000"/>
                </a:solidFill>
                <a:latin typeface="微软雅黑" panose="020B0503020204020204" pitchFamily="34" charset="-122"/>
                <a:ea typeface="微软雅黑" panose="020B0503020204020204" pitchFamily="34" charset="-122"/>
              </a:rPr>
              <a:t>CSS 3</a:t>
            </a:r>
            <a:r>
              <a:rPr lang="zh-CN" altLang="en-US" sz="2800" dirty="0">
                <a:solidFill>
                  <a:srgbClr val="000000"/>
                </a:solidFill>
                <a:latin typeface="微软雅黑" panose="020B0503020204020204" pitchFamily="34" charset="-122"/>
                <a:ea typeface="微软雅黑" panose="020B0503020204020204" pitchFamily="34" charset="-122"/>
              </a:rPr>
              <a:t>中，增加了如下的</a:t>
            </a:r>
            <a:r>
              <a:rPr lang="en-US" altLang="zh-CN" sz="2800" dirty="0">
                <a:solidFill>
                  <a:srgbClr val="000000"/>
                </a:solidFill>
                <a:latin typeface="微软雅黑" panose="020B0503020204020204" pitchFamily="34" charset="-122"/>
                <a:ea typeface="微软雅黑" panose="020B0503020204020204" pitchFamily="34" charset="-122"/>
              </a:rPr>
              <a:t>3</a:t>
            </a:r>
            <a:r>
              <a:rPr lang="zh-CN" altLang="en-US" sz="2800" dirty="0">
                <a:solidFill>
                  <a:srgbClr val="000000"/>
                </a:solidFill>
                <a:latin typeface="微软雅黑" panose="020B0503020204020204" pitchFamily="34" charset="-122"/>
                <a:ea typeface="微软雅黑" panose="020B0503020204020204" pitchFamily="34" charset="-122"/>
              </a:rPr>
              <a:t>个属性选择器，使得属性选择器有了通配符的概念</a:t>
            </a:r>
            <a:r>
              <a:rPr lang="zh-CN" altLang="en-US"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0709" y="4963886"/>
            <a:ext cx="6975565" cy="523220"/>
          </a:xfrm>
          <a:prstGeom prst="rect">
            <a:avLst/>
          </a:prstGeom>
          <a:noFill/>
        </p:spPr>
        <p:txBody>
          <a:bodyPr wrap="square" rtlCol="0">
            <a:spAutoFit/>
          </a:bodyPr>
          <a:lstStyle/>
          <a:p>
            <a:r>
              <a:rPr lang="en-US" altLang="zh-CN" sz="2800" dirty="0" smtClean="0">
                <a:solidFill>
                  <a:srgbClr val="FF0000"/>
                </a:solidFill>
                <a:latin typeface="微软雅黑" panose="020B0503020204020204" pitchFamily="34" charset="-122"/>
                <a:ea typeface="微软雅黑" panose="020B0503020204020204" pitchFamily="34" charset="-122"/>
              </a:rPr>
              <a:t>E</a:t>
            </a:r>
            <a:r>
              <a:rPr lang="zh-CN" altLang="en-US" sz="2800" dirty="0" smtClean="0">
                <a:solidFill>
                  <a:srgbClr val="FF0000"/>
                </a:solidFill>
                <a:latin typeface="微软雅黑" panose="020B0503020204020204" pitchFamily="34" charset="-122"/>
                <a:ea typeface="微软雅黑" panose="020B0503020204020204" pitchFamily="34" charset="-122"/>
              </a:rPr>
              <a:t>选择符可以省略，表示匹配任意类型元素。</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48788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属性选择器</a:t>
            </a:r>
            <a:endParaRPr lang="zh-CN" altLang="en-US" sz="4000" dirty="0"/>
          </a:p>
        </p:txBody>
      </p:sp>
      <p:sp>
        <p:nvSpPr>
          <p:cNvPr id="3" name="矩形 2"/>
          <p:cNvSpPr/>
          <p:nvPr/>
        </p:nvSpPr>
        <p:spPr>
          <a:xfrm>
            <a:off x="1435823" y="2636016"/>
            <a:ext cx="7818122" cy="1708160"/>
          </a:xfrm>
          <a:prstGeom prst="rect">
            <a:avLst/>
          </a:prstGeom>
          <a:solidFill>
            <a:schemeClr val="bg2"/>
          </a:solidFill>
        </p:spPr>
        <p:txBody>
          <a:bodyPr wrap="square">
            <a:spAutoFit/>
          </a:bodyPr>
          <a:lstStyle/>
          <a:p>
            <a:pPr>
              <a:lnSpc>
                <a:spcPts val="3800"/>
              </a:lnSpc>
              <a:spcBef>
                <a:spcPts val="600"/>
              </a:spcBef>
            </a:pPr>
            <a:r>
              <a:rPr lang="sv-SE" altLang="zh-CN" sz="2800" dirty="0">
                <a:solidFill>
                  <a:srgbClr val="000000"/>
                </a:solidFill>
                <a:latin typeface="微软雅黑" panose="020B0503020204020204" pitchFamily="34" charset="-122"/>
                <a:ea typeface="微软雅黑" panose="020B0503020204020204" pitchFamily="34" charset="-122"/>
              </a:rPr>
              <a:t>[</a:t>
            </a:r>
            <a:r>
              <a:rPr lang="sv-SE" altLang="zh-CN" sz="2800" dirty="0" smtClean="0">
                <a:solidFill>
                  <a:srgbClr val="000000"/>
                </a:solidFill>
                <a:latin typeface="微软雅黑" panose="020B0503020204020204" pitchFamily="34" charset="-122"/>
                <a:ea typeface="微软雅黑" panose="020B0503020204020204" pitchFamily="34" charset="-122"/>
              </a:rPr>
              <a:t>id ^= sub</a:t>
            </a:r>
            <a:r>
              <a:rPr lang="sv-SE" altLang="zh-CN" sz="2800" dirty="0">
                <a:solidFill>
                  <a:srgbClr val="000000"/>
                </a:solidFill>
                <a:latin typeface="微软雅黑" panose="020B0503020204020204" pitchFamily="34" charset="-122"/>
                <a:ea typeface="微软雅黑" panose="020B0503020204020204" pitchFamily="34" charset="-122"/>
              </a:rPr>
              <a:t>]{</a:t>
            </a:r>
          </a:p>
          <a:p>
            <a:pPr>
              <a:lnSpc>
                <a:spcPts val="3800"/>
              </a:lnSpc>
              <a:spcBef>
                <a:spcPts val="600"/>
              </a:spcBef>
            </a:pPr>
            <a:r>
              <a:rPr lang="sv-SE" altLang="zh-CN" sz="2800" dirty="0">
                <a:solidFill>
                  <a:srgbClr val="000000"/>
                </a:solidFill>
                <a:latin typeface="微软雅黑" panose="020B0503020204020204" pitchFamily="34" charset="-122"/>
                <a:ea typeface="微软雅黑" panose="020B0503020204020204" pitchFamily="34" charset="-122"/>
              </a:rPr>
              <a:t>	</a:t>
            </a:r>
            <a:r>
              <a:rPr lang="sv-SE" altLang="zh-CN" sz="2800" dirty="0" smtClean="0">
                <a:solidFill>
                  <a:srgbClr val="000000"/>
                </a:solidFill>
                <a:latin typeface="微软雅黑" panose="020B0503020204020204" pitchFamily="34" charset="-122"/>
                <a:ea typeface="微软雅黑" panose="020B0503020204020204" pitchFamily="34" charset="-122"/>
              </a:rPr>
              <a:t>background-color</a:t>
            </a:r>
            <a:r>
              <a:rPr lang="sv-SE" altLang="zh-CN" sz="2800" dirty="0">
                <a:solidFill>
                  <a:srgbClr val="000000"/>
                </a:solidFill>
                <a:latin typeface="微软雅黑" panose="020B0503020204020204" pitchFamily="34" charset="-122"/>
                <a:ea typeface="微软雅黑" panose="020B0503020204020204" pitchFamily="34" charset="-122"/>
              </a:rPr>
              <a:t>: rgb(129,26,91);</a:t>
            </a:r>
          </a:p>
          <a:p>
            <a:pPr>
              <a:lnSpc>
                <a:spcPts val="3800"/>
              </a:lnSpc>
              <a:spcBef>
                <a:spcPts val="600"/>
              </a:spcBef>
            </a:pPr>
            <a:r>
              <a:rPr lang="sv-SE" altLang="zh-CN"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9599" y="1175657"/>
            <a:ext cx="10097588" cy="1184491"/>
          </a:xfrm>
          <a:prstGeom prst="rect">
            <a:avLst/>
          </a:prstGeom>
          <a:noFill/>
        </p:spPr>
        <p:txBody>
          <a:bodyPr wrap="square" rtlCol="0">
            <a:spAutoFit/>
          </a:bodyPr>
          <a:lstStyle/>
          <a:p>
            <a:pPr>
              <a:lnSpc>
                <a:spcPts val="3800"/>
              </a:lnSpc>
              <a:spcBef>
                <a:spcPts val="600"/>
              </a:spcBef>
              <a:spcAft>
                <a:spcPts val="600"/>
              </a:spcAft>
            </a:pPr>
            <a:r>
              <a:rPr lang="en-US" altLang="zh-CN" sz="2800" dirty="0">
                <a:solidFill>
                  <a:srgbClr val="000000"/>
                </a:solidFill>
                <a:latin typeface="微软雅黑" panose="020B0503020204020204" pitchFamily="34" charset="-122"/>
                <a:ea typeface="微软雅黑" panose="020B0503020204020204" pitchFamily="34" charset="-122"/>
              </a:rPr>
              <a:t>1</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a:t>
            </a:r>
            <a:r>
              <a:rPr lang="en-US" altLang="zh-CN" sz="2800" dirty="0" err="1" smtClean="0">
                <a:solidFill>
                  <a:srgbClr val="000000"/>
                </a:solidFill>
                <a:latin typeface="微软雅黑" panose="020B0503020204020204" pitchFamily="34" charset="-122"/>
                <a:ea typeface="微软雅黑" panose="020B0503020204020204" pitchFamily="34" charset="-122"/>
              </a:rPr>
              <a:t>att</a:t>
            </a:r>
            <a:r>
              <a:rPr lang="en-US" altLang="zh-CN" sz="2800" dirty="0" smtClean="0">
                <a:solidFill>
                  <a:srgbClr val="000000"/>
                </a:solidFill>
                <a:latin typeface="微软雅黑" panose="020B0503020204020204" pitchFamily="34" charset="-122"/>
                <a:ea typeface="微软雅黑" panose="020B0503020204020204" pitchFamily="34" charset="-122"/>
              </a:rPr>
              <a:t> ^= "</a:t>
            </a:r>
            <a:r>
              <a:rPr lang="en-US" altLang="zh-CN" sz="2800" dirty="0" err="1">
                <a:solidFill>
                  <a:srgbClr val="000000"/>
                </a:solidFill>
                <a:latin typeface="微软雅黑" panose="020B0503020204020204" pitchFamily="34" charset="-122"/>
                <a:ea typeface="微软雅黑" panose="020B0503020204020204" pitchFamily="34" charset="-122"/>
              </a:rPr>
              <a:t>val</a:t>
            </a:r>
            <a:r>
              <a:rPr lang="en-US"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属性选择器</a:t>
            </a:r>
          </a:p>
          <a:p>
            <a:pPr>
              <a:lnSpc>
                <a:spcPts val="3800"/>
              </a:lnSpc>
              <a:spcBef>
                <a:spcPts val="600"/>
              </a:spcBef>
              <a:spcAft>
                <a:spcPts val="600"/>
              </a:spcAft>
            </a:pPr>
            <a:r>
              <a:rPr lang="zh-CN" altLang="en-US" sz="2800" dirty="0" smtClean="0">
                <a:solidFill>
                  <a:srgbClr val="000000"/>
                </a:solidFill>
                <a:latin typeface="微软雅黑" panose="020B0503020204020204" pitchFamily="34" charset="-122"/>
                <a:ea typeface="微软雅黑" panose="020B0503020204020204" pitchFamily="34" charset="-122"/>
              </a:rPr>
              <a:t>选择</a:t>
            </a:r>
            <a:r>
              <a:rPr lang="zh-CN" altLang="en-US" sz="2800" dirty="0">
                <a:solidFill>
                  <a:srgbClr val="000000"/>
                </a:solidFill>
                <a:latin typeface="微软雅黑" panose="020B0503020204020204" pitchFamily="34" charset="-122"/>
                <a:ea typeface="微软雅黑" panose="020B0503020204020204" pitchFamily="34" charset="-122"/>
              </a:rPr>
              <a:t>具有</a:t>
            </a:r>
            <a:r>
              <a:rPr lang="en-US" altLang="zh-CN" sz="2800" dirty="0" err="1">
                <a:solidFill>
                  <a:srgbClr val="000000"/>
                </a:solidFill>
                <a:latin typeface="微软雅黑" panose="020B0503020204020204" pitchFamily="34" charset="-122"/>
                <a:ea typeface="微软雅黑" panose="020B0503020204020204" pitchFamily="34" charset="-122"/>
              </a:rPr>
              <a:t>att</a:t>
            </a:r>
            <a:r>
              <a:rPr lang="zh-CN" altLang="en-US" sz="2800" dirty="0">
                <a:solidFill>
                  <a:srgbClr val="000000"/>
                </a:solidFill>
                <a:latin typeface="微软雅黑" panose="020B0503020204020204" pitchFamily="34" charset="-122"/>
                <a:ea typeface="微软雅黑" panose="020B0503020204020204" pitchFamily="34" charset="-122"/>
              </a:rPr>
              <a:t>属性且</a:t>
            </a:r>
            <a:r>
              <a:rPr lang="zh-CN" altLang="en-US" sz="2800" dirty="0">
                <a:solidFill>
                  <a:srgbClr val="FF0000"/>
                </a:solidFill>
                <a:latin typeface="微软雅黑" panose="020B0503020204020204" pitchFamily="34" charset="-122"/>
                <a:ea typeface="微软雅黑" panose="020B0503020204020204" pitchFamily="34" charset="-122"/>
              </a:rPr>
              <a:t>属性</a:t>
            </a:r>
            <a:r>
              <a:rPr lang="zh-CN" altLang="en-US" sz="2800" dirty="0" smtClean="0">
                <a:solidFill>
                  <a:srgbClr val="FF0000"/>
                </a:solidFill>
                <a:latin typeface="微软雅黑" panose="020B0503020204020204" pitchFamily="34" charset="-122"/>
                <a:ea typeface="微软雅黑" panose="020B0503020204020204" pitchFamily="34" charset="-122"/>
              </a:rPr>
              <a:t>值是以</a:t>
            </a:r>
            <a:r>
              <a:rPr lang="en-US" altLang="zh-CN" sz="2800" dirty="0" err="1">
                <a:solidFill>
                  <a:srgbClr val="FF0000"/>
                </a:solidFill>
                <a:latin typeface="微软雅黑" panose="020B0503020204020204" pitchFamily="34" charset="-122"/>
                <a:ea typeface="微软雅黑" panose="020B0503020204020204" pitchFamily="34" charset="-122"/>
              </a:rPr>
              <a:t>val</a:t>
            </a:r>
            <a:r>
              <a:rPr lang="zh-CN" altLang="en-US" sz="2800" dirty="0">
                <a:solidFill>
                  <a:srgbClr val="FF0000"/>
                </a:solidFill>
                <a:latin typeface="微软雅黑" panose="020B0503020204020204" pitchFamily="34" charset="-122"/>
                <a:ea typeface="微软雅黑" panose="020B0503020204020204" pitchFamily="34" charset="-122"/>
              </a:rPr>
              <a:t>开头的字符串</a:t>
            </a:r>
            <a:r>
              <a:rPr lang="zh-CN" altLang="en-US" sz="2800" dirty="0" smtClean="0">
                <a:solidFill>
                  <a:srgbClr val="000000"/>
                </a:solidFill>
                <a:latin typeface="微软雅黑" panose="020B0503020204020204" pitchFamily="34" charset="-122"/>
                <a:ea typeface="微软雅黑" panose="020B0503020204020204" pitchFamily="34" charset="-122"/>
              </a:rPr>
              <a:t>的元素</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smtClean="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35823" y="4515198"/>
            <a:ext cx="7818122" cy="1708160"/>
          </a:xfrm>
          <a:prstGeom prst="rect">
            <a:avLst/>
          </a:prstGeom>
          <a:solidFill>
            <a:schemeClr val="accent6">
              <a:lumMod val="20000"/>
              <a:lumOff val="80000"/>
            </a:schemeClr>
          </a:solidFill>
        </p:spPr>
        <p:txBody>
          <a:bodyPr wrap="square" rtlCol="0">
            <a:spAutoFit/>
          </a:bodyPr>
          <a:lstStyle/>
          <a:p>
            <a:pPr>
              <a:lnSpc>
                <a:spcPts val="3800"/>
              </a:lnSpc>
              <a:spcBef>
                <a:spcPts val="600"/>
              </a:spcBef>
            </a:pPr>
            <a:r>
              <a:rPr lang="en-US" altLang="zh-CN" sz="2800" dirty="0">
                <a:solidFill>
                  <a:srgbClr val="000000"/>
                </a:solidFill>
                <a:latin typeface="微软雅黑" panose="020B0503020204020204" pitchFamily="34" charset="-122"/>
                <a:ea typeface="微软雅黑" panose="020B0503020204020204" pitchFamily="34" charset="-122"/>
              </a:rPr>
              <a:t>&lt;div id="section1"&gt;</a:t>
            </a:r>
            <a:r>
              <a:rPr lang="zh-CN" altLang="en-US" sz="2800" dirty="0">
                <a:solidFill>
                  <a:srgbClr val="000000"/>
                </a:solidFill>
                <a:latin typeface="微软雅黑" panose="020B0503020204020204" pitchFamily="34" charset="-122"/>
                <a:ea typeface="微软雅黑" panose="020B0503020204020204" pitchFamily="34" charset="-122"/>
              </a:rPr>
              <a:t>示例文本</a:t>
            </a:r>
            <a:r>
              <a:rPr lang="en-US" altLang="zh-CN" sz="2800" dirty="0">
                <a:solidFill>
                  <a:srgbClr val="000000"/>
                </a:solidFill>
                <a:latin typeface="微软雅黑" panose="020B0503020204020204" pitchFamily="34" charset="-122"/>
                <a:ea typeface="微软雅黑" panose="020B0503020204020204" pitchFamily="34" charset="-122"/>
              </a:rPr>
              <a:t>1&lt;/div&gt;</a:t>
            </a:r>
          </a:p>
          <a:p>
            <a:pPr>
              <a:lnSpc>
                <a:spcPts val="3800"/>
              </a:lnSpc>
              <a:spcBef>
                <a:spcPts val="600"/>
              </a:spcBef>
            </a:pPr>
            <a:r>
              <a:rPr lang="en-US" altLang="zh-CN" sz="2800" dirty="0" smtClean="0">
                <a:solidFill>
                  <a:srgbClr val="0000CC"/>
                </a:solidFill>
                <a:latin typeface="微软雅黑" panose="020B0503020204020204" pitchFamily="34" charset="-122"/>
                <a:ea typeface="微软雅黑" panose="020B0503020204020204" pitchFamily="34" charset="-122"/>
              </a:rPr>
              <a:t>&lt;</a:t>
            </a:r>
            <a:r>
              <a:rPr lang="en-US" altLang="zh-CN" sz="2800" dirty="0">
                <a:solidFill>
                  <a:srgbClr val="0000CC"/>
                </a:solidFill>
                <a:latin typeface="微软雅黑" panose="020B0503020204020204" pitchFamily="34" charset="-122"/>
                <a:ea typeface="微软雅黑" panose="020B0503020204020204" pitchFamily="34" charset="-122"/>
              </a:rPr>
              <a:t>div id="subsection1-1"&gt;</a:t>
            </a:r>
            <a:r>
              <a:rPr lang="zh-CN" altLang="en-US" sz="2800" dirty="0">
                <a:solidFill>
                  <a:srgbClr val="0000CC"/>
                </a:solidFill>
                <a:latin typeface="微软雅黑" panose="020B0503020204020204" pitchFamily="34" charset="-122"/>
                <a:ea typeface="微软雅黑" panose="020B0503020204020204" pitchFamily="34" charset="-122"/>
              </a:rPr>
              <a:t>示例文本</a:t>
            </a:r>
            <a:r>
              <a:rPr lang="en-US" altLang="zh-CN" sz="2800" dirty="0">
                <a:solidFill>
                  <a:srgbClr val="0000CC"/>
                </a:solidFill>
                <a:latin typeface="微软雅黑" panose="020B0503020204020204" pitchFamily="34" charset="-122"/>
                <a:ea typeface="微软雅黑" panose="020B0503020204020204" pitchFamily="34" charset="-122"/>
              </a:rPr>
              <a:t>1-1&lt;/div&gt;</a:t>
            </a:r>
          </a:p>
          <a:p>
            <a:pPr>
              <a:lnSpc>
                <a:spcPts val="3800"/>
              </a:lnSpc>
              <a:spcBef>
                <a:spcPts val="600"/>
              </a:spcBef>
            </a:pPr>
            <a:r>
              <a:rPr lang="en-US" altLang="zh-CN" sz="2800" dirty="0" smtClean="0">
                <a:solidFill>
                  <a:srgbClr val="0000CC"/>
                </a:solidFill>
                <a:latin typeface="微软雅黑" panose="020B0503020204020204" pitchFamily="34" charset="-122"/>
                <a:ea typeface="微软雅黑" panose="020B0503020204020204" pitchFamily="34" charset="-122"/>
              </a:rPr>
              <a:t>&lt;</a:t>
            </a:r>
            <a:r>
              <a:rPr lang="en-US" altLang="zh-CN" sz="2800" dirty="0">
                <a:solidFill>
                  <a:srgbClr val="0000CC"/>
                </a:solidFill>
                <a:latin typeface="微软雅黑" panose="020B0503020204020204" pitchFamily="34" charset="-122"/>
                <a:ea typeface="微软雅黑" panose="020B0503020204020204" pitchFamily="34" charset="-122"/>
              </a:rPr>
              <a:t>div id="subsection1-2"&gt;</a:t>
            </a:r>
            <a:r>
              <a:rPr lang="zh-CN" altLang="en-US" sz="2800" dirty="0">
                <a:solidFill>
                  <a:srgbClr val="0000CC"/>
                </a:solidFill>
                <a:latin typeface="微软雅黑" panose="020B0503020204020204" pitchFamily="34" charset="-122"/>
                <a:ea typeface="微软雅黑" panose="020B0503020204020204" pitchFamily="34" charset="-122"/>
              </a:rPr>
              <a:t>示例文本</a:t>
            </a:r>
            <a:r>
              <a:rPr lang="en-US" altLang="zh-CN" sz="2800" dirty="0">
                <a:solidFill>
                  <a:srgbClr val="0000CC"/>
                </a:solidFill>
                <a:latin typeface="微软雅黑" panose="020B0503020204020204" pitchFamily="34" charset="-122"/>
                <a:ea typeface="微软雅黑" panose="020B0503020204020204" pitchFamily="34" charset="-122"/>
              </a:rPr>
              <a:t>1-2&lt;/div&gt;</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366068" y="5761693"/>
            <a:ext cx="2420983" cy="461665"/>
          </a:xfrm>
          <a:prstGeom prst="rect">
            <a:avLst/>
          </a:prstGeom>
          <a:noFill/>
        </p:spPr>
        <p:txBody>
          <a:bodyPr wrap="square" rtlCol="0">
            <a:spAutoFit/>
          </a:bodyPr>
          <a:lstStyle/>
          <a:p>
            <a:r>
              <a:rPr lang="en-US" altLang="zh-CN" sz="2400" dirty="0">
                <a:solidFill>
                  <a:srgbClr val="000000"/>
                </a:solidFill>
              </a:rPr>
              <a:t>d</a:t>
            </a:r>
            <a:r>
              <a:rPr lang="en-US" altLang="zh-CN" sz="2400" dirty="0" smtClean="0">
                <a:solidFill>
                  <a:srgbClr val="000000"/>
                </a:solidFill>
              </a:rPr>
              <a:t>emo13-1.html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3101301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属性选择器</a:t>
            </a:r>
            <a:endParaRPr lang="zh-CN" altLang="en-US" sz="4000" dirty="0"/>
          </a:p>
        </p:txBody>
      </p:sp>
      <p:sp>
        <p:nvSpPr>
          <p:cNvPr id="3" name="矩形 2"/>
          <p:cNvSpPr/>
          <p:nvPr/>
        </p:nvSpPr>
        <p:spPr>
          <a:xfrm>
            <a:off x="1435823" y="2636016"/>
            <a:ext cx="7818122" cy="1708160"/>
          </a:xfrm>
          <a:prstGeom prst="rect">
            <a:avLst/>
          </a:prstGeom>
          <a:solidFill>
            <a:schemeClr val="bg2"/>
          </a:solidFill>
        </p:spPr>
        <p:txBody>
          <a:bodyPr wrap="square">
            <a:spAutoFit/>
          </a:bodyPr>
          <a:lstStyle/>
          <a:p>
            <a:pPr>
              <a:lnSpc>
                <a:spcPts val="3800"/>
              </a:lnSpc>
              <a:spcBef>
                <a:spcPts val="600"/>
              </a:spcBef>
            </a:pPr>
            <a:r>
              <a:rPr lang="sv-SE" altLang="zh-CN" sz="2800" dirty="0">
                <a:solidFill>
                  <a:srgbClr val="000000"/>
                </a:solidFill>
                <a:latin typeface="微软雅黑" panose="020B0503020204020204" pitchFamily="34" charset="-122"/>
                <a:ea typeface="微软雅黑" panose="020B0503020204020204" pitchFamily="34" charset="-122"/>
              </a:rPr>
              <a:t>[id $= </a:t>
            </a:r>
            <a:r>
              <a:rPr lang="en-US" altLang="zh-CN" sz="2800" dirty="0">
                <a:solidFill>
                  <a:srgbClr val="000000"/>
                </a:solidFill>
                <a:latin typeface="微软雅黑" panose="020B0503020204020204" pitchFamily="34" charset="-122"/>
                <a:ea typeface="微软雅黑" panose="020B0503020204020204" pitchFamily="34" charset="-122"/>
              </a:rPr>
              <a:t>"-1"</a:t>
            </a:r>
            <a:r>
              <a:rPr lang="sv-SE" altLang="zh-CN" sz="2800" dirty="0" smtClean="0">
                <a:solidFill>
                  <a:srgbClr val="000000"/>
                </a:solidFill>
                <a:latin typeface="微软雅黑" panose="020B0503020204020204" pitchFamily="34" charset="-122"/>
                <a:ea typeface="微软雅黑" panose="020B0503020204020204" pitchFamily="34" charset="-122"/>
              </a:rPr>
              <a:t>]{</a:t>
            </a:r>
            <a:endParaRPr lang="sv-SE" altLang="zh-CN" sz="2800" dirty="0">
              <a:solidFill>
                <a:srgbClr val="000000"/>
              </a:solidFill>
              <a:latin typeface="微软雅黑" panose="020B0503020204020204" pitchFamily="34" charset="-122"/>
              <a:ea typeface="微软雅黑" panose="020B0503020204020204" pitchFamily="34" charset="-122"/>
            </a:endParaRPr>
          </a:p>
          <a:p>
            <a:pPr>
              <a:lnSpc>
                <a:spcPts val="3800"/>
              </a:lnSpc>
              <a:spcBef>
                <a:spcPts val="600"/>
              </a:spcBef>
            </a:pPr>
            <a:r>
              <a:rPr lang="sv-SE" altLang="zh-CN" sz="2800" dirty="0">
                <a:solidFill>
                  <a:srgbClr val="000000"/>
                </a:solidFill>
                <a:latin typeface="微软雅黑" panose="020B0503020204020204" pitchFamily="34" charset="-122"/>
                <a:ea typeface="微软雅黑" panose="020B0503020204020204" pitchFamily="34" charset="-122"/>
              </a:rPr>
              <a:t>	</a:t>
            </a:r>
            <a:r>
              <a:rPr lang="sv-SE" altLang="zh-CN" sz="2800" dirty="0" smtClean="0">
                <a:solidFill>
                  <a:srgbClr val="000000"/>
                </a:solidFill>
                <a:latin typeface="微软雅黑" panose="020B0503020204020204" pitchFamily="34" charset="-122"/>
                <a:ea typeface="微软雅黑" panose="020B0503020204020204" pitchFamily="34" charset="-122"/>
              </a:rPr>
              <a:t>background-color</a:t>
            </a:r>
            <a:r>
              <a:rPr lang="sv-SE" altLang="zh-CN" sz="2800" dirty="0">
                <a:solidFill>
                  <a:srgbClr val="000000"/>
                </a:solidFill>
                <a:latin typeface="微软雅黑" panose="020B0503020204020204" pitchFamily="34" charset="-122"/>
                <a:ea typeface="微软雅黑" panose="020B0503020204020204" pitchFamily="34" charset="-122"/>
              </a:rPr>
              <a:t>: orange;</a:t>
            </a:r>
          </a:p>
          <a:p>
            <a:pPr>
              <a:lnSpc>
                <a:spcPts val="3800"/>
              </a:lnSpc>
              <a:spcBef>
                <a:spcPts val="600"/>
              </a:spcBef>
            </a:pPr>
            <a:r>
              <a:rPr lang="sv-SE" altLang="zh-CN"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9599" y="1175657"/>
            <a:ext cx="10097588" cy="1184491"/>
          </a:xfrm>
          <a:prstGeom prst="rect">
            <a:avLst/>
          </a:prstGeom>
          <a:noFill/>
        </p:spPr>
        <p:txBody>
          <a:bodyPr wrap="square" rtlCol="0">
            <a:spAutoFit/>
          </a:bodyPr>
          <a:lstStyle/>
          <a:p>
            <a:pPr>
              <a:lnSpc>
                <a:spcPts val="3800"/>
              </a:lnSpc>
              <a:spcBef>
                <a:spcPts val="600"/>
              </a:spcBef>
              <a:spcAft>
                <a:spcPts val="600"/>
              </a:spcAft>
            </a:pPr>
            <a:r>
              <a:rPr lang="en-US" altLang="zh-CN" sz="2800" dirty="0">
                <a:solidFill>
                  <a:srgbClr val="000000"/>
                </a:solidFill>
                <a:latin typeface="微软雅黑" panose="020B0503020204020204" pitchFamily="34" charset="-122"/>
                <a:ea typeface="微软雅黑" panose="020B0503020204020204" pitchFamily="34" charset="-122"/>
              </a:rPr>
              <a:t>2</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a:t>
            </a:r>
            <a:r>
              <a:rPr lang="en-US" altLang="zh-CN" sz="2800" dirty="0" err="1" smtClean="0">
                <a:solidFill>
                  <a:srgbClr val="000000"/>
                </a:solidFill>
                <a:latin typeface="微软雅黑" panose="020B0503020204020204" pitchFamily="34" charset="-122"/>
                <a:ea typeface="微软雅黑" panose="020B0503020204020204" pitchFamily="34" charset="-122"/>
              </a:rPr>
              <a:t>att</a:t>
            </a:r>
            <a:r>
              <a:rPr lang="en-US" altLang="zh-CN" sz="2800" dirty="0" smtClean="0">
                <a:solidFill>
                  <a:srgbClr val="000000"/>
                </a:solidFill>
                <a:latin typeface="微软雅黑" panose="020B0503020204020204" pitchFamily="34" charset="-122"/>
                <a:ea typeface="微软雅黑" panose="020B0503020204020204" pitchFamily="34" charset="-122"/>
              </a:rPr>
              <a:t> $= "</a:t>
            </a:r>
            <a:r>
              <a:rPr lang="en-US" altLang="zh-CN" sz="2800" dirty="0" err="1">
                <a:solidFill>
                  <a:srgbClr val="000000"/>
                </a:solidFill>
                <a:latin typeface="微软雅黑" panose="020B0503020204020204" pitchFamily="34" charset="-122"/>
                <a:ea typeface="微软雅黑" panose="020B0503020204020204" pitchFamily="34" charset="-122"/>
              </a:rPr>
              <a:t>val</a:t>
            </a:r>
            <a:r>
              <a:rPr lang="en-US"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属性选择器</a:t>
            </a:r>
          </a:p>
          <a:p>
            <a:pPr>
              <a:lnSpc>
                <a:spcPts val="3800"/>
              </a:lnSpc>
              <a:spcBef>
                <a:spcPts val="600"/>
              </a:spcBef>
              <a:spcAft>
                <a:spcPts val="600"/>
              </a:spcAft>
            </a:pPr>
            <a:r>
              <a:rPr lang="zh-CN" altLang="en-US" sz="2800" dirty="0">
                <a:solidFill>
                  <a:srgbClr val="000000"/>
                </a:solidFill>
                <a:latin typeface="微软雅黑" panose="020B0503020204020204" pitchFamily="34" charset="-122"/>
                <a:ea typeface="微软雅黑" panose="020B0503020204020204" pitchFamily="34" charset="-122"/>
              </a:rPr>
              <a:t>选择具有</a:t>
            </a:r>
            <a:r>
              <a:rPr lang="en-US" altLang="zh-CN" sz="2800" dirty="0" err="1">
                <a:solidFill>
                  <a:srgbClr val="000000"/>
                </a:solidFill>
                <a:latin typeface="微软雅黑" panose="020B0503020204020204" pitchFamily="34" charset="-122"/>
                <a:ea typeface="微软雅黑" panose="020B0503020204020204" pitchFamily="34" charset="-122"/>
              </a:rPr>
              <a:t>att</a:t>
            </a:r>
            <a:r>
              <a:rPr lang="zh-CN" altLang="en-US" sz="2800" dirty="0">
                <a:solidFill>
                  <a:srgbClr val="000000"/>
                </a:solidFill>
                <a:latin typeface="微软雅黑" panose="020B0503020204020204" pitchFamily="34" charset="-122"/>
                <a:ea typeface="微软雅黑" panose="020B0503020204020204" pitchFamily="34" charset="-122"/>
              </a:rPr>
              <a:t>属性且</a:t>
            </a:r>
            <a:r>
              <a:rPr lang="zh-CN" altLang="en-US" sz="2800" dirty="0">
                <a:solidFill>
                  <a:srgbClr val="FF0000"/>
                </a:solidFill>
                <a:latin typeface="微软雅黑" panose="020B0503020204020204" pitchFamily="34" charset="-122"/>
                <a:ea typeface="微软雅黑" panose="020B0503020204020204" pitchFamily="34" charset="-122"/>
              </a:rPr>
              <a:t>属性</a:t>
            </a:r>
            <a:r>
              <a:rPr lang="zh-CN" altLang="en-US" sz="2800" dirty="0" smtClean="0">
                <a:solidFill>
                  <a:srgbClr val="FF0000"/>
                </a:solidFill>
                <a:latin typeface="微软雅黑" panose="020B0503020204020204" pitchFamily="34" charset="-122"/>
                <a:ea typeface="微软雅黑" panose="020B0503020204020204" pitchFamily="34" charset="-122"/>
              </a:rPr>
              <a:t>值是以</a:t>
            </a:r>
            <a:r>
              <a:rPr lang="en-US" altLang="zh-CN" sz="2800" dirty="0" err="1">
                <a:solidFill>
                  <a:srgbClr val="FF0000"/>
                </a:solidFill>
                <a:latin typeface="微软雅黑" panose="020B0503020204020204" pitchFamily="34" charset="-122"/>
                <a:ea typeface="微软雅黑" panose="020B0503020204020204" pitchFamily="34" charset="-122"/>
              </a:rPr>
              <a:t>val</a:t>
            </a:r>
            <a:r>
              <a:rPr lang="zh-CN" altLang="en-US" sz="2800" dirty="0">
                <a:solidFill>
                  <a:srgbClr val="FF0000"/>
                </a:solidFill>
                <a:latin typeface="微软雅黑" panose="020B0503020204020204" pitchFamily="34" charset="-122"/>
                <a:ea typeface="微软雅黑" panose="020B0503020204020204" pitchFamily="34" charset="-122"/>
              </a:rPr>
              <a:t>结尾的字符串</a:t>
            </a:r>
            <a:r>
              <a:rPr lang="zh-CN" altLang="en-US" sz="2800" dirty="0" smtClean="0">
                <a:solidFill>
                  <a:srgbClr val="000000"/>
                </a:solidFill>
                <a:latin typeface="微软雅黑" panose="020B0503020204020204" pitchFamily="34" charset="-122"/>
                <a:ea typeface="微软雅黑" panose="020B0503020204020204" pitchFamily="34" charset="-122"/>
              </a:rPr>
              <a:t>的元素</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smtClean="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35823" y="4488537"/>
            <a:ext cx="7818122" cy="1143903"/>
          </a:xfrm>
          <a:prstGeom prst="rect">
            <a:avLst/>
          </a:prstGeom>
          <a:solidFill>
            <a:schemeClr val="accent6">
              <a:lumMod val="20000"/>
              <a:lumOff val="80000"/>
            </a:schemeClr>
          </a:solidFill>
        </p:spPr>
        <p:txBody>
          <a:bodyPr wrap="square" rtlCol="0">
            <a:spAutoFit/>
          </a:bodyPr>
          <a:lstStyle/>
          <a:p>
            <a:pPr>
              <a:lnSpc>
                <a:spcPts val="3800"/>
              </a:lnSpc>
              <a:spcBef>
                <a:spcPts val="600"/>
              </a:spcBef>
            </a:pPr>
            <a:r>
              <a:rPr lang="en-US" altLang="zh-CN" sz="2800" dirty="0">
                <a:solidFill>
                  <a:srgbClr val="000000"/>
                </a:solidFill>
                <a:latin typeface="微软雅黑" panose="020B0503020204020204" pitchFamily="34" charset="-122"/>
                <a:ea typeface="微软雅黑" panose="020B0503020204020204" pitchFamily="34" charset="-122"/>
              </a:rPr>
              <a:t>&lt;div id="section1"&gt;</a:t>
            </a:r>
            <a:r>
              <a:rPr lang="zh-CN" altLang="en-US" sz="2800" dirty="0">
                <a:solidFill>
                  <a:srgbClr val="000000"/>
                </a:solidFill>
                <a:latin typeface="微软雅黑" panose="020B0503020204020204" pitchFamily="34" charset="-122"/>
                <a:ea typeface="微软雅黑" panose="020B0503020204020204" pitchFamily="34" charset="-122"/>
              </a:rPr>
              <a:t>示例文本</a:t>
            </a:r>
            <a:r>
              <a:rPr lang="en-US" altLang="zh-CN" sz="2800" dirty="0">
                <a:solidFill>
                  <a:srgbClr val="000000"/>
                </a:solidFill>
                <a:latin typeface="微软雅黑" panose="020B0503020204020204" pitchFamily="34" charset="-122"/>
                <a:ea typeface="微软雅黑" panose="020B0503020204020204" pitchFamily="34" charset="-122"/>
              </a:rPr>
              <a:t>1&lt;/div&gt;</a:t>
            </a:r>
          </a:p>
          <a:p>
            <a:pPr>
              <a:lnSpc>
                <a:spcPts val="3800"/>
              </a:lnSpc>
              <a:spcBef>
                <a:spcPts val="600"/>
              </a:spcBef>
            </a:pPr>
            <a:r>
              <a:rPr lang="en-US" altLang="zh-CN" sz="2800" dirty="0" smtClean="0">
                <a:solidFill>
                  <a:srgbClr val="0000CC"/>
                </a:solidFill>
                <a:latin typeface="微软雅黑" panose="020B0503020204020204" pitchFamily="34" charset="-122"/>
                <a:ea typeface="微软雅黑" panose="020B0503020204020204" pitchFamily="34" charset="-122"/>
              </a:rPr>
              <a:t>&lt;</a:t>
            </a:r>
            <a:r>
              <a:rPr lang="en-US" altLang="zh-CN" sz="2800" dirty="0">
                <a:solidFill>
                  <a:srgbClr val="0000CC"/>
                </a:solidFill>
                <a:latin typeface="微软雅黑" panose="020B0503020204020204" pitchFamily="34" charset="-122"/>
                <a:ea typeface="微软雅黑" panose="020B0503020204020204" pitchFamily="34" charset="-122"/>
              </a:rPr>
              <a:t>div id="subsection1-1"&gt;</a:t>
            </a:r>
            <a:r>
              <a:rPr lang="zh-CN" altLang="en-US" sz="2800" dirty="0">
                <a:solidFill>
                  <a:srgbClr val="0000CC"/>
                </a:solidFill>
                <a:latin typeface="微软雅黑" panose="020B0503020204020204" pitchFamily="34" charset="-122"/>
                <a:ea typeface="微软雅黑" panose="020B0503020204020204" pitchFamily="34" charset="-122"/>
              </a:rPr>
              <a:t>示例文本</a:t>
            </a:r>
            <a:r>
              <a:rPr lang="en-US" altLang="zh-CN" sz="2800" dirty="0">
                <a:solidFill>
                  <a:srgbClr val="0000CC"/>
                </a:solidFill>
                <a:latin typeface="微软雅黑" panose="020B0503020204020204" pitchFamily="34" charset="-122"/>
                <a:ea typeface="微软雅黑" panose="020B0503020204020204" pitchFamily="34" charset="-122"/>
              </a:rPr>
              <a:t>1-1&lt;/div&gt;</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379131" y="6022415"/>
            <a:ext cx="2420983" cy="461665"/>
          </a:xfrm>
          <a:prstGeom prst="rect">
            <a:avLst/>
          </a:prstGeom>
          <a:noFill/>
        </p:spPr>
        <p:txBody>
          <a:bodyPr wrap="square" rtlCol="0">
            <a:spAutoFit/>
          </a:bodyPr>
          <a:lstStyle/>
          <a:p>
            <a:r>
              <a:rPr lang="en-US" altLang="zh-CN" sz="2400" dirty="0" smtClean="0">
                <a:solidFill>
                  <a:srgbClr val="000000"/>
                </a:solidFill>
              </a:rPr>
              <a:t>demo13-2.html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1445944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12"/>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3"/>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5"/>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走进</a:t>
              </a:r>
              <a:r>
                <a:rPr lang="en-US" altLang="zh-CN" sz="2800" dirty="0" smtClean="0">
                  <a:solidFill>
                    <a:schemeClr val="tx1"/>
                  </a:solidFill>
                  <a:latin typeface="+mn-lt"/>
                  <a:ea typeface="+mn-ea"/>
                </a:rPr>
                <a:t>CSS3</a:t>
              </a:r>
              <a:endParaRPr lang="en-US" altLang="zh-CN" sz="28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10"/>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5"/>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en-US" altLang="zh-CN" sz="2800" dirty="0" smtClean="0">
                  <a:solidFill>
                    <a:schemeClr val="tx1"/>
                  </a:solidFill>
                  <a:latin typeface="+mn-lt"/>
                  <a:ea typeface="+mn-ea"/>
                </a:rPr>
                <a:t>CSS3</a:t>
              </a:r>
              <a:r>
                <a:rPr lang="zh-CN" altLang="en-US" sz="2800" dirty="0" smtClean="0">
                  <a:solidFill>
                    <a:schemeClr val="tx1"/>
                  </a:solidFill>
                  <a:latin typeface="+mn-lt"/>
                  <a:ea typeface="+mn-ea"/>
                </a:rPr>
                <a:t>的兼容性</a:t>
              </a:r>
              <a:endParaRPr lang="en-US" altLang="zh-CN" sz="2800" dirty="0">
                <a:solidFill>
                  <a:schemeClr val="tx1"/>
                </a:solidFill>
                <a:latin typeface="+mn-lt"/>
                <a:ea typeface="+mn-ea"/>
              </a:endParaRPr>
            </a:p>
          </p:txBody>
        </p:sp>
        <p:sp>
          <p:nvSpPr>
            <p:cNvPr id="10" name="MH_Number_2"/>
            <p:cNvSpPr>
              <a:spLocks noChangeArrowheads="1"/>
            </p:cNvSpPr>
            <p:nvPr>
              <p:custDataLst>
                <p:tags r:id="rId11"/>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465263" y="2774950"/>
            <a:chExt cx="4981575" cy="476250"/>
          </a:xfrm>
        </p:grpSpPr>
        <p:sp>
          <p:nvSpPr>
            <p:cNvPr id="12" name="MH_Number_3"/>
            <p:cNvSpPr>
              <a:spLocks noChangeArrowheads="1"/>
            </p:cNvSpPr>
            <p:nvPr>
              <p:custDataLst>
                <p:tags r:id="rId8"/>
              </p:custDataLst>
            </p:nvPr>
          </p:nvSpPr>
          <p:spPr bwMode="auto">
            <a:xfrm>
              <a:off x="1465263" y="2778125"/>
              <a:ext cx="120015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9"/>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5"/>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en-US" altLang="zh-CN" sz="2800" dirty="0" smtClean="0">
                  <a:solidFill>
                    <a:schemeClr val="tx1"/>
                  </a:solidFill>
                  <a:latin typeface="+mn-lt"/>
                  <a:ea typeface="+mn-ea"/>
                </a:rPr>
                <a:t>CSS3</a:t>
              </a:r>
              <a:r>
                <a:rPr lang="zh-CN" altLang="en-US" sz="2800" dirty="0" smtClean="0">
                  <a:solidFill>
                    <a:schemeClr val="tx1"/>
                  </a:solidFill>
                  <a:latin typeface="+mn-lt"/>
                  <a:ea typeface="+mn-ea"/>
                </a:rPr>
                <a:t>属性选择器</a:t>
              </a:r>
              <a:endParaRPr lang="en-US" altLang="zh-CN" sz="2800" dirty="0">
                <a:solidFill>
                  <a:schemeClr val="tx1"/>
                </a:solidFill>
                <a:latin typeface="+mn-lt"/>
                <a:ea typeface="+mn-ea"/>
              </a:endParaRPr>
            </a:p>
          </p:txBody>
        </p:sp>
      </p:grpSp>
      <p:grpSp>
        <p:nvGrpSpPr>
          <p:cNvPr id="14" name="组合 13"/>
          <p:cNvGrpSpPr/>
          <p:nvPr>
            <p:custDataLst>
              <p:tags r:id="rId5"/>
            </p:custDataLst>
          </p:nvPr>
        </p:nvGrpSpPr>
        <p:grpSpPr>
          <a:xfrm>
            <a:off x="1179456" y="4078434"/>
            <a:ext cx="6621488" cy="476250"/>
            <a:chOff x="1916113" y="1878013"/>
            <a:chExt cx="4973637" cy="476250"/>
          </a:xfrm>
        </p:grpSpPr>
        <p:sp>
          <p:nvSpPr>
            <p:cNvPr id="15" name="MH_Entry_2"/>
            <p:cNvSpPr txBox="1">
              <a:spLocks noChangeArrowheads="1"/>
            </p:cNvSpPr>
            <p:nvPr>
              <p:custDataLst>
                <p:tags r:id="rId6"/>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5"/>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latin typeface="+mn-lt"/>
                  <a:ea typeface="+mn-ea"/>
                </a:rPr>
                <a:t>结构性伪类择器</a:t>
              </a:r>
            </a:p>
          </p:txBody>
        </p:sp>
        <p:sp>
          <p:nvSpPr>
            <p:cNvPr id="16" name="MH_Number_2"/>
            <p:cNvSpPr>
              <a:spLocks noChangeArrowheads="1"/>
            </p:cNvSpPr>
            <p:nvPr>
              <p:custDataLst>
                <p:tags r:id="rId7"/>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04</a:t>
              </a:r>
              <a:endParaRPr lang="zh-CN" altLang="en-US" sz="3200" b="1" dirty="0">
                <a:solidFill>
                  <a:srgbClr val="FFFFFF"/>
                </a:solidFill>
                <a:latin typeface="+mn-lt"/>
                <a:ea typeface="+mn-ea"/>
              </a:endParaRPr>
            </a:p>
          </p:txBody>
        </p:sp>
      </p:grpSp>
    </p:spTree>
    <p:extLst>
      <p:ext uri="{BB962C8B-B14F-4D97-AF65-F5344CB8AC3E}">
        <p14:creationId xmlns:p14="http://schemas.microsoft.com/office/powerpoint/2010/main" val="1189474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属性选择器</a:t>
            </a:r>
            <a:endParaRPr lang="zh-CN" altLang="en-US" sz="4000" dirty="0"/>
          </a:p>
        </p:txBody>
      </p:sp>
      <p:sp>
        <p:nvSpPr>
          <p:cNvPr id="3" name="矩形 2"/>
          <p:cNvSpPr/>
          <p:nvPr/>
        </p:nvSpPr>
        <p:spPr>
          <a:xfrm>
            <a:off x="1435823" y="2636016"/>
            <a:ext cx="7818122" cy="1708160"/>
          </a:xfrm>
          <a:prstGeom prst="rect">
            <a:avLst/>
          </a:prstGeom>
          <a:solidFill>
            <a:schemeClr val="bg2"/>
          </a:solidFill>
        </p:spPr>
        <p:txBody>
          <a:bodyPr wrap="square">
            <a:spAutoFit/>
          </a:bodyPr>
          <a:lstStyle/>
          <a:p>
            <a:pPr>
              <a:lnSpc>
                <a:spcPts val="3800"/>
              </a:lnSpc>
              <a:spcBef>
                <a:spcPts val="600"/>
              </a:spcBef>
            </a:pPr>
            <a:r>
              <a:rPr lang="sv-SE" altLang="zh-CN" sz="2800" dirty="0">
                <a:solidFill>
                  <a:srgbClr val="000000"/>
                </a:solidFill>
                <a:latin typeface="微软雅黑" panose="020B0503020204020204" pitchFamily="34" charset="-122"/>
                <a:ea typeface="微软雅黑" panose="020B0503020204020204" pitchFamily="34" charset="-122"/>
              </a:rPr>
              <a:t>[id *= "section1"]{</a:t>
            </a:r>
          </a:p>
          <a:p>
            <a:pPr>
              <a:lnSpc>
                <a:spcPts val="3800"/>
              </a:lnSpc>
              <a:spcBef>
                <a:spcPts val="600"/>
              </a:spcBef>
            </a:pPr>
            <a:r>
              <a:rPr lang="sv-SE" altLang="zh-CN" sz="2800" dirty="0">
                <a:solidFill>
                  <a:srgbClr val="000000"/>
                </a:solidFill>
                <a:latin typeface="微软雅黑" panose="020B0503020204020204" pitchFamily="34" charset="-122"/>
                <a:ea typeface="微软雅黑" panose="020B0503020204020204" pitchFamily="34" charset="-122"/>
              </a:rPr>
              <a:t>	</a:t>
            </a:r>
            <a:r>
              <a:rPr lang="sv-SE" altLang="zh-CN" sz="2800" dirty="0" smtClean="0">
                <a:solidFill>
                  <a:srgbClr val="000000"/>
                </a:solidFill>
                <a:latin typeface="微软雅黑" panose="020B0503020204020204" pitchFamily="34" charset="-122"/>
                <a:ea typeface="微软雅黑" panose="020B0503020204020204" pitchFamily="34" charset="-122"/>
              </a:rPr>
              <a:t>background-color</a:t>
            </a:r>
            <a:r>
              <a:rPr lang="sv-SE" altLang="zh-CN" sz="2800" dirty="0">
                <a:solidFill>
                  <a:srgbClr val="000000"/>
                </a:solidFill>
                <a:latin typeface="微软雅黑" panose="020B0503020204020204" pitchFamily="34" charset="-122"/>
                <a:ea typeface="微软雅黑" panose="020B0503020204020204" pitchFamily="34" charset="-122"/>
              </a:rPr>
              <a:t>: orange;</a:t>
            </a:r>
          </a:p>
          <a:p>
            <a:pPr>
              <a:lnSpc>
                <a:spcPts val="3800"/>
              </a:lnSpc>
              <a:spcBef>
                <a:spcPts val="600"/>
              </a:spcBef>
            </a:pPr>
            <a:r>
              <a:rPr lang="sv-SE" altLang="zh-CN"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9599" y="1175657"/>
            <a:ext cx="10097588" cy="1184491"/>
          </a:xfrm>
          <a:prstGeom prst="rect">
            <a:avLst/>
          </a:prstGeom>
          <a:noFill/>
        </p:spPr>
        <p:txBody>
          <a:bodyPr wrap="square" rtlCol="0">
            <a:spAutoFit/>
          </a:bodyPr>
          <a:lstStyle/>
          <a:p>
            <a:pPr>
              <a:lnSpc>
                <a:spcPts val="3800"/>
              </a:lnSpc>
              <a:spcBef>
                <a:spcPts val="600"/>
              </a:spcBef>
              <a:spcAft>
                <a:spcPts val="600"/>
              </a:spcAft>
            </a:pPr>
            <a:r>
              <a:rPr lang="en-US" altLang="zh-CN" sz="2800" dirty="0" smtClean="0">
                <a:solidFill>
                  <a:srgbClr val="000000"/>
                </a:solidFill>
                <a:latin typeface="微软雅黑" panose="020B0503020204020204" pitchFamily="34" charset="-122"/>
                <a:ea typeface="微软雅黑" panose="020B0503020204020204" pitchFamily="34" charset="-122"/>
              </a:rPr>
              <a:t>3 . [</a:t>
            </a:r>
            <a:r>
              <a:rPr lang="en-US" altLang="zh-CN" sz="2800" dirty="0" err="1" smtClean="0">
                <a:solidFill>
                  <a:srgbClr val="000000"/>
                </a:solidFill>
                <a:latin typeface="微软雅黑" panose="020B0503020204020204" pitchFamily="34" charset="-122"/>
                <a:ea typeface="微软雅黑" panose="020B0503020204020204" pitchFamily="34" charset="-122"/>
              </a:rPr>
              <a:t>att</a:t>
            </a:r>
            <a:r>
              <a:rPr lang="en-US" altLang="zh-CN" sz="2800" dirty="0" smtClean="0">
                <a:solidFill>
                  <a:srgbClr val="000000"/>
                </a:solidFill>
                <a:latin typeface="微软雅黑" panose="020B0503020204020204" pitchFamily="34" charset="-122"/>
                <a:ea typeface="微软雅黑" panose="020B0503020204020204" pitchFamily="34" charset="-122"/>
              </a:rPr>
              <a:t> *= "</a:t>
            </a:r>
            <a:r>
              <a:rPr lang="en-US" altLang="zh-CN" sz="2800" dirty="0" err="1">
                <a:solidFill>
                  <a:srgbClr val="000000"/>
                </a:solidFill>
                <a:latin typeface="微软雅黑" panose="020B0503020204020204" pitchFamily="34" charset="-122"/>
                <a:ea typeface="微软雅黑" panose="020B0503020204020204" pitchFamily="34" charset="-122"/>
              </a:rPr>
              <a:t>val</a:t>
            </a:r>
            <a:r>
              <a:rPr lang="en-US"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属性选择器</a:t>
            </a:r>
          </a:p>
          <a:p>
            <a:pPr>
              <a:lnSpc>
                <a:spcPts val="3800"/>
              </a:lnSpc>
              <a:spcBef>
                <a:spcPts val="600"/>
              </a:spcBef>
              <a:spcAft>
                <a:spcPts val="600"/>
              </a:spcAft>
            </a:pPr>
            <a:r>
              <a:rPr lang="zh-CN" altLang="en-US" sz="2800" dirty="0">
                <a:solidFill>
                  <a:srgbClr val="000000"/>
                </a:solidFill>
                <a:latin typeface="微软雅黑" panose="020B0503020204020204" pitchFamily="34" charset="-122"/>
                <a:ea typeface="微软雅黑" panose="020B0503020204020204" pitchFamily="34" charset="-122"/>
              </a:rPr>
              <a:t>选择具有</a:t>
            </a:r>
            <a:r>
              <a:rPr lang="en-US" altLang="zh-CN" sz="2800" dirty="0" err="1">
                <a:solidFill>
                  <a:srgbClr val="000000"/>
                </a:solidFill>
                <a:latin typeface="微软雅黑" panose="020B0503020204020204" pitchFamily="34" charset="-122"/>
                <a:ea typeface="微软雅黑" panose="020B0503020204020204" pitchFamily="34" charset="-122"/>
              </a:rPr>
              <a:t>att</a:t>
            </a:r>
            <a:r>
              <a:rPr lang="zh-CN" altLang="en-US" sz="2800" dirty="0">
                <a:solidFill>
                  <a:srgbClr val="000000"/>
                </a:solidFill>
                <a:latin typeface="微软雅黑" panose="020B0503020204020204" pitchFamily="34" charset="-122"/>
                <a:ea typeface="微软雅黑" panose="020B0503020204020204" pitchFamily="34" charset="-122"/>
              </a:rPr>
              <a:t>属性且</a:t>
            </a:r>
            <a:r>
              <a:rPr lang="zh-CN" altLang="en-US" sz="2800" dirty="0">
                <a:solidFill>
                  <a:srgbClr val="FF0000"/>
                </a:solidFill>
                <a:latin typeface="微软雅黑" panose="020B0503020204020204" pitchFamily="34" charset="-122"/>
                <a:ea typeface="微软雅黑" panose="020B0503020204020204" pitchFamily="34" charset="-122"/>
              </a:rPr>
              <a:t>属性</a:t>
            </a:r>
            <a:r>
              <a:rPr lang="zh-CN" altLang="en-US" sz="2800" dirty="0" smtClean="0">
                <a:solidFill>
                  <a:srgbClr val="FF0000"/>
                </a:solidFill>
                <a:latin typeface="微软雅黑" panose="020B0503020204020204" pitchFamily="34" charset="-122"/>
                <a:ea typeface="微软雅黑" panose="020B0503020204020204" pitchFamily="34" charset="-122"/>
              </a:rPr>
              <a:t>值是包含</a:t>
            </a:r>
            <a:r>
              <a:rPr lang="en-US" altLang="zh-CN" sz="2800" dirty="0" err="1">
                <a:solidFill>
                  <a:srgbClr val="FF0000"/>
                </a:solidFill>
                <a:latin typeface="微软雅黑" panose="020B0503020204020204" pitchFamily="34" charset="-122"/>
                <a:ea typeface="微软雅黑" panose="020B0503020204020204" pitchFamily="34" charset="-122"/>
              </a:rPr>
              <a:t>val</a:t>
            </a:r>
            <a:r>
              <a:rPr lang="zh-CN" altLang="en-US" sz="2800" dirty="0">
                <a:solidFill>
                  <a:srgbClr val="FF0000"/>
                </a:solidFill>
                <a:latin typeface="微软雅黑" panose="020B0503020204020204" pitchFamily="34" charset="-122"/>
                <a:ea typeface="微软雅黑" panose="020B0503020204020204" pitchFamily="34" charset="-122"/>
              </a:rPr>
              <a:t>的字符串</a:t>
            </a:r>
            <a:r>
              <a:rPr lang="zh-CN" altLang="en-US" sz="2800" dirty="0" smtClean="0">
                <a:solidFill>
                  <a:srgbClr val="000000"/>
                </a:solidFill>
                <a:latin typeface="微软雅黑" panose="020B0503020204020204" pitchFamily="34" charset="-122"/>
                <a:ea typeface="微软雅黑" panose="020B0503020204020204" pitchFamily="34" charset="-122"/>
              </a:rPr>
              <a:t>的元素</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smtClean="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35823" y="4488537"/>
            <a:ext cx="7818122" cy="1708160"/>
          </a:xfrm>
          <a:prstGeom prst="rect">
            <a:avLst/>
          </a:prstGeom>
          <a:solidFill>
            <a:schemeClr val="accent6">
              <a:lumMod val="20000"/>
              <a:lumOff val="80000"/>
            </a:schemeClr>
          </a:solidFill>
        </p:spPr>
        <p:txBody>
          <a:bodyPr wrap="square" rtlCol="0">
            <a:spAutoFit/>
          </a:bodyPr>
          <a:lstStyle/>
          <a:p>
            <a:pPr>
              <a:lnSpc>
                <a:spcPts val="3800"/>
              </a:lnSpc>
              <a:spcBef>
                <a:spcPts val="600"/>
              </a:spcBef>
            </a:pPr>
            <a:r>
              <a:rPr lang="en-US" altLang="zh-CN" sz="2800" dirty="0">
                <a:solidFill>
                  <a:srgbClr val="0000CC"/>
                </a:solidFill>
                <a:latin typeface="微软雅黑" panose="020B0503020204020204" pitchFamily="34" charset="-122"/>
                <a:ea typeface="微软雅黑" panose="020B0503020204020204" pitchFamily="34" charset="-122"/>
              </a:rPr>
              <a:t>&lt;div id="section1"&gt;</a:t>
            </a:r>
            <a:r>
              <a:rPr lang="zh-CN" altLang="en-US" sz="2800" dirty="0">
                <a:solidFill>
                  <a:srgbClr val="0000CC"/>
                </a:solidFill>
                <a:latin typeface="微软雅黑" panose="020B0503020204020204" pitchFamily="34" charset="-122"/>
                <a:ea typeface="微软雅黑" panose="020B0503020204020204" pitchFamily="34" charset="-122"/>
              </a:rPr>
              <a:t>示例文本</a:t>
            </a:r>
            <a:r>
              <a:rPr lang="en-US" altLang="zh-CN" sz="2800" dirty="0">
                <a:solidFill>
                  <a:srgbClr val="0000CC"/>
                </a:solidFill>
                <a:latin typeface="微软雅黑" panose="020B0503020204020204" pitchFamily="34" charset="-122"/>
                <a:ea typeface="微软雅黑" panose="020B0503020204020204" pitchFamily="34" charset="-122"/>
              </a:rPr>
              <a:t>1&lt;/div&gt;</a:t>
            </a:r>
          </a:p>
          <a:p>
            <a:pPr>
              <a:lnSpc>
                <a:spcPts val="3800"/>
              </a:lnSpc>
              <a:spcBef>
                <a:spcPts val="600"/>
              </a:spcBef>
            </a:pPr>
            <a:r>
              <a:rPr lang="en-US" altLang="zh-CN" sz="2800" dirty="0" smtClean="0">
                <a:solidFill>
                  <a:srgbClr val="0000CC"/>
                </a:solidFill>
                <a:latin typeface="微软雅黑" panose="020B0503020204020204" pitchFamily="34" charset="-122"/>
                <a:ea typeface="微软雅黑" panose="020B0503020204020204" pitchFamily="34" charset="-122"/>
              </a:rPr>
              <a:t>&lt;</a:t>
            </a:r>
            <a:r>
              <a:rPr lang="en-US" altLang="zh-CN" sz="2800" dirty="0">
                <a:solidFill>
                  <a:srgbClr val="0000CC"/>
                </a:solidFill>
                <a:latin typeface="微软雅黑" panose="020B0503020204020204" pitchFamily="34" charset="-122"/>
                <a:ea typeface="微软雅黑" panose="020B0503020204020204" pitchFamily="34" charset="-122"/>
              </a:rPr>
              <a:t>div id="subsection1-1"&gt;</a:t>
            </a:r>
            <a:r>
              <a:rPr lang="zh-CN" altLang="en-US" sz="2800" dirty="0">
                <a:solidFill>
                  <a:srgbClr val="0000CC"/>
                </a:solidFill>
                <a:latin typeface="微软雅黑" panose="020B0503020204020204" pitchFamily="34" charset="-122"/>
                <a:ea typeface="微软雅黑" panose="020B0503020204020204" pitchFamily="34" charset="-122"/>
              </a:rPr>
              <a:t>示例文本</a:t>
            </a:r>
            <a:r>
              <a:rPr lang="en-US" altLang="zh-CN" sz="2800" dirty="0">
                <a:solidFill>
                  <a:srgbClr val="0000CC"/>
                </a:solidFill>
                <a:latin typeface="微软雅黑" panose="020B0503020204020204" pitchFamily="34" charset="-122"/>
                <a:ea typeface="微软雅黑" panose="020B0503020204020204" pitchFamily="34" charset="-122"/>
              </a:rPr>
              <a:t>1-1&lt;/div&gt;</a:t>
            </a:r>
          </a:p>
          <a:p>
            <a:pPr>
              <a:lnSpc>
                <a:spcPts val="3800"/>
              </a:lnSpc>
              <a:spcBef>
                <a:spcPts val="600"/>
              </a:spcBef>
            </a:pPr>
            <a:r>
              <a:rPr lang="en-US" altLang="zh-CN" sz="2800" dirty="0" smtClean="0">
                <a:solidFill>
                  <a:srgbClr val="0000CC"/>
                </a:solidFill>
                <a:latin typeface="微软雅黑" panose="020B0503020204020204" pitchFamily="34" charset="-122"/>
                <a:ea typeface="微软雅黑" panose="020B0503020204020204" pitchFamily="34" charset="-122"/>
              </a:rPr>
              <a:t>&lt;</a:t>
            </a:r>
            <a:r>
              <a:rPr lang="en-US" altLang="zh-CN" sz="2800" dirty="0">
                <a:solidFill>
                  <a:srgbClr val="0000CC"/>
                </a:solidFill>
                <a:latin typeface="微软雅黑" panose="020B0503020204020204" pitchFamily="34" charset="-122"/>
                <a:ea typeface="微软雅黑" panose="020B0503020204020204" pitchFamily="34" charset="-122"/>
              </a:rPr>
              <a:t>div id="subsection1-2"&gt;</a:t>
            </a:r>
            <a:r>
              <a:rPr lang="zh-CN" altLang="en-US" sz="2800" dirty="0">
                <a:solidFill>
                  <a:srgbClr val="0000CC"/>
                </a:solidFill>
                <a:latin typeface="微软雅黑" panose="020B0503020204020204" pitchFamily="34" charset="-122"/>
                <a:ea typeface="微软雅黑" panose="020B0503020204020204" pitchFamily="34" charset="-122"/>
              </a:rPr>
              <a:t>示例文本</a:t>
            </a:r>
            <a:r>
              <a:rPr lang="en-US" altLang="zh-CN" sz="2800" dirty="0">
                <a:solidFill>
                  <a:srgbClr val="0000CC"/>
                </a:solidFill>
                <a:latin typeface="微软雅黑" panose="020B0503020204020204" pitchFamily="34" charset="-122"/>
                <a:ea typeface="微软雅黑" panose="020B0503020204020204" pitchFamily="34" charset="-122"/>
              </a:rPr>
              <a:t>1-2&lt;/div&gt;</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379131" y="6022415"/>
            <a:ext cx="2420983" cy="461665"/>
          </a:xfrm>
          <a:prstGeom prst="rect">
            <a:avLst/>
          </a:prstGeom>
          <a:noFill/>
        </p:spPr>
        <p:txBody>
          <a:bodyPr wrap="square" rtlCol="0">
            <a:spAutoFit/>
          </a:bodyPr>
          <a:lstStyle/>
          <a:p>
            <a:r>
              <a:rPr lang="en-US" altLang="zh-CN" sz="2400" dirty="0" smtClean="0">
                <a:solidFill>
                  <a:srgbClr val="000000"/>
                </a:solidFill>
              </a:rPr>
              <a:t>demo13-3.html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3536321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灵活运用属性选择器</a:t>
            </a:r>
            <a:endParaRPr lang="zh-CN" altLang="en-US" sz="4000" dirty="0"/>
          </a:p>
        </p:txBody>
      </p:sp>
      <p:sp>
        <p:nvSpPr>
          <p:cNvPr id="4" name="矩形 3"/>
          <p:cNvSpPr/>
          <p:nvPr/>
        </p:nvSpPr>
        <p:spPr>
          <a:xfrm>
            <a:off x="1012673" y="1268228"/>
            <a:ext cx="10012378" cy="1066959"/>
          </a:xfrm>
          <a:prstGeom prst="rect">
            <a:avLst/>
          </a:prstGeom>
          <a:ln>
            <a:solidFill>
              <a:schemeClr val="bg1"/>
            </a:solidFill>
          </a:ln>
        </p:spPr>
        <p:txBody>
          <a:bodyPr wrap="square">
            <a:spAutoFit/>
          </a:bodyPr>
          <a:lstStyle/>
          <a:p>
            <a:pPr>
              <a:lnSpc>
                <a:spcPts val="3800"/>
              </a:lnSpc>
              <a:spcBef>
                <a:spcPts val="300"/>
              </a:spcBef>
            </a:pPr>
            <a:r>
              <a:rPr lang="zh-CN" altLang="en-US" sz="2800" dirty="0" smtClean="0">
                <a:solidFill>
                  <a:srgbClr val="000000"/>
                </a:solidFill>
                <a:latin typeface="微软雅黑" panose="020B0503020204020204" pitchFamily="34" charset="-122"/>
                <a:ea typeface="微软雅黑" panose="020B0503020204020204" pitchFamily="34" charset="-122"/>
              </a:rPr>
              <a:t>如果能够灵活运用属性选择器，目前为止需要依靠</a:t>
            </a:r>
            <a:r>
              <a:rPr lang="en-US" altLang="zh-CN" sz="2800" dirty="0" smtClean="0">
                <a:solidFill>
                  <a:srgbClr val="000000"/>
                </a:solidFill>
                <a:latin typeface="微软雅黑" panose="020B0503020204020204" pitchFamily="34" charset="-122"/>
                <a:ea typeface="微软雅黑" panose="020B0503020204020204" pitchFamily="34" charset="-122"/>
              </a:rPr>
              <a:t>id</a:t>
            </a:r>
            <a:r>
              <a:rPr lang="zh-CN" altLang="en-US" sz="2800" dirty="0" smtClean="0">
                <a:solidFill>
                  <a:srgbClr val="000000"/>
                </a:solidFill>
                <a:latin typeface="微软雅黑" panose="020B0503020204020204" pitchFamily="34" charset="-122"/>
                <a:ea typeface="微软雅黑" panose="020B0503020204020204" pitchFamily="34" charset="-122"/>
              </a:rPr>
              <a:t>或</a:t>
            </a:r>
            <a:r>
              <a:rPr lang="en-US" altLang="zh-CN" sz="2800" dirty="0" smtClean="0">
                <a:solidFill>
                  <a:srgbClr val="000000"/>
                </a:solidFill>
                <a:latin typeface="微软雅黑" panose="020B0503020204020204" pitchFamily="34" charset="-122"/>
                <a:ea typeface="微软雅黑" panose="020B0503020204020204" pitchFamily="34" charset="-122"/>
              </a:rPr>
              <a:t>class</a:t>
            </a:r>
            <a:r>
              <a:rPr lang="zh-CN" altLang="en-US" sz="2800" dirty="0" smtClean="0">
                <a:solidFill>
                  <a:srgbClr val="000000"/>
                </a:solidFill>
                <a:latin typeface="微软雅黑" panose="020B0503020204020204" pitchFamily="34" charset="-122"/>
                <a:ea typeface="微软雅黑" panose="020B0503020204020204" pitchFamily="34" charset="-122"/>
              </a:rPr>
              <a:t>名才能实现的样式完全可以使用属性选择器来实现。</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1012673" y="2620975"/>
            <a:ext cx="9581304" cy="3121496"/>
          </a:xfrm>
          <a:prstGeom prst="rect">
            <a:avLst/>
          </a:prstGeom>
          <a:ln>
            <a:noFill/>
          </a:ln>
        </p:spPr>
        <p:txBody>
          <a:bodyPr wrap="square">
            <a:spAutoFit/>
          </a:bodyPr>
          <a:lstStyle/>
          <a:p>
            <a:pPr>
              <a:lnSpc>
                <a:spcPts val="3800"/>
              </a:lnSpc>
              <a:spcBef>
                <a:spcPts val="300"/>
              </a:spcBef>
              <a:spcAft>
                <a:spcPts val="300"/>
              </a:spcAft>
            </a:pPr>
            <a:r>
              <a:rPr lang="zh-CN" altLang="en-US" sz="2400" dirty="0" smtClean="0">
                <a:solidFill>
                  <a:srgbClr val="006600"/>
                </a:solidFill>
                <a:latin typeface="微软雅黑" panose="020B0503020204020204" pitchFamily="34" charset="-122"/>
                <a:ea typeface="微软雅黑" panose="020B0503020204020204" pitchFamily="34" charset="-122"/>
              </a:rPr>
              <a:t>实例：</a:t>
            </a:r>
            <a:r>
              <a:rPr lang="zh-CN" altLang="en-US" sz="2400" dirty="0" smtClean="0">
                <a:solidFill>
                  <a:srgbClr val="000000"/>
                </a:solidFill>
                <a:latin typeface="微软雅黑" panose="020B0503020204020204" pitchFamily="34" charset="-122"/>
                <a:ea typeface="微软雅黑" panose="020B0503020204020204" pitchFamily="34" charset="-122"/>
              </a:rPr>
              <a:t>利用</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en-US" altLang="zh-CN" sz="2400" dirty="0" err="1" smtClean="0">
                <a:solidFill>
                  <a:srgbClr val="000000"/>
                </a:solidFill>
                <a:latin typeface="微软雅黑" panose="020B0503020204020204" pitchFamily="34" charset="-122"/>
                <a:ea typeface="微软雅黑" panose="020B0503020204020204" pitchFamily="34" charset="-122"/>
              </a:rPr>
              <a:t>att</a:t>
            </a:r>
            <a:r>
              <a:rPr lang="en-US" altLang="zh-CN" sz="2400" dirty="0" smtClean="0">
                <a:solidFill>
                  <a:srgbClr val="000000"/>
                </a:solidFill>
                <a:latin typeface="微软雅黑" panose="020B0503020204020204" pitchFamily="34" charset="-122"/>
                <a:ea typeface="微软雅黑" panose="020B0503020204020204" pitchFamily="34" charset="-122"/>
              </a:rPr>
              <a:t> $= </a:t>
            </a:r>
            <a:r>
              <a:rPr lang="en-US" altLang="zh-CN" sz="2400" dirty="0" err="1" smtClean="0">
                <a:solidFill>
                  <a:srgbClr val="000000"/>
                </a:solidFill>
                <a:latin typeface="微软雅黑" panose="020B0503020204020204" pitchFamily="34" charset="-122"/>
                <a:ea typeface="微软雅黑" panose="020B0503020204020204" pitchFamily="34" charset="-122"/>
              </a:rPr>
              <a:t>val</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属性选择器，根据超链接中不同的文件扩展符使用不同的样式。</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nSpc>
                <a:spcPts val="3800"/>
              </a:lnSpc>
              <a:spcBef>
                <a:spcPts val="300"/>
              </a:spcBef>
              <a:spcAft>
                <a:spcPts val="300"/>
              </a:spcAft>
            </a:pPr>
            <a:r>
              <a:rPr lang="zh-CN" altLang="en-US" sz="2400" dirty="0" smtClean="0">
                <a:solidFill>
                  <a:srgbClr val="006600"/>
                </a:solidFill>
                <a:latin typeface="微软雅黑" panose="020B0503020204020204" pitchFamily="34" charset="-122"/>
                <a:ea typeface="微软雅黑" panose="020B0503020204020204" pitchFamily="34" charset="-122"/>
              </a:rPr>
              <a:t>具体要求：</a:t>
            </a:r>
            <a:endParaRPr lang="en-US" altLang="zh-CN" sz="2400" dirty="0" smtClean="0">
              <a:solidFill>
                <a:srgbClr val="006600"/>
              </a:solidFill>
              <a:latin typeface="微软雅黑" panose="020B0503020204020204" pitchFamily="34" charset="-122"/>
              <a:ea typeface="微软雅黑" panose="020B0503020204020204" pitchFamily="34" charset="-122"/>
            </a:endParaRPr>
          </a:p>
          <a:p>
            <a:pPr>
              <a:lnSpc>
                <a:spcPts val="3800"/>
              </a:lnSpc>
              <a:spcBef>
                <a:spcPts val="300"/>
              </a:spcBef>
              <a:spcAft>
                <a:spcPts val="300"/>
              </a:spcAft>
            </a:pPr>
            <a:r>
              <a:rPr lang="zh-CN" altLang="en-US" sz="2400" dirty="0" smtClean="0">
                <a:solidFill>
                  <a:srgbClr val="000000"/>
                </a:solidFill>
                <a:latin typeface="微软雅黑" panose="020B0503020204020204" pitchFamily="34" charset="-122"/>
                <a:ea typeface="微软雅黑" panose="020B0503020204020204" pitchFamily="34" charset="-122"/>
              </a:rPr>
              <a:t>在超链接地址的末尾为“</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en-US" altLang="zh-CN" sz="2400" dirty="0" err="1" smtClean="0">
                <a:solidFill>
                  <a:srgbClr val="000000"/>
                </a:solidFill>
                <a:latin typeface="微软雅黑" panose="020B0503020204020204" pitchFamily="34" charset="-122"/>
                <a:ea typeface="微软雅黑" panose="020B0503020204020204" pitchFamily="34" charset="-122"/>
              </a:rPr>
              <a:t>htm</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en-US" altLang="zh-CN" sz="2400" dirty="0" smtClean="0">
                <a:solidFill>
                  <a:srgbClr val="000000"/>
                </a:solidFill>
                <a:latin typeface="微软雅黑" panose="020B0503020204020204" pitchFamily="34" charset="-122"/>
                <a:ea typeface="微软雅黑" panose="020B0503020204020204" pitchFamily="34" charset="-122"/>
              </a:rPr>
              <a:t>html</a:t>
            </a:r>
            <a:r>
              <a:rPr lang="zh-CN" altLang="en-US" sz="2400" dirty="0" smtClean="0">
                <a:solidFill>
                  <a:srgbClr val="000000"/>
                </a:solidFill>
                <a:latin typeface="微软雅黑" panose="020B0503020204020204" pitchFamily="34" charset="-122"/>
                <a:ea typeface="微软雅黑" panose="020B0503020204020204" pitchFamily="34" charset="-122"/>
              </a:rPr>
              <a:t>”时显示“</a:t>
            </a:r>
            <a:r>
              <a:rPr lang="en-US" altLang="zh-CN" sz="2400" dirty="0" smtClean="0">
                <a:solidFill>
                  <a:srgbClr val="000000"/>
                </a:solidFill>
                <a:latin typeface="微软雅黑" panose="020B0503020204020204" pitchFamily="34" charset="-122"/>
                <a:ea typeface="微软雅黑" panose="020B0503020204020204" pitchFamily="34" charset="-122"/>
              </a:rPr>
              <a:t>Web</a:t>
            </a:r>
            <a:r>
              <a:rPr lang="zh-CN" altLang="en-US" sz="2400" dirty="0">
                <a:solidFill>
                  <a:srgbClr val="000000"/>
                </a:solidFill>
                <a:latin typeface="微软雅黑" panose="020B0503020204020204" pitchFamily="34" charset="-122"/>
                <a:ea typeface="微软雅黑" panose="020B0503020204020204" pitchFamily="34" charset="-122"/>
              </a:rPr>
              <a:t>网页</a:t>
            </a:r>
            <a:r>
              <a:rPr lang="zh-CN" altLang="en-US" sz="2400" dirty="0" smtClean="0">
                <a:solidFill>
                  <a:srgbClr val="000000"/>
                </a:solidFill>
                <a:latin typeface="微软雅黑" panose="020B0503020204020204" pitchFamily="34" charset="-122"/>
                <a:ea typeface="微软雅黑" panose="020B0503020204020204" pitchFamily="34" charset="-122"/>
              </a:rPr>
              <a:t>”文字，在超链接地址的末尾为“</a:t>
            </a:r>
            <a:r>
              <a:rPr lang="en-US" altLang="zh-CN" sz="2400" dirty="0" smtClean="0">
                <a:solidFill>
                  <a:srgbClr val="000000"/>
                </a:solidFill>
                <a:latin typeface="微软雅黑" panose="020B0503020204020204" pitchFamily="34" charset="-122"/>
                <a:ea typeface="微软雅黑" panose="020B0503020204020204" pitchFamily="34" charset="-122"/>
              </a:rPr>
              <a:t>jpg</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en-US" altLang="zh-CN" sz="2400" dirty="0" smtClean="0">
                <a:solidFill>
                  <a:srgbClr val="000000"/>
                </a:solidFill>
                <a:latin typeface="微软雅黑" panose="020B0503020204020204" pitchFamily="34" charset="-122"/>
                <a:ea typeface="微软雅黑" panose="020B0503020204020204" pitchFamily="34" charset="-122"/>
              </a:rPr>
              <a:t>jpeg</a:t>
            </a:r>
            <a:r>
              <a:rPr lang="zh-CN" altLang="en-US" sz="2400" dirty="0" smtClean="0">
                <a:solidFill>
                  <a:srgbClr val="000000"/>
                </a:solidFill>
                <a:latin typeface="微软雅黑" panose="020B0503020204020204" pitchFamily="34" charset="-122"/>
                <a:ea typeface="微软雅黑" panose="020B0503020204020204" pitchFamily="34" charset="-122"/>
              </a:rPr>
              <a:t>”时显示“</a:t>
            </a:r>
            <a:r>
              <a:rPr lang="en-US" altLang="zh-CN" sz="2400" dirty="0" smtClean="0">
                <a:solidFill>
                  <a:srgbClr val="000000"/>
                </a:solidFill>
                <a:latin typeface="微软雅黑" panose="020B0503020204020204" pitchFamily="34" charset="-122"/>
                <a:ea typeface="微软雅黑" panose="020B0503020204020204" pitchFamily="34" charset="-122"/>
              </a:rPr>
              <a:t>JPEG</a:t>
            </a:r>
            <a:r>
              <a:rPr lang="zh-CN" altLang="en-US" sz="2400" dirty="0" smtClean="0">
                <a:solidFill>
                  <a:srgbClr val="000000"/>
                </a:solidFill>
                <a:latin typeface="微软雅黑" panose="020B0503020204020204" pitchFamily="34" charset="-122"/>
                <a:ea typeface="微软雅黑" panose="020B0503020204020204" pitchFamily="34" charset="-122"/>
              </a:rPr>
              <a:t>图像文件”文字。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379131" y="6022415"/>
            <a:ext cx="2420983" cy="461665"/>
          </a:xfrm>
          <a:prstGeom prst="rect">
            <a:avLst/>
          </a:prstGeom>
          <a:noFill/>
        </p:spPr>
        <p:txBody>
          <a:bodyPr wrap="square" rtlCol="0">
            <a:spAutoFit/>
          </a:bodyPr>
          <a:lstStyle/>
          <a:p>
            <a:r>
              <a:rPr lang="en-US" altLang="zh-CN" sz="2400" dirty="0" smtClean="0">
                <a:solidFill>
                  <a:srgbClr val="000000"/>
                </a:solidFill>
              </a:rPr>
              <a:t>demo13-4.html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841822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04</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结构性伪类择器</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26459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伪元素选择器</a:t>
            </a:r>
            <a:endParaRPr lang="zh-CN" altLang="en-US" sz="4000" dirty="0"/>
          </a:p>
        </p:txBody>
      </p:sp>
      <p:sp>
        <p:nvSpPr>
          <p:cNvPr id="3" name="矩形 2"/>
          <p:cNvSpPr/>
          <p:nvPr/>
        </p:nvSpPr>
        <p:spPr>
          <a:xfrm>
            <a:off x="774854" y="1995555"/>
            <a:ext cx="6971419" cy="662554"/>
          </a:xfrm>
          <a:prstGeom prst="rect">
            <a:avLst/>
          </a:prstGeom>
          <a:solidFill>
            <a:schemeClr val="accent5">
              <a:lumMod val="20000"/>
              <a:lumOff val="80000"/>
            </a:schemeClr>
          </a:solidFill>
        </p:spPr>
        <p:txBody>
          <a:bodyPr wrap="squar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  选择器  </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zh-CN" altLang="en-US" sz="2800" dirty="0" smtClean="0">
                <a:solidFill>
                  <a:srgbClr val="000000"/>
                </a:solidFill>
                <a:latin typeface="微软雅黑" panose="020B0503020204020204" pitchFamily="34" charset="-122"/>
                <a:ea typeface="微软雅黑" panose="020B0503020204020204" pitchFamily="34" charset="-122"/>
              </a:rPr>
              <a:t>伪元素 </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zh-CN" altLang="en-US" sz="2800" dirty="0" smtClean="0">
                <a:solidFill>
                  <a:srgbClr val="000000"/>
                </a:solidFill>
                <a:latin typeface="微软雅黑" panose="020B0503020204020204" pitchFamily="34" charset="-122"/>
                <a:ea typeface="微软雅黑" panose="020B0503020204020204" pitchFamily="34" charset="-122"/>
              </a:rPr>
              <a:t>属性：值</a:t>
            </a:r>
            <a:r>
              <a:rPr lang="en-US" altLang="zh-CN" sz="2800" dirty="0" smtClean="0">
                <a:solidFill>
                  <a:srgbClr val="000000"/>
                </a:solidFill>
                <a:latin typeface="微软雅黑" panose="020B0503020204020204" pitchFamily="34" charset="-122"/>
                <a:ea typeface="微软雅黑" panose="020B0503020204020204" pitchFamily="34" charset="-122"/>
              </a:rPr>
              <a:t> }</a:t>
            </a:r>
            <a:endParaRPr lang="sv-SE" altLang="zh-CN" sz="2800" dirty="0" smtClean="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0709" y="1227909"/>
            <a:ext cx="10097588" cy="523220"/>
          </a:xfrm>
          <a:prstGeom prst="rect">
            <a:avLst/>
          </a:prstGeom>
          <a:noFill/>
        </p:spPr>
        <p:txBody>
          <a:bodyPr wrap="square" rtlCol="0">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针对</a:t>
            </a:r>
            <a:r>
              <a:rPr lang="en-US" altLang="zh-CN" sz="2800" dirty="0" smtClean="0">
                <a:solidFill>
                  <a:srgbClr val="000000"/>
                </a:solidFill>
                <a:latin typeface="微软雅黑" panose="020B0503020204020204" pitchFamily="34" charset="-122"/>
                <a:ea typeface="微软雅黑" panose="020B0503020204020204" pitchFamily="34" charset="-122"/>
              </a:rPr>
              <a:t>CSS</a:t>
            </a:r>
            <a:r>
              <a:rPr lang="zh-CN" altLang="en-US" sz="2800" dirty="0" smtClean="0">
                <a:solidFill>
                  <a:srgbClr val="000000"/>
                </a:solidFill>
                <a:latin typeface="微软雅黑" panose="020B0503020204020204" pitchFamily="34" charset="-122"/>
                <a:ea typeface="微软雅黑" panose="020B0503020204020204" pitchFamily="34" charset="-122"/>
              </a:rPr>
              <a:t>中已经定义好的为元素使用的选择器。</a:t>
            </a:r>
            <a:endParaRPr lang="zh-CN" altLang="en-US" sz="2800"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896884153"/>
              </p:ext>
            </p:extLst>
          </p:nvPr>
        </p:nvGraphicFramePr>
        <p:xfrm>
          <a:off x="770709" y="2902535"/>
          <a:ext cx="10233241" cy="3801857"/>
        </p:xfrm>
        <a:graphic>
          <a:graphicData uri="http://schemas.openxmlformats.org/drawingml/2006/table">
            <a:tbl>
              <a:tblPr firstRow="1" bandRow="1">
                <a:tableStyleId>{5C22544A-7EE6-4342-B048-85BDC9FD1C3A}</a:tableStyleId>
              </a:tblPr>
              <a:tblGrid>
                <a:gridCol w="2155371">
                  <a:extLst>
                    <a:ext uri="{9D8B030D-6E8A-4147-A177-3AD203B41FA5}">
                      <a16:colId xmlns:a16="http://schemas.microsoft.com/office/drawing/2014/main" val="4124368061"/>
                    </a:ext>
                  </a:extLst>
                </a:gridCol>
                <a:gridCol w="8077870">
                  <a:extLst>
                    <a:ext uri="{9D8B030D-6E8A-4147-A177-3AD203B41FA5}">
                      <a16:colId xmlns:a16="http://schemas.microsoft.com/office/drawing/2014/main" val="3132975263"/>
                    </a:ext>
                  </a:extLst>
                </a:gridCol>
              </a:tblGrid>
              <a:tr h="588630">
                <a:tc>
                  <a:txBody>
                    <a:bodyPr/>
                    <a:lstStyle/>
                    <a:p>
                      <a:pPr algn="ctr"/>
                      <a:r>
                        <a:rPr lang="zh-CN" altLang="en-US" sz="2400" dirty="0" smtClean="0"/>
                        <a:t>选择器名称</a:t>
                      </a:r>
                      <a:endParaRPr lang="zh-CN" altLang="en-US" sz="2400" dirty="0"/>
                    </a:p>
                  </a:txBody>
                  <a:tcPr/>
                </a:tc>
                <a:tc>
                  <a:txBody>
                    <a:bodyPr/>
                    <a:lstStyle/>
                    <a:p>
                      <a:pPr algn="ctr"/>
                      <a:r>
                        <a:rPr lang="zh-CN" altLang="en-US" sz="2400" dirty="0" smtClean="0"/>
                        <a:t>说明</a:t>
                      </a:r>
                      <a:endParaRPr lang="zh-CN" altLang="en-US" sz="2400" dirty="0"/>
                    </a:p>
                  </a:txBody>
                  <a:tcPr/>
                </a:tc>
                <a:extLst>
                  <a:ext uri="{0D108BD9-81ED-4DB2-BD59-A6C34878D82A}">
                    <a16:rowId xmlns:a16="http://schemas.microsoft.com/office/drawing/2014/main" val="1658715759"/>
                  </a:ext>
                </a:extLst>
              </a:tr>
              <a:tr h="370840">
                <a:tc>
                  <a:txBody>
                    <a:bodyPr/>
                    <a:lstStyle/>
                    <a:p>
                      <a:pPr>
                        <a:lnSpc>
                          <a:spcPts val="3800"/>
                        </a:lnSpc>
                      </a:pPr>
                      <a:r>
                        <a:rPr lang="en-US" altLang="zh-CN" sz="2400" dirty="0" smtClean="0">
                          <a:solidFill>
                            <a:srgbClr val="000000"/>
                          </a:solidFill>
                        </a:rPr>
                        <a:t>E:first-line</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设置对象内的第一行的样式。</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4782692"/>
                  </a:ext>
                </a:extLst>
              </a:tr>
              <a:tr h="370840">
                <a:tc>
                  <a:txBody>
                    <a:bodyPr/>
                    <a:lstStyle/>
                    <a:p>
                      <a:pPr>
                        <a:lnSpc>
                          <a:spcPts val="3800"/>
                        </a:lnSpc>
                      </a:pPr>
                      <a:r>
                        <a:rPr lang="en-US" altLang="zh-CN" sz="2400" dirty="0" smtClean="0">
                          <a:solidFill>
                            <a:srgbClr val="000000"/>
                          </a:solidFill>
                        </a:rPr>
                        <a:t>E:first-letter</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设置对象内的第一个字符的样式。</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18900009"/>
                  </a:ext>
                </a:extLst>
              </a:tr>
              <a:tr h="370840">
                <a:tc>
                  <a:txBody>
                    <a:bodyPr/>
                    <a:lstStyle/>
                    <a:p>
                      <a:pPr>
                        <a:lnSpc>
                          <a:spcPts val="3800"/>
                        </a:lnSpc>
                      </a:pPr>
                      <a:r>
                        <a:rPr lang="en-US" altLang="zh-CN" sz="2400" dirty="0" smtClean="0">
                          <a:solidFill>
                            <a:srgbClr val="000000"/>
                          </a:solidFill>
                        </a:rPr>
                        <a:t>E:before</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设置在对象前（依据对象树的逻辑结构）发生的内容。用来和</a:t>
                      </a:r>
                      <a:r>
                        <a:rPr lang="en-US" altLang="zh-CN" sz="2400" dirty="0" smtClean="0">
                          <a:solidFill>
                            <a:srgbClr val="000000"/>
                          </a:solidFill>
                          <a:latin typeface="微软雅黑" panose="020B0503020204020204" pitchFamily="34" charset="-122"/>
                          <a:ea typeface="微软雅黑" panose="020B0503020204020204" pitchFamily="34" charset="-122"/>
                        </a:rPr>
                        <a:t>content</a:t>
                      </a:r>
                      <a:r>
                        <a:rPr lang="zh-CN" altLang="en-US" sz="2400" dirty="0" smtClean="0">
                          <a:solidFill>
                            <a:srgbClr val="000000"/>
                          </a:solidFill>
                          <a:latin typeface="微软雅黑" panose="020B0503020204020204" pitchFamily="34" charset="-122"/>
                          <a:ea typeface="微软雅黑" panose="020B0503020204020204" pitchFamily="34" charset="-122"/>
                        </a:rPr>
                        <a:t>属性一起使用，并且必须定义</a:t>
                      </a:r>
                      <a:r>
                        <a:rPr lang="en-US" altLang="zh-CN" sz="2400" dirty="0" smtClean="0">
                          <a:solidFill>
                            <a:srgbClr val="000000"/>
                          </a:solidFill>
                          <a:latin typeface="微软雅黑" panose="020B0503020204020204" pitchFamily="34" charset="-122"/>
                          <a:ea typeface="微软雅黑" panose="020B0503020204020204" pitchFamily="34" charset="-122"/>
                        </a:rPr>
                        <a:t>content</a:t>
                      </a:r>
                      <a:r>
                        <a:rPr lang="zh-CN" altLang="en-US" sz="2400" dirty="0" smtClean="0">
                          <a:solidFill>
                            <a:srgbClr val="000000"/>
                          </a:solidFill>
                          <a:latin typeface="微软雅黑" panose="020B0503020204020204" pitchFamily="34" charset="-122"/>
                          <a:ea typeface="微软雅黑" panose="020B0503020204020204" pitchFamily="34" charset="-122"/>
                        </a:rPr>
                        <a:t>属性。</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20206798"/>
                  </a:ext>
                </a:extLst>
              </a:tr>
              <a:tr h="370840">
                <a:tc>
                  <a:txBody>
                    <a:bodyPr/>
                    <a:lstStyle/>
                    <a:p>
                      <a:pPr>
                        <a:lnSpc>
                          <a:spcPts val="3800"/>
                        </a:lnSpc>
                      </a:pPr>
                      <a:r>
                        <a:rPr lang="en-US" altLang="zh-CN" sz="2400" dirty="0" smtClean="0">
                          <a:solidFill>
                            <a:srgbClr val="000000"/>
                          </a:solidFill>
                        </a:rPr>
                        <a:t>E:after</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设置在对象后发生的内容。用来和</a:t>
                      </a:r>
                      <a:r>
                        <a:rPr lang="en-US" altLang="zh-CN" sz="2400" dirty="0" smtClean="0">
                          <a:solidFill>
                            <a:srgbClr val="000000"/>
                          </a:solidFill>
                          <a:latin typeface="微软雅黑" panose="020B0503020204020204" pitchFamily="34" charset="-122"/>
                          <a:ea typeface="微软雅黑" panose="020B0503020204020204" pitchFamily="34" charset="-122"/>
                        </a:rPr>
                        <a:t>content</a:t>
                      </a:r>
                      <a:r>
                        <a:rPr lang="zh-CN" altLang="en-US" sz="2400" dirty="0" smtClean="0">
                          <a:solidFill>
                            <a:srgbClr val="000000"/>
                          </a:solidFill>
                          <a:latin typeface="微软雅黑" panose="020B0503020204020204" pitchFamily="34" charset="-122"/>
                          <a:ea typeface="微软雅黑" panose="020B0503020204020204" pitchFamily="34" charset="-122"/>
                        </a:rPr>
                        <a:t>属性一起使用，并且必须定义</a:t>
                      </a:r>
                      <a:r>
                        <a:rPr lang="en-US" altLang="zh-CN" sz="2400" dirty="0" smtClean="0">
                          <a:solidFill>
                            <a:srgbClr val="000000"/>
                          </a:solidFill>
                          <a:latin typeface="微软雅黑" panose="020B0503020204020204" pitchFamily="34" charset="-122"/>
                          <a:ea typeface="微软雅黑" panose="020B0503020204020204" pitchFamily="34" charset="-122"/>
                        </a:rPr>
                        <a:t>content</a:t>
                      </a:r>
                      <a:r>
                        <a:rPr lang="zh-CN" altLang="en-US" sz="2400" dirty="0" smtClean="0">
                          <a:solidFill>
                            <a:srgbClr val="000000"/>
                          </a:solidFill>
                          <a:latin typeface="微软雅黑" panose="020B0503020204020204" pitchFamily="34" charset="-122"/>
                          <a:ea typeface="微软雅黑" panose="020B0503020204020204" pitchFamily="34" charset="-122"/>
                        </a:rPr>
                        <a:t>属性。</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07379499"/>
                  </a:ext>
                </a:extLst>
              </a:tr>
            </a:tbl>
          </a:graphicData>
        </a:graphic>
      </p:graphicFrame>
    </p:spTree>
    <p:custDataLst>
      <p:tags r:id="rId1"/>
    </p:custDataLst>
    <p:extLst>
      <p:ext uri="{BB962C8B-B14F-4D97-AF65-F5344CB8AC3E}">
        <p14:creationId xmlns:p14="http://schemas.microsoft.com/office/powerpoint/2010/main" val="1113342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伪元素选择器</a:t>
            </a:r>
            <a:endParaRPr lang="zh-CN" altLang="en-US" sz="4000" dirty="0"/>
          </a:p>
        </p:txBody>
      </p:sp>
      <p:sp>
        <p:nvSpPr>
          <p:cNvPr id="2" name="文本框 1"/>
          <p:cNvSpPr txBox="1"/>
          <p:nvPr/>
        </p:nvSpPr>
        <p:spPr>
          <a:xfrm>
            <a:off x="609599" y="1129435"/>
            <a:ext cx="6938386" cy="4154984"/>
          </a:xfrm>
          <a:prstGeom prst="rect">
            <a:avLst/>
          </a:prstGeom>
          <a:solidFill>
            <a:schemeClr val="bg2"/>
          </a:solidFill>
        </p:spPr>
        <p:txBody>
          <a:bodyPr wrap="square" rtlCol="0">
            <a:spAutoFit/>
          </a:bodyPr>
          <a:lstStyle/>
          <a:p>
            <a:r>
              <a:rPr lang="en-US" altLang="zh-CN" sz="2400" dirty="0">
                <a:solidFill>
                  <a:srgbClr val="000000"/>
                </a:solidFill>
              </a:rPr>
              <a:t>li{</a:t>
            </a:r>
          </a:p>
          <a:p>
            <a:r>
              <a:rPr lang="en-US" altLang="zh-CN" sz="2400" dirty="0">
                <a:solidFill>
                  <a:srgbClr val="000000"/>
                </a:solidFill>
              </a:rPr>
              <a:t> </a:t>
            </a:r>
            <a:r>
              <a:rPr lang="en-US" altLang="zh-CN" sz="2400" dirty="0" smtClean="0">
                <a:solidFill>
                  <a:srgbClr val="000000"/>
                </a:solidFill>
              </a:rPr>
              <a:t>   list-style-type</a:t>
            </a:r>
            <a:r>
              <a:rPr lang="en-US" altLang="zh-CN" sz="2400" dirty="0">
                <a:solidFill>
                  <a:srgbClr val="000000"/>
                </a:solidFill>
              </a:rPr>
              <a:t>: none;</a:t>
            </a:r>
          </a:p>
          <a:p>
            <a:r>
              <a:rPr lang="en-US" altLang="zh-CN" sz="2400" dirty="0">
                <a:solidFill>
                  <a:srgbClr val="000000"/>
                </a:solidFill>
              </a:rPr>
              <a:t>}</a:t>
            </a:r>
          </a:p>
          <a:p>
            <a:r>
              <a:rPr lang="en-US" altLang="zh-CN" sz="2400" dirty="0" err="1">
                <a:solidFill>
                  <a:srgbClr val="000000"/>
                </a:solidFill>
              </a:rPr>
              <a:t>li:before</a:t>
            </a:r>
            <a:r>
              <a:rPr lang="en-US" altLang="zh-CN" sz="2400" dirty="0">
                <a:solidFill>
                  <a:srgbClr val="000000"/>
                </a:solidFill>
              </a:rPr>
              <a:t>{</a:t>
            </a:r>
          </a:p>
          <a:p>
            <a:r>
              <a:rPr lang="en-US" altLang="zh-CN" sz="2400" dirty="0">
                <a:solidFill>
                  <a:srgbClr val="000000"/>
                </a:solidFill>
              </a:rPr>
              <a:t> </a:t>
            </a:r>
            <a:r>
              <a:rPr lang="en-US" altLang="zh-CN" sz="2400" dirty="0" smtClean="0">
                <a:solidFill>
                  <a:srgbClr val="000000"/>
                </a:solidFill>
              </a:rPr>
              <a:t>   content</a:t>
            </a:r>
            <a:r>
              <a:rPr lang="en-US" altLang="zh-CN" sz="2400" dirty="0">
                <a:solidFill>
                  <a:srgbClr val="000000"/>
                </a:solidFill>
              </a:rPr>
              <a:t>: "❉";</a:t>
            </a:r>
          </a:p>
          <a:p>
            <a:r>
              <a:rPr lang="en-US" altLang="zh-CN" sz="2400" dirty="0">
                <a:solidFill>
                  <a:srgbClr val="000000"/>
                </a:solidFill>
              </a:rPr>
              <a:t>}</a:t>
            </a:r>
          </a:p>
          <a:p>
            <a:r>
              <a:rPr lang="en-US" altLang="zh-CN" sz="2400" dirty="0" err="1">
                <a:solidFill>
                  <a:srgbClr val="000000"/>
                </a:solidFill>
              </a:rPr>
              <a:t>li:after</a:t>
            </a:r>
            <a:r>
              <a:rPr lang="en-US" altLang="zh-CN" sz="2400" dirty="0">
                <a:solidFill>
                  <a:srgbClr val="000000"/>
                </a:solidFill>
              </a:rPr>
              <a:t>{</a:t>
            </a:r>
          </a:p>
          <a:p>
            <a:r>
              <a:rPr lang="zh-CN" altLang="en-US" sz="2400" dirty="0">
                <a:solidFill>
                  <a:srgbClr val="000000"/>
                </a:solidFill>
              </a:rPr>
              <a:t>    </a:t>
            </a:r>
            <a:r>
              <a:rPr lang="en-US" altLang="zh-CN" sz="2400" dirty="0">
                <a:solidFill>
                  <a:srgbClr val="000000"/>
                </a:solidFill>
              </a:rPr>
              <a:t>content:</a:t>
            </a:r>
            <a:r>
              <a:rPr lang="zh-CN" altLang="en-US" sz="2400" dirty="0">
                <a:solidFill>
                  <a:srgbClr val="000000"/>
                </a:solidFill>
              </a:rPr>
              <a:t> </a:t>
            </a:r>
            <a:r>
              <a:rPr lang="en-US" altLang="zh-CN" sz="2400" dirty="0">
                <a:solidFill>
                  <a:srgbClr val="000000"/>
                </a:solidFill>
              </a:rPr>
              <a:t>"(</a:t>
            </a:r>
            <a:r>
              <a:rPr lang="zh-CN" altLang="en-US" sz="2400" dirty="0">
                <a:solidFill>
                  <a:srgbClr val="000000"/>
                </a:solidFill>
                <a:latin typeface="微软雅黑" panose="020B0503020204020204" pitchFamily="34" charset="-122"/>
                <a:ea typeface="微软雅黑" panose="020B0503020204020204" pitchFamily="34" charset="-122"/>
              </a:rPr>
              <a:t>仅用于测试，请勿用于商业用途。</a:t>
            </a:r>
            <a:r>
              <a:rPr lang="en-US" altLang="zh-CN" sz="2400" dirty="0">
                <a:solidFill>
                  <a:srgbClr val="000000"/>
                </a:solidFill>
              </a:rPr>
              <a:t>)";</a:t>
            </a:r>
          </a:p>
          <a:p>
            <a:r>
              <a:rPr lang="en-US" altLang="zh-CN" sz="2400" dirty="0">
                <a:solidFill>
                  <a:srgbClr val="000000"/>
                </a:solidFill>
              </a:rPr>
              <a:t>    font-size:12</a:t>
            </a:r>
            <a:r>
              <a:rPr lang="en-US" altLang="zh-CN" sz="2400" b="1" dirty="0">
                <a:solidFill>
                  <a:srgbClr val="000000"/>
                </a:solidFill>
              </a:rPr>
              <a:t>px;</a:t>
            </a:r>
          </a:p>
          <a:p>
            <a:r>
              <a:rPr lang="en-US" altLang="zh-CN" sz="2400" dirty="0">
                <a:solidFill>
                  <a:srgbClr val="000000"/>
                </a:solidFill>
              </a:rPr>
              <a:t>    </a:t>
            </a:r>
            <a:r>
              <a:rPr lang="en-US" altLang="zh-CN" sz="2400" dirty="0" err="1">
                <a:solidFill>
                  <a:srgbClr val="000000"/>
                </a:solidFill>
              </a:rPr>
              <a:t>color:red</a:t>
            </a:r>
            <a:r>
              <a:rPr lang="en-US" altLang="zh-CN" sz="2400" dirty="0">
                <a:solidFill>
                  <a:srgbClr val="000000"/>
                </a:solidFill>
              </a:rPr>
              <a:t>;</a:t>
            </a:r>
          </a:p>
          <a:p>
            <a:r>
              <a:rPr lang="en-US" altLang="zh-CN" sz="2400" dirty="0">
                <a:solidFill>
                  <a:srgbClr val="000000"/>
                </a:solidFill>
              </a:rPr>
              <a:t>}</a:t>
            </a:r>
            <a:endParaRPr lang="zh-CN" altLang="en-US" sz="3600"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94834" y="6045356"/>
            <a:ext cx="2420983" cy="461665"/>
          </a:xfrm>
          <a:prstGeom prst="rect">
            <a:avLst/>
          </a:prstGeom>
          <a:noFill/>
        </p:spPr>
        <p:txBody>
          <a:bodyPr wrap="square" rtlCol="0">
            <a:spAutoFit/>
          </a:bodyPr>
          <a:lstStyle/>
          <a:p>
            <a:r>
              <a:rPr lang="en-US" altLang="zh-CN" sz="2400" dirty="0" smtClean="0">
                <a:solidFill>
                  <a:srgbClr val="000000"/>
                </a:solidFill>
              </a:rPr>
              <a:t>demo13-5.html</a:t>
            </a:r>
            <a:endParaRPr lang="zh-CN" altLang="en-US" sz="2400" dirty="0">
              <a:solidFill>
                <a:srgbClr val="000000"/>
              </a:solidFill>
            </a:endParaRPr>
          </a:p>
        </p:txBody>
      </p:sp>
      <p:sp>
        <p:nvSpPr>
          <p:cNvPr id="8" name="文本框 7"/>
          <p:cNvSpPr txBox="1"/>
          <p:nvPr/>
        </p:nvSpPr>
        <p:spPr>
          <a:xfrm>
            <a:off x="5227823" y="6045356"/>
            <a:ext cx="2420983" cy="461665"/>
          </a:xfrm>
          <a:prstGeom prst="rect">
            <a:avLst/>
          </a:prstGeom>
          <a:noFill/>
        </p:spPr>
        <p:txBody>
          <a:bodyPr wrap="square" rtlCol="0">
            <a:spAutoFit/>
          </a:bodyPr>
          <a:lstStyle/>
          <a:p>
            <a:r>
              <a:rPr lang="en-US" altLang="zh-CN" sz="2400" dirty="0" smtClean="0">
                <a:solidFill>
                  <a:srgbClr val="000000"/>
                </a:solidFill>
              </a:rPr>
              <a:t>demo13-6.html</a:t>
            </a:r>
            <a:endParaRPr lang="zh-CN" altLang="en-US" sz="2400" dirty="0">
              <a:solidFill>
                <a:srgbClr val="000000"/>
              </a:solidFill>
            </a:endParaRPr>
          </a:p>
        </p:txBody>
      </p:sp>
      <p:pic>
        <p:nvPicPr>
          <p:cNvPr id="5" name="图片 4"/>
          <p:cNvPicPr>
            <a:picLocks noChangeAspect="1"/>
          </p:cNvPicPr>
          <p:nvPr/>
        </p:nvPicPr>
        <p:blipFill>
          <a:blip r:embed="rId5"/>
          <a:stretch>
            <a:fillRect/>
          </a:stretch>
        </p:blipFill>
        <p:spPr>
          <a:xfrm>
            <a:off x="4175951" y="4239278"/>
            <a:ext cx="7805844" cy="1800920"/>
          </a:xfrm>
          <a:prstGeom prst="rect">
            <a:avLst/>
          </a:prstGeom>
        </p:spPr>
      </p:pic>
    </p:spTree>
    <p:custDataLst>
      <p:tags r:id="rId1"/>
    </p:custDataLst>
    <p:extLst>
      <p:ext uri="{BB962C8B-B14F-4D97-AF65-F5344CB8AC3E}">
        <p14:creationId xmlns:p14="http://schemas.microsoft.com/office/powerpoint/2010/main" val="2807796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结构性伪类选择器</a:t>
            </a:r>
            <a:endParaRPr lang="zh-CN" altLang="en-US" sz="4000" dirty="0"/>
          </a:p>
        </p:txBody>
      </p:sp>
      <p:sp>
        <p:nvSpPr>
          <p:cNvPr id="2" name="文本框 1"/>
          <p:cNvSpPr txBox="1"/>
          <p:nvPr/>
        </p:nvSpPr>
        <p:spPr>
          <a:xfrm>
            <a:off x="770709" y="1227909"/>
            <a:ext cx="10097588" cy="523220"/>
          </a:xfrm>
          <a:prstGeom prst="rect">
            <a:avLst/>
          </a:prstGeom>
          <a:noFill/>
        </p:spPr>
        <p:txBody>
          <a:bodyPr wrap="square" rtlCol="0">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根据文档树中的结构来指定元素的样式</a:t>
            </a:r>
            <a:endParaRPr lang="zh-CN" altLang="en-US" sz="2800"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097303933"/>
              </p:ext>
            </p:extLst>
          </p:nvPr>
        </p:nvGraphicFramePr>
        <p:xfrm>
          <a:off x="770709" y="1996598"/>
          <a:ext cx="10849205" cy="2692258"/>
        </p:xfrm>
        <a:graphic>
          <a:graphicData uri="http://schemas.openxmlformats.org/drawingml/2006/table">
            <a:tbl>
              <a:tblPr firstRow="1" bandRow="1">
                <a:tableStyleId>{5C22544A-7EE6-4342-B048-85BDC9FD1C3A}</a:tableStyleId>
              </a:tblPr>
              <a:tblGrid>
                <a:gridCol w="2285108">
                  <a:extLst>
                    <a:ext uri="{9D8B030D-6E8A-4147-A177-3AD203B41FA5}">
                      <a16:colId xmlns:a16="http://schemas.microsoft.com/office/drawing/2014/main" val="4124368061"/>
                    </a:ext>
                  </a:extLst>
                </a:gridCol>
                <a:gridCol w="8564097">
                  <a:extLst>
                    <a:ext uri="{9D8B030D-6E8A-4147-A177-3AD203B41FA5}">
                      <a16:colId xmlns:a16="http://schemas.microsoft.com/office/drawing/2014/main" val="3132975263"/>
                    </a:ext>
                  </a:extLst>
                </a:gridCol>
              </a:tblGrid>
              <a:tr h="588630">
                <a:tc>
                  <a:txBody>
                    <a:bodyPr/>
                    <a:lstStyle/>
                    <a:p>
                      <a:pPr algn="ctr"/>
                      <a:r>
                        <a:rPr lang="zh-CN" altLang="en-US" sz="2400" dirty="0" smtClean="0"/>
                        <a:t>选择器名称</a:t>
                      </a:r>
                      <a:endParaRPr lang="zh-CN" altLang="en-US" sz="2400" dirty="0"/>
                    </a:p>
                  </a:txBody>
                  <a:tcPr/>
                </a:tc>
                <a:tc>
                  <a:txBody>
                    <a:bodyPr/>
                    <a:lstStyle/>
                    <a:p>
                      <a:pPr algn="ctr"/>
                      <a:r>
                        <a:rPr lang="zh-CN" altLang="en-US" sz="2400" dirty="0" smtClean="0"/>
                        <a:t>说明</a:t>
                      </a:r>
                      <a:endParaRPr lang="zh-CN" altLang="en-US" sz="2400" dirty="0"/>
                    </a:p>
                  </a:txBody>
                  <a:tcPr/>
                </a:tc>
                <a:extLst>
                  <a:ext uri="{0D108BD9-81ED-4DB2-BD59-A6C34878D82A}">
                    <a16:rowId xmlns:a16="http://schemas.microsoft.com/office/drawing/2014/main" val="1658715759"/>
                  </a:ext>
                </a:extLst>
              </a:tr>
              <a:tr h="370840">
                <a:tc>
                  <a:txBody>
                    <a:bodyPr/>
                    <a:lstStyle/>
                    <a:p>
                      <a:pPr>
                        <a:lnSpc>
                          <a:spcPts val="3800"/>
                        </a:lnSpc>
                      </a:pPr>
                      <a:r>
                        <a:rPr lang="en-US" altLang="zh-CN" sz="2400" dirty="0" smtClean="0">
                          <a:solidFill>
                            <a:srgbClr val="000000"/>
                          </a:solidFill>
                        </a:rPr>
                        <a:t>E:root</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元素在文档的根元素。在</a:t>
                      </a:r>
                      <a:r>
                        <a:rPr lang="en-US" altLang="zh-CN" sz="2400" dirty="0" smtClean="0">
                          <a:solidFill>
                            <a:srgbClr val="000000"/>
                          </a:solidFill>
                          <a:latin typeface="微软雅黑" panose="020B0503020204020204" pitchFamily="34" charset="-122"/>
                          <a:ea typeface="微软雅黑" panose="020B0503020204020204" pitchFamily="34" charset="-122"/>
                        </a:rPr>
                        <a:t>HTML</a:t>
                      </a:r>
                      <a:r>
                        <a:rPr lang="zh-CN" altLang="en-US" sz="2400" dirty="0" smtClean="0">
                          <a:solidFill>
                            <a:srgbClr val="000000"/>
                          </a:solidFill>
                          <a:latin typeface="微软雅黑" panose="020B0503020204020204" pitchFamily="34" charset="-122"/>
                          <a:ea typeface="微软雅黑" panose="020B0503020204020204" pitchFamily="34" charset="-122"/>
                        </a:rPr>
                        <a:t>中，根元素永远是</a:t>
                      </a:r>
                      <a:r>
                        <a:rPr lang="en-US" altLang="zh-CN" sz="2400" dirty="0" smtClean="0">
                          <a:solidFill>
                            <a:srgbClr val="000000"/>
                          </a:solidFill>
                          <a:latin typeface="微软雅黑" panose="020B0503020204020204" pitchFamily="34" charset="-122"/>
                          <a:ea typeface="微软雅黑" panose="020B0503020204020204" pitchFamily="34" charset="-122"/>
                        </a:rPr>
                        <a:t>HTML</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4782692"/>
                  </a:ext>
                </a:extLst>
              </a:tr>
              <a:tr h="370840">
                <a:tc>
                  <a:txBody>
                    <a:bodyPr/>
                    <a:lstStyle/>
                    <a:p>
                      <a:pPr>
                        <a:lnSpc>
                          <a:spcPts val="3800"/>
                        </a:lnSpc>
                      </a:pPr>
                      <a:r>
                        <a:rPr lang="en-US" altLang="zh-CN" sz="2400" dirty="0" smtClean="0">
                          <a:solidFill>
                            <a:srgbClr val="000000"/>
                          </a:solidFill>
                        </a:rPr>
                        <a:t>E:not(s)</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匹配不含有</a:t>
                      </a:r>
                      <a:r>
                        <a:rPr lang="en-US" altLang="zh-CN" sz="2400" dirty="0" smtClean="0">
                          <a:solidFill>
                            <a:srgbClr val="000000"/>
                          </a:solidFill>
                          <a:latin typeface="微软雅黑" panose="020B0503020204020204" pitchFamily="34" charset="-122"/>
                          <a:ea typeface="微软雅黑" panose="020B0503020204020204" pitchFamily="34" charset="-122"/>
                        </a:rPr>
                        <a:t>s</a:t>
                      </a:r>
                      <a:r>
                        <a:rPr lang="zh-CN" altLang="en-US" sz="2400" dirty="0" smtClean="0">
                          <a:solidFill>
                            <a:srgbClr val="000000"/>
                          </a:solidFill>
                          <a:latin typeface="微软雅黑" panose="020B0503020204020204" pitchFamily="34" charset="-122"/>
                          <a:ea typeface="微软雅黑" panose="020B0503020204020204" pitchFamily="34" charset="-122"/>
                        </a:rPr>
                        <a:t>选择符的元素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18900009"/>
                  </a:ext>
                </a:extLst>
              </a:tr>
              <a:tr h="370840">
                <a:tc>
                  <a:txBody>
                    <a:bodyPr/>
                    <a:lstStyle/>
                    <a:p>
                      <a:pPr>
                        <a:lnSpc>
                          <a:spcPts val="3800"/>
                        </a:lnSpc>
                      </a:pPr>
                      <a:r>
                        <a:rPr lang="en-US" altLang="zh-CN" sz="2400" dirty="0" smtClean="0">
                          <a:solidFill>
                            <a:srgbClr val="000000"/>
                          </a:solidFill>
                        </a:rPr>
                        <a:t>E:empty</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匹配没有任何子元素（包括</a:t>
                      </a:r>
                      <a:r>
                        <a:rPr lang="en-US" altLang="zh-CN" sz="2400" dirty="0" smtClean="0">
                          <a:solidFill>
                            <a:srgbClr val="000000"/>
                          </a:solidFill>
                          <a:latin typeface="微软雅黑" panose="020B0503020204020204" pitchFamily="34" charset="-122"/>
                          <a:ea typeface="微软雅黑" panose="020B0503020204020204" pitchFamily="34" charset="-122"/>
                        </a:rPr>
                        <a:t>text</a:t>
                      </a:r>
                      <a:r>
                        <a:rPr lang="zh-CN" altLang="en-US" sz="2400" dirty="0" smtClean="0">
                          <a:solidFill>
                            <a:srgbClr val="000000"/>
                          </a:solidFill>
                          <a:latin typeface="微软雅黑" panose="020B0503020204020204" pitchFamily="34" charset="-122"/>
                          <a:ea typeface="微软雅黑" panose="020B0503020204020204" pitchFamily="34" charset="-122"/>
                        </a:rPr>
                        <a:t>节点）的元素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20206798"/>
                  </a:ext>
                </a:extLst>
              </a:tr>
              <a:tr h="370840">
                <a:tc>
                  <a:txBody>
                    <a:bodyPr/>
                    <a:lstStyle/>
                    <a:p>
                      <a:pPr>
                        <a:lnSpc>
                          <a:spcPts val="3800"/>
                        </a:lnSpc>
                      </a:pPr>
                      <a:r>
                        <a:rPr lang="en-US" altLang="zh-CN" sz="2400" dirty="0" smtClean="0">
                          <a:solidFill>
                            <a:srgbClr val="000000"/>
                          </a:solidFill>
                        </a:rPr>
                        <a:t>E:target</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匹配锚点链接中当前活动的目标元素。</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07379499"/>
                  </a:ext>
                </a:extLst>
              </a:tr>
            </a:tbl>
          </a:graphicData>
        </a:graphic>
      </p:graphicFrame>
      <p:sp>
        <p:nvSpPr>
          <p:cNvPr id="6" name="文本框 5"/>
          <p:cNvSpPr txBox="1"/>
          <p:nvPr/>
        </p:nvSpPr>
        <p:spPr>
          <a:xfrm>
            <a:off x="770709" y="5749934"/>
            <a:ext cx="2259873" cy="461665"/>
          </a:xfrm>
          <a:prstGeom prst="rect">
            <a:avLst/>
          </a:prstGeom>
          <a:noFill/>
        </p:spPr>
        <p:txBody>
          <a:bodyPr wrap="square" rtlCol="0">
            <a:spAutoFit/>
          </a:bodyPr>
          <a:lstStyle/>
          <a:p>
            <a:r>
              <a:rPr lang="en-US" altLang="zh-CN" sz="2400" dirty="0" smtClean="0">
                <a:solidFill>
                  <a:srgbClr val="000000"/>
                </a:solidFill>
              </a:rPr>
              <a:t>demo13-7.html</a:t>
            </a:r>
            <a:endParaRPr lang="zh-CN" altLang="en-US" sz="2400" dirty="0">
              <a:solidFill>
                <a:srgbClr val="000000"/>
              </a:solidFill>
            </a:endParaRPr>
          </a:p>
        </p:txBody>
      </p:sp>
      <p:sp>
        <p:nvSpPr>
          <p:cNvPr id="7" name="文本框 6"/>
          <p:cNvSpPr txBox="1"/>
          <p:nvPr/>
        </p:nvSpPr>
        <p:spPr>
          <a:xfrm>
            <a:off x="3279740" y="5749933"/>
            <a:ext cx="2259873" cy="461665"/>
          </a:xfrm>
          <a:prstGeom prst="rect">
            <a:avLst/>
          </a:prstGeom>
          <a:noFill/>
        </p:spPr>
        <p:txBody>
          <a:bodyPr wrap="square" rtlCol="0">
            <a:spAutoFit/>
          </a:bodyPr>
          <a:lstStyle/>
          <a:p>
            <a:r>
              <a:rPr lang="en-US" altLang="zh-CN" sz="2400" dirty="0" smtClean="0">
                <a:solidFill>
                  <a:srgbClr val="000000"/>
                </a:solidFill>
              </a:rPr>
              <a:t>demo13-8.html</a:t>
            </a:r>
            <a:endParaRPr lang="zh-CN" altLang="en-US" sz="2400" dirty="0">
              <a:solidFill>
                <a:srgbClr val="000000"/>
              </a:solidFill>
            </a:endParaRPr>
          </a:p>
        </p:txBody>
      </p:sp>
      <p:sp>
        <p:nvSpPr>
          <p:cNvPr id="8" name="文本框 7"/>
          <p:cNvSpPr txBox="1"/>
          <p:nvPr/>
        </p:nvSpPr>
        <p:spPr>
          <a:xfrm>
            <a:off x="5978392" y="5749932"/>
            <a:ext cx="2259873" cy="461665"/>
          </a:xfrm>
          <a:prstGeom prst="rect">
            <a:avLst/>
          </a:prstGeom>
          <a:noFill/>
        </p:spPr>
        <p:txBody>
          <a:bodyPr wrap="square" rtlCol="0">
            <a:spAutoFit/>
          </a:bodyPr>
          <a:lstStyle/>
          <a:p>
            <a:r>
              <a:rPr lang="en-US" altLang="zh-CN" sz="2400" dirty="0" smtClean="0">
                <a:solidFill>
                  <a:srgbClr val="000000"/>
                </a:solidFill>
              </a:rPr>
              <a:t>demo13-9.html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2687881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结构性伪类选择器</a:t>
            </a:r>
            <a:endParaRPr lang="zh-CN" altLang="en-US" sz="4000" dirty="0"/>
          </a:p>
        </p:txBody>
      </p:sp>
      <p:sp>
        <p:nvSpPr>
          <p:cNvPr id="2" name="文本框 1"/>
          <p:cNvSpPr txBox="1"/>
          <p:nvPr/>
        </p:nvSpPr>
        <p:spPr>
          <a:xfrm>
            <a:off x="770709" y="1227909"/>
            <a:ext cx="10097588" cy="954107"/>
          </a:xfrm>
          <a:prstGeom prst="rect">
            <a:avLst/>
          </a:prstGeom>
          <a:noFill/>
        </p:spPr>
        <p:txBody>
          <a:bodyPr wrap="square" rtlCol="0">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特别针对一个父元素中的第一个子元素、最后一个子元素、指定序号的子元素、第偶数个或奇数个子元素进行样式的指定。</a:t>
            </a:r>
            <a:endParaRPr lang="zh-CN" altLang="en-US" sz="2800"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216961613"/>
              </p:ext>
            </p:extLst>
          </p:nvPr>
        </p:nvGraphicFramePr>
        <p:xfrm>
          <a:off x="770709" y="2523578"/>
          <a:ext cx="10849205" cy="1736710"/>
        </p:xfrm>
        <a:graphic>
          <a:graphicData uri="http://schemas.openxmlformats.org/drawingml/2006/table">
            <a:tbl>
              <a:tblPr firstRow="1" bandRow="1">
                <a:tableStyleId>{5C22544A-7EE6-4342-B048-85BDC9FD1C3A}</a:tableStyleId>
              </a:tblPr>
              <a:tblGrid>
                <a:gridCol w="2285108">
                  <a:extLst>
                    <a:ext uri="{9D8B030D-6E8A-4147-A177-3AD203B41FA5}">
                      <a16:colId xmlns:a16="http://schemas.microsoft.com/office/drawing/2014/main" val="4124368061"/>
                    </a:ext>
                  </a:extLst>
                </a:gridCol>
                <a:gridCol w="8564097">
                  <a:extLst>
                    <a:ext uri="{9D8B030D-6E8A-4147-A177-3AD203B41FA5}">
                      <a16:colId xmlns:a16="http://schemas.microsoft.com/office/drawing/2014/main" val="3132975263"/>
                    </a:ext>
                  </a:extLst>
                </a:gridCol>
              </a:tblGrid>
              <a:tr h="588630">
                <a:tc>
                  <a:txBody>
                    <a:bodyPr/>
                    <a:lstStyle/>
                    <a:p>
                      <a:pPr algn="ctr"/>
                      <a:r>
                        <a:rPr lang="zh-CN" altLang="en-US" sz="2400" dirty="0" smtClean="0"/>
                        <a:t>选择器名称</a:t>
                      </a:r>
                      <a:endParaRPr lang="zh-CN" altLang="en-US" sz="2400" dirty="0"/>
                    </a:p>
                  </a:txBody>
                  <a:tcPr/>
                </a:tc>
                <a:tc>
                  <a:txBody>
                    <a:bodyPr/>
                    <a:lstStyle/>
                    <a:p>
                      <a:pPr algn="ctr"/>
                      <a:r>
                        <a:rPr lang="zh-CN" altLang="en-US" sz="2400" dirty="0" smtClean="0"/>
                        <a:t>说明</a:t>
                      </a:r>
                      <a:endParaRPr lang="zh-CN" altLang="en-US" sz="2400" dirty="0"/>
                    </a:p>
                  </a:txBody>
                  <a:tcPr/>
                </a:tc>
                <a:extLst>
                  <a:ext uri="{0D108BD9-81ED-4DB2-BD59-A6C34878D82A}">
                    <a16:rowId xmlns:a16="http://schemas.microsoft.com/office/drawing/2014/main" val="1658715759"/>
                  </a:ext>
                </a:extLst>
              </a:tr>
              <a:tr h="370840">
                <a:tc>
                  <a:txBody>
                    <a:bodyPr/>
                    <a:lstStyle/>
                    <a:p>
                      <a:pPr>
                        <a:lnSpc>
                          <a:spcPts val="3800"/>
                        </a:lnSpc>
                      </a:pPr>
                      <a:r>
                        <a:rPr lang="en-US" altLang="zh-CN" sz="2400" dirty="0" smtClean="0">
                          <a:solidFill>
                            <a:srgbClr val="000000"/>
                          </a:solidFill>
                        </a:rPr>
                        <a:t>E:first-child</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匹配父元素的第一个子元素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4782692"/>
                  </a:ext>
                </a:extLst>
              </a:tr>
              <a:tr h="370840">
                <a:tc>
                  <a:txBody>
                    <a:bodyPr/>
                    <a:lstStyle/>
                    <a:p>
                      <a:pPr>
                        <a:lnSpc>
                          <a:spcPts val="3800"/>
                        </a:lnSpc>
                      </a:pPr>
                      <a:r>
                        <a:rPr lang="en-US" altLang="zh-CN" sz="2400" dirty="0" smtClean="0">
                          <a:solidFill>
                            <a:srgbClr val="000000"/>
                          </a:solidFill>
                        </a:rPr>
                        <a:t>E:last-child</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匹配父元素的最后一个子元素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18900009"/>
                  </a:ext>
                </a:extLst>
              </a:tr>
            </a:tbl>
          </a:graphicData>
        </a:graphic>
      </p:graphicFrame>
      <p:sp>
        <p:nvSpPr>
          <p:cNvPr id="6" name="文本框 5"/>
          <p:cNvSpPr txBox="1"/>
          <p:nvPr/>
        </p:nvSpPr>
        <p:spPr>
          <a:xfrm>
            <a:off x="7892268" y="4934007"/>
            <a:ext cx="2509031" cy="461665"/>
          </a:xfrm>
          <a:prstGeom prst="rect">
            <a:avLst/>
          </a:prstGeom>
          <a:noFill/>
        </p:spPr>
        <p:txBody>
          <a:bodyPr wrap="square" rtlCol="0">
            <a:spAutoFit/>
          </a:bodyPr>
          <a:lstStyle/>
          <a:p>
            <a:r>
              <a:rPr lang="en-US" altLang="zh-CN" sz="2400" dirty="0" smtClean="0">
                <a:solidFill>
                  <a:srgbClr val="000000"/>
                </a:solidFill>
              </a:rPr>
              <a:t>demo13-10.html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2102990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结构性伪类选择器</a:t>
            </a:r>
            <a:endParaRPr lang="zh-CN" altLang="en-US" sz="4000" dirty="0"/>
          </a:p>
        </p:txBody>
      </p:sp>
      <p:graphicFrame>
        <p:nvGraphicFramePr>
          <p:cNvPr id="4" name="表格 3"/>
          <p:cNvGraphicFramePr>
            <a:graphicFrameLocks noGrp="1"/>
          </p:cNvGraphicFramePr>
          <p:nvPr>
            <p:extLst>
              <p:ext uri="{D42A27DB-BD31-4B8C-83A1-F6EECF244321}">
                <p14:modId xmlns:p14="http://schemas.microsoft.com/office/powerpoint/2010/main" val="2567546188"/>
              </p:ext>
            </p:extLst>
          </p:nvPr>
        </p:nvGraphicFramePr>
        <p:xfrm>
          <a:off x="770709" y="1482568"/>
          <a:ext cx="10849205" cy="4053444"/>
        </p:xfrm>
        <a:graphic>
          <a:graphicData uri="http://schemas.openxmlformats.org/drawingml/2006/table">
            <a:tbl>
              <a:tblPr firstRow="1" bandRow="1">
                <a:tableStyleId>{5C22544A-7EE6-4342-B048-85BDC9FD1C3A}</a:tableStyleId>
              </a:tblPr>
              <a:tblGrid>
                <a:gridCol w="2718079">
                  <a:extLst>
                    <a:ext uri="{9D8B030D-6E8A-4147-A177-3AD203B41FA5}">
                      <a16:colId xmlns:a16="http://schemas.microsoft.com/office/drawing/2014/main" val="4124368061"/>
                    </a:ext>
                  </a:extLst>
                </a:gridCol>
                <a:gridCol w="8131126">
                  <a:extLst>
                    <a:ext uri="{9D8B030D-6E8A-4147-A177-3AD203B41FA5}">
                      <a16:colId xmlns:a16="http://schemas.microsoft.com/office/drawing/2014/main" val="3132975263"/>
                    </a:ext>
                  </a:extLst>
                </a:gridCol>
              </a:tblGrid>
              <a:tr h="588630">
                <a:tc>
                  <a:txBody>
                    <a:bodyPr/>
                    <a:lstStyle/>
                    <a:p>
                      <a:pPr algn="ctr"/>
                      <a:r>
                        <a:rPr lang="zh-CN" altLang="en-US" sz="2400" dirty="0" smtClean="0"/>
                        <a:t>选择器名称</a:t>
                      </a:r>
                      <a:endParaRPr lang="zh-CN" altLang="en-US" sz="2400" dirty="0"/>
                    </a:p>
                  </a:txBody>
                  <a:tcPr/>
                </a:tc>
                <a:tc>
                  <a:txBody>
                    <a:bodyPr/>
                    <a:lstStyle/>
                    <a:p>
                      <a:pPr algn="ctr"/>
                      <a:r>
                        <a:rPr lang="zh-CN" altLang="en-US" sz="2400" dirty="0" smtClean="0"/>
                        <a:t>说明</a:t>
                      </a:r>
                      <a:endParaRPr lang="zh-CN" altLang="en-US" sz="2400" dirty="0"/>
                    </a:p>
                  </a:txBody>
                  <a:tcPr/>
                </a:tc>
                <a:extLst>
                  <a:ext uri="{0D108BD9-81ED-4DB2-BD59-A6C34878D82A}">
                    <a16:rowId xmlns:a16="http://schemas.microsoft.com/office/drawing/2014/main" val="1658715759"/>
                  </a:ext>
                </a:extLst>
              </a:tr>
              <a:tr h="370840">
                <a:tc>
                  <a:txBody>
                    <a:bodyPr/>
                    <a:lstStyle/>
                    <a:p>
                      <a:pPr>
                        <a:lnSpc>
                          <a:spcPts val="3800"/>
                        </a:lnSpc>
                      </a:pPr>
                      <a:r>
                        <a:rPr lang="en-US" altLang="zh-CN" sz="2400" dirty="0" smtClean="0">
                          <a:solidFill>
                            <a:srgbClr val="000000"/>
                          </a:solidFill>
                        </a:rPr>
                        <a:t>E:nth-child(n)</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匹配父元素的第</a:t>
                      </a:r>
                      <a:r>
                        <a:rPr lang="en-US" altLang="zh-CN" sz="2400" dirty="0" smtClean="0">
                          <a:solidFill>
                            <a:srgbClr val="000000"/>
                          </a:solidFill>
                          <a:latin typeface="微软雅黑" panose="020B0503020204020204" pitchFamily="34" charset="-122"/>
                          <a:ea typeface="微软雅黑" panose="020B0503020204020204" pitchFamily="34" charset="-122"/>
                        </a:rPr>
                        <a:t>n</a:t>
                      </a:r>
                      <a:r>
                        <a:rPr lang="zh-CN" altLang="en-US" sz="2400" dirty="0" smtClean="0">
                          <a:solidFill>
                            <a:srgbClr val="000000"/>
                          </a:solidFill>
                          <a:latin typeface="微软雅黑" panose="020B0503020204020204" pitchFamily="34" charset="-122"/>
                          <a:ea typeface="微软雅黑" panose="020B0503020204020204" pitchFamily="34" charset="-122"/>
                        </a:rPr>
                        <a:t>个子元素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，假设该子元素不是</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，则选择符无效。</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该选择符允许使用一个</a:t>
                      </a:r>
                      <a:r>
                        <a:rPr lang="zh-CN" altLang="en-US" sz="2400" dirty="0" smtClean="0">
                          <a:solidFill>
                            <a:srgbClr val="C00000"/>
                          </a:solidFill>
                          <a:latin typeface="微软雅黑" panose="020B0503020204020204" pitchFamily="34" charset="-122"/>
                          <a:ea typeface="微软雅黑" panose="020B0503020204020204" pitchFamily="34" charset="-122"/>
                        </a:rPr>
                        <a:t>乘法因子</a:t>
                      </a:r>
                      <a:r>
                        <a:rPr lang="en-US" altLang="zh-CN" sz="2400" dirty="0" smtClean="0">
                          <a:solidFill>
                            <a:srgbClr val="C00000"/>
                          </a:solidFill>
                          <a:latin typeface="微软雅黑" panose="020B0503020204020204" pitchFamily="34" charset="-122"/>
                          <a:ea typeface="微软雅黑" panose="020B0503020204020204" pitchFamily="34" charset="-122"/>
                        </a:rPr>
                        <a:t>(n)</a:t>
                      </a:r>
                      <a:r>
                        <a:rPr lang="zh-CN" altLang="en-US" sz="2400" dirty="0" smtClean="0">
                          <a:solidFill>
                            <a:srgbClr val="000000"/>
                          </a:solidFill>
                          <a:latin typeface="微软雅黑" panose="020B0503020204020204" pitchFamily="34" charset="-122"/>
                          <a:ea typeface="微软雅黑" panose="020B0503020204020204" pitchFamily="34" charset="-122"/>
                        </a:rPr>
                        <a:t>来作为换算方式，比如想选中所有的偶数子元素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，选择符写成：</a:t>
                      </a:r>
                      <a:r>
                        <a:rPr lang="en-US" altLang="zh-CN" sz="2400" dirty="0" smtClean="0">
                          <a:solidFill>
                            <a:srgbClr val="000000"/>
                          </a:solidFill>
                          <a:latin typeface="微软雅黑" panose="020B0503020204020204" pitchFamily="34" charset="-122"/>
                          <a:ea typeface="微软雅黑" panose="020B0503020204020204" pitchFamily="34" charset="-122"/>
                        </a:rPr>
                        <a:t>E:nth-child(2n)</a:t>
                      </a:r>
                      <a:r>
                        <a:rPr lang="zh-CN" altLang="en-US" sz="2400" dirty="0" smtClean="0">
                          <a:solidFill>
                            <a:srgbClr val="000000"/>
                          </a:solidFill>
                          <a:latin typeface="微软雅黑" panose="020B0503020204020204" pitchFamily="34" charset="-122"/>
                          <a:ea typeface="微软雅黑" panose="020B0503020204020204" pitchFamily="34" charset="-122"/>
                        </a:rPr>
                        <a:t>；该选择符允许使用一些</a:t>
                      </a:r>
                      <a:r>
                        <a:rPr lang="zh-CN" altLang="en-US" sz="2400" dirty="0" smtClean="0">
                          <a:solidFill>
                            <a:srgbClr val="C00000"/>
                          </a:solidFill>
                          <a:latin typeface="微软雅黑" panose="020B0503020204020204" pitchFamily="34" charset="-122"/>
                          <a:ea typeface="微软雅黑" panose="020B0503020204020204" pitchFamily="34" charset="-122"/>
                        </a:rPr>
                        <a:t>关键字</a:t>
                      </a:r>
                      <a:r>
                        <a:rPr lang="zh-CN" altLang="en-US" sz="2400" dirty="0" smtClean="0">
                          <a:solidFill>
                            <a:srgbClr val="000000"/>
                          </a:solidFill>
                          <a:latin typeface="微软雅黑" panose="020B0503020204020204" pitchFamily="34" charset="-122"/>
                          <a:ea typeface="微软雅黑" panose="020B0503020204020204" pitchFamily="34" charset="-122"/>
                        </a:rPr>
                        <a:t>，比如：</a:t>
                      </a:r>
                      <a:r>
                        <a:rPr lang="en-US" altLang="zh-CN" sz="2400" dirty="0" smtClean="0">
                          <a:solidFill>
                            <a:srgbClr val="000000"/>
                          </a:solidFill>
                          <a:latin typeface="微软雅黑" panose="020B0503020204020204" pitchFamily="34" charset="-122"/>
                          <a:ea typeface="微软雅黑" panose="020B0503020204020204" pitchFamily="34" charset="-122"/>
                        </a:rPr>
                        <a:t>odd, even</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20206798"/>
                  </a:ext>
                </a:extLst>
              </a:tr>
              <a:tr h="370840">
                <a:tc>
                  <a:txBody>
                    <a:bodyPr/>
                    <a:lstStyle/>
                    <a:p>
                      <a:pPr>
                        <a:lnSpc>
                          <a:spcPts val="3800"/>
                        </a:lnSpc>
                      </a:pPr>
                      <a:r>
                        <a:rPr lang="en-US" altLang="zh-CN" sz="2400" dirty="0" smtClean="0">
                          <a:solidFill>
                            <a:srgbClr val="000000"/>
                          </a:solidFill>
                        </a:rPr>
                        <a:t>E:nth-last-child(n) </a:t>
                      </a:r>
                      <a:endParaRPr lang="zh-CN" altLang="en-US" sz="2400" dirty="0">
                        <a:solidFill>
                          <a:srgbClr val="000000"/>
                        </a:solidFill>
                      </a:endParaRPr>
                    </a:p>
                  </a:txBody>
                  <a:tcPr/>
                </a:tc>
                <a:tc>
                  <a:txBody>
                    <a:bodyPr/>
                    <a:lstStyle/>
                    <a:p>
                      <a:pPr>
                        <a:lnSpc>
                          <a:spcPts val="3800"/>
                        </a:lnSpc>
                      </a:pPr>
                      <a:r>
                        <a:rPr lang="zh-CN" altLang="en-US" sz="2400" dirty="0" smtClean="0">
                          <a:solidFill>
                            <a:srgbClr val="000000"/>
                          </a:solidFill>
                          <a:latin typeface="微软雅黑" panose="020B0503020204020204" pitchFamily="34" charset="-122"/>
                          <a:ea typeface="微软雅黑" panose="020B0503020204020204" pitchFamily="34" charset="-122"/>
                        </a:rPr>
                        <a:t>匹配父元素的倒数第</a:t>
                      </a:r>
                      <a:r>
                        <a:rPr lang="en-US" altLang="zh-CN" sz="2400" dirty="0" smtClean="0">
                          <a:solidFill>
                            <a:srgbClr val="000000"/>
                          </a:solidFill>
                          <a:latin typeface="微软雅黑" panose="020B0503020204020204" pitchFamily="34" charset="-122"/>
                          <a:ea typeface="微软雅黑" panose="020B0503020204020204" pitchFamily="34" charset="-122"/>
                        </a:rPr>
                        <a:t>n</a:t>
                      </a:r>
                      <a:r>
                        <a:rPr lang="zh-CN" altLang="en-US" sz="2400" dirty="0" smtClean="0">
                          <a:solidFill>
                            <a:srgbClr val="000000"/>
                          </a:solidFill>
                          <a:latin typeface="微软雅黑" panose="020B0503020204020204" pitchFamily="34" charset="-122"/>
                          <a:ea typeface="微软雅黑" panose="020B0503020204020204" pitchFamily="34" charset="-122"/>
                        </a:rPr>
                        <a:t>个子元素</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，假设该子元素不是</a:t>
                      </a:r>
                      <a:r>
                        <a:rPr lang="en-US" altLang="zh-CN" sz="2400" dirty="0" smtClean="0">
                          <a:solidFill>
                            <a:srgbClr val="000000"/>
                          </a:solidFill>
                          <a:latin typeface="微软雅黑" panose="020B0503020204020204" pitchFamily="34" charset="-122"/>
                          <a:ea typeface="微软雅黑" panose="020B0503020204020204" pitchFamily="34" charset="-122"/>
                        </a:rPr>
                        <a:t>E</a:t>
                      </a:r>
                      <a:r>
                        <a:rPr lang="zh-CN" altLang="en-US" sz="2400" dirty="0" smtClean="0">
                          <a:solidFill>
                            <a:srgbClr val="000000"/>
                          </a:solidFill>
                          <a:latin typeface="微软雅黑" panose="020B0503020204020204" pitchFamily="34" charset="-122"/>
                          <a:ea typeface="微软雅黑" panose="020B0503020204020204" pitchFamily="34" charset="-122"/>
                        </a:rPr>
                        <a:t>，则选择符无效。</a:t>
                      </a:r>
                      <a:endParaRPr lang="zh-CN" altLang="en-US" sz="2400" dirty="0">
                        <a:solidFill>
                          <a:srgbClr val="0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07379499"/>
                  </a:ext>
                </a:extLst>
              </a:tr>
            </a:tbl>
          </a:graphicData>
        </a:graphic>
      </p:graphicFrame>
      <p:sp>
        <p:nvSpPr>
          <p:cNvPr id="6" name="文本框 5"/>
          <p:cNvSpPr txBox="1"/>
          <p:nvPr/>
        </p:nvSpPr>
        <p:spPr>
          <a:xfrm>
            <a:off x="8789294" y="5904678"/>
            <a:ext cx="2509031" cy="461665"/>
          </a:xfrm>
          <a:prstGeom prst="rect">
            <a:avLst/>
          </a:prstGeom>
          <a:noFill/>
        </p:spPr>
        <p:txBody>
          <a:bodyPr wrap="square" rtlCol="0">
            <a:spAutoFit/>
          </a:bodyPr>
          <a:lstStyle/>
          <a:p>
            <a:r>
              <a:rPr lang="en-US" altLang="zh-CN" sz="2400" dirty="0" smtClean="0">
                <a:solidFill>
                  <a:srgbClr val="000000"/>
                </a:solidFill>
              </a:rPr>
              <a:t>demo13-11.html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3592476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走进</a:t>
              </a:r>
              <a:r>
                <a:rPr lang="en-US" altLang="zh-CN" sz="5400" dirty="0" smtClean="0">
                  <a:solidFill>
                    <a:schemeClr val="tx1"/>
                  </a:solidFill>
                  <a:latin typeface="+mn-lt"/>
                  <a:ea typeface="+mn-ea"/>
                </a:rPr>
                <a:t>CSS3</a:t>
              </a:r>
              <a:endParaRPr lang="en-US"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5"/>
          <p:cNvSpPr>
            <a:spLocks noChangeShapeType="1"/>
          </p:cNvSpPr>
          <p:nvPr/>
        </p:nvSpPr>
        <p:spPr bwMode="auto">
          <a:xfrm flipV="1">
            <a:off x="5378550" y="3629801"/>
            <a:ext cx="0" cy="897787"/>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zh-CN" altLang="en-US"/>
          </a:p>
        </p:txBody>
      </p:sp>
      <p:sp>
        <p:nvSpPr>
          <p:cNvPr id="5122" name="Rectangle 2"/>
          <p:cNvSpPr>
            <a:spLocks noGrp="1" noChangeArrowheads="1"/>
          </p:cNvSpPr>
          <p:nvPr>
            <p:ph type="title"/>
            <p:custDataLst>
              <p:tags r:id="rId2"/>
            </p:custDataLst>
          </p:nvPr>
        </p:nvSpPr>
        <p:spPr/>
        <p:txBody>
          <a:bodyPr>
            <a:normAutofit/>
          </a:bodyPr>
          <a:lstStyle/>
          <a:p>
            <a:r>
              <a:rPr lang="en-US" altLang="zh-CN" sz="4000" dirty="0"/>
              <a:t>C</a:t>
            </a:r>
            <a:r>
              <a:rPr lang="en-US" altLang="zh-CN" sz="4000" dirty="0" smtClean="0"/>
              <a:t>SS</a:t>
            </a:r>
            <a:r>
              <a:rPr lang="zh-CN" altLang="en-US" sz="4000" dirty="0" smtClean="0"/>
              <a:t>发展史</a:t>
            </a:r>
            <a:endParaRPr lang="zh-CN" altLang="en-US" sz="4000" dirty="0"/>
          </a:p>
        </p:txBody>
      </p:sp>
      <p:grpSp>
        <p:nvGrpSpPr>
          <p:cNvPr id="6" name="Group 3"/>
          <p:cNvGrpSpPr>
            <a:grpSpLocks/>
          </p:cNvGrpSpPr>
          <p:nvPr/>
        </p:nvGrpSpPr>
        <p:grpSpPr bwMode="auto">
          <a:xfrm>
            <a:off x="1759845" y="3140928"/>
            <a:ext cx="7228707" cy="2997422"/>
            <a:chOff x="0" y="0"/>
            <a:chExt cx="4219" cy="1666"/>
          </a:xfrm>
        </p:grpSpPr>
        <p:sp>
          <p:nvSpPr>
            <p:cNvPr id="7" name="Line 4"/>
            <p:cNvSpPr>
              <a:spLocks noChangeShapeType="1"/>
            </p:cNvSpPr>
            <p:nvPr/>
          </p:nvSpPr>
          <p:spPr bwMode="auto">
            <a:xfrm flipV="1">
              <a:off x="590" y="272"/>
              <a:ext cx="0" cy="499"/>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zh-CN" altLang="en-US"/>
            </a:p>
          </p:txBody>
        </p:sp>
        <p:sp>
          <p:nvSpPr>
            <p:cNvPr id="8" name="Line 5"/>
            <p:cNvSpPr>
              <a:spLocks noChangeShapeType="1"/>
            </p:cNvSpPr>
            <p:nvPr/>
          </p:nvSpPr>
          <p:spPr bwMode="auto">
            <a:xfrm flipV="1">
              <a:off x="1327" y="272"/>
              <a:ext cx="0" cy="499"/>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zh-CN" altLang="en-US"/>
            </a:p>
          </p:txBody>
        </p:sp>
        <p:sp>
          <p:nvSpPr>
            <p:cNvPr id="9" name="Line 6"/>
            <p:cNvSpPr>
              <a:spLocks noChangeShapeType="1"/>
            </p:cNvSpPr>
            <p:nvPr/>
          </p:nvSpPr>
          <p:spPr bwMode="auto">
            <a:xfrm flipV="1">
              <a:off x="2898" y="272"/>
              <a:ext cx="0" cy="499"/>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zh-CN" altLang="en-US"/>
            </a:p>
          </p:txBody>
        </p:sp>
        <p:sp>
          <p:nvSpPr>
            <p:cNvPr id="10" name="Rectangle 7"/>
            <p:cNvSpPr>
              <a:spLocks noChangeArrowheads="1"/>
            </p:cNvSpPr>
            <p:nvPr/>
          </p:nvSpPr>
          <p:spPr bwMode="auto">
            <a:xfrm>
              <a:off x="363" y="816"/>
              <a:ext cx="44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dirty="0">
                  <a:latin typeface="Arial" charset="0"/>
                </a:rPr>
                <a:t>1996</a:t>
              </a:r>
              <a:endParaRPr lang="zh-CN" sz="2000" dirty="0">
                <a:latin typeface="Arial" charset="0"/>
              </a:endParaRPr>
            </a:p>
          </p:txBody>
        </p:sp>
        <p:sp>
          <p:nvSpPr>
            <p:cNvPr id="11" name="Rectangle 8"/>
            <p:cNvSpPr>
              <a:spLocks noChangeArrowheads="1"/>
            </p:cNvSpPr>
            <p:nvPr/>
          </p:nvSpPr>
          <p:spPr bwMode="auto">
            <a:xfrm>
              <a:off x="1100" y="816"/>
              <a:ext cx="44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dirty="0">
                  <a:latin typeface="Arial" charset="0"/>
                </a:rPr>
                <a:t>1998</a:t>
              </a:r>
              <a:endParaRPr lang="zh-CN" sz="2000" dirty="0">
                <a:latin typeface="Arial" charset="0"/>
              </a:endParaRPr>
            </a:p>
          </p:txBody>
        </p:sp>
        <p:sp>
          <p:nvSpPr>
            <p:cNvPr id="12" name="Rectangle 9"/>
            <p:cNvSpPr>
              <a:spLocks noChangeArrowheads="1"/>
            </p:cNvSpPr>
            <p:nvPr/>
          </p:nvSpPr>
          <p:spPr bwMode="auto">
            <a:xfrm>
              <a:off x="2523" y="816"/>
              <a:ext cx="86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b="1" dirty="0" smtClean="0">
                  <a:solidFill>
                    <a:srgbClr val="FF0000"/>
                  </a:solidFill>
                  <a:latin typeface="Arial" charset="0"/>
                </a:rPr>
                <a:t>2002</a:t>
              </a:r>
              <a:r>
                <a:rPr lang="en-US" altLang="zh-CN" sz="2000" b="1" dirty="0" smtClean="0">
                  <a:solidFill>
                    <a:srgbClr val="FF0000"/>
                  </a:solidFill>
                  <a:latin typeface="Arial" charset="0"/>
                </a:rPr>
                <a:t>~2012</a:t>
              </a:r>
              <a:endParaRPr lang="zh-CN" sz="2000" b="1" dirty="0">
                <a:solidFill>
                  <a:srgbClr val="FF0000"/>
                </a:solidFill>
                <a:latin typeface="Arial" charset="0"/>
              </a:endParaRPr>
            </a:p>
          </p:txBody>
        </p:sp>
        <p:sp>
          <p:nvSpPr>
            <p:cNvPr id="13" name="Rectangle 10"/>
            <p:cNvSpPr>
              <a:spLocks noChangeArrowheads="1"/>
            </p:cNvSpPr>
            <p:nvPr/>
          </p:nvSpPr>
          <p:spPr bwMode="auto">
            <a:xfrm>
              <a:off x="273" y="0"/>
              <a:ext cx="6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dirty="0">
                  <a:latin typeface="Arial" charset="0"/>
                </a:rPr>
                <a:t>CSS1.0</a:t>
              </a:r>
              <a:endParaRPr lang="zh-CN" sz="2000" dirty="0">
                <a:latin typeface="Arial" charset="0"/>
              </a:endParaRPr>
            </a:p>
          </p:txBody>
        </p:sp>
        <p:sp>
          <p:nvSpPr>
            <p:cNvPr id="14" name="Rectangle 11"/>
            <p:cNvSpPr>
              <a:spLocks noChangeArrowheads="1"/>
            </p:cNvSpPr>
            <p:nvPr/>
          </p:nvSpPr>
          <p:spPr bwMode="auto">
            <a:xfrm>
              <a:off x="1009" y="0"/>
              <a:ext cx="6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dirty="0">
                  <a:latin typeface="Arial" charset="0"/>
                </a:rPr>
                <a:t>CSS2.0</a:t>
              </a:r>
              <a:endParaRPr lang="zh-CN" sz="2000" dirty="0">
                <a:latin typeface="Arial" charset="0"/>
              </a:endParaRPr>
            </a:p>
          </p:txBody>
        </p:sp>
        <p:sp>
          <p:nvSpPr>
            <p:cNvPr id="15" name="Rectangle 12"/>
            <p:cNvSpPr>
              <a:spLocks noChangeArrowheads="1"/>
            </p:cNvSpPr>
            <p:nvPr/>
          </p:nvSpPr>
          <p:spPr bwMode="auto">
            <a:xfrm>
              <a:off x="2628" y="0"/>
              <a:ext cx="6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b="1" dirty="0">
                  <a:solidFill>
                    <a:srgbClr val="FF0000"/>
                  </a:solidFill>
                  <a:latin typeface="Arial" charset="0"/>
                </a:rPr>
                <a:t>CSS3.0</a:t>
              </a:r>
              <a:endParaRPr lang="zh-CN" sz="2000" b="1" dirty="0">
                <a:solidFill>
                  <a:srgbClr val="FF0000"/>
                </a:solidFill>
                <a:latin typeface="Arial" charset="0"/>
              </a:endParaRPr>
            </a:p>
          </p:txBody>
        </p:sp>
        <p:sp>
          <p:nvSpPr>
            <p:cNvPr id="16" name="Rectangle 13"/>
            <p:cNvSpPr>
              <a:spLocks noChangeArrowheads="1"/>
            </p:cNvSpPr>
            <p:nvPr/>
          </p:nvSpPr>
          <p:spPr bwMode="auto">
            <a:xfrm>
              <a:off x="799" y="1341"/>
              <a:ext cx="264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altLang="zh-CN" sz="3200" dirty="0">
                  <a:solidFill>
                    <a:srgbClr val="000000"/>
                  </a:solidFill>
                  <a:latin typeface="Arial" charset="0"/>
                </a:rPr>
                <a:t>Cascading Style Sheets</a:t>
              </a:r>
            </a:p>
          </p:txBody>
        </p:sp>
        <p:sp>
          <p:nvSpPr>
            <p:cNvPr id="17" name="Line 14"/>
            <p:cNvSpPr>
              <a:spLocks noChangeShapeType="1"/>
            </p:cNvSpPr>
            <p:nvPr/>
          </p:nvSpPr>
          <p:spPr bwMode="auto">
            <a:xfrm>
              <a:off x="0" y="771"/>
              <a:ext cx="4219" cy="0"/>
            </a:xfrm>
            <a:prstGeom prst="line">
              <a:avLst/>
            </a:prstGeom>
            <a:noFill/>
            <a:ln w="825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zh-CN" altLang="en-US"/>
            </a:p>
          </p:txBody>
        </p:sp>
      </p:grpSp>
      <p:sp>
        <p:nvSpPr>
          <p:cNvPr id="22" name="Rectangle 8"/>
          <p:cNvSpPr>
            <a:spLocks noChangeArrowheads="1"/>
          </p:cNvSpPr>
          <p:nvPr/>
        </p:nvSpPr>
        <p:spPr bwMode="auto">
          <a:xfrm>
            <a:off x="4989615" y="4608551"/>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dirty="0" smtClean="0">
                <a:latin typeface="Arial" charset="0"/>
              </a:rPr>
              <a:t>2004</a:t>
            </a:r>
            <a:endParaRPr lang="zh-CN" sz="2000" dirty="0">
              <a:latin typeface="Arial" charset="0"/>
            </a:endParaRPr>
          </a:p>
        </p:txBody>
      </p:sp>
      <p:sp>
        <p:nvSpPr>
          <p:cNvPr id="23" name="Rectangle 11"/>
          <p:cNvSpPr>
            <a:spLocks noChangeArrowheads="1"/>
          </p:cNvSpPr>
          <p:nvPr/>
        </p:nvSpPr>
        <p:spPr bwMode="auto">
          <a:xfrm>
            <a:off x="4833698" y="3140426"/>
            <a:ext cx="1069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r>
              <a:rPr lang="en-US" sz="2000" dirty="0" smtClean="0">
                <a:latin typeface="Arial" charset="0"/>
              </a:rPr>
              <a:t>CSS2.1</a:t>
            </a:r>
            <a:endParaRPr lang="zh-CN" sz="2000" dirty="0">
              <a:latin typeface="Arial" charset="0"/>
            </a:endParaRPr>
          </a:p>
        </p:txBody>
      </p:sp>
      <p:sp>
        <p:nvSpPr>
          <p:cNvPr id="18" name="矩形 17"/>
          <p:cNvSpPr/>
          <p:nvPr/>
        </p:nvSpPr>
        <p:spPr>
          <a:xfrm>
            <a:off x="609599" y="1315470"/>
            <a:ext cx="7488238" cy="1308884"/>
          </a:xfrm>
          <a:prstGeom prst="rect">
            <a:avLst/>
          </a:prstGeom>
        </p:spPr>
        <p:txBody>
          <a:bodyPr wrap="square">
            <a:spAutoFit/>
          </a:bodyPr>
          <a:lstStyle/>
          <a:p>
            <a:pPr>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CSS </a:t>
            </a:r>
            <a:r>
              <a:rPr lang="zh-CN" altLang="en-US" sz="2800" dirty="0">
                <a:solidFill>
                  <a:srgbClr val="000000"/>
                </a:solidFill>
                <a:latin typeface="微软雅黑" panose="020B0503020204020204" pitchFamily="34" charset="-122"/>
                <a:ea typeface="微软雅黑" panose="020B0503020204020204" pitchFamily="34" charset="-122"/>
              </a:rPr>
              <a:t>用于控制网页的样式和布局。</a:t>
            </a:r>
          </a:p>
          <a:p>
            <a:pPr>
              <a:lnSpc>
                <a:spcPct val="150000"/>
              </a:lnSpc>
            </a:pPr>
            <a:r>
              <a:rPr lang="en-US" altLang="zh-CN" sz="2800" dirty="0">
                <a:solidFill>
                  <a:srgbClr val="FF0000"/>
                </a:solidFill>
                <a:latin typeface="微软雅黑" panose="020B0503020204020204" pitchFamily="34" charset="-122"/>
                <a:ea typeface="微软雅黑" panose="020B0503020204020204" pitchFamily="34" charset="-122"/>
              </a:rPr>
              <a:t>CSS3 </a:t>
            </a:r>
            <a:r>
              <a:rPr lang="zh-CN" altLang="en-US" sz="2800" dirty="0">
                <a:solidFill>
                  <a:srgbClr val="FF0000"/>
                </a:solidFill>
                <a:latin typeface="微软雅黑" panose="020B0503020204020204" pitchFamily="34" charset="-122"/>
                <a:ea typeface="微软雅黑" panose="020B0503020204020204" pitchFamily="34" charset="-122"/>
              </a:rPr>
              <a:t>是最新的 </a:t>
            </a:r>
            <a:r>
              <a:rPr lang="en-US" altLang="zh-CN" sz="2800" dirty="0">
                <a:solidFill>
                  <a:srgbClr val="FF0000"/>
                </a:solidFill>
                <a:latin typeface="微软雅黑" panose="020B0503020204020204" pitchFamily="34" charset="-122"/>
                <a:ea typeface="微软雅黑" panose="020B0503020204020204" pitchFamily="34" charset="-122"/>
              </a:rPr>
              <a:t>CSS </a:t>
            </a:r>
            <a:r>
              <a:rPr lang="zh-CN" altLang="en-US" sz="2800" dirty="0">
                <a:solidFill>
                  <a:srgbClr val="FF0000"/>
                </a:solidFill>
                <a:latin typeface="微软雅黑" panose="020B0503020204020204" pitchFamily="34" charset="-122"/>
                <a:ea typeface="微软雅黑" panose="020B0503020204020204" pitchFamily="34" charset="-122"/>
              </a:rPr>
              <a:t>标准。</a:t>
            </a:r>
          </a:p>
        </p:txBody>
      </p:sp>
    </p:spTree>
    <p:custDataLst>
      <p:tags r:id="rId1"/>
    </p:custDataLst>
    <p:extLst>
      <p:ext uri="{BB962C8B-B14F-4D97-AF65-F5344CB8AC3E}">
        <p14:creationId xmlns:p14="http://schemas.microsoft.com/office/powerpoint/2010/main" val="2304168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t>CSS</a:t>
            </a:r>
            <a:r>
              <a:rPr lang="zh-CN" altLang="en-US" sz="4000" dirty="0" smtClean="0"/>
              <a:t>发展史</a:t>
            </a:r>
            <a:endParaRPr lang="zh-CN" altLang="en-US" sz="4000" dirty="0"/>
          </a:p>
        </p:txBody>
      </p:sp>
      <p:sp>
        <p:nvSpPr>
          <p:cNvPr id="2" name="文本框 1"/>
          <p:cNvSpPr txBox="1"/>
          <p:nvPr/>
        </p:nvSpPr>
        <p:spPr>
          <a:xfrm>
            <a:off x="609599" y="1284249"/>
            <a:ext cx="10301287" cy="5139869"/>
          </a:xfrm>
          <a:prstGeom prst="rect">
            <a:avLst/>
          </a:prstGeom>
          <a:noFill/>
        </p:spPr>
        <p:txBody>
          <a:bodyPr wrap="square" rtlCol="0">
            <a:spAutoFit/>
          </a:bodyPr>
          <a:lstStyle/>
          <a:p>
            <a:pPr>
              <a:lnSpc>
                <a:spcPts val="3800"/>
              </a:lnSpc>
              <a:spcBef>
                <a:spcPts val="600"/>
              </a:spcBef>
            </a:pPr>
            <a:r>
              <a:rPr lang="en-US" altLang="zh-CN" sz="2600" dirty="0" smtClean="0">
                <a:solidFill>
                  <a:srgbClr val="0066FF"/>
                </a:solidFill>
                <a:latin typeface="微软雅黑" panose="020B0503020204020204" pitchFamily="34" charset="-122"/>
                <a:ea typeface="微软雅黑" panose="020B0503020204020204" pitchFamily="34" charset="-122"/>
              </a:rPr>
              <a:t>CSS1</a:t>
            </a:r>
            <a:endParaRPr lang="en-US" altLang="zh-CN" sz="2600" dirty="0">
              <a:solidFill>
                <a:srgbClr val="0066FF"/>
              </a:solidFill>
              <a:latin typeface="微软雅黑" panose="020B0503020204020204" pitchFamily="34" charset="-122"/>
              <a:ea typeface="微软雅黑" panose="020B0503020204020204" pitchFamily="34" charset="-122"/>
            </a:endParaRPr>
          </a:p>
          <a:p>
            <a:pPr>
              <a:lnSpc>
                <a:spcPts val="3800"/>
              </a:lnSpc>
              <a:spcBef>
                <a:spcPts val="600"/>
              </a:spcBef>
            </a:pPr>
            <a:r>
              <a:rPr lang="zh-CN" altLang="en-US" sz="2600" dirty="0" smtClean="0">
                <a:solidFill>
                  <a:srgbClr val="000000"/>
                </a:solidFill>
                <a:latin typeface="微软雅黑" panose="020B0503020204020204" pitchFamily="34" charset="-122"/>
                <a:ea typeface="微软雅黑" panose="020B0503020204020204" pitchFamily="34" charset="-122"/>
              </a:rPr>
              <a:t>在</a:t>
            </a:r>
            <a:r>
              <a:rPr lang="zh-CN" altLang="en-US" sz="2600" dirty="0">
                <a:solidFill>
                  <a:srgbClr val="000000"/>
                </a:solidFill>
                <a:latin typeface="微软雅黑" panose="020B0503020204020204" pitchFamily="34" charset="-122"/>
                <a:ea typeface="微软雅黑" panose="020B0503020204020204" pitchFamily="34" charset="-122"/>
              </a:rPr>
              <a:t>这个版本中</a:t>
            </a:r>
            <a:r>
              <a:rPr lang="zh-CN" altLang="en-US" sz="2600" dirty="0" smtClean="0">
                <a:solidFill>
                  <a:srgbClr val="000000"/>
                </a:solidFill>
                <a:latin typeface="微软雅黑" panose="020B0503020204020204" pitchFamily="34" charset="-122"/>
                <a:ea typeface="微软雅黑" panose="020B0503020204020204" pitchFamily="34" charset="-122"/>
              </a:rPr>
              <a:t>，包含</a:t>
            </a:r>
            <a:r>
              <a:rPr lang="zh-CN" altLang="en-US" sz="2600" dirty="0">
                <a:solidFill>
                  <a:srgbClr val="000000"/>
                </a:solidFill>
                <a:latin typeface="微软雅黑" panose="020B0503020204020204" pitchFamily="34" charset="-122"/>
                <a:ea typeface="微软雅黑" panose="020B0503020204020204" pitchFamily="34" charset="-122"/>
              </a:rPr>
              <a:t>了</a:t>
            </a:r>
            <a:r>
              <a:rPr lang="en-US" altLang="zh-CN" sz="2600" dirty="0">
                <a:solidFill>
                  <a:srgbClr val="000000"/>
                </a:solidFill>
                <a:latin typeface="微软雅黑" panose="020B0503020204020204" pitchFamily="34" charset="-122"/>
                <a:ea typeface="微软雅黑" panose="020B0503020204020204" pitchFamily="34" charset="-122"/>
              </a:rPr>
              <a:t>font</a:t>
            </a:r>
            <a:r>
              <a:rPr lang="zh-CN" altLang="en-US" sz="2600" dirty="0">
                <a:solidFill>
                  <a:srgbClr val="000000"/>
                </a:solidFill>
                <a:latin typeface="微软雅黑" panose="020B0503020204020204" pitchFamily="34" charset="-122"/>
                <a:ea typeface="微软雅黑" panose="020B0503020204020204" pitchFamily="34" charset="-122"/>
              </a:rPr>
              <a:t>的相关</a:t>
            </a:r>
            <a:r>
              <a:rPr lang="zh-CN" altLang="en-US" sz="2600" dirty="0" smtClean="0">
                <a:solidFill>
                  <a:srgbClr val="000000"/>
                </a:solidFill>
                <a:latin typeface="微软雅黑" panose="020B0503020204020204" pitchFamily="34" charset="-122"/>
                <a:ea typeface="微软雅黑" panose="020B0503020204020204" pitchFamily="34" charset="-122"/>
              </a:rPr>
              <a:t>属性，字体、颜色、补白、基本选择器。</a:t>
            </a:r>
            <a:endParaRPr lang="zh-CN" altLang="en-US" sz="2600" dirty="0">
              <a:solidFill>
                <a:srgbClr val="000000"/>
              </a:solidFill>
              <a:latin typeface="微软雅黑" panose="020B0503020204020204" pitchFamily="34" charset="-122"/>
              <a:ea typeface="微软雅黑" panose="020B0503020204020204" pitchFamily="34" charset="-122"/>
            </a:endParaRPr>
          </a:p>
          <a:p>
            <a:pPr>
              <a:lnSpc>
                <a:spcPts val="3800"/>
              </a:lnSpc>
              <a:spcBef>
                <a:spcPts val="600"/>
              </a:spcBef>
            </a:pPr>
            <a:r>
              <a:rPr lang="en-US" altLang="zh-CN" sz="2600" dirty="0">
                <a:solidFill>
                  <a:srgbClr val="0066FF"/>
                </a:solidFill>
                <a:latin typeface="微软雅黑" panose="020B0503020204020204" pitchFamily="34" charset="-122"/>
                <a:ea typeface="微软雅黑" panose="020B0503020204020204" pitchFamily="34" charset="-122"/>
              </a:rPr>
              <a:t>CSS2</a:t>
            </a:r>
          </a:p>
          <a:p>
            <a:pPr>
              <a:lnSpc>
                <a:spcPts val="3800"/>
              </a:lnSpc>
              <a:spcBef>
                <a:spcPts val="600"/>
              </a:spcBef>
            </a:pPr>
            <a:r>
              <a:rPr lang="zh-CN" altLang="en-US" sz="2600" dirty="0" smtClean="0">
                <a:solidFill>
                  <a:srgbClr val="000000"/>
                </a:solidFill>
                <a:latin typeface="微软雅黑" panose="020B0503020204020204" pitchFamily="34" charset="-122"/>
                <a:ea typeface="微软雅黑" panose="020B0503020204020204" pitchFamily="34" charset="-122"/>
              </a:rPr>
              <a:t>在</a:t>
            </a:r>
            <a:r>
              <a:rPr lang="zh-CN" altLang="en-US" sz="2600" dirty="0">
                <a:solidFill>
                  <a:srgbClr val="000000"/>
                </a:solidFill>
                <a:latin typeface="微软雅黑" panose="020B0503020204020204" pitchFamily="34" charset="-122"/>
                <a:ea typeface="微软雅黑" panose="020B0503020204020204" pitchFamily="34" charset="-122"/>
              </a:rPr>
              <a:t>这个版本中开始使用样式表结构</a:t>
            </a:r>
            <a:r>
              <a:rPr lang="zh-CN" altLang="en-US" sz="2600" dirty="0" smtClean="0">
                <a:solidFill>
                  <a:srgbClr val="000000"/>
                </a:solidFill>
                <a:latin typeface="微软雅黑" panose="020B0503020204020204" pitchFamily="34" charset="-122"/>
                <a:ea typeface="微软雅黑" panose="020B0503020204020204" pitchFamily="34" charset="-122"/>
              </a:rPr>
              <a:t>。浮动和定位、高级选择器（子选择器、相邻选择器、通用选择器）</a:t>
            </a:r>
            <a:endParaRPr lang="en-US" altLang="zh-CN" sz="2600" dirty="0" smtClean="0">
              <a:solidFill>
                <a:srgbClr val="000000"/>
              </a:solidFill>
              <a:latin typeface="微软雅黑" panose="020B0503020204020204" pitchFamily="34" charset="-122"/>
              <a:ea typeface="微软雅黑" panose="020B0503020204020204" pitchFamily="34" charset="-122"/>
            </a:endParaRPr>
          </a:p>
          <a:p>
            <a:pPr>
              <a:lnSpc>
                <a:spcPts val="3800"/>
              </a:lnSpc>
              <a:spcBef>
                <a:spcPts val="600"/>
              </a:spcBef>
            </a:pPr>
            <a:r>
              <a:rPr lang="en-US" altLang="zh-CN" sz="2600" dirty="0" smtClean="0">
                <a:solidFill>
                  <a:srgbClr val="0066FF"/>
                </a:solidFill>
                <a:latin typeface="微软雅黑" panose="020B0503020204020204" pitchFamily="34" charset="-122"/>
                <a:ea typeface="微软雅黑" panose="020B0503020204020204" pitchFamily="34" charset="-122"/>
              </a:rPr>
              <a:t>CSS3</a:t>
            </a:r>
          </a:p>
          <a:p>
            <a:pPr>
              <a:lnSpc>
                <a:spcPts val="3800"/>
              </a:lnSpc>
              <a:spcBef>
                <a:spcPts val="600"/>
              </a:spcBef>
            </a:pPr>
            <a:r>
              <a:rPr lang="zh-CN" altLang="en-US" sz="2600" dirty="0" smtClean="0">
                <a:solidFill>
                  <a:srgbClr val="000000"/>
                </a:solidFill>
                <a:latin typeface="微软雅黑" panose="020B0503020204020204" pitchFamily="34" charset="-122"/>
                <a:ea typeface="微软雅黑" panose="020B0503020204020204" pitchFamily="34" charset="-122"/>
              </a:rPr>
              <a:t>遵循模块化开发，把</a:t>
            </a:r>
            <a:r>
              <a:rPr lang="zh-CN" altLang="en-US" sz="2600" dirty="0">
                <a:solidFill>
                  <a:srgbClr val="000000"/>
                </a:solidFill>
                <a:latin typeface="微软雅黑" panose="020B0503020204020204" pitchFamily="34" charset="-122"/>
                <a:ea typeface="微软雅黑" panose="020B0503020204020204" pitchFamily="34" charset="-122"/>
              </a:rPr>
              <a:t>很多以前需要使用图片和脚本来实现的效果，只需要短短几行代码就能搞定。</a:t>
            </a:r>
          </a:p>
          <a:p>
            <a:endParaRPr lang="zh-CN" altLang="en-US" dirty="0"/>
          </a:p>
        </p:txBody>
      </p:sp>
    </p:spTree>
    <p:custDataLst>
      <p:tags r:id="rId1"/>
    </p:custDataLst>
    <p:extLst>
      <p:ext uri="{BB962C8B-B14F-4D97-AF65-F5344CB8AC3E}">
        <p14:creationId xmlns:p14="http://schemas.microsoft.com/office/powerpoint/2010/main" val="818709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的特点</a:t>
            </a:r>
            <a:endParaRPr lang="zh-CN" altLang="en-US" sz="4000" dirty="0"/>
          </a:p>
        </p:txBody>
      </p:sp>
      <p:grpSp>
        <p:nvGrpSpPr>
          <p:cNvPr id="21" name="Group 2"/>
          <p:cNvGrpSpPr>
            <a:grpSpLocks/>
          </p:cNvGrpSpPr>
          <p:nvPr/>
        </p:nvGrpSpPr>
        <p:grpSpPr bwMode="auto">
          <a:xfrm>
            <a:off x="563880" y="2654612"/>
            <a:ext cx="3124200" cy="2743200"/>
            <a:chOff x="0" y="0"/>
            <a:chExt cx="1731433" cy="1510191"/>
          </a:xfrm>
        </p:grpSpPr>
        <p:sp>
          <p:nvSpPr>
            <p:cNvPr id="22" name="Oval 9"/>
            <p:cNvSpPr>
              <a:spLocks noChangeAspect="1" noChangeArrowheads="1"/>
            </p:cNvSpPr>
            <p:nvPr/>
          </p:nvSpPr>
          <p:spPr bwMode="auto">
            <a:xfrm>
              <a:off x="118533" y="0"/>
              <a:ext cx="1510191" cy="1510191"/>
            </a:xfrm>
            <a:prstGeom prst="ellipse">
              <a:avLst/>
            </a:prstGeom>
            <a:solidFill>
              <a:srgbClr val="E36F1E"/>
            </a:solidFill>
            <a:ln w="9525" cap="flat" cmpd="sng">
              <a:noFill/>
              <a:round/>
              <a:headEnd/>
              <a:tailEnd/>
            </a:ln>
          </p:spPr>
          <p:txBody>
            <a:bodyPr anchor="ctr"/>
            <a:lstStyle/>
            <a:p>
              <a:pPr algn="ctr"/>
              <a:endParaRPr lang="zh-CN" altLang="zh-CN" sz="4000">
                <a:solidFill>
                  <a:srgbClr val="FFFFFF"/>
                </a:solidFill>
                <a:latin typeface="Franklin Gothic Book" pitchFamily="34" charset="0"/>
                <a:sym typeface="Franklin Gothic Book" pitchFamily="34" charset="0"/>
              </a:endParaRPr>
            </a:p>
          </p:txBody>
        </p:sp>
        <p:sp>
          <p:nvSpPr>
            <p:cNvPr id="23" name="TextBox 10"/>
            <p:cNvSpPr>
              <a:spLocks noChangeArrowheads="1"/>
            </p:cNvSpPr>
            <p:nvPr/>
          </p:nvSpPr>
          <p:spPr bwMode="auto">
            <a:xfrm>
              <a:off x="0" y="577522"/>
              <a:ext cx="1731433" cy="240602"/>
            </a:xfrm>
            <a:prstGeom prst="rect">
              <a:avLst/>
            </a:prstGeom>
            <a:noFill/>
            <a:ln w="9525">
              <a:noFill/>
              <a:miter lim="800000"/>
              <a:headEnd/>
              <a:tailEnd/>
            </a:ln>
          </p:spPr>
          <p:txBody>
            <a:bodyPr>
              <a:spAutoFit/>
            </a:bodyPr>
            <a:lstStyle/>
            <a:p>
              <a:pPr algn="ctr">
                <a:lnSpc>
                  <a:spcPct val="80000"/>
                </a:lnSpc>
              </a:pPr>
              <a:r>
                <a:rPr lang="zh-CN" altLang="en-US" sz="2800" b="1" dirty="0" smtClean="0">
                  <a:solidFill>
                    <a:schemeClr val="bg1"/>
                  </a:solidFill>
                  <a:latin typeface="微软雅黑" panose="020B0503020204020204" pitchFamily="34" charset="-122"/>
                  <a:ea typeface="微软雅黑" panose="020B0503020204020204" pitchFamily="34" charset="-122"/>
                </a:rPr>
                <a:t>向下兼容</a:t>
              </a:r>
              <a:endParaRPr 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4" name="Group 5"/>
          <p:cNvGrpSpPr>
            <a:grpSpLocks/>
          </p:cNvGrpSpPr>
          <p:nvPr/>
        </p:nvGrpSpPr>
        <p:grpSpPr bwMode="auto">
          <a:xfrm>
            <a:off x="2962844" y="1706938"/>
            <a:ext cx="2743200" cy="2743200"/>
            <a:chOff x="0" y="0"/>
            <a:chExt cx="1886885" cy="1886885"/>
          </a:xfrm>
        </p:grpSpPr>
        <p:sp>
          <p:nvSpPr>
            <p:cNvPr id="25" name="Oval 11"/>
            <p:cNvSpPr>
              <a:spLocks noChangeAspect="1" noChangeArrowheads="1"/>
            </p:cNvSpPr>
            <p:nvPr/>
          </p:nvSpPr>
          <p:spPr bwMode="auto">
            <a:xfrm>
              <a:off x="0" y="0"/>
              <a:ext cx="1886885" cy="1886885"/>
            </a:xfrm>
            <a:prstGeom prst="ellipse">
              <a:avLst/>
            </a:prstGeom>
            <a:solidFill>
              <a:srgbClr val="71AADC"/>
            </a:solidFill>
            <a:ln w="9525" cap="flat" cmpd="sng">
              <a:noFill/>
              <a:round/>
              <a:headEnd/>
              <a:tailEnd/>
            </a:ln>
          </p:spPr>
          <p:txBody>
            <a:bodyPr anchor="ctr"/>
            <a:lstStyle/>
            <a:p>
              <a:pPr algn="ctr"/>
              <a:endParaRPr lang="zh-CN" altLang="zh-CN" sz="4000">
                <a:solidFill>
                  <a:srgbClr val="FFFFFF"/>
                </a:solidFill>
                <a:latin typeface="Franklin Gothic Book" pitchFamily="34" charset="0"/>
                <a:sym typeface="Franklin Gothic Book" pitchFamily="34" charset="0"/>
              </a:endParaRPr>
            </a:p>
          </p:txBody>
        </p:sp>
        <p:sp>
          <p:nvSpPr>
            <p:cNvPr id="26" name="TextBox 12"/>
            <p:cNvSpPr>
              <a:spLocks noChangeArrowheads="1"/>
            </p:cNvSpPr>
            <p:nvPr/>
          </p:nvSpPr>
          <p:spPr bwMode="auto">
            <a:xfrm>
              <a:off x="74353" y="806659"/>
              <a:ext cx="1727200" cy="300616"/>
            </a:xfrm>
            <a:prstGeom prst="rect">
              <a:avLst/>
            </a:prstGeom>
            <a:noFill/>
            <a:ln w="9525">
              <a:noFill/>
              <a:miter lim="800000"/>
              <a:headEnd/>
              <a:tailEnd/>
            </a:ln>
          </p:spPr>
          <p:txBody>
            <a:bodyPr>
              <a:spAutoFit/>
            </a:bodyPr>
            <a:lstStyle/>
            <a:p>
              <a:pPr algn="ctr">
                <a:lnSpc>
                  <a:spcPct val="80000"/>
                </a:lnSpc>
              </a:pPr>
              <a:r>
                <a:rPr lang="zh-CN" altLang="en-US" sz="2800" b="1" dirty="0" smtClean="0">
                  <a:solidFill>
                    <a:schemeClr val="bg1"/>
                  </a:solidFill>
                  <a:latin typeface="微软雅黑" panose="020B0503020204020204" pitchFamily="34" charset="-122"/>
                  <a:ea typeface="微软雅黑" panose="020B0503020204020204" pitchFamily="34" charset="-122"/>
                </a:rPr>
                <a:t>新属性</a:t>
              </a:r>
              <a:endParaRPr 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7" name="Group 8"/>
          <p:cNvGrpSpPr>
            <a:grpSpLocks/>
          </p:cNvGrpSpPr>
          <p:nvPr/>
        </p:nvGrpSpPr>
        <p:grpSpPr bwMode="auto">
          <a:xfrm>
            <a:off x="7390230" y="1665045"/>
            <a:ext cx="2743200" cy="2743200"/>
            <a:chOff x="0" y="0"/>
            <a:chExt cx="1886885" cy="1886885"/>
          </a:xfrm>
        </p:grpSpPr>
        <p:sp>
          <p:nvSpPr>
            <p:cNvPr id="28" name="Oval 13"/>
            <p:cNvSpPr>
              <a:spLocks noChangeAspect="1" noChangeArrowheads="1"/>
            </p:cNvSpPr>
            <p:nvPr/>
          </p:nvSpPr>
          <p:spPr bwMode="auto">
            <a:xfrm>
              <a:off x="0" y="0"/>
              <a:ext cx="1886885" cy="1886885"/>
            </a:xfrm>
            <a:prstGeom prst="ellipse">
              <a:avLst/>
            </a:prstGeom>
            <a:solidFill>
              <a:srgbClr val="FFB726"/>
            </a:solidFill>
            <a:ln w="9525" cap="flat" cmpd="sng">
              <a:noFill/>
              <a:round/>
              <a:headEnd/>
              <a:tailEnd/>
            </a:ln>
          </p:spPr>
          <p:txBody>
            <a:bodyPr anchor="ctr"/>
            <a:lstStyle/>
            <a:p>
              <a:pPr algn="ctr"/>
              <a:endParaRPr lang="zh-CN" altLang="zh-CN" sz="4000">
                <a:solidFill>
                  <a:srgbClr val="FFFFFF"/>
                </a:solidFill>
                <a:latin typeface="Franklin Gothic Book" pitchFamily="34" charset="0"/>
                <a:sym typeface="Franklin Gothic Book" pitchFamily="34" charset="0"/>
              </a:endParaRPr>
            </a:p>
          </p:txBody>
        </p:sp>
        <p:sp>
          <p:nvSpPr>
            <p:cNvPr id="29" name="TextBox 14"/>
            <p:cNvSpPr>
              <a:spLocks noChangeArrowheads="1"/>
            </p:cNvSpPr>
            <p:nvPr/>
          </p:nvSpPr>
          <p:spPr bwMode="auto">
            <a:xfrm>
              <a:off x="169628" y="651055"/>
              <a:ext cx="1575637" cy="300616"/>
            </a:xfrm>
            <a:prstGeom prst="rect">
              <a:avLst/>
            </a:prstGeom>
            <a:solidFill>
              <a:srgbClr val="FFB726"/>
            </a:solidFill>
            <a:ln w="9525">
              <a:noFill/>
              <a:miter lim="800000"/>
              <a:headEnd/>
              <a:tailEnd/>
            </a:ln>
          </p:spPr>
          <p:txBody>
            <a:bodyPr>
              <a:spAutoFit/>
            </a:bodyPr>
            <a:lstStyle/>
            <a:p>
              <a:pPr algn="ctr">
                <a:lnSpc>
                  <a:spcPct val="80000"/>
                </a:lnSpc>
              </a:pPr>
              <a:r>
                <a:rPr lang="zh-CN" altLang="en-US" sz="2800" b="1" dirty="0" smtClean="0">
                  <a:solidFill>
                    <a:schemeClr val="bg1"/>
                  </a:solidFill>
                  <a:latin typeface="微软雅黑" panose="020B0503020204020204" pitchFamily="34" charset="-122"/>
                  <a:ea typeface="微软雅黑" panose="020B0503020204020204" pitchFamily="34" charset="-122"/>
                </a:rPr>
                <a:t>模块化</a:t>
              </a:r>
              <a:endParaRPr 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30" name="Group 11"/>
          <p:cNvGrpSpPr>
            <a:grpSpLocks/>
          </p:cNvGrpSpPr>
          <p:nvPr/>
        </p:nvGrpSpPr>
        <p:grpSpPr bwMode="auto">
          <a:xfrm>
            <a:off x="5310405" y="2720468"/>
            <a:ext cx="2743200" cy="2743200"/>
            <a:chOff x="0" y="0"/>
            <a:chExt cx="1897049" cy="1886885"/>
          </a:xfrm>
        </p:grpSpPr>
        <p:sp>
          <p:nvSpPr>
            <p:cNvPr id="31" name="Oval 27"/>
            <p:cNvSpPr>
              <a:spLocks noChangeAspect="1" noChangeArrowheads="1"/>
            </p:cNvSpPr>
            <p:nvPr/>
          </p:nvSpPr>
          <p:spPr bwMode="auto">
            <a:xfrm>
              <a:off x="0" y="0"/>
              <a:ext cx="1886885" cy="1886885"/>
            </a:xfrm>
            <a:prstGeom prst="ellipse">
              <a:avLst/>
            </a:prstGeom>
            <a:solidFill>
              <a:srgbClr val="69D2E7"/>
            </a:solidFill>
            <a:ln w="9525" cap="flat" cmpd="sng">
              <a:noFill/>
              <a:round/>
              <a:headEnd/>
              <a:tailEnd/>
            </a:ln>
          </p:spPr>
          <p:txBody>
            <a:bodyPr anchor="ctr"/>
            <a:lstStyle/>
            <a:p>
              <a:pPr algn="ctr"/>
              <a:endParaRPr lang="zh-CN" altLang="zh-CN" sz="4000">
                <a:solidFill>
                  <a:srgbClr val="FFFFFF"/>
                </a:solidFill>
                <a:latin typeface="Franklin Gothic Book" pitchFamily="34" charset="0"/>
                <a:sym typeface="Franklin Gothic Book" pitchFamily="34" charset="0"/>
              </a:endParaRPr>
            </a:p>
          </p:txBody>
        </p:sp>
        <p:sp>
          <p:nvSpPr>
            <p:cNvPr id="32" name="TextBox 28"/>
            <p:cNvSpPr>
              <a:spLocks noChangeArrowheads="1"/>
            </p:cNvSpPr>
            <p:nvPr/>
          </p:nvSpPr>
          <p:spPr bwMode="auto">
            <a:xfrm>
              <a:off x="0" y="772806"/>
              <a:ext cx="1897049" cy="300616"/>
            </a:xfrm>
            <a:prstGeom prst="rect">
              <a:avLst/>
            </a:prstGeom>
            <a:noFill/>
            <a:ln w="9525">
              <a:noFill/>
              <a:miter lim="800000"/>
              <a:headEnd/>
              <a:tailEnd/>
            </a:ln>
          </p:spPr>
          <p:txBody>
            <a:bodyPr>
              <a:spAutoFit/>
            </a:bodyPr>
            <a:lstStyle/>
            <a:p>
              <a:pPr algn="ctr">
                <a:lnSpc>
                  <a:spcPct val="80000"/>
                </a:lnSpc>
              </a:pPr>
              <a:r>
                <a:rPr lang="zh-CN" altLang="en-US" sz="2800" b="1" dirty="0" smtClean="0">
                  <a:solidFill>
                    <a:schemeClr val="bg1"/>
                  </a:solidFill>
                  <a:latin typeface="微软雅黑" panose="020B0503020204020204" pitchFamily="34" charset="-122"/>
                  <a:ea typeface="微软雅黑" panose="020B0503020204020204" pitchFamily="34" charset="-122"/>
                </a:rPr>
                <a:t>完善中</a:t>
              </a:r>
              <a:endParaRPr lang="en-US" sz="2800" b="1" dirty="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103155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7691" y="1206984"/>
            <a:ext cx="10254480" cy="5170646"/>
          </a:xfrm>
          <a:prstGeom prst="rect">
            <a:avLst/>
          </a:prstGeom>
          <a:noFill/>
        </p:spPr>
        <p:txBody>
          <a:bodyPr wrap="square" rtlCol="0">
            <a:spAutoFit/>
          </a:bodyPr>
          <a:lstStyle/>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1</a:t>
            </a:r>
            <a:r>
              <a:rPr lang="zh-CN" altLang="en-US" sz="2600" dirty="0">
                <a:solidFill>
                  <a:srgbClr val="006600"/>
                </a:solidFill>
                <a:latin typeface="微软雅黑" panose="020B0503020204020204" pitchFamily="34" charset="-122"/>
                <a:ea typeface="微软雅黑" panose="020B0503020204020204" pitchFamily="34" charset="-122"/>
              </a:rPr>
              <a:t>．功能强大的选择器</a:t>
            </a:r>
          </a:p>
          <a:p>
            <a:pPr>
              <a:lnSpc>
                <a:spcPts val="3600"/>
              </a:lnSpc>
              <a:spcBef>
                <a:spcPts val="300"/>
              </a:spcBef>
              <a:spcAft>
                <a:spcPts val="300"/>
              </a:spcAft>
            </a:pPr>
            <a:r>
              <a:rPr lang="zh-CN" altLang="en-US" sz="2600" dirty="0">
                <a:solidFill>
                  <a:srgbClr val="0000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的选择器在</a:t>
            </a:r>
            <a:r>
              <a:rPr lang="en-US" altLang="zh-CN" sz="2600" dirty="0">
                <a:solidFill>
                  <a:srgbClr val="000000"/>
                </a:solidFill>
                <a:latin typeface="微软雅黑" panose="020B0503020204020204" pitchFamily="34" charset="-122"/>
                <a:ea typeface="微软雅黑" panose="020B0503020204020204" pitchFamily="34" charset="-122"/>
              </a:rPr>
              <a:t>CSS2.1</a:t>
            </a:r>
            <a:r>
              <a:rPr lang="zh-CN" altLang="en-US" sz="2600" dirty="0">
                <a:solidFill>
                  <a:srgbClr val="000000"/>
                </a:solidFill>
                <a:latin typeface="微软雅黑" panose="020B0503020204020204" pitchFamily="34" charset="-122"/>
                <a:ea typeface="微软雅黑" panose="020B0503020204020204" pitchFamily="34" charset="-122"/>
              </a:rPr>
              <a:t>的基础上进行了增强</a:t>
            </a:r>
            <a:r>
              <a:rPr lang="zh-CN" altLang="en-US" sz="2600" dirty="0" smtClean="0">
                <a:solidFill>
                  <a:srgbClr val="000000"/>
                </a:solidFill>
                <a:latin typeface="微软雅黑" panose="020B0503020204020204" pitchFamily="34" charset="-122"/>
                <a:ea typeface="微软雅黑" panose="020B0503020204020204" pitchFamily="34" charset="-122"/>
              </a:rPr>
              <a:t>，允许在</a:t>
            </a:r>
            <a:r>
              <a:rPr lang="zh-CN" altLang="en-US" sz="2600" dirty="0">
                <a:solidFill>
                  <a:srgbClr val="000000"/>
                </a:solidFill>
                <a:latin typeface="微软雅黑" panose="020B0503020204020204" pitchFamily="34" charset="-122"/>
                <a:ea typeface="微软雅黑" panose="020B0503020204020204" pitchFamily="34" charset="-122"/>
              </a:rPr>
              <a:t>标签中指定特定的</a:t>
            </a:r>
            <a:r>
              <a:rPr lang="en-US" altLang="zh-CN" sz="2600" dirty="0">
                <a:solidFill>
                  <a:srgbClr val="000000"/>
                </a:solidFill>
                <a:latin typeface="微软雅黑" panose="020B0503020204020204" pitchFamily="34" charset="-122"/>
                <a:ea typeface="微软雅黑" panose="020B0503020204020204" pitchFamily="34" charset="-122"/>
              </a:rPr>
              <a:t>HTML</a:t>
            </a:r>
            <a:r>
              <a:rPr lang="zh-CN" altLang="en-US" sz="2600" dirty="0">
                <a:solidFill>
                  <a:srgbClr val="000000"/>
                </a:solidFill>
                <a:latin typeface="微软雅黑" panose="020B0503020204020204" pitchFamily="34" charset="-122"/>
                <a:ea typeface="微软雅黑" panose="020B0503020204020204" pitchFamily="34" charset="-122"/>
              </a:rPr>
              <a:t>元素而不必使用多余的类、</a:t>
            </a:r>
            <a:r>
              <a:rPr lang="en-US" altLang="zh-CN" sz="2600" dirty="0">
                <a:solidFill>
                  <a:srgbClr val="000000"/>
                </a:solidFill>
                <a:latin typeface="微软雅黑" panose="020B0503020204020204" pitchFamily="34" charset="-122"/>
                <a:ea typeface="微软雅黑" panose="020B0503020204020204" pitchFamily="34" charset="-122"/>
              </a:rPr>
              <a:t>ID</a:t>
            </a:r>
            <a:r>
              <a:rPr lang="zh-CN" altLang="en-US" sz="2600" dirty="0">
                <a:solidFill>
                  <a:srgbClr val="000000"/>
                </a:solidFill>
                <a:latin typeface="微软雅黑" panose="020B0503020204020204" pitchFamily="34" charset="-122"/>
                <a:ea typeface="微软雅黑" panose="020B0503020204020204" pitchFamily="34" charset="-122"/>
              </a:rPr>
              <a:t>或者</a:t>
            </a:r>
            <a:r>
              <a:rPr lang="en-US" altLang="zh-CN" sz="2600" dirty="0">
                <a:solidFill>
                  <a:srgbClr val="000000"/>
                </a:solidFill>
                <a:latin typeface="微软雅黑" panose="020B0503020204020204" pitchFamily="34" charset="-122"/>
                <a:ea typeface="微软雅黑" panose="020B0503020204020204" pitchFamily="34" charset="-122"/>
              </a:rPr>
              <a:t>JavaScript</a:t>
            </a:r>
            <a:r>
              <a:rPr lang="zh-CN" altLang="en-US" sz="2600" dirty="0">
                <a:solidFill>
                  <a:srgbClr val="000000"/>
                </a:solidFill>
                <a:latin typeface="微软雅黑" panose="020B0503020204020204" pitchFamily="34" charset="-122"/>
                <a:ea typeface="微软雅黑" panose="020B0503020204020204" pitchFamily="34" charset="-122"/>
              </a:rPr>
              <a:t>脚本。</a:t>
            </a:r>
          </a:p>
          <a:p>
            <a:pPr>
              <a:lnSpc>
                <a:spcPts val="3600"/>
              </a:lnSpc>
              <a:spcBef>
                <a:spcPts val="300"/>
              </a:spcBef>
              <a:spcAft>
                <a:spcPts val="300"/>
              </a:spcAft>
            </a:pPr>
            <a:r>
              <a:rPr lang="zh-CN" altLang="en-US" sz="2600" dirty="0" smtClean="0">
                <a:solidFill>
                  <a:srgbClr val="000000"/>
                </a:solidFill>
                <a:latin typeface="微软雅黑" panose="020B0503020204020204" pitchFamily="34" charset="-122"/>
                <a:ea typeface="微软雅黑" panose="020B0503020204020204" pitchFamily="34" charset="-122"/>
              </a:rPr>
              <a:t>选择</a:t>
            </a:r>
            <a:r>
              <a:rPr lang="zh-CN" altLang="en-US" sz="2600" dirty="0">
                <a:solidFill>
                  <a:srgbClr val="000000"/>
                </a:solidFill>
                <a:latin typeface="微软雅黑" panose="020B0503020204020204" pitchFamily="34" charset="-122"/>
                <a:ea typeface="微软雅黑" panose="020B0503020204020204" pitchFamily="34" charset="-122"/>
              </a:rPr>
              <a:t>器的使用可以避免在标签中添加大量的</a:t>
            </a:r>
            <a:r>
              <a:rPr lang="en-US" altLang="zh-CN" sz="2600" dirty="0">
                <a:solidFill>
                  <a:srgbClr val="000000"/>
                </a:solidFill>
                <a:latin typeface="微软雅黑" panose="020B0503020204020204" pitchFamily="34" charset="-122"/>
                <a:ea typeface="微软雅黑" panose="020B0503020204020204" pitchFamily="34" charset="-122"/>
              </a:rPr>
              <a:t>class</a:t>
            </a:r>
            <a:r>
              <a:rPr lang="zh-CN" altLang="en-US" sz="2600" dirty="0">
                <a:solidFill>
                  <a:srgbClr val="000000"/>
                </a:solidFill>
                <a:latin typeface="微软雅黑" panose="020B0503020204020204" pitchFamily="34" charset="-122"/>
                <a:ea typeface="微软雅黑" panose="020B0503020204020204" pitchFamily="34" charset="-122"/>
              </a:rPr>
              <a:t>和</a:t>
            </a:r>
            <a:r>
              <a:rPr lang="en-US" altLang="zh-CN" sz="2600" dirty="0">
                <a:solidFill>
                  <a:srgbClr val="000000"/>
                </a:solidFill>
                <a:latin typeface="微软雅黑" panose="020B0503020204020204" pitchFamily="34" charset="-122"/>
                <a:ea typeface="微软雅黑" panose="020B0503020204020204" pitchFamily="34" charset="-122"/>
              </a:rPr>
              <a:t>id</a:t>
            </a:r>
            <a:r>
              <a:rPr lang="zh-CN" altLang="en-US" sz="2600" dirty="0" smtClean="0">
                <a:solidFill>
                  <a:srgbClr val="000000"/>
                </a:solidFill>
                <a:latin typeface="微软雅黑" panose="020B0503020204020204" pitchFamily="34" charset="-122"/>
                <a:ea typeface="微软雅黑" panose="020B0503020204020204" pitchFamily="34" charset="-122"/>
              </a:rPr>
              <a:t>属性。</a:t>
            </a:r>
            <a:endParaRPr lang="zh-CN" altLang="en-US" sz="2600" dirty="0">
              <a:solidFill>
                <a:srgbClr val="000000"/>
              </a:solidFill>
              <a:latin typeface="微软雅黑" panose="020B0503020204020204" pitchFamily="34" charset="-122"/>
              <a:ea typeface="微软雅黑" panose="020B0503020204020204" pitchFamily="34" charset="-122"/>
            </a:endParaRPr>
          </a:p>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2</a:t>
            </a:r>
            <a:r>
              <a:rPr lang="zh-CN" altLang="en-US" sz="2600" dirty="0" smtClean="0">
                <a:solidFill>
                  <a:srgbClr val="006600"/>
                </a:solidFill>
                <a:latin typeface="微软雅黑" panose="020B0503020204020204" pitchFamily="34" charset="-122"/>
                <a:ea typeface="微软雅黑" panose="020B0503020204020204" pitchFamily="34" charset="-122"/>
              </a:rPr>
              <a:t>．新的颜色制式和透明设定</a:t>
            </a:r>
            <a:endParaRPr lang="en-US" altLang="zh-CN" sz="2600" dirty="0" smtClean="0">
              <a:solidFill>
                <a:srgbClr val="006600"/>
              </a:solidFill>
              <a:latin typeface="微软雅黑" panose="020B0503020204020204" pitchFamily="34" charset="-122"/>
              <a:ea typeface="微软雅黑" panose="020B0503020204020204" pitchFamily="34" charset="-122"/>
            </a:endParaRPr>
          </a:p>
          <a:p>
            <a:pPr>
              <a:lnSpc>
                <a:spcPts val="3600"/>
              </a:lnSpc>
              <a:spcBef>
                <a:spcPts val="300"/>
              </a:spcBef>
              <a:spcAft>
                <a:spcPts val="300"/>
              </a:spcAft>
            </a:pPr>
            <a:r>
              <a:rPr lang="zh-CN" altLang="en-US" sz="2600" dirty="0" smtClean="0">
                <a:solidFill>
                  <a:srgbClr val="0000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RGBA</a:t>
            </a:r>
            <a:r>
              <a:rPr lang="zh-CN" altLang="en-US" sz="2600" dirty="0">
                <a:solidFill>
                  <a:srgbClr val="000000"/>
                </a:solidFill>
                <a:latin typeface="微软雅黑" panose="020B0503020204020204" pitchFamily="34" charset="-122"/>
                <a:ea typeface="微软雅黑" panose="020B0503020204020204" pitchFamily="34" charset="-122"/>
              </a:rPr>
              <a:t>和</a:t>
            </a:r>
            <a:r>
              <a:rPr lang="en-US" altLang="zh-CN" sz="2600" dirty="0">
                <a:solidFill>
                  <a:srgbClr val="000000"/>
                </a:solidFill>
                <a:latin typeface="微软雅黑" panose="020B0503020204020204" pitchFamily="34" charset="-122"/>
                <a:ea typeface="微软雅黑" panose="020B0503020204020204" pitchFamily="34" charset="-122"/>
              </a:rPr>
              <a:t>HSLA</a:t>
            </a:r>
            <a:r>
              <a:rPr lang="zh-CN" altLang="en-US" sz="2600" dirty="0">
                <a:solidFill>
                  <a:srgbClr val="000000"/>
                </a:solidFill>
                <a:latin typeface="微软雅黑" panose="020B0503020204020204" pitchFamily="34" charset="-122"/>
                <a:ea typeface="微软雅黑" panose="020B0503020204020204" pitchFamily="34" charset="-122"/>
              </a:rPr>
              <a:t>不仅可以设定色彩，还能设定元素的透明度。另外，还可以使用</a:t>
            </a:r>
            <a:r>
              <a:rPr lang="en-US" altLang="zh-CN" sz="2600" dirty="0">
                <a:solidFill>
                  <a:srgbClr val="000000"/>
                </a:solidFill>
                <a:latin typeface="微软雅黑" panose="020B0503020204020204" pitchFamily="34" charset="-122"/>
                <a:ea typeface="微软雅黑" panose="020B0503020204020204" pitchFamily="34" charset="-122"/>
              </a:rPr>
              <a:t>opacity</a:t>
            </a:r>
            <a:r>
              <a:rPr lang="zh-CN" altLang="en-US" sz="2600" dirty="0">
                <a:solidFill>
                  <a:srgbClr val="000000"/>
                </a:solidFill>
                <a:latin typeface="微软雅黑" panose="020B0503020204020204" pitchFamily="34" charset="-122"/>
                <a:ea typeface="微软雅黑" panose="020B0503020204020204" pitchFamily="34" charset="-122"/>
              </a:rPr>
              <a:t>属性定义元素的不透明度。</a:t>
            </a:r>
          </a:p>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3</a:t>
            </a:r>
            <a:r>
              <a:rPr lang="zh-CN" altLang="en-US" sz="2600" dirty="0">
                <a:solidFill>
                  <a:srgbClr val="006600"/>
                </a:solidFill>
                <a:latin typeface="微软雅黑" panose="020B0503020204020204" pitchFamily="34" charset="-122"/>
                <a:ea typeface="微软雅黑" panose="020B0503020204020204" pitchFamily="34" charset="-122"/>
              </a:rPr>
              <a:t>．多栏布局</a:t>
            </a:r>
          </a:p>
          <a:p>
            <a:pPr>
              <a:lnSpc>
                <a:spcPts val="3600"/>
              </a:lnSpc>
              <a:spcBef>
                <a:spcPts val="300"/>
              </a:spcBef>
              <a:spcAft>
                <a:spcPts val="300"/>
              </a:spcAft>
            </a:pPr>
            <a:r>
              <a:rPr lang="zh-CN" altLang="en-US" sz="2600" dirty="0">
                <a:solidFill>
                  <a:srgbClr val="0000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让网页设计师不必使用多个</a:t>
            </a:r>
            <a:r>
              <a:rPr lang="en-US" altLang="zh-CN" sz="2600" dirty="0">
                <a:solidFill>
                  <a:srgbClr val="000000"/>
                </a:solidFill>
                <a:latin typeface="微软雅黑" panose="020B0503020204020204" pitchFamily="34" charset="-122"/>
                <a:ea typeface="微软雅黑" panose="020B0503020204020204" pitchFamily="34" charset="-122"/>
              </a:rPr>
              <a:t>div</a:t>
            </a:r>
            <a:r>
              <a:rPr lang="zh-CN" altLang="en-US" sz="2600" dirty="0">
                <a:solidFill>
                  <a:srgbClr val="000000"/>
                </a:solidFill>
                <a:latin typeface="微软雅黑" panose="020B0503020204020204" pitchFamily="34" charset="-122"/>
                <a:ea typeface="微软雅黑" panose="020B0503020204020204" pitchFamily="34" charset="-122"/>
              </a:rPr>
              <a:t>标签就能实现多栏布局。浏览器能解释多栏布局属性并生成多栏，让文本实现纸质报纸的多栏结构。</a:t>
            </a:r>
          </a:p>
        </p:txBody>
      </p:sp>
      <p:sp>
        <p:nvSpPr>
          <p:cNvPr id="4" name="Rectangle 2"/>
          <p:cNvSpPr txBox="1">
            <a:spLocks noChangeArrowheads="1"/>
          </p:cNvSpPr>
          <p:nvPr>
            <p:custDataLst>
              <p:tags r:id="rId2"/>
            </p:custDataLst>
          </p:nvPr>
        </p:nvSpPr>
        <p:spPr>
          <a:xfrm>
            <a:off x="609599" y="190277"/>
            <a:ext cx="9791700" cy="792163"/>
          </a:xfrm>
          <a:prstGeom prst="rect">
            <a:avLst/>
          </a:prstGeom>
        </p:spPr>
        <p:txBody>
          <a:bodyPr>
            <a:norm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CSS3</a:t>
            </a:r>
            <a:r>
              <a:rPr lang="zh-CN" altLang="en-US" sz="4000" dirty="0" smtClean="0"/>
              <a:t>的新特性</a:t>
            </a:r>
            <a:endParaRPr lang="zh-CN" altLang="en-US" sz="4000"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7691" y="1206984"/>
            <a:ext cx="10254480" cy="4939814"/>
          </a:xfrm>
          <a:prstGeom prst="rect">
            <a:avLst/>
          </a:prstGeom>
          <a:noFill/>
        </p:spPr>
        <p:txBody>
          <a:bodyPr wrap="square" rtlCol="0">
            <a:spAutoFit/>
          </a:bodyPr>
          <a:lstStyle/>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4</a:t>
            </a:r>
            <a:r>
              <a:rPr lang="zh-CN" altLang="en-US" sz="2600" dirty="0">
                <a:solidFill>
                  <a:srgbClr val="006600"/>
                </a:solidFill>
                <a:latin typeface="微软雅黑" panose="020B0503020204020204" pitchFamily="34" charset="-122"/>
                <a:ea typeface="微软雅黑" panose="020B0503020204020204" pitchFamily="34" charset="-122"/>
              </a:rPr>
              <a:t>．多背景图</a:t>
            </a:r>
          </a:p>
          <a:p>
            <a:pPr>
              <a:lnSpc>
                <a:spcPts val="3600"/>
              </a:lnSpc>
              <a:spcBef>
                <a:spcPts val="300"/>
              </a:spcBef>
              <a:spcAft>
                <a:spcPts val="300"/>
              </a:spcAft>
            </a:pPr>
            <a:r>
              <a:rPr lang="zh-CN" altLang="en-US" sz="2600" dirty="0">
                <a:solidFill>
                  <a:srgbClr val="0000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允许背景属性设置多个属性值，</a:t>
            </a:r>
            <a:r>
              <a:rPr lang="zh-CN" altLang="en-US" sz="2600" dirty="0" smtClean="0">
                <a:solidFill>
                  <a:srgbClr val="000000"/>
                </a:solidFill>
                <a:latin typeface="微软雅黑" panose="020B0503020204020204" pitchFamily="34" charset="-122"/>
                <a:ea typeface="微软雅黑" panose="020B0503020204020204" pitchFamily="34" charset="-122"/>
              </a:rPr>
              <a:t>如</a:t>
            </a:r>
            <a:r>
              <a:rPr lang="en-US" altLang="zh-CN" sz="2600" dirty="0" smtClean="0">
                <a:solidFill>
                  <a:srgbClr val="000000"/>
                </a:solidFill>
                <a:latin typeface="微软雅黑" panose="020B0503020204020204" pitchFamily="34" charset="-122"/>
                <a:ea typeface="微软雅黑" panose="020B0503020204020204" pitchFamily="34" charset="-122"/>
              </a:rPr>
              <a:t>background-size</a:t>
            </a:r>
            <a:r>
              <a:rPr lang="zh-CN" altLang="en-US" sz="2600" dirty="0">
                <a:solidFill>
                  <a:srgbClr val="000000"/>
                </a:solidFill>
                <a:latin typeface="微软雅黑" panose="020B0503020204020204" pitchFamily="34" charset="-122"/>
                <a:ea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rPr>
              <a:t>background-position</a:t>
            </a:r>
            <a:r>
              <a:rPr lang="zh-CN" altLang="en-US" sz="2600" dirty="0">
                <a:solidFill>
                  <a:srgbClr val="000000"/>
                </a:solidFill>
                <a:latin typeface="微软雅黑" panose="020B0503020204020204" pitchFamily="34" charset="-122"/>
                <a:ea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rPr>
              <a:t>background-</a:t>
            </a:r>
            <a:r>
              <a:rPr lang="en-US" altLang="zh-CN" sz="2600" dirty="0" err="1">
                <a:solidFill>
                  <a:srgbClr val="000000"/>
                </a:solidFill>
                <a:latin typeface="微软雅黑" panose="020B0503020204020204" pitchFamily="34" charset="-122"/>
                <a:ea typeface="微软雅黑" panose="020B0503020204020204" pitchFamily="34" charset="-122"/>
              </a:rPr>
              <a:t>originand</a:t>
            </a:r>
            <a:r>
              <a:rPr lang="zh-CN" altLang="en-US" sz="2600" dirty="0">
                <a:solidFill>
                  <a:srgbClr val="000000"/>
                </a:solidFill>
                <a:latin typeface="微软雅黑" panose="020B0503020204020204" pitchFamily="34" charset="-122"/>
                <a:ea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rPr>
              <a:t>background-clip</a:t>
            </a:r>
            <a:r>
              <a:rPr lang="zh-CN" altLang="en-US" sz="2600" dirty="0">
                <a:solidFill>
                  <a:srgbClr val="000000"/>
                </a:solidFill>
                <a:latin typeface="微软雅黑" panose="020B0503020204020204" pitchFamily="34" charset="-122"/>
                <a:ea typeface="微软雅黑" panose="020B0503020204020204" pitchFamily="34" charset="-122"/>
              </a:rPr>
              <a:t>等，这样就可以在一个元素上添加多层背景图片。如果要设计复杂的网页效果（如圆角、背景重叠等），就不用再为</a:t>
            </a:r>
            <a:r>
              <a:rPr lang="en-US" altLang="zh-CN" sz="2600" dirty="0">
                <a:solidFill>
                  <a:srgbClr val="000000"/>
                </a:solidFill>
                <a:latin typeface="微软雅黑" panose="020B0503020204020204" pitchFamily="34" charset="-122"/>
                <a:ea typeface="微软雅黑" panose="020B0503020204020204" pitchFamily="34" charset="-122"/>
              </a:rPr>
              <a:t>HTML</a:t>
            </a:r>
            <a:r>
              <a:rPr lang="zh-CN" altLang="en-US" sz="2600" dirty="0">
                <a:solidFill>
                  <a:srgbClr val="000000"/>
                </a:solidFill>
                <a:latin typeface="微软雅黑" panose="020B0503020204020204" pitchFamily="34" charset="-122"/>
                <a:ea typeface="微软雅黑" panose="020B0503020204020204" pitchFamily="34" charset="-122"/>
              </a:rPr>
              <a:t>文档添加多个无用的标签了</a:t>
            </a: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优化网页文档的结构。</a:t>
            </a:r>
          </a:p>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5</a:t>
            </a:r>
            <a:r>
              <a:rPr lang="zh-CN" altLang="en-US" sz="2600" dirty="0">
                <a:solidFill>
                  <a:srgbClr val="006600"/>
                </a:solidFill>
                <a:latin typeface="微软雅黑" panose="020B0503020204020204" pitchFamily="34" charset="-122"/>
                <a:ea typeface="微软雅黑" panose="020B0503020204020204" pitchFamily="34" charset="-122"/>
              </a:rPr>
              <a:t>．文字阴影</a:t>
            </a:r>
          </a:p>
          <a:p>
            <a:pPr>
              <a:lnSpc>
                <a:spcPts val="3600"/>
              </a:lnSpc>
              <a:spcBef>
                <a:spcPts val="300"/>
              </a:spcBef>
              <a:spcAft>
                <a:spcPts val="300"/>
              </a:spcAft>
            </a:pPr>
            <a:r>
              <a:rPr lang="zh-CN" altLang="en-US" sz="2600" dirty="0">
                <a:solidFill>
                  <a:srgbClr val="0000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text-shadow</a:t>
            </a:r>
            <a:r>
              <a:rPr lang="zh-CN" altLang="en-US" sz="2600" dirty="0">
                <a:solidFill>
                  <a:srgbClr val="000000"/>
                </a:solidFill>
                <a:latin typeface="微软雅黑" panose="020B0503020204020204" pitchFamily="34" charset="-122"/>
                <a:ea typeface="微软雅黑" panose="020B0503020204020204" pitchFamily="34" charset="-122"/>
              </a:rPr>
              <a:t>在</a:t>
            </a:r>
            <a:r>
              <a:rPr lang="en-US" altLang="zh-CN" sz="2600" dirty="0">
                <a:solidFill>
                  <a:srgbClr val="000000"/>
                </a:solidFill>
                <a:latin typeface="微软雅黑" panose="020B0503020204020204" pitchFamily="34" charset="-122"/>
                <a:ea typeface="微软雅黑" panose="020B0503020204020204" pitchFamily="34" charset="-122"/>
              </a:rPr>
              <a:t>CSS2</a:t>
            </a:r>
            <a:r>
              <a:rPr lang="zh-CN" altLang="en-US" sz="2600" dirty="0">
                <a:solidFill>
                  <a:srgbClr val="000000"/>
                </a:solidFill>
                <a:latin typeface="微软雅黑" panose="020B0503020204020204" pitchFamily="34" charset="-122"/>
                <a:ea typeface="微软雅黑" panose="020B0503020204020204" pitchFamily="34" charset="-122"/>
              </a:rPr>
              <a:t>中就已经存在，但并没有被广泛应用。</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采用了该特性，并重新进行了定义。该属性提供了一种新的跨浏览器的方案使文字看起来更醒目</a:t>
            </a:r>
            <a:r>
              <a:rPr lang="zh-CN" altLang="en-US" sz="2600" dirty="0" smtClean="0">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custDataLst>
              <p:tags r:id="rId2"/>
            </p:custDataLst>
          </p:nvPr>
        </p:nvSpPr>
        <p:spPr>
          <a:xfrm>
            <a:off x="609599" y="190277"/>
            <a:ext cx="9791700" cy="792163"/>
          </a:xfrm>
          <a:prstGeom prst="rect">
            <a:avLst/>
          </a:prstGeom>
        </p:spPr>
        <p:txBody>
          <a:bodyPr>
            <a:norm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CSS3</a:t>
            </a:r>
            <a:r>
              <a:rPr lang="zh-CN" altLang="en-US" sz="4000" dirty="0" smtClean="0"/>
              <a:t>的新特性</a:t>
            </a:r>
            <a:endParaRPr lang="zh-CN" altLang="en-US" sz="4000" dirty="0"/>
          </a:p>
        </p:txBody>
      </p:sp>
    </p:spTree>
    <p:custDataLst>
      <p:tags r:id="rId1"/>
    </p:custDataLst>
    <p:extLst>
      <p:ext uri="{BB962C8B-B14F-4D97-AF65-F5344CB8AC3E}">
        <p14:creationId xmlns:p14="http://schemas.microsoft.com/office/powerpoint/2010/main" val="3879183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7691" y="1206984"/>
            <a:ext cx="10254480" cy="4478149"/>
          </a:xfrm>
          <a:prstGeom prst="rect">
            <a:avLst/>
          </a:prstGeom>
          <a:noFill/>
        </p:spPr>
        <p:txBody>
          <a:bodyPr wrap="square" rtlCol="0">
            <a:spAutoFit/>
          </a:bodyPr>
          <a:lstStyle/>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6</a:t>
            </a:r>
            <a:r>
              <a:rPr lang="zh-CN" altLang="en-US" sz="2600" dirty="0">
                <a:solidFill>
                  <a:srgbClr val="006600"/>
                </a:solidFill>
                <a:latin typeface="微软雅黑" panose="020B0503020204020204" pitchFamily="34" charset="-122"/>
                <a:ea typeface="微软雅黑" panose="020B0503020204020204" pitchFamily="34" charset="-122"/>
              </a:rPr>
              <a:t>．开放字体类型</a:t>
            </a:r>
          </a:p>
          <a:p>
            <a:pPr>
              <a:lnSpc>
                <a:spcPts val="3600"/>
              </a:lnSpc>
              <a:spcBef>
                <a:spcPts val="300"/>
              </a:spcBef>
              <a:spcAft>
                <a:spcPts val="300"/>
              </a:spcAft>
            </a:pPr>
            <a:r>
              <a:rPr lang="zh-CN" altLang="en-US" sz="2600" dirty="0">
                <a:solidFill>
                  <a:srgbClr val="0066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@font-face</a:t>
            </a:r>
            <a:r>
              <a:rPr lang="zh-CN" altLang="en-US" sz="2600" dirty="0">
                <a:solidFill>
                  <a:srgbClr val="000000"/>
                </a:solidFill>
                <a:latin typeface="微软雅黑" panose="020B0503020204020204" pitchFamily="34" charset="-122"/>
                <a:ea typeface="微软雅黑" panose="020B0503020204020204" pitchFamily="34" charset="-122"/>
              </a:rPr>
              <a:t>是最被期待的</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特性之一，它在</a:t>
            </a:r>
            <a:r>
              <a:rPr lang="en-US" altLang="zh-CN" sz="2600" dirty="0">
                <a:solidFill>
                  <a:srgbClr val="000000"/>
                </a:solidFill>
                <a:latin typeface="微软雅黑" panose="020B0503020204020204" pitchFamily="34" charset="-122"/>
                <a:ea typeface="微软雅黑" panose="020B0503020204020204" pitchFamily="34" charset="-122"/>
              </a:rPr>
              <a:t>CSS2</a:t>
            </a:r>
            <a:r>
              <a:rPr lang="zh-CN" altLang="en-US" sz="2600" dirty="0">
                <a:solidFill>
                  <a:srgbClr val="000000"/>
                </a:solidFill>
                <a:latin typeface="微软雅黑" panose="020B0503020204020204" pitchFamily="34" charset="-122"/>
                <a:ea typeface="微软雅黑" panose="020B0503020204020204" pitchFamily="34" charset="-122"/>
              </a:rPr>
              <a:t>中就已经被引入了，但是它在网站上仍然没有像其他</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a:solidFill>
                  <a:srgbClr val="000000"/>
                </a:solidFill>
                <a:latin typeface="微软雅黑" panose="020B0503020204020204" pitchFamily="34" charset="-122"/>
                <a:ea typeface="微软雅黑" panose="020B0503020204020204" pitchFamily="34" charset="-122"/>
              </a:rPr>
              <a:t>属性那样被广泛普及，这主要受阻于字体授权和版权问题，潜入的字体很容易从网站上下载到，这是字体厂商的主要顾虑。</a:t>
            </a:r>
          </a:p>
          <a:p>
            <a:pPr>
              <a:lnSpc>
                <a:spcPts val="3600"/>
              </a:lnSpc>
              <a:spcBef>
                <a:spcPts val="300"/>
              </a:spcBef>
              <a:spcAft>
                <a:spcPts val="300"/>
              </a:spcAft>
            </a:pPr>
            <a:r>
              <a:rPr lang="en-US" altLang="zh-CN" sz="2600" dirty="0">
                <a:solidFill>
                  <a:srgbClr val="006600"/>
                </a:solidFill>
                <a:latin typeface="微软雅黑" panose="020B0503020204020204" pitchFamily="34" charset="-122"/>
                <a:ea typeface="微软雅黑" panose="020B0503020204020204" pitchFamily="34" charset="-122"/>
              </a:rPr>
              <a:t>7</a:t>
            </a:r>
            <a:r>
              <a:rPr lang="zh-CN" altLang="en-US" sz="2600" dirty="0" smtClean="0">
                <a:solidFill>
                  <a:srgbClr val="006600"/>
                </a:solidFill>
                <a:latin typeface="微软雅黑" panose="020B0503020204020204" pitchFamily="34" charset="-122"/>
                <a:ea typeface="微软雅黑" panose="020B0503020204020204" pitchFamily="34" charset="-122"/>
              </a:rPr>
              <a:t>．圆角</a:t>
            </a:r>
            <a:endParaRPr lang="en-US" altLang="zh-CN" sz="2600" dirty="0" smtClean="0">
              <a:solidFill>
                <a:srgbClr val="006600"/>
              </a:solidFill>
              <a:latin typeface="微软雅黑" panose="020B0503020204020204" pitchFamily="34" charset="-122"/>
              <a:ea typeface="微软雅黑" panose="020B0503020204020204" pitchFamily="34" charset="-122"/>
            </a:endParaRPr>
          </a:p>
          <a:p>
            <a:pPr>
              <a:lnSpc>
                <a:spcPts val="3600"/>
              </a:lnSpc>
              <a:spcBef>
                <a:spcPts val="300"/>
              </a:spcBef>
              <a:spcAft>
                <a:spcPts val="300"/>
              </a:spcAft>
            </a:pPr>
            <a:r>
              <a:rPr lang="zh-CN" altLang="en-US" sz="2600" dirty="0" smtClean="0">
                <a:solidFill>
                  <a:srgbClr val="006600"/>
                </a:solidFill>
                <a:latin typeface="微软雅黑" panose="020B0503020204020204" pitchFamily="34" charset="-122"/>
                <a:ea typeface="微软雅黑" panose="020B0503020204020204" pitchFamily="34" charset="-122"/>
              </a:rPr>
              <a:t>    </a:t>
            </a:r>
            <a:r>
              <a:rPr lang="en-US" altLang="zh-CN" sz="2600" dirty="0">
                <a:solidFill>
                  <a:srgbClr val="000000"/>
                </a:solidFill>
                <a:latin typeface="微软雅黑" panose="020B0503020204020204" pitchFamily="34" charset="-122"/>
                <a:ea typeface="微软雅黑" panose="020B0503020204020204" pitchFamily="34" charset="-122"/>
              </a:rPr>
              <a:t>Border-radius</a:t>
            </a:r>
            <a:r>
              <a:rPr lang="zh-CN" altLang="en-US" sz="2600" dirty="0">
                <a:solidFill>
                  <a:srgbClr val="000000"/>
                </a:solidFill>
                <a:latin typeface="微软雅黑" panose="020B0503020204020204" pitchFamily="34" charset="-122"/>
                <a:ea typeface="微软雅黑" panose="020B0503020204020204" pitchFamily="34" charset="-122"/>
              </a:rPr>
              <a:t>属性可以实现不使用背景图片也能给</a:t>
            </a:r>
            <a:r>
              <a:rPr lang="en-US" altLang="zh-CN" sz="2600" dirty="0">
                <a:solidFill>
                  <a:srgbClr val="000000"/>
                </a:solidFill>
                <a:latin typeface="微软雅黑" panose="020B0503020204020204" pitchFamily="34" charset="-122"/>
                <a:ea typeface="微软雅黑" panose="020B0503020204020204" pitchFamily="34" charset="-122"/>
              </a:rPr>
              <a:t>HTML</a:t>
            </a:r>
            <a:r>
              <a:rPr lang="zh-CN" altLang="en-US" sz="2600" dirty="0">
                <a:solidFill>
                  <a:srgbClr val="000000"/>
                </a:solidFill>
                <a:latin typeface="微软雅黑" panose="020B0503020204020204" pitchFamily="34" charset="-122"/>
                <a:ea typeface="微软雅黑" panose="020B0503020204020204" pitchFamily="34" charset="-122"/>
              </a:rPr>
              <a:t>元素添加圆角</a:t>
            </a:r>
            <a:r>
              <a:rPr lang="zh-CN" altLang="en-US" sz="2600" dirty="0" smtClean="0">
                <a:solidFill>
                  <a:srgbClr val="000000"/>
                </a:solidFill>
                <a:latin typeface="微软雅黑" panose="020B0503020204020204" pitchFamily="34" charset="-122"/>
                <a:ea typeface="微软雅黑" panose="020B0503020204020204" pitchFamily="34" charset="-122"/>
              </a:rPr>
              <a:t>。是</a:t>
            </a:r>
            <a:r>
              <a:rPr lang="zh-CN" altLang="en-US" sz="2600" dirty="0">
                <a:solidFill>
                  <a:srgbClr val="000000"/>
                </a:solidFill>
                <a:latin typeface="微软雅黑" panose="020B0503020204020204" pitchFamily="34" charset="-122"/>
                <a:ea typeface="微软雅黑" panose="020B0503020204020204" pitchFamily="34" charset="-122"/>
              </a:rPr>
              <a:t>现在使用的最多的</a:t>
            </a:r>
            <a:r>
              <a:rPr lang="en-US" altLang="zh-CN" sz="2600" dirty="0">
                <a:solidFill>
                  <a:srgbClr val="000000"/>
                </a:solidFill>
                <a:latin typeface="微软雅黑" panose="020B0503020204020204" pitchFamily="34" charset="-122"/>
                <a:ea typeface="微软雅黑" panose="020B0503020204020204" pitchFamily="34" charset="-122"/>
              </a:rPr>
              <a:t>CSS3</a:t>
            </a:r>
            <a:r>
              <a:rPr lang="zh-CN" altLang="en-US" sz="2600" dirty="0" smtClean="0">
                <a:solidFill>
                  <a:srgbClr val="000000"/>
                </a:solidFill>
                <a:latin typeface="微软雅黑" panose="020B0503020204020204" pitchFamily="34" charset="-122"/>
                <a:ea typeface="微软雅黑" panose="020B0503020204020204" pitchFamily="34" charset="-122"/>
              </a:rPr>
              <a:t>属性之一，因为</a:t>
            </a:r>
            <a:r>
              <a:rPr lang="zh-CN" altLang="en-US" sz="2600" dirty="0">
                <a:solidFill>
                  <a:srgbClr val="000000"/>
                </a:solidFill>
                <a:latin typeface="微软雅黑" panose="020B0503020204020204" pitchFamily="34" charset="-122"/>
                <a:ea typeface="微软雅黑" panose="020B0503020204020204" pitchFamily="34" charset="-122"/>
              </a:rPr>
              <a:t>使用圆角比较美观，而且不会与设计和可用性产生冲突</a:t>
            </a:r>
            <a:r>
              <a:rPr lang="zh-CN" altLang="en-US" sz="2600" dirty="0" smtClean="0">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custDataLst>
              <p:tags r:id="rId2"/>
            </p:custDataLst>
          </p:nvPr>
        </p:nvSpPr>
        <p:spPr>
          <a:xfrm>
            <a:off x="609599" y="190277"/>
            <a:ext cx="9791700" cy="792163"/>
          </a:xfrm>
          <a:prstGeom prst="rect">
            <a:avLst/>
          </a:prstGeom>
        </p:spPr>
        <p:txBody>
          <a:bodyPr>
            <a:norm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4000" dirty="0" smtClean="0"/>
              <a:t>CSS3</a:t>
            </a:r>
            <a:r>
              <a:rPr lang="zh-CN" altLang="en-US" sz="4000" dirty="0" smtClean="0"/>
              <a:t>的新特性</a:t>
            </a:r>
            <a:endParaRPr lang="zh-CN" altLang="en-US" sz="4000" dirty="0"/>
          </a:p>
        </p:txBody>
      </p:sp>
    </p:spTree>
    <p:custDataLst>
      <p:tags r:id="rId1"/>
    </p:custDataLst>
    <p:extLst>
      <p:ext uri="{BB962C8B-B14F-4D97-AF65-F5344CB8AC3E}">
        <p14:creationId xmlns:p14="http://schemas.microsoft.com/office/powerpoint/2010/main" val="34110508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4"/>
  <p:tag name="KSO_WM_SLIDE_INDEX" val="4"/>
  <p:tag name="KSO_WM_SLIDE_ITEM_CNT" val="3"/>
  <p:tag name="KSO_WM_SLIDE_LAYOUT" val="a_f_d"/>
  <p:tag name="KSO_WM_SLIDE_LAYOUT_CNT" val="1_1_1"/>
  <p:tag name="KSO_WM_SLIDE_TYPE" val="text"/>
  <p:tag name="KSO_WM_BEAUTIFY_FLAG" val="#wm#"/>
  <p:tag name="KSO_WM_SLIDE_POSITION" val="56*57"/>
  <p:tag name="KSO_WM_SLIDE_SIZE" val="840*426"/>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4"/>
  <p:tag name="KSO_WM_SLIDE_INDEX" val="4"/>
  <p:tag name="KSO_WM_SLIDE_ITEM_CNT" val="3"/>
  <p:tag name="KSO_WM_SLIDE_LAYOUT" val="a_f_d"/>
  <p:tag name="KSO_WM_SLIDE_LAYOUT_CNT" val="1_1_1"/>
  <p:tag name="KSO_WM_SLIDE_TYPE" val="text"/>
  <p:tag name="KSO_WM_BEAUTIFY_FLAG" val="#wm#"/>
  <p:tag name="KSO_WM_SLIDE_POSITION" val="56*57"/>
  <p:tag name="KSO_WM_SLIDE_SIZE" val="840*42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4"/>
  <p:tag name="KSO_WM_SLIDE_INDEX" val="4"/>
  <p:tag name="KSO_WM_SLIDE_ITEM_CNT" val="3"/>
  <p:tag name="KSO_WM_SLIDE_LAYOUT" val="a_f_d"/>
  <p:tag name="KSO_WM_SLIDE_LAYOUT_CNT" val="1_1_1"/>
  <p:tag name="KSO_WM_SLIDE_TYPE" val="text"/>
  <p:tag name="KSO_WM_BEAUTIFY_FLAG" val="#wm#"/>
  <p:tag name="KSO_WM_SLIDE_POSITION" val="56*57"/>
  <p:tag name="KSO_WM_SLIDE_SIZE" val="840*426"/>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4"/>
  <p:tag name="KSO_WM_SLIDE_INDEX" val="4"/>
  <p:tag name="KSO_WM_SLIDE_ITEM_CNT" val="3"/>
  <p:tag name="KSO_WM_SLIDE_LAYOUT" val="a_f_d"/>
  <p:tag name="KSO_WM_SLIDE_LAYOUT_CNT" val="1_1_1"/>
  <p:tag name="KSO_WM_SLIDE_TYPE" val="text"/>
  <p:tag name="KSO_WM_BEAUTIFY_FLAG" val="#wm#"/>
  <p:tag name="KSO_WM_SLIDE_POSITION" val="56*57"/>
  <p:tag name="KSO_WM_SLIDE_SIZE" val="840*426"/>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TotalTime>
  <Words>1622</Words>
  <Application>Microsoft Office PowerPoint</Application>
  <PresentationFormat>宽屏</PresentationFormat>
  <Paragraphs>211</Paragraphs>
  <Slides>28</Slides>
  <Notes>27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28</vt:i4>
      </vt:variant>
    </vt:vector>
  </HeadingPairs>
  <TitlesOfParts>
    <vt:vector size="38" baseType="lpstr">
      <vt:lpstr>黑体</vt:lpstr>
      <vt:lpstr>宋体</vt:lpstr>
      <vt:lpstr>微软雅黑</vt:lpstr>
      <vt:lpstr>Arial</vt:lpstr>
      <vt:lpstr>Britannic Bold</vt:lpstr>
      <vt:lpstr>Calibri</vt:lpstr>
      <vt:lpstr>Franklin Gothic Book</vt:lpstr>
      <vt:lpstr>Verdana</vt:lpstr>
      <vt:lpstr>A000120141114A19PWBG</vt:lpstr>
      <vt:lpstr>3_A000120141114A19PWBG</vt:lpstr>
      <vt:lpstr>H5方向基础课</vt:lpstr>
      <vt:lpstr>PowerPoint 演示文稿</vt:lpstr>
      <vt:lpstr>PowerPoint 演示文稿</vt:lpstr>
      <vt:lpstr>CSS发展史</vt:lpstr>
      <vt:lpstr>CSS发展史</vt:lpstr>
      <vt:lpstr>CSS3的特点</vt:lpstr>
      <vt:lpstr>PowerPoint 演示文稿</vt:lpstr>
      <vt:lpstr>PowerPoint 演示文稿</vt:lpstr>
      <vt:lpstr>PowerPoint 演示文稿</vt:lpstr>
      <vt:lpstr>PowerPoint 演示文稿</vt:lpstr>
      <vt:lpstr>PowerPoint 演示文稿</vt:lpstr>
      <vt:lpstr>PowerPoint 演示文稿</vt:lpstr>
      <vt:lpstr>浏览器支持</vt:lpstr>
      <vt:lpstr>浏览器支持</vt:lpstr>
      <vt:lpstr>CSS3与浏览器</vt:lpstr>
      <vt:lpstr>PowerPoint 演示文稿</vt:lpstr>
      <vt:lpstr>属性选择器</vt:lpstr>
      <vt:lpstr>属性选择器</vt:lpstr>
      <vt:lpstr>属性选择器</vt:lpstr>
      <vt:lpstr>属性选择器</vt:lpstr>
      <vt:lpstr>灵活运用属性选择器</vt:lpstr>
      <vt:lpstr>PowerPoint 演示文稿</vt:lpstr>
      <vt:lpstr>伪元素选择器</vt:lpstr>
      <vt:lpstr>伪元素选择器</vt:lpstr>
      <vt:lpstr>结构性伪类选择器</vt:lpstr>
      <vt:lpstr>结构性伪类选择器</vt:lpstr>
      <vt:lpstr>结构性伪类选择器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qile</dc:creator>
  <cp:lastModifiedBy>MengYi</cp:lastModifiedBy>
  <cp:revision>68</cp:revision>
  <dcterms:created xsi:type="dcterms:W3CDTF">2017-02-07T05:33:04Z</dcterms:created>
  <dcterms:modified xsi:type="dcterms:W3CDTF">2017-05-19T09:20:47Z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