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0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31"/>
  </p:notesMasterIdLst>
  <p:sldIdLst>
    <p:sldId id="257" r:id="rId3"/>
    <p:sldId id="286" r:id="rId4"/>
    <p:sldId id="288" r:id="rId5"/>
    <p:sldId id="262" r:id="rId6"/>
    <p:sldId id="258" r:id="rId7"/>
    <p:sldId id="314" r:id="rId8"/>
    <p:sldId id="315" r:id="rId9"/>
    <p:sldId id="316" r:id="rId10"/>
    <p:sldId id="296" r:id="rId11"/>
    <p:sldId id="260" r:id="rId12"/>
    <p:sldId id="313" r:id="rId13"/>
    <p:sldId id="317" r:id="rId14"/>
    <p:sldId id="318" r:id="rId15"/>
    <p:sldId id="289" r:id="rId16"/>
    <p:sldId id="290" r:id="rId17"/>
    <p:sldId id="309" r:id="rId18"/>
    <p:sldId id="310" r:id="rId19"/>
    <p:sldId id="319" r:id="rId20"/>
    <p:sldId id="302" r:id="rId21"/>
    <p:sldId id="303" r:id="rId22"/>
    <p:sldId id="320" r:id="rId23"/>
    <p:sldId id="307" r:id="rId24"/>
    <p:sldId id="312" r:id="rId25"/>
    <p:sldId id="322" r:id="rId26"/>
    <p:sldId id="323" r:id="rId27"/>
    <p:sldId id="324" r:id="rId28"/>
    <p:sldId id="283" r:id="rId29"/>
    <p:sldId id="285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21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22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260351"/>
            <a:ext cx="8974540" cy="5865813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5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5.png"/><Relationship Id="rId5" Type="http://schemas.openxmlformats.org/officeDocument/2006/relationships/tags" Target="../tags/tag70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5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12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en-US" altLang="zh-CN" sz="4000" dirty="0">
                <a:solidFill>
                  <a:srgbClr val="000000"/>
                </a:solidFill>
              </a:rPr>
              <a:t>CSS3 Web</a:t>
            </a:r>
            <a:r>
              <a:rPr lang="zh-CN" altLang="en-US" sz="4000" dirty="0">
                <a:solidFill>
                  <a:srgbClr val="000000"/>
                </a:solidFill>
              </a:rPr>
              <a:t>排版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0" t="35625" r="22577" b="45625"/>
          <a:stretch/>
        </p:blipFill>
        <p:spPr bwMode="auto">
          <a:xfrm>
            <a:off x="5060992" y="1710690"/>
            <a:ext cx="5234348" cy="205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50" r="82445" b="25625"/>
          <a:stretch/>
        </p:blipFill>
        <p:spPr bwMode="auto">
          <a:xfrm>
            <a:off x="1271585" y="1710690"/>
            <a:ext cx="402230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7" r="50937" b="21458"/>
          <a:stretch/>
        </p:blipFill>
        <p:spPr bwMode="auto">
          <a:xfrm>
            <a:off x="5175292" y="4781550"/>
            <a:ext cx="6383655" cy="105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1" y="357550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三、字体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01040" y="1629042"/>
            <a:ext cx="9738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@font-face</a:t>
            </a:r>
            <a:r>
              <a:rPr lang="zh-CN" altLang="en-US" sz="2400" dirty="0"/>
              <a:t>规则，网页设计师再也不必使用的</a:t>
            </a:r>
            <a:r>
              <a:rPr lang="en-US" altLang="zh-CN" sz="2400" dirty="0"/>
              <a:t>"web-safe"</a:t>
            </a:r>
            <a:r>
              <a:rPr lang="zh-CN" altLang="en-US" sz="2400" dirty="0"/>
              <a:t>的字体之一。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字体的名称，</a:t>
            </a:r>
            <a:r>
              <a:rPr lang="en-US" altLang="zh-CN" sz="2400" dirty="0"/>
              <a:t>font - face</a:t>
            </a:r>
            <a:r>
              <a:rPr lang="zh-CN" altLang="en-US" sz="2400" dirty="0"/>
              <a:t>规则：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font-family: </a:t>
            </a:r>
            <a:r>
              <a:rPr lang="en-US" altLang="zh-CN" sz="2400" dirty="0" err="1"/>
              <a:t>myFirstFont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字体文件包含在您的服务器上的某个地方，参考</a:t>
            </a:r>
            <a:r>
              <a:rPr lang="en-US" altLang="zh-CN" sz="2400" dirty="0"/>
              <a:t>CSS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src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('Sansation_Light.ttf')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如果字体文件是在不同的位置，请使用完整的</a:t>
            </a:r>
            <a:r>
              <a:rPr lang="en-US" altLang="zh-CN" sz="2400" dirty="0"/>
              <a:t>URL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src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('http://www.w3cschool.css/css3/Sansation_Light.ttf')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2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357550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  <p:sp>
        <p:nvSpPr>
          <p:cNvPr id="6" name="矩形 5"/>
          <p:cNvSpPr/>
          <p:nvPr/>
        </p:nvSpPr>
        <p:spPr>
          <a:xfrm>
            <a:off x="1188720" y="2233136"/>
            <a:ext cx="291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语法</a:t>
            </a:r>
          </a:p>
          <a:p>
            <a:r>
              <a:rPr lang="en-US" altLang="zh-CN" sz="2800" dirty="0"/>
              <a:t>@font-face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i="1" dirty="0"/>
              <a:t>font-properties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33133" r="44363" b="39783"/>
          <a:stretch/>
        </p:blipFill>
        <p:spPr bwMode="auto">
          <a:xfrm>
            <a:off x="4471100" y="1898079"/>
            <a:ext cx="6915824" cy="317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74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357550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3" t="15208" r="23632" b="10208"/>
          <a:stretch/>
        </p:blipFill>
        <p:spPr bwMode="auto">
          <a:xfrm>
            <a:off x="2186940" y="100012"/>
            <a:ext cx="8777832" cy="675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68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背景样式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5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/>
              <a:t>background-origin</a:t>
            </a:r>
          </a:p>
        </p:txBody>
      </p:sp>
      <p:sp>
        <p:nvSpPr>
          <p:cNvPr id="3" name="矩形 2"/>
          <p:cNvSpPr/>
          <p:nvPr/>
        </p:nvSpPr>
        <p:spPr>
          <a:xfrm>
            <a:off x="685640" y="1629204"/>
            <a:ext cx="735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相对于内容框来定位背景图像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58901"/>
              </p:ext>
            </p:extLst>
          </p:nvPr>
        </p:nvGraphicFramePr>
        <p:xfrm>
          <a:off x="856358" y="3526750"/>
          <a:ext cx="9001968" cy="2706869"/>
        </p:xfrm>
        <a:graphic>
          <a:graphicData uri="http://schemas.openxmlformats.org/drawingml/2006/table">
            <a:tbl>
              <a:tblPr/>
              <a:tblGrid>
                <a:gridCol w="288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61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padding-box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背景图像相对于内边距框来定位。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61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border-box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背景图像相对于边框盒来定位。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61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content-box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背景图像相对于内容框来定位。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68" y="2406831"/>
            <a:ext cx="9260548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background-origin: padding-box|border-box|content-box;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6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</a:t>
            </a:r>
            <a:r>
              <a:rPr lang="en-US" altLang="zh-CN" sz="4000" dirty="0"/>
              <a:t>background-clip</a:t>
            </a:r>
          </a:p>
        </p:txBody>
      </p:sp>
      <p:sp>
        <p:nvSpPr>
          <p:cNvPr id="3" name="矩形 2"/>
          <p:cNvSpPr/>
          <p:nvPr/>
        </p:nvSpPr>
        <p:spPr>
          <a:xfrm>
            <a:off x="858605" y="1508290"/>
            <a:ext cx="735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规定背景的绘制区域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90804"/>
              </p:ext>
            </p:extLst>
          </p:nvPr>
        </p:nvGraphicFramePr>
        <p:xfrm>
          <a:off x="974777" y="3087452"/>
          <a:ext cx="8114005" cy="2706866"/>
        </p:xfrm>
        <a:graphic>
          <a:graphicData uri="http://schemas.openxmlformats.org/drawingml/2006/table">
            <a:tbl>
              <a:tblPr/>
              <a:tblGrid>
                <a:gridCol w="186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61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border-box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背景被裁剪到边框盒。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61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padding-box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背景被裁剪到内边距框。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61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content-box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背景被裁剪到内容框。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2909" y="2202339"/>
            <a:ext cx="8920712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background-clip: border-box|padding-box|content-box;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/>
              <a:t>background-size</a:t>
            </a:r>
          </a:p>
        </p:txBody>
      </p:sp>
      <p:sp>
        <p:nvSpPr>
          <p:cNvPr id="3" name="矩形 2"/>
          <p:cNvSpPr/>
          <p:nvPr/>
        </p:nvSpPr>
        <p:spPr>
          <a:xfrm>
            <a:off x="742337" y="1531962"/>
            <a:ext cx="735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规定背景图像的尺寸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206"/>
              </p:ext>
            </p:extLst>
          </p:nvPr>
        </p:nvGraphicFramePr>
        <p:xfrm>
          <a:off x="742337" y="2906711"/>
          <a:ext cx="9443175" cy="3547358"/>
        </p:xfrm>
        <a:graphic>
          <a:graphicData uri="http://schemas.openxmlformats.org/drawingml/2006/table">
            <a:tbl>
              <a:tblPr/>
              <a:tblGrid>
                <a:gridCol w="216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452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effectLst/>
                        </a:rPr>
                        <a:t>值</a:t>
                      </a:r>
                    </a:p>
                  </a:txBody>
                  <a:tcPr marL="47677" marR="119193" marT="39731" marB="397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effectLst/>
                        </a:rPr>
                        <a:t>描述</a:t>
                      </a:r>
                    </a:p>
                  </a:txBody>
                  <a:tcPr marL="47677" marR="119193" marT="39731" marB="397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34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</a:rPr>
                        <a:t>length</a:t>
                      </a:r>
                      <a:endParaRPr lang="en-US" sz="1600">
                        <a:effectLst/>
                      </a:endParaRP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设置背景图像的高度和宽度。</a:t>
                      </a:r>
                    </a:p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第一个值设置宽度，第二个值设置高度。</a:t>
                      </a:r>
                    </a:p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如果只设置一个值，则第二个值会被设置为 </a:t>
                      </a:r>
                      <a:r>
                        <a:rPr lang="en-US" altLang="zh-CN" sz="1600" dirty="0">
                          <a:effectLst/>
                        </a:rPr>
                        <a:t>"auto"</a:t>
                      </a:r>
                      <a:r>
                        <a:rPr lang="zh-CN" altLang="en-US" sz="1600" dirty="0">
                          <a:effectLst/>
                        </a:rPr>
                        <a:t>。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504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</a:rPr>
                        <a:t>percentage</a:t>
                      </a:r>
                      <a:endParaRPr lang="en-US" sz="1600">
                        <a:effectLst/>
                      </a:endParaRP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以父元素的百分比来设置背景图像的宽度和高度。</a:t>
                      </a:r>
                    </a:p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第一个值设置宽度，第二个值设置高度。</a:t>
                      </a:r>
                    </a:p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如果只设置一个值，则第二个值会被设置为 </a:t>
                      </a:r>
                      <a:r>
                        <a:rPr lang="en-US" altLang="zh-CN" sz="1600" dirty="0">
                          <a:effectLst/>
                        </a:rPr>
                        <a:t>"auto"</a:t>
                      </a:r>
                      <a:r>
                        <a:rPr lang="zh-CN" altLang="en-US" sz="1600" dirty="0">
                          <a:effectLst/>
                        </a:rPr>
                        <a:t>。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3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cover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把背景图像扩展至足够大，以使背景图像完全覆盖背景区域。</a:t>
                      </a:r>
                    </a:p>
                    <a:p>
                      <a:pPr fontAlgn="t"/>
                      <a:r>
                        <a:rPr lang="zh-CN" altLang="en-US" sz="1600">
                          <a:effectLst/>
                        </a:rPr>
                        <a:t>背景图像的某些部分也许无法显示在背景定位区域中。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9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contain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把图像图像扩展至最大尺寸，以使其宽度和高度完全适应内容区域。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2337" y="2215592"/>
            <a:ext cx="6912149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background-size: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|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percentage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|cover|contain;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8" y="670917"/>
            <a:ext cx="610552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100887" y="620256"/>
            <a:ext cx="3771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&lt;style&gt; </a:t>
            </a:r>
          </a:p>
          <a:p>
            <a:r>
              <a:rPr lang="en-US" altLang="zh-CN" b="1" dirty="0"/>
              <a:t>div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border:1px solid black;</a:t>
            </a:r>
          </a:p>
          <a:p>
            <a:r>
              <a:rPr lang="en-US" altLang="zh-CN" b="1" dirty="0"/>
              <a:t>padding:35px;</a:t>
            </a:r>
          </a:p>
          <a:p>
            <a:r>
              <a:rPr lang="en-US" altLang="zh-CN" b="1" dirty="0" err="1"/>
              <a:t>background-image:url</a:t>
            </a:r>
            <a:r>
              <a:rPr lang="en-US" altLang="zh-CN" b="1" dirty="0"/>
              <a:t>('flower.jpg');</a:t>
            </a:r>
          </a:p>
          <a:p>
            <a:r>
              <a:rPr lang="en-US" altLang="zh-CN" b="1" dirty="0" err="1"/>
              <a:t>background-repeat:no-repeat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/>
              <a:t>background-position:left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#div1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 err="1"/>
              <a:t>background-origin:border-box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#div2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 err="1"/>
              <a:t>background-origin:content-box</a:t>
            </a:r>
            <a:r>
              <a:rPr lang="en-US" altLang="zh-CN" b="1" dirty="0"/>
              <a:t>;</a:t>
            </a:r>
          </a:p>
          <a:p>
            <a:endParaRPr lang="en-US" altLang="zh-CN" b="1" dirty="0"/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&lt;/style&gt;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9572089" y="625256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j-ea"/>
              </a:rPr>
              <a:t>实例：</a:t>
            </a:r>
            <a:r>
              <a:rPr lang="en-US" altLang="zh-CN" sz="2400" dirty="0" smtClean="0">
                <a:latin typeface="+mj-ea"/>
              </a:rPr>
              <a:t>Demo-8-1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边框样式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11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5915025" y="1927225"/>
            <a:ext cx="3876675" cy="3459163"/>
            <a:chOff x="5915025" y="1927225"/>
            <a:chExt cx="3876675" cy="3459163"/>
          </a:xfrm>
        </p:grpSpPr>
        <p:cxnSp>
          <p:nvCxnSpPr>
            <p:cNvPr id="36868" name="直接连接符 4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 flipV="1">
              <a:off x="9791700" y="21082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69" name="直接连接符 5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7894637" y="1927225"/>
              <a:ext cx="1897063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0" name="直接连接符 6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5915025" y="5386388"/>
              <a:ext cx="3722687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1" name="直接连接符 7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 flipV="1">
              <a:off x="9791700" y="4892675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198563" y="1927225"/>
            <a:ext cx="3876675" cy="3459163"/>
            <a:chOff x="1198563" y="1927225"/>
            <a:chExt cx="3876675" cy="3459163"/>
          </a:xfrm>
        </p:grpSpPr>
        <p:cxnSp>
          <p:nvCxnSpPr>
            <p:cNvPr id="36873" name="直接连接符 11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H="1" flipV="1">
              <a:off x="1198563" y="21082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4" name="直接连接符 12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>
              <a:off x="1198563" y="1927225"/>
              <a:ext cx="38766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5" name="直接连接符 13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16200000" flipV="1">
              <a:off x="2300288" y="4438650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6" name="直接连接符 14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H="1" flipV="1">
              <a:off x="1198563" y="4892675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95841" y="191663"/>
            <a:ext cx="9791700" cy="792163"/>
          </a:xfrm>
        </p:spPr>
        <p:txBody>
          <a:bodyPr wrap="square">
            <a:normAutofit/>
          </a:bodyPr>
          <a:lstStyle/>
          <a:p>
            <a:r>
              <a:rPr lang="zh-CN" altLang="en-US" sz="4000" dirty="0" smtClean="0"/>
              <a:t>课堂导入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836738" y="2341223"/>
            <a:ext cx="39020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复习上一讲内容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、关系选择器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、属性选择器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、伪类选择器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一、圆角边框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597202" y="219608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</a:rPr>
              <a:t>为元素添加圆角边框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906"/>
              </p:ext>
            </p:extLst>
          </p:nvPr>
        </p:nvGraphicFramePr>
        <p:xfrm>
          <a:off x="1725794" y="3843917"/>
          <a:ext cx="8828854" cy="1975168"/>
        </p:xfrm>
        <a:graphic>
          <a:graphicData uri="http://schemas.openxmlformats.org/drawingml/2006/table">
            <a:tbl>
              <a:tblPr/>
              <a:tblGrid>
                <a:gridCol w="230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51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326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length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定义圆角的形状。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32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i="1">
                          <a:effectLst/>
                        </a:rPr>
                        <a:t>%</a:t>
                      </a:r>
                      <a:endParaRPr lang="zh-CN" alt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以百分比定义圆角的形状。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25794" y="2852604"/>
            <a:ext cx="8158294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border-radius: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1-4 length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|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%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 /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1-4 length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|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%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effectLst/>
              <a:cs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7207" y="1442995"/>
            <a:ext cx="1033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border-radius </a:t>
            </a:r>
            <a:r>
              <a:rPr lang="zh-CN" altLang="en-US" sz="3600" dirty="0"/>
              <a:t>属性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9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练习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9033309" y="5040102"/>
            <a:ext cx="2698175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实例：</a:t>
            </a:r>
            <a:r>
              <a:rPr lang="en-US" altLang="zh-CN" sz="2800" dirty="0" smtClean="0">
                <a:latin typeface="+mj-ea"/>
                <a:ea typeface="+mj-ea"/>
              </a:rPr>
              <a:t>demo-8-2</a:t>
            </a:r>
            <a:endParaRPr lang="zh-CN" altLang="en-US" sz="2800" dirty="0" smtClean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6475" y="1325131"/>
            <a:ext cx="7676000" cy="50167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&lt;style&gt; </a:t>
            </a:r>
          </a:p>
          <a:p>
            <a:r>
              <a:rPr lang="en-US" altLang="zh-CN" sz="2000" dirty="0"/>
              <a:t>div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 err="1"/>
              <a:t>text-align:center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border:2px solid #a1a1a1;</a:t>
            </a:r>
          </a:p>
          <a:p>
            <a:r>
              <a:rPr lang="en-US" altLang="zh-CN" sz="2000" dirty="0"/>
              <a:t>padding:10px 40px; </a:t>
            </a:r>
          </a:p>
          <a:p>
            <a:r>
              <a:rPr lang="en-US" altLang="zh-CN" sz="2000" dirty="0"/>
              <a:t>background:#</a:t>
            </a:r>
            <a:r>
              <a:rPr lang="en-US" altLang="zh-CN" sz="2000" dirty="0" err="1"/>
              <a:t>dddddd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width:350px;</a:t>
            </a:r>
          </a:p>
          <a:p>
            <a:r>
              <a:rPr lang="en-US" altLang="zh-CN" sz="2000" dirty="0"/>
              <a:t>border-radius:10px;</a:t>
            </a:r>
          </a:p>
          <a:p>
            <a:r>
              <a:rPr lang="en-US" altLang="zh-CN" sz="2000" dirty="0"/>
              <a:t>-moz-border-radius:25px; /* </a:t>
            </a:r>
            <a:r>
              <a:rPr lang="zh-CN" altLang="en-US" sz="2000" dirty="0"/>
              <a:t>老的 </a:t>
            </a:r>
            <a:r>
              <a:rPr lang="en-US" altLang="zh-CN" sz="2000" dirty="0"/>
              <a:t>Firefox */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&lt;/style&gt;</a:t>
            </a:r>
          </a:p>
          <a:p>
            <a:r>
              <a:rPr lang="en-US" altLang="zh-CN" sz="2000" dirty="0"/>
              <a:t>&lt;/head&gt;</a:t>
            </a:r>
          </a:p>
          <a:p>
            <a:r>
              <a:rPr lang="en-US" altLang="zh-CN" sz="2000" dirty="0"/>
              <a:t>&lt;body&gt;</a:t>
            </a:r>
          </a:p>
          <a:p>
            <a:r>
              <a:rPr lang="en-US" altLang="zh-CN" sz="2000" dirty="0"/>
              <a:t>&lt;div&gt;border-radius </a:t>
            </a:r>
            <a:r>
              <a:rPr lang="zh-CN" altLang="en-US" sz="2000" dirty="0"/>
              <a:t>属性允许您向元素添加圆角。</a:t>
            </a:r>
            <a:r>
              <a:rPr lang="en-US" altLang="zh-CN" sz="2000" dirty="0"/>
              <a:t>&lt;/div&gt;</a:t>
            </a:r>
          </a:p>
          <a:p>
            <a:r>
              <a:rPr lang="en-US" altLang="zh-CN" sz="2000" dirty="0"/>
              <a:t>&lt;/body&gt;</a:t>
            </a:r>
            <a:endParaRPr lang="zh-CN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17797" r="29648" b="73215"/>
          <a:stretch/>
        </p:blipFill>
        <p:spPr bwMode="auto">
          <a:xfrm>
            <a:off x="5134550" y="1448991"/>
            <a:ext cx="6096000" cy="71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4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注意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644842" y="1923083"/>
            <a:ext cx="9006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latin typeface="Verdana" pitchFamily="34" charset="0"/>
                <a:cs typeface="宋体" pitchFamily="2" charset="-122"/>
              </a:rPr>
              <a:t>按</a:t>
            </a:r>
            <a:r>
              <a:rPr lang="zh-CN" altLang="zh-CN" sz="2800" dirty="0">
                <a:latin typeface="Verdana" pitchFamily="34" charset="0"/>
                <a:cs typeface="宋体" pitchFamily="2" charset="-122"/>
              </a:rPr>
              <a:t>此顺序设置每个 radii 的四个值。</a:t>
            </a:r>
            <a:endParaRPr lang="en-US" altLang="zh-CN" sz="2800" dirty="0">
              <a:latin typeface="Verdana" pitchFamily="34" charset="0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Verdana" pitchFamily="34" charset="0"/>
                <a:cs typeface="宋体" pitchFamily="2" charset="-122"/>
              </a:rPr>
              <a:t>如果省略 bottom-left，则与 top-right 相同。</a:t>
            </a:r>
            <a:endParaRPr lang="en-US" altLang="zh-CN" sz="2800" dirty="0">
              <a:latin typeface="Verdana" pitchFamily="34" charset="0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Verdana" pitchFamily="34" charset="0"/>
                <a:cs typeface="宋体" pitchFamily="2" charset="-122"/>
              </a:rPr>
              <a:t>如果省略 bottom-right，则与 top-left 相同。</a:t>
            </a:r>
            <a:endParaRPr lang="en-US" altLang="zh-CN" sz="2800" dirty="0">
              <a:latin typeface="Verdana" pitchFamily="34" charset="0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Verdana" pitchFamily="34" charset="0"/>
                <a:cs typeface="宋体" pitchFamily="2" charset="-122"/>
              </a:rPr>
              <a:t>如果省略 top-right，则与 top-left 相同。</a:t>
            </a:r>
            <a:endParaRPr lang="zh-CN" altLang="zh-CN" sz="2800" dirty="0"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二、图像边框</a:t>
            </a:r>
            <a:endParaRPr lang="zh-CN" altLang="en-US" sz="4000" dirty="0"/>
          </a:p>
        </p:txBody>
      </p:sp>
      <p:sp>
        <p:nvSpPr>
          <p:cNvPr id="3" name="文本框 5"/>
          <p:cNvSpPr txBox="1"/>
          <p:nvPr/>
        </p:nvSpPr>
        <p:spPr>
          <a:xfrm>
            <a:off x="1700213" y="1405523"/>
            <a:ext cx="938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border-image </a:t>
            </a:r>
            <a:r>
              <a:rPr lang="zh-CN" altLang="en-US" sz="2800" dirty="0"/>
              <a:t>属性</a:t>
            </a:r>
            <a:endParaRPr lang="zh-CN" altLang="en-US" sz="2800" b="1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394" y="2043828"/>
            <a:ext cx="88106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border-image </a:t>
            </a:r>
            <a:r>
              <a:rPr lang="zh-CN" altLang="en-US" sz="2800" dirty="0"/>
              <a:t>属性是一个简写属性，用于设置以下属性：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border-image-source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border-image-slice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border-image-width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border-image-outset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border-image-repeat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0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40067"/>
              </p:ext>
            </p:extLst>
          </p:nvPr>
        </p:nvGraphicFramePr>
        <p:xfrm>
          <a:off x="652133" y="1604340"/>
          <a:ext cx="10806442" cy="4396410"/>
        </p:xfrm>
        <a:graphic>
          <a:graphicData uri="http://schemas.openxmlformats.org/drawingml/2006/table">
            <a:tbl>
              <a:tblPr/>
              <a:tblGrid>
                <a:gridCol w="319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95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7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border-image-source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用在边框的图片的路径。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90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border-image-slice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图片边框向内偏移。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587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border-image-width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图片边框的宽度。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587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border-image-outset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边框图像区域超出边框的量。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1564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border-image-repeat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图像边框是否应平铺</a:t>
                      </a:r>
                      <a:r>
                        <a:rPr lang="en-US" altLang="zh-CN" sz="2400" dirty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repeated)、</a:t>
                      </a:r>
                      <a:r>
                        <a:rPr lang="zh-CN" altLang="en-US" sz="2400" dirty="0">
                          <a:effectLst/>
                        </a:rPr>
                        <a:t>铺满</a:t>
                      </a:r>
                      <a:r>
                        <a:rPr lang="en-US" altLang="zh-CN" sz="2400" dirty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rounded)</a:t>
                      </a:r>
                      <a:r>
                        <a:rPr lang="zh-CN" altLang="en-US" sz="2400" dirty="0">
                          <a:effectLst/>
                        </a:rPr>
                        <a:t>或拉伸</a:t>
                      </a:r>
                      <a:r>
                        <a:rPr lang="en-US" altLang="zh-CN" sz="2400" dirty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stretched)。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97841" y="783911"/>
            <a:ext cx="1436291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可能的值</a:t>
            </a:r>
          </a:p>
        </p:txBody>
      </p:sp>
    </p:spTree>
    <p:extLst>
      <p:ext uri="{BB962C8B-B14F-4D97-AF65-F5344CB8AC3E}">
        <p14:creationId xmlns:p14="http://schemas.microsoft.com/office/powerpoint/2010/main" val="24641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4361" y="271668"/>
            <a:ext cx="1008888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&lt;style&gt;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div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border:10px solid transparent;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width:40px;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padding:5px 10px;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</a:t>
            </a:r>
            <a:r>
              <a:rPr lang="en-US" altLang="zh-CN" sz="2000" dirty="0" err="1"/>
              <a:t>moz</a:t>
            </a:r>
            <a:r>
              <a:rPr lang="en-US" altLang="zh-CN" sz="2000" dirty="0"/>
              <a:t>-border-image: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/border_image_button.png) 0 14 0 14 stretch; /* </a:t>
            </a:r>
            <a:r>
              <a:rPr lang="zh-CN" altLang="en-US" sz="2000" dirty="0"/>
              <a:t>老版本的 </a:t>
            </a:r>
            <a:r>
              <a:rPr lang="en-US" altLang="zh-CN" sz="2000" dirty="0"/>
              <a:t>Firefox */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</a:t>
            </a:r>
            <a:r>
              <a:rPr lang="en-US" altLang="zh-CN" sz="2000" dirty="0" err="1"/>
              <a:t>webkit</a:t>
            </a:r>
            <a:r>
              <a:rPr lang="en-US" altLang="zh-CN" sz="2000" dirty="0"/>
              <a:t>-border-image: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/border_image_button.png) 0 14 0 14 stretch; /* Safari */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-o-border-image: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/border_image_button.png) 0 14 0 14 stretch; /* Opera */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border-image: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/border_image_button.png) 0 14 0 14 stretch;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&lt;/style&gt;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0134399" y="5326233"/>
            <a:ext cx="1620957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课堂案例</a:t>
            </a:r>
          </a:p>
        </p:txBody>
      </p:sp>
    </p:spTree>
    <p:extLst>
      <p:ext uri="{BB962C8B-B14F-4D97-AF65-F5344CB8AC3E}">
        <p14:creationId xmlns:p14="http://schemas.microsoft.com/office/powerpoint/2010/main" val="23251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8771" y="1829146"/>
            <a:ext cx="6240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border-top-left-radius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border-top-right-radius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border-bottom-right-radius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border-bottom-left-radius</a:t>
            </a:r>
          </a:p>
        </p:txBody>
      </p:sp>
    </p:spTree>
    <p:extLst>
      <p:ext uri="{BB962C8B-B14F-4D97-AF65-F5344CB8AC3E}">
        <p14:creationId xmlns:p14="http://schemas.microsoft.com/office/powerpoint/2010/main" val="38869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81125" y="2130425"/>
            <a:ext cx="7854950" cy="3252788"/>
            <a:chOff x="1381125" y="2130425"/>
            <a:chExt cx="7854950" cy="3252788"/>
          </a:xfrm>
        </p:grpSpPr>
        <p:sp>
          <p:nvSpPr>
            <p:cNvPr id="35843" name="文本框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97164" y="2206576"/>
              <a:ext cx="4546600" cy="309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108000" rIns="108000" bIns="108000" anchor="ctr">
              <a:normAutofit/>
            </a:bodyPr>
            <a:lstStyle>
              <a:lvl1pPr indent="358775"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1.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文本样式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背景样式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3.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边框样式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35844" name="直接连接符 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9234488" y="23114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5" name="直接连接符 5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381125" y="2130425"/>
              <a:ext cx="78517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直接连接符 6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 flipH="1" flipV="1">
              <a:off x="8134351" y="4435475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直接连接符 7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9236075" y="4889500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本课小结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文本样式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背景样式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边框样式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33636" y="2271369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8947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文本样式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一、给文本添加阴影 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899789" y="2050080"/>
            <a:ext cx="5814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text-shadow </a:t>
            </a:r>
            <a:r>
              <a:rPr lang="zh-CN" altLang="en-US" sz="2800" dirty="0"/>
              <a:t>属性向文本设置阴影。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5517" y="2758440"/>
            <a:ext cx="72215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text-shadow: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h-shadow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v-shadow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blur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2" t="59375" r="29237" b="21875"/>
          <a:stretch/>
        </p:blipFill>
        <p:spPr bwMode="auto">
          <a:xfrm>
            <a:off x="909090" y="3870960"/>
            <a:ext cx="8802881" cy="195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64698" y="1394135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、定义和语法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5" t="36250" r="24919" b="55472"/>
          <a:stretch/>
        </p:blipFill>
        <p:spPr bwMode="auto">
          <a:xfrm>
            <a:off x="2611268" y="839885"/>
            <a:ext cx="6441224" cy="1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6" r="76706" b="36250"/>
          <a:stretch/>
        </p:blipFill>
        <p:spPr bwMode="auto">
          <a:xfrm>
            <a:off x="2768363" y="2076340"/>
            <a:ext cx="6284129" cy="404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43263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6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8" t="35416" r="23045" b="56250"/>
          <a:stretch/>
        </p:blipFill>
        <p:spPr bwMode="auto">
          <a:xfrm>
            <a:off x="3262312" y="534344"/>
            <a:ext cx="6230112" cy="111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r="77760" b="32500"/>
          <a:stretch/>
        </p:blipFill>
        <p:spPr bwMode="auto">
          <a:xfrm>
            <a:off x="3262312" y="1814503"/>
            <a:ext cx="6230112" cy="456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43263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6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9" t="35833" r="22342" b="55417"/>
          <a:stretch/>
        </p:blipFill>
        <p:spPr bwMode="auto">
          <a:xfrm>
            <a:off x="3616234" y="1021080"/>
            <a:ext cx="5242560" cy="94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7" r="78228" b="34166"/>
          <a:stretch/>
        </p:blipFill>
        <p:spPr bwMode="auto">
          <a:xfrm>
            <a:off x="3540034" y="2212587"/>
            <a:ext cx="5440680" cy="409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43263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6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二、文本自动换行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716405" y="2066102"/>
            <a:ext cx="7112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word-break </a:t>
            </a:r>
            <a:r>
              <a:rPr lang="zh-CN" altLang="en-US" sz="2800" dirty="0"/>
              <a:t>属性规定自动换行的处理方法。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6405" y="2857646"/>
            <a:ext cx="6541855" cy="8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word-break: normal|break-all|keep-all;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9" t="61042" r="46237" b="24583"/>
          <a:stretch/>
        </p:blipFill>
        <p:spPr bwMode="auto">
          <a:xfrm>
            <a:off x="1716405" y="3910013"/>
            <a:ext cx="6489148" cy="172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64698" y="1394135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、定义和语法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20"/>
  <p:tag name="KSO_WM_TEMPLATE_CATEGORY" val="custom"/>
  <p:tag name="KSO_WM_TEMPLATE_INDEX" val="160336"/>
  <p:tag name="KSO_WM_UNIT_INDEX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21"/>
  <p:tag name="KSO_WM_TEMPLATE_CATEGORY" val="custom"/>
  <p:tag name="KSO_WM_TEMPLATE_INDEX" val="160336"/>
  <p:tag name="KSO_WM_UNIT_INDEX" val="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7"/>
  <p:tag name="KSO_WM_TEMPLATE_CATEGORY" val="custom"/>
  <p:tag name="KSO_WM_TEMPLATE_INDEX" val="160336"/>
  <p:tag name="KSO_WM_UNIT_INDEX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8"/>
  <p:tag name="KSO_WM_TEMPLATE_CATEGORY" val="custom"/>
  <p:tag name="KSO_WM_TEMPLATE_INDEX" val="160336"/>
  <p:tag name="KSO_WM_UNIT_INDEX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9"/>
  <p:tag name="KSO_WM_TEMPLATE_CATEGORY" val="custom"/>
  <p:tag name="KSO_WM_TEMPLATE_INDEX" val="160336"/>
  <p:tag name="KSO_WM_UNIT_INDEX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0"/>
  <p:tag name="KSO_WM_TEMPLATE_CATEGORY" val="custom"/>
  <p:tag name="KSO_WM_TEMPLATE_INDEX" val="160336"/>
  <p:tag name="KSO_WM_UNIT_INDEX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1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8"/>
  <p:tag name="KSO_WM_SLIDE_INDEX" val="28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94*166"/>
  <p:tag name="KSO_WM_SLIDE_SIZE" val="677*2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1"/>
  <p:tag name="KSO_WM_TEMPLATE_CATEGORY" val="custom"/>
  <p:tag name="KSO_WM_TEMPLATE_INDEX" val="160336"/>
  <p:tag name="KSO_WM_UNIT_INDEX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4"/>
  <p:tag name="KSO_WM_SLIDE_SIZE" val="618*2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0"/>
  <p:tag name="KSO_WM_TEMPLATE_CATEGORY" val="custom"/>
  <p:tag name="KSO_WM_TEMPLATE_INDEX" val="160336"/>
  <p:tag name="KSO_WM_UNIT_INDEX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7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7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8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7"/>
  <p:tag name="KSO_WM_TEMPLATE_CATEGORY" val="custom"/>
  <p:tag name="KSO_WM_TEMPLATE_INDEX" val="160336"/>
  <p:tag name="KSO_WM_UNIT_INDEX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8"/>
  <p:tag name="KSO_WM_TEMPLATE_CATEGORY" val="custom"/>
  <p:tag name="KSO_WM_TEMPLATE_INDEX" val="160336"/>
  <p:tag name="KSO_WM_UNIT_INDEX" val="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9"/>
  <p:tag name="KSO_WM_TEMPLATE_CATEGORY" val="custom"/>
  <p:tag name="KSO_WM_TEMPLATE_INDEX" val="160336"/>
  <p:tag name="KSO_WM_UNIT_INDEX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10"/>
  <p:tag name="KSO_WM_TEMPLATE_CATEGORY" val="custom"/>
  <p:tag name="KSO_WM_TEMPLATE_INDEX" val="160336"/>
  <p:tag name="KSO_WM_UNIT_INDEX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8"/>
  <p:tag name="KSO_WM_TEMPLATE_CATEGORY" val="custom"/>
  <p:tag name="KSO_WM_TEMPLATE_INDEX" val="160336"/>
  <p:tag name="KSO_WM_UNIT_INDEX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9"/>
  <p:tag name="KSO_WM_TEMPLATE_CATEGORY" val="custom"/>
  <p:tag name="KSO_WM_TEMPLATE_INDEX" val="160336"/>
  <p:tag name="KSO_WM_UNIT_INDEX" val="19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880</Words>
  <Application>Microsoft Office PowerPoint</Application>
  <PresentationFormat>宽屏</PresentationFormat>
  <Paragraphs>211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方正正纤黑简体</vt:lpstr>
      <vt:lpstr>黑体</vt:lpstr>
      <vt:lpstr>宋体</vt:lpstr>
      <vt:lpstr>微软雅黑</vt:lpstr>
      <vt:lpstr>幼圆</vt:lpstr>
      <vt:lpstr>Arial</vt:lpstr>
      <vt:lpstr>Britannic Bold</vt:lpstr>
      <vt:lpstr>Calibri</vt:lpstr>
      <vt:lpstr>Consolas</vt:lpstr>
      <vt:lpstr>Verdana</vt:lpstr>
      <vt:lpstr>A000120141114A19PWBG</vt:lpstr>
      <vt:lpstr>3_A000120141114A19PWBG</vt:lpstr>
      <vt:lpstr>H5方向基础课</vt:lpstr>
      <vt:lpstr>课堂导入</vt:lpstr>
      <vt:lpstr>PowerPoint 演示文稿</vt:lpstr>
      <vt:lpstr>PowerPoint 演示文稿</vt:lpstr>
      <vt:lpstr>一、给文本添加阴影 </vt:lpstr>
      <vt:lpstr>PowerPoint 演示文稿</vt:lpstr>
      <vt:lpstr>PowerPoint 演示文稿</vt:lpstr>
      <vt:lpstr>PowerPoint 演示文稿</vt:lpstr>
      <vt:lpstr>二、文本自动换行</vt:lpstr>
      <vt:lpstr>PowerPoint 演示文稿</vt:lpstr>
      <vt:lpstr>三、字体</vt:lpstr>
      <vt:lpstr>PowerPoint 演示文稿</vt:lpstr>
      <vt:lpstr>PowerPoint 演示文稿</vt:lpstr>
      <vt:lpstr>PowerPoint 演示文稿</vt:lpstr>
      <vt:lpstr>一、background-origin</vt:lpstr>
      <vt:lpstr>二、background-clip</vt:lpstr>
      <vt:lpstr>三、background-size</vt:lpstr>
      <vt:lpstr>PowerPoint 演示文稿</vt:lpstr>
      <vt:lpstr>PowerPoint 演示文稿</vt:lpstr>
      <vt:lpstr>一、圆角边框</vt:lpstr>
      <vt:lpstr>练习</vt:lpstr>
      <vt:lpstr>注意</vt:lpstr>
      <vt:lpstr>二、图像边框</vt:lpstr>
      <vt:lpstr>PowerPoint 演示文稿</vt:lpstr>
      <vt:lpstr>PowerPoint 演示文稿</vt:lpstr>
      <vt:lpstr>PowerPoint 演示文稿</vt:lpstr>
      <vt:lpstr>本课小结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25</cp:revision>
  <dcterms:created xsi:type="dcterms:W3CDTF">2017-02-07T05:33:04Z</dcterms:created>
  <dcterms:modified xsi:type="dcterms:W3CDTF">2017-05-19T09:31:31Z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