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5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6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8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9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0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1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2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3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4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5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7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8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9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20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1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2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3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7" r:id="rId2"/>
    <p:sldId id="288" r:id="rId3"/>
    <p:sldId id="262" r:id="rId4"/>
    <p:sldId id="258" r:id="rId5"/>
    <p:sldId id="322" r:id="rId6"/>
    <p:sldId id="296" r:id="rId7"/>
    <p:sldId id="321" r:id="rId8"/>
    <p:sldId id="323" r:id="rId9"/>
    <p:sldId id="324" r:id="rId10"/>
    <p:sldId id="289" r:id="rId11"/>
    <p:sldId id="290" r:id="rId12"/>
    <p:sldId id="309" r:id="rId13"/>
    <p:sldId id="310" r:id="rId14"/>
    <p:sldId id="311" r:id="rId15"/>
    <p:sldId id="313" r:id="rId16"/>
    <p:sldId id="312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283" r:id="rId25"/>
    <p:sldId id="285" r:id="rId2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008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6BBFAF3-E2D1-461D-829B-B073BB016A6C}" type="slidenum">
              <a:rPr lang="zh-CN" altLang="en-US" sz="1200"/>
              <a:t>23</a:t>
            </a:fld>
            <a:endParaRPr 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15910" y="141668"/>
            <a:ext cx="2021983" cy="20477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1133341"/>
            <a:ext cx="11682413" cy="5223009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1120462"/>
            <a:ext cx="11682413" cy="5235888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2400" y="2203200"/>
            <a:ext cx="7851600" cy="3099600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5200" y="2379600"/>
            <a:ext cx="6411600" cy="121320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5298" y="3768848"/>
            <a:ext cx="8911502" cy="1500187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417" y="163087"/>
            <a:ext cx="9791700" cy="7921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8800" y="2106000"/>
            <a:ext cx="3877200" cy="3099600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14800" y="2106000"/>
            <a:ext cx="3877200" cy="30996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 defTabSz="-635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9478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49743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4974327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30462" y="1681163"/>
            <a:ext cx="50254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30462" y="2505075"/>
            <a:ext cx="5025455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 userDrawn="1"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80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25003" y="476518"/>
            <a:ext cx="8757097" cy="10560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0000" y="272848"/>
            <a:ext cx="9792000" cy="79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01276" y="1281837"/>
            <a:ext cx="9789448" cy="4122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00638" y="5624235"/>
            <a:ext cx="9790724" cy="732115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26635" y="260351"/>
            <a:ext cx="1265862" cy="5865813"/>
          </a:xfrm>
        </p:spPr>
        <p:txBody>
          <a:bodyPr vert="eaVert"/>
          <a:lstStyle>
            <a:lvl1pPr>
              <a:defRPr sz="3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0904" y="1223493"/>
            <a:ext cx="8974540" cy="4902671"/>
          </a:xfrm>
        </p:spPr>
        <p:txBody>
          <a:bodyPr vert="eaVert"/>
          <a:lstStyle>
            <a:lvl1pPr>
              <a:defRPr sz="24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jpe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90277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702" r:id="rId11"/>
    <p:sldLayoutId id="2147483713" r:id="rId12"/>
    <p:sldLayoutId id="2147483724" r:id="rId13"/>
    <p:sldLayoutId id="2147483735" r:id="rId14"/>
    <p:sldLayoutId id="2147483746" r:id="rId15"/>
    <p:sldLayoutId id="2147483955" r:id="rId16"/>
    <p:sldLayoutId id="2147483966" r:id="rId17"/>
    <p:sldLayoutId id="2147483944" r:id="rId18"/>
    <p:sldLayoutId id="2147483933" r:id="rId19"/>
    <p:sldLayoutId id="2147483922" r:id="rId20"/>
    <p:sldLayoutId id="2147483911" r:id="rId21"/>
    <p:sldLayoutId id="2147483900" r:id="rId22"/>
    <p:sldLayoutId id="2147483889" r:id="rId23"/>
    <p:sldLayoutId id="2147483878" r:id="rId24"/>
    <p:sldLayoutId id="2147483867" r:id="rId25"/>
    <p:sldLayoutId id="2147483856" r:id="rId26"/>
    <p:sldLayoutId id="2147483845" r:id="rId27"/>
    <p:sldLayoutId id="2147483834" r:id="rId28"/>
    <p:sldLayoutId id="2147483823" r:id="rId29"/>
    <p:sldLayoutId id="2147483812" r:id="rId30"/>
    <p:sldLayoutId id="2147483801" r:id="rId31"/>
    <p:sldLayoutId id="2147483790" r:id="rId32"/>
    <p:sldLayoutId id="2147483779" r:id="rId33"/>
    <p:sldLayoutId id="2147483768" r:id="rId34"/>
    <p:sldLayoutId id="2147483757" r:id="rId35"/>
    <p:sldLayoutId id="2147483680" r:id="rId36"/>
    <p:sldLayoutId id="2147483669" r:id="rId3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40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5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6.jpeg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image" Target="../media/image5.pn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5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image" Target="../media/image5.png"/><Relationship Id="rId5" Type="http://schemas.openxmlformats.org/officeDocument/2006/relationships/tags" Target="../tags/tag67.xml"/><Relationship Id="rId10" Type="http://schemas.openxmlformats.org/officeDocument/2006/relationships/notesSlide" Target="../notesSlides/notesSlide23.xml"/><Relationship Id="rId4" Type="http://schemas.openxmlformats.org/officeDocument/2006/relationships/tags" Target="../tags/tag66.xml"/><Relationship Id="rId9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5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474665" y="2163765"/>
            <a:ext cx="6144684" cy="1114424"/>
          </a:xfrm>
        </p:spPr>
        <p:txBody>
          <a:bodyPr>
            <a:noAutofit/>
          </a:bodyPr>
          <a:lstStyle/>
          <a:p>
            <a:r>
              <a:rPr lang="da-DK" altLang="zh-CN" sz="6000" dirty="0" smtClean="0"/>
              <a:t>H5</a:t>
            </a:r>
            <a:r>
              <a:rPr lang="zh-CN" altLang="en-US" sz="6000" dirty="0" smtClean="0"/>
              <a:t>方向基础课</a:t>
            </a:r>
            <a:endParaRPr lang="zh-CN" sz="6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800" y="3933826"/>
            <a:ext cx="6047317" cy="609599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solidFill>
                  <a:srgbClr val="000000"/>
                </a:solidFill>
              </a:rPr>
              <a:t>第</a:t>
            </a:r>
            <a:r>
              <a:rPr lang="en-US" altLang="zh-CN" sz="4000" dirty="0" smtClean="0">
                <a:solidFill>
                  <a:srgbClr val="000000"/>
                </a:solidFill>
              </a:rPr>
              <a:t>13</a:t>
            </a:r>
            <a:r>
              <a:rPr lang="zh-CN" altLang="en-US" sz="4000" dirty="0" smtClean="0">
                <a:solidFill>
                  <a:srgbClr val="000000"/>
                </a:solidFill>
              </a:rPr>
              <a:t>章 </a:t>
            </a:r>
            <a:r>
              <a:rPr lang="en-US" altLang="zh-CN" sz="4000" dirty="0" smtClean="0">
                <a:solidFill>
                  <a:srgbClr val="000000"/>
                </a:solidFill>
              </a:rPr>
              <a:t>CSS3</a:t>
            </a:r>
            <a:r>
              <a:rPr lang="zh-CN" altLang="en-US" sz="4000" dirty="0" smtClean="0">
                <a:solidFill>
                  <a:srgbClr val="000000"/>
                </a:solidFill>
              </a:rPr>
              <a:t>盒模型</a:t>
            </a:r>
            <a:endParaRPr lang="zh-CN" sz="40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弹性盒模型</a:t>
              </a:r>
              <a:endParaRPr lang="en-US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459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一、</a:t>
            </a:r>
            <a:r>
              <a:rPr lang="en-US" altLang="zh-CN" sz="4000" dirty="0"/>
              <a:t>box-flex</a:t>
            </a:r>
            <a:r>
              <a:rPr lang="zh-CN" altLang="zh-CN" sz="4000" dirty="0"/>
              <a:t>属性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721994" y="1722722"/>
            <a:ext cx="96726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box-flex</a:t>
            </a:r>
            <a:r>
              <a:rPr lang="zh-CN" altLang="zh-CN" sz="2800" dirty="0"/>
              <a:t>主要让子容器针对父容器的宽度按一定规则进行划分。</a:t>
            </a:r>
            <a:endParaRPr lang="zh-CN" altLang="en-US" sz="2800" dirty="0"/>
          </a:p>
        </p:txBody>
      </p:sp>
      <p:pic>
        <p:nvPicPr>
          <p:cNvPr id="4" name="Picture 2" descr="box-flex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232" y="3287550"/>
            <a:ext cx="8472532" cy="1875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769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注意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771523" y="1816714"/>
            <a:ext cx="94440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 smtClean="0"/>
              <a:t>父</a:t>
            </a:r>
            <a:r>
              <a:rPr lang="zh-CN" altLang="zh-CN" sz="2800" dirty="0"/>
              <a:t>容器必须定义为</a:t>
            </a:r>
            <a:r>
              <a:rPr lang="en-US" altLang="zh-CN" sz="2800" dirty="0" err="1"/>
              <a:t>display:box</a:t>
            </a:r>
            <a:r>
              <a:rPr lang="zh-CN" altLang="zh-CN" sz="2800" dirty="0"/>
              <a:t>，其子容器才可以进行划分（如果定了</a:t>
            </a:r>
            <a:r>
              <a:rPr lang="en-US" altLang="zh-CN" sz="2800" dirty="0" err="1"/>
              <a:t>display:box</a:t>
            </a:r>
            <a:r>
              <a:rPr lang="zh-CN" altLang="zh-CN" sz="2800" dirty="0"/>
              <a:t>则该容器为内联元素，使用</a:t>
            </a:r>
            <a:r>
              <a:rPr lang="en-US" altLang="zh-CN" sz="2800" dirty="0"/>
              <a:t>margin:0 auto</a:t>
            </a:r>
            <a:r>
              <a:rPr lang="zh-CN" altLang="zh-CN" sz="2800" dirty="0"/>
              <a:t>让其居中在</a:t>
            </a:r>
            <a:r>
              <a:rPr lang="en-US" altLang="zh-CN" sz="2800" dirty="0" err="1"/>
              <a:t>firefox</a:t>
            </a:r>
            <a:r>
              <a:rPr lang="zh-CN" altLang="zh-CN" sz="2800" dirty="0"/>
              <a:t>下无效，需要通过父容器的</a:t>
            </a:r>
            <a:r>
              <a:rPr lang="en-US" altLang="zh-CN" sz="2800" dirty="0" err="1"/>
              <a:t>text-align:center</a:t>
            </a:r>
            <a:r>
              <a:rPr lang="en-US" altLang="zh-CN" sz="2800" dirty="0"/>
              <a:t>;</a:t>
            </a:r>
            <a:r>
              <a:rPr lang="zh-CN" altLang="zh-CN" sz="2800" dirty="0"/>
              <a:t>来控制。但在</a:t>
            </a:r>
            <a:r>
              <a:rPr lang="en-US" altLang="zh-CN" sz="2800" dirty="0"/>
              <a:t>chrome</a:t>
            </a:r>
            <a:r>
              <a:rPr lang="zh-CN" altLang="zh-CN" sz="2800" dirty="0"/>
              <a:t>下是可以的）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108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二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box-orient</a:t>
            </a:r>
            <a:endParaRPr lang="zh-CN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336357" y="1834151"/>
            <a:ext cx="8192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设置或检索伸缩盒对象的子元素的排列方式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6279" y="2734267"/>
            <a:ext cx="8013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+mj-ea"/>
                <a:ea typeface="+mj-ea"/>
              </a:rPr>
              <a:t>horizontal</a:t>
            </a:r>
            <a:r>
              <a:rPr lang="zh-CN" altLang="en-US" sz="2400" b="1" dirty="0">
                <a:solidFill>
                  <a:srgbClr val="C00000"/>
                </a:solidFill>
                <a:latin typeface="+mj-ea"/>
                <a:ea typeface="+mj-ea"/>
              </a:rPr>
              <a:t>：</a:t>
            </a:r>
            <a:r>
              <a:rPr lang="zh-CN" altLang="en-US" sz="2400" dirty="0">
                <a:latin typeface="+mj-ea"/>
                <a:ea typeface="+mj-ea"/>
              </a:rPr>
              <a:t>设置伸缩盒对象的子元素从左到右水平</a:t>
            </a:r>
            <a:r>
              <a:rPr lang="zh-CN" altLang="en-US" sz="2400" dirty="0" smtClean="0">
                <a:latin typeface="+mj-ea"/>
                <a:ea typeface="+mj-ea"/>
              </a:rPr>
              <a:t>排列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+mj-ea"/>
                <a:ea typeface="+mj-ea"/>
              </a:rPr>
              <a:t>vertical</a:t>
            </a:r>
            <a:r>
              <a:rPr lang="zh-CN" altLang="en-US" sz="2400" b="1" dirty="0">
                <a:solidFill>
                  <a:srgbClr val="C00000"/>
                </a:solidFill>
                <a:latin typeface="+mj-ea"/>
                <a:ea typeface="+mj-ea"/>
              </a:rPr>
              <a:t>：</a:t>
            </a:r>
            <a:r>
              <a:rPr lang="zh-CN" altLang="en-US" sz="2400" dirty="0">
                <a:latin typeface="+mj-ea"/>
                <a:ea typeface="+mj-ea"/>
              </a:rPr>
              <a:t>设置伸缩盒对象的子元素从上到下纵向</a:t>
            </a:r>
            <a:r>
              <a:rPr lang="zh-CN" altLang="en-US" sz="2400" dirty="0" smtClean="0">
                <a:latin typeface="+mj-ea"/>
                <a:ea typeface="+mj-ea"/>
              </a:rPr>
              <a:t>排列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+mj-ea"/>
                <a:ea typeface="+mj-ea"/>
              </a:rPr>
              <a:t>inline-axis</a:t>
            </a:r>
            <a:r>
              <a:rPr lang="zh-CN" altLang="en-US" sz="2400" b="1" dirty="0">
                <a:solidFill>
                  <a:srgbClr val="C00000"/>
                </a:solidFill>
                <a:latin typeface="+mj-ea"/>
                <a:ea typeface="+mj-ea"/>
              </a:rPr>
              <a:t>：</a:t>
            </a:r>
            <a:r>
              <a:rPr lang="zh-CN" altLang="en-US" sz="2400" dirty="0">
                <a:latin typeface="+mj-ea"/>
                <a:ea typeface="+mj-ea"/>
              </a:rPr>
              <a:t>设置伸缩盒对象的子元素沿行轴</a:t>
            </a:r>
            <a:r>
              <a:rPr lang="zh-CN" altLang="en-US" sz="2400" dirty="0" smtClean="0">
                <a:latin typeface="+mj-ea"/>
                <a:ea typeface="+mj-ea"/>
              </a:rPr>
              <a:t>排列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+mj-ea"/>
                <a:ea typeface="+mj-ea"/>
              </a:rPr>
              <a:t>block-axis</a:t>
            </a:r>
            <a:r>
              <a:rPr lang="zh-CN" altLang="en-US" sz="2400" b="1" dirty="0">
                <a:solidFill>
                  <a:srgbClr val="C00000"/>
                </a:solidFill>
                <a:latin typeface="+mj-ea"/>
                <a:ea typeface="+mj-ea"/>
              </a:rPr>
              <a:t>：</a:t>
            </a:r>
            <a:r>
              <a:rPr lang="zh-CN" altLang="en-US" sz="2400" dirty="0">
                <a:latin typeface="+mj-ea"/>
                <a:ea typeface="+mj-ea"/>
              </a:rPr>
              <a:t>设置伸缩盒对象的子元素沿块轴排列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900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练习</a:t>
            </a:r>
            <a:endParaRPr lang="zh-CN" alt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7591431" y="3710927"/>
            <a:ext cx="2698175" cy="637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C00000"/>
                </a:solidFill>
                <a:latin typeface="+mj-ea"/>
                <a:ea typeface="+mj-ea"/>
              </a:rPr>
              <a:t>实例：</a:t>
            </a:r>
            <a:r>
              <a:rPr lang="en-US" altLang="zh-CN" sz="2800" dirty="0" smtClean="0">
                <a:solidFill>
                  <a:srgbClr val="C00000"/>
                </a:solidFill>
                <a:latin typeface="+mj-ea"/>
                <a:ea typeface="+mj-ea"/>
              </a:rPr>
              <a:t>demo-6-1</a:t>
            </a:r>
            <a:endParaRPr lang="zh-CN" altLang="en-US" sz="2800" dirty="0" smtClean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1" r="54553" b="25000"/>
          <a:stretch/>
        </p:blipFill>
        <p:spPr bwMode="auto">
          <a:xfrm>
            <a:off x="763911" y="1400174"/>
            <a:ext cx="6522714" cy="5060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939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练习</a:t>
            </a:r>
            <a:endParaRPr lang="zh-CN" alt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755684" y="5659287"/>
            <a:ext cx="2698175" cy="637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C00000"/>
                </a:solidFill>
                <a:latin typeface="+mj-ea"/>
                <a:ea typeface="+mj-ea"/>
              </a:rPr>
              <a:t>实例：</a:t>
            </a:r>
            <a:r>
              <a:rPr lang="en-US" altLang="zh-CN" sz="2800" dirty="0" smtClean="0">
                <a:solidFill>
                  <a:srgbClr val="C00000"/>
                </a:solidFill>
                <a:latin typeface="+mj-ea"/>
                <a:ea typeface="+mj-ea"/>
              </a:rPr>
              <a:t>demo-6-1</a:t>
            </a:r>
            <a:endParaRPr lang="zh-CN" altLang="en-US" sz="2800" dirty="0" smtClean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" t="11667" r="68140" b="13541"/>
          <a:stretch/>
        </p:blipFill>
        <p:spPr bwMode="auto">
          <a:xfrm>
            <a:off x="6589395" y="18561"/>
            <a:ext cx="4846320" cy="6876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" t="63541" r="72372" b="9134"/>
          <a:stretch/>
        </p:blipFill>
        <p:spPr bwMode="auto">
          <a:xfrm>
            <a:off x="755684" y="1701651"/>
            <a:ext cx="4943468" cy="3001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547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三、</a:t>
            </a:r>
            <a:r>
              <a:rPr lang="en-US" altLang="zh-CN" sz="4000" dirty="0" smtClean="0"/>
              <a:t>box-pack</a:t>
            </a:r>
            <a:endParaRPr lang="zh-CN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92467" y="1470461"/>
            <a:ext cx="106946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       box-pack </a:t>
            </a:r>
            <a:r>
              <a:rPr lang="zh-CN" altLang="en-US" sz="2800" dirty="0"/>
              <a:t>属性规定当框大于子元素的尺寸，在何处放置子</a:t>
            </a:r>
            <a:r>
              <a:rPr lang="zh-CN" altLang="en-US" sz="2800" dirty="0" smtClean="0"/>
              <a:t>元素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该属性规定水平框中的水平位置，以及垂直框中的垂直位置</a:t>
            </a:r>
            <a:r>
              <a:rPr lang="zh-CN" altLang="en-US" sz="2800" dirty="0" smtClean="0"/>
              <a:t>。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9693" y="3116266"/>
            <a:ext cx="68596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+mj-ea"/>
                <a:ea typeface="+mj-ea"/>
              </a:rPr>
              <a:t>start</a:t>
            </a:r>
            <a:r>
              <a:rPr lang="zh-CN" altLang="en-US" sz="2400" b="1" dirty="0">
                <a:solidFill>
                  <a:srgbClr val="C00000"/>
                </a:solidFill>
                <a:latin typeface="+mj-ea"/>
                <a:ea typeface="+mj-ea"/>
              </a:rPr>
              <a:t>：</a:t>
            </a:r>
            <a:r>
              <a:rPr lang="zh-CN" altLang="en-US" sz="2400" dirty="0">
                <a:latin typeface="+mj-ea"/>
                <a:ea typeface="+mj-ea"/>
              </a:rPr>
              <a:t>设置伸缩盒对象的子元素从开始位置</a:t>
            </a:r>
            <a:r>
              <a:rPr lang="zh-CN" altLang="en-US" sz="2400" dirty="0" smtClean="0">
                <a:latin typeface="+mj-ea"/>
                <a:ea typeface="+mj-ea"/>
              </a:rPr>
              <a:t>对齐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+mj-ea"/>
                <a:ea typeface="+mj-ea"/>
              </a:rPr>
              <a:t>center</a:t>
            </a:r>
            <a:r>
              <a:rPr lang="zh-CN" altLang="en-US" sz="2400" b="1" dirty="0">
                <a:solidFill>
                  <a:srgbClr val="C00000"/>
                </a:solidFill>
                <a:latin typeface="+mj-ea"/>
                <a:ea typeface="+mj-ea"/>
              </a:rPr>
              <a:t>：</a:t>
            </a:r>
            <a:r>
              <a:rPr lang="zh-CN" altLang="en-US" sz="2400" dirty="0">
                <a:latin typeface="+mj-ea"/>
                <a:ea typeface="+mj-ea"/>
              </a:rPr>
              <a:t>设置伸缩盒对象的子元素居中</a:t>
            </a:r>
            <a:r>
              <a:rPr lang="zh-CN" altLang="en-US" sz="2400" dirty="0" smtClean="0">
                <a:latin typeface="+mj-ea"/>
                <a:ea typeface="+mj-ea"/>
              </a:rPr>
              <a:t>对齐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+mj-ea"/>
                <a:ea typeface="+mj-ea"/>
              </a:rPr>
              <a:t>end</a:t>
            </a:r>
            <a:r>
              <a:rPr lang="zh-CN" altLang="en-US" sz="2400" b="1" dirty="0">
                <a:solidFill>
                  <a:srgbClr val="C00000"/>
                </a:solidFill>
                <a:latin typeface="+mj-ea"/>
                <a:ea typeface="+mj-ea"/>
              </a:rPr>
              <a:t>：</a:t>
            </a:r>
            <a:r>
              <a:rPr lang="zh-CN" altLang="en-US" sz="2400" dirty="0">
                <a:latin typeface="+mj-ea"/>
                <a:ea typeface="+mj-ea"/>
              </a:rPr>
              <a:t>设置伸缩盒对象的子元素从结束位置</a:t>
            </a:r>
            <a:r>
              <a:rPr lang="zh-CN" altLang="en-US" sz="2400" dirty="0" smtClean="0">
                <a:latin typeface="+mj-ea"/>
                <a:ea typeface="+mj-ea"/>
              </a:rPr>
              <a:t>对齐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+mj-ea"/>
                <a:ea typeface="+mj-ea"/>
              </a:rPr>
              <a:t>justify</a:t>
            </a:r>
            <a:r>
              <a:rPr lang="zh-CN" altLang="en-US" sz="2400" b="1" dirty="0">
                <a:solidFill>
                  <a:srgbClr val="C00000"/>
                </a:solidFill>
                <a:latin typeface="+mj-ea"/>
                <a:ea typeface="+mj-ea"/>
              </a:rPr>
              <a:t>：</a:t>
            </a:r>
            <a:r>
              <a:rPr lang="zh-CN" altLang="en-US" sz="2400" dirty="0">
                <a:latin typeface="+mj-ea"/>
                <a:ea typeface="+mj-ea"/>
              </a:rPr>
              <a:t>设置或伸缩盒对象的子元素两端对齐</a:t>
            </a:r>
          </a:p>
        </p:txBody>
      </p:sp>
      <p:sp>
        <p:nvSpPr>
          <p:cNvPr id="5" name="矩形 4"/>
          <p:cNvSpPr/>
          <p:nvPr/>
        </p:nvSpPr>
        <p:spPr>
          <a:xfrm>
            <a:off x="9380930" y="5179235"/>
            <a:ext cx="2698175" cy="637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+mj-ea"/>
                <a:ea typeface="+mj-ea"/>
              </a:rPr>
              <a:t>实例：</a:t>
            </a:r>
            <a:r>
              <a:rPr lang="en-US" altLang="zh-CN" sz="2800" dirty="0" smtClean="0">
                <a:latin typeface="+mj-ea"/>
                <a:ea typeface="+mj-ea"/>
              </a:rPr>
              <a:t>demo-6-2</a:t>
            </a:r>
            <a:endParaRPr lang="zh-CN" altLang="en-US" sz="2800" dirty="0" smtClean="0"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779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三、</a:t>
            </a:r>
            <a:r>
              <a:rPr lang="en-US" altLang="zh-CN" sz="4000" dirty="0" smtClean="0"/>
              <a:t>box-pack</a:t>
            </a:r>
            <a:endParaRPr lang="zh-CN" alt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9380930" y="5179235"/>
            <a:ext cx="2698175" cy="637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+mj-ea"/>
                <a:ea typeface="+mj-ea"/>
              </a:rPr>
              <a:t>实例：</a:t>
            </a:r>
            <a:r>
              <a:rPr lang="en-US" altLang="zh-CN" sz="2800" dirty="0" smtClean="0">
                <a:latin typeface="+mj-ea"/>
                <a:ea typeface="+mj-ea"/>
              </a:rPr>
              <a:t>demo-6-2</a:t>
            </a:r>
            <a:endParaRPr lang="zh-CN" altLang="en-US" sz="2800" dirty="0" smtClean="0">
              <a:latin typeface="+mj-ea"/>
              <a:ea typeface="+mj-ea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15415" y="1809208"/>
            <a:ext cx="3535680" cy="156706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88872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div{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display:box;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box-pack: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start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2400" dirty="0">
              <a:solidFill>
                <a:srgbClr val="222222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367338" y="1823496"/>
            <a:ext cx="3535680" cy="156706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88872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div{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display:box;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box-pack: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center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2400" dirty="0">
              <a:solidFill>
                <a:srgbClr val="222222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446847" y="3988528"/>
            <a:ext cx="3535680" cy="156706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88872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div{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display:box;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box-pack: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end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2400" dirty="0">
              <a:solidFill>
                <a:srgbClr val="222222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353050" y="4004177"/>
            <a:ext cx="3535680" cy="156706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88872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div{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display:box;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box-pack: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justify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2400" dirty="0">
              <a:solidFill>
                <a:srgbClr val="222222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134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四、</a:t>
            </a:r>
            <a:r>
              <a:rPr lang="en-US" altLang="zh-CN" sz="4000" dirty="0" smtClean="0"/>
              <a:t>box-pack</a:t>
            </a:r>
            <a:endParaRPr lang="zh-CN" alt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9380930" y="5179235"/>
            <a:ext cx="2698175" cy="637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+mj-ea"/>
                <a:ea typeface="+mj-ea"/>
              </a:rPr>
              <a:t>实例：</a:t>
            </a:r>
            <a:r>
              <a:rPr lang="en-US" altLang="zh-CN" sz="2800" dirty="0" smtClean="0">
                <a:latin typeface="+mj-ea"/>
                <a:ea typeface="+mj-ea"/>
              </a:rPr>
              <a:t>demo-6-3</a:t>
            </a:r>
            <a:endParaRPr lang="zh-CN" altLang="en-US" sz="2800" dirty="0" smtClean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2809" y="1771641"/>
            <a:ext cx="8305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设置或检索伸缩盒对象的子元素的对齐</a:t>
            </a:r>
            <a:r>
              <a:rPr lang="zh-CN" altLang="en-US" sz="2800" dirty="0" smtClean="0">
                <a:latin typeface="+mj-ea"/>
                <a:ea typeface="+mj-ea"/>
              </a:rPr>
              <a:t>方式（垂直）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2958" y="2557462"/>
            <a:ext cx="77698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+mj-ea"/>
                <a:ea typeface="+mj-ea"/>
              </a:rPr>
              <a:t>start</a:t>
            </a:r>
            <a:r>
              <a:rPr lang="zh-CN" altLang="en-US" sz="2400" b="1" dirty="0">
                <a:solidFill>
                  <a:srgbClr val="C00000"/>
                </a:solidFill>
                <a:latin typeface="+mj-ea"/>
                <a:ea typeface="+mj-ea"/>
              </a:rPr>
              <a:t>：</a:t>
            </a:r>
            <a:r>
              <a:rPr lang="zh-CN" altLang="en-US" sz="2400" dirty="0">
                <a:latin typeface="+mj-ea"/>
                <a:ea typeface="+mj-ea"/>
              </a:rPr>
              <a:t>设置伸缩盒对象的子元素从开始位置对齐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+mj-ea"/>
                <a:ea typeface="+mj-ea"/>
              </a:rPr>
              <a:t>center</a:t>
            </a:r>
            <a:r>
              <a:rPr lang="zh-CN" altLang="en-US" sz="2400" b="1" dirty="0">
                <a:solidFill>
                  <a:srgbClr val="C00000"/>
                </a:solidFill>
                <a:latin typeface="+mj-ea"/>
                <a:ea typeface="+mj-ea"/>
              </a:rPr>
              <a:t>：</a:t>
            </a:r>
            <a:r>
              <a:rPr lang="zh-CN" altLang="en-US" sz="2400" dirty="0">
                <a:latin typeface="+mj-ea"/>
                <a:ea typeface="+mj-ea"/>
              </a:rPr>
              <a:t>设置伸缩盒对象的子元素居中</a:t>
            </a:r>
            <a:r>
              <a:rPr lang="zh-CN" altLang="en-US" sz="2400" dirty="0" smtClean="0">
                <a:latin typeface="+mj-ea"/>
                <a:ea typeface="+mj-ea"/>
              </a:rPr>
              <a:t>对齐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+mj-ea"/>
                <a:ea typeface="+mj-ea"/>
              </a:rPr>
              <a:t>end</a:t>
            </a:r>
            <a:r>
              <a:rPr lang="zh-CN" altLang="en-US" sz="2400" b="1" dirty="0">
                <a:solidFill>
                  <a:srgbClr val="C00000"/>
                </a:solidFill>
                <a:latin typeface="+mj-ea"/>
                <a:ea typeface="+mj-ea"/>
              </a:rPr>
              <a:t>：</a:t>
            </a:r>
            <a:r>
              <a:rPr lang="zh-CN" altLang="en-US" sz="2400" dirty="0">
                <a:latin typeface="+mj-ea"/>
                <a:ea typeface="+mj-ea"/>
              </a:rPr>
              <a:t>设置伸缩盒对象的子元素从结束位置</a:t>
            </a:r>
            <a:r>
              <a:rPr lang="zh-CN" altLang="en-US" sz="2400" dirty="0" smtClean="0">
                <a:latin typeface="+mj-ea"/>
                <a:ea typeface="+mj-ea"/>
              </a:rPr>
              <a:t>对齐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+mj-ea"/>
                <a:ea typeface="+mj-ea"/>
              </a:rPr>
              <a:t>baseline</a:t>
            </a:r>
            <a:r>
              <a:rPr lang="zh-CN" altLang="en-US" sz="2400" b="1" dirty="0">
                <a:solidFill>
                  <a:srgbClr val="C00000"/>
                </a:solidFill>
                <a:latin typeface="+mj-ea"/>
                <a:ea typeface="+mj-ea"/>
              </a:rPr>
              <a:t>：</a:t>
            </a:r>
            <a:r>
              <a:rPr lang="zh-CN" altLang="en-US" sz="2400" dirty="0">
                <a:latin typeface="+mj-ea"/>
                <a:ea typeface="+mj-ea"/>
              </a:rPr>
              <a:t>设置伸缩盒对象的子元素基线</a:t>
            </a:r>
            <a:r>
              <a:rPr lang="zh-CN" altLang="en-US" sz="2400" dirty="0" smtClean="0">
                <a:latin typeface="+mj-ea"/>
                <a:ea typeface="+mj-ea"/>
              </a:rPr>
              <a:t>对齐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+mj-ea"/>
                <a:ea typeface="+mj-ea"/>
              </a:rPr>
              <a:t>stretch</a:t>
            </a:r>
            <a:r>
              <a:rPr lang="zh-CN" altLang="en-US" sz="2400" b="1" dirty="0">
                <a:solidFill>
                  <a:srgbClr val="C00000"/>
                </a:solidFill>
                <a:latin typeface="+mj-ea"/>
                <a:ea typeface="+mj-ea"/>
              </a:rPr>
              <a:t>：</a:t>
            </a:r>
            <a:r>
              <a:rPr lang="zh-CN" altLang="en-US" sz="2400" dirty="0">
                <a:latin typeface="+mj-ea"/>
                <a:ea typeface="+mj-ea"/>
              </a:rPr>
              <a:t>设置伸缩盒对象的子元素自适应父元素尺寸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134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其他</a:t>
            </a:r>
            <a:endParaRPr lang="zh-CN" alt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9380930" y="5179235"/>
            <a:ext cx="26981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+mj-ea"/>
                <a:ea typeface="+mj-ea"/>
              </a:rPr>
              <a:t>实例：</a:t>
            </a:r>
            <a:r>
              <a:rPr lang="en-US" altLang="zh-CN" sz="2800" dirty="0" smtClean="0">
                <a:latin typeface="+mj-ea"/>
                <a:ea typeface="+mj-ea"/>
              </a:rPr>
              <a:t>demo-6-4</a:t>
            </a:r>
            <a:endParaRPr lang="zh-CN" altLang="en-US" sz="2800" dirty="0" smtClean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1084" y="1450523"/>
            <a:ext cx="73327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+mj-ea"/>
              </a:rPr>
              <a:t>box-lines</a:t>
            </a:r>
            <a:endParaRPr lang="en-US" altLang="zh-CN" sz="32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+mj-ea"/>
                <a:ea typeface="+mj-ea"/>
              </a:rPr>
              <a:t>box-flex-group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+mj-ea"/>
                <a:ea typeface="+mj-ea"/>
              </a:rPr>
              <a:t>box-ordinal-group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+mj-ea"/>
                <a:ea typeface="+mj-ea"/>
              </a:rPr>
              <a:t>box-direction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31084" y="4662145"/>
            <a:ext cx="61430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要使得伸缩盒属性生效，需先定义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display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的</a:t>
            </a:r>
            <a:endParaRPr lang="en-US" altLang="zh-CN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参数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值为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box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或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inline-box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191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1179456" y="1955335"/>
            <a:ext cx="6739705" cy="476250"/>
            <a:chOff x="1465263" y="981075"/>
            <a:chExt cx="4981575" cy="476250"/>
          </a:xfrm>
        </p:grpSpPr>
        <p:sp>
          <p:nvSpPr>
            <p:cNvPr id="6" name="MH_Number_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465263" y="981075"/>
              <a:ext cx="1171608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7" name="MH_Entry_1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665413" y="98107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3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dirty="0" smtClean="0">
                  <a:solidFill>
                    <a:schemeClr val="tx1"/>
                  </a:solidFill>
                  <a:latin typeface="+mn-lt"/>
                  <a:ea typeface="+mn-ea"/>
                </a:rPr>
                <a:t>盒的相关样式</a:t>
              </a:r>
              <a:endParaRPr lang="en-US" altLang="zh-CN" sz="28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79456" y="2660918"/>
            <a:ext cx="6621488" cy="476250"/>
            <a:chOff x="1916113" y="1878013"/>
            <a:chExt cx="4973637" cy="476250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3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dirty="0" smtClean="0">
                  <a:solidFill>
                    <a:schemeClr val="tx1"/>
                  </a:solidFill>
                  <a:latin typeface="+mn-lt"/>
                  <a:ea typeface="+mn-ea"/>
                </a:rPr>
                <a:t>弹性盒模型</a:t>
              </a:r>
              <a:endParaRPr lang="en-US" altLang="zh-CN" sz="28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3" name="MH_Others_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433636" y="2271369"/>
            <a:ext cx="6778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 b="1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  <p:grpSp>
        <p:nvGrpSpPr>
          <p:cNvPr id="14" name="组合 13"/>
          <p:cNvGrpSpPr/>
          <p:nvPr>
            <p:custDataLst>
              <p:tags r:id="rId5"/>
            </p:custDataLst>
          </p:nvPr>
        </p:nvGrpSpPr>
        <p:grpSpPr>
          <a:xfrm>
            <a:off x="1179456" y="3366501"/>
            <a:ext cx="6621488" cy="476250"/>
            <a:chOff x="1465263" y="2774950"/>
            <a:chExt cx="4981575" cy="476250"/>
          </a:xfrm>
        </p:grpSpPr>
        <p:sp>
          <p:nvSpPr>
            <p:cNvPr id="15" name="MH_Number_3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465263" y="2778125"/>
              <a:ext cx="1200150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MH_Entry_3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665413" y="2774950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3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dirty="0" smtClean="0">
                  <a:solidFill>
                    <a:schemeClr val="tx1"/>
                  </a:solidFill>
                  <a:latin typeface="+mn-lt"/>
                  <a:ea typeface="+mn-ea"/>
                </a:rPr>
                <a:t>其他相关样式</a:t>
              </a:r>
              <a:endParaRPr lang="en-US" altLang="zh-CN" sz="28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9474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其他相关样式</a:t>
              </a:r>
              <a:endParaRPr lang="en-US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344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一、溢出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1531620" y="1593950"/>
            <a:ext cx="833628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1.overflow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2.overflow-x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规定是否对内容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左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右边缘</a:t>
            </a:r>
            <a:r>
              <a:rPr lang="zh-CN" altLang="en-US" sz="2800" dirty="0"/>
              <a:t>进行</a:t>
            </a:r>
            <a:r>
              <a:rPr lang="zh-CN" altLang="en-US" sz="2800" dirty="0" smtClean="0"/>
              <a:t>裁剪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示例：</a:t>
            </a:r>
            <a:r>
              <a:rPr lang="en-US" altLang="zh-CN" sz="2800" dirty="0" err="1" smtClean="0"/>
              <a:t>overflow-x:hidden</a:t>
            </a:r>
            <a:r>
              <a:rPr lang="en-US" altLang="zh-CN" sz="2800" dirty="0"/>
              <a:t>;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3.overflow-y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规定</a:t>
            </a:r>
            <a:r>
              <a:rPr lang="zh-CN" altLang="en-US" sz="2800" dirty="0"/>
              <a:t>是否对内容的上</a:t>
            </a:r>
            <a:r>
              <a:rPr lang="en-US" altLang="zh-CN" sz="2800" dirty="0"/>
              <a:t>/</a:t>
            </a:r>
            <a:r>
              <a:rPr lang="zh-CN" altLang="en-US" sz="2800" dirty="0"/>
              <a:t>下边缘进行</a:t>
            </a:r>
            <a:r>
              <a:rPr lang="zh-CN" altLang="en-US" sz="2800" dirty="0" smtClean="0"/>
              <a:t>裁剪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示例：</a:t>
            </a:r>
            <a:r>
              <a:rPr lang="en-US" altLang="zh-CN" sz="2800" dirty="0" err="1" smtClean="0"/>
              <a:t>overflow-y:hidden</a:t>
            </a:r>
            <a:r>
              <a:rPr lang="en-US" altLang="zh-CN" sz="2800" dirty="0" smtClean="0"/>
              <a:t>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633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二、阴影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1661152" y="1500128"/>
            <a:ext cx="72523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box-shadow </a:t>
            </a:r>
            <a:r>
              <a:rPr lang="zh-CN" altLang="en-US" sz="2800" dirty="0"/>
              <a:t>属性向框添加一个或多个阴影。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17349" y="2450068"/>
            <a:ext cx="926054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语法：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box-shadow: 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h-shadow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v-shadow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blur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spread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color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inset;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8" t="58958" r="28785" b="14584"/>
          <a:stretch/>
        </p:blipFill>
        <p:spPr bwMode="auto">
          <a:xfrm>
            <a:off x="1717349" y="3611880"/>
            <a:ext cx="8256480" cy="254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469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Rectangle 10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三、</a:t>
            </a:r>
            <a:r>
              <a:rPr lang="en-US" altLang="zh-CN" sz="4000" dirty="0" smtClean="0"/>
              <a:t>box-sizing</a:t>
            </a:r>
            <a:r>
              <a:rPr lang="zh-CN" altLang="en-US" sz="4000" dirty="0" smtClean="0"/>
              <a:t>属性</a:t>
            </a:r>
            <a:endParaRPr lang="en-US" altLang="zh-CN" sz="4000" dirty="0"/>
          </a:p>
        </p:txBody>
      </p:sp>
      <p:sp>
        <p:nvSpPr>
          <p:cNvPr id="3" name="矩形 2"/>
          <p:cNvSpPr/>
          <p:nvPr/>
        </p:nvSpPr>
        <p:spPr>
          <a:xfrm>
            <a:off x="1783080" y="1572485"/>
            <a:ext cx="9006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box-sizing </a:t>
            </a:r>
            <a:r>
              <a:rPr lang="zh-CN" altLang="en-US" sz="2400" dirty="0"/>
              <a:t>属性允许您以特定的方式定义匹配某个区域的特定元素。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83080" y="2242152"/>
            <a:ext cx="7391447" cy="8284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8887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语法：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box-sizing: content-box|border-box|inherit;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5" t="54167" r="24100" b="15208"/>
          <a:stretch/>
        </p:blipFill>
        <p:spPr bwMode="auto">
          <a:xfrm>
            <a:off x="1783080" y="3371698"/>
            <a:ext cx="8686800" cy="2831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1466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1381125" y="2130425"/>
            <a:ext cx="7854950" cy="3252788"/>
            <a:chOff x="1381125" y="2130425"/>
            <a:chExt cx="7854950" cy="3252788"/>
          </a:xfrm>
        </p:grpSpPr>
        <p:sp>
          <p:nvSpPr>
            <p:cNvPr id="35843" name="文本框 3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697164" y="2206576"/>
              <a:ext cx="4546600" cy="3098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8000" tIns="108000" rIns="108000" bIns="108000" anchor="ctr">
              <a:normAutofit/>
            </a:bodyPr>
            <a:lstStyle>
              <a:lvl1pPr indent="358775"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1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marL="0" lvl="1" indent="0">
                <a:buNone/>
              </a:pPr>
              <a:r>
                <a:rPr lang="en-US" altLang="zh-CN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1.</a:t>
              </a:r>
              <a:r>
                <a:rPr lang="zh-CN" altLang="en-US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盒的相关样式</a:t>
              </a:r>
              <a:endParaRPr lang="en-US" altLang="zh-CN" sz="3200" dirty="0" smtClean="0">
                <a:solidFill>
                  <a:schemeClr val="tx1"/>
                </a:solidFill>
                <a:latin typeface="+mn-lt"/>
                <a:ea typeface="+mn-ea"/>
              </a:endParaRPr>
            </a:p>
            <a:p>
              <a:pPr marL="0" lvl="1" indent="0">
                <a:buNone/>
              </a:pPr>
              <a:r>
                <a:rPr lang="en-US" altLang="zh-CN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2.</a:t>
              </a:r>
              <a:r>
                <a:rPr lang="zh-CN" altLang="en-US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弹性盒模型</a:t>
              </a:r>
              <a:endParaRPr lang="en-US" altLang="zh-CN" sz="3200" dirty="0" smtClean="0">
                <a:solidFill>
                  <a:schemeClr val="tx1"/>
                </a:solidFill>
                <a:latin typeface="+mn-lt"/>
                <a:ea typeface="+mn-ea"/>
              </a:endParaRPr>
            </a:p>
            <a:p>
              <a:pPr marL="0" lvl="1" indent="0">
                <a:buNone/>
              </a:pPr>
              <a:r>
                <a:rPr lang="en-US" altLang="zh-CN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3.</a:t>
              </a:r>
              <a:r>
                <a:rPr lang="zh-CN" altLang="en-US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其他相关样式</a:t>
              </a:r>
              <a:endParaRPr lang="en-US" altLang="zh-CN" sz="3200" dirty="0" smtClean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35844" name="直接连接符 4"/>
            <p:cNvCxnSpPr>
              <a:cxnSpLocks noChangeShapeType="1"/>
            </p:cNvCxnSpPr>
            <p:nvPr>
              <p:custDataLst>
                <p:tags r:id="rId5"/>
              </p:custDataLst>
            </p:nvPr>
          </p:nvCxnSpPr>
          <p:spPr bwMode="auto">
            <a:xfrm flipV="1">
              <a:off x="9234488" y="2311400"/>
              <a:ext cx="0" cy="492125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45" name="直接连接符 5"/>
            <p:cNvCxnSpPr>
              <a:cxnSpLocks noChangeShapeType="1"/>
            </p:cNvCxnSpPr>
            <p:nvPr>
              <p:custDataLst>
                <p:tags r:id="rId6"/>
              </p:custDataLst>
            </p:nvPr>
          </p:nvCxnSpPr>
          <p:spPr bwMode="auto">
            <a:xfrm flipH="1">
              <a:off x="1381125" y="2130425"/>
              <a:ext cx="7851775" cy="0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46" name="直接连接符 6"/>
            <p:cNvCxnSpPr>
              <a:cxnSpLocks noChangeShapeType="1"/>
            </p:cNvCxnSpPr>
            <p:nvPr>
              <p:custDataLst>
                <p:tags r:id="rId7"/>
              </p:custDataLst>
            </p:nvPr>
          </p:nvCxnSpPr>
          <p:spPr bwMode="auto">
            <a:xfrm rot="5400000" flipH="1" flipV="1">
              <a:off x="8134351" y="4435475"/>
              <a:ext cx="0" cy="1895475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47" name="直接连接符 7"/>
            <p:cNvCxnSpPr>
              <a:cxnSpLocks noChangeShapeType="1"/>
            </p:cNvCxnSpPr>
            <p:nvPr>
              <p:custDataLst>
                <p:tags r:id="rId8"/>
              </p:custDataLst>
            </p:nvPr>
          </p:nvCxnSpPr>
          <p:spPr bwMode="auto">
            <a:xfrm flipV="1">
              <a:off x="9236075" y="4889500"/>
              <a:ext cx="0" cy="493713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本课小结</a:t>
            </a:r>
            <a:endParaRPr lang="zh-CN" altLang="en-US" sz="4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盒的相关样式</a:t>
              </a:r>
              <a:endParaRPr lang="en-US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盒的类型</a:t>
            </a:r>
            <a:endParaRPr lang="zh-CN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706098" y="1725272"/>
            <a:ext cx="62663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+mj-ea"/>
                <a:ea typeface="+mj-ea"/>
              </a:rPr>
              <a:t>Inline-block</a:t>
            </a:r>
          </a:p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+mj-ea"/>
                <a:ea typeface="+mj-ea"/>
              </a:rPr>
              <a:t>Inline-table</a:t>
            </a:r>
            <a:endParaRPr lang="en-US" altLang="zh-CN" sz="3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+mj-ea"/>
                <a:ea typeface="+mj-ea"/>
              </a:rPr>
              <a:t>list-item</a:t>
            </a:r>
          </a:p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+mj-ea"/>
                <a:ea typeface="+mj-ea"/>
              </a:rPr>
              <a:t>run-in</a:t>
            </a:r>
            <a:r>
              <a:rPr lang="zh-CN" altLang="en-US" sz="3600" dirty="0" smtClean="0">
                <a:latin typeface="+mj-ea"/>
                <a:ea typeface="+mj-ea"/>
              </a:rPr>
              <a:t>与</a:t>
            </a:r>
            <a:r>
              <a:rPr lang="en-US" altLang="zh-CN" sz="3600" dirty="0" smtClean="0">
                <a:latin typeface="+mj-ea"/>
                <a:ea typeface="+mj-ea"/>
              </a:rPr>
              <a:t>compact</a:t>
            </a:r>
          </a:p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+mj-ea"/>
                <a:ea typeface="+mj-ea"/>
              </a:rPr>
              <a:t>none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一、</a:t>
            </a:r>
            <a:r>
              <a:rPr lang="en-US" altLang="zh-CN" sz="4000" dirty="0" smtClean="0"/>
              <a:t>block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inline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inline-block</a:t>
            </a:r>
            <a:endParaRPr lang="zh-CN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1604961" y="1805941"/>
            <a:ext cx="8996363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800" b="1" dirty="0" err="1"/>
              <a:t>display:block</a:t>
            </a:r>
            <a:endParaRPr lang="en-US" altLang="zh-CN" sz="2800" b="1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block</a:t>
            </a:r>
            <a:r>
              <a:rPr lang="zh-CN" altLang="en-US" sz="2400" dirty="0"/>
              <a:t>元素会独占一行，多个</a:t>
            </a:r>
            <a:r>
              <a:rPr lang="en-US" altLang="zh-CN" sz="2400" dirty="0"/>
              <a:t>block</a:t>
            </a:r>
            <a:r>
              <a:rPr lang="zh-CN" altLang="en-US" sz="2400" dirty="0"/>
              <a:t>元素会各自新起一行。默认情况下，</a:t>
            </a:r>
            <a:r>
              <a:rPr lang="en-US" altLang="zh-CN" sz="2400" dirty="0"/>
              <a:t>block</a:t>
            </a:r>
            <a:r>
              <a:rPr lang="zh-CN" altLang="en-US" sz="2400" dirty="0"/>
              <a:t>元素宽度自动填满其父元素宽度。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block</a:t>
            </a:r>
            <a:r>
              <a:rPr lang="zh-CN" altLang="en-US" sz="2400" dirty="0"/>
              <a:t>元素可以设置</a:t>
            </a:r>
            <a:r>
              <a:rPr lang="en-US" altLang="zh-CN" sz="2400" dirty="0" err="1"/>
              <a:t>width,height</a:t>
            </a:r>
            <a:r>
              <a:rPr lang="zh-CN" altLang="en-US" sz="2400" dirty="0"/>
              <a:t>属性。块级元素即使设置了宽度</a:t>
            </a:r>
            <a:r>
              <a:rPr lang="en-US" altLang="zh-CN" sz="2400" dirty="0"/>
              <a:t>,</a:t>
            </a:r>
            <a:r>
              <a:rPr lang="zh-CN" altLang="en-US" sz="2400" dirty="0"/>
              <a:t>仍然是独占一行。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block</a:t>
            </a:r>
            <a:r>
              <a:rPr lang="zh-CN" altLang="en-US" sz="2400" dirty="0"/>
              <a:t>元素可以设置</a:t>
            </a:r>
            <a:r>
              <a:rPr lang="en-US" altLang="zh-CN" sz="2400" dirty="0"/>
              <a:t>margin</a:t>
            </a:r>
            <a:r>
              <a:rPr lang="zh-CN" altLang="en-US" sz="2400" dirty="0"/>
              <a:t>和</a:t>
            </a:r>
            <a:r>
              <a:rPr lang="en-US" altLang="zh-CN" sz="2400" dirty="0"/>
              <a:t>padding</a:t>
            </a:r>
            <a:r>
              <a:rPr lang="zh-CN" altLang="en-US" sz="2400" dirty="0"/>
              <a:t>属性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15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一、</a:t>
            </a:r>
            <a:r>
              <a:rPr lang="en-US" altLang="zh-CN" sz="4000" dirty="0" smtClean="0"/>
              <a:t>block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inline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inline-block</a:t>
            </a:r>
            <a:endParaRPr lang="zh-CN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661987" y="1588770"/>
            <a:ext cx="10682287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800" b="1" dirty="0" err="1"/>
              <a:t>display:inline</a:t>
            </a:r>
            <a:endParaRPr lang="en-US" altLang="zh-CN" sz="2800" b="1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inline</a:t>
            </a:r>
            <a:r>
              <a:rPr lang="zh-CN" altLang="en-US" sz="2400" dirty="0"/>
              <a:t>元素不会独占一行，多个相邻的行内元素会排列在同一行里，直到一行排列不下，才会新换一行，其宽度随元素的内容而变化。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inline</a:t>
            </a:r>
            <a:r>
              <a:rPr lang="zh-CN" altLang="en-US" sz="2400" dirty="0"/>
              <a:t>元素设置</a:t>
            </a:r>
            <a:r>
              <a:rPr lang="en-US" altLang="zh-CN" sz="2400" dirty="0" err="1"/>
              <a:t>width,height</a:t>
            </a:r>
            <a:r>
              <a:rPr lang="zh-CN" altLang="en-US" sz="2400" dirty="0"/>
              <a:t>属性无效。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inline</a:t>
            </a:r>
            <a:r>
              <a:rPr lang="zh-CN" altLang="en-US" sz="2400" dirty="0"/>
              <a:t>元素的</a:t>
            </a:r>
            <a:r>
              <a:rPr lang="en-US" altLang="zh-CN" sz="2400" dirty="0"/>
              <a:t>margin</a:t>
            </a:r>
            <a:r>
              <a:rPr lang="zh-CN" altLang="en-US" sz="2400" dirty="0"/>
              <a:t>和</a:t>
            </a:r>
            <a:r>
              <a:rPr lang="en-US" altLang="zh-CN" sz="2400" dirty="0"/>
              <a:t>padding</a:t>
            </a:r>
            <a:r>
              <a:rPr lang="zh-CN" altLang="en-US" sz="2400" dirty="0"/>
              <a:t>属性，水平方向的</a:t>
            </a:r>
            <a:r>
              <a:rPr lang="en-US" altLang="zh-CN" sz="2400" dirty="0"/>
              <a:t>padding-left, padding-right, margin-left, margin-right</a:t>
            </a:r>
            <a:r>
              <a:rPr lang="zh-CN" altLang="en-US" sz="2400" dirty="0"/>
              <a:t>都产生边距效果；但竖直方向的</a:t>
            </a:r>
            <a:r>
              <a:rPr lang="en-US" altLang="zh-CN" sz="2400" dirty="0"/>
              <a:t>padding-top, padding-bottom, margin-top, margin-bottom</a:t>
            </a:r>
            <a:r>
              <a:rPr lang="zh-CN" altLang="en-US" sz="2400" dirty="0"/>
              <a:t>不会产生边距效果。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15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一、</a:t>
            </a:r>
            <a:r>
              <a:rPr lang="en-US" altLang="zh-CN" sz="4000" dirty="0" smtClean="0"/>
              <a:t>block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inline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inline-block</a:t>
            </a:r>
            <a:endParaRPr lang="zh-CN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719137" y="1797367"/>
            <a:ext cx="9424988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800" b="1" dirty="0" err="1"/>
              <a:t>display:inline-block</a:t>
            </a:r>
            <a:endParaRPr lang="en-US" altLang="zh-CN" sz="2800" b="1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简单来说就是将对象呈现为</a:t>
            </a:r>
            <a:r>
              <a:rPr lang="en-US" altLang="zh-CN" sz="2400" dirty="0"/>
              <a:t>inline</a:t>
            </a:r>
            <a:r>
              <a:rPr lang="zh-CN" altLang="en-US" sz="2400" dirty="0"/>
              <a:t>对象，但是对象的内容作为</a:t>
            </a:r>
            <a:r>
              <a:rPr lang="en-US" altLang="zh-CN" sz="2400" dirty="0"/>
              <a:t>block</a:t>
            </a:r>
            <a:r>
              <a:rPr lang="zh-CN" altLang="en-US" sz="2400" dirty="0"/>
              <a:t>对象呈现。之后的内联对象会被排列在同一行内。比如我们可以给一个</a:t>
            </a:r>
            <a:r>
              <a:rPr lang="en-US" altLang="zh-CN" sz="2400" dirty="0"/>
              <a:t>link</a:t>
            </a:r>
            <a:r>
              <a:rPr lang="zh-CN" altLang="en-US" sz="2400" dirty="0"/>
              <a:t>（</a:t>
            </a:r>
            <a:r>
              <a:rPr lang="en-US" altLang="zh-CN" sz="2400" dirty="0"/>
              <a:t>a</a:t>
            </a:r>
            <a:r>
              <a:rPr lang="zh-CN" altLang="en-US" sz="2400" dirty="0"/>
              <a:t>元素）</a:t>
            </a:r>
            <a:r>
              <a:rPr lang="en-US" altLang="zh-CN" sz="2400" dirty="0"/>
              <a:t>inline-block</a:t>
            </a:r>
            <a:r>
              <a:rPr lang="zh-CN" altLang="en-US" sz="2400" dirty="0"/>
              <a:t>属性值，使其既具有</a:t>
            </a:r>
            <a:r>
              <a:rPr lang="en-US" altLang="zh-CN" sz="2400" dirty="0"/>
              <a:t>block</a:t>
            </a:r>
            <a:r>
              <a:rPr lang="zh-CN" altLang="en-US" sz="2400" dirty="0"/>
              <a:t>的宽度高度特性又具有</a:t>
            </a:r>
            <a:r>
              <a:rPr lang="en-US" altLang="zh-CN" sz="2400" dirty="0"/>
              <a:t>inline</a:t>
            </a:r>
            <a:r>
              <a:rPr lang="zh-CN" altLang="en-US" sz="2400" dirty="0"/>
              <a:t>的同行特性。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15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二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inline-table</a:t>
            </a:r>
            <a:endParaRPr lang="zh-CN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719137" y="1797367"/>
            <a:ext cx="942498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800" b="1" dirty="0" err="1" smtClean="0"/>
              <a:t>display:inline-table</a:t>
            </a:r>
            <a:endParaRPr lang="en-US" altLang="zh-CN" sz="2800" b="1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此元素会作为内联表格来显示（类似 </a:t>
            </a:r>
            <a:r>
              <a:rPr lang="en-US" altLang="zh-CN" sz="2400" dirty="0"/>
              <a:t>&lt;table&gt;</a:t>
            </a:r>
            <a:r>
              <a:rPr lang="zh-CN" altLang="en-US" sz="2400" dirty="0"/>
              <a:t>），表格前后没有换行符。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031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三、</a:t>
            </a:r>
            <a:r>
              <a:rPr lang="en-US" altLang="zh-CN" sz="4000" dirty="0" smtClean="0"/>
              <a:t>list-item</a:t>
            </a:r>
            <a:endParaRPr lang="zh-CN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719137" y="1383029"/>
            <a:ext cx="109251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800" b="1" dirty="0" err="1" smtClean="0"/>
              <a:t>display:list-item</a:t>
            </a:r>
            <a:endParaRPr lang="en-US" altLang="zh-CN" sz="2800" b="1" dirty="0" smtClean="0"/>
          </a:p>
          <a:p>
            <a:pPr latinLnBrk="1">
              <a:lnSpc>
                <a:spcPct val="150000"/>
              </a:lnSpc>
            </a:pPr>
            <a:r>
              <a:rPr lang="zh-CN" altLang="en-US" sz="2400" dirty="0"/>
              <a:t>在大的块级列表</a:t>
            </a:r>
            <a:r>
              <a:rPr lang="en-US" altLang="zh-CN" sz="2400" dirty="0"/>
              <a:t>,</a:t>
            </a:r>
            <a:r>
              <a:rPr lang="zh-CN" altLang="en-US" sz="2400" dirty="0"/>
              <a:t>可以叫列块下用</a:t>
            </a:r>
            <a:br>
              <a:rPr lang="zh-CN" altLang="en-US" sz="2400" dirty="0"/>
            </a:br>
            <a:r>
              <a:rPr lang="en-US" altLang="zh-CN" sz="2000" dirty="0"/>
              <a:t>&lt;span style="display:list-item;list-style:square;list-style-position:inside;"&gt;</a:t>
            </a:r>
            <a:r>
              <a:rPr lang="en-US" altLang="zh-CN" sz="2000" dirty="0" err="1"/>
              <a:t>aaaa</a:t>
            </a:r>
            <a:r>
              <a:rPr lang="en-US" altLang="zh-CN" sz="2000" dirty="0"/>
              <a:t>&lt;/span&gt;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sz="2400" dirty="0" smtClean="0"/>
              <a:t>比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ul</a:t>
            </a:r>
            <a:r>
              <a:rPr lang="en-US" altLang="zh-CN" sz="2400" dirty="0"/>
              <a:t>&gt;</a:t>
            </a:r>
            <a:r>
              <a:rPr lang="zh-CN" altLang="en-US" sz="2400" dirty="0"/>
              <a:t>方便</a:t>
            </a:r>
          </a:p>
        </p:txBody>
      </p:sp>
      <p:sp>
        <p:nvSpPr>
          <p:cNvPr id="3" name="矩形 2"/>
          <p:cNvSpPr/>
          <p:nvPr/>
        </p:nvSpPr>
        <p:spPr>
          <a:xfrm>
            <a:off x="733423" y="3691353"/>
            <a:ext cx="11296652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&lt;p&gt;&lt;span</a:t>
            </a:r>
            <a:r>
              <a:rPr lang="en-US" altLang="zh-CN" dirty="0"/>
              <a:t> id="</a:t>
            </a:r>
            <a:r>
              <a:rPr lang="en-US" altLang="zh-CN" dirty="0" err="1"/>
              <a:t>oSpan</a:t>
            </a:r>
            <a:r>
              <a:rPr lang="en-US" altLang="zh-CN" dirty="0"/>
              <a:t>" style="</a:t>
            </a:r>
            <a:r>
              <a:rPr lang="en-US" altLang="zh-CN" dirty="0" smtClean="0"/>
              <a:t>background-color</a:t>
            </a:r>
            <a:r>
              <a:rPr lang="en-US" altLang="zh-CN" dirty="0"/>
              <a:t>: #CFCFCF;"&gt;This is a SPAN&lt;/SPAN&gt; in a sentence</a:t>
            </a:r>
            <a:r>
              <a:rPr lang="en-US" altLang="zh-CN" dirty="0" smtClean="0"/>
              <a:t>.&lt;/p&gt;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 smtClean="0"/>
              <a:t>&lt;p&gt;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&lt;input type=button value="Inline" </a:t>
            </a:r>
            <a:r>
              <a:rPr lang="en-US" altLang="zh-CN" sz="2000" dirty="0" err="1"/>
              <a:t>onclick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oSpan.style.display</a:t>
            </a:r>
            <a:r>
              <a:rPr lang="en-US" altLang="zh-CN" sz="2000" dirty="0"/>
              <a:t>='inline'"&gt;</a:t>
            </a:r>
            <a:br>
              <a:rPr lang="en-US" altLang="zh-CN" sz="2000" dirty="0"/>
            </a:br>
            <a:r>
              <a:rPr lang="en-US" altLang="zh-CN" sz="2000" dirty="0"/>
              <a:t>&lt;input type=button value="Block" </a:t>
            </a:r>
            <a:r>
              <a:rPr lang="en-US" altLang="zh-CN" sz="2000" dirty="0" err="1"/>
              <a:t>onclick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oSpan.style.display</a:t>
            </a:r>
            <a:r>
              <a:rPr lang="en-US" altLang="zh-CN" sz="2000" dirty="0"/>
              <a:t>='block'"&gt;</a:t>
            </a:r>
            <a:br>
              <a:rPr lang="en-US" altLang="zh-CN" sz="2000" dirty="0"/>
            </a:br>
            <a:r>
              <a:rPr lang="en-US" altLang="zh-CN" sz="2000" dirty="0"/>
              <a:t>&lt;input type=button value="None" </a:t>
            </a:r>
            <a:r>
              <a:rPr lang="en-US" altLang="zh-CN" sz="2000" dirty="0" err="1"/>
              <a:t>onclick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oSpan.style.display</a:t>
            </a:r>
            <a:r>
              <a:rPr lang="en-US" altLang="zh-CN" sz="2000" dirty="0"/>
              <a:t>='none'"&gt;</a:t>
            </a:r>
            <a:br>
              <a:rPr lang="en-US" altLang="zh-CN" sz="2000" dirty="0"/>
            </a:br>
            <a:r>
              <a:rPr lang="en-US" altLang="zh-CN" sz="2000" dirty="0" smtClean="0"/>
              <a:t>&lt;/p&gt;</a:t>
            </a:r>
            <a:endParaRPr lang="zh-CN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702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13"/>
  <p:tag name="KSO_WM_SLIDE_INDEX" val="13"/>
  <p:tag name="KSO_WM_SLIDE_ITEM_CNT" val="2"/>
  <p:tag name="KSO_WM_SLIDE_LAYOUT" val="a_l_f"/>
  <p:tag name="KSO_WM_SLIDE_LAYOUT_CNT" val="1_1_1"/>
  <p:tag name="KSO_WM_SLIDE_TYPE" val="text"/>
  <p:tag name="KSO_WM_BEAUTIFY_FLAG" val="#wm#"/>
  <p:tag name="KSO_WM_SLIDE_POSITION" val="101*174"/>
  <p:tag name="KSO_WM_SLIDE_SIZE" val="660*244"/>
  <p:tag name="KSO_WM_DIAGRAM_GROUP_CODE" val="l1-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3*a*1"/>
  <p:tag name="KSO_WM_UNIT_CLEAR" val="1"/>
  <p:tag name="KSO_WM_UNIT_LAYERLEVEL" val="1"/>
  <p:tag name="KSO_WM_UNIT_VALUE" val="3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7"/>
  <p:tag name="KSO_WM_SLIDE_INDEX" val="27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4"/>
  <p:tag name="KSO_WM_SLIDE_SIZE" val="618*2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7*i*0"/>
  <p:tag name="KSO_WM_TEMPLATE_CATEGORY" val="custom"/>
  <p:tag name="KSO_WM_TEMPLATE_INDEX" val="160336"/>
  <p:tag name="KSO_WM_UNIT_INDEX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7*a*1"/>
  <p:tag name="KSO_WM_UNIT_CLEAR" val="1"/>
  <p:tag name="KSO_WM_UNIT_LAYERLEVEL" val="1"/>
  <p:tag name="KSO_WM_UNIT_VALUE" val="3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f"/>
  <p:tag name="KSO_WM_UNIT_INDEX" val="1"/>
  <p:tag name="KSO_WM_UNIT_ID" val="custom160336_27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7*i*7"/>
  <p:tag name="KSO_WM_TEMPLATE_CATEGORY" val="custom"/>
  <p:tag name="KSO_WM_TEMPLATE_INDEX" val="160336"/>
  <p:tag name="KSO_WM_UNIT_INDEX" val="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7*i*8"/>
  <p:tag name="KSO_WM_TEMPLATE_CATEGORY" val="custom"/>
  <p:tag name="KSO_WM_TEMPLATE_INDEX" val="160336"/>
  <p:tag name="KSO_WM_UNIT_INDEX" val="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7*i*9"/>
  <p:tag name="KSO_WM_TEMPLATE_CATEGORY" val="custom"/>
  <p:tag name="KSO_WM_TEMPLATE_INDEX" val="160336"/>
  <p:tag name="KSO_WM_UNIT_INDEX" val="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1*a*1"/>
  <p:tag name="KSO_WM_UNIT_CLEAR" val="1"/>
  <p:tag name="KSO_WM_UNIT_LAYERLEVEL" val="1"/>
  <p:tag name="KSO_WM_UNIT_ISCONTENTSTITLE" val="1"/>
  <p:tag name="KSO_WM_UNIT_VALUE" val="5"/>
  <p:tag name="KSO_WM_UNIT_HIGHLIGHT" val="0"/>
  <p:tag name="KSO_WM_UNIT_COMPATIBLE" val="0"/>
  <p:tag name="KSO_WM_UNIT_PRESET_TEXT" val="CONTENTS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7*i*10"/>
  <p:tag name="KSO_WM_TEMPLATE_CATEGORY" val="custom"/>
  <p:tag name="KSO_WM_TEMPLATE_INDEX" val="160336"/>
  <p:tag name="KSO_WM_UNIT_INDEX" val="1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0"/>
  <p:tag name="KSO_WM_TEMPLATE_CATEGORY" val="custom"/>
  <p:tag name="KSO_WM_TEMPLATE_INDEX" val="160336"/>
  <p:tag name="KSO_WM_UNIT_INDEX" val="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heme/theme1.xml><?xml version="1.0" encoding="utf-8"?>
<a:theme xmlns:a="http://schemas.openxmlformats.org/drawingml/2006/main" name="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883</Words>
  <Application>Microsoft Office PowerPoint</Application>
  <PresentationFormat>宽屏</PresentationFormat>
  <Paragraphs>143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黑体</vt:lpstr>
      <vt:lpstr>宋体</vt:lpstr>
      <vt:lpstr>微软雅黑</vt:lpstr>
      <vt:lpstr>幼圆</vt:lpstr>
      <vt:lpstr>Arial</vt:lpstr>
      <vt:lpstr>Britannic Bold</vt:lpstr>
      <vt:lpstr>Calibri</vt:lpstr>
      <vt:lpstr>Consolas</vt:lpstr>
      <vt:lpstr>Courier New</vt:lpstr>
      <vt:lpstr>A000120141114A19PWBG</vt:lpstr>
      <vt:lpstr>H5方向基础课</vt:lpstr>
      <vt:lpstr>PowerPoint 演示文稿</vt:lpstr>
      <vt:lpstr>PowerPoint 演示文稿</vt:lpstr>
      <vt:lpstr>盒的类型</vt:lpstr>
      <vt:lpstr>一、block、inline、inline-block</vt:lpstr>
      <vt:lpstr>一、block、inline、inline-block</vt:lpstr>
      <vt:lpstr>一、block、inline、inline-block</vt:lpstr>
      <vt:lpstr>二、inline-table</vt:lpstr>
      <vt:lpstr>三、list-item</vt:lpstr>
      <vt:lpstr>PowerPoint 演示文稿</vt:lpstr>
      <vt:lpstr>一、box-flex属性</vt:lpstr>
      <vt:lpstr>注意</vt:lpstr>
      <vt:lpstr>二、box-orient</vt:lpstr>
      <vt:lpstr>练习</vt:lpstr>
      <vt:lpstr>练习</vt:lpstr>
      <vt:lpstr>三、box-pack</vt:lpstr>
      <vt:lpstr>三、box-pack</vt:lpstr>
      <vt:lpstr>四、box-pack</vt:lpstr>
      <vt:lpstr>其他</vt:lpstr>
      <vt:lpstr>PowerPoint 演示文稿</vt:lpstr>
      <vt:lpstr>一、溢出</vt:lpstr>
      <vt:lpstr>二、阴影</vt:lpstr>
      <vt:lpstr>三、box-sizing属性</vt:lpstr>
      <vt:lpstr>本课小结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qile</dc:creator>
  <cp:lastModifiedBy>MengYi</cp:lastModifiedBy>
  <cp:revision>26</cp:revision>
  <dcterms:created xsi:type="dcterms:W3CDTF">2017-02-07T05:33:04Z</dcterms:created>
  <dcterms:modified xsi:type="dcterms:W3CDTF">2017-05-19T09:32:14Z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