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23"/>
  </p:notesMasterIdLst>
  <p:sldIdLst>
    <p:sldId id="257" r:id="rId3"/>
    <p:sldId id="286" r:id="rId4"/>
    <p:sldId id="288" r:id="rId5"/>
    <p:sldId id="262" r:id="rId6"/>
    <p:sldId id="258" r:id="rId7"/>
    <p:sldId id="260" r:id="rId8"/>
    <p:sldId id="313" r:id="rId9"/>
    <p:sldId id="296" r:id="rId10"/>
    <p:sldId id="314" r:id="rId11"/>
    <p:sldId id="317" r:id="rId12"/>
    <p:sldId id="316" r:id="rId13"/>
    <p:sldId id="315" r:id="rId14"/>
    <p:sldId id="319" r:id="rId15"/>
    <p:sldId id="289" r:id="rId16"/>
    <p:sldId id="290" r:id="rId17"/>
    <p:sldId id="309" r:id="rId18"/>
    <p:sldId id="310" r:id="rId19"/>
    <p:sldId id="303" r:id="rId20"/>
    <p:sldId id="283" r:id="rId21"/>
    <p:sldId id="285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260351"/>
            <a:ext cx="8974540" cy="5865813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5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5.png"/><Relationship Id="rId5" Type="http://schemas.openxmlformats.org/officeDocument/2006/relationships/tags" Target="../tags/tag57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56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image" Target="../media/image5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en-US" altLang="zh-CN" sz="4000" dirty="0" smtClean="0">
                <a:solidFill>
                  <a:srgbClr val="000000"/>
                </a:solidFill>
              </a:rPr>
              <a:t>14</a:t>
            </a:r>
            <a:r>
              <a:rPr lang="zh-CN" altLang="en-US" sz="4000" dirty="0" smtClean="0">
                <a:solidFill>
                  <a:srgbClr val="000000"/>
                </a:solidFill>
              </a:rPr>
              <a:t>章 变形处理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8" t="42917" r="24685" b="22500"/>
          <a:stretch/>
        </p:blipFill>
        <p:spPr bwMode="auto">
          <a:xfrm>
            <a:off x="481965" y="719733"/>
            <a:ext cx="460137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651989" y="259664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&lt;style&gt;</a:t>
            </a:r>
          </a:p>
          <a:p>
            <a:r>
              <a:rPr lang="en-US" altLang="zh-CN" sz="2000" dirty="0"/>
              <a:t>#div1</a:t>
            </a:r>
          </a:p>
          <a:p>
            <a:r>
              <a:rPr lang="en-US" altLang="zh-CN" sz="2000" dirty="0" smtClean="0"/>
              <a:t>{position</a:t>
            </a:r>
            <a:r>
              <a:rPr lang="en-US" altLang="zh-CN" sz="2000" dirty="0"/>
              <a:t>: </a:t>
            </a:r>
            <a:r>
              <a:rPr lang="en-US" altLang="zh-CN" sz="2000" dirty="0" err="1" smtClean="0"/>
              <a:t>relative;height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200px;width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200px;margin</a:t>
            </a:r>
            <a:r>
              <a:rPr lang="en-US" altLang="zh-CN" sz="2000" dirty="0"/>
              <a:t>: 100px;</a:t>
            </a:r>
          </a:p>
          <a:p>
            <a:r>
              <a:rPr lang="en-US" altLang="zh-CN" sz="2000" dirty="0" smtClean="0"/>
              <a:t>padding:10px;border</a:t>
            </a:r>
            <a:r>
              <a:rPr lang="en-US" altLang="zh-CN" sz="2000" dirty="0"/>
              <a:t>: 1px solid black</a:t>
            </a:r>
            <a:r>
              <a:rPr lang="en-US" altLang="zh-CN" sz="2000" dirty="0" smtClean="0"/>
              <a:t>;}</a:t>
            </a:r>
            <a:endParaRPr lang="en-US" altLang="zh-CN" sz="2000" dirty="0"/>
          </a:p>
          <a:p>
            <a:r>
              <a:rPr lang="en-US" altLang="zh-CN" sz="2000" dirty="0"/>
              <a:t>#</a:t>
            </a:r>
            <a:r>
              <a:rPr lang="en-US" altLang="zh-CN" sz="2000" dirty="0" smtClean="0"/>
              <a:t>div2{padding:50px;position</a:t>
            </a:r>
            <a:r>
              <a:rPr lang="en-US" altLang="zh-CN" sz="2000" dirty="0"/>
              <a:t>: </a:t>
            </a:r>
            <a:r>
              <a:rPr lang="en-US" altLang="zh-CN" sz="2000" dirty="0" err="1" smtClean="0"/>
              <a:t>absolute;border</a:t>
            </a:r>
            <a:r>
              <a:rPr lang="en-US" altLang="zh-CN" sz="2000" dirty="0"/>
              <a:t>: 1px solid black;</a:t>
            </a:r>
          </a:p>
          <a:p>
            <a:r>
              <a:rPr lang="en-US" altLang="zh-CN" sz="2000" dirty="0"/>
              <a:t>background-color: </a:t>
            </a:r>
            <a:r>
              <a:rPr lang="en-US" altLang="zh-CN" sz="2000" dirty="0" err="1" smtClean="0"/>
              <a:t>yellow;transform</a:t>
            </a:r>
            <a:r>
              <a:rPr lang="en-US" altLang="zh-CN" sz="2000" dirty="0"/>
              <a:t>: rotate(45deg</a:t>
            </a:r>
            <a:r>
              <a:rPr lang="en-US" altLang="zh-CN" sz="2000" dirty="0" smtClean="0"/>
              <a:t>);transform-origin:20</a:t>
            </a:r>
            <a:r>
              <a:rPr lang="en-US" altLang="zh-CN" sz="2000" dirty="0"/>
              <a:t>% 40%;</a:t>
            </a:r>
          </a:p>
          <a:p>
            <a:r>
              <a:rPr lang="en-US" altLang="zh-CN" sz="2000" dirty="0"/>
              <a:t>-</a:t>
            </a:r>
            <a:r>
              <a:rPr lang="en-US" altLang="zh-CN" sz="2000" dirty="0" err="1"/>
              <a:t>ms</a:t>
            </a:r>
            <a:r>
              <a:rPr lang="en-US" altLang="zh-CN" sz="2000" dirty="0"/>
              <a:t>-transform: rotate(45deg); /* IE 9 */</a:t>
            </a:r>
          </a:p>
          <a:p>
            <a:r>
              <a:rPr lang="en-US" altLang="zh-CN" sz="2000" dirty="0"/>
              <a:t>-ms-transform-origin:20% 40%; /* IE 9 */</a:t>
            </a:r>
          </a:p>
          <a:p>
            <a:r>
              <a:rPr lang="en-US" altLang="zh-CN" sz="2000" dirty="0"/>
              <a:t>-</a:t>
            </a:r>
            <a:r>
              <a:rPr lang="en-US" altLang="zh-CN" sz="2000" dirty="0" err="1"/>
              <a:t>webkit</a:t>
            </a:r>
            <a:r>
              <a:rPr lang="en-US" altLang="zh-CN" sz="2000" dirty="0"/>
              <a:t>-transform: rotate(45deg); /* Safari and Chrome */</a:t>
            </a:r>
          </a:p>
          <a:p>
            <a:r>
              <a:rPr lang="en-US" altLang="zh-CN" sz="2000" dirty="0"/>
              <a:t>-webkit-transform-origin:20% 40%; /* Safari and Chrome */</a:t>
            </a:r>
          </a:p>
          <a:p>
            <a:r>
              <a:rPr lang="en-US" altLang="zh-CN" sz="2000" dirty="0"/>
              <a:t>-</a:t>
            </a:r>
            <a:r>
              <a:rPr lang="en-US" altLang="zh-CN" sz="2000" dirty="0" err="1"/>
              <a:t>moz</a:t>
            </a:r>
            <a:r>
              <a:rPr lang="en-US" altLang="zh-CN" sz="2000" dirty="0"/>
              <a:t>-transform: rotate(45deg); /* Firefox */</a:t>
            </a:r>
          </a:p>
          <a:p>
            <a:r>
              <a:rPr lang="en-US" altLang="zh-CN" sz="2000" dirty="0"/>
              <a:t>-moz-transform-origin:20% 40%; /* Firefox */</a:t>
            </a:r>
          </a:p>
          <a:p>
            <a:r>
              <a:rPr lang="en-US" altLang="zh-CN" sz="2000" dirty="0"/>
              <a:t>-o-transform: rotate(45deg); /* Opera */</a:t>
            </a:r>
          </a:p>
          <a:p>
            <a:r>
              <a:rPr lang="en-US" altLang="zh-CN" sz="2000" dirty="0"/>
              <a:t>-o-transform-origin:20% 40%; /* Opera */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&lt;/style&gt;</a:t>
            </a:r>
            <a:endParaRPr lang="zh-CN" alt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5962" y="5789701"/>
            <a:ext cx="216408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Demo-9-1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3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</a:t>
            </a:r>
            <a:r>
              <a:rPr lang="en-US" altLang="zh-CN" sz="4000" dirty="0"/>
              <a:t>transform-style</a:t>
            </a:r>
            <a:r>
              <a:rPr lang="zh-CN" altLang="en-US" sz="4000" dirty="0"/>
              <a:t>属性</a:t>
            </a:r>
          </a:p>
        </p:txBody>
      </p:sp>
      <p:sp>
        <p:nvSpPr>
          <p:cNvPr id="7" name="矩形 6"/>
          <p:cNvSpPr/>
          <p:nvPr/>
        </p:nvSpPr>
        <p:spPr>
          <a:xfrm>
            <a:off x="1172527" y="1421233"/>
            <a:ext cx="97640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transform-style </a:t>
            </a:r>
            <a:r>
              <a:rPr lang="zh-CN" altLang="en-US" sz="2800" dirty="0"/>
              <a:t>属性规定如何在 </a:t>
            </a:r>
            <a:r>
              <a:rPr lang="en-US" altLang="zh-CN" sz="2800" dirty="0"/>
              <a:t>3D </a:t>
            </a:r>
            <a:r>
              <a:rPr lang="zh-CN" altLang="en-US" sz="2800" dirty="0"/>
              <a:t>空间中呈现被嵌套的元素。</a:t>
            </a:r>
          </a:p>
        </p:txBody>
      </p:sp>
      <p:sp>
        <p:nvSpPr>
          <p:cNvPr id="8" name="矩形 7"/>
          <p:cNvSpPr/>
          <p:nvPr/>
        </p:nvSpPr>
        <p:spPr>
          <a:xfrm>
            <a:off x="1172527" y="2304336"/>
            <a:ext cx="7192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注：</a:t>
            </a:r>
            <a:r>
              <a:rPr lang="zh-CN" altLang="en-US" sz="2800" dirty="0"/>
              <a:t>该属性必须与 </a:t>
            </a:r>
            <a:r>
              <a:rPr lang="en-US" altLang="zh-CN" sz="2800" dirty="0" smtClean="0"/>
              <a:t>transform</a:t>
            </a:r>
            <a:r>
              <a:rPr lang="zh-CN" altLang="en-US" sz="2800" dirty="0" smtClean="0"/>
              <a:t>属性</a:t>
            </a:r>
            <a:r>
              <a:rPr lang="zh-CN" altLang="en-US" sz="2800" dirty="0"/>
              <a:t>一同使用。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13890"/>
              </p:ext>
            </p:extLst>
          </p:nvPr>
        </p:nvGraphicFramePr>
        <p:xfrm>
          <a:off x="1279207" y="4354901"/>
          <a:ext cx="9570720" cy="1853561"/>
        </p:xfrm>
        <a:graphic>
          <a:graphicData uri="http://schemas.openxmlformats.org/drawingml/2006/table">
            <a:tbl>
              <a:tblPr/>
              <a:tblGrid>
                <a:gridCol w="209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8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3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11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flat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子元素将不保留其 </a:t>
                      </a:r>
                      <a:r>
                        <a:rPr lang="en-US" altLang="zh-CN" sz="2400" dirty="0">
                          <a:effectLst/>
                        </a:rPr>
                        <a:t>3D </a:t>
                      </a:r>
                      <a:r>
                        <a:rPr lang="zh-CN" altLang="en-US" sz="2400" dirty="0">
                          <a:effectLst/>
                        </a:rPr>
                        <a:t>位置。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11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preserve-3d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子元素将保留其 </a:t>
                      </a:r>
                      <a:r>
                        <a:rPr lang="en-US" altLang="zh-CN" sz="2400" dirty="0">
                          <a:effectLst/>
                        </a:rPr>
                        <a:t>3D </a:t>
                      </a:r>
                      <a:r>
                        <a:rPr lang="zh-CN" altLang="en-US" sz="2400" dirty="0">
                          <a:effectLst/>
                        </a:rPr>
                        <a:t>位置。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279207" y="2810798"/>
            <a:ext cx="9122092" cy="13824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transform-style: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flat|preserve-3d;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89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4" t="31707" r="46755" b="24880"/>
          <a:stretch/>
        </p:blipFill>
        <p:spPr bwMode="auto">
          <a:xfrm>
            <a:off x="847718" y="1193483"/>
            <a:ext cx="2957519" cy="309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752975" y="485506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&lt;style&gt;</a:t>
            </a:r>
          </a:p>
          <a:p>
            <a:r>
              <a:rPr lang="en-US" altLang="zh-CN" sz="2000" dirty="0"/>
              <a:t>#</a:t>
            </a:r>
            <a:r>
              <a:rPr lang="en-US" altLang="zh-CN" sz="2000" dirty="0" smtClean="0"/>
              <a:t>div1{position</a:t>
            </a:r>
            <a:r>
              <a:rPr lang="en-US" altLang="zh-CN" sz="2000" dirty="0"/>
              <a:t>: </a:t>
            </a:r>
            <a:r>
              <a:rPr lang="en-US" altLang="zh-CN" sz="2000" dirty="0" err="1" smtClean="0"/>
              <a:t>relative;height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200px;width</a:t>
            </a:r>
            <a:r>
              <a:rPr lang="en-US" altLang="zh-CN" sz="2000" dirty="0"/>
              <a:t>: 200px;</a:t>
            </a:r>
          </a:p>
          <a:p>
            <a:r>
              <a:rPr lang="en-US" altLang="zh-CN" sz="2000" dirty="0"/>
              <a:t>margin: </a:t>
            </a:r>
            <a:r>
              <a:rPr lang="en-US" altLang="zh-CN" sz="2000" dirty="0" smtClean="0"/>
              <a:t>100px;padding:10px;border</a:t>
            </a:r>
            <a:r>
              <a:rPr lang="en-US" altLang="zh-CN" sz="2000" dirty="0"/>
              <a:t>: 1px solid black</a:t>
            </a:r>
            <a:r>
              <a:rPr lang="en-US" altLang="zh-CN" sz="2000" dirty="0" smtClean="0"/>
              <a:t>;}</a:t>
            </a:r>
            <a:endParaRPr lang="en-US" altLang="zh-CN" sz="2000" dirty="0"/>
          </a:p>
          <a:p>
            <a:r>
              <a:rPr lang="en-US" altLang="zh-CN" sz="2000" dirty="0" smtClean="0"/>
              <a:t>#div2{padding:50px;position</a:t>
            </a:r>
            <a:r>
              <a:rPr lang="en-US" altLang="zh-CN" sz="2000" dirty="0"/>
              <a:t>: </a:t>
            </a:r>
            <a:r>
              <a:rPr lang="en-US" altLang="zh-CN" sz="2000" dirty="0" err="1" smtClean="0"/>
              <a:t>absolute;border</a:t>
            </a:r>
            <a:r>
              <a:rPr lang="en-US" altLang="zh-CN" sz="2000" dirty="0"/>
              <a:t>: 1px solid black;</a:t>
            </a:r>
          </a:p>
          <a:p>
            <a:r>
              <a:rPr lang="en-US" altLang="zh-CN" sz="2000" dirty="0"/>
              <a:t>background-color: </a:t>
            </a:r>
            <a:r>
              <a:rPr lang="en-US" altLang="zh-CN" sz="2000" dirty="0" err="1" smtClean="0"/>
              <a:t>red;transform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rotateY</a:t>
            </a:r>
            <a:r>
              <a:rPr lang="en-US" altLang="zh-CN" sz="2000" dirty="0"/>
              <a:t>(60deg</a:t>
            </a:r>
            <a:r>
              <a:rPr lang="en-US" altLang="zh-CN" sz="2000" dirty="0" smtClean="0"/>
              <a:t>);transform-style</a:t>
            </a:r>
            <a:r>
              <a:rPr lang="en-US" altLang="zh-CN" sz="2000" dirty="0"/>
              <a:t>: preserve-3d;</a:t>
            </a:r>
          </a:p>
          <a:p>
            <a:r>
              <a:rPr lang="en-US" altLang="zh-CN" sz="2000" dirty="0"/>
              <a:t>-</a:t>
            </a:r>
            <a:r>
              <a:rPr lang="en-US" altLang="zh-CN" sz="2000" dirty="0" err="1"/>
              <a:t>webkit</a:t>
            </a:r>
            <a:r>
              <a:rPr lang="en-US" altLang="zh-CN" sz="2000" dirty="0"/>
              <a:t>-transform: </a:t>
            </a:r>
            <a:r>
              <a:rPr lang="en-US" altLang="zh-CN" sz="2000" dirty="0" err="1"/>
              <a:t>rotateY</a:t>
            </a:r>
            <a:r>
              <a:rPr lang="en-US" altLang="zh-CN" sz="2000" dirty="0"/>
              <a:t>(60deg); /* Safari and Chrome */</a:t>
            </a:r>
          </a:p>
          <a:p>
            <a:r>
              <a:rPr lang="en-US" altLang="zh-CN" sz="2000" dirty="0"/>
              <a:t>-</a:t>
            </a:r>
            <a:r>
              <a:rPr lang="en-US" altLang="zh-CN" sz="2000" dirty="0" err="1"/>
              <a:t>webkit</a:t>
            </a:r>
            <a:r>
              <a:rPr lang="en-US" altLang="zh-CN" sz="2000" dirty="0"/>
              <a:t>-transform-style: preserve-3d; /* Safari and Chrome */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smtClean="0"/>
              <a:t>#div3{padding:40px;position</a:t>
            </a:r>
            <a:r>
              <a:rPr lang="en-US" altLang="zh-CN" sz="2000" dirty="0"/>
              <a:t>: </a:t>
            </a:r>
            <a:r>
              <a:rPr lang="en-US" altLang="zh-CN" sz="2000" dirty="0" err="1" smtClean="0"/>
              <a:t>absolute;border</a:t>
            </a:r>
            <a:r>
              <a:rPr lang="en-US" altLang="zh-CN" sz="2000" dirty="0"/>
              <a:t>: 1px solid black;</a:t>
            </a:r>
          </a:p>
          <a:p>
            <a:r>
              <a:rPr lang="en-US" altLang="zh-CN" sz="2000" dirty="0"/>
              <a:t>background-color: </a:t>
            </a:r>
            <a:r>
              <a:rPr lang="en-US" altLang="zh-CN" sz="2000" dirty="0" err="1" smtClean="0"/>
              <a:t>yellow;transform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rotateY</a:t>
            </a:r>
            <a:r>
              <a:rPr lang="en-US" altLang="zh-CN" sz="2000" dirty="0"/>
              <a:t>(80deg);</a:t>
            </a:r>
          </a:p>
          <a:p>
            <a:r>
              <a:rPr lang="en-US" altLang="zh-CN" sz="2000" dirty="0"/>
              <a:t>-</a:t>
            </a:r>
            <a:r>
              <a:rPr lang="en-US" altLang="zh-CN" sz="2000" dirty="0" err="1"/>
              <a:t>webkit</a:t>
            </a:r>
            <a:r>
              <a:rPr lang="en-US" altLang="zh-CN" sz="2000" dirty="0"/>
              <a:t>-transform: </a:t>
            </a:r>
            <a:r>
              <a:rPr lang="en-US" altLang="zh-CN" sz="2000" dirty="0" err="1"/>
              <a:t>rotateY</a:t>
            </a:r>
            <a:r>
              <a:rPr lang="en-US" altLang="zh-CN" sz="2000" dirty="0"/>
              <a:t>(-60deg); /* Safari and Chrome */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&lt;/style&gt;</a:t>
            </a:r>
            <a:endParaRPr lang="zh-CN" alt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4437" y="5417453"/>
            <a:ext cx="216408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Demo-9-2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12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扩展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675299" y="1293142"/>
            <a:ext cx="103117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j-ea"/>
                <a:ea typeface="+mj-ea"/>
              </a:rPr>
              <a:t>Perspective	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perspective </a:t>
            </a:r>
            <a:r>
              <a:rPr lang="zh-CN" altLang="en-US" sz="2400" dirty="0"/>
              <a:t>属性定义 </a:t>
            </a:r>
            <a:r>
              <a:rPr lang="en-US" altLang="zh-CN" sz="2400" dirty="0"/>
              <a:t>3D </a:t>
            </a:r>
            <a:r>
              <a:rPr lang="zh-CN" altLang="en-US" sz="2400" dirty="0"/>
              <a:t>元素距视图的距离，以像素计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目前浏览器都不支持 </a:t>
            </a:r>
            <a:r>
              <a:rPr lang="en-US" altLang="zh-CN" sz="2400" dirty="0"/>
              <a:t>perspective </a:t>
            </a:r>
            <a:r>
              <a:rPr lang="zh-CN" altLang="en-US" sz="2400" dirty="0"/>
              <a:t>属性。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perspective-origin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定义 </a:t>
            </a:r>
            <a:r>
              <a:rPr lang="en-US" altLang="zh-CN" sz="2400" dirty="0"/>
              <a:t>3D </a:t>
            </a:r>
            <a:r>
              <a:rPr lang="zh-CN" altLang="en-US" sz="2400" dirty="0"/>
              <a:t>元素所基于的 </a:t>
            </a:r>
            <a:r>
              <a:rPr lang="en-US" altLang="zh-CN" sz="2400" dirty="0"/>
              <a:t>X </a:t>
            </a:r>
            <a:r>
              <a:rPr lang="zh-CN" altLang="en-US" sz="2400" dirty="0"/>
              <a:t>轴和 </a:t>
            </a:r>
            <a:r>
              <a:rPr lang="en-US" altLang="zh-CN" sz="2400" dirty="0"/>
              <a:t>Y </a:t>
            </a:r>
            <a:r>
              <a:rPr lang="zh-CN" altLang="en-US" sz="2400" dirty="0"/>
              <a:t>轴。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目前浏览器都不支持 </a:t>
            </a:r>
            <a:r>
              <a:rPr lang="en-US" altLang="zh-CN" sz="2400" dirty="0"/>
              <a:t>perspective-origin </a:t>
            </a:r>
            <a:r>
              <a:rPr lang="zh-CN" altLang="en-US" sz="2400" dirty="0"/>
              <a:t>属性。</a:t>
            </a:r>
            <a:r>
              <a:rPr lang="en-US" altLang="zh-CN" sz="2400" dirty="0" smtClean="0">
                <a:latin typeface="+mj-ea"/>
                <a:ea typeface="+mj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C00000"/>
                </a:solidFill>
                <a:latin typeface="+mj-ea"/>
                <a:ea typeface="+mj-ea"/>
              </a:rPr>
              <a:t>backface</a:t>
            </a: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-visibility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定义当元素不面向屏幕时是否可见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只有 </a:t>
            </a:r>
            <a:r>
              <a:rPr lang="en-US" altLang="zh-CN" sz="2400" dirty="0"/>
              <a:t>Internet Explorer 10+ </a:t>
            </a:r>
            <a:r>
              <a:rPr lang="zh-CN" altLang="en-US" sz="2400" dirty="0"/>
              <a:t>和 </a:t>
            </a:r>
            <a:r>
              <a:rPr lang="en-US" altLang="zh-CN" sz="2400" dirty="0"/>
              <a:t>Firefox </a:t>
            </a:r>
            <a:r>
              <a:rPr lang="zh-CN" altLang="en-US" sz="2400" dirty="0"/>
              <a:t>支持 </a:t>
            </a:r>
            <a:r>
              <a:rPr lang="en-US" altLang="zh-CN" sz="2400" dirty="0" err="1"/>
              <a:t>backface</a:t>
            </a:r>
            <a:r>
              <a:rPr lang="en-US" altLang="zh-CN" sz="2400" dirty="0"/>
              <a:t>-visibility </a:t>
            </a:r>
            <a:r>
              <a:rPr lang="zh-CN" altLang="en-US" sz="2400" dirty="0"/>
              <a:t>属性。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多重变形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5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多重变形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675299" y="1121692"/>
            <a:ext cx="10311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对同一元素可添加多种变形效果。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3" t="35833" r="21288" b="11497"/>
          <a:stretch/>
        </p:blipFill>
        <p:spPr bwMode="auto">
          <a:xfrm>
            <a:off x="775312" y="1768023"/>
            <a:ext cx="8823960" cy="466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1" t="21291" r="22542" b="12088"/>
          <a:stretch/>
        </p:blipFill>
        <p:spPr bwMode="auto">
          <a:xfrm>
            <a:off x="7778092" y="2242235"/>
            <a:ext cx="3642360" cy="3718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76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27920" y="5791833"/>
            <a:ext cx="216408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Demo-9-3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4842" y="1100138"/>
            <a:ext cx="11120438" cy="563231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&lt;style type="text/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div{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width: 300px;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background-color: yellow;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text-align: center;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-</a:t>
            </a:r>
            <a:r>
              <a:rPr lang="en-US" altLang="zh-CN" sz="2400" dirty="0" err="1"/>
              <a:t>webkit</a:t>
            </a:r>
            <a:r>
              <a:rPr lang="en-US" altLang="zh-CN" sz="2400" dirty="0"/>
              <a:t>-transform:  translate(150px, 200px) rotate(45deg) scale(1.5);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-</a:t>
            </a:r>
            <a:r>
              <a:rPr lang="en-US" altLang="zh-CN" sz="2400" dirty="0" err="1"/>
              <a:t>moz</a:t>
            </a:r>
            <a:r>
              <a:rPr lang="en-US" altLang="zh-CN" sz="2400" dirty="0"/>
              <a:t>-transform: translate(150px, 200px)  rotate(45deg)  scale(1.5) 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-o-transform:  translate(150px, 200px) rotate(45deg)  scale(1.5);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&lt;/style&gt;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27920" y="5773216"/>
            <a:ext cx="216408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Demo-9-4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028" y="1072986"/>
            <a:ext cx="98755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&lt;style type="text/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div{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width: 300px;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background-color: yellow;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text-align: center;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-</a:t>
            </a:r>
            <a:r>
              <a:rPr lang="en-US" altLang="zh-CN" sz="2400" dirty="0" err="1"/>
              <a:t>webkit-transform:rotate</a:t>
            </a:r>
            <a:r>
              <a:rPr lang="en-US" altLang="zh-CN" sz="2400" dirty="0"/>
              <a:t>(45deg) scale(1.5) translate(150px, 200px);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-</a:t>
            </a:r>
            <a:r>
              <a:rPr lang="en-US" altLang="zh-CN" sz="2400" dirty="0" err="1"/>
              <a:t>moz-transform:rotate</a:t>
            </a:r>
            <a:r>
              <a:rPr lang="en-US" altLang="zh-CN" sz="2400" dirty="0"/>
              <a:t>(45deg) scale(1.5) translate(150px, 200px);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-</a:t>
            </a:r>
            <a:r>
              <a:rPr lang="en-US" altLang="zh-CN" sz="2400" dirty="0" err="1"/>
              <a:t>o-transform:rotate</a:t>
            </a:r>
            <a:r>
              <a:rPr lang="en-US" altLang="zh-CN" sz="2400" dirty="0"/>
              <a:t>(45deg) scale(1.5) translate(150px, 200px);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&lt;/style&gt;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0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0" t="50000" r="52519" b="23750"/>
          <a:stretch/>
        </p:blipFill>
        <p:spPr bwMode="auto">
          <a:xfrm>
            <a:off x="744855" y="1746566"/>
            <a:ext cx="4091940" cy="269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6" t="43125" r="22342" b="23437"/>
          <a:stretch/>
        </p:blipFill>
        <p:spPr bwMode="auto">
          <a:xfrm>
            <a:off x="6292215" y="1534601"/>
            <a:ext cx="3718560" cy="291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98895" y="4824747"/>
            <a:ext cx="3261360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Demo-9-4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元素经过移动后旋转并放大</a:t>
            </a:r>
            <a:endParaRPr kumimoji="0" lang="zh-CN" altLang="zh-CN" sz="20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3445" y="4824748"/>
            <a:ext cx="3794760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Demo-9-3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元素向右移动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150px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，向下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200px</a:t>
            </a:r>
            <a:endParaRPr kumimoji="0" lang="zh-CN" altLang="zh-CN" sz="20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9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381125" y="2130425"/>
            <a:ext cx="7854950" cy="3252788"/>
            <a:chOff x="1381125" y="2130425"/>
            <a:chExt cx="7854950" cy="3252788"/>
          </a:xfrm>
        </p:grpSpPr>
        <p:sp>
          <p:nvSpPr>
            <p:cNvPr id="35843" name="文本框 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97164" y="2206576"/>
              <a:ext cx="4546600" cy="309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108000" rIns="108000" bIns="108000" anchor="ctr">
              <a:normAutofit/>
            </a:bodyPr>
            <a:lstStyle>
              <a:lvl1pPr indent="358775"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1.transform</a:t>
              </a: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2.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多重变形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35844" name="直接连接符 4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9234488" y="23114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5" name="直接连接符 5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381125" y="2130425"/>
              <a:ext cx="78517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6" name="直接连接符 6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 flipH="1" flipV="1">
              <a:off x="8134351" y="4435475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7" name="直接连接符 7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9236075" y="4889500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本课小结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5915025" y="1927225"/>
            <a:ext cx="3876675" cy="3459163"/>
            <a:chOff x="5915025" y="1927225"/>
            <a:chExt cx="3876675" cy="3459163"/>
          </a:xfrm>
        </p:grpSpPr>
        <p:cxnSp>
          <p:nvCxnSpPr>
            <p:cNvPr id="36868" name="直接连接符 4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 flipV="1">
              <a:off x="9791700" y="21082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69" name="直接连接符 5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7894637" y="1927225"/>
              <a:ext cx="1897063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0" name="直接连接符 6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5915025" y="5386388"/>
              <a:ext cx="3722687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1" name="直接连接符 7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 flipV="1">
              <a:off x="9791700" y="4892675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198563" y="1927225"/>
            <a:ext cx="3876675" cy="3459163"/>
            <a:chOff x="1198563" y="1927225"/>
            <a:chExt cx="3876675" cy="3459163"/>
          </a:xfrm>
        </p:grpSpPr>
        <p:cxnSp>
          <p:nvCxnSpPr>
            <p:cNvPr id="36873" name="直接连接符 11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H="1" flipV="1">
              <a:off x="1198563" y="21082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4" name="直接连接符 12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>
              <a:off x="1198563" y="1927225"/>
              <a:ext cx="38766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5" name="直接连接符 13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16200000" flipV="1">
              <a:off x="2300288" y="4438650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6" name="直接连接符 14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H="1" flipV="1">
              <a:off x="1198563" y="4892675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95841" y="191663"/>
            <a:ext cx="9791700" cy="792163"/>
          </a:xfrm>
        </p:spPr>
        <p:txBody>
          <a:bodyPr wrap="square">
            <a:normAutofit/>
          </a:bodyPr>
          <a:lstStyle/>
          <a:p>
            <a:r>
              <a:rPr lang="zh-CN" altLang="en-US" sz="4000" dirty="0" smtClean="0"/>
              <a:t>课堂导入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836738" y="2341223"/>
            <a:ext cx="39020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复习上一讲内容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、文本样式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、背景样式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、边框样式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7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0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transform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0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多重变形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MH_Others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33636" y="2271369"/>
            <a:ext cx="6778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8947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transform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/>
              <a:t>transform </a:t>
            </a:r>
            <a:r>
              <a:rPr lang="zh-CN" altLang="en-US" sz="4000" dirty="0"/>
              <a:t>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1691640" y="1650541"/>
            <a:ext cx="8168640" cy="130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transform </a:t>
            </a:r>
            <a:r>
              <a:rPr lang="zh-CN" altLang="en-US" sz="2800" dirty="0"/>
              <a:t>属性向元素应用 </a:t>
            </a:r>
            <a:r>
              <a:rPr lang="en-US" altLang="zh-CN" sz="2800" dirty="0"/>
              <a:t>2D </a:t>
            </a:r>
            <a:r>
              <a:rPr lang="zh-CN" altLang="en-US" sz="2800" dirty="0"/>
              <a:t>或 </a:t>
            </a:r>
            <a:r>
              <a:rPr lang="en-US" altLang="zh-CN" sz="2800" dirty="0"/>
              <a:t>3D </a:t>
            </a:r>
            <a:r>
              <a:rPr lang="zh-CN" altLang="en-US" sz="2800" dirty="0"/>
              <a:t>转换。该属性允许我们对元素进行旋转、缩放、移动或倾斜。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8320" y="3313986"/>
            <a:ext cx="7197483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transform: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none|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transform-functions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59258"/>
              </p:ext>
            </p:extLst>
          </p:nvPr>
        </p:nvGraphicFramePr>
        <p:xfrm>
          <a:off x="433202" y="650208"/>
          <a:ext cx="11393038" cy="5811550"/>
        </p:xfrm>
        <a:graphic>
          <a:graphicData uri="http://schemas.openxmlformats.org/drawingml/2006/table">
            <a:tbl>
              <a:tblPr/>
              <a:tblGrid>
                <a:gridCol w="42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8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000" dirty="0">
                          <a:effectLst/>
                        </a:rPr>
                        <a:t>值</a:t>
                      </a:r>
                    </a:p>
                  </a:txBody>
                  <a:tcPr marL="17946" marR="44865" marT="14955" marB="1495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000">
                          <a:effectLst/>
                        </a:rPr>
                        <a:t>描述</a:t>
                      </a:r>
                    </a:p>
                  </a:txBody>
                  <a:tcPr marL="17946" marR="44865" marT="14955" marB="1495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none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定义不进行转换。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matrix(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定义 </a:t>
                      </a:r>
                      <a:r>
                        <a:rPr lang="en-US" altLang="zh-CN" sz="2000" dirty="0">
                          <a:effectLst/>
                        </a:rPr>
                        <a:t>2D </a:t>
                      </a:r>
                      <a:r>
                        <a:rPr lang="zh-CN" altLang="en-US" sz="2000" dirty="0">
                          <a:effectLst/>
                        </a:rPr>
                        <a:t>转换，使用六个值的矩阵。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0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matrix3d(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 </a:t>
                      </a:r>
                      <a:r>
                        <a:rPr lang="en-US" altLang="zh-CN" sz="2000">
                          <a:effectLst/>
                        </a:rPr>
                        <a:t>3D </a:t>
                      </a:r>
                      <a:r>
                        <a:rPr lang="zh-CN" altLang="en-US" sz="2000">
                          <a:effectLst/>
                        </a:rPr>
                        <a:t>转换，使用 </a:t>
                      </a:r>
                      <a:r>
                        <a:rPr lang="en-US" altLang="zh-CN" sz="2000">
                          <a:effectLst/>
                        </a:rPr>
                        <a:t>16 </a:t>
                      </a:r>
                      <a:r>
                        <a:rPr lang="zh-CN" altLang="en-US" sz="2000">
                          <a:effectLst/>
                        </a:rPr>
                        <a:t>个值的 </a:t>
                      </a:r>
                      <a:r>
                        <a:rPr lang="en-US" altLang="zh-CN" sz="2000">
                          <a:effectLst/>
                        </a:rPr>
                        <a:t>4x4 </a:t>
                      </a:r>
                      <a:r>
                        <a:rPr lang="zh-CN" altLang="en-US" sz="2000">
                          <a:effectLst/>
                        </a:rPr>
                        <a:t>矩阵。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translate(</a:t>
                      </a:r>
                      <a:r>
                        <a:rPr lang="en-US" sz="2000" i="1">
                          <a:effectLst/>
                        </a:rPr>
                        <a:t>x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y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 </a:t>
                      </a:r>
                      <a:r>
                        <a:rPr lang="en-US" altLang="zh-CN" sz="2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D </a:t>
                      </a:r>
                      <a:r>
                        <a:rPr lang="zh-CN" altLang="en-US" sz="2000">
                          <a:effectLst/>
                        </a:rPr>
                        <a:t>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translate3d(</a:t>
                      </a:r>
                      <a:r>
                        <a:rPr lang="en-US" sz="2000" i="1">
                          <a:effectLst/>
                        </a:rPr>
                        <a:t>x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y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z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 </a:t>
                      </a:r>
                      <a:r>
                        <a:rPr lang="en-US" altLang="zh-CN" sz="2000">
                          <a:effectLst/>
                        </a:rPr>
                        <a:t>3</a:t>
                      </a:r>
                      <a:r>
                        <a:rPr lang="en-US" sz="2000">
                          <a:effectLst/>
                        </a:rPr>
                        <a:t>D </a:t>
                      </a:r>
                      <a:r>
                        <a:rPr lang="zh-CN" altLang="en-US" sz="2000">
                          <a:effectLst/>
                        </a:rPr>
                        <a:t>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translateX(</a:t>
                      </a:r>
                      <a:r>
                        <a:rPr lang="en-US" sz="2000" i="1">
                          <a:effectLst/>
                        </a:rPr>
                        <a:t>x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定义转换，只是用 </a:t>
                      </a:r>
                      <a:r>
                        <a:rPr lang="en-US" altLang="zh-CN" sz="2000">
                          <a:effectLst/>
                        </a:rPr>
                        <a:t>X </a:t>
                      </a:r>
                      <a:r>
                        <a:rPr lang="zh-CN" altLang="en-US" sz="2000">
                          <a:effectLst/>
                        </a:rPr>
                        <a:t>轴的值。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translateY(</a:t>
                      </a:r>
                      <a:r>
                        <a:rPr lang="en-US" sz="2000" i="1">
                          <a:effectLst/>
                        </a:rPr>
                        <a:t>y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定义转换，只是用 </a:t>
                      </a:r>
                      <a:r>
                        <a:rPr lang="en-US" altLang="zh-CN" sz="2000">
                          <a:effectLst/>
                        </a:rPr>
                        <a:t>Y </a:t>
                      </a:r>
                      <a:r>
                        <a:rPr lang="zh-CN" altLang="en-US" sz="2000">
                          <a:effectLst/>
                        </a:rPr>
                        <a:t>轴的值。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translateZ(</a:t>
                      </a:r>
                      <a:r>
                        <a:rPr lang="en-US" sz="2000" i="1">
                          <a:effectLst/>
                        </a:rPr>
                        <a:t>z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 </a:t>
                      </a:r>
                      <a:r>
                        <a:rPr lang="en-US" altLang="zh-CN" sz="2000">
                          <a:effectLst/>
                        </a:rPr>
                        <a:t>3D </a:t>
                      </a:r>
                      <a:r>
                        <a:rPr lang="zh-CN" altLang="en-US" sz="2000">
                          <a:effectLst/>
                        </a:rPr>
                        <a:t>转换，只是用 </a:t>
                      </a:r>
                      <a:r>
                        <a:rPr lang="en-US" altLang="zh-CN" sz="2000">
                          <a:effectLst/>
                        </a:rPr>
                        <a:t>Z </a:t>
                      </a:r>
                      <a:r>
                        <a:rPr lang="zh-CN" altLang="en-US" sz="2000">
                          <a:effectLst/>
                        </a:rPr>
                        <a:t>轴的值。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scale(</a:t>
                      </a:r>
                      <a:r>
                        <a:rPr lang="en-US" sz="2000" i="1">
                          <a:effectLst/>
                        </a:rPr>
                        <a:t>x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y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 </a:t>
                      </a:r>
                      <a:r>
                        <a:rPr lang="en-US" altLang="zh-CN" sz="2000">
                          <a:effectLst/>
                        </a:rPr>
                        <a:t>2D </a:t>
                      </a:r>
                      <a:r>
                        <a:rPr lang="zh-CN" altLang="en-US" sz="2000">
                          <a:effectLst/>
                        </a:rPr>
                        <a:t>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scale3d(</a:t>
                      </a:r>
                      <a:r>
                        <a:rPr lang="en-US" sz="2000" i="1">
                          <a:effectLst/>
                        </a:rPr>
                        <a:t>x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y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z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 </a:t>
                      </a:r>
                      <a:r>
                        <a:rPr lang="en-US" altLang="zh-CN" sz="2000">
                          <a:effectLst/>
                        </a:rPr>
                        <a:t>3D </a:t>
                      </a:r>
                      <a:r>
                        <a:rPr lang="zh-CN" altLang="en-US" sz="2000">
                          <a:effectLst/>
                        </a:rPr>
                        <a:t>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130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scaleX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i="1" dirty="0">
                          <a:effectLst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通过设置 </a:t>
                      </a:r>
                      <a:r>
                        <a:rPr lang="en-US" altLang="zh-CN" sz="2000" dirty="0">
                          <a:effectLst/>
                        </a:rPr>
                        <a:t>X </a:t>
                      </a:r>
                      <a:r>
                        <a:rPr lang="zh-CN" altLang="en-US" sz="2000" dirty="0">
                          <a:effectLst/>
                        </a:rPr>
                        <a:t>轴的值来定义缩放转换。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81855"/>
              </p:ext>
            </p:extLst>
          </p:nvPr>
        </p:nvGraphicFramePr>
        <p:xfrm>
          <a:off x="609600" y="865502"/>
          <a:ext cx="11018520" cy="5520063"/>
        </p:xfrm>
        <a:graphic>
          <a:graphicData uri="http://schemas.openxmlformats.org/drawingml/2006/table">
            <a:tbl>
              <a:tblPr/>
              <a:tblGrid>
                <a:gridCol w="411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scaleY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i="1" dirty="0">
                          <a:effectLst/>
                        </a:rPr>
                        <a:t>y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通过设置 </a:t>
                      </a:r>
                      <a:r>
                        <a:rPr lang="en-US" altLang="zh-CN" sz="2000">
                          <a:effectLst/>
                        </a:rPr>
                        <a:t>Y </a:t>
                      </a:r>
                      <a:r>
                        <a:rPr lang="zh-CN" altLang="en-US" sz="2000">
                          <a:effectLst/>
                        </a:rPr>
                        <a:t>轴的值来定义缩放转换。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scaleZ(</a:t>
                      </a:r>
                      <a:r>
                        <a:rPr lang="en-US" sz="2000" i="1">
                          <a:effectLst/>
                        </a:rPr>
                        <a:t>z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通过设置 </a:t>
                      </a:r>
                      <a:r>
                        <a:rPr lang="en-US" altLang="zh-CN" sz="2000" dirty="0">
                          <a:effectLst/>
                        </a:rPr>
                        <a:t>Z </a:t>
                      </a:r>
                      <a:r>
                        <a:rPr lang="zh-CN" altLang="en-US" sz="2000" dirty="0">
                          <a:effectLst/>
                        </a:rPr>
                        <a:t>轴的值来定义 </a:t>
                      </a:r>
                      <a:r>
                        <a:rPr lang="en-US" altLang="zh-CN" sz="2000" dirty="0">
                          <a:effectLst/>
                        </a:rPr>
                        <a:t>3D </a:t>
                      </a:r>
                      <a:r>
                        <a:rPr lang="zh-CN" altLang="en-US" sz="2000" dirty="0">
                          <a:effectLst/>
                        </a:rPr>
                        <a:t>缩放转换。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rotate(</a:t>
                      </a:r>
                      <a:r>
                        <a:rPr lang="en-US" sz="2000" i="1">
                          <a:effectLst/>
                        </a:rPr>
                        <a:t>angle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 </a:t>
                      </a:r>
                      <a:r>
                        <a:rPr lang="en-US" altLang="zh-CN" sz="2000">
                          <a:effectLst/>
                        </a:rPr>
                        <a:t>2D </a:t>
                      </a:r>
                      <a:r>
                        <a:rPr lang="zh-CN" altLang="en-US" sz="2000">
                          <a:effectLst/>
                        </a:rPr>
                        <a:t>旋转，在参数中规定角度。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1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rotate3d(</a:t>
                      </a:r>
                      <a:r>
                        <a:rPr lang="en-US" sz="2000" i="1">
                          <a:effectLst/>
                        </a:rPr>
                        <a:t>x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y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z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angle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 </a:t>
                      </a:r>
                      <a:r>
                        <a:rPr lang="en-US" altLang="zh-CN" sz="2000">
                          <a:effectLst/>
                        </a:rPr>
                        <a:t>3</a:t>
                      </a:r>
                      <a:r>
                        <a:rPr lang="en-US" sz="2000">
                          <a:effectLst/>
                        </a:rPr>
                        <a:t>D </a:t>
                      </a:r>
                      <a:r>
                        <a:rPr lang="zh-CN" altLang="en-US" sz="2000">
                          <a:effectLst/>
                        </a:rPr>
                        <a:t>旋转。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rotateX(</a:t>
                      </a:r>
                      <a:r>
                        <a:rPr lang="en-US" sz="2000" i="1">
                          <a:effectLst/>
                        </a:rPr>
                        <a:t>angle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定义沿着 </a:t>
                      </a:r>
                      <a:r>
                        <a:rPr lang="en-US" altLang="zh-CN" sz="2000">
                          <a:effectLst/>
                        </a:rPr>
                        <a:t>X </a:t>
                      </a:r>
                      <a:r>
                        <a:rPr lang="zh-CN" altLang="en-US" sz="2000">
                          <a:effectLst/>
                        </a:rPr>
                        <a:t>轴的 </a:t>
                      </a:r>
                      <a:r>
                        <a:rPr lang="en-US" altLang="zh-CN" sz="2000">
                          <a:effectLst/>
                        </a:rPr>
                        <a:t>3D </a:t>
                      </a:r>
                      <a:r>
                        <a:rPr lang="zh-CN" altLang="en-US" sz="2000">
                          <a:effectLst/>
                        </a:rPr>
                        <a:t>旋转。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rotateY(</a:t>
                      </a:r>
                      <a:r>
                        <a:rPr lang="en-US" sz="2000" i="1">
                          <a:effectLst/>
                        </a:rPr>
                        <a:t>angle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定义沿着 </a:t>
                      </a:r>
                      <a:r>
                        <a:rPr lang="en-US" altLang="zh-CN" sz="2000">
                          <a:effectLst/>
                        </a:rPr>
                        <a:t>Y </a:t>
                      </a:r>
                      <a:r>
                        <a:rPr lang="zh-CN" altLang="en-US" sz="2000">
                          <a:effectLst/>
                        </a:rPr>
                        <a:t>轴的 </a:t>
                      </a:r>
                      <a:r>
                        <a:rPr lang="en-US" altLang="zh-CN" sz="2000">
                          <a:effectLst/>
                        </a:rPr>
                        <a:t>3D </a:t>
                      </a:r>
                      <a:r>
                        <a:rPr lang="zh-CN" altLang="en-US" sz="2000">
                          <a:effectLst/>
                        </a:rPr>
                        <a:t>旋转。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rotateZ(</a:t>
                      </a:r>
                      <a:r>
                        <a:rPr lang="en-US" sz="2000" i="1">
                          <a:effectLst/>
                        </a:rPr>
                        <a:t>angle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定义沿着 </a:t>
                      </a:r>
                      <a:r>
                        <a:rPr lang="en-US" altLang="zh-CN" sz="2000">
                          <a:effectLst/>
                        </a:rPr>
                        <a:t>Z </a:t>
                      </a:r>
                      <a:r>
                        <a:rPr lang="zh-CN" altLang="en-US" sz="2000">
                          <a:effectLst/>
                        </a:rPr>
                        <a:t>轴的 </a:t>
                      </a:r>
                      <a:r>
                        <a:rPr lang="en-US" altLang="zh-CN" sz="2000">
                          <a:effectLst/>
                        </a:rPr>
                        <a:t>3D </a:t>
                      </a:r>
                      <a:r>
                        <a:rPr lang="zh-CN" altLang="en-US" sz="2000">
                          <a:effectLst/>
                        </a:rPr>
                        <a:t>旋转。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skew(</a:t>
                      </a:r>
                      <a:r>
                        <a:rPr lang="en-US" sz="2000" i="1">
                          <a:effectLst/>
                        </a:rPr>
                        <a:t>x-angle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i="1">
                          <a:effectLst/>
                        </a:rPr>
                        <a:t>y-angle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定义沿着 </a:t>
                      </a:r>
                      <a:r>
                        <a:rPr lang="en-US" altLang="zh-CN" sz="2000">
                          <a:effectLst/>
                        </a:rPr>
                        <a:t>X </a:t>
                      </a:r>
                      <a:r>
                        <a:rPr lang="zh-CN" altLang="en-US" sz="2000">
                          <a:effectLst/>
                        </a:rPr>
                        <a:t>和 </a:t>
                      </a:r>
                      <a:r>
                        <a:rPr lang="en-US" altLang="zh-CN" sz="2000">
                          <a:effectLst/>
                        </a:rPr>
                        <a:t>Y </a:t>
                      </a:r>
                      <a:r>
                        <a:rPr lang="zh-CN" altLang="en-US" sz="2000">
                          <a:effectLst/>
                        </a:rPr>
                        <a:t>轴的 </a:t>
                      </a:r>
                      <a:r>
                        <a:rPr lang="en-US" altLang="zh-CN" sz="2000">
                          <a:effectLst/>
                        </a:rPr>
                        <a:t>2D </a:t>
                      </a:r>
                      <a:r>
                        <a:rPr lang="zh-CN" altLang="en-US" sz="2000">
                          <a:effectLst/>
                        </a:rPr>
                        <a:t>倾斜转换。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skewX(</a:t>
                      </a:r>
                      <a:r>
                        <a:rPr lang="en-US" sz="2000" i="1">
                          <a:effectLst/>
                        </a:rPr>
                        <a:t>angle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定义沿着 </a:t>
                      </a:r>
                      <a:r>
                        <a:rPr lang="en-US" altLang="zh-CN" sz="2000">
                          <a:effectLst/>
                        </a:rPr>
                        <a:t>X </a:t>
                      </a:r>
                      <a:r>
                        <a:rPr lang="zh-CN" altLang="en-US" sz="2000">
                          <a:effectLst/>
                        </a:rPr>
                        <a:t>轴的 </a:t>
                      </a:r>
                      <a:r>
                        <a:rPr lang="en-US" altLang="zh-CN" sz="2000">
                          <a:effectLst/>
                        </a:rPr>
                        <a:t>2D </a:t>
                      </a:r>
                      <a:r>
                        <a:rPr lang="zh-CN" altLang="en-US" sz="2000">
                          <a:effectLst/>
                        </a:rPr>
                        <a:t>倾斜转换。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skewY(</a:t>
                      </a:r>
                      <a:r>
                        <a:rPr lang="en-US" sz="2000" i="1">
                          <a:effectLst/>
                        </a:rPr>
                        <a:t>angle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定义沿着 </a:t>
                      </a:r>
                      <a:r>
                        <a:rPr lang="en-US" altLang="zh-CN" sz="2000">
                          <a:effectLst/>
                        </a:rPr>
                        <a:t>Y </a:t>
                      </a:r>
                      <a:r>
                        <a:rPr lang="zh-CN" altLang="en-US" sz="2000">
                          <a:effectLst/>
                        </a:rPr>
                        <a:t>轴的 </a:t>
                      </a:r>
                      <a:r>
                        <a:rPr lang="en-US" altLang="zh-CN" sz="2000">
                          <a:effectLst/>
                        </a:rPr>
                        <a:t>2D </a:t>
                      </a:r>
                      <a:r>
                        <a:rPr lang="zh-CN" altLang="en-US" sz="2000">
                          <a:effectLst/>
                        </a:rPr>
                        <a:t>倾斜转换。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079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perspective(</a:t>
                      </a:r>
                      <a:r>
                        <a:rPr lang="en-US" sz="2000" i="1">
                          <a:effectLst/>
                        </a:rPr>
                        <a:t>n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为 </a:t>
                      </a:r>
                      <a:r>
                        <a:rPr lang="en-US" altLang="zh-CN" sz="2000" dirty="0">
                          <a:effectLst/>
                        </a:rPr>
                        <a:t>3D </a:t>
                      </a:r>
                      <a:r>
                        <a:rPr lang="zh-CN" altLang="en-US" sz="2000" dirty="0">
                          <a:effectLst/>
                        </a:rPr>
                        <a:t>转换元素定义透视视图。</a:t>
                      </a:r>
                    </a:p>
                  </a:txBody>
                  <a:tcPr marL="17946" marR="44865" marT="17946" marB="1794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93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</a:t>
            </a:r>
            <a:r>
              <a:rPr lang="en-US" altLang="zh-CN" sz="4000" dirty="0"/>
              <a:t>transform-origin </a:t>
            </a:r>
            <a:r>
              <a:rPr lang="zh-CN" altLang="en-US" sz="4000" dirty="0"/>
              <a:t>属性</a:t>
            </a:r>
          </a:p>
        </p:txBody>
      </p:sp>
      <p:sp>
        <p:nvSpPr>
          <p:cNvPr id="4" name="矩形 3"/>
          <p:cNvSpPr/>
          <p:nvPr/>
        </p:nvSpPr>
        <p:spPr>
          <a:xfrm>
            <a:off x="1615440" y="1545550"/>
            <a:ext cx="9525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transform-origin </a:t>
            </a:r>
            <a:r>
              <a:rPr lang="zh-CN" altLang="en-US" sz="2800" dirty="0"/>
              <a:t>属性允许您改变被转换元素的位置。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2D </a:t>
            </a:r>
            <a:r>
              <a:rPr lang="zh-CN" altLang="en-US" sz="2800" dirty="0"/>
              <a:t>转换元素能够改变元素 </a:t>
            </a:r>
            <a:r>
              <a:rPr lang="en-US" altLang="zh-CN" sz="2800" dirty="0"/>
              <a:t>x </a:t>
            </a:r>
            <a:r>
              <a:rPr lang="zh-CN" altLang="en-US" sz="2800" dirty="0"/>
              <a:t>和 </a:t>
            </a:r>
            <a:r>
              <a:rPr lang="en-US" altLang="zh-CN" sz="2800" dirty="0"/>
              <a:t>y </a:t>
            </a:r>
            <a:r>
              <a:rPr lang="zh-CN" altLang="en-US" sz="2800" dirty="0"/>
              <a:t>轴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3D </a:t>
            </a:r>
            <a:r>
              <a:rPr lang="zh-CN" altLang="en-US" sz="2800" dirty="0"/>
              <a:t>转换元素还能改变其 </a:t>
            </a:r>
            <a:r>
              <a:rPr lang="en-US" altLang="zh-CN" sz="2800" dirty="0"/>
              <a:t>Z </a:t>
            </a:r>
            <a:r>
              <a:rPr lang="zh-CN" altLang="en-US" sz="2800" dirty="0"/>
              <a:t>轴。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29740" y="3837591"/>
            <a:ext cx="7985760" cy="12211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transform-origin: 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x-axis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y-axis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z-axis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64659"/>
              </p:ext>
            </p:extLst>
          </p:nvPr>
        </p:nvGraphicFramePr>
        <p:xfrm>
          <a:off x="1043919" y="514985"/>
          <a:ext cx="10328932" cy="5905146"/>
        </p:xfrm>
        <a:graphic>
          <a:graphicData uri="http://schemas.openxmlformats.org/drawingml/2006/table">
            <a:tbl>
              <a:tblPr/>
              <a:tblGrid>
                <a:gridCol w="225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0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85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>
                          <a:effectLst/>
                        </a:rPr>
                        <a:t>值</a:t>
                      </a:r>
                    </a:p>
                  </a:txBody>
                  <a:tcPr marL="54619" marR="136548" marT="45516" marB="455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>
                          <a:effectLst/>
                        </a:rPr>
                        <a:t>描述</a:t>
                      </a:r>
                    </a:p>
                  </a:txBody>
                  <a:tcPr marL="54619" marR="136548" marT="45516" marB="455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1143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x-axis</a:t>
                      </a: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定义视图被置于 </a:t>
                      </a:r>
                      <a:r>
                        <a:rPr lang="en-US" sz="2400">
                          <a:effectLst/>
                        </a:rPr>
                        <a:t>X </a:t>
                      </a:r>
                      <a:r>
                        <a:rPr lang="zh-CN" altLang="en-US" sz="2400">
                          <a:effectLst/>
                        </a:rPr>
                        <a:t>轴的何处。可能的值：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2400">
                          <a:effectLst/>
                        </a:rPr>
                        <a:t>left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2400">
                          <a:effectLst/>
                        </a:rPr>
                        <a:t>center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2400">
                          <a:effectLst/>
                        </a:rPr>
                        <a:t>right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2400" i="1">
                          <a:effectLst/>
                        </a:rPr>
                        <a:t>length</a:t>
                      </a:r>
                      <a:endParaRPr lang="en-US" sz="2400">
                        <a:effectLst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2400" i="1">
                          <a:effectLst/>
                        </a:rPr>
                        <a:t>%</a:t>
                      </a:r>
                      <a:endParaRPr lang="en-US" sz="2400">
                        <a:effectLst/>
                      </a:endParaRP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1143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y-axis</a:t>
                      </a: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定义视图被置于 </a:t>
                      </a:r>
                      <a:r>
                        <a:rPr lang="en-US" sz="2400">
                          <a:effectLst/>
                        </a:rPr>
                        <a:t>Y </a:t>
                      </a:r>
                      <a:r>
                        <a:rPr lang="zh-CN" altLang="en-US" sz="2400">
                          <a:effectLst/>
                        </a:rPr>
                        <a:t>轴的何处。可能的值：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2400">
                          <a:effectLst/>
                        </a:rPr>
                        <a:t>top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2400">
                          <a:effectLst/>
                        </a:rPr>
                        <a:t>center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2400">
                          <a:effectLst/>
                        </a:rPr>
                        <a:t>bottom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2400" i="1">
                          <a:effectLst/>
                        </a:rPr>
                        <a:t>length</a:t>
                      </a:r>
                      <a:endParaRPr lang="en-US" sz="2400">
                        <a:effectLst/>
                      </a:endParaRP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2400" i="1">
                          <a:effectLst/>
                        </a:rPr>
                        <a:t>%</a:t>
                      </a:r>
                      <a:endParaRPr lang="en-US" sz="2400">
                        <a:effectLst/>
                      </a:endParaRP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z-axis</a:t>
                      </a: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定义视图被置于 </a:t>
                      </a:r>
                      <a:r>
                        <a:rPr lang="en-US" altLang="zh-CN" sz="2400" dirty="0">
                          <a:effectLst/>
                        </a:rPr>
                        <a:t>Z </a:t>
                      </a:r>
                      <a:r>
                        <a:rPr lang="zh-CN" altLang="en-US" sz="2400" dirty="0">
                          <a:effectLst/>
                        </a:rPr>
                        <a:t>轴的何处。可能的值：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altLang="zh-CN" sz="2400" i="1" dirty="0">
                          <a:effectLst/>
                        </a:rPr>
                        <a:t>length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54619" marR="136548" marT="54619" marB="546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312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20"/>
  <p:tag name="KSO_WM_TEMPLATE_CATEGORY" val="custom"/>
  <p:tag name="KSO_WM_TEMPLATE_INDEX" val="160336"/>
  <p:tag name="KSO_WM_UNIT_INDEX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21"/>
  <p:tag name="KSO_WM_TEMPLATE_CATEGORY" val="custom"/>
  <p:tag name="KSO_WM_TEMPLATE_INDEX" val="160336"/>
  <p:tag name="KSO_WM_UNIT_INDEX" val="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7"/>
  <p:tag name="KSO_WM_TEMPLATE_CATEGORY" val="custom"/>
  <p:tag name="KSO_WM_TEMPLATE_INDEX" val="160336"/>
  <p:tag name="KSO_WM_UNIT_INDEX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8"/>
  <p:tag name="KSO_WM_TEMPLATE_CATEGORY" val="custom"/>
  <p:tag name="KSO_WM_TEMPLATE_INDEX" val="160336"/>
  <p:tag name="KSO_WM_UNIT_INDEX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9"/>
  <p:tag name="KSO_WM_TEMPLATE_CATEGORY" val="custom"/>
  <p:tag name="KSO_WM_TEMPLATE_INDEX" val="160336"/>
  <p:tag name="KSO_WM_UNIT_INDEX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0"/>
  <p:tag name="KSO_WM_TEMPLATE_CATEGORY" val="custom"/>
  <p:tag name="KSO_WM_TEMPLATE_INDEX" val="160336"/>
  <p:tag name="KSO_WM_UNIT_INDEX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1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8"/>
  <p:tag name="KSO_WM_SLIDE_INDEX" val="28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94*166"/>
  <p:tag name="KSO_WM_SLIDE_SIZE" val="677*24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4"/>
  <p:tag name="KSO_WM_SLIDE_SIZE" val="618*2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0"/>
  <p:tag name="KSO_WM_TEMPLATE_CATEGORY" val="custom"/>
  <p:tag name="KSO_WM_TEMPLATE_INDEX" val="160336"/>
  <p:tag name="KSO_WM_UNIT_INDEX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7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7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7"/>
  <p:tag name="KSO_WM_TEMPLATE_CATEGORY" val="custom"/>
  <p:tag name="KSO_WM_TEMPLATE_INDEX" val="160336"/>
  <p:tag name="KSO_WM_UNIT_INDEX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8"/>
  <p:tag name="KSO_WM_TEMPLATE_CATEGORY" val="custom"/>
  <p:tag name="KSO_WM_TEMPLATE_INDEX" val="160336"/>
  <p:tag name="KSO_WM_UNIT_INDEX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9"/>
  <p:tag name="KSO_WM_TEMPLATE_CATEGORY" val="custom"/>
  <p:tag name="KSO_WM_TEMPLATE_INDEX" val="160336"/>
  <p:tag name="KSO_WM_UNIT_INDEX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1"/>
  <p:tag name="KSO_WM_TEMPLATE_CATEGORY" val="custom"/>
  <p:tag name="KSO_WM_TEMPLATE_INDEX" val="160336"/>
  <p:tag name="KSO_WM_UNIT_INDEX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10"/>
  <p:tag name="KSO_WM_TEMPLATE_CATEGORY" val="custom"/>
  <p:tag name="KSO_WM_TEMPLATE_INDEX" val="160336"/>
  <p:tag name="KSO_WM_UNIT_INDEX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8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8"/>
  <p:tag name="KSO_WM_TEMPLATE_CATEGORY" val="custom"/>
  <p:tag name="KSO_WM_TEMPLATE_INDEX" val="160336"/>
  <p:tag name="KSO_WM_UNIT_INDEX" val="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9"/>
  <p:tag name="KSO_WM_TEMPLATE_CATEGORY" val="custom"/>
  <p:tag name="KSO_WM_TEMPLATE_INDEX" val="160336"/>
  <p:tag name="KSO_WM_UNIT_INDEX" val="19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864</Words>
  <Application>Microsoft Office PowerPoint</Application>
  <PresentationFormat>宽屏</PresentationFormat>
  <Paragraphs>198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宋体</vt:lpstr>
      <vt:lpstr>微软雅黑</vt:lpstr>
      <vt:lpstr>幼圆</vt:lpstr>
      <vt:lpstr>Arial</vt:lpstr>
      <vt:lpstr>Britannic Bold</vt:lpstr>
      <vt:lpstr>Calibri</vt:lpstr>
      <vt:lpstr>Consolas</vt:lpstr>
      <vt:lpstr>A000120141114A19PWBG</vt:lpstr>
      <vt:lpstr>3_A000120141114A19PWBG</vt:lpstr>
      <vt:lpstr>H5方向基础课</vt:lpstr>
      <vt:lpstr>课堂导入</vt:lpstr>
      <vt:lpstr>PowerPoint 演示文稿</vt:lpstr>
      <vt:lpstr>PowerPoint 演示文稿</vt:lpstr>
      <vt:lpstr>一、transform 定义</vt:lpstr>
      <vt:lpstr>PowerPoint 演示文稿</vt:lpstr>
      <vt:lpstr>PowerPoint 演示文稿</vt:lpstr>
      <vt:lpstr>二、transform-origin 属性</vt:lpstr>
      <vt:lpstr>PowerPoint 演示文稿</vt:lpstr>
      <vt:lpstr>PowerPoint 演示文稿</vt:lpstr>
      <vt:lpstr>三、transform-style属性</vt:lpstr>
      <vt:lpstr>PowerPoint 演示文稿</vt:lpstr>
      <vt:lpstr>扩展</vt:lpstr>
      <vt:lpstr>PowerPoint 演示文稿</vt:lpstr>
      <vt:lpstr>多重变形</vt:lpstr>
      <vt:lpstr>练习</vt:lpstr>
      <vt:lpstr>练习</vt:lpstr>
      <vt:lpstr>练习</vt:lpstr>
      <vt:lpstr>本课小结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25</cp:revision>
  <dcterms:created xsi:type="dcterms:W3CDTF">2017-02-07T05:33:04Z</dcterms:created>
  <dcterms:modified xsi:type="dcterms:W3CDTF">2017-05-19T09:32:35Z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