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3"/>
  </p:notesMasterIdLst>
  <p:sldIdLst>
    <p:sldId id="257" r:id="rId3"/>
    <p:sldId id="286" r:id="rId4"/>
    <p:sldId id="288" r:id="rId5"/>
    <p:sldId id="262" r:id="rId6"/>
    <p:sldId id="258" r:id="rId7"/>
    <p:sldId id="296" r:id="rId8"/>
    <p:sldId id="311" r:id="rId9"/>
    <p:sldId id="260" r:id="rId10"/>
    <p:sldId id="289" r:id="rId11"/>
    <p:sldId id="290" r:id="rId12"/>
    <p:sldId id="309" r:id="rId13"/>
    <p:sldId id="310" r:id="rId14"/>
    <p:sldId id="307" r:id="rId15"/>
    <p:sldId id="312" r:id="rId16"/>
    <p:sldId id="313" r:id="rId17"/>
    <p:sldId id="314" r:id="rId18"/>
    <p:sldId id="315" r:id="rId19"/>
    <p:sldId id="316" r:id="rId20"/>
    <p:sldId id="283" r:id="rId21"/>
    <p:sldId id="285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13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14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15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16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17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18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5.png"/><Relationship Id="rId5" Type="http://schemas.openxmlformats.org/officeDocument/2006/relationships/tags" Target="../tags/tag61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15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动画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animation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04526" y="1481072"/>
            <a:ext cx="103863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animation</a:t>
            </a:r>
            <a:r>
              <a:rPr lang="zh-CN" altLang="en-US" sz="2800" b="1" dirty="0"/>
              <a:t>属性是一个简写属性，用于设置六个动画属性：</a:t>
            </a:r>
            <a:r>
              <a:rPr lang="en-US" altLang="zh-CN" sz="2800" b="1" dirty="0"/>
              <a:t>  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animation-name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animation-duration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animation-delay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animation-timing-function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animation-iteration-</a:t>
            </a:r>
            <a:r>
              <a:rPr lang="en-US" altLang="zh-CN" sz="2800" dirty="0" err="1" smtClean="0"/>
              <a:t>countanim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ation</a:t>
            </a:r>
            <a:r>
              <a:rPr lang="en-US" altLang="zh-CN" sz="2800" dirty="0" smtClean="0"/>
              <a:t>-direction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语法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2760"/>
              </p:ext>
            </p:extLst>
          </p:nvPr>
        </p:nvGraphicFramePr>
        <p:xfrm>
          <a:off x="780227" y="2167171"/>
          <a:ext cx="10368224" cy="4174462"/>
        </p:xfrm>
        <a:graphic>
          <a:graphicData uri="http://schemas.openxmlformats.org/drawingml/2006/table">
            <a:tbl>
              <a:tblPr/>
              <a:tblGrid>
                <a:gridCol w="3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2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05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animation-name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规定需要绑定到选择器的 </a:t>
                      </a:r>
                      <a:r>
                        <a:rPr lang="en-US" altLang="zh-CN" sz="2400">
                          <a:effectLst/>
                        </a:rPr>
                        <a:t>keyframe </a:t>
                      </a:r>
                      <a:r>
                        <a:rPr lang="zh-CN" altLang="en-US" sz="2400">
                          <a:effectLst/>
                        </a:rPr>
                        <a:t>名称。。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animation-duration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规定完成动画所花费的时间，以秒或毫秒计。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animation-timing-function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规定动画的速度曲线。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505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animation-delay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规定在动画开始之前的延迟。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animation-iteration-count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规定动画应该播放的次数。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animation-direction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规定是否应该轮流反向播放动画。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0228" y="1427341"/>
            <a:ext cx="1036822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animation: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duration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timing-function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delay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iteration-count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direction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7" t="44167" r="31244" b="32708"/>
          <a:stretch/>
        </p:blipFill>
        <p:spPr bwMode="auto">
          <a:xfrm>
            <a:off x="7757828" y="1563053"/>
            <a:ext cx="303276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" r="2628"/>
          <a:stretch/>
        </p:blipFill>
        <p:spPr bwMode="auto">
          <a:xfrm>
            <a:off x="821056" y="1238250"/>
            <a:ext cx="6705600" cy="531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973911" y="5145643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Demo-10-2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503870" y="1112549"/>
            <a:ext cx="60960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 dirty="0"/>
              <a:t>&lt;style&gt; </a:t>
            </a:r>
          </a:p>
          <a:p>
            <a:r>
              <a:rPr lang="en-US" altLang="zh-CN" sz="2000" dirty="0"/>
              <a:t>div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width:100px;</a:t>
            </a:r>
          </a:p>
          <a:p>
            <a:r>
              <a:rPr lang="en-US" altLang="zh-CN" sz="2000" dirty="0"/>
              <a:t>height:100px;</a:t>
            </a:r>
          </a:p>
          <a:p>
            <a:r>
              <a:rPr lang="en-US" altLang="zh-CN" sz="2000" dirty="0" err="1"/>
              <a:t>background:red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position:relative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animation:mymove</a:t>
            </a:r>
            <a:r>
              <a:rPr lang="en-US" altLang="zh-CN" sz="2000" dirty="0"/>
              <a:t> 5s infinite;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webkit-animation:mymove</a:t>
            </a:r>
            <a:r>
              <a:rPr lang="en-US" altLang="zh-CN" sz="2000" dirty="0"/>
              <a:t> 5s infinite; /*Safari and Chrome*/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2446" y="4985923"/>
            <a:ext cx="6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&lt;p&gt;&lt;strong&gt;</a:t>
            </a:r>
            <a:r>
              <a:rPr lang="zh-CN" altLang="en-US" dirty="0"/>
              <a:t>注释：</a:t>
            </a:r>
            <a:r>
              <a:rPr lang="en-US" altLang="zh-CN" dirty="0"/>
              <a:t>&lt;/strong&gt;</a:t>
            </a:r>
          </a:p>
          <a:p>
            <a:r>
              <a:rPr lang="en-US" altLang="zh-CN" dirty="0"/>
              <a:t>Internet Explorer 9 </a:t>
            </a:r>
            <a:r>
              <a:rPr lang="zh-CN" altLang="en-US" dirty="0"/>
              <a:t>以及更早的版本不支持 </a:t>
            </a:r>
            <a:r>
              <a:rPr lang="en-US" altLang="zh-CN" dirty="0"/>
              <a:t>animation 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&lt;/p&gt;</a:t>
            </a:r>
          </a:p>
          <a:p>
            <a:r>
              <a:rPr lang="en-US" altLang="zh-CN" dirty="0"/>
              <a:t>&lt;div&gt;&lt;/div&gt;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45210" y="5467588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Demo-10-3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657022" y="1110701"/>
            <a:ext cx="5291138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@</a:t>
            </a:r>
            <a:r>
              <a:rPr lang="en-US" altLang="zh-CN" sz="2000" dirty="0" err="1">
                <a:solidFill>
                  <a:srgbClr val="3D3F41"/>
                </a:solidFill>
              </a:rPr>
              <a:t>keyframes</a:t>
            </a:r>
            <a:r>
              <a:rPr lang="en-US" altLang="zh-CN" sz="2000" dirty="0">
                <a:solidFill>
                  <a:srgbClr val="3D3F41"/>
                </a:solidFill>
              </a:rPr>
              <a:t> </a:t>
            </a:r>
            <a:r>
              <a:rPr lang="en-US" altLang="zh-CN" sz="2000" dirty="0" err="1">
                <a:solidFill>
                  <a:srgbClr val="3D3F41"/>
                </a:solidFill>
              </a:rPr>
              <a:t>mymove</a:t>
            </a:r>
            <a:endParaRPr lang="en-US" altLang="zh-CN" sz="2000" dirty="0">
              <a:solidFill>
                <a:srgbClr val="3D3F41"/>
              </a:solidFill>
            </a:endParaRP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{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from {left:0px;}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to {left:200px;}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@-</a:t>
            </a:r>
            <a:r>
              <a:rPr lang="en-US" altLang="zh-CN" sz="2000" dirty="0" err="1">
                <a:solidFill>
                  <a:srgbClr val="3D3F41"/>
                </a:solidFill>
              </a:rPr>
              <a:t>webkit-keyframes</a:t>
            </a:r>
            <a:r>
              <a:rPr lang="en-US" altLang="zh-CN" sz="2000" dirty="0">
                <a:solidFill>
                  <a:srgbClr val="3D3F41"/>
                </a:solidFill>
              </a:rPr>
              <a:t> </a:t>
            </a:r>
            <a:r>
              <a:rPr lang="en-US" altLang="zh-CN" sz="2000" dirty="0" err="1">
                <a:solidFill>
                  <a:srgbClr val="3D3F41"/>
                </a:solidFill>
              </a:rPr>
              <a:t>mymove</a:t>
            </a:r>
            <a:r>
              <a:rPr lang="en-US" altLang="zh-CN" sz="2000" dirty="0">
                <a:solidFill>
                  <a:srgbClr val="3D3F41"/>
                </a:solidFill>
              </a:rPr>
              <a:t> /*Safari and Chrome*/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{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from {left:0px;}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to {left:200px;}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&lt;/style&gt;</a:t>
            </a:r>
            <a:endParaRPr lang="zh-CN" altLang="en-US" sz="2000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</a:t>
            </a:r>
            <a:r>
              <a:rPr lang="en-US" altLang="zh-CN" sz="4000" dirty="0" smtClean="0"/>
              <a:t>animation-fill-mode</a:t>
            </a:r>
            <a:endParaRPr lang="en-US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657226" y="1282076"/>
            <a:ext cx="1062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animation-fill-mode</a:t>
            </a:r>
            <a:r>
              <a:rPr lang="zh-CN" altLang="en-US" sz="2400" dirty="0" smtClean="0"/>
              <a:t>属性</a:t>
            </a:r>
            <a:r>
              <a:rPr lang="zh-CN" altLang="en-US" sz="2400" dirty="0"/>
              <a:t>规定动画在播放之前或之后，其动画效果是否可见。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625"/>
              </p:ext>
            </p:extLst>
          </p:nvPr>
        </p:nvGraphicFramePr>
        <p:xfrm>
          <a:off x="802892" y="3260247"/>
          <a:ext cx="10155621" cy="3011967"/>
        </p:xfrm>
        <a:graphic>
          <a:graphicData uri="http://schemas.openxmlformats.org/drawingml/2006/table">
            <a:tbl>
              <a:tblPr/>
              <a:tblGrid>
                <a:gridCol w="162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7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7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不改变默认行为。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52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forwards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当动画完成后，保持最后一个属性值（在最后一个关键帧中定义）。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52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backwards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在 </a:t>
                      </a:r>
                      <a:r>
                        <a:rPr lang="en-US" altLang="zh-CN" sz="2000" dirty="0">
                          <a:effectLst/>
                        </a:rPr>
                        <a:t>animation-delay </a:t>
                      </a:r>
                      <a:r>
                        <a:rPr lang="zh-CN" altLang="en-US" sz="2000" dirty="0">
                          <a:effectLst/>
                        </a:rPr>
                        <a:t>所指定的一段时间内，在动画显示之前，应用开始属性值（在第一个关键帧中定义）。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7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both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向前和向后填充模式都被应用。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2892" y="1937142"/>
            <a:ext cx="9770303" cy="11365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animation-fill-mode 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 | forwards | backwards | both;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82127" y="2176240"/>
            <a:ext cx="7394653" cy="2675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宋体" pitchFamily="2" charset="-122"/>
              </a:rPr>
              <a:t>为 h1 元素规定填充模式：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itchFamily="49" charset="0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宋体" pitchFamily="2" charset="-122"/>
              </a:rPr>
              <a:t>h1 { animation-fill-mode: forwards;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三、</a:t>
            </a:r>
            <a:r>
              <a:rPr lang="en-US" altLang="zh-CN" sz="4000" dirty="0" smtClean="0"/>
              <a:t> animation-play-state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859706" y="1523474"/>
            <a:ext cx="891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animation-play-state </a:t>
            </a:r>
            <a:r>
              <a:rPr lang="zh-CN" altLang="en-US" sz="2800" dirty="0"/>
              <a:t>属性规定动画正在运行还是暂停。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1228"/>
              </p:ext>
            </p:extLst>
          </p:nvPr>
        </p:nvGraphicFramePr>
        <p:xfrm>
          <a:off x="1048488" y="3722774"/>
          <a:ext cx="8533849" cy="2162086"/>
        </p:xfrm>
        <a:graphic>
          <a:graphicData uri="http://schemas.openxmlformats.org/drawingml/2006/table">
            <a:tbl>
              <a:tblPr/>
              <a:tblGrid>
                <a:gridCol w="243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75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67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paused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规定动画已暂停。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667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running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规定动画正在播放。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8294" y="2152608"/>
            <a:ext cx="7394653" cy="12211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animation-play-state: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paused|running;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869632" y="1641397"/>
            <a:ext cx="6445568" cy="39703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p&gt;&lt;strong&gt;</a:t>
            </a:r>
            <a:r>
              <a:rPr lang="zh-CN" altLang="en-US" sz="2400" dirty="0"/>
              <a:t>注释：</a:t>
            </a:r>
            <a:r>
              <a:rPr lang="en-US" altLang="zh-CN" sz="2400" dirty="0"/>
              <a:t>&lt;/strong</a:t>
            </a:r>
            <a:r>
              <a:rPr lang="en-US" altLang="zh-CN" sz="24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Internet </a:t>
            </a:r>
            <a:r>
              <a:rPr lang="en-US" altLang="zh-CN" sz="2400" dirty="0"/>
              <a:t>Explorer 9 </a:t>
            </a:r>
            <a:r>
              <a:rPr lang="zh-CN" altLang="en-US" sz="2400" dirty="0"/>
              <a:t>以及更早的版本不支持 </a:t>
            </a:r>
            <a:r>
              <a:rPr lang="en-US" altLang="zh-CN" sz="2400" dirty="0"/>
              <a:t>animation-play-state 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p&gt;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div&gt;&lt;/div&gt;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body&gt;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619399" y="5151598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Demo-10-4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719138" y="1532690"/>
            <a:ext cx="4829174" cy="48936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&lt;style&gt; </a:t>
            </a:r>
          </a:p>
          <a:p>
            <a:r>
              <a:rPr lang="en-US" altLang="zh-CN" sz="2400" dirty="0" smtClean="0"/>
              <a:t>div{</a:t>
            </a:r>
            <a:endParaRPr lang="en-US" altLang="zh-CN" sz="2400" dirty="0"/>
          </a:p>
          <a:p>
            <a:r>
              <a:rPr lang="en-US" altLang="zh-CN" sz="2400" dirty="0"/>
              <a:t>width:100px;</a:t>
            </a:r>
          </a:p>
          <a:p>
            <a:r>
              <a:rPr lang="en-US" altLang="zh-CN" sz="2400" dirty="0"/>
              <a:t>height:100px;</a:t>
            </a:r>
          </a:p>
          <a:p>
            <a:r>
              <a:rPr lang="en-US" altLang="zh-CN" sz="2400" dirty="0" err="1"/>
              <a:t>background:red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position:relative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animation:mymove</a:t>
            </a:r>
            <a:r>
              <a:rPr lang="en-US" altLang="zh-CN" sz="2400" dirty="0"/>
              <a:t> 5s;</a:t>
            </a:r>
          </a:p>
          <a:p>
            <a:r>
              <a:rPr lang="en-US" altLang="zh-CN" sz="2400" dirty="0" err="1"/>
              <a:t>animation-play-state:paused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/* </a:t>
            </a:r>
            <a:r>
              <a:rPr lang="en-US" altLang="zh-CN" sz="2400" dirty="0"/>
              <a:t>Safari and Chrome */</a:t>
            </a:r>
          </a:p>
          <a:p>
            <a:r>
              <a:rPr lang="en-US" altLang="zh-CN" sz="2400" dirty="0"/>
              <a:t>-</a:t>
            </a:r>
            <a:r>
              <a:rPr lang="en-US" altLang="zh-CN" sz="2400" dirty="0" err="1"/>
              <a:t>webkit-animation:mymove</a:t>
            </a:r>
            <a:r>
              <a:rPr lang="en-US" altLang="zh-CN" sz="2400" dirty="0"/>
              <a:t> 5s;</a:t>
            </a:r>
          </a:p>
          <a:p>
            <a:r>
              <a:rPr lang="en-US" altLang="zh-CN" sz="2400" dirty="0"/>
              <a:t>-</a:t>
            </a:r>
            <a:r>
              <a:rPr lang="en-US" altLang="zh-CN" sz="2400" dirty="0" err="1"/>
              <a:t>webkit-animation-play-state:paused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548312" y="153304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@</a:t>
            </a:r>
            <a:r>
              <a:rPr lang="en-US" altLang="zh-CN" sz="2400" dirty="0" err="1"/>
              <a:t>keyframes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mymove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from {left:0px;}</a:t>
            </a:r>
          </a:p>
          <a:p>
            <a:r>
              <a:rPr lang="en-US" altLang="zh-CN" sz="2400" dirty="0"/>
              <a:t>to {left:200px;}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@-</a:t>
            </a:r>
            <a:r>
              <a:rPr lang="en-US" altLang="zh-CN" sz="2400" dirty="0" err="1"/>
              <a:t>webkit-keyframes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mymove</a:t>
            </a:r>
            <a:r>
              <a:rPr lang="en-US" altLang="zh-CN" sz="2400" dirty="0"/>
              <a:t> /* Safari and Chrome */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from {left:0px;}</a:t>
            </a:r>
          </a:p>
          <a:p>
            <a:r>
              <a:rPr lang="en-US" altLang="zh-CN" sz="2400" dirty="0"/>
              <a:t>to {left:200px;}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&lt;/style&gt;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619399" y="5151598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Demo-10-4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1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过渡</a:t>
              </a: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-transition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915025" y="1927225"/>
            <a:ext cx="3876675" cy="3459163"/>
            <a:chOff x="5915025" y="1927225"/>
            <a:chExt cx="3876675" cy="3459163"/>
          </a:xfrm>
        </p:grpSpPr>
        <p:cxnSp>
          <p:nvCxnSpPr>
            <p:cNvPr id="36868" name="直接连接符 4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9791700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9" name="直接连接符 5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7894637" y="1927225"/>
              <a:ext cx="1897063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直接连接符 6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5915025" y="5386388"/>
              <a:ext cx="3722687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直接连接符 7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9791700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98563" y="1927225"/>
            <a:ext cx="3876675" cy="3459163"/>
            <a:chOff x="1198563" y="1927225"/>
            <a:chExt cx="3876675" cy="3459163"/>
          </a:xfrm>
        </p:grpSpPr>
        <p:cxnSp>
          <p:nvCxnSpPr>
            <p:cNvPr id="36873" name="直接连接符 1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H="1" flipV="1">
              <a:off x="1198563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直接连接符 12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1198563" y="1927225"/>
              <a:ext cx="38766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直接连接符 1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16200000" flipV="1">
              <a:off x="2300288" y="4438650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直接连接符 1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 flipV="1">
              <a:off x="1198563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95841" y="191663"/>
            <a:ext cx="9791700" cy="792163"/>
          </a:xfrm>
        </p:spPr>
        <p:txBody>
          <a:bodyPr wrap="square">
            <a:normAutofit/>
          </a:bodyPr>
          <a:lstStyle/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36738" y="2341223"/>
            <a:ext cx="3902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复习上一讲内容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transform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、多重变形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过渡（</a:t>
              </a: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transition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功能）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过渡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（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transition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功能）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transition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2136" y="1688770"/>
            <a:ext cx="6299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对元素进行旋转、缩放、移动或倾斜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135" y="2369195"/>
            <a:ext cx="10632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transition-property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检索或设置对象中的参与过渡的</a:t>
            </a:r>
            <a:r>
              <a:rPr lang="zh-CN" altLang="en-US" sz="2800" dirty="0" smtClean="0">
                <a:latin typeface="+mj-ea"/>
                <a:ea typeface="+mj-ea"/>
              </a:rPr>
              <a:t>属性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transition-duration</a:t>
            </a:r>
            <a:r>
              <a:rPr lang="en-US" altLang="zh-CN" sz="2800" dirty="0">
                <a:latin typeface="+mj-ea"/>
                <a:ea typeface="+mj-ea"/>
              </a:rPr>
              <a:t> </a:t>
            </a:r>
            <a:r>
              <a:rPr lang="en-US" altLang="zh-CN" sz="2800" dirty="0" smtClean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检索</a:t>
            </a:r>
            <a:r>
              <a:rPr lang="zh-CN" altLang="en-US" sz="2800" dirty="0">
                <a:latin typeface="+mj-ea"/>
                <a:ea typeface="+mj-ea"/>
              </a:rPr>
              <a:t>或设置对象过渡的</a:t>
            </a:r>
            <a:r>
              <a:rPr lang="zh-CN" altLang="en-US" sz="2800" dirty="0" smtClean="0">
                <a:latin typeface="+mj-ea"/>
                <a:ea typeface="+mj-ea"/>
              </a:rPr>
              <a:t>持续时间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transition-timing-function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检索或设置对象中过渡的动画</a:t>
            </a:r>
            <a:r>
              <a:rPr lang="zh-CN" altLang="en-US" sz="2800" dirty="0" smtClean="0">
                <a:latin typeface="+mj-ea"/>
                <a:ea typeface="+mj-ea"/>
              </a:rPr>
              <a:t>类型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transition-delay</a:t>
            </a:r>
            <a:r>
              <a:rPr lang="en-US" altLang="zh-CN" sz="2800" dirty="0">
                <a:latin typeface="+mj-ea"/>
                <a:ea typeface="+mj-ea"/>
              </a:rPr>
              <a:t> 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检索或设置对象延迟过渡的时间</a:t>
            </a:r>
          </a:p>
        </p:txBody>
      </p:sp>
      <p:sp>
        <p:nvSpPr>
          <p:cNvPr id="5" name="上箭头标注 4"/>
          <p:cNvSpPr/>
          <p:nvPr/>
        </p:nvSpPr>
        <p:spPr bwMode="auto">
          <a:xfrm>
            <a:off x="897873" y="5050214"/>
            <a:ext cx="2845454" cy="895356"/>
          </a:xfrm>
          <a:prstGeom prst="upArrow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j-ea"/>
                <a:ea typeface="+mj-ea"/>
              </a:rPr>
              <a:t>以上均为属性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书写方式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46237" y="2162409"/>
            <a:ext cx="791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transition: </a:t>
            </a:r>
            <a:r>
              <a:rPr lang="en-US" altLang="zh-CN" sz="2800" dirty="0" smtClean="0"/>
              <a:t>all  </a:t>
            </a:r>
            <a:r>
              <a:rPr lang="en-US" altLang="zh-CN" sz="2800" dirty="0"/>
              <a:t>.5s </a:t>
            </a:r>
            <a:r>
              <a:rPr lang="en-US" altLang="zh-CN" sz="2800" dirty="0" smtClean="0"/>
              <a:t> ease-in  .</a:t>
            </a:r>
            <a:r>
              <a:rPr lang="en-US" altLang="zh-CN" sz="2800" dirty="0"/>
              <a:t>1s, 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912" y="3421212"/>
            <a:ext cx="7761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transition-property: </a:t>
            </a:r>
            <a:r>
              <a:rPr lang="en-US" altLang="zh-CN" sz="2800" dirty="0" smtClean="0"/>
              <a:t>all;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transition-duration: 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5s;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transition-timing-function: </a:t>
            </a:r>
            <a:r>
              <a:rPr lang="en-US" altLang="zh-CN" sz="2800" dirty="0" smtClean="0"/>
              <a:t>ease-in</a:t>
            </a:r>
            <a:r>
              <a:rPr lang="en-US" altLang="zh-CN" sz="2800" dirty="0"/>
              <a:t>; </a:t>
            </a:r>
            <a:r>
              <a:rPr lang="en-US" altLang="zh-CN" sz="2800" b="1" dirty="0">
                <a:solidFill>
                  <a:srgbClr val="C00000"/>
                </a:solidFill>
              </a:rPr>
              <a:t>transition-delay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 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1s;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6237" y="27246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分写方式：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37" y="14562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合写方式：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语法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76553"/>
              </p:ext>
            </p:extLst>
          </p:nvPr>
        </p:nvGraphicFramePr>
        <p:xfrm>
          <a:off x="757097" y="2429666"/>
          <a:ext cx="9762175" cy="3483452"/>
        </p:xfrm>
        <a:graphic>
          <a:graphicData uri="http://schemas.openxmlformats.org/drawingml/2006/table">
            <a:tbl>
              <a:tblPr/>
              <a:tblGrid>
                <a:gridCol w="360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transition-property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规定设置过渡效果的 </a:t>
                      </a:r>
                      <a:r>
                        <a:rPr lang="en-US" altLang="zh-CN" sz="2400" dirty="0">
                          <a:effectLst/>
                        </a:rPr>
                        <a:t>CSS </a:t>
                      </a:r>
                      <a:r>
                        <a:rPr lang="zh-CN" altLang="en-US" sz="2400" dirty="0">
                          <a:effectLst/>
                        </a:rPr>
                        <a:t>属性的名称。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transition-duration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规定完成过渡效果需要多少秒或毫秒。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transition-timing-function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规定速度效果的速度曲线。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transition-delay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定义过渡效果何时开始。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5121" y="1471499"/>
            <a:ext cx="10352193" cy="5748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transition: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property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duration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timing-function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delay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r="28448" b="26874"/>
          <a:stretch/>
        </p:blipFill>
        <p:spPr bwMode="auto">
          <a:xfrm>
            <a:off x="160170" y="498884"/>
            <a:ext cx="11831805" cy="569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4375" r="31244" b="41458"/>
          <a:stretch/>
        </p:blipFill>
        <p:spPr bwMode="auto">
          <a:xfrm>
            <a:off x="6627495" y="3771900"/>
            <a:ext cx="5364480" cy="29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9118" y="498884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Demo-10-1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0"/>
  <p:tag name="KSO_WM_TEMPLATE_CATEGORY" val="custom"/>
  <p:tag name="KSO_WM_TEMPLATE_INDEX" val="160336"/>
  <p:tag name="KSO_WM_UNIT_INDEX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1"/>
  <p:tag name="KSO_WM_TEMPLATE_CATEGORY" val="custom"/>
  <p:tag name="KSO_WM_TEMPLATE_INDEX" val="160336"/>
  <p:tag name="KSO_WM_UNIT_INDEX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7"/>
  <p:tag name="KSO_WM_TEMPLATE_CATEGORY" val="custom"/>
  <p:tag name="KSO_WM_TEMPLATE_INDEX" val="160336"/>
  <p:tag name="KSO_WM_UNIT_INDEX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8"/>
  <p:tag name="KSO_WM_TEMPLATE_CATEGORY" val="custom"/>
  <p:tag name="KSO_WM_TEMPLATE_INDEX" val="160336"/>
  <p:tag name="KSO_WM_UNIT_INDEX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9"/>
  <p:tag name="KSO_WM_TEMPLATE_CATEGORY" val="custom"/>
  <p:tag name="KSO_WM_TEMPLATE_INDEX" val="160336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0"/>
  <p:tag name="KSO_WM_TEMPLATE_CATEGORY" val="custom"/>
  <p:tag name="KSO_WM_TEMPLATE_INDEX" val="160336"/>
  <p:tag name="KSO_WM_UNIT_INDEX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8"/>
  <p:tag name="KSO_WM_SLIDE_INDEX" val="28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94*166"/>
  <p:tag name="KSO_WM_SLIDE_SIZE" val="677*2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1"/>
  <p:tag name="KSO_WM_TEMPLATE_CATEGORY" val="custom"/>
  <p:tag name="KSO_WM_TEMPLATE_INDEX" val="160336"/>
  <p:tag name="KSO_WM_UNIT_INDEX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8"/>
  <p:tag name="KSO_WM_TEMPLATE_CATEGORY" val="custom"/>
  <p:tag name="KSO_WM_TEMPLATE_INDEX" val="160336"/>
  <p:tag name="KSO_WM_UNIT_INDEX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9"/>
  <p:tag name="KSO_WM_TEMPLATE_CATEGORY" val="custom"/>
  <p:tag name="KSO_WM_TEMPLATE_INDEX" val="160336"/>
  <p:tag name="KSO_WM_UNIT_INDEX" val="19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653</Words>
  <Application>Microsoft Office PowerPoint</Application>
  <PresentationFormat>宽屏</PresentationFormat>
  <Paragraphs>181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Verdana</vt:lpstr>
      <vt:lpstr>A000120141114A19PWBG</vt:lpstr>
      <vt:lpstr>3_A000120141114A19PWBG</vt:lpstr>
      <vt:lpstr>H5方向基础课</vt:lpstr>
      <vt:lpstr>课堂导入</vt:lpstr>
      <vt:lpstr>PowerPoint 演示文稿</vt:lpstr>
      <vt:lpstr>PowerPoint 演示文稿</vt:lpstr>
      <vt:lpstr>transition</vt:lpstr>
      <vt:lpstr>书写方式</vt:lpstr>
      <vt:lpstr>语法</vt:lpstr>
      <vt:lpstr>PowerPoint 演示文稿</vt:lpstr>
      <vt:lpstr>PowerPoint 演示文稿</vt:lpstr>
      <vt:lpstr>一、animation</vt:lpstr>
      <vt:lpstr>语法</vt:lpstr>
      <vt:lpstr>练习</vt:lpstr>
      <vt:lpstr>练习</vt:lpstr>
      <vt:lpstr>二、animation-fill-mode</vt:lpstr>
      <vt:lpstr>练习</vt:lpstr>
      <vt:lpstr>三、 animation-play-state</vt:lpstr>
      <vt:lpstr>练习</vt:lpstr>
      <vt:lpstr>练习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30</cp:revision>
  <dcterms:created xsi:type="dcterms:W3CDTF">2017-02-07T05:33:04Z</dcterms:created>
  <dcterms:modified xsi:type="dcterms:W3CDTF">2017-05-19T09:32:50Z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