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7" r:id="rId2"/>
    <p:sldId id="288" r:id="rId3"/>
    <p:sldId id="262" r:id="rId4"/>
    <p:sldId id="296" r:id="rId5"/>
    <p:sldId id="258" r:id="rId6"/>
    <p:sldId id="289" r:id="rId7"/>
    <p:sldId id="324" r:id="rId8"/>
    <p:sldId id="290" r:id="rId9"/>
    <p:sldId id="309" r:id="rId10"/>
    <p:sldId id="310" r:id="rId11"/>
    <p:sldId id="313" r:id="rId12"/>
    <p:sldId id="314" r:id="rId13"/>
    <p:sldId id="315" r:id="rId14"/>
    <p:sldId id="316" r:id="rId15"/>
    <p:sldId id="318" r:id="rId16"/>
    <p:sldId id="325" r:id="rId17"/>
    <p:sldId id="326" r:id="rId18"/>
    <p:sldId id="327" r:id="rId19"/>
    <p:sldId id="317" r:id="rId20"/>
    <p:sldId id="321" r:id="rId21"/>
    <p:sldId id="322" r:id="rId22"/>
    <p:sldId id="319" r:id="rId23"/>
    <p:sldId id="323" r:id="rId24"/>
    <p:sldId id="320" r:id="rId25"/>
    <p:sldId id="302" r:id="rId26"/>
    <p:sldId id="303" r:id="rId27"/>
    <p:sldId id="283" r:id="rId28"/>
    <p:sldId id="285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0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910" y="141668"/>
            <a:ext cx="2021983" cy="2047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33341"/>
            <a:ext cx="11682413" cy="5223009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1120462"/>
            <a:ext cx="11682413" cy="5235888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400" y="2203200"/>
            <a:ext cx="7851600" cy="3099600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5200" y="2379600"/>
            <a:ext cx="6411600" cy="12132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5298" y="3768848"/>
            <a:ext cx="8911502" cy="150018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31775" y="231775"/>
            <a:ext cx="11682413" cy="6124575"/>
          </a:xfrm>
        </p:spPr>
        <p:txBody>
          <a:bodyPr/>
          <a:lstStyle>
            <a:lvl1pPr>
              <a:spcBef>
                <a:spcPts val="300"/>
              </a:spcBef>
              <a:spcAft>
                <a:spcPts val="300"/>
              </a:spcAft>
              <a:defRPr sz="2400">
                <a:solidFill>
                  <a:srgbClr val="000000"/>
                </a:solidFill>
              </a:defRPr>
            </a:lvl1pPr>
            <a:lvl2pPr marL="482600" indent="-482600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2pPr>
            <a:lvl3pPr marL="720090">
              <a:spcBef>
                <a:spcPts val="300"/>
              </a:spcBef>
              <a:spcAft>
                <a:spcPts val="300"/>
              </a:spcAft>
              <a:defRPr sz="2000">
                <a:solidFill>
                  <a:srgbClr val="000000"/>
                </a:solidFill>
              </a:defRPr>
            </a:lvl3pPr>
            <a:lvl4pPr marL="89979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4pPr>
            <a:lvl5pPr marL="1080135">
              <a:spcBef>
                <a:spcPts val="300"/>
              </a:spcBef>
              <a:spcAft>
                <a:spcPts val="300"/>
              </a:spcAft>
              <a:defRPr sz="1800">
                <a:solidFill>
                  <a:srgbClr val="000000"/>
                </a:solidFill>
              </a:defRPr>
            </a:lvl5pPr>
            <a:lvl6pPr marL="1259840">
              <a:spcBef>
                <a:spcPts val="300"/>
              </a:spcBef>
              <a:spcAft>
                <a:spcPts val="300"/>
              </a:spcAft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163087"/>
            <a:ext cx="9791700" cy="7921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2106000"/>
            <a:ext cx="3877200" cy="3099600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2106000"/>
            <a:ext cx="3877200" cy="30996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9478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49743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4974327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30462" y="1681163"/>
            <a:ext cx="50254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30462" y="2505075"/>
            <a:ext cx="5025455" cy="3684588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20090" indent="-179705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 userDrawn="1"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8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25003" y="476518"/>
            <a:ext cx="8757097" cy="10560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0000" y="272848"/>
            <a:ext cx="9792000" cy="79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1276" y="1281837"/>
            <a:ext cx="9789448" cy="4122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0638" y="5624235"/>
            <a:ext cx="9790724" cy="732115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6635" y="260351"/>
            <a:ext cx="1265862" cy="5865813"/>
          </a:xfrm>
        </p:spPr>
        <p:txBody>
          <a:bodyPr vert="eaVert"/>
          <a:lstStyle>
            <a:lvl1pPr>
              <a:defRPr sz="3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0904" y="1223493"/>
            <a:ext cx="8974540" cy="4902671"/>
          </a:xfrm>
        </p:spPr>
        <p:txBody>
          <a:bodyPr vert="eaVert"/>
          <a:lstStyle>
            <a:lvl1pPr>
              <a:defRPr sz="2400"/>
            </a:lvl1pPr>
            <a:lvl2pPr>
              <a:defRPr sz="1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90277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BDD9-255D-45E7-AF06-38BC945D1B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02" r:id="rId11"/>
    <p:sldLayoutId id="2147483713" r:id="rId12"/>
    <p:sldLayoutId id="2147483724" r:id="rId13"/>
    <p:sldLayoutId id="2147483735" r:id="rId14"/>
    <p:sldLayoutId id="2147483746" r:id="rId15"/>
    <p:sldLayoutId id="2147483955" r:id="rId16"/>
    <p:sldLayoutId id="2147483966" r:id="rId17"/>
    <p:sldLayoutId id="2147483944" r:id="rId18"/>
    <p:sldLayoutId id="2147483933" r:id="rId19"/>
    <p:sldLayoutId id="2147483922" r:id="rId20"/>
    <p:sldLayoutId id="2147483911" r:id="rId21"/>
    <p:sldLayoutId id="2147483900" r:id="rId22"/>
    <p:sldLayoutId id="2147483889" r:id="rId23"/>
    <p:sldLayoutId id="2147483878" r:id="rId24"/>
    <p:sldLayoutId id="2147483867" r:id="rId25"/>
    <p:sldLayoutId id="2147483856" r:id="rId26"/>
    <p:sldLayoutId id="2147483845" r:id="rId27"/>
    <p:sldLayoutId id="2147483834" r:id="rId28"/>
    <p:sldLayoutId id="2147483823" r:id="rId29"/>
    <p:sldLayoutId id="2147483812" r:id="rId30"/>
    <p:sldLayoutId id="2147483801" r:id="rId31"/>
    <p:sldLayoutId id="2147483790" r:id="rId32"/>
    <p:sldLayoutId id="2147483779" r:id="rId33"/>
    <p:sldLayoutId id="2147483768" r:id="rId34"/>
    <p:sldLayoutId id="2147483757" r:id="rId35"/>
    <p:sldLayoutId id="2147483680" r:id="rId36"/>
    <p:sldLayoutId id="2147483669" r:id="rId3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4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5.png"/><Relationship Id="rId5" Type="http://schemas.openxmlformats.org/officeDocument/2006/relationships/tags" Target="../tags/tag73.xml"/><Relationship Id="rId10" Type="http://schemas.openxmlformats.org/officeDocument/2006/relationships/notesSlide" Target="../notesSlides/notesSlide26.xml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</a:t>
            </a:r>
            <a:r>
              <a:rPr lang="en-US" altLang="zh-CN" sz="4000" dirty="0" smtClean="0">
                <a:solidFill>
                  <a:srgbClr val="000000"/>
                </a:solidFill>
              </a:rPr>
              <a:t>16</a:t>
            </a:r>
            <a:r>
              <a:rPr lang="zh-CN" altLang="en-US" sz="4000" dirty="0" smtClean="0">
                <a:solidFill>
                  <a:srgbClr val="000000"/>
                </a:solidFill>
              </a:rPr>
              <a:t>章 </a:t>
            </a:r>
            <a:r>
              <a:rPr lang="en-US" altLang="zh-CN" sz="4000" dirty="0" smtClean="0">
                <a:solidFill>
                  <a:srgbClr val="000000"/>
                </a:solidFill>
              </a:rPr>
              <a:t>CSS3</a:t>
            </a:r>
            <a:r>
              <a:rPr lang="zh-CN" altLang="en-US" sz="4000" dirty="0" smtClean="0">
                <a:solidFill>
                  <a:srgbClr val="000000"/>
                </a:solidFill>
              </a:rPr>
              <a:t>布局</a:t>
            </a:r>
            <a:endParaRPr lang="zh-CN" sz="40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 t="34000" r="1652" b="12291"/>
          <a:stretch/>
        </p:blipFill>
        <p:spPr bwMode="auto">
          <a:xfrm>
            <a:off x="698084" y="1332934"/>
            <a:ext cx="8418786" cy="528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774451" y="5025750"/>
            <a:ext cx="2417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Demo-11-1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0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三、列间隔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866477" y="1517749"/>
            <a:ext cx="6271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column-gap </a:t>
            </a:r>
            <a:r>
              <a:rPr lang="zh-CN" altLang="en-US" sz="2800" dirty="0"/>
              <a:t>属性规定列之间的间隔：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2377" y="2377586"/>
            <a:ext cx="6918960" cy="3806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示例：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div { -moz-column-gap:40px;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/* Firefox */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-webkit-column-gap:40px;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/* Safari 和 Chrome */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column-gap:40px; }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9670877" y="5625825"/>
            <a:ext cx="2417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Demo-11-2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6" t="38669" r="1652" b="18631"/>
          <a:stretch/>
        </p:blipFill>
        <p:spPr bwMode="auto">
          <a:xfrm>
            <a:off x="683796" y="1526243"/>
            <a:ext cx="8418786" cy="420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1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四、列边框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34762" y="1598413"/>
            <a:ext cx="9522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column-rule </a:t>
            </a:r>
            <a:r>
              <a:rPr lang="zh-CN" altLang="en-US" sz="2800" dirty="0" smtClean="0"/>
              <a:t>属性</a:t>
            </a:r>
            <a:r>
              <a:rPr lang="zh-CN" altLang="en-US" sz="2800" dirty="0"/>
              <a:t>设置或检索对象的列与列之间的边框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1703" y="2343541"/>
            <a:ext cx="7635240" cy="3967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div {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-moz-column-rule:3px outset #ff0000;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/* Firefox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-webkit-column-rule:3px outset #ff0000;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/* Safari and Chrome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column-rule:3px outset #ff0000;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28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5" name="矩形 4"/>
          <p:cNvSpPr/>
          <p:nvPr/>
        </p:nvSpPr>
        <p:spPr>
          <a:xfrm>
            <a:off x="9599440" y="5637157"/>
            <a:ext cx="2417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Demo-11-3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 t="31944" r="1406" b="17917"/>
          <a:stretch/>
        </p:blipFill>
        <p:spPr bwMode="auto">
          <a:xfrm>
            <a:off x="687703" y="1342865"/>
            <a:ext cx="8473441" cy="493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17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9670877" y="5625825"/>
            <a:ext cx="2417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Demo-11-4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6"/>
          <a:stretch/>
        </p:blipFill>
        <p:spPr bwMode="auto">
          <a:xfrm>
            <a:off x="687705" y="1530191"/>
            <a:ext cx="7334250" cy="487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2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column-rule-width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919159" y="2599075"/>
            <a:ext cx="94535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column-rule-width</a:t>
            </a:r>
            <a:r>
              <a:rPr lang="zh-CN" altLang="en-US" sz="2400" dirty="0"/>
              <a:t>：</a:t>
            </a:r>
            <a:r>
              <a:rPr lang="en-US" altLang="zh-CN" sz="2400" dirty="0"/>
              <a:t>&lt;length&gt; | thin | medium | </a:t>
            </a:r>
            <a:r>
              <a:rPr lang="en-US" altLang="zh-CN" sz="2400" dirty="0" smtClean="0"/>
              <a:t>thick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&lt;length</a:t>
            </a:r>
            <a:r>
              <a:rPr lang="en-US" altLang="zh-CN" sz="2400" b="1" dirty="0">
                <a:solidFill>
                  <a:srgbClr val="C00000"/>
                </a:solidFill>
              </a:rPr>
              <a:t>&gt;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用长度值来定义边框的厚度。不允许负值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medium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定义默认厚度的边框。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thin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定义比默认厚度细的边框。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thick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定义比默认厚度粗的边框。</a:t>
            </a:r>
          </a:p>
        </p:txBody>
      </p:sp>
      <p:sp>
        <p:nvSpPr>
          <p:cNvPr id="4" name="矩形 3"/>
          <p:cNvSpPr/>
          <p:nvPr/>
        </p:nvSpPr>
        <p:spPr>
          <a:xfrm>
            <a:off x="761998" y="1729859"/>
            <a:ext cx="7037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设置或检索对象的列与列之间的边框厚度。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36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column-rule-style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19136" y="1857567"/>
            <a:ext cx="10367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column-rule-style</a:t>
            </a:r>
            <a:r>
              <a:rPr lang="zh-CN" altLang="en-US" sz="2400" dirty="0"/>
              <a:t>：</a:t>
            </a:r>
            <a:r>
              <a:rPr lang="en-US" altLang="zh-CN" sz="1600" dirty="0"/>
              <a:t>none | hidden | dotted | dashed | solid | double | groove | ridge | inset | outset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none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无轮廓。</a:t>
            </a:r>
            <a:r>
              <a:rPr lang="en-US" altLang="zh-CN" sz="2400" dirty="0"/>
              <a:t>column-rule-color</a:t>
            </a:r>
            <a:r>
              <a:rPr lang="zh-CN" altLang="en-US" sz="2400" dirty="0"/>
              <a:t>与</a:t>
            </a:r>
            <a:r>
              <a:rPr lang="en-US" altLang="zh-CN" sz="2400" dirty="0"/>
              <a:t>column-rule-width</a:t>
            </a:r>
            <a:r>
              <a:rPr lang="zh-CN" altLang="en-US" sz="2400" dirty="0"/>
              <a:t>将被忽略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hidden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隐藏边框。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dotted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点状轮廓。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dashed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虚线轮廓。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solid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实线轮廓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double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zh-CN" altLang="en-US" sz="2400" dirty="0"/>
              <a:t>双线轮廓。两条单线与其间隔的和等于指定的</a:t>
            </a:r>
            <a:r>
              <a:rPr lang="en-US" altLang="zh-CN" sz="2400" dirty="0"/>
              <a:t>column-rule-width</a:t>
            </a:r>
            <a:r>
              <a:rPr lang="zh-CN" altLang="en-US" sz="2400" dirty="0"/>
              <a:t>值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groove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凹槽轮廓。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ridge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凸槽轮廓。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inset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凹边轮廓。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outset</a:t>
            </a:r>
            <a:r>
              <a:rPr lang="zh-CN" altLang="en-US" sz="2400" b="1" dirty="0">
                <a:solidFill>
                  <a:srgbClr val="C00000"/>
                </a:solidFill>
              </a:rPr>
              <a:t>：</a:t>
            </a:r>
            <a:r>
              <a:rPr lang="en-US" altLang="zh-CN" sz="2400" dirty="0"/>
              <a:t>3D</a:t>
            </a:r>
            <a:r>
              <a:rPr lang="zh-CN" altLang="en-US" sz="2400" dirty="0"/>
              <a:t>凸边轮廓。</a:t>
            </a:r>
          </a:p>
        </p:txBody>
      </p:sp>
      <p:sp>
        <p:nvSpPr>
          <p:cNvPr id="5" name="矩形 4"/>
          <p:cNvSpPr/>
          <p:nvPr/>
        </p:nvSpPr>
        <p:spPr>
          <a:xfrm>
            <a:off x="719136" y="1212077"/>
            <a:ext cx="705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3D3F41"/>
                </a:solidFill>
              </a:rPr>
              <a:t>设置或检索对象的列与列之间的边框样式。</a:t>
            </a:r>
            <a:endParaRPr lang="en-US" altLang="zh-CN" sz="2800" b="1" dirty="0">
              <a:solidFill>
                <a:srgbClr val="3D3F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column-rule-color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33424" y="2140506"/>
            <a:ext cx="4899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&lt;color&gt;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92751" y="2891998"/>
            <a:ext cx="4842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#ff0000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674422" y="3582141"/>
            <a:ext cx="4160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red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60134" y="4220387"/>
            <a:ext cx="6726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column-rule-color</a:t>
            </a:r>
            <a:r>
              <a:rPr lang="zh-CN" altLang="en-US" sz="2800" b="1" dirty="0" smtClean="0"/>
              <a:t>：</a:t>
            </a:r>
            <a:r>
              <a:rPr lang="en-US" altLang="zh-CN" sz="2800" b="1" dirty="0" err="1" smtClean="0"/>
              <a:t>rgb</a:t>
            </a:r>
            <a:r>
              <a:rPr lang="en-US" altLang="zh-CN" sz="2800" b="1" dirty="0" smtClean="0"/>
              <a:t>(255,0,0)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19136" y="1473687"/>
            <a:ext cx="7053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3D3F41"/>
                </a:solidFill>
              </a:rPr>
              <a:t>设置或检索对象的列与列之间的</a:t>
            </a:r>
            <a:r>
              <a:rPr lang="zh-CN" altLang="en-US" sz="2800" b="1" dirty="0" smtClean="0">
                <a:solidFill>
                  <a:srgbClr val="3D3F41"/>
                </a:solidFill>
              </a:rPr>
              <a:t>边框颜色。</a:t>
            </a:r>
            <a:endParaRPr lang="en-US" altLang="zh-CN" sz="2800" b="1" dirty="0">
              <a:solidFill>
                <a:srgbClr val="3D3F4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五、横跨所有列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4375" y="1653035"/>
            <a:ext cx="9244838" cy="3886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span</a:t>
            </a:r>
            <a:r>
              <a:rPr lang="zh-CN" altLang="en-US" sz="2800" dirty="0" smtClean="0"/>
              <a:t>属性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或检索对象元素是否横跨所有列。</a:t>
            </a:r>
            <a:br>
              <a:rPr lang="zh-CN" altLang="zh-CN" sz="2800" dirty="0"/>
            </a:br>
            <a:r>
              <a:rPr lang="zh-CN" altLang="en-US" sz="2800" dirty="0" smtClean="0"/>
              <a:t>语法：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column</a:t>
            </a:r>
            <a:r>
              <a:rPr lang="zh-CN" altLang="zh-CN" sz="2800" b="1" dirty="0">
                <a:solidFill>
                  <a:srgbClr val="C00000"/>
                </a:solidFill>
              </a:rPr>
              <a:t>-span：none | all 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altLang="zh-CN" sz="2800" dirty="0"/>
              <a:t>none</a:t>
            </a:r>
            <a:r>
              <a:rPr lang="zh-CN" altLang="en-US" sz="2800" dirty="0"/>
              <a:t>：不跨列</a:t>
            </a:r>
          </a:p>
          <a:p>
            <a:pPr fontAlgn="base">
              <a:lnSpc>
                <a:spcPct val="150000"/>
              </a:lnSpc>
            </a:pPr>
            <a:r>
              <a:rPr lang="en-US" altLang="zh-CN" sz="2800" dirty="0"/>
              <a:t>all</a:t>
            </a:r>
            <a:r>
              <a:rPr lang="zh-CN" altLang="en-US" sz="2800" dirty="0"/>
              <a:t>：横跨所有</a:t>
            </a:r>
            <a:r>
              <a:rPr lang="zh-CN" altLang="en-US" sz="2800" dirty="0" smtClean="0"/>
              <a:t>列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例</a:t>
            </a:r>
            <a:r>
              <a:rPr lang="zh-CN" altLang="zh-CN" sz="2800" dirty="0" smtClean="0"/>
              <a:t>如</a:t>
            </a:r>
            <a:r>
              <a:rPr lang="zh-CN" altLang="zh-CN" sz="2800" dirty="0"/>
              <a:t>：column-span:all; </a:t>
            </a:r>
          </a:p>
        </p:txBody>
      </p:sp>
      <p:pic>
        <p:nvPicPr>
          <p:cNvPr id="2051" name="Picture 3" descr="column-sp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94" y="3916362"/>
            <a:ext cx="39719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955335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+mn-lt"/>
                  <a:ea typeface="+mn-ea"/>
                </a:rPr>
                <a:t>多列</a:t>
              </a:r>
              <a:endParaRPr lang="zh-CN" altLang="en-US" sz="28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660918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 smtClean="0">
                  <a:solidFill>
                    <a:schemeClr val="tx1"/>
                  </a:solidFill>
                </a:rPr>
                <a:t>column</a:t>
              </a:r>
              <a:r>
                <a:rPr lang="zh-CN" altLang="en-US" sz="2800" dirty="0">
                  <a:solidFill>
                    <a:schemeClr val="tx1"/>
                  </a:solidFill>
                </a:rPr>
                <a:t>多列布局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366501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2800" dirty="0">
                  <a:solidFill>
                    <a:schemeClr val="tx1"/>
                  </a:solidFill>
                </a:rPr>
                <a:t>column</a:t>
              </a:r>
              <a:r>
                <a:rPr lang="zh-CN" altLang="en-US" sz="2800" dirty="0">
                  <a:solidFill>
                    <a:schemeClr val="tx1"/>
                  </a:solidFill>
                </a:rPr>
                <a:t>兼容性</a:t>
              </a: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8947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六、列高度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5788" y="1664853"/>
            <a:ext cx="9182322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fill</a:t>
            </a:r>
            <a:r>
              <a:rPr lang="zh-CN" altLang="en-US" sz="2800" dirty="0" smtClean="0"/>
              <a:t>属性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或检索对象所有列的高度是否统一。</a:t>
            </a:r>
            <a:br>
              <a:rPr lang="zh-CN" altLang="zh-CN" sz="2800" dirty="0"/>
            </a:br>
            <a:r>
              <a:rPr lang="zh-CN" altLang="zh-CN" sz="2800" dirty="0"/>
              <a:t>column-fill：auto | balance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auto</a:t>
            </a:r>
            <a:r>
              <a:rPr lang="zh-CN" altLang="zh-CN" sz="2800" b="1" dirty="0">
                <a:solidFill>
                  <a:srgbClr val="C00000"/>
                </a:solidFill>
              </a:rPr>
              <a:t>：</a:t>
            </a:r>
            <a:r>
              <a:rPr lang="zh-CN" altLang="zh-CN" sz="2800" dirty="0"/>
              <a:t>列高度自适应内容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balance：</a:t>
            </a:r>
            <a:r>
              <a:rPr lang="zh-CN" altLang="zh-CN" sz="2800" dirty="0"/>
              <a:t>所有列的高度以其中最高的一列统一</a:t>
            </a:r>
            <a:br>
              <a:rPr lang="zh-CN" altLang="zh-CN" sz="2800" dirty="0"/>
            </a:br>
            <a:r>
              <a:rPr lang="zh-CN" altLang="en-US" sz="2800" dirty="0" smtClean="0"/>
              <a:t>例</a:t>
            </a:r>
            <a:r>
              <a:rPr lang="zh-CN" altLang="zh-CN" sz="2800" dirty="0" smtClean="0"/>
              <a:t>如</a:t>
            </a:r>
            <a:r>
              <a:rPr lang="zh-CN" altLang="zh-CN" sz="2800" dirty="0"/>
              <a:t>：column-fill:balance;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319713"/>
            <a:ext cx="5800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七</a:t>
            </a:r>
            <a:r>
              <a:rPr lang="zh-CN" altLang="en-US" sz="4000" dirty="0" smtClean="0"/>
              <a:t>、断行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6904" y="1570370"/>
            <a:ext cx="9967793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column-break-before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或检索对象之前是否断行。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column</a:t>
            </a:r>
            <a:r>
              <a:rPr lang="zh-CN" altLang="zh-CN" sz="2800" dirty="0"/>
              <a:t>-break-before：auto | always | avoid | left | right | </a:t>
            </a:r>
            <a:r>
              <a:rPr lang="zh-CN" altLang="zh-CN" sz="2800" dirty="0" smtClean="0"/>
              <a:t>page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                                    </a:t>
            </a:r>
            <a:r>
              <a:rPr lang="zh-CN" altLang="zh-CN" sz="2800" dirty="0" smtClean="0"/>
              <a:t>| </a:t>
            </a:r>
            <a:r>
              <a:rPr lang="zh-CN" altLang="zh-CN" sz="2800" dirty="0"/>
              <a:t>column | avoid-page | avoid-column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auto</a:t>
            </a:r>
            <a:r>
              <a:rPr lang="zh-CN" altLang="zh-CN" sz="2800" b="1" dirty="0">
                <a:solidFill>
                  <a:srgbClr val="C00000"/>
                </a:solidFill>
              </a:rPr>
              <a:t>：</a:t>
            </a:r>
            <a:r>
              <a:rPr lang="zh-CN" altLang="zh-CN" sz="2800" dirty="0"/>
              <a:t>既不强迫也不禁止在元素之前断行并产生新列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always：</a:t>
            </a:r>
            <a:r>
              <a:rPr lang="zh-CN" altLang="zh-CN" sz="2800" dirty="0"/>
              <a:t>总是在元素之前断行并产生新列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avoid：</a:t>
            </a:r>
            <a:r>
              <a:rPr lang="zh-CN" altLang="zh-CN" sz="2800" dirty="0"/>
              <a:t>避免在元素之前断行并产生新列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0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七、断行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796" y="1693427"/>
            <a:ext cx="903324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column-break-</a:t>
            </a:r>
            <a:r>
              <a:rPr lang="zh-CN" altLang="zh-CN" sz="2800" b="1" dirty="0" smtClean="0">
                <a:solidFill>
                  <a:srgbClr val="C00000"/>
                </a:solidFill>
              </a:rPr>
              <a:t>after</a:t>
            </a:r>
            <a:r>
              <a:rPr lang="zh-CN" altLang="zh-CN" sz="2800" dirty="0" smtClean="0"/>
              <a:t>设置</a:t>
            </a:r>
            <a:r>
              <a:rPr lang="zh-CN" altLang="zh-CN" sz="2800" dirty="0"/>
              <a:t>或检索对象之后是否断行。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column-break-after</a:t>
            </a:r>
            <a:r>
              <a:rPr lang="zh-CN" altLang="zh-CN" sz="2800" dirty="0" smtClean="0"/>
              <a:t>：auto </a:t>
            </a:r>
            <a:r>
              <a:rPr lang="zh-CN" altLang="zh-CN" sz="2800" dirty="0"/>
              <a:t>| always | avoid | left | right </a:t>
            </a:r>
            <a:r>
              <a:rPr lang="zh-CN" altLang="zh-CN" sz="2800" dirty="0" smtClean="0"/>
              <a:t>|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    </a:t>
            </a:r>
            <a:r>
              <a:rPr lang="zh-CN" altLang="zh-CN" sz="2800" dirty="0" smtClean="0"/>
              <a:t> </a:t>
            </a:r>
            <a:r>
              <a:rPr lang="zh-CN" altLang="zh-CN" sz="2800" dirty="0"/>
              <a:t>page | column | avoid-page | avoid-column 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auto：</a:t>
            </a:r>
            <a:r>
              <a:rPr lang="zh-CN" altLang="zh-CN" sz="2800" dirty="0"/>
              <a:t>既不强迫也不禁止在元素之后断行并产生新列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always：</a:t>
            </a:r>
            <a:r>
              <a:rPr lang="zh-CN" altLang="zh-CN" sz="2800" dirty="0"/>
              <a:t>总是在元素之后断行并产生新列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avoid：</a:t>
            </a:r>
            <a:r>
              <a:rPr lang="zh-CN" altLang="zh-CN" sz="2800" dirty="0"/>
              <a:t>避免在元素之后断行并产生新列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22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七、断行</a:t>
            </a:r>
            <a:endParaRPr lang="zh-CN" alt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57250" y="1743631"/>
            <a:ext cx="1024671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</a:rPr>
              <a:t>column-break-inside</a:t>
            </a:r>
            <a:r>
              <a:rPr lang="zh-CN" altLang="zh-CN" sz="2800" dirty="0"/>
              <a:t>设置或检索对象内部是否断行。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column</a:t>
            </a:r>
            <a:r>
              <a:rPr lang="zh-CN" altLang="zh-CN" sz="2800" dirty="0"/>
              <a:t>-break-inside：auto | avoid | avoid-page | avoid-column 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C00000"/>
                </a:solidFill>
              </a:rPr>
              <a:t>auto</a:t>
            </a:r>
            <a:r>
              <a:rPr lang="zh-CN" altLang="zh-CN" sz="2800" b="1" dirty="0">
                <a:solidFill>
                  <a:srgbClr val="C00000"/>
                </a:solidFill>
              </a:rPr>
              <a:t>：</a:t>
            </a:r>
            <a:r>
              <a:rPr lang="zh-CN" altLang="zh-CN" sz="2800" dirty="0"/>
              <a:t>既不强迫也不禁止在元素内部断行并产生新列</a:t>
            </a:r>
            <a:br>
              <a:rPr lang="zh-CN" altLang="zh-CN" sz="2800" dirty="0"/>
            </a:br>
            <a:r>
              <a:rPr lang="zh-CN" altLang="zh-CN" sz="2800" b="1" dirty="0">
                <a:solidFill>
                  <a:srgbClr val="C00000"/>
                </a:solidFill>
              </a:rPr>
              <a:t>avoid：</a:t>
            </a:r>
            <a:r>
              <a:rPr lang="zh-CN" altLang="zh-CN" sz="2800" dirty="0"/>
              <a:t>避免在元素内部断行并产生新列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43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757760" y="1312139"/>
            <a:ext cx="6468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columns</a:t>
            </a:r>
            <a:r>
              <a:rPr lang="zh-CN" altLang="en-US" sz="2800" dirty="0" smtClean="0">
                <a:latin typeface="+mj-ea"/>
                <a:ea typeface="+mj-ea"/>
              </a:rPr>
              <a:t>简写属性，用于设置列宽和列数</a:t>
            </a:r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9" t="44792" r="38858" b="19166"/>
          <a:stretch/>
        </p:blipFill>
        <p:spPr bwMode="auto">
          <a:xfrm>
            <a:off x="757760" y="2286000"/>
            <a:ext cx="7761829" cy="406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225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column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兼容性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115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多列的浏览器兼容</a:t>
            </a:r>
            <a:endParaRPr lang="zh-CN" altLang="en-US" sz="4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5953" y="1475967"/>
            <a:ext cx="8748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对于</a:t>
            </a:r>
            <a:r>
              <a:rPr lang="zh-CN" altLang="zh-CN" sz="2400" dirty="0"/>
              <a:t>一些不支持多列布局特征的浏览器，比如IE9/IE8，会把这些属性全部忽略，这样布局就呈现出传统的单块布局。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为了</a:t>
            </a:r>
            <a:r>
              <a:rPr lang="zh-CN" altLang="zh-CN" sz="2400" dirty="0"/>
              <a:t>保证浏览器最大的兼容性，我们在使用多列布局属性时，最好添加</a:t>
            </a:r>
            <a:r>
              <a:rPr lang="zh-CN" altLang="zh-CN" sz="2400" b="1" dirty="0">
                <a:solidFill>
                  <a:srgbClr val="C00000"/>
                </a:solidFill>
              </a:rPr>
              <a:t>浏览器引擎前缀</a:t>
            </a:r>
            <a:r>
              <a:rPr lang="zh-CN" altLang="zh-CN" sz="2400" dirty="0"/>
              <a:t>，最基本的要加上三种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900113" indent="-2714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谷</a:t>
            </a:r>
            <a:r>
              <a:rPr lang="zh-CN" altLang="zh-CN" sz="2400" b="1" dirty="0"/>
              <a:t>歌浏览器的</a:t>
            </a:r>
            <a:r>
              <a:rPr lang="zh-CN" altLang="zh-CN" sz="2400" b="1" dirty="0">
                <a:solidFill>
                  <a:srgbClr val="C00000"/>
                </a:solidFill>
              </a:rPr>
              <a:t>-webkit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-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00113" indent="-2714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火狐</a:t>
            </a:r>
            <a:r>
              <a:rPr lang="zh-CN" altLang="zh-CN" sz="2400" b="1" dirty="0"/>
              <a:t>浏览器的</a:t>
            </a:r>
            <a:r>
              <a:rPr lang="zh-CN" altLang="zh-CN" sz="2400" b="1" dirty="0">
                <a:solidFill>
                  <a:srgbClr val="C00000"/>
                </a:solidFill>
              </a:rPr>
              <a:t>-moz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-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 marL="900113" indent="-271463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IE</a:t>
            </a:r>
            <a:r>
              <a:rPr lang="zh-CN" altLang="zh-CN" sz="2400" b="1" dirty="0"/>
              <a:t>浏览器的</a:t>
            </a:r>
            <a:r>
              <a:rPr lang="zh-CN" altLang="zh-CN" sz="2400" b="1" dirty="0">
                <a:solidFill>
                  <a:srgbClr val="C00000"/>
                </a:solidFill>
              </a:rPr>
              <a:t>-ms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-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        </a:t>
            </a:r>
            <a:r>
              <a:rPr lang="zh-CN" altLang="zh-CN" sz="2400" b="1" dirty="0" smtClean="0">
                <a:solidFill>
                  <a:srgbClr val="C00000"/>
                </a:solidFill>
              </a:rPr>
              <a:t>最后</a:t>
            </a:r>
            <a:r>
              <a:rPr lang="zh-CN" altLang="zh-CN" sz="2400" b="1" dirty="0">
                <a:solidFill>
                  <a:srgbClr val="C00000"/>
                </a:solidFill>
              </a:rPr>
              <a:t>，别忘了不带前缀的写法。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9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381125" y="2130425"/>
            <a:ext cx="7854950" cy="3252788"/>
            <a:chOff x="1381125" y="2130425"/>
            <a:chExt cx="7854950" cy="3252788"/>
          </a:xfrm>
        </p:grpSpPr>
        <p:sp>
          <p:nvSpPr>
            <p:cNvPr id="35843" name="文本框 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697164" y="2206576"/>
              <a:ext cx="4546600" cy="309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8000" tIns="108000" rIns="108000" bIns="108000" anchor="ctr">
              <a:normAutofit/>
            </a:bodyPr>
            <a:lstStyle>
              <a:lvl1pPr indent="358775"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1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indent="0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1.</a:t>
              </a:r>
              <a:r>
                <a:rPr lang="en-US" altLang="zh-CN" sz="2800" dirty="0">
                  <a:solidFill>
                    <a:schemeClr val="tx1"/>
                  </a:solidFill>
                </a:rPr>
                <a:t> CSS3</a:t>
              </a:r>
              <a:r>
                <a:rPr lang="zh-CN" altLang="en-US" sz="2800" dirty="0">
                  <a:solidFill>
                    <a:schemeClr val="tx1"/>
                  </a:solidFill>
                </a:rPr>
                <a:t>多列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2.</a:t>
              </a:r>
              <a:r>
                <a:rPr lang="en-US" altLang="zh-CN" sz="3200" dirty="0">
                  <a:solidFill>
                    <a:schemeClr val="tx1"/>
                  </a:solidFill>
                </a:rPr>
                <a:t> column</a:t>
              </a:r>
              <a:r>
                <a:rPr lang="zh-CN" altLang="en-US" sz="3200" dirty="0">
                  <a:solidFill>
                    <a:schemeClr val="tx1"/>
                  </a:solidFill>
                </a:rPr>
                <a:t>多列布局</a:t>
              </a:r>
            </a:p>
            <a:p>
              <a:pPr marL="0" lvl="1" indent="0">
                <a:buNone/>
              </a:pPr>
              <a:r>
                <a:rPr lang="en-US" altLang="zh-CN" sz="3200" dirty="0" smtClean="0">
                  <a:solidFill>
                    <a:schemeClr val="tx1"/>
                  </a:solidFill>
                  <a:latin typeface="+mn-lt"/>
                  <a:ea typeface="+mn-ea"/>
                </a:rPr>
                <a:t>3.</a:t>
              </a:r>
              <a:r>
                <a:rPr lang="en-US" altLang="zh-CN" sz="3200" dirty="0">
                  <a:solidFill>
                    <a:schemeClr val="tx1"/>
                  </a:solidFill>
                </a:rPr>
                <a:t> column</a:t>
              </a:r>
              <a:r>
                <a:rPr lang="zh-CN" altLang="en-US" sz="3200" dirty="0" smtClean="0">
                  <a:solidFill>
                    <a:schemeClr val="tx1"/>
                  </a:solidFill>
                </a:rPr>
                <a:t>兼容性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5844" name="直接连接符 4"/>
            <p:cNvCxnSpPr>
              <a:cxnSpLocks noChangeShapeType="1"/>
            </p:cNvCxnSpPr>
            <p:nvPr>
              <p:custDataLst>
                <p:tags r:id="rId5"/>
              </p:custDataLst>
            </p:nvPr>
          </p:nvCxnSpPr>
          <p:spPr bwMode="auto">
            <a:xfrm flipV="1">
              <a:off x="9234488" y="2311400"/>
              <a:ext cx="0" cy="49212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5" name="直接连接符 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H="1">
              <a:off x="1381125" y="2130425"/>
              <a:ext cx="7851775" cy="0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6" name="直接连接符 6"/>
            <p:cNvCxnSpPr>
              <a:cxnSpLocks noChangeShapeType="1"/>
            </p:cNvCxnSpPr>
            <p:nvPr>
              <p:custDataLst>
                <p:tags r:id="rId7"/>
              </p:custDataLst>
            </p:nvPr>
          </p:nvCxnSpPr>
          <p:spPr bwMode="auto">
            <a:xfrm rot="5400000" flipH="1" flipV="1">
              <a:off x="8134351" y="4435475"/>
              <a:ext cx="0" cy="1895475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7" name="直接连接符 7"/>
            <p:cNvCxnSpPr>
              <a:cxnSpLocks noChangeShapeType="1"/>
            </p:cNvCxnSpPr>
            <p:nvPr>
              <p:custDataLst>
                <p:tags r:id="rId8"/>
              </p:custDataLst>
            </p:nvPr>
          </p:nvCxnSpPr>
          <p:spPr bwMode="auto">
            <a:xfrm flipV="1">
              <a:off x="9236075" y="4889500"/>
              <a:ext cx="0" cy="493713"/>
            </a:xfrm>
            <a:prstGeom prst="line">
              <a:avLst/>
            </a:prstGeom>
            <a:noFill/>
            <a:ln w="6350" cmpd="sng">
              <a:solidFill>
                <a:schemeClr val="accent1"/>
              </a:solidFill>
              <a:prstDash val="sysDash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本课小结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CSS3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多列</a:t>
              </a:r>
              <a:endParaRPr 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CSS3</a:t>
            </a:r>
            <a:r>
              <a:rPr lang="zh-CN" altLang="en-US" sz="4000" dirty="0" smtClean="0"/>
              <a:t>多列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604836" y="1550553"/>
            <a:ext cx="100107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altLang="zh-CN" sz="2400" dirty="0" smtClean="0"/>
              <a:t>        CSS3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新增加的</a:t>
            </a:r>
            <a:r>
              <a:rPr lang="zh-CN" altLang="en-US" sz="2400" dirty="0"/>
              <a:t>多列布局</a:t>
            </a:r>
            <a:r>
              <a:rPr lang="en-US" altLang="zh-CN" sz="2400" dirty="0"/>
              <a:t>(multi-column)</a:t>
            </a:r>
            <a:r>
              <a:rPr lang="zh-CN" altLang="en-US" sz="2400" dirty="0"/>
              <a:t>是传统</a:t>
            </a:r>
            <a:r>
              <a:rPr lang="en-US" altLang="zh-CN" sz="2400" dirty="0"/>
              <a:t>HTML</a:t>
            </a:r>
            <a:r>
              <a:rPr lang="zh-CN" altLang="en-US" sz="2400" dirty="0"/>
              <a:t>网页中块状布局模式的有力扩充</a:t>
            </a:r>
            <a:r>
              <a:rPr lang="zh-CN" altLang="en-US" sz="2400" dirty="0" smtClean="0"/>
              <a:t>。能够轻松</a:t>
            </a:r>
            <a:r>
              <a:rPr lang="zh-CN" altLang="en-US" sz="2400" dirty="0"/>
              <a:t>的让文本呈现多列显示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fontAlgn="t">
              <a:lnSpc>
                <a:spcPct val="150000"/>
              </a:lnSpc>
            </a:pPr>
            <a:r>
              <a:rPr lang="zh-CN" altLang="en-US" sz="2400" dirty="0" smtClean="0"/>
              <a:t>        当</a:t>
            </a:r>
            <a:r>
              <a:rPr lang="zh-CN" altLang="en-US" sz="2400" dirty="0"/>
              <a:t>一行文字太长时</a:t>
            </a:r>
            <a:r>
              <a:rPr lang="zh-CN" altLang="en-US" sz="2400" dirty="0" smtClean="0"/>
              <a:t>，读</a:t>
            </a:r>
            <a:r>
              <a:rPr lang="zh-CN" altLang="en-US" sz="2400" dirty="0"/>
              <a:t>起来就比较费劲</a:t>
            </a:r>
            <a:r>
              <a:rPr lang="zh-CN" altLang="en-US" sz="2400" dirty="0" smtClean="0"/>
              <a:t>，人们</a:t>
            </a:r>
            <a:r>
              <a:rPr lang="zh-CN" altLang="en-US" sz="2400" dirty="0"/>
              <a:t>的视点从文本的一端移到另一端、然后换到下一行的行首，如果眼球移动浮动过大，他们的注意力就会减退，容易读不下去。所以，为了最大效率的使用大屏幕显示器，页面设计中需要限制文本的宽度，让文本按多列呈现，就像报纸上的新闻排版一样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5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CSS3</a:t>
            </a:r>
            <a:r>
              <a:rPr lang="zh-CN" altLang="en-US" sz="4000" dirty="0" smtClean="0"/>
              <a:t>多列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26362"/>
              </p:ext>
            </p:extLst>
          </p:nvPr>
        </p:nvGraphicFramePr>
        <p:xfrm>
          <a:off x="609557" y="1255124"/>
          <a:ext cx="11091906" cy="5352370"/>
        </p:xfrm>
        <a:graphic>
          <a:graphicData uri="http://schemas.openxmlformats.org/drawingml/2006/table">
            <a:tbl>
              <a:tblPr/>
              <a:tblGrid>
                <a:gridCol w="3262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b="1" dirty="0" smtClean="0">
                          <a:effectLst/>
                          <a:latin typeface="inherit"/>
                        </a:rPr>
                        <a:t>属性</a:t>
                      </a:r>
                      <a:endParaRPr lang="zh-CN" altLang="en-US" sz="2200" b="1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b="1" dirty="0" smtClean="0">
                          <a:effectLst/>
                          <a:latin typeface="inherit"/>
                        </a:rPr>
                        <a:t>继承性</a:t>
                      </a:r>
                      <a:endParaRPr lang="zh-CN" altLang="en-US" sz="2200" b="1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b="1" dirty="0" smtClean="0">
                          <a:effectLst/>
                          <a:latin typeface="inherit"/>
                        </a:rPr>
                        <a:t>描述</a:t>
                      </a:r>
                      <a:endParaRPr lang="zh-CN" altLang="en-US" sz="2200" b="1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columns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设置或检索对象的列数和每列的宽度。复合属性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column-width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设置或检索对象每列的宽度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210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column-count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设置或检索对象的列数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column-gap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设置或检索对象的列与列之间的间隙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设置或检索对象的列与列之间的边框。复合属性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 dirty="0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column-rule-width</a:t>
                      </a:r>
                      <a:endParaRPr lang="en-US" sz="2200" dirty="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设置或检索对象的列与列之间的边框厚度。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column-rule-style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设置或检索对象的列与列之间的边框样式。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column-rule-color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设置或检索对象的列与列之间的边框颜色。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column-span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设置或检索对象元素是否横跨所有列。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9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column-fill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设置或检索对象所有列的高度是否统一。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238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column-break-before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212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column-break-after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设置或检索对象之前是否断行。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187">
                <a:tc>
                  <a:txBody>
                    <a:bodyPr/>
                    <a:lstStyle/>
                    <a:p>
                      <a:pPr fontAlgn="base"/>
                      <a:r>
                        <a:rPr lang="en-US" sz="2200" u="none" strike="noStrike">
                          <a:solidFill>
                            <a:srgbClr val="428BCA"/>
                          </a:solidFill>
                          <a:effectLst/>
                          <a:latin typeface="inherit"/>
                        </a:rPr>
                        <a:t>column-break-inside</a:t>
                      </a:r>
                      <a:endParaRPr lang="en-US" sz="2200">
                        <a:effectLst/>
                        <a:latin typeface="inherit"/>
                      </a:endParaRPr>
                    </a:p>
                  </a:txBody>
                  <a:tcPr marL="29838" marR="29838" marT="14919" marB="14919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>
                          <a:effectLst/>
                          <a:latin typeface="inherit"/>
                        </a:rPr>
                        <a:t>无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2200" dirty="0">
                          <a:effectLst/>
                          <a:latin typeface="inherit"/>
                        </a:rPr>
                        <a:t>设置或检索对象内部是否断行。</a:t>
                      </a:r>
                    </a:p>
                  </a:txBody>
                  <a:tcPr marL="29838" marR="29838" marT="14919" marB="149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en-US" altLang="zh-CN" sz="5400" dirty="0">
                  <a:solidFill>
                    <a:schemeClr val="tx1"/>
                  </a:solidFill>
                  <a:latin typeface="+mn-lt"/>
                  <a:ea typeface="+mn-ea"/>
                </a:rPr>
                <a:t>column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多列布局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459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多列</a:t>
            </a:r>
            <a:endParaRPr lang="zh-CN" altLang="en-US" sz="4000" dirty="0"/>
          </a:p>
        </p:txBody>
      </p:sp>
      <p:sp>
        <p:nvSpPr>
          <p:cNvPr id="2" name="矩形 1"/>
          <p:cNvSpPr/>
          <p:nvPr/>
        </p:nvSpPr>
        <p:spPr>
          <a:xfrm>
            <a:off x="704849" y="1961673"/>
            <a:ext cx="9082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columns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设置或检索对象的列数和每列的宽度。复合属性</a:t>
            </a:r>
            <a:r>
              <a:rPr lang="en-US" altLang="zh-CN" sz="3200" dirty="0" smtClean="0"/>
              <a:t>columns</a:t>
            </a:r>
            <a:r>
              <a:rPr lang="zh-CN" altLang="en-US" sz="3200" dirty="0"/>
              <a:t>：</a:t>
            </a:r>
            <a:r>
              <a:rPr lang="en-US" altLang="zh-CN" sz="3200" dirty="0"/>
              <a:t>[ column-width ] || [ column-count 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6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一、创建多列（列个数）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752600" y="1531500"/>
            <a:ext cx="7830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column-count </a:t>
            </a:r>
            <a:r>
              <a:rPr lang="zh-CN" altLang="en-US" sz="2800" dirty="0"/>
              <a:t>属性规定元素应该被分隔的列数：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2600" y="2347079"/>
            <a:ext cx="868680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Consolas" pitchFamily="49" charset="0"/>
                <a:ea typeface="宋体" pitchFamily="2" charset="-122"/>
                <a:cs typeface="宋体" pitchFamily="2" charset="-122"/>
              </a:rPr>
              <a:t>示例：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div {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-moz-column-count:3; /* Firefox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-webkit-column-count:3; /* Safari 和 Chrome */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column-count:3;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6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二、列宽度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788101" y="1455896"/>
            <a:ext cx="5636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column-width </a:t>
            </a:r>
            <a:r>
              <a:rPr lang="zh-CN" altLang="en-US" sz="2800" dirty="0"/>
              <a:t>属性规定列的宽度。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03654"/>
              </p:ext>
            </p:extLst>
          </p:nvPr>
        </p:nvGraphicFramePr>
        <p:xfrm>
          <a:off x="1881187" y="3565049"/>
          <a:ext cx="7735253" cy="2088990"/>
        </p:xfrm>
        <a:graphic>
          <a:graphicData uri="http://schemas.openxmlformats.org/drawingml/2006/table">
            <a:tbl>
              <a:tblPr/>
              <a:tblGrid>
                <a:gridCol w="1776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19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dirty="0">
                          <a:effectLst/>
                        </a:rPr>
                        <a:t>值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>
                          <a:effectLst/>
                        </a:rPr>
                        <a:t>描述</a:t>
                      </a:r>
                    </a:p>
                  </a:txBody>
                  <a:tcPr marL="57150" marR="142875" marT="47625" marB="476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897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auto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</a:rPr>
                        <a:t>由浏览器决定列宽。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97">
                <a:tc>
                  <a:txBody>
                    <a:bodyPr/>
                    <a:lstStyle/>
                    <a:p>
                      <a:pPr fontAlgn="t"/>
                      <a:r>
                        <a:rPr lang="en-US" sz="2400" i="1">
                          <a:effectLst/>
                        </a:rPr>
                        <a:t>length</a:t>
                      </a:r>
                      <a:endParaRPr lang="en-US" sz="2400">
                        <a:effectLst/>
                      </a:endParaRP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</a:rPr>
                        <a:t>规定列的宽度。</a:t>
                      </a:r>
                    </a:p>
                  </a:txBody>
                  <a:tcPr marL="57150" marR="142875" marT="57150" marB="5715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59541" y="2210012"/>
            <a:ext cx="4502836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语法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column-width: auto|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length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0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3"/>
  <p:tag name="KSO_WM_SLIDE_SIZE" val="618*2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7"/>
  <p:tag name="KSO_WM_SLIDE_INDEX" val="27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09*174"/>
  <p:tag name="KSO_WM_SLIDE_SIZE" val="618*2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0"/>
  <p:tag name="KSO_WM_TEMPLATE_CATEGORY" val="custom"/>
  <p:tag name="KSO_WM_TEMPLATE_INDEX" val="160336"/>
  <p:tag name="KSO_WM_UNIT_INDEX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7*a*1"/>
  <p:tag name="KSO_WM_UNIT_CLEAR" val="1"/>
  <p:tag name="KSO_WM_UNIT_LAYERLEVEL" val="1"/>
  <p:tag name="KSO_WM_UNIT_VALUE" val="3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f"/>
  <p:tag name="KSO_WM_UNIT_INDEX" val="1"/>
  <p:tag name="KSO_WM_UNIT_ID" val="custom160336_27*f*1"/>
  <p:tag name="KSO_WM_UNIT_CLEAR" val="1"/>
  <p:tag name="KSO_WM_UNIT_LAYERLEVEL" val="1"/>
  <p:tag name="KSO_WM_UNIT_VALUE" val="264"/>
  <p:tag name="KSO_WM_UNIT_HIGHLIGHT" val="0"/>
  <p:tag name="KSO_WM_UNIT_COMPATIBLE" val="0"/>
  <p:tag name="KSO_WM_UNIT_PRESET_TEXT_INDEX" val="5"/>
  <p:tag name="KSO_WM_UNIT_PRESET_TEXT_LEN" val="23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7"/>
  <p:tag name="KSO_WM_TEMPLATE_CATEGORY" val="custom"/>
  <p:tag name="KSO_WM_TEMPLATE_INDEX" val="160336"/>
  <p:tag name="KSO_WM_UNIT_INDEX" val="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8"/>
  <p:tag name="KSO_WM_TEMPLATE_CATEGORY" val="custom"/>
  <p:tag name="KSO_WM_TEMPLATE_INDEX" val="160336"/>
  <p:tag name="KSO_WM_UNIT_INDEX" val="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9"/>
  <p:tag name="KSO_WM_TEMPLATE_CATEGORY" val="custom"/>
  <p:tag name="KSO_WM_TEMPLATE_INDEX" val="160336"/>
  <p:tag name="KSO_WM_UNIT_INDEX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27*i*10"/>
  <p:tag name="KSO_WM_TEMPLATE_CATEGORY" val="custom"/>
  <p:tag name="KSO_WM_TEMPLATE_INDEX" val="160336"/>
  <p:tag name="KSO_WM_UNIT_INDEX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A000120141114A19PWBG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1054</Words>
  <Application>Microsoft Office PowerPoint</Application>
  <PresentationFormat>宽屏</PresentationFormat>
  <Paragraphs>198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inherit</vt:lpstr>
      <vt:lpstr>黑体</vt:lpstr>
      <vt:lpstr>宋体</vt:lpstr>
      <vt:lpstr>微软雅黑</vt:lpstr>
      <vt:lpstr>幼圆</vt:lpstr>
      <vt:lpstr>Arial</vt:lpstr>
      <vt:lpstr>Britannic Bold</vt:lpstr>
      <vt:lpstr>Calibri</vt:lpstr>
      <vt:lpstr>Consolas</vt:lpstr>
      <vt:lpstr>Wingdings</vt:lpstr>
      <vt:lpstr>A000120141114A19PWBG</vt:lpstr>
      <vt:lpstr>H5方向基础课</vt:lpstr>
      <vt:lpstr>PowerPoint 演示文稿</vt:lpstr>
      <vt:lpstr>PowerPoint 演示文稿</vt:lpstr>
      <vt:lpstr>CSS3多列</vt:lpstr>
      <vt:lpstr>CSS3多列</vt:lpstr>
      <vt:lpstr>PowerPoint 演示文稿</vt:lpstr>
      <vt:lpstr>多列</vt:lpstr>
      <vt:lpstr>一、创建多列（列个数）</vt:lpstr>
      <vt:lpstr>二、列宽度</vt:lpstr>
      <vt:lpstr>练习</vt:lpstr>
      <vt:lpstr>三、列间隔</vt:lpstr>
      <vt:lpstr>练习</vt:lpstr>
      <vt:lpstr>四、列边框</vt:lpstr>
      <vt:lpstr>练习</vt:lpstr>
      <vt:lpstr>练习</vt:lpstr>
      <vt:lpstr>column-rule-width</vt:lpstr>
      <vt:lpstr>column-rule-style</vt:lpstr>
      <vt:lpstr>column-rule-color</vt:lpstr>
      <vt:lpstr>五、横跨所有列</vt:lpstr>
      <vt:lpstr>六、列高度</vt:lpstr>
      <vt:lpstr>七、断行</vt:lpstr>
      <vt:lpstr>七、断行</vt:lpstr>
      <vt:lpstr>七、断行</vt:lpstr>
      <vt:lpstr>练习</vt:lpstr>
      <vt:lpstr>PowerPoint 演示文稿</vt:lpstr>
      <vt:lpstr>多列的浏览器兼容</vt:lpstr>
      <vt:lpstr>本课小结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qile</dc:creator>
  <cp:lastModifiedBy>MengYi</cp:lastModifiedBy>
  <cp:revision>37</cp:revision>
  <dcterms:created xsi:type="dcterms:W3CDTF">2017-02-07T05:33:04Z</dcterms:created>
  <dcterms:modified xsi:type="dcterms:W3CDTF">2017-05-19T09:33:13Z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