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4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5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7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8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9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0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1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2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3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4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5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6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7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8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7" r:id="rId2"/>
    <p:sldId id="332" r:id="rId3"/>
    <p:sldId id="333" r:id="rId4"/>
    <p:sldId id="336" r:id="rId5"/>
    <p:sldId id="337" r:id="rId6"/>
    <p:sldId id="338" r:id="rId7"/>
    <p:sldId id="339" r:id="rId8"/>
    <p:sldId id="340" r:id="rId9"/>
    <p:sldId id="335" r:id="rId10"/>
    <p:sldId id="319" r:id="rId11"/>
    <p:sldId id="327" r:id="rId12"/>
    <p:sldId id="326" r:id="rId13"/>
    <p:sldId id="334" r:id="rId14"/>
    <p:sldId id="258" r:id="rId15"/>
    <p:sldId id="328" r:id="rId16"/>
    <p:sldId id="329" r:id="rId17"/>
    <p:sldId id="330" r:id="rId18"/>
    <p:sldId id="331" r:id="rId19"/>
    <p:sldId id="341" r:id="rId20"/>
    <p:sldId id="325" r:id="rId2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33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75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008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59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39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3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35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877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6152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246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331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017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567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473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很多网站的解决方法是为不同的设备提供不同的网页，比如专门提供一个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mobile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版本，或者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iPhone / iPad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版本。这样做固然保证了效果，但是比较麻烦，同时要维护好几个版本，而且如果一个网站有多个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（入口），会大大增加架构设计的复杂度。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福尔摩斯历险记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六个主人公的头像。</a:t>
            </a:r>
            <a:endParaRPr lang="en-US" altLang="zh-CN" sz="12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348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很多网站的解决方法是为不同的设备提供不同的网页，比如专门提供一个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mobile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版本，或者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iPhone / iPad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版本。这样做固然保证了效果，但是比较麻烦，同时要维护好几个版本，而且如果一个网站有多个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（入口），会大大增加架构设计的复杂度。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福尔摩斯历险记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六个主人公的头像。</a:t>
            </a:r>
            <a:endParaRPr lang="en-US" altLang="zh-CN" sz="12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404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很多网站的解决方法是为不同的设备提供不同的网页，比如专门提供一个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mobile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版本，或者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iPhone / iPad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版本。这样做固然保证了效果，但是比较麻烦，同时要维护好几个版本，而且如果一个网站有多个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（入口），会大大增加架构设计的复杂度。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福尔摩斯历险记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六个主人公的头像。</a:t>
            </a:r>
            <a:endParaRPr lang="en-US" altLang="zh-CN" sz="12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832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很多网站的解决方法是为不同的设备提供不同的网页，比如专门提供一个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mobile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版本，或者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iPhone / iPad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版本。这样做固然保证了效果，但是比较麻烦，同时要维护好几个版本，而且如果一个网站有多个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（入口），会大大增加架构设计的复杂度。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福尔摩斯历险记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六个主人公的头像。</a:t>
            </a:r>
            <a:endParaRPr lang="en-US" altLang="zh-CN" sz="12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551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412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13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115910" y="141668"/>
            <a:ext cx="2021983" cy="20477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1133341"/>
            <a:ext cx="11682413" cy="5223009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1120462"/>
            <a:ext cx="11682413" cy="5235888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2400" y="2203200"/>
            <a:ext cx="7851600" cy="3099600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5200" y="2379600"/>
            <a:ext cx="6411600" cy="1213200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5298" y="3768848"/>
            <a:ext cx="8911502" cy="1500187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417" y="163087"/>
            <a:ext cx="9791700" cy="7921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98800" y="2106000"/>
            <a:ext cx="3877200" cy="3099600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14800" y="2106000"/>
            <a:ext cx="3877200" cy="30996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 defTabSz="-635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9478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49743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4974327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30462" y="1681163"/>
            <a:ext cx="50254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30462" y="2505075"/>
            <a:ext cx="5025455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 userDrawn="1"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800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25003" y="476518"/>
            <a:ext cx="8757097" cy="10560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0000" y="272848"/>
            <a:ext cx="9792000" cy="79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01276" y="1281837"/>
            <a:ext cx="9789448" cy="4122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00638" y="5624235"/>
            <a:ext cx="9790724" cy="732115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126635" y="260351"/>
            <a:ext cx="1265862" cy="5865813"/>
          </a:xfrm>
        </p:spPr>
        <p:txBody>
          <a:bodyPr vert="eaVert"/>
          <a:lstStyle>
            <a:lvl1pPr>
              <a:defRPr sz="3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0904" y="1223493"/>
            <a:ext cx="8974540" cy="4902671"/>
          </a:xfrm>
        </p:spPr>
        <p:txBody>
          <a:bodyPr vert="eaVert"/>
          <a:lstStyle>
            <a:lvl1pPr>
              <a:defRPr sz="2400"/>
            </a:lvl1pPr>
            <a:lvl2pPr>
              <a:defRPr sz="1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jpe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90277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702" r:id="rId11"/>
    <p:sldLayoutId id="2147483713" r:id="rId12"/>
    <p:sldLayoutId id="2147483724" r:id="rId13"/>
    <p:sldLayoutId id="2147483735" r:id="rId14"/>
    <p:sldLayoutId id="2147483746" r:id="rId15"/>
    <p:sldLayoutId id="2147483955" r:id="rId16"/>
    <p:sldLayoutId id="2147483966" r:id="rId17"/>
    <p:sldLayoutId id="2147483944" r:id="rId18"/>
    <p:sldLayoutId id="2147483933" r:id="rId19"/>
    <p:sldLayoutId id="2147483922" r:id="rId20"/>
    <p:sldLayoutId id="2147483911" r:id="rId21"/>
    <p:sldLayoutId id="2147483900" r:id="rId22"/>
    <p:sldLayoutId id="2147483889" r:id="rId23"/>
    <p:sldLayoutId id="2147483878" r:id="rId24"/>
    <p:sldLayoutId id="2147483867" r:id="rId25"/>
    <p:sldLayoutId id="2147483856" r:id="rId26"/>
    <p:sldLayoutId id="2147483845" r:id="rId27"/>
    <p:sldLayoutId id="2147483834" r:id="rId28"/>
    <p:sldLayoutId id="2147483823" r:id="rId29"/>
    <p:sldLayoutId id="2147483812" r:id="rId30"/>
    <p:sldLayoutId id="2147483801" r:id="rId31"/>
    <p:sldLayoutId id="2147483790" r:id="rId32"/>
    <p:sldLayoutId id="2147483779" r:id="rId33"/>
    <p:sldLayoutId id="2147483768" r:id="rId34"/>
    <p:sldLayoutId id="2147483757" r:id="rId35"/>
    <p:sldLayoutId id="2147483680" r:id="rId36"/>
    <p:sldLayoutId id="2147483669" r:id="rId3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40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13.jpg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14.jpeg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5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9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4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5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5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474665" y="2163765"/>
            <a:ext cx="6144684" cy="1114424"/>
          </a:xfrm>
        </p:spPr>
        <p:txBody>
          <a:bodyPr>
            <a:noAutofit/>
          </a:bodyPr>
          <a:lstStyle/>
          <a:p>
            <a:r>
              <a:rPr lang="da-DK" altLang="zh-CN" sz="6000" dirty="0" smtClean="0"/>
              <a:t>H5</a:t>
            </a:r>
            <a:r>
              <a:rPr lang="zh-CN" altLang="en-US" sz="6000" dirty="0" smtClean="0"/>
              <a:t>方向基础课</a:t>
            </a:r>
            <a:endParaRPr lang="zh-CN" sz="6000" dirty="0"/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84200" y="4086226"/>
            <a:ext cx="6047317" cy="609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110000"/>
              <a:buFontTx/>
              <a:buNone/>
              <a:defRPr sz="18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2600" indent="-482600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Calibri" panose="020F0502020204030204" charset="0"/>
              <a:buChar char=" 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009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9795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135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59840" indent="-228600" algn="l" defTabSz="913765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 smtClean="0">
                <a:solidFill>
                  <a:srgbClr val="000000"/>
                </a:solidFill>
              </a:rPr>
              <a:t>第</a:t>
            </a:r>
            <a:r>
              <a:rPr lang="en-US" altLang="zh-CN" sz="3600" dirty="0" smtClean="0">
                <a:solidFill>
                  <a:srgbClr val="000000"/>
                </a:solidFill>
              </a:rPr>
              <a:t>17</a:t>
            </a:r>
            <a:r>
              <a:rPr lang="zh-CN" altLang="en-US" sz="3600" dirty="0" smtClean="0">
                <a:solidFill>
                  <a:srgbClr val="000000"/>
                </a:solidFill>
              </a:rPr>
              <a:t>章 </a:t>
            </a:r>
            <a:r>
              <a:rPr lang="en-US" altLang="zh-CN" sz="3600">
                <a:solidFill>
                  <a:srgbClr val="000000"/>
                </a:solidFill>
              </a:rPr>
              <a:t>Media Queries</a:t>
            </a:r>
            <a:endParaRPr lang="zh-CN" sz="36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响应</a:t>
            </a:r>
            <a:r>
              <a:rPr lang="zh-CN" altLang="en-US" sz="4000" dirty="0" smtClean="0"/>
              <a:t>式布局</a:t>
            </a:r>
            <a:endParaRPr lang="zh-CN" altLang="en-US" sz="4000" dirty="0"/>
          </a:p>
        </p:txBody>
      </p:sp>
      <p:sp>
        <p:nvSpPr>
          <p:cNvPr id="7" name="文本框 6"/>
          <p:cNvSpPr txBox="1"/>
          <p:nvPr/>
        </p:nvSpPr>
        <p:spPr>
          <a:xfrm>
            <a:off x="757646" y="1240971"/>
            <a:ext cx="9810205" cy="2259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ts val="4000"/>
              </a:lnSpc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v"/>
            </a:pP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响应</a:t>
            </a:r>
            <a:r>
              <a:rPr lang="zh-CN" altLang="en-US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式</a:t>
            </a:r>
            <a:r>
              <a:rPr lang="en-US" altLang="zh-CN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r>
              <a:rPr lang="en-US" altLang="zh-CN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(Responsive Web </a:t>
            </a:r>
            <a:r>
              <a:rPr lang="en-US" altLang="zh-CN" sz="2800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Design,RWD</a:t>
            </a:r>
            <a:r>
              <a:rPr lang="en-US" altLang="zh-CN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lnSpc>
                <a:spcPts val="3800"/>
              </a:lnSpc>
              <a:spcBef>
                <a:spcPct val="20000"/>
              </a:spcBef>
              <a:buClr>
                <a:srgbClr val="FF9900"/>
              </a:buClr>
            </a:pP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zh-CN" altLang="en-US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设备环境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以及</a:t>
            </a:r>
            <a:r>
              <a:rPr lang="zh-CN" altLang="en-US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用户行为</a:t>
            </a:r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调整布局</a:t>
            </a:r>
            <a:endParaRPr lang="en-US" altLang="zh-CN" sz="2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800"/>
              </a:lnSpc>
              <a:spcBef>
                <a:spcPct val="20000"/>
              </a:spcBef>
              <a:buClr>
                <a:srgbClr val="FF9900"/>
              </a:buClr>
            </a:pPr>
            <a:endParaRPr lang="zh-CN" altLang="en-US" sz="2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39" y="3500564"/>
            <a:ext cx="6811098" cy="3257758"/>
          </a:xfrm>
          <a:effectLst>
            <a:outerShdw blurRad="63500" sx="102000" sy="102000" algn="ctr" rotWithShape="0">
              <a:srgbClr val="7030A0">
                <a:alpha val="40000"/>
              </a:srgb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1254034" y="2383830"/>
            <a:ext cx="9000308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交互设计和前端实现提出了更高的要求，需要考虑清楚不同分辨率下页面的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布局变化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内容的缩放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611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响应</a:t>
            </a:r>
            <a:r>
              <a:rPr lang="zh-CN" altLang="en-US" sz="4000" dirty="0" smtClean="0"/>
              <a:t>式布局</a:t>
            </a:r>
            <a:endParaRPr lang="zh-CN" altLang="en-US" sz="4000" dirty="0"/>
          </a:p>
        </p:txBody>
      </p:sp>
      <p:pic>
        <p:nvPicPr>
          <p:cNvPr id="8" name="内容占位符 3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94" y="1151194"/>
            <a:ext cx="7075769" cy="4113847"/>
          </a:xfrm>
        </p:spPr>
      </p:pic>
      <p:sp>
        <p:nvSpPr>
          <p:cNvPr id="9" name="文本框 8"/>
          <p:cNvSpPr txBox="1"/>
          <p:nvPr/>
        </p:nvSpPr>
        <p:spPr>
          <a:xfrm>
            <a:off x="1410788" y="5433795"/>
            <a:ext cx="94183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响应式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：开发、维护、运营成本优势；兼容性优势；操作灵活。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483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响应</a:t>
            </a:r>
            <a:r>
              <a:rPr lang="zh-CN" altLang="en-US" sz="4000" dirty="0" smtClean="0"/>
              <a:t>式布局</a:t>
            </a:r>
            <a:endParaRPr lang="zh-CN" altLang="en-US" sz="4000" dirty="0"/>
          </a:p>
        </p:txBody>
      </p:sp>
      <p:sp>
        <p:nvSpPr>
          <p:cNvPr id="8" name="文本框 7"/>
          <p:cNvSpPr txBox="1"/>
          <p:nvPr/>
        </p:nvSpPr>
        <p:spPr>
          <a:xfrm>
            <a:off x="770708" y="1266897"/>
            <a:ext cx="9810205" cy="334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ts val="4500"/>
              </a:lnSpc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v"/>
            </a:pP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实现方式</a:t>
            </a:r>
            <a:endParaRPr lang="zh-CN" altLang="en-US" sz="28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800"/>
              </a:lnSpc>
              <a:spcBef>
                <a:spcPct val="20000"/>
              </a:spcBef>
              <a:buClr>
                <a:srgbClr val="FF9900"/>
              </a:buClr>
            </a:pPr>
            <a:r>
              <a:rPr lang="en-US" altLang="zh-CN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CSS3</a:t>
            </a:r>
            <a:r>
              <a:rPr lang="zh-CN" altLang="en-US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媒体查询</a:t>
            </a:r>
            <a:r>
              <a:rPr lang="zh-CN" altLang="en-US" sz="2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检测当前设备，</a:t>
            </a:r>
            <a:r>
              <a:rPr lang="zh-CN" altLang="en-US" sz="2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来确定应用哪一个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样式表。</a:t>
            </a:r>
            <a:endParaRPr lang="en-US" altLang="zh-CN" sz="26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800"/>
              </a:lnSpc>
              <a:spcBef>
                <a:spcPct val="20000"/>
              </a:spcBef>
              <a:buClr>
                <a:srgbClr val="FF9900"/>
              </a:buClr>
            </a:pPr>
            <a:r>
              <a:rPr lang="zh-CN" altLang="en-US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流式网格布局：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对页面布局元素使用相对</a:t>
            </a:r>
            <a:r>
              <a:rPr lang="en-US" altLang="zh-CN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比例而不是绝对大小。</a:t>
            </a:r>
            <a:endParaRPr lang="zh-CN" altLang="en-US" sz="26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800"/>
              </a:lnSpc>
              <a:spcBef>
                <a:spcPct val="20000"/>
              </a:spcBef>
              <a:buClr>
                <a:srgbClr val="FF9900"/>
              </a:buClr>
            </a:pPr>
            <a:endParaRPr lang="zh-CN" altLang="en-US" sz="2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533" y="3605349"/>
            <a:ext cx="6808669" cy="27790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0495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媒体查询</a:t>
              </a:r>
              <a:endParaRPr lang="en-US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8545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CSS3</a:t>
            </a:r>
            <a:r>
              <a:rPr lang="zh-CN" altLang="en-US" sz="4000" dirty="0"/>
              <a:t>媒体查询</a:t>
            </a:r>
          </a:p>
        </p:txBody>
      </p:sp>
      <p:sp>
        <p:nvSpPr>
          <p:cNvPr id="3" name="矩形 2"/>
          <p:cNvSpPr/>
          <p:nvPr/>
        </p:nvSpPr>
        <p:spPr>
          <a:xfrm>
            <a:off x="770709" y="1400292"/>
            <a:ext cx="8830491" cy="3011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Queries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模块的步骤：</a:t>
            </a:r>
            <a:endParaRPr lang="en-US" altLang="zh-CN" sz="2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添加媒体查询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 query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表达式来指定媒体类型；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针对不同的浏览器窗口尺寸编写不同的样式；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浏览器根据不同的窗口尺寸来选择使用不同的样式表。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Media Queries</a:t>
            </a:r>
            <a:r>
              <a:rPr lang="zh-CN" altLang="en-US" sz="4000" dirty="0"/>
              <a:t>的使用方法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770709" y="1198564"/>
            <a:ext cx="8830491" cy="543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5212" y="1809493"/>
            <a:ext cx="962732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     </a:t>
            </a:r>
            <a:r>
              <a:rPr lang="en-US" altLang="zh-CN" sz="2800" dirty="0" smtClean="0">
                <a:solidFill>
                  <a:srgbClr val="FF0000"/>
                </a:solidFill>
              </a:rPr>
              <a:t>@media  </a:t>
            </a:r>
            <a:r>
              <a:rPr lang="zh-CN" altLang="en-US" sz="2800" dirty="0" smtClean="0">
                <a:solidFill>
                  <a:srgbClr val="00B050"/>
                </a:solidFill>
              </a:rPr>
              <a:t>设备类型  </a:t>
            </a:r>
            <a:r>
              <a:rPr lang="en-US" altLang="zh-CN" sz="2800" dirty="0" smtClean="0">
                <a:solidFill>
                  <a:srgbClr val="000000"/>
                </a:solidFill>
              </a:rPr>
              <a:t>and </a:t>
            </a:r>
            <a:r>
              <a:rPr lang="zh-CN" altLang="en-US" sz="2800" dirty="0" smtClean="0">
                <a:solidFill>
                  <a:srgbClr val="000000"/>
                </a:solidFill>
              </a:rPr>
              <a:t>（</a:t>
            </a:r>
            <a:r>
              <a:rPr lang="zh-CN" altLang="en-US" sz="2800" dirty="0" smtClean="0">
                <a:solidFill>
                  <a:srgbClr val="0033CC"/>
                </a:solidFill>
              </a:rPr>
              <a:t>设备特性</a:t>
            </a:r>
            <a:r>
              <a:rPr lang="zh-CN" altLang="en-US" sz="2800" dirty="0" smtClean="0">
                <a:solidFill>
                  <a:srgbClr val="000000"/>
                </a:solidFill>
              </a:rPr>
              <a:t>）</a:t>
            </a:r>
            <a:r>
              <a:rPr lang="en-US" altLang="zh-CN" sz="2800" dirty="0" smtClean="0">
                <a:solidFill>
                  <a:srgbClr val="000000"/>
                </a:solidFill>
              </a:rPr>
              <a:t>{ </a:t>
            </a:r>
            <a:r>
              <a:rPr lang="zh-CN" altLang="en-US" sz="2800" dirty="0" smtClean="0">
                <a:solidFill>
                  <a:srgbClr val="000000"/>
                </a:solidFill>
              </a:rPr>
              <a:t>样式代码</a:t>
            </a:r>
            <a:r>
              <a:rPr lang="en-US" altLang="zh-CN" sz="2800" dirty="0" smtClean="0">
                <a:solidFill>
                  <a:srgbClr val="000000"/>
                </a:solidFill>
              </a:rPr>
              <a:t> }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934504"/>
              </p:ext>
            </p:extLst>
          </p:nvPr>
        </p:nvGraphicFramePr>
        <p:xfrm>
          <a:off x="1992812" y="2413415"/>
          <a:ext cx="8128000" cy="43472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75131">
                  <a:extLst>
                    <a:ext uri="{9D8B030D-6E8A-4147-A177-3AD203B41FA5}">
                      <a16:colId xmlns:a16="http://schemas.microsoft.com/office/drawing/2014/main" val="3364660756"/>
                    </a:ext>
                  </a:extLst>
                </a:gridCol>
                <a:gridCol w="5352869">
                  <a:extLst>
                    <a:ext uri="{9D8B030D-6E8A-4147-A177-3AD203B41FA5}">
                      <a16:colId xmlns:a16="http://schemas.microsoft.com/office/drawing/2014/main" val="4267849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设备类型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设备类型说明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3646926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all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所有设备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78839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aural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听觉设备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100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braille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点字触觉设备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1274370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handled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便携设备，如手机、平板电脑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298644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print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打印预览图等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20159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projection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投影设备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1966009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screen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显示器、笔记本、移动端等设备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130425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tty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如打字机或终端等设备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424006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tv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电视机等设备类型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1270754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embossed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盲文打印机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418499016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90448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设备特性</a:t>
            </a:r>
            <a:endParaRPr lang="zh-CN" altLang="en-US" sz="4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929" y="1121336"/>
            <a:ext cx="5416250" cy="500514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67097" y="6178731"/>
            <a:ext cx="962732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     @media  </a:t>
            </a:r>
            <a:r>
              <a:rPr lang="en-US" altLang="zh-CN" sz="2800" dirty="0" smtClean="0">
                <a:solidFill>
                  <a:srgbClr val="006600"/>
                </a:solidFill>
              </a:rPr>
              <a:t>screen</a:t>
            </a:r>
            <a:r>
              <a:rPr lang="en-US" altLang="zh-CN" sz="2800" dirty="0" smtClean="0">
                <a:solidFill>
                  <a:srgbClr val="000000"/>
                </a:solidFill>
              </a:rPr>
              <a:t>  and </a:t>
            </a:r>
            <a:r>
              <a:rPr lang="zh-CN" altLang="en-US" sz="2800" dirty="0" smtClean="0">
                <a:solidFill>
                  <a:srgbClr val="000000"/>
                </a:solidFill>
              </a:rPr>
              <a:t>（</a:t>
            </a:r>
            <a:r>
              <a:rPr lang="en-US" altLang="zh-CN" sz="2800" dirty="0" smtClean="0">
                <a:solidFill>
                  <a:srgbClr val="0033CC"/>
                </a:solidFill>
              </a:rPr>
              <a:t>max-width: 639px</a:t>
            </a:r>
            <a:r>
              <a:rPr lang="zh-CN" altLang="en-US" sz="2800" dirty="0" smtClean="0">
                <a:solidFill>
                  <a:srgbClr val="000000"/>
                </a:solidFill>
              </a:rPr>
              <a:t>）</a:t>
            </a:r>
            <a:r>
              <a:rPr lang="en-US" altLang="zh-CN" sz="2800" dirty="0" smtClean="0">
                <a:solidFill>
                  <a:srgbClr val="000000"/>
                </a:solidFill>
              </a:rPr>
              <a:t>{ </a:t>
            </a:r>
            <a:r>
              <a:rPr lang="zh-CN" altLang="en-US" sz="2800" dirty="0" smtClean="0">
                <a:solidFill>
                  <a:srgbClr val="000000"/>
                </a:solidFill>
              </a:rPr>
              <a:t>样式代码</a:t>
            </a:r>
            <a:r>
              <a:rPr lang="en-US" altLang="zh-CN" sz="2800" dirty="0" smtClean="0">
                <a:solidFill>
                  <a:srgbClr val="000000"/>
                </a:solidFill>
              </a:rPr>
              <a:t> }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954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09598" y="190277"/>
            <a:ext cx="10794275" cy="792163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实例</a:t>
            </a:r>
            <a:r>
              <a:rPr lang="en-US" altLang="zh-CN" sz="4000" dirty="0" smtClean="0"/>
              <a:t>——</a:t>
            </a:r>
            <a:r>
              <a:rPr lang="zh-CN" altLang="en-US" sz="4000" dirty="0"/>
              <a:t>根据</a:t>
            </a:r>
            <a:r>
              <a:rPr lang="zh-CN" altLang="en-US" sz="4000" dirty="0" smtClean="0"/>
              <a:t>不同窗口尺寸选择</a:t>
            </a:r>
            <a:r>
              <a:rPr lang="zh-CN" altLang="en-US" sz="4000" dirty="0"/>
              <a:t>使用不同的样式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" y="1182189"/>
            <a:ext cx="5164184" cy="3631474"/>
          </a:xfrm>
          <a:prstGeom prst="rect">
            <a:avLst/>
          </a:prstGeom>
        </p:spPr>
      </p:pic>
      <p:sp>
        <p:nvSpPr>
          <p:cNvPr id="3" name="右箭头 2"/>
          <p:cNvSpPr/>
          <p:nvPr/>
        </p:nvSpPr>
        <p:spPr>
          <a:xfrm>
            <a:off x="5878286" y="2782389"/>
            <a:ext cx="653143" cy="4310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0678" y="1187189"/>
            <a:ext cx="2929775" cy="2636798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 rot="5400000">
            <a:off x="7979557" y="4162698"/>
            <a:ext cx="653143" cy="4310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4489" y="4813663"/>
            <a:ext cx="2003278" cy="1985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5179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实例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796677" y="1345474"/>
            <a:ext cx="3618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</a:rPr>
              <a:t>demo20-1.html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3771" y="1345474"/>
            <a:ext cx="5995852" cy="526297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@media screen and (min-width: 1000px) </a:t>
            </a:r>
            <a:r>
              <a:rPr lang="en-US" altLang="zh-CN" sz="2400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</a:rPr>
              <a:t>        #</a:t>
            </a:r>
            <a:r>
              <a:rPr lang="en-US" altLang="zh-CN" sz="2400" dirty="0">
                <a:solidFill>
                  <a:srgbClr val="000000"/>
                </a:solidFill>
              </a:rPr>
              <a:t>container{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</a:rPr>
              <a:t>    width</a:t>
            </a:r>
            <a:r>
              <a:rPr lang="en-US" altLang="zh-CN" sz="2400" dirty="0">
                <a:solidFill>
                  <a:srgbClr val="000000"/>
                </a:solidFill>
              </a:rPr>
              <a:t>: 1000px;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</a:rPr>
              <a:t>        }…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@media screen and (min-width: 640px) and (max-width: 999px) </a:t>
            </a:r>
            <a:r>
              <a:rPr lang="en-US" altLang="zh-CN" sz="2400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</a:rPr>
              <a:t>        #</a:t>
            </a:r>
            <a:r>
              <a:rPr lang="en-US" altLang="zh-CN" sz="2400" dirty="0">
                <a:solidFill>
                  <a:srgbClr val="000000"/>
                </a:solidFill>
              </a:rPr>
              <a:t>container{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</a:rPr>
              <a:t>    width</a:t>
            </a:r>
            <a:r>
              <a:rPr lang="en-US" altLang="zh-CN" sz="2400" dirty="0">
                <a:solidFill>
                  <a:srgbClr val="000000"/>
                </a:solidFill>
              </a:rPr>
              <a:t>: 640px;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</a:rPr>
              <a:t>        }…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@media screen and (max-width: 639px)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</a:rPr>
              <a:t>…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}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033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实例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响应式布局</a:t>
            </a:r>
            <a:endParaRPr lang="zh-CN" altLang="en-US" sz="4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2814" y="1205316"/>
            <a:ext cx="3768039" cy="52988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03150" y="5810199"/>
            <a:ext cx="3618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</a:rPr>
              <a:t>homework10.html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150" y="1205316"/>
            <a:ext cx="7449664" cy="34022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72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主要内容</a:t>
            </a:r>
            <a:endParaRPr lang="zh-CN" altLang="en-US" sz="4000" dirty="0"/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1179456" y="1955335"/>
            <a:ext cx="6739705" cy="476250"/>
            <a:chOff x="1465263" y="981075"/>
            <a:chExt cx="4981575" cy="476250"/>
          </a:xfrm>
        </p:grpSpPr>
        <p:sp>
          <p:nvSpPr>
            <p:cNvPr id="6" name="MH_Number_1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465263" y="981075"/>
              <a:ext cx="1171608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7" name="MH_Entry_1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665413" y="981075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dirty="0" smtClean="0">
                  <a:solidFill>
                    <a:schemeClr val="tx1"/>
                  </a:solidFill>
                  <a:latin typeface="+mn-lt"/>
                  <a:ea typeface="+mn-ea"/>
                </a:rPr>
                <a:t>自适应网页</a:t>
              </a:r>
              <a:endParaRPr lang="en-US" altLang="zh-CN" sz="28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1179456" y="2660918"/>
            <a:ext cx="6621488" cy="476250"/>
            <a:chOff x="1916113" y="1878013"/>
            <a:chExt cx="4973637" cy="476250"/>
          </a:xfrm>
        </p:grpSpPr>
        <p:sp>
          <p:nvSpPr>
            <p:cNvPr id="9" name="MH_Entry_2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106738" y="1878013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800" dirty="0">
                  <a:solidFill>
                    <a:schemeClr val="tx1"/>
                  </a:solidFill>
                </a:rPr>
                <a:t>响应式布局</a:t>
              </a:r>
              <a:endParaRPr lang="en-US" altLang="zh-CN" sz="2800" dirty="0">
                <a:solidFill>
                  <a:schemeClr val="tx1"/>
                </a:solidFill>
              </a:endParaRPr>
            </a:p>
          </p:txBody>
        </p:sp>
        <p:sp>
          <p:nvSpPr>
            <p:cNvPr id="10" name="MH_Number_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916113" y="1879600"/>
              <a:ext cx="1190625" cy="471488"/>
            </a:xfrm>
            <a:prstGeom prst="homePlate">
              <a:avLst>
                <a:gd name="adj" fmla="val 5000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1179456" y="3366501"/>
            <a:ext cx="6621488" cy="476250"/>
            <a:chOff x="1916113" y="1878013"/>
            <a:chExt cx="4973637" cy="476250"/>
          </a:xfrm>
        </p:grpSpPr>
        <p:sp>
          <p:nvSpPr>
            <p:cNvPr id="12" name="MH_Entry_2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106738" y="1878013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800" dirty="0">
                  <a:solidFill>
                    <a:schemeClr val="tx1"/>
                  </a:solidFill>
                </a:rPr>
                <a:t>媒体查询</a:t>
              </a:r>
              <a:endParaRPr lang="en-US" altLang="zh-CN" sz="2800" dirty="0">
                <a:solidFill>
                  <a:schemeClr val="tx1"/>
                </a:solidFill>
              </a:endParaRPr>
            </a:p>
          </p:txBody>
        </p:sp>
        <p:sp>
          <p:nvSpPr>
            <p:cNvPr id="13" name="MH_Number_2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916113" y="1879600"/>
              <a:ext cx="1190625" cy="471488"/>
            </a:xfrm>
            <a:prstGeom prst="homePlate">
              <a:avLst>
                <a:gd name="adj" fmla="val 50002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390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671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自适应网页</a:t>
              </a:r>
              <a:endParaRPr lang="en-US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0815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自适应网页</a:t>
            </a:r>
            <a:endParaRPr lang="zh-CN" altLang="en-US" sz="4000" dirty="0"/>
          </a:p>
        </p:txBody>
      </p:sp>
      <p:sp>
        <p:nvSpPr>
          <p:cNvPr id="7" name="文本框 6"/>
          <p:cNvSpPr txBox="1"/>
          <p:nvPr/>
        </p:nvSpPr>
        <p:spPr>
          <a:xfrm>
            <a:off x="757646" y="1240971"/>
            <a:ext cx="9810205" cy="1204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ts val="4000"/>
              </a:lnSpc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v"/>
            </a:pPr>
            <a:r>
              <a:rPr lang="zh-CN" altLang="en-US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自适应网页设计（</a:t>
            </a:r>
            <a:r>
              <a:rPr lang="en-US" altLang="zh-CN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Adaptive Web Design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468000" lvl="0">
              <a:lnSpc>
                <a:spcPts val="4000"/>
              </a:lnSpc>
              <a:spcBef>
                <a:spcPct val="20000"/>
              </a:spcBef>
              <a:buClr>
                <a:srgbClr val="FF9900"/>
              </a:buClr>
            </a:pP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指能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自动识别屏幕宽度、并做出相应调整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的网页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54034" y="2445403"/>
            <a:ext cx="9000308" cy="3435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移动端设备的屏幕比较小，宽度通常在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600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像素以下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端的屏幕宽度一般都在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像素以上（目前主流宽度是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1366×768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），有的还达到了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同样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的内容，要在大小迥异的屏幕上，都呈现出满意的效果，并不是一件容易的事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zh-CN" altLang="en-US" sz="26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才能在不同分辨率大小的设备上</a:t>
            </a:r>
            <a:r>
              <a:rPr lang="zh-CN" altLang="en-US" sz="26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呈现网页</a:t>
            </a:r>
            <a:r>
              <a:rPr lang="zh-CN" altLang="en-US" sz="26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303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自适应网页</a:t>
            </a:r>
            <a:endParaRPr lang="zh-CN" altLang="en-US" sz="4000" dirty="0"/>
          </a:p>
        </p:txBody>
      </p:sp>
      <p:sp>
        <p:nvSpPr>
          <p:cNvPr id="7" name="文本框 6"/>
          <p:cNvSpPr txBox="1"/>
          <p:nvPr/>
        </p:nvSpPr>
        <p:spPr>
          <a:xfrm>
            <a:off x="757646" y="1240971"/>
            <a:ext cx="10048899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ts val="4000"/>
              </a:lnSpc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v"/>
            </a:pPr>
            <a:r>
              <a:rPr lang="en-US" altLang="zh-CN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一次设计，普遍适用</a:t>
            </a:r>
            <a:r>
              <a:rPr lang="en-US" altLang="zh-CN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，让同一张网页自动适应不同大小的屏幕，根据屏幕宽度，自动调整布局（</a:t>
            </a:r>
            <a:r>
              <a:rPr lang="en-US" altLang="zh-CN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layout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0817" y="2436444"/>
            <a:ext cx="9655728" cy="55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  <a:spcBef>
                <a:spcPct val="20000"/>
              </a:spcBef>
              <a:buClr>
                <a:srgbClr val="FF9900"/>
              </a:buClr>
            </a:pPr>
            <a:r>
              <a:rPr lang="zh-CN" altLang="en-US" sz="2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①如果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屏幕宽度大于</a:t>
            </a:r>
            <a:r>
              <a:rPr lang="en-US" altLang="zh-CN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1300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像素，则</a:t>
            </a:r>
            <a:r>
              <a:rPr lang="en-US" altLang="zh-CN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张图片并排在一行。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371" y="3195932"/>
            <a:ext cx="6499502" cy="34731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867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自适应网页</a:t>
            </a:r>
            <a:endParaRPr lang="zh-CN" altLang="en-US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1150817" y="1254629"/>
            <a:ext cx="9891256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  <a:spcBef>
                <a:spcPct val="20000"/>
              </a:spcBef>
              <a:buClr>
                <a:srgbClr val="FF9900"/>
              </a:buClr>
            </a:pP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②如果屏幕宽度在</a:t>
            </a:r>
            <a:r>
              <a:rPr lang="en-US" altLang="zh-CN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600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像素到</a:t>
            </a:r>
            <a:r>
              <a:rPr lang="en-US" altLang="zh-CN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1300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像素之间，则</a:t>
            </a:r>
            <a:r>
              <a:rPr lang="en-US" altLang="zh-CN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张图片分成两行。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1149" y="1859923"/>
            <a:ext cx="5581688" cy="4916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3224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自适应网页</a:t>
            </a:r>
            <a:endParaRPr lang="zh-CN" altLang="en-US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997527" y="1254629"/>
            <a:ext cx="10044546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  <a:spcBef>
                <a:spcPct val="20000"/>
              </a:spcBef>
              <a:buClr>
                <a:srgbClr val="FF9900"/>
              </a:buClr>
            </a:pP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③如果屏幕宽度在</a:t>
            </a:r>
            <a:r>
              <a:rPr lang="en-US" altLang="zh-CN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400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像素到</a:t>
            </a:r>
            <a:r>
              <a:rPr lang="en-US" altLang="zh-CN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600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像素之间，则导航栏移到网页头部。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429" y="1859923"/>
            <a:ext cx="2926625" cy="49775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5449" y="1859923"/>
            <a:ext cx="3130486" cy="36418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684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自适应网页</a:t>
            </a:r>
            <a:endParaRPr lang="zh-CN" altLang="en-US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997527" y="1254629"/>
            <a:ext cx="10044546" cy="55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  <a:spcBef>
                <a:spcPct val="20000"/>
              </a:spcBef>
              <a:buClr>
                <a:srgbClr val="FF9900"/>
              </a:buClr>
            </a:pP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④如果屏幕宽度在</a:t>
            </a:r>
            <a:r>
              <a:rPr lang="en-US" altLang="zh-CN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400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像素以下，则</a:t>
            </a:r>
            <a:r>
              <a:rPr lang="en-US" altLang="zh-CN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张图片分成三行。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7485" y="2083189"/>
            <a:ext cx="1571429" cy="31238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792" y="2083189"/>
            <a:ext cx="1686857" cy="312380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1732" y="2083189"/>
            <a:ext cx="1523810" cy="38952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774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响应式布局</a:t>
              </a:r>
              <a:endParaRPr lang="en-US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3117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0"/>
  <p:tag name="KSO_WM_TEMPLATE_CATEGORY" val="custom"/>
  <p:tag name="KSO_WM_TEMPLATE_INDEX" val="160336"/>
  <p:tag name="KSO_WM_UNIT_INDEX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heme/theme1.xml><?xml version="1.0" encoding="utf-8"?>
<a:theme xmlns:a="http://schemas.openxmlformats.org/drawingml/2006/main" name="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878</Words>
  <Application>Microsoft Office PowerPoint</Application>
  <PresentationFormat>宽屏</PresentationFormat>
  <Paragraphs>119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黑体</vt:lpstr>
      <vt:lpstr>宋体</vt:lpstr>
      <vt:lpstr>微软雅黑</vt:lpstr>
      <vt:lpstr>Arial</vt:lpstr>
      <vt:lpstr>Britannic Bold</vt:lpstr>
      <vt:lpstr>Calibri</vt:lpstr>
      <vt:lpstr>Wingdings</vt:lpstr>
      <vt:lpstr>A000120141114A19PWBG</vt:lpstr>
      <vt:lpstr>H5方向基础课</vt:lpstr>
      <vt:lpstr>PowerPoint 演示文稿</vt:lpstr>
      <vt:lpstr>PowerPoint 演示文稿</vt:lpstr>
      <vt:lpstr>自适应网页</vt:lpstr>
      <vt:lpstr>自适应网页</vt:lpstr>
      <vt:lpstr>自适应网页</vt:lpstr>
      <vt:lpstr>自适应网页</vt:lpstr>
      <vt:lpstr>自适应网页</vt:lpstr>
      <vt:lpstr>PowerPoint 演示文稿</vt:lpstr>
      <vt:lpstr>响应式布局</vt:lpstr>
      <vt:lpstr>响应式布局</vt:lpstr>
      <vt:lpstr>响应式布局</vt:lpstr>
      <vt:lpstr>PowerPoint 演示文稿</vt:lpstr>
      <vt:lpstr>CSS3媒体查询</vt:lpstr>
      <vt:lpstr>Media Queries的使用方法</vt:lpstr>
      <vt:lpstr>设备特性</vt:lpstr>
      <vt:lpstr>实例——根据不同窗口尺寸选择使用不同的样式</vt:lpstr>
      <vt:lpstr>实例</vt:lpstr>
      <vt:lpstr>实例-响应式布局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qile</dc:creator>
  <cp:lastModifiedBy>MengYi</cp:lastModifiedBy>
  <cp:revision>80</cp:revision>
  <dcterms:created xsi:type="dcterms:W3CDTF">2017-02-07T05:33:04Z</dcterms:created>
  <dcterms:modified xsi:type="dcterms:W3CDTF">2017-05-19T09:33:55Z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